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62" r:id="rId4"/>
    <p:sldId id="258" r:id="rId5"/>
    <p:sldId id="265" r:id="rId6"/>
    <p:sldId id="267" r:id="rId7"/>
    <p:sldId id="266" r:id="rId8"/>
    <p:sldId id="259" r:id="rId9"/>
    <p:sldId id="268" r:id="rId10"/>
    <p:sldId id="270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079B2-AC7F-4D67-B541-EF589C9B4C19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9D923-AE00-4D98-81A7-DC7F782EE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3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6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D923-AE00-4D98-81A7-DC7F782EE9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9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9D923-AE00-4D98-81A7-DC7F782EE9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8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7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D5D0773-D5F8-492B-803A-43516BFC6D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66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1379FF7-8498-4090-AB13-8C9C070EDA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68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3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9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8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6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2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6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F493-67EF-48A8-ADBA-6279A0B67774}" type="datetimeFigureOut">
              <a:rPr lang="zh-CN" altLang="en-US" smtClean="0"/>
              <a:t>2019/4/10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1950-84D3-4C5B-B9A6-2FA143F7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3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4306" y="1521201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§</a:t>
            </a:r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   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机械能守恒定律</a:t>
            </a:r>
            <a:endParaRPr lang="en-US" altLang="zh-CN" sz="6000" b="1" i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altLang="zh-CN" sz="60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Conservation of Mechanic Energy</a:t>
            </a:r>
            <a:endParaRPr lang="zh-CN" altLang="en-US" sz="6000" b="1" i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1392" y="4854732"/>
            <a:ext cx="8350250" cy="86409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7.2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功率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机车启动问题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Power&amp; Vechile Start Problem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507413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汽车发动机的额定功率为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，汽车的质量为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，汽车在水平路面上行驶时，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阻力是车重的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g=10m/s</a:t>
            </a:r>
            <a:r>
              <a:rPr lang="en-US" altLang="zh-CN" sz="2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5000"/>
              </a:lnSpc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①若汽车从静止开始，保持以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0.5m/s</a:t>
            </a:r>
            <a:r>
              <a:rPr kumimoji="1" lang="en-US" altLang="zh-CN" sz="2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的加速度做</a:t>
            </a: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匀加速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直线运动，这一过程能维持多长时间？</a:t>
            </a:r>
          </a:p>
          <a:p>
            <a:pPr>
              <a:lnSpc>
                <a:spcPct val="135000"/>
              </a:lnSpc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②汽车所能达到的最大速度是多大？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611188" y="4292600"/>
          <a:ext cx="2159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3" imgW="825480" imgH="241200" progId="Equation.3">
                  <p:embed/>
                </p:oleObj>
              </mc:Choice>
              <mc:Fallback>
                <p:oleObj name="公式" r:id="rId3" imgW="825480" imgH="241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2159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08400" y="4221163"/>
          <a:ext cx="17272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5" imgW="634680" imgH="241200" progId="Equation.3">
                  <p:embed/>
                </p:oleObj>
              </mc:Choice>
              <mc:Fallback>
                <p:oleObj name="公式" r:id="rId5" imgW="634680" imgH="241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21163"/>
                        <a:ext cx="17272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16688" y="4149725"/>
          <a:ext cx="15033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7" imgW="393480" imgH="152280" progId="Equation.3">
                  <p:embed/>
                </p:oleObj>
              </mc:Choice>
              <mc:Fallback>
                <p:oleObj name="公式" r:id="rId7" imgW="393480" imgH="1522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149725"/>
                        <a:ext cx="15033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84213" y="5373688"/>
            <a:ext cx="189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F=7500N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635375" y="5300663"/>
            <a:ext cx="189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v=8m/s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588125" y="5300663"/>
            <a:ext cx="189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t=16s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7884368" y="1556792"/>
            <a:ext cx="1152128" cy="622846"/>
          </a:xfrm>
          <a:prstGeom prst="wedgeEllipseCallout">
            <a:avLst>
              <a:gd name="adj1" fmla="val -120232"/>
              <a:gd name="adj2" fmla="val -53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重力</a:t>
            </a:r>
          </a:p>
        </p:txBody>
      </p:sp>
    </p:spTree>
    <p:extLst>
      <p:ext uri="{BB962C8B-B14F-4D97-AF65-F5344CB8AC3E}">
        <p14:creationId xmlns:p14="http://schemas.microsoft.com/office/powerpoint/2010/main" val="95421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  <p:bldP spid="31752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Summary—</a:t>
            </a:r>
            <a:r>
              <a:rPr lang="zh-CN" altLang="en-US" dirty="0" smtClean="0"/>
              <a:t>机车启动问题</a:t>
            </a:r>
            <a:endParaRPr lang="zh-CN" altLang="en-US" dirty="0"/>
          </a:p>
        </p:txBody>
      </p:sp>
      <p:sp>
        <p:nvSpPr>
          <p:cNvPr id="7" name="Rectangle 18"/>
          <p:cNvSpPr txBox="1">
            <a:spLocks noRot="1" noChangeArrowheads="1"/>
          </p:cNvSpPr>
          <p:nvPr/>
        </p:nvSpPr>
        <p:spPr>
          <a:xfrm>
            <a:off x="34925" y="1642517"/>
            <a:ext cx="5210175" cy="86518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第一种情况：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汽车以</a:t>
            </a:r>
            <a:r>
              <a:rPr lang="zh-CN" altLang="en-US" sz="2800" dirty="0" smtClean="0">
                <a:solidFill>
                  <a:srgbClr val="FF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恒定功率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9"/>
          <p:cNvSpPr>
            <a:spLocks noRot="1" noChangeArrowheads="1"/>
          </p:cNvSpPr>
          <p:nvPr/>
        </p:nvSpPr>
        <p:spPr bwMode="auto">
          <a:xfrm>
            <a:off x="4356100" y="1571079"/>
            <a:ext cx="475297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第二种情况：</a:t>
            </a:r>
          </a:p>
          <a:p>
            <a:pPr>
              <a:buFontTx/>
              <a:buNone/>
            </a:pPr>
            <a:r>
              <a:rPr lang="zh-CN" altLang="en-US" sz="28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汽车以</a:t>
            </a:r>
            <a:r>
              <a:rPr lang="zh-CN" altLang="en-US" sz="28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恒定加速度</a:t>
            </a:r>
            <a:r>
              <a:rPr lang="zh-CN" altLang="en-US" sz="28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 </a:t>
            </a:r>
          </a:p>
        </p:txBody>
      </p:sp>
      <p:pic>
        <p:nvPicPr>
          <p:cNvPr id="12" name="Picture 26" descr="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11806" r="18782" b="25174"/>
          <a:stretch>
            <a:fillRect/>
          </a:stretch>
        </p:blipFill>
        <p:spPr bwMode="auto">
          <a:xfrm>
            <a:off x="107950" y="2622791"/>
            <a:ext cx="4537075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5292725" y="3500438"/>
            <a:ext cx="2879725" cy="1728787"/>
            <a:chOff x="3334" y="2160"/>
            <a:chExt cx="1723" cy="1134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3334" y="2387"/>
              <a:ext cx="544" cy="907"/>
            </a:xfrm>
            <a:prstGeom prst="line">
              <a:avLst/>
            </a:prstGeom>
            <a:noFill/>
            <a:ln w="57150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878" y="2160"/>
              <a:ext cx="1179" cy="227"/>
            </a:xfrm>
            <a:custGeom>
              <a:avLst/>
              <a:gdLst>
                <a:gd name="T0" fmla="*/ 0 w 1179"/>
                <a:gd name="T1" fmla="*/ 227 h 227"/>
                <a:gd name="T2" fmla="*/ 136 w 1179"/>
                <a:gd name="T3" fmla="*/ 91 h 227"/>
                <a:gd name="T4" fmla="*/ 363 w 1179"/>
                <a:gd name="T5" fmla="*/ 45 h 227"/>
                <a:gd name="T6" fmla="*/ 1179 w 1179"/>
                <a:gd name="T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9" h="227">
                  <a:moveTo>
                    <a:pt x="0" y="227"/>
                  </a:moveTo>
                  <a:cubicBezTo>
                    <a:pt x="38" y="174"/>
                    <a:pt x="76" y="121"/>
                    <a:pt x="136" y="91"/>
                  </a:cubicBezTo>
                  <a:cubicBezTo>
                    <a:pt x="196" y="61"/>
                    <a:pt x="189" y="60"/>
                    <a:pt x="363" y="45"/>
                  </a:cubicBezTo>
                  <a:cubicBezTo>
                    <a:pt x="537" y="30"/>
                    <a:pt x="1043" y="7"/>
                    <a:pt x="1179" y="0"/>
                  </a:cubicBezTo>
                </a:path>
              </a:pathLst>
            </a:custGeom>
            <a:noFill/>
            <a:ln w="57150" cmpd="sng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5292725" y="2449513"/>
            <a:ext cx="4105275" cy="3349625"/>
            <a:chOff x="3333" y="1543"/>
            <a:chExt cx="2586" cy="2110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333" y="1652"/>
              <a:ext cx="2132" cy="1642"/>
              <a:chOff x="748" y="1652"/>
              <a:chExt cx="2132" cy="1642"/>
            </a:xfrm>
          </p:grpSpPr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748" y="3294"/>
                <a:ext cx="2132" cy="0"/>
              </a:xfrm>
              <a:prstGeom prst="line">
                <a:avLst/>
              </a:prstGeom>
              <a:noFill/>
              <a:ln w="57150">
                <a:solidFill>
                  <a:srgbClr val="0099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748" y="1652"/>
                <a:ext cx="0" cy="1642"/>
              </a:xfrm>
              <a:prstGeom prst="line">
                <a:avLst/>
              </a:prstGeom>
              <a:noFill/>
              <a:ln w="57150">
                <a:solidFill>
                  <a:srgbClr val="0099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379" y="1543"/>
              <a:ext cx="7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0099CC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5148" y="3249"/>
              <a:ext cx="7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0099CC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4572000" y="3074988"/>
            <a:ext cx="3600450" cy="641350"/>
            <a:chOff x="2880" y="1937"/>
            <a:chExt cx="2132" cy="4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880" y="1937"/>
              <a:ext cx="7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0099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3600" b="1" i="1" baseline="-25000" dirty="0">
                  <a:solidFill>
                    <a:srgbClr val="0099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endParaRPr lang="en-US" altLang="zh-CN" sz="3600" b="1" i="1" dirty="0">
                <a:solidFill>
                  <a:srgbClr val="0099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334" y="2160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460161"/>
              </p:ext>
            </p:extLst>
          </p:nvPr>
        </p:nvGraphicFramePr>
        <p:xfrm>
          <a:off x="3131840" y="5586632"/>
          <a:ext cx="1980381" cy="57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5" imgW="825500" imgH="241300" progId="Equation.3">
                  <p:embed/>
                </p:oleObj>
              </mc:Choice>
              <mc:Fallback>
                <p:oleObj name="公式" r:id="rId5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586632"/>
                        <a:ext cx="1980381" cy="57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5994" y="56144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求解相关问题：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5993" y="623731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特殊地，求最大速度：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47680" y="5408660"/>
                <a:ext cx="1537320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b="0" i="1" smtClean="0">
                              <a:latin typeface="Cambria Math"/>
                            </a:rPr>
                            <m:t>牵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80" y="5408660"/>
                <a:ext cx="1537320" cy="6686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12476" y="6093296"/>
                <a:ext cx="2043700" cy="808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/>
                                </a:rPr>
                                <m:t>牵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76" y="6093296"/>
                <a:ext cx="2043700" cy="80881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02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29" grpId="0"/>
      <p:bldP spid="25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复习：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419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一、功的概念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buFontTx/>
              <a:buNone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如果一个物体受到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力的作用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，且物体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在力的方向上发生一段位移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，这个力对物体做了功。</a:t>
            </a:r>
          </a:p>
          <a:p>
            <a:pPr>
              <a:buFontTx/>
              <a:buNone/>
            </a:pP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二、功的表达式：</a:t>
            </a:r>
          </a:p>
          <a:p>
            <a:pPr>
              <a:buFontTx/>
              <a:buNone/>
            </a:pPr>
            <a:endParaRPr kumimoji="1"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三、功率与速度的关系：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95936" y="3619708"/>
                <a:ext cx="25410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𝑊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𝐹𝑥𝑐𝑜𝑠</m:t>
                      </m:r>
                      <m:r>
                        <a:rPr lang="zh-CN" altLang="en-US" sz="32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619708"/>
                <a:ext cx="254108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716016" y="4653136"/>
            <a:ext cx="2367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 = F v</a:t>
            </a:r>
            <a:r>
              <a:rPr kumimoji="1" lang="en-US" altLang="zh-CN" sz="3200" b="1" i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cos</a:t>
            </a:r>
            <a:r>
              <a:rPr kumimoji="1" lang="el-GR" altLang="zh-CN" sz="3200" b="1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θ</a:t>
            </a:r>
            <a:r>
              <a:rPr kumimoji="1" lang="en-US" altLang="zh-CN" sz="3200" b="1" i="1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70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4768377" y="3993316"/>
            <a:ext cx="2971800" cy="1042987"/>
            <a:chOff x="1746" y="2341"/>
            <a:chExt cx="1872" cy="657"/>
          </a:xfrm>
        </p:grpSpPr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 flipV="1">
              <a:off x="1746" y="2976"/>
              <a:ext cx="1872" cy="2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532" name="xjhwt2"/>
            <p:cNvGrpSpPr>
              <a:grpSpLocks noChangeAspect="1"/>
            </p:cNvGrpSpPr>
            <p:nvPr/>
          </p:nvGrpSpPr>
          <p:grpSpPr bwMode="auto">
            <a:xfrm>
              <a:off x="2058" y="2640"/>
              <a:ext cx="1230" cy="318"/>
              <a:chOff x="1611" y="1460"/>
              <a:chExt cx="10250" cy="2647"/>
            </a:xfrm>
          </p:grpSpPr>
          <p:grpSp>
            <p:nvGrpSpPr>
              <p:cNvPr id="22533" name="Group 5"/>
              <p:cNvGrpSpPr>
                <a:grpSpLocks noChangeAspect="1"/>
              </p:cNvGrpSpPr>
              <p:nvPr/>
            </p:nvGrpSpPr>
            <p:grpSpPr bwMode="auto">
              <a:xfrm>
                <a:off x="4616" y="1560"/>
                <a:ext cx="3755" cy="822"/>
                <a:chOff x="4616" y="1560"/>
                <a:chExt cx="3755" cy="822"/>
              </a:xfrm>
            </p:grpSpPr>
            <p:grpSp>
              <p:nvGrpSpPr>
                <p:cNvPr id="22534" name="Group 6"/>
                <p:cNvGrpSpPr>
                  <a:grpSpLocks noChangeAspect="1"/>
                </p:cNvGrpSpPr>
                <p:nvPr/>
              </p:nvGrpSpPr>
              <p:grpSpPr bwMode="auto">
                <a:xfrm>
                  <a:off x="5449" y="1590"/>
                  <a:ext cx="2392" cy="710"/>
                  <a:chOff x="5449" y="1590"/>
                  <a:chExt cx="2392" cy="710"/>
                </a:xfrm>
              </p:grpSpPr>
              <p:sp>
                <p:nvSpPr>
                  <p:cNvPr id="22535" name="Freeform 7"/>
                  <p:cNvSpPr>
                    <a:spLocks noChangeAspect="1"/>
                  </p:cNvSpPr>
                  <p:nvPr/>
                </p:nvSpPr>
                <p:spPr bwMode="auto">
                  <a:xfrm>
                    <a:off x="5449" y="1590"/>
                    <a:ext cx="410" cy="580"/>
                  </a:xfrm>
                  <a:custGeom>
                    <a:avLst/>
                    <a:gdLst>
                      <a:gd name="T0" fmla="*/ 10 w 410"/>
                      <a:gd name="T1" fmla="*/ 7 h 580"/>
                      <a:gd name="T2" fmla="*/ 0 w 410"/>
                      <a:gd name="T3" fmla="*/ 0 h 580"/>
                      <a:gd name="T4" fmla="*/ 270 w 410"/>
                      <a:gd name="T5" fmla="*/ 580 h 580"/>
                      <a:gd name="T6" fmla="*/ 410 w 410"/>
                      <a:gd name="T7" fmla="*/ 580 h 580"/>
                      <a:gd name="T8" fmla="*/ 112 w 410"/>
                      <a:gd name="T9" fmla="*/ 0 h 580"/>
                      <a:gd name="T10" fmla="*/ 10 w 410"/>
                      <a:gd name="T11" fmla="*/ 7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0" h="580">
                        <a:moveTo>
                          <a:pt x="10" y="7"/>
                        </a:moveTo>
                        <a:lnTo>
                          <a:pt x="0" y="0"/>
                        </a:lnTo>
                        <a:lnTo>
                          <a:pt x="270" y="580"/>
                        </a:lnTo>
                        <a:lnTo>
                          <a:pt x="410" y="580"/>
                        </a:lnTo>
                        <a:lnTo>
                          <a:pt x="112" y="0"/>
                        </a:lnTo>
                        <a:lnTo>
                          <a:pt x="10" y="7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36" name="Freeform 8"/>
                  <p:cNvSpPr>
                    <a:spLocks noChangeAspect="1"/>
                  </p:cNvSpPr>
                  <p:nvPr/>
                </p:nvSpPr>
                <p:spPr bwMode="auto">
                  <a:xfrm>
                    <a:off x="7464" y="1912"/>
                    <a:ext cx="377" cy="388"/>
                  </a:xfrm>
                  <a:custGeom>
                    <a:avLst/>
                    <a:gdLst>
                      <a:gd name="T0" fmla="*/ 100 w 377"/>
                      <a:gd name="T1" fmla="*/ 45 h 388"/>
                      <a:gd name="T2" fmla="*/ 110 w 377"/>
                      <a:gd name="T3" fmla="*/ 38 h 388"/>
                      <a:gd name="T4" fmla="*/ 377 w 377"/>
                      <a:gd name="T5" fmla="*/ 388 h 388"/>
                      <a:gd name="T6" fmla="*/ 247 w 377"/>
                      <a:gd name="T7" fmla="*/ 368 h 388"/>
                      <a:gd name="T8" fmla="*/ 0 w 377"/>
                      <a:gd name="T9" fmla="*/ 0 h 388"/>
                      <a:gd name="T10" fmla="*/ 100 w 377"/>
                      <a:gd name="T11" fmla="*/ 45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77" h="388">
                        <a:moveTo>
                          <a:pt x="100" y="45"/>
                        </a:moveTo>
                        <a:lnTo>
                          <a:pt x="110" y="38"/>
                        </a:lnTo>
                        <a:lnTo>
                          <a:pt x="377" y="388"/>
                        </a:lnTo>
                        <a:lnTo>
                          <a:pt x="247" y="368"/>
                        </a:lnTo>
                        <a:lnTo>
                          <a:pt x="0" y="0"/>
                        </a:lnTo>
                        <a:lnTo>
                          <a:pt x="100" y="45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37" name="Freeform 9"/>
                <p:cNvSpPr>
                  <a:spLocks noChangeAspect="1"/>
                </p:cNvSpPr>
                <p:nvPr/>
              </p:nvSpPr>
              <p:spPr bwMode="auto">
                <a:xfrm>
                  <a:off x="4616" y="1560"/>
                  <a:ext cx="3755" cy="822"/>
                </a:xfrm>
                <a:custGeom>
                  <a:avLst/>
                  <a:gdLst>
                    <a:gd name="T0" fmla="*/ 28 w 3755"/>
                    <a:gd name="T1" fmla="*/ 110 h 822"/>
                    <a:gd name="T2" fmla="*/ 380 w 3755"/>
                    <a:gd name="T3" fmla="*/ 95 h 822"/>
                    <a:gd name="T4" fmla="*/ 650 w 3755"/>
                    <a:gd name="T5" fmla="*/ 95 h 822"/>
                    <a:gd name="T6" fmla="*/ 1013 w 3755"/>
                    <a:gd name="T7" fmla="*/ 75 h 822"/>
                    <a:gd name="T8" fmla="*/ 1348 w 3755"/>
                    <a:gd name="T9" fmla="*/ 75 h 822"/>
                    <a:gd name="T10" fmla="*/ 1725 w 3755"/>
                    <a:gd name="T11" fmla="*/ 75 h 822"/>
                    <a:gd name="T12" fmla="*/ 2063 w 3755"/>
                    <a:gd name="T13" fmla="*/ 85 h 822"/>
                    <a:gd name="T14" fmla="*/ 2223 w 3755"/>
                    <a:gd name="T15" fmla="*/ 107 h 822"/>
                    <a:gd name="T16" fmla="*/ 2360 w 3755"/>
                    <a:gd name="T17" fmla="*/ 137 h 822"/>
                    <a:gd name="T18" fmla="*/ 2513 w 3755"/>
                    <a:gd name="T19" fmla="*/ 192 h 822"/>
                    <a:gd name="T20" fmla="*/ 2658 w 3755"/>
                    <a:gd name="T21" fmla="*/ 252 h 822"/>
                    <a:gd name="T22" fmla="*/ 3188 w 3755"/>
                    <a:gd name="T23" fmla="*/ 527 h 822"/>
                    <a:gd name="T24" fmla="*/ 3470 w 3755"/>
                    <a:gd name="T25" fmla="*/ 655 h 822"/>
                    <a:gd name="T26" fmla="*/ 3633 w 3755"/>
                    <a:gd name="T27" fmla="*/ 760 h 822"/>
                    <a:gd name="T28" fmla="*/ 3485 w 3755"/>
                    <a:gd name="T29" fmla="*/ 757 h 822"/>
                    <a:gd name="T30" fmla="*/ 0 w 3755"/>
                    <a:gd name="T31" fmla="*/ 490 h 822"/>
                    <a:gd name="T32" fmla="*/ 5 w 3755"/>
                    <a:gd name="T33" fmla="*/ 572 h 822"/>
                    <a:gd name="T34" fmla="*/ 3643 w 3755"/>
                    <a:gd name="T35" fmla="*/ 822 h 822"/>
                    <a:gd name="T36" fmla="*/ 3755 w 3755"/>
                    <a:gd name="T37" fmla="*/ 802 h 822"/>
                    <a:gd name="T38" fmla="*/ 3698 w 3755"/>
                    <a:gd name="T39" fmla="*/ 730 h 822"/>
                    <a:gd name="T40" fmla="*/ 3598 w 3755"/>
                    <a:gd name="T41" fmla="*/ 655 h 822"/>
                    <a:gd name="T42" fmla="*/ 3353 w 3755"/>
                    <a:gd name="T43" fmla="*/ 527 h 822"/>
                    <a:gd name="T44" fmla="*/ 3163 w 3755"/>
                    <a:gd name="T45" fmla="*/ 425 h 822"/>
                    <a:gd name="T46" fmla="*/ 2680 w 3755"/>
                    <a:gd name="T47" fmla="*/ 187 h 822"/>
                    <a:gd name="T48" fmla="*/ 2463 w 3755"/>
                    <a:gd name="T49" fmla="*/ 102 h 822"/>
                    <a:gd name="T50" fmla="*/ 2248 w 3755"/>
                    <a:gd name="T51" fmla="*/ 47 h 822"/>
                    <a:gd name="T52" fmla="*/ 1765 w 3755"/>
                    <a:gd name="T53" fmla="*/ 0 h 822"/>
                    <a:gd name="T54" fmla="*/ 1105 w 3755"/>
                    <a:gd name="T55" fmla="*/ 0 h 822"/>
                    <a:gd name="T56" fmla="*/ 28 w 3755"/>
                    <a:gd name="T57" fmla="*/ 57 h 822"/>
                    <a:gd name="T58" fmla="*/ 28 w 3755"/>
                    <a:gd name="T59" fmla="*/ 110 h 8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55" h="822">
                      <a:moveTo>
                        <a:pt x="28" y="110"/>
                      </a:moveTo>
                      <a:lnTo>
                        <a:pt x="380" y="95"/>
                      </a:lnTo>
                      <a:lnTo>
                        <a:pt x="650" y="95"/>
                      </a:lnTo>
                      <a:lnTo>
                        <a:pt x="1013" y="75"/>
                      </a:lnTo>
                      <a:lnTo>
                        <a:pt x="1348" y="75"/>
                      </a:lnTo>
                      <a:lnTo>
                        <a:pt x="1725" y="75"/>
                      </a:lnTo>
                      <a:lnTo>
                        <a:pt x="2063" y="85"/>
                      </a:lnTo>
                      <a:lnTo>
                        <a:pt x="2223" y="107"/>
                      </a:lnTo>
                      <a:lnTo>
                        <a:pt x="2360" y="137"/>
                      </a:lnTo>
                      <a:lnTo>
                        <a:pt x="2513" y="192"/>
                      </a:lnTo>
                      <a:lnTo>
                        <a:pt x="2658" y="252"/>
                      </a:lnTo>
                      <a:lnTo>
                        <a:pt x="3188" y="527"/>
                      </a:lnTo>
                      <a:lnTo>
                        <a:pt x="3470" y="655"/>
                      </a:lnTo>
                      <a:lnTo>
                        <a:pt x="3633" y="760"/>
                      </a:lnTo>
                      <a:lnTo>
                        <a:pt x="3485" y="757"/>
                      </a:lnTo>
                      <a:lnTo>
                        <a:pt x="0" y="490"/>
                      </a:lnTo>
                      <a:lnTo>
                        <a:pt x="5" y="572"/>
                      </a:lnTo>
                      <a:lnTo>
                        <a:pt x="3643" y="822"/>
                      </a:lnTo>
                      <a:lnTo>
                        <a:pt x="3755" y="802"/>
                      </a:lnTo>
                      <a:lnTo>
                        <a:pt x="3698" y="730"/>
                      </a:lnTo>
                      <a:lnTo>
                        <a:pt x="3598" y="655"/>
                      </a:lnTo>
                      <a:lnTo>
                        <a:pt x="3353" y="527"/>
                      </a:lnTo>
                      <a:lnTo>
                        <a:pt x="3163" y="425"/>
                      </a:lnTo>
                      <a:lnTo>
                        <a:pt x="2680" y="187"/>
                      </a:lnTo>
                      <a:lnTo>
                        <a:pt x="2463" y="102"/>
                      </a:lnTo>
                      <a:lnTo>
                        <a:pt x="2248" y="47"/>
                      </a:lnTo>
                      <a:lnTo>
                        <a:pt x="1765" y="0"/>
                      </a:lnTo>
                      <a:lnTo>
                        <a:pt x="1105" y="0"/>
                      </a:lnTo>
                      <a:lnTo>
                        <a:pt x="28" y="57"/>
                      </a:lnTo>
                      <a:lnTo>
                        <a:pt x="28" y="11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38" name="Freeform 10"/>
              <p:cNvSpPr>
                <a:spLocks noChangeAspect="1"/>
              </p:cNvSpPr>
              <p:nvPr/>
            </p:nvSpPr>
            <p:spPr bwMode="auto">
              <a:xfrm>
                <a:off x="2149" y="1460"/>
                <a:ext cx="7030" cy="932"/>
              </a:xfrm>
              <a:custGeom>
                <a:avLst/>
                <a:gdLst>
                  <a:gd name="T0" fmla="*/ 270 w 7030"/>
                  <a:gd name="T1" fmla="*/ 585 h 932"/>
                  <a:gd name="T2" fmla="*/ 617 w 7030"/>
                  <a:gd name="T3" fmla="*/ 497 h 932"/>
                  <a:gd name="T4" fmla="*/ 882 w 7030"/>
                  <a:gd name="T5" fmla="*/ 427 h 932"/>
                  <a:gd name="T6" fmla="*/ 1155 w 7030"/>
                  <a:gd name="T7" fmla="*/ 352 h 932"/>
                  <a:gd name="T8" fmla="*/ 1432 w 7030"/>
                  <a:gd name="T9" fmla="*/ 302 h 932"/>
                  <a:gd name="T10" fmla="*/ 1655 w 7030"/>
                  <a:gd name="T11" fmla="*/ 265 h 932"/>
                  <a:gd name="T12" fmla="*/ 1937 w 7030"/>
                  <a:gd name="T13" fmla="*/ 220 h 932"/>
                  <a:gd name="T14" fmla="*/ 2187 w 7030"/>
                  <a:gd name="T15" fmla="*/ 165 h 932"/>
                  <a:gd name="T16" fmla="*/ 2367 w 7030"/>
                  <a:gd name="T17" fmla="*/ 52 h 932"/>
                  <a:gd name="T18" fmla="*/ 2740 w 7030"/>
                  <a:gd name="T19" fmla="*/ 40 h 932"/>
                  <a:gd name="T20" fmla="*/ 3185 w 7030"/>
                  <a:gd name="T21" fmla="*/ 10 h 932"/>
                  <a:gd name="T22" fmla="*/ 3750 w 7030"/>
                  <a:gd name="T23" fmla="*/ 2 h 932"/>
                  <a:gd name="T24" fmla="*/ 4217 w 7030"/>
                  <a:gd name="T25" fmla="*/ 0 h 932"/>
                  <a:gd name="T26" fmla="*/ 4662 w 7030"/>
                  <a:gd name="T27" fmla="*/ 52 h 932"/>
                  <a:gd name="T28" fmla="*/ 4980 w 7030"/>
                  <a:gd name="T29" fmla="*/ 135 h 932"/>
                  <a:gd name="T30" fmla="*/ 5320 w 7030"/>
                  <a:gd name="T31" fmla="*/ 240 h 932"/>
                  <a:gd name="T32" fmla="*/ 5692 w 7030"/>
                  <a:gd name="T33" fmla="*/ 367 h 932"/>
                  <a:gd name="T34" fmla="*/ 6077 w 7030"/>
                  <a:gd name="T35" fmla="*/ 495 h 932"/>
                  <a:gd name="T36" fmla="*/ 6362 w 7030"/>
                  <a:gd name="T37" fmla="*/ 582 h 932"/>
                  <a:gd name="T38" fmla="*/ 6667 w 7030"/>
                  <a:gd name="T39" fmla="*/ 685 h 932"/>
                  <a:gd name="T40" fmla="*/ 7030 w 7030"/>
                  <a:gd name="T41" fmla="*/ 812 h 932"/>
                  <a:gd name="T42" fmla="*/ 6857 w 7030"/>
                  <a:gd name="T43" fmla="*/ 885 h 932"/>
                  <a:gd name="T44" fmla="*/ 6605 w 7030"/>
                  <a:gd name="T45" fmla="*/ 930 h 932"/>
                  <a:gd name="T46" fmla="*/ 6235 w 7030"/>
                  <a:gd name="T47" fmla="*/ 927 h 932"/>
                  <a:gd name="T48" fmla="*/ 6142 w 7030"/>
                  <a:gd name="T49" fmla="*/ 812 h 932"/>
                  <a:gd name="T50" fmla="*/ 5865 w 7030"/>
                  <a:gd name="T51" fmla="*/ 647 h 932"/>
                  <a:gd name="T52" fmla="*/ 5420 w 7030"/>
                  <a:gd name="T53" fmla="*/ 420 h 932"/>
                  <a:gd name="T54" fmla="*/ 4952 w 7030"/>
                  <a:gd name="T55" fmla="*/ 210 h 932"/>
                  <a:gd name="T56" fmla="*/ 4585 w 7030"/>
                  <a:gd name="T57" fmla="*/ 130 h 932"/>
                  <a:gd name="T58" fmla="*/ 3882 w 7030"/>
                  <a:gd name="T59" fmla="*/ 97 h 932"/>
                  <a:gd name="T60" fmla="*/ 3062 w 7030"/>
                  <a:gd name="T61" fmla="*/ 122 h 932"/>
                  <a:gd name="T62" fmla="*/ 2462 w 7030"/>
                  <a:gd name="T63" fmla="*/ 707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30" h="932">
                    <a:moveTo>
                      <a:pt x="0" y="622"/>
                    </a:moveTo>
                    <a:lnTo>
                      <a:pt x="270" y="585"/>
                    </a:lnTo>
                    <a:lnTo>
                      <a:pt x="477" y="537"/>
                    </a:lnTo>
                    <a:lnTo>
                      <a:pt x="617" y="497"/>
                    </a:lnTo>
                    <a:lnTo>
                      <a:pt x="732" y="465"/>
                    </a:lnTo>
                    <a:lnTo>
                      <a:pt x="882" y="427"/>
                    </a:lnTo>
                    <a:lnTo>
                      <a:pt x="1010" y="390"/>
                    </a:lnTo>
                    <a:lnTo>
                      <a:pt x="1155" y="352"/>
                    </a:lnTo>
                    <a:lnTo>
                      <a:pt x="1285" y="325"/>
                    </a:lnTo>
                    <a:lnTo>
                      <a:pt x="1432" y="302"/>
                    </a:lnTo>
                    <a:lnTo>
                      <a:pt x="1552" y="282"/>
                    </a:lnTo>
                    <a:lnTo>
                      <a:pt x="1655" y="265"/>
                    </a:lnTo>
                    <a:lnTo>
                      <a:pt x="1807" y="240"/>
                    </a:lnTo>
                    <a:lnTo>
                      <a:pt x="1937" y="220"/>
                    </a:lnTo>
                    <a:lnTo>
                      <a:pt x="2060" y="200"/>
                    </a:lnTo>
                    <a:lnTo>
                      <a:pt x="2187" y="165"/>
                    </a:lnTo>
                    <a:lnTo>
                      <a:pt x="2292" y="112"/>
                    </a:lnTo>
                    <a:lnTo>
                      <a:pt x="2367" y="52"/>
                    </a:lnTo>
                    <a:lnTo>
                      <a:pt x="2520" y="45"/>
                    </a:lnTo>
                    <a:lnTo>
                      <a:pt x="2740" y="40"/>
                    </a:lnTo>
                    <a:lnTo>
                      <a:pt x="2990" y="20"/>
                    </a:lnTo>
                    <a:lnTo>
                      <a:pt x="3185" y="10"/>
                    </a:lnTo>
                    <a:lnTo>
                      <a:pt x="3472" y="5"/>
                    </a:lnTo>
                    <a:lnTo>
                      <a:pt x="3750" y="2"/>
                    </a:lnTo>
                    <a:lnTo>
                      <a:pt x="4015" y="0"/>
                    </a:lnTo>
                    <a:lnTo>
                      <a:pt x="4217" y="0"/>
                    </a:lnTo>
                    <a:lnTo>
                      <a:pt x="4437" y="17"/>
                    </a:lnTo>
                    <a:lnTo>
                      <a:pt x="4662" y="52"/>
                    </a:lnTo>
                    <a:lnTo>
                      <a:pt x="4830" y="95"/>
                    </a:lnTo>
                    <a:lnTo>
                      <a:pt x="4980" y="135"/>
                    </a:lnTo>
                    <a:lnTo>
                      <a:pt x="5142" y="185"/>
                    </a:lnTo>
                    <a:lnTo>
                      <a:pt x="5320" y="240"/>
                    </a:lnTo>
                    <a:lnTo>
                      <a:pt x="5500" y="302"/>
                    </a:lnTo>
                    <a:lnTo>
                      <a:pt x="5692" y="367"/>
                    </a:lnTo>
                    <a:lnTo>
                      <a:pt x="5880" y="432"/>
                    </a:lnTo>
                    <a:lnTo>
                      <a:pt x="6077" y="495"/>
                    </a:lnTo>
                    <a:lnTo>
                      <a:pt x="6225" y="545"/>
                    </a:lnTo>
                    <a:lnTo>
                      <a:pt x="6362" y="582"/>
                    </a:lnTo>
                    <a:lnTo>
                      <a:pt x="6512" y="637"/>
                    </a:lnTo>
                    <a:lnTo>
                      <a:pt x="6667" y="685"/>
                    </a:lnTo>
                    <a:lnTo>
                      <a:pt x="6857" y="747"/>
                    </a:lnTo>
                    <a:lnTo>
                      <a:pt x="7030" y="812"/>
                    </a:lnTo>
                    <a:lnTo>
                      <a:pt x="6960" y="857"/>
                    </a:lnTo>
                    <a:lnTo>
                      <a:pt x="6857" y="885"/>
                    </a:lnTo>
                    <a:lnTo>
                      <a:pt x="6745" y="915"/>
                    </a:lnTo>
                    <a:lnTo>
                      <a:pt x="6605" y="930"/>
                    </a:lnTo>
                    <a:lnTo>
                      <a:pt x="6420" y="932"/>
                    </a:lnTo>
                    <a:lnTo>
                      <a:pt x="6235" y="927"/>
                    </a:lnTo>
                    <a:lnTo>
                      <a:pt x="6187" y="857"/>
                    </a:lnTo>
                    <a:lnTo>
                      <a:pt x="6142" y="812"/>
                    </a:lnTo>
                    <a:lnTo>
                      <a:pt x="6055" y="750"/>
                    </a:lnTo>
                    <a:lnTo>
                      <a:pt x="5865" y="647"/>
                    </a:lnTo>
                    <a:lnTo>
                      <a:pt x="5630" y="525"/>
                    </a:lnTo>
                    <a:lnTo>
                      <a:pt x="5420" y="420"/>
                    </a:lnTo>
                    <a:lnTo>
                      <a:pt x="5165" y="292"/>
                    </a:lnTo>
                    <a:lnTo>
                      <a:pt x="4952" y="210"/>
                    </a:lnTo>
                    <a:lnTo>
                      <a:pt x="4750" y="152"/>
                    </a:lnTo>
                    <a:lnTo>
                      <a:pt x="4585" y="130"/>
                    </a:lnTo>
                    <a:lnTo>
                      <a:pt x="4280" y="100"/>
                    </a:lnTo>
                    <a:lnTo>
                      <a:pt x="3882" y="97"/>
                    </a:lnTo>
                    <a:lnTo>
                      <a:pt x="3417" y="110"/>
                    </a:lnTo>
                    <a:lnTo>
                      <a:pt x="3062" y="122"/>
                    </a:lnTo>
                    <a:lnTo>
                      <a:pt x="2495" y="152"/>
                    </a:lnTo>
                    <a:lnTo>
                      <a:pt x="2462" y="707"/>
                    </a:lnTo>
                    <a:lnTo>
                      <a:pt x="0" y="622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9" name="Freeform 11"/>
              <p:cNvSpPr>
                <a:spLocks noChangeAspect="1"/>
              </p:cNvSpPr>
              <p:nvPr/>
            </p:nvSpPr>
            <p:spPr bwMode="auto">
              <a:xfrm>
                <a:off x="2346" y="2375"/>
                <a:ext cx="9508" cy="1472"/>
              </a:xfrm>
              <a:custGeom>
                <a:avLst/>
                <a:gdLst>
                  <a:gd name="T0" fmla="*/ 8023 w 9508"/>
                  <a:gd name="T1" fmla="*/ 697 h 1472"/>
                  <a:gd name="T2" fmla="*/ 8095 w 9508"/>
                  <a:gd name="T3" fmla="*/ 920 h 1472"/>
                  <a:gd name="T4" fmla="*/ 8095 w 9508"/>
                  <a:gd name="T5" fmla="*/ 1090 h 1472"/>
                  <a:gd name="T6" fmla="*/ 9508 w 9508"/>
                  <a:gd name="T7" fmla="*/ 1090 h 1472"/>
                  <a:gd name="T8" fmla="*/ 9410 w 9508"/>
                  <a:gd name="T9" fmla="*/ 1205 h 1472"/>
                  <a:gd name="T10" fmla="*/ 9475 w 9508"/>
                  <a:gd name="T11" fmla="*/ 1335 h 1472"/>
                  <a:gd name="T12" fmla="*/ 9475 w 9508"/>
                  <a:gd name="T13" fmla="*/ 1395 h 1472"/>
                  <a:gd name="T14" fmla="*/ 9433 w 9508"/>
                  <a:gd name="T15" fmla="*/ 1437 h 1472"/>
                  <a:gd name="T16" fmla="*/ 8620 w 9508"/>
                  <a:gd name="T17" fmla="*/ 1437 h 1472"/>
                  <a:gd name="T18" fmla="*/ 8555 w 9508"/>
                  <a:gd name="T19" fmla="*/ 1472 h 1472"/>
                  <a:gd name="T20" fmla="*/ 8140 w 9508"/>
                  <a:gd name="T21" fmla="*/ 1472 h 1472"/>
                  <a:gd name="T22" fmla="*/ 8085 w 9508"/>
                  <a:gd name="T23" fmla="*/ 1432 h 1472"/>
                  <a:gd name="T24" fmla="*/ 563 w 9508"/>
                  <a:gd name="T25" fmla="*/ 1432 h 1472"/>
                  <a:gd name="T26" fmla="*/ 265 w 9508"/>
                  <a:gd name="T27" fmla="*/ 1162 h 1472"/>
                  <a:gd name="T28" fmla="*/ 30 w 9508"/>
                  <a:gd name="T29" fmla="*/ 1252 h 1472"/>
                  <a:gd name="T30" fmla="*/ 0 w 9508"/>
                  <a:gd name="T31" fmla="*/ 537 h 1472"/>
                  <a:gd name="T32" fmla="*/ 573 w 9508"/>
                  <a:gd name="T33" fmla="*/ 0 h 1472"/>
                  <a:gd name="T34" fmla="*/ 1468 w 9508"/>
                  <a:gd name="T35" fmla="*/ 20 h 1472"/>
                  <a:gd name="T36" fmla="*/ 6130 w 9508"/>
                  <a:gd name="T37" fmla="*/ 1205 h 1472"/>
                  <a:gd name="T38" fmla="*/ 6263 w 9508"/>
                  <a:gd name="T39" fmla="*/ 1062 h 1472"/>
                  <a:gd name="T40" fmla="*/ 6378 w 9508"/>
                  <a:gd name="T41" fmla="*/ 695 h 1472"/>
                  <a:gd name="T42" fmla="*/ 6543 w 9508"/>
                  <a:gd name="T43" fmla="*/ 392 h 1472"/>
                  <a:gd name="T44" fmla="*/ 7033 w 9508"/>
                  <a:gd name="T45" fmla="*/ 150 h 1472"/>
                  <a:gd name="T46" fmla="*/ 7488 w 9508"/>
                  <a:gd name="T47" fmla="*/ 162 h 1472"/>
                  <a:gd name="T48" fmla="*/ 7828 w 9508"/>
                  <a:gd name="T49" fmla="*/ 340 h 1472"/>
                  <a:gd name="T50" fmla="*/ 8023 w 9508"/>
                  <a:gd name="T51" fmla="*/ 697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08" h="1472">
                    <a:moveTo>
                      <a:pt x="8023" y="697"/>
                    </a:moveTo>
                    <a:lnTo>
                      <a:pt x="8095" y="920"/>
                    </a:lnTo>
                    <a:lnTo>
                      <a:pt x="8095" y="1090"/>
                    </a:lnTo>
                    <a:lnTo>
                      <a:pt x="9508" y="1090"/>
                    </a:lnTo>
                    <a:lnTo>
                      <a:pt x="9410" y="1205"/>
                    </a:lnTo>
                    <a:lnTo>
                      <a:pt x="9475" y="1335"/>
                    </a:lnTo>
                    <a:lnTo>
                      <a:pt x="9475" y="1395"/>
                    </a:lnTo>
                    <a:lnTo>
                      <a:pt x="9433" y="1437"/>
                    </a:lnTo>
                    <a:lnTo>
                      <a:pt x="8620" y="1437"/>
                    </a:lnTo>
                    <a:lnTo>
                      <a:pt x="8555" y="1472"/>
                    </a:lnTo>
                    <a:lnTo>
                      <a:pt x="8140" y="1472"/>
                    </a:lnTo>
                    <a:lnTo>
                      <a:pt x="8085" y="1432"/>
                    </a:lnTo>
                    <a:lnTo>
                      <a:pt x="563" y="1432"/>
                    </a:lnTo>
                    <a:lnTo>
                      <a:pt x="265" y="1162"/>
                    </a:lnTo>
                    <a:lnTo>
                      <a:pt x="30" y="1252"/>
                    </a:lnTo>
                    <a:lnTo>
                      <a:pt x="0" y="537"/>
                    </a:lnTo>
                    <a:lnTo>
                      <a:pt x="573" y="0"/>
                    </a:lnTo>
                    <a:lnTo>
                      <a:pt x="1468" y="20"/>
                    </a:lnTo>
                    <a:lnTo>
                      <a:pt x="6130" y="1205"/>
                    </a:lnTo>
                    <a:lnTo>
                      <a:pt x="6263" y="1062"/>
                    </a:lnTo>
                    <a:lnTo>
                      <a:pt x="6378" y="695"/>
                    </a:lnTo>
                    <a:lnTo>
                      <a:pt x="6543" y="392"/>
                    </a:lnTo>
                    <a:lnTo>
                      <a:pt x="7033" y="150"/>
                    </a:lnTo>
                    <a:lnTo>
                      <a:pt x="7488" y="162"/>
                    </a:lnTo>
                    <a:lnTo>
                      <a:pt x="7828" y="340"/>
                    </a:lnTo>
                    <a:lnTo>
                      <a:pt x="8023" y="697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40" name="Group 12"/>
              <p:cNvGrpSpPr>
                <a:grpSpLocks noChangeAspect="1"/>
              </p:cNvGrpSpPr>
              <p:nvPr/>
            </p:nvGrpSpPr>
            <p:grpSpPr bwMode="auto">
              <a:xfrm>
                <a:off x="1611" y="2367"/>
                <a:ext cx="620" cy="1075"/>
                <a:chOff x="1611" y="2367"/>
                <a:chExt cx="620" cy="1075"/>
              </a:xfrm>
            </p:grpSpPr>
            <p:sp>
              <p:nvSpPr>
                <p:cNvPr id="22541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1664" y="2592"/>
                  <a:ext cx="237" cy="40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42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64" y="2367"/>
                  <a:ext cx="237" cy="95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43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664" y="2507"/>
                  <a:ext cx="237" cy="40"/>
                </a:xfrm>
                <a:prstGeom prst="rect">
                  <a:avLst/>
                </a:prstGeom>
                <a:solidFill>
                  <a:srgbClr val="808080"/>
                </a:solidFill>
                <a:ln w="1270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44" name="Arc 16"/>
                <p:cNvSpPr>
                  <a:spLocks noChangeAspect="1"/>
                </p:cNvSpPr>
                <p:nvPr/>
              </p:nvSpPr>
              <p:spPr bwMode="auto">
                <a:xfrm>
                  <a:off x="1664" y="2687"/>
                  <a:ext cx="229" cy="243"/>
                </a:xfrm>
                <a:custGeom>
                  <a:avLst/>
                  <a:gdLst>
                    <a:gd name="G0" fmla="+- 21600 0 0"/>
                    <a:gd name="G1" fmla="+- 171 0 0"/>
                    <a:gd name="G2" fmla="+- 21600 0 0"/>
                    <a:gd name="T0" fmla="*/ 21232 w 21600"/>
                    <a:gd name="T1" fmla="*/ 21768 h 21768"/>
                    <a:gd name="T2" fmla="*/ 1 w 21600"/>
                    <a:gd name="T3" fmla="*/ 0 h 21768"/>
                    <a:gd name="T4" fmla="*/ 21600 w 21600"/>
                    <a:gd name="T5" fmla="*/ 171 h 21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768" fill="none" extrusionOk="0">
                      <a:moveTo>
                        <a:pt x="21232" y="21767"/>
                      </a:moveTo>
                      <a:cubicBezTo>
                        <a:pt x="9447" y="21567"/>
                        <a:pt x="0" y="11956"/>
                        <a:pt x="0" y="171"/>
                      </a:cubicBezTo>
                      <a:cubicBezTo>
                        <a:pt x="-1" y="113"/>
                        <a:pt x="0" y="56"/>
                        <a:pt x="0" y="-1"/>
                      </a:cubicBezTo>
                    </a:path>
                    <a:path w="21600" h="21768" stroke="0" extrusionOk="0">
                      <a:moveTo>
                        <a:pt x="21232" y="21767"/>
                      </a:moveTo>
                      <a:cubicBezTo>
                        <a:pt x="9447" y="21567"/>
                        <a:pt x="0" y="11956"/>
                        <a:pt x="0" y="171"/>
                      </a:cubicBezTo>
                      <a:cubicBezTo>
                        <a:pt x="-1" y="113"/>
                        <a:pt x="0" y="56"/>
                        <a:pt x="0" y="-1"/>
                      </a:cubicBezTo>
                      <a:lnTo>
                        <a:pt x="21600" y="17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545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1611" y="3320"/>
                  <a:ext cx="620" cy="37"/>
                  <a:chOff x="1611" y="3320"/>
                  <a:chExt cx="620" cy="37"/>
                </a:xfrm>
              </p:grpSpPr>
              <p:sp>
                <p:nvSpPr>
                  <p:cNvPr id="22546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9" y="3320"/>
                    <a:ext cx="592" cy="37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47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11" y="3320"/>
                    <a:ext cx="70" cy="37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48" name="Group 20"/>
                <p:cNvGrpSpPr>
                  <a:grpSpLocks noChangeAspect="1"/>
                </p:cNvGrpSpPr>
                <p:nvPr/>
              </p:nvGrpSpPr>
              <p:grpSpPr bwMode="auto">
                <a:xfrm>
                  <a:off x="1611" y="3402"/>
                  <a:ext cx="620" cy="40"/>
                  <a:chOff x="1611" y="3402"/>
                  <a:chExt cx="620" cy="40"/>
                </a:xfrm>
              </p:grpSpPr>
              <p:sp>
                <p:nvSpPr>
                  <p:cNvPr id="22549" name="Rectangl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9" y="3402"/>
                    <a:ext cx="592" cy="40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0" name="Oval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11" y="3402"/>
                    <a:ext cx="70" cy="40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51" name="Group 23"/>
                <p:cNvGrpSpPr>
                  <a:grpSpLocks noChangeAspect="1"/>
                </p:cNvGrpSpPr>
                <p:nvPr/>
              </p:nvGrpSpPr>
              <p:grpSpPr bwMode="auto">
                <a:xfrm>
                  <a:off x="1611" y="3232"/>
                  <a:ext cx="620" cy="40"/>
                  <a:chOff x="1611" y="3232"/>
                  <a:chExt cx="620" cy="40"/>
                </a:xfrm>
              </p:grpSpPr>
              <p:sp>
                <p:nvSpPr>
                  <p:cNvPr id="22552" name="Rectangle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9" y="3232"/>
                    <a:ext cx="592" cy="40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3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11" y="3232"/>
                    <a:ext cx="70" cy="40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2554" name="Freeform 26"/>
              <p:cNvSpPr>
                <a:spLocks noChangeAspect="1"/>
              </p:cNvSpPr>
              <p:nvPr/>
            </p:nvSpPr>
            <p:spPr bwMode="auto">
              <a:xfrm>
                <a:off x="1664" y="2080"/>
                <a:ext cx="10197" cy="1552"/>
              </a:xfrm>
              <a:custGeom>
                <a:avLst/>
                <a:gdLst>
                  <a:gd name="T0" fmla="*/ 510 w 10197"/>
                  <a:gd name="T1" fmla="*/ 0 h 1552"/>
                  <a:gd name="T2" fmla="*/ 60 w 10197"/>
                  <a:gd name="T3" fmla="*/ 0 h 1552"/>
                  <a:gd name="T4" fmla="*/ 0 w 10197"/>
                  <a:gd name="T5" fmla="*/ 240 h 1552"/>
                  <a:gd name="T6" fmla="*/ 200 w 10197"/>
                  <a:gd name="T7" fmla="*/ 240 h 1552"/>
                  <a:gd name="T8" fmla="*/ 200 w 10197"/>
                  <a:gd name="T9" fmla="*/ 1107 h 1552"/>
                  <a:gd name="T10" fmla="*/ 592 w 10197"/>
                  <a:gd name="T11" fmla="*/ 1500 h 1552"/>
                  <a:gd name="T12" fmla="*/ 680 w 10197"/>
                  <a:gd name="T13" fmla="*/ 1540 h 1552"/>
                  <a:gd name="T14" fmla="*/ 755 w 10197"/>
                  <a:gd name="T15" fmla="*/ 1552 h 1552"/>
                  <a:gd name="T16" fmla="*/ 742 w 10197"/>
                  <a:gd name="T17" fmla="*/ 1355 h 1552"/>
                  <a:gd name="T18" fmla="*/ 732 w 10197"/>
                  <a:gd name="T19" fmla="*/ 1120 h 1552"/>
                  <a:gd name="T20" fmla="*/ 785 w 10197"/>
                  <a:gd name="T21" fmla="*/ 920 h 1552"/>
                  <a:gd name="T22" fmla="*/ 857 w 10197"/>
                  <a:gd name="T23" fmla="*/ 772 h 1552"/>
                  <a:gd name="T24" fmla="*/ 952 w 10197"/>
                  <a:gd name="T25" fmla="*/ 642 h 1552"/>
                  <a:gd name="T26" fmla="*/ 1090 w 10197"/>
                  <a:gd name="T27" fmla="*/ 515 h 1552"/>
                  <a:gd name="T28" fmla="*/ 1250 w 10197"/>
                  <a:gd name="T29" fmla="*/ 420 h 1552"/>
                  <a:gd name="T30" fmla="*/ 1475 w 10197"/>
                  <a:gd name="T31" fmla="*/ 360 h 1552"/>
                  <a:gd name="T32" fmla="*/ 1770 w 10197"/>
                  <a:gd name="T33" fmla="*/ 337 h 1552"/>
                  <a:gd name="T34" fmla="*/ 1975 w 10197"/>
                  <a:gd name="T35" fmla="*/ 390 h 1552"/>
                  <a:gd name="T36" fmla="*/ 2125 w 10197"/>
                  <a:gd name="T37" fmla="*/ 472 h 1552"/>
                  <a:gd name="T38" fmla="*/ 2250 w 10197"/>
                  <a:gd name="T39" fmla="*/ 567 h 1552"/>
                  <a:gd name="T40" fmla="*/ 2400 w 10197"/>
                  <a:gd name="T41" fmla="*/ 715 h 1552"/>
                  <a:gd name="T42" fmla="*/ 2495 w 10197"/>
                  <a:gd name="T43" fmla="*/ 877 h 1552"/>
                  <a:gd name="T44" fmla="*/ 2557 w 10197"/>
                  <a:gd name="T45" fmla="*/ 1022 h 1552"/>
                  <a:gd name="T46" fmla="*/ 2577 w 10197"/>
                  <a:gd name="T47" fmla="*/ 1162 h 1552"/>
                  <a:gd name="T48" fmla="*/ 2577 w 10197"/>
                  <a:gd name="T49" fmla="*/ 1467 h 1552"/>
                  <a:gd name="T50" fmla="*/ 7032 w 10197"/>
                  <a:gd name="T51" fmla="*/ 1552 h 1552"/>
                  <a:gd name="T52" fmla="*/ 7032 w 10197"/>
                  <a:gd name="T53" fmla="*/ 1257 h 1552"/>
                  <a:gd name="T54" fmla="*/ 7095 w 10197"/>
                  <a:gd name="T55" fmla="*/ 1055 h 1552"/>
                  <a:gd name="T56" fmla="*/ 7167 w 10197"/>
                  <a:gd name="T57" fmla="*/ 897 h 1552"/>
                  <a:gd name="T58" fmla="*/ 7277 w 10197"/>
                  <a:gd name="T59" fmla="*/ 750 h 1552"/>
                  <a:gd name="T60" fmla="*/ 7435 w 10197"/>
                  <a:gd name="T61" fmla="*/ 620 h 1552"/>
                  <a:gd name="T62" fmla="*/ 7595 w 10197"/>
                  <a:gd name="T63" fmla="*/ 535 h 1552"/>
                  <a:gd name="T64" fmla="*/ 7752 w 10197"/>
                  <a:gd name="T65" fmla="*/ 485 h 1552"/>
                  <a:gd name="T66" fmla="*/ 8030 w 10197"/>
                  <a:gd name="T67" fmla="*/ 485 h 1552"/>
                  <a:gd name="T68" fmla="*/ 8177 w 10197"/>
                  <a:gd name="T69" fmla="*/ 515 h 1552"/>
                  <a:gd name="T70" fmla="*/ 8327 w 10197"/>
                  <a:gd name="T71" fmla="*/ 580 h 1552"/>
                  <a:gd name="T72" fmla="*/ 8462 w 10197"/>
                  <a:gd name="T73" fmla="*/ 695 h 1552"/>
                  <a:gd name="T74" fmla="*/ 8592 w 10197"/>
                  <a:gd name="T75" fmla="*/ 845 h 1552"/>
                  <a:gd name="T76" fmla="*/ 8677 w 10197"/>
                  <a:gd name="T77" fmla="*/ 1022 h 1552"/>
                  <a:gd name="T78" fmla="*/ 8730 w 10197"/>
                  <a:gd name="T79" fmla="*/ 1215 h 1552"/>
                  <a:gd name="T80" fmla="*/ 8730 w 10197"/>
                  <a:gd name="T81" fmla="*/ 1415 h 1552"/>
                  <a:gd name="T82" fmla="*/ 10197 w 10197"/>
                  <a:gd name="T83" fmla="*/ 1410 h 1552"/>
                  <a:gd name="T84" fmla="*/ 10197 w 10197"/>
                  <a:gd name="T85" fmla="*/ 1345 h 1552"/>
                  <a:gd name="T86" fmla="*/ 10150 w 10197"/>
                  <a:gd name="T87" fmla="*/ 1345 h 1552"/>
                  <a:gd name="T88" fmla="*/ 10150 w 10197"/>
                  <a:gd name="T89" fmla="*/ 1250 h 1552"/>
                  <a:gd name="T90" fmla="*/ 10195 w 10197"/>
                  <a:gd name="T91" fmla="*/ 1245 h 1552"/>
                  <a:gd name="T92" fmla="*/ 10195 w 10197"/>
                  <a:gd name="T93" fmla="*/ 957 h 1552"/>
                  <a:gd name="T94" fmla="*/ 10155 w 10197"/>
                  <a:gd name="T95" fmla="*/ 897 h 1552"/>
                  <a:gd name="T96" fmla="*/ 9815 w 10197"/>
                  <a:gd name="T97" fmla="*/ 727 h 1552"/>
                  <a:gd name="T98" fmla="*/ 9440 w 10197"/>
                  <a:gd name="T99" fmla="*/ 580 h 1552"/>
                  <a:gd name="T100" fmla="*/ 8987 w 10197"/>
                  <a:gd name="T101" fmla="*/ 442 h 1552"/>
                  <a:gd name="T102" fmla="*/ 8497 w 10197"/>
                  <a:gd name="T103" fmla="*/ 325 h 1552"/>
                  <a:gd name="T104" fmla="*/ 8047 w 10197"/>
                  <a:gd name="T105" fmla="*/ 230 h 1552"/>
                  <a:gd name="T106" fmla="*/ 7617 w 10197"/>
                  <a:gd name="T107" fmla="*/ 155 h 1552"/>
                  <a:gd name="T108" fmla="*/ 7470 w 10197"/>
                  <a:gd name="T109" fmla="*/ 155 h 1552"/>
                  <a:gd name="T110" fmla="*/ 7372 w 10197"/>
                  <a:gd name="T111" fmla="*/ 197 h 1552"/>
                  <a:gd name="T112" fmla="*/ 6915 w 10197"/>
                  <a:gd name="T113" fmla="*/ 262 h 1552"/>
                  <a:gd name="T114" fmla="*/ 6552 w 10197"/>
                  <a:gd name="T115" fmla="*/ 295 h 1552"/>
                  <a:gd name="T116" fmla="*/ 4650 w 10197"/>
                  <a:gd name="T117" fmla="*/ 175 h 1552"/>
                  <a:gd name="T118" fmla="*/ 3737 w 10197"/>
                  <a:gd name="T119" fmla="*/ 102 h 1552"/>
                  <a:gd name="T120" fmla="*/ 2877 w 10197"/>
                  <a:gd name="T121" fmla="*/ 37 h 1552"/>
                  <a:gd name="T122" fmla="*/ 2442 w 10197"/>
                  <a:gd name="T123" fmla="*/ 7 h 1552"/>
                  <a:gd name="T124" fmla="*/ 510 w 10197"/>
                  <a:gd name="T125" fmla="*/ 0 h 1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97" h="1552">
                    <a:moveTo>
                      <a:pt x="510" y="0"/>
                    </a:moveTo>
                    <a:lnTo>
                      <a:pt x="60" y="0"/>
                    </a:lnTo>
                    <a:lnTo>
                      <a:pt x="0" y="240"/>
                    </a:lnTo>
                    <a:lnTo>
                      <a:pt x="200" y="240"/>
                    </a:lnTo>
                    <a:lnTo>
                      <a:pt x="200" y="1107"/>
                    </a:lnTo>
                    <a:lnTo>
                      <a:pt x="592" y="1500"/>
                    </a:lnTo>
                    <a:lnTo>
                      <a:pt x="680" y="1540"/>
                    </a:lnTo>
                    <a:lnTo>
                      <a:pt x="755" y="1552"/>
                    </a:lnTo>
                    <a:lnTo>
                      <a:pt x="742" y="1355"/>
                    </a:lnTo>
                    <a:lnTo>
                      <a:pt x="732" y="1120"/>
                    </a:lnTo>
                    <a:lnTo>
                      <a:pt x="785" y="920"/>
                    </a:lnTo>
                    <a:lnTo>
                      <a:pt x="857" y="772"/>
                    </a:lnTo>
                    <a:lnTo>
                      <a:pt x="952" y="642"/>
                    </a:lnTo>
                    <a:lnTo>
                      <a:pt x="1090" y="515"/>
                    </a:lnTo>
                    <a:lnTo>
                      <a:pt x="1250" y="420"/>
                    </a:lnTo>
                    <a:lnTo>
                      <a:pt x="1475" y="360"/>
                    </a:lnTo>
                    <a:lnTo>
                      <a:pt x="1770" y="337"/>
                    </a:lnTo>
                    <a:lnTo>
                      <a:pt x="1975" y="390"/>
                    </a:lnTo>
                    <a:lnTo>
                      <a:pt x="2125" y="472"/>
                    </a:lnTo>
                    <a:lnTo>
                      <a:pt x="2250" y="567"/>
                    </a:lnTo>
                    <a:lnTo>
                      <a:pt x="2400" y="715"/>
                    </a:lnTo>
                    <a:lnTo>
                      <a:pt x="2495" y="877"/>
                    </a:lnTo>
                    <a:lnTo>
                      <a:pt x="2557" y="1022"/>
                    </a:lnTo>
                    <a:lnTo>
                      <a:pt x="2577" y="1162"/>
                    </a:lnTo>
                    <a:lnTo>
                      <a:pt x="2577" y="1467"/>
                    </a:lnTo>
                    <a:lnTo>
                      <a:pt x="7032" y="1552"/>
                    </a:lnTo>
                    <a:lnTo>
                      <a:pt x="7032" y="1257"/>
                    </a:lnTo>
                    <a:lnTo>
                      <a:pt x="7095" y="1055"/>
                    </a:lnTo>
                    <a:lnTo>
                      <a:pt x="7167" y="897"/>
                    </a:lnTo>
                    <a:lnTo>
                      <a:pt x="7277" y="750"/>
                    </a:lnTo>
                    <a:lnTo>
                      <a:pt x="7435" y="620"/>
                    </a:lnTo>
                    <a:lnTo>
                      <a:pt x="7595" y="535"/>
                    </a:lnTo>
                    <a:lnTo>
                      <a:pt x="7752" y="485"/>
                    </a:lnTo>
                    <a:lnTo>
                      <a:pt x="8030" y="485"/>
                    </a:lnTo>
                    <a:lnTo>
                      <a:pt x="8177" y="515"/>
                    </a:lnTo>
                    <a:lnTo>
                      <a:pt x="8327" y="580"/>
                    </a:lnTo>
                    <a:lnTo>
                      <a:pt x="8462" y="695"/>
                    </a:lnTo>
                    <a:lnTo>
                      <a:pt x="8592" y="845"/>
                    </a:lnTo>
                    <a:lnTo>
                      <a:pt x="8677" y="1022"/>
                    </a:lnTo>
                    <a:lnTo>
                      <a:pt x="8730" y="1215"/>
                    </a:lnTo>
                    <a:lnTo>
                      <a:pt x="8730" y="1415"/>
                    </a:lnTo>
                    <a:lnTo>
                      <a:pt x="10197" y="1410"/>
                    </a:lnTo>
                    <a:lnTo>
                      <a:pt x="10197" y="1345"/>
                    </a:lnTo>
                    <a:lnTo>
                      <a:pt x="10150" y="1345"/>
                    </a:lnTo>
                    <a:lnTo>
                      <a:pt x="10150" y="1250"/>
                    </a:lnTo>
                    <a:lnTo>
                      <a:pt x="10195" y="1245"/>
                    </a:lnTo>
                    <a:lnTo>
                      <a:pt x="10195" y="957"/>
                    </a:lnTo>
                    <a:lnTo>
                      <a:pt x="10155" y="897"/>
                    </a:lnTo>
                    <a:lnTo>
                      <a:pt x="9815" y="727"/>
                    </a:lnTo>
                    <a:lnTo>
                      <a:pt x="9440" y="580"/>
                    </a:lnTo>
                    <a:lnTo>
                      <a:pt x="8987" y="442"/>
                    </a:lnTo>
                    <a:lnTo>
                      <a:pt x="8497" y="325"/>
                    </a:lnTo>
                    <a:lnTo>
                      <a:pt x="8047" y="230"/>
                    </a:lnTo>
                    <a:lnTo>
                      <a:pt x="7617" y="155"/>
                    </a:lnTo>
                    <a:lnTo>
                      <a:pt x="7470" y="155"/>
                    </a:lnTo>
                    <a:lnTo>
                      <a:pt x="7372" y="197"/>
                    </a:lnTo>
                    <a:lnTo>
                      <a:pt x="6915" y="262"/>
                    </a:lnTo>
                    <a:lnTo>
                      <a:pt x="6552" y="295"/>
                    </a:lnTo>
                    <a:lnTo>
                      <a:pt x="4650" y="175"/>
                    </a:lnTo>
                    <a:lnTo>
                      <a:pt x="3737" y="102"/>
                    </a:lnTo>
                    <a:lnTo>
                      <a:pt x="2877" y="37"/>
                    </a:lnTo>
                    <a:lnTo>
                      <a:pt x="2442" y="7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5" name="Freeform 27"/>
              <p:cNvSpPr>
                <a:spLocks noChangeAspect="1"/>
              </p:cNvSpPr>
              <p:nvPr/>
            </p:nvSpPr>
            <p:spPr bwMode="auto">
              <a:xfrm>
                <a:off x="5764" y="2207"/>
                <a:ext cx="2057" cy="1398"/>
              </a:xfrm>
              <a:custGeom>
                <a:avLst/>
                <a:gdLst>
                  <a:gd name="T0" fmla="*/ 0 w 2057"/>
                  <a:gd name="T1" fmla="*/ 0 h 1398"/>
                  <a:gd name="T2" fmla="*/ 0 w 2057"/>
                  <a:gd name="T3" fmla="*/ 1365 h 1398"/>
                  <a:gd name="T4" fmla="*/ 2057 w 2057"/>
                  <a:gd name="T5" fmla="*/ 1398 h 1398"/>
                  <a:gd name="T6" fmla="*/ 2057 w 2057"/>
                  <a:gd name="T7" fmla="*/ 148 h 1398"/>
                  <a:gd name="T8" fmla="*/ 1785 w 2057"/>
                  <a:gd name="T9" fmla="*/ 120 h 1398"/>
                  <a:gd name="T10" fmla="*/ 1410 w 2057"/>
                  <a:gd name="T11" fmla="*/ 95 h 1398"/>
                  <a:gd name="T12" fmla="*/ 1032 w 2057"/>
                  <a:gd name="T13" fmla="*/ 78 h 1398"/>
                  <a:gd name="T14" fmla="*/ 787 w 2057"/>
                  <a:gd name="T15" fmla="*/ 55 h 1398"/>
                  <a:gd name="T16" fmla="*/ 547 w 2057"/>
                  <a:gd name="T17" fmla="*/ 40 h 1398"/>
                  <a:gd name="T18" fmla="*/ 222 w 2057"/>
                  <a:gd name="T19" fmla="*/ 13 h 1398"/>
                  <a:gd name="T20" fmla="*/ 0 w 2057"/>
                  <a:gd name="T21" fmla="*/ 0 h 1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57" h="1398">
                    <a:moveTo>
                      <a:pt x="0" y="0"/>
                    </a:moveTo>
                    <a:lnTo>
                      <a:pt x="0" y="1365"/>
                    </a:lnTo>
                    <a:lnTo>
                      <a:pt x="2057" y="1398"/>
                    </a:lnTo>
                    <a:lnTo>
                      <a:pt x="2057" y="148"/>
                    </a:lnTo>
                    <a:lnTo>
                      <a:pt x="1785" y="120"/>
                    </a:lnTo>
                    <a:lnTo>
                      <a:pt x="1410" y="95"/>
                    </a:lnTo>
                    <a:lnTo>
                      <a:pt x="1032" y="78"/>
                    </a:lnTo>
                    <a:lnTo>
                      <a:pt x="787" y="55"/>
                    </a:lnTo>
                    <a:lnTo>
                      <a:pt x="547" y="40"/>
                    </a:lnTo>
                    <a:lnTo>
                      <a:pt x="222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6" name="Oval 28"/>
              <p:cNvSpPr>
                <a:spLocks noChangeAspect="1" noChangeArrowheads="1"/>
              </p:cNvSpPr>
              <p:nvPr/>
            </p:nvSpPr>
            <p:spPr bwMode="auto">
              <a:xfrm>
                <a:off x="4104" y="1762"/>
                <a:ext cx="395" cy="218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Oval 29"/>
              <p:cNvSpPr>
                <a:spLocks noChangeAspect="1" noChangeArrowheads="1"/>
              </p:cNvSpPr>
              <p:nvPr/>
            </p:nvSpPr>
            <p:spPr bwMode="auto">
              <a:xfrm>
                <a:off x="4176" y="1837"/>
                <a:ext cx="58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58" name="Group 30"/>
              <p:cNvGrpSpPr>
                <a:grpSpLocks noChangeAspect="1"/>
              </p:cNvGrpSpPr>
              <p:nvPr/>
            </p:nvGrpSpPr>
            <p:grpSpPr bwMode="auto">
              <a:xfrm>
                <a:off x="5381" y="2397"/>
                <a:ext cx="2178" cy="953"/>
                <a:chOff x="5381" y="2397"/>
                <a:chExt cx="2178" cy="953"/>
              </a:xfrm>
            </p:grpSpPr>
            <p:sp>
              <p:nvSpPr>
                <p:cNvPr id="22559" name="Freeform 31"/>
                <p:cNvSpPr>
                  <a:spLocks noChangeAspect="1"/>
                </p:cNvSpPr>
                <p:nvPr/>
              </p:nvSpPr>
              <p:spPr bwMode="auto">
                <a:xfrm>
                  <a:off x="5381" y="3045"/>
                  <a:ext cx="2178" cy="305"/>
                </a:xfrm>
                <a:custGeom>
                  <a:avLst/>
                  <a:gdLst>
                    <a:gd name="T0" fmla="*/ 0 w 2178"/>
                    <a:gd name="T1" fmla="*/ 170 h 305"/>
                    <a:gd name="T2" fmla="*/ 0 w 2178"/>
                    <a:gd name="T3" fmla="*/ 305 h 305"/>
                    <a:gd name="T4" fmla="*/ 2178 w 2178"/>
                    <a:gd name="T5" fmla="*/ 0 h 305"/>
                    <a:gd name="T6" fmla="*/ 0 w 2178"/>
                    <a:gd name="T7" fmla="*/ 17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78" h="305">
                      <a:moveTo>
                        <a:pt x="0" y="170"/>
                      </a:moveTo>
                      <a:lnTo>
                        <a:pt x="0" y="305"/>
                      </a:lnTo>
                      <a:lnTo>
                        <a:pt x="2178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0" name="Freeform 32"/>
                <p:cNvSpPr>
                  <a:spLocks noChangeAspect="1"/>
                </p:cNvSpPr>
                <p:nvPr/>
              </p:nvSpPr>
              <p:spPr bwMode="auto">
                <a:xfrm>
                  <a:off x="5381" y="2397"/>
                  <a:ext cx="2155" cy="360"/>
                </a:xfrm>
                <a:custGeom>
                  <a:avLst/>
                  <a:gdLst>
                    <a:gd name="T0" fmla="*/ 0 w 2155"/>
                    <a:gd name="T1" fmla="*/ 0 h 360"/>
                    <a:gd name="T2" fmla="*/ 0 w 2155"/>
                    <a:gd name="T3" fmla="*/ 140 h 360"/>
                    <a:gd name="T4" fmla="*/ 2155 w 2155"/>
                    <a:gd name="T5" fmla="*/ 360 h 360"/>
                    <a:gd name="T6" fmla="*/ 0 w 2155"/>
                    <a:gd name="T7" fmla="*/ 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55" h="360">
                      <a:moveTo>
                        <a:pt x="0" y="0"/>
                      </a:moveTo>
                      <a:lnTo>
                        <a:pt x="0" y="140"/>
                      </a:lnTo>
                      <a:lnTo>
                        <a:pt x="2155" y="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1" name="Freeform 33"/>
                <p:cNvSpPr>
                  <a:spLocks noChangeAspect="1"/>
                </p:cNvSpPr>
                <p:nvPr/>
              </p:nvSpPr>
              <p:spPr bwMode="auto">
                <a:xfrm>
                  <a:off x="5381" y="2610"/>
                  <a:ext cx="2155" cy="222"/>
                </a:xfrm>
                <a:custGeom>
                  <a:avLst/>
                  <a:gdLst>
                    <a:gd name="T0" fmla="*/ 0 w 2155"/>
                    <a:gd name="T1" fmla="*/ 0 h 222"/>
                    <a:gd name="T2" fmla="*/ 0 w 2155"/>
                    <a:gd name="T3" fmla="*/ 137 h 222"/>
                    <a:gd name="T4" fmla="*/ 2155 w 2155"/>
                    <a:gd name="T5" fmla="*/ 222 h 222"/>
                    <a:gd name="T6" fmla="*/ 0 w 2155"/>
                    <a:gd name="T7" fmla="*/ 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55" h="222">
                      <a:moveTo>
                        <a:pt x="0" y="0"/>
                      </a:moveTo>
                      <a:lnTo>
                        <a:pt x="0" y="137"/>
                      </a:lnTo>
                      <a:lnTo>
                        <a:pt x="2155" y="2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2" name="Freeform 34"/>
                <p:cNvSpPr>
                  <a:spLocks noChangeAspect="1"/>
                </p:cNvSpPr>
                <p:nvPr/>
              </p:nvSpPr>
              <p:spPr bwMode="auto">
                <a:xfrm>
                  <a:off x="5381" y="2812"/>
                  <a:ext cx="2178" cy="138"/>
                </a:xfrm>
                <a:custGeom>
                  <a:avLst/>
                  <a:gdLst>
                    <a:gd name="T0" fmla="*/ 0 w 2178"/>
                    <a:gd name="T1" fmla="*/ 0 h 138"/>
                    <a:gd name="T2" fmla="*/ 0 w 2178"/>
                    <a:gd name="T3" fmla="*/ 138 h 138"/>
                    <a:gd name="T4" fmla="*/ 2178 w 2178"/>
                    <a:gd name="T5" fmla="*/ 83 h 138"/>
                    <a:gd name="T6" fmla="*/ 0 w 2178"/>
                    <a:gd name="T7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78" h="138">
                      <a:moveTo>
                        <a:pt x="0" y="0"/>
                      </a:moveTo>
                      <a:lnTo>
                        <a:pt x="0" y="138"/>
                      </a:lnTo>
                      <a:lnTo>
                        <a:pt x="2178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3" name="Freeform 35"/>
                <p:cNvSpPr>
                  <a:spLocks noChangeAspect="1"/>
                </p:cNvSpPr>
                <p:nvPr/>
              </p:nvSpPr>
              <p:spPr bwMode="auto">
                <a:xfrm>
                  <a:off x="5381" y="2970"/>
                  <a:ext cx="2178" cy="180"/>
                </a:xfrm>
                <a:custGeom>
                  <a:avLst/>
                  <a:gdLst>
                    <a:gd name="T0" fmla="*/ 0 w 2178"/>
                    <a:gd name="T1" fmla="*/ 42 h 180"/>
                    <a:gd name="T2" fmla="*/ 0 w 2178"/>
                    <a:gd name="T3" fmla="*/ 180 h 180"/>
                    <a:gd name="T4" fmla="*/ 2178 w 2178"/>
                    <a:gd name="T5" fmla="*/ 0 h 180"/>
                    <a:gd name="T6" fmla="*/ 0 w 2178"/>
                    <a:gd name="T7" fmla="*/ 42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78" h="180">
                      <a:moveTo>
                        <a:pt x="0" y="42"/>
                      </a:moveTo>
                      <a:lnTo>
                        <a:pt x="0" y="180"/>
                      </a:lnTo>
                      <a:lnTo>
                        <a:pt x="2178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12700">
                  <a:solidFill>
                    <a:srgbClr val="8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4" name="Group 36"/>
              <p:cNvGrpSpPr>
                <a:grpSpLocks noChangeAspect="1"/>
              </p:cNvGrpSpPr>
              <p:nvPr/>
            </p:nvGrpSpPr>
            <p:grpSpPr bwMode="auto">
              <a:xfrm>
                <a:off x="8749" y="2480"/>
                <a:ext cx="1610" cy="1627"/>
                <a:chOff x="8749" y="2480"/>
                <a:chExt cx="1610" cy="1627"/>
              </a:xfrm>
            </p:grpSpPr>
            <p:sp>
              <p:nvSpPr>
                <p:cNvPr id="22565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8749" y="2480"/>
                  <a:ext cx="1610" cy="1627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6" name="Freeform 38"/>
                <p:cNvSpPr>
                  <a:spLocks noChangeAspect="1"/>
                </p:cNvSpPr>
                <p:nvPr/>
              </p:nvSpPr>
              <p:spPr bwMode="auto">
                <a:xfrm>
                  <a:off x="9424" y="3537"/>
                  <a:ext cx="282" cy="348"/>
                </a:xfrm>
                <a:custGeom>
                  <a:avLst/>
                  <a:gdLst>
                    <a:gd name="T0" fmla="*/ 0 w 282"/>
                    <a:gd name="T1" fmla="*/ 323 h 348"/>
                    <a:gd name="T2" fmla="*/ 110 w 282"/>
                    <a:gd name="T3" fmla="*/ 0 h 348"/>
                    <a:gd name="T4" fmla="*/ 177 w 282"/>
                    <a:gd name="T5" fmla="*/ 0 h 348"/>
                    <a:gd name="T6" fmla="*/ 282 w 282"/>
                    <a:gd name="T7" fmla="*/ 335 h 348"/>
                    <a:gd name="T8" fmla="*/ 145 w 282"/>
                    <a:gd name="T9" fmla="*/ 348 h 348"/>
                    <a:gd name="T10" fmla="*/ 0 w 282"/>
                    <a:gd name="T11" fmla="*/ 323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2" h="348">
                      <a:moveTo>
                        <a:pt x="0" y="323"/>
                      </a:moveTo>
                      <a:lnTo>
                        <a:pt x="110" y="0"/>
                      </a:lnTo>
                      <a:lnTo>
                        <a:pt x="177" y="0"/>
                      </a:lnTo>
                      <a:lnTo>
                        <a:pt x="282" y="335"/>
                      </a:lnTo>
                      <a:lnTo>
                        <a:pt x="145" y="348"/>
                      </a:lnTo>
                      <a:lnTo>
                        <a:pt x="0" y="3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7" name="Freeform 39"/>
                <p:cNvSpPr>
                  <a:spLocks noChangeAspect="1"/>
                </p:cNvSpPr>
                <p:nvPr/>
              </p:nvSpPr>
              <p:spPr bwMode="auto">
                <a:xfrm>
                  <a:off x="9409" y="2697"/>
                  <a:ext cx="287" cy="348"/>
                </a:xfrm>
                <a:custGeom>
                  <a:avLst/>
                  <a:gdLst>
                    <a:gd name="T0" fmla="*/ 0 w 287"/>
                    <a:gd name="T1" fmla="*/ 25 h 348"/>
                    <a:gd name="T2" fmla="*/ 115 w 287"/>
                    <a:gd name="T3" fmla="*/ 348 h 348"/>
                    <a:gd name="T4" fmla="*/ 180 w 287"/>
                    <a:gd name="T5" fmla="*/ 348 h 348"/>
                    <a:gd name="T6" fmla="*/ 287 w 287"/>
                    <a:gd name="T7" fmla="*/ 15 h 348"/>
                    <a:gd name="T8" fmla="*/ 147 w 287"/>
                    <a:gd name="T9" fmla="*/ 0 h 348"/>
                    <a:gd name="T10" fmla="*/ 0 w 287"/>
                    <a:gd name="T11" fmla="*/ 25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7" h="348">
                      <a:moveTo>
                        <a:pt x="0" y="25"/>
                      </a:moveTo>
                      <a:lnTo>
                        <a:pt x="115" y="348"/>
                      </a:lnTo>
                      <a:lnTo>
                        <a:pt x="180" y="348"/>
                      </a:lnTo>
                      <a:lnTo>
                        <a:pt x="287" y="15"/>
                      </a:lnTo>
                      <a:lnTo>
                        <a:pt x="147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8" name="Freeform 40"/>
                <p:cNvSpPr>
                  <a:spLocks noChangeAspect="1"/>
                </p:cNvSpPr>
                <p:nvPr/>
              </p:nvSpPr>
              <p:spPr bwMode="auto">
                <a:xfrm>
                  <a:off x="9794" y="3142"/>
                  <a:ext cx="345" cy="283"/>
                </a:xfrm>
                <a:custGeom>
                  <a:avLst/>
                  <a:gdLst>
                    <a:gd name="T0" fmla="*/ 320 w 345"/>
                    <a:gd name="T1" fmla="*/ 0 h 283"/>
                    <a:gd name="T2" fmla="*/ 0 w 345"/>
                    <a:gd name="T3" fmla="*/ 113 h 283"/>
                    <a:gd name="T4" fmla="*/ 0 w 345"/>
                    <a:gd name="T5" fmla="*/ 180 h 283"/>
                    <a:gd name="T6" fmla="*/ 330 w 345"/>
                    <a:gd name="T7" fmla="*/ 283 h 283"/>
                    <a:gd name="T8" fmla="*/ 345 w 345"/>
                    <a:gd name="T9" fmla="*/ 148 h 283"/>
                    <a:gd name="T10" fmla="*/ 320 w 345"/>
                    <a:gd name="T11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5" h="283">
                      <a:moveTo>
                        <a:pt x="320" y="0"/>
                      </a:moveTo>
                      <a:lnTo>
                        <a:pt x="0" y="113"/>
                      </a:lnTo>
                      <a:lnTo>
                        <a:pt x="0" y="180"/>
                      </a:lnTo>
                      <a:lnTo>
                        <a:pt x="330" y="283"/>
                      </a:lnTo>
                      <a:lnTo>
                        <a:pt x="345" y="14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9" name="Freeform 41"/>
                <p:cNvSpPr>
                  <a:spLocks noChangeAspect="1"/>
                </p:cNvSpPr>
                <p:nvPr/>
              </p:nvSpPr>
              <p:spPr bwMode="auto">
                <a:xfrm>
                  <a:off x="8969" y="3142"/>
                  <a:ext cx="345" cy="283"/>
                </a:xfrm>
                <a:custGeom>
                  <a:avLst/>
                  <a:gdLst>
                    <a:gd name="T0" fmla="*/ 25 w 345"/>
                    <a:gd name="T1" fmla="*/ 0 h 283"/>
                    <a:gd name="T2" fmla="*/ 345 w 345"/>
                    <a:gd name="T3" fmla="*/ 113 h 283"/>
                    <a:gd name="T4" fmla="*/ 345 w 345"/>
                    <a:gd name="T5" fmla="*/ 180 h 283"/>
                    <a:gd name="T6" fmla="*/ 12 w 345"/>
                    <a:gd name="T7" fmla="*/ 283 h 283"/>
                    <a:gd name="T8" fmla="*/ 0 w 345"/>
                    <a:gd name="T9" fmla="*/ 148 h 283"/>
                    <a:gd name="T10" fmla="*/ 25 w 345"/>
                    <a:gd name="T11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5" h="283">
                      <a:moveTo>
                        <a:pt x="25" y="0"/>
                      </a:moveTo>
                      <a:lnTo>
                        <a:pt x="345" y="113"/>
                      </a:lnTo>
                      <a:lnTo>
                        <a:pt x="345" y="180"/>
                      </a:lnTo>
                      <a:lnTo>
                        <a:pt x="12" y="283"/>
                      </a:lnTo>
                      <a:lnTo>
                        <a:pt x="0" y="14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0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8966" y="2692"/>
                  <a:ext cx="1163" cy="1180"/>
                </a:xfrm>
                <a:prstGeom prst="ellips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571" name="Group 43"/>
                <p:cNvGrpSpPr>
                  <a:grpSpLocks noChangeAspect="1"/>
                </p:cNvGrpSpPr>
                <p:nvPr/>
              </p:nvGrpSpPr>
              <p:grpSpPr bwMode="auto">
                <a:xfrm>
                  <a:off x="9331" y="3057"/>
                  <a:ext cx="438" cy="450"/>
                  <a:chOff x="9331" y="3057"/>
                  <a:chExt cx="438" cy="450"/>
                </a:xfrm>
              </p:grpSpPr>
              <p:sp>
                <p:nvSpPr>
                  <p:cNvPr id="22572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31" y="3057"/>
                    <a:ext cx="438" cy="45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3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419" y="3152"/>
                    <a:ext cx="252" cy="2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74" name="Group 46"/>
              <p:cNvGrpSpPr>
                <a:grpSpLocks noChangeAspect="1"/>
              </p:cNvGrpSpPr>
              <p:nvPr/>
            </p:nvGrpSpPr>
            <p:grpSpPr bwMode="auto">
              <a:xfrm>
                <a:off x="2499" y="2480"/>
                <a:ext cx="1612" cy="1627"/>
                <a:chOff x="2499" y="2480"/>
                <a:chExt cx="1612" cy="1627"/>
              </a:xfrm>
            </p:grpSpPr>
            <p:sp>
              <p:nvSpPr>
                <p:cNvPr id="22575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2499" y="2480"/>
                  <a:ext cx="1612" cy="1627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6" name="Freeform 48"/>
                <p:cNvSpPr>
                  <a:spLocks noChangeAspect="1"/>
                </p:cNvSpPr>
                <p:nvPr/>
              </p:nvSpPr>
              <p:spPr bwMode="auto">
                <a:xfrm>
                  <a:off x="3179" y="3537"/>
                  <a:ext cx="280" cy="348"/>
                </a:xfrm>
                <a:custGeom>
                  <a:avLst/>
                  <a:gdLst>
                    <a:gd name="T0" fmla="*/ 0 w 280"/>
                    <a:gd name="T1" fmla="*/ 323 h 348"/>
                    <a:gd name="T2" fmla="*/ 107 w 280"/>
                    <a:gd name="T3" fmla="*/ 0 h 348"/>
                    <a:gd name="T4" fmla="*/ 175 w 280"/>
                    <a:gd name="T5" fmla="*/ 0 h 348"/>
                    <a:gd name="T6" fmla="*/ 280 w 280"/>
                    <a:gd name="T7" fmla="*/ 335 h 348"/>
                    <a:gd name="T8" fmla="*/ 145 w 280"/>
                    <a:gd name="T9" fmla="*/ 348 h 348"/>
                    <a:gd name="T10" fmla="*/ 0 w 280"/>
                    <a:gd name="T11" fmla="*/ 323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348">
                      <a:moveTo>
                        <a:pt x="0" y="323"/>
                      </a:moveTo>
                      <a:lnTo>
                        <a:pt x="107" y="0"/>
                      </a:lnTo>
                      <a:lnTo>
                        <a:pt x="175" y="0"/>
                      </a:lnTo>
                      <a:lnTo>
                        <a:pt x="280" y="335"/>
                      </a:lnTo>
                      <a:lnTo>
                        <a:pt x="145" y="348"/>
                      </a:lnTo>
                      <a:lnTo>
                        <a:pt x="0" y="3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7" name="Freeform 49"/>
                <p:cNvSpPr>
                  <a:spLocks noChangeAspect="1"/>
                </p:cNvSpPr>
                <p:nvPr/>
              </p:nvSpPr>
              <p:spPr bwMode="auto">
                <a:xfrm>
                  <a:off x="3161" y="2697"/>
                  <a:ext cx="290" cy="348"/>
                </a:xfrm>
                <a:custGeom>
                  <a:avLst/>
                  <a:gdLst>
                    <a:gd name="T0" fmla="*/ 0 w 290"/>
                    <a:gd name="T1" fmla="*/ 25 h 348"/>
                    <a:gd name="T2" fmla="*/ 115 w 290"/>
                    <a:gd name="T3" fmla="*/ 348 h 348"/>
                    <a:gd name="T4" fmla="*/ 185 w 290"/>
                    <a:gd name="T5" fmla="*/ 348 h 348"/>
                    <a:gd name="T6" fmla="*/ 290 w 290"/>
                    <a:gd name="T7" fmla="*/ 15 h 348"/>
                    <a:gd name="T8" fmla="*/ 150 w 290"/>
                    <a:gd name="T9" fmla="*/ 0 h 348"/>
                    <a:gd name="T10" fmla="*/ 0 w 290"/>
                    <a:gd name="T11" fmla="*/ 25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0" h="348">
                      <a:moveTo>
                        <a:pt x="0" y="25"/>
                      </a:moveTo>
                      <a:lnTo>
                        <a:pt x="115" y="348"/>
                      </a:lnTo>
                      <a:lnTo>
                        <a:pt x="185" y="348"/>
                      </a:lnTo>
                      <a:lnTo>
                        <a:pt x="290" y="15"/>
                      </a:lnTo>
                      <a:lnTo>
                        <a:pt x="15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8" name="Freeform 50"/>
                <p:cNvSpPr>
                  <a:spLocks noChangeAspect="1"/>
                </p:cNvSpPr>
                <p:nvPr/>
              </p:nvSpPr>
              <p:spPr bwMode="auto">
                <a:xfrm>
                  <a:off x="3546" y="3142"/>
                  <a:ext cx="348" cy="283"/>
                </a:xfrm>
                <a:custGeom>
                  <a:avLst/>
                  <a:gdLst>
                    <a:gd name="T0" fmla="*/ 323 w 348"/>
                    <a:gd name="T1" fmla="*/ 0 h 283"/>
                    <a:gd name="T2" fmla="*/ 0 w 348"/>
                    <a:gd name="T3" fmla="*/ 113 h 283"/>
                    <a:gd name="T4" fmla="*/ 0 w 348"/>
                    <a:gd name="T5" fmla="*/ 180 h 283"/>
                    <a:gd name="T6" fmla="*/ 333 w 348"/>
                    <a:gd name="T7" fmla="*/ 283 h 283"/>
                    <a:gd name="T8" fmla="*/ 348 w 348"/>
                    <a:gd name="T9" fmla="*/ 148 h 283"/>
                    <a:gd name="T10" fmla="*/ 323 w 348"/>
                    <a:gd name="T11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8" h="283">
                      <a:moveTo>
                        <a:pt x="323" y="0"/>
                      </a:moveTo>
                      <a:lnTo>
                        <a:pt x="0" y="113"/>
                      </a:lnTo>
                      <a:lnTo>
                        <a:pt x="0" y="180"/>
                      </a:lnTo>
                      <a:lnTo>
                        <a:pt x="333" y="283"/>
                      </a:lnTo>
                      <a:lnTo>
                        <a:pt x="348" y="148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9" name="Freeform 51"/>
                <p:cNvSpPr>
                  <a:spLocks noChangeAspect="1"/>
                </p:cNvSpPr>
                <p:nvPr/>
              </p:nvSpPr>
              <p:spPr bwMode="auto">
                <a:xfrm>
                  <a:off x="2719" y="3142"/>
                  <a:ext cx="347" cy="283"/>
                </a:xfrm>
                <a:custGeom>
                  <a:avLst/>
                  <a:gdLst>
                    <a:gd name="T0" fmla="*/ 25 w 347"/>
                    <a:gd name="T1" fmla="*/ 0 h 283"/>
                    <a:gd name="T2" fmla="*/ 347 w 347"/>
                    <a:gd name="T3" fmla="*/ 113 h 283"/>
                    <a:gd name="T4" fmla="*/ 347 w 347"/>
                    <a:gd name="T5" fmla="*/ 180 h 283"/>
                    <a:gd name="T6" fmla="*/ 15 w 347"/>
                    <a:gd name="T7" fmla="*/ 283 h 283"/>
                    <a:gd name="T8" fmla="*/ 0 w 347"/>
                    <a:gd name="T9" fmla="*/ 148 h 283"/>
                    <a:gd name="T10" fmla="*/ 25 w 347"/>
                    <a:gd name="T11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7" h="283">
                      <a:moveTo>
                        <a:pt x="25" y="0"/>
                      </a:moveTo>
                      <a:lnTo>
                        <a:pt x="347" y="113"/>
                      </a:lnTo>
                      <a:lnTo>
                        <a:pt x="347" y="180"/>
                      </a:lnTo>
                      <a:lnTo>
                        <a:pt x="15" y="283"/>
                      </a:lnTo>
                      <a:lnTo>
                        <a:pt x="0" y="14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0" name="Oval 52"/>
                <p:cNvSpPr>
                  <a:spLocks noChangeAspect="1" noChangeArrowheads="1"/>
                </p:cNvSpPr>
                <p:nvPr/>
              </p:nvSpPr>
              <p:spPr bwMode="auto">
                <a:xfrm>
                  <a:off x="2716" y="2692"/>
                  <a:ext cx="1165" cy="1180"/>
                </a:xfrm>
                <a:prstGeom prst="ellips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581" name="Group 53"/>
                <p:cNvGrpSpPr>
                  <a:grpSpLocks noChangeAspect="1"/>
                </p:cNvGrpSpPr>
                <p:nvPr/>
              </p:nvGrpSpPr>
              <p:grpSpPr bwMode="auto">
                <a:xfrm>
                  <a:off x="3081" y="3057"/>
                  <a:ext cx="443" cy="450"/>
                  <a:chOff x="3081" y="3057"/>
                  <a:chExt cx="443" cy="450"/>
                </a:xfrm>
              </p:grpSpPr>
              <p:sp>
                <p:nvSpPr>
                  <p:cNvPr id="22582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1" y="3057"/>
                    <a:ext cx="443" cy="45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3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74" y="3152"/>
                    <a:ext cx="250" cy="2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>
              <a:off x="2245" y="2523"/>
              <a:ext cx="7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5" name="Text Box 57"/>
            <p:cNvSpPr txBox="1">
              <a:spLocks noChangeArrowheads="1"/>
            </p:cNvSpPr>
            <p:nvPr/>
          </p:nvSpPr>
          <p:spPr bwMode="auto">
            <a:xfrm>
              <a:off x="2971" y="2341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chemeClr val="tx2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22588" name="Text Box 60"/>
          <p:cNvSpPr txBox="1">
            <a:spLocks noChangeArrowheads="1"/>
          </p:cNvSpPr>
          <p:nvPr/>
        </p:nvSpPr>
        <p:spPr bwMode="auto">
          <a:xfrm>
            <a:off x="397059" y="1644482"/>
            <a:ext cx="32400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6000" b="1" dirty="0">
                <a:solidFill>
                  <a:srgbClr val="EC1A04"/>
                </a:solidFill>
                <a:latin typeface="Times New Roman" pitchFamily="18" charset="0"/>
              </a:rPr>
              <a:t>P = F  </a:t>
            </a:r>
            <a:r>
              <a:rPr kumimoji="1" lang="en-US" altLang="zh-CN" sz="6000" b="1" i="1" dirty="0">
                <a:solidFill>
                  <a:srgbClr val="EC1A04"/>
                </a:solidFill>
                <a:latin typeface="Times New Roman" pitchFamily="18" charset="0"/>
              </a:rPr>
              <a:t>v</a:t>
            </a:r>
            <a:endParaRPr kumimoji="1" lang="zh-CN" altLang="el-GR" sz="6000" b="1" i="1" dirty="0">
              <a:solidFill>
                <a:srgbClr val="EC1A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89" name="Text Box 61"/>
          <p:cNvSpPr txBox="1">
            <a:spLocks noChangeArrowheads="1"/>
          </p:cNvSpPr>
          <p:nvPr/>
        </p:nvSpPr>
        <p:spPr bwMode="auto">
          <a:xfrm>
            <a:off x="401861" y="2652545"/>
            <a:ext cx="553998" cy="141446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汽车功率</a:t>
            </a:r>
          </a:p>
        </p:txBody>
      </p:sp>
      <p:sp>
        <p:nvSpPr>
          <p:cNvPr id="22590" name="Text Box 62"/>
          <p:cNvSpPr txBox="1">
            <a:spLocks noChangeArrowheads="1"/>
          </p:cNvSpPr>
          <p:nvPr/>
        </p:nvSpPr>
        <p:spPr bwMode="auto">
          <a:xfrm>
            <a:off x="1760761" y="2677945"/>
            <a:ext cx="553998" cy="2135187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汽车的牵引力</a:t>
            </a: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2484646" y="2652545"/>
            <a:ext cx="553998" cy="2246769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汽车的瞬时速度</a:t>
            </a:r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3751334" y="1770004"/>
            <a:ext cx="5256584" cy="181588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汽车加速运动的情况有两种：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 smtClean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</a:t>
            </a:r>
            <a:r>
              <a:rPr lang="en-US" altLang="zh-CN" sz="2800" b="1" dirty="0" smtClean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 smtClean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r>
              <a:rPr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en-US" altLang="zh-CN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恒定的牵引力</a:t>
            </a:r>
            <a:r>
              <a:rPr lang="en-US" altLang="zh-CN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作用下启动。</a:t>
            </a:r>
          </a:p>
        </p:txBody>
      </p:sp>
      <p:sp>
        <p:nvSpPr>
          <p:cNvPr id="6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汽车的功率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185086" y="4764935"/>
            <a:ext cx="177129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94934" y="4157788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F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 flipV="1">
            <a:off x="4917135" y="4761908"/>
            <a:ext cx="1236897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flipH="1">
            <a:off x="4917135" y="4162874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</a:rPr>
              <a:t>f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84168" y="4725144"/>
            <a:ext cx="116394" cy="11639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5805264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为牵引力。不是阻力，也不是合外力。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0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8" grpId="0"/>
      <p:bldP spid="22589" grpId="0" animBg="1"/>
      <p:bldP spid="22590" grpId="0" animBg="1"/>
      <p:bldP spid="22591" grpId="0" animBg="1"/>
      <p:bldP spid="22592" grpId="0" animBg="1"/>
      <p:bldP spid="10" grpId="0"/>
      <p:bldP spid="75" grpId="0"/>
      <p:bldP spid="1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恒定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功率启动时的运动情况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59"/>
          <p:cNvSpPr txBox="1">
            <a:spLocks noChangeArrowheads="1"/>
          </p:cNvSpPr>
          <p:nvPr/>
        </p:nvSpPr>
        <p:spPr bwMode="auto">
          <a:xfrm>
            <a:off x="1187624" y="1723366"/>
            <a:ext cx="2304256" cy="52322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瞬时速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kumimoji="1" lang="en-US" altLang="zh-CN" sz="28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8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↑</a:t>
            </a:r>
            <a:endParaRPr kumimoji="1" lang="en-US" altLang="zh-CN" sz="2800" b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64"/>
          <p:cNvSpPr>
            <a:spLocks noChangeArrowheads="1"/>
          </p:cNvSpPr>
          <p:nvPr/>
        </p:nvSpPr>
        <p:spPr bwMode="auto">
          <a:xfrm>
            <a:off x="1835150" y="2402022"/>
            <a:ext cx="288925" cy="935037"/>
          </a:xfrm>
          <a:prstGeom prst="downArrow">
            <a:avLst>
              <a:gd name="adj1" fmla="val 50000"/>
              <a:gd name="adj2" fmla="val 80907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1331640" y="3481522"/>
            <a:ext cx="1656035" cy="52322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牵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引力</a:t>
            </a:r>
            <a:r>
              <a:rPr kumimoji="1"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1" lang="en-US" altLang="zh-CN" sz="28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kumimoji="1" lang="en-US" altLang="zh-CN" sz="2800" b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6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67784028"/>
              </p:ext>
            </p:extLst>
          </p:nvPr>
        </p:nvGraphicFramePr>
        <p:xfrm>
          <a:off x="2198961" y="4075458"/>
          <a:ext cx="18827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公式" r:id="rId3" imgW="812520" imgH="406080" progId="Equation.3">
                  <p:embed/>
                </p:oleObj>
              </mc:Choice>
              <mc:Fallback>
                <p:oleObj name="公式" r:id="rId3" imgW="812520" imgH="406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961" y="4075458"/>
                        <a:ext cx="188277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5"/>
          <p:cNvSpPr>
            <a:spLocks noChangeArrowheads="1"/>
          </p:cNvSpPr>
          <p:nvPr/>
        </p:nvSpPr>
        <p:spPr bwMode="auto">
          <a:xfrm>
            <a:off x="1838598" y="4075458"/>
            <a:ext cx="288925" cy="935038"/>
          </a:xfrm>
          <a:prstGeom prst="downArrow">
            <a:avLst>
              <a:gd name="adj1" fmla="val 50000"/>
              <a:gd name="adj2" fmla="val 80907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61"/>
          <p:cNvSpPr txBox="1">
            <a:spLocks noChangeArrowheads="1"/>
          </p:cNvSpPr>
          <p:nvPr/>
        </p:nvSpPr>
        <p:spPr bwMode="auto">
          <a:xfrm>
            <a:off x="1335266" y="5210036"/>
            <a:ext cx="1840873" cy="52322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kumimoji="1" lang="en-US" altLang="zh-CN" sz="28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</a:p>
        </p:txBody>
      </p: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468312" y="2042454"/>
            <a:ext cx="862011" cy="3465513"/>
            <a:chOff x="295" y="955"/>
            <a:chExt cx="543" cy="2183"/>
          </a:xfrm>
        </p:grpSpPr>
        <p:sp>
          <p:nvSpPr>
            <p:cNvPr id="13" name="Line 67"/>
            <p:cNvSpPr>
              <a:spLocks noChangeShapeType="1"/>
            </p:cNvSpPr>
            <p:nvPr/>
          </p:nvSpPr>
          <p:spPr bwMode="auto">
            <a:xfrm flipH="1">
              <a:off x="319" y="955"/>
              <a:ext cx="24" cy="21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68"/>
            <p:cNvSpPr>
              <a:spLocks noChangeShapeType="1"/>
            </p:cNvSpPr>
            <p:nvPr/>
          </p:nvSpPr>
          <p:spPr bwMode="auto">
            <a:xfrm flipH="1">
              <a:off x="295" y="3132"/>
              <a:ext cx="54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olid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69"/>
            <p:cNvSpPr>
              <a:spLocks noChangeShapeType="1"/>
            </p:cNvSpPr>
            <p:nvPr/>
          </p:nvSpPr>
          <p:spPr bwMode="auto">
            <a:xfrm flipH="1">
              <a:off x="352" y="955"/>
              <a:ext cx="44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prstDash val="solid"/>
              <a:round/>
              <a:headEnd type="arrow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" name="Text Box 70"/>
          <p:cNvSpPr txBox="1">
            <a:spLocks noChangeArrowheads="1"/>
          </p:cNvSpPr>
          <p:nvPr/>
        </p:nvSpPr>
        <p:spPr bwMode="auto">
          <a:xfrm>
            <a:off x="591542" y="4395702"/>
            <a:ext cx="1100138" cy="833498"/>
          </a:xfrm>
          <a:prstGeom prst="rect">
            <a:avLst/>
          </a:prstGeom>
          <a:noFill/>
          <a:ln w="38100">
            <a:solidFill>
              <a:srgbClr val="FF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F&gt;f</a:t>
            </a:r>
          </a:p>
          <a:p>
            <a:pPr algn="ctr">
              <a:lnSpc>
                <a:spcPts val="100"/>
              </a:lnSpc>
              <a:spcBef>
                <a:spcPct val="50000"/>
              </a:spcBef>
            </a:pPr>
            <a:r>
              <a:rPr kumimoji="1" lang="en-US" altLang="zh-CN" sz="2800" b="1" i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endParaRPr kumimoji="1" lang="en-US" altLang="zh-CN" sz="2800" b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71"/>
          <p:cNvSpPr txBox="1">
            <a:spLocks noChangeArrowheads="1"/>
          </p:cNvSpPr>
          <p:nvPr/>
        </p:nvSpPr>
        <p:spPr bwMode="auto">
          <a:xfrm>
            <a:off x="4139952" y="4980911"/>
            <a:ext cx="1944688" cy="1198562"/>
          </a:xfrm>
          <a:prstGeom prst="rect">
            <a:avLst/>
          </a:prstGeom>
          <a:noFill/>
          <a:ln w="38100">
            <a:solidFill>
              <a:srgbClr val="3333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F=f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</a:p>
        </p:txBody>
      </p:sp>
      <p:sp>
        <p:nvSpPr>
          <p:cNvPr id="18" name="AutoShape 72"/>
          <p:cNvSpPr>
            <a:spLocks noChangeArrowheads="1"/>
          </p:cNvSpPr>
          <p:nvPr/>
        </p:nvSpPr>
        <p:spPr bwMode="auto">
          <a:xfrm>
            <a:off x="3276352" y="5341273"/>
            <a:ext cx="720725" cy="358775"/>
          </a:xfrm>
          <a:prstGeom prst="rightArrow">
            <a:avLst>
              <a:gd name="adj1" fmla="val 50000"/>
              <a:gd name="adj2" fmla="val 50221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Text Box 73"/>
          <p:cNvSpPr txBox="1">
            <a:spLocks noChangeArrowheads="1"/>
          </p:cNvSpPr>
          <p:nvPr/>
        </p:nvSpPr>
        <p:spPr bwMode="auto">
          <a:xfrm>
            <a:off x="3919233" y="2047640"/>
            <a:ext cx="5224767" cy="22467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论：以额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定功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率启动时，</a:t>
            </a:r>
            <a:endParaRPr kumimoji="1"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加速度逐渐减小的加速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F=f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，速度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最大。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30179" y="2477573"/>
                <a:ext cx="1360116" cy="783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/>
                            </a:rPr>
                            <m:t>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179" y="2477573"/>
                <a:ext cx="1360116" cy="7839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38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2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11806" r="18782" b="25174"/>
          <a:stretch>
            <a:fillRect/>
          </a:stretch>
        </p:blipFill>
        <p:spPr bwMode="auto">
          <a:xfrm>
            <a:off x="374783" y="1124744"/>
            <a:ext cx="397658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375047"/>
            <a:ext cx="524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加速度逐渐减小的加速运动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824692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恒功率启动的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v-t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9736" y="184648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最大速度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如何求？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674640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F=f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时的速度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37778" y="4562874"/>
                <a:ext cx="1725985" cy="974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778" y="4562874"/>
                <a:ext cx="1725985" cy="9744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7778" y="3763137"/>
                <a:ext cx="1764907" cy="632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i="1">
                              <a:latin typeface="Cambria Math"/>
                            </a:rPr>
                            <m:t>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778" y="3763137"/>
                <a:ext cx="1764907" cy="6326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54167"/>
              </p:ext>
            </p:extLst>
          </p:nvPr>
        </p:nvGraphicFramePr>
        <p:xfrm>
          <a:off x="1475597" y="3717553"/>
          <a:ext cx="25415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3" imgW="825480" imgH="241200" progId="Equation.3">
                  <p:embed/>
                </p:oleObj>
              </mc:Choice>
              <mc:Fallback>
                <p:oleObj name="公式" r:id="rId3" imgW="825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597" y="3717553"/>
                        <a:ext cx="25415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3435" y="2780928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没有达到最大速度时，有瞬时加速度。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83435" y="908720"/>
            <a:ext cx="626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达到最大速度时，</a:t>
            </a:r>
            <a:r>
              <a:rPr lang="en-US" altLang="zh-CN" sz="2800" b="1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67544" y="4797152"/>
            <a:ext cx="84455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意：发动机的功率指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牵引力的功率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而不是指合外力或阻力的功率。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73585" y="168930"/>
            <a:ext cx="590475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恒功率启动时汽</a:t>
            </a:r>
            <a:r>
              <a:rPr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车的两种运动状态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75597" y="1684067"/>
                <a:ext cx="2786789" cy="1095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/>
                                </a:rPr>
                                <m:t>牵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97" y="1684067"/>
                <a:ext cx="2786789" cy="1095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88024" y="3501008"/>
                <a:ext cx="1537320" cy="89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/>
                            </a:rPr>
                            <m:t>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501008"/>
                <a:ext cx="1537320" cy="8991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90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3" grpId="0"/>
      <p:bldP spid="27654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7630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汽车发动机的额定功率为</a:t>
            </a:r>
            <a:r>
              <a:rPr lang="en-US" altLang="zh-CN" sz="2800" b="1" dirty="0" smtClean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60kW</a:t>
            </a:r>
            <a:r>
              <a:rPr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，汽车的质量为</a:t>
            </a:r>
            <a:r>
              <a:rPr lang="en-US" altLang="zh-CN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5t</a:t>
            </a:r>
            <a:r>
              <a:rPr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，汽车在水平路面上行驶时，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阻力是车重的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g=10m/s</a:t>
            </a:r>
            <a:r>
              <a:rPr lang="en-US" altLang="zh-CN" sz="2800" b="1" baseline="30000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。汽车保持额定功率不变从静止启动后</a:t>
            </a:r>
            <a:r>
              <a:rPr lang="en-US" altLang="zh-CN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kumimoji="1"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汽车所能达到的最大速度是多大？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②当汽车的加速度为</a:t>
            </a:r>
            <a:r>
              <a:rPr kumimoji="1" lang="en-US" altLang="zh-CN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2m/s</a:t>
            </a:r>
            <a:r>
              <a:rPr kumimoji="1" lang="en-US" altLang="zh-CN" sz="2800" b="1" baseline="30000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时速度多大？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③当汽车的速度为</a:t>
            </a:r>
            <a:r>
              <a:rPr kumimoji="1" lang="en-US" altLang="zh-CN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6m/s</a:t>
            </a:r>
            <a:r>
              <a:rPr kumimoji="1" lang="zh-CN" altLang="en-US" sz="2800" b="1" dirty="0">
                <a:solidFill>
                  <a:srgbClr val="0505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时加速度多大？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595292" y="2962419"/>
            <a:ext cx="131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12m/s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648237" y="3861048"/>
            <a:ext cx="121173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4m/s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595292" y="4713576"/>
            <a:ext cx="1317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1m/s</a:t>
            </a:r>
            <a:r>
              <a:rPr kumimoji="1" lang="en-US" altLang="zh-CN" sz="28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endParaRPr kumimoji="1"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8229996" y="1844824"/>
            <a:ext cx="914004" cy="576064"/>
          </a:xfrm>
          <a:prstGeom prst="wedgeEllipseCallout">
            <a:avLst>
              <a:gd name="adj1" fmla="val -215396"/>
              <a:gd name="adj2" fmla="val -35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重力</a:t>
            </a:r>
          </a:p>
        </p:txBody>
      </p:sp>
    </p:spTree>
    <p:extLst>
      <p:ext uri="{BB962C8B-B14F-4D97-AF65-F5344CB8AC3E}">
        <p14:creationId xmlns:p14="http://schemas.microsoft.com/office/powerpoint/2010/main" val="10323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以恒定牵引力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启动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7584" y="2325886"/>
            <a:ext cx="1512168" cy="11695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加速度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</a:p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339752" y="2325886"/>
            <a:ext cx="1584325" cy="650875"/>
            <a:chOff x="1791" y="1203"/>
            <a:chExt cx="998" cy="410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791" y="1612"/>
              <a:ext cx="998" cy="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927" y="1203"/>
              <a:ext cx="81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latin typeface="Times New Roman" pitchFamily="18" charset="0"/>
                  <a:ea typeface="仿宋_GB2312" pitchFamily="49" charset="-122"/>
                </a:rPr>
                <a:t>v=</a:t>
              </a:r>
              <a:r>
                <a:rPr lang="en-US" altLang="zh-CN" sz="3600" b="1" i="1" dirty="0">
                  <a:latin typeface="Times New Roman" pitchFamily="18" charset="0"/>
                  <a:ea typeface="仿宋_GB2312" pitchFamily="49" charset="-122"/>
                </a:rPr>
                <a:t>a</a:t>
              </a:r>
              <a:r>
                <a:rPr lang="en-US" altLang="zh-CN" sz="3600" b="1" dirty="0">
                  <a:latin typeface="Times New Roman" pitchFamily="18" charset="0"/>
                  <a:ea typeface="仿宋_GB2312" pitchFamily="49" charset="-122"/>
                </a:rPr>
                <a:t>t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067944" y="2631953"/>
            <a:ext cx="1368152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206505" y="2676127"/>
            <a:ext cx="0" cy="504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651500" y="2042716"/>
            <a:ext cx="1584325" cy="954088"/>
            <a:chOff x="3560" y="893"/>
            <a:chExt cx="998" cy="601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560" y="1475"/>
              <a:ext cx="998" cy="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560" y="893"/>
              <a:ext cx="86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牵引力不变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943100" y="3425877"/>
            <a:ext cx="6445250" cy="955675"/>
            <a:chOff x="1224" y="1979"/>
            <a:chExt cx="4060" cy="602"/>
          </a:xfrm>
        </p:grpSpPr>
        <p:sp>
          <p:nvSpPr>
            <p:cNvPr id="17" name="AutoShape 16"/>
            <p:cNvSpPr>
              <a:spLocks/>
            </p:cNvSpPr>
            <p:nvPr/>
          </p:nvSpPr>
          <p:spPr bwMode="auto">
            <a:xfrm rot="5400000" flipH="1">
              <a:off x="3094" y="109"/>
              <a:ext cx="319" cy="4060"/>
            </a:xfrm>
            <a:prstGeom prst="leftBrace">
              <a:avLst>
                <a:gd name="adj1" fmla="val 106061"/>
                <a:gd name="adj2" fmla="val 50000"/>
              </a:avLst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290" y="2251"/>
              <a:ext cx="21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匀加速直线运动</a:t>
              </a:r>
            </a:p>
          </p:txBody>
        </p:sp>
      </p:grp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7380285" y="2676128"/>
            <a:ext cx="1368425" cy="523875"/>
            <a:chOff x="4649" y="1292"/>
            <a:chExt cx="862" cy="330"/>
          </a:xfrm>
        </p:grpSpPr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4649" y="1292"/>
              <a:ext cx="862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功率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5400" y="1292"/>
              <a:ext cx="0" cy="3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1909292" y="1193998"/>
            <a:ext cx="6119813" cy="1438276"/>
            <a:chOff x="1338" y="536"/>
            <a:chExt cx="3855" cy="906"/>
          </a:xfrm>
        </p:grpSpPr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1338" y="945"/>
              <a:ext cx="3855" cy="497"/>
              <a:chOff x="1338" y="945"/>
              <a:chExt cx="3855" cy="497"/>
            </a:xfrm>
          </p:grpSpPr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 flipV="1">
                <a:off x="5193" y="945"/>
                <a:ext cx="0" cy="497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1"/>
              <p:cNvSpPr>
                <a:spLocks noChangeShapeType="1"/>
              </p:cNvSpPr>
              <p:nvPr/>
            </p:nvSpPr>
            <p:spPr bwMode="auto">
              <a:xfrm flipH="1">
                <a:off x="3424" y="945"/>
                <a:ext cx="1769" cy="1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 flipH="1">
                <a:off x="1338" y="945"/>
                <a:ext cx="2131" cy="1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 flipV="1">
                <a:off x="1338" y="946"/>
                <a:ext cx="0" cy="303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2063" y="536"/>
              <a:ext cx="27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P&lt;P</a:t>
              </a:r>
              <a:r>
                <a:rPr lang="zh-CN" altLang="en-US" sz="3200" b="1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额</a:t>
              </a: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继续匀加速</a:t>
              </a:r>
            </a:p>
          </p:txBody>
        </p:sp>
      </p:grpSp>
      <p:graphicFrame>
        <p:nvGraphicFramePr>
          <p:cNvPr id="3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6300"/>
              </p:ext>
            </p:extLst>
          </p:nvPr>
        </p:nvGraphicFramePr>
        <p:xfrm>
          <a:off x="5746749" y="3117974"/>
          <a:ext cx="1393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469800" imgH="177480" progId="Equation.DSMT4">
                  <p:embed/>
                </p:oleObj>
              </mc:Choice>
              <mc:Fallback>
                <p:oleObj name="Equation" r:id="rId3" imgW="469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49" y="3117974"/>
                        <a:ext cx="13938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624961" y="4462725"/>
            <a:ext cx="1947861" cy="9541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达到最大速度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grpSp>
        <p:nvGrpSpPr>
          <p:cNvPr id="34" name="Group 21"/>
          <p:cNvGrpSpPr>
            <a:grpSpLocks/>
          </p:cNvGrpSpPr>
          <p:nvPr/>
        </p:nvGrpSpPr>
        <p:grpSpPr bwMode="auto">
          <a:xfrm>
            <a:off x="3922713" y="5662091"/>
            <a:ext cx="4537075" cy="955675"/>
            <a:chOff x="2426" y="3472"/>
            <a:chExt cx="2858" cy="602"/>
          </a:xfrm>
        </p:grpSpPr>
        <p:sp>
          <p:nvSpPr>
            <p:cNvPr id="35" name="AutoShape 22"/>
            <p:cNvSpPr>
              <a:spLocks/>
            </p:cNvSpPr>
            <p:nvPr/>
          </p:nvSpPr>
          <p:spPr bwMode="auto">
            <a:xfrm rot="5400000" flipH="1">
              <a:off x="3719" y="2179"/>
              <a:ext cx="272" cy="2858"/>
            </a:xfrm>
            <a:prstGeom prst="leftBrace">
              <a:avLst>
                <a:gd name="adj1" fmla="val 87561"/>
                <a:gd name="adj2" fmla="val 50000"/>
              </a:avLst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3153" y="3744"/>
              <a:ext cx="20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变加速直线运动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292725" y="4434954"/>
            <a:ext cx="1511523" cy="584200"/>
            <a:chOff x="3334" y="2699"/>
            <a:chExt cx="1088" cy="368"/>
          </a:xfrm>
        </p:grpSpPr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V="1">
              <a:off x="3334" y="3064"/>
              <a:ext cx="899" cy="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3334" y="2699"/>
              <a:ext cx="1088" cy="368"/>
              <a:chOff x="3107" y="2522"/>
              <a:chExt cx="1088" cy="368"/>
            </a:xfrm>
          </p:grpSpPr>
          <p:sp>
            <p:nvSpPr>
              <p:cNvPr id="40" name="Text Box 39"/>
              <p:cNvSpPr txBox="1">
                <a:spLocks noChangeArrowheads="1"/>
              </p:cNvSpPr>
              <p:nvPr/>
            </p:nvSpPr>
            <p:spPr bwMode="auto">
              <a:xfrm>
                <a:off x="3107" y="2522"/>
                <a:ext cx="1088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itchFamily="18" charset="0"/>
                  </a:rPr>
                  <a:t>v   </a:t>
                </a:r>
                <a:r>
                  <a:rPr lang="en-US" altLang="zh-CN" sz="3200" b="1" dirty="0" smtClean="0">
                    <a:latin typeface="Times New Roman" pitchFamily="18" charset="0"/>
                  </a:rPr>
                  <a:t> F</a:t>
                </a:r>
                <a:endParaRPr lang="en-US" altLang="zh-CN" sz="3200" b="1" dirty="0">
                  <a:ea typeface="仿宋_GB2312" pitchFamily="49" charset="-122"/>
                </a:endParaRPr>
              </a:p>
            </p:txBody>
          </p:sp>
          <p:sp>
            <p:nvSpPr>
              <p:cNvPr id="41" name="Line 40"/>
              <p:cNvSpPr>
                <a:spLocks noChangeShapeType="1"/>
              </p:cNvSpPr>
              <p:nvPr/>
            </p:nvSpPr>
            <p:spPr bwMode="auto">
              <a:xfrm flipV="1">
                <a:off x="3379" y="2523"/>
                <a:ext cx="0" cy="31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 flipV="1">
                <a:off x="3878" y="2523"/>
                <a:ext cx="0" cy="31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592762" y="4985816"/>
            <a:ext cx="1008063" cy="603250"/>
            <a:chOff x="3432" y="3046"/>
            <a:chExt cx="635" cy="380"/>
          </a:xfrm>
        </p:grpSpPr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3432" y="3046"/>
              <a:ext cx="63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3696" y="3108"/>
              <a:ext cx="0" cy="3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3419476" y="4507979"/>
            <a:ext cx="1657350" cy="9550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继续加速</a:t>
            </a:r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476375" y="4365104"/>
            <a:ext cx="2016125" cy="654050"/>
            <a:chOff x="930" y="2655"/>
            <a:chExt cx="1270" cy="412"/>
          </a:xfrm>
        </p:grpSpPr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930" y="3065"/>
              <a:ext cx="1179" cy="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930" y="2655"/>
              <a:ext cx="1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达到</a:t>
              </a:r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2800" b="1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额</a:t>
              </a: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1908175" y="4939779"/>
            <a:ext cx="12239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itchFamily="18" charset="0"/>
              </a:rPr>
              <a:t>F&gt;f</a:t>
            </a:r>
            <a:r>
              <a:rPr lang="en-US" altLang="zh-CN" sz="2800" b="1" baseline="-25000">
                <a:latin typeface="Times New Roman" pitchFamily="18" charset="0"/>
              </a:rPr>
              <a:t> 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0" y="6454105"/>
            <a:ext cx="4608513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、当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F=f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速度最大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0" y="5949280"/>
            <a:ext cx="5076825" cy="519113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、先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匀加速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变加速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</a:t>
            </a:r>
          </a:p>
        </p:txBody>
      </p:sp>
    </p:spTree>
    <p:extLst>
      <p:ext uri="{BB962C8B-B14F-4D97-AF65-F5344CB8AC3E}">
        <p14:creationId xmlns:p14="http://schemas.microsoft.com/office/powerpoint/2010/main" val="30552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33" grpId="0" animBg="1"/>
      <p:bldP spid="49" grpId="0" animBg="1"/>
      <p:bldP spid="53" grpId="0" autoUpdateAnimBg="0"/>
      <p:bldP spid="54" grpId="0" animBg="1" autoUpdateAnimBg="0"/>
      <p:bldP spid="5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恒定加速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度启动的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v-t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339975" y="2060575"/>
            <a:ext cx="4105275" cy="3810000"/>
            <a:chOff x="3333" y="1253"/>
            <a:chExt cx="2586" cy="2400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333" y="1480"/>
              <a:ext cx="2132" cy="1814"/>
              <a:chOff x="748" y="1480"/>
              <a:chExt cx="2132" cy="1814"/>
            </a:xfrm>
          </p:grpSpPr>
          <p:sp>
            <p:nvSpPr>
              <p:cNvPr id="8" name="Line 15"/>
              <p:cNvSpPr>
                <a:spLocks noChangeShapeType="1"/>
              </p:cNvSpPr>
              <p:nvPr/>
            </p:nvSpPr>
            <p:spPr bwMode="auto">
              <a:xfrm>
                <a:off x="748" y="3294"/>
                <a:ext cx="2132" cy="0"/>
              </a:xfrm>
              <a:prstGeom prst="line">
                <a:avLst/>
              </a:prstGeom>
              <a:noFill/>
              <a:ln w="57150">
                <a:solidFill>
                  <a:srgbClr val="0099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 flipV="1">
                <a:off x="748" y="1480"/>
                <a:ext cx="0" cy="1814"/>
              </a:xfrm>
              <a:prstGeom prst="line">
                <a:avLst/>
              </a:prstGeom>
              <a:noFill/>
              <a:ln w="57150">
                <a:solidFill>
                  <a:srgbClr val="0099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3379" y="1253"/>
              <a:ext cx="7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99CC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5148" y="3249"/>
              <a:ext cx="7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99CC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1619250" y="3147690"/>
            <a:ext cx="3600450" cy="641350"/>
            <a:chOff x="2880" y="1937"/>
            <a:chExt cx="2132" cy="404"/>
          </a:xfrm>
        </p:grpSpPr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880" y="1937"/>
              <a:ext cx="7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0099CC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3600" b="1" i="1" baseline="-25000" dirty="0">
                  <a:solidFill>
                    <a:srgbClr val="0099CC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3600" b="1" i="1" dirty="0">
                <a:solidFill>
                  <a:srgbClr val="0099CC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3334" y="2160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2339975" y="3500438"/>
            <a:ext cx="2879725" cy="1728787"/>
            <a:chOff x="3334" y="2160"/>
            <a:chExt cx="1723" cy="1134"/>
          </a:xfrm>
        </p:grpSpPr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3334" y="2387"/>
              <a:ext cx="544" cy="907"/>
            </a:xfrm>
            <a:prstGeom prst="line">
              <a:avLst/>
            </a:prstGeom>
            <a:noFill/>
            <a:ln w="57150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3878" y="2160"/>
              <a:ext cx="1179" cy="227"/>
            </a:xfrm>
            <a:custGeom>
              <a:avLst/>
              <a:gdLst>
                <a:gd name="T0" fmla="*/ 0 w 1179"/>
                <a:gd name="T1" fmla="*/ 227 h 227"/>
                <a:gd name="T2" fmla="*/ 136 w 1179"/>
                <a:gd name="T3" fmla="*/ 91 h 227"/>
                <a:gd name="T4" fmla="*/ 363 w 1179"/>
                <a:gd name="T5" fmla="*/ 45 h 227"/>
                <a:gd name="T6" fmla="*/ 1179 w 1179"/>
                <a:gd name="T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9" h="227">
                  <a:moveTo>
                    <a:pt x="0" y="227"/>
                  </a:moveTo>
                  <a:cubicBezTo>
                    <a:pt x="38" y="174"/>
                    <a:pt x="76" y="121"/>
                    <a:pt x="136" y="91"/>
                  </a:cubicBezTo>
                  <a:cubicBezTo>
                    <a:pt x="196" y="61"/>
                    <a:pt x="189" y="60"/>
                    <a:pt x="363" y="45"/>
                  </a:cubicBezTo>
                  <a:cubicBezTo>
                    <a:pt x="537" y="30"/>
                    <a:pt x="1043" y="7"/>
                    <a:pt x="1179" y="0"/>
                  </a:cubicBezTo>
                </a:path>
              </a:pathLst>
            </a:custGeom>
            <a:noFill/>
            <a:ln w="57150" cmpd="sng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2843213" y="43068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匀加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3419475" y="37893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变加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4500563" y="37163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</a:t>
            </a:r>
          </a:p>
        </p:txBody>
      </p:sp>
    </p:spTree>
    <p:extLst>
      <p:ext uri="{BB962C8B-B14F-4D97-AF65-F5344CB8AC3E}">
        <p14:creationId xmlns:p14="http://schemas.microsoft.com/office/powerpoint/2010/main" val="1631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875</Words>
  <Application>Microsoft Office PowerPoint</Application>
  <PresentationFormat>全屏显示(4:3)</PresentationFormat>
  <Paragraphs>103</Paragraphs>
  <Slides>11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Office 主题​​</vt:lpstr>
      <vt:lpstr>公式</vt:lpstr>
      <vt:lpstr>Equation</vt:lpstr>
      <vt:lpstr>PowerPoint 演示文稿</vt:lpstr>
      <vt:lpstr>复习：</vt:lpstr>
      <vt:lpstr>PowerPoint 演示文稿</vt:lpstr>
      <vt:lpstr>2.以恒定功率启动时的运动情况</vt:lpstr>
      <vt:lpstr>PowerPoint 演示文稿</vt:lpstr>
      <vt:lpstr>PowerPoint 演示文稿</vt:lpstr>
      <vt:lpstr>PowerPoint 演示文稿</vt:lpstr>
      <vt:lpstr>3.以恒定牵引力F启动</vt:lpstr>
      <vt:lpstr>恒定加速度启动的v-t图</vt:lpstr>
      <vt:lpstr>PowerPoint 演示文稿</vt:lpstr>
      <vt:lpstr>Summary—机车启动问题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20</cp:revision>
  <dcterms:created xsi:type="dcterms:W3CDTF">2019-04-07T03:50:04Z</dcterms:created>
  <dcterms:modified xsi:type="dcterms:W3CDTF">2019-04-10T01:51:23Z</dcterms:modified>
</cp:coreProperties>
</file>