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60" r:id="rId4"/>
    <p:sldId id="262" r:id="rId5"/>
    <p:sldId id="263" r:id="rId6"/>
    <p:sldId id="261" r:id="rId7"/>
    <p:sldId id="258" r:id="rId8"/>
    <p:sldId id="265" r:id="rId9"/>
    <p:sldId id="266" r:id="rId10"/>
    <p:sldId id="267" r:id="rId11"/>
    <p:sldId id="268" r:id="rId12"/>
    <p:sldId id="264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2196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99DC6-332C-49E6-A81E-B2E180421A33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76997-CC84-4DF1-9167-3A6624ADD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7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6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76997-CC84-4DF1-9167-3A6624ADD3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1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D44FD-A0F2-45C2-B933-2FB8B1B09E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40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D44FD-A0F2-45C2-B933-2FB8B1B09E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4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E9C4-8BD5-49E7-B501-A3D6472468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3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65AF-5797-465B-8366-8A5D38A09066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3E4-67D7-49E1-826A-A29011EA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6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65AF-5797-465B-8366-8A5D38A09066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3E4-67D7-49E1-826A-A29011EA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5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65AF-5797-465B-8366-8A5D38A09066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3E4-67D7-49E1-826A-A29011EA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65AF-5797-465B-8366-8A5D38A09066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3E4-67D7-49E1-826A-A29011EA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8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65AF-5797-465B-8366-8A5D38A09066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3E4-67D7-49E1-826A-A29011EA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65AF-5797-465B-8366-8A5D38A09066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3E4-67D7-49E1-826A-A29011EA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65AF-5797-465B-8366-8A5D38A09066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3E4-67D7-49E1-826A-A29011EA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65AF-5797-465B-8366-8A5D38A09066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3E4-67D7-49E1-826A-A29011EA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7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65AF-5797-465B-8366-8A5D38A09066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3E4-67D7-49E1-826A-A29011EA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9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65AF-5797-465B-8366-8A5D38A09066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3E4-67D7-49E1-826A-A29011EA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3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65AF-5797-465B-8366-8A5D38A09066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3E4-67D7-49E1-826A-A29011EA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1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65AF-5797-465B-8366-8A5D38A09066}" type="datetimeFigureOut">
              <a:rPr lang="zh-CN" altLang="en-US" smtClean="0"/>
              <a:t>2019/4/11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A3E4-67D7-49E1-826A-A29011EA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9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4306" y="1521201"/>
            <a:ext cx="8352928" cy="998984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§</a:t>
            </a:r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   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机械能守恒定律</a:t>
            </a:r>
            <a:endParaRPr lang="en-US" altLang="zh-CN" sz="6000" b="1" i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lang="en-US" altLang="zh-CN" sz="60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Conservation of Mechanic Energy</a:t>
            </a:r>
            <a:endParaRPr lang="zh-CN" altLang="en-US" sz="6000" b="1" i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1392" y="4509120"/>
            <a:ext cx="8350250" cy="86409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7.3</a:t>
            </a:r>
            <a:r>
              <a:rPr lang="zh-CN" alt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重力势能和弹性势能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Gravitational Potential Energy &amp;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Elastic potential energy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2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975359" y="3235025"/>
            <a:ext cx="2856412" cy="87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01486" y="2933402"/>
            <a:ext cx="1410788" cy="301623"/>
            <a:chOff x="1471749" y="3173097"/>
            <a:chExt cx="2142306" cy="30162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471749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645920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28800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2002971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185851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360022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542902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717073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899953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74124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257004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431177" y="3321142"/>
              <a:ext cx="182878" cy="148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/>
          <p:nvPr/>
        </p:nvCxnSpPr>
        <p:spPr>
          <a:xfrm flipV="1">
            <a:off x="984068" y="2721220"/>
            <a:ext cx="0" cy="513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403565" y="2831892"/>
            <a:ext cx="500002" cy="38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96833" y="23158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原长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984068" y="4641460"/>
            <a:ext cx="2856412" cy="87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001485" y="4339837"/>
            <a:ext cx="2146339" cy="301623"/>
            <a:chOff x="1471749" y="3173097"/>
            <a:chExt cx="2142306" cy="3016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471749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1645920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828800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002971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185851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360022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542902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2717073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899953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3074124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257004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3431177" y="3321142"/>
              <a:ext cx="182878" cy="148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接连接符 34"/>
          <p:cNvCxnSpPr/>
          <p:nvPr/>
        </p:nvCxnSpPr>
        <p:spPr>
          <a:xfrm flipV="1">
            <a:off x="984068" y="4127655"/>
            <a:ext cx="0" cy="513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47826" y="4254518"/>
            <a:ext cx="500002" cy="38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417645" y="3213302"/>
            <a:ext cx="0" cy="627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2447120" y="3744058"/>
            <a:ext cx="700704" cy="882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158570" y="3603373"/>
            <a:ext cx="9033" cy="73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537715" y="3287187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+x</a:t>
            </a:r>
            <a:endParaRPr lang="zh-CN" altLang="en-US" sz="2800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84068" y="1710557"/>
            <a:ext cx="2856412" cy="87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01485" y="1408934"/>
            <a:ext cx="820093" cy="301623"/>
            <a:chOff x="1471749" y="3173097"/>
            <a:chExt cx="2142306" cy="301623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471749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645920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828800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2002971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185851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2360022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542902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2717073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899953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3074124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257004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3431177" y="3321142"/>
              <a:ext cx="182878" cy="148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接连接符 54"/>
          <p:cNvCxnSpPr/>
          <p:nvPr/>
        </p:nvCxnSpPr>
        <p:spPr>
          <a:xfrm flipV="1">
            <a:off x="984068" y="1196752"/>
            <a:ext cx="0" cy="513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824653" y="1333502"/>
            <a:ext cx="500002" cy="38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 flipH="1" flipV="1">
            <a:off x="1851471" y="2267498"/>
            <a:ext cx="580906" cy="856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1840674" y="1596841"/>
            <a:ext cx="9033" cy="73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412274" y="2165940"/>
            <a:ext cx="1" cy="725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922525" y="1731185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-x</a:t>
            </a:r>
            <a:endParaRPr lang="zh-CN" altLang="en-US" sz="2800" dirty="0"/>
          </a:p>
        </p:txBody>
      </p:sp>
      <p:sp>
        <p:nvSpPr>
          <p:cNvPr id="61" name="文本框 60"/>
          <p:cNvSpPr txBox="1"/>
          <p:nvPr/>
        </p:nvSpPr>
        <p:spPr>
          <a:xfrm>
            <a:off x="3527884" y="3634976"/>
            <a:ext cx="577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弹力做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功？弹性势能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527884" y="2115796"/>
            <a:ext cx="577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弹力做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功？弹性势能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20866" y="5067181"/>
            <a:ext cx="6558206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原长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伸长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压缩，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W&lt;0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，弹性势能增加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伸长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压缩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原长，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W&gt;0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，弹性势能减小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3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36" grpId="0" animBg="1"/>
      <p:bldP spid="40" grpId="0"/>
      <p:bldP spid="56" grpId="0" animBg="1"/>
      <p:bldP spid="60" grpId="0"/>
      <p:bldP spid="61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4525963"/>
          </a:xfrm>
        </p:spPr>
        <p:txBody>
          <a:bodyPr>
            <a:noAutofit/>
          </a:bodyPr>
          <a:lstStyle/>
          <a:p>
            <a:pPr marL="0">
              <a:lnSpc>
                <a:spcPct val="135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图所示，轻弹簧劲度系数为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一端固定，另一端用力缓慢把它从原长拉长</a:t>
            </a:r>
            <a:r>
              <a:rPr lang="el-G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Δ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，弹簧弹力做功的绝对值为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，继续用力缓慢将它再拉长</a:t>
            </a:r>
            <a:r>
              <a:rPr lang="el-G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Δ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弹簧处于弹性限度内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，弹簧弹力做功绝对值为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则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>
              <a:lnSpc>
                <a:spcPct val="160000"/>
              </a:lnSpc>
            </a:pP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W</a:t>
            </a:r>
            <a:r>
              <a:rPr lang="en-US" altLang="zh-CN" sz="28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&gt;W</a:t>
            </a:r>
            <a:r>
              <a:rPr lang="en-US" altLang="zh-CN" sz="28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marL="0">
              <a:lnSpc>
                <a:spcPct val="160000"/>
              </a:lnSpc>
            </a:pP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W</a:t>
            </a:r>
            <a:r>
              <a:rPr lang="en-US" altLang="zh-CN" sz="28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=W</a:t>
            </a:r>
            <a:r>
              <a:rPr lang="en-US" altLang="zh-CN" sz="28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marL="0">
              <a:lnSpc>
                <a:spcPct val="160000"/>
              </a:lnSpc>
            </a:pP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 W</a:t>
            </a:r>
            <a:r>
              <a:rPr lang="en-US" altLang="zh-CN" sz="28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&lt;W</a:t>
            </a:r>
            <a:r>
              <a:rPr lang="en-US" altLang="zh-CN" sz="28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marL="0">
              <a:lnSpc>
                <a:spcPct val="160000"/>
              </a:lnSpc>
            </a:pP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无法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确定</a:t>
            </a:r>
          </a:p>
          <a:p>
            <a:endParaRPr lang="zh-CN" altLang="en-US" sz="3600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058640" y="4624199"/>
            <a:ext cx="2856412" cy="87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5084767" y="4322576"/>
            <a:ext cx="1410788" cy="301623"/>
            <a:chOff x="1471749" y="3173097"/>
            <a:chExt cx="2142306" cy="30162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471749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645920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28800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2002971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185851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360022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542902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717073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899953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74124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257004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431177" y="3321142"/>
              <a:ext cx="182878" cy="148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/>
          <p:nvPr/>
        </p:nvCxnSpPr>
        <p:spPr>
          <a:xfrm flipV="1">
            <a:off x="5067349" y="4110394"/>
            <a:ext cx="0" cy="513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92080" y="282076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原长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067349" y="5724545"/>
            <a:ext cx="2856412" cy="87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084766" y="5422922"/>
            <a:ext cx="2146339" cy="301623"/>
            <a:chOff x="1471749" y="3173097"/>
            <a:chExt cx="2142306" cy="3016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471749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1645920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828800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002971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185851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360022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542902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2717073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899953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3074124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257004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3431177" y="3321142"/>
              <a:ext cx="182878" cy="148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接连接符 34"/>
          <p:cNvCxnSpPr/>
          <p:nvPr/>
        </p:nvCxnSpPr>
        <p:spPr>
          <a:xfrm flipV="1">
            <a:off x="5067349" y="5210740"/>
            <a:ext cx="0" cy="513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500926" y="4602476"/>
            <a:ext cx="0" cy="627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6530401" y="5004481"/>
            <a:ext cx="700704" cy="882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250884" y="4809220"/>
            <a:ext cx="1" cy="909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620996" y="4547610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Δ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endParaRPr lang="zh-CN" altLang="en-US" sz="2800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5067349" y="3547044"/>
            <a:ext cx="2856412" cy="87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5084766" y="3245421"/>
            <a:ext cx="820093" cy="301623"/>
            <a:chOff x="1471749" y="3173097"/>
            <a:chExt cx="2142306" cy="301623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471749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645920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828800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2002971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185851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2360022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542902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2717073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899953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3074124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257004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3431177" y="3321142"/>
              <a:ext cx="182878" cy="148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接连接符 54"/>
          <p:cNvCxnSpPr/>
          <p:nvPr/>
        </p:nvCxnSpPr>
        <p:spPr>
          <a:xfrm flipV="1">
            <a:off x="5067349" y="3033239"/>
            <a:ext cx="0" cy="513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5934752" y="4103985"/>
            <a:ext cx="580906" cy="856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5923955" y="3433328"/>
            <a:ext cx="9033" cy="73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495555" y="4002427"/>
            <a:ext cx="0" cy="997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005806" y="3567672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Δ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endParaRPr lang="zh-CN" altLang="en-US" sz="2800" dirty="0"/>
          </a:p>
        </p:txBody>
      </p:sp>
      <p:pic>
        <p:nvPicPr>
          <p:cNvPr id="62" name="Picture 3" descr="C:\Users\Administrator\Desktop\4yeMredrd6a87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25" y="4205445"/>
            <a:ext cx="1023755" cy="10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6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Summary-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重力势能和弹性势能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重力势能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重力做功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与路径无关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重力做功与重力势能变化的关系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弹性势能：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保守力（重力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弹力）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势能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19872" y="1628800"/>
                <a:ext cx="9653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  <a:ea typeface="黑体" panose="02010609060101010101" pitchFamily="49" charset="-122"/>
                        </a:rPr>
                        <m:t>mgh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628800"/>
                <a:ext cx="965329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860032" y="1628800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于零势能面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092280" y="2780928"/>
                <a:ext cx="1958357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𝑊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=−∆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780928"/>
                <a:ext cx="1958357" cy="5564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103"/>
              <p:cNvSpPr txBox="1"/>
              <p:nvPr/>
            </p:nvSpPr>
            <p:spPr>
              <a:xfrm>
                <a:off x="3419872" y="3356992"/>
                <a:ext cx="1527149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 smtClean="0"/>
                  <a:t>PE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356992"/>
                <a:ext cx="1527149" cy="608372"/>
              </a:xfrm>
              <a:prstGeom prst="rect">
                <a:avLst/>
              </a:prstGeom>
              <a:blipFill rotWithShape="1">
                <a:blip r:embed="rId4"/>
                <a:stretch>
                  <a:fillRect l="-13944" t="-202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331640" y="4005064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原长处弹性势能为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9461" y="5179522"/>
            <a:ext cx="4572000" cy="10826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保守力做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正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功，势能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减少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；保守力做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功，势能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增加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87824" y="1772816"/>
            <a:ext cx="45728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339783" y="1781200"/>
            <a:ext cx="45728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末作业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XTZ P66: 1-4</a:t>
            </a:r>
          </a:p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67: 8-10</a:t>
            </a:r>
          </a:p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69: 1-3</a:t>
            </a:r>
          </a:p>
        </p:txBody>
      </p:sp>
    </p:spTree>
    <p:extLst>
      <p:ext uri="{BB962C8B-B14F-4D97-AF65-F5344CB8AC3E}">
        <p14:creationId xmlns:p14="http://schemas.microsoft.com/office/powerpoint/2010/main" val="33160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重力势能的概念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C:\Users\Administrator\Desktop\80e8286806504a0eb1c8bf6f2b88def8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519021" cy="46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1556792"/>
            <a:ext cx="4113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力势能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物体由于被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举高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而具有的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能量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5004048" y="4149080"/>
            <a:ext cx="2736304" cy="1224136"/>
          </a:xfrm>
          <a:prstGeom prst="wedgeEllipseCallout">
            <a:avLst>
              <a:gd name="adj1" fmla="val -29562"/>
              <a:gd name="adj2" fmla="val -813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对外做功的能力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80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958159" y="4798382"/>
            <a:ext cx="3099244" cy="15829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重力做功的特点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29815" y="180267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416901" y="1985554"/>
            <a:ext cx="0" cy="244710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512695" y="1894114"/>
            <a:ext cx="521643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16901" y="4432663"/>
            <a:ext cx="5312228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168707" y="1985554"/>
            <a:ext cx="0" cy="2447109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92490" y="291672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416901" y="1333311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24794" y="4825385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mgh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80387" y="180267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254410" y="1894114"/>
            <a:ext cx="1114696" cy="253854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71827" y="1333311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</a:t>
            </a:r>
            <a:endParaRPr lang="zh-CN" altLang="en-US" sz="3200" dirty="0"/>
          </a:p>
        </p:txBody>
      </p:sp>
      <p:sp>
        <p:nvSpPr>
          <p:cNvPr id="24" name="椭圆 23"/>
          <p:cNvSpPr/>
          <p:nvPr/>
        </p:nvSpPr>
        <p:spPr>
          <a:xfrm>
            <a:off x="5505576" y="180267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597016" y="1333311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</a:t>
            </a:r>
            <a:endParaRPr lang="zh-CN" altLang="en-US" sz="3200" dirty="0"/>
          </a:p>
        </p:txBody>
      </p:sp>
      <p:sp>
        <p:nvSpPr>
          <p:cNvPr id="26" name="弧形 25"/>
          <p:cNvSpPr/>
          <p:nvPr/>
        </p:nvSpPr>
        <p:spPr>
          <a:xfrm rot="5400000" flipV="1">
            <a:off x="4620839" y="549461"/>
            <a:ext cx="4859383" cy="2907029"/>
          </a:xfrm>
          <a:prstGeom prst="arc">
            <a:avLst>
              <a:gd name="adj1" fmla="val 15934716"/>
              <a:gd name="adj2" fmla="val 20970694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540149" y="2528614"/>
            <a:ext cx="209005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49154" y="3243644"/>
            <a:ext cx="209005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076510" y="3840481"/>
            <a:ext cx="209005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5369758" y="1892863"/>
            <a:ext cx="4832" cy="740253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788675" y="1929875"/>
            <a:ext cx="74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</a:t>
            </a:r>
            <a:r>
              <a:rPr lang="en-US" altLang="zh-CN" sz="3200" baseline="-25000" dirty="0" smtClean="0"/>
              <a:t>1</a:t>
            </a:r>
            <a:endParaRPr lang="zh-CN" altLang="en-US" sz="3200" baseline="-25000" dirty="0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5369758" y="2712396"/>
            <a:ext cx="4832" cy="740253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80387" y="2712393"/>
            <a:ext cx="74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</a:t>
            </a:r>
            <a:r>
              <a:rPr lang="en-US" altLang="zh-CN" sz="3200" baseline="-25000" dirty="0" smtClean="0"/>
              <a:t>2</a:t>
            </a:r>
            <a:endParaRPr lang="zh-CN" altLang="en-US" sz="3200" baseline="-250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5372174" y="3449232"/>
            <a:ext cx="0" cy="577813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799681" y="3383930"/>
            <a:ext cx="56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</a:t>
            </a:r>
            <a:r>
              <a:rPr lang="en-US" altLang="zh-CN" sz="3200" baseline="-25000" dirty="0" smtClean="0"/>
              <a:t>3</a:t>
            </a:r>
            <a:endParaRPr lang="zh-CN" altLang="en-US" sz="3200" baseline="-25000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5371982" y="4068941"/>
            <a:ext cx="385" cy="34128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817960" y="3874774"/>
            <a:ext cx="54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</a:t>
            </a:r>
            <a:r>
              <a:rPr lang="en-US" altLang="zh-CN" sz="3200" baseline="-25000" dirty="0"/>
              <a:t>4</a:t>
            </a:r>
            <a:endParaRPr lang="zh-CN" altLang="en-US" sz="3200" baseline="-25000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3256207" y="1916556"/>
            <a:ext cx="0" cy="2447109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779990" y="284772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3241285" y="4825385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mgh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36099" y="5423890"/>
            <a:ext cx="5199120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=mgh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+mgh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+mgh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+mgh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mgh</a:t>
            </a:r>
            <a:endParaRPr lang="zh-CN" altLang="en-US" sz="3200" baseline="-25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58159" y="4852387"/>
            <a:ext cx="3099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与路径无关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与始末位置高度差有关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99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00035 0.37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11997 0.3703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185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7 L 0.0059 0.11389 C 0.00625 0.13819 0.01337 0.17106 0.02413 0.20324 C 0.03646 0.24028 0.04983 0.26759 0.06215 0.28426 L 0.12309 0.36643 " pathEditMode="relative" rAng="3960000" ptsTypes="AAAAA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7" grpId="0"/>
      <p:bldP spid="19" grpId="0"/>
      <p:bldP spid="20" grpId="0" animBg="1"/>
      <p:bldP spid="24" grpId="0" animBg="1"/>
      <p:bldP spid="27" grpId="0" animBg="1"/>
      <p:bldP spid="28" grpId="0" animBg="1"/>
      <p:bldP spid="29" grpId="0" animBg="1"/>
      <p:bldP spid="32" grpId="0"/>
      <p:bldP spid="35" grpId="0"/>
      <p:bldP spid="37" grpId="0"/>
      <p:bldP spid="41" grpId="0"/>
      <p:bldP spid="46" grpId="0"/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重力势能的定义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42483" y="1632990"/>
                <a:ext cx="2321405" cy="689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𝑚𝑔h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483" y="1632990"/>
                <a:ext cx="2321405" cy="689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59632" y="2528970"/>
            <a:ext cx="4852610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体的重力势能等于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它所受重力与所处高度的乘积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14691" y="1632990"/>
            <a:ext cx="288032" cy="689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39952" y="2996952"/>
            <a:ext cx="801537" cy="689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9632" y="3893293"/>
            <a:ext cx="7186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指的是距离零势能参考面的高度，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上正下负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9632" y="4650258"/>
            <a:ext cx="664797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重力势能具有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，选取不同的零势能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参考平面，重力势能的数值不同。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9632" y="5877272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重力势能是物体与地球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82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50449"/>
            <a:ext cx="8136904" cy="547083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如图所示，桌面高为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，质量为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的小球从离桌面高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处自由下落，不计空气阻力，假设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桌面处重力势能为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，则小球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落地前瞬间的重力势能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en-US" altLang="zh-CN" dirty="0" smtClean="0"/>
              <a:t>A</a:t>
            </a:r>
            <a:r>
              <a:rPr lang="zh-CN" altLang="en-US" dirty="0" smtClean="0"/>
              <a:t>．</a:t>
            </a:r>
            <a:r>
              <a:rPr lang="en-US" altLang="zh-CN" dirty="0" smtClean="0"/>
              <a:t>mgh		B</a:t>
            </a:r>
            <a:r>
              <a:rPr lang="zh-CN" altLang="en-US" dirty="0" smtClean="0"/>
              <a:t>．</a:t>
            </a:r>
            <a:r>
              <a:rPr lang="en-US" altLang="zh-CN" dirty="0" smtClean="0"/>
              <a:t>mgH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C</a:t>
            </a:r>
            <a:r>
              <a:rPr lang="zh-CN" altLang="en-US" dirty="0" smtClean="0"/>
              <a:t>．</a:t>
            </a:r>
            <a:r>
              <a:rPr lang="en-US" altLang="zh-CN" dirty="0" smtClean="0"/>
              <a:t>mg(h+H)  	D</a:t>
            </a:r>
            <a:r>
              <a:rPr lang="zh-CN" altLang="en-US" dirty="0" smtClean="0"/>
              <a:t>．</a:t>
            </a:r>
            <a:r>
              <a:rPr lang="en-US" altLang="zh-CN" dirty="0" smtClean="0"/>
              <a:t>—mgh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068960"/>
            <a:ext cx="266406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373216"/>
            <a:ext cx="6288901" cy="130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思考：重力势能的正负号表示大小吗？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正的重力势能是不是一定比负的大？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 descr="C:\Users\Administrator\Desktop\4yeMredrd6a87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452" y="4704915"/>
            <a:ext cx="934219" cy="93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4yeMredrd6a87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90" y="5474378"/>
            <a:ext cx="1182670" cy="118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重力做功与重力势能变化的关系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55365"/>
                <a:ext cx="8229600" cy="4525963"/>
              </a:xfrm>
            </p:spPr>
            <p:txBody>
              <a:bodyPr/>
              <a:lstStyle/>
              <a:p>
                <a:r>
                  <a:rPr lang="en-US" altLang="zh-CN" sz="4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W=mgh</a:t>
                </a:r>
                <a:r>
                  <a:rPr lang="en-US" altLang="zh-CN" sz="44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altLang="zh-CN" sz="4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-mgh</a:t>
                </a:r>
                <a:r>
                  <a:rPr lang="en-US" altLang="zh-CN" sz="44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endParaRPr lang="en-US" altLang="zh-CN" sz="44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4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=E</a:t>
                </a:r>
                <a:r>
                  <a:rPr lang="en-US" altLang="zh-CN" sz="44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p0</a:t>
                </a:r>
                <a:r>
                  <a:rPr lang="en-US" altLang="zh-CN" sz="4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-E</a:t>
                </a:r>
                <a:r>
                  <a:rPr lang="en-US" altLang="zh-CN" sz="44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en-US" altLang="zh-CN" sz="44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4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400" b="0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4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zh-CN" sz="4400" b="0" i="1" smtClean="0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4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4400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55365"/>
                <a:ext cx="8229600" cy="4525963"/>
              </a:xfrm>
              <a:blipFill rotWithShape="1">
                <a:blip r:embed="rId3"/>
                <a:stretch>
                  <a:fillRect l="-2741" t="-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5927941" y="214230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110821" y="2233748"/>
            <a:ext cx="647030" cy="435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015027" y="4772297"/>
            <a:ext cx="812493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66833" y="2325188"/>
            <a:ext cx="0" cy="2447109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944249" y="1941360"/>
            <a:ext cx="74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</a:t>
            </a:r>
            <a:r>
              <a:rPr lang="en-US" altLang="zh-CN" sz="3200" baseline="-25000" dirty="0" smtClean="0"/>
              <a:t>0</a:t>
            </a:r>
            <a:endParaRPr lang="zh-CN" altLang="en-US" sz="3200" baseline="-25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071360" y="4540869"/>
            <a:ext cx="74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</a:t>
            </a:r>
            <a:r>
              <a:rPr lang="en-US" altLang="zh-CN" sz="3200" baseline="-25000" dirty="0" smtClean="0"/>
              <a:t>t</a:t>
            </a:r>
            <a:endParaRPr lang="zh-CN" altLang="en-US" sz="3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7583" y="4431596"/>
                <a:ext cx="2974019" cy="821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𝑊</m:t>
                      </m:r>
                      <m:r>
                        <a:rPr lang="en-US" altLang="zh-CN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=−∆</m:t>
                      </m:r>
                      <m:sSub>
                        <m:sSubPr>
                          <m:ctrlPr>
                            <a:rPr lang="en-US" altLang="zh-CN" sz="4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4431596"/>
                <a:ext cx="2974019" cy="821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07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-0.00035 0.37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121001"/>
              </p:ext>
            </p:extLst>
          </p:nvPr>
        </p:nvGraphicFramePr>
        <p:xfrm>
          <a:off x="467544" y="1242777"/>
          <a:ext cx="63470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1944216"/>
                <a:gridCol w="2016224"/>
              </a:tblGrid>
              <a:tr h="370840">
                <a:tc>
                  <a:txBody>
                    <a:bodyPr/>
                    <a:lstStyle/>
                    <a:p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高处</a:t>
                      </a:r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低处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低处</a:t>
                      </a:r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高处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重力做功</a:t>
                      </a:r>
                      <a:endParaRPr lang="en-US" altLang="zh-CN" sz="4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情况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重力势能</a:t>
                      </a:r>
                      <a:endParaRPr lang="en-US" altLang="zh-CN" sz="4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变化情况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60648"/>
                <a:ext cx="8229600" cy="1143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𝑊</m:t>
                      </m:r>
                      <m:r>
                        <a:rPr lang="en-US" altLang="zh-CN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=−∆</m:t>
                      </m:r>
                      <m:sSub>
                        <m:sSubPr>
                          <m:ctrlPr>
                            <a:rPr lang="en-US" altLang="zh-CN" sz="4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标题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60648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36892" y="2907457"/>
            <a:ext cx="1459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W&gt;0</a:t>
            </a:r>
            <a:endParaRPr lang="zh-CN" altLang="en-US" sz="4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34335" y="4223705"/>
                <a:ext cx="1506503" cy="897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8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8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48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zh-CN" sz="4800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4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335" y="4223705"/>
                <a:ext cx="1506503" cy="8972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014392" y="2916519"/>
            <a:ext cx="1459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W&lt;0</a:t>
            </a:r>
            <a:endParaRPr lang="zh-CN" altLang="en-US" sz="4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90667" y="4223704"/>
                <a:ext cx="1506503" cy="897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8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8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48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zh-CN" sz="4800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↑</m:t>
                      </m:r>
                    </m:oMath>
                  </m:oMathPara>
                </a14:m>
                <a:endParaRPr lang="zh-CN" altLang="en-US" sz="4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67" y="4223704"/>
                <a:ext cx="1506503" cy="8972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>
          <a:xfrm>
            <a:off x="7149932" y="173227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7332812" y="1823711"/>
            <a:ext cx="647030" cy="435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237018" y="4362260"/>
            <a:ext cx="812493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988824" y="1915151"/>
            <a:ext cx="0" cy="2447109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166240" y="1531323"/>
            <a:ext cx="74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</a:t>
            </a:r>
            <a:r>
              <a:rPr lang="en-US" altLang="zh-CN" sz="3200" baseline="-25000" dirty="0" smtClean="0"/>
              <a:t>0</a:t>
            </a:r>
            <a:endParaRPr lang="zh-CN" altLang="en-US" sz="3200" baseline="-25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93351" y="4130832"/>
            <a:ext cx="74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</a:t>
            </a:r>
            <a:r>
              <a:rPr lang="en-US" altLang="zh-CN" sz="3200" baseline="-25000" dirty="0" smtClean="0"/>
              <a:t>t</a:t>
            </a:r>
            <a:endParaRPr lang="zh-CN" altLang="en-US" sz="3200" baseline="-25000" dirty="0"/>
          </a:p>
        </p:txBody>
      </p:sp>
      <p:sp>
        <p:nvSpPr>
          <p:cNvPr id="16" name="文本框 18"/>
          <p:cNvSpPr txBox="1"/>
          <p:nvPr/>
        </p:nvSpPr>
        <p:spPr>
          <a:xfrm>
            <a:off x="830318" y="5295905"/>
            <a:ext cx="5727850" cy="1308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高处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低处，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W&gt;0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，重力势能减小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低处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高处，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W&lt;0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，重力势能增加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53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-0.00035 0.370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弹性势能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Picture 2" descr="Img2112816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94895"/>
            <a:ext cx="3897039" cy="242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1179800_99993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82" y="1525226"/>
            <a:ext cx="3046608" cy="47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5719" y="4292302"/>
            <a:ext cx="5556401" cy="230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弹性形变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的物体的各部分之间，由于有弹力的相互作用而具有的势能叫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弹性势能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elastic potential energy)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45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975359" y="3570515"/>
            <a:ext cx="2856412" cy="87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001486" y="3268892"/>
            <a:ext cx="1410788" cy="301623"/>
            <a:chOff x="1471749" y="3173097"/>
            <a:chExt cx="2142306" cy="30162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471749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645920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828800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002971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85851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360022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542902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2717073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899953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074124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257004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3431177" y="3321142"/>
              <a:ext cx="182878" cy="148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连接符 21"/>
          <p:cNvCxnSpPr/>
          <p:nvPr/>
        </p:nvCxnSpPr>
        <p:spPr>
          <a:xfrm flipV="1">
            <a:off x="984068" y="3056710"/>
            <a:ext cx="0" cy="513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03565" y="3167382"/>
            <a:ext cx="500002" cy="38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296833" y="26513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原长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984068" y="4976950"/>
            <a:ext cx="2856412" cy="87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001485" y="4675327"/>
            <a:ext cx="2146339" cy="301623"/>
            <a:chOff x="1471749" y="3173097"/>
            <a:chExt cx="2142306" cy="301623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471749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1645920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828800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2002971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185851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2360022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542902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2717073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899953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3074124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57004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3431177" y="3321142"/>
              <a:ext cx="182878" cy="148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连接符 40"/>
          <p:cNvCxnSpPr/>
          <p:nvPr/>
        </p:nvCxnSpPr>
        <p:spPr>
          <a:xfrm flipV="1">
            <a:off x="984068" y="4463145"/>
            <a:ext cx="0" cy="513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147826" y="4590008"/>
            <a:ext cx="500002" cy="38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2417645" y="3548792"/>
            <a:ext cx="0" cy="627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2447120" y="4079548"/>
            <a:ext cx="700704" cy="882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3158570" y="3938863"/>
            <a:ext cx="9033" cy="73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537715" y="3622677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+x</a:t>
            </a:r>
            <a:endParaRPr lang="zh-CN" altLang="en-US" sz="2800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984068" y="2046047"/>
            <a:ext cx="2856412" cy="87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001485" y="1744424"/>
            <a:ext cx="820093" cy="301623"/>
            <a:chOff x="1471749" y="3173097"/>
            <a:chExt cx="2142306" cy="301623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1471749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1645920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828800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2002971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185851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2360022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542902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2717073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899953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3074124" y="3173097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257004" y="3178629"/>
              <a:ext cx="182880" cy="29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3431177" y="3321142"/>
              <a:ext cx="182878" cy="148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/>
          <p:nvPr/>
        </p:nvCxnSpPr>
        <p:spPr>
          <a:xfrm flipV="1">
            <a:off x="984068" y="1532242"/>
            <a:ext cx="0" cy="513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824653" y="1668992"/>
            <a:ext cx="500002" cy="38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 flipH="1" flipV="1">
            <a:off x="1830854" y="2602988"/>
            <a:ext cx="580906" cy="856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1820057" y="1932331"/>
            <a:ext cx="9033" cy="73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412274" y="2501430"/>
            <a:ext cx="1" cy="725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901908" y="2066675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-x</a:t>
            </a:r>
            <a:endParaRPr lang="zh-CN" altLang="en-US" sz="2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988526" y="862149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弹簧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弹力与伸长量的关系公式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3988526" y="1574232"/>
                <a:ext cx="16847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26" y="1574232"/>
                <a:ext cx="1684757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3988526" y="225553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恒力做功的公式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988526" y="2912951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W=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FLcos</a:t>
            </a:r>
            <a:r>
              <a:rPr lang="el-GR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4728754" y="4437020"/>
            <a:ext cx="2960914" cy="261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4689566" y="3791458"/>
            <a:ext cx="39188" cy="2335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4295967" y="364647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F</a:t>
            </a:r>
            <a:endParaRPr lang="zh-CN" altLang="en-US" sz="3200" b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7689668" y="418634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L</a:t>
            </a:r>
            <a:endParaRPr lang="zh-CN" altLang="en-US" sz="3200" b="1" dirty="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4709160" y="4441290"/>
            <a:ext cx="2292531" cy="15066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7001541" y="4437020"/>
            <a:ext cx="150" cy="148253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H="1" flipV="1">
            <a:off x="4709160" y="5947954"/>
            <a:ext cx="227486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001881" y="5627164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-</a:t>
            </a:r>
            <a:r>
              <a:rPr lang="en-US" altLang="zh-CN" sz="3200" b="1" dirty="0" err="1" smtClean="0"/>
              <a:t>kx</a:t>
            </a:r>
            <a:endParaRPr lang="zh-CN" altLang="en-US" sz="32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6826036" y="3894381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x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4259604" y="6103907"/>
                <a:ext cx="179895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604" y="6103907"/>
                <a:ext cx="1798954" cy="691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6826036" y="6158005"/>
                <a:ext cx="1592872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Ep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036" y="6158005"/>
                <a:ext cx="1592872" cy="608372"/>
              </a:xfrm>
              <a:prstGeom prst="rect">
                <a:avLst/>
              </a:prstGeom>
              <a:blipFill rotWithShape="1">
                <a:blip r:embed="rId5"/>
                <a:stretch>
                  <a:fillRect l="-13793" t="-3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42" grpId="0" animBg="1"/>
      <p:bldP spid="51" grpId="0"/>
      <p:bldP spid="67" grpId="0" animBg="1"/>
      <p:bldP spid="75" grpId="0"/>
      <p:bldP spid="76" grpId="0"/>
      <p:bldP spid="77" grpId="0"/>
      <p:bldP spid="78" grpId="0"/>
      <p:bldP spid="79" grpId="0"/>
      <p:bldP spid="86" grpId="0"/>
      <p:bldP spid="87" grpId="0"/>
      <p:bldP spid="99" grpId="0"/>
      <p:bldP spid="100" grpId="0"/>
      <p:bldP spid="102" grpId="0"/>
      <p:bldP spid="10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876</Words>
  <Application>Microsoft Office PowerPoint</Application>
  <PresentationFormat>全屏显示(4:3)</PresentationFormat>
  <Paragraphs>111</Paragraphs>
  <Slides>13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1.重力势能的概念</vt:lpstr>
      <vt:lpstr>2.重力做功的特点</vt:lpstr>
      <vt:lpstr>3.重力势能的定义</vt:lpstr>
      <vt:lpstr>PowerPoint 演示文稿</vt:lpstr>
      <vt:lpstr>4.重力做功与重力势能变化的关系</vt:lpstr>
      <vt:lpstr>W=-∆E_p</vt:lpstr>
      <vt:lpstr>5.弹性势能</vt:lpstr>
      <vt:lpstr>PowerPoint 演示文稿</vt:lpstr>
      <vt:lpstr>PowerPoint 演示文稿</vt:lpstr>
      <vt:lpstr>PowerPoint 演示文稿</vt:lpstr>
      <vt:lpstr>Summary-重力势能和弹性势能</vt:lpstr>
      <vt:lpstr>周末作业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29</cp:revision>
  <dcterms:created xsi:type="dcterms:W3CDTF">2019-04-06T07:10:16Z</dcterms:created>
  <dcterms:modified xsi:type="dcterms:W3CDTF">2019-04-11T13:53:54Z</dcterms:modified>
</cp:coreProperties>
</file>