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57" r:id="rId3"/>
    <p:sldId id="262" r:id="rId4"/>
    <p:sldId id="263" r:id="rId5"/>
    <p:sldId id="264" r:id="rId6"/>
    <p:sldId id="260" r:id="rId7"/>
    <p:sldId id="258" r:id="rId8"/>
    <p:sldId id="265" r:id="rId9"/>
    <p:sldId id="259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1F0D5-57C3-464C-8AD3-D57DAB0DF75C}" type="datetimeFigureOut">
              <a:rPr lang="zh-CN" altLang="en-US" smtClean="0"/>
              <a:t>2019/4/17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5B849-7142-4286-AE4B-1349BAEEB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63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9C0EF-8734-4AF5-BD17-D94E0FA8C5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31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5B849-7142-4286-AE4B-1349BAEEBF7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37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5B849-7142-4286-AE4B-1349BAEEBF7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43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0F8D-46FA-408E-85D8-06657E254C90}" type="datetimeFigureOut">
              <a:rPr lang="zh-CN" altLang="en-US" smtClean="0"/>
              <a:t>2019/4/17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F34D-0675-4A9D-8459-1FADF23C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90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0F8D-46FA-408E-85D8-06657E254C90}" type="datetimeFigureOut">
              <a:rPr lang="zh-CN" altLang="en-US" smtClean="0"/>
              <a:t>2019/4/17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F34D-0675-4A9D-8459-1FADF23C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95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0F8D-46FA-408E-85D8-06657E254C90}" type="datetimeFigureOut">
              <a:rPr lang="zh-CN" altLang="en-US" smtClean="0"/>
              <a:t>2019/4/17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F34D-0675-4A9D-8459-1FADF23C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30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0F8D-46FA-408E-85D8-06657E254C90}" type="datetimeFigureOut">
              <a:rPr lang="zh-CN" altLang="en-US" smtClean="0"/>
              <a:t>2019/4/17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F34D-0675-4A9D-8459-1FADF23C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6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0F8D-46FA-408E-85D8-06657E254C90}" type="datetimeFigureOut">
              <a:rPr lang="zh-CN" altLang="en-US" smtClean="0"/>
              <a:t>2019/4/17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F34D-0675-4A9D-8459-1FADF23C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6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0F8D-46FA-408E-85D8-06657E254C90}" type="datetimeFigureOut">
              <a:rPr lang="zh-CN" altLang="en-US" smtClean="0"/>
              <a:t>2019/4/17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F34D-0675-4A9D-8459-1FADF23C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56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0F8D-46FA-408E-85D8-06657E254C90}" type="datetimeFigureOut">
              <a:rPr lang="zh-CN" altLang="en-US" smtClean="0"/>
              <a:t>2019/4/17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F34D-0675-4A9D-8459-1FADF23C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6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0F8D-46FA-408E-85D8-06657E254C90}" type="datetimeFigureOut">
              <a:rPr lang="zh-CN" altLang="en-US" smtClean="0"/>
              <a:t>2019/4/17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F34D-0675-4A9D-8459-1FADF23C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37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0F8D-46FA-408E-85D8-06657E254C90}" type="datetimeFigureOut">
              <a:rPr lang="zh-CN" altLang="en-US" smtClean="0"/>
              <a:t>2019/4/17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F34D-0675-4A9D-8459-1FADF23C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3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0F8D-46FA-408E-85D8-06657E254C90}" type="datetimeFigureOut">
              <a:rPr lang="zh-CN" altLang="en-US" smtClean="0"/>
              <a:t>2019/4/17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F34D-0675-4A9D-8459-1FADF23C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6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0F8D-46FA-408E-85D8-06657E254C90}" type="datetimeFigureOut">
              <a:rPr lang="zh-CN" altLang="en-US" smtClean="0"/>
              <a:t>2019/4/17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F34D-0675-4A9D-8459-1FADF23C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46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90F8D-46FA-408E-85D8-06657E254C90}" type="datetimeFigureOut">
              <a:rPr lang="zh-CN" altLang="en-US" smtClean="0"/>
              <a:t>2019/4/17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BF34D-0675-4A9D-8459-1FADF23C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3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2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6.wmf"/><Relationship Id="rId26" Type="http://schemas.openxmlformats.org/officeDocument/2006/relationships/image" Target="../media/image20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64306" y="1521201"/>
            <a:ext cx="8352928" cy="998984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altLang="zh-CN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§</a:t>
            </a:r>
            <a:r>
              <a:rPr lang="en-US" altLang="zh-CN" sz="6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7   </a:t>
            </a:r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机械能守恒定律</a:t>
            </a:r>
            <a:endParaRPr lang="en-US" altLang="zh-CN" sz="6000" b="1" i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</a:pPr>
            <a:r>
              <a:rPr lang="en-US" altLang="zh-CN" sz="6000" b="1" i="1" dirty="0" smtClean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Conservation of Mechanic Energy</a:t>
            </a:r>
            <a:endParaRPr lang="zh-CN" altLang="en-US" sz="6000" b="1" i="1" dirty="0"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1392" y="4854732"/>
            <a:ext cx="8729120" cy="864096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rtlCol="0">
            <a:no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7.4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动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能和动能定理</a:t>
            </a:r>
            <a:endParaRPr lang="en-US" altLang="zh-C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Energy and work energy therom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3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2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2" y="332656"/>
            <a:ext cx="8964488" cy="2047163"/>
          </a:xfrm>
          <a:prstGeom prst="rect">
            <a:avLst/>
          </a:prstGeom>
          <a:noFill/>
          <a:ln w="2857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例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、如图所示，固定的半圆形槽内壁半径为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，质量为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的小球从内边缘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处静止释放，重力加速度为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，小球从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处滑到底部最低点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处。若小球光滑，滑到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处速度多大？对凹槽的压力是多大？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44" t="18805" r="2044" b="70243"/>
          <a:stretch/>
        </p:blipFill>
        <p:spPr bwMode="auto">
          <a:xfrm>
            <a:off x="5976484" y="1780944"/>
            <a:ext cx="3024336" cy="195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2420888"/>
            <a:ext cx="4541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合力（重力）做功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动能变化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4024" y="2996952"/>
                <a:ext cx="17250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𝑚𝑔𝑅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24" y="2996952"/>
                <a:ext cx="1725024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353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1520" y="3341569"/>
                <a:ext cx="384682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𝑘𝐵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𝑘𝐴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  <m:sup/>
                          </m:sSubSup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41569"/>
                <a:ext cx="3846822" cy="7838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号 9"/>
          <p:cNvSpPr/>
          <p:nvPr/>
        </p:nvSpPr>
        <p:spPr>
          <a:xfrm>
            <a:off x="4005073" y="3047202"/>
            <a:ext cx="108000" cy="875667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21097" y="3193900"/>
                <a:ext cx="177920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𝑔𝑅</m:t>
                          </m:r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097" y="3193900"/>
                <a:ext cx="1779205" cy="53957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79512" y="4293096"/>
            <a:ext cx="430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沿半径方向合力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供向心力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1560" y="4889550"/>
                <a:ext cx="2551083" cy="83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𝑚𝑔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𝑚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889550"/>
                <a:ext cx="2551083" cy="83106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11412" y="5805264"/>
                <a:ext cx="1751377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𝑔h</m:t>
                          </m:r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12" y="5805264"/>
                <a:ext cx="1751377" cy="5395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右大括号 15"/>
          <p:cNvSpPr/>
          <p:nvPr/>
        </p:nvSpPr>
        <p:spPr>
          <a:xfrm>
            <a:off x="3275856" y="5306305"/>
            <a:ext cx="108000" cy="875667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78898" y="5513305"/>
                <a:ext cx="16164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=3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𝑚𝑔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898" y="5513305"/>
                <a:ext cx="1616405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376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51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/>
      <p:bldP spid="6" grpId="0"/>
      <p:bldP spid="7" grpId="0"/>
      <p:bldP spid="8" grpId="0"/>
      <p:bldP spid="10" grpId="0" animBg="1"/>
      <p:bldP spid="9" grpId="0"/>
      <p:bldP spid="13" grpId="0"/>
      <p:bldP spid="12" grpId="0"/>
      <p:bldP spid="15" grpId="0"/>
      <p:bldP spid="16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476672"/>
            <a:ext cx="806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若小球到凹槽底部对凹槽压力为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2mg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，求小球从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过程中，克服摩擦阻力所做的功。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44" t="18805" r="2044" b="70243"/>
          <a:stretch/>
        </p:blipFill>
        <p:spPr bwMode="auto">
          <a:xfrm>
            <a:off x="5976484" y="1780944"/>
            <a:ext cx="3024336" cy="195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3758061"/>
            <a:ext cx="5745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合力（重力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摩擦力）做功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动能变化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628799"/>
            <a:ext cx="430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沿半径方向合力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供向心力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99592" y="2276872"/>
                <a:ext cx="2551083" cy="83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𝑚𝑔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𝑚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276872"/>
                <a:ext cx="2551083" cy="8310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66930" y="3107933"/>
                <a:ext cx="16164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=2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𝑚𝑔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30" y="3107933"/>
                <a:ext cx="1616405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755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大括号 10"/>
          <p:cNvSpPr/>
          <p:nvPr/>
        </p:nvSpPr>
        <p:spPr>
          <a:xfrm>
            <a:off x="3458285" y="2670099"/>
            <a:ext cx="108000" cy="875667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79912" y="2838147"/>
                <a:ext cx="1609287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𝑔𝑅</m:t>
                          </m:r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838147"/>
                <a:ext cx="1609287" cy="53957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99592" y="4497913"/>
                <a:ext cx="2340705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497913"/>
                <a:ext cx="2340705" cy="491288"/>
              </a:xfrm>
              <a:prstGeom prst="rect">
                <a:avLst/>
              </a:prstGeom>
              <a:blipFill rotWithShape="1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1924" y="5085184"/>
                <a:ext cx="3672408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𝑘𝐵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𝑘𝐴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  <m:sup/>
                          </m:sSubSup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24" y="5085184"/>
                <a:ext cx="3672408" cy="78380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15616" y="6093296"/>
                <a:ext cx="17250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𝑚𝑔𝑅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6093296"/>
                <a:ext cx="1725024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353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大括号 16"/>
          <p:cNvSpPr/>
          <p:nvPr/>
        </p:nvSpPr>
        <p:spPr>
          <a:xfrm>
            <a:off x="3995936" y="4717180"/>
            <a:ext cx="144016" cy="183778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499992" y="5330602"/>
                <a:ext cx="1696555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𝑚𝑔𝑅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5330602"/>
                <a:ext cx="1696555" cy="61093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91242" y="6093296"/>
                <a:ext cx="3170483" cy="613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克服阻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力做功为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𝑚𝑔𝑅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242" y="6093296"/>
                <a:ext cx="3170483" cy="613886"/>
              </a:xfrm>
              <a:prstGeom prst="rect">
                <a:avLst/>
              </a:prstGeom>
              <a:blipFill rotWithShape="1">
                <a:blip r:embed="rId10"/>
                <a:stretch>
                  <a:fillRect l="-2885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16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5" grpId="0"/>
      <p:bldP spid="16" grpId="0"/>
      <p:bldP spid="17" grpId="0" animBg="1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915360" y="3139868"/>
            <a:ext cx="2526824" cy="9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932040" y="3149352"/>
            <a:ext cx="152400" cy="207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100450" y="3149352"/>
            <a:ext cx="152400" cy="207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268860" y="3149352"/>
            <a:ext cx="152400" cy="207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5437270" y="3149352"/>
            <a:ext cx="152400" cy="207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605680" y="3149352"/>
            <a:ext cx="152400" cy="207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774090" y="3149352"/>
            <a:ext cx="152400" cy="207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942500" y="3149352"/>
            <a:ext cx="152400" cy="207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110910" y="3149352"/>
            <a:ext cx="152400" cy="207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279320" y="3149352"/>
            <a:ext cx="152400" cy="207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447730" y="3149352"/>
            <a:ext cx="152400" cy="207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6616140" y="3149352"/>
            <a:ext cx="152400" cy="207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6784550" y="3149352"/>
            <a:ext cx="152400" cy="207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952960" y="3149352"/>
            <a:ext cx="152400" cy="207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7121370" y="3149352"/>
            <a:ext cx="152400" cy="207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289784" y="3149352"/>
            <a:ext cx="152400" cy="207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008240" y="2852936"/>
            <a:ext cx="336820" cy="286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7" idx="3"/>
          </p:cNvCxnSpPr>
          <p:nvPr/>
        </p:nvCxnSpPr>
        <p:spPr>
          <a:xfrm>
            <a:off x="5345060" y="2996402"/>
            <a:ext cx="58143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74245" y="247373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F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2"/>
              <p:cNvSpPr txBox="1">
                <a:spLocks noChangeArrowheads="1"/>
              </p:cNvSpPr>
              <p:nvPr/>
            </p:nvSpPr>
            <p:spPr bwMode="auto">
              <a:xfrm>
                <a:off x="179512" y="332656"/>
                <a:ext cx="8964488" cy="2092881"/>
              </a:xfrm>
              <a:prstGeom prst="rect">
                <a:avLst/>
              </a:prstGeom>
              <a:noFill/>
              <a:ln w="28575" cap="flat" cmpd="sng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  <a:spcBef>
                    <a:spcPct val="50000"/>
                  </a:spcBef>
                </a:pPr>
                <a:r>
                  <a:rPr lang="zh-CN" altLang="en-US" sz="26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例</a:t>
                </a:r>
                <a:r>
                  <a:rPr lang="en-US" altLang="zh-CN" sz="26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4</a:t>
                </a:r>
                <a:r>
                  <a:rPr lang="zh-CN" altLang="en-US" sz="26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、</a:t>
                </a:r>
                <a:r>
                  <a:rPr lang="zh-CN" altLang="en-US" sz="26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如图所示</a:t>
                </a:r>
                <a:r>
                  <a:rPr lang="zh-CN" altLang="en-US" sz="26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，用</a:t>
                </a:r>
                <a:r>
                  <a:rPr lang="en-US" altLang="zh-CN" sz="26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10N</a:t>
                </a:r>
                <a:r>
                  <a:rPr lang="zh-CN" altLang="en-US" sz="26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的水平外力作用在质量为</a:t>
                </a:r>
                <a:r>
                  <a:rPr lang="en-US" altLang="zh-CN" sz="26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1kg</a:t>
                </a:r>
                <a:r>
                  <a:rPr lang="zh-CN" altLang="en-US" sz="26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的物体上，在一个动摩擦因数</a:t>
                </a:r>
                <a14:m>
                  <m:oMath xmlns:m="http://schemas.openxmlformats.org/officeDocument/2006/math">
                    <m:r>
                      <a:rPr lang="zh-CN" altLang="en-US" sz="2600" b="1" i="1" smtClean="0">
                        <a:latin typeface="Cambria Math"/>
                        <a:ea typeface="微软雅黑" panose="020B0503020204020204" pitchFamily="34" charset="-122"/>
                        <a:cs typeface="Times New Roman" pitchFamily="18" charset="0"/>
                      </a:rPr>
                      <m:t>𝝁</m:t>
                    </m:r>
                    <m:r>
                      <a:rPr lang="en-US" altLang="zh-CN" sz="2600" b="1" i="1" smtClean="0">
                        <a:latin typeface="Cambria Math"/>
                        <a:ea typeface="微软雅黑" panose="020B0503020204020204" pitchFamily="34" charset="-122"/>
                        <a:cs typeface="Times New Roman" pitchFamily="18" charset="0"/>
                      </a:rPr>
                      <m:t>=</m:t>
                    </m:r>
                    <m:r>
                      <a:rPr lang="en-US" altLang="zh-CN" sz="2600" b="1" i="1" smtClean="0">
                        <a:latin typeface="Cambria Math"/>
                        <a:ea typeface="微软雅黑" panose="020B0503020204020204" pitchFamily="34" charset="-122"/>
                        <a:cs typeface="Times New Roman" pitchFamily="18" charset="0"/>
                      </a:rPr>
                      <m:t>𝟎</m:t>
                    </m:r>
                    <m:r>
                      <a:rPr lang="en-US" altLang="zh-CN" sz="2600" b="1" i="1" smtClean="0">
                        <a:latin typeface="Cambria Math"/>
                        <a:ea typeface="微软雅黑" panose="020B0503020204020204" pitchFamily="34" charset="-122"/>
                        <a:cs typeface="Times New Roman" pitchFamily="18" charset="0"/>
                      </a:rPr>
                      <m:t>.</m:t>
                    </m:r>
                    <m:r>
                      <a:rPr lang="en-US" altLang="zh-CN" sz="2600" b="1" i="1" smtClean="0">
                        <a:latin typeface="Cambria Math"/>
                        <a:ea typeface="微软雅黑" panose="020B0503020204020204" pitchFamily="34" charset="-122"/>
                        <a:cs typeface="Times New Roman" pitchFamily="18" charset="0"/>
                      </a:rPr>
                      <m:t>𝟐</m:t>
                    </m:r>
                  </m:oMath>
                </a14:m>
                <a:r>
                  <a:rPr lang="zh-CN" altLang="en-US" sz="26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的粗糙水平面上从静止开始运动。</a:t>
                </a:r>
                <a:r>
                  <a:rPr lang="en-US" altLang="zh-CN" sz="26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2s</a:t>
                </a:r>
                <a:r>
                  <a:rPr lang="zh-CN" altLang="en-US" sz="26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后撤去外力，问撤去外力后，物体还能在水平面上运动多</a:t>
                </a:r>
                <a:r>
                  <a:rPr lang="zh-CN" altLang="en-US" sz="26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远？</a:t>
                </a:r>
                <a:endParaRPr lang="en-US" altLang="zh-CN" sz="2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32656"/>
                <a:ext cx="8964488" cy="2092881"/>
              </a:xfrm>
              <a:prstGeom prst="rect">
                <a:avLst/>
              </a:prstGeom>
              <a:blipFill rotWithShape="1">
                <a:blip r:embed="rId2"/>
                <a:stretch>
                  <a:fillRect l="-1156" r="-1224" b="-4373"/>
                </a:stretch>
              </a:blipFill>
              <a:ln w="28575" cap="flat" cmpd="sng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79512" y="273534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撤去外力前，匀加速运动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98637" y="3557704"/>
                <a:ext cx="7170617" cy="794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zh-CN" altLang="en-US" sz="2400" b="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𝑚𝑔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10−0.2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×1×10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altLang="zh-CN" sz="2400" b="0" i="0" smtClean="0">
                          <a:latin typeface="Cambria Math"/>
                        </a:rPr>
                        <m:t>=8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</a:rPr>
                        <m:t>m</m:t>
                      </m:r>
                      <m:r>
                        <a:rPr lang="en-US" altLang="zh-CN" sz="2400" b="0" i="0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37" y="3557704"/>
                <a:ext cx="7170617" cy="7945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9511" y="537505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撤去外力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后，由动能定理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339037" y="4653136"/>
                <a:ext cx="4091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𝑣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𝑎𝑡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=8×2=16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37" y="4653136"/>
                <a:ext cx="4091889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39037" y="5898272"/>
                <a:ext cx="2972545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𝑓𝐿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=0−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37" y="5898272"/>
                <a:ext cx="2972545" cy="8989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783945" y="5898272"/>
                <a:ext cx="4383123" cy="898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𝐿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zh-CN" altLang="en-US" sz="2400" b="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𝑔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16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×0.2×10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=64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945" y="5898272"/>
                <a:ext cx="4383123" cy="8982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72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Summary—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动能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动能定理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292" y="1641878"/>
            <a:ext cx="1378496" cy="7835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99792" y="1460956"/>
                <a:ext cx="2069926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460956"/>
                <a:ext cx="2069926" cy="8989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222781" y="164187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标量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5280" y="2546924"/>
            <a:ext cx="2028475" cy="7835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3699" y="3414803"/>
            <a:ext cx="3772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合力做功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动能变化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24996" y="4437112"/>
                <a:ext cx="3776034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/>
                            </a:rPr>
                            <m:t>总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96" y="4437112"/>
                <a:ext cx="3776034" cy="8989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38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动能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Picture 2" descr="C:\Users\Administrator\Desktop\4dc2fdd32087ebe78bbe19372d3d6f21_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0" y="1556792"/>
            <a:ext cx="4770757" cy="268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istrator\Desktop\5cba4c640685bfb99a9a1999b749a7d2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4240342"/>
            <a:ext cx="50292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8104" y="2996952"/>
            <a:ext cx="34163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动能：物体由于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而具有的能量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3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动能与什么因素有关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856" y="1690689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与质量、速度有关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90649" y="3039043"/>
            <a:ext cx="1900102" cy="1497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190751" y="4528210"/>
            <a:ext cx="2349681" cy="8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607946" y="4145030"/>
            <a:ext cx="505097" cy="357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endCxn id="23" idx="2"/>
          </p:cNvCxnSpPr>
          <p:nvPr/>
        </p:nvCxnSpPr>
        <p:spPr>
          <a:xfrm flipV="1">
            <a:off x="628650" y="3145577"/>
            <a:ext cx="3614621" cy="667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89610" y="3039043"/>
            <a:ext cx="352404" cy="352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255543" y="4149680"/>
            <a:ext cx="352403" cy="352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3896564" y="3012916"/>
            <a:ext cx="1900102" cy="1497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796666" y="4502083"/>
            <a:ext cx="3068410" cy="8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213861" y="4118903"/>
            <a:ext cx="505097" cy="357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243271" y="2899707"/>
            <a:ext cx="448197" cy="49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758872" y="3988277"/>
            <a:ext cx="448197" cy="496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866611" y="5407031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质量越大，动能越大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02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16719 0.1597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1" y="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0.13889 -0.0009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-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07407E-6 L 0.14357 -0.0016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7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16719 0.1597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1" y="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0.22813 0.004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20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2283 -0.0004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0" grpId="0" animBg="1"/>
      <p:bldP spid="10" grpId="1" animBg="1"/>
      <p:bldP spid="10" grpId="2" animBg="1"/>
      <p:bldP spid="18" grpId="0" animBg="1"/>
      <p:bldP spid="18" grpId="1" animBg="1"/>
      <p:bldP spid="21" grpId="0" animBg="1"/>
      <p:bldP spid="21" grpId="1" animBg="1"/>
      <p:bldP spid="23" grpId="0" animBg="1"/>
      <p:bldP spid="23" grpId="1" animBg="1"/>
      <p:bldP spid="23" grpId="2" animBg="1"/>
      <p:bldP spid="24" grpId="0" animBg="1"/>
      <p:bldP spid="24" grpId="1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235132" y="2107474"/>
            <a:ext cx="2364922" cy="1921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2600054" y="3994059"/>
            <a:ext cx="5559878" cy="26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17249" y="3637006"/>
            <a:ext cx="505097" cy="357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98913" y="2531019"/>
            <a:ext cx="352403" cy="352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664846" y="3641656"/>
            <a:ext cx="352403" cy="352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17249" y="3642540"/>
            <a:ext cx="505097" cy="357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11379" y="2043680"/>
            <a:ext cx="352403" cy="352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664846" y="3647190"/>
            <a:ext cx="352403" cy="352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1275114" y="2758969"/>
            <a:ext cx="0" cy="471911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87580" y="2319950"/>
            <a:ext cx="0" cy="439019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98913" y="3300171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</a:t>
            </a:r>
            <a:endParaRPr lang="zh-CN" altLang="en-US" sz="28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473701" y="2769435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B</a:t>
            </a:r>
            <a:endParaRPr lang="zh-CN" altLang="en-US" sz="2800" b="1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4867748" y="3839836"/>
            <a:ext cx="0" cy="471911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641621" y="3872728"/>
            <a:ext cx="0" cy="439019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666411" y="4311747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A’</a:t>
            </a:r>
            <a:endParaRPr lang="zh-CN" altLang="en-US" sz="28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6448299" y="4311747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B’</a:t>
            </a:r>
            <a:endParaRPr lang="zh-CN" altLang="en-US" sz="2800" b="1" dirty="0"/>
          </a:p>
        </p:txBody>
      </p:sp>
      <p:sp>
        <p:nvSpPr>
          <p:cNvPr id="26" name="矩形 25"/>
          <p:cNvSpPr/>
          <p:nvPr/>
        </p:nvSpPr>
        <p:spPr>
          <a:xfrm>
            <a:off x="1866611" y="5407031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越大，动能越大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411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07407E-6 L 0.16719 0.1597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1" y="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96296E-6 L 0.14167 -0.001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9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 L 0.14358 -0.0016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7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1111E-6 L 0.23559 0.233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0.00301 L 0.33872 -0.0090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30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07407E-6 L 0.3375 -0.0085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75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1" grpId="0" animBg="1"/>
      <p:bldP spid="11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20" grpId="0"/>
      <p:bldP spid="21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187" y="1084899"/>
            <a:ext cx="8193133" cy="1325563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小物块受合力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作用在水平面上前进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距离，物体初速度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，末速度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m,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表示合力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做的功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760765" y="3475367"/>
            <a:ext cx="5007429" cy="261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2710000" y="3205743"/>
            <a:ext cx="94488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004605" y="2970270"/>
            <a:ext cx="705395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04605" y="2970270"/>
            <a:ext cx="705395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57302" y="3488430"/>
            <a:ext cx="0" cy="4397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723165" y="3525098"/>
            <a:ext cx="0" cy="4397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357302" y="3744990"/>
            <a:ext cx="3348446" cy="1816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06689" y="3708321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L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402332" y="2541942"/>
            <a:ext cx="369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129515" y="2370846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V</a:t>
            </a:r>
            <a:r>
              <a:rPr lang="en-US" altLang="zh-CN" sz="2800" b="1" baseline="-25000" dirty="0" smtClean="0"/>
              <a:t>0</a:t>
            </a:r>
            <a:endParaRPr lang="zh-CN" altLang="en-US" sz="2800" b="1" baseline="-25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487363" y="2345945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V</a:t>
            </a:r>
            <a:r>
              <a:rPr lang="en-US" altLang="zh-CN" sz="2800" b="1" baseline="-25000" dirty="0" smtClean="0"/>
              <a:t>t</a:t>
            </a:r>
            <a:endParaRPr lang="zh-CN" altLang="en-US" sz="28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022563" y="4153480"/>
                <a:ext cx="150919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𝐹𝐿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63" y="4153480"/>
                <a:ext cx="1509196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63875" y="5277956"/>
                <a:ext cx="6604116" cy="921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32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altLang="zh-CN" sz="3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75" y="5277956"/>
                <a:ext cx="6604116" cy="9219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306194" y="4124200"/>
                <a:ext cx="18330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𝑚𝑎𝐿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194" y="4124200"/>
                <a:ext cx="1833002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3415571" y="4078406"/>
            <a:ext cx="12170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F=ma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941780" y="4708169"/>
                <a:ext cx="2390591" cy="611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3200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80" y="4708169"/>
                <a:ext cx="2390591" cy="611514"/>
              </a:xfrm>
              <a:prstGeom prst="rect">
                <a:avLst/>
              </a:prstGeom>
              <a:blipFill rotWithShape="1">
                <a:blip r:embed="rId6"/>
                <a:stretch>
                  <a:fillRect l="-6361" t="-13861" b="-28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椭圆 34"/>
          <p:cNvSpPr/>
          <p:nvPr/>
        </p:nvSpPr>
        <p:spPr>
          <a:xfrm>
            <a:off x="4706659" y="5169767"/>
            <a:ext cx="1323703" cy="14282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266383" y="5169766"/>
            <a:ext cx="1323703" cy="14282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591859" y="-171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功和动能的关系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7452320" y="4293096"/>
            <a:ext cx="1512168" cy="1026587"/>
          </a:xfrm>
          <a:prstGeom prst="cloudCallout">
            <a:avLst>
              <a:gd name="adj1" fmla="val -42346"/>
              <a:gd name="adj2" fmla="val 68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动能</a:t>
            </a:r>
          </a:p>
        </p:txBody>
      </p:sp>
    </p:spTree>
    <p:extLst>
      <p:ext uri="{BB962C8B-B14F-4D97-AF65-F5344CB8AC3E}">
        <p14:creationId xmlns:p14="http://schemas.microsoft.com/office/powerpoint/2010/main" val="6236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37101 -0.002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6458 0.0011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0.37083 -0.008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  <p:bldP spid="12" grpId="0"/>
      <p:bldP spid="13" grpId="0"/>
      <p:bldP spid="14" grpId="0"/>
      <p:bldP spid="15" grpId="0"/>
      <p:bldP spid="17" grpId="0"/>
      <p:bldP spid="18" grpId="0"/>
      <p:bldP spid="22" grpId="0"/>
      <p:bldP spid="23" grpId="0"/>
      <p:bldP spid="35" grpId="0" animBg="1"/>
      <p:bldP spid="36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0"/>
          <a:stretch/>
        </p:blipFill>
        <p:spPr bwMode="auto">
          <a:xfrm>
            <a:off x="467544" y="457200"/>
            <a:ext cx="6286500" cy="399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8462" b="11653"/>
          <a:stretch/>
        </p:blipFill>
        <p:spPr bwMode="auto">
          <a:xfrm>
            <a:off x="467544" y="4586753"/>
            <a:ext cx="3672408" cy="223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76056" y="445760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能是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5079622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1000km/h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236296" y="5079622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280m/s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10672" y="5675835"/>
                <a:ext cx="2069926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672" y="5675835"/>
                <a:ext cx="2069926" cy="8989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236296" y="5930116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=39200 J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7287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动能定义：物体由于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具有的能量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2651711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54985" y="2504561"/>
                <a:ext cx="2856488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𝐾𝐸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985" y="2504561"/>
                <a:ext cx="2856488" cy="8989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2"/>
          <p:cNvSpPr txBox="1">
            <a:spLocks/>
          </p:cNvSpPr>
          <p:nvPr/>
        </p:nvSpPr>
        <p:spPr>
          <a:xfrm>
            <a:off x="467544" y="3933056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5135" y="393305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67544" y="5157192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6"/>
              <p:cNvSpPr txBox="1"/>
              <p:nvPr/>
            </p:nvSpPr>
            <p:spPr>
              <a:xfrm>
                <a:off x="4568543" y="3861048"/>
                <a:ext cx="3690818" cy="921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543" y="3861048"/>
                <a:ext cx="3690818" cy="9219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30569" y="5301208"/>
                <a:ext cx="883383" cy="584775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𝑘𝑡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69" y="5301208"/>
                <a:ext cx="883383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309756" y="5301207"/>
                <a:ext cx="883383" cy="584775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756" y="5301207"/>
                <a:ext cx="883383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170703" y="5301208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16216" y="5340304"/>
                <a:ext cx="5934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5340304"/>
                <a:ext cx="593432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44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4" grpId="0"/>
      <p:bldP spid="7" grpId="0"/>
      <p:bldP spid="6" grpId="0"/>
      <p:bldP spid="9" grpId="0"/>
      <p:bldP spid="10" grpId="0"/>
      <p:bldP spid="8" grpId="0" animBg="1"/>
      <p:bldP spid="12" grpId="0" animBg="1"/>
      <p:bldP spid="11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12160" y="1412776"/>
            <a:ext cx="1872208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836592" y="476672"/>
            <a:ext cx="77678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动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能定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理</a:t>
            </a:r>
            <a:r>
              <a:rPr lang="en-US" altLang="zh-CN" sz="40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Work Energy Therom</a:t>
            </a:r>
            <a:endParaRPr lang="zh-CN" altLang="en-US" sz="4000" i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96875" y="3068960"/>
            <a:ext cx="8712200" cy="982663"/>
          </a:xfrm>
          <a:prstGeom prst="rect">
            <a:avLst/>
          </a:prstGeom>
          <a:noFill/>
          <a:ln w="38100" cap="rnd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内容：力（合力）在一个过程中对物体做的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，等于物体在这个过程中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动能的变化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529035" y="1268760"/>
                <a:ext cx="3416128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035" y="1268760"/>
                <a:ext cx="3416128" cy="8989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043608" y="1978724"/>
            <a:ext cx="1241927" cy="822325"/>
            <a:chOff x="-200" y="367"/>
            <a:chExt cx="861" cy="518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22" y="367"/>
              <a:ext cx="0" cy="280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10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-200" y="594"/>
              <a:ext cx="861" cy="29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功</a:t>
              </a:r>
            </a:p>
          </p:txBody>
        </p:sp>
      </p:grp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1260084" y="2252562"/>
            <a:ext cx="647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2371680" y="2013980"/>
            <a:ext cx="1800225" cy="779463"/>
            <a:chOff x="69" y="259"/>
            <a:chExt cx="1134" cy="491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479" y="259"/>
              <a:ext cx="8" cy="244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100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69" y="459"/>
              <a:ext cx="1134" cy="29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末动能</a:t>
              </a:r>
            </a:p>
          </p:txBody>
        </p:sp>
      </p:grp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3819130" y="2059224"/>
            <a:ext cx="1800225" cy="758825"/>
            <a:chOff x="136" y="259"/>
            <a:chExt cx="1134" cy="478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479" y="259"/>
              <a:ext cx="8" cy="244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100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36" y="446"/>
              <a:ext cx="1134" cy="29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初</a:t>
              </a:r>
              <a:r>
                <a:rPr lang="zh-CN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动能</a:t>
              </a:r>
              <a:endPara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Rectangle 3"/>
          <p:cNvSpPr txBox="1">
            <a:spLocks noRot="1" noChangeArrowheads="1"/>
          </p:cNvSpPr>
          <p:nvPr/>
        </p:nvSpPr>
        <p:spPr>
          <a:xfrm>
            <a:off x="517780" y="4201598"/>
            <a:ext cx="2287558" cy="64294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600" b="1" i="1" baseline="-25000" dirty="0" err="1" smtClean="0">
                <a:latin typeface="Times New Roman" pitchFamily="18" charset="0"/>
                <a:cs typeface="Times New Roman" pitchFamily="18" charset="0"/>
              </a:rPr>
              <a:t>net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做正功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2" name="Rectangle 3"/>
          <p:cNvSpPr txBox="1">
            <a:spLocks noRot="1" noChangeArrowheads="1"/>
          </p:cNvSpPr>
          <p:nvPr/>
        </p:nvSpPr>
        <p:spPr>
          <a:xfrm>
            <a:off x="2803796" y="4201598"/>
            <a:ext cx="1501740" cy="64294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600" b="1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600" b="1" i="1" baseline="-25000" dirty="0" err="1" smtClean="0">
                <a:latin typeface="Times New Roman" pitchFamily="18" charset="0"/>
                <a:cs typeface="Times New Roman" pitchFamily="18" charset="0"/>
              </a:rPr>
              <a:t>net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&gt; 0</a:t>
            </a:r>
          </a:p>
        </p:txBody>
      </p:sp>
      <p:sp>
        <p:nvSpPr>
          <p:cNvPr id="43" name="燕尾形箭头 42"/>
          <p:cNvSpPr/>
          <p:nvPr/>
        </p:nvSpPr>
        <p:spPr>
          <a:xfrm>
            <a:off x="2500330" y="4394140"/>
            <a:ext cx="288000" cy="216000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3"/>
          <p:cNvSpPr txBox="1">
            <a:spLocks noRot="1" noChangeArrowheads="1"/>
          </p:cNvSpPr>
          <p:nvPr/>
        </p:nvSpPr>
        <p:spPr>
          <a:xfrm>
            <a:off x="4468642" y="4201598"/>
            <a:ext cx="1765720" cy="64294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600" b="1" i="1" baseline="-25000" dirty="0" smtClean="0">
                <a:latin typeface="Times New Roman" pitchFamily="18" charset="0"/>
                <a:cs typeface="Times New Roman" pitchFamily="18" charset="0"/>
              </a:rPr>
              <a:t>kt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600" b="1" i="1" baseline="-25000" dirty="0" smtClean="0">
                <a:latin typeface="Times New Roman" pitchFamily="18" charset="0"/>
                <a:cs typeface="Times New Roman" pitchFamily="18" charset="0"/>
              </a:rPr>
              <a:t>k0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燕尾形箭头 44"/>
          <p:cNvSpPr/>
          <p:nvPr/>
        </p:nvSpPr>
        <p:spPr>
          <a:xfrm>
            <a:off x="4165176" y="4394140"/>
            <a:ext cx="288000" cy="216000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Rectangle 3"/>
          <p:cNvSpPr txBox="1">
            <a:spLocks noRot="1" noChangeArrowheads="1"/>
          </p:cNvSpPr>
          <p:nvPr/>
        </p:nvSpPr>
        <p:spPr>
          <a:xfrm>
            <a:off x="6397468" y="4201598"/>
            <a:ext cx="1765720" cy="64294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lvl="0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动能增加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7" name="燕尾形箭头 46"/>
          <p:cNvSpPr/>
          <p:nvPr/>
        </p:nvSpPr>
        <p:spPr>
          <a:xfrm>
            <a:off x="6094002" y="4394140"/>
            <a:ext cx="288000" cy="216000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Rectangle 3"/>
          <p:cNvSpPr txBox="1">
            <a:spLocks noRot="1" noChangeArrowheads="1"/>
          </p:cNvSpPr>
          <p:nvPr/>
        </p:nvSpPr>
        <p:spPr>
          <a:xfrm>
            <a:off x="519322" y="4915978"/>
            <a:ext cx="2287558" cy="64294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600" b="1" i="1" baseline="-25000" dirty="0" err="1" smtClean="0">
                <a:latin typeface="Times New Roman" pitchFamily="18" charset="0"/>
                <a:cs typeface="Times New Roman" pitchFamily="18" charset="0"/>
              </a:rPr>
              <a:t>net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做负功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9" name="Rectangle 3"/>
          <p:cNvSpPr txBox="1">
            <a:spLocks noRot="1" noChangeArrowheads="1"/>
          </p:cNvSpPr>
          <p:nvPr/>
        </p:nvSpPr>
        <p:spPr>
          <a:xfrm>
            <a:off x="2805338" y="4915978"/>
            <a:ext cx="1501740" cy="64294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600" b="1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600" b="1" i="1" baseline="-25000" dirty="0" err="1" smtClean="0">
                <a:latin typeface="Times New Roman" pitchFamily="18" charset="0"/>
                <a:cs typeface="Times New Roman" pitchFamily="18" charset="0"/>
              </a:rPr>
              <a:t>net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&lt; 0</a:t>
            </a:r>
          </a:p>
        </p:txBody>
      </p:sp>
      <p:sp>
        <p:nvSpPr>
          <p:cNvPr id="50" name="燕尾形箭头 49"/>
          <p:cNvSpPr/>
          <p:nvPr/>
        </p:nvSpPr>
        <p:spPr>
          <a:xfrm>
            <a:off x="2501872" y="5108520"/>
            <a:ext cx="288000" cy="216000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Rectangle 3"/>
          <p:cNvSpPr txBox="1">
            <a:spLocks noRot="1" noChangeArrowheads="1"/>
          </p:cNvSpPr>
          <p:nvPr/>
        </p:nvSpPr>
        <p:spPr>
          <a:xfrm>
            <a:off x="4470184" y="4915978"/>
            <a:ext cx="1765720" cy="64294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lvl="0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600" b="1" i="1" baseline="-25000" dirty="0" smtClean="0">
                <a:latin typeface="Times New Roman" pitchFamily="18" charset="0"/>
                <a:cs typeface="Times New Roman" pitchFamily="18" charset="0"/>
              </a:rPr>
              <a:t>kt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600" b="1" i="1" baseline="-25000" dirty="0" smtClean="0">
                <a:latin typeface="Times New Roman" pitchFamily="18" charset="0"/>
                <a:cs typeface="Times New Roman" pitchFamily="18" charset="0"/>
              </a:rPr>
              <a:t>k0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燕尾形箭头 51"/>
          <p:cNvSpPr/>
          <p:nvPr/>
        </p:nvSpPr>
        <p:spPr>
          <a:xfrm>
            <a:off x="4166718" y="5108520"/>
            <a:ext cx="288000" cy="216000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Rectangle 3"/>
          <p:cNvSpPr txBox="1">
            <a:spLocks noRot="1" noChangeArrowheads="1"/>
          </p:cNvSpPr>
          <p:nvPr/>
        </p:nvSpPr>
        <p:spPr>
          <a:xfrm>
            <a:off x="6399010" y="4915978"/>
            <a:ext cx="1765720" cy="64294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lvl="0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动能减小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4" name="燕尾形箭头 53"/>
          <p:cNvSpPr/>
          <p:nvPr/>
        </p:nvSpPr>
        <p:spPr>
          <a:xfrm>
            <a:off x="6095544" y="5108520"/>
            <a:ext cx="288000" cy="216000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Rectangle 3"/>
          <p:cNvSpPr txBox="1">
            <a:spLocks noRot="1" noChangeArrowheads="1"/>
          </p:cNvSpPr>
          <p:nvPr/>
        </p:nvSpPr>
        <p:spPr>
          <a:xfrm>
            <a:off x="377988" y="5701796"/>
            <a:ext cx="2286016" cy="64294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适用范围：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6" name="Rectangle 3"/>
          <p:cNvSpPr txBox="1">
            <a:spLocks noRot="1" noChangeArrowheads="1"/>
          </p:cNvSpPr>
          <p:nvPr/>
        </p:nvSpPr>
        <p:spPr>
          <a:xfrm>
            <a:off x="2449690" y="5703154"/>
            <a:ext cx="2286016" cy="64294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恒力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&amp;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变力；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7" name="Rectangle 3"/>
          <p:cNvSpPr txBox="1">
            <a:spLocks noRot="1" noChangeArrowheads="1"/>
          </p:cNvSpPr>
          <p:nvPr/>
        </p:nvSpPr>
        <p:spPr>
          <a:xfrm>
            <a:off x="4521392" y="5703154"/>
            <a:ext cx="3643338" cy="64294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直线运动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&amp;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曲线运动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72331" y="14555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合力做功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2331" y="23314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动能变化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于号 3"/>
          <p:cNvSpPr/>
          <p:nvPr/>
        </p:nvSpPr>
        <p:spPr>
          <a:xfrm rot="16200000">
            <a:off x="6646046" y="2019002"/>
            <a:ext cx="548403" cy="344065"/>
          </a:xfrm>
          <a:prstGeom prst="mathEqual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1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627" grpId="0" bldLvl="0" animBg="1" autoUpdateAnimBg="0"/>
      <p:bldP spid="11" grpId="0" autoUpdateAnimBg="0"/>
      <p:bldP spid="41" grpId="0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6" grpId="0"/>
      <p:bldP spid="57" grpId="0"/>
      <p:bldP spid="3" grpId="0"/>
      <p:bldP spid="33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3641" y="319133"/>
            <a:ext cx="86146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、如图所示，一物体从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处自由下落，途径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两点。已知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OA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1:2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，物体经过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点时的动能是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40 J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，则物体经过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点时的动能是？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587833" y="1378561"/>
            <a:ext cx="466360" cy="1953110"/>
            <a:chOff x="7600290" y="3774048"/>
            <a:chExt cx="466360" cy="1953110"/>
          </a:xfrm>
        </p:grpSpPr>
        <p:cxnSp>
          <p:nvCxnSpPr>
            <p:cNvPr id="7" name="直接连接符 6"/>
            <p:cNvCxnSpPr/>
            <p:nvPr/>
          </p:nvCxnSpPr>
          <p:spPr>
            <a:xfrm rot="5400000">
              <a:off x="6833834" y="4810504"/>
              <a:ext cx="16200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7605054" y="395083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7605054" y="452234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 flipH="1">
              <a:off x="7600290" y="557214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715272" y="4357694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715272" y="3774048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O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7715272" y="5357826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955775" y="1962207"/>
            <a:ext cx="390644" cy="396232"/>
            <a:chOff x="6968232" y="4357694"/>
            <a:chExt cx="390644" cy="396232"/>
          </a:xfrm>
        </p:grpSpPr>
        <p:sp>
          <p:nvSpPr>
            <p:cNvPr id="15" name="矩形 14"/>
            <p:cNvSpPr/>
            <p:nvPr/>
          </p:nvSpPr>
          <p:spPr>
            <a:xfrm>
              <a:off x="6968232" y="4357694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err="1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v</a:t>
              </a:r>
              <a:r>
                <a:rPr lang="en-US" altLang="zh-CN" b="1" i="1" baseline="-25000" dirty="0" err="1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endParaRPr lang="zh-CN" altLang="en-US" baseline="-25000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>
              <a:off x="7196082" y="4591132"/>
              <a:ext cx="3240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7954981" y="2958405"/>
            <a:ext cx="390644" cy="504000"/>
            <a:chOff x="6967438" y="5353892"/>
            <a:chExt cx="390644" cy="504000"/>
          </a:xfrm>
        </p:grpSpPr>
        <p:sp>
          <p:nvSpPr>
            <p:cNvPr id="18" name="矩形 17"/>
            <p:cNvSpPr/>
            <p:nvPr/>
          </p:nvSpPr>
          <p:spPr>
            <a:xfrm>
              <a:off x="6967438" y="539535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err="1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v</a:t>
              </a:r>
              <a:r>
                <a:rPr lang="en-US" altLang="zh-CN" b="1" i="1" baseline="-25000" dirty="0" err="1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endParaRPr lang="zh-CN" altLang="en-US" baseline="-25000" dirty="0"/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5400000">
              <a:off x="7105288" y="5605098"/>
              <a:ext cx="5040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62948"/>
              </p:ext>
            </p:extLst>
          </p:nvPr>
        </p:nvGraphicFramePr>
        <p:xfrm>
          <a:off x="849964" y="1772816"/>
          <a:ext cx="12922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" name="Equation" r:id="rId3" imgW="685800" imgH="241200" progId="Equation.DSMT4">
                  <p:embed/>
                </p:oleObj>
              </mc:Choice>
              <mc:Fallback>
                <p:oleObj name="Equation" r:id="rId3" imgW="685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964" y="1772816"/>
                        <a:ext cx="129222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286058"/>
              </p:ext>
            </p:extLst>
          </p:nvPr>
        </p:nvGraphicFramePr>
        <p:xfrm>
          <a:off x="849964" y="2344316"/>
          <a:ext cx="12922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" name="Equation" r:id="rId5" imgW="685800" imgH="241200" progId="Equation.DSMT4">
                  <p:embed/>
                </p:oleObj>
              </mc:Choice>
              <mc:Fallback>
                <p:oleObj name="Equation" r:id="rId5" imgW="685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964" y="2344316"/>
                        <a:ext cx="129222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301490"/>
              </p:ext>
            </p:extLst>
          </p:nvPr>
        </p:nvGraphicFramePr>
        <p:xfrm>
          <a:off x="727726" y="2926928"/>
          <a:ext cx="1447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" name="Equation" r:id="rId7" imgW="888840" imgH="228600" progId="Equation.DSMT4">
                  <p:embed/>
                </p:oleObj>
              </mc:Choice>
              <mc:Fallback>
                <p:oleObj name="Equation" r:id="rId7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26" y="2926928"/>
                        <a:ext cx="1447800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右大括号 22"/>
          <p:cNvSpPr/>
          <p:nvPr/>
        </p:nvSpPr>
        <p:spPr>
          <a:xfrm>
            <a:off x="2267583" y="1925223"/>
            <a:ext cx="108000" cy="13320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燕尾形箭头 23"/>
          <p:cNvSpPr/>
          <p:nvPr/>
        </p:nvSpPr>
        <p:spPr>
          <a:xfrm>
            <a:off x="2556706" y="2493808"/>
            <a:ext cx="288000" cy="216000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704253"/>
              </p:ext>
            </p:extLst>
          </p:nvPr>
        </p:nvGraphicFramePr>
        <p:xfrm>
          <a:off x="2980389" y="2342728"/>
          <a:ext cx="146526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" name="Equation" r:id="rId9" imgW="774360" imgH="241200" progId="Equation.DSMT4">
                  <p:embed/>
                </p:oleObj>
              </mc:Choice>
              <mc:Fallback>
                <p:oleObj name="Equation" r:id="rId9" imgW="774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389" y="2342728"/>
                        <a:ext cx="1465262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050483"/>
              </p:ext>
            </p:extLst>
          </p:nvPr>
        </p:nvGraphicFramePr>
        <p:xfrm>
          <a:off x="3040063" y="2787178"/>
          <a:ext cx="133985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0" name="Equation" r:id="rId11" imgW="711000" imgH="393480" progId="Equation.DSMT4">
                  <p:embed/>
                </p:oleObj>
              </mc:Choice>
              <mc:Fallback>
                <p:oleObj name="Equation" r:id="rId11" imgW="711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2787178"/>
                        <a:ext cx="1339850" cy="71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右大括号 26"/>
          <p:cNvSpPr/>
          <p:nvPr/>
        </p:nvSpPr>
        <p:spPr>
          <a:xfrm>
            <a:off x="4462620" y="2522712"/>
            <a:ext cx="108000" cy="6840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燕尾形箭头 27"/>
          <p:cNvSpPr/>
          <p:nvPr/>
        </p:nvSpPr>
        <p:spPr>
          <a:xfrm>
            <a:off x="4690328" y="2760508"/>
            <a:ext cx="288000" cy="216000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020600"/>
              </p:ext>
            </p:extLst>
          </p:nvPr>
        </p:nvGraphicFramePr>
        <p:xfrm>
          <a:off x="5180013" y="2674465"/>
          <a:ext cx="15843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" name="Equation" r:id="rId13" imgW="901440" imgH="228600" progId="Equation.DSMT4">
                  <p:embed/>
                </p:oleObj>
              </mc:Choice>
              <mc:Fallback>
                <p:oleObj name="Equation" r:id="rId13" imgW="901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3" y="2674465"/>
                        <a:ext cx="158432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燕尾形箭头 29"/>
          <p:cNvSpPr/>
          <p:nvPr/>
        </p:nvSpPr>
        <p:spPr>
          <a:xfrm rot="5400000">
            <a:off x="5732045" y="3173421"/>
            <a:ext cx="288000" cy="216000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267979" y="3321148"/>
            <a:ext cx="1785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b="1" i="1" baseline="-25000" dirty="0" smtClean="0">
                <a:latin typeface="Times New Roman" pitchFamily="18" charset="0"/>
                <a:cs typeface="Times New Roman" pitchFamily="18" charset="0"/>
              </a:rPr>
              <a:t>kB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= 120 J</a:t>
            </a:r>
            <a:endParaRPr lang="zh-CN" altLang="en-US" sz="2000" b="1" dirty="0"/>
          </a:p>
        </p:txBody>
      </p:sp>
      <p:sp>
        <p:nvSpPr>
          <p:cNvPr id="32" name="任意多边形 31"/>
          <p:cNvSpPr/>
          <p:nvPr/>
        </p:nvSpPr>
        <p:spPr>
          <a:xfrm>
            <a:off x="6858016" y="5285548"/>
            <a:ext cx="1730829" cy="1440000"/>
          </a:xfrm>
          <a:custGeom>
            <a:avLst/>
            <a:gdLst>
              <a:gd name="connsiteX0" fmla="*/ 0 w 1730829"/>
              <a:gd name="connsiteY0" fmla="*/ 0 h 1393372"/>
              <a:gd name="connsiteX1" fmla="*/ 424543 w 1730829"/>
              <a:gd name="connsiteY1" fmla="*/ 54429 h 1393372"/>
              <a:gd name="connsiteX2" fmla="*/ 794657 w 1730829"/>
              <a:gd name="connsiteY2" fmla="*/ 326572 h 1393372"/>
              <a:gd name="connsiteX3" fmla="*/ 1730829 w 1730829"/>
              <a:gd name="connsiteY3" fmla="*/ 1393372 h 139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0829" h="1393372">
                <a:moveTo>
                  <a:pt x="0" y="0"/>
                </a:moveTo>
                <a:cubicBezTo>
                  <a:pt x="146050" y="0"/>
                  <a:pt x="292100" y="0"/>
                  <a:pt x="424543" y="54429"/>
                </a:cubicBezTo>
                <a:cubicBezTo>
                  <a:pt x="556986" y="108858"/>
                  <a:pt x="576943" y="103415"/>
                  <a:pt x="794657" y="326572"/>
                </a:cubicBezTo>
                <a:cubicBezTo>
                  <a:pt x="1012371" y="549729"/>
                  <a:pt x="1371600" y="971550"/>
                  <a:pt x="1730829" y="1393372"/>
                </a:cubicBezTo>
              </a:path>
            </a:pathLst>
          </a:cu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179512" y="3843763"/>
            <a:ext cx="8964488" cy="1092607"/>
          </a:xfrm>
          <a:prstGeom prst="rect">
            <a:avLst/>
          </a:prstGeom>
          <a:noFill/>
          <a:ln w="2857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例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、在距离地面</a:t>
            </a:r>
            <a:r>
              <a:rPr lang="en-US" altLang="zh-CN" sz="26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高处，以初速度</a:t>
            </a:r>
            <a:r>
              <a:rPr lang="en-US" altLang="zh-CN" sz="26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水平向右抛出一小球，重力加速度为</a:t>
            </a:r>
            <a:r>
              <a:rPr lang="en-US" altLang="zh-CN" sz="26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，不计空气阻力，则小球着地时速度大小？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215074" y="5026434"/>
            <a:ext cx="2628000" cy="1727216"/>
            <a:chOff x="6215074" y="2488164"/>
            <a:chExt cx="2628000" cy="1727216"/>
          </a:xfrm>
        </p:grpSpPr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6788234" y="2643182"/>
              <a:ext cx="180000" cy="180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6215074" y="4143380"/>
              <a:ext cx="2628000" cy="72000"/>
              <a:chOff x="467544" y="2962700"/>
              <a:chExt cx="4018660" cy="165137"/>
            </a:xfrm>
          </p:grpSpPr>
          <p:sp>
            <p:nvSpPr>
              <p:cNvPr id="42" name="Line 144"/>
              <p:cNvSpPr>
                <a:spLocks noChangeShapeType="1"/>
              </p:cNvSpPr>
              <p:nvPr/>
            </p:nvSpPr>
            <p:spPr bwMode="auto">
              <a:xfrm>
                <a:off x="467544" y="2962700"/>
                <a:ext cx="401866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151"/>
              <p:cNvSpPr>
                <a:spLocks noChangeShapeType="1"/>
              </p:cNvSpPr>
              <p:nvPr/>
            </p:nvSpPr>
            <p:spPr bwMode="auto">
              <a:xfrm flipH="1">
                <a:off x="508137" y="2962700"/>
                <a:ext cx="81185" cy="110091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152"/>
              <p:cNvSpPr>
                <a:spLocks noChangeShapeType="1"/>
              </p:cNvSpPr>
              <p:nvPr/>
            </p:nvSpPr>
            <p:spPr bwMode="auto">
              <a:xfrm flipH="1">
                <a:off x="711099" y="2962700"/>
                <a:ext cx="81185" cy="110091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153"/>
              <p:cNvSpPr>
                <a:spLocks noChangeShapeType="1"/>
              </p:cNvSpPr>
              <p:nvPr/>
            </p:nvSpPr>
            <p:spPr bwMode="auto">
              <a:xfrm flipH="1">
                <a:off x="1198209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154"/>
              <p:cNvSpPr>
                <a:spLocks noChangeShapeType="1"/>
              </p:cNvSpPr>
              <p:nvPr/>
            </p:nvSpPr>
            <p:spPr bwMode="auto">
              <a:xfrm flipH="1">
                <a:off x="1198209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155"/>
              <p:cNvSpPr>
                <a:spLocks noChangeShapeType="1"/>
              </p:cNvSpPr>
              <p:nvPr/>
            </p:nvSpPr>
            <p:spPr bwMode="auto">
              <a:xfrm flipH="1">
                <a:off x="995247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156"/>
              <p:cNvSpPr>
                <a:spLocks noChangeShapeType="1"/>
              </p:cNvSpPr>
              <p:nvPr/>
            </p:nvSpPr>
            <p:spPr bwMode="auto">
              <a:xfrm flipH="1">
                <a:off x="832877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57"/>
              <p:cNvSpPr>
                <a:spLocks noChangeShapeType="1"/>
              </p:cNvSpPr>
              <p:nvPr/>
            </p:nvSpPr>
            <p:spPr bwMode="auto">
              <a:xfrm flipH="1">
                <a:off x="1522950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58"/>
              <p:cNvSpPr>
                <a:spLocks noChangeShapeType="1"/>
              </p:cNvSpPr>
              <p:nvPr/>
            </p:nvSpPr>
            <p:spPr bwMode="auto">
              <a:xfrm flipH="1">
                <a:off x="1685320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59"/>
              <p:cNvSpPr>
                <a:spLocks noChangeShapeType="1"/>
              </p:cNvSpPr>
              <p:nvPr/>
            </p:nvSpPr>
            <p:spPr bwMode="auto">
              <a:xfrm flipH="1">
                <a:off x="1888282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160"/>
              <p:cNvSpPr>
                <a:spLocks noChangeShapeType="1"/>
              </p:cNvSpPr>
              <p:nvPr/>
            </p:nvSpPr>
            <p:spPr bwMode="auto">
              <a:xfrm flipH="1">
                <a:off x="2050652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161"/>
              <p:cNvSpPr>
                <a:spLocks noChangeShapeType="1"/>
              </p:cNvSpPr>
              <p:nvPr/>
            </p:nvSpPr>
            <p:spPr bwMode="auto">
              <a:xfrm flipH="1">
                <a:off x="2253615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62"/>
              <p:cNvSpPr>
                <a:spLocks noChangeShapeType="1"/>
              </p:cNvSpPr>
              <p:nvPr/>
            </p:nvSpPr>
            <p:spPr bwMode="auto">
              <a:xfrm flipH="1">
                <a:off x="2415985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63"/>
              <p:cNvSpPr>
                <a:spLocks noChangeShapeType="1"/>
              </p:cNvSpPr>
              <p:nvPr/>
            </p:nvSpPr>
            <p:spPr bwMode="auto">
              <a:xfrm flipH="1">
                <a:off x="2578355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164"/>
              <p:cNvSpPr>
                <a:spLocks noChangeShapeType="1"/>
              </p:cNvSpPr>
              <p:nvPr/>
            </p:nvSpPr>
            <p:spPr bwMode="auto">
              <a:xfrm flipH="1">
                <a:off x="2740725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165"/>
              <p:cNvSpPr>
                <a:spLocks noChangeShapeType="1"/>
              </p:cNvSpPr>
              <p:nvPr/>
            </p:nvSpPr>
            <p:spPr bwMode="auto">
              <a:xfrm flipH="1">
                <a:off x="2943688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166"/>
              <p:cNvSpPr>
                <a:spLocks noChangeShapeType="1"/>
              </p:cNvSpPr>
              <p:nvPr/>
            </p:nvSpPr>
            <p:spPr bwMode="auto">
              <a:xfrm flipH="1">
                <a:off x="3146651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167"/>
              <p:cNvSpPr>
                <a:spLocks noChangeShapeType="1"/>
              </p:cNvSpPr>
              <p:nvPr/>
            </p:nvSpPr>
            <p:spPr bwMode="auto">
              <a:xfrm flipH="1">
                <a:off x="3349613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168"/>
              <p:cNvSpPr>
                <a:spLocks noChangeShapeType="1"/>
              </p:cNvSpPr>
              <p:nvPr/>
            </p:nvSpPr>
            <p:spPr bwMode="auto">
              <a:xfrm flipH="1">
                <a:off x="3552576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169"/>
              <p:cNvSpPr>
                <a:spLocks noChangeShapeType="1"/>
              </p:cNvSpPr>
              <p:nvPr/>
            </p:nvSpPr>
            <p:spPr bwMode="auto">
              <a:xfrm flipH="1">
                <a:off x="3714946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170"/>
              <p:cNvSpPr>
                <a:spLocks noChangeShapeType="1"/>
              </p:cNvSpPr>
              <p:nvPr/>
            </p:nvSpPr>
            <p:spPr bwMode="auto">
              <a:xfrm flipH="1">
                <a:off x="3877316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171"/>
              <p:cNvSpPr>
                <a:spLocks noChangeShapeType="1"/>
              </p:cNvSpPr>
              <p:nvPr/>
            </p:nvSpPr>
            <p:spPr bwMode="auto">
              <a:xfrm flipH="1">
                <a:off x="4039686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172"/>
              <p:cNvSpPr>
                <a:spLocks noChangeShapeType="1"/>
              </p:cNvSpPr>
              <p:nvPr/>
            </p:nvSpPr>
            <p:spPr bwMode="auto">
              <a:xfrm flipH="1">
                <a:off x="4242649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173"/>
              <p:cNvSpPr>
                <a:spLocks noChangeShapeType="1"/>
              </p:cNvSpPr>
              <p:nvPr/>
            </p:nvSpPr>
            <p:spPr bwMode="auto">
              <a:xfrm flipH="1">
                <a:off x="1360580" y="2962700"/>
                <a:ext cx="121778" cy="165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37" name="直接连接符 36"/>
            <p:cNvCxnSpPr>
              <a:stCxn id="35" idx="4"/>
              <a:endCxn id="55" idx="0"/>
            </p:cNvCxnSpPr>
            <p:nvPr/>
          </p:nvCxnSpPr>
          <p:spPr>
            <a:xfrm rot="16200000" flipH="1">
              <a:off x="6218135" y="3483281"/>
              <a:ext cx="1320198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6572264" y="3286124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h</a:t>
              </a:r>
              <a:endParaRPr lang="zh-CN" altLang="en-US" dirty="0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6962112" y="2488164"/>
              <a:ext cx="727512" cy="369332"/>
              <a:chOff x="6995080" y="5181036"/>
              <a:chExt cx="727512" cy="369332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7358390" y="5181036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v</a:t>
                </a:r>
                <a:r>
                  <a:rPr lang="en-US" altLang="zh-CN" b="1" i="1" baseline="-250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0</a:t>
                </a:r>
                <a:endParaRPr lang="zh-CN" altLang="en-US" baseline="-25000" dirty="0"/>
              </a:p>
            </p:txBody>
          </p:sp>
          <p:cxnSp>
            <p:nvCxnSpPr>
              <p:cNvPr id="41" name="直接箭头连接符 40"/>
              <p:cNvCxnSpPr/>
              <p:nvPr/>
            </p:nvCxnSpPr>
            <p:spPr>
              <a:xfrm>
                <a:off x="6995080" y="5429264"/>
                <a:ext cx="42281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组合 65"/>
          <p:cNvGrpSpPr/>
          <p:nvPr/>
        </p:nvGrpSpPr>
        <p:grpSpPr>
          <a:xfrm>
            <a:off x="6879788" y="5356986"/>
            <a:ext cx="352966" cy="592294"/>
            <a:chOff x="7356494" y="5353892"/>
            <a:chExt cx="352966" cy="592294"/>
          </a:xfrm>
        </p:grpSpPr>
        <p:sp>
          <p:nvSpPr>
            <p:cNvPr id="67" name="矩形 66"/>
            <p:cNvSpPr/>
            <p:nvPr/>
          </p:nvSpPr>
          <p:spPr>
            <a:xfrm>
              <a:off x="7409378" y="5576854"/>
              <a:ext cx="30008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b="1" i="1" dirty="0" smtClean="0">
                  <a:solidFill>
                    <a:srgbClr val="0070C0"/>
                  </a:solidFill>
                  <a:effectLst/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g</a:t>
              </a:r>
              <a:endParaRPr lang="zh-CN" altLang="en-US" baseline="-25000" dirty="0">
                <a:solidFill>
                  <a:srgbClr val="0070C0"/>
                </a:solidFill>
                <a:effectLst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 rot="5400000">
              <a:off x="7105288" y="5605098"/>
              <a:ext cx="504000" cy="1588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410894"/>
              </p:ext>
            </p:extLst>
          </p:nvPr>
        </p:nvGraphicFramePr>
        <p:xfrm>
          <a:off x="588963" y="5040313"/>
          <a:ext cx="18002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" name="Equation" r:id="rId15" imgW="952200" imgH="228600" progId="Equation.DSMT4">
                  <p:embed/>
                </p:oleObj>
              </mc:Choice>
              <mc:Fallback>
                <p:oleObj name="Equation" r:id="rId15" imgW="952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5040313"/>
                        <a:ext cx="180022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329726"/>
              </p:ext>
            </p:extLst>
          </p:nvPr>
        </p:nvGraphicFramePr>
        <p:xfrm>
          <a:off x="839019" y="5594300"/>
          <a:ext cx="13192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3" name="Equation" r:id="rId17" imgW="698400" imgH="228600" progId="Equation.DSMT4">
                  <p:embed/>
                </p:oleObj>
              </mc:Choice>
              <mc:Fallback>
                <p:oleObj name="Equation" r:id="rId17" imgW="69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019" y="5594300"/>
                        <a:ext cx="1319213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391467"/>
              </p:ext>
            </p:extLst>
          </p:nvPr>
        </p:nvGraphicFramePr>
        <p:xfrm>
          <a:off x="765175" y="5994400"/>
          <a:ext cx="14398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4" name="Equation" r:id="rId19" imgW="761760" imgH="393480" progId="Equation.DSMT4">
                  <p:embed/>
                </p:oleObj>
              </mc:Choice>
              <mc:Fallback>
                <p:oleObj name="Equation" r:id="rId19" imgW="761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5994400"/>
                        <a:ext cx="1439863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右大括号 71"/>
          <p:cNvSpPr/>
          <p:nvPr/>
        </p:nvSpPr>
        <p:spPr>
          <a:xfrm>
            <a:off x="2554166" y="5172269"/>
            <a:ext cx="108000" cy="13320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燕尾形箭头 72"/>
          <p:cNvSpPr/>
          <p:nvPr/>
        </p:nvSpPr>
        <p:spPr>
          <a:xfrm>
            <a:off x="2843289" y="5740854"/>
            <a:ext cx="288000" cy="216000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120233"/>
              </p:ext>
            </p:extLst>
          </p:nvPr>
        </p:nvGraphicFramePr>
        <p:xfrm>
          <a:off x="3309938" y="5229225"/>
          <a:ext cx="21383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" name="Equation" r:id="rId21" imgW="1130040" imgH="393480" progId="Equation.DSMT4">
                  <p:embed/>
                </p:oleObj>
              </mc:Choice>
              <mc:Fallback>
                <p:oleObj name="Equation" r:id="rId21" imgW="1130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5229225"/>
                        <a:ext cx="2138362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161641"/>
              </p:ext>
            </p:extLst>
          </p:nvPr>
        </p:nvGraphicFramePr>
        <p:xfrm>
          <a:off x="3751263" y="6034088"/>
          <a:ext cx="13938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" name="Equation" r:id="rId23" imgW="736560" imgH="393480" progId="Equation.DSMT4">
                  <p:embed/>
                </p:oleObj>
              </mc:Choice>
              <mc:Fallback>
                <p:oleObj name="Equation" r:id="rId23" imgW="736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6034088"/>
                        <a:ext cx="1393825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右大括号 75"/>
          <p:cNvSpPr/>
          <p:nvPr/>
        </p:nvSpPr>
        <p:spPr>
          <a:xfrm>
            <a:off x="5511653" y="5573328"/>
            <a:ext cx="108000" cy="9360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燕尾形箭头 76"/>
          <p:cNvSpPr/>
          <p:nvPr/>
        </p:nvSpPr>
        <p:spPr>
          <a:xfrm rot="16200000">
            <a:off x="5744131" y="5652555"/>
            <a:ext cx="866516" cy="352937"/>
          </a:xfrm>
          <a:prstGeom prst="notch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915198"/>
              </p:ext>
            </p:extLst>
          </p:nvPr>
        </p:nvGraphicFramePr>
        <p:xfrm>
          <a:off x="5343156" y="4843927"/>
          <a:ext cx="15621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" name="Equation" r:id="rId25" imgW="888840" imgH="291960" progId="Equation.DSMT4">
                  <p:embed/>
                </p:oleObj>
              </mc:Choice>
              <mc:Fallback>
                <p:oleObj name="Equation" r:id="rId25" imgW="888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156" y="4843927"/>
                        <a:ext cx="15621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565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/>
      <p:bldP spid="24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bldLvl="0"/>
      <p:bldP spid="72" grpId="0" animBg="1"/>
      <p:bldP spid="73" grpId="0" animBg="1"/>
      <p:bldP spid="76" grpId="0" animBg="1"/>
      <p:bldP spid="7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1233</Words>
  <Application>Microsoft Office PowerPoint</Application>
  <PresentationFormat>全屏显示(4:3)</PresentationFormat>
  <Paragraphs>113</Paragraphs>
  <Slides>13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主题​​</vt:lpstr>
      <vt:lpstr>Equation</vt:lpstr>
      <vt:lpstr>PowerPoint 演示文稿</vt:lpstr>
      <vt:lpstr>1.动能</vt:lpstr>
      <vt:lpstr>动能与什么因素有关？</vt:lpstr>
      <vt:lpstr>PowerPoint 演示文稿</vt:lpstr>
      <vt:lpstr>质量为m的小物块受合力F作用在水平面上前进L距离，物体初速度v0，末速度vt，用m, v0和 vt表示合力F做的功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Summary—动能&amp;动能定理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29</cp:revision>
  <dcterms:created xsi:type="dcterms:W3CDTF">2019-04-11T08:03:52Z</dcterms:created>
  <dcterms:modified xsi:type="dcterms:W3CDTF">2019-04-17T02:05:25Z</dcterms:modified>
</cp:coreProperties>
</file>