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61" r:id="rId4"/>
    <p:sldId id="262" r:id="rId5"/>
    <p:sldId id="263" r:id="rId6"/>
    <p:sldId id="264" r:id="rId7"/>
    <p:sldId id="268" r:id="rId8"/>
    <p:sldId id="265" r:id="rId9"/>
    <p:sldId id="266" r:id="rId10"/>
    <p:sldId id="259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57" autoAdjust="0"/>
  </p:normalViewPr>
  <p:slideViewPr>
    <p:cSldViewPr>
      <p:cViewPr varScale="1">
        <p:scale>
          <a:sx n="50" d="100"/>
          <a:sy n="50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10AA7-1F7E-41A7-8739-B9C93A451B7B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82EB-0682-4CDF-9787-69A9333F6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5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6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90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92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2D74B-C223-4C59-B16C-00E46A6D7C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43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2D74B-C223-4C59-B16C-00E46A6D7CF8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3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877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BB12-41E3-4B7A-92E0-B67DBB7D5695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BC83-E987-420A-A87F-01C46EE02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8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BB12-41E3-4B7A-92E0-B67DBB7D5695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BC83-E987-420A-A87F-01C46EE02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12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BB12-41E3-4B7A-92E0-B67DBB7D5695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BC83-E987-420A-A87F-01C46EE02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66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BB12-41E3-4B7A-92E0-B67DBB7D5695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BC83-E987-420A-A87F-01C46EE02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1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BB12-41E3-4B7A-92E0-B67DBB7D5695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BC83-E987-420A-A87F-01C46EE02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6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BB12-41E3-4B7A-92E0-B67DBB7D5695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BC83-E987-420A-A87F-01C46EE02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63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BB12-41E3-4B7A-92E0-B67DBB7D5695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BC83-E987-420A-A87F-01C46EE02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17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BB12-41E3-4B7A-92E0-B67DBB7D5695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BC83-E987-420A-A87F-01C46EE02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1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BB12-41E3-4B7A-92E0-B67DBB7D5695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BC83-E987-420A-A87F-01C46EE02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35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BB12-41E3-4B7A-92E0-B67DBB7D5695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BC83-E987-420A-A87F-01C46EE02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BB12-41E3-4B7A-92E0-B67DBB7D5695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BC83-E987-420A-A87F-01C46EE02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05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FBB12-41E3-4B7A-92E0-B67DBB7D5695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BC83-E987-420A-A87F-01C46EE02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05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64306" y="1521201"/>
            <a:ext cx="8352928" cy="998984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altLang="zh-CN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§</a:t>
            </a:r>
            <a:r>
              <a:rPr lang="en-US" altLang="zh-CN" sz="6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7   </a:t>
            </a:r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机械能守恒定律</a:t>
            </a:r>
            <a:endParaRPr lang="en-US" altLang="zh-CN" sz="6000" b="1" i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</a:pPr>
            <a:r>
              <a:rPr lang="en-US" altLang="zh-CN" sz="6000" b="1" i="1" dirty="0" smtClean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Conservation of Mechanic Energy</a:t>
            </a:r>
            <a:endParaRPr lang="zh-CN" altLang="en-US" sz="6000" b="1" i="1" dirty="0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1392" y="4854732"/>
            <a:ext cx="8729120" cy="864096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rtlCol="0">
            <a:no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7.5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机械能守恒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Mechanic Energy Conservation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2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2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Summary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机械能守恒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556792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机械能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9792" y="1556791"/>
            <a:ext cx="4913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重力势能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弹性势能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动能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822168" y="2348880"/>
            <a:ext cx="1301560" cy="576064"/>
          </a:xfrm>
          <a:prstGeom prst="wedgeEllipseCallout">
            <a:avLst>
              <a:gd name="adj1" fmla="val -33"/>
              <a:gd name="adj2" fmla="val -83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39952" y="2492896"/>
                <a:ext cx="654731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492896"/>
                <a:ext cx="654731" cy="55643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699792" y="1556791"/>
            <a:ext cx="3600400" cy="58477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60232" y="2434694"/>
                <a:ext cx="6528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434694"/>
                <a:ext cx="65280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36699" y="3108940"/>
                <a:ext cx="2458558" cy="622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99" y="3108940"/>
                <a:ext cx="2458558" cy="6227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83568" y="3928910"/>
            <a:ext cx="2606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机械能守恒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5257" y="3928910"/>
            <a:ext cx="5211683" cy="597921"/>
          </a:xfrm>
          <a:prstGeom prst="rect">
            <a:avLst/>
          </a:prstGeom>
          <a:ln w="28575">
            <a:solidFill>
              <a:srgbClr val="0070C0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前提：只有重力和弹簧弹力做功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88224" y="1556792"/>
            <a:ext cx="960654" cy="58477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187624" y="5459998"/>
                <a:ext cx="4389856" cy="628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𝒑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𝒑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459998"/>
                <a:ext cx="4389856" cy="6288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469634" y="4725144"/>
                <a:ext cx="183620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34" y="4725144"/>
                <a:ext cx="1836208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/>
          <p:cNvCxnSpPr/>
          <p:nvPr/>
        </p:nvCxnSpPr>
        <p:spPr>
          <a:xfrm>
            <a:off x="6320969" y="6131572"/>
            <a:ext cx="0" cy="452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300192" y="6583704"/>
            <a:ext cx="25247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8818766" y="4486720"/>
            <a:ext cx="36033" cy="2096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 18"/>
          <p:cNvSpPr/>
          <p:nvPr/>
        </p:nvSpPr>
        <p:spPr>
          <a:xfrm>
            <a:off x="6320969" y="4486720"/>
            <a:ext cx="2515875" cy="1671077"/>
          </a:xfrm>
          <a:custGeom>
            <a:avLst/>
            <a:gdLst>
              <a:gd name="connsiteX0" fmla="*/ 0 w 2515875"/>
              <a:gd name="connsiteY0" fmla="*/ 1671077 h 1671077"/>
              <a:gd name="connsiteX1" fmla="*/ 191588 w 2515875"/>
              <a:gd name="connsiteY1" fmla="*/ 1401111 h 1671077"/>
              <a:gd name="connsiteX2" fmla="*/ 522514 w 2515875"/>
              <a:gd name="connsiteY2" fmla="*/ 1435946 h 1671077"/>
              <a:gd name="connsiteX3" fmla="*/ 870857 w 2515875"/>
              <a:gd name="connsiteY3" fmla="*/ 1105020 h 1671077"/>
              <a:gd name="connsiteX4" fmla="*/ 1219200 w 2515875"/>
              <a:gd name="connsiteY4" fmla="*/ 1157271 h 1671077"/>
              <a:gd name="connsiteX5" fmla="*/ 1524000 w 2515875"/>
              <a:gd name="connsiteY5" fmla="*/ 765386 h 1671077"/>
              <a:gd name="connsiteX6" fmla="*/ 1811383 w 2515875"/>
              <a:gd name="connsiteY6" fmla="*/ 704426 h 1671077"/>
              <a:gd name="connsiteX7" fmla="*/ 2211977 w 2515875"/>
              <a:gd name="connsiteY7" fmla="*/ 425751 h 1671077"/>
              <a:gd name="connsiteX8" fmla="*/ 2281645 w 2515875"/>
              <a:gd name="connsiteY8" fmla="*/ 216746 h 1671077"/>
              <a:gd name="connsiteX9" fmla="*/ 2499360 w 2515875"/>
              <a:gd name="connsiteY9" fmla="*/ 7740 h 16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15875" h="1671077">
                <a:moveTo>
                  <a:pt x="0" y="1671077"/>
                </a:moveTo>
                <a:cubicBezTo>
                  <a:pt x="52251" y="1555688"/>
                  <a:pt x="104502" y="1440300"/>
                  <a:pt x="191588" y="1401111"/>
                </a:cubicBezTo>
                <a:cubicBezTo>
                  <a:pt x="278674" y="1361922"/>
                  <a:pt x="409302" y="1485295"/>
                  <a:pt x="522514" y="1435946"/>
                </a:cubicBezTo>
                <a:cubicBezTo>
                  <a:pt x="635726" y="1386597"/>
                  <a:pt x="754743" y="1151466"/>
                  <a:pt x="870857" y="1105020"/>
                </a:cubicBezTo>
                <a:cubicBezTo>
                  <a:pt x="986971" y="1058574"/>
                  <a:pt x="1110343" y="1213877"/>
                  <a:pt x="1219200" y="1157271"/>
                </a:cubicBezTo>
                <a:cubicBezTo>
                  <a:pt x="1328057" y="1100665"/>
                  <a:pt x="1425303" y="840860"/>
                  <a:pt x="1524000" y="765386"/>
                </a:cubicBezTo>
                <a:cubicBezTo>
                  <a:pt x="1622697" y="689912"/>
                  <a:pt x="1696720" y="761032"/>
                  <a:pt x="1811383" y="704426"/>
                </a:cubicBezTo>
                <a:cubicBezTo>
                  <a:pt x="1926046" y="647820"/>
                  <a:pt x="2133600" y="507031"/>
                  <a:pt x="2211977" y="425751"/>
                </a:cubicBezTo>
                <a:cubicBezTo>
                  <a:pt x="2290354" y="344471"/>
                  <a:pt x="2233748" y="286414"/>
                  <a:pt x="2281645" y="216746"/>
                </a:cubicBezTo>
                <a:cubicBezTo>
                  <a:pt x="2329542" y="147078"/>
                  <a:pt x="2582091" y="-40157"/>
                  <a:pt x="2499360" y="774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219438" y="484767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839130" y="557088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6"/>
          <p:cNvSpPr txBox="1"/>
          <p:nvPr/>
        </p:nvSpPr>
        <p:spPr>
          <a:xfrm>
            <a:off x="6539526" y="53400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  <p:sp>
        <p:nvSpPr>
          <p:cNvPr id="23" name="文本框 27"/>
          <p:cNvSpPr txBox="1"/>
          <p:nvPr/>
        </p:nvSpPr>
        <p:spPr>
          <a:xfrm>
            <a:off x="7885854" y="46434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289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/>
      <p:bldP spid="15" grpId="0"/>
      <p:bldP spid="19" grpId="0" animBg="1"/>
      <p:bldP spid="20" grpId="0" animBg="1"/>
      <p:bldP spid="21" grpId="0" animBg="1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周末作业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物理学考资料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Page1-2</a:t>
            </a: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 3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前三题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功率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1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323528" y="623852"/>
            <a:ext cx="8496944" cy="5760640"/>
          </a:xfrm>
          <a:prstGeom prst="rect">
            <a:avLst/>
          </a:prstGeom>
          <a:solidFill>
            <a:schemeClr val="bg1"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1382726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1.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动能、重力势能、弹性势能公式？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2914058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2.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动能定理？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37180" y="1906588"/>
            <a:ext cx="1404000" cy="747712"/>
            <a:chOff x="1486542" y="1989482"/>
            <a:chExt cx="1404000" cy="747712"/>
          </a:xfrm>
        </p:grpSpPr>
        <p:graphicFrame>
          <p:nvGraphicFramePr>
            <p:cNvPr id="6041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4400764"/>
                </p:ext>
              </p:extLst>
            </p:nvPr>
          </p:nvGraphicFramePr>
          <p:xfrm>
            <a:off x="1524075" y="1989482"/>
            <a:ext cx="1346200" cy="747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" name="Equation" r:id="rId4" imgW="711000" imgH="393480" progId="Equation.DSMT4">
                    <p:embed/>
                  </p:oleObj>
                </mc:Choice>
                <mc:Fallback>
                  <p:oleObj name="Equation" r:id="rId4" imgW="7110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75" y="1989482"/>
                          <a:ext cx="1346200" cy="7477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矩形 14"/>
            <p:cNvSpPr/>
            <p:nvPr/>
          </p:nvSpPr>
          <p:spPr>
            <a:xfrm>
              <a:off x="1486542" y="2056654"/>
              <a:ext cx="1404000" cy="648000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591936" y="2086018"/>
            <a:ext cx="1404000" cy="468000"/>
            <a:chOff x="1475656" y="2961000"/>
            <a:chExt cx="1404000" cy="468000"/>
          </a:xfrm>
        </p:grpSpPr>
        <p:graphicFrame>
          <p:nvGraphicFramePr>
            <p:cNvPr id="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1859348"/>
                </p:ext>
              </p:extLst>
            </p:nvPr>
          </p:nvGraphicFramePr>
          <p:xfrm>
            <a:off x="1566595" y="2964132"/>
            <a:ext cx="1198563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" name="Equation" r:id="rId6" imgW="634680" imgH="241200" progId="Equation.DSMT4">
                    <p:embed/>
                  </p:oleObj>
                </mc:Choice>
                <mc:Fallback>
                  <p:oleObj name="Equation" r:id="rId6" imgW="634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6595" y="2964132"/>
                          <a:ext cx="1198563" cy="458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矩形 15"/>
            <p:cNvSpPr/>
            <p:nvPr/>
          </p:nvSpPr>
          <p:spPr>
            <a:xfrm>
              <a:off x="1475656" y="2961000"/>
              <a:ext cx="1404000" cy="468000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139952" y="1973263"/>
            <a:ext cx="1692000" cy="747712"/>
            <a:chOff x="4032096" y="2818903"/>
            <a:chExt cx="1692000" cy="747712"/>
          </a:xfrm>
        </p:grpSpPr>
        <p:graphicFrame>
          <p:nvGraphicFramePr>
            <p:cNvPr id="1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535064"/>
                </p:ext>
              </p:extLst>
            </p:nvPr>
          </p:nvGraphicFramePr>
          <p:xfrm>
            <a:off x="4238719" y="2818903"/>
            <a:ext cx="1296988" cy="747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" name="Equation" r:id="rId8" imgW="685800" imgH="393480" progId="Equation.DSMT4">
                    <p:embed/>
                  </p:oleObj>
                </mc:Choice>
                <mc:Fallback>
                  <p:oleObj name="Equation" r:id="rId8" imgW="6858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8719" y="2818903"/>
                          <a:ext cx="1296988" cy="7477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矩形 19"/>
            <p:cNvSpPr/>
            <p:nvPr/>
          </p:nvSpPr>
          <p:spPr>
            <a:xfrm>
              <a:off x="4032096" y="2863026"/>
              <a:ext cx="1692000" cy="648000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799434" y="3562130"/>
            <a:ext cx="1404000" cy="446467"/>
            <a:chOff x="1331640" y="4279106"/>
            <a:chExt cx="1404000" cy="446467"/>
          </a:xfrm>
        </p:grpSpPr>
        <p:graphicFrame>
          <p:nvGraphicFramePr>
            <p:cNvPr id="2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3072573"/>
                </p:ext>
              </p:extLst>
            </p:nvPr>
          </p:nvGraphicFramePr>
          <p:xfrm>
            <a:off x="1439863" y="4290598"/>
            <a:ext cx="1201737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" name="Equation" r:id="rId10" imgW="634680" imgH="228600" progId="Equation.DSMT4">
                    <p:embed/>
                  </p:oleObj>
                </mc:Choice>
                <mc:Fallback>
                  <p:oleObj name="Equation" r:id="rId10" imgW="634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863" y="4290598"/>
                          <a:ext cx="1201737" cy="434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矩形 21"/>
            <p:cNvSpPr/>
            <p:nvPr/>
          </p:nvSpPr>
          <p:spPr>
            <a:xfrm>
              <a:off x="1331640" y="4279106"/>
              <a:ext cx="1404000" cy="432000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95536" y="4158380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重力做功和重力势能变化的关系？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92290" y="4738688"/>
            <a:ext cx="1476000" cy="458787"/>
            <a:chOff x="1292290" y="4278176"/>
            <a:chExt cx="1476000" cy="458787"/>
          </a:xfrm>
        </p:grpSpPr>
        <p:graphicFrame>
          <p:nvGraphicFramePr>
            <p:cNvPr id="3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6917672"/>
                </p:ext>
              </p:extLst>
            </p:nvPr>
          </p:nvGraphicFramePr>
          <p:xfrm>
            <a:off x="1355725" y="4278176"/>
            <a:ext cx="1370013" cy="458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" name="Equation" r:id="rId12" imgW="723600" imgH="241200" progId="Equation.DSMT4">
                    <p:embed/>
                  </p:oleObj>
                </mc:Choice>
                <mc:Fallback>
                  <p:oleObj name="Equation" r:id="rId12" imgW="723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5725" y="4278176"/>
                          <a:ext cx="1370013" cy="458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矩形 30"/>
            <p:cNvSpPr/>
            <p:nvPr/>
          </p:nvSpPr>
          <p:spPr>
            <a:xfrm>
              <a:off x="1292290" y="4279106"/>
              <a:ext cx="1476000" cy="432000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95536" y="5343711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4.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弹力做功和弹性势能变化的关系？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92290" y="5922963"/>
            <a:ext cx="1476000" cy="460375"/>
            <a:chOff x="1292290" y="4277120"/>
            <a:chExt cx="1476000" cy="460375"/>
          </a:xfrm>
        </p:grpSpPr>
        <p:graphicFrame>
          <p:nvGraphicFramePr>
            <p:cNvPr id="3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1175991"/>
                </p:ext>
              </p:extLst>
            </p:nvPr>
          </p:nvGraphicFramePr>
          <p:xfrm>
            <a:off x="1355725" y="4277120"/>
            <a:ext cx="137001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" name="Equation" r:id="rId14" imgW="723600" imgH="241200" progId="Equation.DSMT4">
                    <p:embed/>
                  </p:oleObj>
                </mc:Choice>
                <mc:Fallback>
                  <p:oleObj name="Equation" r:id="rId14" imgW="723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5725" y="4277120"/>
                          <a:ext cx="137001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矩形 34"/>
            <p:cNvSpPr/>
            <p:nvPr/>
          </p:nvSpPr>
          <p:spPr>
            <a:xfrm>
              <a:off x="1292290" y="4279106"/>
              <a:ext cx="1476000" cy="432000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复习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06617" y="3504172"/>
            <a:ext cx="3323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合力做功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动能变化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96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107504" y="2570034"/>
            <a:ext cx="1911558" cy="64294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符号：</a:t>
            </a:r>
            <a:r>
              <a:rPr lang="en-US" altLang="zh-CN" sz="28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211719"/>
              </p:ext>
            </p:extLst>
          </p:nvPr>
        </p:nvGraphicFramePr>
        <p:xfrm>
          <a:off x="2170113" y="3540126"/>
          <a:ext cx="1969839" cy="629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4" imgW="761760" imgH="241200" progId="Equation.DSMT4">
                  <p:embed/>
                </p:oleObj>
              </mc:Choice>
              <mc:Fallback>
                <p:oleObj name="Equation" r:id="rId4" imgW="761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3540126"/>
                        <a:ext cx="1969839" cy="6291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062606" y="3527910"/>
            <a:ext cx="1656000" cy="46800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107504" y="1705938"/>
            <a:ext cx="7168142" cy="64294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定义：动能、重力势能、弹性势能的统称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Rot="1" noChangeArrowheads="1"/>
          </p:cNvSpPr>
          <p:nvPr/>
        </p:nvSpPr>
        <p:spPr>
          <a:xfrm>
            <a:off x="107504" y="3434130"/>
            <a:ext cx="1416220" cy="64294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lvl="0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表达式：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2" name="Rectangle 3"/>
          <p:cNvSpPr txBox="1">
            <a:spLocks noRot="1" noChangeArrowheads="1"/>
          </p:cNvSpPr>
          <p:nvPr/>
        </p:nvSpPr>
        <p:spPr>
          <a:xfrm>
            <a:off x="107504" y="4370234"/>
            <a:ext cx="3288428" cy="64294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lvl="0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SI unit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lang="en-US" altLang="zh-CN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J</a:t>
            </a:r>
          </a:p>
        </p:txBody>
      </p:sp>
      <p:sp>
        <p:nvSpPr>
          <p:cNvPr id="43" name="Rectangle 3"/>
          <p:cNvSpPr txBox="1">
            <a:spLocks noRot="1" noChangeArrowheads="1"/>
          </p:cNvSpPr>
          <p:nvPr/>
        </p:nvSpPr>
        <p:spPr>
          <a:xfrm>
            <a:off x="107504" y="5157192"/>
            <a:ext cx="5232644" cy="64294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lvl="0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动能与势能的相互转化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机械能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椭圆形标注 2"/>
          <p:cNvSpPr/>
          <p:nvPr/>
        </p:nvSpPr>
        <p:spPr>
          <a:xfrm>
            <a:off x="5796136" y="980728"/>
            <a:ext cx="1647466" cy="725210"/>
          </a:xfrm>
          <a:prstGeom prst="wedgeEllipseCallout">
            <a:avLst>
              <a:gd name="adj1" fmla="val -51949"/>
              <a:gd name="adj2" fmla="val -72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29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4135"/>
            <a:ext cx="3286029" cy="38347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356" y="380748"/>
            <a:ext cx="3779848" cy="28897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809" y="3622767"/>
            <a:ext cx="1605541" cy="2826522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8" y="4358686"/>
            <a:ext cx="4537075" cy="2286000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94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动能</a:t>
            </a:r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和重力势能转化的定量关系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31817" y="3892731"/>
            <a:ext cx="0" cy="896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931817" y="4789714"/>
            <a:ext cx="24558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3422103" y="2247879"/>
            <a:ext cx="43543" cy="2534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 13"/>
          <p:cNvSpPr/>
          <p:nvPr/>
        </p:nvSpPr>
        <p:spPr>
          <a:xfrm>
            <a:off x="931817" y="2247879"/>
            <a:ext cx="2515875" cy="1671077"/>
          </a:xfrm>
          <a:custGeom>
            <a:avLst/>
            <a:gdLst>
              <a:gd name="connsiteX0" fmla="*/ 0 w 2515875"/>
              <a:gd name="connsiteY0" fmla="*/ 1671077 h 1671077"/>
              <a:gd name="connsiteX1" fmla="*/ 191588 w 2515875"/>
              <a:gd name="connsiteY1" fmla="*/ 1401111 h 1671077"/>
              <a:gd name="connsiteX2" fmla="*/ 522514 w 2515875"/>
              <a:gd name="connsiteY2" fmla="*/ 1435946 h 1671077"/>
              <a:gd name="connsiteX3" fmla="*/ 870857 w 2515875"/>
              <a:gd name="connsiteY3" fmla="*/ 1105020 h 1671077"/>
              <a:gd name="connsiteX4" fmla="*/ 1219200 w 2515875"/>
              <a:gd name="connsiteY4" fmla="*/ 1157271 h 1671077"/>
              <a:gd name="connsiteX5" fmla="*/ 1524000 w 2515875"/>
              <a:gd name="connsiteY5" fmla="*/ 765386 h 1671077"/>
              <a:gd name="connsiteX6" fmla="*/ 1811383 w 2515875"/>
              <a:gd name="connsiteY6" fmla="*/ 704426 h 1671077"/>
              <a:gd name="connsiteX7" fmla="*/ 2211977 w 2515875"/>
              <a:gd name="connsiteY7" fmla="*/ 425751 h 1671077"/>
              <a:gd name="connsiteX8" fmla="*/ 2281645 w 2515875"/>
              <a:gd name="connsiteY8" fmla="*/ 216746 h 1671077"/>
              <a:gd name="connsiteX9" fmla="*/ 2499360 w 2515875"/>
              <a:gd name="connsiteY9" fmla="*/ 7740 h 16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15875" h="1671077">
                <a:moveTo>
                  <a:pt x="0" y="1671077"/>
                </a:moveTo>
                <a:cubicBezTo>
                  <a:pt x="52251" y="1555688"/>
                  <a:pt x="104502" y="1440300"/>
                  <a:pt x="191588" y="1401111"/>
                </a:cubicBezTo>
                <a:cubicBezTo>
                  <a:pt x="278674" y="1361922"/>
                  <a:pt x="409302" y="1485295"/>
                  <a:pt x="522514" y="1435946"/>
                </a:cubicBezTo>
                <a:cubicBezTo>
                  <a:pt x="635726" y="1386597"/>
                  <a:pt x="754743" y="1151466"/>
                  <a:pt x="870857" y="1105020"/>
                </a:cubicBezTo>
                <a:cubicBezTo>
                  <a:pt x="986971" y="1058574"/>
                  <a:pt x="1110343" y="1213877"/>
                  <a:pt x="1219200" y="1157271"/>
                </a:cubicBezTo>
                <a:cubicBezTo>
                  <a:pt x="1328057" y="1100665"/>
                  <a:pt x="1425303" y="840860"/>
                  <a:pt x="1524000" y="765386"/>
                </a:cubicBezTo>
                <a:cubicBezTo>
                  <a:pt x="1622697" y="689912"/>
                  <a:pt x="1696720" y="761032"/>
                  <a:pt x="1811383" y="704426"/>
                </a:cubicBezTo>
                <a:cubicBezTo>
                  <a:pt x="1926046" y="647820"/>
                  <a:pt x="2133600" y="507031"/>
                  <a:pt x="2211977" y="425751"/>
                </a:cubicBezTo>
                <a:cubicBezTo>
                  <a:pt x="2290354" y="344471"/>
                  <a:pt x="2233748" y="286414"/>
                  <a:pt x="2281645" y="216746"/>
                </a:cubicBezTo>
                <a:cubicBezTo>
                  <a:pt x="2329542" y="147078"/>
                  <a:pt x="2582091" y="-40157"/>
                  <a:pt x="2499360" y="774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830286" y="260883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449978" y="333204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17" idx="6"/>
          </p:cNvCxnSpPr>
          <p:nvPr/>
        </p:nvCxnSpPr>
        <p:spPr>
          <a:xfrm>
            <a:off x="3013166" y="2700270"/>
            <a:ext cx="80989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641566" y="3423486"/>
            <a:ext cx="218149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150374" y="310121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B</a:t>
            </a:r>
            <a:endParaRPr lang="zh-CN" altLang="en-US" sz="24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2496702" y="240463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048863" y="1683046"/>
                <a:ext cx="282513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63" y="1683046"/>
                <a:ext cx="2825132" cy="5304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048863" y="2419565"/>
                <a:ext cx="2875211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63" y="2419565"/>
                <a:ext cx="2875211" cy="5304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3998449" y="2998748"/>
            <a:ext cx="3950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B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，根据动能定理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4076461" y="3735267"/>
                <a:ext cx="3907223" cy="519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总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461" y="3735267"/>
                <a:ext cx="3907223" cy="51930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3998449" y="4416226"/>
            <a:ext cx="38843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B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，只有重力做功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159192" y="5128110"/>
                <a:ext cx="393518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192" y="5128110"/>
                <a:ext cx="3935180" cy="46410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3998449" y="5689758"/>
                <a:ext cx="46335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𝑲𝑨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𝑷𝑨</m:t>
                          </m:r>
                        </m:sub>
                      </m:sSub>
                      <m:r>
                        <a:rPr lang="en-US" altLang="zh-CN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𝑲𝑩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𝑷𝑩</m:t>
                          </m:r>
                        </m:sub>
                      </m:sSub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449" y="5689758"/>
                <a:ext cx="4633513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/>
          <p:cNvSpPr txBox="1"/>
          <p:nvPr/>
        </p:nvSpPr>
        <p:spPr>
          <a:xfrm>
            <a:off x="729001" y="5689758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机械能守恒</a:t>
            </a:r>
            <a:endParaRPr lang="en-US" altLang="zh-CN" sz="32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766722" y="6299154"/>
                <a:ext cx="6442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722" y="6299154"/>
                <a:ext cx="64421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7211445" y="6334780"/>
                <a:ext cx="6714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445" y="6334780"/>
                <a:ext cx="671401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6019284" y="6273225"/>
                <a:ext cx="5838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284" y="6273225"/>
                <a:ext cx="583813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2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5" grpId="0"/>
      <p:bldP spid="36" grpId="0"/>
      <p:bldP spid="38" grpId="0"/>
      <p:bldP spid="39" grpId="0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机械能守恒定律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502477"/>
            <a:ext cx="8097339" cy="5131768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只有重力或弹力做功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的系统内，系统的动能和势能相互转化，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总机械能保持不变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前提：只有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重力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弹簧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弹力做功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169649" y="4068361"/>
                <a:ext cx="4389856" cy="628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649" y="4068361"/>
                <a:ext cx="4389856" cy="6288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635896" y="3358733"/>
                <a:ext cx="183620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358733"/>
                <a:ext cx="1836208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059832" y="4725144"/>
                <a:ext cx="2494209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725144"/>
                <a:ext cx="2494209" cy="6227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35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Oval 3"/>
          <p:cNvSpPr>
            <a:spLocks noChangeArrowheads="1"/>
          </p:cNvSpPr>
          <p:nvPr/>
        </p:nvSpPr>
        <p:spPr bwMode="auto">
          <a:xfrm>
            <a:off x="1074738" y="1412875"/>
            <a:ext cx="311150" cy="31115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srgbClr val="8E163E"/>
              </a:solidFill>
            </a:endParaRPr>
          </a:p>
        </p:txBody>
      </p:sp>
      <p:sp>
        <p:nvSpPr>
          <p:cNvPr id="373764" name="Oval 4"/>
          <p:cNvSpPr>
            <a:spLocks noChangeArrowheads="1"/>
          </p:cNvSpPr>
          <p:nvPr/>
        </p:nvSpPr>
        <p:spPr bwMode="auto">
          <a:xfrm>
            <a:off x="2590800" y="5600700"/>
            <a:ext cx="309563" cy="30956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srgbClr val="8E163E"/>
              </a:solidFill>
            </a:endParaRPr>
          </a:p>
        </p:txBody>
      </p:sp>
      <p:sp>
        <p:nvSpPr>
          <p:cNvPr id="373765" name="Oval 5" descr="球体"/>
          <p:cNvSpPr>
            <a:spLocks noChangeArrowheads="1"/>
          </p:cNvSpPr>
          <p:nvPr/>
        </p:nvSpPr>
        <p:spPr bwMode="auto">
          <a:xfrm>
            <a:off x="2589213" y="1412875"/>
            <a:ext cx="309562" cy="309563"/>
          </a:xfrm>
          <a:prstGeom prst="ellipse">
            <a:avLst/>
          </a:prstGeom>
          <a:pattFill prst="sphere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srgbClr val="8E163E"/>
              </a:solidFill>
            </a:endParaRPr>
          </a:p>
        </p:txBody>
      </p:sp>
      <p:sp>
        <p:nvSpPr>
          <p:cNvPr id="373766" name="Oval 6"/>
          <p:cNvSpPr>
            <a:spLocks noChangeArrowheads="1"/>
          </p:cNvSpPr>
          <p:nvPr/>
        </p:nvSpPr>
        <p:spPr bwMode="auto">
          <a:xfrm>
            <a:off x="2589213" y="1412875"/>
            <a:ext cx="309562" cy="30956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srgbClr val="8E163E"/>
              </a:solidFill>
            </a:endParaRPr>
          </a:p>
        </p:txBody>
      </p:sp>
      <p:sp>
        <p:nvSpPr>
          <p:cNvPr id="373767" name="Oval 7"/>
          <p:cNvSpPr>
            <a:spLocks noChangeArrowheads="1"/>
          </p:cNvSpPr>
          <p:nvPr/>
        </p:nvSpPr>
        <p:spPr bwMode="auto">
          <a:xfrm>
            <a:off x="4089400" y="1381125"/>
            <a:ext cx="350838" cy="3508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 algn="ctr">
            <a:noFill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8E163E"/>
              </a:solidFill>
              <a:ea typeface="宋体" pitchFamily="2" charset="-122"/>
            </a:endParaRPr>
          </a:p>
        </p:txBody>
      </p:sp>
      <p:sp>
        <p:nvSpPr>
          <p:cNvPr id="373768" name="Oval 8"/>
          <p:cNvSpPr>
            <a:spLocks noChangeArrowheads="1"/>
          </p:cNvSpPr>
          <p:nvPr/>
        </p:nvSpPr>
        <p:spPr bwMode="auto">
          <a:xfrm>
            <a:off x="1074738" y="1412875"/>
            <a:ext cx="311150" cy="31115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srgbClr val="8E163E"/>
              </a:solidFill>
            </a:endParaRPr>
          </a:p>
        </p:txBody>
      </p:sp>
      <p:sp>
        <p:nvSpPr>
          <p:cNvPr id="373769" name="Oval 9" descr="球体"/>
          <p:cNvSpPr>
            <a:spLocks noChangeArrowheads="1"/>
          </p:cNvSpPr>
          <p:nvPr/>
        </p:nvSpPr>
        <p:spPr bwMode="auto">
          <a:xfrm>
            <a:off x="1073150" y="5629275"/>
            <a:ext cx="311150" cy="311150"/>
          </a:xfrm>
          <a:prstGeom prst="ellipse">
            <a:avLst/>
          </a:prstGeom>
          <a:pattFill prst="sphere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srgbClr val="8E163E"/>
              </a:solidFill>
            </a:endParaRPr>
          </a:p>
        </p:txBody>
      </p:sp>
      <p:sp>
        <p:nvSpPr>
          <p:cNvPr id="373770" name="Oval 10"/>
          <p:cNvSpPr>
            <a:spLocks noChangeArrowheads="1"/>
          </p:cNvSpPr>
          <p:nvPr/>
        </p:nvSpPr>
        <p:spPr bwMode="auto">
          <a:xfrm>
            <a:off x="2590800" y="5600700"/>
            <a:ext cx="309563" cy="30956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srgbClr val="8E163E"/>
              </a:solidFill>
            </a:endParaRPr>
          </a:p>
        </p:txBody>
      </p:sp>
      <p:sp>
        <p:nvSpPr>
          <p:cNvPr id="373771" name="Oval 11"/>
          <p:cNvSpPr>
            <a:spLocks noChangeArrowheads="1"/>
          </p:cNvSpPr>
          <p:nvPr/>
        </p:nvSpPr>
        <p:spPr bwMode="auto">
          <a:xfrm>
            <a:off x="4089400" y="1381125"/>
            <a:ext cx="350838" cy="3508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 algn="ctr">
            <a:noFill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8E163E"/>
              </a:solidFill>
              <a:ea typeface="宋体" pitchFamily="2" charset="-122"/>
            </a:endParaRPr>
          </a:p>
        </p:txBody>
      </p:sp>
      <p:sp>
        <p:nvSpPr>
          <p:cNvPr id="373772" name="Oval 12" descr="球体"/>
          <p:cNvSpPr>
            <a:spLocks noChangeArrowheads="1"/>
          </p:cNvSpPr>
          <p:nvPr/>
        </p:nvSpPr>
        <p:spPr bwMode="auto">
          <a:xfrm>
            <a:off x="7632700" y="5740400"/>
            <a:ext cx="350838" cy="350838"/>
          </a:xfrm>
          <a:prstGeom prst="ellipse">
            <a:avLst/>
          </a:prstGeom>
          <a:pattFill prst="sphere">
            <a:fgClr>
              <a:schemeClr val="bg1"/>
            </a:fgClr>
            <a:bgClr>
              <a:srgbClr val="767676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srgbClr val="8E163E"/>
              </a:solidFill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14400" y="2257425"/>
            <a:ext cx="7348538" cy="3052763"/>
            <a:chOff x="838" y="1045"/>
            <a:chExt cx="4629" cy="1923"/>
          </a:xfrm>
        </p:grpSpPr>
        <p:sp>
          <p:nvSpPr>
            <p:cNvPr id="5133" name="Line 14"/>
            <p:cNvSpPr>
              <a:spLocks noChangeShapeType="1"/>
            </p:cNvSpPr>
            <p:nvPr/>
          </p:nvSpPr>
          <p:spPr bwMode="auto">
            <a:xfrm flipH="1">
              <a:off x="3616" y="1045"/>
              <a:ext cx="1851" cy="17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4" name="Oval 15"/>
            <p:cNvSpPr>
              <a:spLocks noChangeArrowheads="1"/>
            </p:cNvSpPr>
            <p:nvPr/>
          </p:nvSpPr>
          <p:spPr bwMode="auto">
            <a:xfrm>
              <a:off x="2481" y="1665"/>
              <a:ext cx="1303" cy="1303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5135" name="Line 16"/>
            <p:cNvSpPr>
              <a:spLocks noChangeShapeType="1"/>
            </p:cNvSpPr>
            <p:nvPr/>
          </p:nvSpPr>
          <p:spPr bwMode="auto">
            <a:xfrm>
              <a:off x="838" y="1087"/>
              <a:ext cx="1851" cy="17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373777" name="Oval 17"/>
          <p:cNvSpPr>
            <a:spLocks noChangeArrowheads="1"/>
          </p:cNvSpPr>
          <p:nvPr/>
        </p:nvSpPr>
        <p:spPr bwMode="auto">
          <a:xfrm>
            <a:off x="8123238" y="2046288"/>
            <a:ext cx="211137" cy="21113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srgbClr val="8E163E"/>
              </a:solidFill>
            </a:endParaRPr>
          </a:p>
        </p:txBody>
      </p:sp>
      <p:sp>
        <p:nvSpPr>
          <p:cNvPr id="5137" name="Rectangle 18"/>
          <p:cNvSpPr>
            <a:spLocks noChangeArrowheads="1"/>
          </p:cNvSpPr>
          <p:nvPr/>
        </p:nvSpPr>
        <p:spPr bwMode="auto">
          <a:xfrm>
            <a:off x="2708614" y="548680"/>
            <a:ext cx="438943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342900" indent="-3429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机械能守恒的各种情况</a:t>
            </a:r>
          </a:p>
        </p:txBody>
      </p:sp>
    </p:spTree>
    <p:extLst>
      <p:ext uri="{BB962C8B-B14F-4D97-AF65-F5344CB8AC3E}">
        <p14:creationId xmlns:p14="http://schemas.microsoft.com/office/powerpoint/2010/main" val="269830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2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96115E-6 L -1.38889E-6 0.6239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31082E-6 L -3.61111E-6 -0.6117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59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162 L 0.00017 0.6121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77521E-6 C 0.00694 0.00092 0.01389 0.00185 0.02621 0.00624 C 0.03854 0.01064 0.05729 0.01549 0.07396 0.02682 C 0.09062 0.03816 0.10625 0.05134 0.12621 0.07377 C 0.14618 0.0962 0.16962 0.12257 0.19392 0.16212 C 0.21823 0.20166 0.25 0.26364 0.27239 0.31151 C 0.29479 0.35939 0.30833 0.39431 0.32778 0.44889 C 0.34722 0.50347 0.37882 0.60707 0.38923 0.63945 " pathEditMode="relative" rAng="0" ptsTypes="aaaaaaaA">
                                      <p:cBhvr>
                                        <p:cTn id="43" dur="2000" fill="hold"/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62" y="3196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repeatCount="indefinite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58382E-6 C -0.0125 0.01549 -0.025 0.03145 -0.03993 0.04995 C -0.05486 0.06798 -0.06719 0.08232 -0.08924 0.11006 C -0.11129 0.13781 -0.14705 0.18474 -0.17222 0.21619 C -0.1974 0.24763 -0.21806 0.27214 -0.23993 0.29943 C -0.26181 0.32625 -0.28768 0.35885 -0.30313 0.37827 C -0.31875 0.39792 -0.31997 0.40486 -0.33229 0.41596 C -0.34462 0.42706 -0.36302 0.44 -0.37691 0.44509 C -0.3908 0.45041 -0.40417 0.44902 -0.41545 0.44717 C -0.42674 0.44532 -0.43438 0.44162 -0.44462 0.43445 C -0.45486 0.42752 -0.46788 0.42035 -0.47691 0.40532 C -0.48594 0.39029 -0.4941 0.36463 -0.49844 0.34521 C -0.50278 0.32532 -0.50625 0.30706 -0.50313 0.28694 C -0.5 0.26636 -0.48802 0.23792 -0.48004 0.2222 C -0.47205 0.20671 -0.46563 0.20047 -0.45538 0.1933 C -0.44514 0.18567 -0.43021 0.17919 -0.41841 0.17665 C -0.4066 0.17434 -0.39601 0.17549 -0.38455 0.17873 C -0.37327 0.18174 -0.36042 0.18659 -0.34931 0.19538 C -0.33854 0.20393 -0.32847 0.21549 -0.31997 0.23076 C -0.31233 0.24602 -0.30365 0.26497 -0.30156 0.28694 C -0.29966 0.30867 -0.30156 0.33896 -0.30764 0.36162 C -0.31372 0.38451 -0.32257 0.40971 -0.33854 0.42405 C -0.35452 0.43862 -0.38212 0.44786 -0.40313 0.44717 C -0.42413 0.44648 -0.44618 0.43422 -0.46459 0.41989 C -0.48299 0.40555 -0.49566 0.38382 -0.51389 0.36162 C -0.53212 0.33966 -0.52761 0.34451 -0.57413 0.28694 C -0.61997 0.22937 -0.70538 0.12278 -0.7908 0.01642 " pathEditMode="relative" rAng="0" ptsTypes="aaaaaaaaaaaaaaaaaaaaaaaaaaA">
                                      <p:cBhvr>
                                        <p:cTn id="56" dur="5000" fill="hold"/>
                                        <p:tgtEl>
                                          <p:spTgt spid="3737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49" y="225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animBg="1"/>
      <p:bldP spid="373763" grpId="1" animBg="1"/>
      <p:bldP spid="373764" grpId="0" animBg="1"/>
      <p:bldP spid="373764" grpId="1" animBg="1"/>
      <p:bldP spid="373765" grpId="0" animBg="1"/>
      <p:bldP spid="373766" grpId="0" animBg="1"/>
      <p:bldP spid="373766" grpId="1" animBg="1"/>
      <p:bldP spid="373767" grpId="0" animBg="1"/>
      <p:bldP spid="373767" grpId="1" animBg="1"/>
      <p:bldP spid="373768" grpId="0" animBg="1"/>
      <p:bldP spid="373769" grpId="0" animBg="1"/>
      <p:bldP spid="373770" grpId="0" animBg="1"/>
      <p:bldP spid="373771" grpId="0" animBg="1"/>
      <p:bldP spid="373772" grpId="0" animBg="1"/>
      <p:bldP spid="373777" grpId="0" animBg="1"/>
      <p:bldP spid="37377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4825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下列物体运动过程中，机械能守恒的是（    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竖直上抛运动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匀速吊起的集装箱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光滑曲面上自由运动的物体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物体以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0.8g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加速度向上做减速运动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如图所示，小球从高处落下碰到竖直放置的轻弹簧，在接触到弹簧（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）到将弹簧压缩到最短（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）的整个过程中，关于能量的叙述，正确的是（  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重力势能和动能之和保持不变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重力势能和弹性势能之和保持不变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动能和弹性势能之和保持不变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重力势能、弹性势能和动能之和保持不变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52320" y="47022"/>
            <a:ext cx="70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AC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5" name="图片 4" descr="图片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437112"/>
            <a:ext cx="1403648" cy="2160240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362609" y="4113946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D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69206" y="121241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区分平衡和守恒</a:t>
            </a:r>
          </a:p>
        </p:txBody>
      </p:sp>
    </p:spTree>
    <p:extLst>
      <p:ext uri="{BB962C8B-B14F-4D97-AF65-F5344CB8AC3E}">
        <p14:creationId xmlns:p14="http://schemas.microsoft.com/office/powerpoint/2010/main" val="145142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157300" y="476672"/>
            <a:ext cx="8845182" cy="6001643"/>
          </a:xfrm>
          <a:prstGeom prst="rect">
            <a:avLst/>
          </a:prstGeom>
          <a:noFill/>
          <a:ln w="2857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、水平面</a:t>
            </a:r>
            <a:r>
              <a:rPr lang="en-US" altLang="zh-CN" sz="24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</a:t>
            </a:r>
            <a:r>
              <a:rPr lang="en-US" altLang="zh-CN" sz="2400" b="1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AB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= 10 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BCD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是半径</a:t>
            </a:r>
            <a:r>
              <a:rPr lang="en-US" altLang="zh-CN" sz="24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= 6.4 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的光滑半圆轨道，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BOD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同一竖直线，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为圆心。质量</a:t>
            </a:r>
            <a:r>
              <a:rPr lang="en-US" altLang="zh-CN" sz="24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= 1 kg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物体静止在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点，现用</a:t>
            </a:r>
            <a:r>
              <a:rPr lang="en-US" altLang="zh-CN" sz="24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= 22 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的水平恒力作用在物体上，使其由静止开始匀加速直线运动。物体与水平面间的动摩擦因数</a:t>
            </a:r>
            <a:r>
              <a:rPr lang="en-US" altLang="zh-CN" sz="24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μ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= 0.2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，当物体运动到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点撤去</a:t>
            </a:r>
            <a:r>
              <a:rPr lang="en-US" altLang="zh-CN" sz="24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，之后物体也能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BCD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轨道运动，离开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点后落到地上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点，</a:t>
            </a:r>
            <a:r>
              <a:rPr lang="en-US" altLang="zh-CN" sz="24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= 10 m/s</a:t>
            </a:r>
            <a:r>
              <a:rPr lang="en-US" altLang="zh-CN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，求</a:t>
            </a:r>
            <a:r>
              <a:rPr lang="en-US" altLang="zh-CN" sz="24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400" b="1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4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400" b="1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4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sz="2400" b="1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endParaRPr lang="zh-CN" altLang="en-US" sz="16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942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628358"/>
              </p:ext>
            </p:extLst>
          </p:nvPr>
        </p:nvGraphicFramePr>
        <p:xfrm>
          <a:off x="349250" y="3571875"/>
          <a:ext cx="35433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Equation" r:id="rId4" imgW="1879560" imgH="228600" progId="Equation.DSMT4">
                  <p:embed/>
                </p:oleObj>
              </mc:Choice>
              <mc:Fallback>
                <p:oleObj name="Equation" r:id="rId4" imgW="1879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3571875"/>
                        <a:ext cx="3543300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169776"/>
              </p:ext>
            </p:extLst>
          </p:nvPr>
        </p:nvGraphicFramePr>
        <p:xfrm>
          <a:off x="381000" y="4083050"/>
          <a:ext cx="2330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Equation" r:id="rId6" imgW="1231560" imgH="228600" progId="Equation.DSMT4">
                  <p:embed/>
                </p:oleObj>
              </mc:Choice>
              <mc:Fallback>
                <p:oleObj name="Equation" r:id="rId6" imgW="1231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83050"/>
                        <a:ext cx="233045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541546"/>
              </p:ext>
            </p:extLst>
          </p:nvPr>
        </p:nvGraphicFramePr>
        <p:xfrm>
          <a:off x="331788" y="4572000"/>
          <a:ext cx="184308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Equation" r:id="rId8" imgW="977760" imgH="393480" progId="Equation.DSMT4">
                  <p:embed/>
                </p:oleObj>
              </mc:Choice>
              <mc:Fallback>
                <p:oleObj name="Equation" r:id="rId8" imgW="977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4572000"/>
                        <a:ext cx="1843087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078424"/>
              </p:ext>
            </p:extLst>
          </p:nvPr>
        </p:nvGraphicFramePr>
        <p:xfrm>
          <a:off x="2625725" y="4679950"/>
          <a:ext cx="14589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Equation" r:id="rId10" imgW="774360" imgH="228600" progId="Equation.DSMT4">
                  <p:embed/>
                </p:oleObj>
              </mc:Choice>
              <mc:Fallback>
                <p:oleObj name="Equation" r:id="rId10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4679950"/>
                        <a:ext cx="145891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" name="组合 153"/>
          <p:cNvGrpSpPr>
            <a:grpSpLocks noChangeAspect="1"/>
          </p:cNvGrpSpPr>
          <p:nvPr/>
        </p:nvGrpSpPr>
        <p:grpSpPr>
          <a:xfrm>
            <a:off x="5643570" y="3105147"/>
            <a:ext cx="3168000" cy="1540935"/>
            <a:chOff x="5286348" y="2882541"/>
            <a:chExt cx="3857652" cy="1876393"/>
          </a:xfrm>
        </p:grpSpPr>
        <p:grpSp>
          <p:nvGrpSpPr>
            <p:cNvPr id="118" name="组合 1"/>
            <p:cNvGrpSpPr/>
            <p:nvPr/>
          </p:nvGrpSpPr>
          <p:grpSpPr>
            <a:xfrm>
              <a:off x="5357818" y="4429132"/>
              <a:ext cx="2808000" cy="108000"/>
              <a:chOff x="467544" y="2962700"/>
              <a:chExt cx="4018660" cy="165137"/>
            </a:xfrm>
          </p:grpSpPr>
          <p:sp>
            <p:nvSpPr>
              <p:cNvPr id="130" name="Line 144"/>
              <p:cNvSpPr>
                <a:spLocks noChangeShapeType="1"/>
              </p:cNvSpPr>
              <p:nvPr/>
            </p:nvSpPr>
            <p:spPr bwMode="auto">
              <a:xfrm>
                <a:off x="467544" y="2962700"/>
                <a:ext cx="401866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151"/>
              <p:cNvSpPr>
                <a:spLocks noChangeShapeType="1"/>
              </p:cNvSpPr>
              <p:nvPr/>
            </p:nvSpPr>
            <p:spPr bwMode="auto">
              <a:xfrm flipH="1">
                <a:off x="508137" y="2962700"/>
                <a:ext cx="81185" cy="110091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152"/>
              <p:cNvSpPr>
                <a:spLocks noChangeShapeType="1"/>
              </p:cNvSpPr>
              <p:nvPr/>
            </p:nvSpPr>
            <p:spPr bwMode="auto">
              <a:xfrm flipH="1">
                <a:off x="711099" y="2962700"/>
                <a:ext cx="81185" cy="110091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153"/>
              <p:cNvSpPr>
                <a:spLocks noChangeShapeType="1"/>
              </p:cNvSpPr>
              <p:nvPr/>
            </p:nvSpPr>
            <p:spPr bwMode="auto">
              <a:xfrm flipH="1">
                <a:off x="1198209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Line 154"/>
              <p:cNvSpPr>
                <a:spLocks noChangeShapeType="1"/>
              </p:cNvSpPr>
              <p:nvPr/>
            </p:nvSpPr>
            <p:spPr bwMode="auto">
              <a:xfrm flipH="1">
                <a:off x="1198209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155"/>
              <p:cNvSpPr>
                <a:spLocks noChangeShapeType="1"/>
              </p:cNvSpPr>
              <p:nvPr/>
            </p:nvSpPr>
            <p:spPr bwMode="auto">
              <a:xfrm flipH="1">
                <a:off x="995247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Line 156"/>
              <p:cNvSpPr>
                <a:spLocks noChangeShapeType="1"/>
              </p:cNvSpPr>
              <p:nvPr/>
            </p:nvSpPr>
            <p:spPr bwMode="auto">
              <a:xfrm flipH="1">
                <a:off x="832877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Line 157"/>
              <p:cNvSpPr>
                <a:spLocks noChangeShapeType="1"/>
              </p:cNvSpPr>
              <p:nvPr/>
            </p:nvSpPr>
            <p:spPr bwMode="auto">
              <a:xfrm flipH="1">
                <a:off x="1522950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Line 158"/>
              <p:cNvSpPr>
                <a:spLocks noChangeShapeType="1"/>
              </p:cNvSpPr>
              <p:nvPr/>
            </p:nvSpPr>
            <p:spPr bwMode="auto">
              <a:xfrm flipH="1">
                <a:off x="1685320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159"/>
              <p:cNvSpPr>
                <a:spLocks noChangeShapeType="1"/>
              </p:cNvSpPr>
              <p:nvPr/>
            </p:nvSpPr>
            <p:spPr bwMode="auto">
              <a:xfrm flipH="1">
                <a:off x="1888282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160"/>
              <p:cNvSpPr>
                <a:spLocks noChangeShapeType="1"/>
              </p:cNvSpPr>
              <p:nvPr/>
            </p:nvSpPr>
            <p:spPr bwMode="auto">
              <a:xfrm flipH="1">
                <a:off x="2050652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161"/>
              <p:cNvSpPr>
                <a:spLocks noChangeShapeType="1"/>
              </p:cNvSpPr>
              <p:nvPr/>
            </p:nvSpPr>
            <p:spPr bwMode="auto">
              <a:xfrm flipH="1">
                <a:off x="2253615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Line 162"/>
              <p:cNvSpPr>
                <a:spLocks noChangeShapeType="1"/>
              </p:cNvSpPr>
              <p:nvPr/>
            </p:nvSpPr>
            <p:spPr bwMode="auto">
              <a:xfrm flipH="1">
                <a:off x="2415985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Line 163"/>
              <p:cNvSpPr>
                <a:spLocks noChangeShapeType="1"/>
              </p:cNvSpPr>
              <p:nvPr/>
            </p:nvSpPr>
            <p:spPr bwMode="auto">
              <a:xfrm flipH="1">
                <a:off x="2578355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164"/>
              <p:cNvSpPr>
                <a:spLocks noChangeShapeType="1"/>
              </p:cNvSpPr>
              <p:nvPr/>
            </p:nvSpPr>
            <p:spPr bwMode="auto">
              <a:xfrm flipH="1">
                <a:off x="2740725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Line 165"/>
              <p:cNvSpPr>
                <a:spLocks noChangeShapeType="1"/>
              </p:cNvSpPr>
              <p:nvPr/>
            </p:nvSpPr>
            <p:spPr bwMode="auto">
              <a:xfrm flipH="1">
                <a:off x="2943688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166"/>
              <p:cNvSpPr>
                <a:spLocks noChangeShapeType="1"/>
              </p:cNvSpPr>
              <p:nvPr/>
            </p:nvSpPr>
            <p:spPr bwMode="auto">
              <a:xfrm flipH="1">
                <a:off x="3146651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Line 167"/>
              <p:cNvSpPr>
                <a:spLocks noChangeShapeType="1"/>
              </p:cNvSpPr>
              <p:nvPr/>
            </p:nvSpPr>
            <p:spPr bwMode="auto">
              <a:xfrm flipH="1">
                <a:off x="3349613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168"/>
              <p:cNvSpPr>
                <a:spLocks noChangeShapeType="1"/>
              </p:cNvSpPr>
              <p:nvPr/>
            </p:nvSpPr>
            <p:spPr bwMode="auto">
              <a:xfrm flipH="1">
                <a:off x="3552576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Line 169"/>
              <p:cNvSpPr>
                <a:spLocks noChangeShapeType="1"/>
              </p:cNvSpPr>
              <p:nvPr/>
            </p:nvSpPr>
            <p:spPr bwMode="auto">
              <a:xfrm flipH="1">
                <a:off x="3714946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170"/>
              <p:cNvSpPr>
                <a:spLocks noChangeShapeType="1"/>
              </p:cNvSpPr>
              <p:nvPr/>
            </p:nvSpPr>
            <p:spPr bwMode="auto">
              <a:xfrm flipH="1">
                <a:off x="3877316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Line 171"/>
              <p:cNvSpPr>
                <a:spLocks noChangeShapeType="1"/>
              </p:cNvSpPr>
              <p:nvPr/>
            </p:nvSpPr>
            <p:spPr bwMode="auto">
              <a:xfrm flipH="1">
                <a:off x="4039686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Line 172"/>
              <p:cNvSpPr>
                <a:spLocks noChangeShapeType="1"/>
              </p:cNvSpPr>
              <p:nvPr/>
            </p:nvSpPr>
            <p:spPr bwMode="auto">
              <a:xfrm flipH="1">
                <a:off x="4242649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Line 173"/>
              <p:cNvSpPr>
                <a:spLocks noChangeShapeType="1"/>
              </p:cNvSpPr>
              <p:nvPr/>
            </p:nvSpPr>
            <p:spPr bwMode="auto">
              <a:xfrm flipH="1">
                <a:off x="1360580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9" name="弧形 118"/>
            <p:cNvSpPr>
              <a:spLocks noChangeAspect="1"/>
            </p:cNvSpPr>
            <p:nvPr/>
          </p:nvSpPr>
          <p:spPr>
            <a:xfrm>
              <a:off x="7481844" y="3200425"/>
              <a:ext cx="1224000" cy="1224000"/>
            </a:xfrm>
            <a:prstGeom prst="arc">
              <a:avLst>
                <a:gd name="adj1" fmla="val 16200000"/>
                <a:gd name="adj2" fmla="val 519923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0" name="直接连接符 119"/>
            <p:cNvCxnSpPr/>
            <p:nvPr/>
          </p:nvCxnSpPr>
          <p:spPr>
            <a:xfrm rot="16200000" flipH="1">
              <a:off x="7471316" y="3817384"/>
              <a:ext cx="1224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椭圆 120"/>
            <p:cNvSpPr>
              <a:spLocks noChangeAspect="1"/>
            </p:cNvSpPr>
            <p:nvPr/>
          </p:nvSpPr>
          <p:spPr>
            <a:xfrm>
              <a:off x="8072430" y="382998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747898" y="3693233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zh-CN" altLang="en-US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929554" y="2882541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929554" y="4429132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786810" y="3665339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5357786" y="4174983"/>
              <a:ext cx="285752" cy="263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箭头连接符 126"/>
            <p:cNvCxnSpPr/>
            <p:nvPr/>
          </p:nvCxnSpPr>
          <p:spPr>
            <a:xfrm>
              <a:off x="5500662" y="4310009"/>
              <a:ext cx="42862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5885747" y="4086538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1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86348" y="4451157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5" name="燕尾形箭头 154"/>
          <p:cNvSpPr/>
          <p:nvPr/>
        </p:nvSpPr>
        <p:spPr>
          <a:xfrm>
            <a:off x="2273284" y="4799022"/>
            <a:ext cx="288000" cy="216000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59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726072"/>
              </p:ext>
            </p:extLst>
          </p:nvPr>
        </p:nvGraphicFramePr>
        <p:xfrm>
          <a:off x="296863" y="5214938"/>
          <a:ext cx="30797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Equation" r:id="rId12" imgW="1752480" imgH="393480" progId="Equation.DSMT4">
                  <p:embed/>
                </p:oleObj>
              </mc:Choice>
              <mc:Fallback>
                <p:oleObj name="Equation" r:id="rId12" imgW="1752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5214938"/>
                        <a:ext cx="307975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723878"/>
              </p:ext>
            </p:extLst>
          </p:nvPr>
        </p:nvGraphicFramePr>
        <p:xfrm>
          <a:off x="3851275" y="5346700"/>
          <a:ext cx="14351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Equation" r:id="rId14" imgW="761760" imgH="228600" progId="Equation.DSMT4">
                  <p:embed/>
                </p:oleObj>
              </mc:Choice>
              <mc:Fallback>
                <p:oleObj name="Equation" r:id="rId14" imgW="76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346700"/>
                        <a:ext cx="143510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" name="燕尾形箭头 156"/>
          <p:cNvSpPr/>
          <p:nvPr/>
        </p:nvSpPr>
        <p:spPr>
          <a:xfrm>
            <a:off x="3487730" y="5465785"/>
            <a:ext cx="288000" cy="216000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587910"/>
              </p:ext>
            </p:extLst>
          </p:nvPr>
        </p:nvGraphicFramePr>
        <p:xfrm>
          <a:off x="296863" y="5945188"/>
          <a:ext cx="30797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Equation" r:id="rId16" imgW="1752480" imgH="393480" progId="Equation.DSMT4">
                  <p:embed/>
                </p:oleObj>
              </mc:Choice>
              <mc:Fallback>
                <p:oleObj name="Equation" r:id="rId16" imgW="1752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5945188"/>
                        <a:ext cx="307975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159061"/>
              </p:ext>
            </p:extLst>
          </p:nvPr>
        </p:nvGraphicFramePr>
        <p:xfrm>
          <a:off x="3838575" y="6076950"/>
          <a:ext cx="1460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Equation" r:id="rId18" imgW="774360" imgH="228600" progId="Equation.DSMT4">
                  <p:embed/>
                </p:oleObj>
              </mc:Choice>
              <mc:Fallback>
                <p:oleObj name="Equation" r:id="rId18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6076950"/>
                        <a:ext cx="146050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" name="燕尾形箭头 159"/>
          <p:cNvSpPr/>
          <p:nvPr/>
        </p:nvSpPr>
        <p:spPr>
          <a:xfrm>
            <a:off x="3487730" y="6196045"/>
            <a:ext cx="288000" cy="216000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3" name="组合 162"/>
          <p:cNvGrpSpPr/>
          <p:nvPr/>
        </p:nvGrpSpPr>
        <p:grpSpPr>
          <a:xfrm>
            <a:off x="6795045" y="3378200"/>
            <a:ext cx="1138222" cy="1333308"/>
            <a:chOff x="6795045" y="3378200"/>
            <a:chExt cx="1138222" cy="1333308"/>
          </a:xfrm>
        </p:grpSpPr>
        <p:sp>
          <p:nvSpPr>
            <p:cNvPr id="161" name="任意多边形 160"/>
            <p:cNvSpPr/>
            <p:nvPr/>
          </p:nvSpPr>
          <p:spPr>
            <a:xfrm>
              <a:off x="6934200" y="3378200"/>
              <a:ext cx="999067" cy="999067"/>
            </a:xfrm>
            <a:custGeom>
              <a:avLst/>
              <a:gdLst>
                <a:gd name="connsiteX0" fmla="*/ 999067 w 999067"/>
                <a:gd name="connsiteY0" fmla="*/ 0 h 999067"/>
                <a:gd name="connsiteX1" fmla="*/ 778933 w 999067"/>
                <a:gd name="connsiteY1" fmla="*/ 42333 h 999067"/>
                <a:gd name="connsiteX2" fmla="*/ 448733 w 999067"/>
                <a:gd name="connsiteY2" fmla="*/ 194733 h 999067"/>
                <a:gd name="connsiteX3" fmla="*/ 211667 w 999067"/>
                <a:gd name="connsiteY3" fmla="*/ 499533 h 999067"/>
                <a:gd name="connsiteX4" fmla="*/ 50800 w 999067"/>
                <a:gd name="connsiteY4" fmla="*/ 880533 h 999067"/>
                <a:gd name="connsiteX5" fmla="*/ 0 w 999067"/>
                <a:gd name="connsiteY5" fmla="*/ 999067 h 99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067" h="999067">
                  <a:moveTo>
                    <a:pt x="999067" y="0"/>
                  </a:moveTo>
                  <a:cubicBezTo>
                    <a:pt x="934861" y="4938"/>
                    <a:pt x="870655" y="9877"/>
                    <a:pt x="778933" y="42333"/>
                  </a:cubicBezTo>
                  <a:cubicBezTo>
                    <a:pt x="687211" y="74789"/>
                    <a:pt x="543277" y="118533"/>
                    <a:pt x="448733" y="194733"/>
                  </a:cubicBezTo>
                  <a:cubicBezTo>
                    <a:pt x="354189" y="270933"/>
                    <a:pt x="277989" y="385233"/>
                    <a:pt x="211667" y="499533"/>
                  </a:cubicBezTo>
                  <a:cubicBezTo>
                    <a:pt x="145345" y="613833"/>
                    <a:pt x="86078" y="797277"/>
                    <a:pt x="50800" y="880533"/>
                  </a:cubicBezTo>
                  <a:cubicBezTo>
                    <a:pt x="15522" y="963789"/>
                    <a:pt x="7761" y="981428"/>
                    <a:pt x="0" y="999067"/>
                  </a:cubicBezTo>
                </a:path>
              </a:pathLst>
            </a:cu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795045" y="4403731"/>
              <a:ext cx="293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zh-CN" altLang="en-US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7309774" y="3071810"/>
            <a:ext cx="651130" cy="307777"/>
            <a:chOff x="7309774" y="3071810"/>
            <a:chExt cx="651130" cy="307777"/>
          </a:xfrm>
        </p:grpSpPr>
        <p:cxnSp>
          <p:nvCxnSpPr>
            <p:cNvPr id="165" name="直接箭头连接符 164"/>
            <p:cNvCxnSpPr/>
            <p:nvPr/>
          </p:nvCxnSpPr>
          <p:spPr>
            <a:xfrm rot="5400000" flipH="1">
              <a:off x="7744734" y="3152618"/>
              <a:ext cx="339" cy="43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7309774" y="3071810"/>
              <a:ext cx="410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i="1" dirty="0" err="1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1400" b="1" baseline="-25000" dirty="0" err="1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1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61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/>
      <p:bldP spid="155" grpId="0" animBg="1"/>
      <p:bldP spid="157" grpId="0" animBg="1"/>
      <p:bldP spid="16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649</Words>
  <Application>Microsoft Office PowerPoint</Application>
  <PresentationFormat>全屏显示(4:3)</PresentationFormat>
  <Paragraphs>91</Paragraphs>
  <Slides>11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动能和重力势能转化的定量关系</vt:lpstr>
      <vt:lpstr>2.机械能守恒定律</vt:lpstr>
      <vt:lpstr>PowerPoint 演示文稿</vt:lpstr>
      <vt:lpstr>PowerPoint 演示文稿</vt:lpstr>
      <vt:lpstr>PowerPoint 演示文稿</vt:lpstr>
      <vt:lpstr>Summary-机械能守恒</vt:lpstr>
      <vt:lpstr>周末作业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PGA</cp:lastModifiedBy>
  <cp:revision>22</cp:revision>
  <dcterms:created xsi:type="dcterms:W3CDTF">2019-04-13T05:16:39Z</dcterms:created>
  <dcterms:modified xsi:type="dcterms:W3CDTF">2019-04-19T04:11:48Z</dcterms:modified>
</cp:coreProperties>
</file>