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12" r:id="rId2"/>
    <p:sldId id="326" r:id="rId3"/>
    <p:sldId id="327" r:id="rId4"/>
    <p:sldId id="304" r:id="rId5"/>
    <p:sldId id="315" r:id="rId6"/>
    <p:sldId id="317" r:id="rId7"/>
    <p:sldId id="284" r:id="rId8"/>
    <p:sldId id="307" r:id="rId9"/>
    <p:sldId id="316" r:id="rId10"/>
    <p:sldId id="318" r:id="rId11"/>
    <p:sldId id="299" r:id="rId12"/>
    <p:sldId id="323" r:id="rId13"/>
    <p:sldId id="321" r:id="rId14"/>
    <p:sldId id="324" r:id="rId15"/>
    <p:sldId id="319" r:id="rId16"/>
    <p:sldId id="325" r:id="rId17"/>
    <p:sldId id="328" r:id="rId18"/>
    <p:sldId id="329" r:id="rId19"/>
    <p:sldId id="330" r:id="rId20"/>
    <p:sldId id="331" r:id="rId21"/>
    <p:sldId id="335" r:id="rId22"/>
    <p:sldId id="333" r:id="rId23"/>
    <p:sldId id="332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FFFF99"/>
    <a:srgbClr val="FFFFCC"/>
    <a:srgbClr val="FF0000"/>
    <a:srgbClr val="EAEAEA"/>
    <a:srgbClr val="B2B2B2"/>
    <a:srgbClr val="C0C0C0"/>
    <a:srgbClr val="F8F8F8"/>
    <a:srgbClr val="DDDDDD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94646" autoAdjust="0"/>
  </p:normalViewPr>
  <p:slideViewPr>
    <p:cSldViewPr>
      <p:cViewPr>
        <p:scale>
          <a:sx n="90" d="100"/>
          <a:sy n="90" d="100"/>
        </p:scale>
        <p:origin x="-1320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62FE35-EF16-43FC-9ABB-A2362FD970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D5EEA-75B7-4C91-A3D3-756E29580092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DF07A-F66F-4733-BDBB-B0933B1EE8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目的：赶路（北京→上海大约</a:t>
            </a:r>
            <a:r>
              <a:rPr lang="en-US" altLang="zh-CN" dirty="0" smtClean="0"/>
              <a:t>1300</a:t>
            </a:r>
            <a:r>
              <a:rPr lang="zh-CN" altLang="en-US" dirty="0" smtClean="0"/>
              <a:t>公里）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DF07A-F66F-4733-BDBB-B0933B1EE8A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DF07A-F66F-4733-BDBB-B0933B1EE8A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latin typeface="+mn-lt"/>
                <a:ea typeface="楷体" pitchFamily="49" charset="-122"/>
              </a:rPr>
              <a:t>对于一维空间的矢量运算，用</a:t>
            </a:r>
            <a:r>
              <a:rPr lang="zh-CN" altLang="en-US" sz="1200" b="1" dirty="0" smtClean="0">
                <a:solidFill>
                  <a:srgbClr val="C00000"/>
                </a:solidFill>
                <a:latin typeface="+mn-lt"/>
                <a:ea typeface="楷体" pitchFamily="49" charset="-122"/>
              </a:rPr>
              <a:t>符号</a:t>
            </a:r>
            <a:r>
              <a:rPr lang="zh-CN" altLang="en-US" sz="1200" b="1" dirty="0" smtClean="0">
                <a:solidFill>
                  <a:srgbClr val="00B0F0"/>
                </a:solidFill>
                <a:latin typeface="+mn-lt"/>
                <a:ea typeface="楷体" pitchFamily="49" charset="-122"/>
              </a:rPr>
              <a:t>代替</a:t>
            </a:r>
            <a:r>
              <a:rPr lang="zh-CN" altLang="en-US" sz="1200" b="1" dirty="0" smtClean="0">
                <a:latin typeface="+mn-lt"/>
                <a:ea typeface="楷体" pitchFamily="49" charset="-122"/>
              </a:rPr>
              <a:t>矢量</a:t>
            </a:r>
            <a:r>
              <a:rPr lang="zh-CN" altLang="en-US" sz="1200" b="1" dirty="0" smtClean="0">
                <a:solidFill>
                  <a:srgbClr val="C00000"/>
                </a:solidFill>
                <a:latin typeface="+mn-lt"/>
                <a:ea typeface="楷体" pitchFamily="49" charset="-122"/>
              </a:rPr>
              <a:t>方向</a:t>
            </a:r>
            <a:r>
              <a:rPr lang="zh-CN" altLang="en-US" sz="1200" b="1" dirty="0" smtClean="0">
                <a:latin typeface="+mn-lt"/>
                <a:ea typeface="楷体" pitchFamily="49" charset="-122"/>
              </a:rPr>
              <a:t>，矢量运算转为代数运算。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DF07A-F66F-4733-BDBB-B0933B1EE8A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86DE49-A130-4E1B-AC96-B6180D3B041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AD2E-9F0D-4B57-B099-A56D609E0AA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9074FC-9EAB-44B7-BE53-4046D046032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24405B5-9A0E-45DD-B73B-09FD98AD07E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E92C3A9-03D4-4F4A-9C7C-E4852B6522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54276F1-16C1-4E92-BAD6-4D5577C609A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EAE7C7B-3A65-43A2-A802-2A738A164F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70A153-3404-4B36-BF40-F717B975455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4971A6-892F-4CD3-B5BE-116FF13424A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383D4A-714A-4741-B35F-C2AFC5866C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87E122-2CE7-475D-AC7A-3A5657DB745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5BB51E-7AE7-4C49-962D-2B510C8D148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890DCD-479E-4175-A146-506A07ED82E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59168-B175-4B56-A82E-670C0EEBD79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40C8A-CDD5-45B6-95DD-149E00C4957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63F59FF-5507-4EB9-B7A7-628B81D32C3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file:///E:\2012&#21016;&#24378;&#27874;&#26041;&#27491;&#36716;Word\2011&#24180;&#23398;&#19994;&#27700;&#24179;&#27979;&#35797;\&#29289;&#29702;\XDWL12.tif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图片3.jpg"/>
          <p:cNvPicPr>
            <a:picLocks noChangeAspect="1"/>
          </p:cNvPicPr>
          <p:nvPr/>
        </p:nvPicPr>
        <p:blipFill>
          <a:blip r:embed="rId2" cstate="print"/>
          <a:srcRect l="952" t="2220" r="25757" b="2304"/>
          <a:stretch>
            <a:fillRect/>
          </a:stretch>
        </p:blipFill>
        <p:spPr>
          <a:xfrm>
            <a:off x="1043608" y="764704"/>
            <a:ext cx="5544616" cy="3096344"/>
          </a:xfrm>
          <a:prstGeom prst="rect">
            <a:avLst/>
          </a:prstGeom>
        </p:spPr>
      </p:pic>
      <p:pic>
        <p:nvPicPr>
          <p:cNvPr id="27" name="图片 26" descr="图片3.jpg"/>
          <p:cNvPicPr>
            <a:picLocks noChangeAspect="1"/>
          </p:cNvPicPr>
          <p:nvPr/>
        </p:nvPicPr>
        <p:blipFill>
          <a:blip r:embed="rId2" cstate="print"/>
          <a:srcRect l="73181" t="2220" r="14445" b="2304"/>
          <a:stretch>
            <a:fillRect/>
          </a:stretch>
        </p:blipFill>
        <p:spPr>
          <a:xfrm>
            <a:off x="6533232" y="764704"/>
            <a:ext cx="936104" cy="3096344"/>
          </a:xfrm>
          <a:prstGeom prst="rect">
            <a:avLst/>
          </a:prstGeom>
        </p:spPr>
      </p:pic>
      <p:pic>
        <p:nvPicPr>
          <p:cNvPr id="28" name="图片 27" descr="图片3.jpg"/>
          <p:cNvPicPr>
            <a:picLocks noChangeAspect="1"/>
          </p:cNvPicPr>
          <p:nvPr/>
        </p:nvPicPr>
        <p:blipFill>
          <a:blip r:embed="rId2" cstate="print"/>
          <a:srcRect l="85219" t="2220" r="503" b="2304"/>
          <a:stretch>
            <a:fillRect/>
          </a:stretch>
        </p:blipFill>
        <p:spPr>
          <a:xfrm>
            <a:off x="7452320" y="764704"/>
            <a:ext cx="1080120" cy="3096344"/>
          </a:xfrm>
          <a:prstGeom prst="rect">
            <a:avLst/>
          </a:prstGeom>
        </p:spPr>
      </p:pic>
      <p:sp>
        <p:nvSpPr>
          <p:cNvPr id="5174" name="Text Box 260"/>
          <p:cNvSpPr>
            <a:spLocks noChangeArrowheads="1"/>
          </p:cNvSpPr>
          <p:nvPr/>
        </p:nvSpPr>
        <p:spPr bwMode="auto">
          <a:xfrm>
            <a:off x="466695" y="4874627"/>
            <a:ext cx="17986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solidFill>
                <a:srgbClr val="000000"/>
              </a:solidFill>
              <a:latin typeface="+mn-lt"/>
              <a:ea typeface="黑体" pitchFamily="49" charset="-122"/>
              <a:sym typeface="宋体" pitchFamily="2" charset="-122"/>
            </a:endParaRPr>
          </a:p>
        </p:txBody>
      </p:sp>
      <p:sp>
        <p:nvSpPr>
          <p:cNvPr id="5175" name="Text Box 261"/>
          <p:cNvSpPr>
            <a:spLocks noChangeArrowheads="1"/>
          </p:cNvSpPr>
          <p:nvPr/>
        </p:nvSpPr>
        <p:spPr bwMode="auto">
          <a:xfrm>
            <a:off x="6875729" y="1560946"/>
            <a:ext cx="3817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FF0000"/>
                </a:solidFill>
                <a:latin typeface="+mn-lt"/>
                <a:ea typeface="黑体" pitchFamily="49" charset="-122"/>
                <a:sym typeface="宋体" pitchFamily="2" charset="-122"/>
              </a:rPr>
              <a:t>9</a:t>
            </a:r>
            <a:endParaRPr lang="zh-CN" altLang="en-US" sz="2000" dirty="0">
              <a:latin typeface="+mn-lt"/>
            </a:endParaRPr>
          </a:p>
        </p:txBody>
      </p:sp>
      <p:sp>
        <p:nvSpPr>
          <p:cNvPr id="5176" name="Text Box 262"/>
          <p:cNvSpPr>
            <a:spLocks noChangeArrowheads="1"/>
          </p:cNvSpPr>
          <p:nvPr/>
        </p:nvSpPr>
        <p:spPr bwMode="auto">
          <a:xfrm>
            <a:off x="6864617" y="2043793"/>
            <a:ext cx="3081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FF0000"/>
                </a:solidFill>
                <a:latin typeface="+mn-lt"/>
                <a:ea typeface="黑体" pitchFamily="49" charset="-122"/>
                <a:sym typeface="宋体" pitchFamily="2" charset="-122"/>
              </a:rPr>
              <a:t>6</a:t>
            </a:r>
            <a:endParaRPr lang="zh-CN" altLang="en-US" sz="2000" dirty="0">
              <a:latin typeface="+mn-lt"/>
            </a:endParaRPr>
          </a:p>
        </p:txBody>
      </p:sp>
      <p:sp>
        <p:nvSpPr>
          <p:cNvPr id="5177" name="Text Box 263"/>
          <p:cNvSpPr>
            <a:spLocks noChangeArrowheads="1"/>
          </p:cNvSpPr>
          <p:nvPr/>
        </p:nvSpPr>
        <p:spPr bwMode="auto">
          <a:xfrm>
            <a:off x="6864617" y="2524834"/>
            <a:ext cx="4521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FF0000"/>
                </a:solidFill>
                <a:latin typeface="+mn-lt"/>
                <a:ea typeface="黑体" pitchFamily="49" charset="-122"/>
                <a:sym typeface="宋体" pitchFamily="2" charset="-122"/>
              </a:rPr>
              <a:t>6</a:t>
            </a:r>
            <a:endParaRPr lang="zh-CN" altLang="en-US" sz="2000" dirty="0">
              <a:latin typeface="+mn-lt"/>
            </a:endParaRPr>
          </a:p>
        </p:txBody>
      </p:sp>
      <p:sp>
        <p:nvSpPr>
          <p:cNvPr id="5178" name="Text Box 264"/>
          <p:cNvSpPr>
            <a:spLocks noChangeArrowheads="1"/>
          </p:cNvSpPr>
          <p:nvPr/>
        </p:nvSpPr>
        <p:spPr bwMode="auto">
          <a:xfrm>
            <a:off x="6829692" y="2982282"/>
            <a:ext cx="559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FF0000"/>
                </a:solidFill>
                <a:latin typeface="+mn-lt"/>
                <a:ea typeface="黑体" pitchFamily="49" charset="-122"/>
                <a:sym typeface="宋体" pitchFamily="2" charset="-122"/>
              </a:rPr>
              <a:t>20</a:t>
            </a:r>
            <a:endParaRPr lang="zh-CN" altLang="en-US" sz="2000" dirty="0">
              <a:latin typeface="+mn-lt"/>
            </a:endParaRPr>
          </a:p>
        </p:txBody>
      </p:sp>
      <p:sp>
        <p:nvSpPr>
          <p:cNvPr id="5179" name="Text Box 265"/>
          <p:cNvSpPr>
            <a:spLocks noChangeArrowheads="1"/>
          </p:cNvSpPr>
          <p:nvPr/>
        </p:nvSpPr>
        <p:spPr bwMode="auto">
          <a:xfrm>
            <a:off x="6899542" y="3427030"/>
            <a:ext cx="4172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FF0000"/>
                </a:solidFill>
                <a:latin typeface="+mn-lt"/>
                <a:ea typeface="黑体" pitchFamily="49" charset="-122"/>
                <a:sym typeface="宋体" pitchFamily="2" charset="-122"/>
              </a:rPr>
              <a:t>0</a:t>
            </a:r>
            <a:endParaRPr lang="zh-CN" altLang="en-US" sz="2000" dirty="0">
              <a:latin typeface="+mn-lt"/>
            </a:endParaRPr>
          </a:p>
        </p:txBody>
      </p:sp>
      <p:sp>
        <p:nvSpPr>
          <p:cNvPr id="5180" name="Text Box 266"/>
          <p:cNvSpPr>
            <a:spLocks noChangeArrowheads="1"/>
          </p:cNvSpPr>
          <p:nvPr/>
        </p:nvSpPr>
        <p:spPr bwMode="auto">
          <a:xfrm>
            <a:off x="7811643" y="1550630"/>
            <a:ext cx="3931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FF0000"/>
                </a:solidFill>
                <a:latin typeface="+mn-lt"/>
                <a:ea typeface="黑体" pitchFamily="49" charset="-122"/>
                <a:sym typeface="宋体" pitchFamily="2" charset="-122"/>
              </a:rPr>
              <a:t>3</a:t>
            </a:r>
            <a:endParaRPr lang="zh-CN" altLang="en-US" sz="2000" dirty="0">
              <a:latin typeface="+mn-lt"/>
            </a:endParaRPr>
          </a:p>
        </p:txBody>
      </p:sp>
      <p:sp>
        <p:nvSpPr>
          <p:cNvPr id="5181" name="Text Box 267"/>
          <p:cNvSpPr>
            <a:spLocks noChangeArrowheads="1"/>
          </p:cNvSpPr>
          <p:nvPr/>
        </p:nvSpPr>
        <p:spPr bwMode="auto">
          <a:xfrm>
            <a:off x="7816623" y="2058878"/>
            <a:ext cx="4286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FF0000"/>
                </a:solidFill>
                <a:latin typeface="+mn-lt"/>
                <a:ea typeface="黑体" pitchFamily="49" charset="-122"/>
                <a:sym typeface="宋体" pitchFamily="2" charset="-122"/>
              </a:rPr>
              <a:t>2</a:t>
            </a:r>
            <a:endParaRPr lang="zh-CN" altLang="en-US" sz="2000" dirty="0">
              <a:latin typeface="+mn-lt"/>
            </a:endParaRPr>
          </a:p>
        </p:txBody>
      </p:sp>
      <p:sp>
        <p:nvSpPr>
          <p:cNvPr id="5182" name="Text Box 268"/>
          <p:cNvSpPr>
            <a:spLocks noChangeArrowheads="1"/>
          </p:cNvSpPr>
          <p:nvPr/>
        </p:nvSpPr>
        <p:spPr bwMode="auto">
          <a:xfrm>
            <a:off x="7728995" y="2564904"/>
            <a:ext cx="6086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FF0000"/>
                </a:solidFill>
                <a:latin typeface="+mn-lt"/>
                <a:ea typeface="黑体" pitchFamily="49" charset="-122"/>
                <a:sym typeface="宋体" pitchFamily="2" charset="-122"/>
              </a:rPr>
              <a:t>0.3</a:t>
            </a:r>
            <a:endParaRPr lang="zh-CN" altLang="en-US" sz="2000" dirty="0">
              <a:latin typeface="+mn-lt"/>
            </a:endParaRPr>
          </a:p>
        </p:txBody>
      </p:sp>
      <p:sp>
        <p:nvSpPr>
          <p:cNvPr id="5183" name="Text Box 269"/>
          <p:cNvSpPr>
            <a:spLocks noChangeArrowheads="1"/>
          </p:cNvSpPr>
          <p:nvPr/>
        </p:nvSpPr>
        <p:spPr bwMode="auto">
          <a:xfrm>
            <a:off x="7744627" y="2986474"/>
            <a:ext cx="6107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FF0000"/>
                </a:solidFill>
                <a:latin typeface="+mn-lt"/>
                <a:ea typeface="黑体" pitchFamily="49" charset="-122"/>
                <a:sym typeface="宋体" pitchFamily="2" charset="-122"/>
              </a:rPr>
              <a:t>0.2</a:t>
            </a:r>
            <a:endParaRPr lang="zh-CN" altLang="en-US" sz="2000" dirty="0">
              <a:latin typeface="+mn-lt"/>
            </a:endParaRPr>
          </a:p>
        </p:txBody>
      </p:sp>
      <p:sp>
        <p:nvSpPr>
          <p:cNvPr id="5184" name="Text Box 270"/>
          <p:cNvSpPr>
            <a:spLocks noChangeArrowheads="1"/>
          </p:cNvSpPr>
          <p:nvPr/>
        </p:nvSpPr>
        <p:spPr bwMode="auto">
          <a:xfrm>
            <a:off x="7791223" y="3439730"/>
            <a:ext cx="4286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FF0000"/>
                </a:solidFill>
                <a:latin typeface="+mn-lt"/>
                <a:ea typeface="黑体" pitchFamily="49" charset="-122"/>
                <a:sym typeface="宋体" pitchFamily="2" charset="-122"/>
              </a:rPr>
              <a:t>0</a:t>
            </a:r>
            <a:endParaRPr lang="zh-CN" altLang="en-US" sz="2000" dirty="0">
              <a:latin typeface="+mn-lt"/>
            </a:endParaRPr>
          </a:p>
        </p:txBody>
      </p:sp>
      <p:sp>
        <p:nvSpPr>
          <p:cNvPr id="5185" name="Text Box 276"/>
          <p:cNvSpPr>
            <a:spLocks noChangeArrowheads="1"/>
          </p:cNvSpPr>
          <p:nvPr/>
        </p:nvSpPr>
        <p:spPr bwMode="auto">
          <a:xfrm>
            <a:off x="1043111" y="4874627"/>
            <a:ext cx="6985273" cy="46423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square" lIns="90170" tIns="46990" rIns="90170" bIns="4699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  <a:latin typeface="+mn-lt"/>
                <a:ea typeface="楷体" pitchFamily="49" charset="-122"/>
                <a:sym typeface="宋体" pitchFamily="2" charset="-122"/>
              </a:rPr>
              <a:t>Question </a:t>
            </a:r>
            <a:r>
              <a:rPr lang="en-US" sz="2400" b="1" dirty="0" smtClean="0">
                <a:solidFill>
                  <a:srgbClr val="000000"/>
                </a:solidFill>
                <a:latin typeface="+mn-lt"/>
                <a:ea typeface="楷体" pitchFamily="49" charset="-122"/>
                <a:sym typeface="宋体" pitchFamily="2" charset="-122"/>
              </a:rPr>
              <a:t>2: </a:t>
            </a:r>
            <a:r>
              <a:rPr lang="zh-CN" altLang="en-US" sz="2400" b="1" dirty="0" smtClean="0">
                <a:solidFill>
                  <a:srgbClr val="000000"/>
                </a:solidFill>
                <a:latin typeface="+mn-lt"/>
                <a:ea typeface="楷体" pitchFamily="49" charset="-122"/>
                <a:sym typeface="宋体" pitchFamily="2" charset="-122"/>
              </a:rPr>
              <a:t>速度变化</a:t>
            </a:r>
            <a:r>
              <a:rPr lang="zh-CN" altLang="en-US" sz="2400" b="1" dirty="0" smtClean="0">
                <a:solidFill>
                  <a:srgbClr val="000000"/>
                </a:solidFill>
                <a:latin typeface="+mn-lt"/>
                <a:ea typeface="楷体" pitchFamily="49" charset="-122"/>
                <a:sym typeface="黑体" pitchFamily="49" charset="-122"/>
              </a:rPr>
              <a:t>最多的是</a:t>
            </a:r>
            <a:r>
              <a:rPr lang="en-US" sz="2400" b="1" dirty="0" smtClean="0">
                <a:solidFill>
                  <a:srgbClr val="000000"/>
                </a:solidFill>
                <a:latin typeface="+mn-lt"/>
                <a:ea typeface="楷体" pitchFamily="49" charset="-122"/>
                <a:sym typeface="黑体" pitchFamily="49" charset="-122"/>
              </a:rPr>
              <a:t>?</a:t>
            </a:r>
            <a:endParaRPr lang="zh-CN" altLang="en-US" b="1" dirty="0">
              <a:latin typeface="+mn-lt"/>
              <a:ea typeface="楷体" pitchFamily="49" charset="-122"/>
            </a:endParaRPr>
          </a:p>
        </p:txBody>
      </p:sp>
      <p:sp>
        <p:nvSpPr>
          <p:cNvPr id="5186" name="Text Box 278"/>
          <p:cNvSpPr>
            <a:spLocks noChangeArrowheads="1"/>
          </p:cNvSpPr>
          <p:nvPr/>
        </p:nvSpPr>
        <p:spPr bwMode="auto">
          <a:xfrm>
            <a:off x="1043111" y="5578847"/>
            <a:ext cx="6985273" cy="46423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square" lIns="90170" tIns="46990" rIns="90170" bIns="4699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  <a:latin typeface="+mn-lt"/>
                <a:ea typeface="楷体" pitchFamily="49" charset="-122"/>
                <a:sym typeface="宋体" pitchFamily="2" charset="-122"/>
              </a:rPr>
              <a:t>Question </a:t>
            </a:r>
            <a:r>
              <a:rPr lang="en-US" sz="2400" b="1" dirty="0" smtClean="0">
                <a:solidFill>
                  <a:srgbClr val="000000"/>
                </a:solidFill>
                <a:latin typeface="+mn-lt"/>
                <a:ea typeface="楷体" pitchFamily="49" charset="-122"/>
                <a:sym typeface="宋体" pitchFamily="2" charset="-122"/>
              </a:rPr>
              <a:t>3: </a:t>
            </a:r>
            <a:r>
              <a:rPr lang="zh-CN" altLang="en-US" sz="2400" b="1" dirty="0" smtClean="0">
                <a:solidFill>
                  <a:srgbClr val="000000"/>
                </a:solidFill>
                <a:latin typeface="+mn-lt"/>
                <a:ea typeface="楷体" pitchFamily="49" charset="-122"/>
                <a:sym typeface="黑体" pitchFamily="49" charset="-122"/>
              </a:rPr>
              <a:t>速度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楷体" pitchFamily="49" charset="-122"/>
                <a:sym typeface="黑体" pitchFamily="49" charset="-122"/>
              </a:rPr>
              <a:t>变化</a:t>
            </a:r>
            <a:r>
              <a:rPr lang="zh-CN" altLang="en-US" sz="2400" b="1" dirty="0" smtClean="0">
                <a:solidFill>
                  <a:srgbClr val="000000"/>
                </a:solidFill>
                <a:latin typeface="+mn-lt"/>
                <a:ea typeface="楷体" pitchFamily="49" charset="-122"/>
                <a:sym typeface="黑体" pitchFamily="49" charset="-122"/>
              </a:rPr>
              <a:t>最快的是</a:t>
            </a:r>
            <a:r>
              <a:rPr lang="en-US" sz="2400" b="1" dirty="0" smtClean="0">
                <a:solidFill>
                  <a:srgbClr val="000000"/>
                </a:solidFill>
                <a:latin typeface="+mn-lt"/>
                <a:ea typeface="楷体" pitchFamily="49" charset="-122"/>
                <a:sym typeface="黑体" pitchFamily="49" charset="-122"/>
              </a:rPr>
              <a:t>?</a:t>
            </a:r>
            <a:endParaRPr lang="zh-CN" altLang="en-US" b="1" dirty="0">
              <a:latin typeface="+mn-lt"/>
              <a:ea typeface="楷体" pitchFamily="49" charset="-122"/>
            </a:endParaRPr>
          </a:p>
        </p:txBody>
      </p:sp>
      <p:sp>
        <p:nvSpPr>
          <p:cNvPr id="5187" name="Text Box 283"/>
          <p:cNvSpPr>
            <a:spLocks noChangeArrowheads="1"/>
          </p:cNvSpPr>
          <p:nvPr/>
        </p:nvSpPr>
        <p:spPr bwMode="auto">
          <a:xfrm>
            <a:off x="1043608" y="4165972"/>
            <a:ext cx="6986072" cy="46423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square" lIns="90170" tIns="46990" rIns="90170" bIns="4699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  <a:latin typeface="+mn-lt"/>
                <a:ea typeface="楷体" pitchFamily="49" charset="-122"/>
                <a:sym typeface="宋体" pitchFamily="2" charset="-122"/>
              </a:rPr>
              <a:t>Question </a:t>
            </a:r>
            <a:r>
              <a:rPr lang="en-US" sz="2400" b="1" dirty="0" smtClean="0">
                <a:solidFill>
                  <a:srgbClr val="000000"/>
                </a:solidFill>
                <a:latin typeface="+mn-lt"/>
                <a:ea typeface="楷体" pitchFamily="49" charset="-122"/>
                <a:sym typeface="宋体" pitchFamily="2" charset="-122"/>
              </a:rPr>
              <a:t>1: </a:t>
            </a:r>
            <a:r>
              <a:rPr lang="zh-CN" altLang="en-US" sz="2400" b="1" dirty="0" smtClean="0">
                <a:solidFill>
                  <a:srgbClr val="000000"/>
                </a:solidFill>
                <a:latin typeface="+mn-lt"/>
                <a:ea typeface="楷体" pitchFamily="49" charset="-122"/>
                <a:sym typeface="宋体" pitchFamily="2" charset="-122"/>
              </a:rPr>
              <a:t>末速度最大的是</a:t>
            </a:r>
            <a:r>
              <a:rPr lang="en-US" sz="2400" b="1" dirty="0" smtClean="0">
                <a:solidFill>
                  <a:srgbClr val="000000"/>
                </a:solidFill>
                <a:latin typeface="+mn-lt"/>
                <a:ea typeface="楷体" pitchFamily="49" charset="-122"/>
                <a:sym typeface="宋体" pitchFamily="2" charset="-122"/>
              </a:rPr>
              <a:t>?</a:t>
            </a:r>
            <a:endParaRPr lang="en-US" dirty="0">
              <a:latin typeface="+mn-lt"/>
              <a:ea typeface="楷体" pitchFamily="49" charset="-122"/>
            </a:endParaRPr>
          </a:p>
        </p:txBody>
      </p:sp>
      <p:sp>
        <p:nvSpPr>
          <p:cNvPr id="5188" name="Text Box 284"/>
          <p:cNvSpPr>
            <a:spLocks noChangeArrowheads="1"/>
          </p:cNvSpPr>
          <p:nvPr/>
        </p:nvSpPr>
        <p:spPr bwMode="auto">
          <a:xfrm>
            <a:off x="5219551" y="4178676"/>
            <a:ext cx="9366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66FF"/>
                </a:solidFill>
                <a:latin typeface="+mn-lt"/>
                <a:ea typeface="黑体" pitchFamily="49" charset="-122"/>
                <a:sym typeface="宋体" pitchFamily="2" charset="-122"/>
              </a:rPr>
              <a:t>E</a:t>
            </a:r>
            <a:endParaRPr lang="zh-CN" altLang="en-US" sz="1600" dirty="0">
              <a:latin typeface="+mn-lt"/>
            </a:endParaRPr>
          </a:p>
        </p:txBody>
      </p:sp>
      <p:sp>
        <p:nvSpPr>
          <p:cNvPr id="5189" name="Text Box 285"/>
          <p:cNvSpPr>
            <a:spLocks noChangeArrowheads="1"/>
          </p:cNvSpPr>
          <p:nvPr/>
        </p:nvSpPr>
        <p:spPr bwMode="auto">
          <a:xfrm>
            <a:off x="5435575" y="5609013"/>
            <a:ext cx="9366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66FF"/>
                </a:solidFill>
                <a:latin typeface="+mn-lt"/>
                <a:ea typeface="黑体" pitchFamily="49" charset="-122"/>
                <a:sym typeface="宋体" pitchFamily="2" charset="-122"/>
              </a:rPr>
              <a:t>A</a:t>
            </a:r>
            <a:endParaRPr lang="zh-CN" altLang="en-US" sz="1600" dirty="0">
              <a:latin typeface="+mn-lt"/>
            </a:endParaRPr>
          </a:p>
        </p:txBody>
      </p:sp>
      <p:sp>
        <p:nvSpPr>
          <p:cNvPr id="5190" name="Text Box 286"/>
          <p:cNvSpPr>
            <a:spLocks noChangeArrowheads="1"/>
          </p:cNvSpPr>
          <p:nvPr/>
        </p:nvSpPr>
        <p:spPr bwMode="auto">
          <a:xfrm>
            <a:off x="5507905" y="4879393"/>
            <a:ext cx="5762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66FF"/>
                </a:solidFill>
                <a:latin typeface="+mn-lt"/>
                <a:ea typeface="黑体" pitchFamily="49" charset="-122"/>
                <a:sym typeface="宋体" pitchFamily="2" charset="-122"/>
              </a:rPr>
              <a:t>D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2" name="Rectangle 2"/>
          <p:cNvSpPr txBox="1">
            <a:spLocks noRot="1" noChangeArrowheads="1"/>
          </p:cNvSpPr>
          <p:nvPr/>
        </p:nvSpPr>
        <p:spPr bwMode="auto">
          <a:xfrm>
            <a:off x="179388" y="476250"/>
            <a:ext cx="576262" cy="5832475"/>
          </a:xfrm>
          <a:prstGeom prst="rect">
            <a:avLst/>
          </a:prstGeom>
          <a:gradFill rotWithShape="1">
            <a:gsLst>
              <a:gs pos="0">
                <a:srgbClr val="800000"/>
              </a:gs>
              <a:gs pos="100000">
                <a:srgbClr val="800000">
                  <a:gamma/>
                  <a:shade val="46275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t">
              <a:buFontTx/>
              <a:buNone/>
              <a:defRPr/>
            </a:pPr>
            <a:r>
              <a:rPr lang="zh-CN" altLang="en-US" sz="32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cs typeface="+mj-cs"/>
              </a:rPr>
              <a:t>速度变化</a:t>
            </a:r>
            <a:r>
              <a:rPr lang="zh-CN" sz="32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cs typeface="+mj-cs"/>
              </a:rPr>
              <a:t>快慢</a:t>
            </a:r>
            <a:r>
              <a:rPr lang="zh-CN" sz="32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cs typeface="+mj-cs"/>
              </a:rPr>
              <a:t>的比较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5" grpId="0" bldLvl="0" autoUpdateAnimBg="0"/>
      <p:bldP spid="5176" grpId="0" bldLvl="0" autoUpdateAnimBg="0"/>
      <p:bldP spid="5178" grpId="0" bldLvl="0" autoUpdateAnimBg="0"/>
      <p:bldP spid="5179" grpId="0" bldLvl="0" autoUpdateAnimBg="0"/>
      <p:bldP spid="5180" grpId="0" bldLvl="0" autoUpdateAnimBg="0"/>
      <p:bldP spid="5181" grpId="0" bldLvl="0" autoUpdateAnimBg="0"/>
      <p:bldP spid="5182" grpId="0" bldLvl="0" autoUpdateAnimBg="0"/>
      <p:bldP spid="5183" grpId="0" bldLvl="0" autoUpdateAnimBg="0"/>
      <p:bldP spid="5184" grpId="0" bldLvl="0" autoUpdateAnimBg="0"/>
      <p:bldP spid="5185" grpId="0" bldLvl="0" animBg="1" autoUpdateAnimBg="0"/>
      <p:bldP spid="5186" grpId="0" bldLvl="0" animBg="1" autoUpdateAnimBg="0"/>
      <p:bldP spid="5187" grpId="0" bldLvl="0" animBg="1" autoUpdateAnimBg="0"/>
      <p:bldP spid="5188" grpId="0" bldLvl="0" autoUpdateAnimBg="0"/>
      <p:bldP spid="5189" grpId="0" bldLvl="0" autoUpdateAnimBg="0"/>
      <p:bldP spid="5190" grpId="0" bldLvl="0" autoUpdateAnimBg="0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188564" y="3807331"/>
            <a:ext cx="8639205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3000" b="1" dirty="0" smtClean="0">
                <a:latin typeface="+mn-lt"/>
                <a:ea typeface="+mn-ea"/>
                <a:sym typeface="Times New Roman" pitchFamily="18" charset="0"/>
              </a:rPr>
              <a:t>6</a:t>
            </a:r>
            <a:r>
              <a:rPr lang="en-US" altLang="zh-CN" sz="3000" b="1" dirty="0" smtClean="0">
                <a:latin typeface="+mn-lt"/>
                <a:ea typeface="+mn-ea"/>
                <a:sym typeface="黑体" pitchFamily="49" charset="-122"/>
              </a:rPr>
              <a:t>) </a:t>
            </a:r>
            <a:r>
              <a:rPr lang="zh-CN" altLang="en-US" sz="3000" b="1" dirty="0" smtClean="0">
                <a:solidFill>
                  <a:srgbClr val="C00000"/>
                </a:solidFill>
                <a:latin typeface="+mn-lt"/>
                <a:ea typeface="+mn-ea"/>
                <a:sym typeface="黑体" pitchFamily="49" charset="-122"/>
              </a:rPr>
              <a:t>匀变速</a:t>
            </a:r>
            <a:r>
              <a:rPr lang="zh-CN" altLang="en-US" sz="3000" b="1" dirty="0" smtClean="0">
                <a:latin typeface="+mn-lt"/>
                <a:ea typeface="+mn-ea"/>
                <a:sym typeface="黑体" pitchFamily="49" charset="-122"/>
              </a:rPr>
              <a:t>直线运动 </a:t>
            </a:r>
            <a:endParaRPr lang="en-US" altLang="zh-CN" sz="3000" b="1" dirty="0" smtClean="0">
              <a:latin typeface="+mn-lt"/>
              <a:ea typeface="+mn-ea"/>
              <a:sym typeface="黑体" pitchFamily="49" charset="-122"/>
            </a:endParaRPr>
          </a:p>
          <a:p>
            <a:pPr>
              <a:spcBef>
                <a:spcPct val="10000"/>
              </a:spcBef>
            </a:pPr>
            <a:r>
              <a:rPr lang="zh-CN" altLang="en-US" sz="3000" b="1" dirty="0" smtClean="0">
                <a:latin typeface="+mn-lt"/>
                <a:ea typeface="+mn-ea"/>
                <a:sym typeface="黑体" pitchFamily="49" charset="-122"/>
              </a:rPr>
              <a:t>                 (</a:t>
            </a:r>
            <a:r>
              <a:rPr lang="en-US" altLang="zh-CN" sz="3000" b="1" dirty="0" smtClean="0">
                <a:latin typeface="+mn-lt"/>
                <a:ea typeface="+mn-ea"/>
                <a:sym typeface="黑体" pitchFamily="49" charset="-122"/>
              </a:rPr>
              <a:t>1-D M</a:t>
            </a:r>
            <a:r>
              <a:rPr lang="zh-CN" altLang="en-US" sz="3000" b="1" dirty="0" smtClean="0">
                <a:latin typeface="+mn-lt"/>
                <a:ea typeface="+mn-ea"/>
                <a:sym typeface="黑体" pitchFamily="49" charset="-122"/>
              </a:rPr>
              <a:t>otion </a:t>
            </a:r>
            <a:r>
              <a:rPr lang="en-US" altLang="zh-CN" sz="3000" b="1" dirty="0" smtClean="0">
                <a:latin typeface="+mn-lt"/>
                <a:ea typeface="+mn-ea"/>
                <a:sym typeface="黑体" pitchFamily="49" charset="-122"/>
              </a:rPr>
              <a:t>at </a:t>
            </a:r>
            <a:r>
              <a:rPr lang="en-US" altLang="zh-CN" sz="3000" b="1" dirty="0" smtClean="0">
                <a:solidFill>
                  <a:srgbClr val="C00000"/>
                </a:solidFill>
                <a:latin typeface="+mn-lt"/>
                <a:ea typeface="+mn-ea"/>
                <a:sym typeface="黑体" pitchFamily="49" charset="-122"/>
              </a:rPr>
              <a:t>constant acceleration</a:t>
            </a:r>
            <a:r>
              <a:rPr lang="zh-CN" altLang="en-US" sz="3000" b="1" dirty="0" smtClean="0">
                <a:latin typeface="+mn-lt"/>
                <a:ea typeface="+mn-ea"/>
                <a:sym typeface="黑体" pitchFamily="49" charset="-122"/>
              </a:rPr>
              <a:t>)：</a:t>
            </a:r>
            <a:endParaRPr lang="en-US" sz="3000" b="1" dirty="0">
              <a:solidFill>
                <a:srgbClr val="000000"/>
              </a:solidFill>
              <a:latin typeface="+mn-lt"/>
              <a:ea typeface="+mn-ea"/>
              <a:sym typeface="黑体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84010" y="840561"/>
            <a:ext cx="7672366" cy="2444423"/>
            <a:chOff x="500034" y="642918"/>
            <a:chExt cx="7672366" cy="2444423"/>
          </a:xfrm>
        </p:grpSpPr>
        <p:sp>
          <p:nvSpPr>
            <p:cNvPr id="5" name="TextBox 4"/>
            <p:cNvSpPr txBox="1"/>
            <p:nvPr/>
          </p:nvSpPr>
          <p:spPr>
            <a:xfrm>
              <a:off x="500034" y="1268760"/>
              <a:ext cx="25003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000" b="1" dirty="0" smtClean="0">
                  <a:latin typeface="+mn-lt"/>
                </a:rPr>
                <a:t>加速度</a:t>
              </a:r>
              <a:r>
                <a:rPr lang="en-US" altLang="zh-CN" sz="3000" b="1" dirty="0" smtClean="0">
                  <a:latin typeface="+mn-lt"/>
                </a:rPr>
                <a:t> (acceleration)</a:t>
              </a:r>
              <a:endParaRPr lang="zh-CN" altLang="en-US" sz="3000" b="1" dirty="0">
                <a:latin typeface="+mn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28992" y="642918"/>
              <a:ext cx="38793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000" b="1" dirty="0" smtClean="0">
                  <a:solidFill>
                    <a:srgbClr val="FF0000"/>
                  </a:solidFill>
                  <a:latin typeface="+mn-lt"/>
                </a:rPr>
                <a:t>平均</a:t>
              </a:r>
              <a:r>
                <a:rPr lang="zh-CN" altLang="en-US" sz="3000" b="1" dirty="0" smtClean="0">
                  <a:latin typeface="+mn-lt"/>
                </a:rPr>
                <a:t>加速度</a:t>
              </a:r>
              <a:endParaRPr lang="en-US" altLang="zh-CN" sz="3000" b="1" dirty="0" smtClean="0">
                <a:latin typeface="+mn-lt"/>
              </a:endParaRPr>
            </a:p>
            <a:p>
              <a:r>
                <a:rPr lang="en-US" altLang="zh-CN" sz="3000" b="1" dirty="0" smtClean="0">
                  <a:latin typeface="+mn-lt"/>
                </a:rPr>
                <a:t>(</a:t>
              </a:r>
              <a:r>
                <a:rPr lang="en-US" altLang="zh-CN" sz="3000" b="1" dirty="0" smtClean="0">
                  <a:solidFill>
                    <a:srgbClr val="FF0000"/>
                  </a:solidFill>
                  <a:latin typeface="+mn-lt"/>
                </a:rPr>
                <a:t>average</a:t>
              </a:r>
              <a:r>
                <a:rPr lang="en-US" altLang="zh-CN" sz="3000" b="1" dirty="0" smtClean="0">
                  <a:latin typeface="+mn-lt"/>
                </a:rPr>
                <a:t> acceleration)</a:t>
              </a:r>
              <a:endParaRPr lang="zh-CN" altLang="en-US" sz="3000" b="1" dirty="0">
                <a:latin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28992" y="2071678"/>
              <a:ext cx="47434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000" b="1" dirty="0" smtClean="0">
                  <a:solidFill>
                    <a:srgbClr val="FF0000"/>
                  </a:solidFill>
                  <a:latin typeface="+mn-lt"/>
                </a:rPr>
                <a:t>瞬时</a:t>
              </a:r>
              <a:r>
                <a:rPr lang="zh-CN" altLang="en-US" sz="3000" b="1" dirty="0" smtClean="0">
                  <a:latin typeface="+mn-lt"/>
                </a:rPr>
                <a:t>加速度</a:t>
              </a:r>
              <a:endParaRPr lang="en-US" altLang="zh-CN" sz="3000" b="1" dirty="0" smtClean="0">
                <a:latin typeface="+mn-lt"/>
              </a:endParaRPr>
            </a:p>
            <a:p>
              <a:r>
                <a:rPr lang="en-US" altLang="zh-CN" sz="3000" b="1" dirty="0" smtClean="0">
                  <a:latin typeface="+mn-lt"/>
                </a:rPr>
                <a:t>(</a:t>
              </a:r>
              <a:r>
                <a:rPr lang="en-US" altLang="zh-CN" sz="3000" b="1" dirty="0" smtClean="0">
                  <a:solidFill>
                    <a:srgbClr val="FF0000"/>
                  </a:solidFill>
                  <a:latin typeface="+mn-lt"/>
                </a:rPr>
                <a:t>instantaneous </a:t>
              </a:r>
              <a:r>
                <a:rPr lang="en-US" altLang="zh-CN" sz="3000" b="1" dirty="0" smtClean="0">
                  <a:latin typeface="+mn-lt"/>
                </a:rPr>
                <a:t>acceleration )</a:t>
              </a:r>
              <a:endParaRPr lang="zh-CN" altLang="en-US" sz="3000" b="1" dirty="0">
                <a:latin typeface="+mn-lt"/>
              </a:endParaRPr>
            </a:p>
          </p:txBody>
        </p:sp>
        <p:sp>
          <p:nvSpPr>
            <p:cNvPr id="8" name="左大括号 7"/>
            <p:cNvSpPr/>
            <p:nvPr/>
          </p:nvSpPr>
          <p:spPr bwMode="auto">
            <a:xfrm>
              <a:off x="3000364" y="1000108"/>
              <a:ext cx="288000" cy="142876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395536" y="5035242"/>
            <a:ext cx="813514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3000" b="1" dirty="0" smtClean="0">
                <a:solidFill>
                  <a:srgbClr val="FF0000"/>
                </a:solidFill>
                <a:latin typeface="+mn-lt"/>
                <a:ea typeface="+mn-ea"/>
                <a:sym typeface="黑体" pitchFamily="49" charset="-122"/>
              </a:rPr>
              <a:t>加速度恒定</a:t>
            </a:r>
            <a:r>
              <a:rPr lang="zh-CN" altLang="en-US" sz="3000" b="1" dirty="0" smtClean="0">
                <a:latin typeface="+mn-lt"/>
                <a:ea typeface="+mn-ea"/>
                <a:sym typeface="黑体" pitchFamily="49" charset="-122"/>
              </a:rPr>
              <a:t>（</a:t>
            </a:r>
            <a:r>
              <a:rPr lang="zh-CN" altLang="en-US" sz="3000" b="1" dirty="0" smtClean="0">
                <a:solidFill>
                  <a:srgbClr val="C00000"/>
                </a:solidFill>
                <a:latin typeface="+mn-lt"/>
                <a:ea typeface="+mn-ea"/>
                <a:sym typeface="黑体" pitchFamily="49" charset="-122"/>
              </a:rPr>
              <a:t>大小</a:t>
            </a:r>
            <a:r>
              <a:rPr lang="en-US" altLang="zh-CN" sz="3000" b="1" dirty="0" smtClean="0">
                <a:latin typeface="+mn-lt"/>
                <a:ea typeface="+mn-ea"/>
                <a:sym typeface="黑体" pitchFamily="49" charset="-122"/>
              </a:rPr>
              <a:t>&amp;</a:t>
            </a:r>
            <a:r>
              <a:rPr lang="zh-CN" altLang="en-US" sz="3000" b="1" dirty="0" smtClean="0">
                <a:solidFill>
                  <a:srgbClr val="C00000"/>
                </a:solidFill>
                <a:latin typeface="+mn-lt"/>
                <a:ea typeface="+mn-ea"/>
                <a:sym typeface="黑体" pitchFamily="49" charset="-122"/>
              </a:rPr>
              <a:t>方向</a:t>
            </a:r>
            <a:r>
              <a:rPr lang="zh-CN" altLang="en-US" sz="3000" b="1" dirty="0" smtClean="0">
                <a:latin typeface="+mn-lt"/>
                <a:ea typeface="+mn-ea"/>
                <a:sym typeface="黑体" pitchFamily="49" charset="-122"/>
              </a:rPr>
              <a:t>均不变）的直线运动</a:t>
            </a:r>
            <a:r>
              <a:rPr lang="zh-CN" altLang="en-US" sz="3000" b="1" dirty="0" smtClean="0">
                <a:solidFill>
                  <a:srgbClr val="000000"/>
                </a:solidFill>
                <a:latin typeface="+mn-lt"/>
                <a:ea typeface="+mn-ea"/>
                <a:sym typeface="黑体" pitchFamily="49" charset="-122"/>
              </a:rPr>
              <a:t>。</a:t>
            </a:r>
            <a:endParaRPr lang="en-US" sz="3000" b="1" dirty="0">
              <a:solidFill>
                <a:srgbClr val="000000"/>
              </a:solidFill>
              <a:latin typeface="+mn-lt"/>
              <a:ea typeface="+mn-ea"/>
              <a:sym typeface="黑体" pitchFamily="49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502525" y="3284984"/>
            <a:ext cx="164147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60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FFC000"/>
                </a:solidFill>
                <a:latin typeface="Times New Roman" pitchFamily="18" charset="0"/>
                <a:ea typeface="黑体" pitchFamily="49" charset="-122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bldLvl="0"/>
      <p:bldP spid="12" grpId="0" build="allAtOnce" bldLvl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53" y="404664"/>
            <a:ext cx="2694679" cy="839578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/>
            <a:r>
              <a:rPr lang="en-US" altLang="zh-CN" sz="3600" b="1" cap="all" dirty="0" smtClean="0">
                <a:ln w="0"/>
                <a:solidFill>
                  <a:srgbClr val="00B050"/>
                </a:solidFill>
                <a:effectLst>
                  <a:reflection blurRad="12700" stA="50000" endPos="50000" dist="5000" dir="5400000" sy="-100000" rotWithShape="0"/>
                </a:effectLst>
                <a:latin typeface="+mn-lt"/>
                <a:ea typeface="黑体" pitchFamily="49" charset="-122"/>
              </a:rPr>
              <a:t>Yes or No?</a:t>
            </a:r>
            <a:endParaRPr lang="zh-CN" altLang="en-US" sz="3600" b="1" cap="all" dirty="0">
              <a:ln w="0"/>
              <a:solidFill>
                <a:srgbClr val="00B050"/>
              </a:solidFill>
              <a:effectLst>
                <a:reflection blurRad="12700" stA="50000" endPos="50000" dist="5000" dir="5400000" sy="-100000" rotWithShape="0"/>
              </a:effectLst>
              <a:latin typeface="+mn-lt"/>
              <a:ea typeface="黑体" pitchFamily="49" charset="-122"/>
            </a:endParaRPr>
          </a:p>
        </p:txBody>
      </p:sp>
      <p:sp>
        <p:nvSpPr>
          <p:cNvPr id="63509" name="Rectangle 21"/>
          <p:cNvSpPr>
            <a:spLocks noChangeArrowheads="1"/>
          </p:cNvSpPr>
          <p:nvPr/>
        </p:nvSpPr>
        <p:spPr bwMode="auto">
          <a:xfrm>
            <a:off x="1011268" y="4243154"/>
            <a:ext cx="694292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000" b="1" dirty="0" smtClean="0">
                <a:latin typeface="+mn-lt"/>
                <a:ea typeface="楷体" pitchFamily="49" charset="-122"/>
              </a:rPr>
              <a:t>5</a:t>
            </a:r>
            <a:r>
              <a:rPr lang="zh-CN" altLang="en-US" sz="3000" b="1" dirty="0" smtClean="0">
                <a:latin typeface="+mn-lt"/>
                <a:ea typeface="楷体" pitchFamily="49" charset="-122"/>
              </a:rPr>
              <a:t>）速度</a:t>
            </a:r>
            <a:r>
              <a:rPr lang="zh-CN" altLang="en-US" sz="3000" b="1" dirty="0" smtClean="0">
                <a:ea typeface="楷体" pitchFamily="49" charset="-122"/>
              </a:rPr>
              <a:t>变化越多，</a:t>
            </a:r>
            <a:r>
              <a:rPr lang="en-US" altLang="zh-CN" sz="3000" b="1" dirty="0" smtClean="0">
                <a:ea typeface="楷体" pitchFamily="49" charset="-122"/>
              </a:rPr>
              <a:t> </a:t>
            </a:r>
            <a:r>
              <a:rPr lang="zh-CN" altLang="en-US" sz="3000" b="1" dirty="0" smtClean="0">
                <a:ea typeface="楷体" pitchFamily="49" charset="-122"/>
              </a:rPr>
              <a:t>加速度就越大</a:t>
            </a:r>
            <a:r>
              <a:rPr lang="zh-CN" altLang="en-US" sz="3000" b="1" dirty="0" smtClean="0">
                <a:latin typeface="+mn-lt"/>
                <a:ea typeface="楷体" pitchFamily="49" charset="-122"/>
              </a:rPr>
              <a:t>（   </a:t>
            </a:r>
            <a:r>
              <a:rPr lang="zh-CN" altLang="en-US" sz="3000" b="1" dirty="0">
                <a:latin typeface="+mn-lt"/>
                <a:ea typeface="楷体" pitchFamily="49" charset="-122"/>
              </a:rPr>
              <a:t>）</a:t>
            </a:r>
          </a:p>
        </p:txBody>
      </p:sp>
      <p:sp>
        <p:nvSpPr>
          <p:cNvPr id="63510" name="Rectangle 22"/>
          <p:cNvSpPr>
            <a:spLocks noChangeArrowheads="1"/>
          </p:cNvSpPr>
          <p:nvPr/>
        </p:nvSpPr>
        <p:spPr bwMode="auto">
          <a:xfrm>
            <a:off x="1011268" y="1196752"/>
            <a:ext cx="703910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000" b="1" dirty="0" smtClean="0">
                <a:latin typeface="+mn-lt"/>
                <a:ea typeface="楷体" pitchFamily="49" charset="-122"/>
              </a:rPr>
              <a:t>1</a:t>
            </a:r>
            <a:r>
              <a:rPr lang="zh-CN" altLang="en-US" sz="3000" b="1" dirty="0" smtClean="0">
                <a:latin typeface="+mn-lt"/>
                <a:ea typeface="楷体" pitchFamily="49" charset="-122"/>
              </a:rPr>
              <a:t>）加速度为</a:t>
            </a:r>
            <a:r>
              <a:rPr lang="zh-CN" altLang="en-US" sz="3000" b="1" dirty="0">
                <a:latin typeface="+mn-lt"/>
                <a:ea typeface="楷体" pitchFamily="49" charset="-122"/>
              </a:rPr>
              <a:t>零时</a:t>
            </a:r>
            <a:r>
              <a:rPr lang="zh-CN" altLang="en-US" sz="3000" b="1" dirty="0" smtClean="0">
                <a:latin typeface="+mn-lt"/>
                <a:ea typeface="楷体" pitchFamily="49" charset="-122"/>
              </a:rPr>
              <a:t>，速度必然</a:t>
            </a:r>
            <a:r>
              <a:rPr lang="zh-CN" altLang="en-US" sz="3000" b="1" dirty="0">
                <a:latin typeface="+mn-lt"/>
                <a:ea typeface="楷体" pitchFamily="49" charset="-122"/>
              </a:rPr>
              <a:t>为零 （   ） 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18611" y="5688831"/>
            <a:ext cx="8325389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000" b="1" dirty="0">
                <a:latin typeface="+mn-lt"/>
                <a:ea typeface="楷体" pitchFamily="49" charset="-122"/>
              </a:rPr>
              <a:t>  </a:t>
            </a:r>
            <a:r>
              <a:rPr lang="en-US" altLang="zh-CN" sz="3000" b="1" dirty="0" smtClean="0">
                <a:latin typeface="+mn-lt"/>
                <a:ea typeface="楷体" pitchFamily="49" charset="-122"/>
              </a:rPr>
              <a:t>7</a:t>
            </a:r>
            <a:r>
              <a:rPr lang="zh-CN" altLang="en-US" sz="3000" b="1" dirty="0" smtClean="0">
                <a:latin typeface="+mn-lt"/>
                <a:ea typeface="楷体" pitchFamily="49" charset="-122"/>
              </a:rPr>
              <a:t>）</a:t>
            </a:r>
            <a:r>
              <a:rPr lang="en-US" altLang="zh-CN" sz="3000" b="1" i="1" dirty="0" smtClean="0">
                <a:ea typeface="楷体" pitchFamily="49" charset="-122"/>
              </a:rPr>
              <a:t>a</a:t>
            </a:r>
            <a:r>
              <a:rPr lang="zh-CN" altLang="en-US" sz="3000" b="1" dirty="0" smtClean="0">
                <a:ea typeface="楷体" pitchFamily="49" charset="-122"/>
              </a:rPr>
              <a:t>方向保持不变，则</a:t>
            </a:r>
            <a:r>
              <a:rPr lang="en-US" altLang="zh-CN" sz="3000" b="1" i="1" dirty="0" smtClean="0">
                <a:ea typeface="楷体" pitchFamily="49" charset="-122"/>
              </a:rPr>
              <a:t>v</a:t>
            </a:r>
            <a:r>
              <a:rPr lang="zh-CN" altLang="en-US" sz="3000" b="1" dirty="0" smtClean="0">
                <a:ea typeface="楷体" pitchFamily="49" charset="-122"/>
              </a:rPr>
              <a:t>方向也保持不变</a:t>
            </a:r>
            <a:r>
              <a:rPr lang="zh-CN" altLang="en-US" sz="3000" b="1" dirty="0" smtClean="0">
                <a:latin typeface="+mn-lt"/>
                <a:ea typeface="楷体" pitchFamily="49" charset="-122"/>
              </a:rPr>
              <a:t>（   ）  </a:t>
            </a:r>
            <a:endParaRPr lang="zh-CN" altLang="en-US" sz="3000" b="1" dirty="0">
              <a:latin typeface="+mn-lt"/>
              <a:ea typeface="楷体" pitchFamily="49" charset="-122"/>
            </a:endParaRPr>
          </a:p>
        </p:txBody>
      </p:sp>
      <p:sp>
        <p:nvSpPr>
          <p:cNvPr id="17" name="Text Box 47"/>
          <p:cNvSpPr txBox="1">
            <a:spLocks noChangeArrowheads="1"/>
          </p:cNvSpPr>
          <p:nvPr/>
        </p:nvSpPr>
        <p:spPr bwMode="auto">
          <a:xfrm>
            <a:off x="8046272" y="5763319"/>
            <a:ext cx="86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楷体" pitchFamily="49" charset="-122"/>
              </a:rPr>
              <a:t>×</a:t>
            </a:r>
            <a:r>
              <a:rPr lang="en-US" altLang="zh-CN" dirty="0">
                <a:latin typeface="+mn-lt"/>
                <a:ea typeface="楷体" pitchFamily="49" charset="-122"/>
              </a:rPr>
              <a:t> </a:t>
            </a:r>
          </a:p>
        </p:txBody>
      </p:sp>
      <p:sp>
        <p:nvSpPr>
          <p:cNvPr id="21" name="Rectangle 51"/>
          <p:cNvSpPr>
            <a:spLocks noChangeArrowheads="1"/>
          </p:cNvSpPr>
          <p:nvPr/>
        </p:nvSpPr>
        <p:spPr bwMode="auto">
          <a:xfrm>
            <a:off x="999554" y="4942006"/>
            <a:ext cx="7100838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000" b="1" dirty="0" smtClean="0">
                <a:latin typeface="+mn-lt"/>
                <a:ea typeface="楷体" pitchFamily="49" charset="-122"/>
              </a:rPr>
              <a:t>6</a:t>
            </a:r>
            <a:r>
              <a:rPr lang="zh-CN" altLang="en-US" sz="3000" b="1" dirty="0" smtClean="0">
                <a:latin typeface="+mn-lt"/>
                <a:ea typeface="楷体" pitchFamily="49" charset="-122"/>
              </a:rPr>
              <a:t>）</a:t>
            </a:r>
            <a:r>
              <a:rPr lang="en-US" altLang="zh-CN" sz="3000" b="1" i="1" dirty="0" smtClean="0">
                <a:ea typeface="楷体" pitchFamily="49" charset="-122"/>
              </a:rPr>
              <a:t> </a:t>
            </a:r>
            <a:r>
              <a:rPr lang="zh-CN" altLang="en-US" sz="3000" b="1" dirty="0" smtClean="0">
                <a:ea typeface="楷体" pitchFamily="49" charset="-122"/>
              </a:rPr>
              <a:t>速度</a:t>
            </a:r>
            <a:r>
              <a:rPr lang="zh-CN" altLang="en-US" sz="3000" b="1" dirty="0" smtClean="0">
                <a:latin typeface="+mn-lt"/>
                <a:ea typeface="楷体" pitchFamily="49" charset="-122"/>
              </a:rPr>
              <a:t>变化</a:t>
            </a:r>
            <a:r>
              <a:rPr lang="zh-CN" altLang="en-US" sz="3000" b="1" dirty="0">
                <a:latin typeface="+mn-lt"/>
                <a:ea typeface="楷体" pitchFamily="49" charset="-122"/>
              </a:rPr>
              <a:t>越快</a:t>
            </a:r>
            <a:r>
              <a:rPr lang="zh-CN" altLang="en-US" sz="3000" b="1" dirty="0" smtClean="0">
                <a:latin typeface="+mn-lt"/>
                <a:ea typeface="楷体" pitchFamily="49" charset="-122"/>
              </a:rPr>
              <a:t>，加速度就越</a:t>
            </a:r>
            <a:r>
              <a:rPr lang="zh-CN" altLang="en-US" sz="3000" b="1" dirty="0">
                <a:latin typeface="+mn-lt"/>
                <a:ea typeface="楷体" pitchFamily="49" charset="-122"/>
              </a:rPr>
              <a:t>大（  ）</a:t>
            </a:r>
          </a:p>
        </p:txBody>
      </p:sp>
      <p:sp>
        <p:nvSpPr>
          <p:cNvPr id="23" name="Rectangle 53"/>
          <p:cNvSpPr>
            <a:spLocks noChangeArrowheads="1"/>
          </p:cNvSpPr>
          <p:nvPr/>
        </p:nvSpPr>
        <p:spPr bwMode="auto">
          <a:xfrm>
            <a:off x="999554" y="3429000"/>
            <a:ext cx="702883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000" b="1" dirty="0" smtClean="0">
                <a:latin typeface="+mn-lt"/>
                <a:ea typeface="楷体" pitchFamily="49" charset="-122"/>
              </a:rPr>
              <a:t>4</a:t>
            </a:r>
            <a:r>
              <a:rPr lang="zh-CN" altLang="en-US" sz="3000" b="1" dirty="0" smtClean="0">
                <a:latin typeface="+mn-lt"/>
                <a:ea typeface="楷体" pitchFamily="49" charset="-122"/>
              </a:rPr>
              <a:t>）加速度减小</a:t>
            </a:r>
            <a:r>
              <a:rPr lang="zh-CN" altLang="en-US" sz="3000" b="1" dirty="0">
                <a:latin typeface="+mn-lt"/>
                <a:ea typeface="楷体" pitchFamily="49" charset="-122"/>
              </a:rPr>
              <a:t>，</a:t>
            </a:r>
            <a:r>
              <a:rPr lang="zh-CN" altLang="en-US" sz="3000" b="1" dirty="0" smtClean="0">
                <a:latin typeface="+mn-lt"/>
                <a:ea typeface="楷体" pitchFamily="49" charset="-122"/>
              </a:rPr>
              <a:t>则速度一定</a:t>
            </a:r>
            <a:r>
              <a:rPr lang="zh-CN" altLang="en-US" sz="3000" b="1" dirty="0">
                <a:latin typeface="+mn-lt"/>
                <a:ea typeface="楷体" pitchFamily="49" charset="-122"/>
              </a:rPr>
              <a:t>减小（  ）</a:t>
            </a:r>
          </a:p>
        </p:txBody>
      </p:sp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7020768" y="4280505"/>
            <a:ext cx="863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  <a:ea typeface="楷体" pitchFamily="49" charset="-122"/>
              </a:rPr>
              <a:t>×</a:t>
            </a:r>
            <a:r>
              <a:rPr lang="en-US" altLang="zh-CN" sz="2800" dirty="0" smtClean="0">
                <a:solidFill>
                  <a:srgbClr val="FF0000"/>
                </a:solidFill>
                <a:latin typeface="+mn-lt"/>
                <a:ea typeface="楷体" pitchFamily="49" charset="-122"/>
              </a:rPr>
              <a:t>  </a:t>
            </a:r>
            <a:endParaRPr lang="en-US" altLang="zh-CN" sz="2800" dirty="0">
              <a:solidFill>
                <a:srgbClr val="FF0000"/>
              </a:solidFill>
              <a:latin typeface="+mn-lt"/>
              <a:ea typeface="楷体" pitchFamily="49" charset="-122"/>
            </a:endParaRPr>
          </a:p>
        </p:txBody>
      </p:sp>
      <p:sp>
        <p:nvSpPr>
          <p:cNvPr id="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11268" y="2636838"/>
            <a:ext cx="7305148" cy="792162"/>
          </a:xfrm>
          <a:noFill/>
          <a:ln/>
        </p:spPr>
        <p:txBody>
          <a:bodyPr/>
          <a:lstStyle/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altLang="zh-CN" sz="3000" b="1" dirty="0" smtClean="0">
                <a:ea typeface="楷体" pitchFamily="49" charset="-122"/>
              </a:rPr>
              <a:t>3</a:t>
            </a:r>
            <a:r>
              <a:rPr lang="zh-CN" altLang="en-US" sz="3000" b="1" dirty="0" smtClean="0">
                <a:ea typeface="楷体" pitchFamily="49" charset="-122"/>
              </a:rPr>
              <a:t>）速度增大</a:t>
            </a:r>
            <a:r>
              <a:rPr lang="zh-CN" altLang="en-US" sz="3000" b="1" dirty="0">
                <a:ea typeface="楷体" pitchFamily="49" charset="-122"/>
              </a:rPr>
              <a:t>，</a:t>
            </a:r>
            <a:r>
              <a:rPr lang="zh-CN" altLang="en-US" sz="3000" b="1" dirty="0" smtClean="0">
                <a:ea typeface="楷体" pitchFamily="49" charset="-122"/>
              </a:rPr>
              <a:t>则加速度一定增大</a:t>
            </a:r>
            <a:r>
              <a:rPr lang="zh-CN" altLang="en-US" sz="3000" b="1" dirty="0">
                <a:ea typeface="楷体" pitchFamily="49" charset="-122"/>
              </a:rPr>
              <a:t>（  ）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endParaRPr lang="zh-CN" altLang="en-US" sz="3000" b="1" dirty="0">
              <a:ea typeface="楷体" pitchFamily="49" charset="-122"/>
            </a:endParaRPr>
          </a:p>
          <a:p>
            <a:pPr marL="533400" indent="-533400">
              <a:lnSpc>
                <a:spcPct val="130000"/>
              </a:lnSpc>
              <a:buFontTx/>
              <a:buNone/>
            </a:pPr>
            <a:endParaRPr lang="en-US" altLang="zh-CN" sz="3000" b="1" dirty="0">
              <a:ea typeface="楷体" pitchFamily="49" charset="-122"/>
            </a:endParaRPr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6876296" y="2705198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楷体" pitchFamily="49" charset="-122"/>
              </a:rPr>
              <a:t>×</a:t>
            </a:r>
            <a:r>
              <a:rPr lang="en-US" altLang="zh-CN" sz="2800" dirty="0">
                <a:latin typeface="+mn-lt"/>
                <a:ea typeface="楷体" pitchFamily="49" charset="-122"/>
              </a:rPr>
              <a:t> </a:t>
            </a:r>
          </a:p>
        </p:txBody>
      </p:sp>
      <p:sp>
        <p:nvSpPr>
          <p:cNvPr id="63506" name="Text Box 18"/>
          <p:cNvSpPr txBox="1">
            <a:spLocks noChangeArrowheads="1"/>
          </p:cNvSpPr>
          <p:nvPr/>
        </p:nvSpPr>
        <p:spPr bwMode="auto">
          <a:xfrm>
            <a:off x="6988541" y="1222470"/>
            <a:ext cx="71133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楷体" pitchFamily="49" charset="-122"/>
              </a:rPr>
              <a:t>×</a:t>
            </a:r>
            <a:r>
              <a:rPr lang="en-US" altLang="zh-CN" sz="2800" dirty="0">
                <a:latin typeface="+mn-lt"/>
                <a:ea typeface="楷体" pitchFamily="49" charset="-122"/>
              </a:rPr>
              <a:t> </a:t>
            </a:r>
          </a:p>
        </p:txBody>
      </p:sp>
      <p:sp>
        <p:nvSpPr>
          <p:cNvPr id="20" name="Text Box 50"/>
          <p:cNvSpPr txBox="1">
            <a:spLocks noChangeArrowheads="1"/>
          </p:cNvSpPr>
          <p:nvPr/>
        </p:nvSpPr>
        <p:spPr bwMode="auto">
          <a:xfrm>
            <a:off x="7020272" y="5062999"/>
            <a:ext cx="86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楷体" pitchFamily="49" charset="-122"/>
              </a:rPr>
              <a:t>√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楷体" pitchFamily="49" charset="-122"/>
              </a:rPr>
              <a:t>  </a:t>
            </a: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1013314" y="1954664"/>
            <a:ext cx="723146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000" b="1" dirty="0" smtClean="0">
                <a:latin typeface="+mn-lt"/>
                <a:ea typeface="楷体" pitchFamily="49" charset="-122"/>
              </a:rPr>
              <a:t>2</a:t>
            </a:r>
            <a:r>
              <a:rPr lang="zh-CN" altLang="en-US" sz="3000" b="1" dirty="0" smtClean="0">
                <a:latin typeface="+mn-lt"/>
                <a:ea typeface="楷体" pitchFamily="49" charset="-122"/>
              </a:rPr>
              <a:t>）</a:t>
            </a:r>
            <a:r>
              <a:rPr lang="en-US" altLang="zh-CN" sz="3000" b="1" i="1" dirty="0" smtClean="0">
                <a:ea typeface="楷体" pitchFamily="49" charset="-122"/>
              </a:rPr>
              <a:t> </a:t>
            </a:r>
            <a:r>
              <a:rPr lang="zh-CN" altLang="en-US" sz="3000" b="1" dirty="0" smtClean="0">
                <a:ea typeface="楷体" pitchFamily="49" charset="-122"/>
              </a:rPr>
              <a:t>速度</a:t>
            </a:r>
            <a:r>
              <a:rPr lang="zh-CN" altLang="en-US" sz="3000" b="1" dirty="0" smtClean="0">
                <a:latin typeface="+mn-lt"/>
                <a:ea typeface="楷体" pitchFamily="49" charset="-122"/>
              </a:rPr>
              <a:t>为</a:t>
            </a:r>
            <a:r>
              <a:rPr lang="zh-CN" altLang="en-US" sz="3000" b="1" dirty="0">
                <a:latin typeface="+mn-lt"/>
                <a:ea typeface="楷体" pitchFamily="49" charset="-122"/>
              </a:rPr>
              <a:t>零时</a:t>
            </a:r>
            <a:r>
              <a:rPr lang="zh-CN" altLang="en-US" sz="3000" b="1" dirty="0" smtClean="0">
                <a:latin typeface="+mn-lt"/>
                <a:ea typeface="楷体" pitchFamily="49" charset="-122"/>
              </a:rPr>
              <a:t>，</a:t>
            </a:r>
            <a:r>
              <a:rPr lang="en-US" altLang="zh-CN" sz="3000" b="1" i="1" dirty="0" smtClean="0">
                <a:ea typeface="楷体" pitchFamily="49" charset="-122"/>
              </a:rPr>
              <a:t> </a:t>
            </a:r>
            <a:r>
              <a:rPr lang="zh-CN" altLang="en-US" sz="3000" b="1" dirty="0" smtClean="0">
                <a:ea typeface="楷体" pitchFamily="49" charset="-122"/>
              </a:rPr>
              <a:t>加速度</a:t>
            </a:r>
            <a:r>
              <a:rPr lang="zh-CN" altLang="en-US" sz="3000" b="1" dirty="0" smtClean="0">
                <a:latin typeface="+mn-lt"/>
                <a:ea typeface="楷体" pitchFamily="49" charset="-122"/>
              </a:rPr>
              <a:t>必然</a:t>
            </a:r>
            <a:r>
              <a:rPr lang="zh-CN" altLang="en-US" sz="3000" b="1" dirty="0">
                <a:latin typeface="+mn-lt"/>
                <a:ea typeface="楷体" pitchFamily="49" charset="-122"/>
              </a:rPr>
              <a:t>为零 （   ） </a:t>
            </a:r>
          </a:p>
        </p:txBody>
      </p:sp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7164288" y="1964616"/>
            <a:ext cx="71133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楷体" pitchFamily="49" charset="-122"/>
              </a:rPr>
              <a:t>×</a:t>
            </a:r>
            <a:r>
              <a:rPr lang="en-US" altLang="zh-CN" sz="2800" dirty="0">
                <a:latin typeface="+mn-lt"/>
                <a:ea typeface="楷体" pitchFamily="49" charset="-122"/>
              </a:rPr>
              <a:t> </a:t>
            </a:r>
          </a:p>
        </p:txBody>
      </p:sp>
      <p:sp>
        <p:nvSpPr>
          <p:cNvPr id="19" name="Text Box 49"/>
          <p:cNvSpPr txBox="1">
            <a:spLocks noChangeArrowheads="1"/>
          </p:cNvSpPr>
          <p:nvPr/>
        </p:nvSpPr>
        <p:spPr bwMode="auto">
          <a:xfrm>
            <a:off x="6854715" y="3429000"/>
            <a:ext cx="86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楷体" pitchFamily="49" charset="-122"/>
              </a:rPr>
              <a:t>×</a:t>
            </a:r>
            <a:r>
              <a:rPr lang="en-US" altLang="zh-CN">
                <a:latin typeface="+mn-lt"/>
                <a:ea typeface="楷体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P spid="63509" grpId="0"/>
      <p:bldP spid="63510" grpId="0"/>
      <p:bldP spid="16" grpId="0"/>
      <p:bldP spid="17" grpId="0"/>
      <p:bldP spid="21" grpId="0"/>
      <p:bldP spid="23" grpId="0"/>
      <p:bldP spid="63505" grpId="0"/>
      <p:bldP spid="26" grpId="0"/>
      <p:bldP spid="63506" grpId="0"/>
      <p:bldP spid="20" grpId="0"/>
      <p:bldP spid="27" grpId="0"/>
      <p:bldP spid="2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1438" y="457200"/>
            <a:ext cx="8991600" cy="3200876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、一个物体的加速度为零，则该物体一定是（</a:t>
            </a:r>
            <a:r>
              <a:rPr 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z="3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endParaRPr lang="en-US" altLang="zh-CN" sz="30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zh-CN" sz="8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．静止不动</a:t>
            </a:r>
            <a:endParaRPr lang="en-US" altLang="zh-CN" sz="2800" b="1" dirty="0" smtClean="0">
              <a:latin typeface="+mn-lt"/>
              <a:ea typeface="楷体" pitchFamily="49" charset="-122"/>
            </a:endParaRPr>
          </a:p>
          <a:p>
            <a:pPr eaLnBrk="1" hangingPunct="1">
              <a:buFontTx/>
              <a:buNone/>
            </a:pPr>
            <a:endParaRPr lang="en-US" altLang="zh-CN" sz="1600" b="1" dirty="0" smtClean="0">
              <a:latin typeface="+mn-lt"/>
              <a:ea typeface="楷体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latin typeface="+mn-lt"/>
                <a:ea typeface="楷体" pitchFamily="49" charset="-122"/>
              </a:rPr>
              <a:t>B</a:t>
            </a:r>
            <a:r>
              <a:rPr lang="zh-CN" altLang="en-US" sz="2800" b="1" dirty="0" smtClean="0">
                <a:latin typeface="+mn-lt"/>
                <a:ea typeface="楷体" pitchFamily="49" charset="-122"/>
              </a:rPr>
              <a:t>．匀速直线运动</a:t>
            </a:r>
            <a:endParaRPr lang="en-US" altLang="zh-CN" sz="3000" b="1" dirty="0">
              <a:latin typeface="+mn-lt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zh-CN" sz="1600" b="1" dirty="0">
              <a:latin typeface="+mn-lt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．静止或匀速直线运动</a:t>
            </a:r>
            <a:endParaRPr lang="en-US" altLang="zh-CN" sz="2800" b="1" dirty="0" smtClean="0">
              <a:latin typeface="+mn-lt"/>
              <a:ea typeface="楷体" pitchFamily="49" charset="-122"/>
            </a:endParaRPr>
          </a:p>
          <a:p>
            <a:pPr eaLnBrk="1" hangingPunct="1">
              <a:buFontTx/>
              <a:buNone/>
            </a:pPr>
            <a:endParaRPr lang="en-US" altLang="zh-CN" sz="1600" b="1" dirty="0" smtClean="0">
              <a:latin typeface="+mn-lt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latin typeface="+mn-lt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800" b="1" dirty="0" smtClean="0">
                <a:latin typeface="+mn-lt"/>
                <a:ea typeface="楷体" pitchFamily="49" charset="-122"/>
                <a:cs typeface="Times New Roman" pitchFamily="18" charset="0"/>
              </a:rPr>
              <a:t>．做速度大小不变的运动</a:t>
            </a:r>
            <a:endParaRPr lang="en-US" altLang="zh-CN" sz="3000" b="1" dirty="0">
              <a:latin typeface="+mn-lt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410575" y="438572"/>
            <a:ext cx="720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1438" y="404664"/>
            <a:ext cx="8991600" cy="6093976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、甲、乙两车在路口等候绿灯。绿灯亮后，两车同时由静止加速。甲车经过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4.0s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加速到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10m/s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后匀速运动，乙车经过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4.0s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加速到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15m/s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后匀速运动。若将两车的加速过程均视为匀变速直线运动，对于两车加速过程中的加速度大小，下列说法中正确的是（</a:t>
            </a:r>
            <a:r>
              <a:rPr 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endParaRPr lang="en-US" altLang="zh-CN" sz="30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．甲车的加速度大于乙车的加速度</a:t>
            </a:r>
            <a:endParaRPr lang="en-US" altLang="zh-CN" sz="30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3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.</a:t>
            </a:r>
            <a:r>
              <a:rPr lang="zh-CN" altLang="en-US" sz="3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3000" b="1" dirty="0" smtClean="0">
                <a:ea typeface="楷体" pitchFamily="49" charset="-122"/>
                <a:cs typeface="Times New Roman" pitchFamily="18" charset="0"/>
              </a:rPr>
              <a:t>甲车的</a:t>
            </a:r>
            <a:r>
              <a:rPr lang="zh-CN" altLang="en-US" sz="3000" b="1" dirty="0" smtClean="0">
                <a:ea typeface="楷体" pitchFamily="49" charset="-122"/>
                <a:cs typeface="Times New Roman" pitchFamily="18" charset="0"/>
              </a:rPr>
              <a:t>加速度小于</a:t>
            </a:r>
            <a:r>
              <a:rPr lang="zh-CN" altLang="en-US" sz="3000" b="1" dirty="0" smtClean="0">
                <a:ea typeface="楷体" pitchFamily="49" charset="-122"/>
                <a:cs typeface="Times New Roman" pitchFamily="18" charset="0"/>
              </a:rPr>
              <a:t>乙车的加速度</a:t>
            </a:r>
            <a:endParaRPr lang="en-US" altLang="zh-CN" sz="30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C.</a:t>
            </a:r>
            <a:r>
              <a:rPr lang="zh-CN" altLang="en-US" sz="3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甲、乙两车的加速度大小相等</a:t>
            </a:r>
            <a:endParaRPr lang="en-US" altLang="zh-CN" sz="30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3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.</a:t>
            </a:r>
            <a:r>
              <a:rPr lang="zh-CN" altLang="en-US" sz="3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根据已知条件，无法判断甲、乙两车加速度的大</a:t>
            </a:r>
            <a:endParaRPr lang="en-US" altLang="zh-CN" sz="30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3000" b="1" dirty="0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小关系</a:t>
            </a:r>
            <a:endParaRPr lang="en-US" sz="30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269808" y="2840236"/>
            <a:ext cx="54056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1438" y="457200"/>
            <a:ext cx="8991600" cy="3785652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zh-CN" altLang="en-US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若汽车的加速度方向与</a:t>
            </a:r>
            <a:r>
              <a:rPr lang="zh-CN" altLang="en-US" sz="3000" b="1" dirty="0" smtClean="0">
                <a:latin typeface="+mn-lt"/>
                <a:ea typeface="楷体" pitchFamily="49" charset="-122"/>
              </a:rPr>
              <a:t>速度方向一致，当加速度减小时，则</a:t>
            </a:r>
            <a:r>
              <a:rPr lang="zh-CN" altLang="en-US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（  </a:t>
            </a:r>
            <a:r>
              <a:rPr lang="en-US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z="3000" b="1" dirty="0">
                <a:latin typeface="+mn-lt"/>
                <a:ea typeface="楷体" pitchFamily="49" charset="-122"/>
                <a:cs typeface="Times New Roman" pitchFamily="18" charset="0"/>
              </a:rPr>
              <a:t>）</a:t>
            </a:r>
            <a:endParaRPr lang="en-US" altLang="zh-CN" sz="3000" b="1" dirty="0">
              <a:latin typeface="+mn-lt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zh-CN" sz="1200" b="1" dirty="0">
              <a:latin typeface="+mn-lt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．</a:t>
            </a:r>
            <a:r>
              <a:rPr lang="zh-CN" altLang="en-US" sz="3000" b="1" dirty="0" smtClean="0">
                <a:latin typeface="+mn-lt"/>
                <a:ea typeface="楷体" pitchFamily="49" charset="-122"/>
              </a:rPr>
              <a:t>汽车的速度也减小</a:t>
            </a:r>
            <a:endParaRPr lang="en-US" altLang="zh-CN" sz="3000" b="1" dirty="0" smtClean="0">
              <a:latin typeface="+mn-lt"/>
              <a:ea typeface="楷体" pitchFamily="49" charset="-122"/>
            </a:endParaRPr>
          </a:p>
          <a:p>
            <a:pPr eaLnBrk="1" hangingPunct="1">
              <a:buFontTx/>
              <a:buNone/>
            </a:pPr>
            <a:endParaRPr lang="en-US" altLang="zh-CN" sz="1600" b="1" dirty="0" smtClean="0">
              <a:latin typeface="+mn-lt"/>
              <a:ea typeface="楷体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sz="3000" b="1" dirty="0" smtClean="0">
                <a:latin typeface="+mn-lt"/>
                <a:ea typeface="楷体" pitchFamily="49" charset="-122"/>
              </a:rPr>
              <a:t>B</a:t>
            </a:r>
            <a:r>
              <a:rPr lang="zh-CN" altLang="en-US" sz="3000" b="1" dirty="0" smtClean="0">
                <a:latin typeface="+mn-lt"/>
                <a:ea typeface="楷体" pitchFamily="49" charset="-122"/>
              </a:rPr>
              <a:t>．汽车的速度仍在增大</a:t>
            </a:r>
            <a:endParaRPr lang="en-US" altLang="zh-CN" sz="3000" b="1" dirty="0">
              <a:latin typeface="+mn-lt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zh-CN" sz="1600" b="1" dirty="0">
              <a:latin typeface="+mn-lt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．</a:t>
            </a:r>
            <a:r>
              <a:rPr lang="zh-CN" altLang="en-US" sz="3000" b="1" dirty="0" smtClean="0">
                <a:latin typeface="+mn-lt"/>
                <a:ea typeface="楷体" pitchFamily="49" charset="-122"/>
              </a:rPr>
              <a:t>当加速度减小到零时，汽车静止</a:t>
            </a:r>
            <a:endParaRPr lang="en-US" altLang="zh-CN" sz="3000" b="1" dirty="0" smtClean="0">
              <a:latin typeface="+mn-lt"/>
              <a:ea typeface="楷体" pitchFamily="49" charset="-122"/>
            </a:endParaRPr>
          </a:p>
          <a:p>
            <a:pPr eaLnBrk="1" hangingPunct="1">
              <a:buFontTx/>
              <a:buNone/>
            </a:pPr>
            <a:endParaRPr lang="en-US" altLang="zh-CN" sz="1600" b="1" dirty="0" smtClean="0">
              <a:latin typeface="+mn-lt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．</a:t>
            </a:r>
            <a:r>
              <a:rPr lang="zh-CN" altLang="en-US" sz="3000" b="1" dirty="0" smtClean="0">
                <a:latin typeface="+mn-lt"/>
                <a:ea typeface="楷体" pitchFamily="49" charset="-122"/>
              </a:rPr>
              <a:t>当加速度减小到零时，汽车的速度达到最大</a:t>
            </a:r>
            <a:endParaRPr lang="en-US" altLang="zh-CN" sz="3000" b="1" dirty="0">
              <a:latin typeface="+mn-lt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875340" y="915978"/>
            <a:ext cx="720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BD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ldLvl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5"/>
          <p:cNvSpPr txBox="1">
            <a:spLocks noChangeArrowheads="1"/>
          </p:cNvSpPr>
          <p:nvPr/>
        </p:nvSpPr>
        <p:spPr bwMode="auto">
          <a:xfrm>
            <a:off x="107950" y="210901"/>
            <a:ext cx="5544170" cy="646331"/>
          </a:xfrm>
          <a:prstGeom prst="rect">
            <a:avLst/>
          </a:prstGeom>
          <a:gradFill flip="none" rotWithShape="1">
            <a:gsLst>
              <a:gs pos="0">
                <a:srgbClr val="800000"/>
              </a:gs>
              <a:gs pos="100000">
                <a:srgbClr val="800000">
                  <a:gamma/>
                  <a:shade val="46275"/>
                  <a:invGamma/>
                  <a:alpha val="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600" b="1" dirty="0" smtClean="0">
                <a:solidFill>
                  <a:srgbClr val="FFFF99"/>
                </a:solidFill>
                <a:latin typeface="+mj-lt"/>
                <a:ea typeface="黑体" pitchFamily="49" charset="-122"/>
              </a:rPr>
              <a:t>二、从</a:t>
            </a:r>
            <a:r>
              <a:rPr lang="en-US" altLang="zh-CN" sz="3600" b="1" i="1" dirty="0" smtClean="0">
                <a:solidFill>
                  <a:srgbClr val="FFFF99"/>
                </a:solidFill>
                <a:latin typeface="+mj-lt"/>
                <a:ea typeface="黑体" pitchFamily="49" charset="-122"/>
              </a:rPr>
              <a:t>v</a:t>
            </a:r>
            <a:r>
              <a:rPr lang="zh-CN" altLang="en-US" sz="3600" b="1" dirty="0" smtClean="0">
                <a:solidFill>
                  <a:srgbClr val="FFFF99"/>
                </a:solidFill>
                <a:latin typeface="+mj-lt"/>
                <a:ea typeface="黑体" pitchFamily="49" charset="-122"/>
              </a:rPr>
              <a:t>-</a:t>
            </a:r>
            <a:r>
              <a:rPr lang="en-US" altLang="zh-CN" sz="3600" b="1" i="1" dirty="0" smtClean="0">
                <a:solidFill>
                  <a:srgbClr val="FFFF99"/>
                </a:solidFill>
                <a:latin typeface="+mj-lt"/>
                <a:ea typeface="黑体" pitchFamily="49" charset="-122"/>
              </a:rPr>
              <a:t>t</a:t>
            </a:r>
            <a:r>
              <a:rPr lang="zh-CN" altLang="en-US" sz="3600" b="1" dirty="0" smtClean="0">
                <a:solidFill>
                  <a:srgbClr val="FFFF99"/>
                </a:solidFill>
                <a:latin typeface="+mj-lt"/>
                <a:ea typeface="黑体" pitchFamily="49" charset="-122"/>
              </a:rPr>
              <a:t>图象看</a:t>
            </a:r>
            <a:r>
              <a:rPr lang="zh-CN" altLang="en-US" sz="3600" b="1" dirty="0" smtClean="0">
                <a:solidFill>
                  <a:srgbClr val="FFFF99"/>
                </a:solidFill>
                <a:latin typeface="+mj-lt"/>
                <a:ea typeface="黑体" pitchFamily="49" charset="-122"/>
              </a:rPr>
              <a:t>加速度</a:t>
            </a:r>
            <a:endParaRPr lang="en-US" altLang="zh-CN" sz="3600" b="1" dirty="0" smtClean="0">
              <a:solidFill>
                <a:srgbClr val="FFFF99"/>
              </a:solidFill>
              <a:latin typeface="+mj-lt"/>
              <a:ea typeface="黑体" pitchFamily="49" charset="-122"/>
            </a:endParaRP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4876925" y="2798074"/>
          <a:ext cx="1224136" cy="1024394"/>
        </p:xfrm>
        <a:graphic>
          <a:graphicData uri="http://schemas.openxmlformats.org/presentationml/2006/ole">
            <p:oleObj spid="_x0000_s108546" name="公式" r:id="rId3" imgW="469800" imgH="393480" progId="Equation.3">
              <p:embed/>
            </p:oleObj>
          </a:graphicData>
        </a:graphic>
      </p:graphicFrame>
      <p:graphicFrame>
        <p:nvGraphicFramePr>
          <p:cNvPr id="108547" name="Object 3"/>
          <p:cNvGraphicFramePr>
            <a:graphicFrameLocks noChangeAspect="1"/>
          </p:cNvGraphicFramePr>
          <p:nvPr/>
        </p:nvGraphicFramePr>
        <p:xfrm>
          <a:off x="5452657" y="2060848"/>
          <a:ext cx="1855647" cy="552885"/>
        </p:xfrm>
        <a:graphic>
          <a:graphicData uri="http://schemas.openxmlformats.org/presentationml/2006/ole">
            <p:oleObj spid="_x0000_s108547" name="公式" r:id="rId4" imgW="723600" imgH="215640" progId="Equation.3">
              <p:embed/>
            </p:oleObj>
          </a:graphicData>
        </a:graphic>
      </p:graphicFrame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5508104" y="1340769"/>
          <a:ext cx="1762781" cy="576064"/>
        </p:xfrm>
        <a:graphic>
          <a:graphicData uri="http://schemas.openxmlformats.org/presentationml/2006/ole">
            <p:oleObj spid="_x0000_s108548" name="公式" r:id="rId5" imgW="660240" imgH="215640" progId="Equation.3">
              <p:embed/>
            </p:oleObj>
          </a:graphicData>
        </a:graphic>
      </p:graphicFrame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7575624" y="3078809"/>
          <a:ext cx="620903" cy="434899"/>
        </p:xfrm>
        <a:graphic>
          <a:graphicData uri="http://schemas.openxmlformats.org/presentationml/2006/ole">
            <p:oleObj spid="_x0000_s108549" name="公式" r:id="rId6" imgW="253800" imgH="177480" progId="Equation.3">
              <p:embed/>
            </p:oleObj>
          </a:graphicData>
        </a:graphic>
      </p:graphicFrame>
      <p:grpSp>
        <p:nvGrpSpPr>
          <p:cNvPr id="49" name="组合 48"/>
          <p:cNvGrpSpPr/>
          <p:nvPr/>
        </p:nvGrpSpPr>
        <p:grpSpPr>
          <a:xfrm>
            <a:off x="504056" y="1412776"/>
            <a:ext cx="3635896" cy="2448272"/>
            <a:chOff x="0" y="1124744"/>
            <a:chExt cx="3635896" cy="2448272"/>
          </a:xfrm>
        </p:grpSpPr>
        <p:sp>
          <p:nvSpPr>
            <p:cNvPr id="48" name="矩形 47"/>
            <p:cNvSpPr/>
            <p:nvPr/>
          </p:nvSpPr>
          <p:spPr bwMode="auto">
            <a:xfrm>
              <a:off x="0" y="1124744"/>
              <a:ext cx="3635896" cy="244827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79512" y="1268760"/>
              <a:ext cx="3384376" cy="2200310"/>
              <a:chOff x="179512" y="3501008"/>
              <a:chExt cx="3384376" cy="2200310"/>
            </a:xfrm>
          </p:grpSpPr>
          <p:cxnSp>
            <p:nvCxnSpPr>
              <p:cNvPr id="13" name="直接箭头连接符 12"/>
              <p:cNvCxnSpPr/>
              <p:nvPr/>
            </p:nvCxnSpPr>
            <p:spPr bwMode="auto">
              <a:xfrm flipV="1">
                <a:off x="1043608" y="3789040"/>
                <a:ext cx="0" cy="158417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5" name="直接箭头连接符 14"/>
              <p:cNvCxnSpPr/>
              <p:nvPr/>
            </p:nvCxnSpPr>
            <p:spPr bwMode="auto">
              <a:xfrm>
                <a:off x="1043608" y="5373216"/>
                <a:ext cx="22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9" name="直接连接符 18"/>
              <p:cNvCxnSpPr/>
              <p:nvPr/>
            </p:nvCxnSpPr>
            <p:spPr bwMode="auto">
              <a:xfrm flipV="1">
                <a:off x="1043608" y="4365104"/>
                <a:ext cx="1944216" cy="100811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直接连接符 20"/>
              <p:cNvCxnSpPr/>
              <p:nvPr/>
            </p:nvCxnSpPr>
            <p:spPr bwMode="auto">
              <a:xfrm>
                <a:off x="1043608" y="4437112"/>
                <a:ext cx="1764000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直接连接符 22"/>
              <p:cNvCxnSpPr/>
              <p:nvPr/>
            </p:nvCxnSpPr>
            <p:spPr bwMode="auto">
              <a:xfrm>
                <a:off x="1043608" y="4797152"/>
                <a:ext cx="1116000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接连接符 24"/>
              <p:cNvCxnSpPr/>
              <p:nvPr/>
            </p:nvCxnSpPr>
            <p:spPr bwMode="auto">
              <a:xfrm>
                <a:off x="2123728" y="4797152"/>
                <a:ext cx="0" cy="576064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直接连接符 25"/>
              <p:cNvCxnSpPr/>
              <p:nvPr/>
            </p:nvCxnSpPr>
            <p:spPr bwMode="auto">
              <a:xfrm>
                <a:off x="2834615" y="4437112"/>
                <a:ext cx="0" cy="936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7" name="TextBox 26"/>
              <p:cNvSpPr txBox="1"/>
              <p:nvPr/>
            </p:nvSpPr>
            <p:spPr>
              <a:xfrm>
                <a:off x="3059832" y="5301208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i="1" dirty="0" smtClean="0">
                    <a:cs typeface="Times New Roman" pitchFamily="18" charset="0"/>
                  </a:rPr>
                  <a:t>t</a:t>
                </a:r>
                <a:r>
                  <a:rPr lang="en-US" altLang="zh-CN" sz="2000" b="1" dirty="0" smtClean="0">
                    <a:cs typeface="Times New Roman" pitchFamily="18" charset="0"/>
                  </a:rPr>
                  <a:t>/s</a:t>
                </a:r>
                <a:endParaRPr lang="zh-CN" altLang="en-US" sz="2000" b="1" dirty="0">
                  <a:cs typeface="Times New Roman" pitchFamily="18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79512" y="3501008"/>
                <a:ext cx="13681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i="1" dirty="0" smtClean="0">
                    <a:cs typeface="Times New Roman" pitchFamily="18" charset="0"/>
                  </a:rPr>
                  <a:t>v</a:t>
                </a:r>
                <a:r>
                  <a:rPr lang="en-US" altLang="zh-CN" sz="2000" b="1" dirty="0" smtClean="0">
                    <a:cs typeface="Times New Roman" pitchFamily="18" charset="0"/>
                  </a:rPr>
                  <a:t>/(m · s</a:t>
                </a:r>
                <a:r>
                  <a:rPr lang="en-US" altLang="zh-CN" sz="2000" b="1" baseline="30000" dirty="0" smtClean="0">
                    <a:cs typeface="Times New Roman" pitchFamily="18" charset="0"/>
                  </a:rPr>
                  <a:t>-1</a:t>
                </a:r>
                <a:r>
                  <a:rPr lang="en-US" altLang="zh-CN" sz="2000" b="1" dirty="0" smtClean="0">
                    <a:cs typeface="Times New Roman" pitchFamily="18" charset="0"/>
                  </a:rPr>
                  <a:t>)</a:t>
                </a:r>
                <a:endParaRPr lang="zh-CN" altLang="en-US" sz="2000" b="1" dirty="0">
                  <a:cs typeface="Times New Roman" pitchFamily="18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83568" y="4181018"/>
                <a:ext cx="5760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i="1" dirty="0" smtClean="0">
                    <a:cs typeface="Times New Roman" pitchFamily="18" charset="0"/>
                  </a:rPr>
                  <a:t>v</a:t>
                </a:r>
                <a:r>
                  <a:rPr lang="en-US" altLang="zh-CN" sz="2000" b="1" baseline="-25000" dirty="0" smtClean="0">
                    <a:cs typeface="Times New Roman" pitchFamily="18" charset="0"/>
                  </a:rPr>
                  <a:t>2</a:t>
                </a:r>
                <a:endParaRPr lang="zh-CN" altLang="en-US" sz="2000" b="1" baseline="-25000" dirty="0">
                  <a:cs typeface="Times New Roman" pitchFamily="18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83568" y="4541058"/>
                <a:ext cx="5760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i="1" dirty="0" smtClean="0">
                    <a:cs typeface="Times New Roman" pitchFamily="18" charset="0"/>
                  </a:rPr>
                  <a:t>v</a:t>
                </a:r>
                <a:r>
                  <a:rPr lang="en-US" altLang="zh-CN" sz="2000" b="1" baseline="-25000" dirty="0" smtClean="0">
                    <a:cs typeface="Times New Roman" pitchFamily="18" charset="0"/>
                  </a:rPr>
                  <a:t>1</a:t>
                </a:r>
                <a:endParaRPr lang="zh-CN" altLang="en-US" sz="2000" b="1" baseline="-25000" dirty="0">
                  <a:cs typeface="Times New Roman" pitchFamily="18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627784" y="5301208"/>
                <a:ext cx="5760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i="1" dirty="0" smtClean="0">
                    <a:cs typeface="Times New Roman" pitchFamily="18" charset="0"/>
                  </a:rPr>
                  <a:t>t</a:t>
                </a:r>
                <a:r>
                  <a:rPr lang="en-US" altLang="zh-CN" sz="2000" b="1" baseline="-25000" dirty="0" smtClean="0">
                    <a:cs typeface="Times New Roman" pitchFamily="18" charset="0"/>
                  </a:rPr>
                  <a:t>2</a:t>
                </a:r>
                <a:endParaRPr lang="zh-CN" altLang="en-US" sz="2000" b="1" baseline="-25000" dirty="0">
                  <a:cs typeface="Times New Roman" pitchFamily="18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907704" y="5301208"/>
                <a:ext cx="5760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i="1" dirty="0" smtClean="0">
                    <a:cs typeface="Times New Roman" pitchFamily="18" charset="0"/>
                  </a:rPr>
                  <a:t>t</a:t>
                </a:r>
                <a:r>
                  <a:rPr lang="en-US" altLang="zh-CN" sz="2000" b="1" baseline="-25000" dirty="0" smtClean="0">
                    <a:cs typeface="Times New Roman" pitchFamily="18" charset="0"/>
                  </a:rPr>
                  <a:t>1</a:t>
                </a:r>
                <a:endParaRPr lang="zh-CN" altLang="en-US" sz="2000" b="1" baseline="-25000" dirty="0">
                  <a:cs typeface="Times New Roman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915816" y="4005064"/>
                <a:ext cx="4320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FF0000"/>
                    </a:solidFill>
                    <a:cs typeface="Times New Roman" pitchFamily="18" charset="0"/>
                  </a:rPr>
                  <a:t>A</a:t>
                </a:r>
                <a:endParaRPr lang="zh-CN" altLang="en-US" sz="2000" b="1" baseline="-25000" dirty="0">
                  <a:solidFill>
                    <a:srgbClr val="FF0000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83568" y="5261138"/>
                <a:ext cx="4320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i="1" dirty="0" smtClean="0">
                    <a:cs typeface="Times New Roman" pitchFamily="18" charset="0"/>
                  </a:rPr>
                  <a:t>O</a:t>
                </a:r>
                <a:endParaRPr lang="zh-CN" altLang="en-US" sz="2000" b="1" i="1" baseline="-25000" dirty="0">
                  <a:cs typeface="Times New Roman" pitchFamily="18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356673" y="2490762"/>
            <a:ext cx="702327" cy="402244"/>
            <a:chOff x="2852617" y="4434978"/>
            <a:chExt cx="702327" cy="402244"/>
          </a:xfrm>
        </p:grpSpPr>
        <p:sp>
          <p:nvSpPr>
            <p:cNvPr id="44" name="右大括号 43"/>
            <p:cNvSpPr/>
            <p:nvPr/>
          </p:nvSpPr>
          <p:spPr bwMode="auto">
            <a:xfrm>
              <a:off x="2852617" y="4434978"/>
              <a:ext cx="108000" cy="378000"/>
            </a:xfrm>
            <a:prstGeom prst="rightBrac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06872" y="4437112"/>
              <a:ext cx="648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cs typeface="Times New Roman" pitchFamily="18" charset="0"/>
                </a:rPr>
                <a:t>△</a:t>
              </a:r>
              <a:r>
                <a:rPr lang="en-US" altLang="zh-CN" sz="2000" b="1" i="1" dirty="0" smtClean="0">
                  <a:cs typeface="Times New Roman" pitchFamily="18" charset="0"/>
                </a:rPr>
                <a:t>v</a:t>
              </a:r>
              <a:endParaRPr lang="zh-CN" altLang="en-US" sz="2000" b="1" i="1" baseline="-25000" dirty="0">
                <a:cs typeface="Times New Roman" pitchFamily="18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628394" y="2852936"/>
            <a:ext cx="734710" cy="520021"/>
            <a:chOff x="2412370" y="2789673"/>
            <a:chExt cx="734710" cy="520021"/>
          </a:xfrm>
        </p:grpSpPr>
        <p:cxnSp>
          <p:nvCxnSpPr>
            <p:cNvPr id="42" name="直接箭头连接符 41"/>
            <p:cNvCxnSpPr/>
            <p:nvPr/>
          </p:nvCxnSpPr>
          <p:spPr bwMode="auto">
            <a:xfrm flipV="1">
              <a:off x="2434340" y="2789673"/>
              <a:ext cx="684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2499008" y="2909584"/>
              <a:ext cx="648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cs typeface="Times New Roman" pitchFamily="18" charset="0"/>
                </a:rPr>
                <a:t>△</a:t>
              </a:r>
              <a:r>
                <a:rPr lang="en-US" altLang="zh-CN" sz="2000" b="1" i="1" dirty="0" smtClean="0">
                  <a:cs typeface="Times New Roman" pitchFamily="18" charset="0"/>
                </a:rPr>
                <a:t>t</a:t>
              </a:r>
              <a:endParaRPr lang="zh-CN" altLang="en-US" sz="2000" b="1" i="1" baseline="-25000" dirty="0">
                <a:cs typeface="Times New Roman" pitchFamily="18" charset="0"/>
              </a:endParaRPr>
            </a:p>
          </p:txBody>
        </p:sp>
        <p:sp>
          <p:nvSpPr>
            <p:cNvPr id="50" name="右大括号 49"/>
            <p:cNvSpPr/>
            <p:nvPr/>
          </p:nvSpPr>
          <p:spPr bwMode="auto">
            <a:xfrm rot="5400000">
              <a:off x="2682370" y="2546952"/>
              <a:ext cx="180000" cy="720000"/>
            </a:xfrm>
            <a:prstGeom prst="rightBrac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547664" y="1916832"/>
            <a:ext cx="1152128" cy="1512168"/>
            <a:chOff x="1331640" y="1844824"/>
            <a:chExt cx="1152128" cy="1512168"/>
          </a:xfrm>
        </p:grpSpPr>
        <p:cxnSp>
          <p:nvCxnSpPr>
            <p:cNvPr id="41" name="直接连接符 40"/>
            <p:cNvCxnSpPr/>
            <p:nvPr/>
          </p:nvCxnSpPr>
          <p:spPr bwMode="auto">
            <a:xfrm flipV="1">
              <a:off x="1331640" y="2060848"/>
              <a:ext cx="720080" cy="129614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2051720" y="1844824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accent2">
                      <a:lumMod val="75000"/>
                    </a:schemeClr>
                  </a:solidFill>
                  <a:cs typeface="Times New Roman" pitchFamily="18" charset="0"/>
                </a:rPr>
                <a:t>B</a:t>
              </a:r>
              <a:endParaRPr lang="zh-CN" altLang="en-US" sz="2000" b="1" baseline="-25000" dirty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endParaRPr>
            </a:p>
          </p:txBody>
        </p:sp>
      </p:grpSp>
      <p:graphicFrame>
        <p:nvGraphicFramePr>
          <p:cNvPr id="108550" name="Object 6"/>
          <p:cNvGraphicFramePr>
            <a:graphicFrameLocks noChangeAspect="1"/>
          </p:cNvGraphicFramePr>
          <p:nvPr/>
        </p:nvGraphicFramePr>
        <p:xfrm>
          <a:off x="6114970" y="2793628"/>
          <a:ext cx="1434758" cy="1108421"/>
        </p:xfrm>
        <a:graphic>
          <a:graphicData uri="http://schemas.openxmlformats.org/presentationml/2006/ole">
            <p:oleObj spid="_x0000_s108550" name="公式" r:id="rId7" imgW="558720" imgH="431640" progId="Equation.3">
              <p:embed/>
            </p:oleObj>
          </a:graphicData>
        </a:graphic>
      </p:graphicFrame>
      <p:grpSp>
        <p:nvGrpSpPr>
          <p:cNvPr id="58" name="组合 57"/>
          <p:cNvGrpSpPr/>
          <p:nvPr/>
        </p:nvGrpSpPr>
        <p:grpSpPr>
          <a:xfrm>
            <a:off x="1547664" y="1988840"/>
            <a:ext cx="663838" cy="1440160"/>
            <a:chOff x="1547664" y="1988840"/>
            <a:chExt cx="663838" cy="1440160"/>
          </a:xfrm>
        </p:grpSpPr>
        <p:cxnSp>
          <p:nvCxnSpPr>
            <p:cNvPr id="55" name="直接连接符 54"/>
            <p:cNvCxnSpPr/>
            <p:nvPr/>
          </p:nvCxnSpPr>
          <p:spPr bwMode="auto">
            <a:xfrm>
              <a:off x="1563430" y="2276872"/>
              <a:ext cx="648072" cy="115212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1547664" y="1988840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cs typeface="Times New Roman" pitchFamily="18" charset="0"/>
                </a:rPr>
                <a:t>C</a:t>
              </a:r>
              <a:endParaRPr lang="zh-CN" altLang="en-US" sz="2000" b="1" baseline="-25000" dirty="0">
                <a:cs typeface="Times New Roman" pitchFamily="18" charset="0"/>
              </a:endParaRPr>
            </a:p>
          </p:txBody>
        </p:sp>
      </p:grpSp>
      <p:sp>
        <p:nvSpPr>
          <p:cNvPr id="59" name="燕尾形箭头 58"/>
          <p:cNvSpPr/>
          <p:nvPr/>
        </p:nvSpPr>
        <p:spPr bwMode="auto">
          <a:xfrm>
            <a:off x="2555776" y="4293096"/>
            <a:ext cx="432048" cy="360040"/>
          </a:xfrm>
          <a:prstGeom prst="notch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15616" y="4149080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latin typeface="+mn-lt"/>
              </a:rPr>
              <a:t>k</a:t>
            </a:r>
            <a:r>
              <a:rPr lang="en-US" altLang="zh-CN" sz="2800" b="1" baseline="-25000" dirty="0" smtClean="0">
                <a:latin typeface="+mn-lt"/>
              </a:rPr>
              <a:t>A</a:t>
            </a:r>
            <a:r>
              <a:rPr lang="en-US" altLang="zh-CN" sz="2800" b="1" dirty="0" smtClean="0">
                <a:latin typeface="+mn-lt"/>
              </a:rPr>
              <a:t> &lt; </a:t>
            </a:r>
            <a:r>
              <a:rPr lang="en-US" altLang="zh-CN" sz="2800" b="1" i="1" dirty="0" err="1" smtClean="0">
                <a:latin typeface="+mn-lt"/>
              </a:rPr>
              <a:t>k</a:t>
            </a:r>
            <a:r>
              <a:rPr lang="en-US" altLang="zh-CN" sz="2800" b="1" baseline="-25000" dirty="0" err="1" smtClean="0">
                <a:latin typeface="+mn-lt"/>
              </a:rPr>
              <a:t>B</a:t>
            </a:r>
            <a:endParaRPr lang="zh-CN" altLang="en-US" sz="2800" b="1" baseline="-25000" dirty="0">
              <a:latin typeface="+mn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31840" y="4149080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err="1" smtClean="0">
                <a:latin typeface="+mn-lt"/>
              </a:rPr>
              <a:t>a</a:t>
            </a:r>
            <a:r>
              <a:rPr lang="en-US" altLang="zh-CN" sz="2800" b="1" baseline="-25000" dirty="0" err="1" smtClean="0">
                <a:latin typeface="+mn-lt"/>
              </a:rPr>
              <a:t>A</a:t>
            </a:r>
            <a:r>
              <a:rPr lang="en-US" altLang="zh-CN" sz="2800" b="1" dirty="0" smtClean="0">
                <a:latin typeface="+mn-lt"/>
              </a:rPr>
              <a:t> &lt; </a:t>
            </a:r>
            <a:r>
              <a:rPr lang="en-US" altLang="zh-CN" sz="2800" b="1" i="1" dirty="0" err="1" smtClean="0">
                <a:latin typeface="+mn-lt"/>
              </a:rPr>
              <a:t>a</a:t>
            </a:r>
            <a:r>
              <a:rPr lang="en-US" altLang="zh-CN" sz="2800" b="1" baseline="-25000" dirty="0" err="1" smtClean="0">
                <a:latin typeface="+mn-lt"/>
              </a:rPr>
              <a:t>B</a:t>
            </a:r>
            <a:endParaRPr lang="zh-CN" altLang="en-US" sz="2800" b="1" baseline="-25000" dirty="0">
              <a:latin typeface="+mn-lt"/>
            </a:endParaRPr>
          </a:p>
        </p:txBody>
      </p:sp>
      <p:sp>
        <p:nvSpPr>
          <p:cNvPr id="53" name="椭圆形标注 52"/>
          <p:cNvSpPr/>
          <p:nvPr/>
        </p:nvSpPr>
        <p:spPr bwMode="auto">
          <a:xfrm>
            <a:off x="2483768" y="1556792"/>
            <a:ext cx="1368152" cy="612648"/>
          </a:xfrm>
          <a:prstGeom prst="wedgeEllipseCallout">
            <a:avLst>
              <a:gd name="adj1" fmla="val 11432"/>
              <a:gd name="adj2" fmla="val 7279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楷体" pitchFamily="49" charset="-122"/>
              </a:rPr>
              <a:t>斜率</a:t>
            </a:r>
            <a:r>
              <a:rPr kumimoji="1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楷体" pitchFamily="49" charset="-122"/>
              </a:rPr>
              <a:t>k</a:t>
            </a:r>
            <a:endParaRPr kumimoji="1" lang="zh-CN" altLang="en-US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楷体" pitchFamily="49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95278" y="5157192"/>
            <a:ext cx="8748464" cy="1077218"/>
            <a:chOff x="395536" y="5157192"/>
            <a:chExt cx="8748464" cy="1077218"/>
          </a:xfrm>
        </p:grpSpPr>
        <p:sp>
          <p:nvSpPr>
            <p:cNvPr id="19460" name="Text Box 11"/>
            <p:cNvSpPr txBox="1">
              <a:spLocks noChangeArrowheads="1"/>
            </p:cNvSpPr>
            <p:nvPr/>
          </p:nvSpPr>
          <p:spPr bwMode="auto">
            <a:xfrm>
              <a:off x="395536" y="5157192"/>
              <a:ext cx="8748464" cy="107721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+mn-lt"/>
                </a:rPr>
                <a:t>总结：</a:t>
              </a:r>
              <a:endParaRPr lang="en-US" altLang="zh-CN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n-lt"/>
              </a:endParaRPr>
            </a:p>
            <a:p>
              <a:endParaRPr lang="en-US" altLang="zh-CN" sz="800" b="1" dirty="0" smtClean="0">
                <a:solidFill>
                  <a:schemeClr val="bg1"/>
                </a:solidFill>
                <a:latin typeface="+mn-lt"/>
              </a:endParaRPr>
            </a:p>
            <a:p>
              <a:r>
                <a:rPr lang="zh-CN" altLang="en-US" sz="2800" b="1" dirty="0" smtClean="0">
                  <a:solidFill>
                    <a:schemeClr val="bg1"/>
                  </a:solidFill>
                  <a:latin typeface="+mn-lt"/>
                </a:rPr>
                <a:t>斜率绝对值       加速度大小</a:t>
              </a:r>
              <a:r>
                <a:rPr lang="zh-CN" altLang="en-US" sz="2800" b="1" dirty="0" smtClean="0">
                  <a:solidFill>
                    <a:schemeClr val="bg1"/>
                  </a:solidFill>
                </a:rPr>
                <a:t>；斜率正负      加速度方向</a:t>
              </a:r>
              <a:endParaRPr lang="en-US" sz="2800" b="1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56" name="直接箭头连接符 55"/>
            <p:cNvCxnSpPr/>
            <p:nvPr/>
          </p:nvCxnSpPr>
          <p:spPr bwMode="auto">
            <a:xfrm>
              <a:off x="2371284" y="5971868"/>
              <a:ext cx="468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2" name="直接箭头连接符 61"/>
            <p:cNvCxnSpPr/>
            <p:nvPr/>
          </p:nvCxnSpPr>
          <p:spPr bwMode="auto">
            <a:xfrm>
              <a:off x="6496030" y="5989756"/>
              <a:ext cx="468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64" name="矩形 63"/>
          <p:cNvSpPr>
            <a:spLocks noChangeArrowheads="1"/>
          </p:cNvSpPr>
          <p:nvPr/>
        </p:nvSpPr>
        <p:spPr bwMode="auto">
          <a:xfrm>
            <a:off x="7827069" y="23589"/>
            <a:ext cx="164147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60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FFC000"/>
                </a:solidFill>
                <a:latin typeface="Times New Roman" pitchFamily="18" charset="0"/>
                <a:ea typeface="黑体" pitchFamily="49" charset="-122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20"/>
                            </p:stCondLst>
                            <p:childTnLst>
                              <p:par>
                                <p:cTn id="1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ldLvl="0" animBg="1" autoUpdateAnimBg="0"/>
      <p:bldP spid="59" grpId="0" animBg="1"/>
      <p:bldP spid="60" grpId="0"/>
      <p:bldP spid="61" grpId="0"/>
      <p:bldP spid="53" grpId="0" animBg="1"/>
      <p:bldP spid="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1438" y="457200"/>
            <a:ext cx="8991600" cy="4585871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、</a:t>
            </a:r>
            <a:r>
              <a:rPr lang="zh-CN" altLang="en-US" sz="3200" b="1" dirty="0" smtClean="0">
                <a:latin typeface="+mn-lt"/>
                <a:ea typeface="楷体" pitchFamily="49" charset="-122"/>
              </a:rPr>
              <a:t>一物体做匀变速直线运动，</a:t>
            </a:r>
            <a:r>
              <a:rPr lang="en-US" altLang="zh-CN" sz="3200" b="1" i="1" dirty="0" smtClean="0">
                <a:latin typeface="+mn-lt"/>
                <a:ea typeface="楷体" pitchFamily="49" charset="-122"/>
              </a:rPr>
              <a:t>v</a:t>
            </a:r>
            <a:r>
              <a:rPr lang="en-US" altLang="zh-CN" sz="3200" b="1" dirty="0" smtClean="0">
                <a:latin typeface="+mn-lt"/>
                <a:ea typeface="楷体" pitchFamily="49" charset="-122"/>
              </a:rPr>
              <a:t>-</a:t>
            </a:r>
            <a:r>
              <a:rPr lang="en-US" altLang="zh-CN" sz="3200" b="1" i="1" dirty="0" smtClean="0">
                <a:latin typeface="+mn-lt"/>
                <a:ea typeface="楷体" pitchFamily="49" charset="-122"/>
              </a:rPr>
              <a:t>t</a:t>
            </a:r>
            <a:r>
              <a:rPr lang="zh-CN" altLang="en-US" sz="3200" b="1" dirty="0" smtClean="0">
                <a:latin typeface="+mn-lt"/>
                <a:ea typeface="楷体" pitchFamily="49" charset="-122"/>
              </a:rPr>
              <a:t>图象如图所示，则在前</a:t>
            </a:r>
            <a:r>
              <a:rPr lang="en-US" altLang="zh-CN" sz="3200" b="1" dirty="0" smtClean="0">
                <a:latin typeface="+mn-lt"/>
                <a:ea typeface="楷体" pitchFamily="49" charset="-122"/>
              </a:rPr>
              <a:t>4 s</a:t>
            </a:r>
            <a:r>
              <a:rPr lang="zh-CN" altLang="en-US" sz="3200" b="1" dirty="0" smtClean="0">
                <a:latin typeface="+mn-lt"/>
                <a:ea typeface="楷体" pitchFamily="49" charset="-122"/>
              </a:rPr>
              <a:t>内</a:t>
            </a:r>
            <a:r>
              <a:rPr lang="en-US" altLang="zh-CN" sz="3200" b="1" dirty="0" smtClean="0">
                <a:latin typeface="+mn-lt"/>
                <a:ea typeface="楷体" pitchFamily="49" charset="-122"/>
              </a:rPr>
              <a:t>(</a:t>
            </a:r>
            <a:r>
              <a:rPr lang="zh-CN" altLang="en-US" sz="3200" b="1" dirty="0" smtClean="0">
                <a:latin typeface="+mn-lt"/>
                <a:ea typeface="楷体" pitchFamily="49" charset="-122"/>
              </a:rPr>
              <a:t>设向右为</a:t>
            </a:r>
            <a:r>
              <a:rPr lang="en-US" altLang="zh-CN" sz="3200" b="1" dirty="0" smtClean="0">
                <a:latin typeface="+mn-lt"/>
                <a:ea typeface="楷体" pitchFamily="49" charset="-122"/>
              </a:rPr>
              <a:t>+)</a:t>
            </a:r>
            <a:r>
              <a:rPr lang="zh-CN" altLang="en-US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3000" b="1" dirty="0">
                <a:latin typeface="+mn-lt"/>
                <a:ea typeface="楷体" pitchFamily="49" charset="-122"/>
                <a:cs typeface="Times New Roman" pitchFamily="18" charset="0"/>
              </a:rPr>
              <a:t>）</a:t>
            </a:r>
            <a:endParaRPr lang="en-US" altLang="zh-CN" sz="3000" b="1" dirty="0">
              <a:latin typeface="+mn-lt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zh-CN" sz="800" b="1" dirty="0">
              <a:latin typeface="+mn-lt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．</a:t>
            </a:r>
            <a:r>
              <a:rPr lang="zh-CN" altLang="en-US" sz="2800" b="1" dirty="0" smtClean="0">
                <a:latin typeface="+mn-lt"/>
                <a:ea typeface="楷体" pitchFamily="49" charset="-122"/>
              </a:rPr>
              <a:t>物体始终向右运动</a:t>
            </a:r>
            <a:endParaRPr lang="en-US" altLang="zh-CN" sz="2800" b="1" dirty="0" smtClean="0">
              <a:latin typeface="+mn-lt"/>
              <a:ea typeface="楷体" pitchFamily="49" charset="-122"/>
            </a:endParaRPr>
          </a:p>
          <a:p>
            <a:pPr eaLnBrk="1" hangingPunct="1">
              <a:buFontTx/>
              <a:buNone/>
            </a:pPr>
            <a:endParaRPr lang="en-US" altLang="zh-CN" sz="1600" b="1" dirty="0" smtClean="0">
              <a:latin typeface="+mn-lt"/>
              <a:ea typeface="楷体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latin typeface="+mn-lt"/>
                <a:ea typeface="楷体" pitchFamily="49" charset="-122"/>
              </a:rPr>
              <a:t>B</a:t>
            </a:r>
            <a:r>
              <a:rPr lang="zh-CN" altLang="en-US" sz="2800" b="1" dirty="0" smtClean="0">
                <a:latin typeface="+mn-lt"/>
                <a:ea typeface="楷体" pitchFamily="49" charset="-122"/>
              </a:rPr>
              <a:t>．物体先向左运动，</a:t>
            </a:r>
            <a:r>
              <a:rPr lang="en-US" altLang="zh-CN" sz="2800" b="1" dirty="0" smtClean="0">
                <a:latin typeface="+mn-lt"/>
                <a:ea typeface="楷体" pitchFamily="49" charset="-122"/>
              </a:rPr>
              <a:t>2</a:t>
            </a:r>
            <a:r>
              <a:rPr lang="zh-CN" altLang="en-US" sz="2800" b="1" dirty="0" smtClean="0">
                <a:latin typeface="+mn-lt"/>
                <a:ea typeface="楷体" pitchFamily="49" charset="-122"/>
              </a:rPr>
              <a:t> </a:t>
            </a:r>
            <a:r>
              <a:rPr lang="en-US" altLang="zh-CN" sz="2800" b="1" dirty="0" smtClean="0">
                <a:latin typeface="+mn-lt"/>
                <a:ea typeface="楷体" pitchFamily="49" charset="-122"/>
              </a:rPr>
              <a:t>s</a:t>
            </a:r>
            <a:r>
              <a:rPr lang="zh-CN" altLang="en-US" sz="2800" b="1" dirty="0" smtClean="0">
                <a:latin typeface="+mn-lt"/>
                <a:ea typeface="楷体" pitchFamily="49" charset="-122"/>
              </a:rPr>
              <a:t>后开始</a:t>
            </a:r>
            <a:endParaRPr lang="en-US" altLang="zh-CN" sz="2800" b="1" dirty="0" smtClean="0">
              <a:latin typeface="+mn-lt"/>
              <a:ea typeface="楷体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latin typeface="+mn-lt"/>
                <a:ea typeface="楷体" pitchFamily="49" charset="-122"/>
              </a:rPr>
              <a:t>      向右运动</a:t>
            </a:r>
            <a:endParaRPr lang="en-US" altLang="zh-CN" sz="3000" b="1" dirty="0">
              <a:latin typeface="+mn-lt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zh-CN" sz="1600" b="1" dirty="0">
              <a:latin typeface="+mn-lt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．</a:t>
            </a:r>
            <a:r>
              <a:rPr lang="zh-CN" altLang="en-US" sz="2800" b="1" dirty="0" smtClean="0">
                <a:latin typeface="+mn-lt"/>
                <a:ea typeface="楷体" pitchFamily="49" charset="-122"/>
              </a:rPr>
              <a:t>前</a:t>
            </a:r>
            <a:r>
              <a:rPr lang="en-US" altLang="zh-CN" sz="2800" b="1" dirty="0" smtClean="0">
                <a:latin typeface="+mn-lt"/>
                <a:ea typeface="楷体" pitchFamily="49" charset="-122"/>
              </a:rPr>
              <a:t>2 s</a:t>
            </a:r>
            <a:r>
              <a:rPr lang="zh-CN" altLang="en-US" sz="2800" b="1" dirty="0" smtClean="0">
                <a:latin typeface="+mn-lt"/>
                <a:ea typeface="楷体" pitchFamily="49" charset="-122"/>
              </a:rPr>
              <a:t>物体位于出发点的左方，</a:t>
            </a:r>
            <a:endParaRPr lang="en-US" altLang="zh-CN" sz="2800" b="1" dirty="0" smtClean="0">
              <a:latin typeface="+mn-lt"/>
              <a:ea typeface="楷体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latin typeface="+mn-lt"/>
                <a:ea typeface="楷体" pitchFamily="49" charset="-122"/>
              </a:rPr>
              <a:t>      </a:t>
            </a:r>
            <a:r>
              <a:rPr lang="zh-CN" altLang="en-US" sz="2800" b="1" dirty="0" smtClean="0">
                <a:latin typeface="+mn-lt"/>
                <a:ea typeface="楷体" pitchFamily="49" charset="-122"/>
              </a:rPr>
              <a:t>后</a:t>
            </a:r>
            <a:r>
              <a:rPr lang="en-US" altLang="zh-CN" sz="2800" b="1" dirty="0" smtClean="0">
                <a:latin typeface="+mn-lt"/>
                <a:ea typeface="楷体" pitchFamily="49" charset="-122"/>
              </a:rPr>
              <a:t>2 s</a:t>
            </a:r>
            <a:r>
              <a:rPr lang="zh-CN" altLang="en-US" sz="2800" b="1" dirty="0" smtClean="0">
                <a:latin typeface="+mn-lt"/>
                <a:ea typeface="楷体" pitchFamily="49" charset="-122"/>
              </a:rPr>
              <a:t>位于出发点的右方</a:t>
            </a:r>
            <a:endParaRPr lang="en-US" altLang="zh-CN" sz="2800" b="1" dirty="0" smtClean="0">
              <a:latin typeface="+mn-lt"/>
              <a:ea typeface="楷体" pitchFamily="49" charset="-122"/>
            </a:endParaRPr>
          </a:p>
          <a:p>
            <a:pPr eaLnBrk="1" hangingPunct="1">
              <a:buFontTx/>
              <a:buNone/>
            </a:pPr>
            <a:endParaRPr lang="en-US" altLang="zh-CN" sz="1600" b="1" dirty="0" smtClean="0">
              <a:latin typeface="+mn-lt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latin typeface="+mn-lt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800" b="1" dirty="0" smtClean="0">
                <a:latin typeface="+mn-lt"/>
                <a:ea typeface="楷体" pitchFamily="49" charset="-122"/>
                <a:cs typeface="Times New Roman" pitchFamily="18" charset="0"/>
              </a:rPr>
              <a:t>．</a:t>
            </a:r>
            <a:r>
              <a:rPr lang="zh-CN" altLang="en-US" sz="2800" b="1" dirty="0" smtClean="0">
                <a:latin typeface="+mn-lt"/>
                <a:ea typeface="楷体" pitchFamily="49" charset="-122"/>
              </a:rPr>
              <a:t>在</a:t>
            </a:r>
            <a:r>
              <a:rPr lang="en-US" altLang="zh-CN" sz="2800" b="1" i="1" dirty="0" smtClean="0">
                <a:latin typeface="+mn-lt"/>
                <a:ea typeface="楷体" pitchFamily="49" charset="-122"/>
              </a:rPr>
              <a:t>t</a:t>
            </a:r>
            <a:r>
              <a:rPr lang="zh-CN" altLang="en-US" sz="2800" b="1" dirty="0" smtClean="0">
                <a:latin typeface="+mn-lt"/>
                <a:ea typeface="楷体" pitchFamily="49" charset="-122"/>
              </a:rPr>
              <a:t>＝</a:t>
            </a:r>
            <a:r>
              <a:rPr lang="en-US" altLang="zh-CN" sz="2800" b="1" dirty="0" smtClean="0">
                <a:latin typeface="+mn-lt"/>
                <a:ea typeface="楷体" pitchFamily="49" charset="-122"/>
              </a:rPr>
              <a:t>4 s</a:t>
            </a:r>
            <a:r>
              <a:rPr lang="zh-CN" altLang="en-US" sz="2800" b="1" dirty="0" smtClean="0">
                <a:latin typeface="+mn-lt"/>
                <a:ea typeface="楷体" pitchFamily="49" charset="-122"/>
              </a:rPr>
              <a:t>时，物体距出发点最</a:t>
            </a:r>
            <a:r>
              <a:rPr lang="zh-CN" altLang="en-US" sz="2800" b="1" dirty="0" smtClean="0">
                <a:latin typeface="+mn-lt"/>
                <a:ea typeface="楷体" pitchFamily="49" charset="-122"/>
              </a:rPr>
              <a:t>远</a:t>
            </a:r>
            <a:endParaRPr lang="en-US" altLang="zh-CN" sz="3000" b="1" dirty="0">
              <a:latin typeface="+mn-lt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932040" y="964962"/>
            <a:ext cx="80167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E:\2012刘强波方正转Word\2011年学业水平测试\物理\XDWL12.tif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5364088" y="2348880"/>
            <a:ext cx="3528392" cy="2029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直角三角形 4"/>
          <p:cNvSpPr/>
          <p:nvPr/>
        </p:nvSpPr>
        <p:spPr bwMode="auto">
          <a:xfrm rot="5400000">
            <a:off x="6012158" y="3212978"/>
            <a:ext cx="648073" cy="1224136"/>
          </a:xfrm>
          <a:prstGeom prst="rtTriangle">
            <a:avLst/>
          </a:prstGeom>
          <a:solidFill>
            <a:srgbClr val="FFFF00"/>
          </a:solidFill>
          <a:ln w="9525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直角三角形 5"/>
          <p:cNvSpPr/>
          <p:nvPr/>
        </p:nvSpPr>
        <p:spPr bwMode="auto">
          <a:xfrm rot="16200000">
            <a:off x="7281897" y="2467639"/>
            <a:ext cx="721231" cy="1347807"/>
          </a:xfrm>
          <a:prstGeom prst="rtTriangle">
            <a:avLst/>
          </a:prstGeom>
          <a:solidFill>
            <a:srgbClr val="00B050"/>
          </a:solidFill>
          <a:ln w="9525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ldLvl="0" autoUpdateAnimBg="0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320675" y="188640"/>
            <a:ext cx="842486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1" lang="zh-CN" altLang="en-US" sz="3000" b="1" i="0" u="none" strike="noStrike" kern="0" cap="none" spc="0" normalizeH="0" baseline="0" noProof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§</a:t>
            </a:r>
            <a:r>
              <a:rPr kumimoji="1" lang="en-US" altLang="zh-CN" sz="3000" b="1" i="0" u="none" strike="noStrike" kern="0" cap="none" spc="0" normalizeH="0" baseline="0" noProof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1.</a:t>
            </a:r>
            <a:r>
              <a:rPr kumimoji="1" lang="en-US" altLang="zh-CN" sz="3000" b="1" i="0" u="none" strike="noStrike" kern="0" cap="none" spc="0" normalizeH="0" baseline="0" noProof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  <a:sym typeface="Arial" pitchFamily="34" charset="0"/>
              </a:rPr>
              <a:t>4 </a:t>
            </a:r>
            <a:r>
              <a:rPr lang="zh-CN" altLang="en-US" sz="30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cs typeface="Times New Roman" pitchFamily="18" charset="0"/>
                <a:sym typeface="Arial" pitchFamily="34" charset="0"/>
              </a:rPr>
              <a:t>加速度 </a:t>
            </a:r>
            <a:r>
              <a:rPr lang="en-US" altLang="zh-CN" sz="30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cs typeface="Times New Roman" pitchFamily="18" charset="0"/>
                <a:sym typeface="Arial" pitchFamily="34" charset="0"/>
              </a:rPr>
              <a:t>(</a:t>
            </a:r>
            <a:r>
              <a:rPr lang="en-US" altLang="zh-CN" sz="30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cs typeface="Times New Roman" pitchFamily="18" charset="0"/>
              </a:rPr>
              <a:t>Acceleration)</a:t>
            </a:r>
            <a:endParaRPr kumimoji="1" lang="zh-CN" altLang="en-US" sz="3000" b="1" i="0" u="none" strike="noStrike" kern="0" cap="none" spc="0" normalizeH="0" baseline="0" noProof="0" dirty="0" smtClean="0">
              <a:ln>
                <a:solidFill>
                  <a:sysClr val="windowText" lastClr="000000"/>
                </a:solidFill>
              </a:ln>
              <a:solidFill>
                <a:srgbClr val="99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楷体" pitchFamily="49" charset="-122"/>
              <a:cs typeface="Times New Roman" pitchFamily="18" charset="0"/>
              <a:sym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92696"/>
            <a:ext cx="23042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黑体" pitchFamily="49" charset="-122"/>
                <a:ea typeface="黑体" pitchFamily="49" charset="-122"/>
              </a:rPr>
              <a:t>一、加速度</a:t>
            </a:r>
            <a:endParaRPr lang="zh-CN" altLang="en-US" sz="2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5"/>
          <p:cNvSpPr>
            <a:spLocks noChangeArrowheads="1"/>
          </p:cNvSpPr>
          <p:nvPr/>
        </p:nvSpPr>
        <p:spPr bwMode="auto">
          <a:xfrm>
            <a:off x="539552" y="1124744"/>
            <a:ext cx="75974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spcBef>
                <a:spcPct val="50000"/>
              </a:spcBef>
              <a:buAutoNum type="arabicParenR"/>
            </a:pPr>
            <a:r>
              <a:rPr lang="zh-CN" altLang="en-US" b="1" dirty="0" smtClean="0">
                <a:latin typeface="+mn-lt"/>
                <a:ea typeface="+mn-ea"/>
                <a:sym typeface="宋体" pitchFamily="2" charset="-122"/>
              </a:rPr>
              <a:t>意义：</a:t>
            </a:r>
            <a:r>
              <a:rPr lang="zh-CN" altLang="en-US" b="1" dirty="0" smtClean="0">
                <a:solidFill>
                  <a:srgbClr val="000000"/>
                </a:solidFill>
                <a:latin typeface="+mn-lt"/>
                <a:ea typeface="+mn-ea"/>
                <a:sym typeface="宋体" pitchFamily="2" charset="-122"/>
              </a:rPr>
              <a:t>描述</a:t>
            </a:r>
            <a:r>
              <a:rPr lang="zh-CN" altLang="en-US" b="1" dirty="0">
                <a:solidFill>
                  <a:srgbClr val="000000"/>
                </a:solidFill>
                <a:latin typeface="+mn-lt"/>
                <a:ea typeface="+mn-ea"/>
                <a:sym typeface="宋体" pitchFamily="2" charset="-122"/>
              </a:rPr>
              <a:t>物体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  <a:sym typeface="宋体" pitchFamily="2" charset="-122"/>
              </a:rPr>
              <a:t>速度变化</a:t>
            </a:r>
            <a:r>
              <a:rPr lang="zh-CN" altLang="en-US" b="1" dirty="0" smtClean="0">
                <a:solidFill>
                  <a:srgbClr val="FF0000"/>
                </a:solidFill>
                <a:latin typeface="+mn-lt"/>
                <a:ea typeface="+mn-ea"/>
                <a:sym typeface="宋体" pitchFamily="2" charset="-122"/>
              </a:rPr>
              <a:t>快慢</a:t>
            </a:r>
            <a:r>
              <a:rPr lang="zh-CN" altLang="en-US" b="1" dirty="0" smtClean="0">
                <a:solidFill>
                  <a:srgbClr val="000000"/>
                </a:solidFill>
                <a:latin typeface="+mn-lt"/>
                <a:ea typeface="+mn-ea"/>
                <a:sym typeface="宋体" pitchFamily="2" charset="-122"/>
              </a:rPr>
              <a:t>。</a:t>
            </a:r>
            <a:endParaRPr lang="zh-CN" altLang="en-US" b="1" dirty="0">
              <a:solidFill>
                <a:srgbClr val="000000"/>
              </a:solidFill>
              <a:latin typeface="+mn-lt"/>
              <a:ea typeface="+mn-ea"/>
              <a:sym typeface="宋体" pitchFamily="2" charset="-122"/>
            </a:endParaRPr>
          </a:p>
        </p:txBody>
      </p:sp>
      <p:sp>
        <p:nvSpPr>
          <p:cNvPr id="5" name="Text Box 7"/>
          <p:cNvSpPr>
            <a:spLocks noChangeArrowheads="1"/>
          </p:cNvSpPr>
          <p:nvPr/>
        </p:nvSpPr>
        <p:spPr bwMode="auto">
          <a:xfrm>
            <a:off x="576146" y="2018457"/>
            <a:ext cx="2232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latin typeface="+mn-lt"/>
                <a:ea typeface="+mn-ea"/>
                <a:sym typeface="宋体" pitchFamily="2" charset="-122"/>
              </a:rPr>
              <a:t>3</a:t>
            </a:r>
            <a:r>
              <a:rPr lang="en-US" altLang="zh-CN" b="1" dirty="0" smtClean="0">
                <a:latin typeface="+mn-lt"/>
                <a:ea typeface="+mn-ea"/>
                <a:sym typeface="宋体" pitchFamily="2" charset="-122"/>
              </a:rPr>
              <a:t>) </a:t>
            </a:r>
            <a:r>
              <a:rPr lang="zh-CN" altLang="en-US" b="1" dirty="0" smtClean="0">
                <a:latin typeface="+mn-lt"/>
                <a:ea typeface="+mn-ea"/>
                <a:sym typeface="宋体" pitchFamily="2" charset="-122"/>
              </a:rPr>
              <a:t>表达式：</a:t>
            </a:r>
            <a:endParaRPr lang="zh-CN" altLang="en-US" b="1" dirty="0">
              <a:latin typeface="+mn-lt"/>
              <a:ea typeface="+mn-ea"/>
              <a:sym typeface="宋体" pitchFamily="2" charset="-122"/>
            </a:endParaRPr>
          </a:p>
        </p:txBody>
      </p:sp>
      <p:sp>
        <p:nvSpPr>
          <p:cNvPr id="6" name="Text Box 10"/>
          <p:cNvSpPr>
            <a:spLocks noChangeArrowheads="1"/>
          </p:cNvSpPr>
          <p:nvPr/>
        </p:nvSpPr>
        <p:spPr bwMode="auto">
          <a:xfrm>
            <a:off x="611560" y="4322713"/>
            <a:ext cx="34930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latin typeface="+mn-lt"/>
                <a:ea typeface="+mn-ea"/>
                <a:sym typeface="宋体" pitchFamily="2" charset="-122"/>
              </a:rPr>
              <a:t>4</a:t>
            </a:r>
            <a:r>
              <a:rPr lang="en-US" altLang="zh-CN" b="1" dirty="0" smtClean="0">
                <a:latin typeface="+mn-lt"/>
                <a:ea typeface="+mn-ea"/>
                <a:sym typeface="宋体" pitchFamily="2" charset="-122"/>
              </a:rPr>
              <a:t>) </a:t>
            </a:r>
            <a:r>
              <a:rPr lang="zh-CN" altLang="en-US" b="1" dirty="0" smtClean="0">
                <a:latin typeface="+mn-lt"/>
                <a:ea typeface="+mn-ea"/>
                <a:sym typeface="宋体" pitchFamily="2" charset="-122"/>
              </a:rPr>
              <a:t>单位</a:t>
            </a:r>
            <a:r>
              <a:rPr lang="zh-CN" altLang="en-US" b="1" dirty="0">
                <a:latin typeface="+mn-lt"/>
                <a:ea typeface="+mn-ea"/>
                <a:sym typeface="宋体" pitchFamily="2" charset="-122"/>
              </a:rPr>
              <a:t>：</a:t>
            </a:r>
            <a:r>
              <a:rPr lang="en-US" b="1" dirty="0" smtClean="0">
                <a:solidFill>
                  <a:srgbClr val="FF0000"/>
                </a:solidFill>
                <a:latin typeface="+mn-lt"/>
                <a:ea typeface="+mn-ea"/>
                <a:sym typeface="宋体" pitchFamily="2" charset="-122"/>
              </a:rPr>
              <a:t>m/s</a:t>
            </a:r>
            <a:r>
              <a:rPr lang="en-US" b="1" baseline="30000" dirty="0" smtClean="0">
                <a:solidFill>
                  <a:srgbClr val="FF0000"/>
                </a:solidFill>
                <a:latin typeface="+mn-lt"/>
                <a:ea typeface="+mn-ea"/>
                <a:sym typeface="宋体" pitchFamily="2" charset="-122"/>
              </a:rPr>
              <a:t>2  </a:t>
            </a:r>
            <a:r>
              <a:rPr lang="en-US" altLang="zh-CN" b="1" dirty="0" smtClean="0">
                <a:solidFill>
                  <a:srgbClr val="000000"/>
                </a:solidFill>
                <a:latin typeface="+mn-lt"/>
                <a:ea typeface="+mn-ea"/>
                <a:sym typeface="宋体" pitchFamily="2" charset="-122"/>
              </a:rPr>
              <a:t>or  </a:t>
            </a:r>
            <a:r>
              <a:rPr lang="en-US" b="1" dirty="0" smtClean="0">
                <a:solidFill>
                  <a:srgbClr val="FF0000"/>
                </a:solidFill>
                <a:latin typeface="+mn-lt"/>
                <a:ea typeface="+mn-ea"/>
                <a:sym typeface="宋体" pitchFamily="2" charset="-122"/>
              </a:rPr>
              <a:t>m·s</a:t>
            </a:r>
            <a:r>
              <a:rPr lang="en-US" b="1" baseline="30000" dirty="0" smtClean="0">
                <a:solidFill>
                  <a:srgbClr val="FF0000"/>
                </a:solidFill>
                <a:latin typeface="+mn-lt"/>
                <a:ea typeface="+mn-ea"/>
                <a:sym typeface="宋体" pitchFamily="2" charset="-122"/>
              </a:rPr>
              <a:t>-2</a:t>
            </a:r>
            <a:endParaRPr lang="en-US" b="1" dirty="0">
              <a:solidFill>
                <a:srgbClr val="000000"/>
              </a:solidFill>
              <a:latin typeface="+mn-lt"/>
              <a:ea typeface="+mn-ea"/>
              <a:sym typeface="宋体" pitchFamily="2" charset="-122"/>
            </a:endParaRPr>
          </a:p>
        </p:txBody>
      </p:sp>
      <p:sp>
        <p:nvSpPr>
          <p:cNvPr id="7" name="Text Box 7"/>
          <p:cNvSpPr>
            <a:spLocks noChangeArrowheads="1"/>
          </p:cNvSpPr>
          <p:nvPr/>
        </p:nvSpPr>
        <p:spPr bwMode="auto">
          <a:xfrm>
            <a:off x="576146" y="1556792"/>
            <a:ext cx="80327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latin typeface="+mn-lt"/>
                <a:ea typeface="+mn-ea"/>
                <a:sym typeface="宋体" pitchFamily="2" charset="-122"/>
              </a:rPr>
              <a:t>2) </a:t>
            </a:r>
            <a:r>
              <a:rPr lang="zh-CN" altLang="en-US" b="1" dirty="0" smtClean="0">
                <a:latin typeface="+mn-lt"/>
                <a:ea typeface="+mn-ea"/>
                <a:sym typeface="宋体" pitchFamily="2" charset="-122"/>
              </a:rPr>
              <a:t>定义</a:t>
            </a:r>
            <a:r>
              <a:rPr lang="zh-CN" altLang="en-US" b="1" dirty="0">
                <a:latin typeface="+mn-lt"/>
                <a:ea typeface="+mn-ea"/>
                <a:sym typeface="宋体" pitchFamily="2" charset="-122"/>
              </a:rPr>
              <a:t>：</a:t>
            </a:r>
            <a:r>
              <a:rPr lang="en-US" b="1" dirty="0">
                <a:latin typeface="+mn-lt"/>
                <a:ea typeface="+mn-ea"/>
                <a:sym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+mn-lt"/>
                <a:ea typeface="+mn-ea"/>
                <a:sym typeface="宋体" pitchFamily="2" charset="-122"/>
              </a:rPr>
              <a:t>速度变化量</a:t>
            </a:r>
            <a:r>
              <a:rPr lang="zh-CN" altLang="en-US" b="1" dirty="0" smtClean="0">
                <a:solidFill>
                  <a:srgbClr val="000000"/>
                </a:solidFill>
                <a:latin typeface="+mn-lt"/>
                <a:ea typeface="+mn-ea"/>
                <a:sym typeface="宋体" pitchFamily="2" charset="-122"/>
              </a:rPr>
              <a:t>与</a:t>
            </a:r>
            <a:r>
              <a:rPr lang="zh-CN" altLang="en-US" b="1" dirty="0" smtClean="0">
                <a:solidFill>
                  <a:srgbClr val="FF0000"/>
                </a:solidFill>
                <a:latin typeface="+mn-lt"/>
                <a:ea typeface="+mn-ea"/>
                <a:sym typeface="宋体" pitchFamily="2" charset="-122"/>
              </a:rPr>
              <a:t>时间</a:t>
            </a:r>
            <a:r>
              <a:rPr lang="zh-CN" altLang="en-US" b="1" dirty="0">
                <a:solidFill>
                  <a:srgbClr val="000000"/>
                </a:solidFill>
                <a:latin typeface="+mn-lt"/>
                <a:ea typeface="+mn-ea"/>
                <a:sym typeface="宋体" pitchFamily="2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  <a:sym typeface="宋体" pitchFamily="2" charset="-122"/>
              </a:rPr>
              <a:t>比值。</a:t>
            </a: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2771800" y="2349822"/>
            <a:ext cx="1044000" cy="431106"/>
          </a:xfrm>
          <a:prstGeom prst="wedgeRoundRectCallout">
            <a:avLst>
              <a:gd name="adj1" fmla="val 19177"/>
              <a:gd name="adj2" fmla="val 73992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末速度</a:t>
            </a:r>
            <a:endParaRPr lang="zh-CN" alt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ea typeface="楷体" pitchFamily="49" charset="-122"/>
            </a:endParaRP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4067944" y="2354579"/>
            <a:ext cx="1008000" cy="426349"/>
          </a:xfrm>
          <a:prstGeom prst="wedgeRoundRectCallout">
            <a:avLst>
              <a:gd name="adj1" fmla="val -36997"/>
              <a:gd name="adj2" fmla="val 78703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2000" b="1" dirty="0" smtClean="0">
                <a:solidFill>
                  <a:schemeClr val="tx2"/>
                </a:solidFill>
                <a:ea typeface="楷体" pitchFamily="49" charset="-122"/>
              </a:rPr>
              <a:t>初速度</a:t>
            </a:r>
            <a:endParaRPr lang="zh-CN" altLang="en-US" sz="2000" b="1" dirty="0">
              <a:solidFill>
                <a:schemeClr val="tx2"/>
              </a:solidFill>
              <a:ea typeface="楷体" pitchFamily="49" charset="-122"/>
            </a:endParaRP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1728275" y="2829919"/>
          <a:ext cx="1259550" cy="990482"/>
        </p:xfrm>
        <a:graphic>
          <a:graphicData uri="http://schemas.openxmlformats.org/presentationml/2006/ole">
            <p:oleObj spid="_x0000_s141314" name="公式" r:id="rId3" imgW="495000" imgH="393480" progId="Equation.3">
              <p:embed/>
            </p:oleObj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2987824" y="2827338"/>
          <a:ext cx="2978150" cy="1023937"/>
        </p:xfrm>
        <a:graphic>
          <a:graphicData uri="http://schemas.openxmlformats.org/presentationml/2006/ole">
            <p:oleObj spid="_x0000_s141315" name="Equation" r:id="rId4" imgW="1130040" imgH="393480" progId="Equation.DSMT4">
              <p:embed/>
            </p:oleObj>
          </a:graphicData>
        </a:graphic>
      </p:graphicFrame>
      <p:sp>
        <p:nvSpPr>
          <p:cNvPr id="12" name="云形标注 11"/>
          <p:cNvSpPr/>
          <p:nvPr/>
        </p:nvSpPr>
        <p:spPr bwMode="auto">
          <a:xfrm>
            <a:off x="395536" y="2522513"/>
            <a:ext cx="1584176" cy="576064"/>
          </a:xfrm>
          <a:prstGeom prst="cloudCallout">
            <a:avLst>
              <a:gd name="adj1" fmla="val 30146"/>
              <a:gd name="adj2" fmla="val 73914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vector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" name="AutoShape 20"/>
          <p:cNvSpPr>
            <a:spLocks noChangeArrowheads="1"/>
          </p:cNvSpPr>
          <p:nvPr/>
        </p:nvSpPr>
        <p:spPr bwMode="auto">
          <a:xfrm>
            <a:off x="467544" y="3746649"/>
            <a:ext cx="1872208" cy="504056"/>
          </a:xfrm>
          <a:prstGeom prst="wedgeRoundRectCallout">
            <a:avLst>
              <a:gd name="adj1" fmla="val 23824"/>
              <a:gd name="adj2" fmla="val -83181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速度变化率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561767" y="4783301"/>
            <a:ext cx="48496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+mn-lt"/>
                <a:ea typeface="+mn-ea"/>
                <a:sym typeface="Times New Roman" pitchFamily="18" charset="0"/>
              </a:rPr>
              <a:t> </a:t>
            </a:r>
            <a:r>
              <a:rPr lang="zh-CN" altLang="en-US" b="1" dirty="0" smtClean="0">
                <a:latin typeface="+mn-lt"/>
                <a:ea typeface="+mn-ea"/>
                <a:sym typeface="黑体" pitchFamily="49" charset="-122"/>
              </a:rPr>
              <a:t>5</a:t>
            </a:r>
            <a:r>
              <a:rPr lang="en-US" altLang="zh-CN" b="1" dirty="0" smtClean="0">
                <a:latin typeface="+mn-lt"/>
                <a:ea typeface="+mn-ea"/>
                <a:sym typeface="黑体" pitchFamily="49" charset="-122"/>
              </a:rPr>
              <a:t>) </a:t>
            </a:r>
            <a:r>
              <a:rPr lang="zh-CN" altLang="en-US" b="1" dirty="0" smtClean="0">
                <a:latin typeface="+mn-lt"/>
                <a:ea typeface="+mn-ea"/>
                <a:sym typeface="黑体" pitchFamily="49" charset="-122"/>
              </a:rPr>
              <a:t>方向：</a:t>
            </a:r>
            <a:r>
              <a:rPr lang="en-US" altLang="zh-CN" b="1" i="1" dirty="0" smtClean="0">
                <a:solidFill>
                  <a:srgbClr val="FF0000"/>
                </a:solidFill>
                <a:sym typeface="黑体" pitchFamily="49" charset="-122"/>
              </a:rPr>
              <a:t>a</a:t>
            </a:r>
            <a:r>
              <a:rPr lang="zh-CN" altLang="en-US" b="1" dirty="0" smtClean="0">
                <a:solidFill>
                  <a:srgbClr val="000000"/>
                </a:solidFill>
                <a:latin typeface="+mn-lt"/>
                <a:ea typeface="+mn-ea"/>
                <a:sym typeface="黑体" pitchFamily="49" charset="-122"/>
              </a:rPr>
              <a:t>方向与</a:t>
            </a:r>
            <a:r>
              <a:rPr lang="en-US" b="1" dirty="0" err="1" smtClean="0">
                <a:solidFill>
                  <a:srgbClr val="FF0000"/>
                </a:solidFill>
                <a:latin typeface="+mn-lt"/>
                <a:ea typeface="+mn-ea"/>
                <a:sym typeface="黑体" pitchFamily="49" charset="-122"/>
              </a:rPr>
              <a:t>Δ</a:t>
            </a:r>
            <a:r>
              <a:rPr lang="en-US" b="1" i="1" dirty="0" err="1" smtClean="0">
                <a:solidFill>
                  <a:srgbClr val="FF0000"/>
                </a:solidFill>
                <a:latin typeface="+mn-lt"/>
                <a:ea typeface="+mn-ea"/>
                <a:sym typeface="黑体" pitchFamily="49" charset="-122"/>
              </a:rPr>
              <a:t>v</a:t>
            </a:r>
            <a:r>
              <a:rPr lang="en-US" b="1" i="1" dirty="0" smtClean="0">
                <a:solidFill>
                  <a:srgbClr val="FF0000"/>
                </a:solidFill>
                <a:latin typeface="+mn-lt"/>
                <a:ea typeface="+mn-ea"/>
                <a:sym typeface="黑体" pitchFamily="49" charset="-122"/>
              </a:rPr>
              <a:t> </a:t>
            </a:r>
            <a:r>
              <a:rPr lang="zh-CN" altLang="en-US" b="1" dirty="0" smtClean="0">
                <a:solidFill>
                  <a:srgbClr val="000000"/>
                </a:solidFill>
                <a:latin typeface="+mn-lt"/>
                <a:ea typeface="+mn-ea"/>
                <a:sym typeface="黑体" pitchFamily="49" charset="-122"/>
              </a:rPr>
              <a:t>方向</a:t>
            </a:r>
            <a:r>
              <a:rPr lang="zh-CN" altLang="en-US" b="1" dirty="0" smtClean="0">
                <a:solidFill>
                  <a:srgbClr val="FF0000"/>
                </a:solidFill>
                <a:latin typeface="+mn-lt"/>
                <a:ea typeface="+mn-ea"/>
                <a:sym typeface="黑体" pitchFamily="49" charset="-122"/>
              </a:rPr>
              <a:t>相同</a:t>
            </a:r>
            <a:r>
              <a:rPr lang="zh-CN" altLang="en-US" b="1" dirty="0" smtClean="0">
                <a:latin typeface="+mn-lt"/>
                <a:ea typeface="+mn-ea"/>
                <a:sym typeface="黑体" pitchFamily="49" charset="-122"/>
              </a:rPr>
              <a:t>。</a:t>
            </a:r>
            <a:endParaRPr lang="en-US" b="1" dirty="0" smtClean="0">
              <a:solidFill>
                <a:srgbClr val="000000"/>
              </a:solidFill>
              <a:latin typeface="+mn-lt"/>
              <a:ea typeface="+mn-ea"/>
              <a:sym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11760" y="5215349"/>
            <a:ext cx="2420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  <a:sym typeface="黑体" pitchFamily="49" charset="-122"/>
              </a:rPr>
              <a:t>a</a:t>
            </a:r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  <a:sym typeface="黑体" pitchFamily="49" charset="-122"/>
              </a:rPr>
              <a:t>与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  <a:sym typeface="黑体" pitchFamily="49" charset="-122"/>
              </a:rPr>
              <a:t> </a:t>
            </a:r>
            <a:r>
              <a:rPr lang="en-US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  <a:sym typeface="黑体" pitchFamily="49" charset="-122"/>
              </a:rPr>
              <a:t>v</a:t>
            </a:r>
            <a:r>
              <a:rPr lang="en-US" b="1" baseline="-25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  <a:sym typeface="黑体" pitchFamily="49" charset="-122"/>
              </a:rPr>
              <a:t>0 </a:t>
            </a:r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  <a:sym typeface="黑体" pitchFamily="49" charset="-122"/>
              </a:rPr>
              <a:t>同向</a:t>
            </a:r>
            <a:r>
              <a:rPr lang="zh-CN" altLang="en-US" b="1" dirty="0" smtClean="0">
                <a:solidFill>
                  <a:srgbClr val="000000"/>
                </a:solidFill>
                <a:latin typeface="+mn-lt"/>
                <a:ea typeface="楷体" pitchFamily="49" charset="-122"/>
                <a:sym typeface="黑体" pitchFamily="49" charset="-122"/>
              </a:rPr>
              <a:t>；</a:t>
            </a:r>
            <a:endParaRPr lang="zh-CN" altLang="en-US" dirty="0">
              <a:latin typeface="+mn-lt"/>
              <a:ea typeface="楷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6996" y="5188376"/>
            <a:ext cx="2420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  <a:sym typeface="黑体" pitchFamily="49" charset="-122"/>
              </a:rPr>
              <a:t>a</a:t>
            </a:r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  <a:sym typeface="黑体" pitchFamily="49" charset="-122"/>
              </a:rPr>
              <a:t>与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  <a:sym typeface="黑体" pitchFamily="49" charset="-122"/>
              </a:rPr>
              <a:t> </a:t>
            </a:r>
            <a:r>
              <a:rPr lang="en-US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  <a:sym typeface="黑体" pitchFamily="49" charset="-122"/>
              </a:rPr>
              <a:t>v</a:t>
            </a:r>
            <a:r>
              <a:rPr lang="en-US" b="1" baseline="-25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  <a:sym typeface="黑体" pitchFamily="49" charset="-122"/>
              </a:rPr>
              <a:t>0 </a:t>
            </a:r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  <a:sym typeface="黑体" pitchFamily="49" charset="-122"/>
              </a:rPr>
              <a:t>反向</a:t>
            </a:r>
            <a:r>
              <a:rPr lang="zh-CN" altLang="en-US" b="1" dirty="0" smtClean="0">
                <a:solidFill>
                  <a:srgbClr val="000000"/>
                </a:solidFill>
                <a:latin typeface="+mn-lt"/>
                <a:ea typeface="楷体" pitchFamily="49" charset="-122"/>
                <a:sym typeface="黑体" pitchFamily="49" charset="-122"/>
              </a:rPr>
              <a:t>。</a:t>
            </a:r>
            <a:endParaRPr lang="zh-CN" altLang="en-US" dirty="0">
              <a:latin typeface="+mn-lt"/>
              <a:ea typeface="楷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99592" y="5229200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n-lt"/>
                <a:ea typeface="楷体" pitchFamily="49" charset="-122"/>
                <a:sym typeface="黑体" pitchFamily="49" charset="-122"/>
              </a:rPr>
              <a:t>加速</a:t>
            </a:r>
            <a:r>
              <a:rPr lang="zh-CN" altLang="en-US" b="1" dirty="0" smtClean="0">
                <a:solidFill>
                  <a:srgbClr val="000000"/>
                </a:solidFill>
                <a:latin typeface="+mn-lt"/>
                <a:ea typeface="楷体" pitchFamily="49" charset="-122"/>
                <a:sym typeface="黑体" pitchFamily="49" charset="-122"/>
              </a:rPr>
              <a:t>运动，</a:t>
            </a:r>
            <a:endParaRPr lang="zh-CN" altLang="en-US" dirty="0">
              <a:latin typeface="+mn-lt"/>
              <a:ea typeface="楷体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54828" y="5224293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n-lt"/>
                <a:ea typeface="楷体" pitchFamily="49" charset="-122"/>
                <a:sym typeface="黑体" pitchFamily="49" charset="-122"/>
              </a:rPr>
              <a:t>减速</a:t>
            </a:r>
            <a:r>
              <a:rPr lang="zh-CN" altLang="en-US" b="1" dirty="0" smtClean="0">
                <a:solidFill>
                  <a:srgbClr val="000000"/>
                </a:solidFill>
                <a:latin typeface="+mn-lt"/>
                <a:ea typeface="楷体" pitchFamily="49" charset="-122"/>
                <a:sym typeface="黑体" pitchFamily="49" charset="-122"/>
              </a:rPr>
              <a:t>运动，</a:t>
            </a:r>
            <a:endParaRPr lang="zh-CN" altLang="en-US" dirty="0">
              <a:latin typeface="+mn-lt"/>
              <a:ea typeface="楷体" pitchFamily="49" charset="-122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635903" y="5733256"/>
            <a:ext cx="86392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b="1" dirty="0" smtClean="0">
                <a:latin typeface="+mn-lt"/>
                <a:ea typeface="+mn-ea"/>
                <a:sym typeface="Times New Roman" pitchFamily="18" charset="0"/>
              </a:rPr>
              <a:t>6</a:t>
            </a:r>
            <a:r>
              <a:rPr lang="en-US" altLang="zh-CN" b="1" dirty="0" smtClean="0">
                <a:latin typeface="+mn-lt"/>
                <a:ea typeface="+mn-ea"/>
                <a:sym typeface="黑体" pitchFamily="49" charset="-122"/>
              </a:rPr>
              <a:t>) </a:t>
            </a:r>
            <a:r>
              <a:rPr lang="zh-CN" altLang="en-US" b="1" dirty="0" smtClean="0">
                <a:solidFill>
                  <a:srgbClr val="C00000"/>
                </a:solidFill>
                <a:latin typeface="+mn-lt"/>
                <a:ea typeface="+mn-ea"/>
                <a:sym typeface="黑体" pitchFamily="49" charset="-122"/>
              </a:rPr>
              <a:t>匀变速</a:t>
            </a:r>
            <a:r>
              <a:rPr lang="zh-CN" altLang="en-US" b="1" dirty="0" smtClean="0">
                <a:latin typeface="+mn-lt"/>
                <a:ea typeface="+mn-ea"/>
                <a:sym typeface="黑体" pitchFamily="49" charset="-122"/>
              </a:rPr>
              <a:t>直线运动  (</a:t>
            </a:r>
            <a:r>
              <a:rPr lang="en-US" altLang="zh-CN" b="1" dirty="0" smtClean="0">
                <a:latin typeface="+mn-lt"/>
                <a:ea typeface="+mn-ea"/>
                <a:sym typeface="黑体" pitchFamily="49" charset="-122"/>
              </a:rPr>
              <a:t>1-D M</a:t>
            </a:r>
            <a:r>
              <a:rPr lang="zh-CN" altLang="en-US" b="1" dirty="0" smtClean="0">
                <a:latin typeface="+mn-lt"/>
                <a:ea typeface="+mn-ea"/>
                <a:sym typeface="黑体" pitchFamily="49" charset="-122"/>
              </a:rPr>
              <a:t>otion </a:t>
            </a:r>
            <a:r>
              <a:rPr lang="en-US" altLang="zh-CN" b="1" dirty="0" smtClean="0">
                <a:latin typeface="+mn-lt"/>
                <a:ea typeface="+mn-ea"/>
                <a:sym typeface="黑体" pitchFamily="49" charset="-122"/>
              </a:rPr>
              <a:t>at </a:t>
            </a:r>
            <a:r>
              <a:rPr lang="en-US" altLang="zh-CN" b="1" dirty="0" smtClean="0">
                <a:solidFill>
                  <a:srgbClr val="C00000"/>
                </a:solidFill>
                <a:latin typeface="+mn-lt"/>
                <a:ea typeface="+mn-ea"/>
                <a:sym typeface="黑体" pitchFamily="49" charset="-122"/>
              </a:rPr>
              <a:t>constant acceleration</a:t>
            </a:r>
            <a:r>
              <a:rPr lang="zh-CN" altLang="en-US" b="1" dirty="0" smtClean="0">
                <a:latin typeface="+mn-lt"/>
                <a:ea typeface="+mn-ea"/>
                <a:sym typeface="黑体" pitchFamily="49" charset="-122"/>
              </a:rPr>
              <a:t>)：</a:t>
            </a:r>
            <a:endParaRPr lang="en-US" b="1" dirty="0">
              <a:solidFill>
                <a:srgbClr val="000000"/>
              </a:solidFill>
              <a:latin typeface="+mn-lt"/>
              <a:ea typeface="+mn-ea"/>
              <a:sym typeface="黑体" pitchFamily="49" charset="-122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333395" y="6174248"/>
            <a:ext cx="81351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+mn-lt"/>
                <a:ea typeface="+mn-ea"/>
                <a:sym typeface="黑体" pitchFamily="49" charset="-122"/>
              </a:rPr>
              <a:t>加速度恒定</a:t>
            </a:r>
            <a:r>
              <a:rPr lang="zh-CN" altLang="en-US" b="1" dirty="0" smtClean="0">
                <a:latin typeface="+mn-lt"/>
                <a:ea typeface="+mn-ea"/>
                <a:sym typeface="黑体" pitchFamily="49" charset="-122"/>
              </a:rPr>
              <a:t>（</a:t>
            </a:r>
            <a:r>
              <a:rPr lang="zh-CN" altLang="en-US" b="1" dirty="0" smtClean="0">
                <a:solidFill>
                  <a:srgbClr val="C00000"/>
                </a:solidFill>
                <a:latin typeface="+mn-lt"/>
                <a:ea typeface="+mn-ea"/>
                <a:sym typeface="黑体" pitchFamily="49" charset="-122"/>
              </a:rPr>
              <a:t>大小</a:t>
            </a:r>
            <a:r>
              <a:rPr lang="en-US" altLang="zh-CN" b="1" dirty="0" smtClean="0">
                <a:latin typeface="+mn-lt"/>
                <a:ea typeface="+mn-ea"/>
                <a:sym typeface="黑体" pitchFamily="49" charset="-122"/>
              </a:rPr>
              <a:t>&amp;</a:t>
            </a:r>
            <a:r>
              <a:rPr lang="zh-CN" altLang="en-US" b="1" dirty="0" smtClean="0">
                <a:solidFill>
                  <a:srgbClr val="C00000"/>
                </a:solidFill>
                <a:latin typeface="+mn-lt"/>
                <a:ea typeface="+mn-ea"/>
                <a:sym typeface="黑体" pitchFamily="49" charset="-122"/>
              </a:rPr>
              <a:t>方向</a:t>
            </a:r>
            <a:r>
              <a:rPr lang="zh-CN" altLang="en-US" b="1" dirty="0" smtClean="0">
                <a:latin typeface="+mn-lt"/>
                <a:ea typeface="+mn-ea"/>
                <a:sym typeface="黑体" pitchFamily="49" charset="-122"/>
              </a:rPr>
              <a:t>均不变）的直线运动</a:t>
            </a:r>
            <a:r>
              <a:rPr lang="zh-CN" altLang="en-US" b="1" dirty="0" smtClean="0">
                <a:solidFill>
                  <a:srgbClr val="000000"/>
                </a:solidFill>
                <a:latin typeface="+mn-lt"/>
                <a:ea typeface="+mn-ea"/>
                <a:sym typeface="黑体" pitchFamily="49" charset="-122"/>
              </a:rPr>
              <a:t>。</a:t>
            </a:r>
            <a:endParaRPr lang="en-US" b="1" dirty="0">
              <a:solidFill>
                <a:srgbClr val="000000"/>
              </a:solidFill>
              <a:latin typeface="+mn-lt"/>
              <a:ea typeface="+mn-ea"/>
              <a:sym typeface="黑体" pitchFamily="49" charset="-122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20688"/>
            <a:ext cx="53285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+mj-lt"/>
                <a:ea typeface="黑体" pitchFamily="49" charset="-122"/>
              </a:rPr>
              <a:t>二、从</a:t>
            </a:r>
            <a:r>
              <a:rPr lang="en-US" altLang="zh-CN" sz="2600" b="1" i="1" dirty="0" smtClean="0">
                <a:latin typeface="+mj-lt"/>
                <a:ea typeface="黑体" pitchFamily="49" charset="-122"/>
              </a:rPr>
              <a:t>v</a:t>
            </a:r>
            <a:r>
              <a:rPr lang="en-US" altLang="zh-CN" sz="2600" b="1" dirty="0" smtClean="0">
                <a:latin typeface="+mj-lt"/>
                <a:ea typeface="黑体" pitchFamily="49" charset="-122"/>
              </a:rPr>
              <a:t>-</a:t>
            </a:r>
            <a:r>
              <a:rPr lang="en-US" altLang="zh-CN" sz="2600" b="1" i="1" dirty="0" smtClean="0">
                <a:latin typeface="+mj-lt"/>
                <a:ea typeface="黑体" pitchFamily="49" charset="-122"/>
              </a:rPr>
              <a:t>t</a:t>
            </a:r>
            <a:r>
              <a:rPr lang="zh-CN" altLang="en-US" sz="2600" b="1" dirty="0" smtClean="0">
                <a:latin typeface="+mj-lt"/>
                <a:ea typeface="黑体" pitchFamily="49" charset="-122"/>
              </a:rPr>
              <a:t>图象看加速度</a:t>
            </a:r>
            <a:endParaRPr lang="zh-CN" altLang="en-US" sz="2600" b="1" dirty="0">
              <a:latin typeface="+mj-lt"/>
              <a:ea typeface="黑体" pitchFamily="49" charset="-122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6444208" y="1469018"/>
          <a:ext cx="1728192" cy="514910"/>
        </p:xfrm>
        <a:graphic>
          <a:graphicData uri="http://schemas.openxmlformats.org/presentationml/2006/ole">
            <p:oleObj spid="_x0000_s142339" name="公式" r:id="rId3" imgW="723600" imgH="215640" progId="Equation.3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4788024" y="1484784"/>
          <a:ext cx="1322085" cy="432048"/>
        </p:xfrm>
        <a:graphic>
          <a:graphicData uri="http://schemas.openxmlformats.org/presentationml/2006/ole">
            <p:oleObj spid="_x0000_s142340" name="公式" r:id="rId4" imgW="660240" imgH="215640" progId="Equation.3">
              <p:embed/>
            </p:oleObj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4860032" y="2204864"/>
            <a:ext cx="3240360" cy="1008112"/>
            <a:chOff x="4788024" y="2780927"/>
            <a:chExt cx="3600400" cy="1250950"/>
          </a:xfrm>
        </p:grpSpPr>
        <p:graphicFrame>
          <p:nvGraphicFramePr>
            <p:cNvPr id="4" name="Object 5"/>
            <p:cNvGraphicFramePr>
              <a:graphicFrameLocks noChangeAspect="1"/>
            </p:cNvGraphicFramePr>
            <p:nvPr/>
          </p:nvGraphicFramePr>
          <p:xfrm>
            <a:off x="4788024" y="2785373"/>
            <a:ext cx="1362075" cy="1139825"/>
          </p:xfrm>
          <a:graphic>
            <a:graphicData uri="http://schemas.openxmlformats.org/presentationml/2006/ole">
              <p:oleObj spid="_x0000_s142338" name="公式" r:id="rId5" imgW="469800" imgH="393480" progId="Equation.3">
                <p:embed/>
              </p:oleObj>
            </a:graphicData>
          </a:graphic>
        </p:graphicFrame>
        <p:graphicFrame>
          <p:nvGraphicFramePr>
            <p:cNvPr id="7" name="Object 5"/>
            <p:cNvGraphicFramePr>
              <a:graphicFrameLocks noChangeAspect="1"/>
            </p:cNvGraphicFramePr>
            <p:nvPr/>
          </p:nvGraphicFramePr>
          <p:xfrm>
            <a:off x="7651824" y="3066109"/>
            <a:ext cx="736600" cy="515937"/>
          </p:xfrm>
          <a:graphic>
            <a:graphicData uri="http://schemas.openxmlformats.org/presentationml/2006/ole">
              <p:oleObj spid="_x0000_s142341" name="公式" r:id="rId6" imgW="253800" imgH="177480" progId="Equation.3">
                <p:embed/>
              </p:oleObj>
            </a:graphicData>
          </a:graphic>
        </p:graphicFrame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6089570" y="2780927"/>
            <a:ext cx="1619250" cy="1250950"/>
          </p:xfrm>
          <a:graphic>
            <a:graphicData uri="http://schemas.openxmlformats.org/presentationml/2006/ole">
              <p:oleObj spid="_x0000_s142342" name="公式" r:id="rId7" imgW="558720" imgH="431640" progId="Equation.3">
                <p:embed/>
              </p:oleObj>
            </a:graphicData>
          </a:graphic>
        </p:graphicFrame>
      </p:grpSp>
      <p:sp>
        <p:nvSpPr>
          <p:cNvPr id="9" name="燕尾形箭头 8"/>
          <p:cNvSpPr/>
          <p:nvPr/>
        </p:nvSpPr>
        <p:spPr bwMode="auto">
          <a:xfrm>
            <a:off x="6156176" y="3494186"/>
            <a:ext cx="360000" cy="288000"/>
          </a:xfrm>
          <a:prstGeom prst="notch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60032" y="3356992"/>
            <a:ext cx="15121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 smtClean="0">
                <a:latin typeface="+mn-lt"/>
              </a:rPr>
              <a:t>k</a:t>
            </a:r>
            <a:r>
              <a:rPr lang="en-US" altLang="zh-CN" sz="2600" b="1" baseline="-25000" dirty="0" smtClean="0">
                <a:latin typeface="+mn-lt"/>
              </a:rPr>
              <a:t>A</a:t>
            </a:r>
            <a:r>
              <a:rPr lang="en-US" altLang="zh-CN" sz="2600" b="1" dirty="0" smtClean="0">
                <a:latin typeface="+mn-lt"/>
              </a:rPr>
              <a:t> &lt; </a:t>
            </a:r>
            <a:r>
              <a:rPr lang="en-US" altLang="zh-CN" sz="2600" b="1" i="1" dirty="0" err="1" smtClean="0">
                <a:latin typeface="+mn-lt"/>
              </a:rPr>
              <a:t>k</a:t>
            </a:r>
            <a:r>
              <a:rPr lang="en-US" altLang="zh-CN" sz="2600" b="1" baseline="-25000" dirty="0" err="1" smtClean="0">
                <a:latin typeface="+mn-lt"/>
              </a:rPr>
              <a:t>B</a:t>
            </a:r>
            <a:endParaRPr lang="zh-CN" altLang="en-US" sz="2600" b="1" baseline="-250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60232" y="3381702"/>
            <a:ext cx="15121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 err="1" smtClean="0">
                <a:latin typeface="+mn-lt"/>
              </a:rPr>
              <a:t>a</a:t>
            </a:r>
            <a:r>
              <a:rPr lang="en-US" altLang="zh-CN" sz="2600" b="1" baseline="-25000" dirty="0" err="1" smtClean="0">
                <a:latin typeface="+mn-lt"/>
              </a:rPr>
              <a:t>A</a:t>
            </a:r>
            <a:r>
              <a:rPr lang="en-US" altLang="zh-CN" sz="2600" b="1" dirty="0" smtClean="0">
                <a:latin typeface="+mn-lt"/>
              </a:rPr>
              <a:t> &lt; </a:t>
            </a:r>
            <a:r>
              <a:rPr lang="en-US" altLang="zh-CN" sz="2600" b="1" i="1" dirty="0" err="1" smtClean="0">
                <a:latin typeface="+mn-lt"/>
              </a:rPr>
              <a:t>a</a:t>
            </a:r>
            <a:r>
              <a:rPr lang="en-US" altLang="zh-CN" sz="2600" b="1" baseline="-25000" dirty="0" err="1" smtClean="0">
                <a:latin typeface="+mn-lt"/>
              </a:rPr>
              <a:t>B</a:t>
            </a:r>
            <a:endParaRPr lang="zh-CN" altLang="en-US" sz="2600" b="1" baseline="-25000" dirty="0">
              <a:latin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55576" y="4509120"/>
            <a:ext cx="7689090" cy="954107"/>
            <a:chOff x="395536" y="5157192"/>
            <a:chExt cx="7689090" cy="954107"/>
          </a:xfrm>
        </p:grpSpPr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395536" y="5157192"/>
              <a:ext cx="7689090" cy="95410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+mn-lt"/>
                </a:rPr>
                <a:t>总结：</a:t>
              </a:r>
              <a:endParaRPr lang="en-US" altLang="zh-CN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n-lt"/>
              </a:endParaRPr>
            </a:p>
            <a:p>
              <a:endParaRPr lang="en-US" altLang="zh-CN" sz="800" b="1" dirty="0" smtClean="0">
                <a:solidFill>
                  <a:schemeClr val="bg1"/>
                </a:solidFill>
                <a:latin typeface="+mn-lt"/>
              </a:endParaRPr>
            </a:p>
            <a:p>
              <a:r>
                <a:rPr lang="zh-CN" altLang="en-US" b="1" dirty="0" smtClean="0">
                  <a:solidFill>
                    <a:schemeClr val="bg1"/>
                  </a:solidFill>
                  <a:latin typeface="+mn-lt"/>
                </a:rPr>
                <a:t>斜率绝对值       加速度大小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；斜率正负      加速度方向</a:t>
              </a: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 bwMode="auto">
            <a:xfrm>
              <a:off x="2067486" y="5893038"/>
              <a:ext cx="468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5644666" y="5910926"/>
              <a:ext cx="468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pic>
        <p:nvPicPr>
          <p:cNvPr id="17" name="图片 16" descr="图片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7544" y="1412776"/>
            <a:ext cx="3669489" cy="2480867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1438" y="457200"/>
            <a:ext cx="8991600" cy="3662541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根据给出的速度和加速度的正负，对下列运动性质的判断错误的是（</a:t>
            </a:r>
            <a:r>
              <a:rPr 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z="3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endParaRPr lang="en-US" altLang="zh-CN" sz="30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zh-CN" sz="8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 sz="3000" b="1" i="1" dirty="0" smtClean="0">
                <a:latin typeface="+mn-lt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3000" b="1" baseline="-25000" dirty="0" smtClean="0">
                <a:latin typeface="+mn-lt"/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&gt; 0, </a:t>
            </a:r>
            <a:r>
              <a:rPr lang="en-US" altLang="zh-CN" sz="3000" b="1" i="1" dirty="0" smtClean="0">
                <a:latin typeface="+mn-lt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 &lt; 0, </a:t>
            </a:r>
            <a:r>
              <a:rPr lang="zh-CN" altLang="en-US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物体做加速运动</a:t>
            </a:r>
            <a:endParaRPr lang="en-US" altLang="zh-CN" sz="2800" b="1" dirty="0" smtClean="0">
              <a:latin typeface="+mn-lt"/>
              <a:ea typeface="楷体" pitchFamily="49" charset="-122"/>
            </a:endParaRPr>
          </a:p>
          <a:p>
            <a:pPr eaLnBrk="1" hangingPunct="1">
              <a:buFontTx/>
              <a:buNone/>
            </a:pPr>
            <a:endParaRPr lang="en-US" altLang="zh-CN" sz="1600" b="1" dirty="0" smtClean="0">
              <a:latin typeface="+mn-lt"/>
              <a:ea typeface="楷体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latin typeface="+mn-lt"/>
                <a:ea typeface="楷体" pitchFamily="49" charset="-122"/>
              </a:rPr>
              <a:t>B</a:t>
            </a:r>
            <a:r>
              <a:rPr lang="zh-CN" altLang="en-US" sz="2800" b="1" dirty="0" smtClean="0">
                <a:latin typeface="+mn-lt"/>
                <a:ea typeface="楷体" pitchFamily="49" charset="-122"/>
              </a:rPr>
              <a:t>．</a:t>
            </a:r>
            <a:r>
              <a:rPr lang="en-US" altLang="zh-CN" sz="2800" b="1" i="1" dirty="0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800" b="1" baseline="-25000" dirty="0" smtClean="0"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800" b="1" dirty="0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ea typeface="楷体" pitchFamily="49" charset="-122"/>
                <a:cs typeface="Times New Roman" pitchFamily="18" charset="0"/>
              </a:rPr>
              <a:t>&lt; 0, </a:t>
            </a:r>
            <a:r>
              <a:rPr lang="en-US" altLang="zh-CN" sz="2800" b="1" i="1" dirty="0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ea typeface="楷体" pitchFamily="49" charset="-122"/>
                <a:cs typeface="Times New Roman" pitchFamily="18" charset="0"/>
              </a:rPr>
              <a:t> &lt; 0, </a:t>
            </a:r>
            <a:r>
              <a:rPr lang="zh-CN" altLang="en-US" sz="2800" b="1" dirty="0" smtClean="0">
                <a:ea typeface="楷体" pitchFamily="49" charset="-122"/>
                <a:cs typeface="Times New Roman" pitchFamily="18" charset="0"/>
              </a:rPr>
              <a:t>物体做加速运动</a:t>
            </a:r>
            <a:endParaRPr lang="en-US" altLang="zh-CN" sz="3000" b="1" dirty="0">
              <a:latin typeface="+mn-lt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zh-CN" sz="1600" b="1" dirty="0">
              <a:latin typeface="+mn-lt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 sz="3000" b="1" i="1" dirty="0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3000" b="1" i="1" dirty="0" smtClean="0"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3000" b="1" baseline="-25000" dirty="0" smtClean="0"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3000" b="1" dirty="0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ea typeface="楷体" pitchFamily="49" charset="-122"/>
                <a:cs typeface="Times New Roman" pitchFamily="18" charset="0"/>
              </a:rPr>
              <a:t>&lt; 0, </a:t>
            </a:r>
            <a:r>
              <a:rPr lang="en-US" altLang="zh-CN" sz="3000" b="1" i="1" dirty="0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3000" b="1" dirty="0" smtClean="0">
                <a:ea typeface="楷体" pitchFamily="49" charset="-122"/>
                <a:cs typeface="Times New Roman" pitchFamily="18" charset="0"/>
              </a:rPr>
              <a:t> &gt; 0, </a:t>
            </a:r>
            <a:r>
              <a:rPr lang="zh-CN" altLang="en-US" sz="3000" b="1" dirty="0" smtClean="0">
                <a:ea typeface="楷体" pitchFamily="49" charset="-122"/>
                <a:cs typeface="Times New Roman" pitchFamily="18" charset="0"/>
              </a:rPr>
              <a:t>物体做减速运动</a:t>
            </a:r>
            <a:endParaRPr lang="en-US" altLang="zh-CN" sz="2800" b="1" dirty="0" smtClean="0">
              <a:latin typeface="+mn-lt"/>
              <a:ea typeface="楷体" pitchFamily="49" charset="-122"/>
            </a:endParaRPr>
          </a:p>
          <a:p>
            <a:pPr eaLnBrk="1" hangingPunct="1">
              <a:buFontTx/>
              <a:buNone/>
            </a:pPr>
            <a:endParaRPr lang="en-US" altLang="zh-CN" sz="1600" b="1" dirty="0" smtClean="0">
              <a:latin typeface="+mn-lt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latin typeface="+mn-lt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800" b="1" dirty="0" smtClean="0">
                <a:latin typeface="+mn-lt"/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 sz="2800" b="1" i="1" dirty="0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800" b="1" baseline="-25000" dirty="0" smtClean="0"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800" b="1" dirty="0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ea typeface="楷体" pitchFamily="49" charset="-122"/>
                <a:cs typeface="Times New Roman" pitchFamily="18" charset="0"/>
              </a:rPr>
              <a:t>&gt; 0, </a:t>
            </a:r>
            <a:r>
              <a:rPr lang="en-US" altLang="zh-CN" sz="2800" b="1" i="1" dirty="0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ea typeface="楷体" pitchFamily="49" charset="-122"/>
                <a:cs typeface="Times New Roman" pitchFamily="18" charset="0"/>
              </a:rPr>
              <a:t> &gt; 0, </a:t>
            </a:r>
            <a:r>
              <a:rPr lang="zh-CN" altLang="en-US" sz="2800" b="1" dirty="0" smtClean="0">
                <a:ea typeface="楷体" pitchFamily="49" charset="-122"/>
                <a:cs typeface="Times New Roman" pitchFamily="18" charset="0"/>
              </a:rPr>
              <a:t>物体做加速运动</a:t>
            </a:r>
            <a:endParaRPr lang="en-US" altLang="zh-CN" sz="3000" b="1" dirty="0">
              <a:latin typeface="+mn-lt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008636" y="904528"/>
            <a:ext cx="720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755650" y="620713"/>
            <a:ext cx="7056438" cy="864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4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速度变化快慢</a:t>
            </a:r>
            <a:r>
              <a:rPr lang="zh-CN" altLang="en-US" sz="4000" b="1" dirty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决定了。。</a:t>
            </a:r>
            <a:r>
              <a:rPr lang="zh-CN" altLang="en-US" sz="4000" b="1" dirty="0" smtClean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4000" b="1" dirty="0">
              <a:solidFill>
                <a:schemeClr val="accent2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" name="Picture 4" descr="http://img2.cache.netease.com/catchimg/20101002/8ABHPP5K_1.jpg"/>
          <p:cNvPicPr>
            <a:picLocks noChangeAspect="1" noChangeArrowheads="1"/>
          </p:cNvPicPr>
          <p:nvPr/>
        </p:nvPicPr>
        <p:blipFill>
          <a:blip r:embed="rId3" cstate="print"/>
          <a:srcRect l="2257" r="5512" b="6920"/>
          <a:stretch>
            <a:fillRect/>
          </a:stretch>
        </p:blipFill>
        <p:spPr bwMode="auto">
          <a:xfrm>
            <a:off x="166741" y="3484074"/>
            <a:ext cx="4392000" cy="2952000"/>
          </a:xfrm>
          <a:prstGeom prst="rect">
            <a:avLst/>
          </a:prstGeom>
          <a:noFill/>
        </p:spPr>
      </p:pic>
      <p:pic>
        <p:nvPicPr>
          <p:cNvPr id="4" name="Picture 8" descr="http://img.xgo-img.com.cn/pics/597/720/450/596189.jpg"/>
          <p:cNvPicPr>
            <a:picLocks noChangeAspect="1" noChangeArrowheads="1"/>
          </p:cNvPicPr>
          <p:nvPr/>
        </p:nvPicPr>
        <p:blipFill>
          <a:blip r:embed="rId4" cstate="print"/>
          <a:srcRect l="8400" t="11760" r="12851"/>
          <a:stretch>
            <a:fillRect/>
          </a:stretch>
        </p:blipFill>
        <p:spPr bwMode="auto">
          <a:xfrm>
            <a:off x="4738741" y="3459202"/>
            <a:ext cx="4251148" cy="2977200"/>
          </a:xfrm>
          <a:prstGeom prst="rect">
            <a:avLst/>
          </a:prstGeom>
          <a:noFill/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76879" y="6076362"/>
            <a:ext cx="439200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800" b="1" dirty="0" smtClean="0">
                <a:latin typeface="+mn-lt"/>
                <a:ea typeface="楷体" pitchFamily="49" charset="-122"/>
              </a:rPr>
              <a:t>0-100km/h</a:t>
            </a:r>
            <a:r>
              <a:rPr kumimoji="1" lang="zh-CN" altLang="en-US" sz="1800" b="1" dirty="0" smtClean="0">
                <a:latin typeface="+mn-lt"/>
                <a:ea typeface="楷体" pitchFamily="49" charset="-122"/>
              </a:rPr>
              <a:t>加速时间</a:t>
            </a:r>
            <a:r>
              <a:rPr kumimoji="1" lang="en-US" altLang="zh-CN" sz="1800" b="1" dirty="0" smtClean="0">
                <a:latin typeface="+mn-lt"/>
                <a:ea typeface="楷体" pitchFamily="49" charset="-122"/>
              </a:rPr>
              <a:t>3.9s</a:t>
            </a:r>
            <a:endParaRPr kumimoji="1" lang="en-US" altLang="zh-CN" sz="1800" b="1" dirty="0">
              <a:latin typeface="+mn-lt"/>
              <a:ea typeface="楷体" pitchFamily="49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747249" y="6076362"/>
            <a:ext cx="424800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800" b="1" dirty="0" smtClean="0">
                <a:latin typeface="+mn-lt"/>
                <a:ea typeface="楷体" pitchFamily="49" charset="-122"/>
              </a:rPr>
              <a:t>0-100km/h</a:t>
            </a:r>
            <a:r>
              <a:rPr kumimoji="1" lang="zh-CN" altLang="en-US" sz="1800" b="1" dirty="0" smtClean="0">
                <a:latin typeface="+mn-lt"/>
                <a:ea typeface="楷体" pitchFamily="49" charset="-122"/>
              </a:rPr>
              <a:t>加速时间</a:t>
            </a:r>
            <a:r>
              <a:rPr kumimoji="1" lang="en-US" altLang="zh-CN" sz="1800" b="1" dirty="0" smtClean="0">
                <a:latin typeface="+mn-lt"/>
                <a:ea typeface="楷体" pitchFamily="49" charset="-122"/>
              </a:rPr>
              <a:t>2.5s</a:t>
            </a:r>
            <a:endParaRPr kumimoji="1" lang="en-US" altLang="zh-CN" sz="1800" b="1" dirty="0">
              <a:latin typeface="+mn-lt"/>
              <a:ea typeface="楷体" pitchFamily="49" charset="-122"/>
            </a:endParaRPr>
          </a:p>
        </p:txBody>
      </p:sp>
      <p:pic>
        <p:nvPicPr>
          <p:cNvPr id="7" name="Picture 10" descr="http://image2.16888.com/picLib/57248/57260/2010111716480580_5.jpg"/>
          <p:cNvPicPr>
            <a:picLocks noChangeAspect="1" noChangeArrowheads="1"/>
          </p:cNvPicPr>
          <p:nvPr/>
        </p:nvPicPr>
        <p:blipFill>
          <a:blip r:embed="rId5" cstate="print"/>
          <a:srcRect l="4018" t="3571" r="4911" b="8929"/>
          <a:stretch>
            <a:fillRect/>
          </a:stretch>
        </p:blipFill>
        <p:spPr bwMode="auto">
          <a:xfrm>
            <a:off x="4738741" y="376082"/>
            <a:ext cx="4248472" cy="3061399"/>
          </a:xfrm>
          <a:prstGeom prst="rect">
            <a:avLst/>
          </a:prstGeom>
          <a:noFill/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734549" y="3077426"/>
            <a:ext cx="424800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1" dirty="0" smtClean="0">
                <a:ea typeface="楷体" pitchFamily="49" charset="-122"/>
              </a:rPr>
              <a:t>0-100km/h</a:t>
            </a:r>
            <a:r>
              <a:rPr lang="zh-CN" altLang="en-US" sz="1800" b="1" dirty="0" smtClean="0">
                <a:ea typeface="楷体" pitchFamily="49" charset="-122"/>
              </a:rPr>
              <a:t>加速时间</a:t>
            </a:r>
            <a:r>
              <a:rPr lang="en-US" altLang="zh-CN" sz="1800" b="1" dirty="0" smtClean="0">
                <a:ea typeface="楷体" pitchFamily="49" charset="-122"/>
              </a:rPr>
              <a:t>5.3s</a:t>
            </a:r>
            <a:endParaRPr lang="en-US" altLang="zh-CN" sz="1800" b="1" dirty="0">
              <a:ea typeface="楷体" pitchFamily="49" charset="-122"/>
            </a:endParaRPr>
          </a:p>
        </p:txBody>
      </p:sp>
      <p:pic>
        <p:nvPicPr>
          <p:cNvPr id="105474" name="Picture 2" descr="http://img.cheshi-img.com/sellernews/714500/714531/5cb9d641da481e82.jpg"/>
          <p:cNvPicPr>
            <a:picLocks noChangeAspect="1" noChangeArrowheads="1"/>
          </p:cNvPicPr>
          <p:nvPr/>
        </p:nvPicPr>
        <p:blipFill>
          <a:blip r:embed="rId6" cstate="print"/>
          <a:srcRect l="3725" r="5127"/>
          <a:stretch>
            <a:fillRect/>
          </a:stretch>
        </p:blipFill>
        <p:spPr bwMode="auto">
          <a:xfrm>
            <a:off x="177800" y="383456"/>
            <a:ext cx="4392488" cy="3060000"/>
          </a:xfrm>
          <a:prstGeom prst="rect">
            <a:avLst/>
          </a:prstGeom>
          <a:noFill/>
        </p:spPr>
      </p:pic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83828" y="3073152"/>
            <a:ext cx="439200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1" dirty="0" smtClean="0">
                <a:ea typeface="楷体" pitchFamily="49" charset="-122"/>
              </a:rPr>
              <a:t>0-100km/h</a:t>
            </a:r>
            <a:r>
              <a:rPr lang="zh-CN" altLang="en-US" sz="1800" b="1" dirty="0" smtClean="0">
                <a:ea typeface="楷体" pitchFamily="49" charset="-122"/>
              </a:rPr>
              <a:t>加速时间</a:t>
            </a:r>
            <a:r>
              <a:rPr lang="en-US" altLang="zh-CN" sz="1800" b="1" dirty="0" smtClean="0">
                <a:ea typeface="楷体" pitchFamily="49" charset="-122"/>
              </a:rPr>
              <a:t>3.6s</a:t>
            </a:r>
            <a:endParaRPr lang="en-US" altLang="zh-CN" sz="1800" b="1" dirty="0"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8" grpId="0"/>
      <p:bldP spid="17418" grpId="1"/>
      <p:bldP spid="5" grpId="0" animBg="1"/>
      <p:bldP spid="6" grpId="0" animBg="1"/>
      <p:bldP spid="8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1438" y="457201"/>
            <a:ext cx="8991600" cy="4093428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en-US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、</a:t>
            </a:r>
            <a:r>
              <a:rPr lang="zh-CN" altLang="en-US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如图所示为一物体做直线运动的</a:t>
            </a:r>
            <a:r>
              <a:rPr lang="en-US" altLang="zh-CN" sz="3000" b="1" i="1" dirty="0" smtClean="0">
                <a:latin typeface="+mn-lt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3000" b="1" i="1" dirty="0" smtClean="0">
                <a:latin typeface="+mn-lt"/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图线，下列判断正确的是（</a:t>
            </a:r>
            <a:r>
              <a:rPr lang="en-US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         </a:t>
            </a:r>
            <a:r>
              <a:rPr lang="zh-CN" altLang="en-US" sz="3000" b="1" dirty="0">
                <a:latin typeface="+mn-lt"/>
                <a:ea typeface="楷体" pitchFamily="49" charset="-122"/>
                <a:cs typeface="Times New Roman" pitchFamily="18" charset="0"/>
              </a:rPr>
              <a:t>）</a:t>
            </a:r>
            <a:endParaRPr lang="en-US" altLang="zh-CN" sz="3000" b="1" dirty="0">
              <a:latin typeface="+mn-lt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zh-CN" sz="800" b="1" dirty="0">
              <a:latin typeface="+mn-lt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．物体的初速度是</a:t>
            </a:r>
            <a:r>
              <a:rPr lang="en-US" altLang="zh-CN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3 m/s</a:t>
            </a:r>
          </a:p>
          <a:p>
            <a:pPr eaLnBrk="1" hangingPunct="1">
              <a:buFontTx/>
              <a:buNone/>
            </a:pPr>
            <a:endParaRPr lang="en-US" altLang="zh-CN" sz="1600" b="1" dirty="0" smtClean="0">
              <a:latin typeface="+mn-lt"/>
              <a:ea typeface="楷体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latin typeface="+mn-lt"/>
                <a:ea typeface="楷体" pitchFamily="49" charset="-122"/>
              </a:rPr>
              <a:t>B</a:t>
            </a:r>
            <a:r>
              <a:rPr lang="zh-CN" altLang="en-US" sz="2800" b="1" dirty="0" smtClean="0">
                <a:latin typeface="+mn-lt"/>
                <a:ea typeface="楷体" pitchFamily="49" charset="-122"/>
              </a:rPr>
              <a:t>．</a:t>
            </a:r>
            <a:r>
              <a:rPr lang="zh-CN" altLang="en-US" sz="2800" b="1" dirty="0" smtClean="0">
                <a:ea typeface="楷体" pitchFamily="49" charset="-122"/>
                <a:cs typeface="Times New Roman" pitchFamily="18" charset="0"/>
              </a:rPr>
              <a:t>物体的加速度大小为</a:t>
            </a:r>
            <a:r>
              <a:rPr lang="en-US" altLang="zh-CN" sz="2800" b="1" dirty="0" smtClean="0">
                <a:ea typeface="楷体" pitchFamily="49" charset="-122"/>
                <a:cs typeface="Times New Roman" pitchFamily="18" charset="0"/>
              </a:rPr>
              <a:t>1.5 m/s</a:t>
            </a:r>
            <a:r>
              <a:rPr lang="en-US" altLang="zh-CN" sz="2800" b="1" baseline="30000" dirty="0" smtClean="0">
                <a:ea typeface="楷体" pitchFamily="49" charset="-122"/>
                <a:cs typeface="Times New Roman" pitchFamily="18" charset="0"/>
              </a:rPr>
              <a:t>2</a:t>
            </a:r>
            <a:endParaRPr lang="en-US" altLang="zh-CN" sz="2800" b="1" baseline="30000" dirty="0" smtClean="0">
              <a:ea typeface="楷体" pitchFamily="49" charset="-122"/>
            </a:endParaRPr>
          </a:p>
          <a:p>
            <a:pPr eaLnBrk="1" hangingPunct="1">
              <a:buFontTx/>
              <a:buNone/>
            </a:pPr>
            <a:endParaRPr lang="en-US" altLang="zh-CN" sz="1600" b="1" dirty="0">
              <a:latin typeface="+mn-lt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 sz="2800" b="1" dirty="0" smtClean="0">
                <a:ea typeface="楷体" pitchFamily="49" charset="-122"/>
                <a:cs typeface="Times New Roman" pitchFamily="18" charset="0"/>
              </a:rPr>
              <a:t>2 s</a:t>
            </a:r>
            <a:r>
              <a:rPr lang="zh-CN" altLang="en-US" sz="2800" b="1" dirty="0" smtClean="0">
                <a:ea typeface="楷体" pitchFamily="49" charset="-122"/>
                <a:cs typeface="Times New Roman" pitchFamily="18" charset="0"/>
              </a:rPr>
              <a:t>末物体的加速度为</a:t>
            </a:r>
            <a:r>
              <a:rPr lang="en-US" altLang="zh-CN" sz="2800" b="1" dirty="0" smtClean="0">
                <a:ea typeface="楷体" pitchFamily="49" charset="-122"/>
                <a:cs typeface="Times New Roman" pitchFamily="18" charset="0"/>
              </a:rPr>
              <a:t>0</a:t>
            </a:r>
            <a:endParaRPr lang="en-US" altLang="zh-CN" sz="2800" b="1" dirty="0" smtClean="0">
              <a:ea typeface="楷体" pitchFamily="49" charset="-122"/>
            </a:endParaRPr>
          </a:p>
          <a:p>
            <a:pPr eaLnBrk="1" hangingPunct="1">
              <a:buFontTx/>
              <a:buNone/>
            </a:pPr>
            <a:endParaRPr lang="en-US" altLang="zh-CN" sz="1600" b="1" dirty="0" smtClean="0">
              <a:latin typeface="+mn-lt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latin typeface="+mn-lt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800" b="1" dirty="0" smtClean="0">
                <a:latin typeface="+mn-lt"/>
                <a:ea typeface="楷体" pitchFamily="49" charset="-122"/>
                <a:cs typeface="Times New Roman" pitchFamily="18" charset="0"/>
              </a:rPr>
              <a:t>．</a:t>
            </a:r>
            <a:r>
              <a:rPr lang="zh-CN" altLang="en-US" sz="2800" b="1" dirty="0" smtClean="0">
                <a:ea typeface="楷体" pitchFamily="49" charset="-122"/>
                <a:cs typeface="Times New Roman" pitchFamily="18" charset="0"/>
              </a:rPr>
              <a:t>前</a:t>
            </a:r>
            <a:r>
              <a:rPr lang="en-US" altLang="zh-CN" sz="2800" b="1" dirty="0" smtClean="0">
                <a:ea typeface="楷体" pitchFamily="49" charset="-122"/>
                <a:cs typeface="Times New Roman" pitchFamily="18" charset="0"/>
              </a:rPr>
              <a:t>2 s</a:t>
            </a:r>
            <a:r>
              <a:rPr lang="zh-CN" altLang="en-US" sz="2800" b="1" dirty="0" smtClean="0">
                <a:ea typeface="楷体" pitchFamily="49" charset="-122"/>
                <a:cs typeface="Times New Roman" pitchFamily="18" charset="0"/>
              </a:rPr>
              <a:t>的加速度与后</a:t>
            </a:r>
            <a:r>
              <a:rPr lang="en-US" altLang="zh-CN" sz="2800" b="1" dirty="0" smtClean="0">
                <a:ea typeface="楷体" pitchFamily="49" charset="-122"/>
                <a:cs typeface="Times New Roman" pitchFamily="18" charset="0"/>
              </a:rPr>
              <a:t>2 s</a:t>
            </a:r>
            <a:r>
              <a:rPr lang="zh-CN" altLang="en-US" sz="2800" b="1" dirty="0" smtClean="0">
                <a:ea typeface="楷体" pitchFamily="49" charset="-122"/>
                <a:cs typeface="Times New Roman" pitchFamily="18" charset="0"/>
              </a:rPr>
              <a:t>的加速度</a:t>
            </a:r>
            <a:endParaRPr lang="en-US" altLang="zh-CN" sz="2800" b="1" dirty="0" smtClean="0">
              <a:ea typeface="楷体" pitchFamily="49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latin typeface="+mn-lt"/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z="2800" b="1" dirty="0" smtClean="0">
                <a:latin typeface="+mn-lt"/>
                <a:ea typeface="楷体" pitchFamily="49" charset="-122"/>
                <a:cs typeface="Times New Roman" pitchFamily="18" charset="0"/>
              </a:rPr>
              <a:t>方向</a:t>
            </a:r>
            <a:r>
              <a:rPr lang="zh-CN" altLang="en-US" sz="2800" b="1" dirty="0" smtClean="0">
                <a:latin typeface="+mn-lt"/>
                <a:ea typeface="楷体" pitchFamily="49" charset="-122"/>
                <a:cs typeface="Times New Roman" pitchFamily="18" charset="0"/>
              </a:rPr>
              <a:t>相反</a:t>
            </a:r>
            <a:endParaRPr lang="en-US" altLang="zh-CN" sz="3000" b="1" dirty="0">
              <a:latin typeface="+mn-lt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978235" y="908720"/>
            <a:ext cx="80167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4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1700808"/>
            <a:ext cx="248602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ldLvl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35496" y="5572397"/>
            <a:ext cx="927048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4) 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汽车在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0~4 s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内的加速度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_____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它在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10~14 s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内的加速度，</a:t>
            </a:r>
            <a:endParaRPr lang="en-US" altLang="zh-CN" sz="28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汽车在这两阶段的加速度方向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______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8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28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35496" y="4464402"/>
            <a:ext cx="883229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3) 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汽车在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11 s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末的瞬时速度大小等于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______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，速度方向</a:t>
            </a:r>
            <a:endParaRPr lang="en-US" altLang="zh-CN" sz="28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______，加速度大小等于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_______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，加速度方向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______;</a:t>
            </a:r>
            <a:endParaRPr lang="en-US" sz="28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35496" y="3356406"/>
            <a:ext cx="774763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2) 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汽车在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8 s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初的瞬时速</a:t>
            </a:r>
            <a:endParaRPr lang="en-US" altLang="zh-CN" sz="28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sz="2800" b="1" dirty="0" smtClean="0">
                <a:ea typeface="楷体" pitchFamily="49" charset="-122"/>
                <a:cs typeface="Times New Roman" pitchFamily="18" charset="0"/>
              </a:rPr>
              <a:t>度大小等于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_______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，加速度大小等于_____</a:t>
            </a:r>
            <a:r>
              <a:rPr lang="zh-CN" altLang="en-US" sz="2800" b="1" dirty="0" smtClean="0">
                <a:ea typeface="楷体" pitchFamily="49" charset="-122"/>
                <a:cs typeface="Times New Roman" pitchFamily="18" charset="0"/>
              </a:rPr>
              <a:t>；</a:t>
            </a:r>
            <a:endParaRPr lang="en-US" sz="28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1750" y="328613"/>
            <a:ext cx="9077325" cy="6196731"/>
            <a:chOff x="31750" y="328613"/>
            <a:chExt cx="9077325" cy="6196731"/>
          </a:xfrm>
        </p:grpSpPr>
        <p:sp>
          <p:nvSpPr>
            <p:cNvPr id="19468" name="Text Box 4"/>
            <p:cNvSpPr txBox="1">
              <a:spLocks noChangeArrowheads="1"/>
            </p:cNvSpPr>
            <p:nvPr/>
          </p:nvSpPr>
          <p:spPr bwMode="auto">
            <a:xfrm>
              <a:off x="31750" y="980728"/>
              <a:ext cx="3998210" cy="2246769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514350" indent="-514350" eaLnBrk="1" hangingPunct="1">
                <a:buFontTx/>
                <a:buAutoNum type="arabicParenBoth"/>
              </a:pPr>
              <a:r>
                <a:rPr lang="zh-CN" altLang="en-US" sz="28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汽车在</a:t>
              </a:r>
              <a:r>
                <a:rPr lang="en-US" altLang="zh-CN" sz="28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 s</a:t>
              </a:r>
              <a:r>
                <a:rPr lang="zh-CN" altLang="en-US" sz="28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末的瞬时</a:t>
              </a:r>
              <a:r>
                <a:rPr lang="zh-CN" altLang="en-US" sz="2800" b="1" dirty="0" smtClean="0">
                  <a:ea typeface="楷体" pitchFamily="49" charset="-122"/>
                  <a:cs typeface="Times New Roman" pitchFamily="18" charset="0"/>
                </a:rPr>
                <a:t>速</a:t>
              </a:r>
              <a:endPara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marL="514350" indent="-514350" eaLnBrk="1" hangingPunct="1"/>
              <a:r>
                <a:rPr lang="zh-CN" altLang="en-US" sz="28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度大小等于</a:t>
              </a:r>
              <a:r>
                <a:rPr lang="en-US" altLang="zh-CN" sz="28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_____</a:t>
              </a:r>
              <a:r>
                <a:rPr lang="zh-CN" altLang="en-US" sz="28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zh-CN" altLang="en-US" sz="2800" b="1" dirty="0" smtClean="0">
                  <a:ea typeface="楷体" pitchFamily="49" charset="-122"/>
                  <a:cs typeface="Times New Roman" pitchFamily="18" charset="0"/>
                </a:rPr>
                <a:t>速</a:t>
              </a:r>
              <a:endPara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marL="514350" indent="-514350" eaLnBrk="1" hangingPunct="1"/>
              <a:r>
                <a:rPr lang="zh-CN" altLang="en-US" sz="28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度方向</a:t>
              </a:r>
              <a:r>
                <a:rPr lang="en-US" altLang="zh-CN" sz="28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_____</a:t>
              </a:r>
              <a:r>
                <a:rPr lang="zh-CN" altLang="en-US" sz="28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，加速度</a:t>
              </a:r>
              <a:endPara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marL="514350" indent="-514350" eaLnBrk="1" hangingPunct="1"/>
              <a:r>
                <a:rPr lang="en-US" altLang="zh-CN" sz="2800" b="1" dirty="0" smtClean="0">
                  <a:ea typeface="楷体" pitchFamily="49" charset="-122"/>
                  <a:cs typeface="Times New Roman" pitchFamily="18" charset="0"/>
                </a:rPr>
                <a:t>    </a:t>
              </a:r>
              <a:r>
                <a:rPr lang="zh-CN" altLang="en-US" sz="28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大小等于</a:t>
              </a:r>
              <a:r>
                <a:rPr lang="en-US" altLang="zh-CN" sz="28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_____</a:t>
              </a:r>
              <a:r>
                <a:rPr lang="zh-CN" altLang="en-US" sz="28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，加速</a:t>
              </a:r>
              <a:endPara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marL="514350" indent="-514350" eaLnBrk="1" hangingPunct="1"/>
              <a:r>
                <a:rPr lang="en-US" altLang="zh-CN" sz="2800" b="1" dirty="0" smtClean="0">
                  <a:ea typeface="楷体" pitchFamily="49" charset="-122"/>
                  <a:cs typeface="Times New Roman" pitchFamily="18" charset="0"/>
                </a:rPr>
                <a:t>    </a:t>
              </a:r>
              <a:r>
                <a:rPr lang="zh-CN" altLang="en-US" sz="2800" b="1" dirty="0" smtClean="0">
                  <a:ea typeface="楷体" pitchFamily="49" charset="-122"/>
                  <a:cs typeface="Times New Roman" pitchFamily="18" charset="0"/>
                </a:rPr>
                <a:t>度方向</a:t>
              </a:r>
              <a:r>
                <a:rPr lang="en-US" altLang="zh-CN" sz="2800" b="1" dirty="0" smtClean="0">
                  <a:ea typeface="楷体" pitchFamily="49" charset="-122"/>
                  <a:cs typeface="Times New Roman" pitchFamily="18" charset="0"/>
                </a:rPr>
                <a:t>______</a:t>
              </a:r>
              <a:r>
                <a:rPr lang="zh-CN" altLang="en-US" sz="2800" b="1" dirty="0" smtClean="0">
                  <a:ea typeface="楷体" pitchFamily="49" charset="-122"/>
                  <a:cs typeface="Times New Roman" pitchFamily="18" charset="0"/>
                </a:rPr>
                <a:t>；</a:t>
              </a:r>
              <a:endParaRPr lang="en-US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9471" name="Text Box 2"/>
            <p:cNvSpPr txBox="1">
              <a:spLocks noChangeArrowheads="1"/>
            </p:cNvSpPr>
            <p:nvPr/>
          </p:nvSpPr>
          <p:spPr bwMode="auto">
            <a:xfrm>
              <a:off x="66675" y="328613"/>
              <a:ext cx="9042400" cy="6196731"/>
            </a:xfrm>
            <a:prstGeom prst="rect">
              <a:avLst/>
            </a:prstGeom>
            <a:noFill/>
            <a:ln w="12700">
              <a:solidFill>
                <a:srgbClr val="00B0F0"/>
              </a:solidFill>
              <a:prstDash val="dash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>
                <a:buFontTx/>
                <a:buNone/>
              </a:pPr>
              <a:r>
                <a:rPr lang="zh-CN" altLang="en-US" sz="28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例</a:t>
              </a:r>
              <a:r>
                <a:rPr lang="en-US" altLang="zh-CN" sz="28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8</a:t>
              </a:r>
              <a:r>
                <a:rPr lang="zh-CN" altLang="en-US" sz="28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lang="zh-CN" altLang="en-US" sz="28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如</a:t>
              </a:r>
              <a:r>
                <a:rPr lang="zh-CN" altLang="en-US" sz="28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图描述了一辆汽车在平直公路上向东的运动情况。</a:t>
              </a:r>
              <a:endParaRPr lang="zh-CN" altLang="en-US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eaLnBrk="1" hangingPunct="1">
                <a:buFontTx/>
                <a:buNone/>
              </a:pPr>
              <a:endParaRPr lang="zh-CN" altLang="en-US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eaLnBrk="1" hangingPunct="1">
                <a:buFontTx/>
                <a:buNone/>
              </a:pPr>
              <a:endParaRPr lang="zh-CN" altLang="en-US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eaLnBrk="1" hangingPunct="1">
                <a:buFontTx/>
                <a:buNone/>
              </a:pPr>
              <a:endParaRPr lang="en-US" altLang="zh-CN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eaLnBrk="1" hangingPunct="1">
                <a:buFontTx/>
                <a:buNone/>
              </a:pPr>
              <a:endParaRPr lang="zh-CN" altLang="en-US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eaLnBrk="1" hangingPunct="1">
                <a:buFontTx/>
                <a:buNone/>
              </a:pPr>
              <a:endParaRPr lang="zh-CN" altLang="en-US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eaLnBrk="1" hangingPunct="1">
                <a:buFontTx/>
                <a:buNone/>
              </a:pPr>
              <a:endParaRPr lang="zh-CN" altLang="en-US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eaLnBrk="1" hangingPunct="1">
                <a:buFontTx/>
                <a:buNone/>
              </a:pPr>
              <a:endParaRPr lang="zh-CN" altLang="en-US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eaLnBrk="1" hangingPunct="1">
                <a:buFontTx/>
                <a:buNone/>
              </a:pPr>
              <a:endParaRPr lang="zh-CN" altLang="en-US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eaLnBrk="1" hangingPunct="1">
                <a:buFontTx/>
                <a:buNone/>
              </a:pPr>
              <a:endParaRPr lang="zh-CN" altLang="en-US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eaLnBrk="1" hangingPunct="1">
                <a:buFontTx/>
                <a:buNone/>
              </a:pPr>
              <a:endParaRPr lang="zh-CN" altLang="en-US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eaLnBrk="1" hangingPunct="1">
                <a:buFontTx/>
                <a:buNone/>
              </a:pPr>
              <a:endParaRPr lang="zh-CN" altLang="en-US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eaLnBrk="1" hangingPunct="1">
                <a:buFontTx/>
                <a:buNone/>
              </a:pPr>
              <a:endParaRPr lang="zh-CN" altLang="en-US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eaLnBrk="1" hangingPunct="1">
                <a:buFontTx/>
                <a:buNone/>
              </a:pPr>
              <a:endParaRPr lang="zh-CN" altLang="en-US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293144" y="1433984"/>
            <a:ext cx="12241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 m/s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683296" y="1870224"/>
            <a:ext cx="1008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向东</a:t>
            </a:r>
            <a:endParaRPr lang="zh-CN" altLang="en-US" sz="2400" b="1" dirty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801788" y="2314972"/>
            <a:ext cx="129614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1.5 m/s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400" b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1704381" y="2717428"/>
            <a:ext cx="106742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向东</a:t>
            </a:r>
            <a:endParaRPr lang="zh-CN" altLang="en-US" sz="2400" b="1" dirty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2411760" y="3789040"/>
            <a:ext cx="115212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/s</a:t>
            </a:r>
            <a:endParaRPr lang="zh-CN" altLang="en-US" sz="24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6732240" y="3801740"/>
            <a:ext cx="50405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5940152" y="4471020"/>
            <a:ext cx="108012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/s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243013" y="4924276"/>
            <a:ext cx="864096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向东</a:t>
            </a:r>
            <a:endParaRPr lang="zh-CN" altLang="en-US" sz="24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4139952" y="4941168"/>
            <a:ext cx="15890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/s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400" baseline="30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5460" y="908720"/>
            <a:ext cx="481012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7554913" y="4941168"/>
            <a:ext cx="15890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向西</a:t>
            </a:r>
            <a:endParaRPr lang="zh-CN" altLang="en-US" sz="2400" b="1" dirty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4572000" y="5589240"/>
            <a:ext cx="72499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4932040" y="6021288"/>
            <a:ext cx="9361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相反</a:t>
            </a:r>
            <a:endParaRPr lang="zh-CN" altLang="en-US" sz="2400" b="1" dirty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1" grpId="0"/>
      <p:bldP spid="19" grpId="0"/>
      <p:bldP spid="13317" grpId="0" bldLvl="0" autoUpdateAnimBg="0"/>
      <p:bldP spid="13318" grpId="0" bldLvl="0" autoUpdateAnimBg="0"/>
      <p:bldP spid="13319" grpId="0" bldLvl="0" autoUpdateAnimBg="0"/>
      <p:bldP spid="13320" grpId="0" bldLvl="0" autoUpdateAnimBg="0"/>
      <p:bldP spid="13321" grpId="0" bldLvl="0" autoUpdateAnimBg="0"/>
      <p:bldP spid="13322" grpId="0" bldLvl="0" autoUpdateAnimBg="0"/>
      <p:bldP spid="13323" grpId="0" bldLvl="0" autoUpdateAnimBg="0"/>
      <p:bldP spid="13324" grpId="0" bldLvl="0" autoUpdateAnimBg="0"/>
      <p:bldP spid="13325" grpId="0" bldLvl="0" autoUpdateAnimBg="0"/>
      <p:bldP spid="24" grpId="0" bldLvl="0" autoUpdateAnimBg="0"/>
      <p:bldP spid="25" grpId="0" bldLvl="0" autoUpdateAnimBg="0"/>
      <p:bldP spid="26" grpId="0" bldLvl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1438" y="457201"/>
            <a:ext cx="8991600" cy="5204502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、</a:t>
            </a:r>
            <a:r>
              <a:rPr lang="zh-CN" altLang="en-US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某物体沿一直线运动，其</a:t>
            </a:r>
            <a:r>
              <a:rPr lang="en-US" altLang="zh-CN" sz="3000" b="1" i="1" dirty="0" smtClean="0">
                <a:latin typeface="+mn-lt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3000" b="1" i="1" dirty="0" smtClean="0">
                <a:latin typeface="+mn-lt"/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图象如图所示，下列描述正确的是（</a:t>
            </a:r>
            <a:r>
              <a:rPr lang="en-US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         </a:t>
            </a:r>
            <a:r>
              <a:rPr lang="zh-CN" altLang="en-US" sz="3000" b="1" dirty="0">
                <a:latin typeface="+mn-lt"/>
                <a:ea typeface="楷体" pitchFamily="49" charset="-122"/>
                <a:cs typeface="Times New Roman" pitchFamily="18" charset="0"/>
              </a:rPr>
              <a:t>）</a:t>
            </a:r>
            <a:endParaRPr lang="en-US" altLang="zh-CN" sz="3000" b="1" dirty="0">
              <a:latin typeface="+mn-lt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altLang="zh-CN" sz="800" b="1" dirty="0">
              <a:latin typeface="+mn-lt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．第</a:t>
            </a:r>
            <a:r>
              <a:rPr lang="en-US" altLang="zh-CN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1 s</a:t>
            </a:r>
            <a:r>
              <a:rPr lang="zh-CN" altLang="en-US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内和第</a:t>
            </a:r>
            <a:r>
              <a:rPr lang="en-US" altLang="zh-CN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2 s</a:t>
            </a:r>
            <a:r>
              <a:rPr lang="zh-CN" altLang="en-US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内物体的</a:t>
            </a:r>
            <a:endParaRPr lang="en-US" altLang="zh-CN" sz="3000" b="1" dirty="0" smtClean="0">
              <a:latin typeface="+mn-lt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速度方向相反</a:t>
            </a:r>
            <a:endParaRPr lang="en-US" altLang="zh-CN" sz="2800" b="1" dirty="0" smtClean="0">
              <a:latin typeface="+mn-lt"/>
              <a:ea typeface="楷体" pitchFamily="49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altLang="zh-CN" sz="800" b="1" dirty="0" smtClean="0">
              <a:latin typeface="+mn-lt"/>
              <a:ea typeface="楷体" pitchFamily="49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800" b="1" dirty="0" smtClean="0">
                <a:latin typeface="+mn-lt"/>
                <a:ea typeface="楷体" pitchFamily="49" charset="-122"/>
              </a:rPr>
              <a:t>B</a:t>
            </a:r>
            <a:r>
              <a:rPr lang="zh-CN" altLang="en-US" sz="2800" b="1" dirty="0" smtClean="0">
                <a:latin typeface="+mn-lt"/>
                <a:ea typeface="楷体" pitchFamily="49" charset="-122"/>
              </a:rPr>
              <a:t>．</a:t>
            </a:r>
            <a:r>
              <a:rPr lang="zh-CN" altLang="en-US" sz="2800" b="1" dirty="0" smtClean="0"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ea typeface="楷体" pitchFamily="49" charset="-122"/>
                <a:cs typeface="Times New Roman" pitchFamily="18" charset="0"/>
              </a:rPr>
              <a:t>1 s</a:t>
            </a:r>
            <a:r>
              <a:rPr lang="zh-CN" altLang="en-US" sz="2800" b="1" dirty="0" smtClean="0">
                <a:ea typeface="楷体" pitchFamily="49" charset="-122"/>
                <a:cs typeface="Times New Roman" pitchFamily="18" charset="0"/>
              </a:rPr>
              <a:t>内和第</a:t>
            </a:r>
            <a:r>
              <a:rPr lang="en-US" altLang="zh-CN" sz="2800" b="1" dirty="0" smtClean="0">
                <a:ea typeface="楷体" pitchFamily="49" charset="-122"/>
                <a:cs typeface="Times New Roman" pitchFamily="18" charset="0"/>
              </a:rPr>
              <a:t>2 s</a:t>
            </a:r>
            <a:r>
              <a:rPr lang="zh-CN" altLang="en-US" sz="2800" b="1" dirty="0" smtClean="0">
                <a:ea typeface="楷体" pitchFamily="49" charset="-122"/>
                <a:cs typeface="Times New Roman" pitchFamily="18" charset="0"/>
              </a:rPr>
              <a:t>内物体的</a:t>
            </a:r>
            <a:endParaRPr lang="en-US" altLang="zh-CN" sz="2800" b="1" dirty="0" smtClean="0"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800" b="1" dirty="0" smtClean="0"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z="2800" b="1" dirty="0" smtClean="0">
                <a:ea typeface="楷体" pitchFamily="49" charset="-122"/>
                <a:cs typeface="Times New Roman" pitchFamily="18" charset="0"/>
              </a:rPr>
              <a:t>加速度方向相反</a:t>
            </a:r>
            <a:endParaRPr lang="en-US" altLang="zh-CN" sz="2800" b="1" dirty="0" smtClean="0">
              <a:ea typeface="楷体" pitchFamily="49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altLang="zh-CN" sz="800" b="1" dirty="0">
              <a:latin typeface="+mn-lt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．</a:t>
            </a:r>
            <a:r>
              <a:rPr lang="zh-CN" altLang="en-US" sz="2800" b="1" dirty="0" smtClean="0"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ea typeface="楷体" pitchFamily="49" charset="-122"/>
                <a:cs typeface="Times New Roman" pitchFamily="18" charset="0"/>
              </a:rPr>
              <a:t>3 s</a:t>
            </a:r>
            <a:r>
              <a:rPr lang="zh-CN" altLang="en-US" sz="2800" b="1" dirty="0" smtClean="0">
                <a:ea typeface="楷体" pitchFamily="49" charset="-122"/>
                <a:cs typeface="Times New Roman" pitchFamily="18" charset="0"/>
              </a:rPr>
              <a:t>内物体的速度方向与</a:t>
            </a:r>
            <a:endParaRPr lang="en-US" altLang="zh-CN" sz="2800" b="1" dirty="0" smtClean="0"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800" b="1" dirty="0" smtClean="0"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z="2800" b="1" dirty="0" smtClean="0">
                <a:ea typeface="楷体" pitchFamily="49" charset="-122"/>
                <a:cs typeface="Times New Roman" pitchFamily="18" charset="0"/>
              </a:rPr>
              <a:t>加速度方向相反</a:t>
            </a:r>
            <a:endParaRPr lang="en-US" altLang="zh-CN" sz="2800" b="1" dirty="0" smtClean="0">
              <a:ea typeface="楷体" pitchFamily="49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altLang="zh-CN" sz="800" b="1" dirty="0" smtClean="0">
              <a:latin typeface="+mn-lt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800" b="1" dirty="0" smtClean="0">
                <a:latin typeface="+mn-lt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800" b="1" dirty="0" smtClean="0">
                <a:latin typeface="+mn-lt"/>
                <a:ea typeface="楷体" pitchFamily="49" charset="-122"/>
                <a:cs typeface="Times New Roman" pitchFamily="18" charset="0"/>
              </a:rPr>
              <a:t>．</a:t>
            </a:r>
            <a:r>
              <a:rPr lang="zh-CN" altLang="en-US" sz="2800" b="1" dirty="0" smtClean="0"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ea typeface="楷体" pitchFamily="49" charset="-122"/>
                <a:cs typeface="Times New Roman" pitchFamily="18" charset="0"/>
              </a:rPr>
              <a:t>2 s</a:t>
            </a:r>
            <a:r>
              <a:rPr lang="zh-CN" altLang="en-US" sz="2800" b="1" dirty="0" smtClean="0">
                <a:ea typeface="楷体" pitchFamily="49" charset="-122"/>
                <a:cs typeface="Times New Roman" pitchFamily="18" charset="0"/>
              </a:rPr>
              <a:t>末物体的加速度为</a:t>
            </a:r>
            <a:r>
              <a:rPr lang="zh-CN" altLang="en-US" sz="2800" b="1" dirty="0" smtClean="0">
                <a:ea typeface="楷体" pitchFamily="49" charset="-122"/>
                <a:cs typeface="Times New Roman" pitchFamily="18" charset="0"/>
              </a:rPr>
              <a:t>零</a:t>
            </a:r>
            <a:endParaRPr lang="en-US" altLang="zh-CN" sz="3000" b="1" dirty="0">
              <a:latin typeface="+mn-lt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482291" y="908720"/>
            <a:ext cx="80167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772816"/>
            <a:ext cx="2925316" cy="252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ldLvl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1438" y="457201"/>
            <a:ext cx="8991600" cy="4928785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、甲乙两物体在同一直线上运动，它们的</a:t>
            </a:r>
            <a:r>
              <a:rPr lang="en-US" altLang="zh-CN" sz="3000" b="1" i="1" dirty="0" smtClean="0">
                <a:latin typeface="+mn-lt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3000" b="1" i="1" dirty="0" smtClean="0">
                <a:latin typeface="+mn-lt"/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图象如图所示，由图象可知（</a:t>
            </a:r>
            <a:r>
              <a:rPr lang="en-US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         </a:t>
            </a:r>
            <a:r>
              <a:rPr lang="zh-CN" altLang="en-US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）</a:t>
            </a:r>
            <a:endParaRPr lang="en-US" altLang="zh-CN" sz="3000" b="1" dirty="0" smtClean="0">
              <a:latin typeface="+mn-lt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altLang="zh-CN" sz="800" b="1" dirty="0" smtClean="0">
              <a:latin typeface="+mn-lt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．在</a:t>
            </a:r>
            <a:r>
              <a:rPr lang="en-US" altLang="zh-CN" sz="3000" b="1" i="1" dirty="0" smtClean="0">
                <a:latin typeface="+mn-lt"/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3000" b="1" baseline="-25000" dirty="0" smtClean="0">
                <a:latin typeface="+mn-lt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时刻，甲和乙的速度相同</a:t>
            </a:r>
            <a:endParaRPr lang="en-US" altLang="zh-CN" sz="3000" b="1" dirty="0" smtClean="0">
              <a:latin typeface="+mn-lt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altLang="zh-CN" sz="1600" b="1" dirty="0" smtClean="0">
              <a:latin typeface="+mn-lt"/>
              <a:ea typeface="楷体" pitchFamily="49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800" b="1" dirty="0" smtClean="0">
                <a:latin typeface="+mn-lt"/>
                <a:ea typeface="楷体" pitchFamily="49" charset="-122"/>
              </a:rPr>
              <a:t>B</a:t>
            </a:r>
            <a:r>
              <a:rPr lang="zh-CN" altLang="en-US" sz="2800" b="1" dirty="0" smtClean="0">
                <a:latin typeface="+mn-lt"/>
                <a:ea typeface="楷体" pitchFamily="49" charset="-122"/>
              </a:rPr>
              <a:t>．</a:t>
            </a:r>
            <a:r>
              <a:rPr lang="zh-CN" altLang="en-US" sz="2800" b="1" dirty="0" smtClean="0">
                <a:ea typeface="楷体" pitchFamily="49" charset="-122"/>
                <a:cs typeface="Times New Roman" pitchFamily="18" charset="0"/>
              </a:rPr>
              <a:t>在</a:t>
            </a:r>
            <a:r>
              <a:rPr lang="en-US" altLang="zh-CN" sz="2800" b="1" i="1" dirty="0" smtClean="0"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800" b="1" baseline="-25000" dirty="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ea typeface="楷体" pitchFamily="49" charset="-122"/>
                <a:cs typeface="Times New Roman" pitchFamily="18" charset="0"/>
              </a:rPr>
              <a:t>时刻，甲和乙的加速度相同</a:t>
            </a:r>
            <a:endParaRPr lang="en-US" altLang="zh-CN" sz="2800" b="1" dirty="0" smtClean="0"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altLang="zh-CN" sz="1600" b="1" dirty="0" smtClean="0">
              <a:latin typeface="+mn-lt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3000" b="1" dirty="0" smtClean="0">
                <a:latin typeface="+mn-lt"/>
                <a:ea typeface="楷体" pitchFamily="49" charset="-122"/>
                <a:cs typeface="Times New Roman" pitchFamily="18" charset="0"/>
              </a:rPr>
              <a:t>．</a:t>
            </a:r>
            <a:r>
              <a:rPr lang="zh-CN" altLang="en-US" sz="2800" b="1" dirty="0" smtClean="0">
                <a:ea typeface="楷体" pitchFamily="49" charset="-122"/>
                <a:cs typeface="Times New Roman" pitchFamily="18" charset="0"/>
              </a:rPr>
              <a:t>在</a:t>
            </a:r>
            <a:r>
              <a:rPr lang="en-US" altLang="zh-CN" sz="2800" b="1" i="1" dirty="0" smtClean="0"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800" b="1" baseline="-25000" dirty="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ea typeface="楷体" pitchFamily="49" charset="-122"/>
                <a:cs typeface="Times New Roman" pitchFamily="18" charset="0"/>
              </a:rPr>
              <a:t>时刻，甲和乙的速度方向相同，</a:t>
            </a:r>
            <a:endParaRPr lang="en-US" altLang="zh-CN" sz="2800" b="1" dirty="0" smtClean="0"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800" b="1" dirty="0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2800" b="1" dirty="0" smtClean="0">
                <a:ea typeface="楷体" pitchFamily="49" charset="-122"/>
                <a:cs typeface="Times New Roman" pitchFamily="18" charset="0"/>
              </a:rPr>
              <a:t>加速度方向相反</a:t>
            </a:r>
            <a:endParaRPr lang="en-US" altLang="zh-CN" sz="2800" b="1" dirty="0" smtClean="0"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altLang="zh-CN" sz="1600" b="1" dirty="0" smtClean="0">
              <a:latin typeface="+mn-lt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800" b="1" dirty="0" smtClean="0">
                <a:latin typeface="+mn-lt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800" b="1" dirty="0" smtClean="0">
                <a:latin typeface="+mn-lt"/>
                <a:ea typeface="楷体" pitchFamily="49" charset="-122"/>
                <a:cs typeface="Times New Roman" pitchFamily="18" charset="0"/>
              </a:rPr>
              <a:t>．</a:t>
            </a:r>
            <a:r>
              <a:rPr lang="zh-CN" altLang="en-US" sz="2800" b="1" dirty="0" smtClean="0">
                <a:ea typeface="楷体" pitchFamily="49" charset="-122"/>
                <a:cs typeface="Times New Roman" pitchFamily="18" charset="0"/>
              </a:rPr>
              <a:t>在</a:t>
            </a:r>
            <a:r>
              <a:rPr lang="en-US" altLang="zh-CN" sz="2800" b="1" i="1" dirty="0" smtClean="0"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800" b="1" baseline="-25000" dirty="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ea typeface="楷体" pitchFamily="49" charset="-122"/>
                <a:cs typeface="Times New Roman" pitchFamily="18" charset="0"/>
              </a:rPr>
              <a:t>时刻，甲和乙的速度方向相反，</a:t>
            </a:r>
            <a:endParaRPr lang="en-US" altLang="zh-CN" sz="2800" b="1" dirty="0" smtClean="0"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800" b="1" dirty="0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2800" b="1" dirty="0" smtClean="0">
                <a:ea typeface="楷体" pitchFamily="49" charset="-122"/>
                <a:cs typeface="Times New Roman" pitchFamily="18" charset="0"/>
              </a:rPr>
              <a:t>加速度方向也相反</a:t>
            </a:r>
            <a:endParaRPr lang="en-US" altLang="zh-CN" sz="3000" b="1" dirty="0">
              <a:latin typeface="+mn-lt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841976" y="934162"/>
            <a:ext cx="80167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1700808"/>
            <a:ext cx="24860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20" name="Picture 4" descr="http://img1.gtimg.com/auto/pics/hv1/92/58/903/58732457.jpg"/>
          <p:cNvPicPr>
            <a:picLocks noChangeAspect="1" noChangeArrowheads="1"/>
          </p:cNvPicPr>
          <p:nvPr/>
        </p:nvPicPr>
        <p:blipFill>
          <a:blip r:embed="rId3" cstate="print"/>
          <a:srcRect l="4162"/>
          <a:stretch>
            <a:fillRect/>
          </a:stretch>
        </p:blipFill>
        <p:spPr bwMode="auto">
          <a:xfrm>
            <a:off x="179512" y="369000"/>
            <a:ext cx="4394973" cy="3060000"/>
          </a:xfrm>
          <a:prstGeom prst="rect">
            <a:avLst/>
          </a:prstGeom>
          <a:noFill/>
        </p:spPr>
      </p:pic>
      <p:pic>
        <p:nvPicPr>
          <p:cNvPr id="137222" name="Picture 6" descr="http://www.jingdw.com/uploads/allimg/140718/21_140718135028_1.jpg"/>
          <p:cNvPicPr>
            <a:picLocks noChangeAspect="1" noChangeArrowheads="1"/>
          </p:cNvPicPr>
          <p:nvPr/>
        </p:nvPicPr>
        <p:blipFill>
          <a:blip r:embed="rId4" cstate="print"/>
          <a:srcRect r="11490"/>
          <a:stretch>
            <a:fillRect/>
          </a:stretch>
        </p:blipFill>
        <p:spPr bwMode="auto">
          <a:xfrm>
            <a:off x="4738604" y="404664"/>
            <a:ext cx="4248454" cy="3060000"/>
          </a:xfrm>
          <a:prstGeom prst="rect">
            <a:avLst/>
          </a:prstGeom>
          <a:noFill/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734549" y="3077426"/>
            <a:ext cx="424800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1" dirty="0" smtClean="0">
                <a:ea typeface="楷体" pitchFamily="49" charset="-122"/>
              </a:rPr>
              <a:t>100km/h-0</a:t>
            </a:r>
            <a:r>
              <a:rPr lang="zh-CN" altLang="en-US" sz="1800" b="1" dirty="0" smtClean="0">
                <a:ea typeface="楷体" pitchFamily="49" charset="-122"/>
              </a:rPr>
              <a:t>刹车距离</a:t>
            </a:r>
            <a:r>
              <a:rPr lang="en-US" altLang="zh-CN" sz="1800" b="1" dirty="0" smtClean="0">
                <a:ea typeface="楷体" pitchFamily="49" charset="-122"/>
              </a:rPr>
              <a:t>41.56m</a:t>
            </a:r>
            <a:endParaRPr lang="en-US" altLang="zh-CN" sz="1800" b="1" dirty="0">
              <a:ea typeface="楷体" pitchFamily="49" charset="-122"/>
            </a:endParaRPr>
          </a:p>
        </p:txBody>
      </p:sp>
      <p:pic>
        <p:nvPicPr>
          <p:cNvPr id="137224" name="Picture 8" descr="http://car0.autoimg.cn/upload/2013/3/8/201303081546534044322.jpg"/>
          <p:cNvPicPr>
            <a:picLocks noChangeAspect="1" noChangeArrowheads="1"/>
          </p:cNvPicPr>
          <p:nvPr/>
        </p:nvPicPr>
        <p:blipFill>
          <a:blip r:embed="rId5" cstate="print"/>
          <a:srcRect l="5959" r="5432" b="4867"/>
          <a:stretch>
            <a:fillRect/>
          </a:stretch>
        </p:blipFill>
        <p:spPr bwMode="auto">
          <a:xfrm>
            <a:off x="173426" y="3517102"/>
            <a:ext cx="4392488" cy="2952000"/>
          </a:xfrm>
          <a:prstGeom prst="rect">
            <a:avLst/>
          </a:prstGeom>
          <a:noFill/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76879" y="6076362"/>
            <a:ext cx="439200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1" dirty="0" smtClean="0">
                <a:ea typeface="楷体" pitchFamily="49" charset="-122"/>
              </a:rPr>
              <a:t>100km/h-0</a:t>
            </a:r>
            <a:r>
              <a:rPr lang="zh-CN" altLang="en-US" sz="1800" b="1" dirty="0" smtClean="0">
                <a:ea typeface="楷体" pitchFamily="49" charset="-122"/>
              </a:rPr>
              <a:t>刹车距离</a:t>
            </a:r>
            <a:r>
              <a:rPr lang="en-US" altLang="zh-CN" sz="1800" b="1" dirty="0" smtClean="0">
                <a:ea typeface="楷体" pitchFamily="49" charset="-122"/>
              </a:rPr>
              <a:t>39.04m</a:t>
            </a:r>
            <a:endParaRPr lang="en-US" altLang="zh-CN" sz="1800" b="1" dirty="0">
              <a:ea typeface="楷体" pitchFamily="49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83828" y="3073152"/>
            <a:ext cx="439200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1" dirty="0" smtClean="0">
                <a:ea typeface="楷体" pitchFamily="49" charset="-122"/>
              </a:rPr>
              <a:t>100km/h-0</a:t>
            </a:r>
            <a:r>
              <a:rPr lang="zh-CN" altLang="en-US" sz="1800" b="1" dirty="0" smtClean="0">
                <a:ea typeface="楷体" pitchFamily="49" charset="-122"/>
              </a:rPr>
              <a:t>刹车距离</a:t>
            </a:r>
            <a:r>
              <a:rPr lang="en-US" altLang="zh-CN" sz="1800" b="1" dirty="0" smtClean="0">
                <a:ea typeface="楷体" pitchFamily="49" charset="-122"/>
              </a:rPr>
              <a:t>51.34m</a:t>
            </a:r>
            <a:endParaRPr lang="en-US" altLang="zh-CN" sz="1800" b="1" dirty="0">
              <a:ea typeface="楷体" pitchFamily="49" charset="-122"/>
            </a:endParaRPr>
          </a:p>
        </p:txBody>
      </p:sp>
      <p:pic>
        <p:nvPicPr>
          <p:cNvPr id="137226" name="Picture 10" descr="http://img1.xcarimg.com/b88/s7750/20160412175034475154689513680.jpg"/>
          <p:cNvPicPr>
            <a:picLocks noChangeAspect="1" noChangeArrowheads="1"/>
          </p:cNvPicPr>
          <p:nvPr/>
        </p:nvPicPr>
        <p:blipFill>
          <a:blip r:embed="rId6" cstate="print"/>
          <a:srcRect t="562" b="5640"/>
          <a:stretch>
            <a:fillRect/>
          </a:stretch>
        </p:blipFill>
        <p:spPr bwMode="auto">
          <a:xfrm>
            <a:off x="4754370" y="3501008"/>
            <a:ext cx="4248000" cy="2988441"/>
          </a:xfrm>
          <a:prstGeom prst="rect">
            <a:avLst/>
          </a:prstGeom>
          <a:noFill/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747249" y="6076362"/>
            <a:ext cx="424800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1" dirty="0" smtClean="0">
                <a:ea typeface="楷体" pitchFamily="49" charset="-122"/>
              </a:rPr>
              <a:t>100km/h-0</a:t>
            </a:r>
            <a:r>
              <a:rPr lang="zh-CN" altLang="en-US" sz="1800" b="1" dirty="0" smtClean="0">
                <a:ea typeface="楷体" pitchFamily="49" charset="-122"/>
              </a:rPr>
              <a:t>刹车距离</a:t>
            </a:r>
            <a:r>
              <a:rPr lang="en-US" altLang="zh-CN" sz="1800" b="1" dirty="0" smtClean="0">
                <a:ea typeface="楷体" pitchFamily="49" charset="-122"/>
              </a:rPr>
              <a:t>32.74m</a:t>
            </a:r>
            <a:endParaRPr lang="en-US" altLang="zh-CN" sz="1800" b="1" dirty="0"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10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20675" y="1701800"/>
            <a:ext cx="835025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6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§</a:t>
            </a:r>
            <a:r>
              <a:rPr kumimoji="1" lang="en-US" altLang="zh-CN" sz="6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  <a:sym typeface="Arial" pitchFamily="34" charset="0"/>
              </a:rPr>
              <a:t>1</a:t>
            </a:r>
            <a:r>
              <a:rPr kumimoji="1" lang="zh-CN" altLang="en-US" sz="6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运动的描述</a:t>
            </a:r>
            <a:endParaRPr kumimoji="1" lang="zh-CN" altLang="en-US" sz="6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20675" y="3429000"/>
            <a:ext cx="8424863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1" lang="zh-CN" altLang="en-US" sz="4800" b="1" i="0" u="none" strike="noStrike" kern="0" cap="none" spc="0" normalizeH="0" baseline="0" noProof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§</a:t>
            </a:r>
            <a:r>
              <a:rPr kumimoji="1" lang="en-US" altLang="zh-CN" sz="4800" b="1" i="0" u="none" strike="noStrike" kern="0" cap="none" spc="0" normalizeH="0" baseline="0" noProof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1.</a:t>
            </a:r>
            <a:r>
              <a:rPr kumimoji="1" lang="en-US" altLang="zh-CN" sz="4800" b="1" i="0" u="none" strike="noStrike" kern="0" cap="none" spc="0" normalizeH="0" baseline="0" noProof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  <a:sym typeface="Arial" pitchFamily="34" charset="0"/>
              </a:rPr>
              <a:t>4 </a:t>
            </a:r>
            <a:r>
              <a:rPr lang="zh-CN" altLang="en-US" sz="48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cs typeface="Times New Roman" pitchFamily="18" charset="0"/>
                <a:sym typeface="Arial" pitchFamily="34" charset="0"/>
              </a:rPr>
              <a:t>加速度</a:t>
            </a:r>
            <a:endParaRPr kumimoji="1" lang="en-US" altLang="zh-CN" sz="4800" b="1" i="0" u="none" strike="noStrike" kern="0" cap="none" spc="0" normalizeH="0" baseline="0" noProof="0" dirty="0" smtClean="0">
              <a:ln>
                <a:solidFill>
                  <a:sysClr val="windowText" lastClr="000000"/>
                </a:solidFill>
              </a:ln>
              <a:solidFill>
                <a:srgbClr val="99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0" algn="ctr">
              <a:spcBef>
                <a:spcPct val="20000"/>
              </a:spcBef>
              <a:defRPr/>
            </a:pPr>
            <a:r>
              <a:rPr lang="zh-CN" altLang="en-US" sz="48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cs typeface="Times New Roman" pitchFamily="18" charset="0"/>
                <a:sym typeface="Arial" pitchFamily="34" charset="0"/>
              </a:rPr>
              <a:t>    </a:t>
            </a:r>
            <a:r>
              <a:rPr lang="en-US" altLang="zh-CN" sz="48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cs typeface="Times New Roman" pitchFamily="18" charset="0"/>
                <a:sym typeface="Arial" pitchFamily="34" charset="0"/>
              </a:rPr>
              <a:t>(</a:t>
            </a:r>
            <a:r>
              <a:rPr lang="en-US" altLang="zh-CN" sz="48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cs typeface="Times New Roman" pitchFamily="18" charset="0"/>
              </a:rPr>
              <a:t>Acceleration)</a:t>
            </a:r>
            <a:endParaRPr kumimoji="1" lang="zh-CN" altLang="en-US" sz="4800" b="1" i="0" u="none" strike="noStrike" kern="0" cap="none" spc="0" normalizeH="0" baseline="0" noProof="0" dirty="0" smtClean="0">
              <a:ln>
                <a:solidFill>
                  <a:sysClr val="windowText" lastClr="000000"/>
                </a:solidFill>
              </a:ln>
              <a:solidFill>
                <a:srgbClr val="99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楷体" pitchFamily="49" charset="-122"/>
              <a:cs typeface="Times New Roman" pitchFamily="18" charset="0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2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5"/>
          <p:cNvSpPr>
            <a:spLocks noChangeArrowheads="1"/>
          </p:cNvSpPr>
          <p:nvPr/>
        </p:nvSpPr>
        <p:spPr bwMode="auto">
          <a:xfrm>
            <a:off x="790990" y="692696"/>
            <a:ext cx="75974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spcBef>
                <a:spcPct val="50000"/>
              </a:spcBef>
              <a:buAutoNum type="arabicParenR"/>
            </a:pPr>
            <a:r>
              <a:rPr lang="zh-CN" altLang="en-US" sz="3200" b="1" dirty="0" smtClean="0">
                <a:latin typeface="+mn-lt"/>
                <a:ea typeface="+mn-ea"/>
                <a:sym typeface="宋体" pitchFamily="2" charset="-122"/>
              </a:rPr>
              <a:t>意义：</a:t>
            </a:r>
            <a:r>
              <a:rPr lang="zh-CN" altLang="en-US" sz="3200" b="1" dirty="0" smtClean="0">
                <a:solidFill>
                  <a:srgbClr val="000000"/>
                </a:solidFill>
                <a:latin typeface="+mn-lt"/>
                <a:ea typeface="+mn-ea"/>
                <a:sym typeface="宋体" pitchFamily="2" charset="-122"/>
              </a:rPr>
              <a:t>描述</a:t>
            </a:r>
            <a:r>
              <a:rPr lang="zh-CN" altLang="en-US" sz="3200" b="1" dirty="0">
                <a:solidFill>
                  <a:srgbClr val="000000"/>
                </a:solidFill>
                <a:latin typeface="+mn-lt"/>
                <a:ea typeface="+mn-ea"/>
                <a:sym typeface="宋体" pitchFamily="2" charset="-122"/>
              </a:rPr>
              <a:t>物体</a:t>
            </a:r>
            <a:r>
              <a:rPr lang="zh-CN" altLang="en-US" sz="3200" b="1" dirty="0">
                <a:solidFill>
                  <a:srgbClr val="FF0000"/>
                </a:solidFill>
                <a:latin typeface="+mn-lt"/>
                <a:ea typeface="+mn-ea"/>
                <a:sym typeface="宋体" pitchFamily="2" charset="-122"/>
              </a:rPr>
              <a:t>速度变化</a:t>
            </a:r>
            <a:r>
              <a:rPr lang="zh-CN" altLang="en-US" sz="3200" b="1" dirty="0" smtClean="0">
                <a:solidFill>
                  <a:srgbClr val="FF0000"/>
                </a:solidFill>
                <a:latin typeface="+mn-lt"/>
                <a:ea typeface="+mn-ea"/>
                <a:sym typeface="宋体" pitchFamily="2" charset="-122"/>
              </a:rPr>
              <a:t>快慢</a:t>
            </a:r>
            <a:r>
              <a:rPr lang="zh-CN" altLang="en-US" sz="3200" b="1" dirty="0" smtClean="0">
                <a:solidFill>
                  <a:srgbClr val="000000"/>
                </a:solidFill>
                <a:latin typeface="+mn-lt"/>
                <a:ea typeface="+mn-ea"/>
                <a:sym typeface="宋体" pitchFamily="2" charset="-122"/>
              </a:rPr>
              <a:t>。</a:t>
            </a:r>
            <a:endParaRPr lang="zh-CN" altLang="en-US" sz="3200" b="1" dirty="0">
              <a:solidFill>
                <a:srgbClr val="000000"/>
              </a:solidFill>
              <a:latin typeface="+mn-lt"/>
              <a:ea typeface="+mn-ea"/>
              <a:sym typeface="宋体" pitchFamily="2" charset="-122"/>
            </a:endParaRPr>
          </a:p>
        </p:txBody>
      </p:sp>
      <p:sp>
        <p:nvSpPr>
          <p:cNvPr id="6149" name="Text Box 7"/>
          <p:cNvSpPr>
            <a:spLocks noChangeArrowheads="1"/>
          </p:cNvSpPr>
          <p:nvPr/>
        </p:nvSpPr>
        <p:spPr bwMode="auto">
          <a:xfrm>
            <a:off x="827584" y="2348880"/>
            <a:ext cx="22326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latin typeface="+mn-lt"/>
                <a:ea typeface="+mn-ea"/>
                <a:sym typeface="宋体" pitchFamily="2" charset="-122"/>
              </a:rPr>
              <a:t>3</a:t>
            </a:r>
            <a:r>
              <a:rPr lang="en-US" altLang="zh-CN" sz="3200" b="1" dirty="0" smtClean="0">
                <a:latin typeface="+mn-lt"/>
                <a:ea typeface="+mn-ea"/>
                <a:sym typeface="宋体" pitchFamily="2" charset="-122"/>
              </a:rPr>
              <a:t>) </a:t>
            </a:r>
            <a:r>
              <a:rPr lang="zh-CN" altLang="en-US" sz="3200" b="1" dirty="0" smtClean="0">
                <a:latin typeface="+mn-lt"/>
                <a:ea typeface="+mn-ea"/>
                <a:sym typeface="宋体" pitchFamily="2" charset="-122"/>
              </a:rPr>
              <a:t>定义式</a:t>
            </a:r>
            <a:r>
              <a:rPr lang="zh-CN" altLang="en-US" sz="3200" b="1" dirty="0" smtClean="0">
                <a:latin typeface="+mn-lt"/>
                <a:ea typeface="+mn-ea"/>
                <a:sym typeface="宋体" pitchFamily="2" charset="-122"/>
              </a:rPr>
              <a:t>：</a:t>
            </a:r>
            <a:endParaRPr lang="zh-CN" altLang="en-US" sz="3200" b="1" dirty="0">
              <a:latin typeface="+mn-lt"/>
              <a:ea typeface="+mn-ea"/>
              <a:sym typeface="宋体" pitchFamily="2" charset="-122"/>
            </a:endParaRPr>
          </a:p>
        </p:txBody>
      </p:sp>
      <p:sp>
        <p:nvSpPr>
          <p:cNvPr id="6152" name="Text Box 10"/>
          <p:cNvSpPr>
            <a:spLocks noChangeArrowheads="1"/>
          </p:cNvSpPr>
          <p:nvPr/>
        </p:nvSpPr>
        <p:spPr bwMode="auto">
          <a:xfrm>
            <a:off x="862905" y="5441850"/>
            <a:ext cx="802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latin typeface="+mn-lt"/>
                <a:ea typeface="+mn-ea"/>
                <a:sym typeface="宋体" pitchFamily="2" charset="-122"/>
              </a:rPr>
              <a:t>4</a:t>
            </a:r>
            <a:r>
              <a:rPr lang="en-US" altLang="zh-CN" sz="3200" b="1" dirty="0" smtClean="0">
                <a:latin typeface="+mn-lt"/>
                <a:ea typeface="+mn-ea"/>
                <a:sym typeface="宋体" pitchFamily="2" charset="-122"/>
              </a:rPr>
              <a:t>) </a:t>
            </a:r>
            <a:r>
              <a:rPr lang="en-US" altLang="zh-CN" sz="3200" b="1" dirty="0" smtClean="0">
                <a:latin typeface="+mn-lt"/>
                <a:ea typeface="+mn-ea"/>
                <a:sym typeface="宋体" pitchFamily="2" charset="-122"/>
              </a:rPr>
              <a:t>SI</a:t>
            </a:r>
            <a:r>
              <a:rPr lang="zh-CN" altLang="en-US" sz="3200" b="1" dirty="0" smtClean="0">
                <a:latin typeface="+mn-lt"/>
                <a:ea typeface="+mn-ea"/>
                <a:sym typeface="宋体" pitchFamily="2" charset="-122"/>
              </a:rPr>
              <a:t>单位</a:t>
            </a:r>
            <a:r>
              <a:rPr lang="zh-CN" altLang="en-US" sz="3200" b="1" dirty="0">
                <a:latin typeface="+mn-lt"/>
                <a:ea typeface="+mn-ea"/>
                <a:sym typeface="宋体" pitchFamily="2" charset="-122"/>
              </a:rPr>
              <a:t>：</a:t>
            </a:r>
            <a:r>
              <a:rPr lang="en-US" sz="3200" b="1" dirty="0" smtClean="0">
                <a:solidFill>
                  <a:srgbClr val="FF0000"/>
                </a:solidFill>
                <a:latin typeface="+mn-lt"/>
                <a:ea typeface="+mn-ea"/>
                <a:sym typeface="宋体" pitchFamily="2" charset="-122"/>
              </a:rPr>
              <a:t>m/s</a:t>
            </a:r>
            <a:r>
              <a:rPr lang="en-US" sz="3200" b="1" baseline="30000" dirty="0" smtClean="0">
                <a:solidFill>
                  <a:srgbClr val="FF0000"/>
                </a:solidFill>
                <a:latin typeface="+mn-lt"/>
                <a:ea typeface="+mn-ea"/>
                <a:sym typeface="宋体" pitchFamily="2" charset="-122"/>
              </a:rPr>
              <a:t>2  </a:t>
            </a:r>
            <a:r>
              <a:rPr lang="en-US" altLang="zh-CN" sz="3200" b="1" dirty="0" smtClean="0">
                <a:solidFill>
                  <a:srgbClr val="000000"/>
                </a:solidFill>
                <a:latin typeface="+mn-lt"/>
                <a:ea typeface="+mn-ea"/>
                <a:sym typeface="宋体" pitchFamily="2" charset="-122"/>
              </a:rPr>
              <a:t>or  </a:t>
            </a:r>
            <a:r>
              <a:rPr lang="en-US" sz="3200" b="1" dirty="0" smtClean="0">
                <a:solidFill>
                  <a:srgbClr val="FF0000"/>
                </a:solidFill>
                <a:latin typeface="+mn-lt"/>
                <a:ea typeface="+mn-ea"/>
                <a:sym typeface="宋体" pitchFamily="2" charset="-122"/>
              </a:rPr>
              <a:t>m·s</a:t>
            </a:r>
            <a:r>
              <a:rPr lang="en-US" sz="3200" b="1" baseline="30000" dirty="0" smtClean="0">
                <a:solidFill>
                  <a:srgbClr val="FF0000"/>
                </a:solidFill>
                <a:latin typeface="+mn-lt"/>
                <a:ea typeface="+mn-ea"/>
                <a:sym typeface="宋体" pitchFamily="2" charset="-122"/>
              </a:rPr>
              <a:t>-2</a:t>
            </a:r>
            <a:endParaRPr lang="en-US" sz="3200" b="1" dirty="0">
              <a:solidFill>
                <a:srgbClr val="000000"/>
              </a:solidFill>
              <a:latin typeface="+mn-lt"/>
              <a:ea typeface="+mn-ea"/>
              <a:sym typeface="宋体" pitchFamily="2" charset="-122"/>
            </a:endParaRPr>
          </a:p>
        </p:txBody>
      </p:sp>
      <p:sp>
        <p:nvSpPr>
          <p:cNvPr id="6153" name="Text Box 7"/>
          <p:cNvSpPr>
            <a:spLocks noChangeArrowheads="1"/>
          </p:cNvSpPr>
          <p:nvPr/>
        </p:nvSpPr>
        <p:spPr bwMode="auto">
          <a:xfrm>
            <a:off x="827584" y="1484784"/>
            <a:ext cx="803277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>
                <a:latin typeface="+mn-lt"/>
                <a:ea typeface="+mn-ea"/>
                <a:sym typeface="宋体" pitchFamily="2" charset="-122"/>
              </a:rPr>
              <a:t>2) </a:t>
            </a:r>
            <a:r>
              <a:rPr lang="zh-CN" altLang="en-US" sz="3200" b="1" dirty="0" smtClean="0">
                <a:latin typeface="+mn-lt"/>
                <a:ea typeface="+mn-ea"/>
                <a:sym typeface="宋体" pitchFamily="2" charset="-122"/>
              </a:rPr>
              <a:t>定义</a:t>
            </a:r>
            <a:r>
              <a:rPr lang="zh-CN" altLang="en-US" sz="3200" b="1" dirty="0">
                <a:latin typeface="+mn-lt"/>
                <a:ea typeface="+mn-ea"/>
                <a:sym typeface="宋体" pitchFamily="2" charset="-122"/>
              </a:rPr>
              <a:t>：</a:t>
            </a:r>
            <a:r>
              <a:rPr lang="en-US" sz="3200" b="1" dirty="0">
                <a:latin typeface="+mn-lt"/>
                <a:ea typeface="+mn-ea"/>
                <a:sym typeface="宋体" pitchFamily="2" charset="-122"/>
              </a:rPr>
              <a:t> </a:t>
            </a:r>
            <a:r>
              <a:rPr lang="zh-CN" altLang="en-US" sz="3200" b="1" dirty="0" smtClean="0">
                <a:solidFill>
                  <a:srgbClr val="FF0000"/>
                </a:solidFill>
                <a:latin typeface="+mn-lt"/>
                <a:ea typeface="+mn-ea"/>
                <a:sym typeface="宋体" pitchFamily="2" charset="-122"/>
              </a:rPr>
              <a:t>速度变化量</a:t>
            </a:r>
            <a:r>
              <a:rPr lang="zh-CN" altLang="en-US" sz="3200" b="1" dirty="0" smtClean="0">
                <a:solidFill>
                  <a:srgbClr val="000000"/>
                </a:solidFill>
                <a:latin typeface="+mn-lt"/>
                <a:ea typeface="+mn-ea"/>
                <a:sym typeface="宋体" pitchFamily="2" charset="-122"/>
              </a:rPr>
              <a:t>与</a:t>
            </a:r>
            <a:r>
              <a:rPr lang="zh-CN" altLang="en-US" sz="3200" b="1" dirty="0" smtClean="0">
                <a:solidFill>
                  <a:srgbClr val="FF0000"/>
                </a:solidFill>
                <a:latin typeface="+mn-lt"/>
                <a:ea typeface="+mn-ea"/>
                <a:sym typeface="宋体" pitchFamily="2" charset="-122"/>
              </a:rPr>
              <a:t>时间</a:t>
            </a:r>
            <a:r>
              <a:rPr lang="zh-CN" altLang="en-US" sz="3200" b="1" dirty="0">
                <a:solidFill>
                  <a:srgbClr val="000000"/>
                </a:solidFill>
                <a:latin typeface="+mn-lt"/>
                <a:ea typeface="+mn-ea"/>
                <a:sym typeface="宋体" pitchFamily="2" charset="-12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+mn-lt"/>
                <a:ea typeface="+mn-ea"/>
                <a:sym typeface="宋体" pitchFamily="2" charset="-122"/>
              </a:rPr>
              <a:t>比值。</a:t>
            </a:r>
          </a:p>
        </p:txBody>
      </p:sp>
      <p:sp>
        <p:nvSpPr>
          <p:cNvPr id="6154" name="AutoShape 20"/>
          <p:cNvSpPr>
            <a:spLocks noChangeArrowheads="1"/>
          </p:cNvSpPr>
          <p:nvPr/>
        </p:nvSpPr>
        <p:spPr bwMode="auto">
          <a:xfrm>
            <a:off x="3483492" y="2963044"/>
            <a:ext cx="1080000" cy="431106"/>
          </a:xfrm>
          <a:prstGeom prst="wedgeRoundRectCallout">
            <a:avLst>
              <a:gd name="adj1" fmla="val 8012"/>
              <a:gd name="adj2" fmla="val 73992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末速度</a:t>
            </a:r>
            <a:endParaRPr lang="zh-CN" alt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ea typeface="楷体" pitchFamily="49" charset="-122"/>
            </a:endParaRPr>
          </a:p>
        </p:txBody>
      </p:sp>
      <p:sp>
        <p:nvSpPr>
          <p:cNvPr id="6156" name="AutoShape 20"/>
          <p:cNvSpPr>
            <a:spLocks noChangeArrowheads="1"/>
          </p:cNvSpPr>
          <p:nvPr/>
        </p:nvSpPr>
        <p:spPr bwMode="auto">
          <a:xfrm>
            <a:off x="4848944" y="2989951"/>
            <a:ext cx="1080000" cy="426349"/>
          </a:xfrm>
          <a:prstGeom prst="wedgeRoundRectCallout">
            <a:avLst>
              <a:gd name="adj1" fmla="val -34637"/>
              <a:gd name="adj2" fmla="val 85975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2000" b="1" dirty="0" smtClean="0">
                <a:solidFill>
                  <a:schemeClr val="tx2"/>
                </a:solidFill>
                <a:ea typeface="楷体" pitchFamily="49" charset="-122"/>
              </a:rPr>
              <a:t>初速度</a:t>
            </a:r>
            <a:endParaRPr lang="zh-CN" altLang="en-US" sz="2000" b="1" dirty="0">
              <a:solidFill>
                <a:schemeClr val="tx2"/>
              </a:solidFill>
              <a:ea typeface="楷体" pitchFamily="49" charset="-122"/>
            </a:endParaRPr>
          </a:p>
        </p:txBody>
      </p:sp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1979712" y="3448373"/>
          <a:ext cx="1538287" cy="1209675"/>
        </p:xfrm>
        <a:graphic>
          <a:graphicData uri="http://schemas.openxmlformats.org/presentationml/2006/ole">
            <p:oleObj spid="_x0000_s103427" name="公式" r:id="rId3" imgW="495000" imgH="393480" progId="Equation.3">
              <p:embed/>
            </p:oleObj>
          </a:graphicData>
        </a:graphic>
      </p:graphicFrame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3494088" y="3448050"/>
          <a:ext cx="3470275" cy="1208088"/>
        </p:xfrm>
        <a:graphic>
          <a:graphicData uri="http://schemas.openxmlformats.org/presentationml/2006/ole">
            <p:oleObj spid="_x0000_s103428" name="Equation" r:id="rId4" imgW="1117440" imgH="393480" progId="Equation.DSMT4">
              <p:embed/>
            </p:oleObj>
          </a:graphicData>
        </a:graphic>
      </p:graphicFrame>
      <p:sp>
        <p:nvSpPr>
          <p:cNvPr id="14" name="Rectangle 2"/>
          <p:cNvSpPr txBox="1">
            <a:spLocks noRot="1" noChangeArrowheads="1"/>
          </p:cNvSpPr>
          <p:nvPr/>
        </p:nvSpPr>
        <p:spPr bwMode="auto">
          <a:xfrm>
            <a:off x="179388" y="476250"/>
            <a:ext cx="576262" cy="5832475"/>
          </a:xfrm>
          <a:prstGeom prst="rect">
            <a:avLst/>
          </a:prstGeom>
          <a:gradFill rotWithShape="1">
            <a:gsLst>
              <a:gs pos="0">
                <a:srgbClr val="800000"/>
              </a:gs>
              <a:gs pos="100000">
                <a:srgbClr val="800000">
                  <a:gamma/>
                  <a:shade val="46275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t">
              <a:buFont typeface="Arial" charset="0"/>
              <a:buNone/>
              <a:defRPr/>
            </a:pPr>
            <a:r>
              <a:rPr lang="zh-CN" altLang="en-US" sz="4000" b="1" dirty="0">
                <a:solidFill>
                  <a:srgbClr val="FFFF99"/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zh-CN" altLang="zh-CN" sz="4000" b="1" dirty="0">
                <a:solidFill>
                  <a:srgbClr val="FFFF99"/>
                </a:solidFill>
                <a:latin typeface="黑体" pitchFamily="49" charset="-122"/>
                <a:ea typeface="黑体" pitchFamily="49" charset="-122"/>
              </a:rPr>
              <a:t>`</a:t>
            </a:r>
            <a:br>
              <a:rPr lang="zh-CN" altLang="zh-CN" sz="4000" b="1" dirty="0">
                <a:solidFill>
                  <a:srgbClr val="FFFF99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4000" b="1" dirty="0" smtClean="0">
                <a:solidFill>
                  <a:srgbClr val="FFFF99"/>
                </a:solidFill>
                <a:latin typeface="黑体" pitchFamily="49" charset="-122"/>
                <a:ea typeface="黑体" pitchFamily="49" charset="-122"/>
              </a:rPr>
              <a:t>加</a:t>
            </a:r>
            <a:endParaRPr lang="en-US" altLang="zh-CN" sz="4000" b="1" dirty="0" smtClean="0">
              <a:solidFill>
                <a:srgbClr val="FFFF99"/>
              </a:solidFill>
              <a:latin typeface="黑体" pitchFamily="49" charset="-122"/>
              <a:ea typeface="黑体" pitchFamily="49" charset="-122"/>
            </a:endParaRPr>
          </a:p>
          <a:p>
            <a:pPr algn="ctr" fontAlgn="t">
              <a:buFont typeface="Arial" charset="0"/>
              <a:buNone/>
              <a:defRPr/>
            </a:pPr>
            <a:endParaRPr lang="en-US" altLang="zh-CN" b="1" dirty="0" smtClean="0">
              <a:solidFill>
                <a:srgbClr val="FFFF99"/>
              </a:solidFill>
              <a:latin typeface="黑体" pitchFamily="49" charset="-122"/>
              <a:ea typeface="黑体" pitchFamily="49" charset="-122"/>
            </a:endParaRPr>
          </a:p>
          <a:p>
            <a:pPr algn="ctr" fontAlgn="t">
              <a:buFont typeface="Arial" charset="0"/>
              <a:buNone/>
              <a:defRPr/>
            </a:pPr>
            <a:r>
              <a:rPr lang="zh-CN" altLang="zh-CN" sz="4000" b="1" dirty="0" smtClean="0">
                <a:solidFill>
                  <a:srgbClr val="FFFF99"/>
                </a:solidFill>
                <a:latin typeface="黑体" pitchFamily="49" charset="-122"/>
                <a:ea typeface="黑体" pitchFamily="49" charset="-122"/>
              </a:rPr>
              <a:t>速</a:t>
            </a:r>
            <a:endParaRPr lang="en-US" altLang="zh-CN" sz="4000" b="1" dirty="0" smtClean="0">
              <a:solidFill>
                <a:srgbClr val="FFFF99"/>
              </a:solidFill>
              <a:latin typeface="黑体" pitchFamily="49" charset="-122"/>
              <a:ea typeface="黑体" pitchFamily="49" charset="-122"/>
            </a:endParaRPr>
          </a:p>
          <a:p>
            <a:pPr algn="ctr" fontAlgn="t">
              <a:buFont typeface="Arial" charset="0"/>
              <a:buNone/>
              <a:defRPr/>
            </a:pPr>
            <a:endParaRPr lang="en-US" altLang="zh-CN" b="1" dirty="0" smtClean="0">
              <a:solidFill>
                <a:srgbClr val="FFFF99"/>
              </a:solidFill>
              <a:latin typeface="黑体" pitchFamily="49" charset="-122"/>
              <a:ea typeface="黑体" pitchFamily="49" charset="-122"/>
            </a:endParaRPr>
          </a:p>
          <a:p>
            <a:pPr algn="ctr" fontAlgn="t">
              <a:buFont typeface="Arial" charset="0"/>
              <a:buNone/>
              <a:defRPr/>
            </a:pPr>
            <a:r>
              <a:rPr lang="zh-CN" altLang="zh-CN" sz="4000" b="1" dirty="0" smtClean="0">
                <a:solidFill>
                  <a:srgbClr val="FFFF99"/>
                </a:solidFill>
                <a:latin typeface="黑体" pitchFamily="49" charset="-122"/>
                <a:ea typeface="黑体" pitchFamily="49" charset="-122"/>
              </a:rPr>
              <a:t>度</a:t>
            </a:r>
            <a:endParaRPr lang="zh-CN" sz="4000" b="1" dirty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5" name="云形标注 14"/>
          <p:cNvSpPr/>
          <p:nvPr/>
        </p:nvSpPr>
        <p:spPr bwMode="auto">
          <a:xfrm>
            <a:off x="827584" y="3068960"/>
            <a:ext cx="1584176" cy="576064"/>
          </a:xfrm>
          <a:prstGeom prst="cloudCallout">
            <a:avLst>
              <a:gd name="adj1" fmla="val 26165"/>
              <a:gd name="adj2" fmla="val 84861"/>
            </a:avLst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vector</a:t>
            </a:r>
            <a:endParaRPr lang="zh-CN" alt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7754938" y="44450"/>
            <a:ext cx="164147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60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FFC000"/>
                </a:solidFill>
                <a:latin typeface="Times New Roman" pitchFamily="18" charset="0"/>
                <a:ea typeface="黑体" pitchFamily="49" charset="-122"/>
              </a:rPr>
              <a:t>*</a:t>
            </a: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827584" y="4509120"/>
            <a:ext cx="1872208" cy="504056"/>
          </a:xfrm>
          <a:prstGeom prst="wedgeRoundRectCallout">
            <a:avLst>
              <a:gd name="adj1" fmla="val 23824"/>
              <a:gd name="adj2" fmla="val -83181"/>
              <a:gd name="adj3" fmla="val 16667"/>
            </a:avLst>
          </a:prstGeom>
          <a:ln>
            <a:solidFill>
              <a:srgbClr val="00B050"/>
            </a:solidFill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速度变化率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ldLvl="0" autoUpdateAnimBg="0"/>
      <p:bldP spid="6149" grpId="0" bldLvl="0" autoUpdateAnimBg="0"/>
      <p:bldP spid="6152" grpId="0"/>
      <p:bldP spid="6153" grpId="0" bldLvl="0" autoUpdateAnimBg="0"/>
      <p:bldP spid="6154" grpId="0" bldLvl="0" animBg="1" autoUpdateAnimBg="0"/>
      <p:bldP spid="6156" grpId="0" bldLvl="0" animBg="1" autoUpdateAnimBg="0"/>
      <p:bldP spid="14" grpId="0" animBg="1"/>
      <p:bldP spid="15" grpId="0" animBg="1"/>
      <p:bldP spid="16" grpId="0"/>
      <p:bldP spid="17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2965450" y="2589213"/>
          <a:ext cx="2674938" cy="1519237"/>
        </p:xfrm>
        <a:graphic>
          <a:graphicData uri="http://schemas.openxmlformats.org/presentationml/2006/ole">
            <p:oleObj spid="_x0000_s107522" name="Equation" r:id="rId4" imgW="685800" imgH="393480" progId="Equation.DSMT4">
              <p:embed/>
            </p:oleObj>
          </a:graphicData>
        </a:graphic>
      </p:graphicFrame>
      <p:sp>
        <p:nvSpPr>
          <p:cNvPr id="14339" name="AutoShape 20"/>
          <p:cNvSpPr>
            <a:spLocks noChangeArrowheads="1"/>
          </p:cNvSpPr>
          <p:nvPr/>
        </p:nvSpPr>
        <p:spPr bwMode="auto">
          <a:xfrm>
            <a:off x="539552" y="4365104"/>
            <a:ext cx="3528000" cy="1224136"/>
          </a:xfrm>
          <a:prstGeom prst="wedgeRoundRectCallout">
            <a:avLst>
              <a:gd name="adj1" fmla="val 15824"/>
              <a:gd name="adj2" fmla="val -86305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         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(</a:t>
            </a:r>
            <a:r>
              <a:rPr lang="zh-CN" altLang="en-US" sz="3200" b="1" i="1" dirty="0" smtClean="0">
                <a:solidFill>
                  <a:srgbClr val="000000"/>
                </a:solidFill>
                <a:sym typeface="黑体" pitchFamily="49" charset="-122"/>
              </a:rPr>
              <a:t>v</a:t>
            </a:r>
            <a:r>
              <a:rPr lang="en-US" altLang="zh-CN" sz="3200" b="1" baseline="-25000" dirty="0" smtClean="0">
                <a:solidFill>
                  <a:srgbClr val="000000"/>
                </a:solidFill>
                <a:sym typeface="黑体" pitchFamily="49" charset="-122"/>
              </a:rPr>
              <a:t>t</a:t>
            </a:r>
            <a:r>
              <a:rPr lang="en-US" altLang="zh-CN" sz="3200" b="1" i="1" baseline="-25000" dirty="0" smtClean="0">
                <a:solidFill>
                  <a:srgbClr val="000000"/>
                </a:solidFill>
                <a:sym typeface="黑体" pitchFamily="49" charset="-122"/>
              </a:rPr>
              <a:t> </a:t>
            </a:r>
            <a:r>
              <a:rPr lang="zh-CN" altLang="en-US" sz="3200" b="1" dirty="0" smtClean="0">
                <a:solidFill>
                  <a:srgbClr val="000000"/>
                </a:solidFill>
                <a:sym typeface="黑体" pitchFamily="49" charset="-122"/>
              </a:rPr>
              <a:t>&gt; </a:t>
            </a:r>
            <a:r>
              <a:rPr lang="zh-CN" altLang="en-US" sz="3200" b="1" i="1" dirty="0" smtClean="0">
                <a:solidFill>
                  <a:srgbClr val="000000"/>
                </a:solidFill>
                <a:sym typeface="黑体" pitchFamily="49" charset="-122"/>
              </a:rPr>
              <a:t>v</a:t>
            </a:r>
            <a:r>
              <a:rPr lang="en-US" altLang="zh-CN" sz="3200" b="1" baseline="-25000" dirty="0" smtClean="0">
                <a:solidFill>
                  <a:srgbClr val="000000"/>
                </a:solidFill>
                <a:sym typeface="黑体" pitchFamily="49" charset="-122"/>
              </a:rPr>
              <a:t>0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) 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取</a:t>
            </a:r>
            <a:r>
              <a:rPr lang="en-US" altLang="zh-CN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+</a:t>
            </a:r>
            <a:endParaRPr lang="zh-CN" altLang="en-US" sz="3200" b="1" dirty="0" smtClean="0">
              <a:solidFill>
                <a:srgbClr val="C00000"/>
              </a:solidFill>
              <a:effectLst>
                <a:outerShdw blurRad="38100" dist="38100" dir="2700000" algn="tl">
                  <a:srgbClr val="FFFFFF"/>
                </a:outerShdw>
              </a:effectLst>
              <a:ea typeface="楷体" pitchFamily="49" charset="-122"/>
            </a:endParaRPr>
          </a:p>
          <a:p>
            <a:pPr algn="ctr"/>
            <a:r>
              <a:rPr lang="zh-CN" altLang="en-US" sz="3200" b="1" dirty="0" smtClean="0">
                <a:solidFill>
                  <a:srgbClr val="00B0F0"/>
                </a:solidFill>
                <a:ea typeface="楷体" pitchFamily="49" charset="-122"/>
              </a:rPr>
              <a:t>         </a:t>
            </a:r>
            <a:r>
              <a:rPr lang="en-US" altLang="zh-CN" sz="3200" b="1" dirty="0" smtClean="0">
                <a:solidFill>
                  <a:schemeClr val="tx1"/>
                </a:solidFill>
                <a:ea typeface="楷体" pitchFamily="49" charset="-122"/>
              </a:rPr>
              <a:t>(</a:t>
            </a:r>
            <a:r>
              <a:rPr lang="en-US" altLang="zh-CN" sz="3200" b="1" i="1" dirty="0" smtClean="0">
                <a:solidFill>
                  <a:schemeClr val="tx1"/>
                </a:solidFill>
                <a:ea typeface="楷体" pitchFamily="49" charset="-122"/>
              </a:rPr>
              <a:t>v</a:t>
            </a:r>
            <a:r>
              <a:rPr lang="en-US" altLang="zh-CN" sz="3200" b="1" baseline="-25000" dirty="0" smtClean="0">
                <a:solidFill>
                  <a:schemeClr val="tx1"/>
                </a:solidFill>
                <a:ea typeface="楷体" pitchFamily="49" charset="-122"/>
              </a:rPr>
              <a:t>t</a:t>
            </a:r>
            <a:r>
              <a:rPr lang="en-US" altLang="zh-CN" sz="3200" b="1" i="1" baseline="-25000" dirty="0" smtClean="0">
                <a:solidFill>
                  <a:schemeClr val="tx1"/>
                </a:solidFill>
                <a:ea typeface="楷体" pitchFamily="49" charset="-122"/>
              </a:rPr>
              <a:t> </a:t>
            </a:r>
            <a:r>
              <a:rPr lang="en-US" altLang="zh-CN" sz="3200" b="1" dirty="0" smtClean="0">
                <a:solidFill>
                  <a:schemeClr val="tx1"/>
                </a:solidFill>
                <a:ea typeface="楷体" pitchFamily="49" charset="-122"/>
              </a:rPr>
              <a:t>&lt; </a:t>
            </a:r>
            <a:r>
              <a:rPr lang="en-US" altLang="zh-CN" sz="3200" b="1" i="1" dirty="0" smtClean="0">
                <a:solidFill>
                  <a:schemeClr val="tx1"/>
                </a:solidFill>
                <a:ea typeface="楷体" pitchFamily="49" charset="-122"/>
              </a:rPr>
              <a:t>v</a:t>
            </a:r>
            <a:r>
              <a:rPr lang="en-US" altLang="zh-CN" sz="3200" b="1" baseline="-25000" dirty="0" smtClean="0">
                <a:solidFill>
                  <a:schemeClr val="tx1"/>
                </a:solidFill>
                <a:ea typeface="楷体" pitchFamily="49" charset="-122"/>
              </a:rPr>
              <a:t>0</a:t>
            </a:r>
            <a:r>
              <a:rPr lang="en-US" altLang="zh-CN" sz="3200" b="1" dirty="0" smtClean="0">
                <a:solidFill>
                  <a:schemeClr val="tx1"/>
                </a:solidFill>
                <a:ea typeface="楷体" pitchFamily="49" charset="-122"/>
              </a:rPr>
              <a:t>) </a:t>
            </a:r>
            <a:r>
              <a:rPr lang="zh-CN" altLang="en-US" sz="3200" b="1" dirty="0" smtClean="0">
                <a:solidFill>
                  <a:schemeClr val="tx1"/>
                </a:solidFill>
                <a:ea typeface="楷体" pitchFamily="49" charset="-122"/>
              </a:rPr>
              <a:t>取</a:t>
            </a:r>
            <a:r>
              <a:rPr lang="en-US" altLang="zh-CN" sz="3200" b="1" dirty="0" smtClean="0">
                <a:solidFill>
                  <a:srgbClr val="00B0F0"/>
                </a:solidFill>
                <a:ea typeface="楷体" pitchFamily="49" charset="-122"/>
              </a:rPr>
              <a:t>-</a:t>
            </a:r>
            <a:endParaRPr lang="zh-CN" altLang="en-US" sz="3200" b="1" dirty="0">
              <a:solidFill>
                <a:srgbClr val="00B0F0"/>
              </a:solidFill>
              <a:ea typeface="楷体" pitchFamily="49" charset="-122"/>
            </a:endParaRPr>
          </a:p>
        </p:txBody>
      </p:sp>
      <p:sp>
        <p:nvSpPr>
          <p:cNvPr id="14340" name="AutoShape 20"/>
          <p:cNvSpPr>
            <a:spLocks noChangeArrowheads="1"/>
          </p:cNvSpPr>
          <p:nvPr/>
        </p:nvSpPr>
        <p:spPr bwMode="auto">
          <a:xfrm>
            <a:off x="899904" y="1692300"/>
            <a:ext cx="2808000" cy="1164655"/>
          </a:xfrm>
          <a:prstGeom prst="wedgeRoundRectCallout">
            <a:avLst>
              <a:gd name="adj1" fmla="val 57523"/>
              <a:gd name="adj2" fmla="val 39656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与</a:t>
            </a:r>
            <a:r>
              <a:rPr lang="zh-CN" altLang="en-US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v</a:t>
            </a:r>
            <a:r>
              <a:rPr lang="en-US" altLang="zh-CN" sz="3200" b="1" baseline="-25000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0</a:t>
            </a:r>
            <a:r>
              <a:rPr lang="zh-CN" alt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同</a:t>
            </a: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向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取</a:t>
            </a:r>
            <a:r>
              <a:rPr lang="en-US" altLang="zh-CN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+</a:t>
            </a:r>
            <a:endParaRPr lang="zh-CN" alt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FFFFFF"/>
                </a:outerShdw>
              </a:effectLst>
              <a:ea typeface="楷体" pitchFamily="49" charset="-122"/>
            </a:endParaRPr>
          </a:p>
          <a:p>
            <a:pPr algn="ctr"/>
            <a:r>
              <a:rPr lang="zh-CN" altLang="en-US" sz="3200" b="1" dirty="0">
                <a:solidFill>
                  <a:schemeClr val="tx1"/>
                </a:solidFill>
                <a:ea typeface="楷体" pitchFamily="49" charset="-122"/>
              </a:rPr>
              <a:t>与</a:t>
            </a:r>
            <a:r>
              <a:rPr lang="zh-CN" altLang="en-US" sz="3200" b="1" i="1" dirty="0" smtClean="0">
                <a:solidFill>
                  <a:schemeClr val="tx1"/>
                </a:solidFill>
                <a:ea typeface="楷体" pitchFamily="49" charset="-122"/>
              </a:rPr>
              <a:t>v</a:t>
            </a:r>
            <a:r>
              <a:rPr lang="en-US" altLang="zh-CN" sz="3200" b="1" baseline="-25000" dirty="0" smtClean="0">
                <a:solidFill>
                  <a:schemeClr val="tx1"/>
                </a:solidFill>
                <a:ea typeface="楷体" pitchFamily="49" charset="-122"/>
              </a:rPr>
              <a:t>0</a:t>
            </a:r>
            <a:r>
              <a:rPr lang="zh-CN" altLang="en-US" sz="3200" b="1" dirty="0" smtClean="0">
                <a:solidFill>
                  <a:srgbClr val="00B0F0"/>
                </a:solidFill>
                <a:ea typeface="楷体" pitchFamily="49" charset="-122"/>
              </a:rPr>
              <a:t>反</a:t>
            </a:r>
            <a:r>
              <a:rPr lang="zh-CN" altLang="en-US" sz="3200" b="1" dirty="0" smtClean="0">
                <a:solidFill>
                  <a:schemeClr val="tx1"/>
                </a:solidFill>
                <a:ea typeface="楷体" pitchFamily="49" charset="-122"/>
              </a:rPr>
              <a:t>向</a:t>
            </a:r>
            <a:r>
              <a:rPr lang="zh-CN" altLang="en-US" sz="3200" b="1" dirty="0" smtClean="0">
                <a:solidFill>
                  <a:schemeClr val="tx1"/>
                </a:solidFill>
                <a:ea typeface="楷体" pitchFamily="49" charset="-122"/>
              </a:rPr>
              <a:t>取</a:t>
            </a:r>
            <a:r>
              <a:rPr lang="en-US" altLang="zh-CN" sz="3200" b="1" dirty="0" smtClean="0">
                <a:solidFill>
                  <a:srgbClr val="00B0F0"/>
                </a:solidFill>
                <a:ea typeface="楷体" pitchFamily="49" charset="-122"/>
              </a:rPr>
              <a:t>-</a:t>
            </a:r>
            <a:endParaRPr lang="zh-CN" altLang="en-US" sz="3200" b="1" dirty="0">
              <a:solidFill>
                <a:srgbClr val="00B0F0"/>
              </a:solidFill>
              <a:ea typeface="楷体" pitchFamily="49" charset="-122"/>
            </a:endParaRPr>
          </a:p>
        </p:txBody>
      </p:sp>
      <p:sp>
        <p:nvSpPr>
          <p:cNvPr id="14341" name="AutoShape 20"/>
          <p:cNvSpPr>
            <a:spLocks noChangeArrowheads="1"/>
          </p:cNvSpPr>
          <p:nvPr/>
        </p:nvSpPr>
        <p:spPr bwMode="auto">
          <a:xfrm>
            <a:off x="5292080" y="1700808"/>
            <a:ext cx="2105025" cy="641232"/>
          </a:xfrm>
          <a:prstGeom prst="wedgeRoundRectCallout">
            <a:avLst>
              <a:gd name="adj1" fmla="val -36246"/>
              <a:gd name="adj2" fmla="val 87259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通常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取</a:t>
            </a:r>
            <a:r>
              <a:rPr lang="en-US" altLang="zh-CN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+</a:t>
            </a:r>
            <a:endParaRPr lang="zh-CN" alt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548680"/>
            <a:ext cx="1919706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+mn-lt"/>
                <a:ea typeface="+mn-ea"/>
              </a:rPr>
              <a:t>1-D</a:t>
            </a:r>
            <a:r>
              <a:rPr lang="zh-CN" altLang="en-US" sz="3600" b="1" dirty="0" smtClean="0">
                <a:latin typeface="+mn-lt"/>
                <a:ea typeface="+mn-ea"/>
              </a:rPr>
              <a:t>运动</a:t>
            </a:r>
            <a:endParaRPr lang="zh-CN" altLang="en-US" sz="3600" b="1" dirty="0">
              <a:latin typeface="+mn-lt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1128" y="4428168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加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速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802184" y="4916691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ea typeface="楷体" pitchFamily="49" charset="-122"/>
              </a:rPr>
              <a:t>减</a:t>
            </a:r>
            <a:r>
              <a:rPr lang="zh-CN" altLang="en-US" sz="3200" b="1" dirty="0" smtClean="0">
                <a:ea typeface="楷体" pitchFamily="49" charset="-122"/>
              </a:rPr>
              <a:t>速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ldLvl="0" animBg="1" autoUpdateAnimBg="0"/>
      <p:bldP spid="14340" grpId="0" bldLvl="0" animBg="1" autoUpdateAnimBg="0"/>
      <p:bldP spid="14341" grpId="0" bldLvl="0" animBg="1" autoUpdateAnimBg="0"/>
      <p:bldP spid="6" grpId="0" animBg="1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1643050"/>
            <a:ext cx="8072494" cy="3214710"/>
          </a:xfrm>
        </p:spPr>
        <p:txBody>
          <a:bodyPr/>
          <a:lstStyle/>
          <a:p>
            <a:pPr algn="ctr">
              <a:lnSpc>
                <a:spcPct val="120000"/>
              </a:lnSpc>
              <a:spcAft>
                <a:spcPct val="20000"/>
              </a:spcAft>
              <a:buFontTx/>
              <a:buNone/>
            </a:pPr>
            <a:r>
              <a:rPr lang="zh-CN" altLang="en-US" sz="3600" b="1" dirty="0" smtClean="0">
                <a:solidFill>
                  <a:schemeClr val="accent2"/>
                </a:solidFill>
                <a:ea typeface="楷体" pitchFamily="49" charset="-122"/>
              </a:rPr>
              <a:t>    遥控</a:t>
            </a:r>
            <a:r>
              <a:rPr lang="zh-CN" altLang="en-US" sz="3600" b="1" dirty="0">
                <a:solidFill>
                  <a:schemeClr val="accent2"/>
                </a:solidFill>
                <a:ea typeface="楷体" pitchFamily="49" charset="-122"/>
              </a:rPr>
              <a:t>小车在</a:t>
            </a:r>
            <a:r>
              <a:rPr lang="en-US" altLang="zh-CN" sz="3600" b="1" dirty="0">
                <a:solidFill>
                  <a:schemeClr val="accent2"/>
                </a:solidFill>
                <a:ea typeface="楷体" pitchFamily="49" charset="-122"/>
              </a:rPr>
              <a:t>2s</a:t>
            </a:r>
            <a:r>
              <a:rPr lang="zh-CN" altLang="en-US" sz="3600" b="1" dirty="0">
                <a:solidFill>
                  <a:schemeClr val="accent2"/>
                </a:solidFill>
                <a:ea typeface="楷体" pitchFamily="49" charset="-122"/>
              </a:rPr>
              <a:t>内速度</a:t>
            </a:r>
            <a:r>
              <a:rPr lang="zh-CN" altLang="en-US" sz="3600" b="1" dirty="0" smtClean="0">
                <a:solidFill>
                  <a:schemeClr val="accent2"/>
                </a:solidFill>
                <a:ea typeface="楷体" pitchFamily="49" charset="-122"/>
              </a:rPr>
              <a:t>由</a:t>
            </a:r>
            <a:r>
              <a:rPr lang="en-US" altLang="zh-CN" sz="3600" b="1" dirty="0" smtClean="0">
                <a:solidFill>
                  <a:schemeClr val="accent2"/>
                </a:solidFill>
                <a:ea typeface="楷体" pitchFamily="49" charset="-122"/>
              </a:rPr>
              <a:t>1m/s</a:t>
            </a:r>
            <a:r>
              <a:rPr lang="zh-CN" altLang="en-US" sz="3600" b="1" dirty="0" smtClean="0">
                <a:solidFill>
                  <a:schemeClr val="accent2"/>
                </a:solidFill>
                <a:ea typeface="楷体" pitchFamily="49" charset="-122"/>
              </a:rPr>
              <a:t>变为</a:t>
            </a:r>
            <a:r>
              <a:rPr lang="en-US" altLang="zh-CN" sz="3600" b="1" dirty="0" smtClean="0">
                <a:solidFill>
                  <a:schemeClr val="accent2"/>
                </a:solidFill>
                <a:ea typeface="楷体" pitchFamily="49" charset="-122"/>
              </a:rPr>
              <a:t>4m/s</a:t>
            </a:r>
            <a:r>
              <a:rPr lang="zh-CN" altLang="en-US" sz="3600" b="1" dirty="0" smtClean="0">
                <a:solidFill>
                  <a:schemeClr val="accent2"/>
                </a:solidFill>
                <a:ea typeface="楷体" pitchFamily="49" charset="-122"/>
              </a:rPr>
              <a:t>，求它</a:t>
            </a:r>
            <a:r>
              <a:rPr lang="zh-CN" altLang="en-US" sz="3600" b="1" dirty="0">
                <a:solidFill>
                  <a:schemeClr val="accent2"/>
                </a:solidFill>
                <a:ea typeface="楷体" pitchFamily="49" charset="-122"/>
              </a:rPr>
              <a:t>的加速度？</a:t>
            </a:r>
          </a:p>
          <a:p>
            <a:pPr algn="ctr">
              <a:lnSpc>
                <a:spcPct val="120000"/>
              </a:lnSpc>
              <a:buFontTx/>
              <a:buNone/>
            </a:pPr>
            <a:r>
              <a:rPr lang="zh-CN" altLang="en-US" sz="3600" b="1" dirty="0">
                <a:solidFill>
                  <a:schemeClr val="accent2"/>
                </a:solidFill>
                <a:ea typeface="楷体" pitchFamily="49" charset="-122"/>
              </a:rPr>
              <a:t>    </a:t>
            </a:r>
            <a:r>
              <a:rPr lang="zh-CN" altLang="en-US" sz="3600" b="1" dirty="0" smtClean="0">
                <a:solidFill>
                  <a:schemeClr val="accent2"/>
                </a:solidFill>
                <a:ea typeface="楷体" pitchFamily="49" charset="-122"/>
              </a:rPr>
              <a:t>玩具</a:t>
            </a:r>
            <a:r>
              <a:rPr lang="zh-CN" altLang="en-US" sz="3600" b="1" dirty="0">
                <a:solidFill>
                  <a:schemeClr val="accent2"/>
                </a:solidFill>
                <a:ea typeface="楷体" pitchFamily="49" charset="-122"/>
              </a:rPr>
              <a:t>车在</a:t>
            </a:r>
            <a:r>
              <a:rPr lang="en-US" altLang="zh-CN" sz="3600" b="1" dirty="0">
                <a:solidFill>
                  <a:schemeClr val="accent2"/>
                </a:solidFill>
                <a:ea typeface="楷体" pitchFamily="49" charset="-122"/>
              </a:rPr>
              <a:t>2s</a:t>
            </a:r>
            <a:r>
              <a:rPr lang="zh-CN" altLang="en-US" sz="3600" b="1" dirty="0">
                <a:solidFill>
                  <a:schemeClr val="accent2"/>
                </a:solidFill>
                <a:ea typeface="楷体" pitchFamily="49" charset="-122"/>
              </a:rPr>
              <a:t>内速度由</a:t>
            </a:r>
            <a:r>
              <a:rPr lang="en-US" altLang="zh-CN" sz="3600" b="1" dirty="0">
                <a:solidFill>
                  <a:schemeClr val="accent2"/>
                </a:solidFill>
                <a:ea typeface="楷体" pitchFamily="49" charset="-122"/>
              </a:rPr>
              <a:t>2m/s</a:t>
            </a:r>
            <a:r>
              <a:rPr lang="zh-CN" altLang="en-US" sz="3600" b="1" dirty="0">
                <a:solidFill>
                  <a:schemeClr val="accent2"/>
                </a:solidFill>
                <a:ea typeface="楷体" pitchFamily="49" charset="-122"/>
              </a:rPr>
              <a:t>变为</a:t>
            </a:r>
            <a:r>
              <a:rPr lang="en-US" altLang="zh-CN" sz="3600" b="1" dirty="0">
                <a:solidFill>
                  <a:schemeClr val="accent2"/>
                </a:solidFill>
                <a:ea typeface="楷体" pitchFamily="49" charset="-122"/>
              </a:rPr>
              <a:t>1m/s</a:t>
            </a:r>
            <a:r>
              <a:rPr lang="zh-CN" altLang="en-US" sz="3600" b="1" dirty="0" smtClean="0">
                <a:solidFill>
                  <a:schemeClr val="accent2"/>
                </a:solidFill>
                <a:ea typeface="楷体" pitchFamily="49" charset="-122"/>
              </a:rPr>
              <a:t>， 求</a:t>
            </a:r>
            <a:r>
              <a:rPr lang="zh-CN" altLang="en-US" sz="3600" b="1" dirty="0">
                <a:solidFill>
                  <a:schemeClr val="accent2"/>
                </a:solidFill>
                <a:ea typeface="楷体" pitchFamily="49" charset="-122"/>
              </a:rPr>
              <a:t>它的加速度？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57158" y="512747"/>
            <a:ext cx="2500330" cy="7016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 smtClean="0">
                <a:latin typeface="+mn-lt"/>
                <a:ea typeface="楷体" pitchFamily="49" charset="-122"/>
              </a:rPr>
              <a:t>Example:</a:t>
            </a:r>
            <a:endParaRPr lang="zh-CN" altLang="en-US" sz="4000" b="1" dirty="0">
              <a:latin typeface="+mn-lt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uiExpand="1" build="p"/>
      <p:bldP spid="368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88" name="AutoShape 16"/>
          <p:cNvSpPr>
            <a:spLocks noChangeArrowheads="1"/>
          </p:cNvSpPr>
          <p:nvPr/>
        </p:nvSpPr>
        <p:spPr bwMode="auto">
          <a:xfrm>
            <a:off x="4356100" y="2254248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FF0000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79889" name="AutoShape 17"/>
          <p:cNvSpPr>
            <a:spLocks noChangeArrowheads="1"/>
          </p:cNvSpPr>
          <p:nvPr/>
        </p:nvSpPr>
        <p:spPr bwMode="auto">
          <a:xfrm>
            <a:off x="4256067" y="4183073"/>
            <a:ext cx="395287" cy="144462"/>
          </a:xfrm>
          <a:prstGeom prst="leftArrow">
            <a:avLst>
              <a:gd name="adj1" fmla="val 50000"/>
              <a:gd name="adj2" fmla="val 68407"/>
            </a:avLst>
          </a:prstGeom>
          <a:solidFill>
            <a:srgbClr val="FF0000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79891" name="Text Box 19"/>
          <p:cNvSpPr txBox="1">
            <a:spLocks noChangeArrowheads="1"/>
          </p:cNvSpPr>
          <p:nvPr/>
        </p:nvSpPr>
        <p:spPr bwMode="auto">
          <a:xfrm>
            <a:off x="4180106" y="1798308"/>
            <a:ext cx="832886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</a:rPr>
              <a:t> &gt; 0</a:t>
            </a:r>
            <a:endParaRPr lang="en-US" altLang="zh-CN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4151510" y="3751273"/>
            <a:ext cx="965022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b="1" i="1" dirty="0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</a:rPr>
              <a:t> &lt; 0</a:t>
            </a:r>
            <a:endParaRPr lang="en-US" altLang="zh-CN" b="1" dirty="0">
              <a:latin typeface="+mn-lt"/>
            </a:endParaRPr>
          </a:p>
        </p:txBody>
      </p:sp>
      <p:sp>
        <p:nvSpPr>
          <p:cNvPr id="79948" name="Text Box 76"/>
          <p:cNvSpPr txBox="1">
            <a:spLocks noChangeArrowheads="1"/>
          </p:cNvSpPr>
          <p:nvPr/>
        </p:nvSpPr>
        <p:spPr bwMode="auto">
          <a:xfrm>
            <a:off x="539750" y="1535110"/>
            <a:ext cx="1008063" cy="55399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加速</a:t>
            </a:r>
          </a:p>
        </p:txBody>
      </p:sp>
      <p:sp>
        <p:nvSpPr>
          <p:cNvPr id="79949" name="Text Box 77"/>
          <p:cNvSpPr txBox="1">
            <a:spLocks noChangeArrowheads="1"/>
          </p:cNvSpPr>
          <p:nvPr/>
        </p:nvSpPr>
        <p:spPr bwMode="auto">
          <a:xfrm>
            <a:off x="500034" y="3898907"/>
            <a:ext cx="1008062" cy="55399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减速</a:t>
            </a:r>
          </a:p>
        </p:txBody>
      </p:sp>
      <p:sp>
        <p:nvSpPr>
          <p:cNvPr id="80019" name="Text Box 147"/>
          <p:cNvSpPr txBox="1">
            <a:spLocks noChangeArrowheads="1"/>
          </p:cNvSpPr>
          <p:nvPr/>
        </p:nvSpPr>
        <p:spPr bwMode="auto">
          <a:xfrm>
            <a:off x="827584" y="404664"/>
            <a:ext cx="1873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规定→为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+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62" name="组合 261"/>
          <p:cNvGrpSpPr/>
          <p:nvPr/>
        </p:nvGrpSpPr>
        <p:grpSpPr>
          <a:xfrm>
            <a:off x="1643042" y="3709998"/>
            <a:ext cx="7032625" cy="1147762"/>
            <a:chOff x="1643042" y="3709998"/>
            <a:chExt cx="7032625" cy="1147762"/>
          </a:xfrm>
        </p:grpSpPr>
        <p:grpSp>
          <p:nvGrpSpPr>
            <p:cNvPr id="79874" name="Group 2"/>
            <p:cNvGrpSpPr>
              <a:grpSpLocks/>
            </p:cNvGrpSpPr>
            <p:nvPr/>
          </p:nvGrpSpPr>
          <p:grpSpPr bwMode="auto">
            <a:xfrm>
              <a:off x="1643042" y="4700598"/>
              <a:ext cx="5803900" cy="95250"/>
              <a:chOff x="2760" y="2640"/>
              <a:chExt cx="1338" cy="130"/>
            </a:xfrm>
          </p:grpSpPr>
          <p:sp>
            <p:nvSpPr>
              <p:cNvPr id="79875" name="Line 3"/>
              <p:cNvSpPr>
                <a:spLocks noChangeShapeType="1"/>
              </p:cNvSpPr>
              <p:nvPr/>
            </p:nvSpPr>
            <p:spPr bwMode="auto">
              <a:xfrm flipH="1">
                <a:off x="2760" y="2648"/>
                <a:ext cx="120" cy="1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79876" name="Line 4"/>
              <p:cNvSpPr>
                <a:spLocks noChangeShapeType="1"/>
              </p:cNvSpPr>
              <p:nvPr/>
            </p:nvSpPr>
            <p:spPr bwMode="auto">
              <a:xfrm flipH="1">
                <a:off x="2880" y="2648"/>
                <a:ext cx="121" cy="1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79877" name="Line 5"/>
              <p:cNvSpPr>
                <a:spLocks noChangeShapeType="1"/>
              </p:cNvSpPr>
              <p:nvPr/>
            </p:nvSpPr>
            <p:spPr bwMode="auto">
              <a:xfrm flipH="1">
                <a:off x="3001" y="2648"/>
                <a:ext cx="120" cy="1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79878" name="Line 6"/>
              <p:cNvSpPr>
                <a:spLocks noChangeShapeType="1"/>
              </p:cNvSpPr>
              <p:nvPr/>
            </p:nvSpPr>
            <p:spPr bwMode="auto">
              <a:xfrm flipH="1">
                <a:off x="3121" y="2648"/>
                <a:ext cx="120" cy="1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79879" name="Line 7"/>
              <p:cNvSpPr>
                <a:spLocks noChangeShapeType="1"/>
              </p:cNvSpPr>
              <p:nvPr/>
            </p:nvSpPr>
            <p:spPr bwMode="auto">
              <a:xfrm flipH="1">
                <a:off x="3241" y="2648"/>
                <a:ext cx="120" cy="1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79880" name="Line 8"/>
              <p:cNvSpPr>
                <a:spLocks noChangeShapeType="1"/>
              </p:cNvSpPr>
              <p:nvPr/>
            </p:nvSpPr>
            <p:spPr bwMode="auto">
              <a:xfrm flipH="1">
                <a:off x="3361" y="2648"/>
                <a:ext cx="121" cy="1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79881" name="Line 9"/>
              <p:cNvSpPr>
                <a:spLocks noChangeShapeType="1"/>
              </p:cNvSpPr>
              <p:nvPr/>
            </p:nvSpPr>
            <p:spPr bwMode="auto">
              <a:xfrm flipH="1">
                <a:off x="3482" y="2648"/>
                <a:ext cx="120" cy="1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79882" name="Line 10"/>
              <p:cNvSpPr>
                <a:spLocks noChangeShapeType="1"/>
              </p:cNvSpPr>
              <p:nvPr/>
            </p:nvSpPr>
            <p:spPr bwMode="auto">
              <a:xfrm flipH="1">
                <a:off x="3602" y="2648"/>
                <a:ext cx="120" cy="1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79883" name="Line 11"/>
              <p:cNvSpPr>
                <a:spLocks noChangeShapeType="1"/>
              </p:cNvSpPr>
              <p:nvPr/>
            </p:nvSpPr>
            <p:spPr bwMode="auto">
              <a:xfrm flipH="1">
                <a:off x="3722" y="2648"/>
                <a:ext cx="120" cy="1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79884" name="Line 12"/>
              <p:cNvSpPr>
                <a:spLocks noChangeShapeType="1"/>
              </p:cNvSpPr>
              <p:nvPr/>
            </p:nvSpPr>
            <p:spPr bwMode="auto">
              <a:xfrm flipH="1">
                <a:off x="3842" y="2648"/>
                <a:ext cx="121" cy="1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79885" name="Line 13"/>
              <p:cNvSpPr>
                <a:spLocks noChangeShapeType="1"/>
              </p:cNvSpPr>
              <p:nvPr/>
            </p:nvSpPr>
            <p:spPr bwMode="auto">
              <a:xfrm flipH="1">
                <a:off x="3963" y="2648"/>
                <a:ext cx="120" cy="1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79886" name="Line 14"/>
              <p:cNvSpPr>
                <a:spLocks noChangeShapeType="1"/>
              </p:cNvSpPr>
              <p:nvPr/>
            </p:nvSpPr>
            <p:spPr bwMode="auto">
              <a:xfrm>
                <a:off x="2783" y="2640"/>
                <a:ext cx="131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n-lt"/>
                </a:endParaRPr>
              </a:p>
            </p:txBody>
          </p:sp>
        </p:grpSp>
        <p:grpSp>
          <p:nvGrpSpPr>
            <p:cNvPr id="80147" name="Group 275"/>
            <p:cNvGrpSpPr>
              <a:grpSpLocks/>
            </p:cNvGrpSpPr>
            <p:nvPr/>
          </p:nvGrpSpPr>
          <p:grpSpPr bwMode="auto">
            <a:xfrm>
              <a:off x="5435579" y="3779848"/>
              <a:ext cx="3240088" cy="1077912"/>
              <a:chOff x="3578" y="1815"/>
              <a:chExt cx="2041" cy="679"/>
            </a:xfrm>
          </p:grpSpPr>
          <p:sp>
            <p:nvSpPr>
              <p:cNvPr id="80026" name="Line 154"/>
              <p:cNvSpPr>
                <a:spLocks noChangeShapeType="1"/>
              </p:cNvSpPr>
              <p:nvPr/>
            </p:nvSpPr>
            <p:spPr bwMode="auto">
              <a:xfrm>
                <a:off x="3897" y="2069"/>
                <a:ext cx="249" cy="0"/>
              </a:xfrm>
              <a:prstGeom prst="line">
                <a:avLst/>
              </a:prstGeom>
              <a:noFill/>
              <a:ln w="38100" cap="sq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80027" name="Text Box 155"/>
              <p:cNvSpPr txBox="1">
                <a:spLocks noChangeArrowheads="1"/>
              </p:cNvSpPr>
              <p:nvPr/>
            </p:nvSpPr>
            <p:spPr bwMode="auto">
              <a:xfrm>
                <a:off x="3578" y="1815"/>
                <a:ext cx="1010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800" b="1" i="1" dirty="0" smtClean="0">
                    <a:solidFill>
                      <a:schemeClr val="accent2"/>
                    </a:solidFill>
                    <a:latin typeface="+mn-lt"/>
                  </a:rPr>
                  <a:t>v</a:t>
                </a:r>
                <a:r>
                  <a:rPr lang="en-US" altLang="zh-CN" sz="1800" b="1" baseline="-25000" dirty="0" smtClean="0">
                    <a:solidFill>
                      <a:schemeClr val="accent2"/>
                    </a:solidFill>
                    <a:latin typeface="+mn-lt"/>
                  </a:rPr>
                  <a:t>t </a:t>
                </a:r>
                <a:r>
                  <a:rPr lang="en-US" altLang="zh-CN" sz="1800" b="1" i="1" baseline="-25000" dirty="0" smtClean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altLang="zh-CN" sz="1800" b="1" dirty="0" smtClean="0">
                    <a:solidFill>
                      <a:schemeClr val="accent2"/>
                    </a:solidFill>
                    <a:latin typeface="+mn-lt"/>
                  </a:rPr>
                  <a:t>= 1m/s</a:t>
                </a:r>
                <a:endParaRPr lang="en-US" altLang="zh-CN" sz="1800" b="1" dirty="0">
                  <a:solidFill>
                    <a:schemeClr val="accent2"/>
                  </a:solidFill>
                  <a:latin typeface="+mn-lt"/>
                </a:endParaRPr>
              </a:p>
            </p:txBody>
          </p:sp>
          <p:sp>
            <p:nvSpPr>
              <p:cNvPr id="80028" name="Text Box 156"/>
              <p:cNvSpPr txBox="1">
                <a:spLocks noChangeArrowheads="1"/>
              </p:cNvSpPr>
              <p:nvPr/>
            </p:nvSpPr>
            <p:spPr bwMode="auto">
              <a:xfrm>
                <a:off x="5012" y="2206"/>
                <a:ext cx="60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 b="1" i="1" dirty="0" smtClean="0">
                    <a:solidFill>
                      <a:srgbClr val="333399"/>
                    </a:solidFill>
                    <a:latin typeface="+mn-lt"/>
                  </a:rPr>
                  <a:t>t </a:t>
                </a:r>
                <a:r>
                  <a:rPr kumimoji="0" lang="en-US" altLang="zh-CN" b="1" dirty="0" smtClean="0">
                    <a:solidFill>
                      <a:srgbClr val="333399"/>
                    </a:solidFill>
                    <a:latin typeface="+mn-lt"/>
                  </a:rPr>
                  <a:t>= </a:t>
                </a:r>
                <a:r>
                  <a:rPr lang="en-US" altLang="zh-CN" b="1" dirty="0" smtClean="0">
                    <a:solidFill>
                      <a:srgbClr val="333399"/>
                    </a:solidFill>
                    <a:latin typeface="+mn-lt"/>
                  </a:rPr>
                  <a:t>2s</a:t>
                </a:r>
                <a:endParaRPr lang="en-US" altLang="zh-CN" b="1" dirty="0">
                  <a:solidFill>
                    <a:srgbClr val="333399"/>
                  </a:solidFill>
                  <a:latin typeface="+mn-lt"/>
                </a:endParaRPr>
              </a:p>
            </p:txBody>
          </p:sp>
        </p:grpSp>
        <p:grpSp>
          <p:nvGrpSpPr>
            <p:cNvPr id="80029" name="xjhwt2"/>
            <p:cNvGrpSpPr>
              <a:grpSpLocks noChangeAspect="1"/>
            </p:cNvGrpSpPr>
            <p:nvPr/>
          </p:nvGrpSpPr>
          <p:grpSpPr bwMode="auto">
            <a:xfrm>
              <a:off x="5551467" y="4300548"/>
              <a:ext cx="1328737" cy="396875"/>
              <a:chOff x="1611" y="1460"/>
              <a:chExt cx="10250" cy="2647"/>
            </a:xfrm>
          </p:grpSpPr>
          <p:grpSp>
            <p:nvGrpSpPr>
              <p:cNvPr id="80030" name="Group 158"/>
              <p:cNvGrpSpPr>
                <a:grpSpLocks noChangeAspect="1"/>
              </p:cNvGrpSpPr>
              <p:nvPr/>
            </p:nvGrpSpPr>
            <p:grpSpPr bwMode="auto">
              <a:xfrm>
                <a:off x="4616" y="1560"/>
                <a:ext cx="3755" cy="822"/>
                <a:chOff x="4616" y="1560"/>
                <a:chExt cx="3755" cy="822"/>
              </a:xfrm>
            </p:grpSpPr>
            <p:grpSp>
              <p:nvGrpSpPr>
                <p:cNvPr id="80031" name="Group 159"/>
                <p:cNvGrpSpPr>
                  <a:grpSpLocks noChangeAspect="1"/>
                </p:cNvGrpSpPr>
                <p:nvPr/>
              </p:nvGrpSpPr>
              <p:grpSpPr bwMode="auto">
                <a:xfrm>
                  <a:off x="5449" y="1590"/>
                  <a:ext cx="2392" cy="710"/>
                  <a:chOff x="5449" y="1590"/>
                  <a:chExt cx="2392" cy="710"/>
                </a:xfrm>
              </p:grpSpPr>
              <p:sp>
                <p:nvSpPr>
                  <p:cNvPr id="80032" name="Freeform 160"/>
                  <p:cNvSpPr>
                    <a:spLocks noChangeAspect="1"/>
                  </p:cNvSpPr>
                  <p:nvPr/>
                </p:nvSpPr>
                <p:spPr bwMode="auto">
                  <a:xfrm>
                    <a:off x="5449" y="1590"/>
                    <a:ext cx="410" cy="580"/>
                  </a:xfrm>
                  <a:custGeom>
                    <a:avLst/>
                    <a:gdLst/>
                    <a:ahLst/>
                    <a:cxnLst>
                      <a:cxn ang="0">
                        <a:pos x="10" y="7"/>
                      </a:cxn>
                      <a:cxn ang="0">
                        <a:pos x="0" y="0"/>
                      </a:cxn>
                      <a:cxn ang="0">
                        <a:pos x="270" y="580"/>
                      </a:cxn>
                      <a:cxn ang="0">
                        <a:pos x="410" y="580"/>
                      </a:cxn>
                      <a:cxn ang="0">
                        <a:pos x="112" y="0"/>
                      </a:cxn>
                      <a:cxn ang="0">
                        <a:pos x="10" y="7"/>
                      </a:cxn>
                    </a:cxnLst>
                    <a:rect l="0" t="0" r="r" b="b"/>
                    <a:pathLst>
                      <a:path w="410" h="580">
                        <a:moveTo>
                          <a:pt x="10" y="7"/>
                        </a:moveTo>
                        <a:lnTo>
                          <a:pt x="0" y="0"/>
                        </a:lnTo>
                        <a:lnTo>
                          <a:pt x="270" y="580"/>
                        </a:lnTo>
                        <a:lnTo>
                          <a:pt x="410" y="580"/>
                        </a:lnTo>
                        <a:lnTo>
                          <a:pt x="112" y="0"/>
                        </a:lnTo>
                        <a:lnTo>
                          <a:pt x="10" y="7"/>
                        </a:lnTo>
                        <a:close/>
                      </a:path>
                    </a:pathLst>
                  </a:custGeom>
                  <a:solidFill>
                    <a:srgbClr val="80000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80033" name="Freeform 161"/>
                  <p:cNvSpPr>
                    <a:spLocks noChangeAspect="1"/>
                  </p:cNvSpPr>
                  <p:nvPr/>
                </p:nvSpPr>
                <p:spPr bwMode="auto">
                  <a:xfrm>
                    <a:off x="7464" y="1912"/>
                    <a:ext cx="377" cy="388"/>
                  </a:xfrm>
                  <a:custGeom>
                    <a:avLst/>
                    <a:gdLst/>
                    <a:ahLst/>
                    <a:cxnLst>
                      <a:cxn ang="0">
                        <a:pos x="100" y="45"/>
                      </a:cxn>
                      <a:cxn ang="0">
                        <a:pos x="110" y="38"/>
                      </a:cxn>
                      <a:cxn ang="0">
                        <a:pos x="377" y="388"/>
                      </a:cxn>
                      <a:cxn ang="0">
                        <a:pos x="247" y="368"/>
                      </a:cxn>
                      <a:cxn ang="0">
                        <a:pos x="0" y="0"/>
                      </a:cxn>
                      <a:cxn ang="0">
                        <a:pos x="100" y="45"/>
                      </a:cxn>
                    </a:cxnLst>
                    <a:rect l="0" t="0" r="r" b="b"/>
                    <a:pathLst>
                      <a:path w="377" h="388">
                        <a:moveTo>
                          <a:pt x="100" y="45"/>
                        </a:moveTo>
                        <a:lnTo>
                          <a:pt x="110" y="38"/>
                        </a:lnTo>
                        <a:lnTo>
                          <a:pt x="377" y="388"/>
                        </a:lnTo>
                        <a:lnTo>
                          <a:pt x="247" y="368"/>
                        </a:lnTo>
                        <a:lnTo>
                          <a:pt x="0" y="0"/>
                        </a:lnTo>
                        <a:lnTo>
                          <a:pt x="100" y="45"/>
                        </a:lnTo>
                        <a:close/>
                      </a:path>
                    </a:pathLst>
                  </a:custGeom>
                  <a:solidFill>
                    <a:srgbClr val="80000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</p:grpSp>
            <p:sp>
              <p:nvSpPr>
                <p:cNvPr id="80034" name="Freeform 162"/>
                <p:cNvSpPr>
                  <a:spLocks noChangeAspect="1"/>
                </p:cNvSpPr>
                <p:nvPr/>
              </p:nvSpPr>
              <p:spPr bwMode="auto">
                <a:xfrm>
                  <a:off x="4616" y="1560"/>
                  <a:ext cx="3755" cy="822"/>
                </a:xfrm>
                <a:custGeom>
                  <a:avLst/>
                  <a:gdLst/>
                  <a:ahLst/>
                  <a:cxnLst>
                    <a:cxn ang="0">
                      <a:pos x="28" y="110"/>
                    </a:cxn>
                    <a:cxn ang="0">
                      <a:pos x="380" y="95"/>
                    </a:cxn>
                    <a:cxn ang="0">
                      <a:pos x="650" y="95"/>
                    </a:cxn>
                    <a:cxn ang="0">
                      <a:pos x="1013" y="75"/>
                    </a:cxn>
                    <a:cxn ang="0">
                      <a:pos x="1348" y="75"/>
                    </a:cxn>
                    <a:cxn ang="0">
                      <a:pos x="1725" y="75"/>
                    </a:cxn>
                    <a:cxn ang="0">
                      <a:pos x="2063" y="85"/>
                    </a:cxn>
                    <a:cxn ang="0">
                      <a:pos x="2223" y="107"/>
                    </a:cxn>
                    <a:cxn ang="0">
                      <a:pos x="2360" y="137"/>
                    </a:cxn>
                    <a:cxn ang="0">
                      <a:pos x="2513" y="192"/>
                    </a:cxn>
                    <a:cxn ang="0">
                      <a:pos x="2658" y="252"/>
                    </a:cxn>
                    <a:cxn ang="0">
                      <a:pos x="3188" y="527"/>
                    </a:cxn>
                    <a:cxn ang="0">
                      <a:pos x="3470" y="655"/>
                    </a:cxn>
                    <a:cxn ang="0">
                      <a:pos x="3633" y="760"/>
                    </a:cxn>
                    <a:cxn ang="0">
                      <a:pos x="3485" y="757"/>
                    </a:cxn>
                    <a:cxn ang="0">
                      <a:pos x="0" y="490"/>
                    </a:cxn>
                    <a:cxn ang="0">
                      <a:pos x="5" y="572"/>
                    </a:cxn>
                    <a:cxn ang="0">
                      <a:pos x="3643" y="822"/>
                    </a:cxn>
                    <a:cxn ang="0">
                      <a:pos x="3755" y="802"/>
                    </a:cxn>
                    <a:cxn ang="0">
                      <a:pos x="3698" y="730"/>
                    </a:cxn>
                    <a:cxn ang="0">
                      <a:pos x="3598" y="655"/>
                    </a:cxn>
                    <a:cxn ang="0">
                      <a:pos x="3353" y="527"/>
                    </a:cxn>
                    <a:cxn ang="0">
                      <a:pos x="3163" y="425"/>
                    </a:cxn>
                    <a:cxn ang="0">
                      <a:pos x="2680" y="187"/>
                    </a:cxn>
                    <a:cxn ang="0">
                      <a:pos x="2463" y="102"/>
                    </a:cxn>
                    <a:cxn ang="0">
                      <a:pos x="2248" y="47"/>
                    </a:cxn>
                    <a:cxn ang="0">
                      <a:pos x="1765" y="0"/>
                    </a:cxn>
                    <a:cxn ang="0">
                      <a:pos x="1105" y="0"/>
                    </a:cxn>
                    <a:cxn ang="0">
                      <a:pos x="28" y="57"/>
                    </a:cxn>
                    <a:cxn ang="0">
                      <a:pos x="28" y="110"/>
                    </a:cxn>
                  </a:cxnLst>
                  <a:rect l="0" t="0" r="r" b="b"/>
                  <a:pathLst>
                    <a:path w="3755" h="822">
                      <a:moveTo>
                        <a:pt x="28" y="110"/>
                      </a:moveTo>
                      <a:lnTo>
                        <a:pt x="380" y="95"/>
                      </a:lnTo>
                      <a:lnTo>
                        <a:pt x="650" y="95"/>
                      </a:lnTo>
                      <a:lnTo>
                        <a:pt x="1013" y="75"/>
                      </a:lnTo>
                      <a:lnTo>
                        <a:pt x="1348" y="75"/>
                      </a:lnTo>
                      <a:lnTo>
                        <a:pt x="1725" y="75"/>
                      </a:lnTo>
                      <a:lnTo>
                        <a:pt x="2063" y="85"/>
                      </a:lnTo>
                      <a:lnTo>
                        <a:pt x="2223" y="107"/>
                      </a:lnTo>
                      <a:lnTo>
                        <a:pt x="2360" y="137"/>
                      </a:lnTo>
                      <a:lnTo>
                        <a:pt x="2513" y="192"/>
                      </a:lnTo>
                      <a:lnTo>
                        <a:pt x="2658" y="252"/>
                      </a:lnTo>
                      <a:lnTo>
                        <a:pt x="3188" y="527"/>
                      </a:lnTo>
                      <a:lnTo>
                        <a:pt x="3470" y="655"/>
                      </a:lnTo>
                      <a:lnTo>
                        <a:pt x="3633" y="760"/>
                      </a:lnTo>
                      <a:lnTo>
                        <a:pt x="3485" y="757"/>
                      </a:lnTo>
                      <a:lnTo>
                        <a:pt x="0" y="490"/>
                      </a:lnTo>
                      <a:lnTo>
                        <a:pt x="5" y="572"/>
                      </a:lnTo>
                      <a:lnTo>
                        <a:pt x="3643" y="822"/>
                      </a:lnTo>
                      <a:lnTo>
                        <a:pt x="3755" y="802"/>
                      </a:lnTo>
                      <a:lnTo>
                        <a:pt x="3698" y="730"/>
                      </a:lnTo>
                      <a:lnTo>
                        <a:pt x="3598" y="655"/>
                      </a:lnTo>
                      <a:lnTo>
                        <a:pt x="3353" y="527"/>
                      </a:lnTo>
                      <a:lnTo>
                        <a:pt x="3163" y="425"/>
                      </a:lnTo>
                      <a:lnTo>
                        <a:pt x="2680" y="187"/>
                      </a:lnTo>
                      <a:lnTo>
                        <a:pt x="2463" y="102"/>
                      </a:lnTo>
                      <a:lnTo>
                        <a:pt x="2248" y="47"/>
                      </a:lnTo>
                      <a:lnTo>
                        <a:pt x="1765" y="0"/>
                      </a:lnTo>
                      <a:lnTo>
                        <a:pt x="1105" y="0"/>
                      </a:lnTo>
                      <a:lnTo>
                        <a:pt x="28" y="57"/>
                      </a:lnTo>
                      <a:lnTo>
                        <a:pt x="28" y="11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  <p:sp>
            <p:nvSpPr>
              <p:cNvPr id="80035" name="Freeform 163"/>
              <p:cNvSpPr>
                <a:spLocks noChangeAspect="1"/>
              </p:cNvSpPr>
              <p:nvPr/>
            </p:nvSpPr>
            <p:spPr bwMode="auto">
              <a:xfrm>
                <a:off x="2149" y="1460"/>
                <a:ext cx="7030" cy="932"/>
              </a:xfrm>
              <a:custGeom>
                <a:avLst/>
                <a:gdLst/>
                <a:ahLst/>
                <a:cxnLst>
                  <a:cxn ang="0">
                    <a:pos x="270" y="585"/>
                  </a:cxn>
                  <a:cxn ang="0">
                    <a:pos x="617" y="497"/>
                  </a:cxn>
                  <a:cxn ang="0">
                    <a:pos x="882" y="427"/>
                  </a:cxn>
                  <a:cxn ang="0">
                    <a:pos x="1155" y="352"/>
                  </a:cxn>
                  <a:cxn ang="0">
                    <a:pos x="1432" y="302"/>
                  </a:cxn>
                  <a:cxn ang="0">
                    <a:pos x="1655" y="265"/>
                  </a:cxn>
                  <a:cxn ang="0">
                    <a:pos x="1937" y="220"/>
                  </a:cxn>
                  <a:cxn ang="0">
                    <a:pos x="2187" y="165"/>
                  </a:cxn>
                  <a:cxn ang="0">
                    <a:pos x="2367" y="52"/>
                  </a:cxn>
                  <a:cxn ang="0">
                    <a:pos x="2740" y="40"/>
                  </a:cxn>
                  <a:cxn ang="0">
                    <a:pos x="3185" y="10"/>
                  </a:cxn>
                  <a:cxn ang="0">
                    <a:pos x="3750" y="2"/>
                  </a:cxn>
                  <a:cxn ang="0">
                    <a:pos x="4217" y="0"/>
                  </a:cxn>
                  <a:cxn ang="0">
                    <a:pos x="4662" y="52"/>
                  </a:cxn>
                  <a:cxn ang="0">
                    <a:pos x="4980" y="135"/>
                  </a:cxn>
                  <a:cxn ang="0">
                    <a:pos x="5320" y="240"/>
                  </a:cxn>
                  <a:cxn ang="0">
                    <a:pos x="5692" y="367"/>
                  </a:cxn>
                  <a:cxn ang="0">
                    <a:pos x="6077" y="495"/>
                  </a:cxn>
                  <a:cxn ang="0">
                    <a:pos x="6362" y="582"/>
                  </a:cxn>
                  <a:cxn ang="0">
                    <a:pos x="6667" y="685"/>
                  </a:cxn>
                  <a:cxn ang="0">
                    <a:pos x="7030" y="812"/>
                  </a:cxn>
                  <a:cxn ang="0">
                    <a:pos x="6857" y="885"/>
                  </a:cxn>
                  <a:cxn ang="0">
                    <a:pos x="6605" y="930"/>
                  </a:cxn>
                  <a:cxn ang="0">
                    <a:pos x="6235" y="927"/>
                  </a:cxn>
                  <a:cxn ang="0">
                    <a:pos x="6142" y="812"/>
                  </a:cxn>
                  <a:cxn ang="0">
                    <a:pos x="5865" y="647"/>
                  </a:cxn>
                  <a:cxn ang="0">
                    <a:pos x="5420" y="420"/>
                  </a:cxn>
                  <a:cxn ang="0">
                    <a:pos x="4952" y="210"/>
                  </a:cxn>
                  <a:cxn ang="0">
                    <a:pos x="4585" y="130"/>
                  </a:cxn>
                  <a:cxn ang="0">
                    <a:pos x="3882" y="97"/>
                  </a:cxn>
                  <a:cxn ang="0">
                    <a:pos x="3062" y="122"/>
                  </a:cxn>
                  <a:cxn ang="0">
                    <a:pos x="2462" y="707"/>
                  </a:cxn>
                </a:cxnLst>
                <a:rect l="0" t="0" r="r" b="b"/>
                <a:pathLst>
                  <a:path w="7030" h="932">
                    <a:moveTo>
                      <a:pt x="0" y="622"/>
                    </a:moveTo>
                    <a:lnTo>
                      <a:pt x="270" y="585"/>
                    </a:lnTo>
                    <a:lnTo>
                      <a:pt x="477" y="537"/>
                    </a:lnTo>
                    <a:lnTo>
                      <a:pt x="617" y="497"/>
                    </a:lnTo>
                    <a:lnTo>
                      <a:pt x="732" y="465"/>
                    </a:lnTo>
                    <a:lnTo>
                      <a:pt x="882" y="427"/>
                    </a:lnTo>
                    <a:lnTo>
                      <a:pt x="1010" y="390"/>
                    </a:lnTo>
                    <a:lnTo>
                      <a:pt x="1155" y="352"/>
                    </a:lnTo>
                    <a:lnTo>
                      <a:pt x="1285" y="325"/>
                    </a:lnTo>
                    <a:lnTo>
                      <a:pt x="1432" y="302"/>
                    </a:lnTo>
                    <a:lnTo>
                      <a:pt x="1552" y="282"/>
                    </a:lnTo>
                    <a:lnTo>
                      <a:pt x="1655" y="265"/>
                    </a:lnTo>
                    <a:lnTo>
                      <a:pt x="1807" y="240"/>
                    </a:lnTo>
                    <a:lnTo>
                      <a:pt x="1937" y="220"/>
                    </a:lnTo>
                    <a:lnTo>
                      <a:pt x="2060" y="200"/>
                    </a:lnTo>
                    <a:lnTo>
                      <a:pt x="2187" y="165"/>
                    </a:lnTo>
                    <a:lnTo>
                      <a:pt x="2292" y="112"/>
                    </a:lnTo>
                    <a:lnTo>
                      <a:pt x="2367" y="52"/>
                    </a:lnTo>
                    <a:lnTo>
                      <a:pt x="2520" y="45"/>
                    </a:lnTo>
                    <a:lnTo>
                      <a:pt x="2740" y="40"/>
                    </a:lnTo>
                    <a:lnTo>
                      <a:pt x="2990" y="20"/>
                    </a:lnTo>
                    <a:lnTo>
                      <a:pt x="3185" y="10"/>
                    </a:lnTo>
                    <a:lnTo>
                      <a:pt x="3472" y="5"/>
                    </a:lnTo>
                    <a:lnTo>
                      <a:pt x="3750" y="2"/>
                    </a:lnTo>
                    <a:lnTo>
                      <a:pt x="4015" y="0"/>
                    </a:lnTo>
                    <a:lnTo>
                      <a:pt x="4217" y="0"/>
                    </a:lnTo>
                    <a:lnTo>
                      <a:pt x="4437" y="17"/>
                    </a:lnTo>
                    <a:lnTo>
                      <a:pt x="4662" y="52"/>
                    </a:lnTo>
                    <a:lnTo>
                      <a:pt x="4830" y="95"/>
                    </a:lnTo>
                    <a:lnTo>
                      <a:pt x="4980" y="135"/>
                    </a:lnTo>
                    <a:lnTo>
                      <a:pt x="5142" y="185"/>
                    </a:lnTo>
                    <a:lnTo>
                      <a:pt x="5320" y="240"/>
                    </a:lnTo>
                    <a:lnTo>
                      <a:pt x="5500" y="302"/>
                    </a:lnTo>
                    <a:lnTo>
                      <a:pt x="5692" y="367"/>
                    </a:lnTo>
                    <a:lnTo>
                      <a:pt x="5880" y="432"/>
                    </a:lnTo>
                    <a:lnTo>
                      <a:pt x="6077" y="495"/>
                    </a:lnTo>
                    <a:lnTo>
                      <a:pt x="6225" y="545"/>
                    </a:lnTo>
                    <a:lnTo>
                      <a:pt x="6362" y="582"/>
                    </a:lnTo>
                    <a:lnTo>
                      <a:pt x="6512" y="637"/>
                    </a:lnTo>
                    <a:lnTo>
                      <a:pt x="6667" y="685"/>
                    </a:lnTo>
                    <a:lnTo>
                      <a:pt x="6857" y="747"/>
                    </a:lnTo>
                    <a:lnTo>
                      <a:pt x="7030" y="812"/>
                    </a:lnTo>
                    <a:lnTo>
                      <a:pt x="6960" y="857"/>
                    </a:lnTo>
                    <a:lnTo>
                      <a:pt x="6857" y="885"/>
                    </a:lnTo>
                    <a:lnTo>
                      <a:pt x="6745" y="915"/>
                    </a:lnTo>
                    <a:lnTo>
                      <a:pt x="6605" y="930"/>
                    </a:lnTo>
                    <a:lnTo>
                      <a:pt x="6420" y="932"/>
                    </a:lnTo>
                    <a:lnTo>
                      <a:pt x="6235" y="927"/>
                    </a:lnTo>
                    <a:lnTo>
                      <a:pt x="6187" y="857"/>
                    </a:lnTo>
                    <a:lnTo>
                      <a:pt x="6142" y="812"/>
                    </a:lnTo>
                    <a:lnTo>
                      <a:pt x="6055" y="750"/>
                    </a:lnTo>
                    <a:lnTo>
                      <a:pt x="5865" y="647"/>
                    </a:lnTo>
                    <a:lnTo>
                      <a:pt x="5630" y="525"/>
                    </a:lnTo>
                    <a:lnTo>
                      <a:pt x="5420" y="420"/>
                    </a:lnTo>
                    <a:lnTo>
                      <a:pt x="5165" y="292"/>
                    </a:lnTo>
                    <a:lnTo>
                      <a:pt x="4952" y="210"/>
                    </a:lnTo>
                    <a:lnTo>
                      <a:pt x="4750" y="152"/>
                    </a:lnTo>
                    <a:lnTo>
                      <a:pt x="4585" y="130"/>
                    </a:lnTo>
                    <a:lnTo>
                      <a:pt x="4280" y="100"/>
                    </a:lnTo>
                    <a:lnTo>
                      <a:pt x="3882" y="97"/>
                    </a:lnTo>
                    <a:lnTo>
                      <a:pt x="3417" y="110"/>
                    </a:lnTo>
                    <a:lnTo>
                      <a:pt x="3062" y="122"/>
                    </a:lnTo>
                    <a:lnTo>
                      <a:pt x="2495" y="152"/>
                    </a:lnTo>
                    <a:lnTo>
                      <a:pt x="2462" y="707"/>
                    </a:lnTo>
                    <a:lnTo>
                      <a:pt x="0" y="622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80036" name="Freeform 164"/>
              <p:cNvSpPr>
                <a:spLocks noChangeAspect="1"/>
              </p:cNvSpPr>
              <p:nvPr/>
            </p:nvSpPr>
            <p:spPr bwMode="auto">
              <a:xfrm>
                <a:off x="2346" y="2375"/>
                <a:ext cx="9508" cy="1472"/>
              </a:xfrm>
              <a:custGeom>
                <a:avLst/>
                <a:gdLst/>
                <a:ahLst/>
                <a:cxnLst>
                  <a:cxn ang="0">
                    <a:pos x="8023" y="697"/>
                  </a:cxn>
                  <a:cxn ang="0">
                    <a:pos x="8095" y="920"/>
                  </a:cxn>
                  <a:cxn ang="0">
                    <a:pos x="8095" y="1090"/>
                  </a:cxn>
                  <a:cxn ang="0">
                    <a:pos x="9508" y="1090"/>
                  </a:cxn>
                  <a:cxn ang="0">
                    <a:pos x="9410" y="1205"/>
                  </a:cxn>
                  <a:cxn ang="0">
                    <a:pos x="9475" y="1335"/>
                  </a:cxn>
                  <a:cxn ang="0">
                    <a:pos x="9475" y="1395"/>
                  </a:cxn>
                  <a:cxn ang="0">
                    <a:pos x="9433" y="1437"/>
                  </a:cxn>
                  <a:cxn ang="0">
                    <a:pos x="8620" y="1437"/>
                  </a:cxn>
                  <a:cxn ang="0">
                    <a:pos x="8555" y="1472"/>
                  </a:cxn>
                  <a:cxn ang="0">
                    <a:pos x="8140" y="1472"/>
                  </a:cxn>
                  <a:cxn ang="0">
                    <a:pos x="8085" y="1432"/>
                  </a:cxn>
                  <a:cxn ang="0">
                    <a:pos x="563" y="1432"/>
                  </a:cxn>
                  <a:cxn ang="0">
                    <a:pos x="265" y="1162"/>
                  </a:cxn>
                  <a:cxn ang="0">
                    <a:pos x="30" y="1252"/>
                  </a:cxn>
                  <a:cxn ang="0">
                    <a:pos x="0" y="537"/>
                  </a:cxn>
                  <a:cxn ang="0">
                    <a:pos x="573" y="0"/>
                  </a:cxn>
                  <a:cxn ang="0">
                    <a:pos x="1468" y="20"/>
                  </a:cxn>
                  <a:cxn ang="0">
                    <a:pos x="6130" y="1205"/>
                  </a:cxn>
                  <a:cxn ang="0">
                    <a:pos x="6263" y="1062"/>
                  </a:cxn>
                  <a:cxn ang="0">
                    <a:pos x="6378" y="695"/>
                  </a:cxn>
                  <a:cxn ang="0">
                    <a:pos x="6543" y="392"/>
                  </a:cxn>
                  <a:cxn ang="0">
                    <a:pos x="7033" y="150"/>
                  </a:cxn>
                  <a:cxn ang="0">
                    <a:pos x="7488" y="162"/>
                  </a:cxn>
                  <a:cxn ang="0">
                    <a:pos x="7828" y="340"/>
                  </a:cxn>
                  <a:cxn ang="0">
                    <a:pos x="8023" y="697"/>
                  </a:cxn>
                </a:cxnLst>
                <a:rect l="0" t="0" r="r" b="b"/>
                <a:pathLst>
                  <a:path w="9508" h="1472">
                    <a:moveTo>
                      <a:pt x="8023" y="697"/>
                    </a:moveTo>
                    <a:lnTo>
                      <a:pt x="8095" y="920"/>
                    </a:lnTo>
                    <a:lnTo>
                      <a:pt x="8095" y="1090"/>
                    </a:lnTo>
                    <a:lnTo>
                      <a:pt x="9508" y="1090"/>
                    </a:lnTo>
                    <a:lnTo>
                      <a:pt x="9410" y="1205"/>
                    </a:lnTo>
                    <a:lnTo>
                      <a:pt x="9475" y="1335"/>
                    </a:lnTo>
                    <a:lnTo>
                      <a:pt x="9475" y="1395"/>
                    </a:lnTo>
                    <a:lnTo>
                      <a:pt x="9433" y="1437"/>
                    </a:lnTo>
                    <a:lnTo>
                      <a:pt x="8620" y="1437"/>
                    </a:lnTo>
                    <a:lnTo>
                      <a:pt x="8555" y="1472"/>
                    </a:lnTo>
                    <a:lnTo>
                      <a:pt x="8140" y="1472"/>
                    </a:lnTo>
                    <a:lnTo>
                      <a:pt x="8085" y="1432"/>
                    </a:lnTo>
                    <a:lnTo>
                      <a:pt x="563" y="1432"/>
                    </a:lnTo>
                    <a:lnTo>
                      <a:pt x="265" y="1162"/>
                    </a:lnTo>
                    <a:lnTo>
                      <a:pt x="30" y="1252"/>
                    </a:lnTo>
                    <a:lnTo>
                      <a:pt x="0" y="537"/>
                    </a:lnTo>
                    <a:lnTo>
                      <a:pt x="573" y="0"/>
                    </a:lnTo>
                    <a:lnTo>
                      <a:pt x="1468" y="20"/>
                    </a:lnTo>
                    <a:lnTo>
                      <a:pt x="6130" y="1205"/>
                    </a:lnTo>
                    <a:lnTo>
                      <a:pt x="6263" y="1062"/>
                    </a:lnTo>
                    <a:lnTo>
                      <a:pt x="6378" y="695"/>
                    </a:lnTo>
                    <a:lnTo>
                      <a:pt x="6543" y="392"/>
                    </a:lnTo>
                    <a:lnTo>
                      <a:pt x="7033" y="150"/>
                    </a:lnTo>
                    <a:lnTo>
                      <a:pt x="7488" y="162"/>
                    </a:lnTo>
                    <a:lnTo>
                      <a:pt x="7828" y="340"/>
                    </a:lnTo>
                    <a:lnTo>
                      <a:pt x="8023" y="697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n-lt"/>
                </a:endParaRPr>
              </a:p>
            </p:txBody>
          </p:sp>
          <p:grpSp>
            <p:nvGrpSpPr>
              <p:cNvPr id="80037" name="Group 165"/>
              <p:cNvGrpSpPr>
                <a:grpSpLocks noChangeAspect="1"/>
              </p:cNvGrpSpPr>
              <p:nvPr/>
            </p:nvGrpSpPr>
            <p:grpSpPr bwMode="auto">
              <a:xfrm>
                <a:off x="1611" y="2367"/>
                <a:ext cx="620" cy="1075"/>
                <a:chOff x="1611" y="2367"/>
                <a:chExt cx="620" cy="1075"/>
              </a:xfrm>
            </p:grpSpPr>
            <p:sp>
              <p:nvSpPr>
                <p:cNvPr id="80038" name="Rectangle 166"/>
                <p:cNvSpPr>
                  <a:spLocks noChangeAspect="1" noChangeArrowheads="1"/>
                </p:cNvSpPr>
                <p:nvPr/>
              </p:nvSpPr>
              <p:spPr bwMode="auto">
                <a:xfrm>
                  <a:off x="1664" y="2592"/>
                  <a:ext cx="237" cy="40"/>
                </a:xfrm>
                <a:prstGeom prst="rect">
                  <a:avLst/>
                </a:prstGeom>
                <a:solidFill>
                  <a:srgbClr val="808080"/>
                </a:solidFill>
                <a:ln w="1270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80039" name="Rectangle 167"/>
                <p:cNvSpPr>
                  <a:spLocks noChangeAspect="1" noChangeArrowheads="1"/>
                </p:cNvSpPr>
                <p:nvPr/>
              </p:nvSpPr>
              <p:spPr bwMode="auto">
                <a:xfrm>
                  <a:off x="1664" y="2367"/>
                  <a:ext cx="237" cy="95"/>
                </a:xfrm>
                <a:prstGeom prst="rect">
                  <a:avLst/>
                </a:prstGeom>
                <a:solidFill>
                  <a:srgbClr val="808080"/>
                </a:solidFill>
                <a:ln w="1270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80040" name="Rectangle 168"/>
                <p:cNvSpPr>
                  <a:spLocks noChangeAspect="1" noChangeArrowheads="1"/>
                </p:cNvSpPr>
                <p:nvPr/>
              </p:nvSpPr>
              <p:spPr bwMode="auto">
                <a:xfrm>
                  <a:off x="1664" y="2507"/>
                  <a:ext cx="237" cy="40"/>
                </a:xfrm>
                <a:prstGeom prst="rect">
                  <a:avLst/>
                </a:prstGeom>
                <a:solidFill>
                  <a:srgbClr val="808080"/>
                </a:solidFill>
                <a:ln w="1270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80041" name="Arc 169"/>
                <p:cNvSpPr>
                  <a:spLocks noChangeAspect="1"/>
                </p:cNvSpPr>
                <p:nvPr/>
              </p:nvSpPr>
              <p:spPr bwMode="auto">
                <a:xfrm>
                  <a:off x="1664" y="2687"/>
                  <a:ext cx="229" cy="243"/>
                </a:xfrm>
                <a:custGeom>
                  <a:avLst/>
                  <a:gdLst>
                    <a:gd name="G0" fmla="+- 21600 0 0"/>
                    <a:gd name="G1" fmla="+- 171 0 0"/>
                    <a:gd name="G2" fmla="+- 21600 0 0"/>
                    <a:gd name="T0" fmla="*/ 21232 w 21600"/>
                    <a:gd name="T1" fmla="*/ 21768 h 21768"/>
                    <a:gd name="T2" fmla="*/ 1 w 21600"/>
                    <a:gd name="T3" fmla="*/ 0 h 21768"/>
                    <a:gd name="T4" fmla="*/ 21600 w 21600"/>
                    <a:gd name="T5" fmla="*/ 171 h 21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768" fill="none" extrusionOk="0">
                      <a:moveTo>
                        <a:pt x="21232" y="21767"/>
                      </a:moveTo>
                      <a:cubicBezTo>
                        <a:pt x="9447" y="21567"/>
                        <a:pt x="0" y="11956"/>
                        <a:pt x="0" y="171"/>
                      </a:cubicBezTo>
                      <a:cubicBezTo>
                        <a:pt x="-1" y="113"/>
                        <a:pt x="0" y="56"/>
                        <a:pt x="0" y="-1"/>
                      </a:cubicBezTo>
                    </a:path>
                    <a:path w="21600" h="21768" stroke="0" extrusionOk="0">
                      <a:moveTo>
                        <a:pt x="21232" y="21767"/>
                      </a:moveTo>
                      <a:cubicBezTo>
                        <a:pt x="9447" y="21567"/>
                        <a:pt x="0" y="11956"/>
                        <a:pt x="0" y="171"/>
                      </a:cubicBezTo>
                      <a:cubicBezTo>
                        <a:pt x="-1" y="113"/>
                        <a:pt x="0" y="56"/>
                        <a:pt x="0" y="-1"/>
                      </a:cubicBezTo>
                      <a:lnTo>
                        <a:pt x="21600" y="17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270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grpSp>
              <p:nvGrpSpPr>
                <p:cNvPr id="80042" name="Group 170"/>
                <p:cNvGrpSpPr>
                  <a:grpSpLocks noChangeAspect="1"/>
                </p:cNvGrpSpPr>
                <p:nvPr/>
              </p:nvGrpSpPr>
              <p:grpSpPr bwMode="auto">
                <a:xfrm>
                  <a:off x="1611" y="3320"/>
                  <a:ext cx="620" cy="37"/>
                  <a:chOff x="1611" y="3320"/>
                  <a:chExt cx="620" cy="37"/>
                </a:xfrm>
              </p:grpSpPr>
              <p:sp>
                <p:nvSpPr>
                  <p:cNvPr id="80043" name="Rectangle 1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9" y="3320"/>
                    <a:ext cx="592" cy="37"/>
                  </a:xfrm>
                  <a:prstGeom prst="rect">
                    <a:avLst/>
                  </a:prstGeom>
                  <a:solidFill>
                    <a:srgbClr val="80808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80044" name="Oval 1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11" y="3320"/>
                    <a:ext cx="70" cy="37"/>
                  </a:xfrm>
                  <a:prstGeom prst="ellipse">
                    <a:avLst/>
                  </a:prstGeom>
                  <a:solidFill>
                    <a:srgbClr val="808080"/>
                  </a:solidFill>
                  <a:ln w="1270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80045" name="Group 173"/>
                <p:cNvGrpSpPr>
                  <a:grpSpLocks noChangeAspect="1"/>
                </p:cNvGrpSpPr>
                <p:nvPr/>
              </p:nvGrpSpPr>
              <p:grpSpPr bwMode="auto">
                <a:xfrm>
                  <a:off x="1611" y="3402"/>
                  <a:ext cx="620" cy="40"/>
                  <a:chOff x="1611" y="3402"/>
                  <a:chExt cx="620" cy="40"/>
                </a:xfrm>
              </p:grpSpPr>
              <p:sp>
                <p:nvSpPr>
                  <p:cNvPr id="80046" name="Rectangle 1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9" y="3402"/>
                    <a:ext cx="592" cy="40"/>
                  </a:xfrm>
                  <a:prstGeom prst="rect">
                    <a:avLst/>
                  </a:prstGeom>
                  <a:solidFill>
                    <a:srgbClr val="80808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80047" name="Oval 1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11" y="3402"/>
                    <a:ext cx="70" cy="40"/>
                  </a:xfrm>
                  <a:prstGeom prst="ellipse">
                    <a:avLst/>
                  </a:prstGeom>
                  <a:solidFill>
                    <a:srgbClr val="808080"/>
                  </a:solidFill>
                  <a:ln w="1270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80048" name="Group 176"/>
                <p:cNvGrpSpPr>
                  <a:grpSpLocks noChangeAspect="1"/>
                </p:cNvGrpSpPr>
                <p:nvPr/>
              </p:nvGrpSpPr>
              <p:grpSpPr bwMode="auto">
                <a:xfrm>
                  <a:off x="1611" y="3232"/>
                  <a:ext cx="620" cy="40"/>
                  <a:chOff x="1611" y="3232"/>
                  <a:chExt cx="620" cy="40"/>
                </a:xfrm>
              </p:grpSpPr>
              <p:sp>
                <p:nvSpPr>
                  <p:cNvPr id="80049" name="Rectangle 1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9" y="3232"/>
                    <a:ext cx="592" cy="40"/>
                  </a:xfrm>
                  <a:prstGeom prst="rect">
                    <a:avLst/>
                  </a:prstGeom>
                  <a:solidFill>
                    <a:srgbClr val="80808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80050" name="Oval 1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11" y="3232"/>
                    <a:ext cx="70" cy="40"/>
                  </a:xfrm>
                  <a:prstGeom prst="ellipse">
                    <a:avLst/>
                  </a:prstGeom>
                  <a:solidFill>
                    <a:srgbClr val="808080"/>
                  </a:solidFill>
                  <a:ln w="1270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</p:grpSp>
          </p:grpSp>
          <p:sp>
            <p:nvSpPr>
              <p:cNvPr id="80051" name="Freeform 179"/>
              <p:cNvSpPr>
                <a:spLocks noChangeAspect="1"/>
              </p:cNvSpPr>
              <p:nvPr/>
            </p:nvSpPr>
            <p:spPr bwMode="auto">
              <a:xfrm>
                <a:off x="1664" y="2080"/>
                <a:ext cx="10197" cy="1552"/>
              </a:xfrm>
              <a:custGeom>
                <a:avLst/>
                <a:gdLst/>
                <a:ahLst/>
                <a:cxnLst>
                  <a:cxn ang="0">
                    <a:pos x="510" y="0"/>
                  </a:cxn>
                  <a:cxn ang="0">
                    <a:pos x="60" y="0"/>
                  </a:cxn>
                  <a:cxn ang="0">
                    <a:pos x="0" y="240"/>
                  </a:cxn>
                  <a:cxn ang="0">
                    <a:pos x="200" y="240"/>
                  </a:cxn>
                  <a:cxn ang="0">
                    <a:pos x="200" y="1107"/>
                  </a:cxn>
                  <a:cxn ang="0">
                    <a:pos x="592" y="1500"/>
                  </a:cxn>
                  <a:cxn ang="0">
                    <a:pos x="680" y="1540"/>
                  </a:cxn>
                  <a:cxn ang="0">
                    <a:pos x="755" y="1552"/>
                  </a:cxn>
                  <a:cxn ang="0">
                    <a:pos x="742" y="1355"/>
                  </a:cxn>
                  <a:cxn ang="0">
                    <a:pos x="732" y="1120"/>
                  </a:cxn>
                  <a:cxn ang="0">
                    <a:pos x="785" y="920"/>
                  </a:cxn>
                  <a:cxn ang="0">
                    <a:pos x="857" y="772"/>
                  </a:cxn>
                  <a:cxn ang="0">
                    <a:pos x="952" y="642"/>
                  </a:cxn>
                  <a:cxn ang="0">
                    <a:pos x="1090" y="515"/>
                  </a:cxn>
                  <a:cxn ang="0">
                    <a:pos x="1250" y="420"/>
                  </a:cxn>
                  <a:cxn ang="0">
                    <a:pos x="1475" y="360"/>
                  </a:cxn>
                  <a:cxn ang="0">
                    <a:pos x="1770" y="337"/>
                  </a:cxn>
                  <a:cxn ang="0">
                    <a:pos x="1975" y="390"/>
                  </a:cxn>
                  <a:cxn ang="0">
                    <a:pos x="2125" y="472"/>
                  </a:cxn>
                  <a:cxn ang="0">
                    <a:pos x="2250" y="567"/>
                  </a:cxn>
                  <a:cxn ang="0">
                    <a:pos x="2400" y="715"/>
                  </a:cxn>
                  <a:cxn ang="0">
                    <a:pos x="2495" y="877"/>
                  </a:cxn>
                  <a:cxn ang="0">
                    <a:pos x="2557" y="1022"/>
                  </a:cxn>
                  <a:cxn ang="0">
                    <a:pos x="2577" y="1162"/>
                  </a:cxn>
                  <a:cxn ang="0">
                    <a:pos x="2577" y="1467"/>
                  </a:cxn>
                  <a:cxn ang="0">
                    <a:pos x="7032" y="1552"/>
                  </a:cxn>
                  <a:cxn ang="0">
                    <a:pos x="7032" y="1257"/>
                  </a:cxn>
                  <a:cxn ang="0">
                    <a:pos x="7095" y="1055"/>
                  </a:cxn>
                  <a:cxn ang="0">
                    <a:pos x="7167" y="897"/>
                  </a:cxn>
                  <a:cxn ang="0">
                    <a:pos x="7277" y="750"/>
                  </a:cxn>
                  <a:cxn ang="0">
                    <a:pos x="7435" y="620"/>
                  </a:cxn>
                  <a:cxn ang="0">
                    <a:pos x="7595" y="535"/>
                  </a:cxn>
                  <a:cxn ang="0">
                    <a:pos x="7752" y="485"/>
                  </a:cxn>
                  <a:cxn ang="0">
                    <a:pos x="8030" y="485"/>
                  </a:cxn>
                  <a:cxn ang="0">
                    <a:pos x="8177" y="515"/>
                  </a:cxn>
                  <a:cxn ang="0">
                    <a:pos x="8327" y="580"/>
                  </a:cxn>
                  <a:cxn ang="0">
                    <a:pos x="8462" y="695"/>
                  </a:cxn>
                  <a:cxn ang="0">
                    <a:pos x="8592" y="845"/>
                  </a:cxn>
                  <a:cxn ang="0">
                    <a:pos x="8677" y="1022"/>
                  </a:cxn>
                  <a:cxn ang="0">
                    <a:pos x="8730" y="1215"/>
                  </a:cxn>
                  <a:cxn ang="0">
                    <a:pos x="8730" y="1415"/>
                  </a:cxn>
                  <a:cxn ang="0">
                    <a:pos x="10197" y="1410"/>
                  </a:cxn>
                  <a:cxn ang="0">
                    <a:pos x="10197" y="1345"/>
                  </a:cxn>
                  <a:cxn ang="0">
                    <a:pos x="10150" y="1345"/>
                  </a:cxn>
                  <a:cxn ang="0">
                    <a:pos x="10150" y="1250"/>
                  </a:cxn>
                  <a:cxn ang="0">
                    <a:pos x="10195" y="1245"/>
                  </a:cxn>
                  <a:cxn ang="0">
                    <a:pos x="10195" y="957"/>
                  </a:cxn>
                  <a:cxn ang="0">
                    <a:pos x="10155" y="897"/>
                  </a:cxn>
                  <a:cxn ang="0">
                    <a:pos x="9815" y="727"/>
                  </a:cxn>
                  <a:cxn ang="0">
                    <a:pos x="9440" y="580"/>
                  </a:cxn>
                  <a:cxn ang="0">
                    <a:pos x="8987" y="442"/>
                  </a:cxn>
                  <a:cxn ang="0">
                    <a:pos x="8497" y="325"/>
                  </a:cxn>
                  <a:cxn ang="0">
                    <a:pos x="8047" y="230"/>
                  </a:cxn>
                  <a:cxn ang="0">
                    <a:pos x="7617" y="155"/>
                  </a:cxn>
                  <a:cxn ang="0">
                    <a:pos x="7470" y="155"/>
                  </a:cxn>
                  <a:cxn ang="0">
                    <a:pos x="7372" y="197"/>
                  </a:cxn>
                  <a:cxn ang="0">
                    <a:pos x="6915" y="262"/>
                  </a:cxn>
                  <a:cxn ang="0">
                    <a:pos x="6552" y="295"/>
                  </a:cxn>
                  <a:cxn ang="0">
                    <a:pos x="4650" y="175"/>
                  </a:cxn>
                  <a:cxn ang="0">
                    <a:pos x="3737" y="102"/>
                  </a:cxn>
                  <a:cxn ang="0">
                    <a:pos x="2877" y="37"/>
                  </a:cxn>
                  <a:cxn ang="0">
                    <a:pos x="2442" y="7"/>
                  </a:cxn>
                  <a:cxn ang="0">
                    <a:pos x="510" y="0"/>
                  </a:cxn>
                </a:cxnLst>
                <a:rect l="0" t="0" r="r" b="b"/>
                <a:pathLst>
                  <a:path w="10197" h="1552">
                    <a:moveTo>
                      <a:pt x="510" y="0"/>
                    </a:moveTo>
                    <a:lnTo>
                      <a:pt x="60" y="0"/>
                    </a:lnTo>
                    <a:lnTo>
                      <a:pt x="0" y="240"/>
                    </a:lnTo>
                    <a:lnTo>
                      <a:pt x="200" y="240"/>
                    </a:lnTo>
                    <a:lnTo>
                      <a:pt x="200" y="1107"/>
                    </a:lnTo>
                    <a:lnTo>
                      <a:pt x="592" y="1500"/>
                    </a:lnTo>
                    <a:lnTo>
                      <a:pt x="680" y="1540"/>
                    </a:lnTo>
                    <a:lnTo>
                      <a:pt x="755" y="1552"/>
                    </a:lnTo>
                    <a:lnTo>
                      <a:pt x="742" y="1355"/>
                    </a:lnTo>
                    <a:lnTo>
                      <a:pt x="732" y="1120"/>
                    </a:lnTo>
                    <a:lnTo>
                      <a:pt x="785" y="920"/>
                    </a:lnTo>
                    <a:lnTo>
                      <a:pt x="857" y="772"/>
                    </a:lnTo>
                    <a:lnTo>
                      <a:pt x="952" y="642"/>
                    </a:lnTo>
                    <a:lnTo>
                      <a:pt x="1090" y="515"/>
                    </a:lnTo>
                    <a:lnTo>
                      <a:pt x="1250" y="420"/>
                    </a:lnTo>
                    <a:lnTo>
                      <a:pt x="1475" y="360"/>
                    </a:lnTo>
                    <a:lnTo>
                      <a:pt x="1770" y="337"/>
                    </a:lnTo>
                    <a:lnTo>
                      <a:pt x="1975" y="390"/>
                    </a:lnTo>
                    <a:lnTo>
                      <a:pt x="2125" y="472"/>
                    </a:lnTo>
                    <a:lnTo>
                      <a:pt x="2250" y="567"/>
                    </a:lnTo>
                    <a:lnTo>
                      <a:pt x="2400" y="715"/>
                    </a:lnTo>
                    <a:lnTo>
                      <a:pt x="2495" y="877"/>
                    </a:lnTo>
                    <a:lnTo>
                      <a:pt x="2557" y="1022"/>
                    </a:lnTo>
                    <a:lnTo>
                      <a:pt x="2577" y="1162"/>
                    </a:lnTo>
                    <a:lnTo>
                      <a:pt x="2577" y="1467"/>
                    </a:lnTo>
                    <a:lnTo>
                      <a:pt x="7032" y="1552"/>
                    </a:lnTo>
                    <a:lnTo>
                      <a:pt x="7032" y="1257"/>
                    </a:lnTo>
                    <a:lnTo>
                      <a:pt x="7095" y="1055"/>
                    </a:lnTo>
                    <a:lnTo>
                      <a:pt x="7167" y="897"/>
                    </a:lnTo>
                    <a:lnTo>
                      <a:pt x="7277" y="750"/>
                    </a:lnTo>
                    <a:lnTo>
                      <a:pt x="7435" y="620"/>
                    </a:lnTo>
                    <a:lnTo>
                      <a:pt x="7595" y="535"/>
                    </a:lnTo>
                    <a:lnTo>
                      <a:pt x="7752" y="485"/>
                    </a:lnTo>
                    <a:lnTo>
                      <a:pt x="8030" y="485"/>
                    </a:lnTo>
                    <a:lnTo>
                      <a:pt x="8177" y="515"/>
                    </a:lnTo>
                    <a:lnTo>
                      <a:pt x="8327" y="580"/>
                    </a:lnTo>
                    <a:lnTo>
                      <a:pt x="8462" y="695"/>
                    </a:lnTo>
                    <a:lnTo>
                      <a:pt x="8592" y="845"/>
                    </a:lnTo>
                    <a:lnTo>
                      <a:pt x="8677" y="1022"/>
                    </a:lnTo>
                    <a:lnTo>
                      <a:pt x="8730" y="1215"/>
                    </a:lnTo>
                    <a:lnTo>
                      <a:pt x="8730" y="1415"/>
                    </a:lnTo>
                    <a:lnTo>
                      <a:pt x="10197" y="1410"/>
                    </a:lnTo>
                    <a:lnTo>
                      <a:pt x="10197" y="1345"/>
                    </a:lnTo>
                    <a:lnTo>
                      <a:pt x="10150" y="1345"/>
                    </a:lnTo>
                    <a:lnTo>
                      <a:pt x="10150" y="1250"/>
                    </a:lnTo>
                    <a:lnTo>
                      <a:pt x="10195" y="1245"/>
                    </a:lnTo>
                    <a:lnTo>
                      <a:pt x="10195" y="957"/>
                    </a:lnTo>
                    <a:lnTo>
                      <a:pt x="10155" y="897"/>
                    </a:lnTo>
                    <a:lnTo>
                      <a:pt x="9815" y="727"/>
                    </a:lnTo>
                    <a:lnTo>
                      <a:pt x="9440" y="580"/>
                    </a:lnTo>
                    <a:lnTo>
                      <a:pt x="8987" y="442"/>
                    </a:lnTo>
                    <a:lnTo>
                      <a:pt x="8497" y="325"/>
                    </a:lnTo>
                    <a:lnTo>
                      <a:pt x="8047" y="230"/>
                    </a:lnTo>
                    <a:lnTo>
                      <a:pt x="7617" y="155"/>
                    </a:lnTo>
                    <a:lnTo>
                      <a:pt x="7470" y="155"/>
                    </a:lnTo>
                    <a:lnTo>
                      <a:pt x="7372" y="197"/>
                    </a:lnTo>
                    <a:lnTo>
                      <a:pt x="6915" y="262"/>
                    </a:lnTo>
                    <a:lnTo>
                      <a:pt x="6552" y="295"/>
                    </a:lnTo>
                    <a:lnTo>
                      <a:pt x="4650" y="175"/>
                    </a:lnTo>
                    <a:lnTo>
                      <a:pt x="3737" y="102"/>
                    </a:lnTo>
                    <a:lnTo>
                      <a:pt x="2877" y="37"/>
                    </a:lnTo>
                    <a:lnTo>
                      <a:pt x="2442" y="7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80052" name="Freeform 180"/>
              <p:cNvSpPr>
                <a:spLocks noChangeAspect="1"/>
              </p:cNvSpPr>
              <p:nvPr/>
            </p:nvSpPr>
            <p:spPr bwMode="auto">
              <a:xfrm>
                <a:off x="5764" y="2207"/>
                <a:ext cx="2057" cy="139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65"/>
                  </a:cxn>
                  <a:cxn ang="0">
                    <a:pos x="2057" y="1398"/>
                  </a:cxn>
                  <a:cxn ang="0">
                    <a:pos x="2057" y="148"/>
                  </a:cxn>
                  <a:cxn ang="0">
                    <a:pos x="1785" y="120"/>
                  </a:cxn>
                  <a:cxn ang="0">
                    <a:pos x="1410" y="95"/>
                  </a:cxn>
                  <a:cxn ang="0">
                    <a:pos x="1032" y="78"/>
                  </a:cxn>
                  <a:cxn ang="0">
                    <a:pos x="787" y="55"/>
                  </a:cxn>
                  <a:cxn ang="0">
                    <a:pos x="547" y="40"/>
                  </a:cxn>
                  <a:cxn ang="0">
                    <a:pos x="222" y="13"/>
                  </a:cxn>
                  <a:cxn ang="0">
                    <a:pos x="0" y="0"/>
                  </a:cxn>
                </a:cxnLst>
                <a:rect l="0" t="0" r="r" b="b"/>
                <a:pathLst>
                  <a:path w="2057" h="1398">
                    <a:moveTo>
                      <a:pt x="0" y="0"/>
                    </a:moveTo>
                    <a:lnTo>
                      <a:pt x="0" y="1365"/>
                    </a:lnTo>
                    <a:lnTo>
                      <a:pt x="2057" y="1398"/>
                    </a:lnTo>
                    <a:lnTo>
                      <a:pt x="2057" y="148"/>
                    </a:lnTo>
                    <a:lnTo>
                      <a:pt x="1785" y="120"/>
                    </a:lnTo>
                    <a:lnTo>
                      <a:pt x="1410" y="95"/>
                    </a:lnTo>
                    <a:lnTo>
                      <a:pt x="1032" y="78"/>
                    </a:lnTo>
                    <a:lnTo>
                      <a:pt x="787" y="55"/>
                    </a:lnTo>
                    <a:lnTo>
                      <a:pt x="547" y="40"/>
                    </a:lnTo>
                    <a:lnTo>
                      <a:pt x="222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80053" name="Oval 181"/>
              <p:cNvSpPr>
                <a:spLocks noChangeAspect="1" noChangeArrowheads="1"/>
              </p:cNvSpPr>
              <p:nvPr/>
            </p:nvSpPr>
            <p:spPr bwMode="auto">
              <a:xfrm>
                <a:off x="4104" y="1762"/>
                <a:ext cx="395" cy="218"/>
              </a:xfrm>
              <a:prstGeom prst="ellipse">
                <a:avLst/>
              </a:prstGeom>
              <a:solidFill>
                <a:srgbClr val="800000"/>
              </a:solidFill>
              <a:ln w="127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80054" name="Oval 182"/>
              <p:cNvSpPr>
                <a:spLocks noChangeAspect="1" noChangeArrowheads="1"/>
              </p:cNvSpPr>
              <p:nvPr/>
            </p:nvSpPr>
            <p:spPr bwMode="auto">
              <a:xfrm>
                <a:off x="4176" y="1837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n-lt"/>
                </a:endParaRPr>
              </a:p>
            </p:txBody>
          </p:sp>
          <p:grpSp>
            <p:nvGrpSpPr>
              <p:cNvPr id="80055" name="Group 183"/>
              <p:cNvGrpSpPr>
                <a:grpSpLocks noChangeAspect="1"/>
              </p:cNvGrpSpPr>
              <p:nvPr/>
            </p:nvGrpSpPr>
            <p:grpSpPr bwMode="auto">
              <a:xfrm>
                <a:off x="5381" y="2397"/>
                <a:ext cx="2178" cy="953"/>
                <a:chOff x="5381" y="2397"/>
                <a:chExt cx="2178" cy="953"/>
              </a:xfrm>
            </p:grpSpPr>
            <p:sp>
              <p:nvSpPr>
                <p:cNvPr id="80056" name="Freeform 184"/>
                <p:cNvSpPr>
                  <a:spLocks noChangeAspect="1"/>
                </p:cNvSpPr>
                <p:nvPr/>
              </p:nvSpPr>
              <p:spPr bwMode="auto">
                <a:xfrm>
                  <a:off x="5381" y="3045"/>
                  <a:ext cx="2178" cy="305"/>
                </a:xfrm>
                <a:custGeom>
                  <a:avLst/>
                  <a:gdLst/>
                  <a:ahLst/>
                  <a:cxnLst>
                    <a:cxn ang="0">
                      <a:pos x="0" y="170"/>
                    </a:cxn>
                    <a:cxn ang="0">
                      <a:pos x="0" y="305"/>
                    </a:cxn>
                    <a:cxn ang="0">
                      <a:pos x="2178" y="0"/>
                    </a:cxn>
                    <a:cxn ang="0">
                      <a:pos x="0" y="170"/>
                    </a:cxn>
                  </a:cxnLst>
                  <a:rect l="0" t="0" r="r" b="b"/>
                  <a:pathLst>
                    <a:path w="2178" h="305">
                      <a:moveTo>
                        <a:pt x="0" y="170"/>
                      </a:moveTo>
                      <a:lnTo>
                        <a:pt x="0" y="305"/>
                      </a:lnTo>
                      <a:lnTo>
                        <a:pt x="2178" y="0"/>
                      </a:lnTo>
                      <a:lnTo>
                        <a:pt x="0" y="17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2700">
                  <a:solidFill>
                    <a:srgbClr val="8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80057" name="Freeform 185"/>
                <p:cNvSpPr>
                  <a:spLocks noChangeAspect="1"/>
                </p:cNvSpPr>
                <p:nvPr/>
              </p:nvSpPr>
              <p:spPr bwMode="auto">
                <a:xfrm>
                  <a:off x="5381" y="2397"/>
                  <a:ext cx="2155" cy="3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40"/>
                    </a:cxn>
                    <a:cxn ang="0">
                      <a:pos x="2155" y="36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155" h="360">
                      <a:moveTo>
                        <a:pt x="0" y="0"/>
                      </a:moveTo>
                      <a:lnTo>
                        <a:pt x="0" y="140"/>
                      </a:lnTo>
                      <a:lnTo>
                        <a:pt x="2155" y="3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2700">
                  <a:solidFill>
                    <a:srgbClr val="8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80058" name="Freeform 186"/>
                <p:cNvSpPr>
                  <a:spLocks noChangeAspect="1"/>
                </p:cNvSpPr>
                <p:nvPr/>
              </p:nvSpPr>
              <p:spPr bwMode="auto">
                <a:xfrm>
                  <a:off x="5381" y="2610"/>
                  <a:ext cx="2155" cy="22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37"/>
                    </a:cxn>
                    <a:cxn ang="0">
                      <a:pos x="2155" y="22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155" h="222">
                      <a:moveTo>
                        <a:pt x="0" y="0"/>
                      </a:moveTo>
                      <a:lnTo>
                        <a:pt x="0" y="137"/>
                      </a:lnTo>
                      <a:lnTo>
                        <a:pt x="2155" y="2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2700">
                  <a:solidFill>
                    <a:srgbClr val="8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80059" name="Freeform 187"/>
                <p:cNvSpPr>
                  <a:spLocks noChangeAspect="1"/>
                </p:cNvSpPr>
                <p:nvPr/>
              </p:nvSpPr>
              <p:spPr bwMode="auto">
                <a:xfrm>
                  <a:off x="5381" y="2812"/>
                  <a:ext cx="2178" cy="1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38"/>
                    </a:cxn>
                    <a:cxn ang="0">
                      <a:pos x="2178" y="8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178" h="138">
                      <a:moveTo>
                        <a:pt x="0" y="0"/>
                      </a:moveTo>
                      <a:lnTo>
                        <a:pt x="0" y="138"/>
                      </a:lnTo>
                      <a:lnTo>
                        <a:pt x="2178" y="8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2700">
                  <a:solidFill>
                    <a:srgbClr val="8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80060" name="Freeform 188"/>
                <p:cNvSpPr>
                  <a:spLocks noChangeAspect="1"/>
                </p:cNvSpPr>
                <p:nvPr/>
              </p:nvSpPr>
              <p:spPr bwMode="auto">
                <a:xfrm>
                  <a:off x="5381" y="2970"/>
                  <a:ext cx="2178" cy="180"/>
                </a:xfrm>
                <a:custGeom>
                  <a:avLst/>
                  <a:gdLst/>
                  <a:ahLst/>
                  <a:cxnLst>
                    <a:cxn ang="0">
                      <a:pos x="0" y="42"/>
                    </a:cxn>
                    <a:cxn ang="0">
                      <a:pos x="0" y="180"/>
                    </a:cxn>
                    <a:cxn ang="0">
                      <a:pos x="2178" y="0"/>
                    </a:cxn>
                    <a:cxn ang="0">
                      <a:pos x="0" y="42"/>
                    </a:cxn>
                  </a:cxnLst>
                  <a:rect l="0" t="0" r="r" b="b"/>
                  <a:pathLst>
                    <a:path w="2178" h="180">
                      <a:moveTo>
                        <a:pt x="0" y="42"/>
                      </a:moveTo>
                      <a:lnTo>
                        <a:pt x="0" y="180"/>
                      </a:lnTo>
                      <a:lnTo>
                        <a:pt x="2178" y="0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2700">
                  <a:solidFill>
                    <a:srgbClr val="8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  <p:grpSp>
            <p:nvGrpSpPr>
              <p:cNvPr id="80061" name="Group 189"/>
              <p:cNvGrpSpPr>
                <a:grpSpLocks noChangeAspect="1"/>
              </p:cNvGrpSpPr>
              <p:nvPr/>
            </p:nvGrpSpPr>
            <p:grpSpPr bwMode="auto">
              <a:xfrm>
                <a:off x="8749" y="2480"/>
                <a:ext cx="1610" cy="1627"/>
                <a:chOff x="8749" y="2480"/>
                <a:chExt cx="1610" cy="1627"/>
              </a:xfrm>
            </p:grpSpPr>
            <p:sp>
              <p:nvSpPr>
                <p:cNvPr id="80062" name="Oval 190"/>
                <p:cNvSpPr>
                  <a:spLocks noChangeAspect="1" noChangeArrowheads="1"/>
                </p:cNvSpPr>
                <p:nvPr/>
              </p:nvSpPr>
              <p:spPr bwMode="auto">
                <a:xfrm>
                  <a:off x="8749" y="2480"/>
                  <a:ext cx="1610" cy="1627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80063" name="Freeform 191"/>
                <p:cNvSpPr>
                  <a:spLocks noChangeAspect="1"/>
                </p:cNvSpPr>
                <p:nvPr/>
              </p:nvSpPr>
              <p:spPr bwMode="auto">
                <a:xfrm>
                  <a:off x="9424" y="3537"/>
                  <a:ext cx="282" cy="348"/>
                </a:xfrm>
                <a:custGeom>
                  <a:avLst/>
                  <a:gdLst/>
                  <a:ahLst/>
                  <a:cxnLst>
                    <a:cxn ang="0">
                      <a:pos x="0" y="323"/>
                    </a:cxn>
                    <a:cxn ang="0">
                      <a:pos x="110" y="0"/>
                    </a:cxn>
                    <a:cxn ang="0">
                      <a:pos x="177" y="0"/>
                    </a:cxn>
                    <a:cxn ang="0">
                      <a:pos x="282" y="335"/>
                    </a:cxn>
                    <a:cxn ang="0">
                      <a:pos x="145" y="348"/>
                    </a:cxn>
                    <a:cxn ang="0">
                      <a:pos x="0" y="323"/>
                    </a:cxn>
                  </a:cxnLst>
                  <a:rect l="0" t="0" r="r" b="b"/>
                  <a:pathLst>
                    <a:path w="282" h="348">
                      <a:moveTo>
                        <a:pt x="0" y="323"/>
                      </a:moveTo>
                      <a:lnTo>
                        <a:pt x="110" y="0"/>
                      </a:lnTo>
                      <a:lnTo>
                        <a:pt x="177" y="0"/>
                      </a:lnTo>
                      <a:lnTo>
                        <a:pt x="282" y="335"/>
                      </a:lnTo>
                      <a:lnTo>
                        <a:pt x="145" y="348"/>
                      </a:lnTo>
                      <a:lnTo>
                        <a:pt x="0" y="32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80064" name="Freeform 192"/>
                <p:cNvSpPr>
                  <a:spLocks noChangeAspect="1"/>
                </p:cNvSpPr>
                <p:nvPr/>
              </p:nvSpPr>
              <p:spPr bwMode="auto">
                <a:xfrm>
                  <a:off x="9409" y="2697"/>
                  <a:ext cx="287" cy="348"/>
                </a:xfrm>
                <a:custGeom>
                  <a:avLst/>
                  <a:gdLst/>
                  <a:ahLst/>
                  <a:cxnLst>
                    <a:cxn ang="0">
                      <a:pos x="0" y="25"/>
                    </a:cxn>
                    <a:cxn ang="0">
                      <a:pos x="115" y="348"/>
                    </a:cxn>
                    <a:cxn ang="0">
                      <a:pos x="180" y="348"/>
                    </a:cxn>
                    <a:cxn ang="0">
                      <a:pos x="287" y="15"/>
                    </a:cxn>
                    <a:cxn ang="0">
                      <a:pos x="147" y="0"/>
                    </a:cxn>
                    <a:cxn ang="0">
                      <a:pos x="0" y="25"/>
                    </a:cxn>
                  </a:cxnLst>
                  <a:rect l="0" t="0" r="r" b="b"/>
                  <a:pathLst>
                    <a:path w="287" h="348">
                      <a:moveTo>
                        <a:pt x="0" y="25"/>
                      </a:moveTo>
                      <a:lnTo>
                        <a:pt x="115" y="348"/>
                      </a:lnTo>
                      <a:lnTo>
                        <a:pt x="180" y="348"/>
                      </a:lnTo>
                      <a:lnTo>
                        <a:pt x="287" y="15"/>
                      </a:lnTo>
                      <a:lnTo>
                        <a:pt x="147" y="0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80065" name="Freeform 193"/>
                <p:cNvSpPr>
                  <a:spLocks noChangeAspect="1"/>
                </p:cNvSpPr>
                <p:nvPr/>
              </p:nvSpPr>
              <p:spPr bwMode="auto">
                <a:xfrm>
                  <a:off x="9794" y="3142"/>
                  <a:ext cx="345" cy="283"/>
                </a:xfrm>
                <a:custGeom>
                  <a:avLst/>
                  <a:gdLst/>
                  <a:ahLst/>
                  <a:cxnLst>
                    <a:cxn ang="0">
                      <a:pos x="320" y="0"/>
                    </a:cxn>
                    <a:cxn ang="0">
                      <a:pos x="0" y="113"/>
                    </a:cxn>
                    <a:cxn ang="0">
                      <a:pos x="0" y="180"/>
                    </a:cxn>
                    <a:cxn ang="0">
                      <a:pos x="330" y="283"/>
                    </a:cxn>
                    <a:cxn ang="0">
                      <a:pos x="345" y="148"/>
                    </a:cxn>
                    <a:cxn ang="0">
                      <a:pos x="320" y="0"/>
                    </a:cxn>
                  </a:cxnLst>
                  <a:rect l="0" t="0" r="r" b="b"/>
                  <a:pathLst>
                    <a:path w="345" h="283">
                      <a:moveTo>
                        <a:pt x="320" y="0"/>
                      </a:moveTo>
                      <a:lnTo>
                        <a:pt x="0" y="113"/>
                      </a:lnTo>
                      <a:lnTo>
                        <a:pt x="0" y="180"/>
                      </a:lnTo>
                      <a:lnTo>
                        <a:pt x="330" y="283"/>
                      </a:lnTo>
                      <a:lnTo>
                        <a:pt x="345" y="148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80066" name="Freeform 194"/>
                <p:cNvSpPr>
                  <a:spLocks noChangeAspect="1"/>
                </p:cNvSpPr>
                <p:nvPr/>
              </p:nvSpPr>
              <p:spPr bwMode="auto">
                <a:xfrm>
                  <a:off x="8969" y="3142"/>
                  <a:ext cx="345" cy="283"/>
                </a:xfrm>
                <a:custGeom>
                  <a:avLst/>
                  <a:gdLst/>
                  <a:ahLst/>
                  <a:cxnLst>
                    <a:cxn ang="0">
                      <a:pos x="25" y="0"/>
                    </a:cxn>
                    <a:cxn ang="0">
                      <a:pos x="345" y="113"/>
                    </a:cxn>
                    <a:cxn ang="0">
                      <a:pos x="345" y="180"/>
                    </a:cxn>
                    <a:cxn ang="0">
                      <a:pos x="12" y="283"/>
                    </a:cxn>
                    <a:cxn ang="0">
                      <a:pos x="0" y="148"/>
                    </a:cxn>
                    <a:cxn ang="0">
                      <a:pos x="25" y="0"/>
                    </a:cxn>
                  </a:cxnLst>
                  <a:rect l="0" t="0" r="r" b="b"/>
                  <a:pathLst>
                    <a:path w="345" h="283">
                      <a:moveTo>
                        <a:pt x="25" y="0"/>
                      </a:moveTo>
                      <a:lnTo>
                        <a:pt x="345" y="113"/>
                      </a:lnTo>
                      <a:lnTo>
                        <a:pt x="345" y="180"/>
                      </a:lnTo>
                      <a:lnTo>
                        <a:pt x="12" y="283"/>
                      </a:lnTo>
                      <a:lnTo>
                        <a:pt x="0" y="14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80067" name="Oval 195"/>
                <p:cNvSpPr>
                  <a:spLocks noChangeAspect="1" noChangeArrowheads="1"/>
                </p:cNvSpPr>
                <p:nvPr/>
              </p:nvSpPr>
              <p:spPr bwMode="auto">
                <a:xfrm>
                  <a:off x="8966" y="2692"/>
                  <a:ext cx="1163" cy="1180"/>
                </a:xfrm>
                <a:prstGeom prst="ellipse">
                  <a:avLst/>
                </a:prstGeom>
                <a:noFill/>
                <a:ln w="254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grpSp>
              <p:nvGrpSpPr>
                <p:cNvPr id="80068" name="Group 196"/>
                <p:cNvGrpSpPr>
                  <a:grpSpLocks noChangeAspect="1"/>
                </p:cNvGrpSpPr>
                <p:nvPr/>
              </p:nvGrpSpPr>
              <p:grpSpPr bwMode="auto">
                <a:xfrm>
                  <a:off x="9331" y="3057"/>
                  <a:ext cx="438" cy="450"/>
                  <a:chOff x="9331" y="3057"/>
                  <a:chExt cx="438" cy="450"/>
                </a:xfrm>
              </p:grpSpPr>
              <p:sp>
                <p:nvSpPr>
                  <p:cNvPr id="80069" name="Oval 1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331" y="3057"/>
                    <a:ext cx="438" cy="45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2540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80070" name="Oval 1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419" y="3152"/>
                    <a:ext cx="252" cy="26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2540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80071" name="Group 199"/>
              <p:cNvGrpSpPr>
                <a:grpSpLocks noChangeAspect="1"/>
              </p:cNvGrpSpPr>
              <p:nvPr/>
            </p:nvGrpSpPr>
            <p:grpSpPr bwMode="auto">
              <a:xfrm>
                <a:off x="2499" y="2480"/>
                <a:ext cx="1612" cy="1627"/>
                <a:chOff x="2499" y="2480"/>
                <a:chExt cx="1612" cy="1627"/>
              </a:xfrm>
            </p:grpSpPr>
            <p:sp>
              <p:nvSpPr>
                <p:cNvPr id="80072" name="Oval 200"/>
                <p:cNvSpPr>
                  <a:spLocks noChangeAspect="1" noChangeArrowheads="1"/>
                </p:cNvSpPr>
                <p:nvPr/>
              </p:nvSpPr>
              <p:spPr bwMode="auto">
                <a:xfrm>
                  <a:off x="2499" y="2480"/>
                  <a:ext cx="1612" cy="1627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80073" name="Freeform 201"/>
                <p:cNvSpPr>
                  <a:spLocks noChangeAspect="1"/>
                </p:cNvSpPr>
                <p:nvPr/>
              </p:nvSpPr>
              <p:spPr bwMode="auto">
                <a:xfrm>
                  <a:off x="3179" y="3537"/>
                  <a:ext cx="280" cy="348"/>
                </a:xfrm>
                <a:custGeom>
                  <a:avLst/>
                  <a:gdLst/>
                  <a:ahLst/>
                  <a:cxnLst>
                    <a:cxn ang="0">
                      <a:pos x="0" y="323"/>
                    </a:cxn>
                    <a:cxn ang="0">
                      <a:pos x="107" y="0"/>
                    </a:cxn>
                    <a:cxn ang="0">
                      <a:pos x="175" y="0"/>
                    </a:cxn>
                    <a:cxn ang="0">
                      <a:pos x="280" y="335"/>
                    </a:cxn>
                    <a:cxn ang="0">
                      <a:pos x="145" y="348"/>
                    </a:cxn>
                    <a:cxn ang="0">
                      <a:pos x="0" y="323"/>
                    </a:cxn>
                  </a:cxnLst>
                  <a:rect l="0" t="0" r="r" b="b"/>
                  <a:pathLst>
                    <a:path w="280" h="348">
                      <a:moveTo>
                        <a:pt x="0" y="323"/>
                      </a:moveTo>
                      <a:lnTo>
                        <a:pt x="107" y="0"/>
                      </a:lnTo>
                      <a:lnTo>
                        <a:pt x="175" y="0"/>
                      </a:lnTo>
                      <a:lnTo>
                        <a:pt x="280" y="335"/>
                      </a:lnTo>
                      <a:lnTo>
                        <a:pt x="145" y="348"/>
                      </a:lnTo>
                      <a:lnTo>
                        <a:pt x="0" y="32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80074" name="Freeform 202"/>
                <p:cNvSpPr>
                  <a:spLocks noChangeAspect="1"/>
                </p:cNvSpPr>
                <p:nvPr/>
              </p:nvSpPr>
              <p:spPr bwMode="auto">
                <a:xfrm>
                  <a:off x="3161" y="2697"/>
                  <a:ext cx="290" cy="348"/>
                </a:xfrm>
                <a:custGeom>
                  <a:avLst/>
                  <a:gdLst/>
                  <a:ahLst/>
                  <a:cxnLst>
                    <a:cxn ang="0">
                      <a:pos x="0" y="25"/>
                    </a:cxn>
                    <a:cxn ang="0">
                      <a:pos x="115" y="348"/>
                    </a:cxn>
                    <a:cxn ang="0">
                      <a:pos x="185" y="348"/>
                    </a:cxn>
                    <a:cxn ang="0">
                      <a:pos x="290" y="15"/>
                    </a:cxn>
                    <a:cxn ang="0">
                      <a:pos x="150" y="0"/>
                    </a:cxn>
                    <a:cxn ang="0">
                      <a:pos x="0" y="25"/>
                    </a:cxn>
                  </a:cxnLst>
                  <a:rect l="0" t="0" r="r" b="b"/>
                  <a:pathLst>
                    <a:path w="290" h="348">
                      <a:moveTo>
                        <a:pt x="0" y="25"/>
                      </a:moveTo>
                      <a:lnTo>
                        <a:pt x="115" y="348"/>
                      </a:lnTo>
                      <a:lnTo>
                        <a:pt x="185" y="348"/>
                      </a:lnTo>
                      <a:lnTo>
                        <a:pt x="290" y="15"/>
                      </a:lnTo>
                      <a:lnTo>
                        <a:pt x="150" y="0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80075" name="Freeform 203"/>
                <p:cNvSpPr>
                  <a:spLocks noChangeAspect="1"/>
                </p:cNvSpPr>
                <p:nvPr/>
              </p:nvSpPr>
              <p:spPr bwMode="auto">
                <a:xfrm>
                  <a:off x="3546" y="3142"/>
                  <a:ext cx="348" cy="283"/>
                </a:xfrm>
                <a:custGeom>
                  <a:avLst/>
                  <a:gdLst/>
                  <a:ahLst/>
                  <a:cxnLst>
                    <a:cxn ang="0">
                      <a:pos x="323" y="0"/>
                    </a:cxn>
                    <a:cxn ang="0">
                      <a:pos x="0" y="113"/>
                    </a:cxn>
                    <a:cxn ang="0">
                      <a:pos x="0" y="180"/>
                    </a:cxn>
                    <a:cxn ang="0">
                      <a:pos x="333" y="283"/>
                    </a:cxn>
                    <a:cxn ang="0">
                      <a:pos x="348" y="148"/>
                    </a:cxn>
                    <a:cxn ang="0">
                      <a:pos x="323" y="0"/>
                    </a:cxn>
                  </a:cxnLst>
                  <a:rect l="0" t="0" r="r" b="b"/>
                  <a:pathLst>
                    <a:path w="348" h="283">
                      <a:moveTo>
                        <a:pt x="323" y="0"/>
                      </a:moveTo>
                      <a:lnTo>
                        <a:pt x="0" y="113"/>
                      </a:lnTo>
                      <a:lnTo>
                        <a:pt x="0" y="180"/>
                      </a:lnTo>
                      <a:lnTo>
                        <a:pt x="333" y="283"/>
                      </a:lnTo>
                      <a:lnTo>
                        <a:pt x="348" y="148"/>
                      </a:lnTo>
                      <a:lnTo>
                        <a:pt x="323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80076" name="Freeform 204"/>
                <p:cNvSpPr>
                  <a:spLocks noChangeAspect="1"/>
                </p:cNvSpPr>
                <p:nvPr/>
              </p:nvSpPr>
              <p:spPr bwMode="auto">
                <a:xfrm>
                  <a:off x="2719" y="3142"/>
                  <a:ext cx="347" cy="283"/>
                </a:xfrm>
                <a:custGeom>
                  <a:avLst/>
                  <a:gdLst/>
                  <a:ahLst/>
                  <a:cxnLst>
                    <a:cxn ang="0">
                      <a:pos x="25" y="0"/>
                    </a:cxn>
                    <a:cxn ang="0">
                      <a:pos x="347" y="113"/>
                    </a:cxn>
                    <a:cxn ang="0">
                      <a:pos x="347" y="180"/>
                    </a:cxn>
                    <a:cxn ang="0">
                      <a:pos x="15" y="283"/>
                    </a:cxn>
                    <a:cxn ang="0">
                      <a:pos x="0" y="148"/>
                    </a:cxn>
                    <a:cxn ang="0">
                      <a:pos x="25" y="0"/>
                    </a:cxn>
                  </a:cxnLst>
                  <a:rect l="0" t="0" r="r" b="b"/>
                  <a:pathLst>
                    <a:path w="347" h="283">
                      <a:moveTo>
                        <a:pt x="25" y="0"/>
                      </a:moveTo>
                      <a:lnTo>
                        <a:pt x="347" y="113"/>
                      </a:lnTo>
                      <a:lnTo>
                        <a:pt x="347" y="180"/>
                      </a:lnTo>
                      <a:lnTo>
                        <a:pt x="15" y="283"/>
                      </a:lnTo>
                      <a:lnTo>
                        <a:pt x="0" y="14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80077" name="Oval 205"/>
                <p:cNvSpPr>
                  <a:spLocks noChangeAspect="1" noChangeArrowheads="1"/>
                </p:cNvSpPr>
                <p:nvPr/>
              </p:nvSpPr>
              <p:spPr bwMode="auto">
                <a:xfrm>
                  <a:off x="2716" y="2692"/>
                  <a:ext cx="1165" cy="1180"/>
                </a:xfrm>
                <a:prstGeom prst="ellipse">
                  <a:avLst/>
                </a:prstGeom>
                <a:noFill/>
                <a:ln w="254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grpSp>
              <p:nvGrpSpPr>
                <p:cNvPr id="80078" name="Group 206"/>
                <p:cNvGrpSpPr>
                  <a:grpSpLocks noChangeAspect="1"/>
                </p:cNvGrpSpPr>
                <p:nvPr/>
              </p:nvGrpSpPr>
              <p:grpSpPr bwMode="auto">
                <a:xfrm>
                  <a:off x="3081" y="3057"/>
                  <a:ext cx="443" cy="450"/>
                  <a:chOff x="3081" y="3057"/>
                  <a:chExt cx="443" cy="450"/>
                </a:xfrm>
              </p:grpSpPr>
              <p:sp>
                <p:nvSpPr>
                  <p:cNvPr id="80079" name="Oval 20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81" y="3057"/>
                    <a:ext cx="443" cy="45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2540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80080" name="Oval 20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174" y="3152"/>
                    <a:ext cx="250" cy="26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2540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80146" name="Group 274"/>
            <p:cNvGrpSpPr>
              <a:grpSpLocks/>
            </p:cNvGrpSpPr>
            <p:nvPr/>
          </p:nvGrpSpPr>
          <p:grpSpPr bwMode="auto">
            <a:xfrm>
              <a:off x="2024042" y="3709998"/>
              <a:ext cx="1603375" cy="971550"/>
              <a:chOff x="1429" y="1771"/>
              <a:chExt cx="1010" cy="612"/>
            </a:xfrm>
          </p:grpSpPr>
          <p:grpSp>
            <p:nvGrpSpPr>
              <p:cNvPr id="79952" name="xjhwt2"/>
              <p:cNvGrpSpPr>
                <a:grpSpLocks noChangeAspect="1"/>
              </p:cNvGrpSpPr>
              <p:nvPr/>
            </p:nvGrpSpPr>
            <p:grpSpPr bwMode="auto">
              <a:xfrm>
                <a:off x="1565" y="2133"/>
                <a:ext cx="837" cy="250"/>
                <a:chOff x="1611" y="1460"/>
                <a:chExt cx="10250" cy="2647"/>
              </a:xfrm>
            </p:grpSpPr>
            <p:grpSp>
              <p:nvGrpSpPr>
                <p:cNvPr id="79953" name="Group 81"/>
                <p:cNvGrpSpPr>
                  <a:grpSpLocks noChangeAspect="1"/>
                </p:cNvGrpSpPr>
                <p:nvPr/>
              </p:nvGrpSpPr>
              <p:grpSpPr bwMode="auto">
                <a:xfrm>
                  <a:off x="4616" y="1560"/>
                  <a:ext cx="3755" cy="822"/>
                  <a:chOff x="4616" y="1560"/>
                  <a:chExt cx="3755" cy="822"/>
                </a:xfrm>
              </p:grpSpPr>
              <p:grpSp>
                <p:nvGrpSpPr>
                  <p:cNvPr id="79954" name="Group 82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5449" y="1590"/>
                    <a:ext cx="2392" cy="710"/>
                    <a:chOff x="5449" y="1590"/>
                    <a:chExt cx="2392" cy="710"/>
                  </a:xfrm>
                </p:grpSpPr>
                <p:sp>
                  <p:nvSpPr>
                    <p:cNvPr id="79955" name="Freeform 83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449" y="1590"/>
                      <a:ext cx="410" cy="580"/>
                    </a:xfrm>
                    <a:custGeom>
                      <a:avLst/>
                      <a:gdLst/>
                      <a:ahLst/>
                      <a:cxnLst>
                        <a:cxn ang="0">
                          <a:pos x="10" y="7"/>
                        </a:cxn>
                        <a:cxn ang="0">
                          <a:pos x="0" y="0"/>
                        </a:cxn>
                        <a:cxn ang="0">
                          <a:pos x="270" y="580"/>
                        </a:cxn>
                        <a:cxn ang="0">
                          <a:pos x="410" y="580"/>
                        </a:cxn>
                        <a:cxn ang="0">
                          <a:pos x="112" y="0"/>
                        </a:cxn>
                        <a:cxn ang="0">
                          <a:pos x="10" y="7"/>
                        </a:cxn>
                      </a:cxnLst>
                      <a:rect l="0" t="0" r="r" b="b"/>
                      <a:pathLst>
                        <a:path w="410" h="580">
                          <a:moveTo>
                            <a:pt x="10" y="7"/>
                          </a:moveTo>
                          <a:lnTo>
                            <a:pt x="0" y="0"/>
                          </a:lnTo>
                          <a:lnTo>
                            <a:pt x="270" y="580"/>
                          </a:lnTo>
                          <a:lnTo>
                            <a:pt x="410" y="580"/>
                          </a:lnTo>
                          <a:lnTo>
                            <a:pt x="112" y="0"/>
                          </a:lnTo>
                          <a:lnTo>
                            <a:pt x="10" y="7"/>
                          </a:lnTo>
                          <a:close/>
                        </a:path>
                      </a:pathLst>
                    </a:custGeom>
                    <a:solidFill>
                      <a:srgbClr val="800000"/>
                    </a:solidFill>
                    <a:ln w="1270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+mn-lt"/>
                      </a:endParaRPr>
                    </a:p>
                  </p:txBody>
                </p:sp>
                <p:sp>
                  <p:nvSpPr>
                    <p:cNvPr id="79956" name="Freeform 84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464" y="1912"/>
                      <a:ext cx="377" cy="388"/>
                    </a:xfrm>
                    <a:custGeom>
                      <a:avLst/>
                      <a:gdLst/>
                      <a:ahLst/>
                      <a:cxnLst>
                        <a:cxn ang="0">
                          <a:pos x="100" y="45"/>
                        </a:cxn>
                        <a:cxn ang="0">
                          <a:pos x="110" y="38"/>
                        </a:cxn>
                        <a:cxn ang="0">
                          <a:pos x="377" y="388"/>
                        </a:cxn>
                        <a:cxn ang="0">
                          <a:pos x="247" y="368"/>
                        </a:cxn>
                        <a:cxn ang="0">
                          <a:pos x="0" y="0"/>
                        </a:cxn>
                        <a:cxn ang="0">
                          <a:pos x="100" y="45"/>
                        </a:cxn>
                      </a:cxnLst>
                      <a:rect l="0" t="0" r="r" b="b"/>
                      <a:pathLst>
                        <a:path w="377" h="388">
                          <a:moveTo>
                            <a:pt x="100" y="45"/>
                          </a:moveTo>
                          <a:lnTo>
                            <a:pt x="110" y="38"/>
                          </a:lnTo>
                          <a:lnTo>
                            <a:pt x="377" y="388"/>
                          </a:lnTo>
                          <a:lnTo>
                            <a:pt x="247" y="368"/>
                          </a:lnTo>
                          <a:lnTo>
                            <a:pt x="0" y="0"/>
                          </a:lnTo>
                          <a:lnTo>
                            <a:pt x="100" y="45"/>
                          </a:lnTo>
                          <a:close/>
                        </a:path>
                      </a:pathLst>
                    </a:custGeom>
                    <a:solidFill>
                      <a:srgbClr val="800000"/>
                    </a:solidFill>
                    <a:ln w="1270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+mn-lt"/>
                      </a:endParaRPr>
                    </a:p>
                  </p:txBody>
                </p:sp>
              </p:grpSp>
              <p:sp>
                <p:nvSpPr>
                  <p:cNvPr id="79957" name="Freeform 85"/>
                  <p:cNvSpPr>
                    <a:spLocks noChangeAspect="1"/>
                  </p:cNvSpPr>
                  <p:nvPr/>
                </p:nvSpPr>
                <p:spPr bwMode="auto">
                  <a:xfrm>
                    <a:off x="4616" y="1560"/>
                    <a:ext cx="3755" cy="822"/>
                  </a:xfrm>
                  <a:custGeom>
                    <a:avLst/>
                    <a:gdLst/>
                    <a:ahLst/>
                    <a:cxnLst>
                      <a:cxn ang="0">
                        <a:pos x="28" y="110"/>
                      </a:cxn>
                      <a:cxn ang="0">
                        <a:pos x="380" y="95"/>
                      </a:cxn>
                      <a:cxn ang="0">
                        <a:pos x="650" y="95"/>
                      </a:cxn>
                      <a:cxn ang="0">
                        <a:pos x="1013" y="75"/>
                      </a:cxn>
                      <a:cxn ang="0">
                        <a:pos x="1348" y="75"/>
                      </a:cxn>
                      <a:cxn ang="0">
                        <a:pos x="1725" y="75"/>
                      </a:cxn>
                      <a:cxn ang="0">
                        <a:pos x="2063" y="85"/>
                      </a:cxn>
                      <a:cxn ang="0">
                        <a:pos x="2223" y="107"/>
                      </a:cxn>
                      <a:cxn ang="0">
                        <a:pos x="2360" y="137"/>
                      </a:cxn>
                      <a:cxn ang="0">
                        <a:pos x="2513" y="192"/>
                      </a:cxn>
                      <a:cxn ang="0">
                        <a:pos x="2658" y="252"/>
                      </a:cxn>
                      <a:cxn ang="0">
                        <a:pos x="3188" y="527"/>
                      </a:cxn>
                      <a:cxn ang="0">
                        <a:pos x="3470" y="655"/>
                      </a:cxn>
                      <a:cxn ang="0">
                        <a:pos x="3633" y="760"/>
                      </a:cxn>
                      <a:cxn ang="0">
                        <a:pos x="3485" y="757"/>
                      </a:cxn>
                      <a:cxn ang="0">
                        <a:pos x="0" y="490"/>
                      </a:cxn>
                      <a:cxn ang="0">
                        <a:pos x="5" y="572"/>
                      </a:cxn>
                      <a:cxn ang="0">
                        <a:pos x="3643" y="822"/>
                      </a:cxn>
                      <a:cxn ang="0">
                        <a:pos x="3755" y="802"/>
                      </a:cxn>
                      <a:cxn ang="0">
                        <a:pos x="3698" y="730"/>
                      </a:cxn>
                      <a:cxn ang="0">
                        <a:pos x="3598" y="655"/>
                      </a:cxn>
                      <a:cxn ang="0">
                        <a:pos x="3353" y="527"/>
                      </a:cxn>
                      <a:cxn ang="0">
                        <a:pos x="3163" y="425"/>
                      </a:cxn>
                      <a:cxn ang="0">
                        <a:pos x="2680" y="187"/>
                      </a:cxn>
                      <a:cxn ang="0">
                        <a:pos x="2463" y="102"/>
                      </a:cxn>
                      <a:cxn ang="0">
                        <a:pos x="2248" y="47"/>
                      </a:cxn>
                      <a:cxn ang="0">
                        <a:pos x="1765" y="0"/>
                      </a:cxn>
                      <a:cxn ang="0">
                        <a:pos x="1105" y="0"/>
                      </a:cxn>
                      <a:cxn ang="0">
                        <a:pos x="28" y="57"/>
                      </a:cxn>
                      <a:cxn ang="0">
                        <a:pos x="28" y="110"/>
                      </a:cxn>
                    </a:cxnLst>
                    <a:rect l="0" t="0" r="r" b="b"/>
                    <a:pathLst>
                      <a:path w="3755" h="822">
                        <a:moveTo>
                          <a:pt x="28" y="110"/>
                        </a:moveTo>
                        <a:lnTo>
                          <a:pt x="380" y="95"/>
                        </a:lnTo>
                        <a:lnTo>
                          <a:pt x="650" y="95"/>
                        </a:lnTo>
                        <a:lnTo>
                          <a:pt x="1013" y="75"/>
                        </a:lnTo>
                        <a:lnTo>
                          <a:pt x="1348" y="75"/>
                        </a:lnTo>
                        <a:lnTo>
                          <a:pt x="1725" y="75"/>
                        </a:lnTo>
                        <a:lnTo>
                          <a:pt x="2063" y="85"/>
                        </a:lnTo>
                        <a:lnTo>
                          <a:pt x="2223" y="107"/>
                        </a:lnTo>
                        <a:lnTo>
                          <a:pt x="2360" y="137"/>
                        </a:lnTo>
                        <a:lnTo>
                          <a:pt x="2513" y="192"/>
                        </a:lnTo>
                        <a:lnTo>
                          <a:pt x="2658" y="252"/>
                        </a:lnTo>
                        <a:lnTo>
                          <a:pt x="3188" y="527"/>
                        </a:lnTo>
                        <a:lnTo>
                          <a:pt x="3470" y="655"/>
                        </a:lnTo>
                        <a:lnTo>
                          <a:pt x="3633" y="760"/>
                        </a:lnTo>
                        <a:lnTo>
                          <a:pt x="3485" y="757"/>
                        </a:lnTo>
                        <a:lnTo>
                          <a:pt x="0" y="490"/>
                        </a:lnTo>
                        <a:lnTo>
                          <a:pt x="5" y="572"/>
                        </a:lnTo>
                        <a:lnTo>
                          <a:pt x="3643" y="822"/>
                        </a:lnTo>
                        <a:lnTo>
                          <a:pt x="3755" y="802"/>
                        </a:lnTo>
                        <a:lnTo>
                          <a:pt x="3698" y="730"/>
                        </a:lnTo>
                        <a:lnTo>
                          <a:pt x="3598" y="655"/>
                        </a:lnTo>
                        <a:lnTo>
                          <a:pt x="3353" y="527"/>
                        </a:lnTo>
                        <a:lnTo>
                          <a:pt x="3163" y="425"/>
                        </a:lnTo>
                        <a:lnTo>
                          <a:pt x="2680" y="187"/>
                        </a:lnTo>
                        <a:lnTo>
                          <a:pt x="2463" y="102"/>
                        </a:lnTo>
                        <a:lnTo>
                          <a:pt x="2248" y="47"/>
                        </a:lnTo>
                        <a:lnTo>
                          <a:pt x="1765" y="0"/>
                        </a:lnTo>
                        <a:lnTo>
                          <a:pt x="1105" y="0"/>
                        </a:lnTo>
                        <a:lnTo>
                          <a:pt x="28" y="57"/>
                        </a:lnTo>
                        <a:lnTo>
                          <a:pt x="28" y="110"/>
                        </a:lnTo>
                        <a:close/>
                      </a:path>
                    </a:pathLst>
                  </a:custGeom>
                  <a:solidFill>
                    <a:srgbClr val="80000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</p:grpSp>
            <p:sp>
              <p:nvSpPr>
                <p:cNvPr id="79958" name="Freeform 86"/>
                <p:cNvSpPr>
                  <a:spLocks noChangeAspect="1"/>
                </p:cNvSpPr>
                <p:nvPr/>
              </p:nvSpPr>
              <p:spPr bwMode="auto">
                <a:xfrm>
                  <a:off x="2149" y="1460"/>
                  <a:ext cx="7030" cy="932"/>
                </a:xfrm>
                <a:custGeom>
                  <a:avLst/>
                  <a:gdLst/>
                  <a:ahLst/>
                  <a:cxnLst>
                    <a:cxn ang="0">
                      <a:pos x="270" y="585"/>
                    </a:cxn>
                    <a:cxn ang="0">
                      <a:pos x="617" y="497"/>
                    </a:cxn>
                    <a:cxn ang="0">
                      <a:pos x="882" y="427"/>
                    </a:cxn>
                    <a:cxn ang="0">
                      <a:pos x="1155" y="352"/>
                    </a:cxn>
                    <a:cxn ang="0">
                      <a:pos x="1432" y="302"/>
                    </a:cxn>
                    <a:cxn ang="0">
                      <a:pos x="1655" y="265"/>
                    </a:cxn>
                    <a:cxn ang="0">
                      <a:pos x="1937" y="220"/>
                    </a:cxn>
                    <a:cxn ang="0">
                      <a:pos x="2187" y="165"/>
                    </a:cxn>
                    <a:cxn ang="0">
                      <a:pos x="2367" y="52"/>
                    </a:cxn>
                    <a:cxn ang="0">
                      <a:pos x="2740" y="40"/>
                    </a:cxn>
                    <a:cxn ang="0">
                      <a:pos x="3185" y="10"/>
                    </a:cxn>
                    <a:cxn ang="0">
                      <a:pos x="3750" y="2"/>
                    </a:cxn>
                    <a:cxn ang="0">
                      <a:pos x="4217" y="0"/>
                    </a:cxn>
                    <a:cxn ang="0">
                      <a:pos x="4662" y="52"/>
                    </a:cxn>
                    <a:cxn ang="0">
                      <a:pos x="4980" y="135"/>
                    </a:cxn>
                    <a:cxn ang="0">
                      <a:pos x="5320" y="240"/>
                    </a:cxn>
                    <a:cxn ang="0">
                      <a:pos x="5692" y="367"/>
                    </a:cxn>
                    <a:cxn ang="0">
                      <a:pos x="6077" y="495"/>
                    </a:cxn>
                    <a:cxn ang="0">
                      <a:pos x="6362" y="582"/>
                    </a:cxn>
                    <a:cxn ang="0">
                      <a:pos x="6667" y="685"/>
                    </a:cxn>
                    <a:cxn ang="0">
                      <a:pos x="7030" y="812"/>
                    </a:cxn>
                    <a:cxn ang="0">
                      <a:pos x="6857" y="885"/>
                    </a:cxn>
                    <a:cxn ang="0">
                      <a:pos x="6605" y="930"/>
                    </a:cxn>
                    <a:cxn ang="0">
                      <a:pos x="6235" y="927"/>
                    </a:cxn>
                    <a:cxn ang="0">
                      <a:pos x="6142" y="812"/>
                    </a:cxn>
                    <a:cxn ang="0">
                      <a:pos x="5865" y="647"/>
                    </a:cxn>
                    <a:cxn ang="0">
                      <a:pos x="5420" y="420"/>
                    </a:cxn>
                    <a:cxn ang="0">
                      <a:pos x="4952" y="210"/>
                    </a:cxn>
                    <a:cxn ang="0">
                      <a:pos x="4585" y="130"/>
                    </a:cxn>
                    <a:cxn ang="0">
                      <a:pos x="3882" y="97"/>
                    </a:cxn>
                    <a:cxn ang="0">
                      <a:pos x="3062" y="122"/>
                    </a:cxn>
                    <a:cxn ang="0">
                      <a:pos x="2462" y="707"/>
                    </a:cxn>
                  </a:cxnLst>
                  <a:rect l="0" t="0" r="r" b="b"/>
                  <a:pathLst>
                    <a:path w="7030" h="932">
                      <a:moveTo>
                        <a:pt x="0" y="622"/>
                      </a:moveTo>
                      <a:lnTo>
                        <a:pt x="270" y="585"/>
                      </a:lnTo>
                      <a:lnTo>
                        <a:pt x="477" y="537"/>
                      </a:lnTo>
                      <a:lnTo>
                        <a:pt x="617" y="497"/>
                      </a:lnTo>
                      <a:lnTo>
                        <a:pt x="732" y="465"/>
                      </a:lnTo>
                      <a:lnTo>
                        <a:pt x="882" y="427"/>
                      </a:lnTo>
                      <a:lnTo>
                        <a:pt x="1010" y="390"/>
                      </a:lnTo>
                      <a:lnTo>
                        <a:pt x="1155" y="352"/>
                      </a:lnTo>
                      <a:lnTo>
                        <a:pt x="1285" y="325"/>
                      </a:lnTo>
                      <a:lnTo>
                        <a:pt x="1432" y="302"/>
                      </a:lnTo>
                      <a:lnTo>
                        <a:pt x="1552" y="282"/>
                      </a:lnTo>
                      <a:lnTo>
                        <a:pt x="1655" y="265"/>
                      </a:lnTo>
                      <a:lnTo>
                        <a:pt x="1807" y="240"/>
                      </a:lnTo>
                      <a:lnTo>
                        <a:pt x="1937" y="220"/>
                      </a:lnTo>
                      <a:lnTo>
                        <a:pt x="2060" y="200"/>
                      </a:lnTo>
                      <a:lnTo>
                        <a:pt x="2187" y="165"/>
                      </a:lnTo>
                      <a:lnTo>
                        <a:pt x="2292" y="112"/>
                      </a:lnTo>
                      <a:lnTo>
                        <a:pt x="2367" y="52"/>
                      </a:lnTo>
                      <a:lnTo>
                        <a:pt x="2520" y="45"/>
                      </a:lnTo>
                      <a:lnTo>
                        <a:pt x="2740" y="40"/>
                      </a:lnTo>
                      <a:lnTo>
                        <a:pt x="2990" y="20"/>
                      </a:lnTo>
                      <a:lnTo>
                        <a:pt x="3185" y="10"/>
                      </a:lnTo>
                      <a:lnTo>
                        <a:pt x="3472" y="5"/>
                      </a:lnTo>
                      <a:lnTo>
                        <a:pt x="3750" y="2"/>
                      </a:lnTo>
                      <a:lnTo>
                        <a:pt x="4015" y="0"/>
                      </a:lnTo>
                      <a:lnTo>
                        <a:pt x="4217" y="0"/>
                      </a:lnTo>
                      <a:lnTo>
                        <a:pt x="4437" y="17"/>
                      </a:lnTo>
                      <a:lnTo>
                        <a:pt x="4662" y="52"/>
                      </a:lnTo>
                      <a:lnTo>
                        <a:pt x="4830" y="95"/>
                      </a:lnTo>
                      <a:lnTo>
                        <a:pt x="4980" y="135"/>
                      </a:lnTo>
                      <a:lnTo>
                        <a:pt x="5142" y="185"/>
                      </a:lnTo>
                      <a:lnTo>
                        <a:pt x="5320" y="240"/>
                      </a:lnTo>
                      <a:lnTo>
                        <a:pt x="5500" y="302"/>
                      </a:lnTo>
                      <a:lnTo>
                        <a:pt x="5692" y="367"/>
                      </a:lnTo>
                      <a:lnTo>
                        <a:pt x="5880" y="432"/>
                      </a:lnTo>
                      <a:lnTo>
                        <a:pt x="6077" y="495"/>
                      </a:lnTo>
                      <a:lnTo>
                        <a:pt x="6225" y="545"/>
                      </a:lnTo>
                      <a:lnTo>
                        <a:pt x="6362" y="582"/>
                      </a:lnTo>
                      <a:lnTo>
                        <a:pt x="6512" y="637"/>
                      </a:lnTo>
                      <a:lnTo>
                        <a:pt x="6667" y="685"/>
                      </a:lnTo>
                      <a:lnTo>
                        <a:pt x="6857" y="747"/>
                      </a:lnTo>
                      <a:lnTo>
                        <a:pt x="7030" y="812"/>
                      </a:lnTo>
                      <a:lnTo>
                        <a:pt x="6960" y="857"/>
                      </a:lnTo>
                      <a:lnTo>
                        <a:pt x="6857" y="885"/>
                      </a:lnTo>
                      <a:lnTo>
                        <a:pt x="6745" y="915"/>
                      </a:lnTo>
                      <a:lnTo>
                        <a:pt x="6605" y="930"/>
                      </a:lnTo>
                      <a:lnTo>
                        <a:pt x="6420" y="932"/>
                      </a:lnTo>
                      <a:lnTo>
                        <a:pt x="6235" y="927"/>
                      </a:lnTo>
                      <a:lnTo>
                        <a:pt x="6187" y="857"/>
                      </a:lnTo>
                      <a:lnTo>
                        <a:pt x="6142" y="812"/>
                      </a:lnTo>
                      <a:lnTo>
                        <a:pt x="6055" y="750"/>
                      </a:lnTo>
                      <a:lnTo>
                        <a:pt x="5865" y="647"/>
                      </a:lnTo>
                      <a:lnTo>
                        <a:pt x="5630" y="525"/>
                      </a:lnTo>
                      <a:lnTo>
                        <a:pt x="5420" y="420"/>
                      </a:lnTo>
                      <a:lnTo>
                        <a:pt x="5165" y="292"/>
                      </a:lnTo>
                      <a:lnTo>
                        <a:pt x="4952" y="210"/>
                      </a:lnTo>
                      <a:lnTo>
                        <a:pt x="4750" y="152"/>
                      </a:lnTo>
                      <a:lnTo>
                        <a:pt x="4585" y="130"/>
                      </a:lnTo>
                      <a:lnTo>
                        <a:pt x="4280" y="100"/>
                      </a:lnTo>
                      <a:lnTo>
                        <a:pt x="3882" y="97"/>
                      </a:lnTo>
                      <a:lnTo>
                        <a:pt x="3417" y="110"/>
                      </a:lnTo>
                      <a:lnTo>
                        <a:pt x="3062" y="122"/>
                      </a:lnTo>
                      <a:lnTo>
                        <a:pt x="2495" y="152"/>
                      </a:lnTo>
                      <a:lnTo>
                        <a:pt x="2462" y="707"/>
                      </a:lnTo>
                      <a:lnTo>
                        <a:pt x="0" y="6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79959" name="Freeform 87"/>
                <p:cNvSpPr>
                  <a:spLocks noChangeAspect="1"/>
                </p:cNvSpPr>
                <p:nvPr/>
              </p:nvSpPr>
              <p:spPr bwMode="auto">
                <a:xfrm>
                  <a:off x="2346" y="2375"/>
                  <a:ext cx="9508" cy="1472"/>
                </a:xfrm>
                <a:custGeom>
                  <a:avLst/>
                  <a:gdLst/>
                  <a:ahLst/>
                  <a:cxnLst>
                    <a:cxn ang="0">
                      <a:pos x="8023" y="697"/>
                    </a:cxn>
                    <a:cxn ang="0">
                      <a:pos x="8095" y="920"/>
                    </a:cxn>
                    <a:cxn ang="0">
                      <a:pos x="8095" y="1090"/>
                    </a:cxn>
                    <a:cxn ang="0">
                      <a:pos x="9508" y="1090"/>
                    </a:cxn>
                    <a:cxn ang="0">
                      <a:pos x="9410" y="1205"/>
                    </a:cxn>
                    <a:cxn ang="0">
                      <a:pos x="9475" y="1335"/>
                    </a:cxn>
                    <a:cxn ang="0">
                      <a:pos x="9475" y="1395"/>
                    </a:cxn>
                    <a:cxn ang="0">
                      <a:pos x="9433" y="1437"/>
                    </a:cxn>
                    <a:cxn ang="0">
                      <a:pos x="8620" y="1437"/>
                    </a:cxn>
                    <a:cxn ang="0">
                      <a:pos x="8555" y="1472"/>
                    </a:cxn>
                    <a:cxn ang="0">
                      <a:pos x="8140" y="1472"/>
                    </a:cxn>
                    <a:cxn ang="0">
                      <a:pos x="8085" y="1432"/>
                    </a:cxn>
                    <a:cxn ang="0">
                      <a:pos x="563" y="1432"/>
                    </a:cxn>
                    <a:cxn ang="0">
                      <a:pos x="265" y="1162"/>
                    </a:cxn>
                    <a:cxn ang="0">
                      <a:pos x="30" y="1252"/>
                    </a:cxn>
                    <a:cxn ang="0">
                      <a:pos x="0" y="537"/>
                    </a:cxn>
                    <a:cxn ang="0">
                      <a:pos x="573" y="0"/>
                    </a:cxn>
                    <a:cxn ang="0">
                      <a:pos x="1468" y="20"/>
                    </a:cxn>
                    <a:cxn ang="0">
                      <a:pos x="6130" y="1205"/>
                    </a:cxn>
                    <a:cxn ang="0">
                      <a:pos x="6263" y="1062"/>
                    </a:cxn>
                    <a:cxn ang="0">
                      <a:pos x="6378" y="695"/>
                    </a:cxn>
                    <a:cxn ang="0">
                      <a:pos x="6543" y="392"/>
                    </a:cxn>
                    <a:cxn ang="0">
                      <a:pos x="7033" y="150"/>
                    </a:cxn>
                    <a:cxn ang="0">
                      <a:pos x="7488" y="162"/>
                    </a:cxn>
                    <a:cxn ang="0">
                      <a:pos x="7828" y="340"/>
                    </a:cxn>
                    <a:cxn ang="0">
                      <a:pos x="8023" y="697"/>
                    </a:cxn>
                  </a:cxnLst>
                  <a:rect l="0" t="0" r="r" b="b"/>
                  <a:pathLst>
                    <a:path w="9508" h="1472">
                      <a:moveTo>
                        <a:pt x="8023" y="697"/>
                      </a:moveTo>
                      <a:lnTo>
                        <a:pt x="8095" y="920"/>
                      </a:lnTo>
                      <a:lnTo>
                        <a:pt x="8095" y="1090"/>
                      </a:lnTo>
                      <a:lnTo>
                        <a:pt x="9508" y="1090"/>
                      </a:lnTo>
                      <a:lnTo>
                        <a:pt x="9410" y="1205"/>
                      </a:lnTo>
                      <a:lnTo>
                        <a:pt x="9475" y="1335"/>
                      </a:lnTo>
                      <a:lnTo>
                        <a:pt x="9475" y="1395"/>
                      </a:lnTo>
                      <a:lnTo>
                        <a:pt x="9433" y="1437"/>
                      </a:lnTo>
                      <a:lnTo>
                        <a:pt x="8620" y="1437"/>
                      </a:lnTo>
                      <a:lnTo>
                        <a:pt x="8555" y="1472"/>
                      </a:lnTo>
                      <a:lnTo>
                        <a:pt x="8140" y="1472"/>
                      </a:lnTo>
                      <a:lnTo>
                        <a:pt x="8085" y="1432"/>
                      </a:lnTo>
                      <a:lnTo>
                        <a:pt x="563" y="1432"/>
                      </a:lnTo>
                      <a:lnTo>
                        <a:pt x="265" y="1162"/>
                      </a:lnTo>
                      <a:lnTo>
                        <a:pt x="30" y="1252"/>
                      </a:lnTo>
                      <a:lnTo>
                        <a:pt x="0" y="537"/>
                      </a:lnTo>
                      <a:lnTo>
                        <a:pt x="573" y="0"/>
                      </a:lnTo>
                      <a:lnTo>
                        <a:pt x="1468" y="20"/>
                      </a:lnTo>
                      <a:lnTo>
                        <a:pt x="6130" y="1205"/>
                      </a:lnTo>
                      <a:lnTo>
                        <a:pt x="6263" y="1062"/>
                      </a:lnTo>
                      <a:lnTo>
                        <a:pt x="6378" y="695"/>
                      </a:lnTo>
                      <a:lnTo>
                        <a:pt x="6543" y="392"/>
                      </a:lnTo>
                      <a:lnTo>
                        <a:pt x="7033" y="150"/>
                      </a:lnTo>
                      <a:lnTo>
                        <a:pt x="7488" y="162"/>
                      </a:lnTo>
                      <a:lnTo>
                        <a:pt x="7828" y="340"/>
                      </a:lnTo>
                      <a:lnTo>
                        <a:pt x="8023" y="6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grpSp>
              <p:nvGrpSpPr>
                <p:cNvPr id="79960" name="Group 88"/>
                <p:cNvGrpSpPr>
                  <a:grpSpLocks noChangeAspect="1"/>
                </p:cNvGrpSpPr>
                <p:nvPr/>
              </p:nvGrpSpPr>
              <p:grpSpPr bwMode="auto">
                <a:xfrm>
                  <a:off x="1611" y="2367"/>
                  <a:ext cx="620" cy="1075"/>
                  <a:chOff x="1611" y="2367"/>
                  <a:chExt cx="620" cy="1075"/>
                </a:xfrm>
              </p:grpSpPr>
              <p:sp>
                <p:nvSpPr>
                  <p:cNvPr id="79961" name="Rectangle 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64" y="2592"/>
                    <a:ext cx="237" cy="40"/>
                  </a:xfrm>
                  <a:prstGeom prst="rect">
                    <a:avLst/>
                  </a:prstGeom>
                  <a:solidFill>
                    <a:srgbClr val="80808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79962" name="Rectangle 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64" y="2367"/>
                    <a:ext cx="237" cy="95"/>
                  </a:xfrm>
                  <a:prstGeom prst="rect">
                    <a:avLst/>
                  </a:prstGeom>
                  <a:solidFill>
                    <a:srgbClr val="80808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79963" name="Rectangle 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64" y="2507"/>
                    <a:ext cx="237" cy="40"/>
                  </a:xfrm>
                  <a:prstGeom prst="rect">
                    <a:avLst/>
                  </a:prstGeom>
                  <a:solidFill>
                    <a:srgbClr val="80808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79964" name="Arc 92"/>
                  <p:cNvSpPr>
                    <a:spLocks noChangeAspect="1"/>
                  </p:cNvSpPr>
                  <p:nvPr/>
                </p:nvSpPr>
                <p:spPr bwMode="auto">
                  <a:xfrm>
                    <a:off x="1664" y="2687"/>
                    <a:ext cx="229" cy="243"/>
                  </a:xfrm>
                  <a:custGeom>
                    <a:avLst/>
                    <a:gdLst>
                      <a:gd name="G0" fmla="+- 21600 0 0"/>
                      <a:gd name="G1" fmla="+- 171 0 0"/>
                      <a:gd name="G2" fmla="+- 21600 0 0"/>
                      <a:gd name="T0" fmla="*/ 21232 w 21600"/>
                      <a:gd name="T1" fmla="*/ 21768 h 21768"/>
                      <a:gd name="T2" fmla="*/ 1 w 21600"/>
                      <a:gd name="T3" fmla="*/ 0 h 21768"/>
                      <a:gd name="T4" fmla="*/ 21600 w 21600"/>
                      <a:gd name="T5" fmla="*/ 171 h 217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768" fill="none" extrusionOk="0">
                        <a:moveTo>
                          <a:pt x="21232" y="21767"/>
                        </a:moveTo>
                        <a:cubicBezTo>
                          <a:pt x="9447" y="21567"/>
                          <a:pt x="0" y="11956"/>
                          <a:pt x="0" y="171"/>
                        </a:cubicBezTo>
                        <a:cubicBezTo>
                          <a:pt x="-1" y="113"/>
                          <a:pt x="0" y="56"/>
                          <a:pt x="0" y="-1"/>
                        </a:cubicBezTo>
                      </a:path>
                      <a:path w="21600" h="21768" stroke="0" extrusionOk="0">
                        <a:moveTo>
                          <a:pt x="21232" y="21767"/>
                        </a:moveTo>
                        <a:cubicBezTo>
                          <a:pt x="9447" y="21567"/>
                          <a:pt x="0" y="11956"/>
                          <a:pt x="0" y="171"/>
                        </a:cubicBezTo>
                        <a:cubicBezTo>
                          <a:pt x="-1" y="113"/>
                          <a:pt x="0" y="56"/>
                          <a:pt x="0" y="-1"/>
                        </a:cubicBezTo>
                        <a:lnTo>
                          <a:pt x="21600" y="17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270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grpSp>
                <p:nvGrpSpPr>
                  <p:cNvPr id="79965" name="Group 93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611" y="3320"/>
                    <a:ext cx="620" cy="37"/>
                    <a:chOff x="1611" y="3320"/>
                    <a:chExt cx="620" cy="37"/>
                  </a:xfrm>
                </p:grpSpPr>
                <p:sp>
                  <p:nvSpPr>
                    <p:cNvPr id="79966" name="Rectangle 94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9" y="3320"/>
                      <a:ext cx="592" cy="37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+mn-lt"/>
                      </a:endParaRPr>
                    </a:p>
                  </p:txBody>
                </p:sp>
                <p:sp>
                  <p:nvSpPr>
                    <p:cNvPr id="79967" name="Oval 95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11" y="3320"/>
                      <a:ext cx="70" cy="37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C0C0C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79968" name="Group 96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611" y="3402"/>
                    <a:ext cx="620" cy="40"/>
                    <a:chOff x="1611" y="3402"/>
                    <a:chExt cx="620" cy="40"/>
                  </a:xfrm>
                </p:grpSpPr>
                <p:sp>
                  <p:nvSpPr>
                    <p:cNvPr id="79969" name="Rectangle 97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9" y="3402"/>
                      <a:ext cx="592" cy="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+mn-lt"/>
                      </a:endParaRPr>
                    </a:p>
                  </p:txBody>
                </p:sp>
                <p:sp>
                  <p:nvSpPr>
                    <p:cNvPr id="79970" name="Oval 98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11" y="3402"/>
                      <a:ext cx="70" cy="40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C0C0C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79971" name="Group 9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611" y="3232"/>
                    <a:ext cx="620" cy="40"/>
                    <a:chOff x="1611" y="3232"/>
                    <a:chExt cx="620" cy="40"/>
                  </a:xfrm>
                </p:grpSpPr>
                <p:sp>
                  <p:nvSpPr>
                    <p:cNvPr id="79972" name="Rectangle 100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9" y="3232"/>
                      <a:ext cx="592" cy="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+mn-lt"/>
                      </a:endParaRPr>
                    </a:p>
                  </p:txBody>
                </p:sp>
                <p:sp>
                  <p:nvSpPr>
                    <p:cNvPr id="79973" name="Oval 101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11" y="3232"/>
                      <a:ext cx="70" cy="40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C0C0C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+mn-lt"/>
                      </a:endParaRPr>
                    </a:p>
                  </p:txBody>
                </p:sp>
              </p:grpSp>
            </p:grpSp>
            <p:sp>
              <p:nvSpPr>
                <p:cNvPr id="79974" name="Freeform 102"/>
                <p:cNvSpPr>
                  <a:spLocks noChangeAspect="1"/>
                </p:cNvSpPr>
                <p:nvPr/>
              </p:nvSpPr>
              <p:spPr bwMode="auto">
                <a:xfrm>
                  <a:off x="1664" y="2080"/>
                  <a:ext cx="10197" cy="1552"/>
                </a:xfrm>
                <a:custGeom>
                  <a:avLst/>
                  <a:gdLst/>
                  <a:ahLst/>
                  <a:cxnLst>
                    <a:cxn ang="0">
                      <a:pos x="510" y="0"/>
                    </a:cxn>
                    <a:cxn ang="0">
                      <a:pos x="60" y="0"/>
                    </a:cxn>
                    <a:cxn ang="0">
                      <a:pos x="0" y="240"/>
                    </a:cxn>
                    <a:cxn ang="0">
                      <a:pos x="200" y="240"/>
                    </a:cxn>
                    <a:cxn ang="0">
                      <a:pos x="200" y="1107"/>
                    </a:cxn>
                    <a:cxn ang="0">
                      <a:pos x="592" y="1500"/>
                    </a:cxn>
                    <a:cxn ang="0">
                      <a:pos x="680" y="1540"/>
                    </a:cxn>
                    <a:cxn ang="0">
                      <a:pos x="755" y="1552"/>
                    </a:cxn>
                    <a:cxn ang="0">
                      <a:pos x="742" y="1355"/>
                    </a:cxn>
                    <a:cxn ang="0">
                      <a:pos x="732" y="1120"/>
                    </a:cxn>
                    <a:cxn ang="0">
                      <a:pos x="785" y="920"/>
                    </a:cxn>
                    <a:cxn ang="0">
                      <a:pos x="857" y="772"/>
                    </a:cxn>
                    <a:cxn ang="0">
                      <a:pos x="952" y="642"/>
                    </a:cxn>
                    <a:cxn ang="0">
                      <a:pos x="1090" y="515"/>
                    </a:cxn>
                    <a:cxn ang="0">
                      <a:pos x="1250" y="420"/>
                    </a:cxn>
                    <a:cxn ang="0">
                      <a:pos x="1475" y="360"/>
                    </a:cxn>
                    <a:cxn ang="0">
                      <a:pos x="1770" y="337"/>
                    </a:cxn>
                    <a:cxn ang="0">
                      <a:pos x="1975" y="390"/>
                    </a:cxn>
                    <a:cxn ang="0">
                      <a:pos x="2125" y="472"/>
                    </a:cxn>
                    <a:cxn ang="0">
                      <a:pos x="2250" y="567"/>
                    </a:cxn>
                    <a:cxn ang="0">
                      <a:pos x="2400" y="715"/>
                    </a:cxn>
                    <a:cxn ang="0">
                      <a:pos x="2495" y="877"/>
                    </a:cxn>
                    <a:cxn ang="0">
                      <a:pos x="2557" y="1022"/>
                    </a:cxn>
                    <a:cxn ang="0">
                      <a:pos x="2577" y="1162"/>
                    </a:cxn>
                    <a:cxn ang="0">
                      <a:pos x="2577" y="1467"/>
                    </a:cxn>
                    <a:cxn ang="0">
                      <a:pos x="7032" y="1552"/>
                    </a:cxn>
                    <a:cxn ang="0">
                      <a:pos x="7032" y="1257"/>
                    </a:cxn>
                    <a:cxn ang="0">
                      <a:pos x="7095" y="1055"/>
                    </a:cxn>
                    <a:cxn ang="0">
                      <a:pos x="7167" y="897"/>
                    </a:cxn>
                    <a:cxn ang="0">
                      <a:pos x="7277" y="750"/>
                    </a:cxn>
                    <a:cxn ang="0">
                      <a:pos x="7435" y="620"/>
                    </a:cxn>
                    <a:cxn ang="0">
                      <a:pos x="7595" y="535"/>
                    </a:cxn>
                    <a:cxn ang="0">
                      <a:pos x="7752" y="485"/>
                    </a:cxn>
                    <a:cxn ang="0">
                      <a:pos x="8030" y="485"/>
                    </a:cxn>
                    <a:cxn ang="0">
                      <a:pos x="8177" y="515"/>
                    </a:cxn>
                    <a:cxn ang="0">
                      <a:pos x="8327" y="580"/>
                    </a:cxn>
                    <a:cxn ang="0">
                      <a:pos x="8462" y="695"/>
                    </a:cxn>
                    <a:cxn ang="0">
                      <a:pos x="8592" y="845"/>
                    </a:cxn>
                    <a:cxn ang="0">
                      <a:pos x="8677" y="1022"/>
                    </a:cxn>
                    <a:cxn ang="0">
                      <a:pos x="8730" y="1215"/>
                    </a:cxn>
                    <a:cxn ang="0">
                      <a:pos x="8730" y="1415"/>
                    </a:cxn>
                    <a:cxn ang="0">
                      <a:pos x="10197" y="1410"/>
                    </a:cxn>
                    <a:cxn ang="0">
                      <a:pos x="10197" y="1345"/>
                    </a:cxn>
                    <a:cxn ang="0">
                      <a:pos x="10150" y="1345"/>
                    </a:cxn>
                    <a:cxn ang="0">
                      <a:pos x="10150" y="1250"/>
                    </a:cxn>
                    <a:cxn ang="0">
                      <a:pos x="10195" y="1245"/>
                    </a:cxn>
                    <a:cxn ang="0">
                      <a:pos x="10195" y="957"/>
                    </a:cxn>
                    <a:cxn ang="0">
                      <a:pos x="10155" y="897"/>
                    </a:cxn>
                    <a:cxn ang="0">
                      <a:pos x="9815" y="727"/>
                    </a:cxn>
                    <a:cxn ang="0">
                      <a:pos x="9440" y="580"/>
                    </a:cxn>
                    <a:cxn ang="0">
                      <a:pos x="8987" y="442"/>
                    </a:cxn>
                    <a:cxn ang="0">
                      <a:pos x="8497" y="325"/>
                    </a:cxn>
                    <a:cxn ang="0">
                      <a:pos x="8047" y="230"/>
                    </a:cxn>
                    <a:cxn ang="0">
                      <a:pos x="7617" y="155"/>
                    </a:cxn>
                    <a:cxn ang="0">
                      <a:pos x="7470" y="155"/>
                    </a:cxn>
                    <a:cxn ang="0">
                      <a:pos x="7372" y="197"/>
                    </a:cxn>
                    <a:cxn ang="0">
                      <a:pos x="6915" y="262"/>
                    </a:cxn>
                    <a:cxn ang="0">
                      <a:pos x="6552" y="295"/>
                    </a:cxn>
                    <a:cxn ang="0">
                      <a:pos x="4650" y="175"/>
                    </a:cxn>
                    <a:cxn ang="0">
                      <a:pos x="3737" y="102"/>
                    </a:cxn>
                    <a:cxn ang="0">
                      <a:pos x="2877" y="37"/>
                    </a:cxn>
                    <a:cxn ang="0">
                      <a:pos x="2442" y="7"/>
                    </a:cxn>
                    <a:cxn ang="0">
                      <a:pos x="510" y="0"/>
                    </a:cxn>
                  </a:cxnLst>
                  <a:rect l="0" t="0" r="r" b="b"/>
                  <a:pathLst>
                    <a:path w="10197" h="1552">
                      <a:moveTo>
                        <a:pt x="510" y="0"/>
                      </a:moveTo>
                      <a:lnTo>
                        <a:pt x="60" y="0"/>
                      </a:lnTo>
                      <a:lnTo>
                        <a:pt x="0" y="240"/>
                      </a:lnTo>
                      <a:lnTo>
                        <a:pt x="200" y="240"/>
                      </a:lnTo>
                      <a:lnTo>
                        <a:pt x="200" y="1107"/>
                      </a:lnTo>
                      <a:lnTo>
                        <a:pt x="592" y="1500"/>
                      </a:lnTo>
                      <a:lnTo>
                        <a:pt x="680" y="1540"/>
                      </a:lnTo>
                      <a:lnTo>
                        <a:pt x="755" y="1552"/>
                      </a:lnTo>
                      <a:lnTo>
                        <a:pt x="742" y="1355"/>
                      </a:lnTo>
                      <a:lnTo>
                        <a:pt x="732" y="1120"/>
                      </a:lnTo>
                      <a:lnTo>
                        <a:pt x="785" y="920"/>
                      </a:lnTo>
                      <a:lnTo>
                        <a:pt x="857" y="772"/>
                      </a:lnTo>
                      <a:lnTo>
                        <a:pt x="952" y="642"/>
                      </a:lnTo>
                      <a:lnTo>
                        <a:pt x="1090" y="515"/>
                      </a:lnTo>
                      <a:lnTo>
                        <a:pt x="1250" y="420"/>
                      </a:lnTo>
                      <a:lnTo>
                        <a:pt x="1475" y="360"/>
                      </a:lnTo>
                      <a:lnTo>
                        <a:pt x="1770" y="337"/>
                      </a:lnTo>
                      <a:lnTo>
                        <a:pt x="1975" y="390"/>
                      </a:lnTo>
                      <a:lnTo>
                        <a:pt x="2125" y="472"/>
                      </a:lnTo>
                      <a:lnTo>
                        <a:pt x="2250" y="567"/>
                      </a:lnTo>
                      <a:lnTo>
                        <a:pt x="2400" y="715"/>
                      </a:lnTo>
                      <a:lnTo>
                        <a:pt x="2495" y="877"/>
                      </a:lnTo>
                      <a:lnTo>
                        <a:pt x="2557" y="1022"/>
                      </a:lnTo>
                      <a:lnTo>
                        <a:pt x="2577" y="1162"/>
                      </a:lnTo>
                      <a:lnTo>
                        <a:pt x="2577" y="1467"/>
                      </a:lnTo>
                      <a:lnTo>
                        <a:pt x="7032" y="1552"/>
                      </a:lnTo>
                      <a:lnTo>
                        <a:pt x="7032" y="1257"/>
                      </a:lnTo>
                      <a:lnTo>
                        <a:pt x="7095" y="1055"/>
                      </a:lnTo>
                      <a:lnTo>
                        <a:pt x="7167" y="897"/>
                      </a:lnTo>
                      <a:lnTo>
                        <a:pt x="7277" y="750"/>
                      </a:lnTo>
                      <a:lnTo>
                        <a:pt x="7435" y="620"/>
                      </a:lnTo>
                      <a:lnTo>
                        <a:pt x="7595" y="535"/>
                      </a:lnTo>
                      <a:lnTo>
                        <a:pt x="7752" y="485"/>
                      </a:lnTo>
                      <a:lnTo>
                        <a:pt x="8030" y="485"/>
                      </a:lnTo>
                      <a:lnTo>
                        <a:pt x="8177" y="515"/>
                      </a:lnTo>
                      <a:lnTo>
                        <a:pt x="8327" y="580"/>
                      </a:lnTo>
                      <a:lnTo>
                        <a:pt x="8462" y="695"/>
                      </a:lnTo>
                      <a:lnTo>
                        <a:pt x="8592" y="845"/>
                      </a:lnTo>
                      <a:lnTo>
                        <a:pt x="8677" y="1022"/>
                      </a:lnTo>
                      <a:lnTo>
                        <a:pt x="8730" y="1215"/>
                      </a:lnTo>
                      <a:lnTo>
                        <a:pt x="8730" y="1415"/>
                      </a:lnTo>
                      <a:lnTo>
                        <a:pt x="10197" y="1410"/>
                      </a:lnTo>
                      <a:lnTo>
                        <a:pt x="10197" y="1345"/>
                      </a:lnTo>
                      <a:lnTo>
                        <a:pt x="10150" y="1345"/>
                      </a:lnTo>
                      <a:lnTo>
                        <a:pt x="10150" y="1250"/>
                      </a:lnTo>
                      <a:lnTo>
                        <a:pt x="10195" y="1245"/>
                      </a:lnTo>
                      <a:lnTo>
                        <a:pt x="10195" y="957"/>
                      </a:lnTo>
                      <a:lnTo>
                        <a:pt x="10155" y="897"/>
                      </a:lnTo>
                      <a:lnTo>
                        <a:pt x="9815" y="727"/>
                      </a:lnTo>
                      <a:lnTo>
                        <a:pt x="9440" y="580"/>
                      </a:lnTo>
                      <a:lnTo>
                        <a:pt x="8987" y="442"/>
                      </a:lnTo>
                      <a:lnTo>
                        <a:pt x="8497" y="325"/>
                      </a:lnTo>
                      <a:lnTo>
                        <a:pt x="8047" y="230"/>
                      </a:lnTo>
                      <a:lnTo>
                        <a:pt x="7617" y="155"/>
                      </a:lnTo>
                      <a:lnTo>
                        <a:pt x="7470" y="155"/>
                      </a:lnTo>
                      <a:lnTo>
                        <a:pt x="7372" y="197"/>
                      </a:lnTo>
                      <a:lnTo>
                        <a:pt x="6915" y="262"/>
                      </a:lnTo>
                      <a:lnTo>
                        <a:pt x="6552" y="295"/>
                      </a:lnTo>
                      <a:lnTo>
                        <a:pt x="4650" y="175"/>
                      </a:lnTo>
                      <a:lnTo>
                        <a:pt x="3737" y="102"/>
                      </a:lnTo>
                      <a:lnTo>
                        <a:pt x="2877" y="37"/>
                      </a:lnTo>
                      <a:lnTo>
                        <a:pt x="2442" y="7"/>
                      </a:lnTo>
                      <a:lnTo>
                        <a:pt x="51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79975" name="Freeform 103"/>
                <p:cNvSpPr>
                  <a:spLocks noChangeAspect="1"/>
                </p:cNvSpPr>
                <p:nvPr/>
              </p:nvSpPr>
              <p:spPr bwMode="auto">
                <a:xfrm>
                  <a:off x="5764" y="2207"/>
                  <a:ext cx="2057" cy="139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365"/>
                    </a:cxn>
                    <a:cxn ang="0">
                      <a:pos x="2057" y="1398"/>
                    </a:cxn>
                    <a:cxn ang="0">
                      <a:pos x="2057" y="148"/>
                    </a:cxn>
                    <a:cxn ang="0">
                      <a:pos x="1785" y="120"/>
                    </a:cxn>
                    <a:cxn ang="0">
                      <a:pos x="1410" y="95"/>
                    </a:cxn>
                    <a:cxn ang="0">
                      <a:pos x="1032" y="78"/>
                    </a:cxn>
                    <a:cxn ang="0">
                      <a:pos x="787" y="55"/>
                    </a:cxn>
                    <a:cxn ang="0">
                      <a:pos x="547" y="40"/>
                    </a:cxn>
                    <a:cxn ang="0">
                      <a:pos x="222" y="1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057" h="1398">
                      <a:moveTo>
                        <a:pt x="0" y="0"/>
                      </a:moveTo>
                      <a:lnTo>
                        <a:pt x="0" y="1365"/>
                      </a:lnTo>
                      <a:lnTo>
                        <a:pt x="2057" y="1398"/>
                      </a:lnTo>
                      <a:lnTo>
                        <a:pt x="2057" y="148"/>
                      </a:lnTo>
                      <a:lnTo>
                        <a:pt x="1785" y="120"/>
                      </a:lnTo>
                      <a:lnTo>
                        <a:pt x="1410" y="95"/>
                      </a:lnTo>
                      <a:lnTo>
                        <a:pt x="1032" y="78"/>
                      </a:lnTo>
                      <a:lnTo>
                        <a:pt x="787" y="55"/>
                      </a:lnTo>
                      <a:lnTo>
                        <a:pt x="547" y="40"/>
                      </a:lnTo>
                      <a:lnTo>
                        <a:pt x="222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79976" name="Oval 104"/>
                <p:cNvSpPr>
                  <a:spLocks noChangeAspect="1" noChangeArrowheads="1"/>
                </p:cNvSpPr>
                <p:nvPr/>
              </p:nvSpPr>
              <p:spPr bwMode="auto">
                <a:xfrm>
                  <a:off x="4104" y="1762"/>
                  <a:ext cx="395" cy="218"/>
                </a:xfrm>
                <a:prstGeom prst="ellipse">
                  <a:avLst/>
                </a:prstGeom>
                <a:solidFill>
                  <a:srgbClr val="800000"/>
                </a:solidFill>
                <a:ln w="12700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79977" name="Oval 105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1837"/>
                  <a:ext cx="58" cy="58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grpSp>
              <p:nvGrpSpPr>
                <p:cNvPr id="79978" name="Group 106"/>
                <p:cNvGrpSpPr>
                  <a:grpSpLocks noChangeAspect="1"/>
                </p:cNvGrpSpPr>
                <p:nvPr/>
              </p:nvGrpSpPr>
              <p:grpSpPr bwMode="auto">
                <a:xfrm>
                  <a:off x="5381" y="2397"/>
                  <a:ext cx="2178" cy="953"/>
                  <a:chOff x="5381" y="2397"/>
                  <a:chExt cx="2178" cy="953"/>
                </a:xfrm>
              </p:grpSpPr>
              <p:sp>
                <p:nvSpPr>
                  <p:cNvPr id="79979" name="Freeform 107"/>
                  <p:cNvSpPr>
                    <a:spLocks noChangeAspect="1"/>
                  </p:cNvSpPr>
                  <p:nvPr/>
                </p:nvSpPr>
                <p:spPr bwMode="auto">
                  <a:xfrm>
                    <a:off x="5381" y="3045"/>
                    <a:ext cx="2178" cy="305"/>
                  </a:xfrm>
                  <a:custGeom>
                    <a:avLst/>
                    <a:gdLst/>
                    <a:ahLst/>
                    <a:cxnLst>
                      <a:cxn ang="0">
                        <a:pos x="0" y="170"/>
                      </a:cxn>
                      <a:cxn ang="0">
                        <a:pos x="0" y="305"/>
                      </a:cxn>
                      <a:cxn ang="0">
                        <a:pos x="2178" y="0"/>
                      </a:cxn>
                      <a:cxn ang="0">
                        <a:pos x="0" y="170"/>
                      </a:cxn>
                    </a:cxnLst>
                    <a:rect l="0" t="0" r="r" b="b"/>
                    <a:pathLst>
                      <a:path w="2178" h="305">
                        <a:moveTo>
                          <a:pt x="0" y="170"/>
                        </a:moveTo>
                        <a:lnTo>
                          <a:pt x="0" y="305"/>
                        </a:lnTo>
                        <a:lnTo>
                          <a:pt x="2178" y="0"/>
                        </a:lnTo>
                        <a:lnTo>
                          <a:pt x="0" y="170"/>
                        </a:lnTo>
                        <a:close/>
                      </a:path>
                    </a:pathLst>
                  </a:custGeom>
                  <a:solidFill>
                    <a:srgbClr val="800000"/>
                  </a:solidFill>
                  <a:ln w="12700">
                    <a:solidFill>
                      <a:srgbClr val="8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79980" name="Freeform 108"/>
                  <p:cNvSpPr>
                    <a:spLocks noChangeAspect="1"/>
                  </p:cNvSpPr>
                  <p:nvPr/>
                </p:nvSpPr>
                <p:spPr bwMode="auto">
                  <a:xfrm>
                    <a:off x="5381" y="2397"/>
                    <a:ext cx="2155" cy="36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40"/>
                      </a:cxn>
                      <a:cxn ang="0">
                        <a:pos x="2155" y="36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155" h="360">
                        <a:moveTo>
                          <a:pt x="0" y="0"/>
                        </a:moveTo>
                        <a:lnTo>
                          <a:pt x="0" y="140"/>
                        </a:lnTo>
                        <a:lnTo>
                          <a:pt x="2155" y="36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0000"/>
                  </a:solidFill>
                  <a:ln w="12700">
                    <a:solidFill>
                      <a:srgbClr val="8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79981" name="Freeform 109"/>
                  <p:cNvSpPr>
                    <a:spLocks noChangeAspect="1"/>
                  </p:cNvSpPr>
                  <p:nvPr/>
                </p:nvSpPr>
                <p:spPr bwMode="auto">
                  <a:xfrm>
                    <a:off x="5381" y="2610"/>
                    <a:ext cx="2155" cy="22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37"/>
                      </a:cxn>
                      <a:cxn ang="0">
                        <a:pos x="2155" y="22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155" h="222">
                        <a:moveTo>
                          <a:pt x="0" y="0"/>
                        </a:moveTo>
                        <a:lnTo>
                          <a:pt x="0" y="137"/>
                        </a:lnTo>
                        <a:lnTo>
                          <a:pt x="2155" y="22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0000"/>
                  </a:solidFill>
                  <a:ln w="12700">
                    <a:solidFill>
                      <a:srgbClr val="8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79982" name="Freeform 110"/>
                  <p:cNvSpPr>
                    <a:spLocks noChangeAspect="1"/>
                  </p:cNvSpPr>
                  <p:nvPr/>
                </p:nvSpPr>
                <p:spPr bwMode="auto">
                  <a:xfrm>
                    <a:off x="5381" y="2812"/>
                    <a:ext cx="2178" cy="13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38"/>
                      </a:cxn>
                      <a:cxn ang="0">
                        <a:pos x="2178" y="83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178" h="138">
                        <a:moveTo>
                          <a:pt x="0" y="0"/>
                        </a:moveTo>
                        <a:lnTo>
                          <a:pt x="0" y="138"/>
                        </a:lnTo>
                        <a:lnTo>
                          <a:pt x="2178" y="8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0000"/>
                  </a:solidFill>
                  <a:ln w="12700">
                    <a:solidFill>
                      <a:srgbClr val="8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79983" name="Freeform 111"/>
                  <p:cNvSpPr>
                    <a:spLocks noChangeAspect="1"/>
                  </p:cNvSpPr>
                  <p:nvPr/>
                </p:nvSpPr>
                <p:spPr bwMode="auto">
                  <a:xfrm>
                    <a:off x="5381" y="2970"/>
                    <a:ext cx="2178" cy="180"/>
                  </a:xfrm>
                  <a:custGeom>
                    <a:avLst/>
                    <a:gdLst/>
                    <a:ahLst/>
                    <a:cxnLst>
                      <a:cxn ang="0">
                        <a:pos x="0" y="42"/>
                      </a:cxn>
                      <a:cxn ang="0">
                        <a:pos x="0" y="180"/>
                      </a:cxn>
                      <a:cxn ang="0">
                        <a:pos x="2178" y="0"/>
                      </a:cxn>
                      <a:cxn ang="0">
                        <a:pos x="0" y="42"/>
                      </a:cxn>
                    </a:cxnLst>
                    <a:rect l="0" t="0" r="r" b="b"/>
                    <a:pathLst>
                      <a:path w="2178" h="180">
                        <a:moveTo>
                          <a:pt x="0" y="42"/>
                        </a:moveTo>
                        <a:lnTo>
                          <a:pt x="0" y="180"/>
                        </a:lnTo>
                        <a:lnTo>
                          <a:pt x="2178" y="0"/>
                        </a:lnTo>
                        <a:lnTo>
                          <a:pt x="0" y="42"/>
                        </a:lnTo>
                        <a:close/>
                      </a:path>
                    </a:pathLst>
                  </a:custGeom>
                  <a:solidFill>
                    <a:srgbClr val="800000"/>
                  </a:solidFill>
                  <a:ln w="12700">
                    <a:solidFill>
                      <a:srgbClr val="8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79984" name="Group 112"/>
                <p:cNvGrpSpPr>
                  <a:grpSpLocks noChangeAspect="1"/>
                </p:cNvGrpSpPr>
                <p:nvPr/>
              </p:nvGrpSpPr>
              <p:grpSpPr bwMode="auto">
                <a:xfrm>
                  <a:off x="8749" y="2480"/>
                  <a:ext cx="1610" cy="1627"/>
                  <a:chOff x="8749" y="2480"/>
                  <a:chExt cx="1610" cy="1627"/>
                </a:xfrm>
              </p:grpSpPr>
              <p:sp>
                <p:nvSpPr>
                  <p:cNvPr id="79985" name="Oval 1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749" y="2480"/>
                    <a:ext cx="1610" cy="16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79986" name="Freeform 114"/>
                  <p:cNvSpPr>
                    <a:spLocks noChangeAspect="1"/>
                  </p:cNvSpPr>
                  <p:nvPr/>
                </p:nvSpPr>
                <p:spPr bwMode="auto">
                  <a:xfrm>
                    <a:off x="9424" y="3537"/>
                    <a:ext cx="282" cy="348"/>
                  </a:xfrm>
                  <a:custGeom>
                    <a:avLst/>
                    <a:gdLst/>
                    <a:ahLst/>
                    <a:cxnLst>
                      <a:cxn ang="0">
                        <a:pos x="0" y="323"/>
                      </a:cxn>
                      <a:cxn ang="0">
                        <a:pos x="110" y="0"/>
                      </a:cxn>
                      <a:cxn ang="0">
                        <a:pos x="177" y="0"/>
                      </a:cxn>
                      <a:cxn ang="0">
                        <a:pos x="282" y="335"/>
                      </a:cxn>
                      <a:cxn ang="0">
                        <a:pos x="145" y="348"/>
                      </a:cxn>
                      <a:cxn ang="0">
                        <a:pos x="0" y="323"/>
                      </a:cxn>
                    </a:cxnLst>
                    <a:rect l="0" t="0" r="r" b="b"/>
                    <a:pathLst>
                      <a:path w="282" h="348">
                        <a:moveTo>
                          <a:pt x="0" y="323"/>
                        </a:moveTo>
                        <a:lnTo>
                          <a:pt x="110" y="0"/>
                        </a:lnTo>
                        <a:lnTo>
                          <a:pt x="177" y="0"/>
                        </a:lnTo>
                        <a:lnTo>
                          <a:pt x="282" y="335"/>
                        </a:lnTo>
                        <a:lnTo>
                          <a:pt x="145" y="348"/>
                        </a:lnTo>
                        <a:lnTo>
                          <a:pt x="0" y="323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79987" name="Freeform 115"/>
                  <p:cNvSpPr>
                    <a:spLocks noChangeAspect="1"/>
                  </p:cNvSpPr>
                  <p:nvPr/>
                </p:nvSpPr>
                <p:spPr bwMode="auto">
                  <a:xfrm>
                    <a:off x="9409" y="2697"/>
                    <a:ext cx="287" cy="348"/>
                  </a:xfrm>
                  <a:custGeom>
                    <a:avLst/>
                    <a:gdLst/>
                    <a:ahLst/>
                    <a:cxnLst>
                      <a:cxn ang="0">
                        <a:pos x="0" y="25"/>
                      </a:cxn>
                      <a:cxn ang="0">
                        <a:pos x="115" y="348"/>
                      </a:cxn>
                      <a:cxn ang="0">
                        <a:pos x="180" y="348"/>
                      </a:cxn>
                      <a:cxn ang="0">
                        <a:pos x="287" y="15"/>
                      </a:cxn>
                      <a:cxn ang="0">
                        <a:pos x="147" y="0"/>
                      </a:cxn>
                      <a:cxn ang="0">
                        <a:pos x="0" y="25"/>
                      </a:cxn>
                    </a:cxnLst>
                    <a:rect l="0" t="0" r="r" b="b"/>
                    <a:pathLst>
                      <a:path w="287" h="348">
                        <a:moveTo>
                          <a:pt x="0" y="25"/>
                        </a:moveTo>
                        <a:lnTo>
                          <a:pt x="115" y="348"/>
                        </a:lnTo>
                        <a:lnTo>
                          <a:pt x="180" y="348"/>
                        </a:lnTo>
                        <a:lnTo>
                          <a:pt x="287" y="15"/>
                        </a:lnTo>
                        <a:lnTo>
                          <a:pt x="147" y="0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79988" name="Freeform 116"/>
                  <p:cNvSpPr>
                    <a:spLocks noChangeAspect="1"/>
                  </p:cNvSpPr>
                  <p:nvPr/>
                </p:nvSpPr>
                <p:spPr bwMode="auto">
                  <a:xfrm>
                    <a:off x="9794" y="3142"/>
                    <a:ext cx="345" cy="283"/>
                  </a:xfrm>
                  <a:custGeom>
                    <a:avLst/>
                    <a:gdLst/>
                    <a:ahLst/>
                    <a:cxnLst>
                      <a:cxn ang="0">
                        <a:pos x="320" y="0"/>
                      </a:cxn>
                      <a:cxn ang="0">
                        <a:pos x="0" y="113"/>
                      </a:cxn>
                      <a:cxn ang="0">
                        <a:pos x="0" y="180"/>
                      </a:cxn>
                      <a:cxn ang="0">
                        <a:pos x="330" y="283"/>
                      </a:cxn>
                      <a:cxn ang="0">
                        <a:pos x="345" y="148"/>
                      </a:cxn>
                      <a:cxn ang="0">
                        <a:pos x="320" y="0"/>
                      </a:cxn>
                    </a:cxnLst>
                    <a:rect l="0" t="0" r="r" b="b"/>
                    <a:pathLst>
                      <a:path w="345" h="283">
                        <a:moveTo>
                          <a:pt x="320" y="0"/>
                        </a:moveTo>
                        <a:lnTo>
                          <a:pt x="0" y="113"/>
                        </a:lnTo>
                        <a:lnTo>
                          <a:pt x="0" y="180"/>
                        </a:lnTo>
                        <a:lnTo>
                          <a:pt x="330" y="283"/>
                        </a:lnTo>
                        <a:lnTo>
                          <a:pt x="345" y="148"/>
                        </a:lnTo>
                        <a:lnTo>
                          <a:pt x="32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79989" name="Freeform 117"/>
                  <p:cNvSpPr>
                    <a:spLocks noChangeAspect="1"/>
                  </p:cNvSpPr>
                  <p:nvPr/>
                </p:nvSpPr>
                <p:spPr bwMode="auto">
                  <a:xfrm>
                    <a:off x="8969" y="3142"/>
                    <a:ext cx="345" cy="283"/>
                  </a:xfrm>
                  <a:custGeom>
                    <a:avLst/>
                    <a:gdLst/>
                    <a:ahLst/>
                    <a:cxnLst>
                      <a:cxn ang="0">
                        <a:pos x="25" y="0"/>
                      </a:cxn>
                      <a:cxn ang="0">
                        <a:pos x="345" y="113"/>
                      </a:cxn>
                      <a:cxn ang="0">
                        <a:pos x="345" y="180"/>
                      </a:cxn>
                      <a:cxn ang="0">
                        <a:pos x="12" y="283"/>
                      </a:cxn>
                      <a:cxn ang="0">
                        <a:pos x="0" y="148"/>
                      </a:cxn>
                      <a:cxn ang="0">
                        <a:pos x="25" y="0"/>
                      </a:cxn>
                    </a:cxnLst>
                    <a:rect l="0" t="0" r="r" b="b"/>
                    <a:pathLst>
                      <a:path w="345" h="283">
                        <a:moveTo>
                          <a:pt x="25" y="0"/>
                        </a:moveTo>
                        <a:lnTo>
                          <a:pt x="345" y="113"/>
                        </a:lnTo>
                        <a:lnTo>
                          <a:pt x="345" y="180"/>
                        </a:lnTo>
                        <a:lnTo>
                          <a:pt x="12" y="283"/>
                        </a:lnTo>
                        <a:lnTo>
                          <a:pt x="0" y="148"/>
                        </a:lnTo>
                        <a:lnTo>
                          <a:pt x="25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79990" name="Oval 1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966" y="2692"/>
                    <a:ext cx="1163" cy="1180"/>
                  </a:xfrm>
                  <a:prstGeom prst="ellipse">
                    <a:avLst/>
                  </a:prstGeom>
                  <a:noFill/>
                  <a:ln w="2540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grpSp>
                <p:nvGrpSpPr>
                  <p:cNvPr id="79991" name="Group 11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9331" y="3057"/>
                    <a:ext cx="438" cy="450"/>
                    <a:chOff x="9331" y="3057"/>
                    <a:chExt cx="438" cy="450"/>
                  </a:xfrm>
                </p:grpSpPr>
                <p:sp>
                  <p:nvSpPr>
                    <p:cNvPr id="79992" name="Oval 120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9331" y="3057"/>
                      <a:ext cx="438" cy="45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2540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+mn-lt"/>
                      </a:endParaRPr>
                    </a:p>
                  </p:txBody>
                </p:sp>
                <p:sp>
                  <p:nvSpPr>
                    <p:cNvPr id="79993" name="Oval 121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9419" y="3152"/>
                      <a:ext cx="252" cy="26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2540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79994" name="Group 122"/>
                <p:cNvGrpSpPr>
                  <a:grpSpLocks noChangeAspect="1"/>
                </p:cNvGrpSpPr>
                <p:nvPr/>
              </p:nvGrpSpPr>
              <p:grpSpPr bwMode="auto">
                <a:xfrm>
                  <a:off x="2499" y="2480"/>
                  <a:ext cx="1612" cy="1627"/>
                  <a:chOff x="2499" y="2480"/>
                  <a:chExt cx="1612" cy="1627"/>
                </a:xfrm>
              </p:grpSpPr>
              <p:sp>
                <p:nvSpPr>
                  <p:cNvPr id="79995" name="Oval 1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9" y="2480"/>
                    <a:ext cx="1612" cy="16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79996" name="Freeform 124"/>
                  <p:cNvSpPr>
                    <a:spLocks noChangeAspect="1"/>
                  </p:cNvSpPr>
                  <p:nvPr/>
                </p:nvSpPr>
                <p:spPr bwMode="auto">
                  <a:xfrm>
                    <a:off x="3179" y="3537"/>
                    <a:ext cx="280" cy="348"/>
                  </a:xfrm>
                  <a:custGeom>
                    <a:avLst/>
                    <a:gdLst/>
                    <a:ahLst/>
                    <a:cxnLst>
                      <a:cxn ang="0">
                        <a:pos x="0" y="323"/>
                      </a:cxn>
                      <a:cxn ang="0">
                        <a:pos x="107" y="0"/>
                      </a:cxn>
                      <a:cxn ang="0">
                        <a:pos x="175" y="0"/>
                      </a:cxn>
                      <a:cxn ang="0">
                        <a:pos x="280" y="335"/>
                      </a:cxn>
                      <a:cxn ang="0">
                        <a:pos x="145" y="348"/>
                      </a:cxn>
                      <a:cxn ang="0">
                        <a:pos x="0" y="323"/>
                      </a:cxn>
                    </a:cxnLst>
                    <a:rect l="0" t="0" r="r" b="b"/>
                    <a:pathLst>
                      <a:path w="280" h="348">
                        <a:moveTo>
                          <a:pt x="0" y="323"/>
                        </a:moveTo>
                        <a:lnTo>
                          <a:pt x="107" y="0"/>
                        </a:lnTo>
                        <a:lnTo>
                          <a:pt x="175" y="0"/>
                        </a:lnTo>
                        <a:lnTo>
                          <a:pt x="280" y="335"/>
                        </a:lnTo>
                        <a:lnTo>
                          <a:pt x="145" y="348"/>
                        </a:lnTo>
                        <a:lnTo>
                          <a:pt x="0" y="323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79997" name="Freeform 125"/>
                  <p:cNvSpPr>
                    <a:spLocks noChangeAspect="1"/>
                  </p:cNvSpPr>
                  <p:nvPr/>
                </p:nvSpPr>
                <p:spPr bwMode="auto">
                  <a:xfrm>
                    <a:off x="3161" y="2697"/>
                    <a:ext cx="290" cy="348"/>
                  </a:xfrm>
                  <a:custGeom>
                    <a:avLst/>
                    <a:gdLst/>
                    <a:ahLst/>
                    <a:cxnLst>
                      <a:cxn ang="0">
                        <a:pos x="0" y="25"/>
                      </a:cxn>
                      <a:cxn ang="0">
                        <a:pos x="115" y="348"/>
                      </a:cxn>
                      <a:cxn ang="0">
                        <a:pos x="185" y="348"/>
                      </a:cxn>
                      <a:cxn ang="0">
                        <a:pos x="290" y="15"/>
                      </a:cxn>
                      <a:cxn ang="0">
                        <a:pos x="150" y="0"/>
                      </a:cxn>
                      <a:cxn ang="0">
                        <a:pos x="0" y="25"/>
                      </a:cxn>
                    </a:cxnLst>
                    <a:rect l="0" t="0" r="r" b="b"/>
                    <a:pathLst>
                      <a:path w="290" h="348">
                        <a:moveTo>
                          <a:pt x="0" y="25"/>
                        </a:moveTo>
                        <a:lnTo>
                          <a:pt x="115" y="348"/>
                        </a:lnTo>
                        <a:lnTo>
                          <a:pt x="185" y="348"/>
                        </a:lnTo>
                        <a:lnTo>
                          <a:pt x="290" y="15"/>
                        </a:lnTo>
                        <a:lnTo>
                          <a:pt x="150" y="0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79998" name="Freeform 126"/>
                  <p:cNvSpPr>
                    <a:spLocks noChangeAspect="1"/>
                  </p:cNvSpPr>
                  <p:nvPr/>
                </p:nvSpPr>
                <p:spPr bwMode="auto">
                  <a:xfrm>
                    <a:off x="3546" y="3142"/>
                    <a:ext cx="348" cy="283"/>
                  </a:xfrm>
                  <a:custGeom>
                    <a:avLst/>
                    <a:gdLst/>
                    <a:ahLst/>
                    <a:cxnLst>
                      <a:cxn ang="0">
                        <a:pos x="323" y="0"/>
                      </a:cxn>
                      <a:cxn ang="0">
                        <a:pos x="0" y="113"/>
                      </a:cxn>
                      <a:cxn ang="0">
                        <a:pos x="0" y="180"/>
                      </a:cxn>
                      <a:cxn ang="0">
                        <a:pos x="333" y="283"/>
                      </a:cxn>
                      <a:cxn ang="0">
                        <a:pos x="348" y="148"/>
                      </a:cxn>
                      <a:cxn ang="0">
                        <a:pos x="323" y="0"/>
                      </a:cxn>
                    </a:cxnLst>
                    <a:rect l="0" t="0" r="r" b="b"/>
                    <a:pathLst>
                      <a:path w="348" h="283">
                        <a:moveTo>
                          <a:pt x="323" y="0"/>
                        </a:moveTo>
                        <a:lnTo>
                          <a:pt x="0" y="113"/>
                        </a:lnTo>
                        <a:lnTo>
                          <a:pt x="0" y="180"/>
                        </a:lnTo>
                        <a:lnTo>
                          <a:pt x="333" y="283"/>
                        </a:lnTo>
                        <a:lnTo>
                          <a:pt x="348" y="148"/>
                        </a:lnTo>
                        <a:lnTo>
                          <a:pt x="323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79999" name="Freeform 127"/>
                  <p:cNvSpPr>
                    <a:spLocks noChangeAspect="1"/>
                  </p:cNvSpPr>
                  <p:nvPr/>
                </p:nvSpPr>
                <p:spPr bwMode="auto">
                  <a:xfrm>
                    <a:off x="2719" y="3142"/>
                    <a:ext cx="347" cy="283"/>
                  </a:xfrm>
                  <a:custGeom>
                    <a:avLst/>
                    <a:gdLst/>
                    <a:ahLst/>
                    <a:cxnLst>
                      <a:cxn ang="0">
                        <a:pos x="25" y="0"/>
                      </a:cxn>
                      <a:cxn ang="0">
                        <a:pos x="347" y="113"/>
                      </a:cxn>
                      <a:cxn ang="0">
                        <a:pos x="347" y="180"/>
                      </a:cxn>
                      <a:cxn ang="0">
                        <a:pos x="15" y="283"/>
                      </a:cxn>
                      <a:cxn ang="0">
                        <a:pos x="0" y="148"/>
                      </a:cxn>
                      <a:cxn ang="0">
                        <a:pos x="25" y="0"/>
                      </a:cxn>
                    </a:cxnLst>
                    <a:rect l="0" t="0" r="r" b="b"/>
                    <a:pathLst>
                      <a:path w="347" h="283">
                        <a:moveTo>
                          <a:pt x="25" y="0"/>
                        </a:moveTo>
                        <a:lnTo>
                          <a:pt x="347" y="113"/>
                        </a:lnTo>
                        <a:lnTo>
                          <a:pt x="347" y="180"/>
                        </a:lnTo>
                        <a:lnTo>
                          <a:pt x="15" y="283"/>
                        </a:lnTo>
                        <a:lnTo>
                          <a:pt x="0" y="148"/>
                        </a:lnTo>
                        <a:lnTo>
                          <a:pt x="25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80000" name="Oval 1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16" y="2692"/>
                    <a:ext cx="1165" cy="1180"/>
                  </a:xfrm>
                  <a:prstGeom prst="ellipse">
                    <a:avLst/>
                  </a:prstGeom>
                  <a:noFill/>
                  <a:ln w="2540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grpSp>
                <p:nvGrpSpPr>
                  <p:cNvPr id="80001" name="Group 12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081" y="3057"/>
                    <a:ext cx="443" cy="450"/>
                    <a:chOff x="3081" y="3057"/>
                    <a:chExt cx="443" cy="450"/>
                  </a:xfrm>
                </p:grpSpPr>
                <p:sp>
                  <p:nvSpPr>
                    <p:cNvPr id="80002" name="Oval 130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081" y="3057"/>
                      <a:ext cx="443" cy="45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2540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+mn-lt"/>
                      </a:endParaRPr>
                    </a:p>
                  </p:txBody>
                </p:sp>
                <p:sp>
                  <p:nvSpPr>
                    <p:cNvPr id="80003" name="Oval 131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174" y="3152"/>
                      <a:ext cx="250" cy="26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2540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+mn-lt"/>
                      </a:endParaRPr>
                    </a:p>
                  </p:txBody>
                </p:sp>
              </p:grpSp>
            </p:grpSp>
          </p:grpSp>
          <p:sp>
            <p:nvSpPr>
              <p:cNvPr id="80140" name="Line 268"/>
              <p:cNvSpPr>
                <a:spLocks noChangeShapeType="1"/>
              </p:cNvSpPr>
              <p:nvPr/>
            </p:nvSpPr>
            <p:spPr bwMode="auto">
              <a:xfrm>
                <a:off x="1741" y="2011"/>
                <a:ext cx="340" cy="5"/>
              </a:xfrm>
              <a:prstGeom prst="line">
                <a:avLst/>
              </a:prstGeom>
              <a:noFill/>
              <a:ln w="38100" cap="sq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80141" name="Text Box 269"/>
              <p:cNvSpPr txBox="1">
                <a:spLocks noChangeArrowheads="1"/>
              </p:cNvSpPr>
              <p:nvPr/>
            </p:nvSpPr>
            <p:spPr bwMode="auto">
              <a:xfrm>
                <a:off x="1429" y="1771"/>
                <a:ext cx="1010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800" b="1" i="1" dirty="0" smtClean="0">
                    <a:solidFill>
                      <a:schemeClr val="accent2"/>
                    </a:solidFill>
                    <a:latin typeface="+mn-lt"/>
                  </a:rPr>
                  <a:t>v</a:t>
                </a:r>
                <a:r>
                  <a:rPr lang="en-US" altLang="zh-CN" sz="1800" b="1" baseline="-25000" dirty="0" smtClean="0">
                    <a:solidFill>
                      <a:schemeClr val="accent2"/>
                    </a:solidFill>
                    <a:latin typeface="+mn-lt"/>
                  </a:rPr>
                  <a:t>0</a:t>
                </a:r>
                <a:r>
                  <a:rPr lang="en-US" altLang="zh-CN" sz="1800" b="1" dirty="0" smtClean="0">
                    <a:solidFill>
                      <a:schemeClr val="accent2"/>
                    </a:solidFill>
                    <a:latin typeface="+mn-lt"/>
                  </a:rPr>
                  <a:t>= </a:t>
                </a:r>
                <a:r>
                  <a:rPr lang="en-US" altLang="zh-CN" sz="1800" b="1" dirty="0" smtClean="0">
                    <a:solidFill>
                      <a:schemeClr val="accent2"/>
                    </a:solidFill>
                    <a:latin typeface="+mn-lt"/>
                  </a:rPr>
                  <a:t>2m/s</a:t>
                </a:r>
                <a:endParaRPr lang="en-US" altLang="zh-CN" sz="1800" b="1" dirty="0">
                  <a:solidFill>
                    <a:schemeClr val="accent2"/>
                  </a:solidFill>
                  <a:latin typeface="+mn-lt"/>
                </a:endParaRPr>
              </a:p>
            </p:txBody>
          </p:sp>
        </p:grpSp>
      </p:grpSp>
      <p:graphicFrame>
        <p:nvGraphicFramePr>
          <p:cNvPr id="110593" name="Object 1"/>
          <p:cNvGraphicFramePr>
            <a:graphicFrameLocks noChangeAspect="1"/>
          </p:cNvGraphicFramePr>
          <p:nvPr/>
        </p:nvGraphicFramePr>
        <p:xfrm>
          <a:off x="3405188" y="822325"/>
          <a:ext cx="2332037" cy="881063"/>
        </p:xfrm>
        <a:graphic>
          <a:graphicData uri="http://schemas.openxmlformats.org/presentationml/2006/ole">
            <p:oleObj spid="_x0000_s110593" name="Equation" r:id="rId3" imgW="1028520" imgH="393480" progId="Equation.DSMT4">
              <p:embed/>
            </p:oleObj>
          </a:graphicData>
        </a:graphic>
      </p:graphicFrame>
      <p:grpSp>
        <p:nvGrpSpPr>
          <p:cNvPr id="261" name="组合 260"/>
          <p:cNvGrpSpPr/>
          <p:nvPr/>
        </p:nvGrpSpPr>
        <p:grpSpPr>
          <a:xfrm>
            <a:off x="1619250" y="1747664"/>
            <a:ext cx="7056438" cy="1324146"/>
            <a:chOff x="1619250" y="1747664"/>
            <a:chExt cx="7056438" cy="1324146"/>
          </a:xfrm>
        </p:grpSpPr>
        <p:grpSp>
          <p:nvGrpSpPr>
            <p:cNvPr id="80081" name="xjhwt2"/>
            <p:cNvGrpSpPr>
              <a:grpSpLocks noChangeAspect="1"/>
            </p:cNvGrpSpPr>
            <p:nvPr/>
          </p:nvGrpSpPr>
          <p:grpSpPr bwMode="auto">
            <a:xfrm>
              <a:off x="5867400" y="2543173"/>
              <a:ext cx="1274763" cy="331787"/>
              <a:chOff x="1611" y="1460"/>
              <a:chExt cx="10250" cy="2647"/>
            </a:xfrm>
          </p:grpSpPr>
          <p:grpSp>
            <p:nvGrpSpPr>
              <p:cNvPr id="80082" name="Group 210"/>
              <p:cNvGrpSpPr>
                <a:grpSpLocks noChangeAspect="1"/>
              </p:cNvGrpSpPr>
              <p:nvPr/>
            </p:nvGrpSpPr>
            <p:grpSpPr bwMode="auto">
              <a:xfrm>
                <a:off x="4616" y="1560"/>
                <a:ext cx="3755" cy="822"/>
                <a:chOff x="4616" y="1560"/>
                <a:chExt cx="3755" cy="822"/>
              </a:xfrm>
            </p:grpSpPr>
            <p:grpSp>
              <p:nvGrpSpPr>
                <p:cNvPr id="80083" name="Group 211"/>
                <p:cNvGrpSpPr>
                  <a:grpSpLocks noChangeAspect="1"/>
                </p:cNvGrpSpPr>
                <p:nvPr/>
              </p:nvGrpSpPr>
              <p:grpSpPr bwMode="auto">
                <a:xfrm>
                  <a:off x="5449" y="1590"/>
                  <a:ext cx="2392" cy="710"/>
                  <a:chOff x="5449" y="1590"/>
                  <a:chExt cx="2392" cy="710"/>
                </a:xfrm>
              </p:grpSpPr>
              <p:sp>
                <p:nvSpPr>
                  <p:cNvPr id="80084" name="Freeform 212"/>
                  <p:cNvSpPr>
                    <a:spLocks noChangeAspect="1"/>
                  </p:cNvSpPr>
                  <p:nvPr/>
                </p:nvSpPr>
                <p:spPr bwMode="auto">
                  <a:xfrm>
                    <a:off x="5449" y="1590"/>
                    <a:ext cx="410" cy="580"/>
                  </a:xfrm>
                  <a:custGeom>
                    <a:avLst/>
                    <a:gdLst/>
                    <a:ahLst/>
                    <a:cxnLst>
                      <a:cxn ang="0">
                        <a:pos x="10" y="7"/>
                      </a:cxn>
                      <a:cxn ang="0">
                        <a:pos x="0" y="0"/>
                      </a:cxn>
                      <a:cxn ang="0">
                        <a:pos x="270" y="580"/>
                      </a:cxn>
                      <a:cxn ang="0">
                        <a:pos x="410" y="580"/>
                      </a:cxn>
                      <a:cxn ang="0">
                        <a:pos x="112" y="0"/>
                      </a:cxn>
                      <a:cxn ang="0">
                        <a:pos x="10" y="7"/>
                      </a:cxn>
                    </a:cxnLst>
                    <a:rect l="0" t="0" r="r" b="b"/>
                    <a:pathLst>
                      <a:path w="410" h="580">
                        <a:moveTo>
                          <a:pt x="10" y="7"/>
                        </a:moveTo>
                        <a:lnTo>
                          <a:pt x="0" y="0"/>
                        </a:lnTo>
                        <a:lnTo>
                          <a:pt x="270" y="580"/>
                        </a:lnTo>
                        <a:lnTo>
                          <a:pt x="410" y="580"/>
                        </a:lnTo>
                        <a:lnTo>
                          <a:pt x="112" y="0"/>
                        </a:lnTo>
                        <a:lnTo>
                          <a:pt x="10" y="7"/>
                        </a:lnTo>
                        <a:close/>
                      </a:path>
                    </a:pathLst>
                  </a:custGeom>
                  <a:solidFill>
                    <a:srgbClr val="00008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80085" name="Freeform 213"/>
                  <p:cNvSpPr>
                    <a:spLocks noChangeAspect="1"/>
                  </p:cNvSpPr>
                  <p:nvPr/>
                </p:nvSpPr>
                <p:spPr bwMode="auto">
                  <a:xfrm>
                    <a:off x="7464" y="1912"/>
                    <a:ext cx="377" cy="388"/>
                  </a:xfrm>
                  <a:custGeom>
                    <a:avLst/>
                    <a:gdLst/>
                    <a:ahLst/>
                    <a:cxnLst>
                      <a:cxn ang="0">
                        <a:pos x="100" y="45"/>
                      </a:cxn>
                      <a:cxn ang="0">
                        <a:pos x="110" y="38"/>
                      </a:cxn>
                      <a:cxn ang="0">
                        <a:pos x="377" y="388"/>
                      </a:cxn>
                      <a:cxn ang="0">
                        <a:pos x="247" y="368"/>
                      </a:cxn>
                      <a:cxn ang="0">
                        <a:pos x="0" y="0"/>
                      </a:cxn>
                      <a:cxn ang="0">
                        <a:pos x="100" y="45"/>
                      </a:cxn>
                    </a:cxnLst>
                    <a:rect l="0" t="0" r="r" b="b"/>
                    <a:pathLst>
                      <a:path w="377" h="388">
                        <a:moveTo>
                          <a:pt x="100" y="45"/>
                        </a:moveTo>
                        <a:lnTo>
                          <a:pt x="110" y="38"/>
                        </a:lnTo>
                        <a:lnTo>
                          <a:pt x="377" y="388"/>
                        </a:lnTo>
                        <a:lnTo>
                          <a:pt x="247" y="368"/>
                        </a:lnTo>
                        <a:lnTo>
                          <a:pt x="0" y="0"/>
                        </a:lnTo>
                        <a:lnTo>
                          <a:pt x="100" y="45"/>
                        </a:lnTo>
                        <a:close/>
                      </a:path>
                    </a:pathLst>
                  </a:custGeom>
                  <a:solidFill>
                    <a:srgbClr val="00008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</p:grpSp>
            <p:sp>
              <p:nvSpPr>
                <p:cNvPr id="80086" name="Freeform 214"/>
                <p:cNvSpPr>
                  <a:spLocks noChangeAspect="1"/>
                </p:cNvSpPr>
                <p:nvPr/>
              </p:nvSpPr>
              <p:spPr bwMode="auto">
                <a:xfrm>
                  <a:off x="4616" y="1560"/>
                  <a:ext cx="3755" cy="822"/>
                </a:xfrm>
                <a:custGeom>
                  <a:avLst/>
                  <a:gdLst/>
                  <a:ahLst/>
                  <a:cxnLst>
                    <a:cxn ang="0">
                      <a:pos x="28" y="110"/>
                    </a:cxn>
                    <a:cxn ang="0">
                      <a:pos x="380" y="95"/>
                    </a:cxn>
                    <a:cxn ang="0">
                      <a:pos x="650" y="95"/>
                    </a:cxn>
                    <a:cxn ang="0">
                      <a:pos x="1013" y="75"/>
                    </a:cxn>
                    <a:cxn ang="0">
                      <a:pos x="1348" y="75"/>
                    </a:cxn>
                    <a:cxn ang="0">
                      <a:pos x="1725" y="75"/>
                    </a:cxn>
                    <a:cxn ang="0">
                      <a:pos x="2063" y="85"/>
                    </a:cxn>
                    <a:cxn ang="0">
                      <a:pos x="2223" y="107"/>
                    </a:cxn>
                    <a:cxn ang="0">
                      <a:pos x="2360" y="137"/>
                    </a:cxn>
                    <a:cxn ang="0">
                      <a:pos x="2513" y="192"/>
                    </a:cxn>
                    <a:cxn ang="0">
                      <a:pos x="2658" y="252"/>
                    </a:cxn>
                    <a:cxn ang="0">
                      <a:pos x="3188" y="527"/>
                    </a:cxn>
                    <a:cxn ang="0">
                      <a:pos x="3470" y="655"/>
                    </a:cxn>
                    <a:cxn ang="0">
                      <a:pos x="3633" y="760"/>
                    </a:cxn>
                    <a:cxn ang="0">
                      <a:pos x="3485" y="757"/>
                    </a:cxn>
                    <a:cxn ang="0">
                      <a:pos x="0" y="490"/>
                    </a:cxn>
                    <a:cxn ang="0">
                      <a:pos x="5" y="572"/>
                    </a:cxn>
                    <a:cxn ang="0">
                      <a:pos x="3643" y="822"/>
                    </a:cxn>
                    <a:cxn ang="0">
                      <a:pos x="3755" y="802"/>
                    </a:cxn>
                    <a:cxn ang="0">
                      <a:pos x="3698" y="730"/>
                    </a:cxn>
                    <a:cxn ang="0">
                      <a:pos x="3598" y="655"/>
                    </a:cxn>
                    <a:cxn ang="0">
                      <a:pos x="3353" y="527"/>
                    </a:cxn>
                    <a:cxn ang="0">
                      <a:pos x="3163" y="425"/>
                    </a:cxn>
                    <a:cxn ang="0">
                      <a:pos x="2680" y="187"/>
                    </a:cxn>
                    <a:cxn ang="0">
                      <a:pos x="2463" y="102"/>
                    </a:cxn>
                    <a:cxn ang="0">
                      <a:pos x="2248" y="47"/>
                    </a:cxn>
                    <a:cxn ang="0">
                      <a:pos x="1765" y="0"/>
                    </a:cxn>
                    <a:cxn ang="0">
                      <a:pos x="1105" y="0"/>
                    </a:cxn>
                    <a:cxn ang="0">
                      <a:pos x="28" y="57"/>
                    </a:cxn>
                    <a:cxn ang="0">
                      <a:pos x="28" y="110"/>
                    </a:cxn>
                  </a:cxnLst>
                  <a:rect l="0" t="0" r="r" b="b"/>
                  <a:pathLst>
                    <a:path w="3755" h="822">
                      <a:moveTo>
                        <a:pt x="28" y="110"/>
                      </a:moveTo>
                      <a:lnTo>
                        <a:pt x="380" y="95"/>
                      </a:lnTo>
                      <a:lnTo>
                        <a:pt x="650" y="95"/>
                      </a:lnTo>
                      <a:lnTo>
                        <a:pt x="1013" y="75"/>
                      </a:lnTo>
                      <a:lnTo>
                        <a:pt x="1348" y="75"/>
                      </a:lnTo>
                      <a:lnTo>
                        <a:pt x="1725" y="75"/>
                      </a:lnTo>
                      <a:lnTo>
                        <a:pt x="2063" y="85"/>
                      </a:lnTo>
                      <a:lnTo>
                        <a:pt x="2223" y="107"/>
                      </a:lnTo>
                      <a:lnTo>
                        <a:pt x="2360" y="137"/>
                      </a:lnTo>
                      <a:lnTo>
                        <a:pt x="2513" y="192"/>
                      </a:lnTo>
                      <a:lnTo>
                        <a:pt x="2658" y="252"/>
                      </a:lnTo>
                      <a:lnTo>
                        <a:pt x="3188" y="527"/>
                      </a:lnTo>
                      <a:lnTo>
                        <a:pt x="3470" y="655"/>
                      </a:lnTo>
                      <a:lnTo>
                        <a:pt x="3633" y="760"/>
                      </a:lnTo>
                      <a:lnTo>
                        <a:pt x="3485" y="757"/>
                      </a:lnTo>
                      <a:lnTo>
                        <a:pt x="0" y="490"/>
                      </a:lnTo>
                      <a:lnTo>
                        <a:pt x="5" y="572"/>
                      </a:lnTo>
                      <a:lnTo>
                        <a:pt x="3643" y="822"/>
                      </a:lnTo>
                      <a:lnTo>
                        <a:pt x="3755" y="802"/>
                      </a:lnTo>
                      <a:lnTo>
                        <a:pt x="3698" y="730"/>
                      </a:lnTo>
                      <a:lnTo>
                        <a:pt x="3598" y="655"/>
                      </a:lnTo>
                      <a:lnTo>
                        <a:pt x="3353" y="527"/>
                      </a:lnTo>
                      <a:lnTo>
                        <a:pt x="3163" y="425"/>
                      </a:lnTo>
                      <a:lnTo>
                        <a:pt x="2680" y="187"/>
                      </a:lnTo>
                      <a:lnTo>
                        <a:pt x="2463" y="102"/>
                      </a:lnTo>
                      <a:lnTo>
                        <a:pt x="2248" y="47"/>
                      </a:lnTo>
                      <a:lnTo>
                        <a:pt x="1765" y="0"/>
                      </a:lnTo>
                      <a:lnTo>
                        <a:pt x="1105" y="0"/>
                      </a:lnTo>
                      <a:lnTo>
                        <a:pt x="28" y="57"/>
                      </a:lnTo>
                      <a:lnTo>
                        <a:pt x="28" y="110"/>
                      </a:lnTo>
                      <a:close/>
                    </a:path>
                  </a:pathLst>
                </a:custGeom>
                <a:solidFill>
                  <a:srgbClr val="00008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  <p:sp>
            <p:nvSpPr>
              <p:cNvPr id="80087" name="Freeform 215"/>
              <p:cNvSpPr>
                <a:spLocks noChangeAspect="1"/>
              </p:cNvSpPr>
              <p:nvPr/>
            </p:nvSpPr>
            <p:spPr bwMode="auto">
              <a:xfrm>
                <a:off x="2149" y="1460"/>
                <a:ext cx="7030" cy="932"/>
              </a:xfrm>
              <a:custGeom>
                <a:avLst/>
                <a:gdLst/>
                <a:ahLst/>
                <a:cxnLst>
                  <a:cxn ang="0">
                    <a:pos x="270" y="585"/>
                  </a:cxn>
                  <a:cxn ang="0">
                    <a:pos x="617" y="497"/>
                  </a:cxn>
                  <a:cxn ang="0">
                    <a:pos x="882" y="427"/>
                  </a:cxn>
                  <a:cxn ang="0">
                    <a:pos x="1155" y="352"/>
                  </a:cxn>
                  <a:cxn ang="0">
                    <a:pos x="1432" y="302"/>
                  </a:cxn>
                  <a:cxn ang="0">
                    <a:pos x="1655" y="265"/>
                  </a:cxn>
                  <a:cxn ang="0">
                    <a:pos x="1937" y="220"/>
                  </a:cxn>
                  <a:cxn ang="0">
                    <a:pos x="2187" y="165"/>
                  </a:cxn>
                  <a:cxn ang="0">
                    <a:pos x="2367" y="52"/>
                  </a:cxn>
                  <a:cxn ang="0">
                    <a:pos x="2740" y="40"/>
                  </a:cxn>
                  <a:cxn ang="0">
                    <a:pos x="3185" y="10"/>
                  </a:cxn>
                  <a:cxn ang="0">
                    <a:pos x="3750" y="2"/>
                  </a:cxn>
                  <a:cxn ang="0">
                    <a:pos x="4217" y="0"/>
                  </a:cxn>
                  <a:cxn ang="0">
                    <a:pos x="4662" y="52"/>
                  </a:cxn>
                  <a:cxn ang="0">
                    <a:pos x="4980" y="135"/>
                  </a:cxn>
                  <a:cxn ang="0">
                    <a:pos x="5320" y="240"/>
                  </a:cxn>
                  <a:cxn ang="0">
                    <a:pos x="5692" y="367"/>
                  </a:cxn>
                  <a:cxn ang="0">
                    <a:pos x="6077" y="495"/>
                  </a:cxn>
                  <a:cxn ang="0">
                    <a:pos x="6362" y="582"/>
                  </a:cxn>
                  <a:cxn ang="0">
                    <a:pos x="6667" y="685"/>
                  </a:cxn>
                  <a:cxn ang="0">
                    <a:pos x="7030" y="812"/>
                  </a:cxn>
                  <a:cxn ang="0">
                    <a:pos x="6857" y="885"/>
                  </a:cxn>
                  <a:cxn ang="0">
                    <a:pos x="6605" y="930"/>
                  </a:cxn>
                  <a:cxn ang="0">
                    <a:pos x="6235" y="927"/>
                  </a:cxn>
                  <a:cxn ang="0">
                    <a:pos x="6142" y="812"/>
                  </a:cxn>
                  <a:cxn ang="0">
                    <a:pos x="5865" y="647"/>
                  </a:cxn>
                  <a:cxn ang="0">
                    <a:pos x="5420" y="420"/>
                  </a:cxn>
                  <a:cxn ang="0">
                    <a:pos x="4952" y="210"/>
                  </a:cxn>
                  <a:cxn ang="0">
                    <a:pos x="4585" y="130"/>
                  </a:cxn>
                  <a:cxn ang="0">
                    <a:pos x="3882" y="97"/>
                  </a:cxn>
                  <a:cxn ang="0">
                    <a:pos x="3062" y="122"/>
                  </a:cxn>
                  <a:cxn ang="0">
                    <a:pos x="2462" y="707"/>
                  </a:cxn>
                </a:cxnLst>
                <a:rect l="0" t="0" r="r" b="b"/>
                <a:pathLst>
                  <a:path w="7030" h="932">
                    <a:moveTo>
                      <a:pt x="0" y="622"/>
                    </a:moveTo>
                    <a:lnTo>
                      <a:pt x="270" y="585"/>
                    </a:lnTo>
                    <a:lnTo>
                      <a:pt x="477" y="537"/>
                    </a:lnTo>
                    <a:lnTo>
                      <a:pt x="617" y="497"/>
                    </a:lnTo>
                    <a:lnTo>
                      <a:pt x="732" y="465"/>
                    </a:lnTo>
                    <a:lnTo>
                      <a:pt x="882" y="427"/>
                    </a:lnTo>
                    <a:lnTo>
                      <a:pt x="1010" y="390"/>
                    </a:lnTo>
                    <a:lnTo>
                      <a:pt x="1155" y="352"/>
                    </a:lnTo>
                    <a:lnTo>
                      <a:pt x="1285" y="325"/>
                    </a:lnTo>
                    <a:lnTo>
                      <a:pt x="1432" y="302"/>
                    </a:lnTo>
                    <a:lnTo>
                      <a:pt x="1552" y="282"/>
                    </a:lnTo>
                    <a:lnTo>
                      <a:pt x="1655" y="265"/>
                    </a:lnTo>
                    <a:lnTo>
                      <a:pt x="1807" y="240"/>
                    </a:lnTo>
                    <a:lnTo>
                      <a:pt x="1937" y="220"/>
                    </a:lnTo>
                    <a:lnTo>
                      <a:pt x="2060" y="200"/>
                    </a:lnTo>
                    <a:lnTo>
                      <a:pt x="2187" y="165"/>
                    </a:lnTo>
                    <a:lnTo>
                      <a:pt x="2292" y="112"/>
                    </a:lnTo>
                    <a:lnTo>
                      <a:pt x="2367" y="52"/>
                    </a:lnTo>
                    <a:lnTo>
                      <a:pt x="2520" y="45"/>
                    </a:lnTo>
                    <a:lnTo>
                      <a:pt x="2740" y="40"/>
                    </a:lnTo>
                    <a:lnTo>
                      <a:pt x="2990" y="20"/>
                    </a:lnTo>
                    <a:lnTo>
                      <a:pt x="3185" y="10"/>
                    </a:lnTo>
                    <a:lnTo>
                      <a:pt x="3472" y="5"/>
                    </a:lnTo>
                    <a:lnTo>
                      <a:pt x="3750" y="2"/>
                    </a:lnTo>
                    <a:lnTo>
                      <a:pt x="4015" y="0"/>
                    </a:lnTo>
                    <a:lnTo>
                      <a:pt x="4217" y="0"/>
                    </a:lnTo>
                    <a:lnTo>
                      <a:pt x="4437" y="17"/>
                    </a:lnTo>
                    <a:lnTo>
                      <a:pt x="4662" y="52"/>
                    </a:lnTo>
                    <a:lnTo>
                      <a:pt x="4830" y="95"/>
                    </a:lnTo>
                    <a:lnTo>
                      <a:pt x="4980" y="135"/>
                    </a:lnTo>
                    <a:lnTo>
                      <a:pt x="5142" y="185"/>
                    </a:lnTo>
                    <a:lnTo>
                      <a:pt x="5320" y="240"/>
                    </a:lnTo>
                    <a:lnTo>
                      <a:pt x="5500" y="302"/>
                    </a:lnTo>
                    <a:lnTo>
                      <a:pt x="5692" y="367"/>
                    </a:lnTo>
                    <a:lnTo>
                      <a:pt x="5880" y="432"/>
                    </a:lnTo>
                    <a:lnTo>
                      <a:pt x="6077" y="495"/>
                    </a:lnTo>
                    <a:lnTo>
                      <a:pt x="6225" y="545"/>
                    </a:lnTo>
                    <a:lnTo>
                      <a:pt x="6362" y="582"/>
                    </a:lnTo>
                    <a:lnTo>
                      <a:pt x="6512" y="637"/>
                    </a:lnTo>
                    <a:lnTo>
                      <a:pt x="6667" y="685"/>
                    </a:lnTo>
                    <a:lnTo>
                      <a:pt x="6857" y="747"/>
                    </a:lnTo>
                    <a:lnTo>
                      <a:pt x="7030" y="812"/>
                    </a:lnTo>
                    <a:lnTo>
                      <a:pt x="6960" y="857"/>
                    </a:lnTo>
                    <a:lnTo>
                      <a:pt x="6857" y="885"/>
                    </a:lnTo>
                    <a:lnTo>
                      <a:pt x="6745" y="915"/>
                    </a:lnTo>
                    <a:lnTo>
                      <a:pt x="6605" y="930"/>
                    </a:lnTo>
                    <a:lnTo>
                      <a:pt x="6420" y="932"/>
                    </a:lnTo>
                    <a:lnTo>
                      <a:pt x="6235" y="927"/>
                    </a:lnTo>
                    <a:lnTo>
                      <a:pt x="6187" y="857"/>
                    </a:lnTo>
                    <a:lnTo>
                      <a:pt x="6142" y="812"/>
                    </a:lnTo>
                    <a:lnTo>
                      <a:pt x="6055" y="750"/>
                    </a:lnTo>
                    <a:lnTo>
                      <a:pt x="5865" y="647"/>
                    </a:lnTo>
                    <a:lnTo>
                      <a:pt x="5630" y="525"/>
                    </a:lnTo>
                    <a:lnTo>
                      <a:pt x="5420" y="420"/>
                    </a:lnTo>
                    <a:lnTo>
                      <a:pt x="5165" y="292"/>
                    </a:lnTo>
                    <a:lnTo>
                      <a:pt x="4952" y="210"/>
                    </a:lnTo>
                    <a:lnTo>
                      <a:pt x="4750" y="152"/>
                    </a:lnTo>
                    <a:lnTo>
                      <a:pt x="4585" y="130"/>
                    </a:lnTo>
                    <a:lnTo>
                      <a:pt x="4280" y="100"/>
                    </a:lnTo>
                    <a:lnTo>
                      <a:pt x="3882" y="97"/>
                    </a:lnTo>
                    <a:lnTo>
                      <a:pt x="3417" y="110"/>
                    </a:lnTo>
                    <a:lnTo>
                      <a:pt x="3062" y="122"/>
                    </a:lnTo>
                    <a:lnTo>
                      <a:pt x="2495" y="152"/>
                    </a:lnTo>
                    <a:lnTo>
                      <a:pt x="2462" y="707"/>
                    </a:lnTo>
                    <a:lnTo>
                      <a:pt x="0" y="622"/>
                    </a:lnTo>
                    <a:close/>
                  </a:path>
                </a:pathLst>
              </a:custGeom>
              <a:solidFill>
                <a:srgbClr val="00008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80088" name="Freeform 216"/>
              <p:cNvSpPr>
                <a:spLocks noChangeAspect="1"/>
              </p:cNvSpPr>
              <p:nvPr/>
            </p:nvSpPr>
            <p:spPr bwMode="auto">
              <a:xfrm>
                <a:off x="2346" y="2375"/>
                <a:ext cx="9508" cy="1472"/>
              </a:xfrm>
              <a:custGeom>
                <a:avLst/>
                <a:gdLst/>
                <a:ahLst/>
                <a:cxnLst>
                  <a:cxn ang="0">
                    <a:pos x="8023" y="697"/>
                  </a:cxn>
                  <a:cxn ang="0">
                    <a:pos x="8095" y="920"/>
                  </a:cxn>
                  <a:cxn ang="0">
                    <a:pos x="8095" y="1090"/>
                  </a:cxn>
                  <a:cxn ang="0">
                    <a:pos x="9508" y="1090"/>
                  </a:cxn>
                  <a:cxn ang="0">
                    <a:pos x="9410" y="1205"/>
                  </a:cxn>
                  <a:cxn ang="0">
                    <a:pos x="9475" y="1335"/>
                  </a:cxn>
                  <a:cxn ang="0">
                    <a:pos x="9475" y="1395"/>
                  </a:cxn>
                  <a:cxn ang="0">
                    <a:pos x="9433" y="1437"/>
                  </a:cxn>
                  <a:cxn ang="0">
                    <a:pos x="8620" y="1437"/>
                  </a:cxn>
                  <a:cxn ang="0">
                    <a:pos x="8555" y="1472"/>
                  </a:cxn>
                  <a:cxn ang="0">
                    <a:pos x="8140" y="1472"/>
                  </a:cxn>
                  <a:cxn ang="0">
                    <a:pos x="8085" y="1432"/>
                  </a:cxn>
                  <a:cxn ang="0">
                    <a:pos x="563" y="1432"/>
                  </a:cxn>
                  <a:cxn ang="0">
                    <a:pos x="265" y="1162"/>
                  </a:cxn>
                  <a:cxn ang="0">
                    <a:pos x="30" y="1252"/>
                  </a:cxn>
                  <a:cxn ang="0">
                    <a:pos x="0" y="537"/>
                  </a:cxn>
                  <a:cxn ang="0">
                    <a:pos x="573" y="0"/>
                  </a:cxn>
                  <a:cxn ang="0">
                    <a:pos x="1468" y="20"/>
                  </a:cxn>
                  <a:cxn ang="0">
                    <a:pos x="6130" y="1205"/>
                  </a:cxn>
                  <a:cxn ang="0">
                    <a:pos x="6263" y="1062"/>
                  </a:cxn>
                  <a:cxn ang="0">
                    <a:pos x="6378" y="695"/>
                  </a:cxn>
                  <a:cxn ang="0">
                    <a:pos x="6543" y="392"/>
                  </a:cxn>
                  <a:cxn ang="0">
                    <a:pos x="7033" y="150"/>
                  </a:cxn>
                  <a:cxn ang="0">
                    <a:pos x="7488" y="162"/>
                  </a:cxn>
                  <a:cxn ang="0">
                    <a:pos x="7828" y="340"/>
                  </a:cxn>
                  <a:cxn ang="0">
                    <a:pos x="8023" y="697"/>
                  </a:cxn>
                </a:cxnLst>
                <a:rect l="0" t="0" r="r" b="b"/>
                <a:pathLst>
                  <a:path w="9508" h="1472">
                    <a:moveTo>
                      <a:pt x="8023" y="697"/>
                    </a:moveTo>
                    <a:lnTo>
                      <a:pt x="8095" y="920"/>
                    </a:lnTo>
                    <a:lnTo>
                      <a:pt x="8095" y="1090"/>
                    </a:lnTo>
                    <a:lnTo>
                      <a:pt x="9508" y="1090"/>
                    </a:lnTo>
                    <a:lnTo>
                      <a:pt x="9410" y="1205"/>
                    </a:lnTo>
                    <a:lnTo>
                      <a:pt x="9475" y="1335"/>
                    </a:lnTo>
                    <a:lnTo>
                      <a:pt x="9475" y="1395"/>
                    </a:lnTo>
                    <a:lnTo>
                      <a:pt x="9433" y="1437"/>
                    </a:lnTo>
                    <a:lnTo>
                      <a:pt x="8620" y="1437"/>
                    </a:lnTo>
                    <a:lnTo>
                      <a:pt x="8555" y="1472"/>
                    </a:lnTo>
                    <a:lnTo>
                      <a:pt x="8140" y="1472"/>
                    </a:lnTo>
                    <a:lnTo>
                      <a:pt x="8085" y="1432"/>
                    </a:lnTo>
                    <a:lnTo>
                      <a:pt x="563" y="1432"/>
                    </a:lnTo>
                    <a:lnTo>
                      <a:pt x="265" y="1162"/>
                    </a:lnTo>
                    <a:lnTo>
                      <a:pt x="30" y="1252"/>
                    </a:lnTo>
                    <a:lnTo>
                      <a:pt x="0" y="537"/>
                    </a:lnTo>
                    <a:lnTo>
                      <a:pt x="573" y="0"/>
                    </a:lnTo>
                    <a:lnTo>
                      <a:pt x="1468" y="20"/>
                    </a:lnTo>
                    <a:lnTo>
                      <a:pt x="6130" y="1205"/>
                    </a:lnTo>
                    <a:lnTo>
                      <a:pt x="6263" y="1062"/>
                    </a:lnTo>
                    <a:lnTo>
                      <a:pt x="6378" y="695"/>
                    </a:lnTo>
                    <a:lnTo>
                      <a:pt x="6543" y="392"/>
                    </a:lnTo>
                    <a:lnTo>
                      <a:pt x="7033" y="150"/>
                    </a:lnTo>
                    <a:lnTo>
                      <a:pt x="7488" y="162"/>
                    </a:lnTo>
                    <a:lnTo>
                      <a:pt x="7828" y="340"/>
                    </a:lnTo>
                    <a:lnTo>
                      <a:pt x="8023" y="697"/>
                    </a:lnTo>
                    <a:close/>
                  </a:path>
                </a:pathLst>
              </a:custGeom>
              <a:solidFill>
                <a:srgbClr val="00008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n-lt"/>
                </a:endParaRPr>
              </a:p>
            </p:txBody>
          </p:sp>
          <p:grpSp>
            <p:nvGrpSpPr>
              <p:cNvPr id="80089" name="Group 217"/>
              <p:cNvGrpSpPr>
                <a:grpSpLocks noChangeAspect="1"/>
              </p:cNvGrpSpPr>
              <p:nvPr/>
            </p:nvGrpSpPr>
            <p:grpSpPr bwMode="auto">
              <a:xfrm>
                <a:off x="1611" y="2367"/>
                <a:ext cx="620" cy="1075"/>
                <a:chOff x="1611" y="2367"/>
                <a:chExt cx="620" cy="1075"/>
              </a:xfrm>
            </p:grpSpPr>
            <p:sp>
              <p:nvSpPr>
                <p:cNvPr id="80090" name="Rectangle 218"/>
                <p:cNvSpPr>
                  <a:spLocks noChangeAspect="1" noChangeArrowheads="1"/>
                </p:cNvSpPr>
                <p:nvPr/>
              </p:nvSpPr>
              <p:spPr bwMode="auto">
                <a:xfrm>
                  <a:off x="1664" y="2592"/>
                  <a:ext cx="237" cy="40"/>
                </a:xfrm>
                <a:prstGeom prst="rect">
                  <a:avLst/>
                </a:prstGeom>
                <a:solidFill>
                  <a:srgbClr val="000080"/>
                </a:solidFill>
                <a:ln w="1270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80091" name="Rectangle 219"/>
                <p:cNvSpPr>
                  <a:spLocks noChangeAspect="1" noChangeArrowheads="1"/>
                </p:cNvSpPr>
                <p:nvPr/>
              </p:nvSpPr>
              <p:spPr bwMode="auto">
                <a:xfrm>
                  <a:off x="1664" y="2367"/>
                  <a:ext cx="237" cy="95"/>
                </a:xfrm>
                <a:prstGeom prst="rect">
                  <a:avLst/>
                </a:prstGeom>
                <a:solidFill>
                  <a:srgbClr val="000080"/>
                </a:solidFill>
                <a:ln w="1270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80092" name="Rectangle 220"/>
                <p:cNvSpPr>
                  <a:spLocks noChangeAspect="1" noChangeArrowheads="1"/>
                </p:cNvSpPr>
                <p:nvPr/>
              </p:nvSpPr>
              <p:spPr bwMode="auto">
                <a:xfrm>
                  <a:off x="1664" y="2507"/>
                  <a:ext cx="237" cy="40"/>
                </a:xfrm>
                <a:prstGeom prst="rect">
                  <a:avLst/>
                </a:prstGeom>
                <a:solidFill>
                  <a:srgbClr val="000080"/>
                </a:solidFill>
                <a:ln w="1270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80093" name="Arc 221"/>
                <p:cNvSpPr>
                  <a:spLocks noChangeAspect="1"/>
                </p:cNvSpPr>
                <p:nvPr/>
              </p:nvSpPr>
              <p:spPr bwMode="auto">
                <a:xfrm>
                  <a:off x="1664" y="2687"/>
                  <a:ext cx="229" cy="243"/>
                </a:xfrm>
                <a:custGeom>
                  <a:avLst/>
                  <a:gdLst>
                    <a:gd name="G0" fmla="+- 21600 0 0"/>
                    <a:gd name="G1" fmla="+- 171 0 0"/>
                    <a:gd name="G2" fmla="+- 21600 0 0"/>
                    <a:gd name="T0" fmla="*/ 21232 w 21600"/>
                    <a:gd name="T1" fmla="*/ 21768 h 21768"/>
                    <a:gd name="T2" fmla="*/ 1 w 21600"/>
                    <a:gd name="T3" fmla="*/ 0 h 21768"/>
                    <a:gd name="T4" fmla="*/ 21600 w 21600"/>
                    <a:gd name="T5" fmla="*/ 171 h 21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768" fill="none" extrusionOk="0">
                      <a:moveTo>
                        <a:pt x="21232" y="21767"/>
                      </a:moveTo>
                      <a:cubicBezTo>
                        <a:pt x="9447" y="21567"/>
                        <a:pt x="0" y="11956"/>
                        <a:pt x="0" y="171"/>
                      </a:cubicBezTo>
                      <a:cubicBezTo>
                        <a:pt x="-1" y="113"/>
                        <a:pt x="0" y="56"/>
                        <a:pt x="0" y="-1"/>
                      </a:cubicBezTo>
                    </a:path>
                    <a:path w="21600" h="21768" stroke="0" extrusionOk="0">
                      <a:moveTo>
                        <a:pt x="21232" y="21767"/>
                      </a:moveTo>
                      <a:cubicBezTo>
                        <a:pt x="9447" y="21567"/>
                        <a:pt x="0" y="11956"/>
                        <a:pt x="0" y="171"/>
                      </a:cubicBezTo>
                      <a:cubicBezTo>
                        <a:pt x="-1" y="113"/>
                        <a:pt x="0" y="56"/>
                        <a:pt x="0" y="-1"/>
                      </a:cubicBezTo>
                      <a:lnTo>
                        <a:pt x="21600" y="171"/>
                      </a:lnTo>
                      <a:close/>
                    </a:path>
                  </a:pathLst>
                </a:custGeom>
                <a:solidFill>
                  <a:srgbClr val="000080"/>
                </a:solidFill>
                <a:ln w="1270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grpSp>
              <p:nvGrpSpPr>
                <p:cNvPr id="80094" name="Group 222"/>
                <p:cNvGrpSpPr>
                  <a:grpSpLocks noChangeAspect="1"/>
                </p:cNvGrpSpPr>
                <p:nvPr/>
              </p:nvGrpSpPr>
              <p:grpSpPr bwMode="auto">
                <a:xfrm>
                  <a:off x="1611" y="3320"/>
                  <a:ext cx="620" cy="37"/>
                  <a:chOff x="1611" y="3320"/>
                  <a:chExt cx="620" cy="37"/>
                </a:xfrm>
              </p:grpSpPr>
              <p:sp>
                <p:nvSpPr>
                  <p:cNvPr id="80095" name="Rectangle 2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9" y="3320"/>
                    <a:ext cx="592" cy="37"/>
                  </a:xfrm>
                  <a:prstGeom prst="rect">
                    <a:avLst/>
                  </a:prstGeom>
                  <a:solidFill>
                    <a:srgbClr val="00008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80096" name="Oval 2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11" y="3320"/>
                    <a:ext cx="70" cy="37"/>
                  </a:xfrm>
                  <a:prstGeom prst="ellipse">
                    <a:avLst/>
                  </a:prstGeom>
                  <a:solidFill>
                    <a:srgbClr val="000080"/>
                  </a:solidFill>
                  <a:ln w="1270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80097" name="Group 225"/>
                <p:cNvGrpSpPr>
                  <a:grpSpLocks noChangeAspect="1"/>
                </p:cNvGrpSpPr>
                <p:nvPr/>
              </p:nvGrpSpPr>
              <p:grpSpPr bwMode="auto">
                <a:xfrm>
                  <a:off x="1611" y="3402"/>
                  <a:ext cx="620" cy="40"/>
                  <a:chOff x="1611" y="3402"/>
                  <a:chExt cx="620" cy="40"/>
                </a:xfrm>
              </p:grpSpPr>
              <p:sp>
                <p:nvSpPr>
                  <p:cNvPr id="80098" name="Rectangle 2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9" y="3402"/>
                    <a:ext cx="592" cy="40"/>
                  </a:xfrm>
                  <a:prstGeom prst="rect">
                    <a:avLst/>
                  </a:prstGeom>
                  <a:solidFill>
                    <a:srgbClr val="00008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80099" name="Oval 2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11" y="3402"/>
                    <a:ext cx="70" cy="40"/>
                  </a:xfrm>
                  <a:prstGeom prst="ellipse">
                    <a:avLst/>
                  </a:prstGeom>
                  <a:solidFill>
                    <a:srgbClr val="000080"/>
                  </a:solidFill>
                  <a:ln w="1270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80100" name="Group 228"/>
                <p:cNvGrpSpPr>
                  <a:grpSpLocks noChangeAspect="1"/>
                </p:cNvGrpSpPr>
                <p:nvPr/>
              </p:nvGrpSpPr>
              <p:grpSpPr bwMode="auto">
                <a:xfrm>
                  <a:off x="1611" y="3232"/>
                  <a:ext cx="620" cy="40"/>
                  <a:chOff x="1611" y="3232"/>
                  <a:chExt cx="620" cy="40"/>
                </a:xfrm>
              </p:grpSpPr>
              <p:sp>
                <p:nvSpPr>
                  <p:cNvPr id="80101" name="Rectangle 2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9" y="3232"/>
                    <a:ext cx="592" cy="40"/>
                  </a:xfrm>
                  <a:prstGeom prst="rect">
                    <a:avLst/>
                  </a:prstGeom>
                  <a:solidFill>
                    <a:srgbClr val="00008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80102" name="Oval 2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11" y="3232"/>
                    <a:ext cx="70" cy="40"/>
                  </a:xfrm>
                  <a:prstGeom prst="ellipse">
                    <a:avLst/>
                  </a:prstGeom>
                  <a:solidFill>
                    <a:srgbClr val="000080"/>
                  </a:solidFill>
                  <a:ln w="1270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</p:grpSp>
          </p:grpSp>
          <p:sp>
            <p:nvSpPr>
              <p:cNvPr id="80103" name="Freeform 231"/>
              <p:cNvSpPr>
                <a:spLocks noChangeAspect="1"/>
              </p:cNvSpPr>
              <p:nvPr/>
            </p:nvSpPr>
            <p:spPr bwMode="auto">
              <a:xfrm>
                <a:off x="1664" y="2080"/>
                <a:ext cx="10197" cy="1552"/>
              </a:xfrm>
              <a:custGeom>
                <a:avLst/>
                <a:gdLst/>
                <a:ahLst/>
                <a:cxnLst>
                  <a:cxn ang="0">
                    <a:pos x="510" y="0"/>
                  </a:cxn>
                  <a:cxn ang="0">
                    <a:pos x="60" y="0"/>
                  </a:cxn>
                  <a:cxn ang="0">
                    <a:pos x="0" y="240"/>
                  </a:cxn>
                  <a:cxn ang="0">
                    <a:pos x="200" y="240"/>
                  </a:cxn>
                  <a:cxn ang="0">
                    <a:pos x="200" y="1107"/>
                  </a:cxn>
                  <a:cxn ang="0">
                    <a:pos x="592" y="1500"/>
                  </a:cxn>
                  <a:cxn ang="0">
                    <a:pos x="680" y="1540"/>
                  </a:cxn>
                  <a:cxn ang="0">
                    <a:pos x="755" y="1552"/>
                  </a:cxn>
                  <a:cxn ang="0">
                    <a:pos x="742" y="1355"/>
                  </a:cxn>
                  <a:cxn ang="0">
                    <a:pos x="732" y="1120"/>
                  </a:cxn>
                  <a:cxn ang="0">
                    <a:pos x="785" y="920"/>
                  </a:cxn>
                  <a:cxn ang="0">
                    <a:pos x="857" y="772"/>
                  </a:cxn>
                  <a:cxn ang="0">
                    <a:pos x="952" y="642"/>
                  </a:cxn>
                  <a:cxn ang="0">
                    <a:pos x="1090" y="515"/>
                  </a:cxn>
                  <a:cxn ang="0">
                    <a:pos x="1250" y="420"/>
                  </a:cxn>
                  <a:cxn ang="0">
                    <a:pos x="1475" y="360"/>
                  </a:cxn>
                  <a:cxn ang="0">
                    <a:pos x="1770" y="337"/>
                  </a:cxn>
                  <a:cxn ang="0">
                    <a:pos x="1975" y="390"/>
                  </a:cxn>
                  <a:cxn ang="0">
                    <a:pos x="2125" y="472"/>
                  </a:cxn>
                  <a:cxn ang="0">
                    <a:pos x="2250" y="567"/>
                  </a:cxn>
                  <a:cxn ang="0">
                    <a:pos x="2400" y="715"/>
                  </a:cxn>
                  <a:cxn ang="0">
                    <a:pos x="2495" y="877"/>
                  </a:cxn>
                  <a:cxn ang="0">
                    <a:pos x="2557" y="1022"/>
                  </a:cxn>
                  <a:cxn ang="0">
                    <a:pos x="2577" y="1162"/>
                  </a:cxn>
                  <a:cxn ang="0">
                    <a:pos x="2577" y="1467"/>
                  </a:cxn>
                  <a:cxn ang="0">
                    <a:pos x="7032" y="1552"/>
                  </a:cxn>
                  <a:cxn ang="0">
                    <a:pos x="7032" y="1257"/>
                  </a:cxn>
                  <a:cxn ang="0">
                    <a:pos x="7095" y="1055"/>
                  </a:cxn>
                  <a:cxn ang="0">
                    <a:pos x="7167" y="897"/>
                  </a:cxn>
                  <a:cxn ang="0">
                    <a:pos x="7277" y="750"/>
                  </a:cxn>
                  <a:cxn ang="0">
                    <a:pos x="7435" y="620"/>
                  </a:cxn>
                  <a:cxn ang="0">
                    <a:pos x="7595" y="535"/>
                  </a:cxn>
                  <a:cxn ang="0">
                    <a:pos x="7752" y="485"/>
                  </a:cxn>
                  <a:cxn ang="0">
                    <a:pos x="8030" y="485"/>
                  </a:cxn>
                  <a:cxn ang="0">
                    <a:pos x="8177" y="515"/>
                  </a:cxn>
                  <a:cxn ang="0">
                    <a:pos x="8327" y="580"/>
                  </a:cxn>
                  <a:cxn ang="0">
                    <a:pos x="8462" y="695"/>
                  </a:cxn>
                  <a:cxn ang="0">
                    <a:pos x="8592" y="845"/>
                  </a:cxn>
                  <a:cxn ang="0">
                    <a:pos x="8677" y="1022"/>
                  </a:cxn>
                  <a:cxn ang="0">
                    <a:pos x="8730" y="1215"/>
                  </a:cxn>
                  <a:cxn ang="0">
                    <a:pos x="8730" y="1415"/>
                  </a:cxn>
                  <a:cxn ang="0">
                    <a:pos x="10197" y="1410"/>
                  </a:cxn>
                  <a:cxn ang="0">
                    <a:pos x="10197" y="1345"/>
                  </a:cxn>
                  <a:cxn ang="0">
                    <a:pos x="10150" y="1345"/>
                  </a:cxn>
                  <a:cxn ang="0">
                    <a:pos x="10150" y="1250"/>
                  </a:cxn>
                  <a:cxn ang="0">
                    <a:pos x="10195" y="1245"/>
                  </a:cxn>
                  <a:cxn ang="0">
                    <a:pos x="10195" y="957"/>
                  </a:cxn>
                  <a:cxn ang="0">
                    <a:pos x="10155" y="897"/>
                  </a:cxn>
                  <a:cxn ang="0">
                    <a:pos x="9815" y="727"/>
                  </a:cxn>
                  <a:cxn ang="0">
                    <a:pos x="9440" y="580"/>
                  </a:cxn>
                  <a:cxn ang="0">
                    <a:pos x="8987" y="442"/>
                  </a:cxn>
                  <a:cxn ang="0">
                    <a:pos x="8497" y="325"/>
                  </a:cxn>
                  <a:cxn ang="0">
                    <a:pos x="8047" y="230"/>
                  </a:cxn>
                  <a:cxn ang="0">
                    <a:pos x="7617" y="155"/>
                  </a:cxn>
                  <a:cxn ang="0">
                    <a:pos x="7470" y="155"/>
                  </a:cxn>
                  <a:cxn ang="0">
                    <a:pos x="7372" y="197"/>
                  </a:cxn>
                  <a:cxn ang="0">
                    <a:pos x="6915" y="262"/>
                  </a:cxn>
                  <a:cxn ang="0">
                    <a:pos x="6552" y="295"/>
                  </a:cxn>
                  <a:cxn ang="0">
                    <a:pos x="4650" y="175"/>
                  </a:cxn>
                  <a:cxn ang="0">
                    <a:pos x="3737" y="102"/>
                  </a:cxn>
                  <a:cxn ang="0">
                    <a:pos x="2877" y="37"/>
                  </a:cxn>
                  <a:cxn ang="0">
                    <a:pos x="2442" y="7"/>
                  </a:cxn>
                  <a:cxn ang="0">
                    <a:pos x="510" y="0"/>
                  </a:cxn>
                </a:cxnLst>
                <a:rect l="0" t="0" r="r" b="b"/>
                <a:pathLst>
                  <a:path w="10197" h="1552">
                    <a:moveTo>
                      <a:pt x="510" y="0"/>
                    </a:moveTo>
                    <a:lnTo>
                      <a:pt x="60" y="0"/>
                    </a:lnTo>
                    <a:lnTo>
                      <a:pt x="0" y="240"/>
                    </a:lnTo>
                    <a:lnTo>
                      <a:pt x="200" y="240"/>
                    </a:lnTo>
                    <a:lnTo>
                      <a:pt x="200" y="1107"/>
                    </a:lnTo>
                    <a:lnTo>
                      <a:pt x="592" y="1500"/>
                    </a:lnTo>
                    <a:lnTo>
                      <a:pt x="680" y="1540"/>
                    </a:lnTo>
                    <a:lnTo>
                      <a:pt x="755" y="1552"/>
                    </a:lnTo>
                    <a:lnTo>
                      <a:pt x="742" y="1355"/>
                    </a:lnTo>
                    <a:lnTo>
                      <a:pt x="732" y="1120"/>
                    </a:lnTo>
                    <a:lnTo>
                      <a:pt x="785" y="920"/>
                    </a:lnTo>
                    <a:lnTo>
                      <a:pt x="857" y="772"/>
                    </a:lnTo>
                    <a:lnTo>
                      <a:pt x="952" y="642"/>
                    </a:lnTo>
                    <a:lnTo>
                      <a:pt x="1090" y="515"/>
                    </a:lnTo>
                    <a:lnTo>
                      <a:pt x="1250" y="420"/>
                    </a:lnTo>
                    <a:lnTo>
                      <a:pt x="1475" y="360"/>
                    </a:lnTo>
                    <a:lnTo>
                      <a:pt x="1770" y="337"/>
                    </a:lnTo>
                    <a:lnTo>
                      <a:pt x="1975" y="390"/>
                    </a:lnTo>
                    <a:lnTo>
                      <a:pt x="2125" y="472"/>
                    </a:lnTo>
                    <a:lnTo>
                      <a:pt x="2250" y="567"/>
                    </a:lnTo>
                    <a:lnTo>
                      <a:pt x="2400" y="715"/>
                    </a:lnTo>
                    <a:lnTo>
                      <a:pt x="2495" y="877"/>
                    </a:lnTo>
                    <a:lnTo>
                      <a:pt x="2557" y="1022"/>
                    </a:lnTo>
                    <a:lnTo>
                      <a:pt x="2577" y="1162"/>
                    </a:lnTo>
                    <a:lnTo>
                      <a:pt x="2577" y="1467"/>
                    </a:lnTo>
                    <a:lnTo>
                      <a:pt x="7032" y="1552"/>
                    </a:lnTo>
                    <a:lnTo>
                      <a:pt x="7032" y="1257"/>
                    </a:lnTo>
                    <a:lnTo>
                      <a:pt x="7095" y="1055"/>
                    </a:lnTo>
                    <a:lnTo>
                      <a:pt x="7167" y="897"/>
                    </a:lnTo>
                    <a:lnTo>
                      <a:pt x="7277" y="750"/>
                    </a:lnTo>
                    <a:lnTo>
                      <a:pt x="7435" y="620"/>
                    </a:lnTo>
                    <a:lnTo>
                      <a:pt x="7595" y="535"/>
                    </a:lnTo>
                    <a:lnTo>
                      <a:pt x="7752" y="485"/>
                    </a:lnTo>
                    <a:lnTo>
                      <a:pt x="8030" y="485"/>
                    </a:lnTo>
                    <a:lnTo>
                      <a:pt x="8177" y="515"/>
                    </a:lnTo>
                    <a:lnTo>
                      <a:pt x="8327" y="580"/>
                    </a:lnTo>
                    <a:lnTo>
                      <a:pt x="8462" y="695"/>
                    </a:lnTo>
                    <a:lnTo>
                      <a:pt x="8592" y="845"/>
                    </a:lnTo>
                    <a:lnTo>
                      <a:pt x="8677" y="1022"/>
                    </a:lnTo>
                    <a:lnTo>
                      <a:pt x="8730" y="1215"/>
                    </a:lnTo>
                    <a:lnTo>
                      <a:pt x="8730" y="1415"/>
                    </a:lnTo>
                    <a:lnTo>
                      <a:pt x="10197" y="1410"/>
                    </a:lnTo>
                    <a:lnTo>
                      <a:pt x="10197" y="1345"/>
                    </a:lnTo>
                    <a:lnTo>
                      <a:pt x="10150" y="1345"/>
                    </a:lnTo>
                    <a:lnTo>
                      <a:pt x="10150" y="1250"/>
                    </a:lnTo>
                    <a:lnTo>
                      <a:pt x="10195" y="1245"/>
                    </a:lnTo>
                    <a:lnTo>
                      <a:pt x="10195" y="957"/>
                    </a:lnTo>
                    <a:lnTo>
                      <a:pt x="10155" y="897"/>
                    </a:lnTo>
                    <a:lnTo>
                      <a:pt x="9815" y="727"/>
                    </a:lnTo>
                    <a:lnTo>
                      <a:pt x="9440" y="580"/>
                    </a:lnTo>
                    <a:lnTo>
                      <a:pt x="8987" y="442"/>
                    </a:lnTo>
                    <a:lnTo>
                      <a:pt x="8497" y="325"/>
                    </a:lnTo>
                    <a:lnTo>
                      <a:pt x="8047" y="230"/>
                    </a:lnTo>
                    <a:lnTo>
                      <a:pt x="7617" y="155"/>
                    </a:lnTo>
                    <a:lnTo>
                      <a:pt x="7470" y="155"/>
                    </a:lnTo>
                    <a:lnTo>
                      <a:pt x="7372" y="197"/>
                    </a:lnTo>
                    <a:lnTo>
                      <a:pt x="6915" y="262"/>
                    </a:lnTo>
                    <a:lnTo>
                      <a:pt x="6552" y="295"/>
                    </a:lnTo>
                    <a:lnTo>
                      <a:pt x="4650" y="175"/>
                    </a:lnTo>
                    <a:lnTo>
                      <a:pt x="3737" y="102"/>
                    </a:lnTo>
                    <a:lnTo>
                      <a:pt x="2877" y="37"/>
                    </a:lnTo>
                    <a:lnTo>
                      <a:pt x="2442" y="7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00008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80104" name="Freeform 232"/>
              <p:cNvSpPr>
                <a:spLocks noChangeAspect="1"/>
              </p:cNvSpPr>
              <p:nvPr/>
            </p:nvSpPr>
            <p:spPr bwMode="auto">
              <a:xfrm>
                <a:off x="5764" y="2207"/>
                <a:ext cx="2057" cy="139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65"/>
                  </a:cxn>
                  <a:cxn ang="0">
                    <a:pos x="2057" y="1398"/>
                  </a:cxn>
                  <a:cxn ang="0">
                    <a:pos x="2057" y="148"/>
                  </a:cxn>
                  <a:cxn ang="0">
                    <a:pos x="1785" y="120"/>
                  </a:cxn>
                  <a:cxn ang="0">
                    <a:pos x="1410" y="95"/>
                  </a:cxn>
                  <a:cxn ang="0">
                    <a:pos x="1032" y="78"/>
                  </a:cxn>
                  <a:cxn ang="0">
                    <a:pos x="787" y="55"/>
                  </a:cxn>
                  <a:cxn ang="0">
                    <a:pos x="547" y="40"/>
                  </a:cxn>
                  <a:cxn ang="0">
                    <a:pos x="222" y="13"/>
                  </a:cxn>
                  <a:cxn ang="0">
                    <a:pos x="0" y="0"/>
                  </a:cxn>
                </a:cxnLst>
                <a:rect l="0" t="0" r="r" b="b"/>
                <a:pathLst>
                  <a:path w="2057" h="1398">
                    <a:moveTo>
                      <a:pt x="0" y="0"/>
                    </a:moveTo>
                    <a:lnTo>
                      <a:pt x="0" y="1365"/>
                    </a:lnTo>
                    <a:lnTo>
                      <a:pt x="2057" y="1398"/>
                    </a:lnTo>
                    <a:lnTo>
                      <a:pt x="2057" y="148"/>
                    </a:lnTo>
                    <a:lnTo>
                      <a:pt x="1785" y="120"/>
                    </a:lnTo>
                    <a:lnTo>
                      <a:pt x="1410" y="95"/>
                    </a:lnTo>
                    <a:lnTo>
                      <a:pt x="1032" y="78"/>
                    </a:lnTo>
                    <a:lnTo>
                      <a:pt x="787" y="55"/>
                    </a:lnTo>
                    <a:lnTo>
                      <a:pt x="547" y="40"/>
                    </a:lnTo>
                    <a:lnTo>
                      <a:pt x="222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8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80105" name="Oval 233"/>
              <p:cNvSpPr>
                <a:spLocks noChangeAspect="1" noChangeArrowheads="1"/>
              </p:cNvSpPr>
              <p:nvPr/>
            </p:nvSpPr>
            <p:spPr bwMode="auto">
              <a:xfrm>
                <a:off x="4104" y="1762"/>
                <a:ext cx="395" cy="218"/>
              </a:xfrm>
              <a:prstGeom prst="ellipse">
                <a:avLst/>
              </a:prstGeom>
              <a:solidFill>
                <a:srgbClr val="000080"/>
              </a:solidFill>
              <a:ln w="127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80106" name="Oval 234"/>
              <p:cNvSpPr>
                <a:spLocks noChangeAspect="1" noChangeArrowheads="1"/>
              </p:cNvSpPr>
              <p:nvPr/>
            </p:nvSpPr>
            <p:spPr bwMode="auto">
              <a:xfrm>
                <a:off x="4176" y="1837"/>
                <a:ext cx="58" cy="58"/>
              </a:xfrm>
              <a:prstGeom prst="ellipse">
                <a:avLst/>
              </a:prstGeom>
              <a:solidFill>
                <a:srgbClr val="00008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n-lt"/>
                </a:endParaRPr>
              </a:p>
            </p:txBody>
          </p:sp>
          <p:grpSp>
            <p:nvGrpSpPr>
              <p:cNvPr id="80107" name="Group 235"/>
              <p:cNvGrpSpPr>
                <a:grpSpLocks noChangeAspect="1"/>
              </p:cNvGrpSpPr>
              <p:nvPr/>
            </p:nvGrpSpPr>
            <p:grpSpPr bwMode="auto">
              <a:xfrm>
                <a:off x="5381" y="2397"/>
                <a:ext cx="2178" cy="953"/>
                <a:chOff x="5381" y="2397"/>
                <a:chExt cx="2178" cy="953"/>
              </a:xfrm>
            </p:grpSpPr>
            <p:sp>
              <p:nvSpPr>
                <p:cNvPr id="80108" name="Freeform 236"/>
                <p:cNvSpPr>
                  <a:spLocks noChangeAspect="1"/>
                </p:cNvSpPr>
                <p:nvPr/>
              </p:nvSpPr>
              <p:spPr bwMode="auto">
                <a:xfrm>
                  <a:off x="5381" y="3045"/>
                  <a:ext cx="2178" cy="305"/>
                </a:xfrm>
                <a:custGeom>
                  <a:avLst/>
                  <a:gdLst/>
                  <a:ahLst/>
                  <a:cxnLst>
                    <a:cxn ang="0">
                      <a:pos x="0" y="170"/>
                    </a:cxn>
                    <a:cxn ang="0">
                      <a:pos x="0" y="305"/>
                    </a:cxn>
                    <a:cxn ang="0">
                      <a:pos x="2178" y="0"/>
                    </a:cxn>
                    <a:cxn ang="0">
                      <a:pos x="0" y="170"/>
                    </a:cxn>
                  </a:cxnLst>
                  <a:rect l="0" t="0" r="r" b="b"/>
                  <a:pathLst>
                    <a:path w="2178" h="305">
                      <a:moveTo>
                        <a:pt x="0" y="170"/>
                      </a:moveTo>
                      <a:lnTo>
                        <a:pt x="0" y="305"/>
                      </a:lnTo>
                      <a:lnTo>
                        <a:pt x="2178" y="0"/>
                      </a:lnTo>
                      <a:lnTo>
                        <a:pt x="0" y="170"/>
                      </a:lnTo>
                      <a:close/>
                    </a:path>
                  </a:pathLst>
                </a:custGeom>
                <a:solidFill>
                  <a:srgbClr val="000080"/>
                </a:solidFill>
                <a:ln w="12700">
                  <a:solidFill>
                    <a:srgbClr val="8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80109" name="Freeform 237"/>
                <p:cNvSpPr>
                  <a:spLocks noChangeAspect="1"/>
                </p:cNvSpPr>
                <p:nvPr/>
              </p:nvSpPr>
              <p:spPr bwMode="auto">
                <a:xfrm>
                  <a:off x="5381" y="2397"/>
                  <a:ext cx="2155" cy="3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40"/>
                    </a:cxn>
                    <a:cxn ang="0">
                      <a:pos x="2155" y="36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155" h="360">
                      <a:moveTo>
                        <a:pt x="0" y="0"/>
                      </a:moveTo>
                      <a:lnTo>
                        <a:pt x="0" y="140"/>
                      </a:lnTo>
                      <a:lnTo>
                        <a:pt x="2155" y="3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80"/>
                </a:solidFill>
                <a:ln w="12700">
                  <a:solidFill>
                    <a:srgbClr val="8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80110" name="Freeform 238"/>
                <p:cNvSpPr>
                  <a:spLocks noChangeAspect="1"/>
                </p:cNvSpPr>
                <p:nvPr/>
              </p:nvSpPr>
              <p:spPr bwMode="auto">
                <a:xfrm>
                  <a:off x="5381" y="2610"/>
                  <a:ext cx="2155" cy="22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37"/>
                    </a:cxn>
                    <a:cxn ang="0">
                      <a:pos x="2155" y="22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155" h="222">
                      <a:moveTo>
                        <a:pt x="0" y="0"/>
                      </a:moveTo>
                      <a:lnTo>
                        <a:pt x="0" y="137"/>
                      </a:lnTo>
                      <a:lnTo>
                        <a:pt x="2155" y="2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80"/>
                </a:solidFill>
                <a:ln w="12700">
                  <a:solidFill>
                    <a:srgbClr val="8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80111" name="Freeform 239"/>
                <p:cNvSpPr>
                  <a:spLocks noChangeAspect="1"/>
                </p:cNvSpPr>
                <p:nvPr/>
              </p:nvSpPr>
              <p:spPr bwMode="auto">
                <a:xfrm>
                  <a:off x="5381" y="2812"/>
                  <a:ext cx="2178" cy="1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38"/>
                    </a:cxn>
                    <a:cxn ang="0">
                      <a:pos x="2178" y="8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178" h="138">
                      <a:moveTo>
                        <a:pt x="0" y="0"/>
                      </a:moveTo>
                      <a:lnTo>
                        <a:pt x="0" y="138"/>
                      </a:lnTo>
                      <a:lnTo>
                        <a:pt x="2178" y="8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80"/>
                </a:solidFill>
                <a:ln w="12700">
                  <a:solidFill>
                    <a:srgbClr val="8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80112" name="Freeform 240"/>
                <p:cNvSpPr>
                  <a:spLocks noChangeAspect="1"/>
                </p:cNvSpPr>
                <p:nvPr/>
              </p:nvSpPr>
              <p:spPr bwMode="auto">
                <a:xfrm>
                  <a:off x="5381" y="2970"/>
                  <a:ext cx="2178" cy="180"/>
                </a:xfrm>
                <a:custGeom>
                  <a:avLst/>
                  <a:gdLst/>
                  <a:ahLst/>
                  <a:cxnLst>
                    <a:cxn ang="0">
                      <a:pos x="0" y="42"/>
                    </a:cxn>
                    <a:cxn ang="0">
                      <a:pos x="0" y="180"/>
                    </a:cxn>
                    <a:cxn ang="0">
                      <a:pos x="2178" y="0"/>
                    </a:cxn>
                    <a:cxn ang="0">
                      <a:pos x="0" y="42"/>
                    </a:cxn>
                  </a:cxnLst>
                  <a:rect l="0" t="0" r="r" b="b"/>
                  <a:pathLst>
                    <a:path w="2178" h="180">
                      <a:moveTo>
                        <a:pt x="0" y="42"/>
                      </a:moveTo>
                      <a:lnTo>
                        <a:pt x="0" y="180"/>
                      </a:lnTo>
                      <a:lnTo>
                        <a:pt x="2178" y="0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rgbClr val="000080"/>
                </a:solidFill>
                <a:ln w="12700">
                  <a:solidFill>
                    <a:srgbClr val="8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  <p:grpSp>
            <p:nvGrpSpPr>
              <p:cNvPr id="80113" name="Group 241"/>
              <p:cNvGrpSpPr>
                <a:grpSpLocks noChangeAspect="1"/>
              </p:cNvGrpSpPr>
              <p:nvPr/>
            </p:nvGrpSpPr>
            <p:grpSpPr bwMode="auto">
              <a:xfrm>
                <a:off x="8749" y="2480"/>
                <a:ext cx="1610" cy="1627"/>
                <a:chOff x="8749" y="2480"/>
                <a:chExt cx="1610" cy="1627"/>
              </a:xfrm>
            </p:grpSpPr>
            <p:sp>
              <p:nvSpPr>
                <p:cNvPr id="80114" name="Oval 242"/>
                <p:cNvSpPr>
                  <a:spLocks noChangeAspect="1" noChangeArrowheads="1"/>
                </p:cNvSpPr>
                <p:nvPr/>
              </p:nvSpPr>
              <p:spPr bwMode="auto">
                <a:xfrm>
                  <a:off x="8749" y="2480"/>
                  <a:ext cx="1610" cy="1627"/>
                </a:xfrm>
                <a:prstGeom prst="ellipse">
                  <a:avLst/>
                </a:prstGeom>
                <a:solidFill>
                  <a:srgbClr val="00008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80115" name="Freeform 243"/>
                <p:cNvSpPr>
                  <a:spLocks noChangeAspect="1"/>
                </p:cNvSpPr>
                <p:nvPr/>
              </p:nvSpPr>
              <p:spPr bwMode="auto">
                <a:xfrm>
                  <a:off x="9424" y="3537"/>
                  <a:ext cx="282" cy="348"/>
                </a:xfrm>
                <a:custGeom>
                  <a:avLst/>
                  <a:gdLst/>
                  <a:ahLst/>
                  <a:cxnLst>
                    <a:cxn ang="0">
                      <a:pos x="0" y="323"/>
                    </a:cxn>
                    <a:cxn ang="0">
                      <a:pos x="110" y="0"/>
                    </a:cxn>
                    <a:cxn ang="0">
                      <a:pos x="177" y="0"/>
                    </a:cxn>
                    <a:cxn ang="0">
                      <a:pos x="282" y="335"/>
                    </a:cxn>
                    <a:cxn ang="0">
                      <a:pos x="145" y="348"/>
                    </a:cxn>
                    <a:cxn ang="0">
                      <a:pos x="0" y="323"/>
                    </a:cxn>
                  </a:cxnLst>
                  <a:rect l="0" t="0" r="r" b="b"/>
                  <a:pathLst>
                    <a:path w="282" h="348">
                      <a:moveTo>
                        <a:pt x="0" y="323"/>
                      </a:moveTo>
                      <a:lnTo>
                        <a:pt x="110" y="0"/>
                      </a:lnTo>
                      <a:lnTo>
                        <a:pt x="177" y="0"/>
                      </a:lnTo>
                      <a:lnTo>
                        <a:pt x="282" y="335"/>
                      </a:lnTo>
                      <a:lnTo>
                        <a:pt x="145" y="348"/>
                      </a:lnTo>
                      <a:lnTo>
                        <a:pt x="0" y="323"/>
                      </a:lnTo>
                      <a:close/>
                    </a:path>
                  </a:pathLst>
                </a:custGeom>
                <a:solidFill>
                  <a:srgbClr val="00008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80116" name="Freeform 244"/>
                <p:cNvSpPr>
                  <a:spLocks noChangeAspect="1"/>
                </p:cNvSpPr>
                <p:nvPr/>
              </p:nvSpPr>
              <p:spPr bwMode="auto">
                <a:xfrm>
                  <a:off x="9409" y="2697"/>
                  <a:ext cx="287" cy="348"/>
                </a:xfrm>
                <a:custGeom>
                  <a:avLst/>
                  <a:gdLst/>
                  <a:ahLst/>
                  <a:cxnLst>
                    <a:cxn ang="0">
                      <a:pos x="0" y="25"/>
                    </a:cxn>
                    <a:cxn ang="0">
                      <a:pos x="115" y="348"/>
                    </a:cxn>
                    <a:cxn ang="0">
                      <a:pos x="180" y="348"/>
                    </a:cxn>
                    <a:cxn ang="0">
                      <a:pos x="287" y="15"/>
                    </a:cxn>
                    <a:cxn ang="0">
                      <a:pos x="147" y="0"/>
                    </a:cxn>
                    <a:cxn ang="0">
                      <a:pos x="0" y="25"/>
                    </a:cxn>
                  </a:cxnLst>
                  <a:rect l="0" t="0" r="r" b="b"/>
                  <a:pathLst>
                    <a:path w="287" h="348">
                      <a:moveTo>
                        <a:pt x="0" y="25"/>
                      </a:moveTo>
                      <a:lnTo>
                        <a:pt x="115" y="348"/>
                      </a:lnTo>
                      <a:lnTo>
                        <a:pt x="180" y="348"/>
                      </a:lnTo>
                      <a:lnTo>
                        <a:pt x="287" y="15"/>
                      </a:lnTo>
                      <a:lnTo>
                        <a:pt x="147" y="0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8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80117" name="Freeform 245"/>
                <p:cNvSpPr>
                  <a:spLocks noChangeAspect="1"/>
                </p:cNvSpPr>
                <p:nvPr/>
              </p:nvSpPr>
              <p:spPr bwMode="auto">
                <a:xfrm>
                  <a:off x="9794" y="3142"/>
                  <a:ext cx="345" cy="283"/>
                </a:xfrm>
                <a:custGeom>
                  <a:avLst/>
                  <a:gdLst/>
                  <a:ahLst/>
                  <a:cxnLst>
                    <a:cxn ang="0">
                      <a:pos x="320" y="0"/>
                    </a:cxn>
                    <a:cxn ang="0">
                      <a:pos x="0" y="113"/>
                    </a:cxn>
                    <a:cxn ang="0">
                      <a:pos x="0" y="180"/>
                    </a:cxn>
                    <a:cxn ang="0">
                      <a:pos x="330" y="283"/>
                    </a:cxn>
                    <a:cxn ang="0">
                      <a:pos x="345" y="148"/>
                    </a:cxn>
                    <a:cxn ang="0">
                      <a:pos x="320" y="0"/>
                    </a:cxn>
                  </a:cxnLst>
                  <a:rect l="0" t="0" r="r" b="b"/>
                  <a:pathLst>
                    <a:path w="345" h="283">
                      <a:moveTo>
                        <a:pt x="320" y="0"/>
                      </a:moveTo>
                      <a:lnTo>
                        <a:pt x="0" y="113"/>
                      </a:lnTo>
                      <a:lnTo>
                        <a:pt x="0" y="180"/>
                      </a:lnTo>
                      <a:lnTo>
                        <a:pt x="330" y="283"/>
                      </a:lnTo>
                      <a:lnTo>
                        <a:pt x="345" y="148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rgbClr val="00008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80118" name="Freeform 246"/>
                <p:cNvSpPr>
                  <a:spLocks noChangeAspect="1"/>
                </p:cNvSpPr>
                <p:nvPr/>
              </p:nvSpPr>
              <p:spPr bwMode="auto">
                <a:xfrm>
                  <a:off x="8969" y="3142"/>
                  <a:ext cx="345" cy="283"/>
                </a:xfrm>
                <a:custGeom>
                  <a:avLst/>
                  <a:gdLst/>
                  <a:ahLst/>
                  <a:cxnLst>
                    <a:cxn ang="0">
                      <a:pos x="25" y="0"/>
                    </a:cxn>
                    <a:cxn ang="0">
                      <a:pos x="345" y="113"/>
                    </a:cxn>
                    <a:cxn ang="0">
                      <a:pos x="345" y="180"/>
                    </a:cxn>
                    <a:cxn ang="0">
                      <a:pos x="12" y="283"/>
                    </a:cxn>
                    <a:cxn ang="0">
                      <a:pos x="0" y="148"/>
                    </a:cxn>
                    <a:cxn ang="0">
                      <a:pos x="25" y="0"/>
                    </a:cxn>
                  </a:cxnLst>
                  <a:rect l="0" t="0" r="r" b="b"/>
                  <a:pathLst>
                    <a:path w="345" h="283">
                      <a:moveTo>
                        <a:pt x="25" y="0"/>
                      </a:moveTo>
                      <a:lnTo>
                        <a:pt x="345" y="113"/>
                      </a:lnTo>
                      <a:lnTo>
                        <a:pt x="345" y="180"/>
                      </a:lnTo>
                      <a:lnTo>
                        <a:pt x="12" y="283"/>
                      </a:lnTo>
                      <a:lnTo>
                        <a:pt x="0" y="14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8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80119" name="Oval 247"/>
                <p:cNvSpPr>
                  <a:spLocks noChangeAspect="1" noChangeArrowheads="1"/>
                </p:cNvSpPr>
                <p:nvPr/>
              </p:nvSpPr>
              <p:spPr bwMode="auto">
                <a:xfrm>
                  <a:off x="8966" y="2692"/>
                  <a:ext cx="1163" cy="1180"/>
                </a:xfrm>
                <a:prstGeom prst="ellipse">
                  <a:avLst/>
                </a:prstGeom>
                <a:solidFill>
                  <a:srgbClr val="000080"/>
                </a:solidFill>
                <a:ln w="254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grpSp>
              <p:nvGrpSpPr>
                <p:cNvPr id="80120" name="Group 248"/>
                <p:cNvGrpSpPr>
                  <a:grpSpLocks noChangeAspect="1"/>
                </p:cNvGrpSpPr>
                <p:nvPr/>
              </p:nvGrpSpPr>
              <p:grpSpPr bwMode="auto">
                <a:xfrm>
                  <a:off x="9331" y="3057"/>
                  <a:ext cx="438" cy="450"/>
                  <a:chOff x="9331" y="3057"/>
                  <a:chExt cx="438" cy="450"/>
                </a:xfrm>
              </p:grpSpPr>
              <p:sp>
                <p:nvSpPr>
                  <p:cNvPr id="80121" name="Oval 2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331" y="3057"/>
                    <a:ext cx="438" cy="450"/>
                  </a:xfrm>
                  <a:prstGeom prst="ellipse">
                    <a:avLst/>
                  </a:prstGeom>
                  <a:solidFill>
                    <a:srgbClr val="000080"/>
                  </a:solidFill>
                  <a:ln w="2540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80122" name="Oval 2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419" y="3152"/>
                    <a:ext cx="252" cy="263"/>
                  </a:xfrm>
                  <a:prstGeom prst="ellipse">
                    <a:avLst/>
                  </a:prstGeom>
                  <a:solidFill>
                    <a:srgbClr val="000080"/>
                  </a:solidFill>
                  <a:ln w="2540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80123" name="Group 251"/>
              <p:cNvGrpSpPr>
                <a:grpSpLocks noChangeAspect="1"/>
              </p:cNvGrpSpPr>
              <p:nvPr/>
            </p:nvGrpSpPr>
            <p:grpSpPr bwMode="auto">
              <a:xfrm>
                <a:off x="2499" y="2480"/>
                <a:ext cx="1612" cy="1627"/>
                <a:chOff x="2499" y="2480"/>
                <a:chExt cx="1612" cy="1627"/>
              </a:xfrm>
            </p:grpSpPr>
            <p:sp>
              <p:nvSpPr>
                <p:cNvPr id="80124" name="Oval 252"/>
                <p:cNvSpPr>
                  <a:spLocks noChangeAspect="1" noChangeArrowheads="1"/>
                </p:cNvSpPr>
                <p:nvPr/>
              </p:nvSpPr>
              <p:spPr bwMode="auto">
                <a:xfrm>
                  <a:off x="2499" y="2480"/>
                  <a:ext cx="1612" cy="1627"/>
                </a:xfrm>
                <a:prstGeom prst="ellipse">
                  <a:avLst/>
                </a:prstGeom>
                <a:solidFill>
                  <a:srgbClr val="00008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80125" name="Freeform 253"/>
                <p:cNvSpPr>
                  <a:spLocks noChangeAspect="1"/>
                </p:cNvSpPr>
                <p:nvPr/>
              </p:nvSpPr>
              <p:spPr bwMode="auto">
                <a:xfrm>
                  <a:off x="3179" y="3537"/>
                  <a:ext cx="280" cy="348"/>
                </a:xfrm>
                <a:custGeom>
                  <a:avLst/>
                  <a:gdLst/>
                  <a:ahLst/>
                  <a:cxnLst>
                    <a:cxn ang="0">
                      <a:pos x="0" y="323"/>
                    </a:cxn>
                    <a:cxn ang="0">
                      <a:pos x="107" y="0"/>
                    </a:cxn>
                    <a:cxn ang="0">
                      <a:pos x="175" y="0"/>
                    </a:cxn>
                    <a:cxn ang="0">
                      <a:pos x="280" y="335"/>
                    </a:cxn>
                    <a:cxn ang="0">
                      <a:pos x="145" y="348"/>
                    </a:cxn>
                    <a:cxn ang="0">
                      <a:pos x="0" y="323"/>
                    </a:cxn>
                  </a:cxnLst>
                  <a:rect l="0" t="0" r="r" b="b"/>
                  <a:pathLst>
                    <a:path w="280" h="348">
                      <a:moveTo>
                        <a:pt x="0" y="323"/>
                      </a:moveTo>
                      <a:lnTo>
                        <a:pt x="107" y="0"/>
                      </a:lnTo>
                      <a:lnTo>
                        <a:pt x="175" y="0"/>
                      </a:lnTo>
                      <a:lnTo>
                        <a:pt x="280" y="335"/>
                      </a:lnTo>
                      <a:lnTo>
                        <a:pt x="145" y="348"/>
                      </a:lnTo>
                      <a:lnTo>
                        <a:pt x="0" y="323"/>
                      </a:lnTo>
                      <a:close/>
                    </a:path>
                  </a:pathLst>
                </a:custGeom>
                <a:solidFill>
                  <a:srgbClr val="00008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80126" name="Freeform 254"/>
                <p:cNvSpPr>
                  <a:spLocks noChangeAspect="1"/>
                </p:cNvSpPr>
                <p:nvPr/>
              </p:nvSpPr>
              <p:spPr bwMode="auto">
                <a:xfrm>
                  <a:off x="3161" y="2697"/>
                  <a:ext cx="290" cy="348"/>
                </a:xfrm>
                <a:custGeom>
                  <a:avLst/>
                  <a:gdLst/>
                  <a:ahLst/>
                  <a:cxnLst>
                    <a:cxn ang="0">
                      <a:pos x="0" y="25"/>
                    </a:cxn>
                    <a:cxn ang="0">
                      <a:pos x="115" y="348"/>
                    </a:cxn>
                    <a:cxn ang="0">
                      <a:pos x="185" y="348"/>
                    </a:cxn>
                    <a:cxn ang="0">
                      <a:pos x="290" y="15"/>
                    </a:cxn>
                    <a:cxn ang="0">
                      <a:pos x="150" y="0"/>
                    </a:cxn>
                    <a:cxn ang="0">
                      <a:pos x="0" y="25"/>
                    </a:cxn>
                  </a:cxnLst>
                  <a:rect l="0" t="0" r="r" b="b"/>
                  <a:pathLst>
                    <a:path w="290" h="348">
                      <a:moveTo>
                        <a:pt x="0" y="25"/>
                      </a:moveTo>
                      <a:lnTo>
                        <a:pt x="115" y="348"/>
                      </a:lnTo>
                      <a:lnTo>
                        <a:pt x="185" y="348"/>
                      </a:lnTo>
                      <a:lnTo>
                        <a:pt x="290" y="15"/>
                      </a:lnTo>
                      <a:lnTo>
                        <a:pt x="150" y="0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8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80127" name="Freeform 255"/>
                <p:cNvSpPr>
                  <a:spLocks noChangeAspect="1"/>
                </p:cNvSpPr>
                <p:nvPr/>
              </p:nvSpPr>
              <p:spPr bwMode="auto">
                <a:xfrm>
                  <a:off x="3546" y="3142"/>
                  <a:ext cx="348" cy="283"/>
                </a:xfrm>
                <a:custGeom>
                  <a:avLst/>
                  <a:gdLst/>
                  <a:ahLst/>
                  <a:cxnLst>
                    <a:cxn ang="0">
                      <a:pos x="323" y="0"/>
                    </a:cxn>
                    <a:cxn ang="0">
                      <a:pos x="0" y="113"/>
                    </a:cxn>
                    <a:cxn ang="0">
                      <a:pos x="0" y="180"/>
                    </a:cxn>
                    <a:cxn ang="0">
                      <a:pos x="333" y="283"/>
                    </a:cxn>
                    <a:cxn ang="0">
                      <a:pos x="348" y="148"/>
                    </a:cxn>
                    <a:cxn ang="0">
                      <a:pos x="323" y="0"/>
                    </a:cxn>
                  </a:cxnLst>
                  <a:rect l="0" t="0" r="r" b="b"/>
                  <a:pathLst>
                    <a:path w="348" h="283">
                      <a:moveTo>
                        <a:pt x="323" y="0"/>
                      </a:moveTo>
                      <a:lnTo>
                        <a:pt x="0" y="113"/>
                      </a:lnTo>
                      <a:lnTo>
                        <a:pt x="0" y="180"/>
                      </a:lnTo>
                      <a:lnTo>
                        <a:pt x="333" y="283"/>
                      </a:lnTo>
                      <a:lnTo>
                        <a:pt x="348" y="148"/>
                      </a:lnTo>
                      <a:lnTo>
                        <a:pt x="323" y="0"/>
                      </a:lnTo>
                      <a:close/>
                    </a:path>
                  </a:pathLst>
                </a:custGeom>
                <a:solidFill>
                  <a:srgbClr val="00008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80128" name="Freeform 256"/>
                <p:cNvSpPr>
                  <a:spLocks noChangeAspect="1"/>
                </p:cNvSpPr>
                <p:nvPr/>
              </p:nvSpPr>
              <p:spPr bwMode="auto">
                <a:xfrm>
                  <a:off x="2719" y="3142"/>
                  <a:ext cx="347" cy="283"/>
                </a:xfrm>
                <a:custGeom>
                  <a:avLst/>
                  <a:gdLst/>
                  <a:ahLst/>
                  <a:cxnLst>
                    <a:cxn ang="0">
                      <a:pos x="25" y="0"/>
                    </a:cxn>
                    <a:cxn ang="0">
                      <a:pos x="347" y="113"/>
                    </a:cxn>
                    <a:cxn ang="0">
                      <a:pos x="347" y="180"/>
                    </a:cxn>
                    <a:cxn ang="0">
                      <a:pos x="15" y="283"/>
                    </a:cxn>
                    <a:cxn ang="0">
                      <a:pos x="0" y="148"/>
                    </a:cxn>
                    <a:cxn ang="0">
                      <a:pos x="25" y="0"/>
                    </a:cxn>
                  </a:cxnLst>
                  <a:rect l="0" t="0" r="r" b="b"/>
                  <a:pathLst>
                    <a:path w="347" h="283">
                      <a:moveTo>
                        <a:pt x="25" y="0"/>
                      </a:moveTo>
                      <a:lnTo>
                        <a:pt x="347" y="113"/>
                      </a:lnTo>
                      <a:lnTo>
                        <a:pt x="347" y="180"/>
                      </a:lnTo>
                      <a:lnTo>
                        <a:pt x="15" y="283"/>
                      </a:lnTo>
                      <a:lnTo>
                        <a:pt x="0" y="14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8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80129" name="Oval 257"/>
                <p:cNvSpPr>
                  <a:spLocks noChangeAspect="1" noChangeArrowheads="1"/>
                </p:cNvSpPr>
                <p:nvPr/>
              </p:nvSpPr>
              <p:spPr bwMode="auto">
                <a:xfrm>
                  <a:off x="2716" y="2692"/>
                  <a:ext cx="1165" cy="1180"/>
                </a:xfrm>
                <a:prstGeom prst="ellipse">
                  <a:avLst/>
                </a:prstGeom>
                <a:solidFill>
                  <a:srgbClr val="000080"/>
                </a:solidFill>
                <a:ln w="254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grpSp>
              <p:nvGrpSpPr>
                <p:cNvPr id="80130" name="Group 258"/>
                <p:cNvGrpSpPr>
                  <a:grpSpLocks noChangeAspect="1"/>
                </p:cNvGrpSpPr>
                <p:nvPr/>
              </p:nvGrpSpPr>
              <p:grpSpPr bwMode="auto">
                <a:xfrm>
                  <a:off x="3081" y="3057"/>
                  <a:ext cx="443" cy="450"/>
                  <a:chOff x="3081" y="3057"/>
                  <a:chExt cx="443" cy="450"/>
                </a:xfrm>
              </p:grpSpPr>
              <p:sp>
                <p:nvSpPr>
                  <p:cNvPr id="80131" name="Oval 2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81" y="3057"/>
                    <a:ext cx="443" cy="450"/>
                  </a:xfrm>
                  <a:prstGeom prst="ellipse">
                    <a:avLst/>
                  </a:prstGeom>
                  <a:solidFill>
                    <a:srgbClr val="000080"/>
                  </a:solidFill>
                  <a:ln w="2540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80132" name="Oval 2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174" y="3152"/>
                    <a:ext cx="250" cy="263"/>
                  </a:xfrm>
                  <a:prstGeom prst="ellipse">
                    <a:avLst/>
                  </a:prstGeom>
                  <a:solidFill>
                    <a:srgbClr val="000080"/>
                  </a:solidFill>
                  <a:ln w="2540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260" name="组合 259"/>
            <p:cNvGrpSpPr/>
            <p:nvPr/>
          </p:nvGrpSpPr>
          <p:grpSpPr>
            <a:xfrm>
              <a:off x="1619250" y="1747664"/>
              <a:ext cx="7056438" cy="1324146"/>
              <a:chOff x="1619250" y="1747664"/>
              <a:chExt cx="7056438" cy="1324146"/>
            </a:xfrm>
          </p:grpSpPr>
          <p:grpSp>
            <p:nvGrpSpPr>
              <p:cNvPr id="79894" name="xjhwt2"/>
              <p:cNvGrpSpPr>
                <a:grpSpLocks noChangeAspect="1"/>
              </p:cNvGrpSpPr>
              <p:nvPr/>
            </p:nvGrpSpPr>
            <p:grpSpPr bwMode="auto">
              <a:xfrm>
                <a:off x="2195513" y="2544760"/>
                <a:ext cx="1274762" cy="331788"/>
                <a:chOff x="1611" y="1460"/>
                <a:chExt cx="10250" cy="2647"/>
              </a:xfrm>
            </p:grpSpPr>
            <p:grpSp>
              <p:nvGrpSpPr>
                <p:cNvPr id="79895" name="Group 23"/>
                <p:cNvGrpSpPr>
                  <a:grpSpLocks noChangeAspect="1"/>
                </p:cNvGrpSpPr>
                <p:nvPr/>
              </p:nvGrpSpPr>
              <p:grpSpPr bwMode="auto">
                <a:xfrm>
                  <a:off x="4616" y="1560"/>
                  <a:ext cx="3755" cy="822"/>
                  <a:chOff x="4616" y="1560"/>
                  <a:chExt cx="3755" cy="822"/>
                </a:xfrm>
              </p:grpSpPr>
              <p:grpSp>
                <p:nvGrpSpPr>
                  <p:cNvPr id="79896" name="Group 2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5449" y="1590"/>
                    <a:ext cx="2392" cy="710"/>
                    <a:chOff x="5449" y="1590"/>
                    <a:chExt cx="2392" cy="710"/>
                  </a:xfrm>
                </p:grpSpPr>
                <p:sp>
                  <p:nvSpPr>
                    <p:cNvPr id="79897" name="Freeform 25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449" y="1590"/>
                      <a:ext cx="410" cy="580"/>
                    </a:xfrm>
                    <a:custGeom>
                      <a:avLst/>
                      <a:gdLst/>
                      <a:ahLst/>
                      <a:cxnLst>
                        <a:cxn ang="0">
                          <a:pos x="10" y="7"/>
                        </a:cxn>
                        <a:cxn ang="0">
                          <a:pos x="0" y="0"/>
                        </a:cxn>
                        <a:cxn ang="0">
                          <a:pos x="270" y="580"/>
                        </a:cxn>
                        <a:cxn ang="0">
                          <a:pos x="410" y="580"/>
                        </a:cxn>
                        <a:cxn ang="0">
                          <a:pos x="112" y="0"/>
                        </a:cxn>
                        <a:cxn ang="0">
                          <a:pos x="10" y="7"/>
                        </a:cxn>
                      </a:cxnLst>
                      <a:rect l="0" t="0" r="r" b="b"/>
                      <a:pathLst>
                        <a:path w="410" h="580">
                          <a:moveTo>
                            <a:pt x="10" y="7"/>
                          </a:moveTo>
                          <a:lnTo>
                            <a:pt x="0" y="0"/>
                          </a:lnTo>
                          <a:lnTo>
                            <a:pt x="270" y="580"/>
                          </a:lnTo>
                          <a:lnTo>
                            <a:pt x="410" y="580"/>
                          </a:lnTo>
                          <a:lnTo>
                            <a:pt x="112" y="0"/>
                          </a:lnTo>
                          <a:lnTo>
                            <a:pt x="10" y="7"/>
                          </a:lnTo>
                          <a:close/>
                        </a:path>
                      </a:pathLst>
                    </a:custGeom>
                    <a:solidFill>
                      <a:srgbClr val="000080"/>
                    </a:solidFill>
                    <a:ln w="1270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+mn-lt"/>
                      </a:endParaRPr>
                    </a:p>
                  </p:txBody>
                </p:sp>
                <p:sp>
                  <p:nvSpPr>
                    <p:cNvPr id="79898" name="Freeform 26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464" y="1912"/>
                      <a:ext cx="377" cy="388"/>
                    </a:xfrm>
                    <a:custGeom>
                      <a:avLst/>
                      <a:gdLst/>
                      <a:ahLst/>
                      <a:cxnLst>
                        <a:cxn ang="0">
                          <a:pos x="100" y="45"/>
                        </a:cxn>
                        <a:cxn ang="0">
                          <a:pos x="110" y="38"/>
                        </a:cxn>
                        <a:cxn ang="0">
                          <a:pos x="377" y="388"/>
                        </a:cxn>
                        <a:cxn ang="0">
                          <a:pos x="247" y="368"/>
                        </a:cxn>
                        <a:cxn ang="0">
                          <a:pos x="0" y="0"/>
                        </a:cxn>
                        <a:cxn ang="0">
                          <a:pos x="100" y="45"/>
                        </a:cxn>
                      </a:cxnLst>
                      <a:rect l="0" t="0" r="r" b="b"/>
                      <a:pathLst>
                        <a:path w="377" h="388">
                          <a:moveTo>
                            <a:pt x="100" y="45"/>
                          </a:moveTo>
                          <a:lnTo>
                            <a:pt x="110" y="38"/>
                          </a:lnTo>
                          <a:lnTo>
                            <a:pt x="377" y="388"/>
                          </a:lnTo>
                          <a:lnTo>
                            <a:pt x="247" y="368"/>
                          </a:lnTo>
                          <a:lnTo>
                            <a:pt x="0" y="0"/>
                          </a:lnTo>
                          <a:lnTo>
                            <a:pt x="100" y="45"/>
                          </a:lnTo>
                          <a:close/>
                        </a:path>
                      </a:pathLst>
                    </a:custGeom>
                    <a:solidFill>
                      <a:srgbClr val="000080"/>
                    </a:solidFill>
                    <a:ln w="1270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+mn-lt"/>
                      </a:endParaRPr>
                    </a:p>
                  </p:txBody>
                </p:sp>
              </p:grpSp>
              <p:sp>
                <p:nvSpPr>
                  <p:cNvPr id="79899" name="Freeform 27"/>
                  <p:cNvSpPr>
                    <a:spLocks noChangeAspect="1"/>
                  </p:cNvSpPr>
                  <p:nvPr/>
                </p:nvSpPr>
                <p:spPr bwMode="auto">
                  <a:xfrm>
                    <a:off x="4616" y="1560"/>
                    <a:ext cx="3755" cy="822"/>
                  </a:xfrm>
                  <a:custGeom>
                    <a:avLst/>
                    <a:gdLst/>
                    <a:ahLst/>
                    <a:cxnLst>
                      <a:cxn ang="0">
                        <a:pos x="28" y="110"/>
                      </a:cxn>
                      <a:cxn ang="0">
                        <a:pos x="380" y="95"/>
                      </a:cxn>
                      <a:cxn ang="0">
                        <a:pos x="650" y="95"/>
                      </a:cxn>
                      <a:cxn ang="0">
                        <a:pos x="1013" y="75"/>
                      </a:cxn>
                      <a:cxn ang="0">
                        <a:pos x="1348" y="75"/>
                      </a:cxn>
                      <a:cxn ang="0">
                        <a:pos x="1725" y="75"/>
                      </a:cxn>
                      <a:cxn ang="0">
                        <a:pos x="2063" y="85"/>
                      </a:cxn>
                      <a:cxn ang="0">
                        <a:pos x="2223" y="107"/>
                      </a:cxn>
                      <a:cxn ang="0">
                        <a:pos x="2360" y="137"/>
                      </a:cxn>
                      <a:cxn ang="0">
                        <a:pos x="2513" y="192"/>
                      </a:cxn>
                      <a:cxn ang="0">
                        <a:pos x="2658" y="252"/>
                      </a:cxn>
                      <a:cxn ang="0">
                        <a:pos x="3188" y="527"/>
                      </a:cxn>
                      <a:cxn ang="0">
                        <a:pos x="3470" y="655"/>
                      </a:cxn>
                      <a:cxn ang="0">
                        <a:pos x="3633" y="760"/>
                      </a:cxn>
                      <a:cxn ang="0">
                        <a:pos x="3485" y="757"/>
                      </a:cxn>
                      <a:cxn ang="0">
                        <a:pos x="0" y="490"/>
                      </a:cxn>
                      <a:cxn ang="0">
                        <a:pos x="5" y="572"/>
                      </a:cxn>
                      <a:cxn ang="0">
                        <a:pos x="3643" y="822"/>
                      </a:cxn>
                      <a:cxn ang="0">
                        <a:pos x="3755" y="802"/>
                      </a:cxn>
                      <a:cxn ang="0">
                        <a:pos x="3698" y="730"/>
                      </a:cxn>
                      <a:cxn ang="0">
                        <a:pos x="3598" y="655"/>
                      </a:cxn>
                      <a:cxn ang="0">
                        <a:pos x="3353" y="527"/>
                      </a:cxn>
                      <a:cxn ang="0">
                        <a:pos x="3163" y="425"/>
                      </a:cxn>
                      <a:cxn ang="0">
                        <a:pos x="2680" y="187"/>
                      </a:cxn>
                      <a:cxn ang="0">
                        <a:pos x="2463" y="102"/>
                      </a:cxn>
                      <a:cxn ang="0">
                        <a:pos x="2248" y="47"/>
                      </a:cxn>
                      <a:cxn ang="0">
                        <a:pos x="1765" y="0"/>
                      </a:cxn>
                      <a:cxn ang="0">
                        <a:pos x="1105" y="0"/>
                      </a:cxn>
                      <a:cxn ang="0">
                        <a:pos x="28" y="57"/>
                      </a:cxn>
                      <a:cxn ang="0">
                        <a:pos x="28" y="110"/>
                      </a:cxn>
                    </a:cxnLst>
                    <a:rect l="0" t="0" r="r" b="b"/>
                    <a:pathLst>
                      <a:path w="3755" h="822">
                        <a:moveTo>
                          <a:pt x="28" y="110"/>
                        </a:moveTo>
                        <a:lnTo>
                          <a:pt x="380" y="95"/>
                        </a:lnTo>
                        <a:lnTo>
                          <a:pt x="650" y="95"/>
                        </a:lnTo>
                        <a:lnTo>
                          <a:pt x="1013" y="75"/>
                        </a:lnTo>
                        <a:lnTo>
                          <a:pt x="1348" y="75"/>
                        </a:lnTo>
                        <a:lnTo>
                          <a:pt x="1725" y="75"/>
                        </a:lnTo>
                        <a:lnTo>
                          <a:pt x="2063" y="85"/>
                        </a:lnTo>
                        <a:lnTo>
                          <a:pt x="2223" y="107"/>
                        </a:lnTo>
                        <a:lnTo>
                          <a:pt x="2360" y="137"/>
                        </a:lnTo>
                        <a:lnTo>
                          <a:pt x="2513" y="192"/>
                        </a:lnTo>
                        <a:lnTo>
                          <a:pt x="2658" y="252"/>
                        </a:lnTo>
                        <a:lnTo>
                          <a:pt x="3188" y="527"/>
                        </a:lnTo>
                        <a:lnTo>
                          <a:pt x="3470" y="655"/>
                        </a:lnTo>
                        <a:lnTo>
                          <a:pt x="3633" y="760"/>
                        </a:lnTo>
                        <a:lnTo>
                          <a:pt x="3485" y="757"/>
                        </a:lnTo>
                        <a:lnTo>
                          <a:pt x="0" y="490"/>
                        </a:lnTo>
                        <a:lnTo>
                          <a:pt x="5" y="572"/>
                        </a:lnTo>
                        <a:lnTo>
                          <a:pt x="3643" y="822"/>
                        </a:lnTo>
                        <a:lnTo>
                          <a:pt x="3755" y="802"/>
                        </a:lnTo>
                        <a:lnTo>
                          <a:pt x="3698" y="730"/>
                        </a:lnTo>
                        <a:lnTo>
                          <a:pt x="3598" y="655"/>
                        </a:lnTo>
                        <a:lnTo>
                          <a:pt x="3353" y="527"/>
                        </a:lnTo>
                        <a:lnTo>
                          <a:pt x="3163" y="425"/>
                        </a:lnTo>
                        <a:lnTo>
                          <a:pt x="2680" y="187"/>
                        </a:lnTo>
                        <a:lnTo>
                          <a:pt x="2463" y="102"/>
                        </a:lnTo>
                        <a:lnTo>
                          <a:pt x="2248" y="47"/>
                        </a:lnTo>
                        <a:lnTo>
                          <a:pt x="1765" y="0"/>
                        </a:lnTo>
                        <a:lnTo>
                          <a:pt x="1105" y="0"/>
                        </a:lnTo>
                        <a:lnTo>
                          <a:pt x="28" y="57"/>
                        </a:lnTo>
                        <a:lnTo>
                          <a:pt x="28" y="110"/>
                        </a:lnTo>
                        <a:close/>
                      </a:path>
                    </a:pathLst>
                  </a:custGeom>
                  <a:solidFill>
                    <a:srgbClr val="00008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</p:grpSp>
            <p:sp>
              <p:nvSpPr>
                <p:cNvPr id="79900" name="Freeform 28"/>
                <p:cNvSpPr>
                  <a:spLocks noChangeAspect="1"/>
                </p:cNvSpPr>
                <p:nvPr/>
              </p:nvSpPr>
              <p:spPr bwMode="auto">
                <a:xfrm>
                  <a:off x="2149" y="1460"/>
                  <a:ext cx="7030" cy="932"/>
                </a:xfrm>
                <a:custGeom>
                  <a:avLst/>
                  <a:gdLst/>
                  <a:ahLst/>
                  <a:cxnLst>
                    <a:cxn ang="0">
                      <a:pos x="270" y="585"/>
                    </a:cxn>
                    <a:cxn ang="0">
                      <a:pos x="617" y="497"/>
                    </a:cxn>
                    <a:cxn ang="0">
                      <a:pos x="882" y="427"/>
                    </a:cxn>
                    <a:cxn ang="0">
                      <a:pos x="1155" y="352"/>
                    </a:cxn>
                    <a:cxn ang="0">
                      <a:pos x="1432" y="302"/>
                    </a:cxn>
                    <a:cxn ang="0">
                      <a:pos x="1655" y="265"/>
                    </a:cxn>
                    <a:cxn ang="0">
                      <a:pos x="1937" y="220"/>
                    </a:cxn>
                    <a:cxn ang="0">
                      <a:pos x="2187" y="165"/>
                    </a:cxn>
                    <a:cxn ang="0">
                      <a:pos x="2367" y="52"/>
                    </a:cxn>
                    <a:cxn ang="0">
                      <a:pos x="2740" y="40"/>
                    </a:cxn>
                    <a:cxn ang="0">
                      <a:pos x="3185" y="10"/>
                    </a:cxn>
                    <a:cxn ang="0">
                      <a:pos x="3750" y="2"/>
                    </a:cxn>
                    <a:cxn ang="0">
                      <a:pos x="4217" y="0"/>
                    </a:cxn>
                    <a:cxn ang="0">
                      <a:pos x="4662" y="52"/>
                    </a:cxn>
                    <a:cxn ang="0">
                      <a:pos x="4980" y="135"/>
                    </a:cxn>
                    <a:cxn ang="0">
                      <a:pos x="5320" y="240"/>
                    </a:cxn>
                    <a:cxn ang="0">
                      <a:pos x="5692" y="367"/>
                    </a:cxn>
                    <a:cxn ang="0">
                      <a:pos x="6077" y="495"/>
                    </a:cxn>
                    <a:cxn ang="0">
                      <a:pos x="6362" y="582"/>
                    </a:cxn>
                    <a:cxn ang="0">
                      <a:pos x="6667" y="685"/>
                    </a:cxn>
                    <a:cxn ang="0">
                      <a:pos x="7030" y="812"/>
                    </a:cxn>
                    <a:cxn ang="0">
                      <a:pos x="6857" y="885"/>
                    </a:cxn>
                    <a:cxn ang="0">
                      <a:pos x="6605" y="930"/>
                    </a:cxn>
                    <a:cxn ang="0">
                      <a:pos x="6235" y="927"/>
                    </a:cxn>
                    <a:cxn ang="0">
                      <a:pos x="6142" y="812"/>
                    </a:cxn>
                    <a:cxn ang="0">
                      <a:pos x="5865" y="647"/>
                    </a:cxn>
                    <a:cxn ang="0">
                      <a:pos x="5420" y="420"/>
                    </a:cxn>
                    <a:cxn ang="0">
                      <a:pos x="4952" y="210"/>
                    </a:cxn>
                    <a:cxn ang="0">
                      <a:pos x="4585" y="130"/>
                    </a:cxn>
                    <a:cxn ang="0">
                      <a:pos x="3882" y="97"/>
                    </a:cxn>
                    <a:cxn ang="0">
                      <a:pos x="3062" y="122"/>
                    </a:cxn>
                    <a:cxn ang="0">
                      <a:pos x="2462" y="707"/>
                    </a:cxn>
                  </a:cxnLst>
                  <a:rect l="0" t="0" r="r" b="b"/>
                  <a:pathLst>
                    <a:path w="7030" h="932">
                      <a:moveTo>
                        <a:pt x="0" y="622"/>
                      </a:moveTo>
                      <a:lnTo>
                        <a:pt x="270" y="585"/>
                      </a:lnTo>
                      <a:lnTo>
                        <a:pt x="477" y="537"/>
                      </a:lnTo>
                      <a:lnTo>
                        <a:pt x="617" y="497"/>
                      </a:lnTo>
                      <a:lnTo>
                        <a:pt x="732" y="465"/>
                      </a:lnTo>
                      <a:lnTo>
                        <a:pt x="882" y="427"/>
                      </a:lnTo>
                      <a:lnTo>
                        <a:pt x="1010" y="390"/>
                      </a:lnTo>
                      <a:lnTo>
                        <a:pt x="1155" y="352"/>
                      </a:lnTo>
                      <a:lnTo>
                        <a:pt x="1285" y="325"/>
                      </a:lnTo>
                      <a:lnTo>
                        <a:pt x="1432" y="302"/>
                      </a:lnTo>
                      <a:lnTo>
                        <a:pt x="1552" y="282"/>
                      </a:lnTo>
                      <a:lnTo>
                        <a:pt x="1655" y="265"/>
                      </a:lnTo>
                      <a:lnTo>
                        <a:pt x="1807" y="240"/>
                      </a:lnTo>
                      <a:lnTo>
                        <a:pt x="1937" y="220"/>
                      </a:lnTo>
                      <a:lnTo>
                        <a:pt x="2060" y="200"/>
                      </a:lnTo>
                      <a:lnTo>
                        <a:pt x="2187" y="165"/>
                      </a:lnTo>
                      <a:lnTo>
                        <a:pt x="2292" y="112"/>
                      </a:lnTo>
                      <a:lnTo>
                        <a:pt x="2367" y="52"/>
                      </a:lnTo>
                      <a:lnTo>
                        <a:pt x="2520" y="45"/>
                      </a:lnTo>
                      <a:lnTo>
                        <a:pt x="2740" y="40"/>
                      </a:lnTo>
                      <a:lnTo>
                        <a:pt x="2990" y="20"/>
                      </a:lnTo>
                      <a:lnTo>
                        <a:pt x="3185" y="10"/>
                      </a:lnTo>
                      <a:lnTo>
                        <a:pt x="3472" y="5"/>
                      </a:lnTo>
                      <a:lnTo>
                        <a:pt x="3750" y="2"/>
                      </a:lnTo>
                      <a:lnTo>
                        <a:pt x="4015" y="0"/>
                      </a:lnTo>
                      <a:lnTo>
                        <a:pt x="4217" y="0"/>
                      </a:lnTo>
                      <a:lnTo>
                        <a:pt x="4437" y="17"/>
                      </a:lnTo>
                      <a:lnTo>
                        <a:pt x="4662" y="52"/>
                      </a:lnTo>
                      <a:lnTo>
                        <a:pt x="4830" y="95"/>
                      </a:lnTo>
                      <a:lnTo>
                        <a:pt x="4980" y="135"/>
                      </a:lnTo>
                      <a:lnTo>
                        <a:pt x="5142" y="185"/>
                      </a:lnTo>
                      <a:lnTo>
                        <a:pt x="5320" y="240"/>
                      </a:lnTo>
                      <a:lnTo>
                        <a:pt x="5500" y="302"/>
                      </a:lnTo>
                      <a:lnTo>
                        <a:pt x="5692" y="367"/>
                      </a:lnTo>
                      <a:lnTo>
                        <a:pt x="5880" y="432"/>
                      </a:lnTo>
                      <a:lnTo>
                        <a:pt x="6077" y="495"/>
                      </a:lnTo>
                      <a:lnTo>
                        <a:pt x="6225" y="545"/>
                      </a:lnTo>
                      <a:lnTo>
                        <a:pt x="6362" y="582"/>
                      </a:lnTo>
                      <a:lnTo>
                        <a:pt x="6512" y="637"/>
                      </a:lnTo>
                      <a:lnTo>
                        <a:pt x="6667" y="685"/>
                      </a:lnTo>
                      <a:lnTo>
                        <a:pt x="6857" y="747"/>
                      </a:lnTo>
                      <a:lnTo>
                        <a:pt x="7030" y="812"/>
                      </a:lnTo>
                      <a:lnTo>
                        <a:pt x="6960" y="857"/>
                      </a:lnTo>
                      <a:lnTo>
                        <a:pt x="6857" y="885"/>
                      </a:lnTo>
                      <a:lnTo>
                        <a:pt x="6745" y="915"/>
                      </a:lnTo>
                      <a:lnTo>
                        <a:pt x="6605" y="930"/>
                      </a:lnTo>
                      <a:lnTo>
                        <a:pt x="6420" y="932"/>
                      </a:lnTo>
                      <a:lnTo>
                        <a:pt x="6235" y="927"/>
                      </a:lnTo>
                      <a:lnTo>
                        <a:pt x="6187" y="857"/>
                      </a:lnTo>
                      <a:lnTo>
                        <a:pt x="6142" y="812"/>
                      </a:lnTo>
                      <a:lnTo>
                        <a:pt x="6055" y="750"/>
                      </a:lnTo>
                      <a:lnTo>
                        <a:pt x="5865" y="647"/>
                      </a:lnTo>
                      <a:lnTo>
                        <a:pt x="5630" y="525"/>
                      </a:lnTo>
                      <a:lnTo>
                        <a:pt x="5420" y="420"/>
                      </a:lnTo>
                      <a:lnTo>
                        <a:pt x="5165" y="292"/>
                      </a:lnTo>
                      <a:lnTo>
                        <a:pt x="4952" y="210"/>
                      </a:lnTo>
                      <a:lnTo>
                        <a:pt x="4750" y="152"/>
                      </a:lnTo>
                      <a:lnTo>
                        <a:pt x="4585" y="130"/>
                      </a:lnTo>
                      <a:lnTo>
                        <a:pt x="4280" y="100"/>
                      </a:lnTo>
                      <a:lnTo>
                        <a:pt x="3882" y="97"/>
                      </a:lnTo>
                      <a:lnTo>
                        <a:pt x="3417" y="110"/>
                      </a:lnTo>
                      <a:lnTo>
                        <a:pt x="3062" y="122"/>
                      </a:lnTo>
                      <a:lnTo>
                        <a:pt x="2495" y="152"/>
                      </a:lnTo>
                      <a:lnTo>
                        <a:pt x="2462" y="707"/>
                      </a:lnTo>
                      <a:lnTo>
                        <a:pt x="0" y="622"/>
                      </a:lnTo>
                      <a:close/>
                    </a:path>
                  </a:pathLst>
                </a:custGeom>
                <a:solidFill>
                  <a:srgbClr val="00008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79901" name="Freeform 29"/>
                <p:cNvSpPr>
                  <a:spLocks noChangeAspect="1"/>
                </p:cNvSpPr>
                <p:nvPr/>
              </p:nvSpPr>
              <p:spPr bwMode="auto">
                <a:xfrm>
                  <a:off x="2346" y="2375"/>
                  <a:ext cx="9508" cy="1472"/>
                </a:xfrm>
                <a:custGeom>
                  <a:avLst/>
                  <a:gdLst/>
                  <a:ahLst/>
                  <a:cxnLst>
                    <a:cxn ang="0">
                      <a:pos x="8023" y="697"/>
                    </a:cxn>
                    <a:cxn ang="0">
                      <a:pos x="8095" y="920"/>
                    </a:cxn>
                    <a:cxn ang="0">
                      <a:pos x="8095" y="1090"/>
                    </a:cxn>
                    <a:cxn ang="0">
                      <a:pos x="9508" y="1090"/>
                    </a:cxn>
                    <a:cxn ang="0">
                      <a:pos x="9410" y="1205"/>
                    </a:cxn>
                    <a:cxn ang="0">
                      <a:pos x="9475" y="1335"/>
                    </a:cxn>
                    <a:cxn ang="0">
                      <a:pos x="9475" y="1395"/>
                    </a:cxn>
                    <a:cxn ang="0">
                      <a:pos x="9433" y="1437"/>
                    </a:cxn>
                    <a:cxn ang="0">
                      <a:pos x="8620" y="1437"/>
                    </a:cxn>
                    <a:cxn ang="0">
                      <a:pos x="8555" y="1472"/>
                    </a:cxn>
                    <a:cxn ang="0">
                      <a:pos x="8140" y="1472"/>
                    </a:cxn>
                    <a:cxn ang="0">
                      <a:pos x="8085" y="1432"/>
                    </a:cxn>
                    <a:cxn ang="0">
                      <a:pos x="563" y="1432"/>
                    </a:cxn>
                    <a:cxn ang="0">
                      <a:pos x="265" y="1162"/>
                    </a:cxn>
                    <a:cxn ang="0">
                      <a:pos x="30" y="1252"/>
                    </a:cxn>
                    <a:cxn ang="0">
                      <a:pos x="0" y="537"/>
                    </a:cxn>
                    <a:cxn ang="0">
                      <a:pos x="573" y="0"/>
                    </a:cxn>
                    <a:cxn ang="0">
                      <a:pos x="1468" y="20"/>
                    </a:cxn>
                    <a:cxn ang="0">
                      <a:pos x="6130" y="1205"/>
                    </a:cxn>
                    <a:cxn ang="0">
                      <a:pos x="6263" y="1062"/>
                    </a:cxn>
                    <a:cxn ang="0">
                      <a:pos x="6378" y="695"/>
                    </a:cxn>
                    <a:cxn ang="0">
                      <a:pos x="6543" y="392"/>
                    </a:cxn>
                    <a:cxn ang="0">
                      <a:pos x="7033" y="150"/>
                    </a:cxn>
                    <a:cxn ang="0">
                      <a:pos x="7488" y="162"/>
                    </a:cxn>
                    <a:cxn ang="0">
                      <a:pos x="7828" y="340"/>
                    </a:cxn>
                    <a:cxn ang="0">
                      <a:pos x="8023" y="697"/>
                    </a:cxn>
                  </a:cxnLst>
                  <a:rect l="0" t="0" r="r" b="b"/>
                  <a:pathLst>
                    <a:path w="9508" h="1472">
                      <a:moveTo>
                        <a:pt x="8023" y="697"/>
                      </a:moveTo>
                      <a:lnTo>
                        <a:pt x="8095" y="920"/>
                      </a:lnTo>
                      <a:lnTo>
                        <a:pt x="8095" y="1090"/>
                      </a:lnTo>
                      <a:lnTo>
                        <a:pt x="9508" y="1090"/>
                      </a:lnTo>
                      <a:lnTo>
                        <a:pt x="9410" y="1205"/>
                      </a:lnTo>
                      <a:lnTo>
                        <a:pt x="9475" y="1335"/>
                      </a:lnTo>
                      <a:lnTo>
                        <a:pt x="9475" y="1395"/>
                      </a:lnTo>
                      <a:lnTo>
                        <a:pt x="9433" y="1437"/>
                      </a:lnTo>
                      <a:lnTo>
                        <a:pt x="8620" y="1437"/>
                      </a:lnTo>
                      <a:lnTo>
                        <a:pt x="8555" y="1472"/>
                      </a:lnTo>
                      <a:lnTo>
                        <a:pt x="8140" y="1472"/>
                      </a:lnTo>
                      <a:lnTo>
                        <a:pt x="8085" y="1432"/>
                      </a:lnTo>
                      <a:lnTo>
                        <a:pt x="563" y="1432"/>
                      </a:lnTo>
                      <a:lnTo>
                        <a:pt x="265" y="1162"/>
                      </a:lnTo>
                      <a:lnTo>
                        <a:pt x="30" y="1252"/>
                      </a:lnTo>
                      <a:lnTo>
                        <a:pt x="0" y="537"/>
                      </a:lnTo>
                      <a:lnTo>
                        <a:pt x="573" y="0"/>
                      </a:lnTo>
                      <a:lnTo>
                        <a:pt x="1468" y="20"/>
                      </a:lnTo>
                      <a:lnTo>
                        <a:pt x="6130" y="1205"/>
                      </a:lnTo>
                      <a:lnTo>
                        <a:pt x="6263" y="1062"/>
                      </a:lnTo>
                      <a:lnTo>
                        <a:pt x="6378" y="695"/>
                      </a:lnTo>
                      <a:lnTo>
                        <a:pt x="6543" y="392"/>
                      </a:lnTo>
                      <a:lnTo>
                        <a:pt x="7033" y="150"/>
                      </a:lnTo>
                      <a:lnTo>
                        <a:pt x="7488" y="162"/>
                      </a:lnTo>
                      <a:lnTo>
                        <a:pt x="7828" y="340"/>
                      </a:lnTo>
                      <a:lnTo>
                        <a:pt x="8023" y="697"/>
                      </a:lnTo>
                      <a:close/>
                    </a:path>
                  </a:pathLst>
                </a:custGeom>
                <a:solidFill>
                  <a:srgbClr val="00008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grpSp>
              <p:nvGrpSpPr>
                <p:cNvPr id="79902" name="Group 30"/>
                <p:cNvGrpSpPr>
                  <a:grpSpLocks noChangeAspect="1"/>
                </p:cNvGrpSpPr>
                <p:nvPr/>
              </p:nvGrpSpPr>
              <p:grpSpPr bwMode="auto">
                <a:xfrm>
                  <a:off x="1611" y="2367"/>
                  <a:ext cx="620" cy="1075"/>
                  <a:chOff x="1611" y="2367"/>
                  <a:chExt cx="620" cy="1075"/>
                </a:xfrm>
              </p:grpSpPr>
              <p:sp>
                <p:nvSpPr>
                  <p:cNvPr id="79903" name="Rectangle 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64" y="2592"/>
                    <a:ext cx="237" cy="40"/>
                  </a:xfrm>
                  <a:prstGeom prst="rect">
                    <a:avLst/>
                  </a:prstGeom>
                  <a:solidFill>
                    <a:srgbClr val="00008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79904" name="Rectangle 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64" y="2367"/>
                    <a:ext cx="237" cy="95"/>
                  </a:xfrm>
                  <a:prstGeom prst="rect">
                    <a:avLst/>
                  </a:prstGeom>
                  <a:solidFill>
                    <a:srgbClr val="00008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79905" name="Rectangle 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64" y="2507"/>
                    <a:ext cx="237" cy="40"/>
                  </a:xfrm>
                  <a:prstGeom prst="rect">
                    <a:avLst/>
                  </a:prstGeom>
                  <a:solidFill>
                    <a:srgbClr val="00008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79906" name="Arc 34"/>
                  <p:cNvSpPr>
                    <a:spLocks noChangeAspect="1"/>
                  </p:cNvSpPr>
                  <p:nvPr/>
                </p:nvSpPr>
                <p:spPr bwMode="auto">
                  <a:xfrm>
                    <a:off x="1664" y="2687"/>
                    <a:ext cx="229" cy="243"/>
                  </a:xfrm>
                  <a:custGeom>
                    <a:avLst/>
                    <a:gdLst>
                      <a:gd name="G0" fmla="+- 21600 0 0"/>
                      <a:gd name="G1" fmla="+- 171 0 0"/>
                      <a:gd name="G2" fmla="+- 21600 0 0"/>
                      <a:gd name="T0" fmla="*/ 21232 w 21600"/>
                      <a:gd name="T1" fmla="*/ 21768 h 21768"/>
                      <a:gd name="T2" fmla="*/ 1 w 21600"/>
                      <a:gd name="T3" fmla="*/ 0 h 21768"/>
                      <a:gd name="T4" fmla="*/ 21600 w 21600"/>
                      <a:gd name="T5" fmla="*/ 171 h 217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768" fill="none" extrusionOk="0">
                        <a:moveTo>
                          <a:pt x="21232" y="21767"/>
                        </a:moveTo>
                        <a:cubicBezTo>
                          <a:pt x="9447" y="21567"/>
                          <a:pt x="0" y="11956"/>
                          <a:pt x="0" y="171"/>
                        </a:cubicBezTo>
                        <a:cubicBezTo>
                          <a:pt x="-1" y="113"/>
                          <a:pt x="0" y="56"/>
                          <a:pt x="0" y="-1"/>
                        </a:cubicBezTo>
                      </a:path>
                      <a:path w="21600" h="21768" stroke="0" extrusionOk="0">
                        <a:moveTo>
                          <a:pt x="21232" y="21767"/>
                        </a:moveTo>
                        <a:cubicBezTo>
                          <a:pt x="9447" y="21567"/>
                          <a:pt x="0" y="11956"/>
                          <a:pt x="0" y="171"/>
                        </a:cubicBezTo>
                        <a:cubicBezTo>
                          <a:pt x="-1" y="113"/>
                          <a:pt x="0" y="56"/>
                          <a:pt x="0" y="-1"/>
                        </a:cubicBezTo>
                        <a:lnTo>
                          <a:pt x="21600" y="171"/>
                        </a:lnTo>
                        <a:close/>
                      </a:path>
                    </a:pathLst>
                  </a:custGeom>
                  <a:solidFill>
                    <a:srgbClr val="000080"/>
                  </a:solidFill>
                  <a:ln w="1270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grpSp>
                <p:nvGrpSpPr>
                  <p:cNvPr id="79907" name="Group 35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611" y="3320"/>
                    <a:ext cx="620" cy="37"/>
                    <a:chOff x="1611" y="3320"/>
                    <a:chExt cx="620" cy="37"/>
                  </a:xfrm>
                </p:grpSpPr>
                <p:sp>
                  <p:nvSpPr>
                    <p:cNvPr id="79908" name="Rectangle 36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9" y="3320"/>
                      <a:ext cx="592" cy="37"/>
                    </a:xfrm>
                    <a:prstGeom prst="rect">
                      <a:avLst/>
                    </a:prstGeom>
                    <a:solidFill>
                      <a:srgbClr val="00008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+mn-lt"/>
                      </a:endParaRPr>
                    </a:p>
                  </p:txBody>
                </p:sp>
                <p:sp>
                  <p:nvSpPr>
                    <p:cNvPr id="79909" name="Oval 37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11" y="3320"/>
                      <a:ext cx="70" cy="37"/>
                    </a:xfrm>
                    <a:prstGeom prst="ellipse">
                      <a:avLst/>
                    </a:prstGeom>
                    <a:solidFill>
                      <a:srgbClr val="000080"/>
                    </a:solidFill>
                    <a:ln w="12700">
                      <a:solidFill>
                        <a:srgbClr val="C0C0C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79910" name="Group 38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611" y="3402"/>
                    <a:ext cx="620" cy="40"/>
                    <a:chOff x="1611" y="3402"/>
                    <a:chExt cx="620" cy="40"/>
                  </a:xfrm>
                </p:grpSpPr>
                <p:sp>
                  <p:nvSpPr>
                    <p:cNvPr id="79911" name="Rectangle 39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9" y="3402"/>
                      <a:ext cx="592" cy="40"/>
                    </a:xfrm>
                    <a:prstGeom prst="rect">
                      <a:avLst/>
                    </a:prstGeom>
                    <a:solidFill>
                      <a:srgbClr val="00008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+mn-lt"/>
                      </a:endParaRPr>
                    </a:p>
                  </p:txBody>
                </p:sp>
                <p:sp>
                  <p:nvSpPr>
                    <p:cNvPr id="79912" name="Oval 40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11" y="3402"/>
                      <a:ext cx="70" cy="40"/>
                    </a:xfrm>
                    <a:prstGeom prst="ellipse">
                      <a:avLst/>
                    </a:prstGeom>
                    <a:solidFill>
                      <a:srgbClr val="000080"/>
                    </a:solidFill>
                    <a:ln w="12700">
                      <a:solidFill>
                        <a:srgbClr val="C0C0C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79913" name="Group 41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611" y="3232"/>
                    <a:ext cx="620" cy="40"/>
                    <a:chOff x="1611" y="3232"/>
                    <a:chExt cx="620" cy="40"/>
                  </a:xfrm>
                </p:grpSpPr>
                <p:sp>
                  <p:nvSpPr>
                    <p:cNvPr id="79914" name="Rectangle 42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9" y="3232"/>
                      <a:ext cx="592" cy="40"/>
                    </a:xfrm>
                    <a:prstGeom prst="rect">
                      <a:avLst/>
                    </a:prstGeom>
                    <a:solidFill>
                      <a:srgbClr val="00008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+mn-lt"/>
                      </a:endParaRPr>
                    </a:p>
                  </p:txBody>
                </p:sp>
                <p:sp>
                  <p:nvSpPr>
                    <p:cNvPr id="79915" name="Oval 43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11" y="3232"/>
                      <a:ext cx="70" cy="40"/>
                    </a:xfrm>
                    <a:prstGeom prst="ellipse">
                      <a:avLst/>
                    </a:prstGeom>
                    <a:solidFill>
                      <a:srgbClr val="000080"/>
                    </a:solidFill>
                    <a:ln w="12700">
                      <a:solidFill>
                        <a:srgbClr val="C0C0C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+mn-lt"/>
                      </a:endParaRPr>
                    </a:p>
                  </p:txBody>
                </p:sp>
              </p:grpSp>
            </p:grpSp>
            <p:sp>
              <p:nvSpPr>
                <p:cNvPr id="79916" name="Freeform 44"/>
                <p:cNvSpPr>
                  <a:spLocks noChangeAspect="1"/>
                </p:cNvSpPr>
                <p:nvPr/>
              </p:nvSpPr>
              <p:spPr bwMode="auto">
                <a:xfrm>
                  <a:off x="1664" y="2080"/>
                  <a:ext cx="10197" cy="1552"/>
                </a:xfrm>
                <a:custGeom>
                  <a:avLst/>
                  <a:gdLst/>
                  <a:ahLst/>
                  <a:cxnLst>
                    <a:cxn ang="0">
                      <a:pos x="510" y="0"/>
                    </a:cxn>
                    <a:cxn ang="0">
                      <a:pos x="60" y="0"/>
                    </a:cxn>
                    <a:cxn ang="0">
                      <a:pos x="0" y="240"/>
                    </a:cxn>
                    <a:cxn ang="0">
                      <a:pos x="200" y="240"/>
                    </a:cxn>
                    <a:cxn ang="0">
                      <a:pos x="200" y="1107"/>
                    </a:cxn>
                    <a:cxn ang="0">
                      <a:pos x="592" y="1500"/>
                    </a:cxn>
                    <a:cxn ang="0">
                      <a:pos x="680" y="1540"/>
                    </a:cxn>
                    <a:cxn ang="0">
                      <a:pos x="755" y="1552"/>
                    </a:cxn>
                    <a:cxn ang="0">
                      <a:pos x="742" y="1355"/>
                    </a:cxn>
                    <a:cxn ang="0">
                      <a:pos x="732" y="1120"/>
                    </a:cxn>
                    <a:cxn ang="0">
                      <a:pos x="785" y="920"/>
                    </a:cxn>
                    <a:cxn ang="0">
                      <a:pos x="857" y="772"/>
                    </a:cxn>
                    <a:cxn ang="0">
                      <a:pos x="952" y="642"/>
                    </a:cxn>
                    <a:cxn ang="0">
                      <a:pos x="1090" y="515"/>
                    </a:cxn>
                    <a:cxn ang="0">
                      <a:pos x="1250" y="420"/>
                    </a:cxn>
                    <a:cxn ang="0">
                      <a:pos x="1475" y="360"/>
                    </a:cxn>
                    <a:cxn ang="0">
                      <a:pos x="1770" y="337"/>
                    </a:cxn>
                    <a:cxn ang="0">
                      <a:pos x="1975" y="390"/>
                    </a:cxn>
                    <a:cxn ang="0">
                      <a:pos x="2125" y="472"/>
                    </a:cxn>
                    <a:cxn ang="0">
                      <a:pos x="2250" y="567"/>
                    </a:cxn>
                    <a:cxn ang="0">
                      <a:pos x="2400" y="715"/>
                    </a:cxn>
                    <a:cxn ang="0">
                      <a:pos x="2495" y="877"/>
                    </a:cxn>
                    <a:cxn ang="0">
                      <a:pos x="2557" y="1022"/>
                    </a:cxn>
                    <a:cxn ang="0">
                      <a:pos x="2577" y="1162"/>
                    </a:cxn>
                    <a:cxn ang="0">
                      <a:pos x="2577" y="1467"/>
                    </a:cxn>
                    <a:cxn ang="0">
                      <a:pos x="7032" y="1552"/>
                    </a:cxn>
                    <a:cxn ang="0">
                      <a:pos x="7032" y="1257"/>
                    </a:cxn>
                    <a:cxn ang="0">
                      <a:pos x="7095" y="1055"/>
                    </a:cxn>
                    <a:cxn ang="0">
                      <a:pos x="7167" y="897"/>
                    </a:cxn>
                    <a:cxn ang="0">
                      <a:pos x="7277" y="750"/>
                    </a:cxn>
                    <a:cxn ang="0">
                      <a:pos x="7435" y="620"/>
                    </a:cxn>
                    <a:cxn ang="0">
                      <a:pos x="7595" y="535"/>
                    </a:cxn>
                    <a:cxn ang="0">
                      <a:pos x="7752" y="485"/>
                    </a:cxn>
                    <a:cxn ang="0">
                      <a:pos x="8030" y="485"/>
                    </a:cxn>
                    <a:cxn ang="0">
                      <a:pos x="8177" y="515"/>
                    </a:cxn>
                    <a:cxn ang="0">
                      <a:pos x="8327" y="580"/>
                    </a:cxn>
                    <a:cxn ang="0">
                      <a:pos x="8462" y="695"/>
                    </a:cxn>
                    <a:cxn ang="0">
                      <a:pos x="8592" y="845"/>
                    </a:cxn>
                    <a:cxn ang="0">
                      <a:pos x="8677" y="1022"/>
                    </a:cxn>
                    <a:cxn ang="0">
                      <a:pos x="8730" y="1215"/>
                    </a:cxn>
                    <a:cxn ang="0">
                      <a:pos x="8730" y="1415"/>
                    </a:cxn>
                    <a:cxn ang="0">
                      <a:pos x="10197" y="1410"/>
                    </a:cxn>
                    <a:cxn ang="0">
                      <a:pos x="10197" y="1345"/>
                    </a:cxn>
                    <a:cxn ang="0">
                      <a:pos x="10150" y="1345"/>
                    </a:cxn>
                    <a:cxn ang="0">
                      <a:pos x="10150" y="1250"/>
                    </a:cxn>
                    <a:cxn ang="0">
                      <a:pos x="10195" y="1245"/>
                    </a:cxn>
                    <a:cxn ang="0">
                      <a:pos x="10195" y="957"/>
                    </a:cxn>
                    <a:cxn ang="0">
                      <a:pos x="10155" y="897"/>
                    </a:cxn>
                    <a:cxn ang="0">
                      <a:pos x="9815" y="727"/>
                    </a:cxn>
                    <a:cxn ang="0">
                      <a:pos x="9440" y="580"/>
                    </a:cxn>
                    <a:cxn ang="0">
                      <a:pos x="8987" y="442"/>
                    </a:cxn>
                    <a:cxn ang="0">
                      <a:pos x="8497" y="325"/>
                    </a:cxn>
                    <a:cxn ang="0">
                      <a:pos x="8047" y="230"/>
                    </a:cxn>
                    <a:cxn ang="0">
                      <a:pos x="7617" y="155"/>
                    </a:cxn>
                    <a:cxn ang="0">
                      <a:pos x="7470" y="155"/>
                    </a:cxn>
                    <a:cxn ang="0">
                      <a:pos x="7372" y="197"/>
                    </a:cxn>
                    <a:cxn ang="0">
                      <a:pos x="6915" y="262"/>
                    </a:cxn>
                    <a:cxn ang="0">
                      <a:pos x="6552" y="295"/>
                    </a:cxn>
                    <a:cxn ang="0">
                      <a:pos x="4650" y="175"/>
                    </a:cxn>
                    <a:cxn ang="0">
                      <a:pos x="3737" y="102"/>
                    </a:cxn>
                    <a:cxn ang="0">
                      <a:pos x="2877" y="37"/>
                    </a:cxn>
                    <a:cxn ang="0">
                      <a:pos x="2442" y="7"/>
                    </a:cxn>
                    <a:cxn ang="0">
                      <a:pos x="510" y="0"/>
                    </a:cxn>
                  </a:cxnLst>
                  <a:rect l="0" t="0" r="r" b="b"/>
                  <a:pathLst>
                    <a:path w="10197" h="1552">
                      <a:moveTo>
                        <a:pt x="510" y="0"/>
                      </a:moveTo>
                      <a:lnTo>
                        <a:pt x="60" y="0"/>
                      </a:lnTo>
                      <a:lnTo>
                        <a:pt x="0" y="240"/>
                      </a:lnTo>
                      <a:lnTo>
                        <a:pt x="200" y="240"/>
                      </a:lnTo>
                      <a:lnTo>
                        <a:pt x="200" y="1107"/>
                      </a:lnTo>
                      <a:lnTo>
                        <a:pt x="592" y="1500"/>
                      </a:lnTo>
                      <a:lnTo>
                        <a:pt x="680" y="1540"/>
                      </a:lnTo>
                      <a:lnTo>
                        <a:pt x="755" y="1552"/>
                      </a:lnTo>
                      <a:lnTo>
                        <a:pt x="742" y="1355"/>
                      </a:lnTo>
                      <a:lnTo>
                        <a:pt x="732" y="1120"/>
                      </a:lnTo>
                      <a:lnTo>
                        <a:pt x="785" y="920"/>
                      </a:lnTo>
                      <a:lnTo>
                        <a:pt x="857" y="772"/>
                      </a:lnTo>
                      <a:lnTo>
                        <a:pt x="952" y="642"/>
                      </a:lnTo>
                      <a:lnTo>
                        <a:pt x="1090" y="515"/>
                      </a:lnTo>
                      <a:lnTo>
                        <a:pt x="1250" y="420"/>
                      </a:lnTo>
                      <a:lnTo>
                        <a:pt x="1475" y="360"/>
                      </a:lnTo>
                      <a:lnTo>
                        <a:pt x="1770" y="337"/>
                      </a:lnTo>
                      <a:lnTo>
                        <a:pt x="1975" y="390"/>
                      </a:lnTo>
                      <a:lnTo>
                        <a:pt x="2125" y="472"/>
                      </a:lnTo>
                      <a:lnTo>
                        <a:pt x="2250" y="567"/>
                      </a:lnTo>
                      <a:lnTo>
                        <a:pt x="2400" y="715"/>
                      </a:lnTo>
                      <a:lnTo>
                        <a:pt x="2495" y="877"/>
                      </a:lnTo>
                      <a:lnTo>
                        <a:pt x="2557" y="1022"/>
                      </a:lnTo>
                      <a:lnTo>
                        <a:pt x="2577" y="1162"/>
                      </a:lnTo>
                      <a:lnTo>
                        <a:pt x="2577" y="1467"/>
                      </a:lnTo>
                      <a:lnTo>
                        <a:pt x="7032" y="1552"/>
                      </a:lnTo>
                      <a:lnTo>
                        <a:pt x="7032" y="1257"/>
                      </a:lnTo>
                      <a:lnTo>
                        <a:pt x="7095" y="1055"/>
                      </a:lnTo>
                      <a:lnTo>
                        <a:pt x="7167" y="897"/>
                      </a:lnTo>
                      <a:lnTo>
                        <a:pt x="7277" y="750"/>
                      </a:lnTo>
                      <a:lnTo>
                        <a:pt x="7435" y="620"/>
                      </a:lnTo>
                      <a:lnTo>
                        <a:pt x="7595" y="535"/>
                      </a:lnTo>
                      <a:lnTo>
                        <a:pt x="7752" y="485"/>
                      </a:lnTo>
                      <a:lnTo>
                        <a:pt x="8030" y="485"/>
                      </a:lnTo>
                      <a:lnTo>
                        <a:pt x="8177" y="515"/>
                      </a:lnTo>
                      <a:lnTo>
                        <a:pt x="8327" y="580"/>
                      </a:lnTo>
                      <a:lnTo>
                        <a:pt x="8462" y="695"/>
                      </a:lnTo>
                      <a:lnTo>
                        <a:pt x="8592" y="845"/>
                      </a:lnTo>
                      <a:lnTo>
                        <a:pt x="8677" y="1022"/>
                      </a:lnTo>
                      <a:lnTo>
                        <a:pt x="8730" y="1215"/>
                      </a:lnTo>
                      <a:lnTo>
                        <a:pt x="8730" y="1415"/>
                      </a:lnTo>
                      <a:lnTo>
                        <a:pt x="10197" y="1410"/>
                      </a:lnTo>
                      <a:lnTo>
                        <a:pt x="10197" y="1345"/>
                      </a:lnTo>
                      <a:lnTo>
                        <a:pt x="10150" y="1345"/>
                      </a:lnTo>
                      <a:lnTo>
                        <a:pt x="10150" y="1250"/>
                      </a:lnTo>
                      <a:lnTo>
                        <a:pt x="10195" y="1245"/>
                      </a:lnTo>
                      <a:lnTo>
                        <a:pt x="10195" y="957"/>
                      </a:lnTo>
                      <a:lnTo>
                        <a:pt x="10155" y="897"/>
                      </a:lnTo>
                      <a:lnTo>
                        <a:pt x="9815" y="727"/>
                      </a:lnTo>
                      <a:lnTo>
                        <a:pt x="9440" y="580"/>
                      </a:lnTo>
                      <a:lnTo>
                        <a:pt x="8987" y="442"/>
                      </a:lnTo>
                      <a:lnTo>
                        <a:pt x="8497" y="325"/>
                      </a:lnTo>
                      <a:lnTo>
                        <a:pt x="8047" y="230"/>
                      </a:lnTo>
                      <a:lnTo>
                        <a:pt x="7617" y="155"/>
                      </a:lnTo>
                      <a:lnTo>
                        <a:pt x="7470" y="155"/>
                      </a:lnTo>
                      <a:lnTo>
                        <a:pt x="7372" y="197"/>
                      </a:lnTo>
                      <a:lnTo>
                        <a:pt x="6915" y="262"/>
                      </a:lnTo>
                      <a:lnTo>
                        <a:pt x="6552" y="295"/>
                      </a:lnTo>
                      <a:lnTo>
                        <a:pt x="4650" y="175"/>
                      </a:lnTo>
                      <a:lnTo>
                        <a:pt x="3737" y="102"/>
                      </a:lnTo>
                      <a:lnTo>
                        <a:pt x="2877" y="37"/>
                      </a:lnTo>
                      <a:lnTo>
                        <a:pt x="2442" y="7"/>
                      </a:lnTo>
                      <a:lnTo>
                        <a:pt x="510" y="0"/>
                      </a:lnTo>
                      <a:close/>
                    </a:path>
                  </a:pathLst>
                </a:custGeom>
                <a:solidFill>
                  <a:srgbClr val="00008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79917" name="Freeform 45"/>
                <p:cNvSpPr>
                  <a:spLocks noChangeAspect="1"/>
                </p:cNvSpPr>
                <p:nvPr/>
              </p:nvSpPr>
              <p:spPr bwMode="auto">
                <a:xfrm>
                  <a:off x="5764" y="2207"/>
                  <a:ext cx="2057" cy="139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365"/>
                    </a:cxn>
                    <a:cxn ang="0">
                      <a:pos x="2057" y="1398"/>
                    </a:cxn>
                    <a:cxn ang="0">
                      <a:pos x="2057" y="148"/>
                    </a:cxn>
                    <a:cxn ang="0">
                      <a:pos x="1785" y="120"/>
                    </a:cxn>
                    <a:cxn ang="0">
                      <a:pos x="1410" y="95"/>
                    </a:cxn>
                    <a:cxn ang="0">
                      <a:pos x="1032" y="78"/>
                    </a:cxn>
                    <a:cxn ang="0">
                      <a:pos x="787" y="55"/>
                    </a:cxn>
                    <a:cxn ang="0">
                      <a:pos x="547" y="40"/>
                    </a:cxn>
                    <a:cxn ang="0">
                      <a:pos x="222" y="1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057" h="1398">
                      <a:moveTo>
                        <a:pt x="0" y="0"/>
                      </a:moveTo>
                      <a:lnTo>
                        <a:pt x="0" y="1365"/>
                      </a:lnTo>
                      <a:lnTo>
                        <a:pt x="2057" y="1398"/>
                      </a:lnTo>
                      <a:lnTo>
                        <a:pt x="2057" y="148"/>
                      </a:lnTo>
                      <a:lnTo>
                        <a:pt x="1785" y="120"/>
                      </a:lnTo>
                      <a:lnTo>
                        <a:pt x="1410" y="95"/>
                      </a:lnTo>
                      <a:lnTo>
                        <a:pt x="1032" y="78"/>
                      </a:lnTo>
                      <a:lnTo>
                        <a:pt x="787" y="55"/>
                      </a:lnTo>
                      <a:lnTo>
                        <a:pt x="547" y="40"/>
                      </a:lnTo>
                      <a:lnTo>
                        <a:pt x="222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8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79918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4104" y="1762"/>
                  <a:ext cx="395" cy="218"/>
                </a:xfrm>
                <a:prstGeom prst="ellipse">
                  <a:avLst/>
                </a:prstGeom>
                <a:solidFill>
                  <a:srgbClr val="000080"/>
                </a:solidFill>
                <a:ln w="12700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79919" name="Oval 47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1837"/>
                  <a:ext cx="58" cy="58"/>
                </a:xfrm>
                <a:prstGeom prst="ellipse">
                  <a:avLst/>
                </a:prstGeom>
                <a:solidFill>
                  <a:srgbClr val="00008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grpSp>
              <p:nvGrpSpPr>
                <p:cNvPr id="79920" name="Group 48"/>
                <p:cNvGrpSpPr>
                  <a:grpSpLocks noChangeAspect="1"/>
                </p:cNvGrpSpPr>
                <p:nvPr/>
              </p:nvGrpSpPr>
              <p:grpSpPr bwMode="auto">
                <a:xfrm>
                  <a:off x="5381" y="2397"/>
                  <a:ext cx="2178" cy="953"/>
                  <a:chOff x="5381" y="2397"/>
                  <a:chExt cx="2178" cy="953"/>
                </a:xfrm>
              </p:grpSpPr>
              <p:sp>
                <p:nvSpPr>
                  <p:cNvPr id="79921" name="Freeform 49"/>
                  <p:cNvSpPr>
                    <a:spLocks noChangeAspect="1"/>
                  </p:cNvSpPr>
                  <p:nvPr/>
                </p:nvSpPr>
                <p:spPr bwMode="auto">
                  <a:xfrm>
                    <a:off x="5381" y="3045"/>
                    <a:ext cx="2178" cy="305"/>
                  </a:xfrm>
                  <a:custGeom>
                    <a:avLst/>
                    <a:gdLst/>
                    <a:ahLst/>
                    <a:cxnLst>
                      <a:cxn ang="0">
                        <a:pos x="0" y="170"/>
                      </a:cxn>
                      <a:cxn ang="0">
                        <a:pos x="0" y="305"/>
                      </a:cxn>
                      <a:cxn ang="0">
                        <a:pos x="2178" y="0"/>
                      </a:cxn>
                      <a:cxn ang="0">
                        <a:pos x="0" y="170"/>
                      </a:cxn>
                    </a:cxnLst>
                    <a:rect l="0" t="0" r="r" b="b"/>
                    <a:pathLst>
                      <a:path w="2178" h="305">
                        <a:moveTo>
                          <a:pt x="0" y="170"/>
                        </a:moveTo>
                        <a:lnTo>
                          <a:pt x="0" y="305"/>
                        </a:lnTo>
                        <a:lnTo>
                          <a:pt x="2178" y="0"/>
                        </a:lnTo>
                        <a:lnTo>
                          <a:pt x="0" y="170"/>
                        </a:lnTo>
                        <a:close/>
                      </a:path>
                    </a:pathLst>
                  </a:custGeom>
                  <a:solidFill>
                    <a:srgbClr val="000080"/>
                  </a:solidFill>
                  <a:ln w="12700">
                    <a:solidFill>
                      <a:srgbClr val="8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79922" name="Freeform 50"/>
                  <p:cNvSpPr>
                    <a:spLocks noChangeAspect="1"/>
                  </p:cNvSpPr>
                  <p:nvPr/>
                </p:nvSpPr>
                <p:spPr bwMode="auto">
                  <a:xfrm>
                    <a:off x="5381" y="2397"/>
                    <a:ext cx="2155" cy="36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40"/>
                      </a:cxn>
                      <a:cxn ang="0">
                        <a:pos x="2155" y="36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155" h="360">
                        <a:moveTo>
                          <a:pt x="0" y="0"/>
                        </a:moveTo>
                        <a:lnTo>
                          <a:pt x="0" y="140"/>
                        </a:lnTo>
                        <a:lnTo>
                          <a:pt x="2155" y="36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80"/>
                  </a:solidFill>
                  <a:ln w="12700">
                    <a:solidFill>
                      <a:srgbClr val="8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79923" name="Freeform 51"/>
                  <p:cNvSpPr>
                    <a:spLocks noChangeAspect="1"/>
                  </p:cNvSpPr>
                  <p:nvPr/>
                </p:nvSpPr>
                <p:spPr bwMode="auto">
                  <a:xfrm>
                    <a:off x="5381" y="2610"/>
                    <a:ext cx="2155" cy="22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37"/>
                      </a:cxn>
                      <a:cxn ang="0">
                        <a:pos x="2155" y="22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155" h="222">
                        <a:moveTo>
                          <a:pt x="0" y="0"/>
                        </a:moveTo>
                        <a:lnTo>
                          <a:pt x="0" y="137"/>
                        </a:lnTo>
                        <a:lnTo>
                          <a:pt x="2155" y="22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80"/>
                  </a:solidFill>
                  <a:ln w="12700">
                    <a:solidFill>
                      <a:srgbClr val="8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79924" name="Freeform 52"/>
                  <p:cNvSpPr>
                    <a:spLocks noChangeAspect="1"/>
                  </p:cNvSpPr>
                  <p:nvPr/>
                </p:nvSpPr>
                <p:spPr bwMode="auto">
                  <a:xfrm>
                    <a:off x="5381" y="2812"/>
                    <a:ext cx="2178" cy="13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38"/>
                      </a:cxn>
                      <a:cxn ang="0">
                        <a:pos x="2178" y="83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178" h="138">
                        <a:moveTo>
                          <a:pt x="0" y="0"/>
                        </a:moveTo>
                        <a:lnTo>
                          <a:pt x="0" y="138"/>
                        </a:lnTo>
                        <a:lnTo>
                          <a:pt x="2178" y="8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80"/>
                  </a:solidFill>
                  <a:ln w="12700">
                    <a:solidFill>
                      <a:srgbClr val="8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79925" name="Freeform 53"/>
                  <p:cNvSpPr>
                    <a:spLocks noChangeAspect="1"/>
                  </p:cNvSpPr>
                  <p:nvPr/>
                </p:nvSpPr>
                <p:spPr bwMode="auto">
                  <a:xfrm>
                    <a:off x="5381" y="2970"/>
                    <a:ext cx="2178" cy="180"/>
                  </a:xfrm>
                  <a:custGeom>
                    <a:avLst/>
                    <a:gdLst/>
                    <a:ahLst/>
                    <a:cxnLst>
                      <a:cxn ang="0">
                        <a:pos x="0" y="42"/>
                      </a:cxn>
                      <a:cxn ang="0">
                        <a:pos x="0" y="180"/>
                      </a:cxn>
                      <a:cxn ang="0">
                        <a:pos x="2178" y="0"/>
                      </a:cxn>
                      <a:cxn ang="0">
                        <a:pos x="0" y="42"/>
                      </a:cxn>
                    </a:cxnLst>
                    <a:rect l="0" t="0" r="r" b="b"/>
                    <a:pathLst>
                      <a:path w="2178" h="180">
                        <a:moveTo>
                          <a:pt x="0" y="42"/>
                        </a:moveTo>
                        <a:lnTo>
                          <a:pt x="0" y="180"/>
                        </a:lnTo>
                        <a:lnTo>
                          <a:pt x="2178" y="0"/>
                        </a:lnTo>
                        <a:lnTo>
                          <a:pt x="0" y="42"/>
                        </a:lnTo>
                        <a:close/>
                      </a:path>
                    </a:pathLst>
                  </a:custGeom>
                  <a:solidFill>
                    <a:srgbClr val="000080"/>
                  </a:solidFill>
                  <a:ln w="12700">
                    <a:solidFill>
                      <a:srgbClr val="8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79926" name="Group 54"/>
                <p:cNvGrpSpPr>
                  <a:grpSpLocks noChangeAspect="1"/>
                </p:cNvGrpSpPr>
                <p:nvPr/>
              </p:nvGrpSpPr>
              <p:grpSpPr bwMode="auto">
                <a:xfrm>
                  <a:off x="8749" y="2480"/>
                  <a:ext cx="1610" cy="1627"/>
                  <a:chOff x="8749" y="2480"/>
                  <a:chExt cx="1610" cy="1627"/>
                </a:xfrm>
              </p:grpSpPr>
              <p:sp>
                <p:nvSpPr>
                  <p:cNvPr id="79927" name="Oval 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749" y="2480"/>
                    <a:ext cx="1610" cy="1627"/>
                  </a:xfrm>
                  <a:prstGeom prst="ellipse">
                    <a:avLst/>
                  </a:prstGeom>
                  <a:solidFill>
                    <a:srgbClr val="00008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79928" name="Freeform 56"/>
                  <p:cNvSpPr>
                    <a:spLocks noChangeAspect="1"/>
                  </p:cNvSpPr>
                  <p:nvPr/>
                </p:nvSpPr>
                <p:spPr bwMode="auto">
                  <a:xfrm>
                    <a:off x="9424" y="3537"/>
                    <a:ext cx="282" cy="348"/>
                  </a:xfrm>
                  <a:custGeom>
                    <a:avLst/>
                    <a:gdLst/>
                    <a:ahLst/>
                    <a:cxnLst>
                      <a:cxn ang="0">
                        <a:pos x="0" y="323"/>
                      </a:cxn>
                      <a:cxn ang="0">
                        <a:pos x="110" y="0"/>
                      </a:cxn>
                      <a:cxn ang="0">
                        <a:pos x="177" y="0"/>
                      </a:cxn>
                      <a:cxn ang="0">
                        <a:pos x="282" y="335"/>
                      </a:cxn>
                      <a:cxn ang="0">
                        <a:pos x="145" y="348"/>
                      </a:cxn>
                      <a:cxn ang="0">
                        <a:pos x="0" y="323"/>
                      </a:cxn>
                    </a:cxnLst>
                    <a:rect l="0" t="0" r="r" b="b"/>
                    <a:pathLst>
                      <a:path w="282" h="348">
                        <a:moveTo>
                          <a:pt x="0" y="323"/>
                        </a:moveTo>
                        <a:lnTo>
                          <a:pt x="110" y="0"/>
                        </a:lnTo>
                        <a:lnTo>
                          <a:pt x="177" y="0"/>
                        </a:lnTo>
                        <a:lnTo>
                          <a:pt x="282" y="335"/>
                        </a:lnTo>
                        <a:lnTo>
                          <a:pt x="145" y="348"/>
                        </a:lnTo>
                        <a:lnTo>
                          <a:pt x="0" y="323"/>
                        </a:lnTo>
                        <a:close/>
                      </a:path>
                    </a:pathLst>
                  </a:custGeom>
                  <a:solidFill>
                    <a:srgbClr val="00008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79929" name="Freeform 57"/>
                  <p:cNvSpPr>
                    <a:spLocks noChangeAspect="1"/>
                  </p:cNvSpPr>
                  <p:nvPr/>
                </p:nvSpPr>
                <p:spPr bwMode="auto">
                  <a:xfrm>
                    <a:off x="9409" y="2697"/>
                    <a:ext cx="287" cy="348"/>
                  </a:xfrm>
                  <a:custGeom>
                    <a:avLst/>
                    <a:gdLst/>
                    <a:ahLst/>
                    <a:cxnLst>
                      <a:cxn ang="0">
                        <a:pos x="0" y="25"/>
                      </a:cxn>
                      <a:cxn ang="0">
                        <a:pos x="115" y="348"/>
                      </a:cxn>
                      <a:cxn ang="0">
                        <a:pos x="180" y="348"/>
                      </a:cxn>
                      <a:cxn ang="0">
                        <a:pos x="287" y="15"/>
                      </a:cxn>
                      <a:cxn ang="0">
                        <a:pos x="147" y="0"/>
                      </a:cxn>
                      <a:cxn ang="0">
                        <a:pos x="0" y="25"/>
                      </a:cxn>
                    </a:cxnLst>
                    <a:rect l="0" t="0" r="r" b="b"/>
                    <a:pathLst>
                      <a:path w="287" h="348">
                        <a:moveTo>
                          <a:pt x="0" y="25"/>
                        </a:moveTo>
                        <a:lnTo>
                          <a:pt x="115" y="348"/>
                        </a:lnTo>
                        <a:lnTo>
                          <a:pt x="180" y="348"/>
                        </a:lnTo>
                        <a:lnTo>
                          <a:pt x="287" y="15"/>
                        </a:lnTo>
                        <a:lnTo>
                          <a:pt x="147" y="0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00008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79930" name="Freeform 58"/>
                  <p:cNvSpPr>
                    <a:spLocks noChangeAspect="1"/>
                  </p:cNvSpPr>
                  <p:nvPr/>
                </p:nvSpPr>
                <p:spPr bwMode="auto">
                  <a:xfrm>
                    <a:off x="9794" y="3142"/>
                    <a:ext cx="345" cy="283"/>
                  </a:xfrm>
                  <a:custGeom>
                    <a:avLst/>
                    <a:gdLst/>
                    <a:ahLst/>
                    <a:cxnLst>
                      <a:cxn ang="0">
                        <a:pos x="320" y="0"/>
                      </a:cxn>
                      <a:cxn ang="0">
                        <a:pos x="0" y="113"/>
                      </a:cxn>
                      <a:cxn ang="0">
                        <a:pos x="0" y="180"/>
                      </a:cxn>
                      <a:cxn ang="0">
                        <a:pos x="330" y="283"/>
                      </a:cxn>
                      <a:cxn ang="0">
                        <a:pos x="345" y="148"/>
                      </a:cxn>
                      <a:cxn ang="0">
                        <a:pos x="320" y="0"/>
                      </a:cxn>
                    </a:cxnLst>
                    <a:rect l="0" t="0" r="r" b="b"/>
                    <a:pathLst>
                      <a:path w="345" h="283">
                        <a:moveTo>
                          <a:pt x="320" y="0"/>
                        </a:moveTo>
                        <a:lnTo>
                          <a:pt x="0" y="113"/>
                        </a:lnTo>
                        <a:lnTo>
                          <a:pt x="0" y="180"/>
                        </a:lnTo>
                        <a:lnTo>
                          <a:pt x="330" y="283"/>
                        </a:lnTo>
                        <a:lnTo>
                          <a:pt x="345" y="148"/>
                        </a:lnTo>
                        <a:lnTo>
                          <a:pt x="320" y="0"/>
                        </a:lnTo>
                        <a:close/>
                      </a:path>
                    </a:pathLst>
                  </a:custGeom>
                  <a:solidFill>
                    <a:srgbClr val="00008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79931" name="Freeform 59"/>
                  <p:cNvSpPr>
                    <a:spLocks noChangeAspect="1"/>
                  </p:cNvSpPr>
                  <p:nvPr/>
                </p:nvSpPr>
                <p:spPr bwMode="auto">
                  <a:xfrm>
                    <a:off x="8969" y="3142"/>
                    <a:ext cx="345" cy="283"/>
                  </a:xfrm>
                  <a:custGeom>
                    <a:avLst/>
                    <a:gdLst/>
                    <a:ahLst/>
                    <a:cxnLst>
                      <a:cxn ang="0">
                        <a:pos x="25" y="0"/>
                      </a:cxn>
                      <a:cxn ang="0">
                        <a:pos x="345" y="113"/>
                      </a:cxn>
                      <a:cxn ang="0">
                        <a:pos x="345" y="180"/>
                      </a:cxn>
                      <a:cxn ang="0">
                        <a:pos x="12" y="283"/>
                      </a:cxn>
                      <a:cxn ang="0">
                        <a:pos x="0" y="148"/>
                      </a:cxn>
                      <a:cxn ang="0">
                        <a:pos x="25" y="0"/>
                      </a:cxn>
                    </a:cxnLst>
                    <a:rect l="0" t="0" r="r" b="b"/>
                    <a:pathLst>
                      <a:path w="345" h="283">
                        <a:moveTo>
                          <a:pt x="25" y="0"/>
                        </a:moveTo>
                        <a:lnTo>
                          <a:pt x="345" y="113"/>
                        </a:lnTo>
                        <a:lnTo>
                          <a:pt x="345" y="180"/>
                        </a:lnTo>
                        <a:lnTo>
                          <a:pt x="12" y="283"/>
                        </a:lnTo>
                        <a:lnTo>
                          <a:pt x="0" y="148"/>
                        </a:lnTo>
                        <a:lnTo>
                          <a:pt x="25" y="0"/>
                        </a:lnTo>
                        <a:close/>
                      </a:path>
                    </a:pathLst>
                  </a:custGeom>
                  <a:solidFill>
                    <a:srgbClr val="00008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79932" name="Oval 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966" y="2692"/>
                    <a:ext cx="1163" cy="1180"/>
                  </a:xfrm>
                  <a:prstGeom prst="ellipse">
                    <a:avLst/>
                  </a:prstGeom>
                  <a:solidFill>
                    <a:srgbClr val="000080"/>
                  </a:solidFill>
                  <a:ln w="2540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grpSp>
                <p:nvGrpSpPr>
                  <p:cNvPr id="79933" name="Group 61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9331" y="3057"/>
                    <a:ext cx="438" cy="450"/>
                    <a:chOff x="9331" y="3057"/>
                    <a:chExt cx="438" cy="450"/>
                  </a:xfrm>
                </p:grpSpPr>
                <p:sp>
                  <p:nvSpPr>
                    <p:cNvPr id="79934" name="Oval 62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9331" y="3057"/>
                      <a:ext cx="438" cy="450"/>
                    </a:xfrm>
                    <a:prstGeom prst="ellipse">
                      <a:avLst/>
                    </a:prstGeom>
                    <a:solidFill>
                      <a:srgbClr val="000080"/>
                    </a:solidFill>
                    <a:ln w="2540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+mn-lt"/>
                      </a:endParaRPr>
                    </a:p>
                  </p:txBody>
                </p:sp>
                <p:sp>
                  <p:nvSpPr>
                    <p:cNvPr id="79935" name="Oval 63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9419" y="3152"/>
                      <a:ext cx="252" cy="263"/>
                    </a:xfrm>
                    <a:prstGeom prst="ellipse">
                      <a:avLst/>
                    </a:prstGeom>
                    <a:solidFill>
                      <a:srgbClr val="000080"/>
                    </a:solidFill>
                    <a:ln w="2540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79936" name="Group 64"/>
                <p:cNvGrpSpPr>
                  <a:grpSpLocks noChangeAspect="1"/>
                </p:cNvGrpSpPr>
                <p:nvPr/>
              </p:nvGrpSpPr>
              <p:grpSpPr bwMode="auto">
                <a:xfrm>
                  <a:off x="2499" y="2480"/>
                  <a:ext cx="1612" cy="1627"/>
                  <a:chOff x="2499" y="2480"/>
                  <a:chExt cx="1612" cy="1627"/>
                </a:xfrm>
              </p:grpSpPr>
              <p:sp>
                <p:nvSpPr>
                  <p:cNvPr id="79937" name="Oval 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9" y="2480"/>
                    <a:ext cx="1612" cy="1627"/>
                  </a:xfrm>
                  <a:prstGeom prst="ellipse">
                    <a:avLst/>
                  </a:prstGeom>
                  <a:solidFill>
                    <a:srgbClr val="00008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79938" name="Freeform 66"/>
                  <p:cNvSpPr>
                    <a:spLocks noChangeAspect="1"/>
                  </p:cNvSpPr>
                  <p:nvPr/>
                </p:nvSpPr>
                <p:spPr bwMode="auto">
                  <a:xfrm>
                    <a:off x="3179" y="3537"/>
                    <a:ext cx="280" cy="348"/>
                  </a:xfrm>
                  <a:custGeom>
                    <a:avLst/>
                    <a:gdLst/>
                    <a:ahLst/>
                    <a:cxnLst>
                      <a:cxn ang="0">
                        <a:pos x="0" y="323"/>
                      </a:cxn>
                      <a:cxn ang="0">
                        <a:pos x="107" y="0"/>
                      </a:cxn>
                      <a:cxn ang="0">
                        <a:pos x="175" y="0"/>
                      </a:cxn>
                      <a:cxn ang="0">
                        <a:pos x="280" y="335"/>
                      </a:cxn>
                      <a:cxn ang="0">
                        <a:pos x="145" y="348"/>
                      </a:cxn>
                      <a:cxn ang="0">
                        <a:pos x="0" y="323"/>
                      </a:cxn>
                    </a:cxnLst>
                    <a:rect l="0" t="0" r="r" b="b"/>
                    <a:pathLst>
                      <a:path w="280" h="348">
                        <a:moveTo>
                          <a:pt x="0" y="323"/>
                        </a:moveTo>
                        <a:lnTo>
                          <a:pt x="107" y="0"/>
                        </a:lnTo>
                        <a:lnTo>
                          <a:pt x="175" y="0"/>
                        </a:lnTo>
                        <a:lnTo>
                          <a:pt x="280" y="335"/>
                        </a:lnTo>
                        <a:lnTo>
                          <a:pt x="145" y="348"/>
                        </a:lnTo>
                        <a:lnTo>
                          <a:pt x="0" y="323"/>
                        </a:lnTo>
                        <a:close/>
                      </a:path>
                    </a:pathLst>
                  </a:custGeom>
                  <a:solidFill>
                    <a:srgbClr val="00008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79939" name="Freeform 67"/>
                  <p:cNvSpPr>
                    <a:spLocks noChangeAspect="1"/>
                  </p:cNvSpPr>
                  <p:nvPr/>
                </p:nvSpPr>
                <p:spPr bwMode="auto">
                  <a:xfrm>
                    <a:off x="3161" y="2697"/>
                    <a:ext cx="290" cy="348"/>
                  </a:xfrm>
                  <a:custGeom>
                    <a:avLst/>
                    <a:gdLst/>
                    <a:ahLst/>
                    <a:cxnLst>
                      <a:cxn ang="0">
                        <a:pos x="0" y="25"/>
                      </a:cxn>
                      <a:cxn ang="0">
                        <a:pos x="115" y="348"/>
                      </a:cxn>
                      <a:cxn ang="0">
                        <a:pos x="185" y="348"/>
                      </a:cxn>
                      <a:cxn ang="0">
                        <a:pos x="290" y="15"/>
                      </a:cxn>
                      <a:cxn ang="0">
                        <a:pos x="150" y="0"/>
                      </a:cxn>
                      <a:cxn ang="0">
                        <a:pos x="0" y="25"/>
                      </a:cxn>
                    </a:cxnLst>
                    <a:rect l="0" t="0" r="r" b="b"/>
                    <a:pathLst>
                      <a:path w="290" h="348">
                        <a:moveTo>
                          <a:pt x="0" y="25"/>
                        </a:moveTo>
                        <a:lnTo>
                          <a:pt x="115" y="348"/>
                        </a:lnTo>
                        <a:lnTo>
                          <a:pt x="185" y="348"/>
                        </a:lnTo>
                        <a:lnTo>
                          <a:pt x="290" y="15"/>
                        </a:lnTo>
                        <a:lnTo>
                          <a:pt x="150" y="0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00008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79940" name="Freeform 68"/>
                  <p:cNvSpPr>
                    <a:spLocks noChangeAspect="1"/>
                  </p:cNvSpPr>
                  <p:nvPr/>
                </p:nvSpPr>
                <p:spPr bwMode="auto">
                  <a:xfrm>
                    <a:off x="3546" y="3142"/>
                    <a:ext cx="348" cy="283"/>
                  </a:xfrm>
                  <a:custGeom>
                    <a:avLst/>
                    <a:gdLst/>
                    <a:ahLst/>
                    <a:cxnLst>
                      <a:cxn ang="0">
                        <a:pos x="323" y="0"/>
                      </a:cxn>
                      <a:cxn ang="0">
                        <a:pos x="0" y="113"/>
                      </a:cxn>
                      <a:cxn ang="0">
                        <a:pos x="0" y="180"/>
                      </a:cxn>
                      <a:cxn ang="0">
                        <a:pos x="333" y="283"/>
                      </a:cxn>
                      <a:cxn ang="0">
                        <a:pos x="348" y="148"/>
                      </a:cxn>
                      <a:cxn ang="0">
                        <a:pos x="323" y="0"/>
                      </a:cxn>
                    </a:cxnLst>
                    <a:rect l="0" t="0" r="r" b="b"/>
                    <a:pathLst>
                      <a:path w="348" h="283">
                        <a:moveTo>
                          <a:pt x="323" y="0"/>
                        </a:moveTo>
                        <a:lnTo>
                          <a:pt x="0" y="113"/>
                        </a:lnTo>
                        <a:lnTo>
                          <a:pt x="0" y="180"/>
                        </a:lnTo>
                        <a:lnTo>
                          <a:pt x="333" y="283"/>
                        </a:lnTo>
                        <a:lnTo>
                          <a:pt x="348" y="148"/>
                        </a:lnTo>
                        <a:lnTo>
                          <a:pt x="323" y="0"/>
                        </a:lnTo>
                        <a:close/>
                      </a:path>
                    </a:pathLst>
                  </a:custGeom>
                  <a:solidFill>
                    <a:srgbClr val="00008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79941" name="Freeform 69"/>
                  <p:cNvSpPr>
                    <a:spLocks noChangeAspect="1"/>
                  </p:cNvSpPr>
                  <p:nvPr/>
                </p:nvSpPr>
                <p:spPr bwMode="auto">
                  <a:xfrm>
                    <a:off x="2719" y="3142"/>
                    <a:ext cx="347" cy="283"/>
                  </a:xfrm>
                  <a:custGeom>
                    <a:avLst/>
                    <a:gdLst/>
                    <a:ahLst/>
                    <a:cxnLst>
                      <a:cxn ang="0">
                        <a:pos x="25" y="0"/>
                      </a:cxn>
                      <a:cxn ang="0">
                        <a:pos x="347" y="113"/>
                      </a:cxn>
                      <a:cxn ang="0">
                        <a:pos x="347" y="180"/>
                      </a:cxn>
                      <a:cxn ang="0">
                        <a:pos x="15" y="283"/>
                      </a:cxn>
                      <a:cxn ang="0">
                        <a:pos x="0" y="148"/>
                      </a:cxn>
                      <a:cxn ang="0">
                        <a:pos x="25" y="0"/>
                      </a:cxn>
                    </a:cxnLst>
                    <a:rect l="0" t="0" r="r" b="b"/>
                    <a:pathLst>
                      <a:path w="347" h="283">
                        <a:moveTo>
                          <a:pt x="25" y="0"/>
                        </a:moveTo>
                        <a:lnTo>
                          <a:pt x="347" y="113"/>
                        </a:lnTo>
                        <a:lnTo>
                          <a:pt x="347" y="180"/>
                        </a:lnTo>
                        <a:lnTo>
                          <a:pt x="15" y="283"/>
                        </a:lnTo>
                        <a:lnTo>
                          <a:pt x="0" y="148"/>
                        </a:lnTo>
                        <a:lnTo>
                          <a:pt x="25" y="0"/>
                        </a:lnTo>
                        <a:close/>
                      </a:path>
                    </a:pathLst>
                  </a:custGeom>
                  <a:solidFill>
                    <a:srgbClr val="00008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79942" name="Oval 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16" y="2692"/>
                    <a:ext cx="1165" cy="1180"/>
                  </a:xfrm>
                  <a:prstGeom prst="ellipse">
                    <a:avLst/>
                  </a:prstGeom>
                  <a:solidFill>
                    <a:srgbClr val="000080"/>
                  </a:solidFill>
                  <a:ln w="2540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grpSp>
                <p:nvGrpSpPr>
                  <p:cNvPr id="79943" name="Group 71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081" y="3057"/>
                    <a:ext cx="443" cy="450"/>
                    <a:chOff x="3081" y="3057"/>
                    <a:chExt cx="443" cy="450"/>
                  </a:xfrm>
                </p:grpSpPr>
                <p:sp>
                  <p:nvSpPr>
                    <p:cNvPr id="79944" name="Oval 72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081" y="3057"/>
                      <a:ext cx="443" cy="450"/>
                    </a:xfrm>
                    <a:prstGeom prst="ellipse">
                      <a:avLst/>
                    </a:prstGeom>
                    <a:solidFill>
                      <a:srgbClr val="000080"/>
                    </a:solidFill>
                    <a:ln w="2540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+mn-lt"/>
                      </a:endParaRPr>
                    </a:p>
                  </p:txBody>
                </p:sp>
                <p:sp>
                  <p:nvSpPr>
                    <p:cNvPr id="79945" name="Oval 73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174" y="3152"/>
                      <a:ext cx="250" cy="263"/>
                    </a:xfrm>
                    <a:prstGeom prst="ellipse">
                      <a:avLst/>
                    </a:prstGeom>
                    <a:solidFill>
                      <a:srgbClr val="000080"/>
                    </a:solidFill>
                    <a:ln w="2540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+mn-lt"/>
                      </a:endParaRPr>
                    </a:p>
                  </p:txBody>
                </p:sp>
              </p:grpSp>
            </p:grpSp>
          </p:grpSp>
          <p:sp>
            <p:nvSpPr>
              <p:cNvPr id="79946" name="Rectangle 74"/>
              <p:cNvSpPr>
                <a:spLocks noChangeArrowheads="1"/>
              </p:cNvSpPr>
              <p:nvPr/>
            </p:nvSpPr>
            <p:spPr bwMode="auto">
              <a:xfrm>
                <a:off x="2268538" y="1747664"/>
                <a:ext cx="1296987" cy="45720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000" b="1" dirty="0">
                    <a:solidFill>
                      <a:srgbClr val="FF3300"/>
                    </a:solidFill>
                    <a:latin typeface="+mn-lt"/>
                  </a:rPr>
                  <a:t> </a:t>
                </a:r>
                <a:r>
                  <a:rPr lang="en-US" altLang="zh-CN" sz="2000" b="1" i="1" dirty="0" smtClean="0">
                    <a:solidFill>
                      <a:schemeClr val="accent2"/>
                    </a:solidFill>
                    <a:latin typeface="+mn-lt"/>
                  </a:rPr>
                  <a:t>v</a:t>
                </a:r>
                <a:r>
                  <a:rPr lang="en-US" altLang="zh-CN" sz="1400" b="1" baseline="-25000" dirty="0" smtClean="0">
                    <a:solidFill>
                      <a:schemeClr val="accent2"/>
                    </a:solidFill>
                    <a:latin typeface="+mn-lt"/>
                  </a:rPr>
                  <a:t>0</a:t>
                </a:r>
                <a:r>
                  <a:rPr lang="en-US" altLang="zh-CN" sz="1400" b="1" i="1" baseline="-25000" dirty="0" smtClean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altLang="zh-CN" sz="1400" b="1" baseline="-25000" dirty="0" smtClean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altLang="zh-CN" b="1" dirty="0" smtClean="0">
                    <a:solidFill>
                      <a:schemeClr val="accent2"/>
                    </a:solidFill>
                    <a:latin typeface="+mn-lt"/>
                  </a:rPr>
                  <a:t>= </a:t>
                </a:r>
                <a:r>
                  <a:rPr lang="en-US" altLang="zh-CN" sz="1800" b="1" dirty="0" smtClean="0">
                    <a:solidFill>
                      <a:schemeClr val="accent2"/>
                    </a:solidFill>
                    <a:latin typeface="+mn-lt"/>
                  </a:rPr>
                  <a:t>1m/s</a:t>
                </a:r>
                <a:endParaRPr lang="en-US" altLang="zh-CN" sz="1800" b="1" dirty="0">
                  <a:solidFill>
                    <a:schemeClr val="accent2"/>
                  </a:solidFill>
                  <a:latin typeface="+mn-lt"/>
                </a:endParaRPr>
              </a:p>
            </p:txBody>
          </p:sp>
          <p:grpSp>
            <p:nvGrpSpPr>
              <p:cNvPr id="80004" name="Group 132"/>
              <p:cNvGrpSpPr>
                <a:grpSpLocks/>
              </p:cNvGrpSpPr>
              <p:nvPr/>
            </p:nvGrpSpPr>
            <p:grpSpPr bwMode="auto">
              <a:xfrm>
                <a:off x="1619250" y="2903535"/>
                <a:ext cx="5797550" cy="69850"/>
                <a:chOff x="2760" y="2640"/>
                <a:chExt cx="1338" cy="130"/>
              </a:xfrm>
            </p:grpSpPr>
            <p:sp>
              <p:nvSpPr>
                <p:cNvPr id="80005" name="Line 133"/>
                <p:cNvSpPr>
                  <a:spLocks noChangeShapeType="1"/>
                </p:cNvSpPr>
                <p:nvPr/>
              </p:nvSpPr>
              <p:spPr bwMode="auto">
                <a:xfrm flipH="1">
                  <a:off x="2760" y="2648"/>
                  <a:ext cx="120" cy="12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80006" name="Line 134"/>
                <p:cNvSpPr>
                  <a:spLocks noChangeShapeType="1"/>
                </p:cNvSpPr>
                <p:nvPr/>
              </p:nvSpPr>
              <p:spPr bwMode="auto">
                <a:xfrm flipH="1">
                  <a:off x="2880" y="2648"/>
                  <a:ext cx="121" cy="12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80007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3001" y="2648"/>
                  <a:ext cx="120" cy="12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80008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3121" y="2648"/>
                  <a:ext cx="120" cy="12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80009" name="Line 137"/>
                <p:cNvSpPr>
                  <a:spLocks noChangeShapeType="1"/>
                </p:cNvSpPr>
                <p:nvPr/>
              </p:nvSpPr>
              <p:spPr bwMode="auto">
                <a:xfrm flipH="1">
                  <a:off x="3241" y="2648"/>
                  <a:ext cx="120" cy="12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80010" name="Line 138"/>
                <p:cNvSpPr>
                  <a:spLocks noChangeShapeType="1"/>
                </p:cNvSpPr>
                <p:nvPr/>
              </p:nvSpPr>
              <p:spPr bwMode="auto">
                <a:xfrm flipH="1">
                  <a:off x="3361" y="2648"/>
                  <a:ext cx="121" cy="12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80011" name="Line 139"/>
                <p:cNvSpPr>
                  <a:spLocks noChangeShapeType="1"/>
                </p:cNvSpPr>
                <p:nvPr/>
              </p:nvSpPr>
              <p:spPr bwMode="auto">
                <a:xfrm flipH="1">
                  <a:off x="3482" y="2648"/>
                  <a:ext cx="120" cy="12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80012" name="Line 140"/>
                <p:cNvSpPr>
                  <a:spLocks noChangeShapeType="1"/>
                </p:cNvSpPr>
                <p:nvPr/>
              </p:nvSpPr>
              <p:spPr bwMode="auto">
                <a:xfrm flipH="1">
                  <a:off x="3602" y="2648"/>
                  <a:ext cx="120" cy="12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80013" name="Line 141"/>
                <p:cNvSpPr>
                  <a:spLocks noChangeShapeType="1"/>
                </p:cNvSpPr>
                <p:nvPr/>
              </p:nvSpPr>
              <p:spPr bwMode="auto">
                <a:xfrm flipH="1">
                  <a:off x="3722" y="2648"/>
                  <a:ext cx="120" cy="12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80014" name="Line 142"/>
                <p:cNvSpPr>
                  <a:spLocks noChangeShapeType="1"/>
                </p:cNvSpPr>
                <p:nvPr/>
              </p:nvSpPr>
              <p:spPr bwMode="auto">
                <a:xfrm flipH="1">
                  <a:off x="3842" y="2648"/>
                  <a:ext cx="121" cy="12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80015" name="Line 143"/>
                <p:cNvSpPr>
                  <a:spLocks noChangeShapeType="1"/>
                </p:cNvSpPr>
                <p:nvPr/>
              </p:nvSpPr>
              <p:spPr bwMode="auto">
                <a:xfrm flipH="1">
                  <a:off x="3963" y="2648"/>
                  <a:ext cx="120" cy="12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80016" name="Line 144"/>
                <p:cNvSpPr>
                  <a:spLocks noChangeShapeType="1"/>
                </p:cNvSpPr>
                <p:nvPr/>
              </p:nvSpPr>
              <p:spPr bwMode="auto">
                <a:xfrm>
                  <a:off x="2783" y="2640"/>
                  <a:ext cx="1315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  <p:grpSp>
            <p:nvGrpSpPr>
              <p:cNvPr id="80145" name="Group 273"/>
              <p:cNvGrpSpPr>
                <a:grpSpLocks/>
              </p:cNvGrpSpPr>
              <p:nvPr/>
            </p:nvGrpSpPr>
            <p:grpSpPr bwMode="auto">
              <a:xfrm>
                <a:off x="5651500" y="1822448"/>
                <a:ext cx="3024188" cy="1249362"/>
                <a:chOff x="3560" y="935"/>
                <a:chExt cx="1905" cy="787"/>
              </a:xfrm>
            </p:grpSpPr>
            <p:sp>
              <p:nvSpPr>
                <p:cNvPr id="80021" name="Line 149"/>
                <p:cNvSpPr>
                  <a:spLocks noChangeShapeType="1"/>
                </p:cNvSpPr>
                <p:nvPr/>
              </p:nvSpPr>
              <p:spPr bwMode="auto">
                <a:xfrm>
                  <a:off x="3878" y="1207"/>
                  <a:ext cx="544" cy="0"/>
                </a:xfrm>
                <a:prstGeom prst="line">
                  <a:avLst/>
                </a:prstGeom>
                <a:noFill/>
                <a:ln w="38100" cap="sq">
                  <a:solidFill>
                    <a:schemeClr val="accent2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grpSp>
              <p:nvGrpSpPr>
                <p:cNvPr id="80022" name="Group 150"/>
                <p:cNvGrpSpPr>
                  <a:grpSpLocks/>
                </p:cNvGrpSpPr>
                <p:nvPr/>
              </p:nvGrpSpPr>
              <p:grpSpPr bwMode="auto">
                <a:xfrm>
                  <a:off x="3560" y="935"/>
                  <a:ext cx="1905" cy="787"/>
                  <a:chOff x="3560" y="845"/>
                  <a:chExt cx="1905" cy="787"/>
                </a:xfrm>
              </p:grpSpPr>
              <p:sp>
                <p:nvSpPr>
                  <p:cNvPr id="80023" name="Text Box 1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60" y="845"/>
                    <a:ext cx="1104" cy="231"/>
                  </a:xfrm>
                  <a:prstGeom prst="rect">
                    <a:avLst/>
                  </a:prstGeom>
                  <a:noFill/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1800" b="1" i="1" dirty="0" smtClean="0">
                        <a:solidFill>
                          <a:schemeClr val="accent2"/>
                        </a:solidFill>
                        <a:latin typeface="+mn-lt"/>
                        <a:ea typeface="黑体" pitchFamily="49" charset="-122"/>
                      </a:rPr>
                      <a:t>v</a:t>
                    </a:r>
                    <a:r>
                      <a:rPr lang="en-US" altLang="zh-CN" sz="1800" b="1" baseline="-25000" dirty="0" smtClean="0">
                        <a:solidFill>
                          <a:schemeClr val="accent2"/>
                        </a:solidFill>
                        <a:latin typeface="+mn-lt"/>
                        <a:ea typeface="黑体" pitchFamily="49" charset="-122"/>
                      </a:rPr>
                      <a:t>t</a:t>
                    </a:r>
                    <a:r>
                      <a:rPr lang="en-US" altLang="zh-CN" sz="1800" b="1" dirty="0" smtClean="0">
                        <a:solidFill>
                          <a:schemeClr val="accent2"/>
                        </a:solidFill>
                        <a:latin typeface="+mn-lt"/>
                        <a:ea typeface="黑体" pitchFamily="49" charset="-122"/>
                      </a:rPr>
                      <a:t> </a:t>
                    </a:r>
                    <a:r>
                      <a:rPr lang="en-US" altLang="zh-CN" sz="1800" b="1" dirty="0" smtClean="0">
                        <a:solidFill>
                          <a:schemeClr val="accent2"/>
                        </a:solidFill>
                        <a:latin typeface="+mn-lt"/>
                        <a:ea typeface="黑体" pitchFamily="49" charset="-122"/>
                      </a:rPr>
                      <a:t>= 4m/s</a:t>
                    </a:r>
                    <a:endParaRPr lang="en-US" altLang="zh-CN" sz="1800" b="1" dirty="0">
                      <a:solidFill>
                        <a:schemeClr val="accent2"/>
                      </a:solidFill>
                      <a:latin typeface="+mn-lt"/>
                      <a:ea typeface="黑体" pitchFamily="49" charset="-122"/>
                    </a:endParaRPr>
                  </a:p>
                </p:txBody>
              </p:sp>
              <p:sp>
                <p:nvSpPr>
                  <p:cNvPr id="80024" name="Text Box 1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76" y="1344"/>
                    <a:ext cx="589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0" lang="en-US" altLang="zh-CN" b="1" i="1" dirty="0" smtClean="0">
                        <a:solidFill>
                          <a:srgbClr val="333399"/>
                        </a:solidFill>
                        <a:latin typeface="+mn-lt"/>
                      </a:rPr>
                      <a:t>t </a:t>
                    </a:r>
                    <a:r>
                      <a:rPr kumimoji="0" lang="en-US" altLang="zh-CN" b="1" dirty="0" smtClean="0">
                        <a:solidFill>
                          <a:srgbClr val="333399"/>
                        </a:solidFill>
                        <a:latin typeface="+mn-lt"/>
                      </a:rPr>
                      <a:t>= </a:t>
                    </a:r>
                    <a:r>
                      <a:rPr lang="en-US" altLang="zh-CN" b="1" dirty="0" smtClean="0">
                        <a:solidFill>
                          <a:srgbClr val="333399"/>
                        </a:solidFill>
                        <a:latin typeface="+mn-lt"/>
                      </a:rPr>
                      <a:t>2s</a:t>
                    </a:r>
                    <a:endParaRPr lang="en-US" altLang="zh-CN" b="1" dirty="0">
                      <a:solidFill>
                        <a:srgbClr val="333399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59" name="Line 154"/>
              <p:cNvSpPr>
                <a:spLocks noChangeShapeType="1"/>
              </p:cNvSpPr>
              <p:nvPr/>
            </p:nvSpPr>
            <p:spPr bwMode="auto">
              <a:xfrm>
                <a:off x="2627784" y="2276872"/>
                <a:ext cx="395288" cy="0"/>
              </a:xfrm>
              <a:prstGeom prst="line">
                <a:avLst/>
              </a:prstGeom>
              <a:noFill/>
              <a:ln w="38100" cap="sq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+mn-lt"/>
                </a:endParaRPr>
              </a:p>
            </p:txBody>
          </p:sp>
        </p:grpSp>
      </p:grpSp>
      <p:sp>
        <p:nvSpPr>
          <p:cNvPr id="263" name="Text Box 147"/>
          <p:cNvSpPr txBox="1">
            <a:spLocks noChangeArrowheads="1"/>
          </p:cNvSpPr>
          <p:nvPr/>
        </p:nvSpPr>
        <p:spPr bwMode="auto">
          <a:xfrm>
            <a:off x="1691680" y="5388982"/>
            <a:ext cx="633670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楷体" pitchFamily="49" charset="-122"/>
                <a:cs typeface="Times New Roman" pitchFamily="18" charset="0"/>
              </a:rPr>
              <a:t>思考：</a:t>
            </a:r>
            <a:r>
              <a:rPr lang="zh-CN" altLang="en-US" sz="3000" b="1" dirty="0" smtClean="0">
                <a:ea typeface="楷体" pitchFamily="49" charset="-122"/>
                <a:cs typeface="Times New Roman" pitchFamily="18" charset="0"/>
              </a:rPr>
              <a:t>如何确定</a:t>
            </a:r>
            <a:r>
              <a:rPr lang="en-US" altLang="zh-CN" sz="3000" b="1" i="1" dirty="0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3000" b="1" dirty="0" smtClean="0">
                <a:ea typeface="楷体" pitchFamily="49" charset="-122"/>
                <a:cs typeface="Times New Roman" pitchFamily="18" charset="0"/>
              </a:rPr>
              <a:t>的方向？</a:t>
            </a:r>
            <a:endParaRPr lang="zh-CN" altLang="en-US" sz="3000" b="1" dirty="0"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0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7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8" grpId="0" animBg="1"/>
      <p:bldP spid="79889" grpId="0" animBg="1"/>
      <p:bldP spid="79891" grpId="0" autoUpdateAnimBg="0"/>
      <p:bldP spid="79892" grpId="0" autoUpdateAnimBg="0"/>
      <p:bldP spid="79948" grpId="0" animBg="1"/>
      <p:bldP spid="79949" grpId="0" animBg="1"/>
      <p:bldP spid="80019" grpId="0"/>
      <p:bldP spid="2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208310" y="3068960"/>
            <a:ext cx="8680450" cy="3066095"/>
            <a:chOff x="208310" y="3068960"/>
            <a:chExt cx="8680450" cy="3066095"/>
          </a:xfrm>
        </p:grpSpPr>
        <p:sp>
          <p:nvSpPr>
            <p:cNvPr id="291" name="Rectangle 270"/>
            <p:cNvSpPr>
              <a:spLocks noChangeArrowheads="1"/>
            </p:cNvSpPr>
            <p:nvPr/>
          </p:nvSpPr>
          <p:spPr bwMode="auto">
            <a:xfrm>
              <a:off x="208310" y="3068960"/>
              <a:ext cx="8680450" cy="30660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2" name="Line 271"/>
            <p:cNvSpPr>
              <a:spLocks noChangeShapeType="1"/>
            </p:cNvSpPr>
            <p:nvPr/>
          </p:nvSpPr>
          <p:spPr bwMode="auto">
            <a:xfrm>
              <a:off x="894521" y="4586968"/>
              <a:ext cx="163604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3" name="Line 272"/>
            <p:cNvSpPr>
              <a:spLocks noChangeShapeType="1"/>
            </p:cNvSpPr>
            <p:nvPr/>
          </p:nvSpPr>
          <p:spPr bwMode="auto">
            <a:xfrm>
              <a:off x="894521" y="5090030"/>
              <a:ext cx="305708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" name="Text Box 274"/>
            <p:cNvSpPr txBox="1">
              <a:spLocks noChangeArrowheads="1"/>
            </p:cNvSpPr>
            <p:nvPr/>
          </p:nvSpPr>
          <p:spPr bwMode="auto">
            <a:xfrm>
              <a:off x="2179310" y="5137273"/>
              <a:ext cx="71146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 i="1" dirty="0" smtClean="0">
                  <a:latin typeface="+mn-lt"/>
                  <a:ea typeface="黑体" pitchFamily="49" charset="-122"/>
                </a:rPr>
                <a:t>v</a:t>
              </a:r>
              <a:r>
                <a:rPr lang="en-US" altLang="zh-CN" sz="3600" b="1" baseline="-25000" dirty="0" smtClean="0">
                  <a:latin typeface="+mn-lt"/>
                  <a:ea typeface="黑体" pitchFamily="49" charset="-122"/>
                </a:rPr>
                <a:t>t</a:t>
              </a:r>
              <a:endParaRPr lang="zh-CN" altLang="en-US" sz="3600" b="1" dirty="0">
                <a:latin typeface="+mn-lt"/>
                <a:ea typeface="黑体" pitchFamily="49" charset="-122"/>
              </a:endParaRPr>
            </a:p>
          </p:txBody>
        </p:sp>
        <p:sp>
          <p:nvSpPr>
            <p:cNvPr id="311" name="Text Box 276"/>
            <p:cNvSpPr txBox="1">
              <a:spLocks noChangeArrowheads="1"/>
            </p:cNvSpPr>
            <p:nvPr/>
          </p:nvSpPr>
          <p:spPr bwMode="auto">
            <a:xfrm>
              <a:off x="1536368" y="3922827"/>
              <a:ext cx="569169" cy="641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 i="1" dirty="0" smtClean="0">
                  <a:latin typeface="+mn-lt"/>
                  <a:ea typeface="黑体" pitchFamily="49" charset="-122"/>
                </a:rPr>
                <a:t>v</a:t>
              </a:r>
              <a:r>
                <a:rPr lang="en-US" altLang="zh-CN" b="1" baseline="-25000" dirty="0" smtClean="0">
                  <a:latin typeface="+mn-lt"/>
                  <a:ea typeface="黑体" pitchFamily="49" charset="-122"/>
                </a:rPr>
                <a:t>0</a:t>
              </a:r>
              <a:endParaRPr lang="zh-CN" altLang="en-US" b="1" baseline="-25000" dirty="0">
                <a:latin typeface="+mn-lt"/>
                <a:ea typeface="黑体" pitchFamily="49" charset="-122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357158" y="3358946"/>
              <a:ext cx="51435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>
                  <a:latin typeface="+mn-lt"/>
                  <a:ea typeface="楷体" pitchFamily="49" charset="-122"/>
                </a:rPr>
                <a:t>规定</a:t>
              </a:r>
              <a:r>
                <a:rPr lang="en-US" altLang="zh-CN" sz="2600" b="1" i="1" dirty="0" smtClean="0">
                  <a:latin typeface="+mn-lt"/>
                  <a:ea typeface="楷体" pitchFamily="49" charset="-122"/>
                </a:rPr>
                <a:t>v</a:t>
              </a:r>
              <a:r>
                <a:rPr lang="en-US" altLang="zh-CN" sz="2600" b="1" baseline="-25000" dirty="0" smtClean="0">
                  <a:latin typeface="+mn-lt"/>
                  <a:ea typeface="楷体" pitchFamily="49" charset="-122"/>
                </a:rPr>
                <a:t>0</a:t>
              </a:r>
              <a:r>
                <a:rPr lang="zh-CN" altLang="en-US" sz="2600" b="1" dirty="0" smtClean="0">
                  <a:latin typeface="+mn-lt"/>
                  <a:ea typeface="楷体" pitchFamily="49" charset="-122"/>
                </a:rPr>
                <a:t>方向</a:t>
              </a:r>
              <a:r>
                <a:rPr lang="zh-CN" altLang="en-US" sz="2600" b="1" dirty="0" smtClean="0">
                  <a:latin typeface="+mn-lt"/>
                  <a:ea typeface="楷体" pitchFamily="49" charset="-122"/>
                </a:rPr>
                <a:t>为</a:t>
              </a:r>
              <a:r>
                <a:rPr lang="en-US" altLang="zh-CN" sz="2600" b="1" dirty="0" smtClean="0">
                  <a:latin typeface="+mn-lt"/>
                  <a:ea typeface="楷体" pitchFamily="49" charset="-122"/>
                </a:rPr>
                <a:t>+</a:t>
              </a:r>
              <a:r>
                <a:rPr lang="zh-CN" altLang="en-US" sz="2600" b="1" dirty="0" smtClean="0">
                  <a:latin typeface="+mn-lt"/>
                  <a:ea typeface="楷体" pitchFamily="49" charset="-122"/>
                </a:rPr>
                <a:t>，</a:t>
              </a:r>
              <a:endParaRPr lang="zh-CN" altLang="en-US" sz="2600" b="1" dirty="0">
                <a:latin typeface="+mn-lt"/>
                <a:ea typeface="楷体" pitchFamily="49" charset="-122"/>
              </a:endParaRPr>
            </a:p>
          </p:txBody>
        </p:sp>
      </p:grpSp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215900" y="581199"/>
            <a:ext cx="8569325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2400" b="1" dirty="0">
                <a:latin typeface="+mn-lt"/>
                <a:ea typeface="+mn-ea"/>
                <a:sym typeface="Times New Roman" pitchFamily="18" charset="0"/>
              </a:rPr>
              <a:t> </a:t>
            </a:r>
            <a:r>
              <a:rPr lang="zh-CN" altLang="en-US" sz="3200" b="1" dirty="0" smtClean="0">
                <a:latin typeface="+mn-lt"/>
                <a:ea typeface="+mn-ea"/>
                <a:sym typeface="黑体" pitchFamily="49" charset="-122"/>
              </a:rPr>
              <a:t>5</a:t>
            </a:r>
            <a:r>
              <a:rPr lang="en-US" altLang="zh-CN" sz="3200" b="1" dirty="0" smtClean="0">
                <a:latin typeface="+mn-lt"/>
                <a:ea typeface="+mn-ea"/>
                <a:sym typeface="黑体" pitchFamily="49" charset="-122"/>
              </a:rPr>
              <a:t>) </a:t>
            </a:r>
            <a:r>
              <a:rPr lang="zh-CN" altLang="en-US" sz="3200" b="1" dirty="0" smtClean="0">
                <a:latin typeface="+mn-lt"/>
                <a:ea typeface="+mn-ea"/>
                <a:sym typeface="黑体" pitchFamily="49" charset="-122"/>
              </a:rPr>
              <a:t>方向：</a:t>
            </a:r>
            <a:r>
              <a:rPr lang="en-US" altLang="zh-CN" sz="3200" b="1" i="1" dirty="0" smtClean="0">
                <a:solidFill>
                  <a:srgbClr val="FF0000"/>
                </a:solidFill>
                <a:sym typeface="黑体" pitchFamily="49" charset="-122"/>
              </a:rPr>
              <a:t>a</a:t>
            </a:r>
            <a:r>
              <a:rPr lang="zh-CN" altLang="en-US" sz="3200" b="1" dirty="0" smtClean="0">
                <a:solidFill>
                  <a:srgbClr val="000000"/>
                </a:solidFill>
                <a:latin typeface="+mn-lt"/>
                <a:ea typeface="+mn-ea"/>
                <a:sym typeface="黑体" pitchFamily="49" charset="-122"/>
              </a:rPr>
              <a:t>方向与</a:t>
            </a:r>
            <a:r>
              <a:rPr lang="en-US" sz="3200" b="1" dirty="0" err="1" smtClean="0">
                <a:solidFill>
                  <a:srgbClr val="FF0000"/>
                </a:solidFill>
                <a:latin typeface="+mn-lt"/>
                <a:ea typeface="+mn-ea"/>
                <a:sym typeface="黑体" pitchFamily="49" charset="-122"/>
              </a:rPr>
              <a:t>Δ</a:t>
            </a:r>
            <a:r>
              <a:rPr lang="en-US" sz="3200" b="1" i="1" dirty="0" err="1" smtClean="0">
                <a:solidFill>
                  <a:srgbClr val="FF0000"/>
                </a:solidFill>
                <a:latin typeface="+mn-lt"/>
                <a:ea typeface="+mn-ea"/>
                <a:sym typeface="黑体" pitchFamily="49" charset="-122"/>
              </a:rPr>
              <a:t>v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  <a:ea typeface="+mn-ea"/>
                <a:sym typeface="黑体" pitchFamily="49" charset="-122"/>
              </a:rPr>
              <a:t> </a:t>
            </a:r>
            <a:r>
              <a:rPr lang="zh-CN" altLang="en-US" sz="3200" b="1" dirty="0" smtClean="0">
                <a:solidFill>
                  <a:srgbClr val="000000"/>
                </a:solidFill>
                <a:latin typeface="+mn-lt"/>
                <a:ea typeface="+mn-ea"/>
                <a:sym typeface="黑体" pitchFamily="49" charset="-122"/>
              </a:rPr>
              <a:t>方向</a:t>
            </a:r>
            <a:r>
              <a:rPr lang="zh-CN" altLang="en-US" sz="3200" b="1" dirty="0" smtClean="0">
                <a:solidFill>
                  <a:srgbClr val="FF0000"/>
                </a:solidFill>
                <a:latin typeface="+mn-lt"/>
                <a:ea typeface="+mn-ea"/>
                <a:sym typeface="黑体" pitchFamily="49" charset="-122"/>
              </a:rPr>
              <a:t>相同</a:t>
            </a:r>
            <a:r>
              <a:rPr lang="zh-CN" altLang="en-US" sz="3400" b="1" dirty="0" smtClean="0">
                <a:latin typeface="+mn-lt"/>
                <a:ea typeface="+mn-ea"/>
                <a:sym typeface="黑体" pitchFamily="49" charset="-122"/>
              </a:rPr>
              <a:t>。</a:t>
            </a:r>
            <a:endParaRPr lang="en-US" sz="1000" b="1" dirty="0" smtClean="0">
              <a:solidFill>
                <a:srgbClr val="000000"/>
              </a:solidFill>
              <a:latin typeface="+mn-lt"/>
              <a:ea typeface="+mn-ea"/>
              <a:sym typeface="黑体" pitchFamily="49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158272" y="3851389"/>
            <a:ext cx="2985628" cy="1927416"/>
            <a:chOff x="5158272" y="3851389"/>
            <a:chExt cx="2985628" cy="1927416"/>
          </a:xfrm>
        </p:grpSpPr>
        <p:sp>
          <p:nvSpPr>
            <p:cNvPr id="296" name="Line 275"/>
            <p:cNvSpPr>
              <a:spLocks noChangeShapeType="1"/>
            </p:cNvSpPr>
            <p:nvPr/>
          </p:nvSpPr>
          <p:spPr bwMode="auto">
            <a:xfrm>
              <a:off x="5158272" y="4513922"/>
              <a:ext cx="2985628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" name="Text Box 276"/>
            <p:cNvSpPr txBox="1">
              <a:spLocks noChangeArrowheads="1"/>
            </p:cNvSpPr>
            <p:nvPr/>
          </p:nvSpPr>
          <p:spPr bwMode="auto">
            <a:xfrm>
              <a:off x="6253611" y="3851389"/>
              <a:ext cx="569169" cy="641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 i="1" dirty="0" smtClean="0">
                  <a:latin typeface="+mn-lt"/>
                  <a:ea typeface="黑体" pitchFamily="49" charset="-122"/>
                </a:rPr>
                <a:t>v</a:t>
              </a:r>
              <a:r>
                <a:rPr lang="en-US" altLang="zh-CN" b="1" baseline="-25000" dirty="0" smtClean="0">
                  <a:latin typeface="+mn-lt"/>
                  <a:ea typeface="黑体" pitchFamily="49" charset="-122"/>
                </a:rPr>
                <a:t>0</a:t>
              </a:r>
              <a:endParaRPr lang="zh-CN" altLang="en-US" b="1" baseline="-25000" dirty="0">
                <a:latin typeface="+mn-lt"/>
                <a:ea typeface="黑体" pitchFamily="49" charset="-122"/>
              </a:endParaRPr>
            </a:p>
          </p:txBody>
        </p:sp>
        <p:sp>
          <p:nvSpPr>
            <p:cNvPr id="298" name="Line 277"/>
            <p:cNvSpPr>
              <a:spLocks noChangeShapeType="1"/>
            </p:cNvSpPr>
            <p:nvPr/>
          </p:nvSpPr>
          <p:spPr bwMode="auto">
            <a:xfrm>
              <a:off x="5158272" y="5090030"/>
              <a:ext cx="142166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Text Box 278"/>
            <p:cNvSpPr txBox="1">
              <a:spLocks noChangeArrowheads="1"/>
            </p:cNvSpPr>
            <p:nvPr/>
          </p:nvSpPr>
          <p:spPr bwMode="auto">
            <a:xfrm>
              <a:off x="5608334" y="5137273"/>
              <a:ext cx="852499" cy="641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 i="1" dirty="0" smtClean="0">
                  <a:latin typeface="+mn-lt"/>
                  <a:ea typeface="黑体" pitchFamily="49" charset="-122"/>
                </a:rPr>
                <a:t>v</a:t>
              </a:r>
              <a:r>
                <a:rPr lang="en-US" altLang="zh-CN" sz="3600" b="1" baseline="-25000" dirty="0" smtClean="0">
                  <a:latin typeface="+mn-lt"/>
                  <a:ea typeface="黑体" pitchFamily="49" charset="-122"/>
                </a:rPr>
                <a:t>t</a:t>
              </a:r>
              <a:endParaRPr lang="zh-CN" altLang="en-US" b="1" dirty="0">
                <a:latin typeface="+mn-lt"/>
                <a:ea typeface="黑体" pitchFamily="49" charset="-122"/>
              </a:endParaRPr>
            </a:p>
          </p:txBody>
        </p:sp>
      </p:grpSp>
      <p:sp>
        <p:nvSpPr>
          <p:cNvPr id="301" name="Line 281"/>
          <p:cNvSpPr>
            <a:spLocks noChangeShapeType="1"/>
          </p:cNvSpPr>
          <p:nvPr/>
        </p:nvSpPr>
        <p:spPr bwMode="auto">
          <a:xfrm flipH="1">
            <a:off x="6479865" y="5079488"/>
            <a:ext cx="1584325" cy="15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latin typeface="+mn-lt"/>
            </a:endParaRPr>
          </a:p>
        </p:txBody>
      </p:sp>
      <p:sp>
        <p:nvSpPr>
          <p:cNvPr id="302" name="Text Box 282"/>
          <p:cNvSpPr txBox="1">
            <a:spLocks noChangeArrowheads="1"/>
          </p:cNvSpPr>
          <p:nvPr/>
        </p:nvSpPr>
        <p:spPr bwMode="auto">
          <a:xfrm>
            <a:off x="7092640" y="5067427"/>
            <a:ext cx="863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+mn-lt"/>
                <a:ea typeface="黑体" pitchFamily="49" charset="-122"/>
              </a:rPr>
              <a:t>△</a:t>
            </a:r>
            <a:r>
              <a:rPr lang="en-US" altLang="zh-CN" sz="3600" b="1" i="1" dirty="0">
                <a:solidFill>
                  <a:srgbClr val="FF0000"/>
                </a:solidFill>
                <a:latin typeface="+mn-lt"/>
                <a:ea typeface="黑体" pitchFamily="49" charset="-122"/>
              </a:rPr>
              <a:t>v</a:t>
            </a:r>
          </a:p>
        </p:txBody>
      </p:sp>
      <p:sp>
        <p:nvSpPr>
          <p:cNvPr id="305" name="Line 279"/>
          <p:cNvSpPr>
            <a:spLocks noChangeShapeType="1"/>
          </p:cNvSpPr>
          <p:nvPr/>
        </p:nvSpPr>
        <p:spPr bwMode="auto">
          <a:xfrm>
            <a:off x="2376178" y="4581009"/>
            <a:ext cx="151288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latin typeface="+mn-lt"/>
            </a:endParaRPr>
          </a:p>
        </p:txBody>
      </p:sp>
      <p:sp>
        <p:nvSpPr>
          <p:cNvPr id="306" name="Text Box 280"/>
          <p:cNvSpPr txBox="1">
            <a:spLocks noChangeArrowheads="1"/>
          </p:cNvSpPr>
          <p:nvPr/>
        </p:nvSpPr>
        <p:spPr bwMode="auto">
          <a:xfrm>
            <a:off x="2822252" y="3922827"/>
            <a:ext cx="936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+mn-lt"/>
                <a:ea typeface="黑体" pitchFamily="49" charset="-122"/>
              </a:rPr>
              <a:t>△</a:t>
            </a:r>
            <a:r>
              <a:rPr lang="en-US" altLang="zh-CN" sz="3600" b="1" i="1" dirty="0">
                <a:solidFill>
                  <a:srgbClr val="FF0000"/>
                </a:solidFill>
                <a:latin typeface="+mn-lt"/>
                <a:ea typeface="黑体" pitchFamily="49" charset="-122"/>
              </a:rPr>
              <a:t>v</a:t>
            </a:r>
            <a:endParaRPr lang="en-US" altLang="zh-CN" b="1" i="1" dirty="0">
              <a:solidFill>
                <a:srgbClr val="FF0000"/>
              </a:solidFill>
              <a:latin typeface="+mn-lt"/>
              <a:ea typeface="黑体" pitchFamily="49" charset="-122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2615216" y="1409442"/>
            <a:ext cx="12858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i="1" dirty="0" smtClean="0">
                <a:solidFill>
                  <a:srgbClr val="000000"/>
                </a:solidFill>
                <a:sym typeface="黑体" pitchFamily="49" charset="-122"/>
              </a:rPr>
              <a:t>v</a:t>
            </a:r>
            <a:r>
              <a:rPr lang="en-US" altLang="zh-CN" sz="3000" b="1" baseline="-25000" dirty="0" smtClean="0">
                <a:solidFill>
                  <a:srgbClr val="000000"/>
                </a:solidFill>
                <a:sym typeface="黑体" pitchFamily="49" charset="-122"/>
              </a:rPr>
              <a:t>t</a:t>
            </a:r>
            <a:r>
              <a:rPr lang="en-US" altLang="zh-CN" sz="3000" b="1" i="1" baseline="-25000" dirty="0" smtClean="0">
                <a:solidFill>
                  <a:srgbClr val="000000"/>
                </a:solidFill>
                <a:sym typeface="黑体" pitchFamily="49" charset="-122"/>
              </a:rPr>
              <a:t>  </a:t>
            </a:r>
            <a:r>
              <a:rPr lang="zh-CN" altLang="en-US" sz="3000" b="1" dirty="0" smtClean="0">
                <a:solidFill>
                  <a:srgbClr val="000000"/>
                </a:solidFill>
                <a:sym typeface="黑体" pitchFamily="49" charset="-122"/>
              </a:rPr>
              <a:t>&gt; </a:t>
            </a:r>
            <a:r>
              <a:rPr lang="zh-CN" altLang="en-US" sz="3000" b="1" i="1" dirty="0" smtClean="0">
                <a:solidFill>
                  <a:srgbClr val="000000"/>
                </a:solidFill>
                <a:sym typeface="黑体" pitchFamily="49" charset="-122"/>
              </a:rPr>
              <a:t>v</a:t>
            </a:r>
            <a:r>
              <a:rPr lang="en-US" altLang="zh-CN" sz="3000" b="1" baseline="-25000" dirty="0" smtClean="0">
                <a:solidFill>
                  <a:srgbClr val="000000"/>
                </a:solidFill>
                <a:sym typeface="黑体" pitchFamily="49" charset="-122"/>
              </a:rPr>
              <a:t>0</a:t>
            </a:r>
            <a:r>
              <a:rPr lang="zh-CN" altLang="en-US" sz="3000" b="1" dirty="0" smtClean="0">
                <a:solidFill>
                  <a:srgbClr val="000000"/>
                </a:solidFill>
                <a:sym typeface="黑体" pitchFamily="49" charset="-122"/>
              </a:rPr>
              <a:t>,</a:t>
            </a:r>
            <a:endParaRPr lang="zh-CN" altLang="en-US" sz="3000" dirty="0"/>
          </a:p>
        </p:txBody>
      </p:sp>
      <p:sp>
        <p:nvSpPr>
          <p:cNvPr id="309" name="TextBox 308"/>
          <p:cNvSpPr txBox="1"/>
          <p:nvPr/>
        </p:nvSpPr>
        <p:spPr>
          <a:xfrm>
            <a:off x="3829662" y="1409442"/>
            <a:ext cx="12858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cs typeface="Times New Roman" pitchFamily="18" charset="0"/>
                <a:sym typeface="黑体" pitchFamily="49" charset="-122"/>
              </a:rPr>
              <a:t>Δ</a:t>
            </a:r>
            <a:r>
              <a:rPr lang="en-US" sz="3000" b="1" i="1" dirty="0" err="1" smtClean="0">
                <a:cs typeface="Times New Roman" pitchFamily="18" charset="0"/>
                <a:sym typeface="黑体" pitchFamily="49" charset="-122"/>
              </a:rPr>
              <a:t>v</a:t>
            </a:r>
            <a:r>
              <a:rPr lang="en-US" sz="3000" b="1" i="1" dirty="0" smtClean="0">
                <a:cs typeface="Times New Roman" pitchFamily="18" charset="0"/>
                <a:sym typeface="黑体" pitchFamily="49" charset="-122"/>
              </a:rPr>
              <a:t> </a:t>
            </a:r>
            <a:r>
              <a:rPr lang="en-US" sz="3000" b="1" dirty="0" smtClean="0">
                <a:cs typeface="Times New Roman" pitchFamily="18" charset="0"/>
                <a:sym typeface="黑体" pitchFamily="49" charset="-122"/>
              </a:rPr>
              <a:t>&gt; 0</a:t>
            </a:r>
            <a:r>
              <a:rPr lang="zh-CN" altLang="en-US" sz="3000" b="1" dirty="0" smtClean="0">
                <a:solidFill>
                  <a:srgbClr val="000000"/>
                </a:solidFill>
                <a:sym typeface="黑体" pitchFamily="49" charset="-122"/>
              </a:rPr>
              <a:t>,</a:t>
            </a:r>
            <a:endParaRPr lang="zh-CN" altLang="en-US" sz="3000" dirty="0"/>
          </a:p>
        </p:txBody>
      </p:sp>
      <p:sp>
        <p:nvSpPr>
          <p:cNvPr id="310" name="TextBox 309"/>
          <p:cNvSpPr txBox="1"/>
          <p:nvPr/>
        </p:nvSpPr>
        <p:spPr>
          <a:xfrm>
            <a:off x="6115720" y="1409442"/>
            <a:ext cx="24209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  <a:sym typeface="黑体" pitchFamily="49" charset="-122"/>
              </a:rPr>
              <a:t>a</a:t>
            </a:r>
            <a:r>
              <a:rPr lang="zh-CN" altLang="en-US" sz="3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  <a:sym typeface="黑体" pitchFamily="49" charset="-122"/>
              </a:rPr>
              <a:t>与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  <a:sym typeface="黑体" pitchFamily="49" charset="-122"/>
              </a:rPr>
              <a:t> </a:t>
            </a:r>
            <a:r>
              <a:rPr lang="en-US" sz="3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  <a:sym typeface="黑体" pitchFamily="49" charset="-122"/>
              </a:rPr>
              <a:t>v</a:t>
            </a:r>
            <a:r>
              <a:rPr lang="en-US" sz="3000" b="1" baseline="-25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  <a:sym typeface="黑体" pitchFamily="49" charset="-122"/>
              </a:rPr>
              <a:t>0 </a:t>
            </a:r>
            <a:r>
              <a:rPr lang="zh-CN" altLang="en-US" sz="3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  <a:sym typeface="黑体" pitchFamily="49" charset="-122"/>
              </a:rPr>
              <a:t>同向</a:t>
            </a:r>
            <a:r>
              <a:rPr lang="zh-CN" altLang="en-US" sz="3000" b="1" dirty="0" smtClean="0">
                <a:solidFill>
                  <a:srgbClr val="000000"/>
                </a:solidFill>
                <a:latin typeface="+mn-lt"/>
                <a:ea typeface="楷体" pitchFamily="49" charset="-122"/>
                <a:sym typeface="黑体" pitchFamily="49" charset="-122"/>
              </a:rPr>
              <a:t>；</a:t>
            </a:r>
            <a:endParaRPr lang="zh-CN" altLang="en-US" sz="3000" dirty="0">
              <a:latin typeface="+mn-lt"/>
              <a:ea typeface="楷体" pitchFamily="49" charset="-122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2615216" y="2057514"/>
            <a:ext cx="12858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i="1" dirty="0" smtClean="0">
                <a:solidFill>
                  <a:srgbClr val="000000"/>
                </a:solidFill>
                <a:sym typeface="黑体" pitchFamily="49" charset="-122"/>
              </a:rPr>
              <a:t>v</a:t>
            </a:r>
            <a:r>
              <a:rPr lang="en-US" altLang="zh-CN" sz="3000" b="1" baseline="-25000" dirty="0" smtClean="0">
                <a:solidFill>
                  <a:srgbClr val="000000"/>
                </a:solidFill>
                <a:sym typeface="黑体" pitchFamily="49" charset="-122"/>
              </a:rPr>
              <a:t>t</a:t>
            </a:r>
            <a:r>
              <a:rPr lang="en-US" altLang="zh-CN" sz="3000" b="1" i="1" baseline="-25000" dirty="0" smtClean="0">
                <a:solidFill>
                  <a:srgbClr val="000000"/>
                </a:solidFill>
                <a:sym typeface="黑体" pitchFamily="49" charset="-122"/>
              </a:rPr>
              <a:t>  </a:t>
            </a:r>
            <a:r>
              <a:rPr lang="en-US" altLang="zh-CN" sz="3000" b="1" i="1" dirty="0" smtClean="0">
                <a:solidFill>
                  <a:srgbClr val="000000"/>
                </a:solidFill>
                <a:sym typeface="黑体" pitchFamily="49" charset="-122"/>
              </a:rPr>
              <a:t>&lt; </a:t>
            </a:r>
            <a:r>
              <a:rPr lang="zh-CN" altLang="en-US" sz="3000" b="1" i="1" dirty="0" smtClean="0">
                <a:solidFill>
                  <a:srgbClr val="000000"/>
                </a:solidFill>
                <a:sym typeface="黑体" pitchFamily="49" charset="-122"/>
              </a:rPr>
              <a:t>v</a:t>
            </a:r>
            <a:r>
              <a:rPr lang="en-US" altLang="zh-CN" sz="3000" b="1" baseline="-25000" dirty="0" smtClean="0">
                <a:solidFill>
                  <a:srgbClr val="000000"/>
                </a:solidFill>
                <a:sym typeface="黑体" pitchFamily="49" charset="-122"/>
              </a:rPr>
              <a:t>0</a:t>
            </a:r>
            <a:r>
              <a:rPr lang="zh-CN" altLang="en-US" sz="3000" b="1" dirty="0" smtClean="0">
                <a:solidFill>
                  <a:srgbClr val="000000"/>
                </a:solidFill>
                <a:sym typeface="黑体" pitchFamily="49" charset="-122"/>
              </a:rPr>
              <a:t>,</a:t>
            </a:r>
            <a:endParaRPr lang="zh-CN" altLang="en-US" sz="3000" dirty="0"/>
          </a:p>
        </p:txBody>
      </p:sp>
      <p:sp>
        <p:nvSpPr>
          <p:cNvPr id="313" name="TextBox 312"/>
          <p:cNvSpPr txBox="1"/>
          <p:nvPr/>
        </p:nvSpPr>
        <p:spPr>
          <a:xfrm>
            <a:off x="3829662" y="2057514"/>
            <a:ext cx="12858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cs typeface="Times New Roman" pitchFamily="18" charset="0"/>
                <a:sym typeface="黑体" pitchFamily="49" charset="-122"/>
              </a:rPr>
              <a:t>Δ</a:t>
            </a:r>
            <a:r>
              <a:rPr lang="en-US" sz="3000" b="1" i="1" dirty="0" err="1" smtClean="0">
                <a:cs typeface="Times New Roman" pitchFamily="18" charset="0"/>
                <a:sym typeface="黑体" pitchFamily="49" charset="-122"/>
              </a:rPr>
              <a:t>v</a:t>
            </a:r>
            <a:r>
              <a:rPr lang="en-US" sz="3000" b="1" i="1" dirty="0" smtClean="0">
                <a:cs typeface="Times New Roman" pitchFamily="18" charset="0"/>
                <a:sym typeface="黑体" pitchFamily="49" charset="-122"/>
              </a:rPr>
              <a:t> &lt; </a:t>
            </a:r>
            <a:r>
              <a:rPr lang="en-US" sz="3000" b="1" dirty="0" smtClean="0">
                <a:cs typeface="Times New Roman" pitchFamily="18" charset="0"/>
                <a:sym typeface="黑体" pitchFamily="49" charset="-122"/>
              </a:rPr>
              <a:t>0</a:t>
            </a:r>
            <a:r>
              <a:rPr lang="zh-CN" altLang="en-US" sz="3000" b="1" dirty="0" smtClean="0">
                <a:solidFill>
                  <a:srgbClr val="000000"/>
                </a:solidFill>
                <a:sym typeface="黑体" pitchFamily="49" charset="-122"/>
              </a:rPr>
              <a:t>,</a:t>
            </a:r>
            <a:endParaRPr lang="zh-CN" altLang="en-US" sz="3000" dirty="0"/>
          </a:p>
        </p:txBody>
      </p:sp>
      <p:sp>
        <p:nvSpPr>
          <p:cNvPr id="314" name="TextBox 313"/>
          <p:cNvSpPr txBox="1"/>
          <p:nvPr/>
        </p:nvSpPr>
        <p:spPr>
          <a:xfrm>
            <a:off x="6115720" y="2057514"/>
            <a:ext cx="24209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  <a:sym typeface="黑体" pitchFamily="49" charset="-122"/>
              </a:rPr>
              <a:t>a</a:t>
            </a:r>
            <a:r>
              <a:rPr lang="zh-CN" altLang="en-US" sz="3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  <a:sym typeface="黑体" pitchFamily="49" charset="-122"/>
              </a:rPr>
              <a:t>与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  <a:sym typeface="黑体" pitchFamily="49" charset="-122"/>
              </a:rPr>
              <a:t> </a:t>
            </a:r>
            <a:r>
              <a:rPr lang="en-US" sz="3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  <a:sym typeface="黑体" pitchFamily="49" charset="-122"/>
              </a:rPr>
              <a:t>v</a:t>
            </a:r>
            <a:r>
              <a:rPr lang="en-US" sz="3000" b="1" baseline="-25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  <a:sym typeface="黑体" pitchFamily="49" charset="-122"/>
              </a:rPr>
              <a:t>0 </a:t>
            </a:r>
            <a:r>
              <a:rPr lang="zh-CN" altLang="en-US" sz="3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  <a:sym typeface="黑体" pitchFamily="49" charset="-122"/>
              </a:rPr>
              <a:t>反向</a:t>
            </a:r>
            <a:r>
              <a:rPr lang="zh-CN" altLang="en-US" sz="3000" b="1" dirty="0" smtClean="0">
                <a:solidFill>
                  <a:srgbClr val="000000"/>
                </a:solidFill>
                <a:latin typeface="+mn-lt"/>
                <a:ea typeface="楷体" pitchFamily="49" charset="-122"/>
                <a:sym typeface="黑体" pitchFamily="49" charset="-122"/>
              </a:rPr>
              <a:t>。</a:t>
            </a:r>
            <a:endParaRPr lang="zh-CN" altLang="en-US" sz="3000" dirty="0">
              <a:latin typeface="+mn-lt"/>
              <a:ea typeface="楷体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27523" y="1412776"/>
            <a:ext cx="21162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b="1" dirty="0" smtClean="0">
                <a:solidFill>
                  <a:srgbClr val="FF0000"/>
                </a:solidFill>
                <a:latin typeface="+mn-lt"/>
                <a:ea typeface="楷体" pitchFamily="49" charset="-122"/>
                <a:sym typeface="黑体" pitchFamily="49" charset="-122"/>
              </a:rPr>
              <a:t>加速</a:t>
            </a:r>
            <a:r>
              <a:rPr lang="zh-CN" altLang="en-US" sz="3000" b="1" dirty="0" smtClean="0">
                <a:solidFill>
                  <a:srgbClr val="000000"/>
                </a:solidFill>
                <a:latin typeface="+mn-lt"/>
                <a:ea typeface="楷体" pitchFamily="49" charset="-122"/>
                <a:sym typeface="黑体" pitchFamily="49" charset="-122"/>
              </a:rPr>
              <a:t>运动，</a:t>
            </a:r>
            <a:endParaRPr lang="zh-CN" altLang="en-US" sz="3000" dirty="0">
              <a:latin typeface="+mn-lt"/>
              <a:ea typeface="楷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27523" y="2082914"/>
            <a:ext cx="21162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b="1" dirty="0" smtClean="0">
                <a:solidFill>
                  <a:srgbClr val="FF0000"/>
                </a:solidFill>
                <a:latin typeface="+mn-lt"/>
                <a:ea typeface="楷体" pitchFamily="49" charset="-122"/>
                <a:sym typeface="黑体" pitchFamily="49" charset="-122"/>
              </a:rPr>
              <a:t>减速</a:t>
            </a:r>
            <a:r>
              <a:rPr lang="zh-CN" altLang="en-US" sz="3000" b="1" dirty="0" smtClean="0">
                <a:solidFill>
                  <a:srgbClr val="000000"/>
                </a:solidFill>
                <a:latin typeface="+mn-lt"/>
                <a:ea typeface="楷体" pitchFamily="49" charset="-122"/>
                <a:sym typeface="黑体" pitchFamily="49" charset="-122"/>
              </a:rPr>
              <a:t>运动，</a:t>
            </a:r>
            <a:endParaRPr lang="zh-CN" altLang="en-US" sz="3000" dirty="0">
              <a:latin typeface="+mn-lt"/>
              <a:ea typeface="楷体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90508" y="1412776"/>
            <a:ext cx="12858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 smtClean="0">
                <a:cs typeface="Times New Roman" pitchFamily="18" charset="0"/>
                <a:sym typeface="黑体" pitchFamily="49" charset="-122"/>
              </a:rPr>
              <a:t>a </a:t>
            </a:r>
            <a:r>
              <a:rPr lang="en-US" sz="3000" b="1" dirty="0" smtClean="0">
                <a:cs typeface="Times New Roman" pitchFamily="18" charset="0"/>
                <a:sym typeface="黑体" pitchFamily="49" charset="-122"/>
              </a:rPr>
              <a:t>&gt; 0</a:t>
            </a:r>
            <a:r>
              <a:rPr lang="zh-CN" altLang="en-US" sz="3000" b="1" dirty="0" smtClean="0">
                <a:solidFill>
                  <a:srgbClr val="000000"/>
                </a:solidFill>
                <a:sym typeface="黑体" pitchFamily="49" charset="-122"/>
              </a:rPr>
              <a:t>,</a:t>
            </a:r>
            <a:endParaRPr lang="zh-CN" altLang="en-US" sz="3000" dirty="0"/>
          </a:p>
        </p:txBody>
      </p:sp>
      <p:sp>
        <p:nvSpPr>
          <p:cNvPr id="27" name="TextBox 26"/>
          <p:cNvSpPr txBox="1"/>
          <p:nvPr/>
        </p:nvSpPr>
        <p:spPr>
          <a:xfrm>
            <a:off x="5090508" y="2060848"/>
            <a:ext cx="12858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 smtClean="0">
                <a:cs typeface="Times New Roman" pitchFamily="18" charset="0"/>
                <a:sym typeface="黑体" pitchFamily="49" charset="-122"/>
              </a:rPr>
              <a:t>a &lt; </a:t>
            </a:r>
            <a:r>
              <a:rPr lang="en-US" sz="3000" b="1" dirty="0" smtClean="0">
                <a:cs typeface="Times New Roman" pitchFamily="18" charset="0"/>
                <a:sym typeface="黑体" pitchFamily="49" charset="-122"/>
              </a:rPr>
              <a:t>0</a:t>
            </a:r>
            <a:r>
              <a:rPr lang="zh-CN" altLang="en-US" sz="3000" b="1" dirty="0" smtClean="0">
                <a:solidFill>
                  <a:srgbClr val="000000"/>
                </a:solidFill>
                <a:sym typeface="黑体" pitchFamily="49" charset="-122"/>
              </a:rPr>
              <a:t>,</a:t>
            </a:r>
            <a:endParaRPr lang="zh-CN" altLang="en-US" sz="3000" dirty="0"/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7708820" y="0"/>
            <a:ext cx="164147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60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FFC000"/>
                </a:solidFill>
                <a:latin typeface="Times New Roman" pitchFamily="18" charset="0"/>
                <a:ea typeface="黑体" pitchFamily="49" charset="-122"/>
              </a:rPr>
              <a:t>*</a:t>
            </a:r>
          </a:p>
        </p:txBody>
      </p:sp>
      <p:sp>
        <p:nvSpPr>
          <p:cNvPr id="31" name="椭圆 30"/>
          <p:cNvSpPr/>
          <p:nvPr/>
        </p:nvSpPr>
        <p:spPr bwMode="auto">
          <a:xfrm>
            <a:off x="814884" y="1412776"/>
            <a:ext cx="792088" cy="576064"/>
          </a:xfrm>
          <a:prstGeom prst="ellipse">
            <a:avLst/>
          </a:prstGeom>
          <a:noFill/>
          <a:ln w="1905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827584" y="2060848"/>
            <a:ext cx="792088" cy="576064"/>
          </a:xfrm>
          <a:prstGeom prst="ellipse">
            <a:avLst/>
          </a:prstGeom>
          <a:noFill/>
          <a:ln w="1905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6143476" y="1425476"/>
            <a:ext cx="1872000" cy="576000"/>
          </a:xfrm>
          <a:prstGeom prst="ellipse">
            <a:avLst/>
          </a:prstGeom>
          <a:noFill/>
          <a:ln w="1905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6156176" y="2060848"/>
            <a:ext cx="1872000" cy="576000"/>
          </a:xfrm>
          <a:prstGeom prst="ellipse">
            <a:avLst/>
          </a:prstGeom>
          <a:noFill/>
          <a:ln w="1905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bldLvl="0"/>
      <p:bldP spid="301" grpId="0" animBg="1"/>
      <p:bldP spid="302" grpId="0" autoUpdateAnimBg="0"/>
      <p:bldP spid="305" grpId="0" animBg="1"/>
      <p:bldP spid="306" grpId="0" autoUpdateAnimBg="0"/>
      <p:bldP spid="308" grpId="0"/>
      <p:bldP spid="309" grpId="0"/>
      <p:bldP spid="310" grpId="1"/>
      <p:bldP spid="312" grpId="0"/>
      <p:bldP spid="313" grpId="0"/>
      <p:bldP spid="314" grpId="1"/>
      <p:bldP spid="24" grpId="0"/>
      <p:bldP spid="25" grpId="0"/>
      <p:bldP spid="26" grpId="0"/>
      <p:bldP spid="27" grpId="0"/>
      <p:bldP spid="30" grpId="0"/>
      <p:bldP spid="31" grpId="0" animBg="1"/>
      <p:bldP spid="32" grpId="0" animBg="1"/>
      <p:bldP spid="33" grpId="0" animBg="1"/>
      <p:bldP spid="34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9933FF"/>
      </a:hlink>
      <a:folHlink>
        <a:srgbClr val="9933FF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3163</TotalTime>
  <Words>1397</Words>
  <Application>Microsoft Office PowerPoint</Application>
  <PresentationFormat>全屏显示(4:3)</PresentationFormat>
  <Paragraphs>277</Paragraphs>
  <Slides>23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6" baseType="lpstr">
      <vt:lpstr>默认设计模板</vt:lpstr>
      <vt:lpstr>公式</vt:lpstr>
      <vt:lpstr>MathType 6.0 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Yes or No?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Company>zxx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</dc:creator>
  <cp:lastModifiedBy>h</cp:lastModifiedBy>
  <cp:revision>321</cp:revision>
  <dcterms:created xsi:type="dcterms:W3CDTF">2005-05-04T05:47:16Z</dcterms:created>
  <dcterms:modified xsi:type="dcterms:W3CDTF">2018-09-11T06:11:08Z</dcterms:modified>
</cp:coreProperties>
</file>