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3" r:id="rId3"/>
    <p:sldId id="283" r:id="rId4"/>
    <p:sldId id="256" r:id="rId5"/>
    <p:sldId id="259" r:id="rId6"/>
    <p:sldId id="260" r:id="rId7"/>
    <p:sldId id="284" r:id="rId8"/>
    <p:sldId id="285" r:id="rId9"/>
    <p:sldId id="264" r:id="rId10"/>
    <p:sldId id="265" r:id="rId11"/>
    <p:sldId id="277" r:id="rId12"/>
    <p:sldId id="267" r:id="rId13"/>
    <p:sldId id="270" r:id="rId14"/>
    <p:sldId id="276" r:id="rId15"/>
    <p:sldId id="289" r:id="rId16"/>
    <p:sldId id="271" r:id="rId17"/>
    <p:sldId id="292" r:id="rId18"/>
    <p:sldId id="272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1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6FFFF"/>
    <a:srgbClr val="CCFFFF"/>
    <a:srgbClr val="50DAE8"/>
    <a:srgbClr val="CC99FF"/>
    <a:srgbClr val="0033CC"/>
    <a:srgbClr val="FFFF99"/>
    <a:srgbClr val="FFCCCC"/>
    <a:srgbClr val="FF7C8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13" autoAdjust="0"/>
  </p:normalViewPr>
  <p:slideViewPr>
    <p:cSldViewPr snapToObjects="1">
      <p:cViewPr varScale="1">
        <p:scale>
          <a:sx n="100" d="100"/>
          <a:sy n="100" d="100"/>
        </p:scale>
        <p:origin x="1356" y="78"/>
      </p:cViewPr>
      <p:guideLst>
        <p:guide orient="horz" pos="2141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4997" cy="4499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7054799-997B-4DA1-9339-33ED35E35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69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749300"/>
            <a:ext cx="4391025" cy="3294063"/>
          </a:xfrm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383088"/>
            <a:ext cx="5780088" cy="3952875"/>
          </a:xfrm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749300"/>
            <a:ext cx="4391025" cy="3294063"/>
          </a:xfrm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383088"/>
            <a:ext cx="5780088" cy="3952875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E30588-4693-4091-9DDD-D478ECDE3637}" type="slidenum">
              <a:rPr lang="zh-CN" altLang="en-US" smtClean="0">
                <a:latin typeface="Arial" charset="0"/>
              </a:rPr>
              <a:pPr/>
              <a:t>11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900m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054799-997B-4DA1-9339-33ED35E35807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72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900m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054799-997B-4DA1-9339-33ED35E35807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72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1F631-CEDD-49D6-8B60-7587EC54638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1BBEF-D6FF-4936-99FE-BEDFBE2A02E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58235-5310-45F6-BD1B-357C9559005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E8802-D582-4A56-94FA-627770C44C4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0408B-DBD8-4C40-B05E-F423943E971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43BA5-0617-4026-8F7C-1B6BFB618D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D04D6-80DB-4157-A407-F580E4A21C2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C44EC-E95E-4688-B4A7-0075D6B3497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35349-1E3F-4AF8-83FE-59CE126F434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77EA1-C25F-4B9D-8B80-6E5AB23D074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B7537-CF07-443F-A810-F59A36E3B55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C54B6949-D0D1-4AFC-9A40-E2642265E92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5.jpeg"/><Relationship Id="rId21" Type="http://schemas.openxmlformats.org/officeDocument/2006/relationships/image" Target="../media/image24.wmf"/><Relationship Id="rId7" Type="http://schemas.openxmlformats.org/officeDocument/2006/relationships/image" Target="../media/image26.png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23.wmf"/><Relationship Id="rId4" Type="http://schemas.openxmlformats.org/officeDocument/2006/relationships/image" Target="../media/image25.png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38.jpe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3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50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jpeg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5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jpeg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Rot="1" noChangeArrowheads="1"/>
          </p:cNvSpPr>
          <p:nvPr/>
        </p:nvSpPr>
        <p:spPr bwMode="auto">
          <a:xfrm>
            <a:off x="432276" y="1269144"/>
            <a:ext cx="8279448" cy="25648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t">
              <a:defRPr/>
            </a:pP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§2  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匀变速直线运动的研究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  <a:p>
            <a:pPr algn="ctr" fontAlgn="t"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(Study on 1-D Motion with Constant Acceleration)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127000" y="1600200"/>
            <a:ext cx="4811713" cy="3441700"/>
            <a:chOff x="127000" y="1600200"/>
            <a:chExt cx="4811713" cy="3441700"/>
          </a:xfrm>
        </p:grpSpPr>
        <p:sp>
          <p:nvSpPr>
            <p:cNvPr id="14339" name="矩形 119"/>
            <p:cNvSpPr>
              <a:spLocks noChangeArrowheads="1"/>
            </p:cNvSpPr>
            <p:nvPr/>
          </p:nvSpPr>
          <p:spPr bwMode="auto">
            <a:xfrm>
              <a:off x="127000" y="1600200"/>
              <a:ext cx="4306888" cy="34417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340" name="Line 2"/>
            <p:cNvSpPr>
              <a:spLocks noChangeShapeType="1"/>
            </p:cNvSpPr>
            <p:nvPr/>
          </p:nvSpPr>
          <p:spPr bwMode="auto">
            <a:xfrm flipV="1">
              <a:off x="971550" y="2133600"/>
              <a:ext cx="2762250" cy="15811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431800" y="1600200"/>
              <a:ext cx="4506913" cy="3340100"/>
              <a:chOff x="-4" y="0"/>
              <a:chExt cx="2839" cy="2104"/>
            </a:xfrm>
            <a:noFill/>
          </p:grpSpPr>
          <p:sp>
            <p:nvSpPr>
              <p:cNvPr id="9220" name="Line 4"/>
              <p:cNvSpPr>
                <a:spLocks noChangeShapeType="1"/>
              </p:cNvSpPr>
              <p:nvPr/>
            </p:nvSpPr>
            <p:spPr bwMode="auto">
              <a:xfrm>
                <a:off x="354" y="1853"/>
                <a:ext cx="1968" cy="0"/>
              </a:xfrm>
              <a:prstGeom prst="line">
                <a:avLst/>
              </a:prstGeom>
              <a:grpFill/>
              <a:ln w="25400" cmpd="sng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9221" name="Line 5"/>
              <p:cNvSpPr>
                <a:spLocks noChangeShapeType="1"/>
              </p:cNvSpPr>
              <p:nvPr/>
            </p:nvSpPr>
            <p:spPr bwMode="auto">
              <a:xfrm flipV="1">
                <a:off x="354" y="317"/>
                <a:ext cx="0" cy="1776"/>
              </a:xfrm>
              <a:prstGeom prst="line">
                <a:avLst/>
              </a:prstGeom>
              <a:grpFill/>
              <a:ln w="25400" cmpd="sng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9222" name="Line 6"/>
              <p:cNvSpPr>
                <a:spLocks noChangeShapeType="1"/>
              </p:cNvSpPr>
              <p:nvPr/>
            </p:nvSpPr>
            <p:spPr bwMode="auto">
              <a:xfrm>
                <a:off x="802" y="1790"/>
                <a:ext cx="0" cy="72"/>
              </a:xfrm>
              <a:prstGeom prst="line">
                <a:avLst/>
              </a:prstGeom>
              <a:grpFill/>
              <a:ln w="38100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9223" name="Line 7"/>
              <p:cNvSpPr>
                <a:spLocks noChangeShapeType="1"/>
              </p:cNvSpPr>
              <p:nvPr/>
            </p:nvSpPr>
            <p:spPr bwMode="auto">
              <a:xfrm>
                <a:off x="1251" y="1790"/>
                <a:ext cx="0" cy="72"/>
              </a:xfrm>
              <a:prstGeom prst="line">
                <a:avLst/>
              </a:prstGeom>
              <a:grpFill/>
              <a:ln w="38100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9224" name="Line 8"/>
              <p:cNvSpPr>
                <a:spLocks noChangeShapeType="1"/>
              </p:cNvSpPr>
              <p:nvPr/>
            </p:nvSpPr>
            <p:spPr bwMode="auto">
              <a:xfrm>
                <a:off x="1699" y="1790"/>
                <a:ext cx="0" cy="72"/>
              </a:xfrm>
              <a:prstGeom prst="line">
                <a:avLst/>
              </a:prstGeom>
              <a:grpFill/>
              <a:ln w="38100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9225" name="Line 9"/>
              <p:cNvSpPr>
                <a:spLocks noChangeShapeType="1"/>
              </p:cNvSpPr>
              <p:nvPr/>
            </p:nvSpPr>
            <p:spPr bwMode="auto">
              <a:xfrm>
                <a:off x="2148" y="1790"/>
                <a:ext cx="0" cy="72"/>
              </a:xfrm>
              <a:prstGeom prst="line">
                <a:avLst/>
              </a:prstGeom>
              <a:grpFill/>
              <a:ln w="38100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9226" name="Line 10"/>
              <p:cNvSpPr>
                <a:spLocks noChangeShapeType="1"/>
              </p:cNvSpPr>
              <p:nvPr/>
            </p:nvSpPr>
            <p:spPr bwMode="auto">
              <a:xfrm rot="5400000">
                <a:off x="390" y="482"/>
                <a:ext cx="0" cy="72"/>
              </a:xfrm>
              <a:prstGeom prst="line">
                <a:avLst/>
              </a:prstGeom>
              <a:grpFill/>
              <a:ln w="38100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9227" name="Line 11"/>
              <p:cNvSpPr>
                <a:spLocks noChangeShapeType="1"/>
              </p:cNvSpPr>
              <p:nvPr/>
            </p:nvSpPr>
            <p:spPr bwMode="auto">
              <a:xfrm rot="5400000">
                <a:off x="390" y="1016"/>
                <a:ext cx="0" cy="72"/>
              </a:xfrm>
              <a:prstGeom prst="line">
                <a:avLst/>
              </a:prstGeom>
              <a:grpFill/>
              <a:ln w="38100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9228" name="Line 12"/>
              <p:cNvSpPr>
                <a:spLocks noChangeShapeType="1"/>
              </p:cNvSpPr>
              <p:nvPr/>
            </p:nvSpPr>
            <p:spPr bwMode="auto">
              <a:xfrm rot="5400000">
                <a:off x="393" y="1283"/>
                <a:ext cx="0" cy="72"/>
              </a:xfrm>
              <a:prstGeom prst="line">
                <a:avLst/>
              </a:prstGeom>
              <a:grpFill/>
              <a:ln w="38100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9229" name="Text Box 13"/>
              <p:cNvSpPr txBox="1">
                <a:spLocks noChangeArrowheads="1"/>
              </p:cNvSpPr>
              <p:nvPr/>
            </p:nvSpPr>
            <p:spPr bwMode="auto">
              <a:xfrm>
                <a:off x="114" y="0"/>
                <a:ext cx="1587" cy="33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b="1" i="1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v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(m</a:t>
                </a:r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  <a:sym typeface="宋体" pitchFamily="2" charset="-122"/>
                  </a:rPr>
                  <a:t>·s</a:t>
                </a:r>
                <a:r>
                  <a:rPr lang="en-US" altLang="zh-CN" sz="2400" b="1" baseline="30000" dirty="0" smtClean="0">
                    <a:latin typeface="Times New Roman" pitchFamily="18" charset="0"/>
                    <a:cs typeface="Times New Roman" pitchFamily="18" charset="0"/>
                    <a:sym typeface="宋体" pitchFamily="2" charset="-122"/>
                  </a:rPr>
                  <a:t>-1</a:t>
                </a:r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400" b="1" i="1" baseline="30000" dirty="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9230" name="Text Box 14"/>
              <p:cNvSpPr txBox="1">
                <a:spLocks noChangeArrowheads="1"/>
              </p:cNvSpPr>
              <p:nvPr/>
            </p:nvSpPr>
            <p:spPr bwMode="auto">
              <a:xfrm>
                <a:off x="56" y="1680"/>
                <a:ext cx="288" cy="2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000" b="1" dirty="0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9231" name="Text Box 15"/>
              <p:cNvSpPr txBox="1">
                <a:spLocks noChangeArrowheads="1"/>
              </p:cNvSpPr>
              <p:nvPr/>
            </p:nvSpPr>
            <p:spPr bwMode="auto">
              <a:xfrm>
                <a:off x="0" y="1142"/>
                <a:ext cx="405" cy="2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000" b="1" dirty="0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20</a:t>
                </a:r>
              </a:p>
            </p:txBody>
          </p:sp>
          <p:sp>
            <p:nvSpPr>
              <p:cNvPr id="9232" name="Text Box 16"/>
              <p:cNvSpPr txBox="1">
                <a:spLocks noChangeArrowheads="1"/>
              </p:cNvSpPr>
              <p:nvPr/>
            </p:nvSpPr>
            <p:spPr bwMode="auto">
              <a:xfrm>
                <a:off x="0" y="585"/>
                <a:ext cx="405" cy="2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000" b="1" dirty="0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40</a:t>
                </a:r>
              </a:p>
            </p:txBody>
          </p:sp>
          <p:sp>
            <p:nvSpPr>
              <p:cNvPr id="9233" name="Text Box 17"/>
              <p:cNvSpPr txBox="1">
                <a:spLocks noChangeArrowheads="1"/>
              </p:cNvSpPr>
              <p:nvPr/>
            </p:nvSpPr>
            <p:spPr bwMode="auto">
              <a:xfrm>
                <a:off x="710" y="1852"/>
                <a:ext cx="288" cy="2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000" b="1" dirty="0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9234" name="Text Box 18"/>
              <p:cNvSpPr txBox="1">
                <a:spLocks noChangeArrowheads="1"/>
              </p:cNvSpPr>
              <p:nvPr/>
            </p:nvSpPr>
            <p:spPr bwMode="auto">
              <a:xfrm>
                <a:off x="1120" y="1852"/>
                <a:ext cx="432" cy="2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000" b="1" dirty="0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10</a:t>
                </a:r>
              </a:p>
            </p:txBody>
          </p:sp>
          <p:sp>
            <p:nvSpPr>
              <p:cNvPr id="9235" name="Text Box 19"/>
              <p:cNvSpPr txBox="1">
                <a:spLocks noChangeArrowheads="1"/>
              </p:cNvSpPr>
              <p:nvPr/>
            </p:nvSpPr>
            <p:spPr bwMode="auto">
              <a:xfrm>
                <a:off x="1572" y="1852"/>
                <a:ext cx="423" cy="2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000" b="1" dirty="0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15</a:t>
                </a:r>
              </a:p>
            </p:txBody>
          </p:sp>
          <p:sp>
            <p:nvSpPr>
              <p:cNvPr id="9236" name="Text Box 20"/>
              <p:cNvSpPr txBox="1">
                <a:spLocks noChangeArrowheads="1"/>
              </p:cNvSpPr>
              <p:nvPr/>
            </p:nvSpPr>
            <p:spPr bwMode="auto">
              <a:xfrm>
                <a:off x="0" y="873"/>
                <a:ext cx="405" cy="2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000" b="1" dirty="0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30</a:t>
                </a:r>
              </a:p>
            </p:txBody>
          </p:sp>
          <p:sp>
            <p:nvSpPr>
              <p:cNvPr id="9237" name="Text Box 21"/>
              <p:cNvSpPr txBox="1">
                <a:spLocks noChangeArrowheads="1"/>
              </p:cNvSpPr>
              <p:nvPr/>
            </p:nvSpPr>
            <p:spPr bwMode="auto">
              <a:xfrm>
                <a:off x="2211" y="1805"/>
                <a:ext cx="624" cy="29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b="1" i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t/</a:t>
                </a:r>
                <a:r>
                  <a:rPr lang="en-US" sz="2400" b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s</a:t>
                </a:r>
              </a:p>
            </p:txBody>
          </p:sp>
          <p:sp>
            <p:nvSpPr>
              <p:cNvPr id="9238" name="Line 22"/>
              <p:cNvSpPr>
                <a:spLocks noChangeShapeType="1"/>
              </p:cNvSpPr>
              <p:nvPr/>
            </p:nvSpPr>
            <p:spPr bwMode="auto">
              <a:xfrm rot="5400000">
                <a:off x="369" y="749"/>
                <a:ext cx="0" cy="72"/>
              </a:xfrm>
              <a:prstGeom prst="line">
                <a:avLst/>
              </a:prstGeom>
              <a:grpFill/>
              <a:ln w="38100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9239" name="Text Box 23"/>
              <p:cNvSpPr txBox="1">
                <a:spLocks noChangeArrowheads="1"/>
              </p:cNvSpPr>
              <p:nvPr/>
            </p:nvSpPr>
            <p:spPr bwMode="auto">
              <a:xfrm>
                <a:off x="0" y="326"/>
                <a:ext cx="405" cy="2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000" b="1" dirty="0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50</a:t>
                </a:r>
              </a:p>
            </p:txBody>
          </p:sp>
          <p:sp>
            <p:nvSpPr>
              <p:cNvPr id="9240" name="Line 24"/>
              <p:cNvSpPr>
                <a:spLocks noChangeShapeType="1"/>
              </p:cNvSpPr>
              <p:nvPr/>
            </p:nvSpPr>
            <p:spPr bwMode="auto">
              <a:xfrm rot="5400000">
                <a:off x="387" y="1550"/>
                <a:ext cx="0" cy="72"/>
              </a:xfrm>
              <a:prstGeom prst="line">
                <a:avLst/>
              </a:prstGeom>
              <a:grpFill/>
              <a:ln w="38100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9241" name="Text Box 25"/>
              <p:cNvSpPr txBox="1">
                <a:spLocks noChangeArrowheads="1"/>
              </p:cNvSpPr>
              <p:nvPr/>
            </p:nvSpPr>
            <p:spPr bwMode="auto">
              <a:xfrm>
                <a:off x="-4" y="1382"/>
                <a:ext cx="405" cy="2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000" b="1" dirty="0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10</a:t>
                </a:r>
              </a:p>
            </p:txBody>
          </p:sp>
        </p:grpSp>
      </p:grpSp>
      <p:grpSp>
        <p:nvGrpSpPr>
          <p:cNvPr id="123" name="组合 122"/>
          <p:cNvGrpSpPr/>
          <p:nvPr/>
        </p:nvGrpSpPr>
        <p:grpSpPr>
          <a:xfrm>
            <a:off x="4794250" y="1597025"/>
            <a:ext cx="4649788" cy="3448050"/>
            <a:chOff x="4794250" y="1597025"/>
            <a:chExt cx="4649788" cy="3448050"/>
          </a:xfrm>
        </p:grpSpPr>
        <p:sp>
          <p:nvSpPr>
            <p:cNvPr id="14338" name="矩形 120"/>
            <p:cNvSpPr>
              <a:spLocks noChangeArrowheads="1"/>
            </p:cNvSpPr>
            <p:nvPr/>
          </p:nvSpPr>
          <p:spPr bwMode="auto">
            <a:xfrm>
              <a:off x="4794250" y="1600200"/>
              <a:ext cx="4205288" cy="344487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 sz="2400"/>
            </a:p>
          </p:txBody>
        </p:sp>
        <p:grpSp>
          <p:nvGrpSpPr>
            <p:cNvPr id="14345" name="Group 47"/>
            <p:cNvGrpSpPr>
              <a:grpSpLocks/>
            </p:cNvGrpSpPr>
            <p:nvPr/>
          </p:nvGrpSpPr>
          <p:grpSpPr bwMode="auto">
            <a:xfrm>
              <a:off x="4932362" y="1597025"/>
              <a:ext cx="4511676" cy="3343275"/>
              <a:chOff x="-7" y="0"/>
              <a:chExt cx="2842" cy="2106"/>
            </a:xfrm>
          </p:grpSpPr>
          <p:sp>
            <p:nvSpPr>
              <p:cNvPr id="14393" name="Line 48"/>
              <p:cNvSpPr>
                <a:spLocks noChangeShapeType="1"/>
              </p:cNvSpPr>
              <p:nvPr/>
            </p:nvSpPr>
            <p:spPr bwMode="auto">
              <a:xfrm>
                <a:off x="354" y="1853"/>
                <a:ext cx="196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4" name="Line 49"/>
              <p:cNvSpPr>
                <a:spLocks noChangeShapeType="1"/>
              </p:cNvSpPr>
              <p:nvPr/>
            </p:nvSpPr>
            <p:spPr bwMode="auto">
              <a:xfrm flipV="1">
                <a:off x="354" y="317"/>
                <a:ext cx="0" cy="177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5" name="Line 50"/>
              <p:cNvSpPr>
                <a:spLocks noChangeShapeType="1"/>
              </p:cNvSpPr>
              <p:nvPr/>
            </p:nvSpPr>
            <p:spPr bwMode="auto">
              <a:xfrm>
                <a:off x="802" y="1790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6" name="Line 51"/>
              <p:cNvSpPr>
                <a:spLocks noChangeShapeType="1"/>
              </p:cNvSpPr>
              <p:nvPr/>
            </p:nvSpPr>
            <p:spPr bwMode="auto">
              <a:xfrm>
                <a:off x="1251" y="1790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7" name="Line 52"/>
              <p:cNvSpPr>
                <a:spLocks noChangeShapeType="1"/>
              </p:cNvSpPr>
              <p:nvPr/>
            </p:nvSpPr>
            <p:spPr bwMode="auto">
              <a:xfrm>
                <a:off x="1699" y="1790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8" name="Line 53"/>
              <p:cNvSpPr>
                <a:spLocks noChangeShapeType="1"/>
              </p:cNvSpPr>
              <p:nvPr/>
            </p:nvSpPr>
            <p:spPr bwMode="auto">
              <a:xfrm>
                <a:off x="2148" y="1790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9" name="Line 54"/>
              <p:cNvSpPr>
                <a:spLocks noChangeShapeType="1"/>
              </p:cNvSpPr>
              <p:nvPr/>
            </p:nvSpPr>
            <p:spPr bwMode="auto">
              <a:xfrm rot="5400000">
                <a:off x="390" y="482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0" name="Line 55"/>
              <p:cNvSpPr>
                <a:spLocks noChangeShapeType="1"/>
              </p:cNvSpPr>
              <p:nvPr/>
            </p:nvSpPr>
            <p:spPr bwMode="auto">
              <a:xfrm rot="5400000">
                <a:off x="390" y="1016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1" name="Line 56"/>
              <p:cNvSpPr>
                <a:spLocks noChangeShapeType="1"/>
              </p:cNvSpPr>
              <p:nvPr/>
            </p:nvSpPr>
            <p:spPr bwMode="auto">
              <a:xfrm rot="5400000">
                <a:off x="393" y="1283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2" name="Text Box 57"/>
              <p:cNvSpPr txBox="1">
                <a:spLocks noChangeArrowheads="1"/>
              </p:cNvSpPr>
              <p:nvPr/>
            </p:nvSpPr>
            <p:spPr bwMode="auto">
              <a:xfrm>
                <a:off x="114" y="0"/>
                <a:ext cx="100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 b="1" i="1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v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(m</a:t>
                </a:r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  <a:sym typeface="宋体" pitchFamily="2" charset="-122"/>
                  </a:rPr>
                  <a:t>·s</a:t>
                </a:r>
                <a:r>
                  <a:rPr lang="en-US" altLang="zh-CN" sz="2400" b="1" baseline="30000" dirty="0" smtClean="0">
                    <a:latin typeface="Times New Roman" pitchFamily="18" charset="0"/>
                    <a:cs typeface="Times New Roman" pitchFamily="18" charset="0"/>
                    <a:sym typeface="宋体" pitchFamily="2" charset="-122"/>
                  </a:rPr>
                  <a:t>-1</a:t>
                </a:r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zh-CN" sz="2400" b="1" i="1" baseline="30000" dirty="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4403" name="Text Box 58"/>
              <p:cNvSpPr txBox="1">
                <a:spLocks noChangeArrowheads="1"/>
              </p:cNvSpPr>
              <p:nvPr/>
            </p:nvSpPr>
            <p:spPr bwMode="auto">
              <a:xfrm>
                <a:off x="78" y="1686"/>
                <a:ext cx="28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4404" name="Text Box 59"/>
              <p:cNvSpPr txBox="1">
                <a:spLocks noChangeArrowheads="1"/>
              </p:cNvSpPr>
              <p:nvPr/>
            </p:nvSpPr>
            <p:spPr bwMode="auto">
              <a:xfrm>
                <a:off x="0" y="1142"/>
                <a:ext cx="40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20</a:t>
                </a:r>
              </a:p>
            </p:txBody>
          </p:sp>
          <p:sp>
            <p:nvSpPr>
              <p:cNvPr id="14405" name="Text Box 60"/>
              <p:cNvSpPr txBox="1">
                <a:spLocks noChangeArrowheads="1"/>
              </p:cNvSpPr>
              <p:nvPr/>
            </p:nvSpPr>
            <p:spPr bwMode="auto">
              <a:xfrm>
                <a:off x="0" y="585"/>
                <a:ext cx="40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40</a:t>
                </a:r>
              </a:p>
            </p:txBody>
          </p:sp>
          <p:sp>
            <p:nvSpPr>
              <p:cNvPr id="14406" name="Text Box 61"/>
              <p:cNvSpPr txBox="1">
                <a:spLocks noChangeArrowheads="1"/>
              </p:cNvSpPr>
              <p:nvPr/>
            </p:nvSpPr>
            <p:spPr bwMode="auto">
              <a:xfrm>
                <a:off x="704" y="1854"/>
                <a:ext cx="28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14407" name="Text Box 62"/>
              <p:cNvSpPr txBox="1">
                <a:spLocks noChangeArrowheads="1"/>
              </p:cNvSpPr>
              <p:nvPr/>
            </p:nvSpPr>
            <p:spPr bwMode="auto">
              <a:xfrm>
                <a:off x="1130" y="1854"/>
                <a:ext cx="43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10</a:t>
                </a:r>
              </a:p>
            </p:txBody>
          </p:sp>
          <p:sp>
            <p:nvSpPr>
              <p:cNvPr id="14408" name="Text Box 63"/>
              <p:cNvSpPr txBox="1">
                <a:spLocks noChangeArrowheads="1"/>
              </p:cNvSpPr>
              <p:nvPr/>
            </p:nvSpPr>
            <p:spPr bwMode="auto">
              <a:xfrm>
                <a:off x="1582" y="1854"/>
                <a:ext cx="42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15</a:t>
                </a:r>
              </a:p>
            </p:txBody>
          </p:sp>
          <p:sp>
            <p:nvSpPr>
              <p:cNvPr id="14409" name="Text Box 64"/>
              <p:cNvSpPr txBox="1">
                <a:spLocks noChangeArrowheads="1"/>
              </p:cNvSpPr>
              <p:nvPr/>
            </p:nvSpPr>
            <p:spPr bwMode="auto">
              <a:xfrm>
                <a:off x="0" y="873"/>
                <a:ext cx="40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30</a:t>
                </a:r>
              </a:p>
            </p:txBody>
          </p:sp>
          <p:sp>
            <p:nvSpPr>
              <p:cNvPr id="14410" name="Text Box 65"/>
              <p:cNvSpPr txBox="1">
                <a:spLocks noChangeArrowheads="1"/>
              </p:cNvSpPr>
              <p:nvPr/>
            </p:nvSpPr>
            <p:spPr bwMode="auto">
              <a:xfrm>
                <a:off x="2211" y="1805"/>
                <a:ext cx="62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t/</a:t>
                </a:r>
                <a:r>
                  <a:rPr lang="en-US" altLang="zh-CN" sz="2400" b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s</a:t>
                </a:r>
              </a:p>
            </p:txBody>
          </p:sp>
          <p:sp>
            <p:nvSpPr>
              <p:cNvPr id="14411" name="Line 66"/>
              <p:cNvSpPr>
                <a:spLocks noChangeShapeType="1"/>
              </p:cNvSpPr>
              <p:nvPr/>
            </p:nvSpPr>
            <p:spPr bwMode="auto">
              <a:xfrm rot="5400000">
                <a:off x="369" y="749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2" name="Text Box 67"/>
              <p:cNvSpPr txBox="1">
                <a:spLocks noChangeArrowheads="1"/>
              </p:cNvSpPr>
              <p:nvPr/>
            </p:nvSpPr>
            <p:spPr bwMode="auto">
              <a:xfrm>
                <a:off x="0" y="326"/>
                <a:ext cx="40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50</a:t>
                </a:r>
              </a:p>
            </p:txBody>
          </p:sp>
          <p:sp>
            <p:nvSpPr>
              <p:cNvPr id="14413" name="Line 68"/>
              <p:cNvSpPr>
                <a:spLocks noChangeShapeType="1"/>
              </p:cNvSpPr>
              <p:nvPr/>
            </p:nvSpPr>
            <p:spPr bwMode="auto">
              <a:xfrm rot="5400000">
                <a:off x="387" y="1550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4" name="Text Box 69"/>
              <p:cNvSpPr txBox="1">
                <a:spLocks noChangeArrowheads="1"/>
              </p:cNvSpPr>
              <p:nvPr/>
            </p:nvSpPr>
            <p:spPr bwMode="auto">
              <a:xfrm>
                <a:off x="-7" y="1382"/>
                <a:ext cx="40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10</a:t>
                </a:r>
              </a:p>
            </p:txBody>
          </p:sp>
        </p:grpSp>
        <p:sp>
          <p:nvSpPr>
            <p:cNvPr id="14347" name="Line 83"/>
            <p:cNvSpPr>
              <a:spLocks noChangeShapeType="1"/>
            </p:cNvSpPr>
            <p:nvPr/>
          </p:nvSpPr>
          <p:spPr bwMode="auto">
            <a:xfrm flipV="1">
              <a:off x="5476875" y="2130425"/>
              <a:ext cx="2762250" cy="15811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347788" y="2492375"/>
            <a:ext cx="1790700" cy="2051050"/>
            <a:chOff x="0" y="0"/>
            <a:chExt cx="1128" cy="1293"/>
          </a:xfrm>
        </p:grpSpPr>
        <p:sp>
          <p:nvSpPr>
            <p:cNvPr id="14427" name="Line 27"/>
            <p:cNvSpPr>
              <a:spLocks noChangeShapeType="1"/>
            </p:cNvSpPr>
            <p:nvPr/>
          </p:nvSpPr>
          <p:spPr bwMode="auto">
            <a:xfrm flipV="1">
              <a:off x="1128" y="0"/>
              <a:ext cx="0" cy="1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8" name="Line 28"/>
            <p:cNvSpPr>
              <a:spLocks noChangeShapeType="1"/>
            </p:cNvSpPr>
            <p:nvPr/>
          </p:nvSpPr>
          <p:spPr bwMode="auto">
            <a:xfrm flipV="1">
              <a:off x="0" y="648"/>
              <a:ext cx="0" cy="6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9" name="Line 29"/>
            <p:cNvSpPr>
              <a:spLocks noChangeShapeType="1"/>
            </p:cNvSpPr>
            <p:nvPr/>
          </p:nvSpPr>
          <p:spPr bwMode="auto">
            <a:xfrm flipH="1" flipV="1">
              <a:off x="677" y="261"/>
              <a:ext cx="0" cy="1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0" name="Line 30"/>
            <p:cNvSpPr>
              <a:spLocks noChangeShapeType="1"/>
            </p:cNvSpPr>
            <p:nvPr/>
          </p:nvSpPr>
          <p:spPr bwMode="auto">
            <a:xfrm flipV="1">
              <a:off x="902" y="117"/>
              <a:ext cx="0" cy="1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1" name="Line 31"/>
            <p:cNvSpPr>
              <a:spLocks noChangeShapeType="1"/>
            </p:cNvSpPr>
            <p:nvPr/>
          </p:nvSpPr>
          <p:spPr bwMode="auto">
            <a:xfrm flipV="1">
              <a:off x="451" y="369"/>
              <a:ext cx="0" cy="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2" name="Line 32"/>
            <p:cNvSpPr>
              <a:spLocks noChangeShapeType="1"/>
            </p:cNvSpPr>
            <p:nvPr/>
          </p:nvSpPr>
          <p:spPr bwMode="auto">
            <a:xfrm flipV="1">
              <a:off x="226" y="504"/>
              <a:ext cx="0" cy="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995363" y="2705100"/>
            <a:ext cx="2176462" cy="996950"/>
            <a:chOff x="0" y="0"/>
            <a:chExt cx="1371" cy="627"/>
          </a:xfrm>
        </p:grpSpPr>
        <p:sp>
          <p:nvSpPr>
            <p:cNvPr id="14421" name="Line 34"/>
            <p:cNvSpPr>
              <a:spLocks noChangeShapeType="1"/>
            </p:cNvSpPr>
            <p:nvPr/>
          </p:nvSpPr>
          <p:spPr bwMode="auto">
            <a:xfrm>
              <a:off x="0" y="627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2" name="Line 35"/>
            <p:cNvSpPr>
              <a:spLocks noChangeShapeType="1"/>
            </p:cNvSpPr>
            <p:nvPr/>
          </p:nvSpPr>
          <p:spPr bwMode="auto">
            <a:xfrm>
              <a:off x="231" y="516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3" name="Line 36"/>
            <p:cNvSpPr>
              <a:spLocks noChangeShapeType="1"/>
            </p:cNvSpPr>
            <p:nvPr/>
          </p:nvSpPr>
          <p:spPr bwMode="auto">
            <a:xfrm>
              <a:off x="471" y="369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4" name="Line 37"/>
            <p:cNvSpPr>
              <a:spLocks noChangeShapeType="1"/>
            </p:cNvSpPr>
            <p:nvPr/>
          </p:nvSpPr>
          <p:spPr bwMode="auto">
            <a:xfrm>
              <a:off x="675" y="258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5" name="Line 38"/>
            <p:cNvSpPr>
              <a:spLocks noChangeShapeType="1"/>
            </p:cNvSpPr>
            <p:nvPr/>
          </p:nvSpPr>
          <p:spPr bwMode="auto">
            <a:xfrm>
              <a:off x="906" y="111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6" name="Line 39"/>
            <p:cNvSpPr>
              <a:spLocks noChangeShapeType="1"/>
            </p:cNvSpPr>
            <p:nvPr/>
          </p:nvSpPr>
          <p:spPr bwMode="auto">
            <a:xfrm>
              <a:off x="1137" y="0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992079" y="2701434"/>
            <a:ext cx="2162175" cy="1836725"/>
            <a:chOff x="0" y="0"/>
            <a:chExt cx="1362" cy="1158"/>
          </a:xfrm>
        </p:grpSpPr>
        <p:sp>
          <p:nvSpPr>
            <p:cNvPr id="14415" name="Rectangle 41"/>
            <p:cNvSpPr>
              <a:spLocks noChangeArrowheads="1"/>
            </p:cNvSpPr>
            <p:nvPr/>
          </p:nvSpPr>
          <p:spPr bwMode="auto">
            <a:xfrm>
              <a:off x="0" y="618"/>
              <a:ext cx="261" cy="533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416" name="Rectangle 42"/>
            <p:cNvSpPr>
              <a:spLocks noChangeArrowheads="1"/>
            </p:cNvSpPr>
            <p:nvPr/>
          </p:nvSpPr>
          <p:spPr bwMode="auto">
            <a:xfrm>
              <a:off x="225" y="519"/>
              <a:ext cx="288" cy="6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417" name="Rectangle 43"/>
            <p:cNvSpPr>
              <a:spLocks noChangeArrowheads="1"/>
            </p:cNvSpPr>
            <p:nvPr/>
          </p:nvSpPr>
          <p:spPr bwMode="auto">
            <a:xfrm>
              <a:off x="450" y="357"/>
              <a:ext cx="234" cy="794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418" name="Rectangle 44"/>
            <p:cNvSpPr>
              <a:spLocks noChangeArrowheads="1"/>
            </p:cNvSpPr>
            <p:nvPr/>
          </p:nvSpPr>
          <p:spPr bwMode="auto">
            <a:xfrm>
              <a:off x="675" y="249"/>
              <a:ext cx="216" cy="90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419" name="Rectangle 45"/>
            <p:cNvSpPr>
              <a:spLocks noChangeArrowheads="1"/>
            </p:cNvSpPr>
            <p:nvPr/>
          </p:nvSpPr>
          <p:spPr bwMode="auto">
            <a:xfrm>
              <a:off x="888" y="111"/>
              <a:ext cx="234" cy="1044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420" name="Rectangle 46"/>
            <p:cNvSpPr>
              <a:spLocks noChangeArrowheads="1"/>
            </p:cNvSpPr>
            <p:nvPr/>
          </p:nvSpPr>
          <p:spPr bwMode="auto">
            <a:xfrm>
              <a:off x="1110" y="0"/>
              <a:ext cx="252" cy="115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5676900" y="2473325"/>
            <a:ext cx="1981200" cy="2105025"/>
            <a:chOff x="0" y="0"/>
            <a:chExt cx="1248" cy="1326"/>
          </a:xfrm>
        </p:grpSpPr>
        <p:sp>
          <p:nvSpPr>
            <p:cNvPr id="14381" name="Line 71"/>
            <p:cNvSpPr>
              <a:spLocks noChangeShapeType="1"/>
            </p:cNvSpPr>
            <p:nvPr/>
          </p:nvSpPr>
          <p:spPr bwMode="auto">
            <a:xfrm flipV="1">
              <a:off x="1248" y="0"/>
              <a:ext cx="0" cy="1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Line 72"/>
            <p:cNvSpPr>
              <a:spLocks noChangeShapeType="1"/>
            </p:cNvSpPr>
            <p:nvPr/>
          </p:nvSpPr>
          <p:spPr bwMode="auto">
            <a:xfrm flipV="1">
              <a:off x="111" y="657"/>
              <a:ext cx="0" cy="6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Line 73"/>
            <p:cNvSpPr>
              <a:spLocks noChangeShapeType="1"/>
            </p:cNvSpPr>
            <p:nvPr/>
          </p:nvSpPr>
          <p:spPr bwMode="auto">
            <a:xfrm flipH="1" flipV="1">
              <a:off x="788" y="270"/>
              <a:ext cx="0" cy="1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Line 74"/>
            <p:cNvSpPr>
              <a:spLocks noChangeShapeType="1"/>
            </p:cNvSpPr>
            <p:nvPr/>
          </p:nvSpPr>
          <p:spPr bwMode="auto">
            <a:xfrm flipV="1">
              <a:off x="1013" y="126"/>
              <a:ext cx="0" cy="1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Line 75"/>
            <p:cNvSpPr>
              <a:spLocks noChangeShapeType="1"/>
            </p:cNvSpPr>
            <p:nvPr/>
          </p:nvSpPr>
          <p:spPr bwMode="auto">
            <a:xfrm flipV="1">
              <a:off x="562" y="378"/>
              <a:ext cx="0" cy="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Line 76"/>
            <p:cNvSpPr>
              <a:spLocks noChangeShapeType="1"/>
            </p:cNvSpPr>
            <p:nvPr/>
          </p:nvSpPr>
          <p:spPr bwMode="auto">
            <a:xfrm flipV="1">
              <a:off x="337" y="513"/>
              <a:ext cx="0" cy="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Line 77"/>
            <p:cNvSpPr>
              <a:spLocks noChangeShapeType="1"/>
            </p:cNvSpPr>
            <p:nvPr/>
          </p:nvSpPr>
          <p:spPr bwMode="auto">
            <a:xfrm flipH="1" flipV="1">
              <a:off x="1127" y="87"/>
              <a:ext cx="9" cy="1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Line 78"/>
            <p:cNvSpPr>
              <a:spLocks noChangeShapeType="1"/>
            </p:cNvSpPr>
            <p:nvPr/>
          </p:nvSpPr>
          <p:spPr bwMode="auto">
            <a:xfrm flipV="1">
              <a:off x="0" y="699"/>
              <a:ext cx="0" cy="6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Line 79"/>
            <p:cNvSpPr>
              <a:spLocks noChangeShapeType="1"/>
            </p:cNvSpPr>
            <p:nvPr/>
          </p:nvSpPr>
          <p:spPr bwMode="auto">
            <a:xfrm flipH="1" flipV="1">
              <a:off x="686" y="285"/>
              <a:ext cx="0" cy="1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Line 80"/>
            <p:cNvSpPr>
              <a:spLocks noChangeShapeType="1"/>
            </p:cNvSpPr>
            <p:nvPr/>
          </p:nvSpPr>
          <p:spPr bwMode="auto">
            <a:xfrm flipV="1">
              <a:off x="911" y="177"/>
              <a:ext cx="0" cy="1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Line 81"/>
            <p:cNvSpPr>
              <a:spLocks noChangeShapeType="1"/>
            </p:cNvSpPr>
            <p:nvPr/>
          </p:nvSpPr>
          <p:spPr bwMode="auto">
            <a:xfrm flipV="1">
              <a:off x="460" y="438"/>
              <a:ext cx="0" cy="8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Line 82"/>
            <p:cNvSpPr>
              <a:spLocks noChangeShapeType="1"/>
            </p:cNvSpPr>
            <p:nvPr/>
          </p:nvSpPr>
          <p:spPr bwMode="auto">
            <a:xfrm flipV="1">
              <a:off x="235" y="582"/>
              <a:ext cx="0" cy="7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84"/>
          <p:cNvGrpSpPr>
            <a:grpSpLocks/>
          </p:cNvGrpSpPr>
          <p:nvPr/>
        </p:nvGrpSpPr>
        <p:grpSpPr bwMode="auto">
          <a:xfrm>
            <a:off x="5491163" y="2575032"/>
            <a:ext cx="2190750" cy="1123950"/>
            <a:chOff x="0" y="0"/>
            <a:chExt cx="1380" cy="708"/>
          </a:xfrm>
        </p:grpSpPr>
        <p:sp>
          <p:nvSpPr>
            <p:cNvPr id="14369" name="Line 85"/>
            <p:cNvSpPr>
              <a:spLocks noChangeShapeType="1"/>
            </p:cNvSpPr>
            <p:nvPr/>
          </p:nvSpPr>
          <p:spPr bwMode="auto">
            <a:xfrm>
              <a:off x="0" y="708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86"/>
            <p:cNvSpPr>
              <a:spLocks noChangeShapeType="1"/>
            </p:cNvSpPr>
            <p:nvPr/>
          </p:nvSpPr>
          <p:spPr bwMode="auto">
            <a:xfrm>
              <a:off x="109" y="642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Line 87"/>
            <p:cNvSpPr>
              <a:spLocks noChangeShapeType="1"/>
            </p:cNvSpPr>
            <p:nvPr/>
          </p:nvSpPr>
          <p:spPr bwMode="auto">
            <a:xfrm>
              <a:off x="239" y="579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88"/>
            <p:cNvSpPr>
              <a:spLocks noChangeShapeType="1"/>
            </p:cNvSpPr>
            <p:nvPr/>
          </p:nvSpPr>
          <p:spPr bwMode="auto">
            <a:xfrm>
              <a:off x="365" y="522"/>
              <a:ext cx="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89"/>
            <p:cNvSpPr>
              <a:spLocks noChangeShapeType="1"/>
            </p:cNvSpPr>
            <p:nvPr/>
          </p:nvSpPr>
          <p:spPr bwMode="auto">
            <a:xfrm>
              <a:off x="468" y="450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Line 90"/>
            <p:cNvSpPr>
              <a:spLocks noChangeShapeType="1"/>
            </p:cNvSpPr>
            <p:nvPr/>
          </p:nvSpPr>
          <p:spPr bwMode="auto">
            <a:xfrm>
              <a:off x="579" y="396"/>
              <a:ext cx="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91"/>
            <p:cNvSpPr>
              <a:spLocks noChangeShapeType="1"/>
            </p:cNvSpPr>
            <p:nvPr/>
          </p:nvSpPr>
          <p:spPr bwMode="auto">
            <a:xfrm>
              <a:off x="674" y="324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92"/>
            <p:cNvSpPr>
              <a:spLocks noChangeShapeType="1"/>
            </p:cNvSpPr>
            <p:nvPr/>
          </p:nvSpPr>
          <p:spPr bwMode="auto">
            <a:xfrm>
              <a:off x="785" y="252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Line 93"/>
            <p:cNvSpPr>
              <a:spLocks noChangeShapeType="1"/>
            </p:cNvSpPr>
            <p:nvPr/>
          </p:nvSpPr>
          <p:spPr bwMode="auto">
            <a:xfrm>
              <a:off x="915" y="207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Line 94"/>
            <p:cNvSpPr>
              <a:spLocks noChangeShapeType="1"/>
            </p:cNvSpPr>
            <p:nvPr/>
          </p:nvSpPr>
          <p:spPr bwMode="auto">
            <a:xfrm>
              <a:off x="1017" y="135"/>
              <a:ext cx="1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Line 95"/>
            <p:cNvSpPr>
              <a:spLocks noChangeShapeType="1"/>
            </p:cNvSpPr>
            <p:nvPr/>
          </p:nvSpPr>
          <p:spPr bwMode="auto">
            <a:xfrm>
              <a:off x="1129" y="72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96"/>
            <p:cNvSpPr>
              <a:spLocks noChangeShapeType="1"/>
            </p:cNvSpPr>
            <p:nvPr/>
          </p:nvSpPr>
          <p:spPr bwMode="auto">
            <a:xfrm>
              <a:off x="1250" y="0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97"/>
          <p:cNvGrpSpPr>
            <a:grpSpLocks/>
          </p:cNvGrpSpPr>
          <p:nvPr/>
        </p:nvGrpSpPr>
        <p:grpSpPr bwMode="auto">
          <a:xfrm>
            <a:off x="5505450" y="2581594"/>
            <a:ext cx="2157413" cy="1943100"/>
            <a:chOff x="0" y="0"/>
            <a:chExt cx="1359" cy="1224"/>
          </a:xfrm>
        </p:grpSpPr>
        <p:sp>
          <p:nvSpPr>
            <p:cNvPr id="14357" name="Rectangle 98"/>
            <p:cNvSpPr>
              <a:spLocks noChangeArrowheads="1"/>
            </p:cNvSpPr>
            <p:nvPr/>
          </p:nvSpPr>
          <p:spPr bwMode="auto">
            <a:xfrm>
              <a:off x="0" y="693"/>
              <a:ext cx="108" cy="531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358" name="Rectangle 99"/>
            <p:cNvSpPr>
              <a:spLocks noChangeArrowheads="1"/>
            </p:cNvSpPr>
            <p:nvPr/>
          </p:nvSpPr>
          <p:spPr bwMode="auto">
            <a:xfrm>
              <a:off x="105" y="648"/>
              <a:ext cx="144" cy="57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359" name="Rectangle 100"/>
            <p:cNvSpPr>
              <a:spLocks noChangeArrowheads="1"/>
            </p:cNvSpPr>
            <p:nvPr/>
          </p:nvSpPr>
          <p:spPr bwMode="auto">
            <a:xfrm>
              <a:off x="219" y="558"/>
              <a:ext cx="126" cy="66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360" name="Rectangle 101"/>
            <p:cNvSpPr>
              <a:spLocks noChangeArrowheads="1"/>
            </p:cNvSpPr>
            <p:nvPr/>
          </p:nvSpPr>
          <p:spPr bwMode="auto">
            <a:xfrm>
              <a:off x="1242" y="0"/>
              <a:ext cx="117" cy="1224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361" name="Rectangle 102"/>
            <p:cNvSpPr>
              <a:spLocks noChangeArrowheads="1"/>
            </p:cNvSpPr>
            <p:nvPr/>
          </p:nvSpPr>
          <p:spPr bwMode="auto">
            <a:xfrm>
              <a:off x="1134" y="63"/>
              <a:ext cx="108" cy="1161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362" name="Rectangle 103"/>
            <p:cNvSpPr>
              <a:spLocks noChangeArrowheads="1"/>
            </p:cNvSpPr>
            <p:nvPr/>
          </p:nvSpPr>
          <p:spPr bwMode="auto">
            <a:xfrm>
              <a:off x="1026" y="117"/>
              <a:ext cx="108" cy="1107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363" name="Rectangle 104"/>
            <p:cNvSpPr>
              <a:spLocks noChangeArrowheads="1"/>
            </p:cNvSpPr>
            <p:nvPr/>
          </p:nvSpPr>
          <p:spPr bwMode="auto">
            <a:xfrm>
              <a:off x="918" y="198"/>
              <a:ext cx="126" cy="102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364" name="Rectangle 105"/>
            <p:cNvSpPr>
              <a:spLocks noChangeArrowheads="1"/>
            </p:cNvSpPr>
            <p:nvPr/>
          </p:nvSpPr>
          <p:spPr bwMode="auto">
            <a:xfrm>
              <a:off x="765" y="243"/>
              <a:ext cx="153" cy="981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365" name="Rectangle 106"/>
            <p:cNvSpPr>
              <a:spLocks noChangeArrowheads="1"/>
            </p:cNvSpPr>
            <p:nvPr/>
          </p:nvSpPr>
          <p:spPr bwMode="auto">
            <a:xfrm>
              <a:off x="675" y="315"/>
              <a:ext cx="117" cy="909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366" name="Rectangle 107"/>
            <p:cNvSpPr>
              <a:spLocks noChangeArrowheads="1"/>
            </p:cNvSpPr>
            <p:nvPr/>
          </p:nvSpPr>
          <p:spPr bwMode="auto">
            <a:xfrm>
              <a:off x="576" y="396"/>
              <a:ext cx="117" cy="82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367" name="Rectangle 108"/>
            <p:cNvSpPr>
              <a:spLocks noChangeArrowheads="1"/>
            </p:cNvSpPr>
            <p:nvPr/>
          </p:nvSpPr>
          <p:spPr bwMode="auto">
            <a:xfrm>
              <a:off x="450" y="441"/>
              <a:ext cx="144" cy="783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368" name="Rectangle 109"/>
            <p:cNvSpPr>
              <a:spLocks noChangeArrowheads="1"/>
            </p:cNvSpPr>
            <p:nvPr/>
          </p:nvSpPr>
          <p:spPr bwMode="auto">
            <a:xfrm>
              <a:off x="342" y="495"/>
              <a:ext cx="126" cy="729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9327" name="AutoShape 111"/>
          <p:cNvSpPr>
            <a:spLocks noChangeArrowheads="1"/>
          </p:cNvSpPr>
          <p:nvPr/>
        </p:nvSpPr>
        <p:spPr bwMode="auto">
          <a:xfrm>
            <a:off x="1266825" y="1304925"/>
            <a:ext cx="1871663" cy="828675"/>
          </a:xfrm>
          <a:prstGeom prst="flowChartMerg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 b="1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328" name="Text Box 112"/>
          <p:cNvSpPr txBox="1">
            <a:spLocks noChangeArrowheads="1"/>
          </p:cNvSpPr>
          <p:nvPr/>
        </p:nvSpPr>
        <p:spPr bwMode="auto">
          <a:xfrm>
            <a:off x="1692275" y="1336675"/>
            <a:ext cx="1439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分割</a:t>
            </a:r>
          </a:p>
        </p:txBody>
      </p:sp>
      <p:sp>
        <p:nvSpPr>
          <p:cNvPr id="9330" name="AutoShape 111"/>
          <p:cNvSpPr>
            <a:spLocks noChangeArrowheads="1"/>
          </p:cNvSpPr>
          <p:nvPr/>
        </p:nvSpPr>
        <p:spPr bwMode="auto">
          <a:xfrm>
            <a:off x="5816600" y="1336675"/>
            <a:ext cx="2422525" cy="798513"/>
          </a:xfrm>
          <a:prstGeom prst="flowChartMerg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 b="1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331" name="Text Box 112"/>
          <p:cNvSpPr txBox="1">
            <a:spLocks noChangeArrowheads="1"/>
          </p:cNvSpPr>
          <p:nvPr/>
        </p:nvSpPr>
        <p:spPr bwMode="auto">
          <a:xfrm>
            <a:off x="6242050" y="1304925"/>
            <a:ext cx="1733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更细分割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" grpId="0" autoUpdateAnimBg="0"/>
      <p:bldP spid="9330" grpId="0" bldLvl="0" animBg="1" autoUpdateAnimBg="0"/>
      <p:bldP spid="933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411413" y="781050"/>
            <a:ext cx="4649787" cy="3448050"/>
            <a:chOff x="2411413" y="781050"/>
            <a:chExt cx="4649787" cy="3448050"/>
          </a:xfrm>
        </p:grpSpPr>
        <p:sp>
          <p:nvSpPr>
            <p:cNvPr id="15362" name="矩形 44"/>
            <p:cNvSpPr>
              <a:spLocks noChangeArrowheads="1"/>
            </p:cNvSpPr>
            <p:nvPr/>
          </p:nvSpPr>
          <p:spPr bwMode="auto">
            <a:xfrm>
              <a:off x="2411413" y="784225"/>
              <a:ext cx="4205287" cy="344487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 sz="2400"/>
            </a:p>
          </p:txBody>
        </p:sp>
        <p:grpSp>
          <p:nvGrpSpPr>
            <p:cNvPr id="15363" name="Group 47"/>
            <p:cNvGrpSpPr>
              <a:grpSpLocks/>
            </p:cNvGrpSpPr>
            <p:nvPr/>
          </p:nvGrpSpPr>
          <p:grpSpPr bwMode="auto">
            <a:xfrm>
              <a:off x="2560638" y="781050"/>
              <a:ext cx="4500562" cy="3343275"/>
              <a:chOff x="0" y="0"/>
              <a:chExt cx="2835" cy="2106"/>
            </a:xfrm>
          </p:grpSpPr>
          <p:sp>
            <p:nvSpPr>
              <p:cNvPr id="15371" name="Line 48"/>
              <p:cNvSpPr>
                <a:spLocks noChangeShapeType="1"/>
              </p:cNvSpPr>
              <p:nvPr/>
            </p:nvSpPr>
            <p:spPr bwMode="auto">
              <a:xfrm>
                <a:off x="354" y="1853"/>
                <a:ext cx="196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2" name="Line 49"/>
              <p:cNvSpPr>
                <a:spLocks noChangeShapeType="1"/>
              </p:cNvSpPr>
              <p:nvPr/>
            </p:nvSpPr>
            <p:spPr bwMode="auto">
              <a:xfrm flipV="1">
                <a:off x="354" y="317"/>
                <a:ext cx="0" cy="177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3" name="Line 50"/>
              <p:cNvSpPr>
                <a:spLocks noChangeShapeType="1"/>
              </p:cNvSpPr>
              <p:nvPr/>
            </p:nvSpPr>
            <p:spPr bwMode="auto">
              <a:xfrm>
                <a:off x="802" y="1790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4" name="Line 51"/>
              <p:cNvSpPr>
                <a:spLocks noChangeShapeType="1"/>
              </p:cNvSpPr>
              <p:nvPr/>
            </p:nvSpPr>
            <p:spPr bwMode="auto">
              <a:xfrm>
                <a:off x="1251" y="1790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5" name="Line 52"/>
              <p:cNvSpPr>
                <a:spLocks noChangeShapeType="1"/>
              </p:cNvSpPr>
              <p:nvPr/>
            </p:nvSpPr>
            <p:spPr bwMode="auto">
              <a:xfrm>
                <a:off x="1699" y="1790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6" name="Line 53"/>
              <p:cNvSpPr>
                <a:spLocks noChangeShapeType="1"/>
              </p:cNvSpPr>
              <p:nvPr/>
            </p:nvSpPr>
            <p:spPr bwMode="auto">
              <a:xfrm>
                <a:off x="2148" y="1790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7" name="Line 54"/>
              <p:cNvSpPr>
                <a:spLocks noChangeShapeType="1"/>
              </p:cNvSpPr>
              <p:nvPr/>
            </p:nvSpPr>
            <p:spPr bwMode="auto">
              <a:xfrm rot="5400000">
                <a:off x="390" y="482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8" name="Line 55"/>
              <p:cNvSpPr>
                <a:spLocks noChangeShapeType="1"/>
              </p:cNvSpPr>
              <p:nvPr/>
            </p:nvSpPr>
            <p:spPr bwMode="auto">
              <a:xfrm rot="5400000">
                <a:off x="390" y="1016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9" name="Line 56"/>
              <p:cNvSpPr>
                <a:spLocks noChangeShapeType="1"/>
              </p:cNvSpPr>
              <p:nvPr/>
            </p:nvSpPr>
            <p:spPr bwMode="auto">
              <a:xfrm rot="5400000">
                <a:off x="393" y="1283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0" name="Text Box 57"/>
              <p:cNvSpPr txBox="1">
                <a:spLocks noChangeArrowheads="1"/>
              </p:cNvSpPr>
              <p:nvPr/>
            </p:nvSpPr>
            <p:spPr bwMode="auto">
              <a:xfrm>
                <a:off x="114" y="0"/>
                <a:ext cx="100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 b="1" i="1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v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(m</a:t>
                </a:r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  <a:sym typeface="宋体" pitchFamily="2" charset="-122"/>
                  </a:rPr>
                  <a:t>·s</a:t>
                </a:r>
                <a:r>
                  <a:rPr lang="en-US" altLang="zh-CN" sz="2400" b="1" baseline="30000" dirty="0" smtClean="0">
                    <a:latin typeface="Times New Roman" pitchFamily="18" charset="0"/>
                    <a:cs typeface="Times New Roman" pitchFamily="18" charset="0"/>
                    <a:sym typeface="宋体" pitchFamily="2" charset="-122"/>
                  </a:rPr>
                  <a:t>-1</a:t>
                </a:r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zh-CN" sz="2400" b="1" i="1" baseline="30000" dirty="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5381" name="Text Box 58"/>
              <p:cNvSpPr txBox="1">
                <a:spLocks noChangeArrowheads="1"/>
              </p:cNvSpPr>
              <p:nvPr/>
            </p:nvSpPr>
            <p:spPr bwMode="auto">
              <a:xfrm>
                <a:off x="48" y="1686"/>
                <a:ext cx="28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5382" name="Text Box 59"/>
              <p:cNvSpPr txBox="1">
                <a:spLocks noChangeArrowheads="1"/>
              </p:cNvSpPr>
              <p:nvPr/>
            </p:nvSpPr>
            <p:spPr bwMode="auto">
              <a:xfrm>
                <a:off x="0" y="1142"/>
                <a:ext cx="40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20</a:t>
                </a:r>
              </a:p>
            </p:txBody>
          </p:sp>
          <p:sp>
            <p:nvSpPr>
              <p:cNvPr id="15383" name="Text Box 60"/>
              <p:cNvSpPr txBox="1">
                <a:spLocks noChangeArrowheads="1"/>
              </p:cNvSpPr>
              <p:nvPr/>
            </p:nvSpPr>
            <p:spPr bwMode="auto">
              <a:xfrm>
                <a:off x="0" y="585"/>
                <a:ext cx="40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40</a:t>
                </a:r>
              </a:p>
            </p:txBody>
          </p:sp>
          <p:sp>
            <p:nvSpPr>
              <p:cNvPr id="15384" name="Text Box 61"/>
              <p:cNvSpPr txBox="1">
                <a:spLocks noChangeArrowheads="1"/>
              </p:cNvSpPr>
              <p:nvPr/>
            </p:nvSpPr>
            <p:spPr bwMode="auto">
              <a:xfrm>
                <a:off x="704" y="1854"/>
                <a:ext cx="28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15385" name="Text Box 62"/>
              <p:cNvSpPr txBox="1">
                <a:spLocks noChangeArrowheads="1"/>
              </p:cNvSpPr>
              <p:nvPr/>
            </p:nvSpPr>
            <p:spPr bwMode="auto">
              <a:xfrm>
                <a:off x="1110" y="1854"/>
                <a:ext cx="43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10</a:t>
                </a:r>
              </a:p>
            </p:txBody>
          </p:sp>
          <p:sp>
            <p:nvSpPr>
              <p:cNvPr id="15386" name="Text Box 63"/>
              <p:cNvSpPr txBox="1">
                <a:spLocks noChangeArrowheads="1"/>
              </p:cNvSpPr>
              <p:nvPr/>
            </p:nvSpPr>
            <p:spPr bwMode="auto">
              <a:xfrm>
                <a:off x="1562" y="1854"/>
                <a:ext cx="42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15</a:t>
                </a:r>
              </a:p>
            </p:txBody>
          </p:sp>
          <p:sp>
            <p:nvSpPr>
              <p:cNvPr id="15387" name="Text Box 64"/>
              <p:cNvSpPr txBox="1">
                <a:spLocks noChangeArrowheads="1"/>
              </p:cNvSpPr>
              <p:nvPr/>
            </p:nvSpPr>
            <p:spPr bwMode="auto">
              <a:xfrm>
                <a:off x="0" y="873"/>
                <a:ext cx="40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30</a:t>
                </a:r>
              </a:p>
            </p:txBody>
          </p:sp>
          <p:sp>
            <p:nvSpPr>
              <p:cNvPr id="15388" name="Text Box 65"/>
              <p:cNvSpPr txBox="1">
                <a:spLocks noChangeArrowheads="1"/>
              </p:cNvSpPr>
              <p:nvPr/>
            </p:nvSpPr>
            <p:spPr bwMode="auto">
              <a:xfrm>
                <a:off x="2211" y="1805"/>
                <a:ext cx="62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t/</a:t>
                </a:r>
                <a:r>
                  <a:rPr lang="en-US" altLang="zh-CN" sz="2400" b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s</a:t>
                </a:r>
              </a:p>
            </p:txBody>
          </p:sp>
          <p:sp>
            <p:nvSpPr>
              <p:cNvPr id="15389" name="Line 66"/>
              <p:cNvSpPr>
                <a:spLocks noChangeShapeType="1"/>
              </p:cNvSpPr>
              <p:nvPr/>
            </p:nvSpPr>
            <p:spPr bwMode="auto">
              <a:xfrm rot="5400000">
                <a:off x="369" y="749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0" name="Text Box 67"/>
              <p:cNvSpPr txBox="1">
                <a:spLocks noChangeArrowheads="1"/>
              </p:cNvSpPr>
              <p:nvPr/>
            </p:nvSpPr>
            <p:spPr bwMode="auto">
              <a:xfrm>
                <a:off x="0" y="326"/>
                <a:ext cx="40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50</a:t>
                </a:r>
              </a:p>
            </p:txBody>
          </p:sp>
          <p:sp>
            <p:nvSpPr>
              <p:cNvPr id="15391" name="Line 68"/>
              <p:cNvSpPr>
                <a:spLocks noChangeShapeType="1"/>
              </p:cNvSpPr>
              <p:nvPr/>
            </p:nvSpPr>
            <p:spPr bwMode="auto">
              <a:xfrm rot="5400000">
                <a:off x="387" y="1550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2" name="Text Box 69"/>
              <p:cNvSpPr txBox="1">
                <a:spLocks noChangeArrowheads="1"/>
              </p:cNvSpPr>
              <p:nvPr/>
            </p:nvSpPr>
            <p:spPr bwMode="auto">
              <a:xfrm>
                <a:off x="1" y="1382"/>
                <a:ext cx="40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10</a:t>
                </a:r>
              </a:p>
            </p:txBody>
          </p:sp>
        </p:grpSp>
        <p:sp>
          <p:nvSpPr>
            <p:cNvPr id="15364" name="Line 83"/>
            <p:cNvSpPr>
              <a:spLocks noChangeShapeType="1"/>
            </p:cNvSpPr>
            <p:nvPr/>
          </p:nvSpPr>
          <p:spPr bwMode="auto">
            <a:xfrm flipV="1">
              <a:off x="3094038" y="1314450"/>
              <a:ext cx="2762250" cy="15811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5365" name="直接连接符 112"/>
          <p:cNvCxnSpPr>
            <a:cxnSpLocks noChangeShapeType="1"/>
          </p:cNvCxnSpPr>
          <p:nvPr/>
        </p:nvCxnSpPr>
        <p:spPr bwMode="auto">
          <a:xfrm rot="5400000">
            <a:off x="4247357" y="2658269"/>
            <a:ext cx="201930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grpSp>
        <p:nvGrpSpPr>
          <p:cNvPr id="3" name="组合 39"/>
          <p:cNvGrpSpPr>
            <a:grpSpLocks/>
          </p:cNvGrpSpPr>
          <p:nvPr/>
        </p:nvGrpSpPr>
        <p:grpSpPr bwMode="auto">
          <a:xfrm>
            <a:off x="3127375" y="1660653"/>
            <a:ext cx="2147888" cy="2043222"/>
            <a:chOff x="5016500" y="4552950"/>
            <a:chExt cx="2147889" cy="2044345"/>
          </a:xfrm>
        </p:grpSpPr>
        <p:sp>
          <p:nvSpPr>
            <p:cNvPr id="15369" name="矩形 37"/>
            <p:cNvSpPr>
              <a:spLocks noChangeArrowheads="1"/>
            </p:cNvSpPr>
            <p:nvPr/>
          </p:nvSpPr>
          <p:spPr bwMode="auto">
            <a:xfrm>
              <a:off x="5016500" y="5770207"/>
              <a:ext cx="2147889" cy="827088"/>
            </a:xfrm>
            <a:prstGeom prst="rect">
              <a:avLst/>
            </a:prstGeom>
            <a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70" name="直角三角形 38"/>
            <p:cNvSpPr>
              <a:spLocks noChangeArrowheads="1"/>
            </p:cNvSpPr>
            <p:nvPr/>
          </p:nvSpPr>
          <p:spPr bwMode="auto">
            <a:xfrm rot="16200000">
              <a:off x="5474496" y="4094957"/>
              <a:ext cx="1231900" cy="2147886"/>
            </a:xfrm>
            <a:prstGeom prst="rtTriangle">
              <a:avLst/>
            </a:prstGeom>
            <a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" name="Text Box 117"/>
          <p:cNvSpPr txBox="1">
            <a:spLocks noChangeArrowheads="1"/>
          </p:cNvSpPr>
          <p:nvPr/>
        </p:nvSpPr>
        <p:spPr bwMode="auto">
          <a:xfrm>
            <a:off x="125413" y="5162550"/>
            <a:ext cx="8864600" cy="1477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1-D Motion with </a:t>
            </a:r>
            <a:r>
              <a:rPr lang="en-US" altLang="zh-CN" sz="3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Constant Acceleration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3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30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3424" y="5843072"/>
            <a:ext cx="66062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v-t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图线与坐标轴所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围</a:t>
            </a:r>
            <a:r>
              <a:rPr lang="zh-CN" altLang="en-US" sz="30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图形面积  </a:t>
            </a:r>
            <a:r>
              <a:rPr lang="en-US" altLang="zh-CN" sz="3200" b="1" dirty="0" smtClean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= </a:t>
            </a:r>
            <a:r>
              <a:rPr lang="zh-CN" altLang="en-US" sz="30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位移</a:t>
            </a:r>
            <a:endParaRPr lang="zh-CN" altLang="en-US" sz="3000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 autoUpdateAnimBg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544501" y="5318125"/>
            <a:ext cx="2520000" cy="1080000"/>
          </a:xfrm>
          <a:prstGeom prst="rect">
            <a:avLst/>
          </a:prstGeom>
          <a:solidFill>
            <a:srgbClr val="00FFFF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354586" y="504195"/>
            <a:ext cx="3627120" cy="3230880"/>
            <a:chOff x="1377213" y="3175268"/>
            <a:chExt cx="3627120" cy="3230880"/>
          </a:xfrm>
        </p:grpSpPr>
        <p:pic>
          <p:nvPicPr>
            <p:cNvPr id="23" name="图片 22" descr="图片4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213" y="3175268"/>
              <a:ext cx="3627120" cy="3230880"/>
            </a:xfrm>
            <a:prstGeom prst="rect">
              <a:avLst/>
            </a:prstGeom>
          </p:spPr>
        </p:pic>
        <p:grpSp>
          <p:nvGrpSpPr>
            <p:cNvPr id="27" name="组合 26"/>
            <p:cNvGrpSpPr/>
            <p:nvPr/>
          </p:nvGrpSpPr>
          <p:grpSpPr>
            <a:xfrm>
              <a:off x="2031303" y="4438796"/>
              <a:ext cx="1440000" cy="1461597"/>
              <a:chOff x="6697263" y="4603610"/>
              <a:chExt cx="1440000" cy="1461597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6697263" y="5453207"/>
                <a:ext cx="1440000" cy="612000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6" name="AutoShape 18"/>
              <p:cNvSpPr>
                <a:spLocks noChangeArrowheads="1"/>
              </p:cNvSpPr>
              <p:nvPr/>
            </p:nvSpPr>
            <p:spPr bwMode="auto">
              <a:xfrm rot="16260000">
                <a:off x="6982656" y="4325739"/>
                <a:ext cx="874480" cy="1430222"/>
              </a:xfrm>
              <a:prstGeom prst="rtTriangle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6003409" y="2651154"/>
            <a:ext cx="1440000" cy="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987643" y="2648853"/>
            <a:ext cx="1440000" cy="5760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696380"/>
              </p:ext>
            </p:extLst>
          </p:nvPr>
        </p:nvGraphicFramePr>
        <p:xfrm>
          <a:off x="1485385" y="3159018"/>
          <a:ext cx="21399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公式" r:id="rId5" imgW="863225" imgH="393529" progId="Equation.3">
                  <p:embed/>
                </p:oleObj>
              </mc:Choice>
              <mc:Fallback>
                <p:oleObj name="公式" r:id="rId5" imgW="863225" imgH="393529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385" y="3159018"/>
                        <a:ext cx="2139950" cy="976312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 w="12700">
                        <a:solidFill>
                          <a:schemeClr val="tx1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72301" y="500277"/>
            <a:ext cx="3248614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x</a:t>
            </a:r>
            <a:r>
              <a:rPr lang="zh-CN" altLang="en-US" sz="36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-</a:t>
            </a:r>
            <a:r>
              <a:rPr lang="en-US" altLang="zh-CN" sz="3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t</a:t>
            </a:r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relationship</a:t>
            </a:r>
            <a:endParaRPr lang="zh-CN" altLang="en-US" sz="36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 rot="-5340000">
            <a:off x="6273036" y="1489853"/>
            <a:ext cx="874480" cy="1430222"/>
          </a:xfrm>
          <a:prstGeom prst="rtTriangle">
            <a:avLst/>
          </a:prstGeom>
          <a:blipFill dpi="0" rotWithShape="0">
            <a:blip r:embed="rId7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2089" name="Object 41"/>
          <p:cNvGraphicFramePr>
            <a:graphicFrameLocks noChangeAspect="1"/>
          </p:cNvGraphicFramePr>
          <p:nvPr/>
        </p:nvGraphicFramePr>
        <p:xfrm>
          <a:off x="522270" y="1314141"/>
          <a:ext cx="302101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公式" r:id="rId8" imgW="1218960" imgH="393480" progId="Equation.3">
                  <p:embed/>
                </p:oleObj>
              </mc:Choice>
              <mc:Fallback>
                <p:oleObj name="公式" r:id="rId8" imgW="1218960" imgH="39348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70" y="1314141"/>
                        <a:ext cx="3021013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0" name="Object 42"/>
          <p:cNvGraphicFramePr>
            <a:graphicFrameLocks noChangeAspect="1"/>
          </p:cNvGraphicFramePr>
          <p:nvPr/>
        </p:nvGraphicFramePr>
        <p:xfrm>
          <a:off x="1062234" y="2304075"/>
          <a:ext cx="176212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公式" r:id="rId10" imgW="711000" imgH="241200" progId="Equation.3">
                  <p:embed/>
                </p:oleObj>
              </mc:Choice>
              <mc:Fallback>
                <p:oleObj name="公式" r:id="rId10" imgW="711000" imgH="2412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234" y="2304075"/>
                        <a:ext cx="1762125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右弧形箭头 29"/>
          <p:cNvSpPr/>
          <p:nvPr/>
        </p:nvSpPr>
        <p:spPr bwMode="auto">
          <a:xfrm>
            <a:off x="3964540" y="2124087"/>
            <a:ext cx="494967" cy="1152579"/>
          </a:xfrm>
          <a:prstGeom prst="curvedLeftArrow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CN" altLang="en-US" smtClean="0"/>
          </a:p>
        </p:txBody>
      </p:sp>
      <p:grpSp>
        <p:nvGrpSpPr>
          <p:cNvPr id="31" name="组合 30"/>
          <p:cNvGrpSpPr/>
          <p:nvPr/>
        </p:nvGrpSpPr>
        <p:grpSpPr>
          <a:xfrm>
            <a:off x="5352715" y="3608988"/>
            <a:ext cx="3627120" cy="3230880"/>
            <a:chOff x="1377213" y="3175268"/>
            <a:chExt cx="3627120" cy="3230880"/>
          </a:xfrm>
        </p:grpSpPr>
        <p:pic>
          <p:nvPicPr>
            <p:cNvPr id="32" name="图片 31" descr="图片4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213" y="3175268"/>
              <a:ext cx="3627120" cy="3230880"/>
            </a:xfrm>
            <a:prstGeom prst="rect">
              <a:avLst/>
            </a:prstGeom>
          </p:spPr>
        </p:pic>
        <p:grpSp>
          <p:nvGrpSpPr>
            <p:cNvPr id="33" name="组合 26"/>
            <p:cNvGrpSpPr/>
            <p:nvPr/>
          </p:nvGrpSpPr>
          <p:grpSpPr>
            <a:xfrm>
              <a:off x="2031303" y="4438796"/>
              <a:ext cx="1440000" cy="1461597"/>
              <a:chOff x="6697263" y="4603610"/>
              <a:chExt cx="1440000" cy="1461597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6697263" y="5453207"/>
                <a:ext cx="1440000" cy="612000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" name="AutoShape 18"/>
              <p:cNvSpPr>
                <a:spLocks noChangeArrowheads="1"/>
              </p:cNvSpPr>
              <p:nvPr/>
            </p:nvSpPr>
            <p:spPr bwMode="auto">
              <a:xfrm rot="16260000">
                <a:off x="6982656" y="4325739"/>
                <a:ext cx="874480" cy="1430222"/>
              </a:xfrm>
              <a:prstGeom prst="rtTriangle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1242222" y="4238946"/>
            <a:ext cx="3132000" cy="976312"/>
            <a:chOff x="1392238" y="4373937"/>
            <a:chExt cx="3132000" cy="976312"/>
          </a:xfrm>
        </p:grpSpPr>
        <p:sp>
          <p:nvSpPr>
            <p:cNvPr id="37" name="矩形 36"/>
            <p:cNvSpPr/>
            <p:nvPr/>
          </p:nvSpPr>
          <p:spPr bwMode="auto">
            <a:xfrm>
              <a:off x="1392238" y="4373937"/>
              <a:ext cx="3132000" cy="972000"/>
            </a:xfrm>
            <a:prstGeom prst="rect">
              <a:avLst/>
            </a:prstGeom>
            <a:solidFill>
              <a:srgbClr val="CC99FF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2091" name="Object 43"/>
            <p:cNvGraphicFramePr>
              <a:graphicFrameLocks noChangeAspect="1"/>
            </p:cNvGraphicFramePr>
            <p:nvPr/>
          </p:nvGraphicFramePr>
          <p:xfrm>
            <a:off x="1392238" y="4373937"/>
            <a:ext cx="2328862" cy="976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" name="公式" r:id="rId12" imgW="939600" imgH="393480" progId="Equation.3">
                    <p:embed/>
                  </p:oleObj>
                </mc:Choice>
                <mc:Fallback>
                  <p:oleObj name="公式" r:id="rId12" imgW="939600" imgH="393480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238" y="4373937"/>
                          <a:ext cx="2328862" cy="976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99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Object 43"/>
          <p:cNvGraphicFramePr>
            <a:graphicFrameLocks noChangeAspect="1"/>
          </p:cNvGraphicFramePr>
          <p:nvPr/>
        </p:nvGraphicFramePr>
        <p:xfrm>
          <a:off x="3563093" y="4519530"/>
          <a:ext cx="7239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公式" r:id="rId14" imgW="291960" imgH="164880" progId="Equation.3">
                  <p:embed/>
                </p:oleObj>
              </mc:Choice>
              <mc:Fallback>
                <p:oleObj name="公式" r:id="rId14" imgW="291960" imgH="16488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093" y="4519530"/>
                        <a:ext cx="72390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4" name="Object 46"/>
          <p:cNvGraphicFramePr>
            <a:graphicFrameLocks noChangeAspect="1"/>
          </p:cNvGraphicFramePr>
          <p:nvPr/>
        </p:nvGraphicFramePr>
        <p:xfrm>
          <a:off x="1557201" y="5330825"/>
          <a:ext cx="17637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公式" r:id="rId16" imgW="711000" imgH="406080" progId="Equation.3">
                  <p:embed/>
                </p:oleObj>
              </mc:Choice>
              <mc:Fallback>
                <p:oleObj name="公式" r:id="rId16" imgW="711000" imgH="40608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201" y="5330825"/>
                        <a:ext cx="1763713" cy="10064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3821511" y="324207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sp>
        <p:nvSpPr>
          <p:cNvPr id="40" name="AutoShape 9"/>
          <p:cNvSpPr>
            <a:spLocks/>
          </p:cNvSpPr>
          <p:nvPr/>
        </p:nvSpPr>
        <p:spPr bwMode="auto">
          <a:xfrm>
            <a:off x="3582066" y="1719114"/>
            <a:ext cx="306388" cy="936000"/>
          </a:xfrm>
          <a:prstGeom prst="rightBrace">
            <a:avLst>
              <a:gd name="adj1" fmla="val 2569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 flipV="1">
            <a:off x="6701405" y="5309756"/>
            <a:ext cx="0" cy="102435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 rot="5400000" flipV="1">
            <a:off x="6356010" y="4894180"/>
            <a:ext cx="0" cy="79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462986" y="4946546"/>
            <a:ext cx="65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i="1" baseline="-250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baseline="-250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b="1" baseline="-250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baseline="-250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87529" y="6328405"/>
            <a:ext cx="65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96" name="Object 48"/>
          <p:cNvGraphicFramePr>
            <a:graphicFrameLocks noChangeAspect="1"/>
          </p:cNvGraphicFramePr>
          <p:nvPr/>
        </p:nvGraphicFramePr>
        <p:xfrm>
          <a:off x="5050638" y="5044258"/>
          <a:ext cx="42130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公式" r:id="rId18" imgW="253800" imgH="164880" progId="Equation.3">
                  <p:embed/>
                </p:oleObj>
              </mc:Choice>
              <mc:Fallback>
                <p:oleObj name="公式" r:id="rId18" imgW="253800" imgH="16488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0638" y="5044258"/>
                        <a:ext cx="421302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组合 49"/>
          <p:cNvGrpSpPr/>
          <p:nvPr/>
        </p:nvGrpSpPr>
        <p:grpSpPr>
          <a:xfrm>
            <a:off x="3181704" y="5330825"/>
            <a:ext cx="881259" cy="1006475"/>
            <a:chOff x="3567603" y="5330825"/>
            <a:chExt cx="881259" cy="1006475"/>
          </a:xfrm>
        </p:grpSpPr>
        <p:sp>
          <p:nvSpPr>
            <p:cNvPr id="48" name="矩形 47"/>
            <p:cNvSpPr/>
            <p:nvPr/>
          </p:nvSpPr>
          <p:spPr bwMode="auto">
            <a:xfrm>
              <a:off x="3567603" y="5330825"/>
              <a:ext cx="881259" cy="1006475"/>
            </a:xfrm>
            <a:prstGeom prst="rect">
              <a:avLst/>
            </a:prstGeom>
            <a:solidFill>
              <a:srgbClr val="00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2098" name="Object 50"/>
            <p:cNvGraphicFramePr>
              <a:graphicFrameLocks noChangeAspect="1"/>
            </p:cNvGraphicFramePr>
            <p:nvPr/>
          </p:nvGraphicFramePr>
          <p:xfrm>
            <a:off x="3599935" y="5588856"/>
            <a:ext cx="847725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" name="公式" r:id="rId20" imgW="342720" imgH="241200" progId="Equation.3">
                    <p:embed/>
                  </p:oleObj>
                </mc:Choice>
                <mc:Fallback>
                  <p:oleObj name="公式" r:id="rId20" imgW="342720" imgH="241200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9935" y="5588856"/>
                          <a:ext cx="847725" cy="596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99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40"/>
                            </p:stCondLst>
                            <p:childTnLst>
                              <p:par>
                                <p:cTn id="5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244" grpId="0" animBg="1"/>
      <p:bldP spid="10245" grpId="0" animBg="1"/>
      <p:bldP spid="10254" grpId="0" bldLvl="0" animBg="1" autoUpdateAnimBg="0"/>
      <p:bldP spid="10258" grpId="0" animBg="1"/>
      <p:bldP spid="30" grpId="0" animBg="1"/>
      <p:bldP spid="36" grpId="0"/>
      <p:bldP spid="40" grpId="0" animBg="1"/>
      <p:bldP spid="44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438150" y="4016803"/>
            <a:ext cx="43557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</a:t>
            </a:r>
            <a:r>
              <a:rPr lang="en-US" altLang="zh-CN" sz="26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600" b="1" i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方向</a:t>
            </a:r>
            <a:r>
              <a:rPr lang="zh-CN" alt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为正方向</a:t>
            </a:r>
            <a:endParaRPr lang="en-US" sz="26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2754770" y="5221288"/>
          <a:ext cx="56419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公式" r:id="rId3" imgW="2806560" imgH="393480" progId="Equation.3">
                  <p:embed/>
                </p:oleObj>
              </mc:Choice>
              <mc:Fallback>
                <p:oleObj name="公式" r:id="rId3" imgW="2806560" imgH="39348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770" y="5221288"/>
                        <a:ext cx="564197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638175" y="4705285"/>
            <a:ext cx="25860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/>
            <a:r>
              <a:rPr lang="zh-CN" altLang="en-US" sz="26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车的位移</a:t>
            </a:r>
            <a:endParaRPr lang="en-US" sz="2600" b="1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119063" y="537710"/>
            <a:ext cx="8907462" cy="1643527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20000"/>
              </a:lnSpc>
            </a:pP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在平直公路上，一汽车的速度为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15 m/s</a:t>
            </a: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。从某时刻开始刹车，在阻力作用下，汽车以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m/s</a:t>
            </a:r>
            <a:r>
              <a:rPr lang="en-US" altLang="zh-CN" sz="2800" b="1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的加速度做减速运动直至停止，</a:t>
            </a: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问刹车后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 s</a:t>
            </a: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末车离开始刹车点多远？</a:t>
            </a:r>
            <a:endParaRPr 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3076" name="Object 26"/>
          <p:cNvGraphicFramePr>
            <a:graphicFrameLocks noChangeAspect="1"/>
          </p:cNvGraphicFramePr>
          <p:nvPr/>
        </p:nvGraphicFramePr>
        <p:xfrm>
          <a:off x="2535238" y="4598922"/>
          <a:ext cx="17367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公式" r:id="rId5" imgW="863225" imgH="393529" progId="Equation.3">
                  <p:embed/>
                </p:oleObj>
              </mc:Choice>
              <mc:Fallback>
                <p:oleObj name="公式" r:id="rId5" imgW="863225" imgH="393529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4598922"/>
                        <a:ext cx="173672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176338" y="2315229"/>
            <a:ext cx="6773862" cy="1457325"/>
            <a:chOff x="1176338" y="2051050"/>
            <a:chExt cx="6773862" cy="1457325"/>
          </a:xfrm>
        </p:grpSpPr>
        <p:grpSp>
          <p:nvGrpSpPr>
            <p:cNvPr id="15" name="组合 14"/>
            <p:cNvGrpSpPr/>
            <p:nvPr/>
          </p:nvGrpSpPr>
          <p:grpSpPr>
            <a:xfrm>
              <a:off x="1176338" y="2051050"/>
              <a:ext cx="6773862" cy="1457325"/>
              <a:chOff x="1176338" y="2051050"/>
              <a:chExt cx="6773862" cy="1457325"/>
            </a:xfrm>
          </p:grpSpPr>
          <p:grpSp>
            <p:nvGrpSpPr>
              <p:cNvPr id="2" name="组合 33"/>
              <p:cNvGrpSpPr>
                <a:grpSpLocks/>
              </p:cNvGrpSpPr>
              <p:nvPr/>
            </p:nvGrpSpPr>
            <p:grpSpPr bwMode="auto">
              <a:xfrm>
                <a:off x="1176338" y="2051050"/>
                <a:ext cx="6773862" cy="1457325"/>
                <a:chOff x="1175635" y="2051050"/>
                <a:chExt cx="6774565" cy="1457325"/>
              </a:xfrm>
            </p:grpSpPr>
            <p:grpSp>
              <p:nvGrpSpPr>
                <p:cNvPr id="3082" name="组合 29"/>
                <p:cNvGrpSpPr>
                  <a:grpSpLocks/>
                </p:cNvGrpSpPr>
                <p:nvPr/>
              </p:nvGrpSpPr>
              <p:grpSpPr bwMode="auto">
                <a:xfrm>
                  <a:off x="1175635" y="2051050"/>
                  <a:ext cx="6774565" cy="1457325"/>
                  <a:chOff x="1175635" y="2371725"/>
                  <a:chExt cx="6774565" cy="1457325"/>
                </a:xfrm>
              </p:grpSpPr>
              <p:pic>
                <p:nvPicPr>
                  <p:cNvPr id="3084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/>
                  <a:srcRect/>
                  <a:stretch>
                    <a:fillRect/>
                  </a:stretch>
                </p:blipFill>
                <p:spPr bwMode="auto">
                  <a:xfrm>
                    <a:off x="1175635" y="2371725"/>
                    <a:ext cx="6774565" cy="14573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085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91567" y="3083580"/>
                    <a:ext cx="601980" cy="5232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zh-CN" altLang="en-US" sz="2800" b="1" i="1" dirty="0">
                        <a:latin typeface="Times New Roman" pitchFamily="18" charset="0"/>
                        <a:cs typeface="Times New Roman" pitchFamily="18" charset="0"/>
                      </a:rPr>
                      <a:t>t</a:t>
                    </a:r>
                  </a:p>
                </p:txBody>
              </p:sp>
            </p:grpSp>
            <p:sp>
              <p:nvSpPr>
                <p:cNvPr id="3083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938040" y="2082046"/>
                  <a:ext cx="1363331" cy="52322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2800" b="1" i="1" dirty="0" smtClean="0">
                      <a:solidFill>
                        <a:srgbClr val="0033CC"/>
                      </a:solidFill>
                      <a:latin typeface="Times New Roman" pitchFamily="18" charset="0"/>
                      <a:cs typeface="Times New Roman" pitchFamily="18" charset="0"/>
                    </a:rPr>
                    <a:t>v</a:t>
                  </a:r>
                  <a:r>
                    <a:rPr lang="en-US" altLang="zh-CN" sz="2800" b="1" i="1" baseline="-25000" dirty="0" smtClean="0">
                      <a:solidFill>
                        <a:srgbClr val="0033CC"/>
                      </a:solidFill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endParaRPr lang="zh-CN" altLang="en-US" sz="2800" b="1" i="1" baseline="-25000" dirty="0">
                    <a:solidFill>
                      <a:srgbClr val="0033CC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4" name="TextBox 31"/>
              <p:cNvSpPr txBox="1">
                <a:spLocks noChangeArrowheads="1"/>
              </p:cNvSpPr>
              <p:nvPr/>
            </p:nvSpPr>
            <p:spPr bwMode="auto">
              <a:xfrm>
                <a:off x="5143681" y="2124087"/>
                <a:ext cx="1363190" cy="5232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800" b="1" i="1" dirty="0" err="1" smtClean="0">
                    <a:solidFill>
                      <a:srgbClr val="0033CC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800" b="1" i="1" baseline="-25000" dirty="0" err="1" smtClean="0">
                    <a:solidFill>
                      <a:srgbClr val="0033CC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altLang="zh-CN" sz="2800" b="1" i="1" dirty="0" smtClean="0">
                    <a:solidFill>
                      <a:srgbClr val="0033CC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0033CC"/>
                    </a:solidFill>
                    <a:latin typeface="Times New Roman" pitchFamily="18" charset="0"/>
                    <a:cs typeface="Times New Roman" pitchFamily="18" charset="0"/>
                  </a:rPr>
                  <a:t>= 0</a:t>
                </a:r>
                <a:endParaRPr lang="zh-CN" altLang="en-US" sz="2800" b="1" baseline="-250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141157" y="2127250"/>
              <a:ext cx="468000" cy="432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乘号 17"/>
          <p:cNvSpPr/>
          <p:nvPr/>
        </p:nvSpPr>
        <p:spPr bwMode="auto">
          <a:xfrm>
            <a:off x="2754770" y="4286137"/>
            <a:ext cx="3645126" cy="2067020"/>
          </a:xfrm>
          <a:prstGeom prst="mathMultiply">
            <a:avLst/>
          </a:prstGeom>
          <a:solidFill>
            <a:srgbClr val="999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9" grpId="0"/>
      <p:bldP spid="3080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119063" y="570554"/>
            <a:ext cx="8907462" cy="1643527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20000"/>
              </a:lnSpc>
            </a:pP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在平直公路上，一汽车的速度为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15 m/s</a:t>
            </a: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。从某时刻开始刹车，在阻力作用下，汽车以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m/s</a:t>
            </a:r>
            <a:r>
              <a:rPr lang="en-US" altLang="zh-CN" sz="2800" b="1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加速度做减速运动直至停止，</a:t>
            </a: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问刹车后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 s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末</a:t>
            </a: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车离开始刹车点多远？</a:t>
            </a:r>
            <a:endParaRPr 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581025" y="3592419"/>
            <a:ext cx="518763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66700"/>
            <a:r>
              <a:rPr lang="zh-CN" altLang="en-US" sz="2600" b="1" dirty="0">
                <a:solidFill>
                  <a:srgbClr val="6666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说明刹车后</a:t>
            </a:r>
            <a:r>
              <a:rPr lang="en-US" altLang="zh-CN" sz="2600" b="1" dirty="0">
                <a:solidFill>
                  <a:srgbClr val="6666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7 .</a:t>
            </a:r>
            <a:r>
              <a:rPr lang="en-US" altLang="zh-CN" sz="2600" b="1" dirty="0" smtClean="0">
                <a:solidFill>
                  <a:srgbClr val="6666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 s</a:t>
            </a:r>
            <a:r>
              <a:rPr lang="zh-CN" altLang="en-US" sz="2600" b="1" dirty="0">
                <a:solidFill>
                  <a:srgbClr val="6666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汽车停止运动。</a:t>
            </a:r>
            <a:endParaRPr lang="en-US" sz="2600" b="1" dirty="0">
              <a:solidFill>
                <a:srgbClr val="6666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42270"/>
              </p:ext>
            </p:extLst>
          </p:nvPr>
        </p:nvGraphicFramePr>
        <p:xfrm>
          <a:off x="1647195" y="4690331"/>
          <a:ext cx="20764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公式" r:id="rId3" imgW="914400" imgH="393480" progId="Equation.3">
                  <p:embed/>
                </p:oleObj>
              </mc:Choice>
              <mc:Fallback>
                <p:oleObj name="公式" r:id="rId3" imgW="914400" imgH="39348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195" y="4690331"/>
                        <a:ext cx="207645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14"/>
          <p:cNvSpPr>
            <a:spLocks noChangeArrowheads="1"/>
          </p:cNvSpPr>
          <p:nvPr/>
        </p:nvSpPr>
        <p:spPr bwMode="auto">
          <a:xfrm>
            <a:off x="824138" y="4328940"/>
            <a:ext cx="298291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sz="2600" b="1" dirty="0" smtClean="0">
                <a:solidFill>
                  <a:srgbClr val="6666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此过程车</a:t>
            </a:r>
            <a:r>
              <a:rPr lang="zh-CN" altLang="en-US" sz="2600" b="1" dirty="0">
                <a:solidFill>
                  <a:srgbClr val="6666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的位移</a:t>
            </a:r>
            <a:endParaRPr lang="en-US" sz="2600" b="1" dirty="0">
              <a:solidFill>
                <a:srgbClr val="6666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404813" y="2259078"/>
            <a:ext cx="82565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6666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解：设车实际运动时间为</a:t>
            </a:r>
            <a:r>
              <a:rPr lang="en-US" altLang="zh-CN" sz="2600" b="1" i="1" dirty="0">
                <a:solidFill>
                  <a:srgbClr val="6666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600" b="1" baseline="-25000" dirty="0">
                <a:solidFill>
                  <a:srgbClr val="6666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600" b="1" dirty="0">
                <a:solidFill>
                  <a:srgbClr val="6666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600" b="1" dirty="0" smtClean="0">
                <a:solidFill>
                  <a:srgbClr val="6666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</a:t>
            </a:r>
            <a:r>
              <a:rPr lang="en-US" altLang="zh-CN" sz="2600" b="1" i="1" dirty="0" smtClean="0">
                <a:solidFill>
                  <a:srgbClr val="6666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600" b="1" i="1" baseline="-25000" dirty="0" smtClean="0">
                <a:solidFill>
                  <a:srgbClr val="6666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600" b="1" dirty="0" smtClean="0">
                <a:solidFill>
                  <a:srgbClr val="6666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方向为正方</a:t>
            </a:r>
            <a:r>
              <a:rPr lang="zh-CN" altLang="en-US" sz="2600" b="1" dirty="0">
                <a:solidFill>
                  <a:srgbClr val="6666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向。</a:t>
            </a:r>
            <a:endParaRPr lang="en-US" sz="2600" b="1" dirty="0">
              <a:solidFill>
                <a:srgbClr val="6666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099239"/>
              </p:ext>
            </p:extLst>
          </p:nvPr>
        </p:nvGraphicFramePr>
        <p:xfrm>
          <a:off x="1095375" y="2891578"/>
          <a:ext cx="17430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公式" r:id="rId5" imgW="723600" imgH="241200" progId="Equation.3">
                  <p:embed/>
                </p:oleObj>
              </mc:Choice>
              <mc:Fallback>
                <p:oleObj name="公式" r:id="rId5" imgW="723600" imgH="2412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2891578"/>
                        <a:ext cx="174307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629608"/>
              </p:ext>
            </p:extLst>
          </p:nvPr>
        </p:nvGraphicFramePr>
        <p:xfrm>
          <a:off x="3771106" y="2767753"/>
          <a:ext cx="38306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公式" r:id="rId7" imgW="1917360" imgH="419040" progId="Equation.3">
                  <p:embed/>
                </p:oleObj>
              </mc:Choice>
              <mc:Fallback>
                <p:oleObj name="公式" r:id="rId7" imgW="1917360" imgH="41904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106" y="2767753"/>
                        <a:ext cx="3830637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284486"/>
              </p:ext>
            </p:extLst>
          </p:nvPr>
        </p:nvGraphicFramePr>
        <p:xfrm>
          <a:off x="1879124" y="5405438"/>
          <a:ext cx="68326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公式" r:id="rId9" imgW="2997000" imgH="393480" progId="Equation.3">
                  <p:embed/>
                </p:oleObj>
              </mc:Choice>
              <mc:Fallback>
                <p:oleObj name="公式" r:id="rId9" imgW="2997000" imgH="39348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124" y="5405438"/>
                        <a:ext cx="6832600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燕尾形箭头 17"/>
          <p:cNvSpPr/>
          <p:nvPr/>
        </p:nvSpPr>
        <p:spPr bwMode="auto">
          <a:xfrm>
            <a:off x="3064904" y="3040315"/>
            <a:ext cx="473634" cy="276599"/>
          </a:xfrm>
          <a:prstGeom prst="notchedRightArrow">
            <a:avLst/>
          </a:prstGeom>
          <a:solidFill>
            <a:srgbClr val="999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nimBg="1"/>
      <p:bldP spid="12299" grpId="0" autoUpdateAnimBg="0"/>
      <p:bldP spid="4105" grpId="0"/>
      <p:bldP spid="12303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0963" y="414201"/>
            <a:ext cx="8992800" cy="2089803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fontAlgn="ctr">
              <a:lnSpc>
                <a:spcPct val="120000"/>
              </a:lnSpc>
            </a:pP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、我国自行研制的“枭龙”战机在四川某地试飞成功。假设该战机起飞前从静止开始做匀加速直线运动，达到起飞速度</a:t>
            </a:r>
            <a:r>
              <a:rPr lang="en-US" altLang="zh-CN" sz="26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所需时间为</a:t>
            </a:r>
            <a:r>
              <a:rPr lang="en-US" altLang="zh-CN" sz="26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，则起飞前的运动距离为（     ）</a:t>
            </a:r>
            <a:endParaRPr lang="en-US" sz="26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fontAlgn="ctr">
              <a:lnSpc>
                <a:spcPct val="120000"/>
              </a:lnSpc>
              <a:spcBef>
                <a:spcPts val="600"/>
              </a:spcBef>
            </a:pPr>
            <a:r>
              <a:rPr 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26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vt</a:t>
            </a:r>
            <a:r>
              <a:rPr lang="en-US" altLang="zh-CN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B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26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vt</a:t>
            </a:r>
            <a:r>
              <a:rPr lang="en-US" altLang="zh-CN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/2           C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6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vt           </a:t>
            </a:r>
            <a:r>
              <a:rPr lang="en-US" altLang="zh-CN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．不确定</a:t>
            </a:r>
            <a:endParaRPr lang="en-US" sz="26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407352" y="1427950"/>
            <a:ext cx="7207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2300" y="2574057"/>
            <a:ext cx="8992800" cy="3896451"/>
            <a:chOff x="72300" y="2749619"/>
            <a:chExt cx="8992800" cy="3896451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72300" y="2749619"/>
              <a:ext cx="8992800" cy="3896451"/>
            </a:xfrm>
            <a:prstGeom prst="rect">
              <a:avLst/>
            </a:prstGeom>
            <a:noFill/>
            <a:ln w="12700">
              <a:solidFill>
                <a:srgbClr val="00B0F0"/>
              </a:solidFill>
              <a:prstDash val="dash"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fontAlgn="ctr">
                <a:lnSpc>
                  <a:spcPct val="120000"/>
                </a:lnSpc>
              </a:pPr>
              <a:r>
                <a:rPr lang="zh-CN" altLang="en-US" sz="26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例</a:t>
              </a:r>
              <a:r>
                <a:rPr lang="en-US" altLang="zh-CN" sz="26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7</a:t>
              </a:r>
              <a:r>
                <a:rPr lang="zh-CN" altLang="en-US" sz="26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、初速度为</a:t>
              </a:r>
              <a:r>
                <a:rPr lang="en-US" altLang="zh-CN" sz="2600" b="1" i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v</a:t>
              </a:r>
              <a:r>
                <a:rPr lang="en-US" altLang="zh-CN" sz="2600" b="1" i="1" baseline="-25000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6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且沿直线运动的物体的速度图象如图所示，其末速度为</a:t>
              </a:r>
              <a:r>
                <a:rPr lang="en-US" altLang="zh-CN" sz="2600" b="1" i="1" dirty="0" err="1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v</a:t>
              </a:r>
              <a:r>
                <a:rPr lang="en-US" altLang="zh-CN" sz="2600" b="1" i="1" baseline="-25000" dirty="0" err="1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zh-CN" altLang="en-US" sz="26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，在时间</a:t>
              </a:r>
              <a:r>
                <a:rPr lang="en-US" altLang="zh-CN" sz="2600" b="1" i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zh-CN" altLang="en-US" sz="26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内物体的平均速度   和加速度</a:t>
              </a:r>
              <a:r>
                <a:rPr lang="en-US" altLang="zh-CN" sz="2600" b="1" i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6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是（     ）</a:t>
              </a:r>
              <a:endParaRPr 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fontAlgn="ctr">
                <a:lnSpc>
                  <a:spcPct val="120000"/>
                </a:lnSpc>
                <a:spcBef>
                  <a:spcPts val="1800"/>
                </a:spcBef>
              </a:pPr>
              <a:r>
                <a:rPr lang="en-US" sz="26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6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．                ，</a:t>
              </a:r>
              <a:r>
                <a:rPr lang="en-US" altLang="zh-CN" sz="2600" b="1" i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6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随时间减小</a:t>
              </a:r>
              <a:endParaRPr lang="en-US" altLang="zh-CN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fontAlgn="ctr">
                <a:lnSpc>
                  <a:spcPct val="120000"/>
                </a:lnSpc>
                <a:spcBef>
                  <a:spcPts val="1800"/>
                </a:spcBef>
              </a:pPr>
              <a:r>
                <a:rPr lang="en-US" altLang="zh-CN" sz="26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6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．                ，</a:t>
              </a:r>
              <a:r>
                <a:rPr lang="en-US" altLang="zh-CN" sz="2600" b="1" i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6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恒定</a:t>
              </a:r>
              <a:endParaRPr lang="en-US" altLang="zh-CN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fontAlgn="ctr">
                <a:lnSpc>
                  <a:spcPct val="120000"/>
                </a:lnSpc>
                <a:spcBef>
                  <a:spcPts val="1800"/>
                </a:spcBef>
              </a:pPr>
              <a:r>
                <a:rPr lang="en-US" altLang="zh-CN" sz="26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C</a:t>
              </a:r>
              <a:r>
                <a:rPr lang="zh-CN" altLang="en-US" sz="26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．               ，</a:t>
              </a:r>
              <a:r>
                <a:rPr lang="en-US" altLang="zh-CN" sz="2600" b="1" i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6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随时间减小</a:t>
              </a:r>
              <a:endParaRPr lang="en-US" altLang="zh-CN" sz="26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fontAlgn="ctr">
                <a:lnSpc>
                  <a:spcPct val="120000"/>
                </a:lnSpc>
                <a:spcBef>
                  <a:spcPts val="1800"/>
                </a:spcBef>
              </a:pPr>
              <a:r>
                <a:rPr lang="en-US" altLang="zh-CN" sz="26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zh-CN" altLang="en-US" sz="26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．无法确定</a:t>
              </a:r>
              <a:endParaRPr 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949741" y="3714611"/>
              <a:ext cx="2713599" cy="2449668"/>
              <a:chOff x="4841982" y="3968964"/>
              <a:chExt cx="2713599" cy="2449668"/>
            </a:xfrm>
          </p:grpSpPr>
          <p:pic>
            <p:nvPicPr>
              <p:cNvPr id="12" name="图片 11" descr="图片4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76973" y="4144824"/>
                <a:ext cx="2578608" cy="2273808"/>
              </a:xfrm>
              <a:prstGeom prst="rect">
                <a:avLst/>
              </a:prstGeom>
            </p:spPr>
          </p:pic>
          <p:sp>
            <p:nvSpPr>
              <p:cNvPr id="11" name="矩形 10"/>
              <p:cNvSpPr/>
              <p:nvPr/>
            </p:nvSpPr>
            <p:spPr>
              <a:xfrm>
                <a:off x="4841982" y="4233724"/>
                <a:ext cx="466794" cy="496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i="1" dirty="0" err="1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v</a:t>
                </a:r>
                <a:r>
                  <a:rPr lang="en-US" altLang="zh-CN" sz="2400" b="1" i="1" baseline="-25000" dirty="0" err="1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f</a:t>
                </a:r>
                <a:r>
                  <a:rPr lang="en-US" altLang="zh-CN" sz="2400" b="1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 </a:t>
                </a:r>
                <a:endParaRPr lang="zh-CN" altLang="en-US" sz="24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841982" y="4902206"/>
                <a:ext cx="455574" cy="496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i="1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v</a:t>
                </a:r>
                <a:r>
                  <a:rPr lang="en-US" altLang="zh-CN" sz="2400" b="1" i="1" baseline="-250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i</a:t>
                </a:r>
                <a:r>
                  <a:rPr lang="en-US" altLang="zh-CN" sz="2400" b="1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 </a:t>
                </a:r>
                <a:endParaRPr lang="zh-CN" altLang="en-US" sz="2400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881036" y="3968964"/>
                <a:ext cx="320922" cy="496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i="1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v</a:t>
                </a:r>
                <a:endParaRPr lang="zh-CN" altLang="en-US" sz="2400" dirty="0"/>
              </a:p>
            </p:txBody>
          </p:sp>
        </p:grpSp>
        <p:graphicFrame>
          <p:nvGraphicFramePr>
            <p:cNvPr id="31745" name="Object 1"/>
            <p:cNvGraphicFramePr>
              <a:graphicFrameLocks noChangeAspect="1"/>
            </p:cNvGraphicFramePr>
            <p:nvPr/>
          </p:nvGraphicFramePr>
          <p:xfrm>
            <a:off x="811129" y="3941271"/>
            <a:ext cx="1286036" cy="735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9" name="公式" r:id="rId4" imgW="711000" imgH="406080" progId="Equation.3">
                    <p:embed/>
                  </p:oleObj>
                </mc:Choice>
                <mc:Fallback>
                  <p:oleObj name="公式" r:id="rId4" imgW="711000" imgH="406080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129" y="3941271"/>
                          <a:ext cx="1286036" cy="7357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99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6" name="Object 2"/>
            <p:cNvGraphicFramePr>
              <a:graphicFrameLocks noChangeAspect="1"/>
            </p:cNvGraphicFramePr>
            <p:nvPr/>
          </p:nvGraphicFramePr>
          <p:xfrm>
            <a:off x="6064995" y="3426040"/>
            <a:ext cx="327798" cy="4250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0" name="公式" r:id="rId6" imgW="126720" imgH="164880" progId="Equation.3">
                    <p:embed/>
                  </p:oleObj>
                </mc:Choice>
                <mc:Fallback>
                  <p:oleObj name="公式" r:id="rId6" imgW="126720" imgH="1648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4995" y="3426040"/>
                          <a:ext cx="327798" cy="4250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99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7" name="Object 3"/>
            <p:cNvGraphicFramePr>
              <a:graphicFrameLocks noChangeAspect="1"/>
            </p:cNvGraphicFramePr>
            <p:nvPr/>
          </p:nvGraphicFramePr>
          <p:xfrm>
            <a:off x="811290" y="4583861"/>
            <a:ext cx="1285875" cy="735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1" name="公式" r:id="rId8" imgW="711000" imgH="406080" progId="Equation.3">
                    <p:embed/>
                  </p:oleObj>
                </mc:Choice>
                <mc:Fallback>
                  <p:oleObj name="公式" r:id="rId8" imgW="711000" imgH="4060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290" y="4583861"/>
                          <a:ext cx="1285875" cy="735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99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8" name="Object 4"/>
            <p:cNvGraphicFramePr>
              <a:graphicFrameLocks noChangeAspect="1"/>
            </p:cNvGraphicFramePr>
            <p:nvPr/>
          </p:nvGraphicFramePr>
          <p:xfrm>
            <a:off x="835102" y="5213350"/>
            <a:ext cx="1262063" cy="735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2" name="公式" r:id="rId10" imgW="698400" imgH="406080" progId="Equation.3">
                    <p:embed/>
                  </p:oleObj>
                </mc:Choice>
                <mc:Fallback>
                  <p:oleObj name="公式" r:id="rId10" imgW="698400" imgH="4060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102" y="5213350"/>
                          <a:ext cx="1262063" cy="735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99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531736" y="3150888"/>
            <a:ext cx="7207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直接连接符 17"/>
          <p:cNvCxnSpPr>
            <a:cxnSpLocks noChangeAspect="1"/>
          </p:cNvCxnSpPr>
          <p:nvPr/>
        </p:nvCxnSpPr>
        <p:spPr bwMode="auto">
          <a:xfrm flipV="1">
            <a:off x="6309717" y="4135705"/>
            <a:ext cx="1404000" cy="65832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ldLvl="0" autoUpdateAnimBg="0"/>
      <p:bldP spid="9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578972"/>
              </p:ext>
            </p:extLst>
          </p:nvPr>
        </p:nvGraphicFramePr>
        <p:xfrm>
          <a:off x="2367147" y="1374068"/>
          <a:ext cx="205581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公式" r:id="rId4" imgW="863280" imgH="393480" progId="Equation.3">
                  <p:embed/>
                </p:oleObj>
              </mc:Choice>
              <mc:Fallback>
                <p:oleObj name="公式" r:id="rId4" imgW="863280" imgH="39348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147" y="1374068"/>
                        <a:ext cx="2055813" cy="9382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AutoShape 9"/>
          <p:cNvSpPr>
            <a:spLocks/>
          </p:cNvSpPr>
          <p:nvPr/>
        </p:nvSpPr>
        <p:spPr bwMode="auto">
          <a:xfrm>
            <a:off x="4431818" y="1673064"/>
            <a:ext cx="306388" cy="1224000"/>
          </a:xfrm>
          <a:prstGeom prst="rightBrace">
            <a:avLst>
              <a:gd name="adj1" fmla="val 2569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139627"/>
              </p:ext>
            </p:extLst>
          </p:nvPr>
        </p:nvGraphicFramePr>
        <p:xfrm>
          <a:off x="5544524" y="1959201"/>
          <a:ext cx="1900427" cy="67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公式" r:id="rId6" imgW="838080" imgH="253800" progId="Equation.3">
                  <p:embed/>
                </p:oleObj>
              </mc:Choice>
              <mc:Fallback>
                <p:oleObj name="公式" r:id="rId6" imgW="838080" imgH="2538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524" y="1959201"/>
                        <a:ext cx="1900427" cy="677715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 w="12700">
                        <a:solidFill>
                          <a:schemeClr val="tx1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2300" y="567061"/>
            <a:ext cx="3284781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x</a:t>
            </a:r>
            <a:r>
              <a:rPr lang="zh-CN" altLang="en-US" sz="3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-</a:t>
            </a:r>
            <a:r>
              <a:rPr lang="en-US" altLang="zh-CN" sz="3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v</a:t>
            </a:r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relationship</a:t>
            </a:r>
            <a:endParaRPr lang="zh-CN" altLang="en-US" sz="36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graphicFrame>
        <p:nvGraphicFramePr>
          <p:cNvPr id="5148" name="Object 28"/>
          <p:cNvGraphicFramePr>
            <a:graphicFrameLocks noChangeAspect="1"/>
          </p:cNvGraphicFramePr>
          <p:nvPr/>
        </p:nvGraphicFramePr>
        <p:xfrm>
          <a:off x="2629085" y="2470536"/>
          <a:ext cx="17938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公式" r:id="rId8" imgW="723600" imgH="241200" progId="Equation.3">
                  <p:embed/>
                </p:oleObj>
              </mc:Choice>
              <mc:Fallback>
                <p:oleObj name="公式" r:id="rId8" imgW="723600" imgH="2412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9085" y="2470536"/>
                        <a:ext cx="1793875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燕尾形箭头 15"/>
          <p:cNvSpPr/>
          <p:nvPr/>
        </p:nvSpPr>
        <p:spPr bwMode="auto">
          <a:xfrm>
            <a:off x="4891132" y="2132504"/>
            <a:ext cx="403245" cy="288000"/>
          </a:xfrm>
          <a:prstGeom prst="notchedRightArrow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smtClean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00345" y="1599053"/>
            <a:ext cx="24917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6666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>
                <a:solidFill>
                  <a:srgbClr val="6666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i="1" dirty="0" smtClean="0">
                <a:solidFill>
                  <a:srgbClr val="6666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 smtClean="0">
                <a:solidFill>
                  <a:srgbClr val="6666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6666FF"/>
                </a:solidFill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zh-CN" altLang="en-US" sz="2400" b="1" dirty="0" smtClean="0">
                <a:solidFill>
                  <a:srgbClr val="6666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400" b="1" dirty="0">
              <a:solidFill>
                <a:srgbClr val="66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17297" y="2487298"/>
            <a:ext cx="24917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 smtClean="0">
                <a:solidFill>
                  <a:srgbClr val="6666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6666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i="1" dirty="0" smtClean="0">
                <a:solidFill>
                  <a:srgbClr val="6666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 smtClean="0">
                <a:solidFill>
                  <a:srgbClr val="6666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6666FF"/>
                </a:solidFill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zh-CN" altLang="en-US" sz="2400" b="1" dirty="0" smtClean="0">
                <a:solidFill>
                  <a:srgbClr val="6666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400" b="1" dirty="0">
              <a:solidFill>
                <a:srgbClr val="66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0963" y="3380494"/>
            <a:ext cx="8992800" cy="2754600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fontAlgn="ctr">
              <a:lnSpc>
                <a:spcPct val="120000"/>
              </a:lnSpc>
            </a:pP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、航空母舰上都有帮助飞机起飞的弹射系统，已知某战斗机在跑道上加速时产生的加速度为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4.5 m/s</a:t>
            </a:r>
            <a:r>
              <a:rPr lang="en-US" altLang="zh-CN" sz="2800" b="1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，起飞速度为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50 m/s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。若该飞机滑行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100 m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时起飞，则弹射系统必须使飞机具有的初速度为（     ）</a:t>
            </a:r>
            <a:endParaRPr lang="en-US" sz="28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fontAlgn="ctr">
              <a:lnSpc>
                <a:spcPct val="120000"/>
              </a:lnSpc>
              <a:spcBef>
                <a:spcPts val="600"/>
              </a:spcBef>
            </a:pPr>
            <a:r>
              <a:rPr 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30 m/s        B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40 m/s         C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 m/s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 m/s</a:t>
            </a:r>
            <a:endParaRPr 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482618" y="4909185"/>
            <a:ext cx="72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821511" y="365963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40"/>
                            </p:stCondLst>
                            <p:childTnLst>
                              <p:par>
                                <p:cTn id="4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  <p:bldP spid="14" grpId="0" bldLvl="0" animBg="1" autoUpdateAnimBg="0"/>
      <p:bldP spid="16" grpId="0" animBg="1"/>
      <p:bldP spid="8" grpId="0"/>
      <p:bldP spid="9" grpId="0"/>
      <p:bldP spid="10" grpId="0" animBg="1"/>
      <p:bldP spid="11" grpId="0" bldLvl="0" autoUpdateAnimBg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AutoShape 9"/>
          <p:cNvSpPr>
            <a:spLocks/>
          </p:cNvSpPr>
          <p:nvPr/>
        </p:nvSpPr>
        <p:spPr bwMode="auto">
          <a:xfrm>
            <a:off x="3172319" y="974368"/>
            <a:ext cx="306388" cy="1116000"/>
          </a:xfrm>
          <a:prstGeom prst="rightBrace">
            <a:avLst>
              <a:gd name="adj1" fmla="val 2569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燕尾形箭头 15"/>
          <p:cNvSpPr/>
          <p:nvPr/>
        </p:nvSpPr>
        <p:spPr bwMode="auto">
          <a:xfrm>
            <a:off x="3567994" y="1406287"/>
            <a:ext cx="403245" cy="288000"/>
          </a:xfrm>
          <a:prstGeom prst="notchedRightArrow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smtClean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045384" y="99222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110010"/>
              </p:ext>
            </p:extLst>
          </p:nvPr>
        </p:nvGraphicFramePr>
        <p:xfrm>
          <a:off x="567267" y="658783"/>
          <a:ext cx="25765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公式" r:id="rId4" imgW="1066680" imgH="393480" progId="Equation.3">
                  <p:embed/>
                </p:oleObj>
              </mc:Choice>
              <mc:Fallback>
                <p:oleObj name="公式" r:id="rId4" imgW="106668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67" y="658783"/>
                        <a:ext cx="2576512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243868"/>
              </p:ext>
            </p:extLst>
          </p:nvPr>
        </p:nvGraphicFramePr>
        <p:xfrm>
          <a:off x="581519" y="1447877"/>
          <a:ext cx="25908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公式" r:id="rId6" imgW="1079280" imgH="393480" progId="Equation.3">
                  <p:embed/>
                </p:oleObj>
              </mc:Choice>
              <mc:Fallback>
                <p:oleObj name="公式" r:id="rId6" imgW="107928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19" y="1447877"/>
                        <a:ext cx="259080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734539"/>
              </p:ext>
            </p:extLst>
          </p:nvPr>
        </p:nvGraphicFramePr>
        <p:xfrm>
          <a:off x="4077033" y="1012486"/>
          <a:ext cx="1775863" cy="1000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公式" r:id="rId8" imgW="990360" imgH="469800" progId="Equation.3">
                  <p:embed/>
                </p:oleObj>
              </mc:Choice>
              <mc:Fallback>
                <p:oleObj name="公式" r:id="rId8" imgW="990360" imgH="469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033" y="1012486"/>
                        <a:ext cx="1775863" cy="100075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12700">
                        <a:solidFill>
                          <a:schemeClr val="tx1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6101898" y="712395"/>
            <a:ext cx="2847155" cy="629958"/>
            <a:chOff x="5369602" y="1536602"/>
            <a:chExt cx="2847155" cy="629958"/>
          </a:xfrm>
        </p:grpSpPr>
        <p:cxnSp>
          <p:nvCxnSpPr>
            <p:cNvPr id="17" name="直接连接符 16"/>
            <p:cNvCxnSpPr/>
            <p:nvPr/>
          </p:nvCxnSpPr>
          <p:spPr bwMode="auto">
            <a:xfrm>
              <a:off x="5561934" y="2166560"/>
              <a:ext cx="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6714155" y="2043444"/>
              <a:ext cx="0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" name="组合 18"/>
            <p:cNvGrpSpPr/>
            <p:nvPr/>
          </p:nvGrpSpPr>
          <p:grpSpPr>
            <a:xfrm>
              <a:off x="5561934" y="2054330"/>
              <a:ext cx="2294847" cy="112230"/>
              <a:chOff x="4931976" y="4891665"/>
              <a:chExt cx="2294847" cy="112230"/>
            </a:xfrm>
          </p:grpSpPr>
          <p:cxnSp>
            <p:nvCxnSpPr>
              <p:cNvPr id="20" name="直接连接符 19"/>
              <p:cNvCxnSpPr/>
              <p:nvPr/>
            </p:nvCxnSpPr>
            <p:spPr bwMode="auto">
              <a:xfrm>
                <a:off x="4931976" y="5003895"/>
                <a:ext cx="2294847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4931976" y="4895895"/>
                <a:ext cx="0" cy="10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直接连接符 21"/>
              <p:cNvCxnSpPr/>
              <p:nvPr/>
            </p:nvCxnSpPr>
            <p:spPr bwMode="auto">
              <a:xfrm>
                <a:off x="7226823" y="4891665"/>
                <a:ext cx="0" cy="10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TextBox 22"/>
            <p:cNvSpPr txBox="1"/>
            <p:nvPr/>
          </p:nvSpPr>
          <p:spPr>
            <a:xfrm>
              <a:off x="6521823" y="1536602"/>
              <a:ext cx="597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err="1" smtClean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i="1" baseline="-25000" dirty="0" err="1" smtClean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 baseline="-25000" dirty="0" smtClean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zh-CN" altLang="en-US" sz="2400" b="1" baseline="-25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69602" y="1569260"/>
              <a:ext cx="597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i="1" baseline="-250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19452" y="1536602"/>
              <a:ext cx="597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err="1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i="1" baseline="-25000" dirty="0" err="1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0963" y="2254253"/>
            <a:ext cx="8992800" cy="4173051"/>
            <a:chOff x="80963" y="3719030"/>
            <a:chExt cx="8992800" cy="4173051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80963" y="3737097"/>
              <a:ext cx="8992800" cy="4154984"/>
            </a:xfrm>
            <a:prstGeom prst="rect">
              <a:avLst/>
            </a:prstGeom>
            <a:noFill/>
            <a:ln w="12700">
              <a:solidFill>
                <a:srgbClr val="00B0F0"/>
              </a:solidFill>
              <a:prstDash val="dash"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fontAlgn="ctr"/>
              <a:r>
                <a:rPr lang="zh-CN" altLang="en-US" sz="24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例</a:t>
              </a:r>
              <a:r>
                <a:rPr lang="en-US" altLang="zh-CN" sz="24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</a:t>
              </a:r>
              <a:r>
                <a:rPr lang="zh-CN" altLang="en-US" sz="24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、比较匀变速直线运动中        </a:t>
              </a:r>
              <a:r>
                <a:rPr lang="en-US" altLang="zh-CN" sz="24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&amp;</a:t>
              </a:r>
              <a:r>
                <a:rPr lang="zh-CN" altLang="en-US" sz="24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</a:t>
              </a:r>
              <a:r>
                <a:rPr lang="en-US" altLang="zh-CN" sz="24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&amp;    </a:t>
              </a:r>
              <a:r>
                <a:rPr lang="zh-CN" altLang="en-US" sz="24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三个速度的大小关系</a:t>
              </a:r>
              <a:endPara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fontAlgn="ctr"/>
              <a:endParaRPr 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fontAlgn="ctr"/>
              <a:endParaRPr 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fontAlgn="ctr"/>
              <a:endParaRPr 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fontAlgn="ctr"/>
              <a:endParaRPr 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fontAlgn="ctr"/>
              <a:endParaRPr 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fontAlgn="ctr"/>
              <a:endParaRPr 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fontAlgn="ctr"/>
              <a:endParaRPr 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fontAlgn="ctr"/>
              <a:endParaRPr 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fontAlgn="ctr"/>
              <a:endParaRPr 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fontAlgn="ctr"/>
              <a:endParaRPr 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35848" name="Object 8"/>
            <p:cNvGraphicFramePr>
              <a:graphicFrameLocks noChangeAspect="1"/>
            </p:cNvGraphicFramePr>
            <p:nvPr/>
          </p:nvGraphicFramePr>
          <p:xfrm>
            <a:off x="4032036" y="3719030"/>
            <a:ext cx="582613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0" name="公式" r:id="rId10" imgW="241200" imgH="241200" progId="Equation.3">
                    <p:embed/>
                  </p:oleObj>
                </mc:Choice>
                <mc:Fallback>
                  <p:oleObj name="公式" r:id="rId10" imgW="241200" imgH="2412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036" y="3719030"/>
                          <a:ext cx="582613" cy="528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9" name="Object 9"/>
            <p:cNvGraphicFramePr>
              <a:graphicFrameLocks noChangeAspect="1"/>
            </p:cNvGraphicFramePr>
            <p:nvPr/>
          </p:nvGraphicFramePr>
          <p:xfrm>
            <a:off x="4874493" y="3735181"/>
            <a:ext cx="552450" cy="52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1" name="公式" r:id="rId12" imgW="228600" imgH="241200" progId="Equation.3">
                    <p:embed/>
                  </p:oleObj>
                </mc:Choice>
                <mc:Fallback>
                  <p:oleObj name="公式" r:id="rId12" imgW="228600" imgH="2412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4493" y="3735181"/>
                          <a:ext cx="552450" cy="5286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0" name="Object 10"/>
            <p:cNvGraphicFramePr>
              <a:graphicFrameLocks noChangeAspect="1"/>
            </p:cNvGraphicFramePr>
            <p:nvPr/>
          </p:nvGraphicFramePr>
          <p:xfrm>
            <a:off x="5658932" y="3801856"/>
            <a:ext cx="30797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2" name="公式" r:id="rId14" imgW="126720" imgH="164880" progId="Equation.3">
                    <p:embed/>
                  </p:oleObj>
                </mc:Choice>
                <mc:Fallback>
                  <p:oleObj name="公式" r:id="rId14" imgW="126720" imgH="1648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8932" y="3801856"/>
                          <a:ext cx="307975" cy="361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6" name="图片 35" descr="图片4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01618" y="2979030"/>
            <a:ext cx="3355403" cy="2773661"/>
          </a:xfrm>
          <a:prstGeom prst="rect">
            <a:avLst/>
          </a:prstGeom>
        </p:spPr>
      </p:pic>
      <p:cxnSp>
        <p:nvCxnSpPr>
          <p:cNvPr id="37" name="直接连接符 36"/>
          <p:cNvCxnSpPr/>
          <p:nvPr/>
        </p:nvCxnSpPr>
        <p:spPr bwMode="auto">
          <a:xfrm flipV="1">
            <a:off x="2427944" y="4317222"/>
            <a:ext cx="0" cy="102435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rot="5400000" flipV="1">
            <a:off x="2067944" y="3982622"/>
            <a:ext cx="0" cy="720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42" name="图片 41" descr="图片5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766826" y="2979030"/>
            <a:ext cx="3359937" cy="2775600"/>
          </a:xfrm>
          <a:prstGeom prst="rect">
            <a:avLst/>
          </a:prstGeom>
        </p:spPr>
      </p:pic>
      <p:cxnSp>
        <p:nvCxnSpPr>
          <p:cNvPr id="43" name="直接连接符 42"/>
          <p:cNvCxnSpPr/>
          <p:nvPr/>
        </p:nvCxnSpPr>
        <p:spPr bwMode="auto">
          <a:xfrm flipV="1">
            <a:off x="6146943" y="4291257"/>
            <a:ext cx="0" cy="102435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 rot="5400000" flipV="1">
            <a:off x="5851543" y="4046657"/>
            <a:ext cx="0" cy="540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58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237806"/>
              </p:ext>
            </p:extLst>
          </p:nvPr>
        </p:nvGraphicFramePr>
        <p:xfrm>
          <a:off x="3763963" y="5831521"/>
          <a:ext cx="1549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name="公式" r:id="rId18" imgW="863280" imgH="228600" progId="Equation.3">
                  <p:embed/>
                </p:oleObj>
              </mc:Choice>
              <mc:Fallback>
                <p:oleObj name="公式" r:id="rId18" imgW="86328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5831521"/>
                        <a:ext cx="1549400" cy="4873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44418" y="3446310"/>
            <a:ext cx="792000" cy="576000"/>
            <a:chOff x="444418" y="3446310"/>
            <a:chExt cx="792000" cy="576000"/>
          </a:xfrm>
        </p:grpSpPr>
        <p:sp>
          <p:nvSpPr>
            <p:cNvPr id="39" name="云形标注 38"/>
            <p:cNvSpPr/>
            <p:nvPr/>
          </p:nvSpPr>
          <p:spPr bwMode="auto">
            <a:xfrm>
              <a:off x="444418" y="3446310"/>
              <a:ext cx="792000" cy="576000"/>
            </a:xfrm>
            <a:prstGeom prst="cloudCallout">
              <a:avLst>
                <a:gd name="adj1" fmla="val 80556"/>
                <a:gd name="adj2" fmla="val 85303"/>
              </a:avLst>
            </a:prstGeom>
            <a:solidFill>
              <a:srgbClr val="C00000">
                <a:alpha val="62000"/>
              </a:srgbClr>
            </a:solidFill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58636" y="3446310"/>
              <a:ext cx="5838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i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i="1" baseline="-250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 baseline="-250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zh-CN" altLang="en-US" sz="2400" b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62854" y="3504022"/>
            <a:ext cx="792000" cy="576000"/>
            <a:chOff x="444418" y="3446310"/>
            <a:chExt cx="792000" cy="576000"/>
          </a:xfrm>
        </p:grpSpPr>
        <p:sp>
          <p:nvSpPr>
            <p:cNvPr id="35" name="云形标注 34"/>
            <p:cNvSpPr/>
            <p:nvPr/>
          </p:nvSpPr>
          <p:spPr bwMode="auto">
            <a:xfrm>
              <a:off x="444418" y="3446310"/>
              <a:ext cx="792000" cy="576000"/>
            </a:xfrm>
            <a:prstGeom prst="cloudCallout">
              <a:avLst>
                <a:gd name="adj1" fmla="val 80556"/>
                <a:gd name="adj2" fmla="val 85303"/>
              </a:avLst>
            </a:prstGeom>
            <a:solidFill>
              <a:srgbClr val="C00000">
                <a:alpha val="62000"/>
              </a:srgbClr>
            </a:solidFill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58636" y="3446310"/>
              <a:ext cx="5838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i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i="1" baseline="-250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 baseline="-250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zh-CN" altLang="en-US" sz="2400" b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  <p:bldP spid="16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Rot="1" noChangeArrowheads="1"/>
          </p:cNvSpPr>
          <p:nvPr/>
        </p:nvSpPr>
        <p:spPr bwMode="auto">
          <a:xfrm>
            <a:off x="812562" y="369204"/>
            <a:ext cx="7874475" cy="5148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t">
              <a:defRPr/>
            </a:pPr>
            <a:r>
              <a:rPr lang="en-US" altLang="zh-CN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§2  </a:t>
            </a:r>
            <a:r>
              <a:rPr lang="zh-CN" alt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匀变速直线运动的研究</a:t>
            </a:r>
            <a:r>
              <a:rPr lang="zh-CN" alt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　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0" y="1044159"/>
            <a:ext cx="9144000" cy="58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eaLnBrk="1" latinLnBrk="0" hangingPunct="1">
              <a:lnSpc>
                <a:spcPct val="80000"/>
              </a:lnSpc>
              <a:spcBef>
                <a:spcPct val="20000"/>
              </a:spcBef>
              <a:buClrTx/>
              <a:buSzTx/>
              <a:tabLst/>
              <a:defRPr/>
            </a:pP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§</a:t>
            </a:r>
            <a:r>
              <a:rPr kumimoji="1" lang="en-US" altLang="zh-CN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2.1  </a:t>
            </a:r>
            <a:r>
              <a:rPr kumimoji="1" lang="en-US" altLang="zh-CN" sz="28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v</a:t>
            </a:r>
            <a:r>
              <a:rPr kumimoji="1" lang="en-US" altLang="zh-CN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-</a:t>
            </a:r>
            <a:r>
              <a:rPr kumimoji="1" lang="en-US" altLang="zh-CN" sz="28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t</a:t>
            </a: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关系     </a:t>
            </a:r>
            <a:r>
              <a:rPr kumimoji="1" lang="en-US" altLang="zh-CN" sz="2800" b="1" kern="0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&amp;</a:t>
            </a:r>
            <a:r>
              <a:rPr kumimoji="1" lang="en-US" altLang="zh-CN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     </a:t>
            </a: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§</a:t>
            </a:r>
            <a:r>
              <a:rPr kumimoji="1" lang="en-US" altLang="zh-CN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2.2  </a:t>
            </a:r>
            <a:r>
              <a:rPr kumimoji="1" lang="en-US" altLang="zh-CN" sz="28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x</a:t>
            </a:r>
            <a:r>
              <a:rPr kumimoji="1" lang="en-US" altLang="zh-CN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-</a:t>
            </a:r>
            <a:r>
              <a:rPr kumimoji="1" lang="en-US" altLang="zh-CN" sz="28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t</a:t>
            </a: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关系     </a:t>
            </a:r>
            <a:r>
              <a:rPr kumimoji="1" lang="en-US" altLang="zh-CN" sz="2800" b="1" kern="0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&amp;</a:t>
            </a:r>
            <a:r>
              <a:rPr kumimoji="1" lang="en-US" altLang="zh-CN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     </a:t>
            </a: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§</a:t>
            </a:r>
            <a:r>
              <a:rPr kumimoji="1" lang="en-US" altLang="zh-CN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2.3  </a:t>
            </a:r>
            <a:r>
              <a:rPr kumimoji="1" lang="en-US" altLang="zh-CN" sz="28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x</a:t>
            </a:r>
            <a:r>
              <a:rPr kumimoji="1" lang="en-US" altLang="zh-CN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-</a:t>
            </a:r>
            <a:r>
              <a:rPr kumimoji="1" lang="en-US" altLang="zh-CN" sz="28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v</a:t>
            </a: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关系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3031205" y="4035806"/>
            <a:ext cx="2485732" cy="788101"/>
            <a:chOff x="3115217" y="5561793"/>
            <a:chExt cx="2485732" cy="788101"/>
          </a:xfrm>
        </p:grpSpPr>
        <p:sp>
          <p:nvSpPr>
            <p:cNvPr id="30" name="矩形 29"/>
            <p:cNvSpPr/>
            <p:nvPr/>
          </p:nvSpPr>
          <p:spPr bwMode="auto">
            <a:xfrm>
              <a:off x="3132096" y="5561793"/>
              <a:ext cx="2468853" cy="78810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6196" name="Object 47"/>
            <p:cNvGraphicFramePr>
              <a:graphicFrameLocks noChangeAspect="1"/>
            </p:cNvGraphicFramePr>
            <p:nvPr/>
          </p:nvGraphicFramePr>
          <p:xfrm>
            <a:off x="3115217" y="5618307"/>
            <a:ext cx="2485732" cy="731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1" name="公式" r:id="rId4" imgW="1218960" imgH="393480" progId="Equation.3">
                    <p:embed/>
                  </p:oleObj>
                </mc:Choice>
                <mc:Fallback>
                  <p:oleObj name="公式" r:id="rId4" imgW="1218960" imgH="39348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5217" y="5618307"/>
                          <a:ext cx="2485732" cy="7315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99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3009805" y="3003046"/>
            <a:ext cx="1892388" cy="797219"/>
            <a:chOff x="3544227" y="3065645"/>
            <a:chExt cx="1892388" cy="797219"/>
          </a:xfrm>
        </p:grpSpPr>
        <p:sp>
          <p:nvSpPr>
            <p:cNvPr id="24" name="矩形 23"/>
            <p:cNvSpPr/>
            <p:nvPr/>
          </p:nvSpPr>
          <p:spPr bwMode="auto">
            <a:xfrm>
              <a:off x="3569366" y="3103745"/>
              <a:ext cx="1854549" cy="73371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6197" name="Object 48"/>
            <p:cNvGraphicFramePr>
              <a:graphicFrameLocks noChangeAspect="1"/>
            </p:cNvGraphicFramePr>
            <p:nvPr/>
          </p:nvGraphicFramePr>
          <p:xfrm>
            <a:off x="3544227" y="3065645"/>
            <a:ext cx="1892388" cy="797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2" name="公式" r:id="rId6" imgW="863280" imgH="393480" progId="Equation.3">
                    <p:embed/>
                  </p:oleObj>
                </mc:Choice>
                <mc:Fallback>
                  <p:oleObj name="公式" r:id="rId6" imgW="863280" imgH="3934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4227" y="3065645"/>
                          <a:ext cx="1892388" cy="797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99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组合 35"/>
          <p:cNvGrpSpPr/>
          <p:nvPr/>
        </p:nvGrpSpPr>
        <p:grpSpPr>
          <a:xfrm>
            <a:off x="3073060" y="5455103"/>
            <a:ext cx="1537613" cy="596656"/>
            <a:chOff x="3826648" y="4325394"/>
            <a:chExt cx="1537613" cy="596656"/>
          </a:xfrm>
        </p:grpSpPr>
        <p:sp>
          <p:nvSpPr>
            <p:cNvPr id="29" name="矩形 28"/>
            <p:cNvSpPr/>
            <p:nvPr/>
          </p:nvSpPr>
          <p:spPr bwMode="auto">
            <a:xfrm>
              <a:off x="3826648" y="4325394"/>
              <a:ext cx="1537613" cy="5966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6198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9791149"/>
                </p:ext>
              </p:extLst>
            </p:nvPr>
          </p:nvGraphicFramePr>
          <p:xfrm>
            <a:off x="3919054" y="4408859"/>
            <a:ext cx="1340102" cy="494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3" name="公式" r:id="rId8" imgW="838080" imgH="253800" progId="Equation.3">
                    <p:embed/>
                  </p:oleObj>
                </mc:Choice>
                <mc:Fallback>
                  <p:oleObj name="公式" r:id="rId8" imgW="838080" imgH="2538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9054" y="4408859"/>
                          <a:ext cx="1340102" cy="4945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99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3067257" y="1842409"/>
            <a:ext cx="1505315" cy="596657"/>
            <a:chOff x="3177778" y="1989096"/>
            <a:chExt cx="1505315" cy="596657"/>
          </a:xfrm>
        </p:grpSpPr>
        <p:sp>
          <p:nvSpPr>
            <p:cNvPr id="23" name="矩形 22"/>
            <p:cNvSpPr/>
            <p:nvPr/>
          </p:nvSpPr>
          <p:spPr bwMode="auto">
            <a:xfrm>
              <a:off x="3177778" y="1989096"/>
              <a:ext cx="1505315" cy="59665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6199" name="Object 50"/>
            <p:cNvGraphicFramePr>
              <a:graphicFrameLocks noChangeAspect="1"/>
            </p:cNvGraphicFramePr>
            <p:nvPr/>
          </p:nvGraphicFramePr>
          <p:xfrm>
            <a:off x="3228578" y="2050337"/>
            <a:ext cx="1403715" cy="497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4" name="公式" r:id="rId10" imgW="723600" imgH="241200" progId="Equation.3">
                    <p:embed/>
                  </p:oleObj>
                </mc:Choice>
                <mc:Fallback>
                  <p:oleObj name="公式" r:id="rId10" imgW="723600" imgH="2412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578" y="2050337"/>
                          <a:ext cx="1403715" cy="497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99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67267" y="1899102"/>
            <a:ext cx="24167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 smtClean="0">
                <a:latin typeface="Times New Roman" pitchFamily="18" charset="0"/>
              </a:rPr>
              <a:t>v</a:t>
            </a:r>
            <a:r>
              <a:rPr lang="zh-CN" altLang="en-US" sz="2400" b="1" i="1" dirty="0">
                <a:latin typeface="Times New Roman" pitchFamily="18" charset="0"/>
              </a:rPr>
              <a:t>-</a:t>
            </a:r>
            <a:r>
              <a:rPr lang="en-US" altLang="zh-CN" sz="2400" b="1" i="1" dirty="0" smtClean="0">
                <a:latin typeface="Times New Roman" pitchFamily="18" charset="0"/>
              </a:rPr>
              <a:t>t</a:t>
            </a:r>
            <a:r>
              <a:rPr lang="en-US" altLang="zh-CN" sz="2400" b="1" dirty="0" smtClean="0">
                <a:latin typeface="Times New Roman" pitchFamily="18" charset="0"/>
              </a:rPr>
              <a:t> relationship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387279" y="3755268"/>
            <a:ext cx="24167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zh-CN" altLang="en-US" sz="2400" b="1" i="1" dirty="0" smtClean="0">
                <a:latin typeface="Times New Roman" pitchFamily="18" charset="0"/>
              </a:rPr>
              <a:t>-</a:t>
            </a:r>
            <a:r>
              <a:rPr lang="en-US" altLang="zh-CN" sz="2400" b="1" i="1" dirty="0" smtClean="0">
                <a:latin typeface="Times New Roman" pitchFamily="18" charset="0"/>
              </a:rPr>
              <a:t>t</a:t>
            </a:r>
            <a:r>
              <a:rPr lang="en-US" altLang="zh-CN" sz="2400" b="1" dirty="0" smtClean="0">
                <a:latin typeface="Times New Roman" pitchFamily="18" charset="0"/>
              </a:rPr>
              <a:t> relationship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567267" y="5478699"/>
            <a:ext cx="24167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zh-CN" altLang="en-US" sz="2400" b="1" i="1" dirty="0" smtClean="0">
                <a:latin typeface="Times New Roman" pitchFamily="18" charset="0"/>
              </a:rPr>
              <a:t>-</a:t>
            </a:r>
            <a:r>
              <a:rPr lang="en-US" altLang="zh-CN" sz="2400" b="1" i="1" dirty="0" smtClean="0">
                <a:latin typeface="Times New Roman" pitchFamily="18" charset="0"/>
              </a:rPr>
              <a:t>v</a:t>
            </a:r>
            <a:r>
              <a:rPr lang="en-US" altLang="zh-CN" sz="2400" b="1" dirty="0" smtClean="0">
                <a:latin typeface="Times New Roman" pitchFamily="18" charset="0"/>
              </a:rPr>
              <a:t> relationship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38" name="AutoShape 9"/>
          <p:cNvSpPr>
            <a:spLocks/>
          </p:cNvSpPr>
          <p:nvPr/>
        </p:nvSpPr>
        <p:spPr bwMode="auto">
          <a:xfrm rot="10800000">
            <a:off x="2600302" y="3353974"/>
            <a:ext cx="306388" cy="1363663"/>
          </a:xfrm>
          <a:prstGeom prst="rightBrace">
            <a:avLst>
              <a:gd name="adj1" fmla="val 2569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878513" y="3350295"/>
            <a:ext cx="2120900" cy="769948"/>
            <a:chOff x="3296805" y="5579946"/>
            <a:chExt cx="2120900" cy="769948"/>
          </a:xfrm>
        </p:grpSpPr>
        <p:sp>
          <p:nvSpPr>
            <p:cNvPr id="21" name="矩形 20"/>
            <p:cNvSpPr/>
            <p:nvPr/>
          </p:nvSpPr>
          <p:spPr bwMode="auto">
            <a:xfrm>
              <a:off x="3296805" y="5607887"/>
              <a:ext cx="2120900" cy="7420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22" name="Object 47"/>
            <p:cNvGraphicFramePr>
              <a:graphicFrameLocks noChangeAspect="1"/>
            </p:cNvGraphicFramePr>
            <p:nvPr/>
          </p:nvGraphicFramePr>
          <p:xfrm>
            <a:off x="3296805" y="5579946"/>
            <a:ext cx="2120900" cy="754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5" name="公式" r:id="rId12" imgW="1041120" imgH="406080" progId="Equation.3">
                    <p:embed/>
                  </p:oleObj>
                </mc:Choice>
                <mc:Fallback>
                  <p:oleObj name="公式" r:id="rId12" imgW="1041120" imgH="406080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6805" y="5579946"/>
                          <a:ext cx="2120900" cy="754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99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5878513" y="4373907"/>
            <a:ext cx="2120900" cy="900000"/>
            <a:chOff x="3296805" y="5506286"/>
            <a:chExt cx="2120900" cy="900000"/>
          </a:xfrm>
        </p:grpSpPr>
        <p:sp>
          <p:nvSpPr>
            <p:cNvPr id="26" name="矩形 25"/>
            <p:cNvSpPr/>
            <p:nvPr/>
          </p:nvSpPr>
          <p:spPr bwMode="auto">
            <a:xfrm>
              <a:off x="3296805" y="5506286"/>
              <a:ext cx="2120900" cy="90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27" name="Object 47"/>
            <p:cNvGraphicFramePr>
              <a:graphicFrameLocks noChangeAspect="1"/>
            </p:cNvGraphicFramePr>
            <p:nvPr/>
          </p:nvGraphicFramePr>
          <p:xfrm>
            <a:off x="3359931" y="5520857"/>
            <a:ext cx="1992312" cy="871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6" name="公式" r:id="rId14" imgW="977760" imgH="469800" progId="Equation.3">
                    <p:embed/>
                  </p:oleObj>
                </mc:Choice>
                <mc:Fallback>
                  <p:oleObj name="公式" r:id="rId14" imgW="977760" imgH="469800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9931" y="5520857"/>
                          <a:ext cx="1992312" cy="871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99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5876913" y="5498862"/>
            <a:ext cx="2120900" cy="612000"/>
            <a:chOff x="3296805" y="5620586"/>
            <a:chExt cx="2120900" cy="612000"/>
          </a:xfrm>
        </p:grpSpPr>
        <p:sp>
          <p:nvSpPr>
            <p:cNvPr id="39" name="矩形 38"/>
            <p:cNvSpPr/>
            <p:nvPr/>
          </p:nvSpPr>
          <p:spPr bwMode="auto">
            <a:xfrm>
              <a:off x="3296805" y="5620586"/>
              <a:ext cx="2120900" cy="61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40" name="Object 47"/>
            <p:cNvGraphicFramePr>
              <a:graphicFrameLocks noChangeAspect="1"/>
            </p:cNvGraphicFramePr>
            <p:nvPr/>
          </p:nvGraphicFramePr>
          <p:xfrm>
            <a:off x="3501605" y="5732503"/>
            <a:ext cx="170815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7" name="公式" r:id="rId16" imgW="838080" imgH="241200" progId="Equation.3">
                    <p:embed/>
                  </p:oleObj>
                </mc:Choice>
                <mc:Fallback>
                  <p:oleObj name="公式" r:id="rId16" imgW="838080" imgH="241200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1605" y="5732503"/>
                          <a:ext cx="1708150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99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03" y="594375"/>
            <a:ext cx="2000264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知识回顾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7050" y="1359138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匀变速直线运动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(1- D Motion with Constant Acceleration)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27050" y="2124087"/>
            <a:ext cx="377496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constant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acceleration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27050" y="2664503"/>
            <a:ext cx="4179941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400" b="1" i="1" dirty="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400" b="1" i="1" dirty="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graph:</a:t>
            </a:r>
            <a:endParaRPr lang="zh-CN" altLang="en-US" sz="2400" b="1" dirty="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416924" y="2664051"/>
            <a:ext cx="4179941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 (sloped) straight line</a:t>
            </a:r>
            <a:endParaRPr lang="zh-CN" altLang="en-US" sz="2400" b="1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05992" y="3432157"/>
            <a:ext cx="236699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initial velocity, </a:t>
            </a:r>
            <a:r>
              <a:rPr lang="en-US" altLang="zh-CN" sz="2400" b="1" i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400" b="1" i="1" baseline="-25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96810" y="3938819"/>
            <a:ext cx="22082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final velocity, </a:t>
            </a:r>
            <a:r>
              <a:rPr lang="en-US" altLang="zh-CN" sz="2400" b="1" i="1" dirty="0" err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96810" y="4445481"/>
            <a:ext cx="210506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time interval, </a:t>
            </a:r>
            <a:r>
              <a:rPr lang="en-US" altLang="zh-CN" sz="2400" b="1" i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91237" y="4945246"/>
            <a:ext cx="207941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acceleration, </a:t>
            </a:r>
            <a:r>
              <a:rPr lang="en-US" altLang="zh-CN" sz="2400" b="1" i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93254" y="5460673"/>
            <a:ext cx="221887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displacement, </a:t>
            </a:r>
            <a:r>
              <a:rPr lang="en-US" altLang="zh-CN" sz="2400" b="1" i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1" name="右大括号 20"/>
          <p:cNvSpPr/>
          <p:nvPr/>
        </p:nvSpPr>
        <p:spPr bwMode="auto">
          <a:xfrm>
            <a:off x="3933034" y="3429000"/>
            <a:ext cx="288000" cy="2484000"/>
          </a:xfrm>
          <a:prstGeom prst="righ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燕尾形箭头 21"/>
          <p:cNvSpPr/>
          <p:nvPr/>
        </p:nvSpPr>
        <p:spPr bwMode="auto">
          <a:xfrm>
            <a:off x="4365519" y="4555957"/>
            <a:ext cx="314979" cy="235795"/>
          </a:xfrm>
          <a:prstGeom prst="notch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右大括号 22"/>
          <p:cNvSpPr/>
          <p:nvPr/>
        </p:nvSpPr>
        <p:spPr bwMode="auto">
          <a:xfrm rot="10800000">
            <a:off x="4805995" y="3835965"/>
            <a:ext cx="288000" cy="1656000"/>
          </a:xfrm>
          <a:prstGeom prst="righ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89258" y="3802689"/>
            <a:ext cx="230754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relationship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5182362" y="4433577"/>
            <a:ext cx="230754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relationship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176559" y="5050835"/>
            <a:ext cx="230754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relationship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1" grpId="0"/>
      <p:bldP spid="12" grpId="0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1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675" y="3173413"/>
            <a:ext cx="8424863" cy="228045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kumimoji="1"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§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2.1   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v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-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t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关系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  <a:sym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1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  <a:sym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kumimoji="1"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 §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2.2    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x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-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t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关系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  <a:sym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1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  <a:sym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kumimoji="1"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 §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2.3    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x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-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v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关系</a:t>
            </a:r>
          </a:p>
          <a:p>
            <a:pPr eaLnBrk="1" hangingPunct="1">
              <a:lnSpc>
                <a:spcPct val="80000"/>
              </a:lnSpc>
              <a:defRPr/>
            </a:pPr>
            <a:endParaRPr lang="zh-CN" altLang="en-US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  <a:sym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zh-CN" altLang="en-US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  <a:sym typeface="Arial" pitchFamily="34" charset="0"/>
            </a:endParaRPr>
          </a:p>
        </p:txBody>
      </p:sp>
      <p:sp>
        <p:nvSpPr>
          <p:cNvPr id="6" name="Rectangle 3"/>
          <p:cNvSpPr>
            <a:spLocks noRot="1" noChangeArrowheads="1"/>
          </p:cNvSpPr>
          <p:nvPr/>
        </p:nvSpPr>
        <p:spPr bwMode="auto">
          <a:xfrm>
            <a:off x="657261" y="1384300"/>
            <a:ext cx="7874475" cy="1143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t">
              <a:defRPr/>
            </a:pP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§2  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匀变速直线运动的研究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87566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>
            <a:spLocks noChangeArrowheads="1"/>
          </p:cNvSpPr>
          <p:nvPr/>
        </p:nvSpPr>
        <p:spPr bwMode="auto">
          <a:xfrm>
            <a:off x="27303" y="522064"/>
            <a:ext cx="3194787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v</a:t>
            </a:r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-</a:t>
            </a:r>
            <a:r>
              <a:rPr lang="en-US" altLang="zh-CN" sz="3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t</a:t>
            </a:r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relationship</a:t>
            </a:r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647238"/>
              </p:ext>
            </p:extLst>
          </p:nvPr>
        </p:nvGraphicFramePr>
        <p:xfrm>
          <a:off x="5418452" y="2585714"/>
          <a:ext cx="2358159" cy="94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公式" r:id="rId3" imgW="723600" imgH="241200" progId="Equation.3">
                  <p:embed/>
                </p:oleObj>
              </mc:Choice>
              <mc:Fallback>
                <p:oleObj name="公式" r:id="rId3" imgW="723600" imgH="241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452" y="2585714"/>
                        <a:ext cx="2358159" cy="948170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 w="15875">
                        <a:solidFill>
                          <a:schemeClr val="tx1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87279" y="1560513"/>
          <a:ext cx="11191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公式" r:id="rId5" imgW="482400" imgH="393480" progId="Equation.3">
                  <p:embed/>
                </p:oleObj>
              </mc:Choice>
              <mc:Fallback>
                <p:oleObj name="公式" r:id="rId5" imgW="482400" imgH="3934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79" y="1560513"/>
                        <a:ext cx="1119187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图片 29" descr="图片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7014" y="2934033"/>
            <a:ext cx="3627120" cy="3230880"/>
          </a:xfrm>
          <a:prstGeom prst="rect">
            <a:avLst/>
          </a:prstGeom>
        </p:spPr>
      </p:pic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1447639" y="1539126"/>
          <a:ext cx="2681288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公式" r:id="rId8" imgW="1155600" imgH="406080" progId="Equation.3">
                  <p:embed/>
                </p:oleObj>
              </mc:Choice>
              <mc:Fallback>
                <p:oleObj name="公式" r:id="rId8" imgW="1155600" imgH="4060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639" y="1539126"/>
                        <a:ext cx="2681288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燕尾形箭头 30"/>
          <p:cNvSpPr/>
          <p:nvPr/>
        </p:nvSpPr>
        <p:spPr bwMode="auto">
          <a:xfrm rot="1553794">
            <a:off x="4274165" y="2319847"/>
            <a:ext cx="572789" cy="314979"/>
          </a:xfrm>
          <a:prstGeom prst="notch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" name="左右箭头 31"/>
          <p:cNvSpPr/>
          <p:nvPr/>
        </p:nvSpPr>
        <p:spPr bwMode="auto">
          <a:xfrm rot="20118104">
            <a:off x="4338344" y="3530263"/>
            <a:ext cx="652839" cy="3168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" name="椭圆形标注 34"/>
          <p:cNvSpPr/>
          <p:nvPr/>
        </p:nvSpPr>
        <p:spPr bwMode="auto">
          <a:xfrm>
            <a:off x="1827183" y="2984627"/>
            <a:ext cx="1994328" cy="612648"/>
          </a:xfrm>
          <a:prstGeom prst="wedgeEllipseCallout">
            <a:avLst>
              <a:gd name="adj1" fmla="val 4487"/>
              <a:gd name="adj2" fmla="val 6871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匀加速直线运动</a:t>
            </a:r>
          </a:p>
        </p:txBody>
      </p:sp>
      <p:pic>
        <p:nvPicPr>
          <p:cNvPr id="34" name="图片 33" descr="图片5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2282" y="2934033"/>
            <a:ext cx="3627120" cy="3230880"/>
          </a:xfrm>
          <a:prstGeom prst="rect">
            <a:avLst/>
          </a:prstGeom>
        </p:spPr>
      </p:pic>
      <p:sp>
        <p:nvSpPr>
          <p:cNvPr id="36" name="椭圆形标注 35"/>
          <p:cNvSpPr/>
          <p:nvPr/>
        </p:nvSpPr>
        <p:spPr bwMode="auto">
          <a:xfrm>
            <a:off x="1447639" y="3597275"/>
            <a:ext cx="1994328" cy="612648"/>
          </a:xfrm>
          <a:prstGeom prst="wedgeEllipseCallout">
            <a:avLst>
              <a:gd name="adj1" fmla="val -10796"/>
              <a:gd name="adj2" fmla="val 707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匀减速直线运动</a:t>
            </a: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3821511" y="365963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40"/>
                            </p:stCondLst>
                            <p:childTnLst>
                              <p:par>
                                <p:cTn id="1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31" grpId="0" animBg="1"/>
      <p:bldP spid="32" grpId="0" animBg="1"/>
      <p:bldP spid="35" grpId="0" animBg="1"/>
      <p:bldP spid="36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117297" y="613457"/>
            <a:ext cx="8936709" cy="1015663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3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3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、汽车以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45 km/h</a:t>
            </a:r>
            <a:r>
              <a:rPr lang="zh-CN" altLang="en-US" sz="3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的速度匀速行驶，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现以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0.75 m/s</a:t>
            </a:r>
            <a:r>
              <a:rPr lang="en-US" altLang="zh-CN" sz="3000" b="1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3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的加速度加速，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 s</a:t>
            </a:r>
            <a:r>
              <a:rPr lang="zh-CN" altLang="en-US" sz="3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后速度能达到多少？</a:t>
            </a:r>
            <a:endParaRPr lang="en-US" sz="3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47" name="Text Box 8"/>
          <p:cNvSpPr txBox="1">
            <a:spLocks noChangeArrowheads="1"/>
          </p:cNvSpPr>
          <p:nvPr/>
        </p:nvSpPr>
        <p:spPr bwMode="auto">
          <a:xfrm>
            <a:off x="1038225" y="4135438"/>
            <a:ext cx="784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i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600" b="1" i="1" baseline="-25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6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方向 → </a:t>
            </a:r>
            <a:r>
              <a:rPr lang="en-US" altLang="zh-CN" sz="26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zh-CN" altLang="en-US" sz="26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向</a:t>
            </a:r>
            <a:endParaRPr lang="zh-CN" altLang="en-US" sz="2600" b="1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48" name="Text Box 9"/>
          <p:cNvSpPr txBox="1">
            <a:spLocks noChangeArrowheads="1"/>
          </p:cNvSpPr>
          <p:nvPr/>
        </p:nvSpPr>
        <p:spPr bwMode="auto">
          <a:xfrm>
            <a:off x="1066550" y="5359400"/>
            <a:ext cx="170556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i="1" dirty="0" err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600" b="1" i="1" baseline="-25000" dirty="0" err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600" b="1" i="1" baseline="-25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600" b="1" i="1" dirty="0" err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600" b="1" i="1" baseline="-25000" dirty="0" err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sz="2600" b="1" i="1" dirty="0" err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at</a:t>
            </a:r>
            <a:r>
              <a:rPr lang="en-US" altLang="zh-CN" sz="2600" b="1" i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lang="en-US" altLang="zh-CN" sz="2600" b="1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3646488" y="3517900"/>
            <a:ext cx="15478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汽车加速</a:t>
            </a:r>
            <a:endParaRPr lang="en-US" sz="2200" b="1" dirty="0">
              <a:solidFill>
                <a:srgbClr val="0033CC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82650" y="2105025"/>
            <a:ext cx="7313613" cy="1398588"/>
            <a:chOff x="882650" y="2105025"/>
            <a:chExt cx="7313613" cy="1398588"/>
          </a:xfrm>
        </p:grpSpPr>
        <p:grpSp>
          <p:nvGrpSpPr>
            <p:cNvPr id="10" name="组合 9"/>
            <p:cNvGrpSpPr/>
            <p:nvPr/>
          </p:nvGrpSpPr>
          <p:grpSpPr>
            <a:xfrm>
              <a:off x="882650" y="2105025"/>
              <a:ext cx="7313613" cy="1398588"/>
              <a:chOff x="882650" y="2105025"/>
              <a:chExt cx="7313613" cy="1398588"/>
            </a:xfrm>
          </p:grpSpPr>
          <p:pic>
            <p:nvPicPr>
              <p:cNvPr id="6151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10000" contrast="10000"/>
              </a:blip>
              <a:srcRect/>
              <a:stretch>
                <a:fillRect/>
              </a:stretch>
            </p:blipFill>
            <p:spPr bwMode="auto">
              <a:xfrm>
                <a:off x="882650" y="2105025"/>
                <a:ext cx="7313613" cy="1398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592132" y="2115054"/>
                <a:ext cx="449976" cy="5040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800" b="1" i="1" baseline="-25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zh-CN" altLang="en-US" sz="2800" b="1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36829" y="2151054"/>
                <a:ext cx="432000" cy="4680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i="1" dirty="0" err="1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800" b="1" i="1" baseline="-25000" dirty="0" err="1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zh-CN" altLang="en-US" sz="2800" b="1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213069" y="2178057"/>
              <a:ext cx="324000" cy="3960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4257675" y="2762250"/>
              <a:ext cx="8477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 i="1"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</p:grp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107231" y="4736437"/>
            <a:ext cx="784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i="1" dirty="0" smtClean="0">
                <a:solidFill>
                  <a:schemeClr val="accent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600" b="1" i="1" baseline="-25000" dirty="0" smtClean="0">
                <a:solidFill>
                  <a:schemeClr val="accent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600" b="1" baseline="-25000" dirty="0" smtClean="0">
                <a:solidFill>
                  <a:schemeClr val="accent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chemeClr val="accent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45 km/h = 12.5 m/s</a:t>
            </a:r>
            <a:endParaRPr lang="zh-CN" altLang="en-US" sz="26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416461" y="5363871"/>
            <a:ext cx="593528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=12.5 m/s + 0.75 m/s</a:t>
            </a:r>
            <a:r>
              <a:rPr lang="en-US" altLang="zh-CN" sz="2600" b="1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</a:t>
            </a:r>
            <a:r>
              <a:rPr lang="en-US" altLang="zh-CN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× 10 s = 20 m/s</a:t>
            </a:r>
            <a:endParaRPr lang="en-US" altLang="zh-CN" sz="26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6147" grpId="0" autoUpdateAnimBg="0"/>
      <p:bldP spid="6148" grpId="0" autoUpdateAnimBg="0"/>
      <p:bldP spid="6152" grpId="0"/>
      <p:bldP spid="13" grpId="0" autoUpdateAnimBg="0"/>
      <p:bldP spid="1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1438" y="554983"/>
            <a:ext cx="8991600" cy="4524315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两个物体从同一地点同时出发，沿同一方向做匀变速直线运动。若初速度不同而加速度相同，则在运动过程中（</a:t>
            </a:r>
            <a:r>
              <a:rPr lang="en-US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a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的速度之差保持不变</a:t>
            </a:r>
            <a:endParaRPr lang="en-US" altLang="zh-CN" sz="3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a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的速度之差与时间成正比</a:t>
            </a:r>
            <a:endParaRPr lang="en-US" altLang="zh-CN" sz="3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a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的速度之和与时间成正比</a:t>
            </a:r>
            <a:endParaRPr lang="en-US" altLang="zh-CN" sz="3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a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的速度之差与时间的平方成正比</a:t>
            </a:r>
            <a:endParaRPr lang="en-US" altLang="zh-CN" sz="3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31615" y="1674117"/>
            <a:ext cx="72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1438" y="554983"/>
            <a:ext cx="8991600" cy="415498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、如图所示的四个图象中，表示物体做匀加速直线运动的图象是（</a:t>
            </a:r>
            <a:r>
              <a:rPr lang="en-US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3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3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3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3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3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106149" y="1129057"/>
            <a:ext cx="72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2593" y="1676305"/>
            <a:ext cx="8699119" cy="2356217"/>
            <a:chOff x="116434" y="1676305"/>
            <a:chExt cx="8699119" cy="2356217"/>
          </a:xfrm>
        </p:grpSpPr>
        <p:pic>
          <p:nvPicPr>
            <p:cNvPr id="3584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120" r="80844"/>
            <a:stretch>
              <a:fillRect/>
            </a:stretch>
          </p:blipFill>
          <p:spPr bwMode="auto">
            <a:xfrm>
              <a:off x="116434" y="1676305"/>
              <a:ext cx="2160719" cy="2356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26899" r="53757"/>
            <a:stretch>
              <a:fillRect/>
            </a:stretch>
          </p:blipFill>
          <p:spPr bwMode="auto">
            <a:xfrm>
              <a:off x="2187159" y="1676305"/>
              <a:ext cx="2317346" cy="2356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53233" r="27611"/>
            <a:stretch>
              <a:fillRect/>
            </a:stretch>
          </p:blipFill>
          <p:spPr bwMode="auto">
            <a:xfrm>
              <a:off x="4392012" y="1676305"/>
              <a:ext cx="2294847" cy="2356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80507" r="973"/>
            <a:stretch>
              <a:fillRect/>
            </a:stretch>
          </p:blipFill>
          <p:spPr bwMode="auto">
            <a:xfrm>
              <a:off x="6596865" y="1676305"/>
              <a:ext cx="2218688" cy="2356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1438" y="554983"/>
            <a:ext cx="8991600" cy="484062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、一枚火箭由地面竖直向上发射的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图象如图所示，则（</a:t>
            </a:r>
            <a:r>
              <a:rPr lang="en-US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0~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3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时间内火箭匀加速上升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/>
            </a:r>
            <a:b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</a:b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且加速度相同</a:t>
            </a:r>
            <a:endParaRPr lang="en-US" altLang="zh-CN" sz="3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3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时刻火箭改变运动方向</a:t>
            </a:r>
            <a:endParaRPr lang="en-US" altLang="zh-CN" sz="3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3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~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3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时间内，火箭匀减速上升</a:t>
            </a:r>
            <a:endParaRPr lang="en-US" altLang="zh-CN" sz="3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3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时刻火箭上升到最高点</a:t>
            </a:r>
            <a:endParaRPr lang="en-US" altLang="zh-CN" sz="3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592673" y="1138582"/>
            <a:ext cx="72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CD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904" y="1524654"/>
            <a:ext cx="30003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326491" y="2854751"/>
            <a:ext cx="3455987" cy="3271837"/>
            <a:chOff x="5357813" y="543633"/>
            <a:chExt cx="3455987" cy="3271837"/>
          </a:xfrm>
        </p:grpSpPr>
        <p:pic>
          <p:nvPicPr>
            <p:cNvPr id="819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57813" y="543633"/>
              <a:ext cx="3455987" cy="3271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5680354" y="549192"/>
              <a:ext cx="1222585" cy="5232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(m</a:t>
              </a:r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·s</a:t>
              </a:r>
              <a:r>
                <a:rPr lang="en-US" altLang="zh-CN" b="1" baseline="30000" dirty="0" smtClean="0"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-1</a:t>
              </a:r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altLang="zh-CN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8131705" y="3491470"/>
              <a:ext cx="631295" cy="324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t </a:t>
              </a:r>
              <a:r>
                <a:rPr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s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altLang="zh-CN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9" name="Text Box 4"/>
          <p:cNvSpPr>
            <a:spLocks noChangeArrowheads="1"/>
          </p:cNvSpPr>
          <p:nvPr/>
        </p:nvSpPr>
        <p:spPr bwMode="auto">
          <a:xfrm>
            <a:off x="241301" y="581133"/>
            <a:ext cx="2822240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displacement</a:t>
            </a:r>
            <a:endParaRPr lang="en-US" altLang="zh-CN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38126" y="1404135"/>
            <a:ext cx="3285304" cy="553998"/>
          </a:xfrm>
          <a:prstGeom prst="rect">
            <a:avLst/>
          </a:prstGeom>
          <a:noFill/>
          <a:ln w="2857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000" b="1" dirty="0" smtClean="0">
                <a:solidFill>
                  <a:srgbClr val="7030A0"/>
                </a:solidFill>
                <a:latin typeface="+mn-ea"/>
                <a:ea typeface="+mn-ea"/>
              </a:rPr>
              <a:t>＊</a:t>
            </a:r>
            <a:r>
              <a:rPr lang="zh-CN" altLang="en-US" sz="3000" b="1" dirty="0" smtClean="0">
                <a:solidFill>
                  <a:srgbClr val="0033CC"/>
                </a:solidFill>
                <a:latin typeface="+mn-ea"/>
                <a:ea typeface="+mn-ea"/>
              </a:rPr>
              <a:t>匀速直线</a:t>
            </a:r>
            <a:r>
              <a:rPr lang="zh-CN" altLang="en-US" sz="3000" b="1" dirty="0" smtClean="0">
                <a:latin typeface="+mn-ea"/>
                <a:ea typeface="+mn-ea"/>
              </a:rPr>
              <a:t>运动</a:t>
            </a:r>
            <a:endParaRPr lang="zh-CN" altLang="en-US" sz="3000" b="1" dirty="0">
              <a:latin typeface="+mn-ea"/>
              <a:ea typeface="+mn-ea"/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241301" y="3909178"/>
            <a:ext cx="6492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v </a:t>
            </a: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2512478" y="5667155"/>
            <a:ext cx="3465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t </a:t>
            </a:r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583666" y="4264451"/>
            <a:ext cx="2120900" cy="14760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 flipV="1">
            <a:off x="2702978" y="4239051"/>
            <a:ext cx="0" cy="15128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5" name="Text Box 3"/>
          <p:cNvSpPr txBox="1">
            <a:spLocks noChangeArrowheads="1"/>
          </p:cNvSpPr>
          <p:nvPr/>
        </p:nvSpPr>
        <p:spPr bwMode="auto">
          <a:xfrm>
            <a:off x="4514588" y="1300676"/>
            <a:ext cx="3882157" cy="707886"/>
          </a:xfrm>
          <a:prstGeom prst="rect">
            <a:avLst/>
          </a:prstGeom>
          <a:noFill/>
          <a:ln w="2857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000" b="1" dirty="0" smtClean="0">
                <a:solidFill>
                  <a:srgbClr val="7030A0"/>
                </a:solidFill>
                <a:latin typeface="+mn-ea"/>
              </a:rPr>
              <a:t>＊</a:t>
            </a:r>
            <a:r>
              <a:rPr lang="zh-CN" altLang="en-US" sz="3000" b="1" dirty="0" smtClean="0">
                <a:solidFill>
                  <a:srgbClr val="00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匀</a:t>
            </a:r>
            <a:r>
              <a:rPr lang="zh-CN" altLang="en-US" sz="3000" b="1" dirty="0" smtClean="0">
                <a:solidFill>
                  <a:srgbClr val="EC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变</a:t>
            </a:r>
            <a:r>
              <a:rPr lang="zh-CN" altLang="en-US" sz="3000" b="1" dirty="0" smtClean="0">
                <a:solidFill>
                  <a:srgbClr val="00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速直线</a:t>
            </a:r>
            <a:r>
              <a:rPr lang="zh-CN" altLang="en-US" sz="30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运动 </a:t>
            </a:r>
            <a:r>
              <a:rPr lang="zh-CN" altLang="en-US" sz="40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？</a:t>
            </a:r>
            <a:endParaRPr lang="zh-CN" altLang="en-US" sz="3000" b="1" dirty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02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415475"/>
              </p:ext>
            </p:extLst>
          </p:nvPr>
        </p:nvGraphicFramePr>
        <p:xfrm>
          <a:off x="1505917" y="2120947"/>
          <a:ext cx="1282214" cy="48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公式" r:id="rId5" imgW="406048" imgH="152268" progId="Equation.3">
                  <p:embed/>
                </p:oleObj>
              </mc:Choice>
              <mc:Fallback>
                <p:oleObj name="公式" r:id="rId5" imgW="406048" imgH="152268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917" y="2120947"/>
                        <a:ext cx="1282214" cy="480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图片 31" descr="图片3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16997" y="2844039"/>
            <a:ext cx="3826833" cy="3272400"/>
          </a:xfrm>
          <a:prstGeom prst="rect">
            <a:avLst/>
          </a:prstGeom>
        </p:spPr>
      </p:pic>
      <p:sp>
        <p:nvSpPr>
          <p:cNvPr id="33" name="Line 13"/>
          <p:cNvSpPr>
            <a:spLocks noChangeShapeType="1"/>
          </p:cNvSpPr>
          <p:nvPr/>
        </p:nvSpPr>
        <p:spPr bwMode="auto">
          <a:xfrm flipV="1">
            <a:off x="7361814" y="3802321"/>
            <a:ext cx="0" cy="18000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7223256" y="5565058"/>
            <a:ext cx="3738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t </a:t>
            </a:r>
          </a:p>
        </p:txBody>
      </p:sp>
      <p:sp>
        <p:nvSpPr>
          <p:cNvPr id="38" name="任意多边形 189"/>
          <p:cNvSpPr>
            <a:spLocks/>
          </p:cNvSpPr>
          <p:nvPr/>
        </p:nvSpPr>
        <p:spPr bwMode="auto">
          <a:xfrm>
            <a:off x="5328387" y="3833973"/>
            <a:ext cx="2020997" cy="17280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w 21600"/>
              <a:gd name="T9" fmla="*/ 2147483647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14448"/>
                </a:moveTo>
                <a:lnTo>
                  <a:pt x="138" y="21600"/>
                </a:lnTo>
                <a:lnTo>
                  <a:pt x="21600" y="21441"/>
                </a:lnTo>
                <a:lnTo>
                  <a:pt x="21461" y="0"/>
                </a:lnTo>
                <a:lnTo>
                  <a:pt x="0" y="14448"/>
                </a:lnTo>
                <a:close/>
              </a:path>
            </a:pathLst>
          </a:custGeom>
          <a:blipFill dpi="0" rotWithShape="0">
            <a:blip r:embed="rId8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 rot="5400000" flipV="1">
            <a:off x="6326817" y="2831273"/>
            <a:ext cx="0" cy="19800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4796737" y="3562445"/>
            <a:ext cx="5613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3200" b="1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="1" i="1" baseline="-250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04889" y="3626946"/>
            <a:ext cx="1908000" cy="612000"/>
            <a:chOff x="890589" y="3538582"/>
            <a:chExt cx="1908000" cy="612000"/>
          </a:xfrm>
        </p:grpSpPr>
        <p:sp>
          <p:nvSpPr>
            <p:cNvPr id="30" name="椭圆形标注 29"/>
            <p:cNvSpPr/>
            <p:nvPr/>
          </p:nvSpPr>
          <p:spPr bwMode="auto">
            <a:xfrm>
              <a:off x="890589" y="3538582"/>
              <a:ext cx="1908000" cy="612000"/>
            </a:xfrm>
            <a:prstGeom prst="wedgeEllipseCallout">
              <a:avLst>
                <a:gd name="adj1" fmla="val -21582"/>
                <a:gd name="adj2" fmla="val 72333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921440" y="3615885"/>
              <a:ext cx="18101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zh-CN" altLang="en-US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面积 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= 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位移</a:t>
              </a:r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52678" y="3334175"/>
            <a:ext cx="2124000" cy="612000"/>
            <a:chOff x="6489178" y="3334175"/>
            <a:chExt cx="2124000" cy="612000"/>
          </a:xfrm>
        </p:grpSpPr>
        <p:sp>
          <p:nvSpPr>
            <p:cNvPr id="41" name="椭圆形标注 40"/>
            <p:cNvSpPr/>
            <p:nvPr/>
          </p:nvSpPr>
          <p:spPr bwMode="auto">
            <a:xfrm>
              <a:off x="6489178" y="3334175"/>
              <a:ext cx="2124000" cy="612000"/>
            </a:xfrm>
            <a:prstGeom prst="wedgeEllipseCallout">
              <a:avLst>
                <a:gd name="adj1" fmla="val -23579"/>
                <a:gd name="adj2" fmla="val 68183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564568" y="3386461"/>
              <a:ext cx="19896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zh-CN" altLang="en-US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面积 </a:t>
              </a:r>
              <a:r>
                <a:rPr lang="zh-CN" altLang="en-US" sz="2400" b="1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= 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位移</a:t>
              </a:r>
              <a:r>
                <a:rPr lang="zh-CN" altLang="en-US" sz="2800" b="1" dirty="0">
                  <a:solidFill>
                    <a:srgbClr val="EC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?</a:t>
              </a:r>
              <a:endPara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8195" grpId="0" bldLvl="0"/>
      <p:bldP spid="8200" grpId="0" autoUpdateAnimBg="0"/>
      <p:bldP spid="8201" grpId="0" autoUpdateAnimBg="0"/>
      <p:bldP spid="8202" grpId="0" bldLvl="0" animBg="1" autoUpdateAnimBg="0"/>
      <p:bldP spid="8203" grpId="0" animBg="1"/>
      <p:bldP spid="8205" grpId="0" bldLvl="0"/>
      <p:bldP spid="33" grpId="0" animBg="1"/>
      <p:bldP spid="37" grpId="0" autoUpdateAnimBg="0"/>
      <p:bldP spid="38" grpId="0" animBg="1"/>
      <p:bldP spid="39" grpId="0" animBg="1"/>
      <p:bldP spid="40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157257559</TotalTime>
  <Pages>0</Pages>
  <Words>818</Words>
  <Characters>0</Characters>
  <Application>Microsoft Office PowerPoint</Application>
  <DocSecurity>0</DocSecurity>
  <PresentationFormat>全屏显示(4:3)</PresentationFormat>
  <Lines>0</Lines>
  <Paragraphs>162</Paragraphs>
  <Slides>18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黑体</vt:lpstr>
      <vt:lpstr>华文新魏</vt:lpstr>
      <vt:lpstr>楷体</vt:lpstr>
      <vt:lpstr>宋体</vt:lpstr>
      <vt:lpstr>Arial</vt:lpstr>
      <vt:lpstr>Times New Roman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kmj</dc:creator>
  <cp:lastModifiedBy>admin</cp:lastModifiedBy>
  <cp:revision>113</cp:revision>
  <cp:lastPrinted>1899-12-30T00:00:00Z</cp:lastPrinted>
  <dcterms:created xsi:type="dcterms:W3CDTF">2013-07-08T04:59:49Z</dcterms:created>
  <dcterms:modified xsi:type="dcterms:W3CDTF">2018-09-25T08:48:03Z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2052-8.1.0.3166</vt:lpwstr>
  </property>
</Properties>
</file>