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activeX/activeX1.xml" ContentType="application/vnd.ms-office.activeX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2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4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27"/>
  </p:notesMasterIdLst>
  <p:sldIdLst>
    <p:sldId id="321" r:id="rId4"/>
    <p:sldId id="273" r:id="rId5"/>
    <p:sldId id="317" r:id="rId6"/>
    <p:sldId id="256" r:id="rId7"/>
    <p:sldId id="322" r:id="rId8"/>
    <p:sldId id="259" r:id="rId9"/>
    <p:sldId id="338" r:id="rId10"/>
    <p:sldId id="315" r:id="rId11"/>
    <p:sldId id="323" r:id="rId12"/>
    <p:sldId id="261" r:id="rId13"/>
    <p:sldId id="325" r:id="rId14"/>
    <p:sldId id="327" r:id="rId15"/>
    <p:sldId id="285" r:id="rId16"/>
    <p:sldId id="330" r:id="rId17"/>
    <p:sldId id="331" r:id="rId18"/>
    <p:sldId id="328" r:id="rId19"/>
    <p:sldId id="329" r:id="rId20"/>
    <p:sldId id="333" r:id="rId21"/>
    <p:sldId id="334" r:id="rId22"/>
    <p:sldId id="332" r:id="rId23"/>
    <p:sldId id="335" r:id="rId24"/>
    <p:sldId id="336" r:id="rId25"/>
    <p:sldId id="337" r:id="rId26"/>
  </p:sldIdLst>
  <p:sldSz cx="9144000" cy="6858000" type="screen4x3"/>
  <p:notesSz cx="6888163" cy="96234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  <a:srgbClr val="FF6600"/>
    <a:srgbClr val="FFFF99"/>
    <a:srgbClr val="FFFF66"/>
    <a:srgbClr val="FF0000"/>
    <a:srgbClr val="FF0066"/>
    <a:srgbClr val="FF33CC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0" autoAdjust="0"/>
  </p:normalViewPr>
  <p:slideViewPr>
    <p:cSldViewPr snapToObjects="1">
      <p:cViewPr>
        <p:scale>
          <a:sx n="70" d="100"/>
          <a:sy n="70" d="100"/>
        </p:scale>
        <p:origin x="-1253" y="-269"/>
      </p:cViewPr>
      <p:guideLst>
        <p:guide orient="horz" pos="219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4100" y="793750"/>
            <a:ext cx="4592638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9750" y="4616450"/>
            <a:ext cx="5807075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7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F49B300-0860-4037-A86C-3396B6A7487D}" type="datetime1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76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42413"/>
            <a:ext cx="29876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0122E8B-5953-4499-B823-5EF86F53D3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1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41400" y="793750"/>
            <a:ext cx="4618038" cy="34655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22E8B-5953-4499-B823-5EF86F53D3C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1400" y="793750"/>
            <a:ext cx="4619625" cy="3465513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900488" y="9142413"/>
            <a:ext cx="29876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4779929-D704-49BA-916F-858275D55B95}" type="slidenum">
              <a:rPr lang="zh-CN" altLang="en-US" sz="1200"/>
              <a:pPr algn="r" eaLnBrk="1" hangingPunct="1"/>
              <a:t>12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41400" y="793750"/>
            <a:ext cx="4618038" cy="34655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22E8B-5953-4499-B823-5EF86F53D3C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41400" y="793750"/>
            <a:ext cx="4618038" cy="34655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22E8B-5953-4499-B823-5EF86F53D3C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5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41400" y="793750"/>
            <a:ext cx="4618038" cy="34655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22E8B-5953-4499-B823-5EF86F53D3C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41400" y="793750"/>
            <a:ext cx="4618038" cy="34655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22E8B-5953-4499-B823-5EF86F53D3C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41400" y="793750"/>
            <a:ext cx="4618038" cy="34655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22E8B-5953-4499-B823-5EF86F53D3C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793750"/>
            <a:ext cx="4619625" cy="3465513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793750"/>
            <a:ext cx="4619625" cy="346551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793750"/>
            <a:ext cx="4619625" cy="3465513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41400" y="793750"/>
            <a:ext cx="4618038" cy="34655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22E8B-5953-4499-B823-5EF86F53D3C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1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1400" y="793750"/>
            <a:ext cx="4619625" cy="3465513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1400" y="793750"/>
            <a:ext cx="4619625" cy="3465513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900488" y="9142413"/>
            <a:ext cx="29876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B5255C8-1C4F-40EA-97FF-42C28260E668}" type="slidenum">
              <a:rPr lang="zh-CN" altLang="en-US" sz="1200"/>
              <a:pPr algn="r" eaLnBrk="1" hangingPunct="1"/>
              <a:t>10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41400" y="793750"/>
            <a:ext cx="4619625" cy="3465513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900488" y="9142413"/>
            <a:ext cx="29876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EC5A4B9-F368-4E95-845E-B5C3B27A703D}" type="slidenum">
              <a:rPr lang="zh-CN" altLang="en-US" sz="1200"/>
              <a:pPr algn="r" eaLnBrk="1" hangingPunct="1"/>
              <a:t>11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0EBB64-BA1C-4583-9A6D-1AD3A7001DD2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4A5DC-FE7D-48C9-B3DC-7836EEE193D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086C5-390E-4364-B44A-9591CF9FA86B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4E3BB-749F-42DA-A678-A8376275CF7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11A08C-6914-4D1A-89E8-3CBEC0C6FC4B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569E1-265D-4E44-9249-DDFB8902282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58B46-F666-457C-886E-9F6E0400FFF2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D69C7-D917-4058-8CC5-519625A3758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2958CA-BF97-4945-AA1A-C6C7F4D26CE5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FC1A6-442A-4B4C-AB88-77663471B51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E65BC5-3647-4405-9713-E4875A22FB24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7B41E-F4A9-42A7-BDF7-8F6D69AE491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B6497E-4FE3-4DA2-9CCD-756D1EA2B182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B9F49-16EE-4D52-8049-BF9F07AAAF3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95AC90-1C14-45E8-8C33-A24F18F240CB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D82C4-D6F4-4AE2-AB9B-F970E4B7E06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46CBD-5F41-4AA8-8ABA-3CAD68407AF4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7635F-472A-4EC4-B8A9-153D653DEA2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CD176-9B0F-4B30-AF0C-D6B998BF5A7E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E2BD8-1B5B-4E7A-A868-6E53113B1FC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74B0B-FA1F-4F91-A60E-3982A48D71AD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7E04C-6FA2-4CD7-8AA4-09DF74E0E6A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BDB02E-3235-4082-B619-DC0A13F15AB0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138B-1C8D-405B-AF74-858302F6740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37469-0625-4204-BEA2-75876A4F8799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AB929-3A98-49B1-903F-4C1CE13CBB6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A111BD-8043-4501-855C-E42AC8D50901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6B8B-5B81-4E44-B765-5C4E669DD20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861CF-56A7-4F6F-92FB-3BBF3248F085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CCAF3-EA54-4729-990C-E9D1BE4348E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55E85-7D2E-4BE6-9355-5C1FC0A68776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E8C42-EA16-4D94-9F4C-8005232B5B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C1B3EB-07BD-4520-989C-6D69F3F8454C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484D6-302A-42B5-A733-E47441A32C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4FF721-A8AA-445D-811E-FFC782CC03BE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F2697-8234-48E5-AB08-4F7136EC6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A9922-0CCB-4FB5-8DD5-9DBBB6011CCA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B8564-7739-4773-9DB8-32E4BB608A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7DF00-D99D-4282-89CA-0649C2385F69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A2A76-FB14-4A9D-AB73-1556FC652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35E34-47F0-42B4-90B0-08A470957F9D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25C8-24F1-46B1-B107-B96B29750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A144F2-2CA4-467F-A2EA-E056FE955824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CBAEC-8C52-4563-B902-EBC1E2B75F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57FFA6-D5E3-48BB-85AB-60009F9B01A5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4CCFE-F052-480F-8C58-5168646DBD5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32CA0-E4D7-43D1-9317-DB1AA8D193E9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4AED5-472D-4DCE-BA93-8BC086DA7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F1815C-D956-4CE2-AF9D-61F3863AE20E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7D5B4-27AE-497C-A5DC-6B8DBE82D1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20ECB6-2E0A-40FA-AD81-C1E8F939EE3C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00F79-C77E-4806-ACA4-400449923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561DE-A219-4B1B-924D-0A101D247BA3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64CF2-9606-47F2-9503-C73A2A0225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2625DF-5DBB-45DA-9835-043D7467B1CA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E7557-A393-4770-B100-E38B82D3817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AC3CC0-8F1B-45C7-9468-6D963FAFD9FF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67437-2848-45AE-890D-2FF1010E10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C4E783-1973-43D1-90AA-8964FFC938BB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603C3-A856-4D34-BD85-AA9E8C2C325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C369CC-D5E1-40E4-B782-CAE2DF823651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6362C-B3E1-40F4-9D5C-A474B5DAFB9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83DA1-1A8B-46D3-ACDD-524B0CDF7417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480B4-0D06-480C-B5CD-892FD466AA2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90CE6A-CEA7-4329-826D-298A5F1A55EE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2B4B4-1B65-49F4-8723-92836EC3FB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30AE2701-2A9F-49C0-97A9-0D372220E91A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9293ED5-4A4B-44A7-8423-D6BF7AE3431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05EB2B5-2D74-4381-833A-984B061E255D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B97B5ED-7FE4-4265-B965-EBEAD131BEE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20D135E1-607C-4FE9-B9FD-4E205F1646ED}" type="datetimeFigureOut">
              <a:rPr lang="zh-CN" altLang="en-US"/>
              <a:pPr/>
              <a:t>2018/10/6</a:t>
            </a:fld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F89EC9AB-4182-4426-89F4-EAEA81641C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blind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2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26.jpe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6.wmf"/><Relationship Id="rId18" Type="http://schemas.openxmlformats.org/officeDocument/2006/relationships/image" Target="../media/image39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40.wmf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7.wmf"/><Relationship Id="rId5" Type="http://schemas.microsoft.com/office/2007/relationships/hdphoto" Target="../media/hdphoto1.wdp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48.png"/><Relationship Id="rId9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0.wmf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untitle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5416" y="1888369"/>
            <a:ext cx="576000" cy="579016"/>
          </a:xfrm>
          <a:prstGeom prst="rect">
            <a:avLst/>
          </a:prstGeom>
          <a:noFill/>
        </p:spPr>
      </p:pic>
      <p:pic>
        <p:nvPicPr>
          <p:cNvPr id="6" name="Picture 11" descr="u=3293866460,2979933914&amp;fm=0&amp;gp=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4544" y="4689376"/>
            <a:ext cx="1257151" cy="1613790"/>
          </a:xfrm>
          <a:prstGeom prst="rect">
            <a:avLst/>
          </a:prstGeom>
          <a:noFill/>
        </p:spPr>
      </p:pic>
      <p:pic>
        <p:nvPicPr>
          <p:cNvPr id="7" name="Picture 12" descr="u=1148451950,2347839263&amp;fm=0&amp;gp=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8F7FD"/>
              </a:clrFrom>
              <a:clrTo>
                <a:srgbClr val="F8F7FD">
                  <a:alpha val="0"/>
                </a:srgbClr>
              </a:clrTo>
            </a:clrChange>
            <a:lum contrast="20000"/>
          </a:blip>
          <a:srcRect/>
          <a:stretch>
            <a:fillRect/>
          </a:stretch>
        </p:blipFill>
        <p:spPr bwMode="auto">
          <a:xfrm>
            <a:off x="5949288" y="4689375"/>
            <a:ext cx="1215000" cy="1620000"/>
          </a:xfrm>
          <a:prstGeom prst="rect">
            <a:avLst/>
          </a:prstGeom>
          <a:noFill/>
        </p:spPr>
      </p:pic>
      <p:pic>
        <p:nvPicPr>
          <p:cNvPr id="4" name="Picture 8" descr="upload_34c57113_122c5fb8302__7fff_000002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4508" y="759768"/>
            <a:ext cx="6953916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2.59259E-6 L 0.00017 0.444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>
            <a:spLocks noChangeArrowheads="1"/>
          </p:cNvSpPr>
          <p:nvPr/>
        </p:nvSpPr>
        <p:spPr bwMode="auto">
          <a:xfrm>
            <a:off x="179512" y="1897251"/>
            <a:ext cx="8928992" cy="101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物体</a:t>
            </a:r>
            <a:r>
              <a:rPr lang="zh-CN" altLang="en-US" sz="3000" b="1" dirty="0">
                <a:latin typeface="Times New Roman" pitchFamily="18" charset="0"/>
                <a:cs typeface="Times New Roman" pitchFamily="18" charset="0"/>
              </a:rPr>
              <a:t>做自由落体运动</a:t>
            </a:r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的加速度</a:t>
            </a:r>
            <a:r>
              <a:rPr lang="zh-CN" altLang="en-US" sz="30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也叫</a:t>
            </a:r>
            <a:r>
              <a:rPr lang="zh-CN" altLang="en-US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重力加速度</a:t>
            </a:r>
            <a:r>
              <a:rPr lang="zh-CN" altLang="en-US" sz="3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3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  <a:p>
            <a:r>
              <a:rPr lang="en-US" altLang="zh-C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                                  </a:t>
            </a:r>
            <a:r>
              <a:rPr lang="en-US" altLang="zh-C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 </a:t>
            </a:r>
            <a:r>
              <a:rPr lang="zh-CN" alt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</a:t>
            </a:r>
            <a:r>
              <a:rPr lang="en-US" altLang="zh-C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cceleration </a:t>
            </a:r>
            <a:r>
              <a:rPr lang="en-US" altLang="zh-C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due to gravity</a:t>
            </a:r>
            <a:r>
              <a:rPr lang="zh-CN" altLang="en-US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endParaRPr lang="zh-CN" alt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文本框 6"/>
          <p:cNvSpPr txBox="1">
            <a:spLocks noChangeArrowheads="1"/>
          </p:cNvSpPr>
          <p:nvPr/>
        </p:nvSpPr>
        <p:spPr bwMode="auto">
          <a:xfrm>
            <a:off x="179512" y="3140968"/>
            <a:ext cx="2179714" cy="55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符号： </a:t>
            </a:r>
            <a:r>
              <a:rPr lang="en-US" sz="3000" b="1" i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g</a:t>
            </a:r>
            <a:endParaRPr lang="zh-CN" altLang="en-US" sz="3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79512" y="3933056"/>
            <a:ext cx="4359428" cy="55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3000" b="1" dirty="0" smtClean="0">
                <a:latin typeface="宋体" pitchFamily="2" charset="-122"/>
              </a:rPr>
              <a:t>方向：</a:t>
            </a:r>
            <a:r>
              <a:rPr lang="zh-CN" altLang="en-US" sz="30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竖直</a:t>
            </a:r>
            <a:r>
              <a:rPr lang="zh-CN" altLang="en-US" sz="3000" b="1" dirty="0" smtClean="0">
                <a:latin typeface="+mn-ea"/>
                <a:ea typeface="+mn-ea"/>
              </a:rPr>
              <a:t>向下</a:t>
            </a:r>
            <a:endParaRPr lang="zh-CN" altLang="en-US" sz="3000" b="1" dirty="0">
              <a:latin typeface="+mn-ea"/>
              <a:ea typeface="+mn-ea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179512" y="4797152"/>
            <a:ext cx="1983164" cy="55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3000" b="1" dirty="0" smtClean="0">
                <a:latin typeface="宋体" pitchFamily="2" charset="-122"/>
              </a:rPr>
              <a:t>大小：</a:t>
            </a:r>
            <a:endParaRPr lang="zh-CN" altLang="en-US" sz="3000" b="1" dirty="0">
              <a:latin typeface="宋体" pitchFamily="2" charset="-122"/>
            </a:endParaRPr>
          </a:p>
        </p:txBody>
      </p:sp>
      <p:sp>
        <p:nvSpPr>
          <p:cNvPr id="6" name="Rectangle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5496" y="572487"/>
            <a:ext cx="6840760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3. 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自由落体加速度</a:t>
            </a:r>
            <a:endParaRPr lang="en-US" altLang="zh-CN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  <a:p>
            <a:pPr marL="342900" marR="0" lvl="0" indent="-342900" algn="r" defTabSz="914400" eaLnBrk="1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</a:t>
            </a: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Acceleration due to Gravity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：</a:t>
            </a:r>
            <a:endParaRPr lang="en-US" altLang="zh-CN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7302" y="4844450"/>
            <a:ext cx="31245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同一</a:t>
            </a:r>
            <a:r>
              <a:rPr lang="zh-CN" altLang="en-US" sz="3000" b="1" dirty="0" smtClean="0">
                <a:latin typeface="+mn-ea"/>
                <a:ea typeface="+mn-ea"/>
                <a:cs typeface="Times New Roman" pitchFamily="18" charset="0"/>
              </a:rPr>
              <a:t>地点，</a:t>
            </a:r>
            <a:r>
              <a:rPr lang="en-US" altLang="zh-CN" sz="3000" b="1" i="1" dirty="0" smtClean="0">
                <a:latin typeface="+mn-lt"/>
                <a:ea typeface="+mn-ea"/>
                <a:cs typeface="Times New Roman" pitchFamily="18" charset="0"/>
              </a:rPr>
              <a:t>g</a:t>
            </a:r>
            <a:r>
              <a:rPr lang="zh-CN" altLang="en-US" sz="3000" b="1" dirty="0" smtClean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恒定</a:t>
            </a:r>
            <a:endParaRPr lang="zh-CN" altLang="en-US" sz="3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7955" y="5445224"/>
            <a:ext cx="22958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 smtClean="0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不同</a:t>
            </a:r>
            <a:r>
              <a:rPr lang="zh-CN" altLang="en-US" sz="3000" b="1" dirty="0" smtClean="0">
                <a:latin typeface="+mn-ea"/>
                <a:ea typeface="+mn-ea"/>
                <a:cs typeface="Times New Roman" pitchFamily="18" charset="0"/>
              </a:rPr>
              <a:t>地点</a:t>
            </a:r>
            <a:r>
              <a:rPr lang="zh-CN" altLang="en-US" sz="4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？</a:t>
            </a:r>
            <a:endParaRPr lang="zh-CN" altLang="en-US" sz="32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34981" y="239613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40"/>
                            </p:stCondLst>
                            <p:childTnLst>
                              <p:par>
                                <p:cTn id="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/>
      <p:bldP spid="17411" grpId="0"/>
      <p:bldP spid="4" grpId="0"/>
      <p:bldP spid="5" grpId="0"/>
      <p:bldP spid="6" grpId="0" animBg="1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6" name="矩形 4"/>
          <p:cNvSpPr>
            <a:spLocks noChangeArrowheads="1"/>
          </p:cNvSpPr>
          <p:nvPr/>
        </p:nvSpPr>
        <p:spPr bwMode="auto">
          <a:xfrm>
            <a:off x="357158" y="5876925"/>
            <a:ext cx="79592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通常：</a:t>
            </a:r>
            <a:r>
              <a:rPr lang="en-US" sz="2800" i="1" dirty="0" smtClean="0">
                <a:latin typeface="+mn-lt"/>
                <a:ea typeface="楷体" pitchFamily="49" charset="-122"/>
                <a:cs typeface="Times New Roman" pitchFamily="18" charset="0"/>
              </a:rPr>
              <a:t>g</a:t>
            </a:r>
            <a:r>
              <a:rPr lang="en-US" sz="28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9.8 </a:t>
            </a:r>
            <a:r>
              <a:rPr 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m/s</a:t>
            </a:r>
            <a:r>
              <a:rPr lang="en-US" sz="2800" b="1" baseline="30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baseline="30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估算：</a:t>
            </a:r>
            <a:r>
              <a:rPr lang="en-US" sz="2800" i="1" dirty="0">
                <a:latin typeface="+mn-lt"/>
                <a:ea typeface="楷体" pitchFamily="49" charset="-122"/>
                <a:cs typeface="Times New Roman" pitchFamily="18" charset="0"/>
              </a:rPr>
              <a:t>g</a:t>
            </a:r>
            <a:r>
              <a:rPr lang="en-US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10m/s</a:t>
            </a:r>
            <a:r>
              <a:rPr lang="en-US" sz="28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" name="图片 3" descr="图片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" y="548680"/>
            <a:ext cx="8778240" cy="53644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96336" y="113368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最小</a:t>
            </a:r>
            <a:endParaRPr lang="zh-CN" altLang="en-US" sz="2800" b="1" dirty="0">
              <a:solidFill>
                <a:srgbClr val="FF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96336" y="531357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最大</a:t>
            </a:r>
            <a:endParaRPr lang="zh-CN" altLang="en-US" sz="2800" b="1" dirty="0">
              <a:solidFill>
                <a:srgbClr val="FF0066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8028384" y="1719972"/>
            <a:ext cx="0" cy="360000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66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102322" y="1988840"/>
            <a:ext cx="553998" cy="2952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随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" pitchFamily="49" charset="-122"/>
                <a:ea typeface="楷体" pitchFamily="49" charset="-122"/>
              </a:rPr>
              <a:t>纬度升高略有增加</a:t>
            </a:r>
            <a:endParaRPr lang="zh-CN" altLang="en-US" sz="2400" b="1" dirty="0">
              <a:solidFill>
                <a:srgbClr val="0000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11560" y="3789040"/>
            <a:ext cx="5328592" cy="504056"/>
          </a:xfrm>
          <a:prstGeom prst="roundRect">
            <a:avLst/>
          </a:prstGeom>
          <a:noFill/>
          <a:ln w="1905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899077" y="-99392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5940152" y="603272"/>
            <a:ext cx="1080120" cy="585008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6" grpId="0"/>
      <p:bldP spid="5" grpId="0"/>
      <p:bldP spid="6" grpId="0"/>
      <p:bldP spid="7" grpId="0"/>
      <p:bldP spid="8" grpId="0" animBg="1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3.jpg"/>
          <p:cNvPicPr>
            <a:picLocks noChangeAspect="1"/>
          </p:cNvPicPr>
          <p:nvPr/>
        </p:nvPicPr>
        <p:blipFill>
          <a:blip r:embed="rId4" cstate="print"/>
          <a:srcRect r="50000"/>
          <a:stretch>
            <a:fillRect/>
          </a:stretch>
        </p:blipFill>
        <p:spPr>
          <a:xfrm>
            <a:off x="395536" y="1556792"/>
            <a:ext cx="3428572" cy="4500000"/>
          </a:xfrm>
          <a:prstGeom prst="rect">
            <a:avLst/>
          </a:prstGeom>
        </p:spPr>
      </p:pic>
      <p:sp>
        <p:nvSpPr>
          <p:cNvPr id="6" name="Rectangle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5496" y="572487"/>
            <a:ext cx="4968552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4. 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自由落体运动规律：</a:t>
            </a:r>
            <a:endParaRPr lang="en-US" altLang="zh-CN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439679" y="2293747"/>
          <a:ext cx="1637777" cy="64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6" name="公式" r:id="rId5" imgW="723586" imgH="241195" progId="Equation.3">
                  <p:embed/>
                </p:oleObj>
              </mc:Choice>
              <mc:Fallback>
                <p:oleObj name="公式" r:id="rId5" imgW="723586" imgH="241195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79" y="2293747"/>
                        <a:ext cx="1637777" cy="642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198716" y="2989527"/>
          <a:ext cx="2232249" cy="1007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7" name="公式" r:id="rId7" imgW="863225" imgH="393529" progId="Equation.3">
                  <p:embed/>
                </p:oleObj>
              </mc:Choice>
              <mc:Fallback>
                <p:oleObj name="公式" r:id="rId7" imgW="863225" imgH="39352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16" y="2989527"/>
                        <a:ext cx="2232249" cy="1007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1331396" y="4161045"/>
          <a:ext cx="1955554" cy="70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8" name="公式" r:id="rId9" imgW="838080" imgH="253800" progId="Equation.3">
                  <p:embed/>
                </p:oleObj>
              </mc:Choice>
              <mc:Fallback>
                <p:oleObj name="公式" r:id="rId9" imgW="838080" imgH="2538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396" y="4161045"/>
                        <a:ext cx="1955554" cy="706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/>
        </p:nvGraphicFramePr>
        <p:xfrm>
          <a:off x="1259632" y="4923701"/>
          <a:ext cx="2004015" cy="108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9" name="公式" r:id="rId11" imgW="698500" imgH="419100" progId="Equation.3">
                  <p:embed/>
                </p:oleObj>
              </mc:Choice>
              <mc:Fallback>
                <p:oleObj name="公式" r:id="rId11" imgW="698500" imgH="4191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923701"/>
                        <a:ext cx="2004015" cy="10896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图片3.jpg"/>
          <p:cNvPicPr>
            <a:picLocks noChangeAspect="1"/>
          </p:cNvPicPr>
          <p:nvPr/>
        </p:nvPicPr>
        <p:blipFill>
          <a:blip r:embed="rId4" cstate="print"/>
          <a:srcRect l="50000" r="-188"/>
          <a:stretch>
            <a:fillRect/>
          </a:stretch>
        </p:blipFill>
        <p:spPr>
          <a:xfrm>
            <a:off x="5379048" y="1556792"/>
            <a:ext cx="3441424" cy="4500000"/>
          </a:xfrm>
          <a:prstGeom prst="rect">
            <a:avLst/>
          </a:prstGeom>
        </p:spPr>
      </p:pic>
      <p:sp>
        <p:nvSpPr>
          <p:cNvPr id="15" name="燕尾形箭头 14"/>
          <p:cNvSpPr/>
          <p:nvPr/>
        </p:nvSpPr>
        <p:spPr bwMode="auto">
          <a:xfrm>
            <a:off x="4067944" y="3645024"/>
            <a:ext cx="1152000" cy="540000"/>
          </a:xfrm>
          <a:prstGeom prst="notched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5718" y="2762925"/>
            <a:ext cx="1064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= 0</a:t>
            </a:r>
          </a:p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+mn-lt"/>
              </a:rPr>
              <a:t> = </a:t>
            </a:r>
            <a:r>
              <a:rPr lang="en-US" altLang="zh-CN" sz="2400" i="1" dirty="0" smtClean="0">
                <a:latin typeface="+mn-lt"/>
                <a:cs typeface="Times New Roman" pitchFamily="18" charset="0"/>
              </a:rPr>
              <a:t>g</a:t>
            </a:r>
            <a:endParaRPr lang="en-US" altLang="zh-CN" sz="2800" i="1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718" y="4017432"/>
            <a:ext cx="106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400" dirty="0" smtClean="0"/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8249" name="Object 55"/>
          <p:cNvGraphicFramePr>
            <a:graphicFrameLocks noChangeAspect="1"/>
          </p:cNvGraphicFramePr>
          <p:nvPr/>
        </p:nvGraphicFramePr>
        <p:xfrm>
          <a:off x="6543675" y="4923701"/>
          <a:ext cx="1304925" cy="108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0" name="公式" r:id="rId13" imgW="457200" imgH="419040" progId="Equation.3">
                  <p:embed/>
                </p:oleObj>
              </mc:Choice>
              <mc:Fallback>
                <p:oleObj name="公式" r:id="rId13" imgW="45720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4923701"/>
                        <a:ext cx="1304925" cy="1083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6619875" y="2276475"/>
            <a:ext cx="1383799" cy="674688"/>
            <a:chOff x="6619875" y="2276475"/>
            <a:chExt cx="1383799" cy="674688"/>
          </a:xfrm>
        </p:grpSpPr>
        <p:graphicFrame>
          <p:nvGraphicFramePr>
            <p:cNvPr id="138246" name="Object 49"/>
            <p:cNvGraphicFramePr>
              <a:graphicFrameLocks noChangeAspect="1"/>
            </p:cNvGraphicFramePr>
            <p:nvPr/>
          </p:nvGraphicFramePr>
          <p:xfrm>
            <a:off x="6619875" y="2276475"/>
            <a:ext cx="1035050" cy="674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11" name="公式" r:id="rId15" imgW="457200" imgH="253800" progId="Equation.3">
                    <p:embed/>
                  </p:oleObj>
                </mc:Choice>
                <mc:Fallback>
                  <p:oleObj name="公式" r:id="rId15" imgW="457200" imgH="253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9875" y="2276475"/>
                          <a:ext cx="1035050" cy="674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225005" y="2332792"/>
              <a:ext cx="77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g</a:t>
              </a:r>
              <a:endParaRPr lang="zh-CN" altLang="en-US" sz="2400" i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03975" y="2949575"/>
            <a:ext cx="1631231" cy="1104900"/>
            <a:chOff x="6403975" y="2949575"/>
            <a:chExt cx="1631231" cy="1104900"/>
          </a:xfrm>
        </p:grpSpPr>
        <p:graphicFrame>
          <p:nvGraphicFramePr>
            <p:cNvPr id="138247" name="Object 50"/>
            <p:cNvGraphicFramePr>
              <a:graphicFrameLocks noChangeAspect="1"/>
            </p:cNvGraphicFramePr>
            <p:nvPr/>
          </p:nvGraphicFramePr>
          <p:xfrm>
            <a:off x="6403975" y="2949575"/>
            <a:ext cx="1444625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12" name="公式" r:id="rId17" imgW="558720" imgH="431640" progId="Equation.3">
                    <p:embed/>
                  </p:oleObj>
                </mc:Choice>
                <mc:Fallback>
                  <p:oleObj name="公式" r:id="rId17" imgW="558720" imgH="4316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3975" y="2949575"/>
                          <a:ext cx="1444625" cy="1104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7256537" y="3271133"/>
              <a:ext cx="77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g</a:t>
              </a:r>
              <a:endParaRPr lang="zh-CN" altLang="en-US" sz="2400" i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00800" y="4244430"/>
            <a:ext cx="1809700" cy="706438"/>
            <a:chOff x="6400800" y="4165600"/>
            <a:chExt cx="1809700" cy="706438"/>
          </a:xfrm>
        </p:grpSpPr>
        <p:graphicFrame>
          <p:nvGraphicFramePr>
            <p:cNvPr id="138248" name="Object 53"/>
            <p:cNvGraphicFramePr>
              <a:graphicFrameLocks noChangeAspect="1"/>
            </p:cNvGraphicFramePr>
            <p:nvPr/>
          </p:nvGraphicFramePr>
          <p:xfrm>
            <a:off x="6400800" y="4165600"/>
            <a:ext cx="1602874" cy="706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13" name="公式" r:id="rId19" imgW="558720" imgH="253800" progId="Equation.3">
                    <p:embed/>
                  </p:oleObj>
                </mc:Choice>
                <mc:Fallback>
                  <p:oleObj name="公式" r:id="rId19" imgW="558720" imgH="2538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800" y="4165600"/>
                          <a:ext cx="1602874" cy="706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7431831" y="4175705"/>
              <a:ext cx="778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00" i="1" dirty="0" smtClean="0"/>
                <a:t>g</a:t>
              </a:r>
              <a:endParaRPr lang="zh-CN" altLang="en-US" sz="2700" i="1" dirty="0"/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092280" y="167605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6256" y="119675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（竖直向下为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/>
      <p:bldP spid="17" grpId="0"/>
      <p:bldP spid="24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8900" y="1649400"/>
            <a:ext cx="1598613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357158" y="2284027"/>
            <a:ext cx="5440362" cy="710451"/>
          </a:xfrm>
          <a:prstGeom prst="rect">
            <a:avLst/>
          </a:prstGeom>
          <a:solidFill>
            <a:srgbClr val="0000CC"/>
          </a:solidFill>
          <a:ln w="38100" cap="flat" cmpd="sng">
            <a:solidFill>
              <a:srgbClr val="0000CC"/>
            </a:solidFill>
            <a:miter lim="800000"/>
            <a:headEnd/>
            <a:tailEnd/>
          </a:ln>
        </p:spPr>
        <p:txBody>
          <a:bodyPr wrap="square" lIns="90170" tIns="46990" rIns="90170" bIns="46990" anchor="ctr">
            <a:spAutoFit/>
          </a:bodyPr>
          <a:lstStyle/>
          <a:p>
            <a:pPr eaLnBrk="1" hangingPunct="1"/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做一做</a:t>
            </a:r>
            <a:r>
              <a:rPr lang="zh-CN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：测定反应时间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695293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反应时间：从发现情况到采取行动所经过的时间。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Rot="1" noChangeArrowheads="1"/>
          </p:cNvSpPr>
          <p:nvPr/>
        </p:nvSpPr>
        <p:spPr bwMode="auto">
          <a:xfrm>
            <a:off x="812562" y="369204"/>
            <a:ext cx="7874475" cy="5148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r>
              <a:rPr lang="en-US" altLang="zh-CN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§2  </a:t>
            </a:r>
            <a:r>
              <a:rPr lang="zh-CN" alt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匀变速直线运动的研究</a:t>
            </a:r>
            <a:r>
              <a:rPr lang="zh-CN" alt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　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044159"/>
            <a:ext cx="9144000" cy="58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eaLnBrk="1" latinLnBrk="0" hangingPunct="1">
              <a:lnSpc>
                <a:spcPct val="8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2.5  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由落体运动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（</a:t>
            </a:r>
            <a:r>
              <a:rPr kumimoji="1" lang="en-US" altLang="zh-CN" sz="28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Free-fall Motion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825" y="2132856"/>
            <a:ext cx="6841455" cy="56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物体只在重力作用下，从静止开始下落的运动。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497" y="1630541"/>
            <a:ext cx="504055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. 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自由落体运动 (</a:t>
            </a:r>
            <a:r>
              <a:rPr lang="en-US" altLang="zh-CN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F</a:t>
            </a:r>
            <a:r>
              <a:rPr lang="zh-CN" altLang="en-US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ree-fall </a:t>
            </a:r>
            <a:r>
              <a:rPr lang="en-US" altLang="zh-CN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M</a:t>
            </a:r>
            <a:r>
              <a:rPr lang="zh-CN" altLang="en-US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otion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)：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6" name="Rectangle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5497" y="2708920"/>
            <a:ext cx="324035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自由落体运动性质：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642911" y="3212976"/>
            <a:ext cx="3425033" cy="46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 eaLnBrk="1" hangingPunct="1"/>
            <a:r>
              <a:rPr lang="en-US" altLang="zh-CN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= 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匀加速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直线运动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79512" y="4395638"/>
            <a:ext cx="8928992" cy="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物体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做自由落体运动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的加速度</a:t>
            </a:r>
            <a:r>
              <a:rPr lang="zh-CN" altLang="en-US" sz="24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也叫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重力加速度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</a:p>
          <a:p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                                                       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cceleration 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due to gravity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79512" y="5373216"/>
            <a:ext cx="2594122" cy="46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符号：</a:t>
            </a:r>
            <a:r>
              <a:rPr lang="zh-CN" altLang="en-US" sz="2400" b="1" dirty="0" smtClean="0">
                <a:cs typeface="Arial" pitchFamily="34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cs typeface="Arial" pitchFamily="34" charset="0"/>
              </a:rPr>
              <a:t>g</a:t>
            </a:r>
            <a:endParaRPr lang="zh-CN" altLang="en-US" sz="24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179512" y="4908986"/>
            <a:ext cx="4359428" cy="46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</a:rPr>
              <a:t>方向：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竖直</a:t>
            </a:r>
            <a:r>
              <a:rPr lang="zh-CN" altLang="en-US" sz="2400" b="1" dirty="0" smtClean="0">
                <a:latin typeface="+mn-ea"/>
                <a:ea typeface="+mn-ea"/>
              </a:rPr>
              <a:t>向下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1" name="文本框 6"/>
          <p:cNvSpPr txBox="1">
            <a:spLocks noChangeArrowheads="1"/>
          </p:cNvSpPr>
          <p:nvPr/>
        </p:nvSpPr>
        <p:spPr bwMode="auto">
          <a:xfrm>
            <a:off x="179512" y="5877272"/>
            <a:ext cx="3888432" cy="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</a:rPr>
              <a:t>大小：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cs typeface="Times New Roman" pitchFamily="18" charset="0"/>
              </a:rPr>
              <a:t>同一</a:t>
            </a:r>
            <a:r>
              <a:rPr lang="zh-CN" altLang="en-US" sz="2400" b="1" dirty="0" smtClean="0">
                <a:latin typeface="+mn-ea"/>
                <a:cs typeface="Times New Roman" pitchFamily="18" charset="0"/>
              </a:rPr>
              <a:t>地点，</a:t>
            </a:r>
            <a:r>
              <a:rPr lang="en-US" altLang="zh-CN" sz="2400" b="1" i="1" dirty="0" smtClean="0">
                <a:cs typeface="Times New Roman" pitchFamily="18" charset="0"/>
              </a:rPr>
              <a:t>g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恒定</a:t>
            </a:r>
            <a:endParaRPr lang="zh-CN" altLang="en-US" sz="2400" dirty="0" smtClean="0">
              <a:solidFill>
                <a:srgbClr val="C00000"/>
              </a:solidFill>
              <a:latin typeface="+mn-ea"/>
            </a:endParaRPr>
          </a:p>
          <a:p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12" name="Rectangle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5496" y="3822139"/>
            <a:ext cx="648072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3. 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自由落体加速度</a:t>
            </a: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</a:t>
            </a:r>
            <a:r>
              <a:rPr lang="en-US" altLang="zh-CN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Acceleration due to Gravity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：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5616" y="6285513"/>
            <a:ext cx="4788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+mn-ea"/>
                <a:ea typeface="+mn-ea"/>
                <a:cs typeface="Times New Roman" pitchFamily="18" charset="0"/>
              </a:rPr>
              <a:t>不同</a:t>
            </a:r>
            <a:r>
              <a:rPr lang="zh-CN" altLang="en-US" sz="2400" b="1" dirty="0" smtClean="0">
                <a:latin typeface="+mn-ea"/>
                <a:ea typeface="+mn-ea"/>
                <a:cs typeface="Times New Roman" pitchFamily="18" charset="0"/>
              </a:rPr>
              <a:t>地点，</a:t>
            </a:r>
            <a:r>
              <a:rPr lang="en-US" altLang="zh-CN" sz="2400" b="1" i="1" dirty="0" smtClean="0">
                <a:cs typeface="Times New Roman" pitchFamily="18" charset="0"/>
              </a:rPr>
              <a:t> g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cs typeface="Times New Roman" pitchFamily="18" charset="0"/>
              </a:rPr>
              <a:t>随纬度增加略有增加</a:t>
            </a:r>
            <a:endParaRPr lang="zh-CN" altLang="en-US" sz="24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6228184" y="5877272"/>
            <a:ext cx="2880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通常：</a:t>
            </a:r>
            <a:r>
              <a:rPr lang="en-US" sz="2400" i="1" dirty="0" smtClean="0">
                <a:ea typeface="楷体" pitchFamily="49" charset="-122"/>
                <a:cs typeface="Arial" pitchFamily="34" charset="0"/>
              </a:rPr>
              <a:t>g</a:t>
            </a:r>
            <a:r>
              <a:rPr lang="en-US" sz="2400" b="1" i="1" dirty="0" smtClean="0">
                <a:latin typeface="+mn-lt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9.8 m/s</a:t>
            </a:r>
            <a:r>
              <a:rPr lang="en-US" sz="24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6228184" y="6279703"/>
            <a:ext cx="2880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估算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sz="2400" i="1" dirty="0">
                <a:ea typeface="楷体" pitchFamily="49" charset="-122"/>
                <a:cs typeface="Arial" pitchFamily="34" charset="0"/>
              </a:rPr>
              <a:t>g</a:t>
            </a:r>
            <a:r>
              <a:rPr lang="en-US" sz="2400" b="1" i="1" dirty="0">
                <a:ea typeface="楷体" pitchFamily="49" charset="-122"/>
                <a:cs typeface="Arial" pitchFamily="34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10m/s</a:t>
            </a:r>
            <a:r>
              <a:rPr lang="en-US" sz="24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497" y="473393"/>
            <a:ext cx="331236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4. 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自由落体运动规律：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17" name="Object 55"/>
          <p:cNvGraphicFramePr>
            <a:graphicFrameLocks noChangeAspect="1"/>
          </p:cNvGraphicFramePr>
          <p:nvPr/>
        </p:nvGraphicFramePr>
        <p:xfrm>
          <a:off x="924545" y="3137689"/>
          <a:ext cx="1304925" cy="108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0" name="公式" r:id="rId3" imgW="457200" imgH="419040" progId="Equation.3">
                  <p:embed/>
                </p:oleObj>
              </mc:Choice>
              <mc:Fallback>
                <p:oleObj name="公式" r:id="rId3" imgW="4572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545" y="3137689"/>
                        <a:ext cx="1304925" cy="1083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924545" y="1049457"/>
            <a:ext cx="1383799" cy="674688"/>
            <a:chOff x="6619875" y="2276475"/>
            <a:chExt cx="1383799" cy="674688"/>
          </a:xfrm>
        </p:grpSpPr>
        <p:graphicFrame>
          <p:nvGraphicFramePr>
            <p:cNvPr id="19" name="Object 49"/>
            <p:cNvGraphicFramePr>
              <a:graphicFrameLocks noChangeAspect="1"/>
            </p:cNvGraphicFramePr>
            <p:nvPr/>
          </p:nvGraphicFramePr>
          <p:xfrm>
            <a:off x="6619875" y="2276475"/>
            <a:ext cx="1035050" cy="674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71" name="公式" r:id="rId5" imgW="457200" imgH="253800" progId="Equation.3">
                    <p:embed/>
                  </p:oleObj>
                </mc:Choice>
                <mc:Fallback>
                  <p:oleObj name="公式" r:id="rId5" imgW="457200" imgH="253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9875" y="2276475"/>
                          <a:ext cx="1035050" cy="674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7225005" y="2332792"/>
              <a:ext cx="77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g</a:t>
              </a:r>
              <a:endParaRPr lang="zh-CN" altLang="en-US" sz="2400" i="1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4545" y="1567439"/>
            <a:ext cx="1631231" cy="1104900"/>
            <a:chOff x="6403975" y="2949575"/>
            <a:chExt cx="1631231" cy="1104900"/>
          </a:xfrm>
        </p:grpSpPr>
        <p:graphicFrame>
          <p:nvGraphicFramePr>
            <p:cNvPr id="22" name="Object 50"/>
            <p:cNvGraphicFramePr>
              <a:graphicFrameLocks noChangeAspect="1"/>
            </p:cNvGraphicFramePr>
            <p:nvPr/>
          </p:nvGraphicFramePr>
          <p:xfrm>
            <a:off x="6403975" y="2949575"/>
            <a:ext cx="1444625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72" name="公式" r:id="rId7" imgW="558720" imgH="431640" progId="Equation.3">
                    <p:embed/>
                  </p:oleObj>
                </mc:Choice>
                <mc:Fallback>
                  <p:oleObj name="公式" r:id="rId7" imgW="558720" imgH="431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3975" y="2949575"/>
                          <a:ext cx="1444625" cy="1104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7256537" y="3271133"/>
              <a:ext cx="77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g</a:t>
              </a:r>
              <a:endParaRPr lang="zh-CN" altLang="en-US" sz="2400" i="1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38141" y="2663394"/>
            <a:ext cx="1649730" cy="625923"/>
            <a:chOff x="6517635" y="4156655"/>
            <a:chExt cx="1649730" cy="625923"/>
          </a:xfrm>
        </p:grpSpPr>
        <p:graphicFrame>
          <p:nvGraphicFramePr>
            <p:cNvPr id="25" name="Object 53"/>
            <p:cNvGraphicFramePr>
              <a:graphicFrameLocks noChangeAspect="1"/>
            </p:cNvGraphicFramePr>
            <p:nvPr/>
          </p:nvGraphicFramePr>
          <p:xfrm>
            <a:off x="6517635" y="4165600"/>
            <a:ext cx="1370203" cy="616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73" name="公式" r:id="rId9" imgW="558720" imgH="253800" progId="Equation.3">
                    <p:embed/>
                  </p:oleObj>
                </mc:Choice>
                <mc:Fallback>
                  <p:oleObj name="公式" r:id="rId9" imgW="558720" imgH="253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7635" y="4165600"/>
                          <a:ext cx="1370203" cy="6169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7388696" y="4156655"/>
              <a:ext cx="77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g</a:t>
              </a:r>
              <a:endParaRPr lang="zh-CN" altLang="en-US" sz="2400" i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513757" y="93505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（竖直向下为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左大括号 27"/>
          <p:cNvSpPr/>
          <p:nvPr/>
        </p:nvSpPr>
        <p:spPr bwMode="auto">
          <a:xfrm>
            <a:off x="647592" y="1335168"/>
            <a:ext cx="252000" cy="2484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554983"/>
            <a:ext cx="8991600" cy="26776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、下列有关自由落体运动的说法，正确的是（</a:t>
            </a:r>
            <a:r>
              <a:rPr lang="en-US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7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物体从静止开始下落的运动叫做自由落体运动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自由落体运动是初速度为零的匀加速直线运动</a:t>
            </a:r>
            <a:endParaRPr lang="en-US" altLang="zh-CN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自由落体运动的加速度也称为重力加速度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在同一地点，重的物体重力加速度大</a:t>
            </a:r>
            <a:endParaRPr lang="en-US" altLang="zh-CN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660232" y="544097"/>
            <a:ext cx="72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endParaRPr lang="zh-CN" alt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4846" y="3487648"/>
            <a:ext cx="8991600" cy="26776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、一物体做自由落体运动，取</a:t>
            </a:r>
            <a:r>
              <a:rPr lang="en-US" altLang="zh-CN" sz="2400" b="1" i="1" dirty="0" smtClean="0">
                <a:ea typeface="楷体" pitchFamily="49" charset="-122"/>
                <a:cs typeface="Arial" pitchFamily="34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10 m/s</a:t>
            </a:r>
            <a:r>
              <a:rPr lang="en-US" altLang="zh-CN" sz="24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，该物体（</a:t>
            </a:r>
            <a:r>
              <a:rPr lang="en-US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7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在前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s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内下落的距离为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15 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在前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s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内下落的距离为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 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s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末的速度大小为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 m/s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．第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末的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速度大小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40 </a:t>
            </a:r>
            <a:r>
              <a:rPr lang="en-US" altLang="zh-CN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m/s</a:t>
            </a:r>
            <a:endParaRPr lang="en-US" altLang="zh-CN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74092" y="3479236"/>
            <a:ext cx="720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endParaRPr lang="zh-CN" alt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  <p:bldP spid="4" grpId="0" animBg="1"/>
      <p:bldP spid="5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 bwMode="auto">
          <a:xfrm flipV="1">
            <a:off x="7956376" y="3697102"/>
            <a:ext cx="10261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554983"/>
            <a:ext cx="8991600" cy="2862322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从高处释放一粒小石子，经过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s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，从同一地点再释放一粒小石子（此时第一粒石子还未落地），在落地之前，两粒石子之间的距离（</a:t>
            </a:r>
            <a:r>
              <a:rPr lang="en-US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保持不变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B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不断增大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不断减小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D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有时增大，有时减小</a:t>
            </a:r>
            <a:endParaRPr lang="en-US" altLang="zh-CN" sz="30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940152" y="1460074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0538" y="3573016"/>
            <a:ext cx="1727543" cy="1104900"/>
            <a:chOff x="6354961" y="2949463"/>
            <a:chExt cx="1727543" cy="1104900"/>
          </a:xfrm>
        </p:grpSpPr>
        <p:graphicFrame>
          <p:nvGraphicFramePr>
            <p:cNvPr id="6" name="Object 50"/>
            <p:cNvGraphicFramePr>
              <a:graphicFrameLocks noChangeAspect="1"/>
            </p:cNvGraphicFramePr>
            <p:nvPr/>
          </p:nvGraphicFramePr>
          <p:xfrm>
            <a:off x="6354961" y="2949463"/>
            <a:ext cx="1543050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5" name="公式" r:id="rId3" imgW="596880" imgH="431640" progId="Equation.3">
                    <p:embed/>
                  </p:oleObj>
                </mc:Choice>
                <mc:Fallback>
                  <p:oleObj name="公式" r:id="rId3" imgW="596880" imgH="431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4961" y="2949463"/>
                          <a:ext cx="1543050" cy="1104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7303835" y="3271133"/>
              <a:ext cx="77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g</a:t>
              </a:r>
              <a:endParaRPr lang="zh-CN" altLang="en-US" sz="2400" i="1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9762" y="4700588"/>
            <a:ext cx="2332038" cy="1104900"/>
            <a:chOff x="5960483" y="2949687"/>
            <a:chExt cx="2332038" cy="1104900"/>
          </a:xfrm>
        </p:grpSpPr>
        <p:graphicFrame>
          <p:nvGraphicFramePr>
            <p:cNvPr id="9" name="Object 50"/>
            <p:cNvGraphicFramePr>
              <a:graphicFrameLocks noChangeAspect="1"/>
            </p:cNvGraphicFramePr>
            <p:nvPr/>
          </p:nvGraphicFramePr>
          <p:xfrm>
            <a:off x="5960483" y="2949687"/>
            <a:ext cx="2332038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6" name="公式" r:id="rId5" imgW="901440" imgH="431640" progId="Equation.3">
                    <p:embed/>
                  </p:oleObj>
                </mc:Choice>
                <mc:Fallback>
                  <p:oleObj name="公式" r:id="rId5" imgW="901440" imgH="431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0483" y="2949687"/>
                          <a:ext cx="2332038" cy="1104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937198" y="3271133"/>
              <a:ext cx="77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g</a:t>
              </a:r>
              <a:endParaRPr lang="zh-CN" altLang="en-US" sz="2400" i="1" dirty="0"/>
            </a:p>
          </p:txBody>
        </p:sp>
      </p:grpSp>
      <p:sp>
        <p:nvSpPr>
          <p:cNvPr id="11" name="右大括号 10"/>
          <p:cNvSpPr/>
          <p:nvPr/>
        </p:nvSpPr>
        <p:spPr bwMode="auto">
          <a:xfrm>
            <a:off x="2771800" y="3973516"/>
            <a:ext cx="324000" cy="158901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燕尾形箭头 11"/>
          <p:cNvSpPr/>
          <p:nvPr/>
        </p:nvSpPr>
        <p:spPr bwMode="auto">
          <a:xfrm>
            <a:off x="3275856" y="4583320"/>
            <a:ext cx="504056" cy="344118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8172400" y="3602506"/>
            <a:ext cx="180000" cy="180000"/>
          </a:xfrm>
          <a:prstGeom prst="ellips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8176892" y="3600400"/>
            <a:ext cx="180000" cy="1800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188166" y="4196722"/>
            <a:ext cx="180000" cy="180000"/>
          </a:xfrm>
          <a:prstGeom prst="ellips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68344" y="3717336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s</a:t>
            </a:r>
            <a:endParaRPr lang="zh-CN" altLang="en-US" sz="24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8620214" y="3697102"/>
            <a:ext cx="539552" cy="3168000"/>
            <a:chOff x="8620214" y="3741726"/>
            <a:chExt cx="539552" cy="3168000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8820472" y="3741726"/>
              <a:ext cx="0" cy="3168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8620214" y="5117122"/>
              <a:ext cx="53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+mn-lt"/>
                </a:rPr>
                <a:t>h</a:t>
              </a:r>
              <a:r>
                <a:rPr lang="en-US" altLang="zh-CN" sz="2000" b="1" baseline="-25000" dirty="0" smtClean="0">
                  <a:latin typeface="+mn-lt"/>
                </a:rPr>
                <a:t>1</a:t>
              </a:r>
              <a:endParaRPr lang="zh-CN" altLang="en-US" sz="2000" b="1" baseline="-25000" dirty="0">
                <a:latin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28218" y="3688174"/>
            <a:ext cx="539552" cy="1548000"/>
            <a:chOff x="8328218" y="3732798"/>
            <a:chExt cx="539552" cy="1548000"/>
          </a:xfrm>
        </p:grpSpPr>
        <p:grpSp>
          <p:nvGrpSpPr>
            <p:cNvPr id="26" name="组合 25"/>
            <p:cNvGrpSpPr/>
            <p:nvPr/>
          </p:nvGrpSpPr>
          <p:grpSpPr>
            <a:xfrm>
              <a:off x="8370432" y="3732798"/>
              <a:ext cx="324000" cy="1548000"/>
              <a:chOff x="8370432" y="3732798"/>
              <a:chExt cx="324000" cy="1548000"/>
            </a:xfrm>
          </p:grpSpPr>
          <p:cxnSp>
            <p:nvCxnSpPr>
              <p:cNvPr id="24" name="直接箭头连接符 23"/>
              <p:cNvCxnSpPr/>
              <p:nvPr/>
            </p:nvCxnSpPr>
            <p:spPr bwMode="auto">
              <a:xfrm>
                <a:off x="8532440" y="3732798"/>
                <a:ext cx="0" cy="1548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8370432" y="5269676"/>
                <a:ext cx="324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" name="TextBox 26"/>
            <p:cNvSpPr txBox="1"/>
            <p:nvPr/>
          </p:nvSpPr>
          <p:spPr>
            <a:xfrm>
              <a:off x="8328218" y="4325034"/>
              <a:ext cx="53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+mn-lt"/>
                </a:rPr>
                <a:t>h</a:t>
              </a:r>
              <a:r>
                <a:rPr lang="en-US" altLang="zh-CN" sz="2000" b="1" baseline="-25000" dirty="0" smtClean="0">
                  <a:latin typeface="+mn-lt"/>
                </a:rPr>
                <a:t>2</a:t>
              </a:r>
              <a:endParaRPr lang="zh-CN" altLang="en-US" sz="2000" b="1" baseline="-25000" dirty="0">
                <a:latin typeface="+mn-lt"/>
              </a:endParaRPr>
            </a:p>
          </p:txBody>
        </p:sp>
      </p:grpSp>
      <p:graphicFrame>
        <p:nvGraphicFramePr>
          <p:cNvPr id="31" name="Object 50"/>
          <p:cNvGraphicFramePr>
            <a:graphicFrameLocks noChangeAspect="1"/>
          </p:cNvGraphicFramePr>
          <p:nvPr/>
        </p:nvGraphicFramePr>
        <p:xfrm>
          <a:off x="3908425" y="4513263"/>
          <a:ext cx="19367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7" name="公式" r:id="rId7" imgW="749160" imgH="215640" progId="Equation.3">
                  <p:embed/>
                </p:oleObj>
              </mc:Choice>
              <mc:Fallback>
                <p:oleObj name="公式" r:id="rId7" imgW="74916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4513263"/>
                        <a:ext cx="193675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5889709" y="4294683"/>
            <a:ext cx="1850643" cy="1006475"/>
            <a:chOff x="4419867" y="5064125"/>
            <a:chExt cx="1850643" cy="1006475"/>
          </a:xfrm>
        </p:grpSpPr>
        <p:sp>
          <p:nvSpPr>
            <p:cNvPr id="32" name="TextBox 31"/>
            <p:cNvSpPr txBox="1"/>
            <p:nvPr/>
          </p:nvSpPr>
          <p:spPr>
            <a:xfrm>
              <a:off x="4680424" y="5300467"/>
              <a:ext cx="63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g</a:t>
              </a:r>
              <a:endParaRPr lang="zh-CN" altLang="en-US" sz="2400" i="1" dirty="0"/>
            </a:p>
          </p:txBody>
        </p:sp>
        <p:graphicFrame>
          <p:nvGraphicFramePr>
            <p:cNvPr id="33" name="Object 50"/>
            <p:cNvGraphicFramePr>
              <a:graphicFrameLocks noChangeAspect="1"/>
            </p:cNvGraphicFramePr>
            <p:nvPr/>
          </p:nvGraphicFramePr>
          <p:xfrm>
            <a:off x="4419867" y="5064125"/>
            <a:ext cx="1314450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8" name="公式" r:id="rId9" imgW="507960" imgH="393480" progId="Equation.3">
                    <p:embed/>
                  </p:oleObj>
                </mc:Choice>
                <mc:Fallback>
                  <p:oleObj name="公式" r:id="rId9" imgW="507960" imgH="393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867" y="5064125"/>
                          <a:ext cx="1314450" cy="1006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5630777" y="5312067"/>
              <a:ext cx="63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/>
                <a:t>g</a:t>
              </a:r>
              <a:endParaRPr lang="zh-CN" altLang="en-US" sz="2400" i="1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851334" y="5820122"/>
            <a:ext cx="1615844" cy="523220"/>
            <a:chOff x="3388204" y="5919663"/>
            <a:chExt cx="1615844" cy="523220"/>
          </a:xfrm>
        </p:grpSpPr>
        <p:sp>
          <p:nvSpPr>
            <p:cNvPr id="37" name="矩形 36"/>
            <p:cNvSpPr/>
            <p:nvPr/>
          </p:nvSpPr>
          <p:spPr>
            <a:xfrm>
              <a:off x="3388204" y="5919663"/>
              <a:ext cx="1615844" cy="523220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  </a:t>
              </a:r>
              <a:r>
                <a:rPr lang="en-US" altLang="zh-CN" sz="2800" b="1" dirty="0" smtClean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,  </a:t>
              </a:r>
              <a:r>
                <a:rPr lang="en-US" altLang="zh-CN" sz="2800" b="1" dirty="0" err="1" smtClean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Δ</a:t>
              </a:r>
              <a:r>
                <a:rPr lang="en-US" altLang="zh-CN" sz="2800" b="1" i="1" dirty="0" err="1" smtClean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sz="2800" i="1" dirty="0">
                <a:solidFill>
                  <a:srgbClr val="0000CC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H="1">
              <a:off x="3635896" y="5985320"/>
              <a:ext cx="216024" cy="324000"/>
            </a:xfrm>
            <a:prstGeom prst="straightConnector1">
              <a:avLst/>
            </a:prstGeom>
            <a:ln>
              <a:headEnd type="arrow" w="med" len="med"/>
              <a:tailEnd type="non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0" name="直接箭头连接符 39"/>
            <p:cNvCxnSpPr/>
            <p:nvPr/>
          </p:nvCxnSpPr>
          <p:spPr bwMode="auto">
            <a:xfrm flipH="1">
              <a:off x="4572000" y="6021288"/>
              <a:ext cx="216024" cy="324000"/>
            </a:xfrm>
            <a:prstGeom prst="straightConnector1">
              <a:avLst/>
            </a:prstGeom>
            <a:ln>
              <a:headEnd type="arrow" w="med" len="med"/>
              <a:tailEnd type="non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42" name="燕尾形箭头 41"/>
          <p:cNvSpPr/>
          <p:nvPr/>
        </p:nvSpPr>
        <p:spPr bwMode="auto">
          <a:xfrm rot="5400000">
            <a:off x="6365912" y="5316143"/>
            <a:ext cx="504056" cy="344118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-1.94444E-6 0.0870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0046 L 1.66667E-6 0.375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8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00122 0.2284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  <p:bldP spid="11" grpId="0" animBg="1"/>
      <p:bldP spid="12" grpId="0" animBg="1"/>
      <p:bldP spid="14" grpId="0" animBg="1"/>
      <p:bldP spid="14" grpId="1" animBg="1"/>
      <p:bldP spid="14" grpId="2" animBg="1"/>
      <p:bldP spid="17" grpId="0" animBg="1"/>
      <p:bldP spid="17" grpId="1" animBg="1"/>
      <p:bldP spid="19" grpId="0" animBg="1"/>
      <p:bldP spid="19" grpId="1" animBg="1"/>
      <p:bldP spid="20" grpId="0"/>
      <p:bldP spid="20" grpId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554983"/>
            <a:ext cx="8991600" cy="2160591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气球以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 m/s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的速度匀速上升，当它上升到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175 m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的高处时，一物体从气球上掉落，则物体经过多长时间才能落到地面？到达地面时的速度是多大？</a:t>
            </a:r>
            <a:endParaRPr lang="en-US" altLang="zh-CN" sz="28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                                  （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 m/s</a:t>
            </a:r>
            <a:r>
              <a:rPr lang="en-US" altLang="zh-CN" sz="28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7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922" y="2762197"/>
            <a:ext cx="1615844" cy="46166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Method 1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494518" y="2918122"/>
            <a:ext cx="389850" cy="623932"/>
            <a:chOff x="7236296" y="2742180"/>
            <a:chExt cx="389850" cy="623932"/>
          </a:xfrm>
        </p:grpSpPr>
        <p:sp>
          <p:nvSpPr>
            <p:cNvPr id="7" name="矩形 6"/>
            <p:cNvSpPr/>
            <p:nvPr/>
          </p:nvSpPr>
          <p:spPr>
            <a:xfrm>
              <a:off x="7236296" y="2742180"/>
              <a:ext cx="3898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endParaRPr lang="zh-CN" altLang="en-US" sz="2800" dirty="0"/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>
              <a:off x="7236296" y="2898112"/>
              <a:ext cx="0" cy="46800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>
            <a:off x="7693054" y="4317806"/>
            <a:ext cx="1079104" cy="1193058"/>
            <a:chOff x="7693054" y="4317806"/>
            <a:chExt cx="1079104" cy="1193058"/>
          </a:xfrm>
        </p:grpSpPr>
        <p:cxnSp>
          <p:nvCxnSpPr>
            <p:cNvPr id="15" name="直接连接符 14"/>
            <p:cNvCxnSpPr/>
            <p:nvPr/>
          </p:nvCxnSpPr>
          <p:spPr bwMode="auto">
            <a:xfrm flipV="1">
              <a:off x="7956400" y="4317806"/>
              <a:ext cx="21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8068860" y="4322864"/>
              <a:ext cx="0" cy="118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693054" y="4709037"/>
              <a:ext cx="1079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7030A0"/>
                  </a:solidFill>
                  <a:latin typeface="+mn-lt"/>
                </a:rPr>
                <a:t>h</a:t>
              </a:r>
              <a:r>
                <a:rPr lang="en-US" altLang="zh-CN" sz="2000" b="1" i="1" baseline="-25000" dirty="0" smtClean="0">
                  <a:solidFill>
                    <a:srgbClr val="7030A0"/>
                  </a:solidFill>
                  <a:latin typeface="+mn-lt"/>
                </a:rPr>
                <a:t>i</a:t>
              </a:r>
              <a:endParaRPr lang="zh-CN" altLang="en-US" sz="2000" b="1" i="1" baseline="-25000" dirty="0">
                <a:solidFill>
                  <a:srgbClr val="7030A0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92029" y="3535790"/>
            <a:ext cx="5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+mn-lt"/>
              </a:rPr>
              <a:t>h</a:t>
            </a:r>
            <a:r>
              <a:rPr lang="en-US" altLang="zh-CN" sz="2000" b="1" baseline="-25000" dirty="0" smtClean="0">
                <a:latin typeface="+mn-lt"/>
              </a:rPr>
              <a:t>1</a:t>
            </a:r>
            <a:endParaRPr lang="zh-CN" altLang="en-US" sz="2000" b="1" baseline="-250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321297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lt"/>
                <a:ea typeface="楷体" pitchFamily="49" charset="-122"/>
              </a:rPr>
              <a:t>AB</a:t>
            </a:r>
            <a:r>
              <a:rPr lang="zh-CN" altLang="en-US" sz="2400" b="1" dirty="0" smtClean="0">
                <a:latin typeface="+mn-lt"/>
                <a:ea typeface="楷体" pitchFamily="49" charset="-122"/>
              </a:rPr>
              <a:t>段：</a:t>
            </a:r>
            <a:endParaRPr lang="zh-CN" altLang="en-US" sz="2400" b="1" dirty="0">
              <a:latin typeface="+mn-lt"/>
              <a:ea typeface="楷体" pitchFamily="49" charset="-122"/>
            </a:endParaRPr>
          </a:p>
        </p:txBody>
      </p:sp>
      <p:graphicFrame>
        <p:nvGraphicFramePr>
          <p:cNvPr id="143362" name="Object 2"/>
          <p:cNvGraphicFramePr>
            <a:graphicFrameLocks noChangeAspect="1"/>
          </p:cNvGraphicFramePr>
          <p:nvPr/>
        </p:nvGraphicFramePr>
        <p:xfrm>
          <a:off x="539553" y="4221088"/>
          <a:ext cx="1872208" cy="80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5" name="公式" r:id="rId4" imgW="901440" imgH="393480" progId="Equation.3">
                  <p:embed/>
                </p:oleObj>
              </mc:Choice>
              <mc:Fallback>
                <p:oleObj name="公式" r:id="rId4" imgW="9014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4221088"/>
                        <a:ext cx="1872208" cy="807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467544" y="5085184"/>
          <a:ext cx="2271274" cy="95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6" name="公式" r:id="rId6" imgW="1130040" imgH="482400" progId="Equation.3">
                  <p:embed/>
                </p:oleObj>
              </mc:Choice>
              <mc:Fallback>
                <p:oleObj name="公式" r:id="rId6" imgW="11300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085184"/>
                        <a:ext cx="2271274" cy="956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67544" y="3687415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+mn-lt"/>
                <a:ea typeface="楷体" pitchFamily="49" charset="-122"/>
              </a:rPr>
              <a:t>v</a:t>
            </a:r>
            <a:r>
              <a:rPr lang="en-US" altLang="zh-CN" sz="2400" b="1" i="1" baseline="-25000" dirty="0" smtClean="0">
                <a:latin typeface="+mn-lt"/>
                <a:ea typeface="楷体" pitchFamily="49" charset="-122"/>
              </a:rPr>
              <a:t>i</a:t>
            </a:r>
            <a:r>
              <a:rPr lang="en-US" altLang="zh-CN" sz="2400" b="1" dirty="0" smtClean="0">
                <a:latin typeface="+mn-lt"/>
                <a:ea typeface="楷体" pitchFamily="49" charset="-122"/>
              </a:rPr>
              <a:t> = -10 m/s,  </a:t>
            </a:r>
            <a:r>
              <a:rPr lang="en-US" altLang="zh-CN" sz="2400" b="1" i="1" dirty="0" smtClean="0">
                <a:latin typeface="+mn-lt"/>
                <a:ea typeface="楷体" pitchFamily="49" charset="-122"/>
              </a:rPr>
              <a:t>a</a:t>
            </a:r>
            <a:r>
              <a:rPr lang="en-US" altLang="zh-CN" sz="2400" b="1" dirty="0" smtClean="0">
                <a:latin typeface="+mn-lt"/>
                <a:ea typeface="楷体" pitchFamily="49" charset="-122"/>
              </a:rPr>
              <a:t> = 10 m/s</a:t>
            </a:r>
            <a:r>
              <a:rPr lang="en-US" altLang="zh-CN" sz="2400" b="1" baseline="30000" dirty="0" smtClean="0">
                <a:latin typeface="+mn-lt"/>
                <a:ea typeface="楷体" pitchFamily="49" charset="-122"/>
              </a:rPr>
              <a:t>2</a:t>
            </a:r>
            <a:endParaRPr lang="zh-CN" altLang="en-US" sz="2400" b="1" baseline="30000" dirty="0">
              <a:latin typeface="+mn-lt"/>
              <a:ea typeface="楷体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1920" y="3217534"/>
            <a:ext cx="141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lt"/>
                <a:ea typeface="楷体" pitchFamily="49" charset="-122"/>
              </a:rPr>
              <a:t>BC</a:t>
            </a:r>
            <a:r>
              <a:rPr lang="zh-CN" altLang="en-US" sz="2400" b="1" dirty="0" smtClean="0">
                <a:latin typeface="+mn-lt"/>
                <a:ea typeface="楷体" pitchFamily="49" charset="-122"/>
              </a:rPr>
              <a:t>段：</a:t>
            </a:r>
            <a:endParaRPr lang="zh-CN" altLang="en-US" sz="2400" b="1" dirty="0">
              <a:latin typeface="+mn-lt"/>
              <a:ea typeface="楷体" pitchFamily="49" charset="-122"/>
            </a:endParaRPr>
          </a:p>
        </p:txBody>
      </p:sp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044257"/>
              </p:ext>
            </p:extLst>
          </p:nvPr>
        </p:nvGraphicFramePr>
        <p:xfrm>
          <a:off x="3937000" y="4259263"/>
          <a:ext cx="131603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7" name="公式" r:id="rId8" imgW="634680" imgH="393480" progId="Equation.3">
                  <p:embed/>
                </p:oleObj>
              </mc:Choice>
              <mc:Fallback>
                <p:oleObj name="公式" r:id="rId8" imgW="6346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259263"/>
                        <a:ext cx="1316038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3923928" y="3768650"/>
          <a:ext cx="23733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8" name="公式" r:id="rId10" imgW="1180800" imgH="228600" progId="Equation.3">
                  <p:embed/>
                </p:oleObj>
              </mc:Choice>
              <mc:Fallback>
                <p:oleObj name="公式" r:id="rId10" imgW="11808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768650"/>
                        <a:ext cx="2373313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燕尾形箭头 41"/>
          <p:cNvSpPr/>
          <p:nvPr/>
        </p:nvSpPr>
        <p:spPr bwMode="auto">
          <a:xfrm>
            <a:off x="5282719" y="4504079"/>
            <a:ext cx="313159" cy="319296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5654253" y="4180869"/>
          <a:ext cx="18700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9" name="公式" r:id="rId12" imgW="901440" imgH="469800" progId="Equation.3">
                  <p:embed/>
                </p:oleObj>
              </mc:Choice>
              <mc:Fallback>
                <p:oleObj name="公式" r:id="rId12" imgW="90144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253" y="4180869"/>
                        <a:ext cx="187007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3995936" y="5157192"/>
          <a:ext cx="17605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0" name="公式" r:id="rId14" imgW="876240" imgH="215640" progId="Equation.3">
                  <p:embed/>
                </p:oleObj>
              </mc:Choice>
              <mc:Fallback>
                <p:oleObj name="公式" r:id="rId14" imgW="87624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157192"/>
                        <a:ext cx="1760537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208069"/>
              </p:ext>
            </p:extLst>
          </p:nvPr>
        </p:nvGraphicFramePr>
        <p:xfrm>
          <a:off x="3922713" y="5711825"/>
          <a:ext cx="2292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1" name="公式" r:id="rId16" imgW="1104840" imgH="228600" progId="Equation.3">
                  <p:embed/>
                </p:oleObj>
              </mc:Choice>
              <mc:Fallback>
                <p:oleObj name="公式" r:id="rId16" imgW="110484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5711825"/>
                        <a:ext cx="22923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/>
        </p:nvCxnSpPr>
        <p:spPr bwMode="auto">
          <a:xfrm>
            <a:off x="3779912" y="3091548"/>
            <a:ext cx="0" cy="32044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1531898" y="3214891"/>
            <a:ext cx="211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lt"/>
                <a:ea typeface="楷体" pitchFamily="49" charset="-122"/>
              </a:rPr>
              <a:t>向上匀减速</a:t>
            </a:r>
            <a:endParaRPr lang="zh-CN" altLang="en-US" sz="2400" b="1" dirty="0">
              <a:latin typeface="+mn-lt"/>
              <a:ea typeface="楷体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23845" y="3212976"/>
            <a:ext cx="175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lt"/>
                <a:ea typeface="楷体" pitchFamily="49" charset="-122"/>
              </a:rPr>
              <a:t>自由落体</a:t>
            </a:r>
            <a:endParaRPr lang="zh-CN" altLang="en-US" sz="2400" b="1" dirty="0">
              <a:latin typeface="+mn-lt"/>
              <a:ea typeface="楷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4810" y="4068128"/>
            <a:ext cx="53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 smtClean="0">
                <a:latin typeface="+mn-lt"/>
              </a:rPr>
              <a:t>h</a:t>
            </a:r>
            <a:r>
              <a:rPr lang="en-US" altLang="zh-CN" sz="2000" b="1" baseline="-25000" dirty="0" smtClean="0">
                <a:latin typeface="+mn-lt"/>
              </a:rPr>
              <a:t>2</a:t>
            </a:r>
            <a:endParaRPr lang="zh-CN" altLang="en-US" sz="2000" b="1" baseline="-25000" dirty="0">
              <a:latin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632848" y="2884874"/>
            <a:ext cx="1547664" cy="2776820"/>
            <a:chOff x="7632848" y="2884874"/>
            <a:chExt cx="1547664" cy="2776820"/>
          </a:xfrm>
        </p:grpSpPr>
        <p:grpSp>
          <p:nvGrpSpPr>
            <p:cNvPr id="51" name="组合 50"/>
            <p:cNvGrpSpPr/>
            <p:nvPr/>
          </p:nvGrpSpPr>
          <p:grpSpPr>
            <a:xfrm>
              <a:off x="7788675" y="3082620"/>
              <a:ext cx="1193805" cy="2579074"/>
              <a:chOff x="7788675" y="3082620"/>
              <a:chExt cx="1193805" cy="2579074"/>
            </a:xfrm>
          </p:grpSpPr>
          <p:cxnSp>
            <p:nvCxnSpPr>
              <p:cNvPr id="14" name="直接箭头连接符 13"/>
              <p:cNvCxnSpPr/>
              <p:nvPr/>
            </p:nvCxnSpPr>
            <p:spPr bwMode="auto">
              <a:xfrm>
                <a:off x="8262400" y="3082620"/>
                <a:ext cx="0" cy="126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grpSp>
            <p:nvGrpSpPr>
              <p:cNvPr id="50" name="组合 49"/>
              <p:cNvGrpSpPr/>
              <p:nvPr/>
            </p:nvGrpSpPr>
            <p:grpSpPr>
              <a:xfrm>
                <a:off x="7788675" y="3091548"/>
                <a:ext cx="1193805" cy="2570146"/>
                <a:chOff x="7788675" y="3091548"/>
                <a:chExt cx="1193805" cy="2570146"/>
              </a:xfrm>
            </p:grpSpPr>
            <p:cxnSp>
              <p:nvCxnSpPr>
                <p:cNvPr id="23" name="直接箭头连接符 22"/>
                <p:cNvCxnSpPr>
                  <a:stCxn id="6" idx="0"/>
                </p:cNvCxnSpPr>
                <p:nvPr/>
              </p:nvCxnSpPr>
              <p:spPr bwMode="auto">
                <a:xfrm flipV="1">
                  <a:off x="8262400" y="3888229"/>
                  <a:ext cx="0" cy="332859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grpSp>
              <p:nvGrpSpPr>
                <p:cNvPr id="49" name="组合 48"/>
                <p:cNvGrpSpPr/>
                <p:nvPr/>
              </p:nvGrpSpPr>
              <p:grpSpPr>
                <a:xfrm>
                  <a:off x="7788675" y="3091548"/>
                  <a:ext cx="1193805" cy="2570146"/>
                  <a:chOff x="7788675" y="3091548"/>
                  <a:chExt cx="1193805" cy="2570146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 bwMode="auto">
                  <a:xfrm flipV="1">
                    <a:off x="7956376" y="3091548"/>
                    <a:ext cx="1026104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" name="直接箭头连接符 8"/>
                  <p:cNvCxnSpPr/>
                  <p:nvPr/>
                </p:nvCxnSpPr>
                <p:spPr bwMode="auto">
                  <a:xfrm>
                    <a:off x="8516674" y="3091548"/>
                    <a:ext cx="0" cy="24480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/>
                  </a:ln>
                  <a:effectLst/>
                </p:spPr>
              </p:cxn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7788675" y="5517232"/>
                    <a:ext cx="1193805" cy="144462"/>
                    <a:chOff x="531812" y="4220394"/>
                    <a:chExt cx="1193805" cy="144462"/>
                  </a:xfrm>
                </p:grpSpPr>
                <p:sp>
                  <p:nvSpPr>
                    <p:cNvPr id="16" name="Rectangle 3" descr="宽上对角线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7617" y="4220394"/>
                      <a:ext cx="1188000" cy="144462"/>
                    </a:xfrm>
                    <a:prstGeom prst="rect">
                      <a:avLst/>
                    </a:prstGeom>
                    <a:blipFill dpi="0" rotWithShape="0">
                      <a:blip r:embed="rId18" cstate="print"/>
                      <a:srcRect/>
                      <a:tile tx="0" ty="0" sx="100000" sy="100000" flip="none" algn="tl"/>
                    </a:blipFill>
                    <a:ln w="9525" cap="flat" cmpd="sng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1812" y="4220394"/>
                      <a:ext cx="1188000" cy="0"/>
                    </a:xfrm>
                    <a:prstGeom prst="line">
                      <a:avLst/>
                    </a:prstGeom>
                    <a:noFill/>
                    <a:ln w="19050" cap="flat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" name="椭圆 5"/>
                  <p:cNvSpPr/>
                  <p:nvPr/>
                </p:nvSpPr>
                <p:spPr bwMode="auto">
                  <a:xfrm>
                    <a:off x="8172400" y="4221088"/>
                    <a:ext cx="180000" cy="180000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 bwMode="auto">
                  <a:xfrm>
                    <a:off x="8424448" y="5337232"/>
                    <a:ext cx="180000" cy="180000"/>
                  </a:xfrm>
                  <a:prstGeom prst="ellipse">
                    <a:avLst/>
                  </a:prstGeom>
                  <a:solidFill>
                    <a:srgbClr val="FF66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itchFamily="34" charset="0"/>
                      <a:buNone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219900" y="3573016"/>
                    <a:ext cx="49491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b="1" i="1" dirty="0" smtClean="0">
                        <a:solidFill>
                          <a:srgbClr val="0000CC"/>
                        </a:solidFill>
                        <a:latin typeface="+mn-lt"/>
                      </a:rPr>
                      <a:t>v</a:t>
                    </a:r>
                    <a:r>
                      <a:rPr lang="en-US" altLang="zh-CN" sz="2000" b="1" i="1" baseline="-25000" dirty="0" smtClean="0">
                        <a:solidFill>
                          <a:srgbClr val="0000CC"/>
                        </a:solidFill>
                        <a:latin typeface="+mn-lt"/>
                      </a:rPr>
                      <a:t>i</a:t>
                    </a:r>
                    <a:endParaRPr lang="zh-CN" altLang="en-US" sz="1600" b="1" dirty="0">
                      <a:solidFill>
                        <a:srgbClr val="0000CC"/>
                      </a:solidFill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30" name="TextBox 29"/>
            <p:cNvSpPr txBox="1"/>
            <p:nvPr/>
          </p:nvSpPr>
          <p:spPr>
            <a:xfrm>
              <a:off x="7632848" y="4149839"/>
              <a:ext cx="53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030A0"/>
                  </a:solidFill>
                  <a:latin typeface="+mn-lt"/>
                </a:rPr>
                <a:t>A</a:t>
              </a:r>
              <a:endParaRPr lang="zh-CN" altLang="en-US" sz="2000" b="1" baseline="-25000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08912" y="2884874"/>
              <a:ext cx="53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030A0"/>
                  </a:solidFill>
                  <a:latin typeface="+mn-lt"/>
                </a:rPr>
                <a:t>B</a:t>
              </a:r>
              <a:endParaRPr lang="zh-CN" altLang="en-US" sz="2000" b="1" baseline="-25000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40960" y="5189130"/>
              <a:ext cx="53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030A0"/>
                  </a:solidFill>
                  <a:latin typeface="+mn-lt"/>
                </a:rPr>
                <a:t>C</a:t>
              </a:r>
              <a:endParaRPr lang="zh-CN" altLang="en-US" sz="2000" b="1" baseline="-25000" dirty="0">
                <a:solidFill>
                  <a:srgbClr val="7030A0"/>
                </a:solidFill>
                <a:latin typeface="+mn-lt"/>
              </a:endParaRPr>
            </a:p>
          </p:txBody>
        </p:sp>
      </p:grpSp>
      <p:sp>
        <p:nvSpPr>
          <p:cNvPr id="44" name="左大括号 43"/>
          <p:cNvSpPr/>
          <p:nvPr/>
        </p:nvSpPr>
        <p:spPr bwMode="auto">
          <a:xfrm>
            <a:off x="8068860" y="3091548"/>
            <a:ext cx="180000" cy="12510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左大括号 44"/>
          <p:cNvSpPr/>
          <p:nvPr/>
        </p:nvSpPr>
        <p:spPr bwMode="auto">
          <a:xfrm rot="10800000">
            <a:off x="8593662" y="3091949"/>
            <a:ext cx="180000" cy="2376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10" grpId="0"/>
      <p:bldP spid="33" grpId="0"/>
      <p:bldP spid="37" grpId="0"/>
      <p:bldP spid="38" grpId="0"/>
      <p:bldP spid="42" grpId="0" animBg="1"/>
      <p:bldP spid="55" grpId="0"/>
      <p:bldP spid="56" grpId="0"/>
      <p:bldP spid="13" grpId="0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8" y="554983"/>
            <a:ext cx="8991600" cy="2160591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气球以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 m/s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的速度匀速上升，当它上升到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175 m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的高处时，一物体从气球上掉落，则物体经过多长时间才能落到地面？到达地面时的速度是多大？</a:t>
            </a:r>
            <a:endParaRPr lang="en-US" altLang="zh-CN" sz="28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                                        （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</a:t>
            </a:r>
            <a:r>
              <a:rPr lang="en-US" altLang="zh-CN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 m/s</a:t>
            </a:r>
            <a:r>
              <a:rPr lang="en-US" altLang="zh-CN" sz="2800" b="1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7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732" y="2823319"/>
            <a:ext cx="1615844" cy="46166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Method 2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grpSp>
        <p:nvGrpSpPr>
          <p:cNvPr id="5" name="组合 28"/>
          <p:cNvGrpSpPr/>
          <p:nvPr/>
        </p:nvGrpSpPr>
        <p:grpSpPr>
          <a:xfrm>
            <a:off x="7566526" y="3131253"/>
            <a:ext cx="389850" cy="585779"/>
            <a:chOff x="7236296" y="2758324"/>
            <a:chExt cx="389850" cy="585779"/>
          </a:xfrm>
        </p:grpSpPr>
        <p:sp>
          <p:nvSpPr>
            <p:cNvPr id="7" name="矩形 6"/>
            <p:cNvSpPr/>
            <p:nvPr/>
          </p:nvSpPr>
          <p:spPr>
            <a:xfrm>
              <a:off x="7236296" y="2820883"/>
              <a:ext cx="3898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</a:t>
              </a:r>
              <a:endParaRPr lang="zh-CN" altLang="en-US" sz="2800" dirty="0"/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 rot="10800000">
              <a:off x="7236296" y="2758324"/>
              <a:ext cx="0" cy="46800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467543" y="3399383"/>
            <a:ext cx="597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+mn-lt"/>
                <a:ea typeface="楷体" pitchFamily="49" charset="-122"/>
              </a:rPr>
              <a:t>v</a:t>
            </a:r>
            <a:r>
              <a:rPr lang="en-US" altLang="zh-CN" sz="2400" b="1" i="1" baseline="-25000" dirty="0" smtClean="0">
                <a:latin typeface="+mn-lt"/>
                <a:ea typeface="楷体" pitchFamily="49" charset="-122"/>
              </a:rPr>
              <a:t>i</a:t>
            </a:r>
            <a:r>
              <a:rPr lang="en-US" altLang="zh-CN" sz="2400" b="1" dirty="0" smtClean="0">
                <a:latin typeface="+mn-lt"/>
                <a:ea typeface="楷体" pitchFamily="49" charset="-122"/>
              </a:rPr>
              <a:t> = 10 m/s,  </a:t>
            </a:r>
            <a:r>
              <a:rPr lang="en-US" altLang="zh-CN" sz="2400" b="1" i="1" dirty="0" smtClean="0">
                <a:latin typeface="+mn-lt"/>
                <a:ea typeface="楷体" pitchFamily="49" charset="-122"/>
              </a:rPr>
              <a:t>a</a:t>
            </a:r>
            <a:r>
              <a:rPr lang="en-US" altLang="zh-CN" sz="2400" b="1" dirty="0" smtClean="0">
                <a:latin typeface="+mn-lt"/>
                <a:ea typeface="楷体" pitchFamily="49" charset="-122"/>
              </a:rPr>
              <a:t> = -</a:t>
            </a:r>
            <a:r>
              <a:rPr lang="en-US" altLang="zh-CN" sz="2400" b="1" i="1" dirty="0" smtClean="0">
                <a:latin typeface="+mn-lt"/>
                <a:ea typeface="楷体" pitchFamily="49" charset="-122"/>
              </a:rPr>
              <a:t>g</a:t>
            </a:r>
            <a:r>
              <a:rPr lang="en-US" altLang="zh-CN" sz="2400" b="1" dirty="0" smtClean="0">
                <a:latin typeface="+mn-lt"/>
                <a:ea typeface="楷体" pitchFamily="49" charset="-122"/>
              </a:rPr>
              <a:t> = -10 m/s</a:t>
            </a:r>
            <a:r>
              <a:rPr lang="en-US" altLang="zh-CN" sz="2400" b="1" baseline="30000" dirty="0" smtClean="0">
                <a:latin typeface="+mn-lt"/>
                <a:ea typeface="楷体" pitchFamily="49" charset="-122"/>
              </a:rPr>
              <a:t>2</a:t>
            </a:r>
            <a:r>
              <a:rPr lang="en-US" altLang="zh-CN" sz="2400" b="1" dirty="0" smtClean="0">
                <a:latin typeface="+mn-lt"/>
                <a:ea typeface="楷体" pitchFamily="49" charset="-122"/>
              </a:rPr>
              <a:t>,  </a:t>
            </a:r>
            <a:r>
              <a:rPr lang="en-US" altLang="zh-CN" sz="2400" b="1" i="1" dirty="0" smtClean="0">
                <a:latin typeface="+mn-lt"/>
                <a:ea typeface="楷体" pitchFamily="49" charset="-122"/>
              </a:rPr>
              <a:t>y</a:t>
            </a:r>
            <a:r>
              <a:rPr lang="en-US" altLang="zh-CN" sz="2400" b="1" dirty="0" smtClean="0">
                <a:latin typeface="+mn-lt"/>
                <a:ea typeface="楷体" pitchFamily="49" charset="-122"/>
              </a:rPr>
              <a:t> = -175 m</a:t>
            </a:r>
            <a:endParaRPr lang="zh-CN" altLang="en-US" sz="2400" b="1" baseline="30000" dirty="0">
              <a:latin typeface="+mn-lt"/>
              <a:ea typeface="楷体" pitchFamily="49" charset="-122"/>
            </a:endParaRPr>
          </a:p>
        </p:txBody>
      </p:sp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539552" y="3888229"/>
          <a:ext cx="18176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0" name="公式" r:id="rId3" imgW="876240" imgH="393480" progId="Equation.3">
                  <p:embed/>
                </p:oleObj>
              </mc:Choice>
              <mc:Fallback>
                <p:oleObj name="公式" r:id="rId3" imgW="8762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888229"/>
                        <a:ext cx="1817688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4033043" y="4799587"/>
          <a:ext cx="28432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1" name="公式" r:id="rId5" imgW="1371600" imgH="215640" progId="Equation.3">
                  <p:embed/>
                </p:oleObj>
              </mc:Choice>
              <mc:Fallback>
                <p:oleObj name="公式" r:id="rId5" imgW="13716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043" y="4799587"/>
                        <a:ext cx="28432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40906"/>
              </p:ext>
            </p:extLst>
          </p:nvPr>
        </p:nvGraphicFramePr>
        <p:xfrm>
          <a:off x="606425" y="5414963"/>
          <a:ext cx="15001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2" name="公式" r:id="rId7" imgW="723600" imgH="241200" progId="Equation.3">
                  <p:embed/>
                </p:oleObj>
              </mc:Choice>
              <mc:Fallback>
                <p:oleObj name="公式" r:id="rId7" imgW="7236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414963"/>
                        <a:ext cx="150018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7788675" y="3082620"/>
            <a:ext cx="1512607" cy="2579074"/>
            <a:chOff x="7788675" y="3082620"/>
            <a:chExt cx="1512607" cy="2579074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7956376" y="3091548"/>
              <a:ext cx="10261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8516674" y="3091548"/>
              <a:ext cx="0" cy="2448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8262400" y="3082620"/>
              <a:ext cx="0" cy="126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7956400" y="4317806"/>
              <a:ext cx="21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组合 17"/>
            <p:cNvGrpSpPr/>
            <p:nvPr/>
          </p:nvGrpSpPr>
          <p:grpSpPr>
            <a:xfrm>
              <a:off x="7788675" y="5517232"/>
              <a:ext cx="1193805" cy="144462"/>
              <a:chOff x="531812" y="4220394"/>
              <a:chExt cx="1193805" cy="144462"/>
            </a:xfrm>
          </p:grpSpPr>
          <p:sp>
            <p:nvSpPr>
              <p:cNvPr id="16" name="Rectangle 3" descr="宽上对角线"/>
              <p:cNvSpPr>
                <a:spLocks noChangeArrowheads="1"/>
              </p:cNvSpPr>
              <p:nvPr/>
            </p:nvSpPr>
            <p:spPr bwMode="auto">
              <a:xfrm>
                <a:off x="537617" y="4220394"/>
                <a:ext cx="1188000" cy="144462"/>
              </a:xfrm>
              <a:prstGeom prst="rect">
                <a:avLst/>
              </a:pr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4"/>
              <p:cNvSpPr>
                <a:spLocks noChangeShapeType="1"/>
              </p:cNvSpPr>
              <p:nvPr/>
            </p:nvSpPr>
            <p:spPr bwMode="auto">
              <a:xfrm>
                <a:off x="531812" y="4220394"/>
                <a:ext cx="1188000" cy="0"/>
              </a:xfrm>
              <a:prstGeom prst="line">
                <a:avLst/>
              </a:pr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椭圆 5"/>
            <p:cNvSpPr/>
            <p:nvPr/>
          </p:nvSpPr>
          <p:spPr bwMode="auto">
            <a:xfrm>
              <a:off x="8172400" y="4221088"/>
              <a:ext cx="180000" cy="180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8424448" y="5337232"/>
              <a:ext cx="180000" cy="180000"/>
            </a:xfrm>
            <a:prstGeom prst="ellipse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8068860" y="4322864"/>
              <a:ext cx="0" cy="118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064896" y="4709037"/>
              <a:ext cx="53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+mn-lt"/>
                </a:rPr>
                <a:t>y</a:t>
              </a:r>
              <a:endParaRPr lang="zh-CN" altLang="en-US" sz="2000" b="1" i="1" baseline="-25000" dirty="0">
                <a:latin typeface="+mn-lt"/>
              </a:endParaRPr>
            </a:p>
          </p:txBody>
        </p:sp>
        <p:cxnSp>
          <p:nvCxnSpPr>
            <p:cNvPr id="23" name="直接箭头连接符 22"/>
            <p:cNvCxnSpPr>
              <a:stCxn id="6" idx="0"/>
            </p:cNvCxnSpPr>
            <p:nvPr/>
          </p:nvCxnSpPr>
          <p:spPr bwMode="auto">
            <a:xfrm flipV="1">
              <a:off x="8262400" y="3888229"/>
              <a:ext cx="0" cy="3328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8208912" y="3640519"/>
              <a:ext cx="53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0000CC"/>
                  </a:solidFill>
                  <a:latin typeface="+mn-lt"/>
                </a:rPr>
                <a:t>v</a:t>
              </a:r>
              <a:r>
                <a:rPr lang="en-US" altLang="zh-CN" sz="2000" b="1" i="1" baseline="-25000" dirty="0" smtClean="0">
                  <a:solidFill>
                    <a:srgbClr val="0000CC"/>
                  </a:solidFill>
                  <a:latin typeface="+mn-lt"/>
                </a:rPr>
                <a:t>i</a:t>
              </a:r>
              <a:endParaRPr lang="zh-CN" altLang="en-US" sz="2000" b="1" i="1" baseline="-25000" dirty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61730" y="4941168"/>
              <a:ext cx="539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err="1" smtClean="0">
                  <a:solidFill>
                    <a:srgbClr val="0000CC"/>
                  </a:solidFill>
                  <a:latin typeface="+mn-lt"/>
                </a:rPr>
                <a:t>v</a:t>
              </a:r>
              <a:r>
                <a:rPr lang="en-US" altLang="zh-CN" sz="2000" b="1" i="1" baseline="-25000" dirty="0" err="1" smtClean="0">
                  <a:solidFill>
                    <a:srgbClr val="0000CC"/>
                  </a:solidFill>
                  <a:latin typeface="+mn-lt"/>
                </a:rPr>
                <a:t>f</a:t>
              </a:r>
              <a:endParaRPr lang="zh-CN" altLang="en-US" sz="2000" b="1" i="1" baseline="-25000" dirty="0">
                <a:solidFill>
                  <a:srgbClr val="0000CC"/>
                </a:solidFill>
                <a:latin typeface="+mn-lt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rot="10800000" flipV="1">
              <a:off x="8735556" y="4937340"/>
              <a:ext cx="0" cy="54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直角上箭头 44"/>
          <p:cNvSpPr/>
          <p:nvPr/>
        </p:nvSpPr>
        <p:spPr bwMode="auto">
          <a:xfrm rot="5400000">
            <a:off x="3348981" y="4682846"/>
            <a:ext cx="432000" cy="432000"/>
          </a:xfrm>
          <a:prstGeom prst="bentUp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燕尾形箭头 29"/>
          <p:cNvSpPr/>
          <p:nvPr/>
        </p:nvSpPr>
        <p:spPr bwMode="auto">
          <a:xfrm>
            <a:off x="2402399" y="4142392"/>
            <a:ext cx="313159" cy="319296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44393" name="Object 4"/>
          <p:cNvGraphicFramePr>
            <a:graphicFrameLocks noChangeAspect="1"/>
          </p:cNvGraphicFramePr>
          <p:nvPr/>
        </p:nvGraphicFramePr>
        <p:xfrm>
          <a:off x="2826320" y="3892580"/>
          <a:ext cx="1817688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3" name="公式" r:id="rId10" imgW="876240" imgH="393480" progId="Equation.3">
                  <p:embed/>
                </p:oleObj>
              </mc:Choice>
              <mc:Fallback>
                <p:oleObj name="公式" r:id="rId10" imgW="8762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320" y="3892580"/>
                        <a:ext cx="1817688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燕尾形箭头 31"/>
          <p:cNvSpPr/>
          <p:nvPr/>
        </p:nvSpPr>
        <p:spPr bwMode="auto">
          <a:xfrm>
            <a:off x="2162082" y="5493107"/>
            <a:ext cx="313159" cy="319296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4439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31186"/>
              </p:ext>
            </p:extLst>
          </p:nvPr>
        </p:nvGraphicFramePr>
        <p:xfrm>
          <a:off x="2522538" y="5414963"/>
          <a:ext cx="28971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4" name="公式" r:id="rId12" imgW="1396800" imgH="241200" progId="Equation.3">
                  <p:embed/>
                </p:oleObj>
              </mc:Choice>
              <mc:Fallback>
                <p:oleObj name="公式" r:id="rId12" imgW="13968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5414963"/>
                        <a:ext cx="2897187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椭圆 32"/>
          <p:cNvSpPr/>
          <p:nvPr/>
        </p:nvSpPr>
        <p:spPr>
          <a:xfrm>
            <a:off x="4246259" y="5411897"/>
            <a:ext cx="288000" cy="5040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标注 33"/>
          <p:cNvSpPr/>
          <p:nvPr/>
        </p:nvSpPr>
        <p:spPr bwMode="auto">
          <a:xfrm>
            <a:off x="4033043" y="6112607"/>
            <a:ext cx="2124000" cy="468000"/>
          </a:xfrm>
          <a:prstGeom prst="wedgeRoundRectCallout">
            <a:avLst>
              <a:gd name="adj1" fmla="val -32242"/>
              <a:gd name="adj2" fmla="val -79034"/>
              <a:gd name="adj3" fmla="val 16667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 smtClean="0">
                <a:ea typeface="楷体" pitchFamily="49" charset="-122"/>
              </a:rPr>
              <a:t>方向竖直向下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/>
      <p:bldP spid="45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749477"/>
            <a:ext cx="8424863" cy="111968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kumimoji="1"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2.5 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自由落体运动 </a:t>
            </a:r>
            <a:endParaRPr lang="en-US" altLang="zh-CN" sz="36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(Free-fall Motion)</a:t>
            </a:r>
          </a:p>
        </p:txBody>
      </p:sp>
      <p:sp>
        <p:nvSpPr>
          <p:cNvPr id="8" name="Rectangle 3"/>
          <p:cNvSpPr>
            <a:spLocks noRot="1" noChangeArrowheads="1"/>
          </p:cNvSpPr>
          <p:nvPr/>
        </p:nvSpPr>
        <p:spPr bwMode="auto">
          <a:xfrm>
            <a:off x="396935" y="980728"/>
            <a:ext cx="8279448" cy="24087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§2  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匀变速直线运动的研究</a:t>
            </a:r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(Study on 1-D Motion with Constant Acceleration)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12" y="476672"/>
            <a:ext cx="2068488" cy="545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5496" y="572487"/>
            <a:ext cx="7632848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5. </a:t>
            </a:r>
            <a:r>
              <a:rPr lang="zh-CN" altLang="en-US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竖直上抛</a:t>
            </a:r>
            <a:r>
              <a:rPr lang="zh-CN" altLang="en-US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运动 </a:t>
            </a:r>
            <a:r>
              <a:rPr lang="en-US" altLang="zh-CN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(upward projectile motion)</a:t>
            </a:r>
            <a:r>
              <a:rPr lang="zh-CN" alt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：</a:t>
            </a:r>
            <a:endParaRPr lang="en-US" altLang="zh-CN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0825" y="1268760"/>
            <a:ext cx="396113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600" b="1" kern="0" dirty="0" smtClean="0">
                <a:latin typeface="+mn-lt"/>
                <a:ea typeface="+mn-ea"/>
                <a:cs typeface="Times New Roman" pitchFamily="18" charset="0"/>
              </a:rPr>
              <a:t>① 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v</a:t>
            </a:r>
            <a:r>
              <a:rPr kumimoji="0" lang="en-US" altLang="zh-CN" sz="26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zh-CN" altLang="en-US" sz="2600" b="1" kern="0" dirty="0" smtClean="0"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≠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且竖直向上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1844824"/>
            <a:ext cx="432048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600" b="1" kern="0" dirty="0" smtClean="0">
                <a:latin typeface="+mn-lt"/>
                <a:ea typeface="+mn-ea"/>
                <a:cs typeface="Times New Roman" pitchFamily="18" charset="0"/>
              </a:rPr>
              <a:t>② 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lang="zh-CN" altLang="en-US" sz="2600" b="1" kern="0" dirty="0" smtClean="0"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g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(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即只受重力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2420888"/>
            <a:ext cx="1944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600" b="1" kern="0" dirty="0" smtClean="0">
                <a:latin typeface="+mn-lt"/>
                <a:ea typeface="+mn-ea"/>
                <a:cs typeface="Times New Roman" pitchFamily="18" charset="0"/>
              </a:rPr>
              <a:t>③ 本质：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26364" y="2420888"/>
            <a:ext cx="3600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Times New Roman" pitchFamily="18" charset="0"/>
              </a:rPr>
              <a:t>匀变速直线运动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520" y="2996952"/>
            <a:ext cx="1944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600" b="1" kern="0" dirty="0" smtClean="0">
                <a:latin typeface="+mn-lt"/>
                <a:ea typeface="+mn-ea"/>
                <a:cs typeface="Times New Roman" pitchFamily="18" charset="0"/>
              </a:rPr>
              <a:t>④ 对称性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15616" y="3356992"/>
            <a:ext cx="187220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sz="2600" b="1" i="1" kern="0" dirty="0" err="1" smtClean="0">
                <a:solidFill>
                  <a:srgbClr val="7030A0"/>
                </a:solidFill>
                <a:latin typeface="+mn-lt"/>
                <a:ea typeface="+mn-ea"/>
                <a:cs typeface="Times New Roman" pitchFamily="18" charset="0"/>
              </a:rPr>
              <a:t>t</a:t>
            </a:r>
            <a:r>
              <a:rPr lang="en-US" altLang="zh-CN" sz="2600" b="1" kern="0" baseline="-25000" dirty="0" err="1" smtClean="0">
                <a:solidFill>
                  <a:srgbClr val="7030A0"/>
                </a:solidFill>
                <a:latin typeface="+mn-lt"/>
                <a:ea typeface="+mn-ea"/>
                <a:cs typeface="Times New Roman" pitchFamily="18" charset="0"/>
              </a:rPr>
              <a:t>AB</a:t>
            </a:r>
            <a:r>
              <a:rPr lang="zh-CN" altLang="en-US" sz="2600" b="1" kern="0" dirty="0" smtClean="0">
                <a:solidFill>
                  <a:srgbClr val="7030A0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 </a:t>
            </a:r>
            <a:r>
              <a:rPr kumimoji="0" lang="en-US" altLang="zh-CN" sz="2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</a:t>
            </a:r>
            <a:r>
              <a:rPr kumimoji="0" lang="en-US" altLang="zh-CN" sz="26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BC</a:t>
            </a:r>
            <a:r>
              <a:rPr kumimoji="0" lang="en-US" altLang="zh-CN" sz="2600" b="1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</a:t>
            </a:r>
            <a:endParaRPr kumimoji="0" lang="zh-CN" altLang="en-US" sz="2600" b="1" i="0" u="none" strike="noStrike" kern="0" cap="none" spc="0" normalizeH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55776" y="3356992"/>
            <a:ext cx="187220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sz="2600" b="1" i="1" kern="0" dirty="0" err="1" smtClean="0">
                <a:solidFill>
                  <a:srgbClr val="7030A0"/>
                </a:solidFill>
                <a:latin typeface="+mn-lt"/>
                <a:ea typeface="+mn-ea"/>
                <a:cs typeface="Times New Roman" pitchFamily="18" charset="0"/>
              </a:rPr>
              <a:t>v</a:t>
            </a:r>
            <a:r>
              <a:rPr lang="en-US" altLang="zh-CN" sz="2600" b="1" kern="0" baseline="-25000" dirty="0" err="1" smtClean="0">
                <a:solidFill>
                  <a:srgbClr val="7030A0"/>
                </a:solidFill>
                <a:latin typeface="+mn-lt"/>
                <a:ea typeface="+mn-ea"/>
                <a:cs typeface="Times New Roman" pitchFamily="18" charset="0"/>
              </a:rPr>
              <a:t>A</a:t>
            </a:r>
            <a:r>
              <a:rPr lang="zh-CN" altLang="en-US" sz="2600" b="1" kern="0" dirty="0" smtClean="0">
                <a:solidFill>
                  <a:srgbClr val="7030A0"/>
                </a:solidFill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 -</a:t>
            </a:r>
            <a:r>
              <a:rPr kumimoji="0" lang="en-US" altLang="zh-CN" sz="26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v</a:t>
            </a:r>
            <a:r>
              <a:rPr kumimoji="0" lang="en-US" altLang="zh-CN" sz="26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600" b="1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,</a:t>
            </a:r>
            <a:endParaRPr kumimoji="0" lang="zh-CN" altLang="en-US" sz="2600" b="1" i="0" u="none" strike="noStrike" kern="0" cap="none" spc="0" normalizeH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51520" y="3933056"/>
            <a:ext cx="216024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600" b="1" kern="0" dirty="0" smtClean="0">
                <a:latin typeface="+mn-lt"/>
                <a:ea typeface="+mn-ea"/>
                <a:cs typeface="Times New Roman" pitchFamily="18" charset="0"/>
              </a:rPr>
              <a:t>⑤ 双解性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8244408" y="1965033"/>
            <a:ext cx="8275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332182" y="19177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+mn-lt"/>
              </a:rPr>
              <a:t>D</a:t>
            </a:r>
            <a:endParaRPr lang="zh-CN" alt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48464" y="19242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CC"/>
                </a:solidFill>
                <a:latin typeface="+mn-lt"/>
              </a:rPr>
              <a:t>E</a:t>
            </a:r>
            <a:endParaRPr lang="zh-CN" altLang="en-US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51520" y="4509120"/>
            <a:ext cx="259228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600" b="1" kern="0" dirty="0" smtClean="0">
                <a:latin typeface="+mn-lt"/>
                <a:ea typeface="+mn-ea"/>
                <a:cs typeface="Times New Roman" pitchFamily="18" charset="0"/>
              </a:rPr>
              <a:t>⑥ 分析思路：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23528" y="5085184"/>
            <a:ext cx="28803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sz="2400" b="1" kern="0" dirty="0" err="1" smtClean="0">
                <a:solidFill>
                  <a:srgbClr val="0000CC"/>
                </a:solidFill>
                <a:latin typeface="+mn-lt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+mn-lt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分段讨论</a:t>
            </a:r>
            <a:r>
              <a:rPr lang="en-US" altLang="zh-CN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— —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51520" y="5589240"/>
            <a:ext cx="316835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sz="2400" b="1" kern="0" dirty="0" smtClean="0">
                <a:solidFill>
                  <a:srgbClr val="0000CC"/>
                </a:solidFill>
                <a:latin typeface="+mn-lt"/>
                <a:ea typeface="楷体" pitchFamily="49" charset="-122"/>
                <a:cs typeface="Times New Roman" pitchFamily="18" charset="0"/>
              </a:rPr>
              <a:t>ii)</a:t>
            </a:r>
            <a:r>
              <a:rPr lang="en-US" altLang="zh-CN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全程考虑</a:t>
            </a:r>
            <a:r>
              <a:rPr lang="en-US" altLang="zh-CN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— —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454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79783"/>
              </p:ext>
            </p:extLst>
          </p:nvPr>
        </p:nvGraphicFramePr>
        <p:xfrm>
          <a:off x="2760914" y="5608638"/>
          <a:ext cx="15811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0" name="公式" r:id="rId6" imgW="761760" imgH="241200" progId="Equation.3">
                  <p:embed/>
                </p:oleObj>
              </mc:Choice>
              <mc:Fallback>
                <p:oleObj name="公式" r:id="rId6" imgW="7617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914" y="5608638"/>
                        <a:ext cx="158115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60674"/>
              </p:ext>
            </p:extLst>
          </p:nvPr>
        </p:nvGraphicFramePr>
        <p:xfrm>
          <a:off x="4291810" y="5445001"/>
          <a:ext cx="19224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1" name="公式" r:id="rId8" imgW="927000" imgH="393480" progId="Equation.3">
                  <p:embed/>
                </p:oleObj>
              </mc:Choice>
              <mc:Fallback>
                <p:oleObj name="公式" r:id="rId8" imgW="927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810" y="5445001"/>
                        <a:ext cx="1922462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829004" y="5917947"/>
            <a:ext cx="11588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sz="1600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1600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向上为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+)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900251"/>
              </p:ext>
            </p:extLst>
          </p:nvPr>
        </p:nvGraphicFramePr>
        <p:xfrm>
          <a:off x="6209038" y="5587876"/>
          <a:ext cx="1949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2" name="公式" r:id="rId10" imgW="939600" imgH="253800" progId="Equation.3">
                  <p:embed/>
                </p:oleObj>
              </mc:Choice>
              <mc:Fallback>
                <p:oleObj name="公式" r:id="rId10" imgW="9396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038" y="5587876"/>
                        <a:ext cx="19494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693096" y="5085184"/>
            <a:ext cx="39520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向上匀减速 </a:t>
            </a:r>
            <a:r>
              <a:rPr lang="en-US" altLang="zh-CN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+ </a:t>
            </a:r>
            <a:r>
              <a:rPr lang="zh-CN" altLang="en-US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自由落体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818957" y="-171400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25" name="椭圆 24"/>
          <p:cNvSpPr/>
          <p:nvPr/>
        </p:nvSpPr>
        <p:spPr bwMode="auto">
          <a:xfrm>
            <a:off x="8627789" y="1933734"/>
            <a:ext cx="54000" cy="54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8713514" y="1941215"/>
            <a:ext cx="54000" cy="54000"/>
          </a:xfrm>
          <a:prstGeom prst="ellipse">
            <a:avLst/>
          </a:prstGeom>
          <a:solidFill>
            <a:srgbClr val="0000CC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6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21" grpId="0"/>
      <p:bldP spid="23" grpId="0"/>
      <p:bldP spid="24" grpId="0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1438" y="554983"/>
            <a:ext cx="8991600" cy="3785652"/>
            <a:chOff x="71438" y="554983"/>
            <a:chExt cx="8991600" cy="3785652"/>
          </a:xfrm>
        </p:grpSpPr>
        <p:pic>
          <p:nvPicPr>
            <p:cNvPr id="3" name="图片 2" descr="图片3.jpg"/>
            <p:cNvPicPr>
              <a:picLocks noChangeAspect="1"/>
            </p:cNvPicPr>
            <p:nvPr/>
          </p:nvPicPr>
          <p:blipFill>
            <a:blip r:embed="rId3" cstate="print"/>
            <a:srcRect r="81500" b="8307"/>
            <a:stretch>
              <a:fillRect/>
            </a:stretch>
          </p:blipFill>
          <p:spPr>
            <a:xfrm>
              <a:off x="513397" y="1772816"/>
              <a:ext cx="1922813" cy="2160000"/>
            </a:xfrm>
            <a:prstGeom prst="rect">
              <a:avLst/>
            </a:prstGeom>
          </p:spPr>
        </p:pic>
        <p:pic>
          <p:nvPicPr>
            <p:cNvPr id="4" name="图片 3" descr="图片3.jpg"/>
            <p:cNvPicPr>
              <a:picLocks noChangeAspect="1"/>
            </p:cNvPicPr>
            <p:nvPr/>
          </p:nvPicPr>
          <p:blipFill>
            <a:blip r:embed="rId3" cstate="print"/>
            <a:srcRect l="25987" r="55114" b="8307"/>
            <a:stretch>
              <a:fillRect/>
            </a:stretch>
          </p:blipFill>
          <p:spPr>
            <a:xfrm>
              <a:off x="2419993" y="1772816"/>
              <a:ext cx="1964316" cy="2160000"/>
            </a:xfrm>
            <a:prstGeom prst="rect">
              <a:avLst/>
            </a:prstGeom>
          </p:spPr>
        </p:pic>
        <p:pic>
          <p:nvPicPr>
            <p:cNvPr id="5" name="图片 4" descr="图片3.jpg"/>
            <p:cNvPicPr>
              <a:picLocks noChangeAspect="1"/>
            </p:cNvPicPr>
            <p:nvPr/>
          </p:nvPicPr>
          <p:blipFill>
            <a:blip r:embed="rId3" cstate="print"/>
            <a:srcRect l="78746" t="8307" r="780" b="-2116"/>
            <a:stretch>
              <a:fillRect/>
            </a:stretch>
          </p:blipFill>
          <p:spPr>
            <a:xfrm>
              <a:off x="6452438" y="1788582"/>
              <a:ext cx="2114669" cy="2196000"/>
            </a:xfrm>
            <a:prstGeom prst="rect">
              <a:avLst/>
            </a:prstGeom>
          </p:spPr>
        </p:pic>
        <p:pic>
          <p:nvPicPr>
            <p:cNvPr id="6" name="图片 5" descr="图片3.jpg"/>
            <p:cNvPicPr>
              <a:picLocks noChangeAspect="1"/>
            </p:cNvPicPr>
            <p:nvPr/>
          </p:nvPicPr>
          <p:blipFill>
            <a:blip r:embed="rId3" cstate="print"/>
            <a:srcRect l="51973" t="8307" r="27554" b="-2116"/>
            <a:stretch>
              <a:fillRect/>
            </a:stretch>
          </p:blipFill>
          <p:spPr>
            <a:xfrm>
              <a:off x="4364209" y="1788582"/>
              <a:ext cx="2114669" cy="2196000"/>
            </a:xfrm>
            <a:prstGeom prst="rect">
              <a:avLst/>
            </a:prstGeom>
          </p:spPr>
        </p:pic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71438" y="554983"/>
              <a:ext cx="8991600" cy="3785652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sys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0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例</a:t>
              </a:r>
              <a:r>
                <a:rPr lang="en-US" altLang="zh-CN" sz="30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30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zh-CN" altLang="en-US" sz="30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下列图象中，可能描述物体做竖直上抛运动的是（</a:t>
              </a:r>
              <a:r>
                <a:rPr lang="en-US" altLang="en-US" sz="30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</a:t>
              </a:r>
              <a:r>
                <a:rPr lang="zh-CN" altLang="en-US" sz="30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  <a:endPara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3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49012" y="1005438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5148064" y="3329368"/>
            <a:ext cx="3456384" cy="2979712"/>
            <a:chOff x="5148064" y="3329368"/>
            <a:chExt cx="3456384" cy="2979712"/>
          </a:xfrm>
        </p:grpSpPr>
        <p:sp>
          <p:nvSpPr>
            <p:cNvPr id="101" name="弧形 100"/>
            <p:cNvSpPr/>
            <p:nvPr/>
          </p:nvSpPr>
          <p:spPr bwMode="auto">
            <a:xfrm rot="10800000">
              <a:off x="5494195" y="3329368"/>
              <a:ext cx="2196000" cy="2880000"/>
            </a:xfrm>
            <a:prstGeom prst="arc">
              <a:avLst>
                <a:gd name="adj1" fmla="val 10891257"/>
                <a:gd name="adj2" fmla="val 2153635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5148064" y="3933056"/>
              <a:ext cx="3456384" cy="2376024"/>
              <a:chOff x="5148064" y="3933056"/>
              <a:chExt cx="3456384" cy="2376024"/>
            </a:xfrm>
          </p:grpSpPr>
          <p:grpSp>
            <p:nvGrpSpPr>
              <p:cNvPr id="103" name="组合 19"/>
              <p:cNvGrpSpPr/>
              <p:nvPr/>
            </p:nvGrpSpPr>
            <p:grpSpPr>
              <a:xfrm>
                <a:off x="5148064" y="3933056"/>
                <a:ext cx="3456384" cy="2376024"/>
                <a:chOff x="2987873" y="2237160"/>
                <a:chExt cx="3456384" cy="2376024"/>
              </a:xfrm>
            </p:grpSpPr>
            <p:sp>
              <p:nvSpPr>
                <p:cNvPr id="10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328879" y="2453184"/>
                  <a:ext cx="0" cy="2160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988121" y="2237160"/>
                  <a:ext cx="503808" cy="461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en-US" altLang="zh-CN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Line 7"/>
                <p:cNvSpPr>
                  <a:spLocks noChangeShapeType="1"/>
                </p:cNvSpPr>
                <p:nvPr/>
              </p:nvSpPr>
              <p:spPr bwMode="auto">
                <a:xfrm>
                  <a:off x="3313113" y="3101256"/>
                  <a:ext cx="2772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975944" y="3062586"/>
                  <a:ext cx="468313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endParaRPr lang="en-US" altLang="zh-CN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987873" y="3029248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i="1" dirty="0"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</a:p>
              </p:txBody>
            </p:sp>
          </p:grpSp>
          <p:cxnSp>
            <p:nvCxnSpPr>
              <p:cNvPr id="104" name="直接连接符 103"/>
              <p:cNvCxnSpPr/>
              <p:nvPr/>
            </p:nvCxnSpPr>
            <p:spPr>
              <a:xfrm>
                <a:off x="6594916" y="4808586"/>
                <a:ext cx="0" cy="140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组合 89"/>
          <p:cNvGrpSpPr/>
          <p:nvPr/>
        </p:nvGrpSpPr>
        <p:grpSpPr>
          <a:xfrm>
            <a:off x="5108714" y="1404954"/>
            <a:ext cx="3384376" cy="3518636"/>
            <a:chOff x="2983630" y="1310854"/>
            <a:chExt cx="3384376" cy="3518636"/>
          </a:xfrm>
        </p:grpSpPr>
        <p:sp>
          <p:nvSpPr>
            <p:cNvPr id="91" name="弧形 90"/>
            <p:cNvSpPr/>
            <p:nvPr/>
          </p:nvSpPr>
          <p:spPr bwMode="auto">
            <a:xfrm>
              <a:off x="3404792" y="1949490"/>
              <a:ext cx="2196000" cy="2880000"/>
            </a:xfrm>
            <a:prstGeom prst="arc">
              <a:avLst>
                <a:gd name="adj1" fmla="val 10891257"/>
                <a:gd name="adj2" fmla="val 2153635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983630" y="1310854"/>
              <a:ext cx="3384376" cy="2478186"/>
              <a:chOff x="5076056" y="1310854"/>
              <a:chExt cx="3384376" cy="2478186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5076056" y="1310854"/>
                <a:ext cx="3384376" cy="2478186"/>
                <a:chOff x="2915865" y="2279254"/>
                <a:chExt cx="3384376" cy="2478186"/>
              </a:xfrm>
            </p:grpSpPr>
            <p:sp>
              <p:nvSpPr>
                <p:cNvPr id="9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328879" y="2561392"/>
                  <a:ext cx="0" cy="1764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915865" y="2279254"/>
                  <a:ext cx="1008063" cy="461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en-US" altLang="zh-CN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7" name="Line 7"/>
                <p:cNvSpPr>
                  <a:spLocks noChangeShapeType="1"/>
                </p:cNvSpPr>
                <p:nvPr/>
              </p:nvSpPr>
              <p:spPr bwMode="auto">
                <a:xfrm>
                  <a:off x="3313113" y="4340225"/>
                  <a:ext cx="2772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831928" y="4295775"/>
                  <a:ext cx="468313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endParaRPr lang="en-US" altLang="zh-CN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098800" y="4262437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i="1"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</a:p>
              </p:txBody>
            </p:sp>
          </p:grpSp>
          <p:cxnSp>
            <p:nvCxnSpPr>
              <p:cNvPr id="94" name="直接连接符 93"/>
              <p:cNvCxnSpPr/>
              <p:nvPr/>
            </p:nvCxnSpPr>
            <p:spPr>
              <a:xfrm>
                <a:off x="6601505" y="1923524"/>
                <a:ext cx="0" cy="1476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75430" y="4365104"/>
            <a:ext cx="139430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solidFill>
                  <a:srgbClr val="C00000"/>
                </a:solidFill>
                <a:latin typeface="+mn-lt"/>
                <a:ea typeface="楷体" pitchFamily="49" charset="-122"/>
                <a:cs typeface="Times New Roman" pitchFamily="18" charset="0"/>
              </a:rPr>
              <a:t>向下为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+mn-lt"/>
                <a:ea typeface="楷体" pitchFamily="49" charset="-122"/>
                <a:cs typeface="Times New Roman" pitchFamily="18" charset="0"/>
              </a:rPr>
              <a:t>+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10"/>
          <p:cNvGrpSpPr/>
          <p:nvPr/>
        </p:nvGrpSpPr>
        <p:grpSpPr>
          <a:xfrm>
            <a:off x="1691680" y="4221088"/>
            <a:ext cx="2672530" cy="1791147"/>
            <a:chOff x="480862" y="404664"/>
            <a:chExt cx="3226993" cy="2452687"/>
          </a:xfrm>
        </p:grpSpPr>
        <p:grpSp>
          <p:nvGrpSpPr>
            <p:cNvPr id="11" name="组合 10"/>
            <p:cNvGrpSpPr/>
            <p:nvPr/>
          </p:nvGrpSpPr>
          <p:grpSpPr>
            <a:xfrm>
              <a:off x="480862" y="404664"/>
              <a:ext cx="3226993" cy="2452687"/>
              <a:chOff x="2785167" y="1885950"/>
              <a:chExt cx="3226993" cy="2452687"/>
            </a:xfrm>
          </p:grpSpPr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3313113" y="3268850"/>
                <a:ext cx="2374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3215432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V="1">
                <a:off x="3313113" y="2462014"/>
                <a:ext cx="1762991" cy="1589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2785167" y="3069190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2771800" y="1052736"/>
              <a:ext cx="0" cy="72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411760" y="5445224"/>
            <a:ext cx="113516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Upward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275856" y="4725144"/>
            <a:ext cx="14394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Downward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241797" y="4235040"/>
            <a:ext cx="1135160" cy="1023748"/>
            <a:chOff x="2241797" y="4523072"/>
            <a:chExt cx="1135160" cy="1023748"/>
          </a:xfrm>
        </p:grpSpPr>
        <p:grpSp>
          <p:nvGrpSpPr>
            <p:cNvPr id="23" name="组合 47"/>
            <p:cNvGrpSpPr/>
            <p:nvPr/>
          </p:nvGrpSpPr>
          <p:grpSpPr>
            <a:xfrm>
              <a:off x="2646653" y="5097059"/>
              <a:ext cx="239257" cy="449761"/>
              <a:chOff x="2646653" y="5097059"/>
              <a:chExt cx="239257" cy="449761"/>
            </a:xfrm>
          </p:grpSpPr>
          <p:cxnSp>
            <p:nvCxnSpPr>
              <p:cNvPr id="25" name="直接箭头连接符 24"/>
              <p:cNvCxnSpPr/>
              <p:nvPr/>
            </p:nvCxnSpPr>
            <p:spPr bwMode="auto">
              <a:xfrm>
                <a:off x="2646653" y="5097059"/>
                <a:ext cx="162724" cy="33046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" name="椭圆 25"/>
              <p:cNvSpPr/>
              <p:nvPr/>
            </p:nvSpPr>
            <p:spPr bwMode="auto">
              <a:xfrm>
                <a:off x="2813910" y="5474820"/>
                <a:ext cx="72000" cy="72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4" name="Rectangle 2"/>
            <p:cNvSpPr txBox="1">
              <a:spLocks noChangeArrowheads="1"/>
            </p:cNvSpPr>
            <p:nvPr/>
          </p:nvSpPr>
          <p:spPr bwMode="auto">
            <a:xfrm>
              <a:off x="2241797" y="4523072"/>
              <a:ext cx="1135160" cy="646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170" tIns="46990" rIns="90170" bIns="46990" numCol="1" anchor="t" anchorCtr="0" compatLnSpc="1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ts val="0"/>
                </a:spcBef>
              </a:pPr>
              <a:r>
                <a:rPr lang="en-US" altLang="zh-CN" b="1" kern="0" noProof="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楷体" pitchFamily="49" charset="-122"/>
                  <a:cs typeface="Times New Roman" pitchFamily="18" charset="0"/>
                </a:rPr>
                <a:t>Highest point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5436096" y="5377332"/>
            <a:ext cx="113516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Upward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7020935" y="5085184"/>
            <a:ext cx="14394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Downward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217089" y="548680"/>
            <a:ext cx="259228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800" b="1" kern="0" dirty="0" smtClean="0">
                <a:latin typeface="+mn-lt"/>
                <a:ea typeface="+mn-ea"/>
                <a:cs typeface="Times New Roman" pitchFamily="18" charset="0"/>
              </a:rPr>
              <a:t>⑦图象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275430" y="1700808"/>
            <a:ext cx="139430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solidFill>
                  <a:srgbClr val="C00000"/>
                </a:solidFill>
                <a:latin typeface="+mn-lt"/>
                <a:ea typeface="楷体" pitchFamily="49" charset="-122"/>
                <a:cs typeface="Times New Roman" pitchFamily="18" charset="0"/>
              </a:rPr>
              <a:t>向上为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+mn-lt"/>
                <a:ea typeface="楷体" pitchFamily="49" charset="-122"/>
                <a:cs typeface="Times New Roman" pitchFamily="18" charset="0"/>
              </a:rPr>
              <a:t>+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669737" y="1310854"/>
            <a:ext cx="2830255" cy="2109094"/>
            <a:chOff x="480862" y="404664"/>
            <a:chExt cx="3226993" cy="2452687"/>
          </a:xfrm>
        </p:grpSpPr>
        <p:grpSp>
          <p:nvGrpSpPr>
            <p:cNvPr id="52" name="组合 10"/>
            <p:cNvGrpSpPr/>
            <p:nvPr/>
          </p:nvGrpSpPr>
          <p:grpSpPr>
            <a:xfrm>
              <a:off x="480862" y="404664"/>
              <a:ext cx="3226993" cy="2452687"/>
              <a:chOff x="2785167" y="1885950"/>
              <a:chExt cx="3226993" cy="2452687"/>
            </a:xfrm>
          </p:grpSpPr>
          <p:sp>
            <p:nvSpPr>
              <p:cNvPr id="54" name="Line 5"/>
              <p:cNvSpPr>
                <a:spLocks noChangeShapeType="1"/>
              </p:cNvSpPr>
              <p:nvPr/>
            </p:nvSpPr>
            <p:spPr bwMode="auto">
              <a:xfrm flipV="1">
                <a:off x="3313113" y="2101850"/>
                <a:ext cx="0" cy="22367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15865" y="1885950"/>
                <a:ext cx="100806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3313113" y="3268850"/>
                <a:ext cx="23749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Text Box 8"/>
              <p:cNvSpPr txBox="1">
                <a:spLocks noChangeArrowheads="1"/>
              </p:cNvSpPr>
              <p:nvPr/>
            </p:nvSpPr>
            <p:spPr bwMode="auto">
              <a:xfrm>
                <a:off x="5543847" y="3215432"/>
                <a:ext cx="46831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Line 10"/>
              <p:cNvSpPr>
                <a:spLocks noChangeShapeType="1"/>
              </p:cNvSpPr>
              <p:nvPr/>
            </p:nvSpPr>
            <p:spPr bwMode="auto">
              <a:xfrm>
                <a:off x="3313114" y="2462014"/>
                <a:ext cx="1762991" cy="15932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21"/>
              <p:cNvSpPr txBox="1">
                <a:spLocks noChangeArrowheads="1"/>
              </p:cNvSpPr>
              <p:nvPr/>
            </p:nvSpPr>
            <p:spPr bwMode="auto">
              <a:xfrm>
                <a:off x="2785167" y="3069190"/>
                <a:ext cx="4318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</a:p>
            </p:txBody>
          </p:sp>
        </p:grpSp>
        <p:cxnSp>
          <p:nvCxnSpPr>
            <p:cNvPr id="53" name="直接连接符 52"/>
            <p:cNvCxnSpPr/>
            <p:nvPr/>
          </p:nvCxnSpPr>
          <p:spPr>
            <a:xfrm>
              <a:off x="2771800" y="1853938"/>
              <a:ext cx="0" cy="72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2284713" y="1637184"/>
            <a:ext cx="113516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Upward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0" name="Rectangle 2"/>
          <p:cNvSpPr txBox="1">
            <a:spLocks noChangeArrowheads="1"/>
          </p:cNvSpPr>
          <p:nvPr/>
        </p:nvSpPr>
        <p:spPr bwMode="auto">
          <a:xfrm>
            <a:off x="2124391" y="2780928"/>
            <a:ext cx="14394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Downward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861410" y="1774070"/>
            <a:ext cx="1549606" cy="749172"/>
            <a:chOff x="2861410" y="4726398"/>
            <a:chExt cx="1549606" cy="749172"/>
          </a:xfrm>
        </p:grpSpPr>
        <p:grpSp>
          <p:nvGrpSpPr>
            <p:cNvPr id="72" name="组合 47"/>
            <p:cNvGrpSpPr/>
            <p:nvPr/>
          </p:nvGrpSpPr>
          <p:grpSpPr>
            <a:xfrm>
              <a:off x="2861410" y="5085184"/>
              <a:ext cx="358204" cy="390386"/>
              <a:chOff x="2861410" y="5085184"/>
              <a:chExt cx="358204" cy="390386"/>
            </a:xfrm>
          </p:grpSpPr>
          <p:cxnSp>
            <p:nvCxnSpPr>
              <p:cNvPr id="74" name="直接箭头连接符 73"/>
              <p:cNvCxnSpPr/>
              <p:nvPr/>
            </p:nvCxnSpPr>
            <p:spPr bwMode="auto">
              <a:xfrm flipH="1">
                <a:off x="2931614" y="5085184"/>
                <a:ext cx="288000" cy="32637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5" name="椭圆 74"/>
              <p:cNvSpPr/>
              <p:nvPr/>
            </p:nvSpPr>
            <p:spPr bwMode="auto">
              <a:xfrm>
                <a:off x="2861410" y="5403570"/>
                <a:ext cx="72000" cy="72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3" name="Rectangle 2"/>
            <p:cNvSpPr txBox="1">
              <a:spLocks noChangeArrowheads="1"/>
            </p:cNvSpPr>
            <p:nvPr/>
          </p:nvSpPr>
          <p:spPr bwMode="auto">
            <a:xfrm>
              <a:off x="3275856" y="4726398"/>
              <a:ext cx="1135160" cy="646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170" tIns="46990" rIns="90170" bIns="46990" numCol="1" anchor="t" anchorCtr="0" compatLnSpc="1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ts val="0"/>
                </a:spcBef>
              </a:pPr>
              <a:r>
                <a:rPr lang="en-US" altLang="zh-CN" b="1" kern="0" noProof="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楷体" pitchFamily="49" charset="-122"/>
                  <a:cs typeface="Times New Roman" pitchFamily="18" charset="0"/>
                </a:rPr>
                <a:t>Highest point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5508104" y="2420888"/>
            <a:ext cx="113516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Upward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 bwMode="auto">
          <a:xfrm>
            <a:off x="6948927" y="2636912"/>
            <a:ext cx="14394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Downward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 bwMode="auto">
          <a:xfrm rot="5400000">
            <a:off x="4561214" y="-733540"/>
            <a:ext cx="0" cy="914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1619672" y="137691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6594219" y="1414030"/>
            <a:ext cx="1506173" cy="666385"/>
            <a:chOff x="2861410" y="4809185"/>
            <a:chExt cx="1506173" cy="666385"/>
          </a:xfrm>
        </p:grpSpPr>
        <p:grpSp>
          <p:nvGrpSpPr>
            <p:cNvPr id="77" name="组合 47"/>
            <p:cNvGrpSpPr/>
            <p:nvPr/>
          </p:nvGrpSpPr>
          <p:grpSpPr>
            <a:xfrm>
              <a:off x="2861410" y="5085184"/>
              <a:ext cx="358204" cy="390386"/>
              <a:chOff x="2861410" y="5085184"/>
              <a:chExt cx="358204" cy="390386"/>
            </a:xfrm>
          </p:grpSpPr>
          <p:cxnSp>
            <p:nvCxnSpPr>
              <p:cNvPr id="79" name="直接箭头连接符 78"/>
              <p:cNvCxnSpPr/>
              <p:nvPr/>
            </p:nvCxnSpPr>
            <p:spPr bwMode="auto">
              <a:xfrm flipH="1">
                <a:off x="2931614" y="5085184"/>
                <a:ext cx="288000" cy="32637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0" name="椭圆 79"/>
              <p:cNvSpPr/>
              <p:nvPr/>
            </p:nvSpPr>
            <p:spPr bwMode="auto">
              <a:xfrm>
                <a:off x="2861410" y="5403570"/>
                <a:ext cx="72000" cy="72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8" name="Rectangle 2"/>
            <p:cNvSpPr txBox="1">
              <a:spLocks noChangeArrowheads="1"/>
            </p:cNvSpPr>
            <p:nvPr/>
          </p:nvSpPr>
          <p:spPr bwMode="auto">
            <a:xfrm>
              <a:off x="3232423" y="4809185"/>
              <a:ext cx="1135160" cy="646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170" tIns="46990" rIns="90170" bIns="46990" numCol="1" anchor="t" anchorCtr="0" compatLnSpc="1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ts val="0"/>
                </a:spcBef>
              </a:pPr>
              <a:r>
                <a:rPr lang="en-US" altLang="zh-CN" b="1" kern="0" noProof="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楷体" pitchFamily="49" charset="-122"/>
                  <a:cs typeface="Times New Roman" pitchFamily="18" charset="0"/>
                </a:rPr>
                <a:t>Highest point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55566" y="5925010"/>
            <a:ext cx="1616021" cy="646818"/>
            <a:chOff x="2861410" y="5162403"/>
            <a:chExt cx="1616021" cy="646818"/>
          </a:xfrm>
        </p:grpSpPr>
        <p:grpSp>
          <p:nvGrpSpPr>
            <p:cNvPr id="39" name="组合 47"/>
            <p:cNvGrpSpPr/>
            <p:nvPr/>
          </p:nvGrpSpPr>
          <p:grpSpPr>
            <a:xfrm>
              <a:off x="2861410" y="5403570"/>
              <a:ext cx="502127" cy="103508"/>
              <a:chOff x="2861410" y="5403570"/>
              <a:chExt cx="502127" cy="103508"/>
            </a:xfrm>
          </p:grpSpPr>
          <p:cxnSp>
            <p:nvCxnSpPr>
              <p:cNvPr id="41" name="直接箭头连接符 40"/>
              <p:cNvCxnSpPr/>
              <p:nvPr/>
            </p:nvCxnSpPr>
            <p:spPr bwMode="auto">
              <a:xfrm flipH="1" flipV="1">
                <a:off x="2944132" y="5486292"/>
                <a:ext cx="419405" cy="207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2" name="椭圆 41"/>
              <p:cNvSpPr/>
              <p:nvPr/>
            </p:nvSpPr>
            <p:spPr bwMode="auto">
              <a:xfrm>
                <a:off x="2861410" y="5403570"/>
                <a:ext cx="72000" cy="72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40" name="Rectangle 2"/>
            <p:cNvSpPr txBox="1">
              <a:spLocks noChangeArrowheads="1"/>
            </p:cNvSpPr>
            <p:nvPr/>
          </p:nvSpPr>
          <p:spPr bwMode="auto">
            <a:xfrm>
              <a:off x="3342271" y="5162403"/>
              <a:ext cx="1135160" cy="646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170" tIns="46990" rIns="90170" bIns="46990" numCol="1" anchor="t" anchorCtr="0" compatLnSpc="1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ts val="0"/>
                </a:spcBef>
              </a:pPr>
              <a:r>
                <a:rPr lang="en-US" altLang="zh-CN" b="1" kern="0" noProof="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楷体" pitchFamily="49" charset="-122"/>
                  <a:cs typeface="Times New Roman" pitchFamily="18" charset="0"/>
                </a:rPr>
                <a:t>Highest point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43" grpId="0"/>
      <p:bldP spid="44" grpId="0"/>
      <p:bldP spid="49" grpId="0"/>
      <p:bldP spid="50" grpId="0"/>
      <p:bldP spid="69" grpId="0"/>
      <p:bldP spid="70" grpId="0"/>
      <p:bldP spid="81" grpId="0"/>
      <p:bldP spid="82" grpId="0"/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497" y="116632"/>
            <a:ext cx="252027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5. 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竖直上抛运动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50825" y="692696"/>
            <a:ext cx="396113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latin typeface="+mn-lt"/>
                <a:ea typeface="+mn-ea"/>
                <a:cs typeface="Times New Roman" pitchFamily="18" charset="0"/>
              </a:rPr>
              <a:t>①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v</a:t>
            </a:r>
            <a:r>
              <a:rPr kumimoji="0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</a:t>
            </a:r>
            <a:r>
              <a:rPr lang="zh-CN" altLang="en-US" sz="2400" b="1" kern="0" dirty="0" smtClean="0"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≠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且竖直向上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51520" y="1196752"/>
            <a:ext cx="432048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latin typeface="+mn-lt"/>
                <a:ea typeface="+mn-ea"/>
                <a:cs typeface="Times New Roman" pitchFamily="18" charset="0"/>
              </a:rPr>
              <a:t>②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</a:t>
            </a:r>
            <a:r>
              <a:rPr lang="zh-CN" altLang="en-US" sz="2400" b="1" kern="0" dirty="0" smtClean="0"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g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即只受重力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51520" y="1725518"/>
            <a:ext cx="1944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latin typeface="+mn-lt"/>
                <a:ea typeface="+mn-ea"/>
                <a:cs typeface="Times New Roman" pitchFamily="18" charset="0"/>
              </a:rPr>
              <a:t>③ 本质：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547664" y="1725518"/>
            <a:ext cx="26642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Times New Roman" pitchFamily="18" charset="0"/>
              </a:rPr>
              <a:t>匀变速直线运动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51520" y="2229574"/>
            <a:ext cx="1944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latin typeface="+mn-lt"/>
                <a:ea typeface="+mn-ea"/>
                <a:cs typeface="Times New Roman" pitchFamily="18" charset="0"/>
              </a:rPr>
              <a:t>④ 对称性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51520" y="2733630"/>
            <a:ext cx="216024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latin typeface="+mn-lt"/>
                <a:ea typeface="+mn-ea"/>
                <a:cs typeface="Times New Roman" pitchFamily="18" charset="0"/>
              </a:rPr>
              <a:t>⑤ 多解性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251520" y="3237686"/>
            <a:ext cx="259228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latin typeface="+mn-lt"/>
                <a:ea typeface="+mn-ea"/>
                <a:cs typeface="Times New Roman" pitchFamily="18" charset="0"/>
              </a:rPr>
              <a:t>⑥ 分析思路：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467544" y="3669734"/>
            <a:ext cx="28803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sz="2400" b="1" kern="0" dirty="0" err="1" smtClean="0">
                <a:solidFill>
                  <a:srgbClr val="0000CC"/>
                </a:solidFill>
                <a:latin typeface="+mn-lt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+mn-lt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分段讨论 </a:t>
            </a:r>
            <a:r>
              <a:rPr lang="en-US" altLang="zh-CN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— —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395536" y="4725144"/>
            <a:ext cx="316835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sz="2400" b="1" kern="0" dirty="0" smtClean="0">
                <a:solidFill>
                  <a:srgbClr val="0000CC"/>
                </a:solidFill>
                <a:latin typeface="+mn-lt"/>
                <a:ea typeface="楷体" pitchFamily="49" charset="-122"/>
                <a:cs typeface="Times New Roman" pitchFamily="18" charset="0"/>
              </a:rPr>
              <a:t>ii)</a:t>
            </a:r>
            <a:r>
              <a:rPr lang="en-US" altLang="zh-CN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全程考虑 </a:t>
            </a:r>
            <a:r>
              <a:rPr lang="en-US" altLang="zh-CN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— —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8" name="Object 8"/>
          <p:cNvGraphicFramePr>
            <a:graphicFrameLocks noChangeAspect="1"/>
          </p:cNvGraphicFramePr>
          <p:nvPr/>
        </p:nvGraphicFramePr>
        <p:xfrm>
          <a:off x="836464" y="5213434"/>
          <a:ext cx="1422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1" name="公式" r:id="rId3" imgW="685800" imgH="228600" progId="Equation.3">
                  <p:embed/>
                </p:oleObj>
              </mc:Choice>
              <mc:Fallback>
                <p:oleObj name="公式" r:id="rId3" imgW="685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64" y="5213434"/>
                        <a:ext cx="14224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"/>
          <p:cNvGraphicFramePr>
            <a:graphicFrameLocks noChangeAspect="1"/>
          </p:cNvGraphicFramePr>
          <p:nvPr/>
        </p:nvGraphicFramePr>
        <p:xfrm>
          <a:off x="811818" y="5537283"/>
          <a:ext cx="19224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2" name="公式" r:id="rId5" imgW="927000" imgH="393480" progId="Equation.3">
                  <p:embed/>
                </p:oleObj>
              </mc:Choice>
              <mc:Fallback>
                <p:oleObj name="公式" r:id="rId5" imgW="927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18" y="5537283"/>
                        <a:ext cx="1922462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2036890" y="4653136"/>
            <a:ext cx="182491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向上为</a:t>
            </a:r>
            <a:r>
              <a:rPr lang="en-US" altLang="zh-CN" b="1" kern="0" dirty="0" smtClean="0">
                <a:solidFill>
                  <a:srgbClr val="7030A0"/>
                </a:solidFill>
                <a:latin typeface="+mn-lt"/>
                <a:ea typeface="楷体" pitchFamily="49" charset="-122"/>
                <a:cs typeface="Times New Roman" pitchFamily="18" charset="0"/>
              </a:rPr>
              <a:t>+)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/>
        </p:nvGraphicFramePr>
        <p:xfrm>
          <a:off x="822350" y="6282274"/>
          <a:ext cx="1949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3" name="公式" r:id="rId7" imgW="939600" imgH="253800" progId="Equation.3">
                  <p:embed/>
                </p:oleObj>
              </mc:Choice>
              <mc:Fallback>
                <p:oleObj name="公式" r:id="rId7" imgW="93960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50" y="6282274"/>
                        <a:ext cx="19494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683568" y="4149080"/>
            <a:ext cx="39520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向上匀减速 </a:t>
            </a:r>
            <a:r>
              <a:rPr lang="en-US" altLang="zh-CN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+ </a:t>
            </a:r>
            <a:r>
              <a:rPr lang="zh-CN" altLang="en-US" sz="2400" b="1" kern="0" dirty="0" smtClean="0">
                <a:latin typeface="+mn-lt"/>
                <a:ea typeface="楷体" pitchFamily="49" charset="-122"/>
                <a:cs typeface="Times New Roman" pitchFamily="18" charset="0"/>
              </a:rPr>
              <a:t>自由落体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355976" y="692696"/>
            <a:ext cx="144016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400" b="1" kern="0" dirty="0" smtClean="0">
                <a:latin typeface="+mn-lt"/>
                <a:ea typeface="+mn-ea"/>
                <a:cs typeface="Times New Roman" pitchFamily="18" charset="0"/>
              </a:rPr>
              <a:t>⑦图象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45" name="左大括号 44"/>
          <p:cNvSpPr/>
          <p:nvPr/>
        </p:nvSpPr>
        <p:spPr bwMode="auto">
          <a:xfrm>
            <a:off x="521592" y="5373216"/>
            <a:ext cx="252000" cy="1296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4211960" y="692695"/>
            <a:ext cx="0" cy="608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5059658" y="980728"/>
            <a:ext cx="167258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Bef>
                <a:spcPts val="0"/>
              </a:spcBef>
            </a:pPr>
            <a:r>
              <a:rPr lang="en-US" altLang="zh-CN" sz="2400" b="1" kern="0" dirty="0" smtClean="0">
                <a:solidFill>
                  <a:srgbClr val="C00000"/>
                </a:solidFill>
                <a:latin typeface="+mn-lt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+mn-lt"/>
                <a:ea typeface="楷体" pitchFamily="49" charset="-122"/>
                <a:cs typeface="Times New Roman" pitchFamily="18" charset="0"/>
              </a:rPr>
              <a:t>向上为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+mn-lt"/>
                <a:ea typeface="楷体" pitchFamily="49" charset="-122"/>
                <a:cs typeface="Times New Roman" pitchFamily="18" charset="0"/>
              </a:rPr>
              <a:t>+)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970682" y="1583671"/>
            <a:ext cx="2830255" cy="2109094"/>
            <a:chOff x="4765517" y="1310854"/>
            <a:chExt cx="2830255" cy="2109094"/>
          </a:xfrm>
        </p:grpSpPr>
        <p:grpSp>
          <p:nvGrpSpPr>
            <p:cNvPr id="48" name="组合 47"/>
            <p:cNvGrpSpPr/>
            <p:nvPr/>
          </p:nvGrpSpPr>
          <p:grpSpPr>
            <a:xfrm>
              <a:off x="4765517" y="1310854"/>
              <a:ext cx="2830255" cy="2109094"/>
              <a:chOff x="480862" y="404664"/>
              <a:chExt cx="3226993" cy="2452687"/>
            </a:xfrm>
          </p:grpSpPr>
          <p:grpSp>
            <p:nvGrpSpPr>
              <p:cNvPr id="49" name="组合 10"/>
              <p:cNvGrpSpPr/>
              <p:nvPr/>
            </p:nvGrpSpPr>
            <p:grpSpPr>
              <a:xfrm>
                <a:off x="480862" y="404664"/>
                <a:ext cx="3226993" cy="2452687"/>
                <a:chOff x="2785167" y="1885950"/>
                <a:chExt cx="3226993" cy="2452687"/>
              </a:xfrm>
            </p:grpSpPr>
            <p:sp>
              <p:nvSpPr>
                <p:cNvPr id="5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3313113" y="2101850"/>
                  <a:ext cx="0" cy="22367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915865" y="1885950"/>
                  <a:ext cx="1008063" cy="4619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en-US" altLang="zh-CN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3" name="Line 7"/>
                <p:cNvSpPr>
                  <a:spLocks noChangeShapeType="1"/>
                </p:cNvSpPr>
                <p:nvPr/>
              </p:nvSpPr>
              <p:spPr bwMode="auto">
                <a:xfrm>
                  <a:off x="3313113" y="3268850"/>
                  <a:ext cx="23749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543847" y="3215432"/>
                  <a:ext cx="468313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endParaRPr lang="en-US" altLang="zh-CN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5" name="Line 10"/>
                <p:cNvSpPr>
                  <a:spLocks noChangeShapeType="1"/>
                </p:cNvSpPr>
                <p:nvPr/>
              </p:nvSpPr>
              <p:spPr bwMode="auto">
                <a:xfrm>
                  <a:off x="3313114" y="2462014"/>
                  <a:ext cx="1762991" cy="159320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85167" y="3069190"/>
                  <a:ext cx="431800" cy="40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b="1" i="1" dirty="0"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</a:p>
              </p:txBody>
            </p:sp>
          </p:grpSp>
          <p:cxnSp>
            <p:nvCxnSpPr>
              <p:cNvPr id="50" name="直接连接符 49"/>
              <p:cNvCxnSpPr/>
              <p:nvPr/>
            </p:nvCxnSpPr>
            <p:spPr>
              <a:xfrm>
                <a:off x="2771800" y="1853938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2"/>
            <p:cNvSpPr txBox="1">
              <a:spLocks noChangeArrowheads="1"/>
            </p:cNvSpPr>
            <p:nvPr/>
          </p:nvSpPr>
          <p:spPr bwMode="auto">
            <a:xfrm>
              <a:off x="5380493" y="1637184"/>
              <a:ext cx="1135160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170" tIns="46990" rIns="90170" bIns="46990" numCol="1" anchor="t" anchorCtr="0" compatLnSpc="1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ts val="0"/>
                </a:spcBef>
              </a:pPr>
              <a:r>
                <a:rPr lang="en-US" altLang="zh-CN" b="1" kern="0" dirty="0" smtClean="0">
                  <a:solidFill>
                    <a:srgbClr val="7030A0"/>
                  </a:solidFill>
                  <a:latin typeface="+mn-lt"/>
                  <a:ea typeface="楷体" pitchFamily="49" charset="-122"/>
                  <a:cs typeface="Times New Roman" pitchFamily="18" charset="0"/>
                </a:rPr>
                <a:t>Upward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7" name="Rectangle 2"/>
            <p:cNvSpPr txBox="1">
              <a:spLocks noChangeArrowheads="1"/>
            </p:cNvSpPr>
            <p:nvPr/>
          </p:nvSpPr>
          <p:spPr bwMode="auto">
            <a:xfrm>
              <a:off x="5147500" y="2780928"/>
              <a:ext cx="1439497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170" tIns="46990" rIns="90170" bIns="46990" numCol="1" anchor="t" anchorCtr="0" compatLnSpc="1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ts val="0"/>
                </a:spcBef>
              </a:pPr>
              <a:r>
                <a:rPr lang="en-US" altLang="zh-CN" b="1" kern="0" dirty="0" smtClean="0">
                  <a:solidFill>
                    <a:srgbClr val="7030A0"/>
                  </a:solidFill>
                  <a:latin typeface="+mn-lt"/>
                  <a:ea typeface="楷体" pitchFamily="49" charset="-122"/>
                  <a:cs typeface="Times New Roman" pitchFamily="18" charset="0"/>
                </a:rPr>
                <a:t>Downward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5957190" y="1774070"/>
              <a:ext cx="1549606" cy="749172"/>
              <a:chOff x="2861410" y="4726398"/>
              <a:chExt cx="1549606" cy="749172"/>
            </a:xfrm>
          </p:grpSpPr>
          <p:grpSp>
            <p:nvGrpSpPr>
              <p:cNvPr id="69" name="组合 47"/>
              <p:cNvGrpSpPr/>
              <p:nvPr/>
            </p:nvGrpSpPr>
            <p:grpSpPr>
              <a:xfrm>
                <a:off x="2861410" y="5085184"/>
                <a:ext cx="358204" cy="390386"/>
                <a:chOff x="2861410" y="5085184"/>
                <a:chExt cx="358204" cy="390386"/>
              </a:xfrm>
            </p:grpSpPr>
            <p:cxnSp>
              <p:nvCxnSpPr>
                <p:cNvPr id="71" name="直接箭头连接符 70"/>
                <p:cNvCxnSpPr/>
                <p:nvPr/>
              </p:nvCxnSpPr>
              <p:spPr bwMode="auto">
                <a:xfrm flipH="1">
                  <a:off x="2931614" y="5085184"/>
                  <a:ext cx="288000" cy="32637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72" name="椭圆 71"/>
                <p:cNvSpPr/>
                <p:nvPr/>
              </p:nvSpPr>
              <p:spPr bwMode="auto">
                <a:xfrm>
                  <a:off x="2861410" y="5403570"/>
                  <a:ext cx="72000" cy="720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70" name="Rectangle 2"/>
              <p:cNvSpPr txBox="1">
                <a:spLocks noChangeArrowheads="1"/>
              </p:cNvSpPr>
              <p:nvPr/>
            </p:nvSpPr>
            <p:spPr bwMode="auto">
              <a:xfrm>
                <a:off x="3275856" y="4726398"/>
                <a:ext cx="1135160" cy="646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0170" tIns="46990" rIns="90170" bIns="4699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1" hangingPunct="1">
                  <a:spcBef>
                    <a:spcPts val="0"/>
                  </a:spcBef>
                </a:pPr>
                <a:r>
                  <a:rPr lang="en-US" altLang="zh-CN" b="1" kern="0" noProof="0" dirty="0" smtClean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楷体" pitchFamily="49" charset="-122"/>
                    <a:cs typeface="Times New Roman" pitchFamily="18" charset="0"/>
                  </a:rPr>
                  <a:t>Highest point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05064"/>
            <a:ext cx="3474433" cy="2663732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4a3246c6862fe351bf0498a385e1423b_00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440172">
            <a:off x="4499992" y="3396596"/>
            <a:ext cx="4272136" cy="3097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 descr="4c423cb4ad11fe9e25ab8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280213">
            <a:off x="323528" y="620688"/>
            <a:ext cx="4516502" cy="3251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355902" y="1824500"/>
            <a:ext cx="46805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>
                <a:ea typeface="楷体" pitchFamily="49" charset="-122"/>
              </a:rPr>
              <a:t>物体越</a:t>
            </a:r>
            <a:r>
              <a:rPr lang="zh-CN" altLang="en-US" sz="3200" b="1" dirty="0">
                <a:solidFill>
                  <a:srgbClr val="C00000"/>
                </a:solidFill>
                <a:ea typeface="楷体" pitchFamily="49" charset="-122"/>
              </a:rPr>
              <a:t>重</a:t>
            </a:r>
            <a:r>
              <a:rPr lang="zh-CN" altLang="en-US" sz="3200" b="1" dirty="0">
                <a:ea typeface="楷体" pitchFamily="49" charset="-122"/>
              </a:rPr>
              <a:t>，</a:t>
            </a:r>
            <a:r>
              <a:rPr lang="zh-CN" altLang="en-US" sz="3200" b="1" dirty="0" smtClean="0">
                <a:ea typeface="楷体" pitchFamily="49" charset="-122"/>
              </a:rPr>
              <a:t>下落越</a:t>
            </a:r>
            <a:r>
              <a:rPr lang="zh-CN" altLang="en-US" sz="3200" b="1" dirty="0">
                <a:solidFill>
                  <a:srgbClr val="C00000"/>
                </a:solidFill>
                <a:ea typeface="楷体" pitchFamily="49" charset="-122"/>
              </a:rPr>
              <a:t>快</a:t>
            </a:r>
            <a:r>
              <a:rPr lang="zh-CN" altLang="en-US" sz="3200" b="1" dirty="0">
                <a:ea typeface="楷体" pitchFamily="49" charset="-122"/>
              </a:rPr>
              <a:t>。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444252" y="1081187"/>
            <a:ext cx="3695700" cy="4364037"/>
            <a:chOff x="0" y="0"/>
            <a:chExt cx="2328" cy="2749"/>
          </a:xfrm>
        </p:grpSpPr>
        <p:pic>
          <p:nvPicPr>
            <p:cNvPr id="6148" name="Picture 2" descr="亚里士多德">
              <a:hlinkClick r:id="" action="ppaction://hlinkshowjump?jump=previousslide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2325" cy="274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149" name="Text Box 7"/>
            <p:cNvSpPr txBox="1">
              <a:spLocks noChangeArrowheads="1"/>
            </p:cNvSpPr>
            <p:nvPr/>
          </p:nvSpPr>
          <p:spPr bwMode="auto">
            <a:xfrm>
              <a:off x="16" y="2061"/>
              <a:ext cx="2304" cy="368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华文行楷" pitchFamily="2" charset="-122"/>
                  <a:ea typeface="华文行楷" pitchFamily="2" charset="-122"/>
                </a:rPr>
                <a:t>Aristotle</a:t>
              </a:r>
              <a:endParaRPr lang="zh-CN" altLang="en-US" sz="32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6150" name="Text Box 8"/>
            <p:cNvSpPr txBox="1">
              <a:spLocks noChangeArrowheads="1"/>
            </p:cNvSpPr>
            <p:nvPr/>
          </p:nvSpPr>
          <p:spPr bwMode="auto">
            <a:xfrm>
              <a:off x="24" y="2413"/>
              <a:ext cx="2304" cy="3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2800" b="1" dirty="0" smtClean="0">
                  <a:solidFill>
                    <a:schemeClr val="tx2"/>
                  </a:solidFill>
                  <a:latin typeface="华文行楷" pitchFamily="2" charset="-122"/>
                  <a:ea typeface="华文行楷" pitchFamily="2" charset="-122"/>
                </a:rPr>
                <a:t>384-322 BC</a:t>
              </a:r>
              <a:endParaRPr lang="en-US" sz="28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  <p:pic>
        <p:nvPicPr>
          <p:cNvPr id="8" name="图片 7" descr="14395579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5" y="2671227"/>
            <a:ext cx="3363594" cy="3363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520" y="709265"/>
            <a:ext cx="3394075" cy="4879975"/>
            <a:chOff x="0" y="0"/>
            <a:chExt cx="2139" cy="3074"/>
          </a:xfrm>
        </p:grpSpPr>
        <p:pic>
          <p:nvPicPr>
            <p:cNvPr id="8196" name="Picture 2" descr="伽俐略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2139" cy="303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8197" name="Text Box 6"/>
            <p:cNvSpPr txBox="1">
              <a:spLocks noChangeArrowheads="1"/>
            </p:cNvSpPr>
            <p:nvPr/>
          </p:nvSpPr>
          <p:spPr bwMode="auto">
            <a:xfrm>
              <a:off x="19" y="2747"/>
              <a:ext cx="2112" cy="3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sz="2800" b="1" dirty="0" smtClean="0">
                  <a:latin typeface="华文行楷" pitchFamily="2" charset="-122"/>
                  <a:ea typeface="华文行楷" pitchFamily="2" charset="-122"/>
                </a:rPr>
                <a:t>1564-1642</a:t>
              </a:r>
              <a:endParaRPr lang="en-US" sz="2800" b="1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8198" name="Text Box 10"/>
            <p:cNvSpPr txBox="1">
              <a:spLocks noChangeArrowheads="1"/>
            </p:cNvSpPr>
            <p:nvPr/>
          </p:nvSpPr>
          <p:spPr bwMode="auto">
            <a:xfrm>
              <a:off x="19" y="2345"/>
              <a:ext cx="2112" cy="368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200" b="1" dirty="0" smtClean="0">
                  <a:latin typeface="华文行楷" pitchFamily="2" charset="-122"/>
                  <a:ea typeface="华文行楷" pitchFamily="2" charset="-122"/>
                </a:rPr>
                <a:t>Galileo</a:t>
              </a:r>
              <a:endParaRPr lang="zh-CN" altLang="en-US" sz="3200" b="1" dirty="0">
                <a:latin typeface="华文行楷" pitchFamily="2" charset="-122"/>
                <a:ea typeface="华文行楷" pitchFamily="2" charset="-122"/>
              </a:endParaRPr>
            </a:p>
          </p:txBody>
        </p:sp>
      </p:grp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984302" y="622429"/>
            <a:ext cx="49801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楷体" pitchFamily="49" charset="-122"/>
              </a:rPr>
              <a:t>假设：</a:t>
            </a:r>
            <a:r>
              <a:rPr lang="zh-CN" altLang="en-US" sz="3200" b="1" dirty="0">
                <a:ea typeface="楷体" pitchFamily="49" charset="-122"/>
              </a:rPr>
              <a:t>重的物体下落</a:t>
            </a:r>
            <a:r>
              <a:rPr lang="zh-CN" altLang="en-US" sz="3200" b="1" dirty="0">
                <a:solidFill>
                  <a:srgbClr val="C00000"/>
                </a:solidFill>
                <a:ea typeface="楷体" pitchFamily="49" charset="-122"/>
              </a:rPr>
              <a:t>快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3923928" y="5157192"/>
            <a:ext cx="49801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楷体" pitchFamily="49" charset="-122"/>
              </a:rPr>
              <a:t>结论：</a:t>
            </a:r>
            <a:r>
              <a:rPr lang="zh-CN" altLang="en-US" sz="3200" b="1" dirty="0">
                <a:ea typeface="楷体" pitchFamily="49" charset="-122"/>
              </a:rPr>
              <a:t>重的物体下落</a:t>
            </a:r>
            <a:r>
              <a:rPr lang="zh-CN" altLang="en-US" sz="3200" b="1" dirty="0">
                <a:solidFill>
                  <a:srgbClr val="C00000"/>
                </a:solidFill>
                <a:ea typeface="楷体" pitchFamily="49" charset="-122"/>
              </a:rPr>
              <a:t>慢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899592" y="5805264"/>
            <a:ext cx="6038801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楷体" pitchFamily="49" charset="-122"/>
              </a:rPr>
              <a:t>物体下落快慢与物体轻重无关！</a:t>
            </a:r>
            <a:endParaRPr lang="zh-CN" alt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楷体" pitchFamily="49" charset="-122"/>
            </a:endParaRPr>
          </a:p>
        </p:txBody>
      </p:sp>
      <p:pic>
        <p:nvPicPr>
          <p:cNvPr id="31" name="Picture 4" descr="NA0017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810098"/>
            <a:ext cx="762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NA0017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2162523"/>
            <a:ext cx="3048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Line 6"/>
          <p:cNvSpPr>
            <a:spLocks noChangeShapeType="1"/>
          </p:cNvSpPr>
          <p:nvPr/>
        </p:nvSpPr>
        <p:spPr bwMode="auto">
          <a:xfrm flipV="1">
            <a:off x="3657600" y="2467323"/>
            <a:ext cx="5410200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038600" y="2467323"/>
            <a:ext cx="1295400" cy="2199620"/>
            <a:chOff x="4038600" y="2467323"/>
            <a:chExt cx="1295400" cy="2199620"/>
          </a:xfrm>
        </p:grpSpPr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4038600" y="2467323"/>
              <a:ext cx="0" cy="1752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4038600" y="4143723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 smtClean="0">
                  <a:latin typeface="华文新魏" pitchFamily="2" charset="-122"/>
                  <a:ea typeface="华文新魏" pitchFamily="2" charset="-122"/>
                </a:rPr>
                <a:t>V</a:t>
              </a:r>
              <a:r>
                <a:rPr kumimoji="1" lang="en-US" altLang="zh-CN" sz="2800" b="1" baseline="-25000" dirty="0" smtClean="0">
                  <a:latin typeface="华文新魏" pitchFamily="2" charset="-122"/>
                  <a:ea typeface="华文新魏" pitchFamily="2" charset="-122"/>
                </a:rPr>
                <a:t>1 </a:t>
              </a:r>
              <a:r>
                <a:rPr kumimoji="1" lang="en-US" altLang="zh-CN" sz="2800" b="1" dirty="0" smtClean="0">
                  <a:latin typeface="华文新魏" pitchFamily="2" charset="-122"/>
                  <a:ea typeface="华文新魏" pitchFamily="2" charset="-122"/>
                </a:rPr>
                <a:t>= 8</a:t>
              </a:r>
              <a:endParaRPr kumimoji="1" lang="en-US" altLang="zh-CN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105400" y="2467323"/>
            <a:ext cx="1356388" cy="1056620"/>
            <a:chOff x="5105400" y="2467323"/>
            <a:chExt cx="1356388" cy="1056620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5181600" y="2467323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5105400" y="3000723"/>
              <a:ext cx="13563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 smtClean="0">
                  <a:latin typeface="华文新魏" pitchFamily="2" charset="-122"/>
                  <a:ea typeface="华文新魏" pitchFamily="2" charset="-122"/>
                </a:rPr>
                <a:t>V</a:t>
              </a:r>
              <a:r>
                <a:rPr kumimoji="1" lang="en-US" altLang="zh-CN" sz="2800" b="1" baseline="-25000" dirty="0" smtClean="0">
                  <a:latin typeface="华文新魏" pitchFamily="2" charset="-122"/>
                  <a:ea typeface="华文新魏" pitchFamily="2" charset="-122"/>
                </a:rPr>
                <a:t>2 </a:t>
              </a:r>
              <a:r>
                <a:rPr kumimoji="1" lang="en-US" altLang="zh-CN" sz="2800" b="1" dirty="0" smtClean="0">
                  <a:latin typeface="华文新魏" pitchFamily="2" charset="-122"/>
                  <a:ea typeface="华文新魏" pitchFamily="2" charset="-122"/>
                </a:rPr>
                <a:t>= 4</a:t>
              </a:r>
              <a:endParaRPr kumimoji="1" lang="en-US" altLang="zh-CN" sz="2800" b="1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9" name="Group 12"/>
          <p:cNvGrpSpPr>
            <a:grpSpLocks/>
          </p:cNvGrpSpPr>
          <p:nvPr/>
        </p:nvGrpSpPr>
        <p:grpSpPr bwMode="auto">
          <a:xfrm>
            <a:off x="7010400" y="1268760"/>
            <a:ext cx="762000" cy="1198563"/>
            <a:chOff x="2352" y="1261"/>
            <a:chExt cx="480" cy="755"/>
          </a:xfrm>
        </p:grpSpPr>
        <p:pic>
          <p:nvPicPr>
            <p:cNvPr id="43" name="Picture 13" descr="NA00178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52" y="1597"/>
              <a:ext cx="48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14" descr="NA00178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96" y="1261"/>
              <a:ext cx="192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Line 15"/>
            <p:cNvSpPr>
              <a:spLocks noChangeShapeType="1"/>
            </p:cNvSpPr>
            <p:nvPr/>
          </p:nvSpPr>
          <p:spPr bwMode="auto">
            <a:xfrm>
              <a:off x="2592" y="1405"/>
              <a:ext cx="0" cy="24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16"/>
          <p:cNvGrpSpPr>
            <a:grpSpLocks/>
          </p:cNvGrpSpPr>
          <p:nvPr/>
        </p:nvGrpSpPr>
        <p:grpSpPr bwMode="auto">
          <a:xfrm>
            <a:off x="6881815" y="2467324"/>
            <a:ext cx="1219200" cy="1836738"/>
            <a:chOff x="2271" y="1728"/>
            <a:chExt cx="768" cy="1157"/>
          </a:xfrm>
        </p:grpSpPr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592" y="1728"/>
              <a:ext cx="0" cy="85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2271" y="2555"/>
              <a:ext cx="76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V</a:t>
              </a:r>
              <a:r>
                <a:rPr kumimoji="1" lang="en-US" altLang="zh-CN" sz="2800" b="1" baseline="-25000" dirty="0">
                  <a:solidFill>
                    <a:schemeClr val="accent2"/>
                  </a:solidFill>
                  <a:latin typeface="华文新魏" pitchFamily="2" charset="-122"/>
                  <a:ea typeface="华文新魏" pitchFamily="2" charset="-122"/>
                </a:rPr>
                <a:t>12</a:t>
              </a:r>
              <a:endParaRPr kumimoji="1" lang="en-US" altLang="zh-CN" sz="2800" b="1" dirty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6439613" y="4430772"/>
            <a:ext cx="2020819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4&lt; 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V</a:t>
            </a:r>
            <a:r>
              <a:rPr kumimoji="1" lang="en-US" altLang="zh-CN" sz="2800" b="1" baseline="-25000" dirty="0" smtClean="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12 </a:t>
            </a:r>
            <a:r>
              <a:rPr kumimoji="1" lang="en-US" altLang="zh-CN" sz="2800" b="1" dirty="0" smtClean="0">
                <a:latin typeface="华文新魏" pitchFamily="2" charset="-122"/>
                <a:ea typeface="华文新魏" pitchFamily="2" charset="-122"/>
              </a:rPr>
              <a:t>&lt; 8</a:t>
            </a:r>
            <a:endParaRPr kumimoji="1" lang="en-US" altLang="zh-CN" sz="2800" b="1" baseline="-25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乘号 25"/>
          <p:cNvSpPr/>
          <p:nvPr/>
        </p:nvSpPr>
        <p:spPr bwMode="auto">
          <a:xfrm rot="5400000">
            <a:off x="3756484" y="964552"/>
            <a:ext cx="4511352" cy="417646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ldLvl="0" autoUpdateAnimBg="0"/>
      <p:bldP spid="8217" grpId="0" bldLvl="0" autoUpdateAnimBg="0"/>
      <p:bldP spid="29" grpId="0" animBg="1"/>
      <p:bldP spid="33" grpId="0" animBg="1"/>
      <p:bldP spid="4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28818"/>
            <a:ext cx="8569325" cy="792088"/>
          </a:xfrm>
          <a:noFill/>
        </p:spPr>
        <p:txBody>
          <a:bodyPr lIns="90170" tIns="46990" rIns="90170" bIns="46990"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latin typeface="+mn-ea"/>
                <a:cs typeface="Times New Roman" pitchFamily="18" charset="0"/>
              </a:rPr>
              <a:t>物体</a:t>
            </a:r>
            <a:r>
              <a:rPr lang="zh-CN" altLang="en-US" b="1" dirty="0">
                <a:latin typeface="+mn-ea"/>
                <a:cs typeface="Times New Roman" pitchFamily="18" charset="0"/>
              </a:rPr>
              <a:t>只在重力作用下，从静止开始下落</a:t>
            </a:r>
            <a:r>
              <a:rPr lang="zh-CN" altLang="en-US" b="1" dirty="0" smtClean="0">
                <a:latin typeface="+mn-ea"/>
                <a:cs typeface="Times New Roman" pitchFamily="18" charset="0"/>
              </a:rPr>
              <a:t>的运动</a:t>
            </a:r>
            <a:r>
              <a:rPr lang="zh-CN" altLang="en-US" b="1" dirty="0">
                <a:latin typeface="+mn-ea"/>
                <a:cs typeface="Times New Roman" pitchFamily="18" charset="0"/>
              </a:rPr>
              <a:t>。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5497" y="622429"/>
            <a:ext cx="7488832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</a:t>
            </a: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. 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自由落体运动 (</a:t>
            </a: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F</a:t>
            </a:r>
            <a:r>
              <a:rPr lang="zh-CN" alt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ree-fall </a:t>
            </a: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M</a:t>
            </a:r>
            <a:r>
              <a:rPr lang="zh-CN" alt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otion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)：</a:t>
            </a:r>
            <a:endParaRPr lang="en-US" altLang="zh-CN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55830" y="1472714"/>
            <a:ext cx="864000" cy="576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88024" y="1468806"/>
            <a:ext cx="864000" cy="576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611045" y="295643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12" name="Rectangle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5496" y="2710661"/>
            <a:ext cx="4752528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自由落体运动性质：</a:t>
            </a:r>
            <a:endParaRPr lang="en-US" altLang="zh-CN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60"/>
                            </p:stCondLst>
                            <p:childTnLst>
                              <p:par>
                                <p:cTn id="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 animBg="1" autoUpdateAnimBg="0"/>
      <p:bldP spid="7" grpId="0" build="p" animBg="1" autoUpdateAnimBg="0"/>
      <p:bldP spid="8" grpId="0" animBg="1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1020990"/>
          <p:cNvPicPr>
            <a:picLocks noChangeAspect="1" noChangeArrowheads="1"/>
          </p:cNvPicPr>
          <p:nvPr/>
        </p:nvPicPr>
        <p:blipFill>
          <a:blip r:embed="rId2" cstate="print">
            <a:lum bright="6000" contrast="42000"/>
          </a:blip>
          <a:srcRect l="12701" r="9517" b="6944"/>
          <a:stretch>
            <a:fillRect/>
          </a:stretch>
        </p:blipFill>
        <p:spPr bwMode="auto">
          <a:xfrm>
            <a:off x="1944216" y="509330"/>
            <a:ext cx="5724128" cy="582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611560" y="509330"/>
            <a:ext cx="705000" cy="5871998"/>
            <a:chOff x="611560" y="509330"/>
            <a:chExt cx="705000" cy="5871998"/>
          </a:xfrm>
        </p:grpSpPr>
        <p:sp>
          <p:nvSpPr>
            <p:cNvPr id="4" name="矩形 3"/>
            <p:cNvSpPr/>
            <p:nvPr/>
          </p:nvSpPr>
          <p:spPr bwMode="auto">
            <a:xfrm>
              <a:off x="668488" y="509330"/>
              <a:ext cx="648072" cy="582221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1560" y="509330"/>
              <a:ext cx="677108" cy="58719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200" b="1" dirty="0" smtClean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用打点计时器研究自由落体运动</a:t>
              </a:r>
              <a:endParaRPr lang="zh-CN" altLang="en-US" sz="32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0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70660" name="ShockwaveFlash1" r:id="rId2" imgW="9142857" imgH="6857143"/>
        </mc:Choice>
        <mc:Fallback>
          <p:control name="ShockwaveFlash1" r:id="rId2" imgW="9142857" imgH="6857143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28818"/>
            <a:ext cx="8569325" cy="792088"/>
          </a:xfrm>
          <a:noFill/>
        </p:spPr>
        <p:txBody>
          <a:bodyPr lIns="90170" tIns="46990" rIns="90170" bIns="46990"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latin typeface="+mn-ea"/>
                <a:cs typeface="Times New Roman" pitchFamily="18" charset="0"/>
              </a:rPr>
              <a:t>物体</a:t>
            </a:r>
            <a:r>
              <a:rPr lang="zh-CN" altLang="en-US" b="1" dirty="0">
                <a:latin typeface="+mn-ea"/>
                <a:cs typeface="Times New Roman" pitchFamily="18" charset="0"/>
              </a:rPr>
              <a:t>只在重力作用下，从静止开始下落</a:t>
            </a:r>
            <a:r>
              <a:rPr lang="zh-CN" altLang="en-US" b="1" dirty="0" smtClean="0">
                <a:latin typeface="+mn-ea"/>
                <a:cs typeface="Times New Roman" pitchFamily="18" charset="0"/>
              </a:rPr>
              <a:t>的运动</a:t>
            </a:r>
            <a:r>
              <a:rPr lang="zh-CN" altLang="en-US" b="1" dirty="0">
                <a:latin typeface="+mn-ea"/>
                <a:cs typeface="Times New Roman" pitchFamily="18" charset="0"/>
              </a:rPr>
              <a:t>。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5497" y="622429"/>
            <a:ext cx="7488832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</a:t>
            </a: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. 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自由落体运动 (</a:t>
            </a: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F</a:t>
            </a:r>
            <a:r>
              <a:rPr lang="zh-CN" alt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ree-fall </a:t>
            </a:r>
            <a:r>
              <a:rPr lang="en-US" altLang="zh-CN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M</a:t>
            </a:r>
            <a:r>
              <a:rPr lang="zh-CN" alt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otion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)：</a:t>
            </a:r>
            <a:endParaRPr lang="en-US" altLang="zh-CN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55830" y="1472714"/>
            <a:ext cx="864000" cy="576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88024" y="1468806"/>
            <a:ext cx="864000" cy="576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611045" y="295643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12" name="Rectangle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35496" y="2710661"/>
            <a:ext cx="4752528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en-US" altLang="zh-CN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lang="zh-CN" alt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自由落体运动性质：</a:t>
            </a:r>
            <a:endParaRPr lang="en-US" altLang="zh-CN" sz="3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642911" y="3645024"/>
            <a:ext cx="5225234" cy="64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 eaLnBrk="1" hangingPunct="1"/>
            <a:r>
              <a:rPr lang="en-US" altLang="zh-CN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v</a:t>
            </a:r>
            <a:r>
              <a:rPr lang="en-US" altLang="zh-CN" sz="3600" b="1" i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36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= 0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匀加速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直线运动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056784" y="1988840"/>
            <a:ext cx="2353029" cy="4404558"/>
            <a:chOff x="7056784" y="1988840"/>
            <a:chExt cx="2353029" cy="4404558"/>
          </a:xfrm>
        </p:grpSpPr>
        <p:pic>
          <p:nvPicPr>
            <p:cNvPr id="901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69179" t="26382" r="15052" b="13407"/>
            <a:stretch>
              <a:fillRect/>
            </a:stretch>
          </p:blipFill>
          <p:spPr bwMode="auto">
            <a:xfrm>
              <a:off x="7056784" y="1988840"/>
              <a:ext cx="2051720" cy="4404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直接连接符 13"/>
            <p:cNvCxnSpPr/>
            <p:nvPr/>
          </p:nvCxnSpPr>
          <p:spPr bwMode="auto">
            <a:xfrm>
              <a:off x="8604448" y="2209031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8605528" y="2337005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8604448" y="2660662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8604448" y="3201101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8593217" y="3981314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8605528" y="4977551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8604448" y="6189054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8712081" y="2197156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8724714" y="2349556"/>
              <a:ext cx="0" cy="32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8724714" y="2663956"/>
              <a:ext cx="0" cy="54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8723956" y="3212657"/>
              <a:ext cx="0" cy="75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8724714" y="3969144"/>
              <a:ext cx="0" cy="100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8724714" y="4964918"/>
              <a:ext cx="0" cy="122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8771570" y="2060848"/>
              <a:ext cx="63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72328" y="2276872"/>
              <a:ext cx="63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72972" y="2699628"/>
              <a:ext cx="63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72214" y="3359575"/>
              <a:ext cx="63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772328" y="4211796"/>
              <a:ext cx="63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72214" y="5363924"/>
              <a:ext cx="63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="1" baseline="-25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2370019" y="5774558"/>
            <a:ext cx="2994069" cy="52322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同一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地点，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恒定</a:t>
            </a:r>
            <a:endParaRPr lang="zh-CN" altLang="en-US" sz="28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874741" y="2471861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40" name="矩形 39"/>
          <p:cNvSpPr/>
          <p:nvPr/>
        </p:nvSpPr>
        <p:spPr>
          <a:xfrm>
            <a:off x="883205" y="4635566"/>
            <a:ext cx="1526380" cy="52322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△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8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燕尾形箭头 1"/>
          <p:cNvSpPr/>
          <p:nvPr/>
        </p:nvSpPr>
        <p:spPr bwMode="auto">
          <a:xfrm>
            <a:off x="2646198" y="4725761"/>
            <a:ext cx="360000" cy="324000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3211756" y="4509120"/>
                <a:ext cx="1493374" cy="78380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∆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56" y="4509120"/>
                <a:ext cx="1493374" cy="7838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00B0F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燕尾形箭头 35"/>
          <p:cNvSpPr/>
          <p:nvPr/>
        </p:nvSpPr>
        <p:spPr bwMode="auto">
          <a:xfrm rot="5400000">
            <a:off x="3720197" y="5383150"/>
            <a:ext cx="324000" cy="288000"/>
          </a:xfrm>
          <a:prstGeom prst="notch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38" grpId="0" animBg="1"/>
      <p:bldP spid="39" grpId="0"/>
      <p:bldP spid="40" grpId="0" animBg="1"/>
      <p:bldP spid="2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_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157259262</TotalTime>
  <Pages>0</Pages>
  <Words>991</Words>
  <Characters>0</Characters>
  <Application>Microsoft Office PowerPoint</Application>
  <DocSecurity>0</DocSecurity>
  <PresentationFormat>全屏显示(4:3)</PresentationFormat>
  <Lines>0</Lines>
  <Paragraphs>209</Paragraphs>
  <Slides>23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默认设计模板</vt:lpstr>
      <vt:lpstr>默认设计模板_2</vt:lpstr>
      <vt:lpstr>默认设计模板_3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kmj</dc:creator>
  <cp:lastModifiedBy>  </cp:lastModifiedBy>
  <cp:revision>220</cp:revision>
  <cp:lastPrinted>1899-12-30T00:00:00Z</cp:lastPrinted>
  <dcterms:created xsi:type="dcterms:W3CDTF">2013-07-11T10:00:55Z</dcterms:created>
  <dcterms:modified xsi:type="dcterms:W3CDTF">2018-10-07T04:16:30Z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2052-8.1.0.3166</vt:lpwstr>
  </property>
</Properties>
</file>