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  <p:sldId id="266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672D-3C08-4A87-B11E-F2B3608DE061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DC15-342A-46CF-8316-9D34BC3A3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6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649E-FB69-46AC-94F4-2825E88BE932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4093295"/>
            <a:ext cx="8424863" cy="5598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  <a:defRPr/>
            </a:pPr>
            <a:r>
              <a:rPr kumimoji="1"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2.6 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伽利略对自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由落体运动的研究 </a:t>
            </a:r>
            <a:endParaRPr lang="en-US" altLang="zh-CN" sz="3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96935" y="980728"/>
            <a:ext cx="8279448" cy="2408709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§2 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匀变速直线运动的研究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(Study on 1-D Motion with Constant Acceleration)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158" y="642918"/>
            <a:ext cx="8429684" cy="16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※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现代科技不必用斜面来“冲淡”重力，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即可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对落体运动精确地“计时”、“定位”，直接研究落体运动的性质。</a:t>
            </a:r>
            <a:endParaRPr lang="zh-CN" altLang="en-US" sz="30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786417"/>
            <a:ext cx="614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※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现代研究落体运动的方法：</a:t>
            </a:r>
            <a:endParaRPr lang="zh-CN" altLang="en-US" sz="30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7" y="4671098"/>
            <a:ext cx="362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光电计时装置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3420616"/>
            <a:ext cx="363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打点计时器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4040404"/>
            <a:ext cx="363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频闪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照相</a:t>
            </a:r>
          </a:p>
        </p:txBody>
      </p:sp>
      <p:pic>
        <p:nvPicPr>
          <p:cNvPr id="3074" name="Picture 2" descr="https://timgsa.baidu.com/timg?image&amp;quality=80&amp;size=b9999_10000&amp;sec=1540116358855&amp;di=ec5bc42d7f505d442f5d6a8f83fd1d65&amp;imgtype=0&amp;src=http%3A%2F%2Fshiba.hpe.sh.cn%2Fjiaoyanzu%2FWULI%2Fimages%2Fexperiment%2Fdis%25E9%2580%259A%25E7%2594%25A8%25E5%25AE%259E%25E9%25AA%258C%2F%25E5%259B%25BE9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 r="30858" b="13367"/>
          <a:stretch/>
        </p:blipFill>
        <p:spPr bwMode="auto">
          <a:xfrm>
            <a:off x="3923928" y="3433695"/>
            <a:ext cx="5202341" cy="294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03671" y="5246013"/>
            <a:ext cx="18121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5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光电门</a:t>
            </a:r>
            <a:endParaRPr lang="zh-CN" altLang="en-US" sz="25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6091" y="5776575"/>
            <a:ext cx="2745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5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位移传感器</a:t>
            </a:r>
            <a:endParaRPr lang="zh-CN" altLang="en-US" sz="25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808" y="3306562"/>
            <a:ext cx="417195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科学研究的基本要素：</a:t>
            </a:r>
          </a:p>
        </p:txBody>
      </p:sp>
      <p:pic>
        <p:nvPicPr>
          <p:cNvPr id="3" name="Picture 3" descr="la1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67207"/>
            <a:ext cx="7343775" cy="20478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84580" y="683985"/>
            <a:ext cx="183914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最终结论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60" y="1423088"/>
            <a:ext cx="779187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自由落体运动是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b="1" i="1" baseline="-25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匀加速直线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运动，且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物体下落的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加速度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572" y="550421"/>
            <a:ext cx="4136458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5pPr>
          </a:lstStyle>
          <a:p>
            <a:r>
              <a:rPr lang="en-US" altLang="zh-CN" sz="3400" dirty="0" smtClean="0"/>
              <a:t>1. </a:t>
            </a:r>
            <a:r>
              <a:rPr lang="zh-CN" altLang="en-US" sz="3400" dirty="0" smtClean="0"/>
              <a:t>绵延</a:t>
            </a:r>
            <a:r>
              <a:rPr lang="zh-CN" altLang="en-US" sz="3400" dirty="0"/>
              <a:t>两千年的错误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444252" y="1628800"/>
            <a:ext cx="3695700" cy="4364037"/>
            <a:chOff x="0" y="0"/>
            <a:chExt cx="2328" cy="2749"/>
          </a:xfrm>
        </p:grpSpPr>
        <p:pic>
          <p:nvPicPr>
            <p:cNvPr id="9" name="Picture 2" descr="亚里士多德">
              <a:hlinkClick r:id="" action="ppaction://hlinkshowjump?jump=previousslide"/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325" cy="274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6" y="2061"/>
              <a:ext cx="2304" cy="368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华文行楷" pitchFamily="2" charset="-122"/>
                  <a:ea typeface="华文行楷" pitchFamily="2" charset="-122"/>
                </a:rPr>
                <a:t>Aristotle</a:t>
              </a:r>
              <a:endParaRPr lang="zh-CN" altLang="en-US" sz="32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" y="2413"/>
              <a:ext cx="2304" cy="3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tx2"/>
                  </a:solidFill>
                  <a:latin typeface="华文行楷" pitchFamily="2" charset="-122"/>
                  <a:ea typeface="华文行楷" pitchFamily="2" charset="-122"/>
                </a:rPr>
                <a:t>384-322 BC</a:t>
              </a:r>
              <a:endParaRPr lang="en-US" sz="2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83968" y="2679303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重的物体往往比轻的物体下落快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4824" y="2111058"/>
            <a:ext cx="1857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4141ED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生活现象：</a:t>
            </a:r>
            <a:endParaRPr lang="zh-CN" altLang="en-US" sz="2600" b="1" dirty="0">
              <a:solidFill>
                <a:srgbClr val="4141ED"/>
              </a:solidFill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9969" y="4578943"/>
            <a:ext cx="449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物体下落快慢由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其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重量决定。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0256" y="4014655"/>
            <a:ext cx="21096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亚里士多德：</a:t>
            </a:r>
            <a:endParaRPr lang="zh-CN" altLang="en-US" sz="26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720" y="928670"/>
            <a:ext cx="3838576" cy="4649789"/>
            <a:chOff x="0" y="0"/>
            <a:chExt cx="2328" cy="2749"/>
          </a:xfrm>
        </p:grpSpPr>
        <p:pic>
          <p:nvPicPr>
            <p:cNvPr id="3" name="Picture 2" descr="亚里士多德">
              <a:hlinkClick r:id="" action="ppaction://hlinkshowjump?jump=previousslide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325" cy="274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6" y="2061"/>
              <a:ext cx="2304" cy="3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tx2"/>
                  </a:solidFill>
                  <a:latin typeface="华文行楷" pitchFamily="2" charset="-122"/>
                  <a:ea typeface="华文行楷" pitchFamily="2" charset="-122"/>
                </a:rPr>
                <a:t>亚里士多德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24" y="2413"/>
              <a:ext cx="2304" cy="309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tx2"/>
                  </a:solidFill>
                  <a:latin typeface="华文行楷" pitchFamily="2" charset="-122"/>
                  <a:ea typeface="华文行楷" pitchFamily="2" charset="-122"/>
                </a:rPr>
                <a:t>Aristotle,384-322 BC</a:t>
              </a:r>
              <a:endParaRPr lang="en-US" sz="2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214942" y="785794"/>
            <a:ext cx="3394075" cy="4824413"/>
            <a:chOff x="0" y="0"/>
            <a:chExt cx="2139" cy="3039"/>
          </a:xfrm>
        </p:grpSpPr>
        <p:pic>
          <p:nvPicPr>
            <p:cNvPr id="7" name="Picture 2" descr="伽俐略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2139" cy="30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9" y="2683"/>
              <a:ext cx="2112" cy="3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2800" b="1" dirty="0" smtClean="0">
                  <a:latin typeface="华文行楷" pitchFamily="2" charset="-122"/>
                  <a:ea typeface="华文行楷" pitchFamily="2" charset="-122"/>
                </a:rPr>
                <a:t>Galileo,1564-1642 AD</a:t>
              </a:r>
              <a:endParaRPr lang="en-US" sz="2800" b="1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9" y="2315"/>
              <a:ext cx="2112" cy="3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华文行楷" pitchFamily="2" charset="-122"/>
                  <a:ea typeface="华文行楷" pitchFamily="2" charset="-122"/>
                </a:rPr>
                <a:t>伽利略</a:t>
              </a:r>
            </a:p>
          </p:txBody>
        </p:sp>
      </p:grpSp>
      <p:sp>
        <p:nvSpPr>
          <p:cNvPr id="10" name="云形标注 9"/>
          <p:cNvSpPr/>
          <p:nvPr/>
        </p:nvSpPr>
        <p:spPr>
          <a:xfrm>
            <a:off x="3357554" y="357166"/>
            <a:ext cx="1643074" cy="857256"/>
          </a:xfrm>
          <a:prstGeom prst="cloudCallout">
            <a:avLst>
              <a:gd name="adj1" fmla="val -33400"/>
              <a:gd name="adj2" fmla="val 9346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200" b="1" dirty="0" smtClean="0">
                <a:latin typeface="楷体" pitchFamily="49" charset="-122"/>
                <a:ea typeface="楷体" pitchFamily="49" charset="-122"/>
              </a:rPr>
              <a:t>重的快！</a:t>
            </a:r>
            <a:endParaRPr lang="zh-CN" altLang="en-US" sz="2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3714744" y="3929066"/>
            <a:ext cx="1571636" cy="857256"/>
          </a:xfrm>
          <a:prstGeom prst="cloudCallout">
            <a:avLst>
              <a:gd name="adj1" fmla="val 67336"/>
              <a:gd name="adj2" fmla="val -10782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200" b="1" dirty="0">
                <a:latin typeface="楷体" pitchFamily="49" charset="-122"/>
                <a:ea typeface="楷体" pitchFamily="49" charset="-122"/>
              </a:rPr>
              <a:t>一样快</a:t>
            </a:r>
            <a:r>
              <a:rPr lang="zh-CN" altLang="en-US" sz="2200" b="1" dirty="0" smtClean="0">
                <a:latin typeface="楷体" pitchFamily="49" charset="-122"/>
                <a:ea typeface="楷体" pitchFamily="49" charset="-122"/>
              </a:rPr>
              <a:t>！</a:t>
            </a:r>
            <a:endParaRPr lang="zh-CN" altLang="en-US" sz="22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883491"/>
            <a:ext cx="486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阅读教材并思考：</a:t>
            </a:r>
            <a:endParaRPr lang="zh-CN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857364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伽利略如何论证亚里士多德的观点是错误的？</a:t>
            </a:r>
            <a:endParaRPr lang="zh-CN" altLang="en-US" sz="3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3643314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伽利略的研究方法？</a:t>
            </a:r>
            <a:endParaRPr lang="zh-CN" altLang="en-US" sz="3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9512" y="509191"/>
            <a:ext cx="2919268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逻辑</a:t>
            </a:r>
            <a:r>
              <a:rPr lang="zh-CN" altLang="en-US" dirty="0"/>
              <a:t>的力量</a:t>
            </a:r>
          </a:p>
        </p:txBody>
      </p:sp>
      <p:grpSp>
        <p:nvGrpSpPr>
          <p:cNvPr id="23" name="Group 3"/>
          <p:cNvGrpSpPr>
            <a:grpSpLocks noChangeAspect="1"/>
          </p:cNvGrpSpPr>
          <p:nvPr/>
        </p:nvGrpSpPr>
        <p:grpSpPr bwMode="auto">
          <a:xfrm>
            <a:off x="251520" y="1412776"/>
            <a:ext cx="2844000" cy="4089080"/>
            <a:chOff x="0" y="0"/>
            <a:chExt cx="2139" cy="3074"/>
          </a:xfrm>
        </p:grpSpPr>
        <p:pic>
          <p:nvPicPr>
            <p:cNvPr id="24" name="Picture 2" descr="伽俐略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2139" cy="30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" y="2747"/>
              <a:ext cx="2112" cy="3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2800" b="1" dirty="0" smtClean="0">
                  <a:latin typeface="华文行楷" pitchFamily="2" charset="-122"/>
                  <a:ea typeface="华文行楷" pitchFamily="2" charset="-122"/>
                </a:rPr>
                <a:t>1564-1642</a:t>
              </a:r>
              <a:endParaRPr lang="en-US" sz="2800" b="1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9" y="2345"/>
              <a:ext cx="2112" cy="368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200" b="1" dirty="0" smtClean="0">
                  <a:latin typeface="华文行楷" pitchFamily="2" charset="-122"/>
                  <a:ea typeface="华文行楷" pitchFamily="2" charset="-122"/>
                </a:rPr>
                <a:t>Galileo</a:t>
              </a:r>
              <a:endParaRPr lang="zh-CN" altLang="en-US" sz="3200" b="1" dirty="0"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707904" y="764704"/>
            <a:ext cx="4064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楷体" pitchFamily="49" charset="-122"/>
              </a:rPr>
              <a:t>假设：</a:t>
            </a:r>
            <a:r>
              <a:rPr lang="zh-CN" altLang="en-US" sz="2800" b="1" dirty="0">
                <a:ea typeface="楷体" pitchFamily="49" charset="-122"/>
              </a:rPr>
              <a:t>重的物体下落</a:t>
            </a:r>
            <a:r>
              <a:rPr lang="zh-CN" altLang="en-US" sz="2800" b="1" dirty="0">
                <a:solidFill>
                  <a:srgbClr val="C00000"/>
                </a:solidFill>
                <a:ea typeface="楷体" pitchFamily="49" charset="-122"/>
              </a:rPr>
              <a:t>快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851920" y="5085184"/>
            <a:ext cx="3848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楷体" pitchFamily="49" charset="-122"/>
              </a:rPr>
              <a:t>结论：</a:t>
            </a:r>
            <a:r>
              <a:rPr lang="zh-CN" altLang="en-US" sz="2800" b="1" dirty="0">
                <a:ea typeface="楷体" pitchFamily="49" charset="-122"/>
              </a:rPr>
              <a:t>重的物体下落</a:t>
            </a:r>
            <a:r>
              <a:rPr lang="zh-CN" altLang="en-US" sz="2800" b="1" dirty="0">
                <a:solidFill>
                  <a:srgbClr val="C00000"/>
                </a:solidFill>
                <a:ea typeface="楷体" pitchFamily="49" charset="-122"/>
              </a:rPr>
              <a:t>慢</a:t>
            </a: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73188" y="5805264"/>
            <a:ext cx="546310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楷体" pitchFamily="49" charset="-122"/>
              </a:rPr>
              <a:t>物体下落快慢与物体轻重无关！</a:t>
            </a:r>
            <a:endParaRPr lang="zh-CN" altLang="en-US" sz="3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楷体" pitchFamily="49" charset="-122"/>
            </a:endParaRPr>
          </a:p>
        </p:txBody>
      </p:sp>
      <p:pic>
        <p:nvPicPr>
          <p:cNvPr id="37" name="Picture 4" descr="NA0017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810098"/>
            <a:ext cx="762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 descr="NA0017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162523"/>
            <a:ext cx="3048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3657600" y="2467323"/>
            <a:ext cx="5410200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038600" y="2467323"/>
            <a:ext cx="1295400" cy="2138065"/>
            <a:chOff x="4038600" y="2467323"/>
            <a:chExt cx="1295400" cy="2138065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038600" y="2467323"/>
              <a:ext cx="0" cy="1752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4038600" y="4143723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华文新魏" pitchFamily="2" charset="-122"/>
                  <a:ea typeface="华文新魏" pitchFamily="2" charset="-122"/>
                </a:rPr>
                <a:t>V</a:t>
              </a:r>
              <a:r>
                <a:rPr kumimoji="1" lang="en-US" altLang="zh-CN" sz="2400" b="1" baseline="-25000" dirty="0" smtClean="0">
                  <a:latin typeface="华文新魏" pitchFamily="2" charset="-122"/>
                  <a:ea typeface="华文新魏" pitchFamily="2" charset="-122"/>
                </a:rPr>
                <a:t>1 </a:t>
              </a:r>
              <a:r>
                <a:rPr kumimoji="1" lang="en-US" altLang="zh-CN" sz="2400" b="1" dirty="0" smtClean="0">
                  <a:latin typeface="华文新魏" pitchFamily="2" charset="-122"/>
                  <a:ea typeface="华文新魏" pitchFamily="2" charset="-122"/>
                </a:rPr>
                <a:t>= 8</a:t>
              </a:r>
              <a:endParaRPr kumimoji="1" lang="en-US" altLang="zh-CN" sz="24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05400" y="2467323"/>
            <a:ext cx="1356388" cy="995065"/>
            <a:chOff x="5105400" y="2467323"/>
            <a:chExt cx="1356388" cy="995065"/>
          </a:xfrm>
        </p:grpSpPr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5181600" y="2467323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5105400" y="3000723"/>
              <a:ext cx="13563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华文新魏" pitchFamily="2" charset="-122"/>
                  <a:ea typeface="华文新魏" pitchFamily="2" charset="-122"/>
                </a:rPr>
                <a:t>V</a:t>
              </a:r>
              <a:r>
                <a:rPr kumimoji="1" lang="en-US" altLang="zh-CN" sz="2400" b="1" baseline="-25000" dirty="0" smtClean="0"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kumimoji="1" lang="en-US" altLang="zh-CN" sz="2400" b="1" dirty="0" smtClean="0">
                  <a:latin typeface="华文新魏" pitchFamily="2" charset="-122"/>
                  <a:ea typeface="华文新魏" pitchFamily="2" charset="-122"/>
                </a:rPr>
                <a:t>= 4</a:t>
              </a:r>
              <a:endParaRPr kumimoji="1" lang="en-US" altLang="zh-CN" sz="24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7010400" y="1268760"/>
            <a:ext cx="762000" cy="1198563"/>
            <a:chOff x="2352" y="1261"/>
            <a:chExt cx="480" cy="755"/>
          </a:xfrm>
        </p:grpSpPr>
        <p:pic>
          <p:nvPicPr>
            <p:cNvPr id="47" name="Picture 13" descr="NA00178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52" y="1597"/>
              <a:ext cx="48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14" descr="NA00178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96" y="1261"/>
              <a:ext cx="19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2592" y="1405"/>
              <a:ext cx="0" cy="24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6881815" y="2467323"/>
            <a:ext cx="1219200" cy="1774825"/>
            <a:chOff x="2271" y="1728"/>
            <a:chExt cx="768" cy="1118"/>
          </a:xfrm>
        </p:grpSpPr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2592" y="1728"/>
              <a:ext cx="0" cy="85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271" y="2555"/>
              <a:ext cx="7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V</a:t>
              </a:r>
              <a:r>
                <a:rPr kumimoji="1" lang="en-US" altLang="zh-CN" sz="2400" b="1" baseline="-25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12</a:t>
              </a:r>
              <a:endParaRPr kumimoji="1" lang="en-US" altLang="zh-CN" sz="24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511621" y="4430772"/>
            <a:ext cx="1804795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4&lt; 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kumimoji="1" lang="en-US" altLang="zh-CN" sz="2400" b="1" baseline="-25000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12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&lt; 8</a:t>
            </a:r>
            <a:endParaRPr kumimoji="1" lang="en-US" altLang="zh-CN" sz="24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4" name="乘号 53"/>
          <p:cNvSpPr/>
          <p:nvPr/>
        </p:nvSpPr>
        <p:spPr bwMode="auto">
          <a:xfrm rot="5400000">
            <a:off x="3757107" y="920144"/>
            <a:ext cx="4511352" cy="41764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28" grpId="0" bldLvl="0" autoUpdateAnimBg="0"/>
      <p:bldP spid="36" grpId="0" animBg="1"/>
      <p:bldP spid="39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0" y="530677"/>
            <a:ext cx="20219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楷体" pitchFamily="49" charset="-122"/>
              </a:rPr>
              <a:t>研究方法：</a:t>
            </a:r>
            <a:endParaRPr lang="zh-CN" altLang="en-US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3140968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思考：</a:t>
            </a:r>
            <a:endParaRPr lang="zh-CN" alt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3633411"/>
            <a:ext cx="4422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2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在实验研究落体运动过程中，伽利略首先遇到了什么困难？</a:t>
            </a:r>
            <a:endParaRPr lang="zh-CN" altLang="en-US" sz="2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5149061"/>
            <a:ext cx="4422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2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伽利略作出了大胆的科学猜想，猜想的内容是什么？</a:t>
            </a:r>
            <a:endParaRPr lang="zh-CN" altLang="en-US" sz="2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450912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4141ED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描述</a:t>
            </a:r>
            <a:r>
              <a:rPr lang="zh-CN" altLang="en-US" sz="2000" b="1" dirty="0" smtClean="0">
                <a:solidFill>
                  <a:srgbClr val="4141ED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运动的概念</a:t>
            </a:r>
            <a:endParaRPr lang="zh-CN" altLang="en-US" sz="2000" b="1" dirty="0">
              <a:solidFill>
                <a:srgbClr val="4141ED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050" name="Picture 2" descr="https://timgsa.baidu.com/timg?image&amp;quality=80&amp;size=b9999_10000&amp;sec=1540110416385&amp;di=ff2dae40c5187ddff49b6594b1d8604c&amp;imgtype=0&amp;src=http%3A%2F%2Fimgsrc.baidu.com%2Fimage%2Fc0%253Dshijue1%252C0%252C0%252C294%252C40%2Fsign%3D87375ec2db00baa1ae214ff82f79d367%2Fcc11728b4710b912d0f665d0c9fdfc03924522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8" y="586775"/>
            <a:ext cx="4165506" cy="56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592426" y="1790593"/>
            <a:ext cx="1512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楷体" pitchFamily="49" charset="-122"/>
              </a:rPr>
              <a:t>逻辑推理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楷体" pitchFamily="49" charset="-122"/>
            </a:endParaRPr>
          </a:p>
        </p:txBody>
      </p:sp>
      <p:sp>
        <p:nvSpPr>
          <p:cNvPr id="2" name="燕尾形箭头 1"/>
          <p:cNvSpPr/>
          <p:nvPr/>
        </p:nvSpPr>
        <p:spPr>
          <a:xfrm rot="5400000">
            <a:off x="6232448" y="1543285"/>
            <a:ext cx="221724" cy="20179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963036" y="1029898"/>
            <a:ext cx="9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楷体" pitchFamily="49" charset="-122"/>
              </a:rPr>
              <a:t>观察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楷体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165208" y="2528764"/>
            <a:ext cx="2520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楷体" pitchFamily="49" charset="-122"/>
              </a:rPr>
              <a:t>实验（对比实验）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楷体" pitchFamily="49" charset="-122"/>
            </a:endParaRPr>
          </a:p>
        </p:txBody>
      </p:sp>
      <p:sp>
        <p:nvSpPr>
          <p:cNvPr id="13" name="燕尾形箭头 12"/>
          <p:cNvSpPr/>
          <p:nvPr/>
        </p:nvSpPr>
        <p:spPr>
          <a:xfrm rot="5400000">
            <a:off x="6236508" y="2281136"/>
            <a:ext cx="221724" cy="20179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7" grpId="0"/>
      <p:bldP spid="8" grpId="0"/>
      <p:bldP spid="9" grpId="0"/>
      <p:bldP spid="10" grpId="0"/>
      <p:bldP spid="5" grpId="0"/>
      <p:bldP spid="2" grpId="0" animBg="1"/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81199"/>
            <a:ext cx="2857520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猜想</a:t>
            </a:r>
            <a:r>
              <a:rPr lang="zh-CN" altLang="en-US" dirty="0"/>
              <a:t>与假说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476073"/>
            <a:ext cx="5079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自然界规律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---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简洁明了</a:t>
            </a:r>
            <a:endParaRPr lang="zh-CN" altLang="en-US" sz="30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774" y="2737496"/>
            <a:ext cx="316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最简单的变速运动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直角上箭头 7"/>
          <p:cNvSpPr/>
          <p:nvPr/>
        </p:nvSpPr>
        <p:spPr>
          <a:xfrm rot="5400000">
            <a:off x="2821199" y="2535455"/>
            <a:ext cx="929834" cy="857256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17802" y="2564904"/>
            <a:ext cx="553998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楷体" pitchFamily="49" charset="-122"/>
                <a:ea typeface="楷体" pitchFamily="49" charset="-122"/>
              </a:rPr>
              <a:t>猜想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4784" y="3321560"/>
            <a:ext cx="4617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即，物体下落速度</a:t>
            </a:r>
            <a:r>
              <a:rPr lang="zh-CN" altLang="en-US" sz="2800" b="1" dirty="0" smtClean="0">
                <a:solidFill>
                  <a:srgbClr val="4141ED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均匀变化</a:t>
            </a:r>
            <a:endParaRPr lang="zh-CN" altLang="en-US" sz="2800" b="1" dirty="0">
              <a:solidFill>
                <a:srgbClr val="4141ED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485729" y="4186911"/>
            <a:ext cx="2808312" cy="1188000"/>
          </a:xfrm>
          <a:prstGeom prst="wedgeRoundRectCallout">
            <a:avLst>
              <a:gd name="adj1" fmla="val -3217"/>
              <a:gd name="adj2" fmla="val -6884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3146" y="4305870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随时间均匀变化？</a:t>
            </a:r>
            <a:endParaRPr lang="en-US" altLang="zh-CN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94873" y="48099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随位移均匀</a:t>
            </a: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变化？</a:t>
            </a:r>
            <a:endParaRPr lang="en-US" altLang="zh-CN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4274" y="4186911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√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8774" y="2643182"/>
            <a:ext cx="4460506" cy="1289874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8" grpId="0" animBg="1"/>
      <p:bldP spid="11" grpId="0"/>
      <p:bldP spid="10" grpId="0"/>
      <p:bldP spid="4" grpId="0" animBg="1"/>
      <p:bldP spid="7" grpId="0"/>
      <p:bldP spid="12" grpId="0"/>
      <p:bldP spid="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81199"/>
            <a:ext cx="2482470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4. </a:t>
            </a:r>
            <a:r>
              <a:rPr lang="zh-CN" altLang="en-US" dirty="0" smtClean="0"/>
              <a:t>实验</a:t>
            </a:r>
            <a:r>
              <a:rPr lang="zh-CN" altLang="en-US" dirty="0"/>
              <a:t>验证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358180"/>
            <a:ext cx="209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Problem 1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069116"/>
            <a:ext cx="340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Solution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间接验证</a:t>
            </a:r>
            <a:endParaRPr lang="zh-CN" altLang="en-US" sz="2800" b="1" dirty="0">
              <a:solidFill>
                <a:srgbClr val="4141ED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2793681"/>
            <a:ext cx="357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600" b="1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6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0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，且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∝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</a:t>
            </a:r>
            <a:endParaRPr lang="zh-CN" altLang="en-US" sz="2600" b="1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306" y="3579499"/>
            <a:ext cx="20717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必有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∝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</a:t>
            </a:r>
            <a:r>
              <a:rPr lang="en-US" altLang="zh-CN" sz="2600" b="1" i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600" b="1" i="1" baseline="30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直角上箭头 9"/>
          <p:cNvSpPr/>
          <p:nvPr/>
        </p:nvSpPr>
        <p:spPr>
          <a:xfrm rot="5400000">
            <a:off x="2870429" y="3347184"/>
            <a:ext cx="612000" cy="648000"/>
          </a:xfrm>
          <a:prstGeom prst="bentUpArrow">
            <a:avLst>
              <a:gd name="adj1" fmla="val 25000"/>
              <a:gd name="adj2" fmla="val 21559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TextBox 10"/>
          <p:cNvSpPr txBox="1"/>
          <p:nvPr/>
        </p:nvSpPr>
        <p:spPr>
          <a:xfrm>
            <a:off x="395536" y="4643446"/>
            <a:ext cx="206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Problem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3012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Solution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“冲淡”重力，减小其加速度</a:t>
            </a:r>
            <a:endParaRPr lang="zh-CN" altLang="en-US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6522" y="1366092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速度无法直接测量</a:t>
            </a:r>
            <a:endParaRPr lang="zh-CN" altLang="en-US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736" y="4643446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落体运动时间太短，无法准确测量</a:t>
            </a:r>
            <a:endParaRPr lang="zh-CN" altLang="en-US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/>
      <p:bldP spid="9" grpId="0"/>
      <p:bldP spid="10" grpId="0" animBg="1"/>
      <p:bldP spid="11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la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832" y="4268014"/>
            <a:ext cx="4716016" cy="214473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1712" y="548680"/>
            <a:ext cx="18300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实验结论</a:t>
            </a:r>
            <a:endParaRPr lang="zh-CN" alt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748" y="1183288"/>
            <a:ext cx="684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① 小球做匀加速直线运动</a:t>
            </a:r>
            <a:endParaRPr lang="zh-CN" altLang="en-US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772816"/>
            <a:ext cx="684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② 同斜面，质量不同，加速度相同</a:t>
            </a:r>
            <a:endParaRPr lang="zh-CN" altLang="en-US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332" y="3068960"/>
            <a:ext cx="185738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合理外推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2348880"/>
            <a:ext cx="508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③ 增大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斜面倾角，加速度增大</a:t>
            </a:r>
            <a:endParaRPr lang="zh-CN" altLang="en-US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3723114"/>
            <a:ext cx="709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＊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当倾角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90°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，即自由落体运动！</a:t>
            </a:r>
            <a:endParaRPr lang="zh-CN" altLang="en-US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363</Words>
  <Application>Microsoft Office PowerPoint</Application>
  <PresentationFormat>全屏显示(4:3)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华文行楷</vt:lpstr>
      <vt:lpstr>华文细黑</vt:lpstr>
      <vt:lpstr>华文新魏</vt:lpstr>
      <vt:lpstr>楷体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zhangyu</dc:creator>
  <cp:lastModifiedBy>admin</cp:lastModifiedBy>
  <cp:revision>43</cp:revision>
  <dcterms:created xsi:type="dcterms:W3CDTF">2014-10-19T02:03:18Z</dcterms:created>
  <dcterms:modified xsi:type="dcterms:W3CDTF">2018-10-24T00:33:23Z</dcterms:modified>
</cp:coreProperties>
</file>