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2" r:id="rId3"/>
    <p:sldId id="289" r:id="rId4"/>
    <p:sldId id="271" r:id="rId5"/>
    <p:sldId id="273" r:id="rId6"/>
    <p:sldId id="274" r:id="rId7"/>
    <p:sldId id="297" r:id="rId8"/>
    <p:sldId id="292" r:id="rId9"/>
    <p:sldId id="290" r:id="rId10"/>
    <p:sldId id="277" r:id="rId11"/>
    <p:sldId id="279" r:id="rId12"/>
    <p:sldId id="280" r:id="rId13"/>
    <p:sldId id="285" r:id="rId14"/>
    <p:sldId id="281" r:id="rId15"/>
    <p:sldId id="286" r:id="rId16"/>
    <p:sldId id="299" r:id="rId17"/>
    <p:sldId id="293" r:id="rId18"/>
    <p:sldId id="295" r:id="rId19"/>
    <p:sldId id="29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0EF0"/>
    <a:srgbClr val="FFFF99"/>
    <a:srgbClr val="4141ED"/>
    <a:srgbClr val="2AF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1" autoAdjust="0"/>
  </p:normalViewPr>
  <p:slideViewPr>
    <p:cSldViewPr>
      <p:cViewPr>
        <p:scale>
          <a:sx n="60" d="100"/>
          <a:sy n="60" d="100"/>
        </p:scale>
        <p:origin x="-2098" y="-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672D-3C08-4A87-B11E-F2B3608DE061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DC15-342A-46CF-8316-9D34BC3A35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649E-FB69-46AC-94F4-2825E88BE932}" type="datetimeFigureOut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444-C8E8-4E22-83A4-0B0167A40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80512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1628" y="3942184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§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kumimoji="0" lang="en-US" altLang="zh-C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相互作用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4306" y="5229200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3.1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重力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</a:t>
            </a:r>
            <a:r>
              <a:rPr kumimoji="0" lang="en-US" altLang="zh-CN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Gravity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 &amp;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基本相互作用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2564037"/>
            <a:ext cx="8424936" cy="395313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00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、下列说法正确的是：（     ）</a:t>
            </a:r>
          </a:p>
          <a:p>
            <a:pPr indent="0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A.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重力就是地球对物体的吸引力</a:t>
            </a:r>
          </a:p>
          <a:p>
            <a:pPr indent="0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B.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物体悬在绳下拉紧悬绳的力的大小不一定等于物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</a:b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    体的重力</a:t>
            </a:r>
          </a:p>
          <a:p>
            <a:pPr indent="0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C.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物体压紧斜面的力变小因为物体受的重力变小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ea typeface="楷体" panose="02010609060101010101" pitchFamily="49" charset="-122"/>
              <a:cs typeface="Times New Roman" pitchFamily="18" charset="0"/>
            </a:endParaRPr>
          </a:p>
          <a:p>
            <a:pPr indent="0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D.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飘在空中的气球没有与地球接触，因此不受地球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</a:b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的吸引力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10832" y="2603004"/>
            <a:ext cx="6944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endParaRPr lang="en-US" altLang="zh-CN" sz="28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620688"/>
            <a:ext cx="2016224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）大小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1268760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弹簧秤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1825660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天平，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1829058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9.8 N/kg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6216" y="1832124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9.8 m/s</a:t>
            </a:r>
            <a:r>
              <a:rPr lang="en-US" altLang="zh-CN" sz="2800" b="1" baseline="30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1844824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71800" y="23961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5707" y="590495"/>
            <a:ext cx="47163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重心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center  of </a:t>
            </a:r>
            <a:r>
              <a:rPr lang="en-US" altLang="zh-CN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95936" y="1177588"/>
            <a:ext cx="4041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—</a:t>
            </a:r>
            <a:r>
              <a:rPr lang="en-US" altLang="zh-CN" sz="9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—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重力的等效作用点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7170" name="Picture 2" descr="http://shiba.hpe.sh.cn/jiaoyanzu/WULI/images/research/%C8%CB%BD%CC%B0%E6/%C8%CB%BD%CC%B0%E6%B1%D8%D0%DE/3.1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700808"/>
            <a:ext cx="3147368" cy="3168352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/>
        </p:nvGrpSpPr>
        <p:grpSpPr>
          <a:xfrm>
            <a:off x="1187624" y="4966078"/>
            <a:ext cx="3542863" cy="1800000"/>
            <a:chOff x="1187624" y="2853136"/>
            <a:chExt cx="3542863" cy="1800000"/>
          </a:xfrm>
        </p:grpSpPr>
        <p:pic>
          <p:nvPicPr>
            <p:cNvPr id="15" name="图片 14" descr="图片1.jpg"/>
            <p:cNvPicPr>
              <a:picLocks noChangeAspect="1"/>
            </p:cNvPicPr>
            <p:nvPr/>
          </p:nvPicPr>
          <p:blipFill>
            <a:blip r:embed="rId4" cstate="print"/>
            <a:srcRect r="52616"/>
            <a:stretch>
              <a:fillRect/>
            </a:stretch>
          </p:blipFill>
          <p:spPr>
            <a:xfrm>
              <a:off x="1187624" y="2853136"/>
              <a:ext cx="3542863" cy="1800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347864" y="414908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92213" y="4910242"/>
            <a:ext cx="3542861" cy="1831126"/>
            <a:chOff x="1259632" y="4725344"/>
            <a:chExt cx="3542861" cy="1831126"/>
          </a:xfrm>
        </p:grpSpPr>
        <p:pic>
          <p:nvPicPr>
            <p:cNvPr id="16" name="图片 15" descr="图片1.jpg"/>
            <p:cNvPicPr>
              <a:picLocks noChangeAspect="1"/>
            </p:cNvPicPr>
            <p:nvPr/>
          </p:nvPicPr>
          <p:blipFill>
            <a:blip r:embed="rId4" cstate="print"/>
            <a:srcRect l="52769" r="-153"/>
            <a:stretch>
              <a:fillRect/>
            </a:stretch>
          </p:blipFill>
          <p:spPr>
            <a:xfrm>
              <a:off x="1259632" y="4725344"/>
              <a:ext cx="3542861" cy="180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72058" y="6156360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0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563430" y="2413506"/>
            <a:ext cx="3528392" cy="5834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重心即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几何中心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1890286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若质量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均匀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且形状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规则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06789" y="18864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3" name="矩形 22"/>
          <p:cNvSpPr/>
          <p:nvPr/>
        </p:nvSpPr>
        <p:spPr>
          <a:xfrm>
            <a:off x="1115616" y="3258438"/>
            <a:ext cx="4680520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若质量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不均匀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重心与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质量分布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形状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有关．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rot="10800000" flipV="1">
            <a:off x="2123729" y="4922003"/>
            <a:ext cx="2295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---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悬挂法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784" y="4382120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2401724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重心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可以不在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物体上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43608" y="804763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黑体" pitchFamily="49" charset="-122"/>
                <a:cs typeface="+mj-cs"/>
              </a:rPr>
              <a:t>Yes or No?</a:t>
            </a:r>
            <a:endParaRPr kumimoji="0" lang="zh-CN" altLang="en-US" sz="24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黑体" pitchFamily="49" charset="-122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8" y="1180569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重心一定在物体上。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4067944" y="1130895"/>
            <a:ext cx="86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90EF0"/>
                </a:solidFill>
                <a:latin typeface="+mn-lt"/>
                <a:ea typeface="楷体" pitchFamily="49" charset="-122"/>
              </a:rPr>
              <a:t>×</a:t>
            </a:r>
            <a:r>
              <a:rPr lang="en-US" altLang="zh-CN" dirty="0">
                <a:solidFill>
                  <a:srgbClr val="390EF0"/>
                </a:solidFill>
                <a:latin typeface="+mn-lt"/>
                <a:ea typeface="楷体" pitchFamily="49" charset="-122"/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971600" y="4050357"/>
            <a:ext cx="3816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薄片状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不规则物体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的重心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pic>
        <p:nvPicPr>
          <p:cNvPr id="7180" name="Picture 12" descr="http://pic26.nipic.com/20121229/4499633_182954291306_2.jpg"/>
          <p:cNvPicPr>
            <a:picLocks noChangeAspect="1" noChangeArrowheads="1"/>
          </p:cNvPicPr>
          <p:nvPr/>
        </p:nvPicPr>
        <p:blipFill>
          <a:blip r:embed="rId2" cstate="print"/>
          <a:srcRect t="16242" b="9931"/>
          <a:stretch>
            <a:fillRect/>
          </a:stretch>
        </p:blipFill>
        <p:spPr bwMode="auto">
          <a:xfrm>
            <a:off x="5076056" y="908720"/>
            <a:ext cx="3608832" cy="2664296"/>
          </a:xfrm>
          <a:prstGeom prst="rect">
            <a:avLst/>
          </a:prstGeom>
          <a:noFill/>
        </p:spPr>
      </p:pic>
      <p:sp>
        <p:nvSpPr>
          <p:cNvPr id="27" name="矩形 26"/>
          <p:cNvSpPr/>
          <p:nvPr/>
        </p:nvSpPr>
        <p:spPr>
          <a:xfrm>
            <a:off x="1043608" y="773212"/>
            <a:ext cx="4248472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851920" y="162880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064" y="4005064"/>
            <a:ext cx="3575221" cy="2385841"/>
            <a:chOff x="5148064" y="4005064"/>
            <a:chExt cx="3575221" cy="2385841"/>
          </a:xfrm>
        </p:grpSpPr>
        <p:grpSp>
          <p:nvGrpSpPr>
            <p:cNvPr id="19" name="组合 18"/>
            <p:cNvGrpSpPr/>
            <p:nvPr/>
          </p:nvGrpSpPr>
          <p:grpSpPr>
            <a:xfrm>
              <a:off x="5148064" y="4005064"/>
              <a:ext cx="3575221" cy="2385841"/>
              <a:chOff x="2627784" y="3933056"/>
              <a:chExt cx="3575221" cy="2385841"/>
            </a:xfrm>
          </p:grpSpPr>
          <p:pic>
            <p:nvPicPr>
              <p:cNvPr id="17" name="图片 16" descr="1406075103639452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27784" y="3933056"/>
                <a:ext cx="3575221" cy="2385841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114280" y="4907384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390EF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2000" b="1" i="1" dirty="0">
                  <a:solidFill>
                    <a:srgbClr val="390E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7659960" y="5077306"/>
              <a:ext cx="72000" cy="72000"/>
            </a:xfrm>
            <a:prstGeom prst="ellipse">
              <a:avLst/>
            </a:prstGeom>
            <a:solidFill>
              <a:srgbClr val="390E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/>
      <p:bldP spid="11" grpId="0"/>
      <p:bldP spid="12" grpId="0"/>
      <p:bldP spid="13" grpId="0"/>
      <p:bldP spid="14" grpId="0"/>
      <p:bldP spid="27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20864" t="29297" r="42350" b="23828"/>
          <a:stretch>
            <a:fillRect/>
          </a:stretch>
        </p:blipFill>
        <p:spPr bwMode="auto">
          <a:xfrm>
            <a:off x="1643042" y="1214422"/>
            <a:ext cx="5786478" cy="414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35896" y="5517232"/>
            <a:ext cx="2142570" cy="52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双锥体爬坡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620688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应用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91680" y="4149080"/>
            <a:ext cx="3528392" cy="1296144"/>
            <a:chOff x="1691680" y="4149080"/>
            <a:chExt cx="3528392" cy="1296144"/>
          </a:xfrm>
        </p:grpSpPr>
        <p:pic>
          <p:nvPicPr>
            <p:cNvPr id="6146" name="Picture 2" descr="http://www.5068.com/uploads/allimg/150304/94_150304115434_1.jpg"/>
            <p:cNvPicPr>
              <a:picLocks noChangeAspect="1" noChangeArrowheads="1"/>
            </p:cNvPicPr>
            <p:nvPr/>
          </p:nvPicPr>
          <p:blipFill>
            <a:blip r:embed="rId3" cstate="print"/>
            <a:srcRect t="16875" r="11379" b="22376"/>
            <a:stretch>
              <a:fillRect/>
            </a:stretch>
          </p:blipFill>
          <p:spPr bwMode="auto">
            <a:xfrm>
              <a:off x="1691680" y="4149080"/>
              <a:ext cx="3528392" cy="129614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339752" y="4339704"/>
              <a:ext cx="252000" cy="2160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/>
                <a:t>C</a:t>
              </a:r>
              <a:endParaRPr lang="zh-CN" altLang="en-US" sz="15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1852" y="4267696"/>
              <a:ext cx="252000" cy="2160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/>
                <a:t>C</a:t>
              </a:r>
              <a:endParaRPr lang="zh-CN" altLang="en-US" sz="1500" b="1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H="1" flipV="1">
            <a:off x="5220072" y="2852936"/>
            <a:ext cx="792088" cy="7920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3568" y="1145766"/>
            <a:ext cx="7971680" cy="3557384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例</a:t>
            </a: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3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、下列关于重心的说法中，正确的是（     ）</a:t>
            </a:r>
          </a:p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A. 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物体的重心一定在物体上        </a:t>
            </a:r>
          </a:p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B. 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重心的位置只与物体的形状有关	</a:t>
            </a:r>
          </a:p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C. 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规则形状、质量均匀分布的物体，其重心在物体的</a:t>
            </a:r>
            <a:endParaRPr kumimoji="1" lang="en-US" altLang="zh-CN" sz="2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en-US" altLang="zh-C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    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几何中心处</a:t>
            </a:r>
          </a:p>
          <a:p>
            <a:pPr marR="0" lvl="0" fontAlgn="auto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/>
            </a:pPr>
            <a:r>
              <a:rPr kumimoji="1" lang="en-US" altLang="zh-CN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D. </a:t>
            </a:r>
            <a:r>
              <a:rPr kumimoji="1" lang="zh-CN" altLang="en-US" sz="2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itchFamily="18" charset="0"/>
              </a:rPr>
              <a:t>物体重心的位置一定会随物体形状的改变而改变</a:t>
            </a:r>
            <a:endParaRPr kumimoji="1" lang="en-US" altLang="zh-CN" sz="2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 rot="10800000" flipH="1" flipV="1">
            <a:off x="6935564" y="1183203"/>
            <a:ext cx="52641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endParaRPr lang="en-US" altLang="zh-CN" sz="26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4620" y="642918"/>
            <a:ext cx="7383764" cy="553998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基本相互作用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(fundamental interactions)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2950" y="1700808"/>
            <a:ext cx="2416922" cy="50405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万有引力 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02950" y="2780928"/>
            <a:ext cx="3064994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电磁相互作用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02950" y="3861048"/>
            <a:ext cx="2560938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强相互作用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2950" y="4941168"/>
            <a:ext cx="2920978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弱相互作用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组合 7"/>
          <p:cNvGrpSpPr/>
          <p:nvPr/>
        </p:nvGrpSpPr>
        <p:grpSpPr>
          <a:xfrm>
            <a:off x="6228184" y="1885300"/>
            <a:ext cx="2520280" cy="1692000"/>
            <a:chOff x="5868144" y="2204864"/>
            <a:chExt cx="2520280" cy="1692000"/>
          </a:xfrm>
        </p:grpSpPr>
        <p:sp>
          <p:nvSpPr>
            <p:cNvPr id="16" name="右大括号 15"/>
            <p:cNvSpPr/>
            <p:nvPr/>
          </p:nvSpPr>
          <p:spPr>
            <a:xfrm>
              <a:off x="5868144" y="2204864"/>
              <a:ext cx="216024" cy="16920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2546901"/>
              <a:ext cx="2160240" cy="892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Macroscopic scale</a:t>
              </a:r>
              <a:endPara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979712" y="2132856"/>
            <a:ext cx="4176464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gravitational interaction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947438" y="3212976"/>
            <a:ext cx="4784802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electromagnetic interaction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07704" y="4293096"/>
            <a:ext cx="4496770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strong nuclear interaction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875430" y="5373216"/>
            <a:ext cx="4280746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weak nuclear interaction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2" name="组合 8"/>
          <p:cNvGrpSpPr/>
          <p:nvPr/>
        </p:nvGrpSpPr>
        <p:grpSpPr>
          <a:xfrm>
            <a:off x="6228184" y="4054484"/>
            <a:ext cx="2520280" cy="1728000"/>
            <a:chOff x="5868144" y="2204864"/>
            <a:chExt cx="2520280" cy="1728000"/>
          </a:xfrm>
        </p:grpSpPr>
        <p:sp>
          <p:nvSpPr>
            <p:cNvPr id="23" name="右大括号 22"/>
            <p:cNvSpPr/>
            <p:nvPr/>
          </p:nvSpPr>
          <p:spPr>
            <a:xfrm>
              <a:off x="5868144" y="2204864"/>
              <a:ext cx="216024" cy="17280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7402" y="2546901"/>
              <a:ext cx="2181022" cy="8925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Subatomic scale</a:t>
              </a:r>
              <a:endPara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491880" y="3861048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①</a:t>
            </a:r>
            <a:endParaRPr lang="zh-CN" altLang="en-US" sz="2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7904" y="2761764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②</a:t>
            </a:r>
            <a:endParaRPr lang="zh-CN" alt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448" y="1705000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④</a:t>
            </a:r>
            <a:endParaRPr lang="zh-CN" altLang="en-US" sz="2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4941168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③</a:t>
            </a:r>
            <a:endParaRPr lang="zh-CN" altLang="en-US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683053" y="-24340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00847" y="2611432"/>
            <a:ext cx="3317993" cy="3435334"/>
            <a:chOff x="200847" y="2611432"/>
            <a:chExt cx="3317993" cy="3435334"/>
          </a:xfrm>
        </p:grpSpPr>
        <p:sp>
          <p:nvSpPr>
            <p:cNvPr id="31" name="弧形 30"/>
            <p:cNvSpPr/>
            <p:nvPr/>
          </p:nvSpPr>
          <p:spPr>
            <a:xfrm rot="13813742">
              <a:off x="431774" y="2959700"/>
              <a:ext cx="3435334" cy="2738798"/>
            </a:xfrm>
            <a:prstGeom prst="arc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472894" y="3902481"/>
              <a:ext cx="1809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electroweak</a:t>
              </a:r>
              <a:endParaRPr lang="zh-CN" alt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561" y="980732"/>
          <a:ext cx="7920879" cy="49685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223"/>
                <a:gridCol w="2952328"/>
                <a:gridCol w="1512168"/>
                <a:gridCol w="1440160"/>
              </a:tblGrid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四种基本力</a:t>
                      </a:r>
                      <a:endParaRPr lang="zh-CN" altLang="en-US" sz="2600" b="1" dirty="0">
                        <a:latin typeface="华文新魏" pitchFamily="2" charset="-122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1" dirty="0" smtClean="0"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Examples</a:t>
                      </a:r>
                      <a:endParaRPr lang="zh-CN" altLang="en-US" sz="2600" b="1" dirty="0">
                        <a:latin typeface="华文新魏" pitchFamily="2" charset="-122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尺度</a:t>
                      </a:r>
                      <a:endParaRPr lang="zh-CN" altLang="en-US" sz="2600" b="1" dirty="0">
                        <a:latin typeface="华文新魏" pitchFamily="2" charset="-122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 smtClean="0"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大小</a:t>
                      </a:r>
                      <a:endParaRPr lang="zh-CN" altLang="en-US" sz="2600" b="1" dirty="0">
                        <a:latin typeface="华文新魏" pitchFamily="2" charset="-122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rowSpan="2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rowSpan="3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rowSpan="2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b="1" dirty="0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691917" y="26836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弹力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248" y="324688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摩擦力</a:t>
            </a:r>
          </a:p>
        </p:txBody>
      </p:sp>
      <p:sp>
        <p:nvSpPr>
          <p:cNvPr id="5" name="矩形 4"/>
          <p:cNvSpPr/>
          <p:nvPr/>
        </p:nvSpPr>
        <p:spPr>
          <a:xfrm>
            <a:off x="3022761" y="3789040"/>
            <a:ext cx="2125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电场力</a:t>
            </a:r>
            <a:r>
              <a:rPr lang="en-US" altLang="zh-CN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磁场力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0549" y="16161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重力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1169" y="2162547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天体运动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3680" y="4335487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夸克→质子、中子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1568" y="4911551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质子</a:t>
            </a:r>
            <a:r>
              <a:rPr lang="en-US" altLang="zh-CN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中子→原子核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2199" y="542411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原子核衰变</a:t>
            </a:r>
            <a:endParaRPr lang="zh-CN" altLang="en-US" sz="2400" b="1" dirty="0">
              <a:solidFill>
                <a:srgbClr val="390E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900" y="1866032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万有引力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6165" y="325536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电磁力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2916" y="464460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强核力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2916" y="544522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弱核力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4254" y="278092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长程力</a:t>
            </a:r>
            <a:endParaRPr lang="zh-CN" altLang="en-US" sz="2400" b="1" dirty="0">
              <a:solidFill>
                <a:srgbClr val="7030A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62228" y="486916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短程力</a:t>
            </a:r>
            <a:endParaRPr lang="zh-CN" altLang="en-US" sz="2400" b="1" dirty="0">
              <a:solidFill>
                <a:srgbClr val="7030A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6336" y="4657328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①</a:t>
            </a:r>
            <a:endParaRPr lang="zh-CN" altLang="en-US" sz="2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75128" y="3212976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②</a:t>
            </a:r>
            <a:endParaRPr lang="zh-CN" alt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28520" y="1844824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④</a:t>
            </a:r>
            <a:endParaRPr lang="zh-CN" altLang="en-US" sz="2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6212" y="5457800"/>
            <a:ext cx="576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③</a:t>
            </a:r>
            <a:endParaRPr lang="zh-CN" altLang="en-US" sz="2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Rot="1" noChangeArrowheads="1"/>
          </p:cNvSpPr>
          <p:nvPr/>
        </p:nvSpPr>
        <p:spPr bwMode="auto">
          <a:xfrm>
            <a:off x="812562" y="36920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§3 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相互作用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44159"/>
            <a:ext cx="914400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3.1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重力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（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Gravity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）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&amp;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基本相互作用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742827"/>
            <a:ext cx="187220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 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(force)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2276872"/>
            <a:ext cx="4680520" cy="5040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ea typeface="+mn-ea"/>
                <a:cs typeface="+mn-cs"/>
              </a:rPr>
              <a:t>定义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物体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物体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lang="zh-CN" altLang="en-US" sz="2400" b="1" dirty="0" smtClean="0">
                <a:solidFill>
                  <a:srgbClr val="390EF0"/>
                </a:solidFill>
                <a:ea typeface="黑体" panose="02010609060101010101" pitchFamily="49" charset="-122"/>
              </a:rPr>
              <a:t>相互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作用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678931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物质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4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11560" y="3111351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相互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4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4351625"/>
            <a:ext cx="3456384" cy="48791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）作用效果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4839543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改变物体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运动状态</a:t>
            </a:r>
            <a:r>
              <a:rPr lang="en-US" altLang="zh-CN" sz="2400" b="1" dirty="0" smtClean="0">
                <a:solidFill>
                  <a:srgbClr val="390EF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5271591"/>
            <a:ext cx="2828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物体发生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形变</a:t>
            </a:r>
            <a:r>
              <a:rPr lang="en-US" altLang="zh-CN" sz="24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4048" y="1844824"/>
            <a:ext cx="2448272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）三要素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0072" y="2276872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35700" y="2276872"/>
            <a:ext cx="2295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 unit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0072" y="2708920"/>
            <a:ext cx="177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3140968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作用点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004048" y="4222249"/>
            <a:ext cx="2000458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）分类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580" y="45822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效果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228580" y="498472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性质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</a:t>
            </a:r>
            <a:endParaRPr lang="zh-CN" altLang="en-US" sz="2400" dirty="0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004048" y="1556792"/>
            <a:ext cx="0" cy="514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652120" y="5374377"/>
            <a:ext cx="3491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en-US" altLang="zh-CN" sz="8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200" b="1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2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重力</a:t>
            </a:r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2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弹力</a:t>
            </a:r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2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摩擦力</a:t>
            </a:r>
            <a:endParaRPr lang="zh-CN" altLang="en-US" sz="2200" b="1" dirty="0">
              <a:solidFill>
                <a:srgbClr val="390E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180" y="3543399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矢量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4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6280462" y="5806425"/>
            <a:ext cx="28635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电场力</a:t>
            </a:r>
            <a:r>
              <a:rPr lang="zh-CN" altLang="en-US" sz="22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2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磁场力</a:t>
            </a:r>
            <a:endParaRPr lang="zh-CN" altLang="en-US" sz="2200" b="1" dirty="0">
              <a:solidFill>
                <a:srgbClr val="390EF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195736" y="3501008"/>
            <a:ext cx="2103334" cy="792088"/>
            <a:chOff x="2195736" y="3501008"/>
            <a:chExt cx="2103334" cy="792088"/>
          </a:xfrm>
        </p:grpSpPr>
        <p:sp>
          <p:nvSpPr>
            <p:cNvPr id="11" name="云形标注 10"/>
            <p:cNvSpPr/>
            <p:nvPr/>
          </p:nvSpPr>
          <p:spPr>
            <a:xfrm>
              <a:off x="2195736" y="3501008"/>
              <a:ext cx="2052000" cy="792088"/>
            </a:xfrm>
            <a:prstGeom prst="cloudCallout">
              <a:avLst>
                <a:gd name="adj1" fmla="val 24718"/>
                <a:gd name="adj2" fmla="val -13086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67744" y="3666219"/>
              <a:ext cx="20313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惯性不是力！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27784" y="1626195"/>
            <a:ext cx="1152000" cy="620688"/>
            <a:chOff x="2627784" y="1626195"/>
            <a:chExt cx="1152000" cy="620688"/>
          </a:xfrm>
        </p:grpSpPr>
        <p:sp>
          <p:nvSpPr>
            <p:cNvPr id="12" name="云形标注 11"/>
            <p:cNvSpPr/>
            <p:nvPr/>
          </p:nvSpPr>
          <p:spPr>
            <a:xfrm>
              <a:off x="2627784" y="1626195"/>
              <a:ext cx="1152000" cy="620688"/>
            </a:xfrm>
            <a:prstGeom prst="cloudCallout">
              <a:avLst>
                <a:gd name="adj1" fmla="val -74471"/>
                <a:gd name="adj2" fmla="val 274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750585" y="1689894"/>
              <a:ext cx="9348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vector</a:t>
              </a:r>
              <a:endPara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79512" y="188640"/>
            <a:ext cx="23941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重力 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(gravity)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1760" y="119078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地球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23528" y="796339"/>
            <a:ext cx="2160240" cy="456758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产生原因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9552" y="1181089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施力物体：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5731" y="1627881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793775" y="1625837"/>
            <a:ext cx="1482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地球引力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1463451" y="1613137"/>
            <a:ext cx="57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≠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76252" y="761741"/>
            <a:ext cx="1856442" cy="5040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+mn-ea"/>
                <a:cs typeface="+mn-cs"/>
              </a:rPr>
              <a:t>地球的吸引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3528" y="2117193"/>
            <a:ext cx="1512168" cy="43167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）方向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691680" y="2091421"/>
            <a:ext cx="1575792" cy="5040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竖直向下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95536" y="2837273"/>
            <a:ext cx="1584176" cy="951767"/>
            <a:chOff x="1142976" y="4953138"/>
            <a:chExt cx="2500330" cy="1462373"/>
          </a:xfrm>
        </p:grpSpPr>
        <p:grpSp>
          <p:nvGrpSpPr>
            <p:cNvPr id="34" name="组合 33"/>
            <p:cNvGrpSpPr/>
            <p:nvPr/>
          </p:nvGrpSpPr>
          <p:grpSpPr>
            <a:xfrm>
              <a:off x="1142976" y="4953138"/>
              <a:ext cx="2500330" cy="714380"/>
              <a:chOff x="785786" y="5357826"/>
              <a:chExt cx="2500330" cy="7143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500166" y="5357826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●</a:t>
                </a:r>
                <a:endParaRPr lang="zh-CN" altLang="en-US" sz="1000" dirty="0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rot="10800000" flipV="1">
                <a:off x="857224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0800000" flipV="1">
                <a:off x="1152500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0800000" flipV="1">
                <a:off x="1428727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10800000" flipV="1">
                <a:off x="1714479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10800000" flipV="1">
                <a:off x="2000232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10800000" flipV="1">
                <a:off x="2285984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10800000" flipV="1">
                <a:off x="2571736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10800000" flipV="1">
                <a:off x="2857488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85786" y="5929330"/>
                <a:ext cx="250033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2420225" y="5230038"/>
              <a:ext cx="770005" cy="1185473"/>
              <a:chOff x="2063035" y="5715808"/>
              <a:chExt cx="770005" cy="1185473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 rot="5400000">
                <a:off x="1673079" y="6129014"/>
                <a:ext cx="827999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063035" y="6286519"/>
                <a:ext cx="770005" cy="61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zh-CN" altLang="en-US" sz="20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1979712" y="2693257"/>
            <a:ext cx="1656184" cy="864096"/>
            <a:chOff x="5436096" y="4725144"/>
            <a:chExt cx="2501124" cy="1357322"/>
          </a:xfrm>
        </p:grpSpPr>
        <p:grpSp>
          <p:nvGrpSpPr>
            <p:cNvPr id="45" name="组合 44"/>
            <p:cNvGrpSpPr/>
            <p:nvPr/>
          </p:nvGrpSpPr>
          <p:grpSpPr>
            <a:xfrm>
              <a:off x="5436096" y="4725144"/>
              <a:ext cx="2501124" cy="1357322"/>
              <a:chOff x="5715008" y="4929198"/>
              <a:chExt cx="2501124" cy="1357322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5715008" y="6143644"/>
                <a:ext cx="250033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0800000" flipV="1">
                <a:off x="5786446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0800000" flipV="1">
                <a:off x="6081722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10800000" flipV="1">
                <a:off x="6357949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10800000" flipV="1">
                <a:off x="6643701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10800000" flipV="1">
                <a:off x="6929454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10800000" flipV="1">
                <a:off x="7215206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10800000" flipV="1">
                <a:off x="7500958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10800000" flipV="1">
                <a:off x="7786710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5400000">
                <a:off x="7608115" y="5536421"/>
                <a:ext cx="121444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10800000" flipV="1">
                <a:off x="8001024" y="6143644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 rot="20043397">
                <a:off x="6286512" y="4993722"/>
                <a:ext cx="1143008" cy="5715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/>
                  <a:t>●</a:t>
                </a:r>
                <a:endParaRPr lang="zh-CN" altLang="en-US" sz="1000" dirty="0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 flipV="1">
                <a:off x="5715008" y="4929198"/>
                <a:ext cx="2500330" cy="12144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578310" y="5085184"/>
              <a:ext cx="863671" cy="997281"/>
              <a:chOff x="2070876" y="5715810"/>
              <a:chExt cx="863671" cy="997281"/>
            </a:xfrm>
          </p:grpSpPr>
          <p:cxnSp>
            <p:nvCxnSpPr>
              <p:cNvPr id="63" name="直接箭头连接符 62"/>
              <p:cNvCxnSpPr/>
              <p:nvPr/>
            </p:nvCxnSpPr>
            <p:spPr>
              <a:xfrm rot="5400000">
                <a:off x="1657670" y="6129016"/>
                <a:ext cx="828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2129201" y="6132944"/>
                <a:ext cx="805346" cy="580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zh-CN" altLang="en-US" sz="20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323528" y="3717032"/>
            <a:ext cx="1656184" cy="46166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）大小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9552" y="4221088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弹簧秤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9552" y="4653136"/>
            <a:ext cx="1512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天平，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63688" y="4653136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59632" y="5085184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9.8 N/kg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dirty="0" smtClean="0">
                <a:solidFill>
                  <a:srgbClr val="390EF0"/>
                </a:solidFill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9.8 m/s</a:t>
            </a:r>
            <a:r>
              <a:rPr lang="en-US" altLang="zh-CN" sz="2000" b="1" baseline="30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solidFill>
                <a:srgbClr val="390EF0"/>
              </a:solidFill>
            </a:endParaRPr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323528" y="5559623"/>
            <a:ext cx="3780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重心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center  of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39552" y="5991671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重心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可以不在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物体上</a:t>
            </a:r>
            <a:endParaRPr lang="zh-CN" altLang="en-US" sz="2400" dirty="0">
              <a:solidFill>
                <a:srgbClr val="390EF0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 bwMode="auto">
          <a:xfrm>
            <a:off x="4427984" y="188640"/>
            <a:ext cx="0" cy="655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4788024" y="188640"/>
            <a:ext cx="3960440" cy="830997"/>
          </a:xfrm>
          <a:prstGeom prst="rect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基本相互作用 </a:t>
            </a:r>
            <a:endParaRPr lang="en-US" altLang="zh-CN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  <a:p>
            <a:pPr marL="342900" indent="-342900" fontAlgn="base">
              <a:spcAft>
                <a:spcPct val="0"/>
              </a:spcAft>
              <a:defRPr/>
            </a:pP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 (fundamental interactions)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4891382" y="1124744"/>
            <a:ext cx="2416922" cy="50405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万有引力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4891382" y="1916832"/>
            <a:ext cx="3064994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电磁相互作用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4891382" y="2708920"/>
            <a:ext cx="2560938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强相互作用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>
          <a:xfrm>
            <a:off x="4891382" y="3501008"/>
            <a:ext cx="2920978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弱相互作用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>
          <a:xfrm>
            <a:off x="5364088" y="1412776"/>
            <a:ext cx="4176464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gravitational interaction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5364088" y="2204864"/>
            <a:ext cx="3992714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electromagnetic interaction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5364088" y="2996952"/>
            <a:ext cx="3888432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strong nuclear interaction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5364088" y="3789040"/>
            <a:ext cx="3888432" cy="57606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weak nuclear interaction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76256" y="270041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①</a:t>
            </a:r>
            <a:endParaRPr lang="zh-CN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4288" y="19168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②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88224" y="112474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④</a:t>
            </a:r>
            <a:endParaRPr lang="zh-CN" altLang="en-US" sz="2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76256" y="350100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③</a:t>
            </a:r>
            <a:endParaRPr lang="zh-CN" altLang="en-U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1" name="左大括号 90"/>
          <p:cNvSpPr/>
          <p:nvPr/>
        </p:nvSpPr>
        <p:spPr>
          <a:xfrm>
            <a:off x="4860032" y="1340768"/>
            <a:ext cx="144016" cy="86409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弧形箭头 91"/>
          <p:cNvSpPr/>
          <p:nvPr/>
        </p:nvSpPr>
        <p:spPr>
          <a:xfrm>
            <a:off x="4499992" y="1700808"/>
            <a:ext cx="360040" cy="3096344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48064" y="4437112"/>
            <a:ext cx="266429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Macroscopic scale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0072" y="5589240"/>
            <a:ext cx="232503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Subatomic scale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5" name="左大括号 94"/>
          <p:cNvSpPr/>
          <p:nvPr/>
        </p:nvSpPr>
        <p:spPr>
          <a:xfrm>
            <a:off x="4860032" y="2903736"/>
            <a:ext cx="144016" cy="86409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左弧形箭头 95"/>
          <p:cNvSpPr/>
          <p:nvPr/>
        </p:nvSpPr>
        <p:spPr>
          <a:xfrm>
            <a:off x="4529708" y="3280792"/>
            <a:ext cx="360040" cy="2596480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56250" y="1699309"/>
            <a:ext cx="1645895" cy="2585472"/>
            <a:chOff x="1331640" y="1086644"/>
            <a:chExt cx="1645895" cy="2585472"/>
          </a:xfrm>
        </p:grpSpPr>
        <p:sp>
          <p:nvSpPr>
            <p:cNvPr id="2" name="矩形 1"/>
            <p:cNvSpPr/>
            <p:nvPr/>
          </p:nvSpPr>
          <p:spPr>
            <a:xfrm>
              <a:off x="1517993" y="1412776"/>
              <a:ext cx="1164706" cy="1944216"/>
            </a:xfrm>
            <a:prstGeom prst="rect">
              <a:avLst/>
            </a:prstGeom>
            <a:noFill/>
            <a:ln>
              <a:solidFill>
                <a:srgbClr val="390E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1640" y="1086644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b="1" dirty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0711" y="1119644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b="1" dirty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1640" y="3302784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b="1" dirty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85311" y="3284984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b="1" dirty="0">
                <a:solidFill>
                  <a:srgbClr val="390E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72196" y="3311099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30 cm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2363407" y="2327914"/>
              <a:ext cx="88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40 cm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534964" y="1412776"/>
              <a:ext cx="1113912" cy="1944216"/>
            </a:xfrm>
            <a:prstGeom prst="line">
              <a:avLst/>
            </a:prstGeom>
            <a:ln w="12700">
              <a:solidFill>
                <a:srgbClr val="390E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rot="19800000">
            <a:off x="1394854" y="1766838"/>
            <a:ext cx="1682455" cy="2719891"/>
            <a:chOff x="1298483" y="1009655"/>
            <a:chExt cx="1682455" cy="2719891"/>
          </a:xfrm>
        </p:grpSpPr>
        <p:sp>
          <p:nvSpPr>
            <p:cNvPr id="40" name="矩形 39"/>
            <p:cNvSpPr/>
            <p:nvPr/>
          </p:nvSpPr>
          <p:spPr>
            <a:xfrm>
              <a:off x="1517993" y="1412776"/>
              <a:ext cx="1164706" cy="1944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76091" y="1009655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69417" y="1017525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98483" y="3360214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5063" y="3337373"/>
              <a:ext cx="279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534964" y="1412776"/>
              <a:ext cx="1113912" cy="1944216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774889" y="3298567"/>
              <a:ext cx="936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30 cm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2366810" y="2251713"/>
              <a:ext cx="88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itchFamily="18" charset="0"/>
                  <a:cs typeface="Times New Roman" pitchFamily="18" charset="0"/>
                </a:rPr>
                <a:t>40 cm</a:t>
              </a:r>
              <a:endParaRPr lang="zh-CN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0" name="燕尾形箭头 59"/>
          <p:cNvSpPr/>
          <p:nvPr/>
        </p:nvSpPr>
        <p:spPr>
          <a:xfrm rot="5400000">
            <a:off x="6030168" y="2546896"/>
            <a:ext cx="324000" cy="2160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5868144" y="3212976"/>
            <a:ext cx="1347068" cy="1185904"/>
            <a:chOff x="5868144" y="3212976"/>
            <a:chExt cx="1347068" cy="1185904"/>
          </a:xfrm>
        </p:grpSpPr>
        <p:sp>
          <p:nvSpPr>
            <p:cNvPr id="32" name="Rectangle 17" descr="宽上对角线"/>
            <p:cNvSpPr>
              <a:spLocks noChangeArrowheads="1"/>
            </p:cNvSpPr>
            <p:nvPr/>
          </p:nvSpPr>
          <p:spPr bwMode="auto">
            <a:xfrm>
              <a:off x="5869285" y="4326880"/>
              <a:ext cx="720000" cy="72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868144" y="4326880"/>
              <a:ext cx="7200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84168" y="3776216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084168" y="3598292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084168" y="3212976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6059160" y="3352160"/>
              <a:ext cx="40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</a:rPr>
                <a:t>…</a:t>
              </a:r>
              <a:endParaRPr lang="zh-CN" altLang="en-US" b="1" dirty="0">
                <a:solidFill>
                  <a:srgbClr val="390EF0"/>
                </a:solidFill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10800000">
              <a:off x="6418808" y="3215036"/>
              <a:ext cx="180000" cy="1080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84032" y="3573016"/>
              <a:ext cx="631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1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块</a:t>
              </a:r>
              <a:endPara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084168" y="3947666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084168" y="4125466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292080" y="1323752"/>
            <a:ext cx="1801366" cy="868404"/>
            <a:chOff x="5292080" y="1323752"/>
            <a:chExt cx="1801366" cy="868404"/>
          </a:xfrm>
        </p:grpSpPr>
        <p:sp>
          <p:nvSpPr>
            <p:cNvPr id="22" name="Rectangle 17" descr="宽上对角线"/>
            <p:cNvSpPr>
              <a:spLocks noChangeArrowheads="1"/>
            </p:cNvSpPr>
            <p:nvPr/>
          </p:nvSpPr>
          <p:spPr bwMode="auto">
            <a:xfrm>
              <a:off x="5293221" y="2120156"/>
              <a:ext cx="1800225" cy="72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292080" y="2120156"/>
              <a:ext cx="18000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12" y="1929532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895668" y="1929532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49668" y="1929532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59268" y="1929532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6108" y="1772816"/>
              <a:ext cx="40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390EF0"/>
                  </a:solidFill>
                </a:rPr>
                <a:t>…</a:t>
              </a:r>
              <a:endParaRPr lang="zh-CN" altLang="en-US" b="1" dirty="0">
                <a:solidFill>
                  <a:srgbClr val="390EF0"/>
                </a:solidFill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6104260" y="926800"/>
              <a:ext cx="180000" cy="1584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69744" y="1323752"/>
              <a:ext cx="631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16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块</a:t>
              </a:r>
              <a:endPara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393804" y="1931690"/>
              <a:ext cx="252000" cy="180000"/>
            </a:xfrm>
            <a:prstGeom prst="rect">
              <a:avLst/>
            </a:prstGeom>
            <a:noFill/>
            <a:ln w="19050">
              <a:solidFill>
                <a:srgbClr val="390E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213769" y="2204864"/>
            <a:ext cx="410840" cy="203324"/>
            <a:chOff x="2213769" y="2204864"/>
            <a:chExt cx="410840" cy="203324"/>
          </a:xfrm>
        </p:grpSpPr>
        <p:sp>
          <p:nvSpPr>
            <p:cNvPr id="48" name="弧形 47"/>
            <p:cNvSpPr/>
            <p:nvPr/>
          </p:nvSpPr>
          <p:spPr>
            <a:xfrm flipH="1" flipV="1">
              <a:off x="2220210" y="2204864"/>
              <a:ext cx="360040" cy="144016"/>
            </a:xfrm>
            <a:prstGeom prst="arc">
              <a:avLst/>
            </a:prstGeom>
            <a:ln w="2222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 flipH="1" flipV="1">
              <a:off x="2213769" y="2264172"/>
              <a:ext cx="410840" cy="144016"/>
            </a:xfrm>
            <a:prstGeom prst="arc">
              <a:avLst/>
            </a:prstGeom>
            <a:ln w="2222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椭圆 69"/>
          <p:cNvSpPr/>
          <p:nvPr/>
        </p:nvSpPr>
        <p:spPr>
          <a:xfrm>
            <a:off x="6115860" y="200154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192184" y="378694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60032" y="18448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1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/2</a:t>
            </a:r>
            <a:endParaRPr lang="zh-CN" altLang="en-US" sz="16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406380" y="3789040"/>
            <a:ext cx="648072" cy="573840"/>
            <a:chOff x="5406380" y="3789040"/>
            <a:chExt cx="648072" cy="57384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5868144" y="3801740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>
              <a:off x="5932785" y="3789040"/>
              <a:ext cx="0" cy="5738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406380" y="38610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nd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/2</a:t>
              </a:r>
              <a:endParaRPr lang="zh-CN" altLang="en-US" sz="16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0" animBg="1"/>
      <p:bldP spid="69" grpId="0" animBg="1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news.xinhuanet.com/sports/2016-08/10/1119371057_3_n_1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23851"/>
            <a:ext cx="9324975" cy="7181851"/>
          </a:xfrm>
          <a:prstGeom prst="rect">
            <a:avLst/>
          </a:prstGeom>
          <a:noFill/>
        </p:spPr>
      </p:pic>
      <p:pic>
        <p:nvPicPr>
          <p:cNvPr id="25604" name="Picture 4" descr="http://news.xinhuanet.com/sports/2016-08/13/1119384705_4_n_1n.jpg"/>
          <p:cNvPicPr>
            <a:picLocks noChangeAspect="1" noChangeArrowheads="1"/>
          </p:cNvPicPr>
          <p:nvPr/>
        </p:nvPicPr>
        <p:blipFill>
          <a:blip r:embed="rId4" cstate="print"/>
          <a:srcRect l="7850"/>
          <a:stretch>
            <a:fillRect/>
          </a:stretch>
        </p:blipFill>
        <p:spPr bwMode="auto">
          <a:xfrm>
            <a:off x="0" y="-315416"/>
            <a:ext cx="9334500" cy="7173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file1.jydoc.com/%D4%AA%CA%FD%BE%DD/0711-18/20520-%C0%AD%B5%AF%BB%C9.jpg"/>
          <p:cNvPicPr>
            <a:picLocks noChangeAspect="1" noChangeArrowheads="1"/>
          </p:cNvPicPr>
          <p:nvPr/>
        </p:nvPicPr>
        <p:blipFill>
          <a:blip r:embed="rId3" cstate="print"/>
          <a:srcRect r="11200" b="1076"/>
          <a:stretch>
            <a:fillRect/>
          </a:stretch>
        </p:blipFill>
        <p:spPr bwMode="auto">
          <a:xfrm>
            <a:off x="539992" y="1412776"/>
            <a:ext cx="3960000" cy="39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944" name="Picture 8" descr="http://photo.l99.com/bigger/01/1338549532904_b4hv3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412776"/>
            <a:ext cx="3960000" cy="39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622429"/>
            <a:ext cx="259228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(force)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1600" y="1557164"/>
            <a:ext cx="6552728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ea typeface="+mn-ea"/>
                <a:cs typeface="+mn-cs"/>
              </a:rPr>
              <a:t>定义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物体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物体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390EF0"/>
                </a:solidFill>
                <a:ea typeface="黑体" panose="02010609060101010101" pitchFamily="49" charset="-122"/>
              </a:rPr>
              <a:t>相互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作用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276872"/>
            <a:ext cx="1822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物质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547664" y="2852936"/>
            <a:ext cx="1822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相互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1600" y="4109666"/>
            <a:ext cx="3456384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）作用效果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4762912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改变物体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运动状态</a:t>
            </a:r>
            <a:r>
              <a:rPr lang="en-US" altLang="zh-CN" sz="2800" b="1" dirty="0" smtClean="0">
                <a:solidFill>
                  <a:srgbClr val="390EF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5354052"/>
            <a:ext cx="3265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物体发生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形变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899077" y="-336451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4" name="矩形 13"/>
          <p:cNvSpPr/>
          <p:nvPr/>
        </p:nvSpPr>
        <p:spPr>
          <a:xfrm>
            <a:off x="1547664" y="3403600"/>
            <a:ext cx="1822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矢量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</a:t>
            </a:r>
            <a:r>
              <a:rPr lang="en-US" altLang="zh-CN" sz="2800" b="1" dirty="0" smtClean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endParaRPr lang="zh-CN" altLang="en-US" sz="2800" dirty="0"/>
          </a:p>
        </p:txBody>
      </p:sp>
      <p:pic>
        <p:nvPicPr>
          <p:cNvPr id="20486" name="Picture 6" descr="http://p3.pstatp.com/large/4950000415604423580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76872"/>
            <a:ext cx="3048000" cy="228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3635896" y="260648"/>
            <a:ext cx="1332000" cy="836712"/>
            <a:chOff x="3635896" y="260648"/>
            <a:chExt cx="1332000" cy="836712"/>
          </a:xfrm>
        </p:grpSpPr>
        <p:sp>
          <p:nvSpPr>
            <p:cNvPr id="13" name="云形标注 12"/>
            <p:cNvSpPr/>
            <p:nvPr/>
          </p:nvSpPr>
          <p:spPr>
            <a:xfrm>
              <a:off x="3635896" y="260648"/>
              <a:ext cx="1332000" cy="836712"/>
            </a:xfrm>
            <a:prstGeom prst="cloudCallout">
              <a:avLst>
                <a:gd name="adj1" fmla="val -67455"/>
                <a:gd name="adj2" fmla="val 376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779912" y="410470"/>
              <a:ext cx="9989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vector</a:t>
              </a:r>
              <a:endParaRPr lang="zh-CN" alt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64088" y="188640"/>
            <a:ext cx="2282623" cy="936104"/>
            <a:chOff x="5364088" y="188640"/>
            <a:chExt cx="2282623" cy="936104"/>
          </a:xfrm>
        </p:grpSpPr>
        <p:sp>
          <p:nvSpPr>
            <p:cNvPr id="12" name="云形标注 11"/>
            <p:cNvSpPr/>
            <p:nvPr/>
          </p:nvSpPr>
          <p:spPr>
            <a:xfrm>
              <a:off x="5364088" y="188640"/>
              <a:ext cx="2088000" cy="936104"/>
            </a:xfrm>
            <a:prstGeom prst="cloudCallout">
              <a:avLst>
                <a:gd name="adj1" fmla="val -42166"/>
                <a:gd name="adj2" fmla="val 6755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461496" y="403604"/>
              <a:ext cx="218521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惯性不是力！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4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 build="p"/>
      <p:bldP spid="9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12520" y="1008481"/>
            <a:ext cx="7919920" cy="342863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000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ct val="20000"/>
              </a:spcAft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、关于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力的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叙述，正确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 panose="02010609060101010101" pitchFamily="49" charset="-122"/>
                <a:cs typeface="Times New Roman" pitchFamily="18" charset="0"/>
              </a:rPr>
              <a:t>的是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（      ）</a:t>
            </a:r>
            <a:endParaRPr lang="zh-CN" altLang="en-US" sz="2800" b="1" dirty="0">
              <a:ea typeface="楷体" panose="02010609060101010101" pitchFamily="49" charset="-122"/>
              <a:cs typeface="Times New Roman" pitchFamily="18" charset="0"/>
            </a:endParaRPr>
          </a:p>
          <a:p>
            <a:pPr marL="514350" indent="-51435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只有</a:t>
            </a:r>
            <a:r>
              <a:rPr lang="zh-CN" altLang="en-US" sz="2800" b="1" dirty="0">
                <a:ea typeface="楷体" panose="02010609060101010101" pitchFamily="49" charset="-122"/>
                <a:cs typeface="Times New Roman" pitchFamily="18" charset="0"/>
              </a:rPr>
              <a:t>相互接触的物体间才能产生力的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作用</a:t>
            </a:r>
            <a:endParaRPr lang="en-US" altLang="zh-CN" sz="2800" b="1" dirty="0" smtClean="0">
              <a:ea typeface="楷体" panose="02010609060101010101" pitchFamily="49" charset="-122"/>
              <a:cs typeface="Times New Roman" pitchFamily="18" charset="0"/>
            </a:endParaRPr>
          </a:p>
          <a:p>
            <a:pPr marL="514350" indent="-51435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b="1" dirty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B. </a:t>
            </a:r>
            <a:r>
              <a:rPr lang="zh-CN" altLang="en-US" sz="2800" b="1" dirty="0">
                <a:ea typeface="楷体" panose="02010609060101010101" pitchFamily="49" charset="-122"/>
                <a:cs typeface="Times New Roman" pitchFamily="18" charset="0"/>
              </a:rPr>
              <a:t>物体受到力作用时，运动状态一定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改变</a:t>
            </a:r>
            <a:endParaRPr lang="en-US" altLang="zh-CN" sz="2800" b="1" dirty="0" smtClean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b="1" dirty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C. </a:t>
            </a:r>
            <a:r>
              <a:rPr lang="zh-CN" altLang="en-US" sz="2800" b="1" dirty="0">
                <a:ea typeface="楷体" panose="02010609060101010101" pitchFamily="49" charset="-122"/>
                <a:cs typeface="Times New Roman" pitchFamily="18" charset="0"/>
              </a:rPr>
              <a:t>施力物体也一定是受力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物体</a:t>
            </a:r>
            <a:endParaRPr lang="en-US" altLang="zh-CN" sz="2800" b="1" dirty="0" smtClean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b="1" dirty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a typeface="楷体" panose="02010609060101010101" pitchFamily="49" charset="-122"/>
                <a:cs typeface="Times New Roman" pitchFamily="18" charset="0"/>
              </a:rPr>
              <a:t>D. </a:t>
            </a:r>
            <a:r>
              <a:rPr lang="zh-CN" altLang="en-US" sz="2800" b="1" dirty="0">
                <a:ea typeface="楷体" panose="02010609060101010101" pitchFamily="49" charset="-122"/>
                <a:cs typeface="Times New Roman" pitchFamily="18" charset="0"/>
              </a:rPr>
              <a:t>竖直向上抛出物体，竖直上升，是因为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受到了</a:t>
            </a:r>
            <a:endParaRPr lang="en-US" altLang="zh-CN" sz="2800" b="1" dirty="0" smtClean="0">
              <a:ea typeface="楷体" panose="02010609060101010101" pitchFamily="49" charset="-122"/>
              <a:cs typeface="Times New Roman" pitchFamily="18" charset="0"/>
            </a:endParaRPr>
          </a:p>
          <a:p>
            <a:pPr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a typeface="楷体" panose="02010609060101010101" pitchFamily="49" charset="-122"/>
                <a:cs typeface="Times New Roman" pitchFamily="18" charset="0"/>
              </a:rPr>
              <a:t>     一</a:t>
            </a:r>
            <a:r>
              <a:rPr lang="zh-CN" altLang="en-US" sz="2800" b="1" dirty="0">
                <a:ea typeface="楷体" panose="02010609060101010101" pitchFamily="49" charset="-122"/>
                <a:cs typeface="Times New Roman" pitchFamily="18" charset="0"/>
              </a:rPr>
              <a:t>个竖直向上的升力作用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927452" y="980728"/>
            <a:ext cx="719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043608" y="3717032"/>
          <a:ext cx="7416824" cy="2736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412"/>
                <a:gridCol w="3708412"/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602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568" y="548680"/>
            <a:ext cx="2448272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）三要素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58398"/>
            <a:ext cx="15841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</a:t>
            </a:r>
            <a:endParaRPr lang="zh-CN" altLang="en-US" sz="2600" dirty="0">
              <a:solidFill>
                <a:srgbClr val="390E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1158398"/>
            <a:ext cx="22958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 unit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6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600" dirty="0">
              <a:solidFill>
                <a:srgbClr val="390E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1685042"/>
            <a:ext cx="15841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endParaRPr lang="zh-CN" altLang="en-US" sz="2600" dirty="0">
              <a:solidFill>
                <a:srgbClr val="390E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2245340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作用点</a:t>
            </a:r>
            <a:endParaRPr lang="zh-CN" altLang="en-US" sz="2600" dirty="0">
              <a:solidFill>
                <a:srgbClr val="390E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0446" y="1147078"/>
            <a:ext cx="2223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6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弹簧秤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测量，</a:t>
            </a:r>
            <a:endParaRPr lang="zh-CN" altLang="en-US" sz="2600" dirty="0">
              <a:solidFill>
                <a:srgbClr val="390EF0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771800" y="208081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99334" y="3077340"/>
            <a:ext cx="2000458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）表示法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59632" y="3802594"/>
            <a:ext cx="25202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图示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法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4932040" y="3780096"/>
            <a:ext cx="25202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6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示意图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法</a:t>
            </a:r>
            <a:endParaRPr lang="zh-CN" altLang="en-US" sz="2600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187624" y="4436548"/>
            <a:ext cx="3719706" cy="1512732"/>
            <a:chOff x="1187624" y="4436548"/>
            <a:chExt cx="3719706" cy="1512732"/>
          </a:xfrm>
        </p:grpSpPr>
        <p:grpSp>
          <p:nvGrpSpPr>
            <p:cNvPr id="55" name="组合 54"/>
            <p:cNvGrpSpPr/>
            <p:nvPr/>
          </p:nvGrpSpPr>
          <p:grpSpPr>
            <a:xfrm>
              <a:off x="1331640" y="4436548"/>
              <a:ext cx="791246" cy="552494"/>
              <a:chOff x="437696" y="323712"/>
              <a:chExt cx="791246" cy="552494"/>
            </a:xfrm>
          </p:grpSpPr>
          <p:grpSp>
            <p:nvGrpSpPr>
              <p:cNvPr id="56" name="组合 1"/>
              <p:cNvGrpSpPr/>
              <p:nvPr/>
            </p:nvGrpSpPr>
            <p:grpSpPr>
              <a:xfrm>
                <a:off x="468386" y="764704"/>
                <a:ext cx="433588" cy="111502"/>
                <a:chOff x="466798" y="2109835"/>
                <a:chExt cx="433588" cy="111502"/>
              </a:xfrm>
            </p:grpSpPr>
            <p:cxnSp>
              <p:nvCxnSpPr>
                <p:cNvPr id="58" name="直接箭头连接符 57"/>
                <p:cNvCxnSpPr/>
                <p:nvPr/>
              </p:nvCxnSpPr>
              <p:spPr>
                <a:xfrm>
                  <a:off x="468386" y="2197117"/>
                  <a:ext cx="432000" cy="158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/>
                <p:nvPr/>
              </p:nvCxnSpPr>
              <p:spPr>
                <a:xfrm rot="5400000">
                  <a:off x="413592" y="2166543"/>
                  <a:ext cx="108000" cy="158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 rot="5400000">
                  <a:off x="841853" y="2163041"/>
                  <a:ext cx="108000" cy="1588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2"/>
              <p:cNvSpPr txBox="1"/>
              <p:nvPr/>
            </p:nvSpPr>
            <p:spPr>
              <a:xfrm>
                <a:off x="437696" y="323712"/>
                <a:ext cx="791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N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187624" y="5116260"/>
              <a:ext cx="3719706" cy="833020"/>
              <a:chOff x="827584" y="4972244"/>
              <a:chExt cx="3719706" cy="8330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27584" y="5090884"/>
                <a:ext cx="2500330" cy="714380"/>
                <a:chOff x="785786" y="5357826"/>
                <a:chExt cx="2500330" cy="714380"/>
              </a:xfrm>
            </p:grpSpPr>
            <p:cxnSp>
              <p:nvCxnSpPr>
                <p:cNvPr id="42" name="直接连接符 41"/>
                <p:cNvCxnSpPr/>
                <p:nvPr/>
              </p:nvCxnSpPr>
              <p:spPr>
                <a:xfrm rot="10800000" flipV="1">
                  <a:off x="857224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rot="10800000" flipV="1">
                  <a:off x="1152500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10800000" flipV="1">
                  <a:off x="1428727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rot="10800000" flipV="1">
                  <a:off x="1714479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10800000" flipV="1">
                  <a:off x="2000232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10800000" flipV="1">
                  <a:off x="2285984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10800000" flipV="1">
                  <a:off x="2571736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10800000" flipV="1">
                  <a:off x="2857488" y="5929330"/>
                  <a:ext cx="214314" cy="1428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/>
                <p:cNvSpPr/>
                <p:nvPr/>
              </p:nvSpPr>
              <p:spPr>
                <a:xfrm>
                  <a:off x="1500166" y="5357826"/>
                  <a:ext cx="900000" cy="5715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>
                <a:xfrm>
                  <a:off x="785786" y="5929330"/>
                  <a:ext cx="250033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直接箭头连接符 52"/>
              <p:cNvCxnSpPr/>
              <p:nvPr/>
            </p:nvCxnSpPr>
            <p:spPr>
              <a:xfrm>
                <a:off x="2452236" y="5378916"/>
                <a:ext cx="864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107130" y="4972244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= 10 N</a:t>
                </a:r>
                <a:endParaRPr lang="zh-CN" altLang="en-US" sz="20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2852752" y="5268152"/>
                <a:ext cx="0" cy="10800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2649962" y="5400857"/>
              <a:ext cx="3000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●</a:t>
              </a:r>
              <a:endParaRPr lang="zh-CN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100766" y="5116824"/>
            <a:ext cx="3719706" cy="833020"/>
            <a:chOff x="5100766" y="5116824"/>
            <a:chExt cx="3719706" cy="833020"/>
          </a:xfrm>
        </p:grpSpPr>
        <p:grpSp>
          <p:nvGrpSpPr>
            <p:cNvPr id="69" name="组合 40"/>
            <p:cNvGrpSpPr/>
            <p:nvPr/>
          </p:nvGrpSpPr>
          <p:grpSpPr>
            <a:xfrm>
              <a:off x="5100766" y="5235464"/>
              <a:ext cx="2500330" cy="714380"/>
              <a:chOff x="785786" y="5357826"/>
              <a:chExt cx="2500330" cy="714380"/>
            </a:xfrm>
          </p:grpSpPr>
          <p:cxnSp>
            <p:nvCxnSpPr>
              <p:cNvPr id="73" name="直接连接符 72"/>
              <p:cNvCxnSpPr/>
              <p:nvPr/>
            </p:nvCxnSpPr>
            <p:spPr>
              <a:xfrm rot="10800000" flipV="1">
                <a:off x="857224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V="1">
                <a:off x="1152500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0800000" flipV="1">
                <a:off x="1428727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0800000" flipV="1">
                <a:off x="1714479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0800000" flipV="1">
                <a:off x="2000232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0800000" flipV="1">
                <a:off x="2285984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0800000" flipV="1">
                <a:off x="2571736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800000" flipV="1">
                <a:off x="2857488" y="5929330"/>
                <a:ext cx="214314" cy="1428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/>
              <p:cNvSpPr/>
              <p:nvPr/>
            </p:nvSpPr>
            <p:spPr>
              <a:xfrm>
                <a:off x="1500166" y="5357826"/>
                <a:ext cx="900000" cy="57150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785786" y="5929330"/>
                <a:ext cx="250033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箭头连接符 69"/>
            <p:cNvCxnSpPr/>
            <p:nvPr/>
          </p:nvCxnSpPr>
          <p:spPr>
            <a:xfrm>
              <a:off x="6725418" y="5523496"/>
              <a:ext cx="8640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380312" y="5116824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= 10 N</a:t>
              </a:r>
              <a:endParaRPr lang="zh-CN" altLang="en-US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572458" y="5413692"/>
              <a:ext cx="3000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●</a:t>
              </a:r>
              <a:endParaRPr lang="zh-CN" altLang="en-US" sz="9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/>
      <p:bldP spid="20" grpId="0"/>
      <p:bldP spid="21" grpId="0"/>
      <p:bldP spid="28" grpId="0" build="p"/>
      <p:bldP spid="29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9334" y="701031"/>
            <a:ext cx="2000458" cy="6477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）分类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1421348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效果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212232" y="1412776"/>
            <a:ext cx="5680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en-US" altLang="zh-CN" sz="1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拉力、压力、支持力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2486" y="1878106"/>
            <a:ext cx="257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动力、阻力等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617748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性质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212232" y="2617748"/>
            <a:ext cx="474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—</a:t>
            </a:r>
            <a:r>
              <a:rPr lang="en-US" altLang="zh-CN" sz="1000" b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— 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重力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弹力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摩擦力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576" y="4050240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黑体" pitchFamily="49" charset="-122"/>
                <a:cs typeface="+mj-cs"/>
              </a:rPr>
              <a:t>Yes or No?</a:t>
            </a:r>
            <a:endParaRPr kumimoji="0" lang="zh-CN" altLang="en-US" sz="28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黑体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4635248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效果不同的力，性质可以相同。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4005064"/>
            <a:ext cx="7632848" cy="17665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3648" y="5157694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性质不同的力，效果可以相同。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6426816" y="4543282"/>
            <a:ext cx="5760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7030A0"/>
                </a:solidFill>
                <a:latin typeface="+mn-lt"/>
                <a:ea typeface="楷体" pitchFamily="49" charset="-122"/>
              </a:rPr>
              <a:t>√</a:t>
            </a:r>
            <a:r>
              <a:rPr lang="en-US" altLang="zh-CN" sz="4000" dirty="0">
                <a:solidFill>
                  <a:srgbClr val="7030A0"/>
                </a:solidFill>
                <a:latin typeface="+mn-lt"/>
                <a:ea typeface="楷体" pitchFamily="49" charset="-122"/>
              </a:rPr>
              <a:t>  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6444704" y="5104289"/>
            <a:ext cx="86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7030A0"/>
                </a:solidFill>
                <a:latin typeface="+mn-lt"/>
                <a:ea typeface="楷体" pitchFamily="49" charset="-122"/>
              </a:rPr>
              <a:t>√</a:t>
            </a:r>
            <a:r>
              <a:rPr lang="en-US" altLang="zh-CN" sz="4000" dirty="0">
                <a:solidFill>
                  <a:srgbClr val="7030A0"/>
                </a:solidFill>
                <a:latin typeface="+mn-lt"/>
                <a:ea typeface="楷体" pitchFamily="49" charset="-122"/>
              </a:rPr>
              <a:t>  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356208" y="373132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5" name="矩形 14"/>
          <p:cNvSpPr/>
          <p:nvPr/>
        </p:nvSpPr>
        <p:spPr>
          <a:xfrm>
            <a:off x="4212962" y="3097094"/>
            <a:ext cx="3023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电场力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800" b="1" dirty="0" smtClean="0">
                <a:solidFill>
                  <a:srgbClr val="390EF0"/>
                </a:solidFill>
                <a:latin typeface="楷体" pitchFamily="49" charset="-122"/>
                <a:ea typeface="楷体" pitchFamily="49" charset="-122"/>
              </a:rPr>
              <a:t>磁场力</a:t>
            </a:r>
            <a:endParaRPr lang="zh-CN" altLang="en-US" sz="2800" b="1" dirty="0">
              <a:solidFill>
                <a:srgbClr val="390EF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ph.126.net/EVXYE-7tb6YWZKeJorMHJQ==/6608500289538447823.jpg"/>
          <p:cNvPicPr>
            <a:picLocks noChangeAspect="1" noChangeArrowheads="1"/>
          </p:cNvPicPr>
          <p:nvPr/>
        </p:nvPicPr>
        <p:blipFill>
          <a:blip r:embed="rId2" cstate="print"/>
          <a:srcRect l="5103" r="1695" b="2777"/>
          <a:stretch>
            <a:fillRect/>
          </a:stretch>
        </p:blipFill>
        <p:spPr bwMode="auto">
          <a:xfrm>
            <a:off x="611560" y="908720"/>
            <a:ext cx="7920880" cy="4968552"/>
          </a:xfrm>
          <a:prstGeom prst="rect">
            <a:avLst/>
          </a:prstGeom>
          <a:noFill/>
        </p:spPr>
      </p:pic>
      <p:pic>
        <p:nvPicPr>
          <p:cNvPr id="1036" name="Picture 12" descr="http://pic27.nipic.com/20130224/4525429_204110577113_2.jpg"/>
          <p:cNvPicPr>
            <a:picLocks noChangeAspect="1" noChangeArrowheads="1"/>
          </p:cNvPicPr>
          <p:nvPr/>
        </p:nvPicPr>
        <p:blipFill>
          <a:blip r:embed="rId3" cstate="print"/>
          <a:srcRect l="6250" t="3081" b="5501"/>
          <a:stretch>
            <a:fillRect/>
          </a:stretch>
        </p:blipFill>
        <p:spPr bwMode="auto">
          <a:xfrm>
            <a:off x="607368" y="658788"/>
            <a:ext cx="7920000" cy="5550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3672" y="597719"/>
            <a:ext cx="347427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重力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(gravity)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37991" y="222617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地球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971600" y="1460074"/>
            <a:ext cx="2736304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产生原因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75656" y="2216477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施力物体：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75656" y="2905780"/>
            <a:ext cx="1584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</a:t>
            </a:r>
            <a:endParaRPr lang="zh-CN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3377951" y="2905780"/>
            <a:ext cx="1698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90E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地球引力</a:t>
            </a:r>
            <a:endParaRPr lang="zh-CN" altLang="en-US" sz="2800" dirty="0">
              <a:solidFill>
                <a:srgbClr val="390EF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10155" y="2630090"/>
            <a:ext cx="576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≠</a:t>
            </a:r>
            <a:endParaRPr lang="zh-CN" alt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79654" y="1412776"/>
            <a:ext cx="2799928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+mn-ea"/>
                <a:cs typeface="+mn-cs"/>
              </a:rPr>
              <a:t>地球的吸引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971600" y="3717404"/>
            <a:ext cx="2088232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）方向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ea"/>
                <a:cs typeface="Times New Roman" pitchFamily="18" charset="0"/>
              </a:rPr>
              <a:t>: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390EF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2780184" y="3717032"/>
            <a:ext cx="2151856" cy="6477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90EF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竖直向下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42976" y="4953138"/>
            <a:ext cx="2500330" cy="714380"/>
            <a:chOff x="785786" y="5357826"/>
            <a:chExt cx="2500330" cy="714380"/>
          </a:xfrm>
        </p:grpSpPr>
        <p:cxnSp>
          <p:nvCxnSpPr>
            <p:cNvPr id="54" name="直接连接符 53"/>
            <p:cNvCxnSpPr/>
            <p:nvPr/>
          </p:nvCxnSpPr>
          <p:spPr>
            <a:xfrm rot="10800000" flipV="1">
              <a:off x="857224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0800000" flipV="1">
              <a:off x="1152500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0800000" flipV="1">
              <a:off x="1428727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800000" flipV="1">
              <a:off x="1714479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 flipV="1">
              <a:off x="2000232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V="1">
              <a:off x="2285984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0800000" flipV="1">
              <a:off x="2571736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 flipV="1">
              <a:off x="2857488" y="5929330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500166" y="5357826"/>
              <a:ext cx="1143008" cy="5715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●</a:t>
              </a:r>
              <a:endParaRPr lang="zh-CN" altLang="en-US" sz="12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785786" y="5929330"/>
              <a:ext cx="250033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436096" y="4725144"/>
            <a:ext cx="2501124" cy="1357322"/>
            <a:chOff x="5715008" y="4929198"/>
            <a:chExt cx="2501124" cy="1357322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5715008" y="6143644"/>
              <a:ext cx="250033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 flipV="1">
              <a:off x="5786446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10800000" flipV="1">
              <a:off x="6081722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0800000" flipV="1">
              <a:off x="6357949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0800000" flipV="1">
              <a:off x="6643701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0800000" flipV="1">
              <a:off x="6929454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0800000" flipV="1">
              <a:off x="7215206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V="1">
              <a:off x="7500958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 flipV="1">
              <a:off x="7786710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7608115" y="5536421"/>
              <a:ext cx="121444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0800000" flipV="1">
              <a:off x="8001024" y="6143644"/>
              <a:ext cx="214314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20043397">
              <a:off x="6286512" y="4993722"/>
              <a:ext cx="1143008" cy="5715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●</a:t>
              </a:r>
              <a:endParaRPr lang="zh-CN" altLang="en-US" sz="1200" dirty="0"/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5715008" y="4929198"/>
              <a:ext cx="2500330" cy="1214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428066" y="5230040"/>
            <a:ext cx="919798" cy="1093930"/>
            <a:chOff x="2070876" y="5715810"/>
            <a:chExt cx="919798" cy="1093930"/>
          </a:xfrm>
        </p:grpSpPr>
        <p:cxnSp>
          <p:nvCxnSpPr>
            <p:cNvPr id="78" name="直接箭头连接符 77"/>
            <p:cNvCxnSpPr/>
            <p:nvPr/>
          </p:nvCxnSpPr>
          <p:spPr>
            <a:xfrm rot="5400000">
              <a:off x="1657670" y="6129016"/>
              <a:ext cx="8280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220668" y="6286520"/>
              <a:ext cx="770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8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578310" y="5056924"/>
            <a:ext cx="887268" cy="911520"/>
            <a:chOff x="2070876" y="5715810"/>
            <a:chExt cx="887268" cy="911520"/>
          </a:xfrm>
        </p:grpSpPr>
        <p:cxnSp>
          <p:nvCxnSpPr>
            <p:cNvPr id="81" name="直接箭头连接符 80"/>
            <p:cNvCxnSpPr/>
            <p:nvPr/>
          </p:nvCxnSpPr>
          <p:spPr>
            <a:xfrm rot="5400000">
              <a:off x="1657670" y="6129016"/>
              <a:ext cx="828000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152798" y="6104110"/>
              <a:ext cx="805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28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7236296" y="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/>
      <p:bldP spid="39" grpId="0" build="p"/>
      <p:bldP spid="40" grpId="0"/>
      <p:bldP spid="44" grpId="0"/>
      <p:bldP spid="45" grpId="0"/>
      <p:bldP spid="48" grpId="0"/>
      <p:bldP spid="49" grpId="0" build="p"/>
      <p:bldP spid="50" grpId="0" build="p"/>
      <p:bldP spid="51" grpId="0" build="p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777</Words>
  <Application>Microsoft Office PowerPoint</Application>
  <PresentationFormat>全屏显示(4:3)</PresentationFormat>
  <Paragraphs>234</Paragraphs>
  <Slides>19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zhangyu</dc:creator>
  <cp:lastModifiedBy>  </cp:lastModifiedBy>
  <cp:revision>145</cp:revision>
  <dcterms:created xsi:type="dcterms:W3CDTF">2014-10-19T02:03:18Z</dcterms:created>
  <dcterms:modified xsi:type="dcterms:W3CDTF">2018-10-28T05:57:36Z</dcterms:modified>
</cp:coreProperties>
</file>