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6" r:id="rId2"/>
    <p:sldId id="310" r:id="rId3"/>
    <p:sldId id="291" r:id="rId4"/>
    <p:sldId id="303" r:id="rId5"/>
    <p:sldId id="309" r:id="rId6"/>
    <p:sldId id="289" r:id="rId7"/>
    <p:sldId id="292" r:id="rId8"/>
    <p:sldId id="315" r:id="rId9"/>
    <p:sldId id="316" r:id="rId10"/>
    <p:sldId id="317" r:id="rId11"/>
    <p:sldId id="295" r:id="rId12"/>
    <p:sldId id="307" r:id="rId13"/>
    <p:sldId id="311" r:id="rId14"/>
    <p:sldId id="318" r:id="rId15"/>
    <p:sldId id="31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90EF0"/>
    <a:srgbClr val="FFFF99"/>
    <a:srgbClr val="9900FF"/>
    <a:srgbClr val="414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81" autoAdjust="0"/>
  </p:normalViewPr>
  <p:slideViewPr>
    <p:cSldViewPr>
      <p:cViewPr>
        <p:scale>
          <a:sx n="70" d="100"/>
          <a:sy n="70" d="100"/>
        </p:scale>
        <p:origin x="-181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C672D-3C08-4A87-B11E-F2B3608DE061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DDC15-342A-46CF-8316-9D34BC3A3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35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527C-4EF6-4313-BE60-9F689F4C3EF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2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43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6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3872E95-8AE7-4606-8FF7-119EF9A79CF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649E-FB69-46AC-94F4-2825E88BE932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7.xml"/><Relationship Id="rId12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11" Type="http://schemas.openxmlformats.org/officeDocument/2006/relationships/image" Target="../media/image13.jpeg"/><Relationship Id="rId5" Type="http://schemas.openxmlformats.org/officeDocument/2006/relationships/image" Target="../media/image12.wmf"/><Relationship Id="rId10" Type="http://schemas.openxmlformats.org/officeDocument/2006/relationships/hyperlink" Target="relationship%20of%20F-x.xlsx" TargetMode="External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../../tanliyanzheng.swf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10.png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9.wmf"/><Relationship Id="rId22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../../../tanliyanzheng.swf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61628" y="3942184"/>
            <a:ext cx="8352928" cy="998984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Chap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</a:t>
            </a:r>
            <a:r>
              <a:rPr kumimoji="0" lang="en-US" altLang="zh-CN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Force </a:t>
            </a:r>
            <a:r>
              <a:rPr kumimoji="0" lang="zh-CN" altLang="en-US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（力）</a:t>
            </a:r>
            <a:endParaRPr kumimoji="0" lang="zh-CN" altLang="en-US" sz="6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4306" y="5229200"/>
            <a:ext cx="8350250" cy="828000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3.2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Elastic Force 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弹力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)</a:t>
            </a:r>
            <a:endParaRPr lang="zh-CN" altLang="en-US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6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img.alicdn.com/imgextra/i2/892178268/TB2HQHZaVXXXXabXFXXXXXXXXXX_%21%218921782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b="368"/>
          <a:stretch/>
        </p:blipFill>
        <p:spPr bwMode="auto">
          <a:xfrm>
            <a:off x="0" y="-27384"/>
            <a:ext cx="9144000" cy="107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35414"/>
              </p:ext>
            </p:extLst>
          </p:nvPr>
        </p:nvGraphicFramePr>
        <p:xfrm>
          <a:off x="1665660" y="4444071"/>
          <a:ext cx="14859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公式" r:id="rId4" imgW="545760" imgH="203040" progId="Equation.3">
                  <p:embed/>
                </p:oleObj>
              </mc:Choice>
              <mc:Fallback>
                <p:oleObj name="公式" r:id="rId4" imgW="545760" imgH="20304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660" y="4444071"/>
                        <a:ext cx="1485900" cy="5540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51397" y="683985"/>
            <a:ext cx="4968675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3. Hooke’s Law (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胡克定律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</a:t>
            </a:r>
            <a:endParaRPr lang="zh-CN" alt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35150" y="1393612"/>
            <a:ext cx="4440906" cy="49244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Relationship between </a:t>
            </a:r>
            <a:r>
              <a:rPr lang="en-US" altLang="zh-CN" sz="2600" b="1" i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 </a:t>
            </a:r>
            <a:r>
              <a:rPr lang="en-US" altLang="zh-CN" sz="2600" b="1" i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2600" b="1" i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2231960" y="3487286"/>
            <a:ext cx="1980000" cy="828000"/>
          </a:xfrm>
          <a:prstGeom prst="wedgeRoundRectCallout">
            <a:avLst>
              <a:gd name="adj1" fmla="val -20835"/>
              <a:gd name="adj2" fmla="val 70929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spring constant</a:t>
            </a:r>
            <a:endParaRPr lang="zh-CN" sz="2000" b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ctr"/>
            <a:endParaRPr lang="zh-CN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67724" y="4594973"/>
            <a:ext cx="252000" cy="36000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434354" y="3857025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(SI unit</a:t>
            </a:r>
            <a:r>
              <a:rPr lang="zh-CN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m) </a:t>
            </a:r>
            <a:endParaRPr lang="zh-CN" altLang="zh-CN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" name="AutoShape 39"/>
          <p:cNvSpPr>
            <a:spLocks noChangeArrowheads="1"/>
          </p:cNvSpPr>
          <p:nvPr/>
        </p:nvSpPr>
        <p:spPr bwMode="auto">
          <a:xfrm>
            <a:off x="924272" y="5157280"/>
            <a:ext cx="1419672" cy="792000"/>
          </a:xfrm>
          <a:prstGeom prst="wedgeRoundRectCallout">
            <a:avLst>
              <a:gd name="adj1" fmla="val 14569"/>
              <a:gd name="adj2" fmla="val -80407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Restoring force</a:t>
            </a:r>
            <a:endParaRPr lang="zh-CN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700460" y="1926243"/>
            <a:ext cx="4608512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400" i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 </a:t>
            </a:r>
            <a:r>
              <a:rPr lang="zh-CN" altLang="en-US" sz="23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弹簧弹力</a:t>
            </a:r>
            <a:endParaRPr lang="zh-CN" altLang="en-US" sz="2300" i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696268" y="2419801"/>
            <a:ext cx="4883844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 </a:t>
            </a:r>
            <a:r>
              <a:rPr lang="zh-CN" altLang="en-US" sz="23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弹簧形变量</a:t>
            </a:r>
            <a:endParaRPr lang="zh-CN" altLang="en-US" sz="2300" i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32539" y="5157288"/>
            <a:ext cx="1164981" cy="686164"/>
            <a:chOff x="5677487" y="5169098"/>
            <a:chExt cx="1164981" cy="686164"/>
          </a:xfrm>
        </p:grpSpPr>
        <p:sp>
          <p:nvSpPr>
            <p:cNvPr id="62" name="云形标注 61"/>
            <p:cNvSpPr/>
            <p:nvPr/>
          </p:nvSpPr>
          <p:spPr bwMode="auto">
            <a:xfrm>
              <a:off x="5724248" y="5207262"/>
              <a:ext cx="1080000" cy="648000"/>
            </a:xfrm>
            <a:prstGeom prst="cloudCallout">
              <a:avLst>
                <a:gd name="adj1" fmla="val -46150"/>
                <a:gd name="adj2" fmla="val -85207"/>
              </a:avLst>
            </a:prstGeom>
            <a:solidFill>
              <a:srgbClr val="C00000">
                <a:alpha val="62000"/>
              </a:srgbClr>
            </a:solidFill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677487" y="5169098"/>
              <a:ext cx="11649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opposite direction</a:t>
              </a:r>
              <a:endParaRPr lang="zh-CN" altLang="zh-CN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364088" y="3723549"/>
            <a:ext cx="3057811" cy="2297739"/>
            <a:chOff x="1212850" y="1874839"/>
            <a:chExt cx="3876675" cy="2913065"/>
          </a:xfrm>
        </p:grpSpPr>
        <p:sp>
          <p:nvSpPr>
            <p:cNvPr id="63" name="Line 2"/>
            <p:cNvSpPr>
              <a:spLocks noChangeShapeType="1"/>
            </p:cNvSpPr>
            <p:nvPr/>
          </p:nvSpPr>
          <p:spPr bwMode="auto">
            <a:xfrm flipV="1">
              <a:off x="1918494" y="2480820"/>
              <a:ext cx="2762250" cy="1747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" name="Group 3"/>
            <p:cNvGrpSpPr>
              <a:grpSpLocks/>
            </p:cNvGrpSpPr>
            <p:nvPr/>
          </p:nvGrpSpPr>
          <p:grpSpPr bwMode="auto">
            <a:xfrm>
              <a:off x="1212850" y="1874839"/>
              <a:ext cx="3876675" cy="2913065"/>
              <a:chOff x="-82" y="363"/>
              <a:chExt cx="2442" cy="1835"/>
            </a:xfrm>
            <a:noFill/>
          </p:grpSpPr>
          <p:sp>
            <p:nvSpPr>
              <p:cNvPr id="65" name="Line 4"/>
              <p:cNvSpPr>
                <a:spLocks noChangeShapeType="1"/>
              </p:cNvSpPr>
              <p:nvPr/>
            </p:nvSpPr>
            <p:spPr bwMode="auto">
              <a:xfrm>
                <a:off x="354" y="1853"/>
                <a:ext cx="1882" cy="0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66" name="Line 5"/>
              <p:cNvSpPr>
                <a:spLocks noChangeShapeType="1"/>
              </p:cNvSpPr>
              <p:nvPr/>
            </p:nvSpPr>
            <p:spPr bwMode="auto">
              <a:xfrm flipV="1">
                <a:off x="354" y="526"/>
                <a:ext cx="0" cy="133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82" y="363"/>
                    <a:ext cx="378" cy="362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latin typeface="Cambria Math"/>
                                  <a:ea typeface="楷体" pitchFamily="49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/>
                                  <a:ea typeface="楷体" pitchFamily="49" charset="-122"/>
                                  <a:cs typeface="Times New Roman" pitchFamily="18" charset="0"/>
                                </a:rPr>
                                <m:t>𝑭</m:t>
                              </m:r>
                            </m:e>
                          </m:d>
                        </m:oMath>
                      </m:oMathPara>
                    </a14:m>
                    <a:endParaRPr lang="en-US" sz="2400" b="1" i="1" baseline="30000" dirty="0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 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82" y="363"/>
                    <a:ext cx="378" cy="36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3846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97" y="1829"/>
                    <a:ext cx="363" cy="369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latin typeface="Cambria Math"/>
                                  <a:ea typeface="楷体" pitchFamily="49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/>
                                  <a:ea typeface="楷体" pitchFamily="49" charset="-122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400" b="1" dirty="0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97" y="1829"/>
                    <a:ext cx="363" cy="36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69" name="图片 68">
            <a:hlinkClick r:id="rId10" action="ppaction://hlinkfile"/>
          </p:cNvPr>
          <p:cNvPicPr/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79" y="1036765"/>
            <a:ext cx="1648172" cy="234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2" grpId="0"/>
      <p:bldP spid="7207" grpId="0" animBg="1"/>
      <p:bldP spid="14" grpId="0" animBg="1"/>
      <p:bldP spid="58" grpId="0"/>
      <p:bldP spid="59" grpId="0" animBg="1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Rot="1" noChangeArrowheads="1"/>
          </p:cNvSpPr>
          <p:nvPr/>
        </p:nvSpPr>
        <p:spPr bwMode="auto">
          <a:xfrm>
            <a:off x="812562" y="177894"/>
            <a:ext cx="7874475" cy="5148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t">
              <a:defRPr/>
            </a:pPr>
            <a:r>
              <a:rPr lang="en-US" altLang="zh-CN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Chap3  Force </a:t>
            </a:r>
            <a:r>
              <a:rPr lang="zh-CN" alt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（力）</a:t>
            </a:r>
            <a:r>
              <a:rPr lang="zh-CN" alt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　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684119"/>
            <a:ext cx="914400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3.2  </a:t>
            </a:r>
            <a:r>
              <a:rPr kumimoji="1" lang="en-US" altLang="zh-CN" sz="2800" b="1" i="1" kern="0" dirty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Elastic  force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（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弹力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）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1268760"/>
            <a:ext cx="302433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1. deformation</a:t>
            </a:r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</a:t>
            </a: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</a:t>
            </a:r>
            <a:r>
              <a:rPr lang="zh-CN" alt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形变</a:t>
            </a: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</a:t>
            </a:r>
            <a:endParaRPr lang="zh-CN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5536" y="1802805"/>
            <a:ext cx="237626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1"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kumimoji="1"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Definition</a:t>
            </a:r>
            <a:r>
              <a:rPr kumimoji="1"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endParaRPr kumimoji="1" lang="zh-CN" altLang="en-US" sz="2000" b="1" dirty="0">
              <a:solidFill>
                <a:srgbClr val="0033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421309" y="2408064"/>
            <a:ext cx="2200093" cy="78812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Classification: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14612"/>
              </p:ext>
            </p:extLst>
          </p:nvPr>
        </p:nvGraphicFramePr>
        <p:xfrm>
          <a:off x="661796" y="2857690"/>
          <a:ext cx="7776864" cy="2448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zh-CN" altLang="en-US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995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1195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036774" y="2907926"/>
            <a:ext cx="1117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criterion</a:t>
            </a:r>
            <a:endParaRPr lang="zh-CN" altLang="en-US" sz="20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0888" y="2907926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deformation</a:t>
            </a:r>
            <a:endParaRPr lang="zh-CN" altLang="en-US" sz="20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1752" y="3433754"/>
            <a:ext cx="853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extent</a:t>
            </a:r>
            <a:endParaRPr lang="zh-CN" altLang="en-US" sz="2000" b="1" dirty="0">
              <a:solidFill>
                <a:srgbClr val="99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6115" y="4280958"/>
            <a:ext cx="16356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recoverable or not</a:t>
            </a:r>
            <a:endParaRPr lang="zh-CN" altLang="en-US" sz="2000" b="1" dirty="0">
              <a:solidFill>
                <a:srgbClr val="99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87896" y="3446096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明显形变</a:t>
            </a:r>
            <a:endParaRPr lang="zh-CN" altLang="en-US" sz="2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43951" y="345291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微小形变</a:t>
            </a:r>
            <a:endParaRPr lang="zh-CN" altLang="en-US" sz="2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37128" y="393781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塑性形变</a:t>
            </a:r>
            <a:endParaRPr lang="zh-CN" altLang="en-US" sz="2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6360" y="393781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弹性形变</a:t>
            </a:r>
            <a:endParaRPr lang="zh-CN" altLang="en-US" sz="2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4326" y="4225842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(elastic deformation)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16654" y="4225842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(plastic deformation)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13399" y="4513874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- -</a:t>
            </a:r>
            <a:r>
              <a:rPr lang="zh-CN" altLang="en-US" sz="2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能恢复原状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49703" y="4513874"/>
            <a:ext cx="2122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- -</a:t>
            </a:r>
            <a:r>
              <a:rPr lang="zh-CN" altLang="en-US" sz="2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不能恢复原状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2254" y="4895400"/>
            <a:ext cx="1893980" cy="338554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前提：弹性限度内</a:t>
            </a:r>
            <a:endParaRPr lang="zh-CN" altLang="en-US" sz="1600" b="1" dirty="0">
              <a:solidFill>
                <a:srgbClr val="390E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95536" y="5529932"/>
            <a:ext cx="302433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2. </a:t>
            </a:r>
            <a:r>
              <a:rPr lang="en-US" altLang="zh-CN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elastic </a:t>
            </a: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force (</a:t>
            </a:r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弹力</a:t>
            </a: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</a:t>
            </a:r>
            <a:endParaRPr lang="zh-CN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23" name="Rectangle 3"/>
          <p:cNvSpPr txBox="1">
            <a:spLocks noRot="1" noChangeArrowheads="1"/>
          </p:cNvSpPr>
          <p:nvPr/>
        </p:nvSpPr>
        <p:spPr>
          <a:xfrm>
            <a:off x="395536" y="6038182"/>
            <a:ext cx="8064896" cy="71588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zh-CN" altLang="en-US" sz="2000" b="1" noProof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：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6136" y="4894436"/>
            <a:ext cx="2304256" cy="338554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又名：范性形变</a:t>
            </a:r>
            <a:endParaRPr lang="zh-CN" altLang="en-US" sz="1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73263" y="6075690"/>
            <a:ext cx="6970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390EF0"/>
                </a:solidFill>
                <a:latin typeface="Times New Roman" pitchFamily="18" charset="0"/>
                <a:cs typeface="Times New Roman" pitchFamily="18" charset="0"/>
              </a:rPr>
              <a:t>弹性形变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物体对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接触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物体的作用力。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100424" y="1819424"/>
            <a:ext cx="6792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transformation</a:t>
            </a:r>
            <a:r>
              <a:rPr kumimoji="1" lang="en-US" altLang="zh-CN" sz="2000" b="1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kumimoji="1" lang="en-US" altLang="zh-CN" sz="20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kumimoji="1" lang="en-US" altLang="zh-CN" sz="2000" b="1" dirty="0">
                <a:latin typeface="Times New Roman" pitchFamily="18" charset="0"/>
                <a:cs typeface="Times New Roman" pitchFamily="18" charset="0"/>
              </a:rPr>
              <a:t> configurations to a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kumimoji="1" lang="en-US" altLang="zh-CN" sz="2000" b="1" dirty="0">
                <a:latin typeface="Times New Roman" pitchFamily="18" charset="0"/>
                <a:cs typeface="Times New Roman" pitchFamily="18" charset="0"/>
              </a:rPr>
              <a:t> configuration</a:t>
            </a:r>
            <a:endParaRPr lang="zh-CN" altLang="en-US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1032"/>
          <p:cNvSpPr txBox="1">
            <a:spLocks noChangeArrowheads="1"/>
          </p:cNvSpPr>
          <p:nvPr/>
        </p:nvSpPr>
        <p:spPr bwMode="auto">
          <a:xfrm>
            <a:off x="406422" y="116632"/>
            <a:ext cx="3672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1"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kumimoji="1"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Condition:</a:t>
            </a:r>
            <a:endParaRPr kumimoji="1"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2" name="Text Box 1034"/>
          <p:cNvSpPr txBox="1">
            <a:spLocks noChangeArrowheads="1"/>
          </p:cNvSpPr>
          <p:nvPr/>
        </p:nvSpPr>
        <p:spPr bwMode="auto">
          <a:xfrm>
            <a:off x="961278" y="513708"/>
            <a:ext cx="1272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390E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contact</a:t>
            </a:r>
            <a:endParaRPr kumimoji="1" lang="en-US" altLang="zh-CN" sz="2000" b="1" dirty="0">
              <a:solidFill>
                <a:srgbClr val="390EF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3" name="Text Box 1034"/>
          <p:cNvSpPr txBox="1">
            <a:spLocks noChangeArrowheads="1"/>
          </p:cNvSpPr>
          <p:nvPr/>
        </p:nvSpPr>
        <p:spPr bwMode="auto">
          <a:xfrm>
            <a:off x="4205137" y="519496"/>
            <a:ext cx="2023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20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接触</a:t>
            </a:r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zh-CN" altLang="en-US" sz="20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挤压</a:t>
            </a:r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）</a:t>
            </a:r>
            <a:endParaRPr kumimoji="1" lang="en-US" altLang="zh-CN" sz="20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4" name="Text Box 1034"/>
          <p:cNvSpPr txBox="1">
            <a:spLocks noChangeArrowheads="1"/>
          </p:cNvSpPr>
          <p:nvPr/>
        </p:nvSpPr>
        <p:spPr bwMode="auto">
          <a:xfrm>
            <a:off x="1840323" y="516352"/>
            <a:ext cx="2793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&amp; </a:t>
            </a:r>
            <a:r>
              <a:rPr kumimoji="1" lang="en-US" altLang="zh-CN" sz="2000" b="1" dirty="0" smtClean="0">
                <a:solidFill>
                  <a:srgbClr val="390E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elastic deformation</a:t>
            </a:r>
            <a:endParaRPr kumimoji="1" lang="en-US" altLang="zh-CN" sz="2000" b="1" dirty="0">
              <a:solidFill>
                <a:srgbClr val="390EF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5" name="Rectangle 3"/>
          <p:cNvSpPr txBox="1">
            <a:spLocks noRot="1" noChangeArrowheads="1"/>
          </p:cNvSpPr>
          <p:nvPr/>
        </p:nvSpPr>
        <p:spPr>
          <a:xfrm>
            <a:off x="406423" y="1052736"/>
            <a:ext cx="4227263" cy="5048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Common Elastic Forces</a:t>
            </a:r>
            <a:r>
              <a:rPr kumimoji="1"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：</a:t>
            </a:r>
            <a:endParaRPr kumimoji="1"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42312" y="1797086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方向：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⊥</a:t>
            </a:r>
            <a:r>
              <a:rPr lang="zh-CN" altLang="en-US" sz="20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接触面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，指向</a:t>
            </a:r>
            <a:r>
              <a:rPr lang="zh-CN" altLang="en-US" sz="20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被压物体。</a:t>
            </a:r>
            <a:endParaRPr lang="zh-CN" altLang="en-US" sz="2000" b="1" dirty="0">
              <a:solidFill>
                <a:srgbClr val="390EF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94454" y="3166214"/>
            <a:ext cx="1121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拉力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38942" y="2636699"/>
            <a:ext cx="4314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方向：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⊥</a:t>
            </a:r>
            <a:r>
              <a:rPr lang="zh-CN" altLang="en-US" sz="20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接触面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，指向</a:t>
            </a:r>
            <a:r>
              <a:rPr lang="zh-CN" altLang="en-US" sz="20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被支持物体。</a:t>
            </a:r>
            <a:endParaRPr lang="zh-CN" altLang="en-US" sz="2000" b="1" dirty="0">
              <a:solidFill>
                <a:srgbClr val="390EF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9606" y="2312358"/>
            <a:ext cx="1399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支持力 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9606" y="1458818"/>
            <a:ext cx="1140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压力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38543" y="3494316"/>
            <a:ext cx="276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方向：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沿</a:t>
            </a:r>
            <a:r>
              <a:rPr lang="zh-CN" altLang="en-US" sz="20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绳收缩方向。</a:t>
            </a:r>
            <a:endParaRPr lang="zh-CN" altLang="en-US" sz="2000" b="1" dirty="0">
              <a:solidFill>
                <a:srgbClr val="390EF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8" name="Rectangle 2"/>
          <p:cNvSpPr txBox="1">
            <a:spLocks noChangeArrowheads="1"/>
          </p:cNvSpPr>
          <p:nvPr/>
        </p:nvSpPr>
        <p:spPr>
          <a:xfrm>
            <a:off x="348928" y="4044089"/>
            <a:ext cx="388843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3. Hooke’s Law (</a:t>
            </a:r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胡克定律</a:t>
            </a: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</a:t>
            </a:r>
            <a:endParaRPr lang="zh-CN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3184"/>
              </p:ext>
            </p:extLst>
          </p:nvPr>
        </p:nvGraphicFramePr>
        <p:xfrm>
          <a:off x="1635426" y="5480055"/>
          <a:ext cx="1152127" cy="42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公式" r:id="rId4" imgW="545760" imgH="177480" progId="Equation.3">
                  <p:embed/>
                </p:oleObj>
              </mc:Choice>
              <mc:Fallback>
                <p:oleObj name="公式" r:id="rId4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426" y="5480055"/>
                        <a:ext cx="1152127" cy="4220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椭圆 69"/>
          <p:cNvSpPr/>
          <p:nvPr/>
        </p:nvSpPr>
        <p:spPr>
          <a:xfrm>
            <a:off x="2261726" y="5530291"/>
            <a:ext cx="216000" cy="360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71" name="组合 70"/>
          <p:cNvGrpSpPr/>
          <p:nvPr/>
        </p:nvGrpSpPr>
        <p:grpSpPr>
          <a:xfrm>
            <a:off x="1977888" y="4692161"/>
            <a:ext cx="1872208" cy="676157"/>
            <a:chOff x="2267744" y="5661248"/>
            <a:chExt cx="1872208" cy="676157"/>
          </a:xfrm>
        </p:grpSpPr>
        <p:sp>
          <p:nvSpPr>
            <p:cNvPr id="72" name="AutoShape 39"/>
            <p:cNvSpPr>
              <a:spLocks noChangeArrowheads="1"/>
            </p:cNvSpPr>
            <p:nvPr/>
          </p:nvSpPr>
          <p:spPr bwMode="auto">
            <a:xfrm>
              <a:off x="2267744" y="5661248"/>
              <a:ext cx="1872208" cy="648072"/>
            </a:xfrm>
            <a:prstGeom prst="wedgeRoundRectCallout">
              <a:avLst>
                <a:gd name="adj1" fmla="val -20835"/>
                <a:gd name="adj2" fmla="val 70929"/>
                <a:gd name="adj3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spring constant</a:t>
              </a:r>
              <a:endParaRPr lang="zh-CN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/>
              <a:endParaRPr lang="zh-CN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438430" y="5998851"/>
              <a:ext cx="15568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(SI unit</a:t>
              </a:r>
              <a:r>
                <a:rPr lang="zh-CN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m) </a:t>
              </a:r>
              <a:endParaRPr lang="zh-CN" altLang="zh-CN" sz="16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4" name="AutoShape 39"/>
          <p:cNvSpPr>
            <a:spLocks noChangeArrowheads="1"/>
          </p:cNvSpPr>
          <p:nvPr/>
        </p:nvSpPr>
        <p:spPr bwMode="auto">
          <a:xfrm>
            <a:off x="699615" y="5930857"/>
            <a:ext cx="1152000" cy="684000"/>
          </a:xfrm>
          <a:prstGeom prst="wedgeRoundRectCallout">
            <a:avLst>
              <a:gd name="adj1" fmla="val 40831"/>
              <a:gd name="adj2" fmla="val -62364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restoring force</a:t>
            </a:r>
            <a:endParaRPr lang="zh-CN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2325045" y="5982201"/>
            <a:ext cx="1957099" cy="432000"/>
            <a:chOff x="5677487" y="5156462"/>
            <a:chExt cx="1957099" cy="432000"/>
          </a:xfrm>
        </p:grpSpPr>
        <p:sp>
          <p:nvSpPr>
            <p:cNvPr id="76" name="云形标注 75"/>
            <p:cNvSpPr/>
            <p:nvPr/>
          </p:nvSpPr>
          <p:spPr bwMode="auto">
            <a:xfrm>
              <a:off x="5724248" y="5156462"/>
              <a:ext cx="1764000" cy="432000"/>
            </a:xfrm>
            <a:prstGeom prst="cloudCallout">
              <a:avLst>
                <a:gd name="adj1" fmla="val -41740"/>
                <a:gd name="adj2" fmla="val -67568"/>
              </a:avLst>
            </a:prstGeom>
            <a:solidFill>
              <a:srgbClr val="C00000">
                <a:alpha val="62000"/>
              </a:srgbClr>
            </a:solidFill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677487" y="5169098"/>
              <a:ext cx="1957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opposite direction</a:t>
              </a:r>
              <a:endParaRPr lang="zh-CN" altLang="zh-CN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02" y="4818963"/>
            <a:ext cx="2053770" cy="1542373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5263829" y="1843510"/>
            <a:ext cx="1582926" cy="400110"/>
            <a:chOff x="6766149" y="4567064"/>
            <a:chExt cx="1582926" cy="400110"/>
          </a:xfrm>
        </p:grpSpPr>
        <p:sp>
          <p:nvSpPr>
            <p:cNvPr id="30" name="Text Box 1032"/>
            <p:cNvSpPr txBox="1">
              <a:spLocks noChangeArrowheads="1"/>
            </p:cNvSpPr>
            <p:nvPr/>
          </p:nvSpPr>
          <p:spPr bwMode="auto">
            <a:xfrm>
              <a:off x="6766149" y="4567064"/>
              <a:ext cx="15829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normal force</a:t>
              </a:r>
              <a:endParaRPr kumimoji="1" lang="zh-CN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04137" y="4642250"/>
              <a:ext cx="1512000" cy="32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727790" y="3137317"/>
            <a:ext cx="1044010" cy="400110"/>
            <a:chOff x="6766149" y="4599722"/>
            <a:chExt cx="1044010" cy="400110"/>
          </a:xfrm>
        </p:grpSpPr>
        <p:sp>
          <p:nvSpPr>
            <p:cNvPr id="43" name="Text Box 1032"/>
            <p:cNvSpPr txBox="1">
              <a:spLocks noChangeArrowheads="1"/>
            </p:cNvSpPr>
            <p:nvPr/>
          </p:nvSpPr>
          <p:spPr bwMode="auto">
            <a:xfrm>
              <a:off x="6766149" y="4599722"/>
              <a:ext cx="10440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tension</a:t>
              </a:r>
              <a:endParaRPr kumimoji="1" lang="zh-CN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804137" y="4653136"/>
              <a:ext cx="864000" cy="32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右大括号 44"/>
          <p:cNvSpPr/>
          <p:nvPr/>
        </p:nvSpPr>
        <p:spPr>
          <a:xfrm>
            <a:off x="4941512" y="1565109"/>
            <a:ext cx="288000" cy="10440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030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4299" y="724834"/>
            <a:ext cx="8261101" cy="5447645"/>
            <a:chOff x="424299" y="724834"/>
            <a:chExt cx="8261101" cy="5447645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24299" y="724834"/>
              <a:ext cx="8261101" cy="5447645"/>
            </a:xfrm>
            <a:prstGeom prst="rect">
              <a:avLst/>
            </a:prstGeom>
            <a:noFill/>
            <a:ln w="12700" cap="flat" cmpd="sng">
              <a:solidFill>
                <a:srgbClr val="00B0F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Q2. 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分析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各蓝色小球所受弹力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情况</a:t>
              </a:r>
              <a:endParaRPr lang="en-US" altLang="zh-CN" sz="28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621149" y="1867734"/>
              <a:ext cx="1800225" cy="1800225"/>
            </a:xfrm>
            <a:prstGeom prst="ellipse">
              <a:avLst/>
            </a:prstGeom>
            <a:solidFill>
              <a:srgbClr val="FFFF99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222811" y="3091697"/>
              <a:ext cx="576263" cy="576262"/>
            </a:xfrm>
            <a:prstGeom prst="ellipse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484749" y="2753941"/>
              <a:ext cx="71437" cy="71437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27761" y="2672597"/>
              <a:ext cx="2087563" cy="995362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</p:pic>
        <p:sp>
          <p:nvSpPr>
            <p:cNvPr id="9" name="Rectangle 8" descr="宽上对角线"/>
            <p:cNvSpPr>
              <a:spLocks noChangeArrowheads="1"/>
            </p:cNvSpPr>
            <p:nvPr/>
          </p:nvSpPr>
          <p:spPr bwMode="auto">
            <a:xfrm>
              <a:off x="3138924" y="1867734"/>
              <a:ext cx="1166812" cy="13493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826311" y="2002672"/>
              <a:ext cx="0" cy="154463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3088124" y="2002672"/>
              <a:ext cx="738187" cy="94615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786624" y="3548897"/>
              <a:ext cx="68262" cy="6667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" descr="宽上对角线"/>
            <p:cNvSpPr>
              <a:spLocks noChangeArrowheads="1"/>
            </p:cNvSpPr>
            <p:nvPr/>
          </p:nvSpPr>
          <p:spPr bwMode="auto">
            <a:xfrm>
              <a:off x="692586" y="4314072"/>
              <a:ext cx="144463" cy="1439862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3" descr="宽上对角线"/>
            <p:cNvSpPr>
              <a:spLocks noChangeArrowheads="1"/>
            </p:cNvSpPr>
            <p:nvPr/>
          </p:nvSpPr>
          <p:spPr bwMode="auto">
            <a:xfrm>
              <a:off x="1527611" y="5023684"/>
              <a:ext cx="144463" cy="71913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4" descr="宽上对角线"/>
            <p:cNvSpPr>
              <a:spLocks noChangeArrowheads="1"/>
            </p:cNvSpPr>
            <p:nvPr/>
          </p:nvSpPr>
          <p:spPr bwMode="auto">
            <a:xfrm rot="5400000">
              <a:off x="1108512" y="5325309"/>
              <a:ext cx="144462" cy="71913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840224" y="4098172"/>
              <a:ext cx="971550" cy="971550"/>
            </a:xfrm>
            <a:prstGeom prst="ellipse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6" descr="宽上对角线"/>
            <p:cNvSpPr>
              <a:spLocks noChangeArrowheads="1"/>
            </p:cNvSpPr>
            <p:nvPr/>
          </p:nvSpPr>
          <p:spPr bwMode="auto">
            <a:xfrm rot="5400000">
              <a:off x="1775261" y="4925259"/>
              <a:ext cx="144463" cy="360363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7" descr="宽上对角线"/>
            <p:cNvSpPr>
              <a:spLocks noChangeArrowheads="1"/>
            </p:cNvSpPr>
            <p:nvPr/>
          </p:nvSpPr>
          <p:spPr bwMode="auto">
            <a:xfrm>
              <a:off x="2940486" y="5325309"/>
              <a:ext cx="1800225" cy="1428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8" descr="宽上对角线"/>
            <p:cNvSpPr>
              <a:spLocks noChangeArrowheads="1"/>
            </p:cNvSpPr>
            <p:nvPr/>
          </p:nvSpPr>
          <p:spPr bwMode="auto">
            <a:xfrm rot="2485420">
              <a:off x="2061011" y="4964947"/>
              <a:ext cx="1079500" cy="1428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2896036" y="4823659"/>
              <a:ext cx="503238" cy="503238"/>
            </a:xfrm>
            <a:prstGeom prst="ellipse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107174" y="5037972"/>
              <a:ext cx="71437" cy="71437"/>
            </a:xfrm>
            <a:prstGeom prst="ellipse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1" descr="宽上对角线"/>
            <p:cNvSpPr>
              <a:spLocks noChangeArrowheads="1"/>
            </p:cNvSpPr>
            <p:nvPr/>
          </p:nvSpPr>
          <p:spPr bwMode="auto">
            <a:xfrm>
              <a:off x="6164699" y="4822072"/>
              <a:ext cx="144462" cy="71913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 descr="宽上对角线"/>
            <p:cNvSpPr>
              <a:spLocks noChangeArrowheads="1"/>
            </p:cNvSpPr>
            <p:nvPr/>
          </p:nvSpPr>
          <p:spPr bwMode="auto">
            <a:xfrm rot="5400000">
              <a:off x="8050648" y="4158497"/>
              <a:ext cx="144463" cy="71913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7028299" y="5036384"/>
              <a:ext cx="360362" cy="360363"/>
            </a:xfrm>
            <a:prstGeom prst="ellipse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7369611" y="4571247"/>
              <a:ext cx="739775" cy="55721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6309161" y="5234822"/>
              <a:ext cx="71913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840224" y="4314072"/>
              <a:ext cx="0" cy="12954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40224" y="5609472"/>
              <a:ext cx="72072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514911" y="5033209"/>
              <a:ext cx="0" cy="57626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489511" y="5033209"/>
              <a:ext cx="57626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219761" y="4604584"/>
              <a:ext cx="840071" cy="72231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083361" y="5325309"/>
              <a:ext cx="165735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6309161" y="4822072"/>
              <a:ext cx="0" cy="71913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7749024" y="4583947"/>
              <a:ext cx="719137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100824" y="1999497"/>
              <a:ext cx="122396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913499" y="2753559"/>
              <a:ext cx="342900" cy="336550"/>
            </a:xfrm>
            <a:prstGeom prst="ellipse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36" descr="宽上对角线"/>
            <p:cNvSpPr>
              <a:spLocks noChangeArrowheads="1"/>
            </p:cNvSpPr>
            <p:nvPr/>
          </p:nvSpPr>
          <p:spPr bwMode="auto">
            <a:xfrm>
              <a:off x="5156636" y="4244222"/>
              <a:ext cx="144463" cy="180022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5301099" y="4244222"/>
              <a:ext cx="0" cy="180022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301099" y="5109409"/>
              <a:ext cx="360362" cy="360363"/>
            </a:xfrm>
            <a:prstGeom prst="ellipse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5301099" y="4533147"/>
              <a:ext cx="144462" cy="57626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Oval 49"/>
            <p:cNvSpPr>
              <a:spLocks noChangeArrowheads="1"/>
            </p:cNvSpPr>
            <p:nvPr/>
          </p:nvSpPr>
          <p:spPr bwMode="auto">
            <a:xfrm>
              <a:off x="3051674" y="2877447"/>
              <a:ext cx="68262" cy="6667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51"/>
            <p:cNvSpPr>
              <a:spLocks noChangeArrowheads="1"/>
            </p:cNvSpPr>
            <p:nvPr/>
          </p:nvSpPr>
          <p:spPr bwMode="auto">
            <a:xfrm>
              <a:off x="1287899" y="4549022"/>
              <a:ext cx="71437" cy="71437"/>
            </a:xfrm>
            <a:prstGeom prst="ellipse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Oval 52"/>
            <p:cNvSpPr>
              <a:spLocks noChangeArrowheads="1"/>
            </p:cNvSpPr>
            <p:nvPr/>
          </p:nvSpPr>
          <p:spPr bwMode="auto">
            <a:xfrm>
              <a:off x="1284724" y="4542672"/>
              <a:ext cx="68262" cy="6667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80" descr="宽上对角线"/>
            <p:cNvSpPr>
              <a:spLocks noChangeArrowheads="1"/>
            </p:cNvSpPr>
            <p:nvPr/>
          </p:nvSpPr>
          <p:spPr bwMode="auto">
            <a:xfrm>
              <a:off x="4940736" y="2443997"/>
              <a:ext cx="1081088" cy="115252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81"/>
            <p:cNvSpPr>
              <a:spLocks noChangeArrowheads="1"/>
            </p:cNvSpPr>
            <p:nvPr/>
          </p:nvSpPr>
          <p:spPr bwMode="auto">
            <a:xfrm>
              <a:off x="5097899" y="2442409"/>
              <a:ext cx="781050" cy="1001713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82"/>
            <p:cNvSpPr>
              <a:spLocks noChangeArrowheads="1"/>
            </p:cNvSpPr>
            <p:nvPr/>
          </p:nvSpPr>
          <p:spPr bwMode="auto">
            <a:xfrm>
              <a:off x="5008999" y="1720097"/>
              <a:ext cx="936625" cy="936625"/>
            </a:xfrm>
            <a:prstGeom prst="ellipse">
              <a:avLst/>
            </a:prstGeom>
            <a:solidFill>
              <a:srgbClr val="00B0F0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83"/>
            <p:cNvSpPr>
              <a:spLocks noChangeArrowheads="1"/>
            </p:cNvSpPr>
            <p:nvPr/>
          </p:nvSpPr>
          <p:spPr bwMode="auto">
            <a:xfrm>
              <a:off x="5448736" y="2156659"/>
              <a:ext cx="68263" cy="6667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84" descr="宽上对角线"/>
            <p:cNvSpPr>
              <a:spLocks noChangeArrowheads="1"/>
            </p:cNvSpPr>
            <p:nvPr/>
          </p:nvSpPr>
          <p:spPr bwMode="auto">
            <a:xfrm>
              <a:off x="6813986" y="2012197"/>
              <a:ext cx="1655763" cy="1428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85"/>
            <p:cNvSpPr>
              <a:spLocks noChangeShapeType="1"/>
            </p:cNvSpPr>
            <p:nvPr/>
          </p:nvSpPr>
          <p:spPr bwMode="auto">
            <a:xfrm>
              <a:off x="6812399" y="2156659"/>
              <a:ext cx="165735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86"/>
            <p:cNvSpPr>
              <a:spLocks noChangeShapeType="1"/>
            </p:cNvSpPr>
            <p:nvPr/>
          </p:nvSpPr>
          <p:spPr bwMode="auto">
            <a:xfrm>
              <a:off x="7893486" y="2156659"/>
              <a:ext cx="0" cy="122396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87"/>
            <p:cNvSpPr>
              <a:spLocks noChangeShapeType="1"/>
            </p:cNvSpPr>
            <p:nvPr/>
          </p:nvSpPr>
          <p:spPr bwMode="auto">
            <a:xfrm flipH="1" flipV="1">
              <a:off x="7245786" y="2177296"/>
              <a:ext cx="638582" cy="110768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Oval 88"/>
            <p:cNvSpPr>
              <a:spLocks noChangeArrowheads="1"/>
            </p:cNvSpPr>
            <p:nvPr/>
          </p:nvSpPr>
          <p:spPr bwMode="auto">
            <a:xfrm>
              <a:off x="7713619" y="3278393"/>
              <a:ext cx="360363" cy="360363"/>
            </a:xfrm>
            <a:prstGeom prst="ellipse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89"/>
            <p:cNvSpPr>
              <a:spLocks noChangeArrowheads="1"/>
            </p:cNvSpPr>
            <p:nvPr/>
          </p:nvSpPr>
          <p:spPr bwMode="auto">
            <a:xfrm>
              <a:off x="7853319" y="3406352"/>
              <a:ext cx="68263" cy="6667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Line 48"/>
          <p:cNvSpPr>
            <a:spLocks noChangeShapeType="1"/>
          </p:cNvSpPr>
          <p:nvPr/>
        </p:nvSpPr>
        <p:spPr bwMode="auto">
          <a:xfrm flipH="1" flipV="1">
            <a:off x="2740461" y="2601159"/>
            <a:ext cx="1031875" cy="933450"/>
          </a:xfrm>
          <a:prstGeom prst="line">
            <a:avLst/>
          </a:prstGeom>
          <a:noFill/>
          <a:ln w="12700" cmpd="sng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9" name="Group 74"/>
          <p:cNvGrpSpPr>
            <a:grpSpLocks noChangeAspect="1"/>
          </p:cNvGrpSpPr>
          <p:nvPr/>
        </p:nvGrpSpPr>
        <p:grpSpPr bwMode="auto">
          <a:xfrm>
            <a:off x="2637274" y="2204284"/>
            <a:ext cx="454025" cy="709613"/>
            <a:chOff x="0" y="-15"/>
            <a:chExt cx="286" cy="447"/>
          </a:xfrm>
        </p:grpSpPr>
        <p:sp>
          <p:nvSpPr>
            <p:cNvPr id="60" name="Line 75"/>
            <p:cNvSpPr>
              <a:spLocks noChangeAspect="1" noChangeShapeType="1"/>
            </p:cNvSpPr>
            <p:nvPr/>
          </p:nvSpPr>
          <p:spPr bwMode="auto">
            <a:xfrm flipH="1" flipV="1">
              <a:off x="0" y="173"/>
              <a:ext cx="286" cy="259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" name="Object 76"/>
            <p:cNvGraphicFramePr>
              <a:graphicFrameLocks noChangeAspect="1"/>
            </p:cNvGraphicFramePr>
            <p:nvPr/>
          </p:nvGraphicFramePr>
          <p:xfrm>
            <a:off x="19" y="-15"/>
            <a:ext cx="18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6" r:id="rId5" imgW="165172" imgH="215994" progId="Equation.3">
                    <p:embed/>
                  </p:oleObj>
                </mc:Choice>
                <mc:Fallback>
                  <p:oleObj r:id="rId5" imgW="165172" imgH="2159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" y="-15"/>
                          <a:ext cx="18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Group 77"/>
          <p:cNvGrpSpPr>
            <a:grpSpLocks noChangeAspect="1"/>
          </p:cNvGrpSpPr>
          <p:nvPr/>
        </p:nvGrpSpPr>
        <p:grpSpPr bwMode="auto">
          <a:xfrm>
            <a:off x="3038911" y="2224922"/>
            <a:ext cx="376239" cy="657226"/>
            <a:chOff x="-7" y="-7"/>
            <a:chExt cx="237" cy="414"/>
          </a:xfrm>
        </p:grpSpPr>
        <p:sp>
          <p:nvSpPr>
            <p:cNvPr id="63" name="Line 78"/>
            <p:cNvSpPr>
              <a:spLocks noChangeAspect="1" noChangeShapeType="1"/>
            </p:cNvSpPr>
            <p:nvPr/>
          </p:nvSpPr>
          <p:spPr bwMode="auto">
            <a:xfrm rot="16020000">
              <a:off x="18" y="194"/>
              <a:ext cx="224" cy="201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" name="Object 79"/>
            <p:cNvGraphicFramePr>
              <a:graphicFrameLocks noChangeAspect="1"/>
            </p:cNvGraphicFramePr>
            <p:nvPr/>
          </p:nvGraphicFramePr>
          <p:xfrm>
            <a:off x="-7" y="-7"/>
            <a:ext cx="19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7" r:id="rId7" imgW="177800" imgH="215900" progId="Equation.3">
                    <p:embed/>
                  </p:oleObj>
                </mc:Choice>
                <mc:Fallback>
                  <p:oleObj r:id="rId7" imgW="1778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" y="-7"/>
                          <a:ext cx="196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Group 90"/>
          <p:cNvGrpSpPr>
            <a:grpSpLocks/>
          </p:cNvGrpSpPr>
          <p:nvPr/>
        </p:nvGrpSpPr>
        <p:grpSpPr bwMode="auto">
          <a:xfrm>
            <a:off x="7848136" y="2596436"/>
            <a:ext cx="388936" cy="866774"/>
            <a:chOff x="7" y="0"/>
            <a:chExt cx="245" cy="546"/>
          </a:xfrm>
        </p:grpSpPr>
        <p:sp>
          <p:nvSpPr>
            <p:cNvPr id="66" name="Oval 91"/>
            <p:cNvSpPr>
              <a:spLocks noChangeArrowheads="1"/>
            </p:cNvSpPr>
            <p:nvPr/>
          </p:nvSpPr>
          <p:spPr bwMode="auto">
            <a:xfrm>
              <a:off x="7" y="500"/>
              <a:ext cx="46" cy="46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92"/>
            <p:cNvSpPr>
              <a:spLocks noChangeShapeType="1"/>
            </p:cNvSpPr>
            <p:nvPr/>
          </p:nvSpPr>
          <p:spPr bwMode="auto">
            <a:xfrm flipV="1">
              <a:off x="35" y="56"/>
              <a:ext cx="0" cy="451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" name="Object 93"/>
            <p:cNvGraphicFramePr>
              <a:graphicFrameLocks noChangeAspect="1"/>
            </p:cNvGraphicFramePr>
            <p:nvPr/>
          </p:nvGraphicFramePr>
          <p:xfrm>
            <a:off x="70" y="0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8" name="公式" r:id="rId9" imgW="164880" imgH="164880" progId="Equation.3">
                    <p:embed/>
                  </p:oleObj>
                </mc:Choice>
                <mc:Fallback>
                  <p:oleObj name="公式" r:id="rId9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" y="0"/>
                          <a:ext cx="18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94"/>
          <p:cNvGrpSpPr>
            <a:grpSpLocks/>
          </p:cNvGrpSpPr>
          <p:nvPr/>
        </p:nvGrpSpPr>
        <p:grpSpPr bwMode="auto">
          <a:xfrm>
            <a:off x="4710549" y="1372518"/>
            <a:ext cx="769937" cy="815977"/>
            <a:chOff x="0" y="-52"/>
            <a:chExt cx="485" cy="514"/>
          </a:xfrm>
        </p:grpSpPr>
        <p:sp>
          <p:nvSpPr>
            <p:cNvPr id="70" name="Line 95"/>
            <p:cNvSpPr>
              <a:spLocks noChangeShapeType="1"/>
            </p:cNvSpPr>
            <p:nvPr/>
          </p:nvSpPr>
          <p:spPr bwMode="auto">
            <a:xfrm flipH="1" flipV="1">
              <a:off x="0" y="172"/>
              <a:ext cx="485" cy="290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" name="Object 96"/>
            <p:cNvGraphicFramePr>
              <a:graphicFrameLocks noChangeAspect="1"/>
            </p:cNvGraphicFramePr>
            <p:nvPr/>
          </p:nvGraphicFramePr>
          <p:xfrm>
            <a:off x="22" y="-52"/>
            <a:ext cx="18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9" r:id="rId11" imgW="165172" imgH="215994" progId="Equation.3">
                    <p:embed/>
                  </p:oleObj>
                </mc:Choice>
                <mc:Fallback>
                  <p:oleObj r:id="rId11" imgW="165172" imgH="2159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" y="-52"/>
                          <a:ext cx="18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97"/>
          <p:cNvGrpSpPr>
            <a:grpSpLocks/>
          </p:cNvGrpSpPr>
          <p:nvPr/>
        </p:nvGrpSpPr>
        <p:grpSpPr bwMode="auto">
          <a:xfrm>
            <a:off x="5466199" y="1347118"/>
            <a:ext cx="792162" cy="852485"/>
            <a:chOff x="0" y="-52"/>
            <a:chExt cx="499" cy="537"/>
          </a:xfrm>
        </p:grpSpPr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0" y="182"/>
              <a:ext cx="499" cy="303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" name="Object 99"/>
            <p:cNvGraphicFramePr>
              <a:graphicFrameLocks noChangeAspect="1"/>
            </p:cNvGraphicFramePr>
            <p:nvPr/>
          </p:nvGraphicFramePr>
          <p:xfrm>
            <a:off x="265" y="-52"/>
            <a:ext cx="19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0" r:id="rId13" imgW="177800" imgH="215900" progId="Equation.3">
                    <p:embed/>
                  </p:oleObj>
                </mc:Choice>
                <mc:Fallback>
                  <p:oleObj r:id="rId13" imgW="1778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" y="-52"/>
                          <a:ext cx="196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Group 44"/>
          <p:cNvGrpSpPr>
            <a:grpSpLocks/>
          </p:cNvGrpSpPr>
          <p:nvPr/>
        </p:nvGrpSpPr>
        <p:grpSpPr bwMode="auto">
          <a:xfrm>
            <a:off x="3107174" y="4241047"/>
            <a:ext cx="441324" cy="871537"/>
            <a:chOff x="0" y="-10"/>
            <a:chExt cx="278" cy="549"/>
          </a:xfrm>
        </p:grpSpPr>
        <p:sp>
          <p:nvSpPr>
            <p:cNvPr id="76" name="Oval 45"/>
            <p:cNvSpPr>
              <a:spLocks noChangeArrowheads="1"/>
            </p:cNvSpPr>
            <p:nvPr/>
          </p:nvSpPr>
          <p:spPr bwMode="auto">
            <a:xfrm>
              <a:off x="0" y="493"/>
              <a:ext cx="46" cy="46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 flipV="1">
              <a:off x="25" y="46"/>
              <a:ext cx="0" cy="451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8" name="Object 47"/>
            <p:cNvGraphicFramePr>
              <a:graphicFrameLocks noChangeAspect="1"/>
            </p:cNvGraphicFramePr>
            <p:nvPr/>
          </p:nvGraphicFramePr>
          <p:xfrm>
            <a:off x="96" y="-10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1" name="公式" r:id="rId15" imgW="164880" imgH="164880" progId="Equation.3">
                    <p:embed/>
                  </p:oleObj>
                </mc:Choice>
                <mc:Fallback>
                  <p:oleObj name="公式" r:id="rId15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-10"/>
                          <a:ext cx="18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" name="Line 50"/>
          <p:cNvSpPr>
            <a:spLocks noChangeShapeType="1"/>
          </p:cNvSpPr>
          <p:nvPr/>
        </p:nvSpPr>
        <p:spPr bwMode="auto">
          <a:xfrm flipH="1" flipV="1">
            <a:off x="1340286" y="4604584"/>
            <a:ext cx="180975" cy="4318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0" name="Group 53"/>
          <p:cNvGrpSpPr>
            <a:grpSpLocks/>
          </p:cNvGrpSpPr>
          <p:nvPr/>
        </p:nvGrpSpPr>
        <p:grpSpPr bwMode="auto">
          <a:xfrm>
            <a:off x="1046599" y="3742573"/>
            <a:ext cx="330200" cy="798513"/>
            <a:chOff x="20" y="20"/>
            <a:chExt cx="208" cy="503"/>
          </a:xfrm>
        </p:grpSpPr>
        <p:sp>
          <p:nvSpPr>
            <p:cNvPr id="81" name="Line 54"/>
            <p:cNvSpPr>
              <a:spLocks noChangeAspect="1" noChangeShapeType="1"/>
            </p:cNvSpPr>
            <p:nvPr/>
          </p:nvSpPr>
          <p:spPr bwMode="auto">
            <a:xfrm flipH="1" flipV="1">
              <a:off x="20" y="157"/>
              <a:ext cx="159" cy="366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868284"/>
                </p:ext>
              </p:extLst>
            </p:nvPr>
          </p:nvGraphicFramePr>
          <p:xfrm>
            <a:off x="46" y="20"/>
            <a:ext cx="18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2" r:id="rId17" imgW="165172" imgH="215994" progId="Equation.3">
                    <p:embed/>
                  </p:oleObj>
                </mc:Choice>
                <mc:Fallback>
                  <p:oleObj r:id="rId17" imgW="165172" imgH="2159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" y="20"/>
                          <a:ext cx="18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" name="Group 56"/>
          <p:cNvGrpSpPr>
            <a:grpSpLocks/>
          </p:cNvGrpSpPr>
          <p:nvPr/>
        </p:nvGrpSpPr>
        <p:grpSpPr bwMode="auto">
          <a:xfrm>
            <a:off x="1321236" y="4180722"/>
            <a:ext cx="804863" cy="390525"/>
            <a:chOff x="0" y="0"/>
            <a:chExt cx="507" cy="246"/>
          </a:xfrm>
        </p:grpSpPr>
        <p:sp>
          <p:nvSpPr>
            <p:cNvPr id="84" name="Line 57"/>
            <p:cNvSpPr>
              <a:spLocks noChangeShapeType="1"/>
            </p:cNvSpPr>
            <p:nvPr/>
          </p:nvSpPr>
          <p:spPr bwMode="auto">
            <a:xfrm>
              <a:off x="0" y="246"/>
              <a:ext cx="408" cy="0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5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6904992"/>
                </p:ext>
              </p:extLst>
            </p:nvPr>
          </p:nvGraphicFramePr>
          <p:xfrm>
            <a:off x="311" y="0"/>
            <a:ext cx="19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3" r:id="rId18" imgW="177800" imgH="215900" progId="Equation.3">
                    <p:embed/>
                  </p:oleObj>
                </mc:Choice>
                <mc:Fallback>
                  <p:oleObj r:id="rId18" imgW="1778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" y="0"/>
                          <a:ext cx="196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" name="Group 59"/>
          <p:cNvGrpSpPr>
            <a:grpSpLocks/>
          </p:cNvGrpSpPr>
          <p:nvPr/>
        </p:nvGrpSpPr>
        <p:grpSpPr bwMode="auto">
          <a:xfrm>
            <a:off x="5483661" y="4845884"/>
            <a:ext cx="560388" cy="417513"/>
            <a:chOff x="0" y="-30"/>
            <a:chExt cx="353" cy="263"/>
          </a:xfrm>
        </p:grpSpPr>
        <p:sp>
          <p:nvSpPr>
            <p:cNvPr id="87" name="Line 60"/>
            <p:cNvSpPr>
              <a:spLocks noChangeShapeType="1"/>
            </p:cNvSpPr>
            <p:nvPr/>
          </p:nvSpPr>
          <p:spPr bwMode="auto">
            <a:xfrm>
              <a:off x="0" y="233"/>
              <a:ext cx="317" cy="0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8" name="Object 61"/>
            <p:cNvGraphicFramePr>
              <a:graphicFrameLocks noChangeAspect="1"/>
            </p:cNvGraphicFramePr>
            <p:nvPr/>
          </p:nvGraphicFramePr>
          <p:xfrm>
            <a:off x="157" y="-30"/>
            <a:ext cx="19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4" r:id="rId19" imgW="177800" imgH="215900" progId="Equation.3">
                    <p:embed/>
                  </p:oleObj>
                </mc:Choice>
                <mc:Fallback>
                  <p:oleObj r:id="rId19" imgW="1778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" y="-30"/>
                          <a:ext cx="196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62"/>
          <p:cNvGrpSpPr>
            <a:grpSpLocks/>
          </p:cNvGrpSpPr>
          <p:nvPr/>
        </p:nvGrpSpPr>
        <p:grpSpPr bwMode="auto">
          <a:xfrm>
            <a:off x="5372536" y="4644272"/>
            <a:ext cx="320675" cy="655637"/>
            <a:chOff x="0" y="-20"/>
            <a:chExt cx="202" cy="413"/>
          </a:xfrm>
        </p:grpSpPr>
        <p:sp>
          <p:nvSpPr>
            <p:cNvPr id="90" name="Line 63"/>
            <p:cNvSpPr>
              <a:spLocks noChangeShapeType="1"/>
            </p:cNvSpPr>
            <p:nvPr/>
          </p:nvSpPr>
          <p:spPr bwMode="auto">
            <a:xfrm flipH="1" flipV="1">
              <a:off x="0" y="91"/>
              <a:ext cx="75" cy="277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Oval 64"/>
            <p:cNvSpPr>
              <a:spLocks noChangeArrowheads="1"/>
            </p:cNvSpPr>
            <p:nvPr/>
          </p:nvSpPr>
          <p:spPr bwMode="auto">
            <a:xfrm>
              <a:off x="54" y="351"/>
              <a:ext cx="43" cy="42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" name="Object 65"/>
            <p:cNvGraphicFramePr>
              <a:graphicFrameLocks noChangeAspect="1"/>
            </p:cNvGraphicFramePr>
            <p:nvPr/>
          </p:nvGraphicFramePr>
          <p:xfrm>
            <a:off x="20" y="-20"/>
            <a:ext cx="18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5" r:id="rId20" imgW="165172" imgH="215994" progId="Equation.3">
                    <p:embed/>
                  </p:oleObj>
                </mc:Choice>
                <mc:Fallback>
                  <p:oleObj r:id="rId20" imgW="165172" imgH="2159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" y="-20"/>
                          <a:ext cx="18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" name="Group 66"/>
          <p:cNvGrpSpPr>
            <a:grpSpLocks/>
          </p:cNvGrpSpPr>
          <p:nvPr/>
        </p:nvGrpSpPr>
        <p:grpSpPr bwMode="auto">
          <a:xfrm>
            <a:off x="6669524" y="4874459"/>
            <a:ext cx="588962" cy="396875"/>
            <a:chOff x="0" y="0"/>
            <a:chExt cx="371" cy="250"/>
          </a:xfrm>
        </p:grpSpPr>
        <p:sp>
          <p:nvSpPr>
            <p:cNvPr id="94" name="Oval 67"/>
            <p:cNvSpPr>
              <a:spLocks noChangeArrowheads="1"/>
            </p:cNvSpPr>
            <p:nvPr/>
          </p:nvSpPr>
          <p:spPr bwMode="auto">
            <a:xfrm>
              <a:off x="326" y="205"/>
              <a:ext cx="45" cy="45"/>
            </a:xfrm>
            <a:prstGeom prst="ellipse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68"/>
            <p:cNvSpPr>
              <a:spLocks noChangeShapeType="1"/>
            </p:cNvSpPr>
            <p:nvPr/>
          </p:nvSpPr>
          <p:spPr bwMode="auto">
            <a:xfrm>
              <a:off x="8" y="230"/>
              <a:ext cx="317" cy="0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 type="arrow" w="med" len="med"/>
              <a:tailEnd type="non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Oval 69"/>
            <p:cNvSpPr>
              <a:spLocks noChangeArrowheads="1"/>
            </p:cNvSpPr>
            <p:nvPr/>
          </p:nvSpPr>
          <p:spPr bwMode="auto">
            <a:xfrm>
              <a:off x="328" y="199"/>
              <a:ext cx="43" cy="42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7" name="Object 70"/>
            <p:cNvGraphicFramePr>
              <a:graphicFrameLocks noChangeAspect="1"/>
            </p:cNvGraphicFramePr>
            <p:nvPr/>
          </p:nvGraphicFramePr>
          <p:xfrm>
            <a:off x="0" y="0"/>
            <a:ext cx="18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6" r:id="rId21" imgW="165172" imgH="215994" progId="Equation.3">
                    <p:embed/>
                  </p:oleObj>
                </mc:Choice>
                <mc:Fallback>
                  <p:oleObj r:id="rId21" imgW="165172" imgH="2159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8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" name="Group 71"/>
          <p:cNvGrpSpPr>
            <a:grpSpLocks/>
          </p:cNvGrpSpPr>
          <p:nvPr/>
        </p:nvGrpSpPr>
        <p:grpSpPr bwMode="auto">
          <a:xfrm>
            <a:off x="7252136" y="4445834"/>
            <a:ext cx="503238" cy="779463"/>
            <a:chOff x="0" y="0"/>
            <a:chExt cx="317" cy="491"/>
          </a:xfrm>
        </p:grpSpPr>
        <p:sp>
          <p:nvSpPr>
            <p:cNvPr id="99" name="Line 72"/>
            <p:cNvSpPr>
              <a:spLocks noChangeShapeType="1"/>
            </p:cNvSpPr>
            <p:nvPr/>
          </p:nvSpPr>
          <p:spPr bwMode="auto">
            <a:xfrm rot="120000" flipV="1">
              <a:off x="0" y="240"/>
              <a:ext cx="317" cy="251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0" name="Object 73"/>
            <p:cNvGraphicFramePr>
              <a:graphicFrameLocks noChangeAspect="1"/>
            </p:cNvGraphicFramePr>
            <p:nvPr/>
          </p:nvGraphicFramePr>
          <p:xfrm>
            <a:off x="78" y="0"/>
            <a:ext cx="19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7" r:id="rId22" imgW="177800" imgH="215900" progId="Equation.3">
                    <p:embed/>
                  </p:oleObj>
                </mc:Choice>
                <mc:Fallback>
                  <p:oleObj r:id="rId22" imgW="1778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" y="0"/>
                          <a:ext cx="196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" name="Line 50"/>
          <p:cNvSpPr>
            <a:spLocks noChangeShapeType="1"/>
          </p:cNvSpPr>
          <p:nvPr/>
        </p:nvSpPr>
        <p:spPr bwMode="auto">
          <a:xfrm flipH="1" flipV="1">
            <a:off x="5501359" y="2223334"/>
            <a:ext cx="366783" cy="219358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50"/>
          <p:cNvSpPr>
            <a:spLocks noChangeShapeType="1"/>
          </p:cNvSpPr>
          <p:nvPr/>
        </p:nvSpPr>
        <p:spPr bwMode="auto">
          <a:xfrm flipV="1">
            <a:off x="5114384" y="2223334"/>
            <a:ext cx="317683" cy="206658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50"/>
          <p:cNvSpPr>
            <a:spLocks noChangeShapeType="1"/>
          </p:cNvSpPr>
          <p:nvPr/>
        </p:nvSpPr>
        <p:spPr bwMode="auto">
          <a:xfrm flipH="1" flipV="1">
            <a:off x="827584" y="4581128"/>
            <a:ext cx="4680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50"/>
          <p:cNvSpPr>
            <a:spLocks noChangeShapeType="1"/>
          </p:cNvSpPr>
          <p:nvPr/>
        </p:nvSpPr>
        <p:spPr bwMode="auto">
          <a:xfrm rot="5400000" flipH="1" flipV="1">
            <a:off x="3037488" y="5193184"/>
            <a:ext cx="2160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50"/>
          <p:cNvSpPr>
            <a:spLocks noChangeShapeType="1"/>
          </p:cNvSpPr>
          <p:nvPr/>
        </p:nvSpPr>
        <p:spPr bwMode="auto">
          <a:xfrm flipH="1" flipV="1">
            <a:off x="5285360" y="5263810"/>
            <a:ext cx="2160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50"/>
          <p:cNvSpPr>
            <a:spLocks noChangeShapeType="1"/>
          </p:cNvSpPr>
          <p:nvPr/>
        </p:nvSpPr>
        <p:spPr bwMode="auto">
          <a:xfrm flipH="1" flipV="1">
            <a:off x="974632" y="3680649"/>
            <a:ext cx="11160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" name="Line 50"/>
          <p:cNvSpPr>
            <a:spLocks noChangeShapeType="1"/>
          </p:cNvSpPr>
          <p:nvPr/>
        </p:nvSpPr>
        <p:spPr bwMode="auto">
          <a:xfrm rot="5400000" flipH="1" flipV="1">
            <a:off x="1368039" y="3539850"/>
            <a:ext cx="2880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4" name="Group 40"/>
          <p:cNvGrpSpPr>
            <a:grpSpLocks/>
          </p:cNvGrpSpPr>
          <p:nvPr/>
        </p:nvGrpSpPr>
        <p:grpSpPr bwMode="auto">
          <a:xfrm>
            <a:off x="1475656" y="2545596"/>
            <a:ext cx="404813" cy="866776"/>
            <a:chOff x="0" y="-7"/>
            <a:chExt cx="255" cy="546"/>
          </a:xfrm>
        </p:grpSpPr>
        <p:sp>
          <p:nvSpPr>
            <p:cNvPr id="55" name="Oval 41"/>
            <p:cNvSpPr>
              <a:spLocks noChangeArrowheads="1"/>
            </p:cNvSpPr>
            <p:nvPr/>
          </p:nvSpPr>
          <p:spPr bwMode="auto">
            <a:xfrm>
              <a:off x="0" y="493"/>
              <a:ext cx="46" cy="46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 flipV="1">
              <a:off x="25" y="46"/>
              <a:ext cx="0" cy="451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7" name="Object 43"/>
            <p:cNvGraphicFramePr>
              <a:graphicFrameLocks noChangeAspect="1"/>
            </p:cNvGraphicFramePr>
            <p:nvPr/>
          </p:nvGraphicFramePr>
          <p:xfrm>
            <a:off x="73" y="-7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8" r:id="rId23" imgW="165172" imgH="165172" progId="Equation.3">
                    <p:embed/>
                  </p:oleObj>
                </mc:Choice>
                <mc:Fallback>
                  <p:oleObj r:id="rId23" imgW="165172" imgH="16517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" y="-7"/>
                          <a:ext cx="18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6411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98818" y="674693"/>
            <a:ext cx="8496944" cy="5693866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Q3.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利用弹簧可以测量物体的重力。将劲度系数为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的弹簧上端固定在铁架台的横梁上。弹簧下端不挂物体时，测得弹簧的长度为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。将待测物体挂在弹簧下端，如下图所示。待物体静止时测得弹簧的长度为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。测量中弹簧始终在弹性限度内，则待测物体的重力大小为（     ）</a:t>
            </a:r>
            <a:endParaRPr lang="en-US" altLang="zh-CN" sz="28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lnSpc>
                <a:spcPct val="130000"/>
              </a:lnSpc>
            </a:pP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kx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marL="514350" indent="-514350" algn="just">
              <a:lnSpc>
                <a:spcPct val="130000"/>
              </a:lnSpc>
            </a:pP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kx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800" b="1" i="1" baseline="-250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lnSpc>
                <a:spcPct val="130000"/>
              </a:lnSpc>
            </a:pP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marL="514350" indent="-514350" algn="just">
              <a:lnSpc>
                <a:spcPct val="130000"/>
              </a:lnSpc>
            </a:pP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 </a:t>
            </a:r>
            <a:r>
              <a:rPr lang="en-US" altLang="zh-CN" sz="28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 </a:t>
            </a:r>
            <a:r>
              <a:rPr lang="en-US" altLang="zh-CN" sz="28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505916" y="3723568"/>
            <a:ext cx="1634566" cy="1943894"/>
            <a:chOff x="4254618" y="3464061"/>
            <a:chExt cx="1634566" cy="1943894"/>
          </a:xfrm>
        </p:grpSpPr>
        <p:grpSp>
          <p:nvGrpSpPr>
            <p:cNvPr id="39" name="组合 38"/>
            <p:cNvGrpSpPr/>
            <p:nvPr/>
          </p:nvGrpSpPr>
          <p:grpSpPr>
            <a:xfrm>
              <a:off x="4254618" y="3464061"/>
              <a:ext cx="1634566" cy="1943894"/>
              <a:chOff x="5817586" y="2421681"/>
              <a:chExt cx="1634566" cy="1943894"/>
            </a:xfrm>
          </p:grpSpPr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5940152" y="4256038"/>
                <a:ext cx="1512000" cy="0"/>
              </a:xfrm>
              <a:prstGeom prst="line">
                <a:avLst/>
              </a:pr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12"/>
              <p:cNvGrpSpPr>
                <a:grpSpLocks/>
              </p:cNvGrpSpPr>
              <p:nvPr/>
            </p:nvGrpSpPr>
            <p:grpSpPr bwMode="auto">
              <a:xfrm>
                <a:off x="6660232" y="2565350"/>
                <a:ext cx="215900" cy="1800225"/>
                <a:chOff x="0" y="0"/>
                <a:chExt cx="136" cy="1134"/>
              </a:xfrm>
            </p:grpSpPr>
            <p:sp>
              <p:nvSpPr>
                <p:cNvPr id="65" name="未知"/>
                <p:cNvSpPr>
                  <a:spLocks/>
                </p:cNvSpPr>
                <p:nvPr/>
              </p:nvSpPr>
              <p:spPr bwMode="auto">
                <a:xfrm rot="5400000">
                  <a:off x="-431" y="431"/>
                  <a:ext cx="998" cy="136"/>
                </a:xfrm>
                <a:custGeom>
                  <a:avLst/>
                  <a:gdLst/>
                  <a:ahLst/>
                  <a:cxnLst>
                    <a:cxn ang="0">
                      <a:pos x="0" y="140"/>
                    </a:cxn>
                    <a:cxn ang="0">
                      <a:pos x="80" y="0"/>
                    </a:cxn>
                    <a:cxn ang="0">
                      <a:pos x="160" y="280"/>
                    </a:cxn>
                    <a:cxn ang="0">
                      <a:pos x="240" y="0"/>
                    </a:cxn>
                    <a:cxn ang="0">
                      <a:pos x="320" y="280"/>
                    </a:cxn>
                    <a:cxn ang="0">
                      <a:pos x="400" y="0"/>
                    </a:cxn>
                    <a:cxn ang="0">
                      <a:pos x="480" y="280"/>
                    </a:cxn>
                    <a:cxn ang="0">
                      <a:pos x="560" y="0"/>
                    </a:cxn>
                    <a:cxn ang="0">
                      <a:pos x="640" y="280"/>
                    </a:cxn>
                    <a:cxn ang="0">
                      <a:pos x="720" y="0"/>
                    </a:cxn>
                    <a:cxn ang="0">
                      <a:pos x="800" y="280"/>
                    </a:cxn>
                    <a:cxn ang="0">
                      <a:pos x="880" y="0"/>
                    </a:cxn>
                    <a:cxn ang="0">
                      <a:pos x="960" y="280"/>
                    </a:cxn>
                    <a:cxn ang="0">
                      <a:pos x="1040" y="0"/>
                    </a:cxn>
                    <a:cxn ang="0">
                      <a:pos x="1120" y="280"/>
                    </a:cxn>
                    <a:cxn ang="0">
                      <a:pos x="1200" y="0"/>
                    </a:cxn>
                    <a:cxn ang="0">
                      <a:pos x="1280" y="280"/>
                    </a:cxn>
                    <a:cxn ang="0">
                      <a:pos x="1360" y="0"/>
                    </a:cxn>
                    <a:cxn ang="0">
                      <a:pos x="1440" y="280"/>
                    </a:cxn>
                    <a:cxn ang="0">
                      <a:pos x="1520" y="0"/>
                    </a:cxn>
                    <a:cxn ang="0">
                      <a:pos x="1600" y="280"/>
                    </a:cxn>
                    <a:cxn ang="0">
                      <a:pos x="1680" y="140"/>
                    </a:cxn>
                  </a:cxnLst>
                  <a:rect l="0" t="0" r="r" b="b"/>
                  <a:pathLst>
                    <a:path w="1680" h="280">
                      <a:moveTo>
                        <a:pt x="0" y="140"/>
                      </a:moveTo>
                      <a:lnTo>
                        <a:pt x="80" y="0"/>
                      </a:lnTo>
                      <a:lnTo>
                        <a:pt x="160" y="280"/>
                      </a:lnTo>
                      <a:lnTo>
                        <a:pt x="240" y="0"/>
                      </a:lnTo>
                      <a:lnTo>
                        <a:pt x="320" y="280"/>
                      </a:lnTo>
                      <a:lnTo>
                        <a:pt x="400" y="0"/>
                      </a:lnTo>
                      <a:lnTo>
                        <a:pt x="480" y="280"/>
                      </a:lnTo>
                      <a:lnTo>
                        <a:pt x="560" y="0"/>
                      </a:lnTo>
                      <a:lnTo>
                        <a:pt x="640" y="280"/>
                      </a:lnTo>
                      <a:lnTo>
                        <a:pt x="720" y="0"/>
                      </a:lnTo>
                      <a:lnTo>
                        <a:pt x="800" y="280"/>
                      </a:lnTo>
                      <a:lnTo>
                        <a:pt x="880" y="0"/>
                      </a:lnTo>
                      <a:lnTo>
                        <a:pt x="960" y="280"/>
                      </a:lnTo>
                      <a:lnTo>
                        <a:pt x="1040" y="0"/>
                      </a:lnTo>
                      <a:lnTo>
                        <a:pt x="1120" y="280"/>
                      </a:lnTo>
                      <a:lnTo>
                        <a:pt x="1200" y="0"/>
                      </a:lnTo>
                      <a:lnTo>
                        <a:pt x="1280" y="280"/>
                      </a:lnTo>
                      <a:lnTo>
                        <a:pt x="1360" y="0"/>
                      </a:lnTo>
                      <a:lnTo>
                        <a:pt x="1440" y="280"/>
                      </a:lnTo>
                      <a:lnTo>
                        <a:pt x="1520" y="0"/>
                      </a:lnTo>
                      <a:lnTo>
                        <a:pt x="1600" y="280"/>
                      </a:lnTo>
                      <a:lnTo>
                        <a:pt x="1680" y="14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Oval 14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136" cy="136"/>
                </a:xfrm>
                <a:prstGeom prst="ellipse">
                  <a:avLst/>
                </a:prstGeom>
                <a:solidFill>
                  <a:srgbClr val="00B0F0"/>
                </a:solidFill>
                <a:ln w="19050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5817586" y="2879030"/>
                <a:ext cx="528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6"/>
              <p:cNvSpPr>
                <a:spLocks noChangeShapeType="1"/>
              </p:cNvSpPr>
              <p:nvPr/>
            </p:nvSpPr>
            <p:spPr bwMode="auto">
              <a:xfrm>
                <a:off x="6008414" y="3743276"/>
                <a:ext cx="540000" cy="0"/>
              </a:xfrm>
              <a:prstGeom prst="line">
                <a:avLst/>
              </a:pr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未知"/>
              <p:cNvSpPr>
                <a:spLocks/>
              </p:cNvSpPr>
              <p:nvPr/>
            </p:nvSpPr>
            <p:spPr bwMode="auto">
              <a:xfrm rot="5400000">
                <a:off x="5721076" y="3059063"/>
                <a:ext cx="1190625" cy="177800"/>
              </a:xfrm>
              <a:custGeom>
                <a:avLst/>
                <a:gdLst/>
                <a:ahLst/>
                <a:cxnLst>
                  <a:cxn ang="0">
                    <a:pos x="0" y="140"/>
                  </a:cxn>
                  <a:cxn ang="0">
                    <a:pos x="80" y="0"/>
                  </a:cxn>
                  <a:cxn ang="0">
                    <a:pos x="160" y="280"/>
                  </a:cxn>
                  <a:cxn ang="0">
                    <a:pos x="240" y="0"/>
                  </a:cxn>
                  <a:cxn ang="0">
                    <a:pos x="320" y="280"/>
                  </a:cxn>
                  <a:cxn ang="0">
                    <a:pos x="400" y="0"/>
                  </a:cxn>
                  <a:cxn ang="0">
                    <a:pos x="480" y="280"/>
                  </a:cxn>
                  <a:cxn ang="0">
                    <a:pos x="560" y="0"/>
                  </a:cxn>
                  <a:cxn ang="0">
                    <a:pos x="640" y="280"/>
                  </a:cxn>
                  <a:cxn ang="0">
                    <a:pos x="720" y="0"/>
                  </a:cxn>
                  <a:cxn ang="0">
                    <a:pos x="800" y="280"/>
                  </a:cxn>
                  <a:cxn ang="0">
                    <a:pos x="880" y="0"/>
                  </a:cxn>
                  <a:cxn ang="0">
                    <a:pos x="960" y="280"/>
                  </a:cxn>
                  <a:cxn ang="0">
                    <a:pos x="1040" y="0"/>
                  </a:cxn>
                  <a:cxn ang="0">
                    <a:pos x="1120" y="280"/>
                  </a:cxn>
                  <a:cxn ang="0">
                    <a:pos x="1200" y="0"/>
                  </a:cxn>
                  <a:cxn ang="0">
                    <a:pos x="1280" y="280"/>
                  </a:cxn>
                  <a:cxn ang="0">
                    <a:pos x="1360" y="0"/>
                  </a:cxn>
                  <a:cxn ang="0">
                    <a:pos x="1440" y="280"/>
                  </a:cxn>
                  <a:cxn ang="0">
                    <a:pos x="1520" y="0"/>
                  </a:cxn>
                  <a:cxn ang="0">
                    <a:pos x="1600" y="280"/>
                  </a:cxn>
                  <a:cxn ang="0">
                    <a:pos x="1680" y="140"/>
                  </a:cxn>
                </a:cxnLst>
                <a:rect l="0" t="0" r="r" b="b"/>
                <a:pathLst>
                  <a:path w="1680" h="280">
                    <a:moveTo>
                      <a:pt x="0" y="140"/>
                    </a:moveTo>
                    <a:lnTo>
                      <a:pt x="80" y="0"/>
                    </a:lnTo>
                    <a:lnTo>
                      <a:pt x="160" y="280"/>
                    </a:lnTo>
                    <a:lnTo>
                      <a:pt x="240" y="0"/>
                    </a:lnTo>
                    <a:lnTo>
                      <a:pt x="320" y="280"/>
                    </a:lnTo>
                    <a:lnTo>
                      <a:pt x="400" y="0"/>
                    </a:lnTo>
                    <a:lnTo>
                      <a:pt x="480" y="280"/>
                    </a:lnTo>
                    <a:lnTo>
                      <a:pt x="560" y="0"/>
                    </a:lnTo>
                    <a:lnTo>
                      <a:pt x="640" y="280"/>
                    </a:lnTo>
                    <a:lnTo>
                      <a:pt x="720" y="0"/>
                    </a:lnTo>
                    <a:lnTo>
                      <a:pt x="800" y="280"/>
                    </a:lnTo>
                    <a:lnTo>
                      <a:pt x="880" y="0"/>
                    </a:lnTo>
                    <a:lnTo>
                      <a:pt x="960" y="280"/>
                    </a:lnTo>
                    <a:lnTo>
                      <a:pt x="1040" y="0"/>
                    </a:lnTo>
                    <a:lnTo>
                      <a:pt x="1120" y="280"/>
                    </a:lnTo>
                    <a:lnTo>
                      <a:pt x="1200" y="0"/>
                    </a:lnTo>
                    <a:lnTo>
                      <a:pt x="1280" y="280"/>
                    </a:lnTo>
                    <a:lnTo>
                      <a:pt x="1360" y="0"/>
                    </a:lnTo>
                    <a:lnTo>
                      <a:pt x="1440" y="280"/>
                    </a:lnTo>
                    <a:lnTo>
                      <a:pt x="1520" y="0"/>
                    </a:lnTo>
                    <a:lnTo>
                      <a:pt x="1600" y="280"/>
                    </a:lnTo>
                    <a:lnTo>
                      <a:pt x="1680" y="14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Rectangle 9" descr="宽上对角线"/>
              <p:cNvSpPr>
                <a:spLocks noChangeArrowheads="1"/>
              </p:cNvSpPr>
              <p:nvPr/>
            </p:nvSpPr>
            <p:spPr bwMode="auto">
              <a:xfrm rot="5400000">
                <a:off x="6565671" y="1827913"/>
                <a:ext cx="144463" cy="1332000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10"/>
              <p:cNvSpPr>
                <a:spLocks noChangeShapeType="1"/>
              </p:cNvSpPr>
              <p:nvPr/>
            </p:nvSpPr>
            <p:spPr bwMode="auto">
              <a:xfrm flipV="1">
                <a:off x="5983014" y="2559001"/>
                <a:ext cx="1332000" cy="6350"/>
              </a:xfrm>
              <a:prstGeom prst="line">
                <a:avLst/>
              </a:pr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334617" y="4157563"/>
              <a:ext cx="528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110283" y="3510533"/>
            <a:ext cx="719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endParaRPr lang="en-US" altLang="zh-CN" sz="2800" b="1" dirty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50447" y="5569094"/>
            <a:ext cx="793961" cy="668218"/>
            <a:chOff x="5199149" y="5309587"/>
            <a:chExt cx="793961" cy="668218"/>
          </a:xfrm>
        </p:grpSpPr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5199149" y="5309587"/>
              <a:ext cx="0" cy="504825"/>
            </a:xfrm>
            <a:prstGeom prst="line">
              <a:avLst/>
            </a:prstGeom>
            <a:noFill/>
            <a:ln w="25400" cap="flat" cmpd="sng">
              <a:solidFill>
                <a:srgbClr val="0000FF"/>
              </a:solidFill>
              <a:round/>
              <a:headEnd type="oval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32686" y="5516140"/>
              <a:ext cx="760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mg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56512" y="4870709"/>
            <a:ext cx="541179" cy="694785"/>
            <a:chOff x="5205214" y="4611202"/>
            <a:chExt cx="541179" cy="694785"/>
          </a:xfrm>
        </p:grpSpPr>
        <p:sp>
          <p:nvSpPr>
            <p:cNvPr id="20" name="Line 28"/>
            <p:cNvSpPr>
              <a:spLocks noChangeShapeType="1"/>
            </p:cNvSpPr>
            <p:nvPr/>
          </p:nvSpPr>
          <p:spPr bwMode="auto">
            <a:xfrm rot="10800000">
              <a:off x="5205214" y="4801162"/>
              <a:ext cx="0" cy="504825"/>
            </a:xfrm>
            <a:prstGeom prst="line">
              <a:avLst/>
            </a:prstGeom>
            <a:noFill/>
            <a:ln w="25400" cap="flat" cmpd="sng">
              <a:solidFill>
                <a:srgbClr val="C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18199" y="4611202"/>
              <a:ext cx="528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940149" y="5025495"/>
            <a:ext cx="936108" cy="540000"/>
            <a:chOff x="6007188" y="3717032"/>
            <a:chExt cx="330553" cy="54000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6307014" y="3717032"/>
              <a:ext cx="0" cy="54000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07188" y="3745026"/>
              <a:ext cx="3305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-250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-250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369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 autoUpdateAnimBg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323528" y="1413112"/>
            <a:ext cx="8496944" cy="3024000"/>
          </a:xfrm>
          <a:prstGeom prst="rect">
            <a:avLst/>
          </a:prstGeom>
          <a:solidFill>
            <a:schemeClr val="bg1">
              <a:alpha val="46000"/>
            </a:schemeClr>
          </a:solidFill>
          <a:ln w="9525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323528" y="1455503"/>
            <a:ext cx="3024336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Think  about</a:t>
            </a:r>
            <a:endParaRPr kumimoji="1"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11402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如何理解“力”？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90611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力的作用效果？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69820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举例：外力作用下物体发生形变？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9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552" y="2421336"/>
            <a:ext cx="8100000" cy="40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9918" y="668595"/>
            <a:ext cx="3850034" cy="553998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1. Deformation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</a:t>
            </a: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形变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</a:t>
            </a:r>
            <a:endParaRPr lang="zh-CN" altLang="en-US" sz="3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51520" y="1404268"/>
            <a:ext cx="230425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kumimoji="1"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Definition</a:t>
            </a:r>
            <a:r>
              <a:rPr kumimoji="1"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endParaRPr kumimoji="1"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9" name="Picture 6" descr="2306d"/>
          <p:cNvPicPr>
            <a:picLocks noChangeAspect="1" noChangeArrowheads="1"/>
          </p:cNvPicPr>
          <p:nvPr/>
        </p:nvPicPr>
        <p:blipFill>
          <a:blip r:embed="rId3" cstate="print"/>
          <a:srcRect l="6688" t="2755" r="6688" b="88983"/>
          <a:stretch>
            <a:fillRect/>
          </a:stretch>
        </p:blipFill>
        <p:spPr bwMode="auto">
          <a:xfrm>
            <a:off x="611560" y="2531444"/>
            <a:ext cx="7920880" cy="432048"/>
          </a:xfrm>
          <a:prstGeom prst="rect">
            <a:avLst/>
          </a:prstGeom>
          <a:noFill/>
        </p:spPr>
      </p:pic>
      <p:pic>
        <p:nvPicPr>
          <p:cNvPr id="21" name="Picture 6" descr="2306d"/>
          <p:cNvPicPr>
            <a:picLocks noChangeAspect="1" noChangeArrowheads="1"/>
          </p:cNvPicPr>
          <p:nvPr/>
        </p:nvPicPr>
        <p:blipFill rotWithShape="1">
          <a:blip r:embed="rId3" cstate="print"/>
          <a:srcRect l="6688" t="20656" r="6688" b="64117"/>
          <a:stretch/>
        </p:blipFill>
        <p:spPr bwMode="auto">
          <a:xfrm>
            <a:off x="618382" y="3035500"/>
            <a:ext cx="7920880" cy="796280"/>
          </a:xfrm>
          <a:prstGeom prst="rect">
            <a:avLst/>
          </a:prstGeom>
          <a:noFill/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411760" y="3683572"/>
            <a:ext cx="15841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stretch</a:t>
            </a:r>
            <a:r>
              <a:rPr kumimoji="1" lang="zh-CN" altLang="en-US" sz="2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kumimoji="1" lang="zh-CN" altLang="en-US" sz="22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215360" y="3683572"/>
            <a:ext cx="23402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600" b="1"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0" dirty="0" smtClean="0"/>
              <a:t>（</a:t>
            </a:r>
            <a:r>
              <a:rPr lang="en-US" altLang="zh-CN" sz="2200" b="0" i="1" dirty="0" smtClean="0"/>
              <a:t>compression</a:t>
            </a:r>
            <a:r>
              <a:rPr lang="zh-CN" altLang="en-US" sz="2200" b="0" dirty="0" smtClean="0"/>
              <a:t>）</a:t>
            </a:r>
            <a:endParaRPr lang="zh-CN" altLang="en-US" sz="2200" b="0" dirty="0"/>
          </a:p>
        </p:txBody>
      </p:sp>
      <p:sp>
        <p:nvSpPr>
          <p:cNvPr id="2" name="矩形 1"/>
          <p:cNvSpPr/>
          <p:nvPr/>
        </p:nvSpPr>
        <p:spPr>
          <a:xfrm>
            <a:off x="2286000" y="1404268"/>
            <a:ext cx="6750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transformation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 of an object from a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configuration 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to a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 configuration</a:t>
            </a:r>
            <a:endParaRPr lang="zh-CN" altLang="en-US" sz="2400" dirty="0"/>
          </a:p>
        </p:txBody>
      </p:sp>
      <p:pic>
        <p:nvPicPr>
          <p:cNvPr id="13" name="Picture 6" descr="2306d"/>
          <p:cNvPicPr>
            <a:picLocks noChangeAspect="1" noChangeArrowheads="1"/>
          </p:cNvPicPr>
          <p:nvPr/>
        </p:nvPicPr>
        <p:blipFill rotWithShape="1">
          <a:blip r:embed="rId3" cstate="print"/>
          <a:srcRect l="6688" t="48036" r="6688" b="10494"/>
          <a:stretch/>
        </p:blipFill>
        <p:spPr bwMode="auto">
          <a:xfrm>
            <a:off x="611560" y="4183436"/>
            <a:ext cx="7920880" cy="2168624"/>
          </a:xfrm>
          <a:prstGeom prst="rect">
            <a:avLst/>
          </a:prstGeom>
          <a:noFill/>
        </p:spPr>
      </p:pic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339752" y="5767612"/>
            <a:ext cx="15121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600" b="1"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0" dirty="0" smtClean="0"/>
              <a:t>（</a:t>
            </a:r>
            <a:r>
              <a:rPr lang="en-US" altLang="zh-CN" sz="2200" b="0" i="1" dirty="0" smtClean="0"/>
              <a:t>bend</a:t>
            </a:r>
            <a:r>
              <a:rPr lang="zh-CN" altLang="en-US" sz="2200" b="0" dirty="0" smtClean="0"/>
              <a:t>）</a:t>
            </a:r>
            <a:endParaRPr lang="zh-CN" altLang="en-US" sz="2200" b="0" dirty="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580112" y="5774434"/>
            <a:ext cx="15121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600" b="1"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0" dirty="0" smtClean="0"/>
              <a:t>（</a:t>
            </a:r>
            <a:r>
              <a:rPr lang="en-US" altLang="zh-CN" sz="2200" b="0" i="1" dirty="0" smtClean="0"/>
              <a:t>torsion</a:t>
            </a:r>
            <a:r>
              <a:rPr lang="zh-CN" altLang="en-US" sz="2200" b="0" dirty="0" smtClean="0"/>
              <a:t>）</a:t>
            </a:r>
            <a:endParaRPr lang="zh-CN" alt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26204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674" grpId="0" animBg="1"/>
      <p:bldP spid="28676" grpId="0"/>
      <p:bldP spid="28678" grpId="0" autoUpdateAnimBg="0"/>
      <p:bldP spid="23" grpId="0" autoUpdateAnimBg="0"/>
      <p:bldP spid="2" grpId="0"/>
      <p:bldP spid="22" grpId="0" autoUpdateAnimBg="0"/>
      <p:bldP spid="2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43081" y="1772816"/>
            <a:ext cx="3336831" cy="788127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Classification: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2489552"/>
          <a:ext cx="7776864" cy="39637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35856">
                <a:tc>
                  <a:txBody>
                    <a:bodyPr/>
                    <a:lstStyle/>
                    <a:p>
                      <a:pPr algn="ctr"/>
                      <a:endParaRPr lang="zh-CN" altLang="en-US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584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23705" y="2630180"/>
            <a:ext cx="15872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criterion</a:t>
            </a:r>
            <a:endParaRPr lang="zh-CN" altLang="en-US" sz="30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23205" y="2630180"/>
            <a:ext cx="22797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deformation</a:t>
            </a:r>
            <a:endParaRPr lang="zh-CN" altLang="en-US" sz="30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8875" y="3350260"/>
            <a:ext cx="1122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extent</a:t>
            </a:r>
            <a:endParaRPr lang="zh-CN" altLang="en-US" sz="2800" b="1" dirty="0">
              <a:solidFill>
                <a:srgbClr val="99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5400" y="4626625"/>
            <a:ext cx="223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recoverable or not</a:t>
            </a:r>
            <a:endParaRPr lang="zh-CN" altLang="en-US" sz="2800" b="1" dirty="0">
              <a:solidFill>
                <a:srgbClr val="99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4484" y="336260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明显形变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60539" y="336942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微小形变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3716" y="416151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塑性形变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76491" y="4161512"/>
            <a:ext cx="1627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弹性形变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27784" y="4593560"/>
            <a:ext cx="2909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(elastic deformation)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80112" y="4593560"/>
            <a:ext cx="294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(plastic deformation)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03848" y="5097616"/>
            <a:ext cx="22349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1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26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能恢复原状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40152" y="5097616"/>
            <a:ext cx="25699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1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26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不能恢复原状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4930" y="5930982"/>
            <a:ext cx="2304256" cy="40011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前提：弹性限度内</a:t>
            </a:r>
            <a:endParaRPr lang="zh-CN" altLang="en-US" sz="2000" b="1" dirty="0">
              <a:solidFill>
                <a:srgbClr val="390E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611560" y="724247"/>
            <a:ext cx="19442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all" spc="0" normalizeH="0" baseline="0" noProof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黑体" pitchFamily="49" charset="-122"/>
                <a:cs typeface="+mj-cs"/>
              </a:rPr>
              <a:t>Yes or No?</a:t>
            </a:r>
            <a:endParaRPr kumimoji="0" lang="zh-CN" altLang="en-US" sz="2400" b="1" i="0" u="none" strike="noStrike" kern="1200" cap="all" spc="0" normalizeH="0" baseline="0" noProof="0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黑体" pitchFamily="49" charset="-122"/>
              <a:cs typeface="+mj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1600" y="1100053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一切物体在外力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contact force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作用下都会产生形变。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auto">
          <a:xfrm>
            <a:off x="8025141" y="908720"/>
            <a:ext cx="101135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 smtClean="0">
                <a:solidFill>
                  <a:srgbClr val="390EF0"/>
                </a:solidFill>
                <a:latin typeface="+mn-lt"/>
                <a:ea typeface="楷体" pitchFamily="49" charset="-122"/>
              </a:rPr>
              <a:t> </a:t>
            </a:r>
            <a:r>
              <a:rPr lang="zh-CN" altLang="en-US" sz="4400" b="1" dirty="0" smtClean="0">
                <a:solidFill>
                  <a:srgbClr val="390EF0"/>
                </a:solidFill>
                <a:latin typeface="+mn-lt"/>
                <a:ea typeface="楷体" pitchFamily="49" charset="-122"/>
              </a:rPr>
              <a:t>√</a:t>
            </a:r>
            <a:r>
              <a:rPr lang="en-US" altLang="zh-CN" sz="4400" dirty="0" smtClean="0">
                <a:solidFill>
                  <a:srgbClr val="390EF0"/>
                </a:solidFill>
                <a:latin typeface="+mn-lt"/>
                <a:ea typeface="楷体" pitchFamily="49" charset="-122"/>
              </a:rPr>
              <a:t> </a:t>
            </a:r>
            <a:endParaRPr lang="en-US" altLang="zh-CN" sz="4400" dirty="0">
              <a:solidFill>
                <a:srgbClr val="390EF0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1560" y="692696"/>
            <a:ext cx="8064896" cy="9361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475654" y="5510540"/>
            <a:ext cx="1359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e.g. </a:t>
            </a:r>
            <a:r>
              <a:rPr lang="zh-CN" altLang="en-US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弹簧）</a:t>
            </a:r>
            <a:endParaRPr lang="zh-CN" altLang="en-US" sz="1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45905" y="5517232"/>
            <a:ext cx="1566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e.g. </a:t>
            </a:r>
            <a:r>
              <a:rPr lang="zh-CN" altLang="en-US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橡皮泥）</a:t>
            </a:r>
            <a:endParaRPr lang="zh-CN" altLang="en-US" sz="1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8144" y="5949280"/>
            <a:ext cx="2304256" cy="40011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又名：范性形变</a:t>
            </a:r>
            <a:endParaRPr lang="zh-CN" altLang="en-US" sz="2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1" grpId="0"/>
      <p:bldP spid="22" grpId="0"/>
      <p:bldP spid="23" grpId="0"/>
      <p:bldP spid="24" grpId="0" animBg="1"/>
      <p:bldP spid="25" grpId="0"/>
      <p:bldP spid="26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251520" y="622429"/>
            <a:ext cx="4032448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2. Elastic Force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</a:t>
            </a:r>
            <a:r>
              <a:rPr lang="zh-CN" alt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弹力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 </a:t>
            </a:r>
            <a:endParaRPr lang="zh-CN" alt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395536" y="1340768"/>
            <a:ext cx="8064896" cy="10801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zh-CN" altLang="en-US" sz="2800" b="1" noProof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：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23368" y="3137136"/>
            <a:ext cx="1972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water balloon</a:t>
            </a:r>
            <a:endParaRPr lang="zh-CN" altLang="en-US" sz="22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58802" y="4217256"/>
            <a:ext cx="11711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tabletop</a:t>
            </a:r>
            <a:endParaRPr lang="zh-CN" altLang="en-US" sz="22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Rectangle 9"/>
          <p:cNvSpPr>
            <a:spLocks noRot="1" noChangeArrowheads="1"/>
          </p:cNvSpPr>
          <p:nvPr/>
        </p:nvSpPr>
        <p:spPr bwMode="auto">
          <a:xfrm>
            <a:off x="1636055" y="2608370"/>
            <a:ext cx="2447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600" b="1" dirty="0">
                <a:solidFill>
                  <a:srgbClr val="390EF0"/>
                </a:solidFill>
                <a:latin typeface="楷体" pitchFamily="49" charset="-122"/>
                <a:ea typeface="楷体" pitchFamily="49" charset="-122"/>
              </a:rPr>
              <a:t>作用过程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460721" y="5354052"/>
            <a:ext cx="4471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1"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kumimoji="1"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Condition:</a:t>
            </a:r>
            <a:endParaRPr kumimoji="1"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 Box 1034"/>
          <p:cNvSpPr txBox="1">
            <a:spLocks noChangeArrowheads="1"/>
          </p:cNvSpPr>
          <p:nvPr/>
        </p:nvSpPr>
        <p:spPr bwMode="auto">
          <a:xfrm>
            <a:off x="1285032" y="5827330"/>
            <a:ext cx="14766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600" b="1" i="1" dirty="0" smtClean="0">
                <a:solidFill>
                  <a:srgbClr val="390E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contact</a:t>
            </a:r>
            <a:endParaRPr kumimoji="1" lang="en-US" altLang="zh-CN" sz="2600" b="1" i="1" dirty="0">
              <a:solidFill>
                <a:srgbClr val="390EF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燕尾形箭头 11"/>
          <p:cNvSpPr/>
          <p:nvPr/>
        </p:nvSpPr>
        <p:spPr>
          <a:xfrm rot="-5400000">
            <a:off x="2759420" y="3749249"/>
            <a:ext cx="360000" cy="28800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1034"/>
          <p:cNvSpPr txBox="1">
            <a:spLocks noChangeArrowheads="1"/>
          </p:cNvSpPr>
          <p:nvPr/>
        </p:nvSpPr>
        <p:spPr bwMode="auto">
          <a:xfrm>
            <a:off x="2466010" y="5829974"/>
            <a:ext cx="39315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6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&amp;  </a:t>
            </a:r>
            <a:r>
              <a:rPr kumimoji="1" lang="en-US" altLang="zh-CN" sz="2600" b="1" i="1" dirty="0" smtClean="0">
                <a:solidFill>
                  <a:srgbClr val="390E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elastic deformation</a:t>
            </a:r>
            <a:endParaRPr kumimoji="1" lang="en-US" altLang="zh-CN" sz="2600" b="1" i="1" dirty="0">
              <a:solidFill>
                <a:srgbClr val="390EF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1641" y="2527370"/>
            <a:ext cx="3096344" cy="2376000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36304" y="1447238"/>
            <a:ext cx="59173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cs typeface="Times New Roman" pitchFamily="18" charset="0"/>
              </a:rPr>
              <a:t>弹性形变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物体对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接触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物体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产生的作用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力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/>
          </a:p>
        </p:txBody>
      </p:sp>
      <p:pic>
        <p:nvPicPr>
          <p:cNvPr id="46082" name="Picture 2" descr="https://timgsa.baidu.com/timg?image&amp;quality=80&amp;size=b9999_10000&amp;sec=1541909993677&amp;di=c92cb730327c2b0386d90405674f646b&amp;imgtype=0&amp;src=http%3A%2F%2Fimgsrc.baidu.com%2Fimage%2Fc0%253Dshijue1%252C0%252C0%252C294%252C40%2Fsign%3D7673379ee350352aa56c2d4b3b2a9187%2Fc75c10385343fbf2fe919e0aba7eca8065388f5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58" b="3917"/>
          <a:stretch/>
        </p:blipFill>
        <p:spPr bwMode="auto">
          <a:xfrm>
            <a:off x="5004048" y="2211953"/>
            <a:ext cx="3240360" cy="31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箭头连接符 18"/>
          <p:cNvCxnSpPr/>
          <p:nvPr/>
        </p:nvCxnSpPr>
        <p:spPr>
          <a:xfrm flipV="1">
            <a:off x="6658437" y="3726557"/>
            <a:ext cx="0" cy="504056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034"/>
          <p:cNvSpPr txBox="1">
            <a:spLocks noChangeArrowheads="1"/>
          </p:cNvSpPr>
          <p:nvPr/>
        </p:nvSpPr>
        <p:spPr bwMode="auto">
          <a:xfrm>
            <a:off x="4220344" y="6218148"/>
            <a:ext cx="23678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24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接触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zh-CN" altLang="en-US" sz="24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挤压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）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燕尾形箭头 16"/>
          <p:cNvSpPr/>
          <p:nvPr/>
        </p:nvSpPr>
        <p:spPr>
          <a:xfrm rot="5400000">
            <a:off x="2749539" y="3779945"/>
            <a:ext cx="360000" cy="288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rot="10800000" flipV="1">
            <a:off x="6659156" y="4246028"/>
            <a:ext cx="0" cy="504056"/>
          </a:xfrm>
          <a:prstGeom prst="straightConnector1">
            <a:avLst/>
          </a:prstGeom>
          <a:ln w="444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2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9" grpId="0"/>
      <p:bldP spid="10" grpId="0"/>
      <p:bldP spid="12" grpId="0" animBg="1"/>
      <p:bldP spid="12" grpId="1" animBg="1"/>
      <p:bldP spid="13" grpId="0"/>
      <p:bldP spid="15" grpId="0" animBg="1"/>
      <p:bldP spid="18" grpId="0"/>
      <p:bldP spid="20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457152" y="658894"/>
            <a:ext cx="8435327" cy="3490186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1. </a:t>
            </a:r>
            <a:r>
              <a:rPr lang="zh-CN" altLang="en-US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判断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两墙对</a:t>
            </a:r>
            <a:r>
              <a:rPr lang="zh-CN" altLang="en-US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球有无弹力作用？</a:t>
            </a:r>
            <a:endParaRPr lang="en-US" altLang="zh-CN" sz="2800" b="1" dirty="0" smtClean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 smtClean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 smtClean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 smtClean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 smtClean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 smtClean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74663" y="1944535"/>
            <a:ext cx="2713379" cy="1844145"/>
            <a:chOff x="1575624" y="1824089"/>
            <a:chExt cx="2713379" cy="184414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75624" y="2067429"/>
              <a:ext cx="2713379" cy="1600805"/>
              <a:chOff x="473" y="695"/>
              <a:chExt cx="1398" cy="1404"/>
            </a:xfrm>
            <a:solidFill>
              <a:srgbClr val="00B0F0"/>
            </a:solidFill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504" y="2026"/>
                <a:ext cx="1367" cy="73"/>
                <a:chOff x="727" y="2180"/>
                <a:chExt cx="847" cy="73"/>
              </a:xfrm>
              <a:grpFill/>
            </p:grpSpPr>
            <p:sp>
              <p:nvSpPr>
                <p:cNvPr id="12" name="Line 8"/>
                <p:cNvSpPr>
                  <a:spLocks noChangeShapeType="1"/>
                </p:cNvSpPr>
                <p:nvPr/>
              </p:nvSpPr>
              <p:spPr bwMode="auto">
                <a:xfrm>
                  <a:off x="727" y="2253"/>
                  <a:ext cx="847" cy="0"/>
                </a:xfrm>
                <a:prstGeom prst="line">
                  <a:avLst/>
                </a:prstGeom>
                <a:grpFill/>
                <a:ln w="127000">
                  <a:pattFill prst="wdUpDiag">
                    <a:fgClr>
                      <a:srgbClr val="993300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>
                    <a:latin typeface="Times New Roman" pitchFamily="18" charset="0"/>
                    <a:ea typeface="楷体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1" name="Line 7"/>
                <p:cNvSpPr>
                  <a:spLocks noChangeShapeType="1"/>
                </p:cNvSpPr>
                <p:nvPr/>
              </p:nvSpPr>
              <p:spPr bwMode="auto">
                <a:xfrm>
                  <a:off x="727" y="2180"/>
                  <a:ext cx="847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>
                    <a:latin typeface="Times New Roman" pitchFamily="18" charset="0"/>
                    <a:ea typeface="楷体" pitchFamily="49" charset="-122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 rot="5400000">
                <a:off x="-193" y="1361"/>
                <a:ext cx="1371" cy="40"/>
                <a:chOff x="792" y="2204"/>
                <a:chExt cx="849" cy="42"/>
              </a:xfrm>
              <a:grpFill/>
            </p:grpSpPr>
            <p:sp>
              <p:nvSpPr>
                <p:cNvPr id="9" name="Line 10"/>
                <p:cNvSpPr>
                  <a:spLocks noChangeShapeType="1"/>
                </p:cNvSpPr>
                <p:nvPr/>
              </p:nvSpPr>
              <p:spPr bwMode="auto">
                <a:xfrm>
                  <a:off x="794" y="2204"/>
                  <a:ext cx="847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>
                    <a:latin typeface="Times New Roman" pitchFamily="18" charset="0"/>
                    <a:ea typeface="楷体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0" name="Line 11"/>
                <p:cNvSpPr>
                  <a:spLocks noChangeShapeType="1"/>
                </p:cNvSpPr>
                <p:nvPr/>
              </p:nvSpPr>
              <p:spPr bwMode="auto">
                <a:xfrm>
                  <a:off x="792" y="2246"/>
                  <a:ext cx="847" cy="0"/>
                </a:xfrm>
                <a:prstGeom prst="line">
                  <a:avLst/>
                </a:prstGeom>
                <a:grpFill/>
                <a:ln w="127000">
                  <a:pattFill prst="wdUpDiag">
                    <a:fgClr>
                      <a:srgbClr val="993300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>
                    <a:latin typeface="Times New Roman" pitchFamily="18" charset="0"/>
                    <a:ea typeface="楷体" pitchFamily="49" charset="-122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4" name="Oval 12"/>
            <p:cNvSpPr>
              <a:spLocks noChangeArrowheads="1"/>
            </p:cNvSpPr>
            <p:nvPr/>
          </p:nvSpPr>
          <p:spPr bwMode="auto">
            <a:xfrm>
              <a:off x="2161753" y="2701323"/>
              <a:ext cx="869950" cy="869951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1612478" y="1824089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3827041" y="3035353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88972" y="5680670"/>
            <a:ext cx="30469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solidFill>
                  <a:srgbClr val="4141ED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判断有无挤压</a:t>
            </a:r>
            <a:endParaRPr lang="zh-CN" altLang="en-US" sz="3000" b="1" dirty="0">
              <a:solidFill>
                <a:srgbClr val="4141ED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30608" y="5055186"/>
            <a:ext cx="32029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4141ED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判断是否接触</a:t>
            </a:r>
            <a:endParaRPr lang="zh-CN" altLang="en-US" sz="2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104678" y="2636553"/>
            <a:ext cx="0" cy="1047831"/>
          </a:xfrm>
          <a:prstGeom prst="straightConnector1">
            <a:avLst/>
          </a:prstGeom>
          <a:ln w="69850">
            <a:solidFill>
              <a:srgbClr val="C0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1032"/>
          <p:cNvSpPr txBox="1">
            <a:spLocks noChangeArrowheads="1"/>
          </p:cNvSpPr>
          <p:nvPr/>
        </p:nvSpPr>
        <p:spPr bwMode="auto">
          <a:xfrm>
            <a:off x="323528" y="4537408"/>
            <a:ext cx="3312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1"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kumimoji="1"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Analysis Steps:</a:t>
            </a:r>
            <a:endParaRPr kumimoji="1"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3251146" y="5683314"/>
            <a:ext cx="208823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（假设法）</a:t>
            </a:r>
            <a:endParaRPr lang="zh-CN" altLang="en-US" sz="3000" b="1" dirty="0">
              <a:solidFill>
                <a:srgbClr val="4141ED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Group 20"/>
          <p:cNvGrpSpPr>
            <a:grpSpLocks/>
          </p:cNvGrpSpPr>
          <p:nvPr/>
        </p:nvGrpSpPr>
        <p:grpSpPr bwMode="auto">
          <a:xfrm rot="5400000">
            <a:off x="4999158" y="2880488"/>
            <a:ext cx="1558619" cy="76735"/>
            <a:chOff x="727" y="2180"/>
            <a:chExt cx="847" cy="41"/>
          </a:xfrm>
          <a:solidFill>
            <a:srgbClr val="00B0F0"/>
          </a:solidFill>
        </p:grpSpPr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727" y="2180"/>
              <a:ext cx="847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727" y="2221"/>
              <a:ext cx="847" cy="0"/>
            </a:xfrm>
            <a:prstGeom prst="line">
              <a:avLst/>
            </a:prstGeom>
            <a:grpFill/>
            <a:ln w="127000">
              <a:pattFill prst="wdUpDiag">
                <a:fgClr>
                  <a:srgbClr val="993300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782839" y="2019913"/>
            <a:ext cx="2676525" cy="1769127"/>
            <a:chOff x="5782839" y="1844724"/>
            <a:chExt cx="2676525" cy="1769127"/>
          </a:xfrm>
        </p:grpSpPr>
        <p:grpSp>
          <p:nvGrpSpPr>
            <p:cNvPr id="33" name="组合 32"/>
            <p:cNvGrpSpPr/>
            <p:nvPr/>
          </p:nvGrpSpPr>
          <p:grpSpPr>
            <a:xfrm>
              <a:off x="5806152" y="3537488"/>
              <a:ext cx="2653212" cy="76363"/>
              <a:chOff x="5806152" y="3537488"/>
              <a:chExt cx="2653212" cy="76363"/>
            </a:xfrm>
          </p:grpSpPr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5806152" y="3537488"/>
                <a:ext cx="2653212" cy="0"/>
              </a:xfrm>
              <a:prstGeom prst="line">
                <a:avLst/>
              </a:prstGeom>
              <a:solidFill>
                <a:srgbClr val="00B0F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5806152" y="3613851"/>
                <a:ext cx="2653212" cy="0"/>
              </a:xfrm>
              <a:prstGeom prst="line">
                <a:avLst/>
              </a:prstGeom>
              <a:solidFill>
                <a:srgbClr val="00B0F0"/>
              </a:solidFill>
              <a:ln w="127000">
                <a:pattFill prst="wdUpDiag">
                  <a:fgClr>
                    <a:srgbClr val="993300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5830464" y="2648144"/>
              <a:ext cx="869950" cy="86995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782839" y="1844724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7997402" y="3055987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31" name="直接箭头连接符 30"/>
          <p:cNvCxnSpPr/>
          <p:nvPr/>
        </p:nvCxnSpPr>
        <p:spPr>
          <a:xfrm flipV="1">
            <a:off x="6265376" y="2627609"/>
            <a:ext cx="0" cy="1047831"/>
          </a:xfrm>
          <a:prstGeom prst="straightConnector1">
            <a:avLst/>
          </a:prstGeom>
          <a:ln w="69850">
            <a:solidFill>
              <a:srgbClr val="C0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utoShape 19"/>
          <p:cNvSpPr>
            <a:spLocks noChangeArrowheads="1"/>
          </p:cNvSpPr>
          <p:nvPr/>
        </p:nvSpPr>
        <p:spPr bwMode="auto">
          <a:xfrm>
            <a:off x="5635201" y="4723978"/>
            <a:ext cx="2808287" cy="1657350"/>
          </a:xfrm>
          <a:prstGeom prst="rtTriangl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7506863" y="4398540"/>
            <a:ext cx="71438" cy="1439863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6859163" y="4941465"/>
            <a:ext cx="647700" cy="6477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6859163" y="4921509"/>
            <a:ext cx="647700" cy="6477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6571790" y="5265315"/>
            <a:ext cx="935073" cy="13179"/>
          </a:xfrm>
          <a:prstGeom prst="straightConnector1">
            <a:avLst/>
          </a:prstGeom>
          <a:ln w="69850">
            <a:solidFill>
              <a:srgbClr val="C0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26563 0.2067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0" y="1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/>
      <p:bldP spid="34" grpId="0"/>
      <p:bldP spid="38" grpId="0"/>
      <p:bldP spid="32" grpId="0" animBg="1"/>
      <p:bldP spid="37" grpId="0" animBg="1"/>
      <p:bldP spid="37" grpId="1" animBg="1"/>
      <p:bldP spid="37" grpId="2" animBg="1"/>
      <p:bldP spid="39" grpId="0" animBg="1"/>
      <p:bldP spid="39" grpId="1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69248" y="1340768"/>
            <a:ext cx="1512168" cy="523220"/>
          </a:xfrm>
          <a:prstGeom prst="rect">
            <a:avLst/>
          </a:prstGeom>
          <a:noFill/>
          <a:ln w="19050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压力</a:t>
            </a:r>
            <a:endParaRPr lang="en-US" altLang="zh-CN" sz="11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1111" y="1892122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方向：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⊥</a:t>
            </a:r>
            <a:r>
              <a:rPr lang="zh-CN" altLang="en-US" sz="28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接触面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endParaRPr lang="zh-CN" altLang="en-US" sz="2800" b="1" dirty="0">
              <a:solidFill>
                <a:srgbClr val="390EF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9248" y="3212976"/>
            <a:ext cx="1641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支持力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20780" y="3739098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方向：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⊥</a:t>
            </a:r>
            <a:r>
              <a:rPr lang="zh-CN" altLang="en-US" sz="28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接触面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endParaRPr lang="zh-CN" altLang="en-US" sz="2800" b="1" dirty="0">
              <a:solidFill>
                <a:srgbClr val="390EF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3" name="Rectangle 3"/>
          <p:cNvSpPr txBox="1">
            <a:spLocks noRot="1" noChangeArrowheads="1"/>
          </p:cNvSpPr>
          <p:nvPr/>
        </p:nvSpPr>
        <p:spPr>
          <a:xfrm>
            <a:off x="250825" y="691952"/>
            <a:ext cx="4825231" cy="648816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Common Elastic Forces</a:t>
            </a:r>
            <a:endParaRPr kumimoji="1" lang="zh-CN" altLang="en-US" sz="3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6378508" y="1473781"/>
            <a:ext cx="288000" cy="21240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743015" y="2248183"/>
            <a:ext cx="2116787" cy="523220"/>
            <a:chOff x="6766148" y="4567064"/>
            <a:chExt cx="2116787" cy="523220"/>
          </a:xfrm>
        </p:grpSpPr>
        <p:sp>
          <p:nvSpPr>
            <p:cNvPr id="32" name="Text Box 1032"/>
            <p:cNvSpPr txBox="1">
              <a:spLocks noChangeArrowheads="1"/>
            </p:cNvSpPr>
            <p:nvPr/>
          </p:nvSpPr>
          <p:spPr bwMode="auto">
            <a:xfrm>
              <a:off x="6766148" y="4567064"/>
              <a:ext cx="21167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normal force</a:t>
              </a:r>
              <a:endParaRPr kumimoji="1" lang="zh-CN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04137" y="4653136"/>
              <a:ext cx="2052000" cy="4371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564287" y="5162739"/>
            <a:ext cx="1517129" cy="523220"/>
          </a:xfrm>
          <a:prstGeom prst="rect">
            <a:avLst/>
          </a:prstGeom>
          <a:noFill/>
          <a:ln w="19050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拉力</a:t>
            </a:r>
            <a:endPara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45290" y="5714092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方向：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沿绳</a:t>
            </a:r>
            <a:r>
              <a:rPr lang="zh-CN" altLang="en-US" sz="28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收缩方向</a:t>
            </a:r>
            <a:r>
              <a:rPr lang="zh-CN" altLang="en-US" sz="28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rgbClr val="390EF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907704" y="5151853"/>
            <a:ext cx="1368152" cy="523220"/>
            <a:chOff x="6766149" y="4567064"/>
            <a:chExt cx="1368152" cy="523220"/>
          </a:xfrm>
        </p:grpSpPr>
        <p:sp>
          <p:nvSpPr>
            <p:cNvPr id="49" name="Text Box 1032"/>
            <p:cNvSpPr txBox="1">
              <a:spLocks noChangeArrowheads="1"/>
            </p:cNvSpPr>
            <p:nvPr/>
          </p:nvSpPr>
          <p:spPr bwMode="auto">
            <a:xfrm>
              <a:off x="6766149" y="4567064"/>
              <a:ext cx="13681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tension</a:t>
              </a:r>
              <a:endParaRPr kumimoji="1" lang="zh-CN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804137" y="4653136"/>
              <a:ext cx="1224000" cy="4371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983904" y="2388039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8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被压物体。</a:t>
            </a:r>
            <a:endParaRPr lang="zh-CN" altLang="en-US" sz="2800" b="1" dirty="0">
              <a:solidFill>
                <a:srgbClr val="390EF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Rectangle 3" descr="宽上对角线"/>
          <p:cNvSpPr>
            <a:spLocks noChangeArrowheads="1"/>
          </p:cNvSpPr>
          <p:nvPr/>
        </p:nvSpPr>
        <p:spPr bwMode="auto">
          <a:xfrm>
            <a:off x="4629430" y="2363385"/>
            <a:ext cx="1584000" cy="144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 cap="flat" cmpd="sng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4636895" y="2363385"/>
            <a:ext cx="1584000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150324" y="2076047"/>
            <a:ext cx="540000" cy="287338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383882" y="2334872"/>
            <a:ext cx="577478" cy="662080"/>
            <a:chOff x="2410346" y="2403463"/>
            <a:chExt cx="577478" cy="662080"/>
          </a:xfrm>
        </p:grpSpPr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2410346" y="2403463"/>
              <a:ext cx="71715" cy="496888"/>
              <a:chOff x="0" y="-18"/>
              <a:chExt cx="45" cy="313"/>
            </a:xfrm>
          </p:grpSpPr>
          <p:sp>
            <p:nvSpPr>
              <p:cNvPr id="38" name="Oval 7"/>
              <p:cNvSpPr>
                <a:spLocks noChangeArrowheads="1"/>
              </p:cNvSpPr>
              <p:nvPr/>
            </p:nvSpPr>
            <p:spPr bwMode="auto">
              <a:xfrm>
                <a:off x="0" y="-18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>
                <a:off x="22" y="23"/>
                <a:ext cx="0" cy="272"/>
              </a:xfrm>
              <a:prstGeom prst="line">
                <a:avLst/>
              </a:prstGeom>
              <a:noFill/>
              <a:ln w="31750" cap="flat" cmpd="sng">
                <a:solidFill>
                  <a:srgbClr val="C0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83768" y="269621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416360" y="2352297"/>
            <a:ext cx="108000" cy="114669"/>
            <a:chOff x="3676840" y="2357264"/>
            <a:chExt cx="108000" cy="114669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3676840" y="247193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>
              <a:off x="3725912" y="2411264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" descr="宽上对角线"/>
          <p:cNvSpPr>
            <a:spLocks noChangeArrowheads="1"/>
          </p:cNvSpPr>
          <p:nvPr/>
        </p:nvSpPr>
        <p:spPr bwMode="auto">
          <a:xfrm>
            <a:off x="4636719" y="4292650"/>
            <a:ext cx="1584000" cy="144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 cap="flat" cmpd="sng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"/>
          <p:cNvSpPr>
            <a:spLocks noChangeShapeType="1"/>
          </p:cNvSpPr>
          <p:nvPr/>
        </p:nvSpPr>
        <p:spPr bwMode="auto">
          <a:xfrm>
            <a:off x="4644184" y="4292650"/>
            <a:ext cx="1584000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5157613" y="4005312"/>
            <a:ext cx="540000" cy="287338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5385374" y="3620781"/>
            <a:ext cx="566461" cy="704989"/>
            <a:chOff x="5796309" y="1736269"/>
            <a:chExt cx="566461" cy="704989"/>
          </a:xfrm>
        </p:grpSpPr>
        <p:grpSp>
          <p:nvGrpSpPr>
            <p:cNvPr id="62" name="Group 8"/>
            <p:cNvGrpSpPr>
              <a:grpSpLocks/>
            </p:cNvGrpSpPr>
            <p:nvPr/>
          </p:nvGrpSpPr>
          <p:grpSpPr bwMode="auto">
            <a:xfrm>
              <a:off x="5796309" y="1930083"/>
              <a:ext cx="71438" cy="511175"/>
              <a:chOff x="0" y="306"/>
              <a:chExt cx="45" cy="322"/>
            </a:xfrm>
          </p:grpSpPr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0" y="583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>
                <a:off x="22" y="306"/>
                <a:ext cx="0" cy="272"/>
              </a:xfrm>
              <a:prstGeom prst="line">
                <a:avLst/>
              </a:prstGeom>
              <a:noFill/>
              <a:ln w="31750" cmpd="sng">
                <a:solidFill>
                  <a:srgbClr val="C00000"/>
                </a:solidFill>
                <a:round/>
                <a:headEnd type="arrow" w="med" len="med"/>
                <a:tailEnd type="none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858619" y="1736269"/>
              <a:ext cx="504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b="1" i="1" baseline="-25000" dirty="0">
                <a:cs typeface="Times New Roman" pitchFamily="18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429913" y="4190446"/>
            <a:ext cx="109405" cy="108000"/>
            <a:chOff x="3203848" y="2204864"/>
            <a:chExt cx="109405" cy="108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3203848" y="2212179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>
              <a:off x="3259253" y="2258864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矩形 68"/>
          <p:cNvSpPr/>
          <p:nvPr/>
        </p:nvSpPr>
        <p:spPr>
          <a:xfrm>
            <a:off x="1945692" y="4276003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8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被支持物体。</a:t>
            </a:r>
            <a:endParaRPr lang="zh-CN" altLang="en-US" sz="2800" b="1" dirty="0">
              <a:solidFill>
                <a:srgbClr val="390EF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923135" y="5144045"/>
            <a:ext cx="1089025" cy="1021259"/>
            <a:chOff x="2330847" y="3284537"/>
            <a:chExt cx="1089025" cy="1021259"/>
          </a:xfrm>
        </p:grpSpPr>
        <p:sp>
          <p:nvSpPr>
            <p:cNvPr id="71" name="Rectangle 4" descr="宽上对角线"/>
            <p:cNvSpPr>
              <a:spLocks noChangeArrowheads="1"/>
            </p:cNvSpPr>
            <p:nvPr/>
          </p:nvSpPr>
          <p:spPr bwMode="auto">
            <a:xfrm>
              <a:off x="2330847" y="3284537"/>
              <a:ext cx="1079500" cy="144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>
              <a:off x="2340372" y="3427412"/>
              <a:ext cx="10795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>
              <a:off x="2881710" y="3428999"/>
              <a:ext cx="0" cy="53975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2672490" y="3967790"/>
              <a:ext cx="416818" cy="338006"/>
            </a:xfrm>
            <a:prstGeom prst="rect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436096" y="5229200"/>
            <a:ext cx="360040" cy="638745"/>
            <a:chOff x="2843808" y="1988840"/>
            <a:chExt cx="360040" cy="638745"/>
          </a:xfrm>
        </p:grpSpPr>
        <p:grpSp>
          <p:nvGrpSpPr>
            <p:cNvPr id="76" name="Group 8"/>
            <p:cNvGrpSpPr>
              <a:grpSpLocks/>
            </p:cNvGrpSpPr>
            <p:nvPr/>
          </p:nvGrpSpPr>
          <p:grpSpPr bwMode="auto">
            <a:xfrm>
              <a:off x="2843808" y="2138635"/>
              <a:ext cx="71437" cy="488950"/>
              <a:chOff x="0" y="51"/>
              <a:chExt cx="45" cy="308"/>
            </a:xfrm>
          </p:grpSpPr>
          <p:sp>
            <p:nvSpPr>
              <p:cNvPr id="78" name="Oval 10"/>
              <p:cNvSpPr>
                <a:spLocks noChangeArrowheads="1"/>
              </p:cNvSpPr>
              <p:nvPr/>
            </p:nvSpPr>
            <p:spPr bwMode="auto">
              <a:xfrm>
                <a:off x="0" y="314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 flipV="1">
                <a:off x="23" y="51"/>
                <a:ext cx="0" cy="272"/>
              </a:xfrm>
              <a:prstGeom prst="line">
                <a:avLst/>
              </a:prstGeom>
              <a:noFill/>
              <a:ln w="31750" cmpd="sng">
                <a:solidFill>
                  <a:srgbClr val="C0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2915816" y="19888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7" grpId="0"/>
      <p:bldP spid="50" grpId="0"/>
      <p:bldP spid="51" grpId="0"/>
      <p:bldP spid="53" grpId="0"/>
      <p:bldP spid="9" grpId="0" animBg="1"/>
      <p:bldP spid="34" grpId="0"/>
      <p:bldP spid="35" grpId="0"/>
      <p:bldP spid="28" grpId="0"/>
      <p:bldP spid="29" grpId="0" animBg="1"/>
      <p:bldP spid="30" grpId="0" animBg="1"/>
      <p:bldP spid="31" grpId="0" animBg="1"/>
      <p:bldP spid="43" grpId="0" animBg="1"/>
      <p:bldP spid="44" grpId="0" animBg="1"/>
      <p:bldP spid="45" grpId="0" animBg="1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439966" y="1772816"/>
            <a:ext cx="756000" cy="2695922"/>
            <a:chOff x="4486712" y="1844824"/>
            <a:chExt cx="504825" cy="1800225"/>
          </a:xfrm>
        </p:grpSpPr>
        <p:grpSp>
          <p:nvGrpSpPr>
            <p:cNvPr id="3" name="组合 2"/>
            <p:cNvGrpSpPr/>
            <p:nvPr/>
          </p:nvGrpSpPr>
          <p:grpSpPr>
            <a:xfrm>
              <a:off x="4486712" y="1844824"/>
              <a:ext cx="504825" cy="1800225"/>
              <a:chOff x="4486712" y="1870114"/>
              <a:chExt cx="504825" cy="1800225"/>
            </a:xfrm>
          </p:grpSpPr>
          <p:sp>
            <p:nvSpPr>
              <p:cNvPr id="155" name="Rectangle 36" descr="宽上对角线"/>
              <p:cNvSpPr>
                <a:spLocks noChangeArrowheads="1"/>
              </p:cNvSpPr>
              <p:nvPr/>
            </p:nvSpPr>
            <p:spPr bwMode="auto">
              <a:xfrm>
                <a:off x="4486712" y="1870114"/>
                <a:ext cx="144463" cy="1800225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Line 37"/>
              <p:cNvSpPr>
                <a:spLocks noChangeShapeType="1"/>
              </p:cNvSpPr>
              <p:nvPr/>
            </p:nvSpPr>
            <p:spPr bwMode="auto">
              <a:xfrm>
                <a:off x="4631175" y="1870114"/>
                <a:ext cx="0" cy="1800225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Oval 38"/>
              <p:cNvSpPr>
                <a:spLocks noChangeArrowheads="1"/>
              </p:cNvSpPr>
              <p:nvPr/>
            </p:nvSpPr>
            <p:spPr bwMode="auto">
              <a:xfrm>
                <a:off x="4631175" y="2735301"/>
                <a:ext cx="360362" cy="360363"/>
              </a:xfrm>
              <a:prstGeom prst="ellipse">
                <a:avLst/>
              </a:prstGeom>
              <a:solidFill>
                <a:srgbClr val="00B0F0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Line 39"/>
              <p:cNvSpPr>
                <a:spLocks noChangeShapeType="1"/>
              </p:cNvSpPr>
              <p:nvPr/>
            </p:nvSpPr>
            <p:spPr bwMode="auto">
              <a:xfrm>
                <a:off x="4631175" y="2159039"/>
                <a:ext cx="144462" cy="576262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" name="Oval 64"/>
            <p:cNvSpPr>
              <a:spLocks noChangeArrowheads="1"/>
            </p:cNvSpPr>
            <p:nvPr/>
          </p:nvSpPr>
          <p:spPr bwMode="auto">
            <a:xfrm>
              <a:off x="4795121" y="2865910"/>
              <a:ext cx="36059" cy="36059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242" name="Picture 2" hidden="1"/>
          <p:cNvPicPr>
            <a:picLocks noGrp="1"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6750" y="-1093788"/>
            <a:ext cx="190500" cy="1428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755567" y="2013783"/>
            <a:ext cx="2347606" cy="2304000"/>
            <a:chOff x="755576" y="2013784"/>
            <a:chExt cx="1657350" cy="1626559"/>
          </a:xfrm>
        </p:grpSpPr>
        <p:sp>
          <p:nvSpPr>
            <p:cNvPr id="10324" name="Rectangle 84" descr="宽上对角线"/>
            <p:cNvSpPr>
              <a:spLocks noChangeArrowheads="1"/>
            </p:cNvSpPr>
            <p:nvPr/>
          </p:nvSpPr>
          <p:spPr bwMode="auto">
            <a:xfrm>
              <a:off x="757163" y="2013784"/>
              <a:ext cx="1655763" cy="1428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5" name="Line 85"/>
            <p:cNvSpPr>
              <a:spLocks noChangeShapeType="1"/>
            </p:cNvSpPr>
            <p:nvPr/>
          </p:nvSpPr>
          <p:spPr bwMode="auto">
            <a:xfrm>
              <a:off x="755576" y="2158246"/>
              <a:ext cx="165735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Line 86"/>
            <p:cNvSpPr>
              <a:spLocks noChangeShapeType="1"/>
            </p:cNvSpPr>
            <p:nvPr/>
          </p:nvSpPr>
          <p:spPr bwMode="auto">
            <a:xfrm>
              <a:off x="1836663" y="2158246"/>
              <a:ext cx="0" cy="122396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Line 87"/>
            <p:cNvSpPr>
              <a:spLocks noChangeShapeType="1"/>
            </p:cNvSpPr>
            <p:nvPr/>
          </p:nvSpPr>
          <p:spPr bwMode="auto">
            <a:xfrm flipH="1" flipV="1">
              <a:off x="1188963" y="2178883"/>
              <a:ext cx="638582" cy="110768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1656796" y="3279980"/>
              <a:ext cx="360363" cy="360363"/>
            </a:xfrm>
            <a:prstGeom prst="ellipse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>
              <a:off x="1810842" y="3436631"/>
              <a:ext cx="38123" cy="38122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" name="Group 90"/>
          <p:cNvGrpSpPr>
            <a:grpSpLocks/>
          </p:cNvGrpSpPr>
          <p:nvPr/>
        </p:nvGrpSpPr>
        <p:grpSpPr bwMode="auto">
          <a:xfrm>
            <a:off x="2280136" y="3196340"/>
            <a:ext cx="400048" cy="819149"/>
            <a:chOff x="35" y="-9"/>
            <a:chExt cx="252" cy="516"/>
          </a:xfrm>
        </p:grpSpPr>
        <p:sp>
          <p:nvSpPr>
            <p:cNvPr id="114" name="Line 92"/>
            <p:cNvSpPr>
              <a:spLocks noChangeShapeType="1"/>
            </p:cNvSpPr>
            <p:nvPr/>
          </p:nvSpPr>
          <p:spPr bwMode="auto">
            <a:xfrm flipV="1">
              <a:off x="35" y="56"/>
              <a:ext cx="0" cy="451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5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459345"/>
                </p:ext>
              </p:extLst>
            </p:nvPr>
          </p:nvGraphicFramePr>
          <p:xfrm>
            <a:off x="85" y="-9"/>
            <a:ext cx="20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9" name="公式" r:id="rId6" imgW="164880" imgH="164880" progId="Equation.3">
                    <p:embed/>
                  </p:oleObj>
                </mc:Choice>
                <mc:Fallback>
                  <p:oleObj name="公式" r:id="rId6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" y="-9"/>
                          <a:ext cx="202" cy="20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9" name="Group 59"/>
          <p:cNvGrpSpPr>
            <a:grpSpLocks/>
          </p:cNvGrpSpPr>
          <p:nvPr/>
        </p:nvGrpSpPr>
        <p:grpSpPr bwMode="auto">
          <a:xfrm>
            <a:off x="5960144" y="2910336"/>
            <a:ext cx="700088" cy="412750"/>
            <a:chOff x="0" y="-27"/>
            <a:chExt cx="441" cy="260"/>
          </a:xfrm>
        </p:grpSpPr>
        <p:sp>
          <p:nvSpPr>
            <p:cNvPr id="160" name="Line 60"/>
            <p:cNvSpPr>
              <a:spLocks noChangeShapeType="1"/>
            </p:cNvSpPr>
            <p:nvPr/>
          </p:nvSpPr>
          <p:spPr bwMode="auto">
            <a:xfrm>
              <a:off x="0" y="233"/>
              <a:ext cx="317" cy="0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1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4518702"/>
                </p:ext>
              </p:extLst>
            </p:nvPr>
          </p:nvGraphicFramePr>
          <p:xfrm>
            <a:off x="225" y="-27"/>
            <a:ext cx="21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0" name="公式" r:id="rId8" imgW="177480" imgH="190440" progId="Equation.3">
                    <p:embed/>
                  </p:oleObj>
                </mc:Choice>
                <mc:Fallback>
                  <p:oleObj name="公式" r:id="rId8" imgW="1774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" y="-27"/>
                          <a:ext cx="216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6" name="Line 50"/>
          <p:cNvSpPr>
            <a:spLocks noChangeShapeType="1"/>
          </p:cNvSpPr>
          <p:nvPr/>
        </p:nvSpPr>
        <p:spPr bwMode="auto">
          <a:xfrm flipH="1" flipV="1">
            <a:off x="5660243" y="3323587"/>
            <a:ext cx="2520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396192" y="764704"/>
            <a:ext cx="1332000" cy="612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all" spc="0" normalizeH="0" baseline="0" noProof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黑体" pitchFamily="49" charset="-122"/>
                <a:cs typeface="+mj-cs"/>
              </a:rPr>
              <a:t>TRY it</a:t>
            </a:r>
            <a:endParaRPr kumimoji="0" lang="zh-CN" altLang="en-US" sz="3200" b="1" i="0" u="none" strike="noStrike" kern="1200" cap="all" spc="0" normalizeH="0" baseline="0" noProof="0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黑体" pitchFamily="49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05839" y="2619375"/>
            <a:ext cx="325086" cy="675223"/>
            <a:chOff x="6765131" y="2615721"/>
            <a:chExt cx="325086" cy="675223"/>
          </a:xfrm>
        </p:grpSpPr>
        <p:sp>
          <p:nvSpPr>
            <p:cNvPr id="163" name="Line 63"/>
            <p:cNvSpPr>
              <a:spLocks noChangeShapeType="1"/>
            </p:cNvSpPr>
            <p:nvPr/>
          </p:nvSpPr>
          <p:spPr bwMode="auto">
            <a:xfrm rot="120000" flipH="1" flipV="1">
              <a:off x="6765131" y="2851207"/>
              <a:ext cx="119063" cy="439737"/>
            </a:xfrm>
            <a:prstGeom prst="line">
              <a:avLst/>
            </a:prstGeom>
            <a:noFill/>
            <a:ln w="31750" cmpd="sng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5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5082308"/>
                </p:ext>
              </p:extLst>
            </p:nvPr>
          </p:nvGraphicFramePr>
          <p:xfrm>
            <a:off x="6772717" y="2615721"/>
            <a:ext cx="317500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1" name="公式" r:id="rId10" imgW="164880" imgH="152280" progId="Equation.3">
                    <p:embed/>
                  </p:oleObj>
                </mc:Choice>
                <mc:Fallback>
                  <p:oleObj name="公式" r:id="rId10" imgW="1648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2717" y="2615721"/>
                          <a:ext cx="317500" cy="293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659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hidden="1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0" y="-1093788"/>
            <a:ext cx="190500" cy="1428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grpSp>
        <p:nvGrpSpPr>
          <p:cNvPr id="3" name="组合 2"/>
          <p:cNvGrpSpPr/>
          <p:nvPr/>
        </p:nvGrpSpPr>
        <p:grpSpPr>
          <a:xfrm>
            <a:off x="424299" y="724834"/>
            <a:ext cx="8261101" cy="5570756"/>
            <a:chOff x="424299" y="724834"/>
            <a:chExt cx="8261101" cy="5570756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424299" y="724834"/>
              <a:ext cx="8261101" cy="5570756"/>
            </a:xfrm>
            <a:prstGeom prst="rect">
              <a:avLst/>
            </a:prstGeom>
            <a:noFill/>
            <a:ln w="12700" cap="flat" cmpd="sng">
              <a:solidFill>
                <a:srgbClr val="00B0F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US" altLang="zh-CN" sz="32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ea typeface="黑体" pitchFamily="49" charset="-122"/>
                </a:rPr>
                <a:t>To be continued</a:t>
              </a:r>
              <a:r>
                <a:rPr lang="zh-CN" altLang="en-US" sz="32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ea typeface="黑体" pitchFamily="49" charset="-122"/>
                </a:rPr>
                <a:t>：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分析各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蓝色小球所受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弹力情况</a:t>
              </a:r>
              <a:endParaRPr lang="en-US" altLang="zh-CN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黑体" pitchFamily="49" charset="-122"/>
              </a:endParaRPr>
            </a:p>
            <a:p>
              <a:pPr lvl="0">
                <a:spcBef>
                  <a:spcPct val="0"/>
                </a:spcBef>
                <a:defRPr/>
              </a:pPr>
              <a:endParaRPr lang="en-US" altLang="zh-CN" sz="3600" b="1" u="sng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 u="sng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755576" y="1867734"/>
              <a:ext cx="1800225" cy="1800225"/>
            </a:xfrm>
            <a:prstGeom prst="ellipse">
              <a:avLst/>
            </a:prstGeom>
            <a:solidFill>
              <a:srgbClr val="FFFF99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1357238" y="3091697"/>
              <a:ext cx="576263" cy="576262"/>
            </a:xfrm>
            <a:prstGeom prst="ellipse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1619176" y="2753035"/>
              <a:ext cx="71437" cy="71437"/>
            </a:xfrm>
            <a:prstGeom prst="ellipse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Rectangle 12" descr="宽上对角线"/>
            <p:cNvSpPr>
              <a:spLocks noChangeArrowheads="1"/>
            </p:cNvSpPr>
            <p:nvPr/>
          </p:nvSpPr>
          <p:spPr bwMode="auto">
            <a:xfrm>
              <a:off x="827584" y="4314072"/>
              <a:ext cx="144463" cy="1439862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Rectangle 13" descr="宽上对角线"/>
            <p:cNvSpPr>
              <a:spLocks noChangeArrowheads="1"/>
            </p:cNvSpPr>
            <p:nvPr/>
          </p:nvSpPr>
          <p:spPr bwMode="auto">
            <a:xfrm>
              <a:off x="1662609" y="5023684"/>
              <a:ext cx="144463" cy="71913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Rectangle 14" descr="宽上对角线"/>
            <p:cNvSpPr>
              <a:spLocks noChangeArrowheads="1"/>
            </p:cNvSpPr>
            <p:nvPr/>
          </p:nvSpPr>
          <p:spPr bwMode="auto">
            <a:xfrm rot="5400000">
              <a:off x="1243510" y="5325309"/>
              <a:ext cx="144462" cy="71913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Oval 15"/>
            <p:cNvSpPr>
              <a:spLocks noChangeArrowheads="1"/>
            </p:cNvSpPr>
            <p:nvPr/>
          </p:nvSpPr>
          <p:spPr bwMode="auto">
            <a:xfrm>
              <a:off x="975222" y="4098172"/>
              <a:ext cx="971550" cy="971550"/>
            </a:xfrm>
            <a:prstGeom prst="ellipse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Rectangle 16" descr="宽上对角线"/>
            <p:cNvSpPr>
              <a:spLocks noChangeArrowheads="1"/>
            </p:cNvSpPr>
            <p:nvPr/>
          </p:nvSpPr>
          <p:spPr bwMode="auto">
            <a:xfrm rot="5400000">
              <a:off x="1910259" y="4925259"/>
              <a:ext cx="144463" cy="360363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Rectangle 17" descr="宽上对角线"/>
            <p:cNvSpPr>
              <a:spLocks noChangeArrowheads="1"/>
            </p:cNvSpPr>
            <p:nvPr/>
          </p:nvSpPr>
          <p:spPr bwMode="auto">
            <a:xfrm>
              <a:off x="3588133" y="5446365"/>
              <a:ext cx="1800225" cy="1428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Rectangle 18" descr="宽上对角线"/>
            <p:cNvSpPr>
              <a:spLocks noChangeArrowheads="1"/>
            </p:cNvSpPr>
            <p:nvPr/>
          </p:nvSpPr>
          <p:spPr bwMode="auto">
            <a:xfrm rot="2485420">
              <a:off x="2708658" y="5086003"/>
              <a:ext cx="1079500" cy="1428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Oval 19"/>
            <p:cNvSpPr>
              <a:spLocks noChangeAspect="1" noChangeArrowheads="1"/>
            </p:cNvSpPr>
            <p:nvPr/>
          </p:nvSpPr>
          <p:spPr bwMode="auto">
            <a:xfrm>
              <a:off x="3554753" y="4924560"/>
              <a:ext cx="503238" cy="503238"/>
            </a:xfrm>
            <a:prstGeom prst="ellipse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Oval 20"/>
            <p:cNvSpPr>
              <a:spLocks noChangeArrowheads="1"/>
            </p:cNvSpPr>
            <p:nvPr/>
          </p:nvSpPr>
          <p:spPr bwMode="auto">
            <a:xfrm>
              <a:off x="3771547" y="5141155"/>
              <a:ext cx="71437" cy="71437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Rectangle 21" descr="宽上对角线"/>
            <p:cNvSpPr>
              <a:spLocks noChangeArrowheads="1"/>
            </p:cNvSpPr>
            <p:nvPr/>
          </p:nvSpPr>
          <p:spPr bwMode="auto">
            <a:xfrm>
              <a:off x="6012160" y="4822072"/>
              <a:ext cx="144462" cy="71913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Rectangle 22" descr="宽上对角线"/>
            <p:cNvSpPr>
              <a:spLocks noChangeArrowheads="1"/>
            </p:cNvSpPr>
            <p:nvPr/>
          </p:nvSpPr>
          <p:spPr bwMode="auto">
            <a:xfrm rot="5400000">
              <a:off x="7898109" y="4158497"/>
              <a:ext cx="144463" cy="71913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Oval 23"/>
            <p:cNvSpPr>
              <a:spLocks noChangeArrowheads="1"/>
            </p:cNvSpPr>
            <p:nvPr/>
          </p:nvSpPr>
          <p:spPr bwMode="auto">
            <a:xfrm>
              <a:off x="6875760" y="5036384"/>
              <a:ext cx="360362" cy="360363"/>
            </a:xfrm>
            <a:prstGeom prst="ellipse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 flipV="1">
              <a:off x="7217072" y="4571247"/>
              <a:ext cx="739775" cy="55721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 flipH="1">
              <a:off x="6156622" y="5234822"/>
              <a:ext cx="71913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975222" y="4314072"/>
              <a:ext cx="0" cy="12954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975222" y="5609472"/>
              <a:ext cx="72072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1649909" y="5033209"/>
              <a:ext cx="0" cy="57626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1624509" y="5033209"/>
              <a:ext cx="57626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2867408" y="4725640"/>
              <a:ext cx="840071" cy="72231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3707479" y="5446365"/>
              <a:ext cx="1680879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>
              <a:off x="6156622" y="4822072"/>
              <a:ext cx="0" cy="71913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7596485" y="4583947"/>
              <a:ext cx="719137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492549" y="1867734"/>
              <a:ext cx="2087563" cy="1800225"/>
              <a:chOff x="2727761" y="1867734"/>
              <a:chExt cx="2087563" cy="1800225"/>
            </a:xfrm>
          </p:grpSpPr>
          <p:pic>
            <p:nvPicPr>
              <p:cNvPr id="10247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27761" y="2672597"/>
                <a:ext cx="2087563" cy="995362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</p:spPr>
          </p:pic>
          <p:sp>
            <p:nvSpPr>
              <p:cNvPr id="10248" name="Rectangle 8" descr="宽上对角线"/>
              <p:cNvSpPr>
                <a:spLocks noChangeArrowheads="1"/>
              </p:cNvSpPr>
              <p:nvPr/>
            </p:nvSpPr>
            <p:spPr bwMode="auto">
              <a:xfrm>
                <a:off x="3138924" y="1867734"/>
                <a:ext cx="1166812" cy="134938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9" name="Line 9"/>
              <p:cNvSpPr>
                <a:spLocks noChangeShapeType="1"/>
              </p:cNvSpPr>
              <p:nvPr/>
            </p:nvSpPr>
            <p:spPr bwMode="auto">
              <a:xfrm flipV="1">
                <a:off x="3826311" y="2002672"/>
                <a:ext cx="0" cy="1544637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0" name="Line 10"/>
              <p:cNvSpPr>
                <a:spLocks noChangeShapeType="1"/>
              </p:cNvSpPr>
              <p:nvPr/>
            </p:nvSpPr>
            <p:spPr bwMode="auto">
              <a:xfrm flipV="1">
                <a:off x="3088124" y="2002672"/>
                <a:ext cx="738187" cy="94615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1" name="Oval 11"/>
              <p:cNvSpPr>
                <a:spLocks noChangeArrowheads="1"/>
              </p:cNvSpPr>
              <p:nvPr/>
            </p:nvSpPr>
            <p:spPr bwMode="auto">
              <a:xfrm>
                <a:off x="3786624" y="3548897"/>
                <a:ext cx="68262" cy="66675"/>
              </a:xfrm>
              <a:prstGeom prst="ellipse">
                <a:avLst/>
              </a:prstGeom>
              <a:solidFill>
                <a:srgbClr val="00B0F0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4" name="Line 34"/>
              <p:cNvSpPr>
                <a:spLocks noChangeShapeType="1"/>
              </p:cNvSpPr>
              <p:nvPr/>
            </p:nvSpPr>
            <p:spPr bwMode="auto">
              <a:xfrm>
                <a:off x="3100824" y="1999497"/>
                <a:ext cx="1223962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5" name="Oval 35"/>
              <p:cNvSpPr>
                <a:spLocks noChangeArrowheads="1"/>
              </p:cNvSpPr>
              <p:nvPr/>
            </p:nvSpPr>
            <p:spPr bwMode="auto">
              <a:xfrm>
                <a:off x="2913499" y="2753559"/>
                <a:ext cx="342900" cy="336550"/>
              </a:xfrm>
              <a:prstGeom prst="ellipse">
                <a:avLst/>
              </a:prstGeom>
              <a:solidFill>
                <a:srgbClr val="00B0F0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9" name="Oval 49"/>
              <p:cNvSpPr>
                <a:spLocks noChangeArrowheads="1"/>
              </p:cNvSpPr>
              <p:nvPr/>
            </p:nvSpPr>
            <p:spPr bwMode="auto">
              <a:xfrm>
                <a:off x="3051674" y="2886973"/>
                <a:ext cx="68262" cy="66675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1" name="Oval 51"/>
            <p:cNvSpPr>
              <a:spLocks noChangeArrowheads="1"/>
            </p:cNvSpPr>
            <p:nvPr/>
          </p:nvSpPr>
          <p:spPr bwMode="auto">
            <a:xfrm>
              <a:off x="1422897" y="4549022"/>
              <a:ext cx="71437" cy="71437"/>
            </a:xfrm>
            <a:prstGeom prst="ellipse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Oval 52"/>
            <p:cNvSpPr>
              <a:spLocks noChangeArrowheads="1"/>
            </p:cNvSpPr>
            <p:nvPr/>
          </p:nvSpPr>
          <p:spPr bwMode="auto">
            <a:xfrm>
              <a:off x="1429247" y="4552197"/>
              <a:ext cx="68262" cy="6667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0" name="Rectangle 80" descr="宽上对角线"/>
            <p:cNvSpPr>
              <a:spLocks noChangeArrowheads="1"/>
            </p:cNvSpPr>
            <p:nvPr/>
          </p:nvSpPr>
          <p:spPr bwMode="auto">
            <a:xfrm>
              <a:off x="6947296" y="2443997"/>
              <a:ext cx="1081088" cy="115252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1" name="Rectangle 81"/>
            <p:cNvSpPr>
              <a:spLocks noChangeArrowheads="1"/>
            </p:cNvSpPr>
            <p:nvPr/>
          </p:nvSpPr>
          <p:spPr bwMode="auto">
            <a:xfrm>
              <a:off x="7104459" y="2442409"/>
              <a:ext cx="781050" cy="1001713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2" name="Oval 82"/>
            <p:cNvSpPr>
              <a:spLocks noChangeArrowheads="1"/>
            </p:cNvSpPr>
            <p:nvPr/>
          </p:nvSpPr>
          <p:spPr bwMode="auto">
            <a:xfrm>
              <a:off x="7015559" y="1720097"/>
              <a:ext cx="936625" cy="936625"/>
            </a:xfrm>
            <a:prstGeom prst="ellipse">
              <a:avLst/>
            </a:prstGeom>
            <a:solidFill>
              <a:srgbClr val="00B0F0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3" name="Oval 83"/>
            <p:cNvSpPr>
              <a:spLocks noChangeArrowheads="1"/>
            </p:cNvSpPr>
            <p:nvPr/>
          </p:nvSpPr>
          <p:spPr bwMode="auto">
            <a:xfrm>
              <a:off x="7455295" y="2167800"/>
              <a:ext cx="72000" cy="72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Oval 41"/>
            <p:cNvSpPr>
              <a:spLocks noChangeArrowheads="1"/>
            </p:cNvSpPr>
            <p:nvPr/>
          </p:nvSpPr>
          <p:spPr bwMode="auto">
            <a:xfrm>
              <a:off x="1603527" y="3352954"/>
              <a:ext cx="73025" cy="7302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Oval 67"/>
            <p:cNvSpPr>
              <a:spLocks noChangeArrowheads="1"/>
            </p:cNvSpPr>
            <p:nvPr/>
          </p:nvSpPr>
          <p:spPr bwMode="auto">
            <a:xfrm>
              <a:off x="7023620" y="5188489"/>
              <a:ext cx="71437" cy="71438"/>
            </a:xfrm>
            <a:prstGeom prst="ellipse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69"/>
            <p:cNvSpPr>
              <a:spLocks noChangeArrowheads="1"/>
            </p:cNvSpPr>
            <p:nvPr/>
          </p:nvSpPr>
          <p:spPr bwMode="auto">
            <a:xfrm>
              <a:off x="7026795" y="5178964"/>
              <a:ext cx="71437" cy="71438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3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4362</TotalTime>
  <Words>618</Words>
  <Application>Microsoft Office PowerPoint</Application>
  <PresentationFormat>全屏显示(4:3)</PresentationFormat>
  <Paragraphs>160</Paragraphs>
  <Slides>15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Office 主题</vt:lpstr>
      <vt:lpstr>公式</vt:lpstr>
      <vt:lpstr>Microsoft 公式 3.0</vt:lpstr>
      <vt:lpstr>PowerPoint 演示文稿</vt:lpstr>
      <vt:lpstr>PowerPoint 演示文稿</vt:lpstr>
      <vt:lpstr>1. Deformation (形变)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zhangyu</dc:creator>
  <cp:lastModifiedBy>  </cp:lastModifiedBy>
  <cp:revision>240</cp:revision>
  <dcterms:created xsi:type="dcterms:W3CDTF">2014-10-19T02:03:18Z</dcterms:created>
  <dcterms:modified xsi:type="dcterms:W3CDTF">2018-11-17T09:33:40Z</dcterms:modified>
</cp:coreProperties>
</file>