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69" r:id="rId4"/>
    <p:sldId id="271" r:id="rId5"/>
    <p:sldId id="270" r:id="rId6"/>
    <p:sldId id="279" r:id="rId7"/>
    <p:sldId id="257" r:id="rId8"/>
    <p:sldId id="258" r:id="rId9"/>
    <p:sldId id="283" r:id="rId10"/>
    <p:sldId id="280" r:id="rId11"/>
    <p:sldId id="281" r:id="rId12"/>
    <p:sldId id="282" r:id="rId13"/>
    <p:sldId id="273" r:id="rId14"/>
    <p:sldId id="275" r:id="rId15"/>
    <p:sldId id="267" r:id="rId16"/>
    <p:sldId id="276" r:id="rId17"/>
    <p:sldId id="27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FF"/>
    <a:srgbClr val="FFCCFF"/>
    <a:srgbClr val="0099FF"/>
    <a:srgbClr val="FFFFCC"/>
    <a:srgbClr val="FF0066"/>
    <a:srgbClr val="FF6600"/>
    <a:srgbClr val="339966"/>
    <a:srgbClr val="FFFF99"/>
    <a:srgbClr val="11A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4" autoAdjust="0"/>
  </p:normalViewPr>
  <p:slideViewPr>
    <p:cSldViewPr snapToGrid="0">
      <p:cViewPr varScale="1">
        <p:scale>
          <a:sx n="98" d="100"/>
          <a:sy n="98" d="100"/>
        </p:scale>
        <p:origin x="1974" y="96"/>
      </p:cViewPr>
      <p:guideLst>
        <p:guide orient="horz" pos="2162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15F1C39-B55B-45F9-9D94-9A3CEF4A4C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15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143AABF4-4C88-46F7-86FE-096569BCFD7E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13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13EB3364-CA69-4B2E-B390-3EF3FE8C7C81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fld id="{13EB3364-CA69-4B2E-B390-3EF3FE8C7C81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3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F1C39-B55B-45F9-9D94-9A3CEF4A4C9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4A54A-06CF-408E-8500-B1BCC8DBD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51F2-AC35-4B4A-B77D-0AD0E28F6F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F200A-9F5E-42CA-82E8-664CC7195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A8425-A66C-4A4A-BC3B-656E4B09A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6CF1-574D-4771-800B-C0C35FE4E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589A-2363-4474-9C89-0F80AD27C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4E350-627E-4C8D-A907-51C8464FE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A5F2D-EE4E-4C2F-98FE-9078E3041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C17DA-169C-4861-8D32-DBABDD5FD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1852E-C85F-47F4-91D9-D87E9FE2B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B38F2-9634-4839-A2C4-F5B5EFD39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A4CB-23DF-4CEB-8A55-337233408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75D3-F3C9-42FA-A613-3874BFEF8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43FE1-7BE7-4A97-9E5F-C4FE98EA6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E9A3-AEE2-431D-9C3F-0161F8E07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20BDE-1135-4E23-BC7B-39244A8DC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707-8430-4860-9DC5-22B39E54B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24F9-753D-4C04-A4AD-AB6C41704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FFAC4-A555-4098-8D4D-3AE55CF8C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9B095-EC7E-49A5-9787-23ECDB6BF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DD99D-0446-42D9-A3E7-75A35D307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4F89-C478-40AD-87F6-E357F72E3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150B2DA-A88C-4E40-A963-5D42BE633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4FDD1D21-6EDE-4E3A-99F4-49EF8FB20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jpe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What%20is%20Friction-%20-%20Magic%20Marks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0"/>
            <a:ext cx="9180512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1628" y="3942184"/>
            <a:ext cx="8352928" cy="998984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§</a:t>
            </a:r>
            <a:r>
              <a:rPr kumimoji="0" lang="en-US" altLang="zh-CN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</a:t>
            </a:r>
            <a:r>
              <a:rPr kumimoji="0" lang="en-US" altLang="zh-CN" sz="60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相互作用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4306" y="5229200"/>
            <a:ext cx="8350250" cy="86409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rtlCol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3.3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摩擦力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</a:t>
            </a:r>
            <a:r>
              <a:rPr kumimoji="0" lang="en-US" altLang="zh-CN" sz="4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Friction</a:t>
            </a:r>
            <a:r>
              <a:rPr lang="en-US" altLang="zh-CN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8818" y="785221"/>
            <a:ext cx="8496944" cy="415498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、水平的皮带传输装置如图所示，皮带的速度保持不变，物体被轻轻放在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端皮带上，开始时物体在皮带上滑动，当它到达位置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后滑动停止，之后随皮带一起匀速运动，直至传送到目的地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端。在传送过程中，物体受摩擦力情况是（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段受水平向左的滑动摩擦力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段受水平向右的滑动摩擦力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段不受静摩擦力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段受水平向右的静摩擦力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7541131" y="2189002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6129285" y="3176379"/>
            <a:ext cx="2552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 bwMode="auto">
          <a:xfrm>
            <a:off x="6491237" y="3195376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708725" y="3187008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142469" y="3178640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7040732" y="2968421"/>
            <a:ext cx="650875" cy="547688"/>
            <a:chOff x="192" y="-73"/>
            <a:chExt cx="410" cy="345"/>
          </a:xfrm>
        </p:grpSpPr>
        <p:sp>
          <p:nvSpPr>
            <p:cNvPr id="9" name="Line 60"/>
            <p:cNvSpPr>
              <a:spLocks noChangeShapeType="1"/>
            </p:cNvSpPr>
            <p:nvPr/>
          </p:nvSpPr>
          <p:spPr bwMode="auto">
            <a:xfrm rot="10800000" flipH="1">
              <a:off x="192" y="272"/>
              <a:ext cx="40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356" y="-7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400" b="1" i="1" baseline="-25000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endParaRPr lang="zh-CN" altLang="en-US" sz="2400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0" grpId="0"/>
      <p:bldP spid="5" grpId="0" animBg="1"/>
      <p:bldP spid="5" grpId="1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8818" y="785221"/>
            <a:ext cx="8496944" cy="415498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、如图所示的皮带传输装置，皮带的速度保持不变，物体被轻轻放在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端皮带上，开始时物体在皮带上滑动，当它到达位置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后滑动停止，之后随皮带一起匀速运动，直至传送到目的地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端。在传送过程中，物体受摩擦力情况是（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段受沿斜面向下的滑动摩擦力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段受沿斜面向上的滑动摩擦力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段不受摩擦力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CB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段受沿斜面向上的静摩擦力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928203" y="2189002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BD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 rot="20148363">
            <a:off x="5779266" y="3097667"/>
            <a:ext cx="25527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 bwMode="auto">
          <a:xfrm>
            <a:off x="6089303" y="3476729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156066" y="2965944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7569713" y="2796802"/>
            <a:ext cx="241160" cy="39188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 rot="6333063">
            <a:off x="6645717" y="2879087"/>
            <a:ext cx="606426" cy="647701"/>
            <a:chOff x="20" y="66"/>
            <a:chExt cx="382" cy="408"/>
          </a:xfrm>
        </p:grpSpPr>
        <p:sp>
          <p:nvSpPr>
            <p:cNvPr id="9" name="Line 60"/>
            <p:cNvSpPr>
              <a:spLocks noChangeShapeType="1"/>
            </p:cNvSpPr>
            <p:nvPr/>
          </p:nvSpPr>
          <p:spPr bwMode="auto">
            <a:xfrm rot="2908682" flipH="1">
              <a:off x="198" y="270"/>
              <a:ext cx="40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 rot="13946264">
              <a:off x="43" y="168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400" b="1" i="1" baseline="-25000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endParaRPr lang="zh-CN" altLang="en-US" sz="2400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 rot="6333063">
            <a:off x="7478355" y="2424415"/>
            <a:ext cx="698504" cy="647701"/>
            <a:chOff x="-32" y="64"/>
            <a:chExt cx="440" cy="408"/>
          </a:xfrm>
        </p:grpSpPr>
        <p:sp>
          <p:nvSpPr>
            <p:cNvPr id="12" name="Line 60"/>
            <p:cNvSpPr>
              <a:spLocks noChangeShapeType="1"/>
            </p:cNvSpPr>
            <p:nvPr/>
          </p:nvSpPr>
          <p:spPr bwMode="auto">
            <a:xfrm rot="2908682" flipH="1">
              <a:off x="204" y="268"/>
              <a:ext cx="40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 rot="13946264">
              <a:off x="-2" y="51"/>
              <a:ext cx="2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400" b="1" i="1" baseline="-25000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400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0" grpId="0"/>
      <p:bldP spid="5" grpId="0" animBg="1"/>
      <p:bldP spid="5" grpId="1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"/>
          <p:cNvSpPr txBox="1">
            <a:spLocks noChangeArrowheads="1"/>
          </p:cNvSpPr>
          <p:nvPr/>
        </p:nvSpPr>
        <p:spPr bwMode="auto">
          <a:xfrm>
            <a:off x="569985" y="598574"/>
            <a:ext cx="5294787" cy="58477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滚动摩擦 (</a:t>
            </a: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rolling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friction)</a:t>
            </a:r>
          </a:p>
        </p:txBody>
      </p:sp>
      <p:sp>
        <p:nvSpPr>
          <p:cNvPr id="103" name="未知"/>
          <p:cNvSpPr>
            <a:spLocks/>
          </p:cNvSpPr>
          <p:nvPr/>
        </p:nvSpPr>
        <p:spPr bwMode="auto">
          <a:xfrm>
            <a:off x="502417" y="2024976"/>
            <a:ext cx="7560000" cy="504825"/>
          </a:xfrm>
          <a:custGeom>
            <a:avLst/>
            <a:gdLst>
              <a:gd name="T0" fmla="*/ 635 w 4309"/>
              <a:gd name="T1" fmla="*/ 0 h 817"/>
              <a:gd name="T2" fmla="*/ 4309 w 4309"/>
              <a:gd name="T3" fmla="*/ 0 h 817"/>
              <a:gd name="T4" fmla="*/ 3674 w 4309"/>
              <a:gd name="T5" fmla="*/ 817 h 817"/>
              <a:gd name="T6" fmla="*/ 0 w 4309"/>
              <a:gd name="T7" fmla="*/ 817 h 817"/>
              <a:gd name="T8" fmla="*/ 635 w 4309"/>
              <a:gd name="T9" fmla="*/ 0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9"/>
              <a:gd name="T16" fmla="*/ 0 h 817"/>
              <a:gd name="T17" fmla="*/ 4309 w 4309"/>
              <a:gd name="T18" fmla="*/ 817 h 8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9" h="817">
                <a:moveTo>
                  <a:pt x="635" y="0"/>
                </a:moveTo>
                <a:lnTo>
                  <a:pt x="4309" y="0"/>
                </a:lnTo>
                <a:lnTo>
                  <a:pt x="3674" y="817"/>
                </a:lnTo>
                <a:lnTo>
                  <a:pt x="0" y="817"/>
                </a:lnTo>
                <a:lnTo>
                  <a:pt x="635" y="0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" name="Object 5"/>
          <p:cNvGraphicFramePr>
            <a:graphicFrameLocks noChangeAspect="1"/>
          </p:cNvGraphicFramePr>
          <p:nvPr/>
        </p:nvGraphicFramePr>
        <p:xfrm>
          <a:off x="1241482" y="1732825"/>
          <a:ext cx="607415" cy="6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r:id="rId4" imgW="2333160" imgH="2333160" progId="">
                  <p:embed/>
                </p:oleObj>
              </mc:Choice>
              <mc:Fallback>
                <p:oleObj r:id="rId4" imgW="2333160" imgH="23331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82" y="1732825"/>
                        <a:ext cx="607415" cy="60741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Rectangle 7"/>
          <p:cNvSpPr txBox="1">
            <a:spLocks noChangeArrowheads="1"/>
          </p:cNvSpPr>
          <p:nvPr/>
        </p:nvSpPr>
        <p:spPr bwMode="auto">
          <a:xfrm>
            <a:off x="507168" y="2853896"/>
            <a:ext cx="8179644" cy="48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lang="en-US" altLang="zh-CN" sz="2400" b="1" kern="0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kern="0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kern="0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滚动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，产生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阻碍滚动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的作用。</a:t>
            </a:r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1398464" y="1975496"/>
            <a:ext cx="540000" cy="3600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" name="Group 35"/>
          <p:cNvGrpSpPr>
            <a:grpSpLocks/>
          </p:cNvGrpSpPr>
          <p:nvPr/>
        </p:nvGrpSpPr>
        <p:grpSpPr bwMode="auto">
          <a:xfrm>
            <a:off x="632649" y="4521418"/>
            <a:ext cx="7560000" cy="71438"/>
            <a:chOff x="0" y="0"/>
            <a:chExt cx="5171" cy="45"/>
          </a:xfrm>
        </p:grpSpPr>
        <p:sp>
          <p:nvSpPr>
            <p:cNvPr id="109" name="Line 36"/>
            <p:cNvSpPr>
              <a:spLocks noChangeShapeType="1"/>
            </p:cNvSpPr>
            <p:nvPr/>
          </p:nvSpPr>
          <p:spPr bwMode="auto">
            <a:xfrm>
              <a:off x="0" y="0"/>
              <a:ext cx="5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 flipH="1">
              <a:off x="9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38"/>
            <p:cNvSpPr>
              <a:spLocks noChangeShapeType="1"/>
            </p:cNvSpPr>
            <p:nvPr/>
          </p:nvSpPr>
          <p:spPr bwMode="auto">
            <a:xfrm flipH="1">
              <a:off x="22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39"/>
            <p:cNvSpPr>
              <a:spLocks noChangeShapeType="1"/>
            </p:cNvSpPr>
            <p:nvPr/>
          </p:nvSpPr>
          <p:spPr bwMode="auto">
            <a:xfrm flipH="1">
              <a:off x="36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0"/>
            <p:cNvSpPr>
              <a:spLocks noChangeShapeType="1"/>
            </p:cNvSpPr>
            <p:nvPr/>
          </p:nvSpPr>
          <p:spPr bwMode="auto">
            <a:xfrm flipH="1">
              <a:off x="49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1"/>
            <p:cNvSpPr>
              <a:spLocks noChangeShapeType="1"/>
            </p:cNvSpPr>
            <p:nvPr/>
          </p:nvSpPr>
          <p:spPr bwMode="auto">
            <a:xfrm flipH="1">
              <a:off x="63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42"/>
            <p:cNvSpPr>
              <a:spLocks noChangeShapeType="1"/>
            </p:cNvSpPr>
            <p:nvPr/>
          </p:nvSpPr>
          <p:spPr bwMode="auto">
            <a:xfrm flipH="1">
              <a:off x="77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43"/>
            <p:cNvSpPr>
              <a:spLocks noChangeShapeType="1"/>
            </p:cNvSpPr>
            <p:nvPr/>
          </p:nvSpPr>
          <p:spPr bwMode="auto">
            <a:xfrm flipH="1">
              <a:off x="90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44"/>
            <p:cNvSpPr>
              <a:spLocks noChangeShapeType="1"/>
            </p:cNvSpPr>
            <p:nvPr/>
          </p:nvSpPr>
          <p:spPr bwMode="auto">
            <a:xfrm flipH="1">
              <a:off x="104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45"/>
            <p:cNvSpPr>
              <a:spLocks noChangeShapeType="1"/>
            </p:cNvSpPr>
            <p:nvPr/>
          </p:nvSpPr>
          <p:spPr bwMode="auto">
            <a:xfrm flipH="1">
              <a:off x="117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46"/>
            <p:cNvSpPr>
              <a:spLocks noChangeShapeType="1"/>
            </p:cNvSpPr>
            <p:nvPr/>
          </p:nvSpPr>
          <p:spPr bwMode="auto">
            <a:xfrm flipH="1">
              <a:off x="131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47"/>
            <p:cNvSpPr>
              <a:spLocks noChangeShapeType="1"/>
            </p:cNvSpPr>
            <p:nvPr/>
          </p:nvSpPr>
          <p:spPr bwMode="auto">
            <a:xfrm flipH="1">
              <a:off x="145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48"/>
            <p:cNvSpPr>
              <a:spLocks noChangeShapeType="1"/>
            </p:cNvSpPr>
            <p:nvPr/>
          </p:nvSpPr>
          <p:spPr bwMode="auto">
            <a:xfrm flipH="1">
              <a:off x="158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49"/>
            <p:cNvSpPr>
              <a:spLocks noChangeShapeType="1"/>
            </p:cNvSpPr>
            <p:nvPr/>
          </p:nvSpPr>
          <p:spPr bwMode="auto">
            <a:xfrm flipH="1">
              <a:off x="172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50"/>
            <p:cNvSpPr>
              <a:spLocks noChangeShapeType="1"/>
            </p:cNvSpPr>
            <p:nvPr/>
          </p:nvSpPr>
          <p:spPr bwMode="auto">
            <a:xfrm flipH="1">
              <a:off x="185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51"/>
            <p:cNvSpPr>
              <a:spLocks noChangeShapeType="1"/>
            </p:cNvSpPr>
            <p:nvPr/>
          </p:nvSpPr>
          <p:spPr bwMode="auto">
            <a:xfrm flipH="1">
              <a:off x="199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2"/>
            <p:cNvSpPr>
              <a:spLocks noChangeShapeType="1"/>
            </p:cNvSpPr>
            <p:nvPr/>
          </p:nvSpPr>
          <p:spPr bwMode="auto">
            <a:xfrm flipH="1">
              <a:off x="213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3"/>
            <p:cNvSpPr>
              <a:spLocks noChangeShapeType="1"/>
            </p:cNvSpPr>
            <p:nvPr/>
          </p:nvSpPr>
          <p:spPr bwMode="auto">
            <a:xfrm flipH="1">
              <a:off x="226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4"/>
            <p:cNvSpPr>
              <a:spLocks noChangeShapeType="1"/>
            </p:cNvSpPr>
            <p:nvPr/>
          </p:nvSpPr>
          <p:spPr bwMode="auto">
            <a:xfrm flipH="1">
              <a:off x="240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55"/>
            <p:cNvSpPr>
              <a:spLocks noChangeShapeType="1"/>
            </p:cNvSpPr>
            <p:nvPr/>
          </p:nvSpPr>
          <p:spPr bwMode="auto">
            <a:xfrm flipH="1">
              <a:off x="494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56"/>
            <p:cNvSpPr>
              <a:spLocks noChangeShapeType="1"/>
            </p:cNvSpPr>
            <p:nvPr/>
          </p:nvSpPr>
          <p:spPr bwMode="auto">
            <a:xfrm flipH="1">
              <a:off x="254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57"/>
            <p:cNvSpPr>
              <a:spLocks noChangeShapeType="1"/>
            </p:cNvSpPr>
            <p:nvPr/>
          </p:nvSpPr>
          <p:spPr bwMode="auto">
            <a:xfrm flipH="1">
              <a:off x="267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8"/>
            <p:cNvSpPr>
              <a:spLocks noChangeShapeType="1"/>
            </p:cNvSpPr>
            <p:nvPr/>
          </p:nvSpPr>
          <p:spPr bwMode="auto">
            <a:xfrm flipH="1">
              <a:off x="281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 flipH="1">
              <a:off x="294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H="1">
              <a:off x="308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H="1">
              <a:off x="322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 flipH="1">
              <a:off x="335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 flipH="1">
              <a:off x="349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H="1">
              <a:off x="362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 flipH="1">
              <a:off x="376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 flipH="1">
              <a:off x="390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7"/>
            <p:cNvSpPr>
              <a:spLocks noChangeShapeType="1"/>
            </p:cNvSpPr>
            <p:nvPr/>
          </p:nvSpPr>
          <p:spPr bwMode="auto">
            <a:xfrm flipH="1">
              <a:off x="403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68"/>
            <p:cNvSpPr>
              <a:spLocks noChangeShapeType="1"/>
            </p:cNvSpPr>
            <p:nvPr/>
          </p:nvSpPr>
          <p:spPr bwMode="auto">
            <a:xfrm flipH="1">
              <a:off x="417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9"/>
            <p:cNvSpPr>
              <a:spLocks noChangeShapeType="1"/>
            </p:cNvSpPr>
            <p:nvPr/>
          </p:nvSpPr>
          <p:spPr bwMode="auto">
            <a:xfrm flipH="1">
              <a:off x="430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0"/>
            <p:cNvSpPr>
              <a:spLocks noChangeShapeType="1"/>
            </p:cNvSpPr>
            <p:nvPr/>
          </p:nvSpPr>
          <p:spPr bwMode="auto">
            <a:xfrm flipH="1">
              <a:off x="444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1"/>
            <p:cNvSpPr>
              <a:spLocks noChangeShapeType="1"/>
            </p:cNvSpPr>
            <p:nvPr/>
          </p:nvSpPr>
          <p:spPr bwMode="auto">
            <a:xfrm flipH="1">
              <a:off x="458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2"/>
            <p:cNvSpPr>
              <a:spLocks noChangeShapeType="1"/>
            </p:cNvSpPr>
            <p:nvPr/>
          </p:nvSpPr>
          <p:spPr bwMode="auto">
            <a:xfrm flipH="1">
              <a:off x="471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3"/>
            <p:cNvSpPr>
              <a:spLocks noChangeShapeType="1"/>
            </p:cNvSpPr>
            <p:nvPr/>
          </p:nvSpPr>
          <p:spPr bwMode="auto">
            <a:xfrm flipH="1">
              <a:off x="485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7" name="Group 74"/>
          <p:cNvGrpSpPr>
            <a:grpSpLocks/>
          </p:cNvGrpSpPr>
          <p:nvPr/>
        </p:nvGrpSpPr>
        <p:grpSpPr bwMode="auto">
          <a:xfrm>
            <a:off x="577253" y="5964400"/>
            <a:ext cx="7560000" cy="71438"/>
            <a:chOff x="0" y="0"/>
            <a:chExt cx="5171" cy="45"/>
          </a:xfrm>
        </p:grpSpPr>
        <p:sp>
          <p:nvSpPr>
            <p:cNvPr id="148" name="Line 75"/>
            <p:cNvSpPr>
              <a:spLocks noChangeShapeType="1"/>
            </p:cNvSpPr>
            <p:nvPr/>
          </p:nvSpPr>
          <p:spPr bwMode="auto">
            <a:xfrm>
              <a:off x="0" y="0"/>
              <a:ext cx="5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H="1">
              <a:off x="9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 flipH="1">
              <a:off x="22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8"/>
            <p:cNvSpPr>
              <a:spLocks noChangeShapeType="1"/>
            </p:cNvSpPr>
            <p:nvPr/>
          </p:nvSpPr>
          <p:spPr bwMode="auto">
            <a:xfrm flipH="1">
              <a:off x="36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79"/>
            <p:cNvSpPr>
              <a:spLocks noChangeShapeType="1"/>
            </p:cNvSpPr>
            <p:nvPr/>
          </p:nvSpPr>
          <p:spPr bwMode="auto">
            <a:xfrm flipH="1">
              <a:off x="49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0"/>
            <p:cNvSpPr>
              <a:spLocks noChangeShapeType="1"/>
            </p:cNvSpPr>
            <p:nvPr/>
          </p:nvSpPr>
          <p:spPr bwMode="auto">
            <a:xfrm flipH="1">
              <a:off x="63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81"/>
            <p:cNvSpPr>
              <a:spLocks noChangeShapeType="1"/>
            </p:cNvSpPr>
            <p:nvPr/>
          </p:nvSpPr>
          <p:spPr bwMode="auto">
            <a:xfrm flipH="1">
              <a:off x="77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82"/>
            <p:cNvSpPr>
              <a:spLocks noChangeShapeType="1"/>
            </p:cNvSpPr>
            <p:nvPr/>
          </p:nvSpPr>
          <p:spPr bwMode="auto">
            <a:xfrm flipH="1">
              <a:off x="90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83"/>
            <p:cNvSpPr>
              <a:spLocks noChangeShapeType="1"/>
            </p:cNvSpPr>
            <p:nvPr/>
          </p:nvSpPr>
          <p:spPr bwMode="auto">
            <a:xfrm flipH="1">
              <a:off x="104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84"/>
            <p:cNvSpPr>
              <a:spLocks noChangeShapeType="1"/>
            </p:cNvSpPr>
            <p:nvPr/>
          </p:nvSpPr>
          <p:spPr bwMode="auto">
            <a:xfrm flipH="1">
              <a:off x="117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85"/>
            <p:cNvSpPr>
              <a:spLocks noChangeShapeType="1"/>
            </p:cNvSpPr>
            <p:nvPr/>
          </p:nvSpPr>
          <p:spPr bwMode="auto">
            <a:xfrm flipH="1">
              <a:off x="131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 flipH="1">
              <a:off x="145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87"/>
            <p:cNvSpPr>
              <a:spLocks noChangeShapeType="1"/>
            </p:cNvSpPr>
            <p:nvPr/>
          </p:nvSpPr>
          <p:spPr bwMode="auto">
            <a:xfrm flipH="1">
              <a:off x="158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8"/>
            <p:cNvSpPr>
              <a:spLocks noChangeShapeType="1"/>
            </p:cNvSpPr>
            <p:nvPr/>
          </p:nvSpPr>
          <p:spPr bwMode="auto">
            <a:xfrm flipH="1">
              <a:off x="172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89"/>
            <p:cNvSpPr>
              <a:spLocks noChangeShapeType="1"/>
            </p:cNvSpPr>
            <p:nvPr/>
          </p:nvSpPr>
          <p:spPr bwMode="auto">
            <a:xfrm flipH="1">
              <a:off x="185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90"/>
            <p:cNvSpPr>
              <a:spLocks noChangeShapeType="1"/>
            </p:cNvSpPr>
            <p:nvPr/>
          </p:nvSpPr>
          <p:spPr bwMode="auto">
            <a:xfrm flipH="1">
              <a:off x="199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91"/>
            <p:cNvSpPr>
              <a:spLocks noChangeShapeType="1"/>
            </p:cNvSpPr>
            <p:nvPr/>
          </p:nvSpPr>
          <p:spPr bwMode="auto">
            <a:xfrm flipH="1">
              <a:off x="213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92"/>
            <p:cNvSpPr>
              <a:spLocks noChangeShapeType="1"/>
            </p:cNvSpPr>
            <p:nvPr/>
          </p:nvSpPr>
          <p:spPr bwMode="auto">
            <a:xfrm flipH="1">
              <a:off x="226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93"/>
            <p:cNvSpPr>
              <a:spLocks noChangeShapeType="1"/>
            </p:cNvSpPr>
            <p:nvPr/>
          </p:nvSpPr>
          <p:spPr bwMode="auto">
            <a:xfrm flipH="1">
              <a:off x="240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94"/>
            <p:cNvSpPr>
              <a:spLocks noChangeShapeType="1"/>
            </p:cNvSpPr>
            <p:nvPr/>
          </p:nvSpPr>
          <p:spPr bwMode="auto">
            <a:xfrm flipH="1">
              <a:off x="494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95"/>
            <p:cNvSpPr>
              <a:spLocks noChangeShapeType="1"/>
            </p:cNvSpPr>
            <p:nvPr/>
          </p:nvSpPr>
          <p:spPr bwMode="auto">
            <a:xfrm flipH="1">
              <a:off x="254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96"/>
            <p:cNvSpPr>
              <a:spLocks noChangeShapeType="1"/>
            </p:cNvSpPr>
            <p:nvPr/>
          </p:nvSpPr>
          <p:spPr bwMode="auto">
            <a:xfrm flipH="1">
              <a:off x="267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97"/>
            <p:cNvSpPr>
              <a:spLocks noChangeShapeType="1"/>
            </p:cNvSpPr>
            <p:nvPr/>
          </p:nvSpPr>
          <p:spPr bwMode="auto">
            <a:xfrm flipH="1">
              <a:off x="281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98"/>
            <p:cNvSpPr>
              <a:spLocks noChangeShapeType="1"/>
            </p:cNvSpPr>
            <p:nvPr/>
          </p:nvSpPr>
          <p:spPr bwMode="auto">
            <a:xfrm flipH="1">
              <a:off x="294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99"/>
            <p:cNvSpPr>
              <a:spLocks noChangeShapeType="1"/>
            </p:cNvSpPr>
            <p:nvPr/>
          </p:nvSpPr>
          <p:spPr bwMode="auto">
            <a:xfrm flipH="1">
              <a:off x="308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00"/>
            <p:cNvSpPr>
              <a:spLocks noChangeShapeType="1"/>
            </p:cNvSpPr>
            <p:nvPr/>
          </p:nvSpPr>
          <p:spPr bwMode="auto">
            <a:xfrm flipH="1">
              <a:off x="322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1"/>
            <p:cNvSpPr>
              <a:spLocks noChangeShapeType="1"/>
            </p:cNvSpPr>
            <p:nvPr/>
          </p:nvSpPr>
          <p:spPr bwMode="auto">
            <a:xfrm flipH="1">
              <a:off x="335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02"/>
            <p:cNvSpPr>
              <a:spLocks noChangeShapeType="1"/>
            </p:cNvSpPr>
            <p:nvPr/>
          </p:nvSpPr>
          <p:spPr bwMode="auto">
            <a:xfrm flipH="1">
              <a:off x="349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3"/>
            <p:cNvSpPr>
              <a:spLocks noChangeShapeType="1"/>
            </p:cNvSpPr>
            <p:nvPr/>
          </p:nvSpPr>
          <p:spPr bwMode="auto">
            <a:xfrm flipH="1">
              <a:off x="362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04"/>
            <p:cNvSpPr>
              <a:spLocks noChangeShapeType="1"/>
            </p:cNvSpPr>
            <p:nvPr/>
          </p:nvSpPr>
          <p:spPr bwMode="auto">
            <a:xfrm flipH="1">
              <a:off x="376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05"/>
            <p:cNvSpPr>
              <a:spLocks noChangeShapeType="1"/>
            </p:cNvSpPr>
            <p:nvPr/>
          </p:nvSpPr>
          <p:spPr bwMode="auto">
            <a:xfrm flipH="1">
              <a:off x="390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06"/>
            <p:cNvSpPr>
              <a:spLocks noChangeShapeType="1"/>
            </p:cNvSpPr>
            <p:nvPr/>
          </p:nvSpPr>
          <p:spPr bwMode="auto">
            <a:xfrm flipH="1">
              <a:off x="403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07"/>
            <p:cNvSpPr>
              <a:spLocks noChangeShapeType="1"/>
            </p:cNvSpPr>
            <p:nvPr/>
          </p:nvSpPr>
          <p:spPr bwMode="auto">
            <a:xfrm flipH="1">
              <a:off x="417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08"/>
            <p:cNvSpPr>
              <a:spLocks noChangeShapeType="1"/>
            </p:cNvSpPr>
            <p:nvPr/>
          </p:nvSpPr>
          <p:spPr bwMode="auto">
            <a:xfrm flipH="1">
              <a:off x="4309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09"/>
            <p:cNvSpPr>
              <a:spLocks noChangeShapeType="1"/>
            </p:cNvSpPr>
            <p:nvPr/>
          </p:nvSpPr>
          <p:spPr bwMode="auto">
            <a:xfrm flipH="1">
              <a:off x="4445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 flipH="1">
              <a:off x="4581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 flipH="1">
              <a:off x="4717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H="1">
              <a:off x="4853" y="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6" name="Group 113"/>
          <p:cNvGrpSpPr>
            <a:grpSpLocks/>
          </p:cNvGrpSpPr>
          <p:nvPr/>
        </p:nvGrpSpPr>
        <p:grpSpPr bwMode="auto">
          <a:xfrm>
            <a:off x="874543" y="3838462"/>
            <a:ext cx="1116000" cy="684000"/>
            <a:chOff x="33" y="0"/>
            <a:chExt cx="1827" cy="1089"/>
          </a:xfrm>
        </p:grpSpPr>
        <p:sp>
          <p:nvSpPr>
            <p:cNvPr id="187" name="AutoShape 114"/>
            <p:cNvSpPr>
              <a:spLocks noChangeArrowheads="1"/>
            </p:cNvSpPr>
            <p:nvPr/>
          </p:nvSpPr>
          <p:spPr bwMode="auto">
            <a:xfrm>
              <a:off x="544" y="272"/>
              <a:ext cx="1316" cy="816"/>
            </a:xfrm>
            <a:prstGeom prst="cube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8" name="Group 115"/>
            <p:cNvGrpSpPr>
              <a:grpSpLocks/>
            </p:cNvGrpSpPr>
            <p:nvPr/>
          </p:nvGrpSpPr>
          <p:grpSpPr bwMode="auto">
            <a:xfrm>
              <a:off x="33" y="0"/>
              <a:ext cx="648" cy="1089"/>
              <a:chOff x="33" y="0"/>
              <a:chExt cx="648" cy="1089"/>
            </a:xfrm>
          </p:grpSpPr>
          <p:sp>
            <p:nvSpPr>
              <p:cNvPr id="189" name="Oval 116"/>
              <p:cNvSpPr>
                <a:spLocks noChangeArrowheads="1"/>
              </p:cNvSpPr>
              <p:nvPr/>
            </p:nvSpPr>
            <p:spPr bwMode="auto">
              <a:xfrm>
                <a:off x="136" y="0"/>
                <a:ext cx="272" cy="272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117"/>
              <p:cNvSpPr>
                <a:spLocks noChangeShapeType="1"/>
              </p:cNvSpPr>
              <p:nvPr/>
            </p:nvSpPr>
            <p:spPr bwMode="auto">
              <a:xfrm>
                <a:off x="272" y="272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118"/>
              <p:cNvSpPr>
                <a:spLocks noChangeShapeType="1"/>
              </p:cNvSpPr>
              <p:nvPr/>
            </p:nvSpPr>
            <p:spPr bwMode="auto">
              <a:xfrm flipH="1">
                <a:off x="33" y="726"/>
                <a:ext cx="239" cy="363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119"/>
              <p:cNvSpPr>
                <a:spLocks noChangeShapeType="1"/>
              </p:cNvSpPr>
              <p:nvPr/>
            </p:nvSpPr>
            <p:spPr bwMode="auto">
              <a:xfrm>
                <a:off x="272" y="726"/>
                <a:ext cx="182" cy="317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120"/>
              <p:cNvSpPr>
                <a:spLocks noChangeShapeType="1"/>
              </p:cNvSpPr>
              <p:nvPr/>
            </p:nvSpPr>
            <p:spPr bwMode="auto">
              <a:xfrm flipV="1">
                <a:off x="272" y="318"/>
                <a:ext cx="409" cy="9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未知"/>
              <p:cNvSpPr>
                <a:spLocks/>
              </p:cNvSpPr>
              <p:nvPr/>
            </p:nvSpPr>
            <p:spPr bwMode="auto">
              <a:xfrm>
                <a:off x="68" y="363"/>
                <a:ext cx="613" cy="227"/>
              </a:xfrm>
              <a:custGeom>
                <a:avLst/>
                <a:gdLst>
                  <a:gd name="T0" fmla="*/ 204 w 613"/>
                  <a:gd name="T1" fmla="*/ 0 h 227"/>
                  <a:gd name="T2" fmla="*/ 68 w 613"/>
                  <a:gd name="T3" fmla="*/ 91 h 227"/>
                  <a:gd name="T4" fmla="*/ 613 w 613"/>
                  <a:gd name="T5" fmla="*/ 227 h 227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227"/>
                  <a:gd name="T11" fmla="*/ 613 w 61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227">
                    <a:moveTo>
                      <a:pt x="204" y="0"/>
                    </a:moveTo>
                    <a:cubicBezTo>
                      <a:pt x="102" y="26"/>
                      <a:pt x="0" y="53"/>
                      <a:pt x="68" y="91"/>
                    </a:cubicBezTo>
                    <a:cubicBezTo>
                      <a:pt x="136" y="129"/>
                      <a:pt x="522" y="204"/>
                      <a:pt x="613" y="227"/>
                    </a:cubicBez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5" name="Group 122"/>
          <p:cNvGrpSpPr>
            <a:grpSpLocks/>
          </p:cNvGrpSpPr>
          <p:nvPr/>
        </p:nvGrpSpPr>
        <p:grpSpPr bwMode="auto">
          <a:xfrm>
            <a:off x="720165" y="5270715"/>
            <a:ext cx="1188000" cy="720000"/>
            <a:chOff x="17" y="74"/>
            <a:chExt cx="1865" cy="1131"/>
          </a:xfrm>
        </p:grpSpPr>
        <p:grpSp>
          <p:nvGrpSpPr>
            <p:cNvPr id="196" name="Group 123"/>
            <p:cNvGrpSpPr>
              <a:grpSpLocks/>
            </p:cNvGrpSpPr>
            <p:nvPr/>
          </p:nvGrpSpPr>
          <p:grpSpPr bwMode="auto">
            <a:xfrm>
              <a:off x="576" y="253"/>
              <a:ext cx="1306" cy="952"/>
              <a:chOff x="31" y="116"/>
              <a:chExt cx="1306" cy="952"/>
            </a:xfrm>
          </p:grpSpPr>
          <p:sp>
            <p:nvSpPr>
              <p:cNvPr id="204" name="AutoShape 124"/>
              <p:cNvSpPr>
                <a:spLocks noChangeArrowheads="1"/>
              </p:cNvSpPr>
              <p:nvPr/>
            </p:nvSpPr>
            <p:spPr bwMode="auto">
              <a:xfrm>
                <a:off x="31" y="116"/>
                <a:ext cx="1306" cy="773"/>
              </a:xfrm>
              <a:prstGeom prst="cube">
                <a:avLst>
                  <a:gd name="adj" fmla="val 25000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Oval 125"/>
              <p:cNvSpPr>
                <a:spLocks noChangeArrowheads="1"/>
              </p:cNvSpPr>
              <p:nvPr/>
            </p:nvSpPr>
            <p:spPr bwMode="auto">
              <a:xfrm>
                <a:off x="122" y="841"/>
                <a:ext cx="227" cy="22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Oval 126"/>
              <p:cNvSpPr>
                <a:spLocks noChangeArrowheads="1"/>
              </p:cNvSpPr>
              <p:nvPr/>
            </p:nvSpPr>
            <p:spPr bwMode="auto">
              <a:xfrm>
                <a:off x="802" y="841"/>
                <a:ext cx="227" cy="227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" name="Group 127"/>
            <p:cNvGrpSpPr>
              <a:grpSpLocks/>
            </p:cNvGrpSpPr>
            <p:nvPr/>
          </p:nvGrpSpPr>
          <p:grpSpPr bwMode="auto">
            <a:xfrm>
              <a:off x="17" y="74"/>
              <a:ext cx="664" cy="1091"/>
              <a:chOff x="17" y="74"/>
              <a:chExt cx="664" cy="1091"/>
            </a:xfrm>
          </p:grpSpPr>
          <p:sp>
            <p:nvSpPr>
              <p:cNvPr id="198" name="Oval 128"/>
              <p:cNvSpPr>
                <a:spLocks noChangeArrowheads="1"/>
              </p:cNvSpPr>
              <p:nvPr/>
            </p:nvSpPr>
            <p:spPr bwMode="auto">
              <a:xfrm>
                <a:off x="136" y="74"/>
                <a:ext cx="272" cy="272"/>
              </a:xfrm>
              <a:prstGeom prst="ellipse">
                <a:avLst/>
              </a:prstGeom>
              <a:solidFill>
                <a:srgbClr val="8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" name="Line 129"/>
              <p:cNvSpPr>
                <a:spLocks noChangeShapeType="1"/>
              </p:cNvSpPr>
              <p:nvPr/>
            </p:nvSpPr>
            <p:spPr bwMode="auto">
              <a:xfrm>
                <a:off x="272" y="335"/>
                <a:ext cx="0" cy="455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130"/>
              <p:cNvSpPr>
                <a:spLocks noChangeShapeType="1"/>
              </p:cNvSpPr>
              <p:nvPr/>
            </p:nvSpPr>
            <p:spPr bwMode="auto">
              <a:xfrm flipH="1">
                <a:off x="17" y="789"/>
                <a:ext cx="255" cy="37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131"/>
              <p:cNvSpPr>
                <a:spLocks noChangeShapeType="1"/>
              </p:cNvSpPr>
              <p:nvPr/>
            </p:nvSpPr>
            <p:spPr bwMode="auto">
              <a:xfrm>
                <a:off x="272" y="789"/>
                <a:ext cx="182" cy="317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132"/>
              <p:cNvSpPr>
                <a:spLocks noChangeShapeType="1"/>
              </p:cNvSpPr>
              <p:nvPr/>
            </p:nvSpPr>
            <p:spPr bwMode="auto">
              <a:xfrm flipV="1">
                <a:off x="272" y="360"/>
                <a:ext cx="409" cy="9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未知"/>
              <p:cNvSpPr>
                <a:spLocks/>
              </p:cNvSpPr>
              <p:nvPr/>
            </p:nvSpPr>
            <p:spPr bwMode="auto">
              <a:xfrm>
                <a:off x="68" y="405"/>
                <a:ext cx="613" cy="227"/>
              </a:xfrm>
              <a:custGeom>
                <a:avLst/>
                <a:gdLst>
                  <a:gd name="T0" fmla="*/ 204 w 613"/>
                  <a:gd name="T1" fmla="*/ 0 h 227"/>
                  <a:gd name="T2" fmla="*/ 68 w 613"/>
                  <a:gd name="T3" fmla="*/ 91 h 227"/>
                  <a:gd name="T4" fmla="*/ 613 w 613"/>
                  <a:gd name="T5" fmla="*/ 227 h 227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227"/>
                  <a:gd name="T11" fmla="*/ 613 w 613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227">
                    <a:moveTo>
                      <a:pt x="204" y="0"/>
                    </a:moveTo>
                    <a:cubicBezTo>
                      <a:pt x="102" y="26"/>
                      <a:pt x="0" y="53"/>
                      <a:pt x="68" y="91"/>
                    </a:cubicBezTo>
                    <a:cubicBezTo>
                      <a:pt x="136" y="129"/>
                      <a:pt x="522" y="204"/>
                      <a:pt x="613" y="227"/>
                    </a:cubicBezTo>
                  </a:path>
                </a:pathLst>
              </a:custGeom>
              <a:noFill/>
              <a:ln w="38100" cmpd="sng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7" name="矩形 206"/>
          <p:cNvSpPr>
            <a:spLocks noChangeArrowheads="1"/>
          </p:cNvSpPr>
          <p:nvPr/>
        </p:nvSpPr>
        <p:spPr bwMode="auto">
          <a:xfrm>
            <a:off x="6044604" y="332656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pic>
        <p:nvPicPr>
          <p:cNvPr id="208" name="Picture 2" descr="http://images.onccc.com/i001/2014/09/15/51/big_9e4bda9c5f8c84557612989a9bf51fb0.jpg"/>
          <p:cNvPicPr>
            <a:picLocks noChangeAspect="1" noChangeArrowheads="1"/>
          </p:cNvPicPr>
          <p:nvPr/>
        </p:nvPicPr>
        <p:blipFill>
          <a:blip r:embed="rId6" cstate="print"/>
          <a:srcRect l="13314" t="2825" r="13805" b="1412"/>
          <a:stretch>
            <a:fillRect/>
          </a:stretch>
        </p:blipFill>
        <p:spPr bwMode="auto">
          <a:xfrm>
            <a:off x="551795" y="3247696"/>
            <a:ext cx="2195732" cy="2885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826E-6 L 0.57708 0.00139 " pathEditMode="relative" rAng="0" ptsTypes="AA">
                                      <p:cBhvr>
                                        <p:cTn id="29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6625E-6 L 0.59566 -0.003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9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57992E-6 L 0.60208 -0.00139 " pathEditMode="relative" rAng="0" ptsTypes="AA">
                                      <p:cBhvr>
                                        <p:cTn id="66" dur="5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1" y="-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048E-6 L 0.61841 -3.08048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6" grpId="0" build="p"/>
      <p:bldP spid="107" grpId="2" animBg="1"/>
      <p:bldP spid="107" grpId="3" animBg="1"/>
      <p:bldP spid="107" grpId="4" animBg="1"/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805100" y="3772224"/>
            <a:ext cx="1686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①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粗糙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98797" y="4320049"/>
            <a:ext cx="48584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②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接触且挤压 （即，有弹力）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84531" y="4893108"/>
            <a:ext cx="6509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③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有相对运动（趋势）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600129" y="598574"/>
            <a:ext cx="3600081" cy="58477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kumimoji="0" lang="zh-CN" altLang="en-US" sz="32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摩擦力产生条件</a:t>
            </a:r>
          </a:p>
        </p:txBody>
      </p:sp>
      <p:pic>
        <p:nvPicPr>
          <p:cNvPr id="37" name="Picture 13" descr="33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968728" y="1536150"/>
            <a:ext cx="2571581" cy="187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未知"/>
          <p:cNvSpPr>
            <a:spLocks/>
          </p:cNvSpPr>
          <p:nvPr/>
        </p:nvSpPr>
        <p:spPr bwMode="auto">
          <a:xfrm>
            <a:off x="4160016" y="2235991"/>
            <a:ext cx="4464000" cy="432000"/>
          </a:xfrm>
          <a:custGeom>
            <a:avLst/>
            <a:gdLst>
              <a:gd name="T0" fmla="*/ 635 w 4309"/>
              <a:gd name="T1" fmla="*/ 0 h 817"/>
              <a:gd name="T2" fmla="*/ 4309 w 4309"/>
              <a:gd name="T3" fmla="*/ 0 h 817"/>
              <a:gd name="T4" fmla="*/ 3674 w 4309"/>
              <a:gd name="T5" fmla="*/ 817 h 817"/>
              <a:gd name="T6" fmla="*/ 0 w 4309"/>
              <a:gd name="T7" fmla="*/ 817 h 817"/>
              <a:gd name="T8" fmla="*/ 635 w 4309"/>
              <a:gd name="T9" fmla="*/ 0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09"/>
              <a:gd name="T16" fmla="*/ 0 h 817"/>
              <a:gd name="T17" fmla="*/ 4309 w 4309"/>
              <a:gd name="T18" fmla="*/ 817 h 8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09" h="817">
                <a:moveTo>
                  <a:pt x="635" y="0"/>
                </a:moveTo>
                <a:lnTo>
                  <a:pt x="4309" y="0"/>
                </a:lnTo>
                <a:lnTo>
                  <a:pt x="3674" y="817"/>
                </a:lnTo>
                <a:lnTo>
                  <a:pt x="0" y="817"/>
                </a:lnTo>
                <a:lnTo>
                  <a:pt x="635" y="0"/>
                </a:lnTo>
                <a:close/>
              </a:path>
            </a:pathLst>
          </a:custGeom>
          <a:solidFill>
            <a:srgbClr val="FFCCFF">
              <a:alpha val="50000"/>
            </a:srgbClr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644080" y="2176462"/>
            <a:ext cx="540000" cy="3600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78812" y="301124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2954E-7 L 0.31996 -0.00139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60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ldLvl="0" autoUpdateAnimBg="0"/>
      <p:bldP spid="16393" grpId="0"/>
      <p:bldP spid="16394" grpId="0" bldLvl="0" autoUpdateAnimBg="0"/>
      <p:bldP spid="23" grpId="0" animBg="1"/>
      <p:bldP spid="17" grpId="0" animBg="1"/>
      <p:bldP spid="18" grpId="0" animBg="1"/>
      <p:bldP spid="18" grpId="1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Rot="1" noChangeArrowheads="1"/>
          </p:cNvSpPr>
          <p:nvPr/>
        </p:nvSpPr>
        <p:spPr bwMode="auto">
          <a:xfrm>
            <a:off x="812562" y="369204"/>
            <a:ext cx="7874475" cy="5148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t">
              <a:defRPr/>
            </a:pPr>
            <a:r>
              <a:rPr lang="en-US" altLang="zh-CN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§3  </a:t>
            </a:r>
            <a:r>
              <a:rPr lang="zh-CN" altLang="en-US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相互作用</a:t>
            </a:r>
            <a:r>
              <a:rPr lang="zh-CN" altLang="en-US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　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0" y="1044159"/>
            <a:ext cx="9144000" cy="51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eaLnBrk="1" latinLnBrk="0" hangingPunct="1">
              <a:lnSpc>
                <a:spcPct val="80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§</a:t>
            </a:r>
            <a:r>
              <a:rPr kumimoji="1" lang="en-US" altLang="zh-CN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3.3  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摩擦力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（</a:t>
            </a:r>
            <a:r>
              <a:rPr kumimoji="1" lang="en-US" altLang="zh-CN" sz="2800" b="1" i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Friction</a:t>
            </a:r>
            <a:r>
              <a:rPr kumimoji="1" lang="zh-CN" altLang="en-US" sz="2800" b="1" kern="0" dirty="0" smtClean="0">
                <a:ln>
                  <a:solidFill>
                    <a:sysClr val="windowText" lastClr="000000"/>
                  </a:solidFill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楷体" pitchFamily="49" charset="-122"/>
                <a:cs typeface="Times New Roman" pitchFamily="18" charset="0"/>
                <a:sym typeface="Arial" pitchFamily="34" charset="0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98242" y="1622582"/>
            <a:ext cx="2444504" cy="46166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25400" cap="flat" cmpd="sng" algn="ctr">
            <a:solidFill>
              <a:schemeClr val="accent5">
                <a:shade val="5000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摩擦力 (friction)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5857" y="2175843"/>
            <a:ext cx="8173888" cy="10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，当发生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1079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1079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趋势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）时，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1079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产生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1079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B1079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趋势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）的力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2076" y="3231970"/>
            <a:ext cx="1740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分类：</a:t>
            </a:r>
            <a:endParaRPr lang="zh-CN" altLang="en-US" sz="24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4" name="图片 33" descr="图片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3755" y="3784047"/>
            <a:ext cx="6329459" cy="239271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19857" y="361302"/>
            <a:ext cx="3784574" cy="46166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kumimoji="0" lang="zh-CN" altLang="en-US" sz="2400" b="1" i="0" u="none" strike="noStrike" kern="1200" cap="none" spc="0" normalizeH="0" baseline="0" noProof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静摩擦力 (static friction)</a:t>
            </a:r>
            <a:endParaRPr kumimoji="0" lang="zh-CN" altLang="en-US" sz="24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4770" y="916694"/>
            <a:ext cx="9039230" cy="7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相对运动趋势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表面施加的摩擦力。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481445" y="1411172"/>
            <a:ext cx="1152000" cy="432000"/>
            <a:chOff x="5260369" y="1705510"/>
            <a:chExt cx="1152000" cy="432000"/>
          </a:xfrm>
        </p:grpSpPr>
        <p:sp>
          <p:nvSpPr>
            <p:cNvPr id="23" name="椭圆形标注 22"/>
            <p:cNvSpPr/>
            <p:nvPr/>
          </p:nvSpPr>
          <p:spPr bwMode="auto">
            <a:xfrm>
              <a:off x="5260369" y="1705510"/>
              <a:ext cx="1152000" cy="432000"/>
            </a:xfrm>
            <a:prstGeom prst="wedgeEllipseCallout">
              <a:avLst>
                <a:gd name="adj1" fmla="val -21724"/>
                <a:gd name="adj2" fmla="val 8866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282388" y="1744306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施力物体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6756" y="1868742"/>
            <a:ext cx="8011132" cy="473382"/>
            <a:chOff x="96756" y="2002580"/>
            <a:chExt cx="8011132" cy="473382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1422162" y="2014297"/>
              <a:ext cx="21502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相切</a:t>
              </a: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接触面，</a:t>
              </a:r>
              <a:endPara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96756" y="2002580"/>
              <a:ext cx="17408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altLang="zh-CN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2) </a:t>
              </a:r>
              <a:r>
                <a:rPr lang="zh-CN" alt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方向：</a:t>
              </a:r>
              <a:endPara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171678" y="2012588"/>
              <a:ext cx="49362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24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与物体</a:t>
              </a:r>
              <a:r>
                <a:rPr lang="zh-CN" altLang="en-US" sz="2400" b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相对运动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趋势</a:t>
              </a:r>
              <a:r>
                <a:rPr lang="zh-CN" altLang="en-US" sz="24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方向</a:t>
              </a:r>
              <a:r>
                <a:rPr lang="zh-CN" altLang="en-US" sz="2400" b="1" dirty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相反</a:t>
              </a:r>
              <a:r>
                <a:rPr lang="zh-CN" altLang="en-US" sz="24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4652" y="2456199"/>
            <a:ext cx="2253608" cy="920829"/>
            <a:chOff x="1208782" y="2913402"/>
            <a:chExt cx="2253608" cy="920829"/>
          </a:xfrm>
        </p:grpSpPr>
        <p:grpSp>
          <p:nvGrpSpPr>
            <p:cNvPr id="28" name="组合 27"/>
            <p:cNvGrpSpPr/>
            <p:nvPr/>
          </p:nvGrpSpPr>
          <p:grpSpPr>
            <a:xfrm>
              <a:off x="1208782" y="2913402"/>
              <a:ext cx="2253608" cy="920829"/>
              <a:chOff x="1208782" y="3252444"/>
              <a:chExt cx="2253608" cy="920829"/>
            </a:xfrm>
          </p:grpSpPr>
          <p:grpSp>
            <p:nvGrpSpPr>
              <p:cNvPr id="29" name="组合 27"/>
              <p:cNvGrpSpPr/>
              <p:nvPr/>
            </p:nvGrpSpPr>
            <p:grpSpPr>
              <a:xfrm>
                <a:off x="1473716" y="3252444"/>
                <a:ext cx="1988674" cy="836701"/>
                <a:chOff x="1566186" y="2062821"/>
                <a:chExt cx="1636841" cy="671907"/>
              </a:xfrm>
            </p:grpSpPr>
            <p:grpSp>
              <p:nvGrpSpPr>
                <p:cNvPr id="31" name="组合 12"/>
                <p:cNvGrpSpPr/>
                <p:nvPr/>
              </p:nvGrpSpPr>
              <p:grpSpPr>
                <a:xfrm>
                  <a:off x="1566186" y="2360662"/>
                  <a:ext cx="1422287" cy="374066"/>
                  <a:chOff x="1566186" y="2360662"/>
                  <a:chExt cx="1422287" cy="374066"/>
                </a:xfrm>
              </p:grpSpPr>
              <p:sp>
                <p:nvSpPr>
                  <p:cNvPr id="35" name="Rectangle 3" descr="宽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1566186" y="2647999"/>
                    <a:ext cx="1422287" cy="86729"/>
                  </a:xfrm>
                  <a:prstGeom prst="rect">
                    <a:avLst/>
                  </a:pr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 cap="flat" cmpd="sng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578396" y="2648000"/>
                    <a:ext cx="1404000" cy="0"/>
                  </a:xfrm>
                  <a:prstGeom prst="lin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121421" y="2360662"/>
                    <a:ext cx="360000" cy="287338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 cap="flat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zh-CN" altLang="en-US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2" name="Line 8"/>
                <p:cNvSpPr>
                  <a:spLocks noChangeShapeType="1"/>
                </p:cNvSpPr>
                <p:nvPr/>
              </p:nvSpPr>
              <p:spPr bwMode="auto">
                <a:xfrm rot="16200000">
                  <a:off x="2694873" y="2297888"/>
                  <a:ext cx="0" cy="414834"/>
                </a:xfrm>
                <a:prstGeom prst="line">
                  <a:avLst/>
                </a:prstGeom>
                <a:noFill/>
                <a:ln w="31750" cap="flat" cmpd="sng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842730" y="2296265"/>
                  <a:ext cx="360297" cy="3707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 smtClean="0"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endParaRPr lang="zh-CN" altLang="en-US" sz="2400" b="1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072276" y="2062821"/>
                  <a:ext cx="661834" cy="29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1" dirty="0" smtClean="0">
                      <a:latin typeface="Times New Roman" pitchFamily="18" charset="0"/>
                      <a:cs typeface="Times New Roman" pitchFamily="18" charset="0"/>
                    </a:rPr>
                    <a:t>v </a:t>
                  </a:r>
                  <a:r>
                    <a:rPr lang="en-US" altLang="zh-CN" b="1" dirty="0" smtClean="0">
                      <a:latin typeface="Times New Roman" pitchFamily="18" charset="0"/>
                      <a:cs typeface="Times New Roman" pitchFamily="18" charset="0"/>
                    </a:rPr>
                    <a:t>= 0</a:t>
                  </a:r>
                  <a:endParaRPr lang="zh-CN" altLang="en-US" b="1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208782" y="3916793"/>
                <a:ext cx="437742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60530" y="3220176"/>
              <a:ext cx="749248" cy="461665"/>
              <a:chOff x="1396146" y="3199628"/>
              <a:chExt cx="749248" cy="461665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rot="5400000">
                <a:off x="1893394" y="3354537"/>
                <a:ext cx="0" cy="504000"/>
              </a:xfrm>
              <a:prstGeom prst="line">
                <a:avLst/>
              </a:prstGeom>
              <a:noFill/>
              <a:ln w="31750" cap="flat" cmpd="sng">
                <a:solidFill>
                  <a:srgbClr val="C00000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396146" y="3199628"/>
                <a:ext cx="437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400" b="1" i="1" baseline="-250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zh-CN" altLang="en-US" sz="2400" b="1" i="1" baseline="-25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3205683" y="2420133"/>
            <a:ext cx="3857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运动的物体可以受静摩擦力。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03974" y="2887665"/>
            <a:ext cx="3149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 </a:t>
            </a:r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静摩擦力可以充当动力。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14740" y="2618266"/>
            <a:ext cx="1909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e.g. </a:t>
            </a:r>
            <a:r>
              <a:rPr lang="zh-CN" altLang="en-US" sz="20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传送带问题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右大括号 44"/>
          <p:cNvSpPr/>
          <p:nvPr/>
        </p:nvSpPr>
        <p:spPr bwMode="auto">
          <a:xfrm>
            <a:off x="6921062" y="2538248"/>
            <a:ext cx="204952" cy="61485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Text Box 139"/>
          <p:cNvSpPr txBox="1">
            <a:spLocks noChangeArrowheads="1"/>
          </p:cNvSpPr>
          <p:nvPr/>
        </p:nvSpPr>
        <p:spPr bwMode="auto">
          <a:xfrm>
            <a:off x="472967" y="3899302"/>
            <a:ext cx="35314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取值范围：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,max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400" b="1" baseline="-25000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41894" y="3398052"/>
            <a:ext cx="2412121" cy="546757"/>
            <a:chOff x="141894" y="3390342"/>
            <a:chExt cx="2412121" cy="546757"/>
          </a:xfrm>
        </p:grpSpPr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41894" y="3410945"/>
              <a:ext cx="1849608" cy="526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FontTx/>
                <a:buNone/>
                <a:defRPr/>
              </a:pPr>
              <a:r>
                <a:rPr lang="en-US" altLang="zh-CN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3) </a:t>
              </a:r>
              <a:r>
                <a:rPr lang="zh-CN" altLang="en-US" sz="24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大小</a:t>
              </a:r>
              <a:r>
                <a:rPr lang="zh-CN" alt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</p:txBody>
        </p:sp>
        <p:sp>
          <p:nvSpPr>
            <p:cNvPr id="48" name="Text Box 137"/>
            <p:cNvSpPr txBox="1">
              <a:spLocks noChangeArrowheads="1"/>
            </p:cNvSpPr>
            <p:nvPr/>
          </p:nvSpPr>
          <p:spPr bwMode="auto">
            <a:xfrm>
              <a:off x="1362543" y="3390342"/>
              <a:ext cx="1191472" cy="46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170" tIns="46990" rIns="90170" bIns="4699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400" b="1" i="1" baseline="-250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r>
                <a:rPr lang="zh-CN" altLang="en-US" sz="2400" b="1" baseline="-25000" dirty="0" smtClean="0">
                  <a:solidFill>
                    <a:srgbClr val="FF0066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 </a:t>
              </a:r>
              <a:r>
                <a:rPr lang="en-US" altLang="zh-CN" sz="24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endParaRPr lang="en-US" altLang="zh-CN" sz="24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3738624" y="3918780"/>
            <a:ext cx="2246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最大静摩擦力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" name="Rectangle 7"/>
          <p:cNvSpPr txBox="1">
            <a:spLocks noChangeArrowheads="1"/>
          </p:cNvSpPr>
          <p:nvPr/>
        </p:nvSpPr>
        <p:spPr bwMode="auto">
          <a:xfrm>
            <a:off x="113018" y="5139253"/>
            <a:ext cx="9030982" cy="94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相对滑动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，受到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1AB36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相对滑动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的力。</a:t>
            </a:r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14596" y="4628628"/>
            <a:ext cx="4278575" cy="46166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滑动摩擦力 (</a:t>
            </a: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sliding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friction)</a:t>
            </a:r>
          </a:p>
        </p:txBody>
      </p:sp>
      <p:sp>
        <p:nvSpPr>
          <p:cNvPr id="53" name="Text Box 145"/>
          <p:cNvSpPr txBox="1">
            <a:spLocks noChangeArrowheads="1"/>
          </p:cNvSpPr>
          <p:nvPr/>
        </p:nvSpPr>
        <p:spPr bwMode="auto">
          <a:xfrm>
            <a:off x="110362" y="6141413"/>
            <a:ext cx="1817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方向：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649506" y="5691851"/>
            <a:ext cx="1152000" cy="432000"/>
            <a:chOff x="5260369" y="1705510"/>
            <a:chExt cx="1152000" cy="432000"/>
          </a:xfrm>
        </p:grpSpPr>
        <p:sp>
          <p:nvSpPr>
            <p:cNvPr id="55" name="椭圆形标注 54"/>
            <p:cNvSpPr/>
            <p:nvPr/>
          </p:nvSpPr>
          <p:spPr bwMode="auto">
            <a:xfrm>
              <a:off x="5260369" y="1705510"/>
              <a:ext cx="1152000" cy="432000"/>
            </a:xfrm>
            <a:prstGeom prst="wedgeEllipseCallout">
              <a:avLst>
                <a:gd name="adj1" fmla="val -21724"/>
                <a:gd name="adj2" fmla="val 8866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282388" y="1744306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施力物体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7" name="Text Box 145"/>
          <p:cNvSpPr txBox="1">
            <a:spLocks noChangeArrowheads="1"/>
          </p:cNvSpPr>
          <p:nvPr/>
        </p:nvSpPr>
        <p:spPr bwMode="auto">
          <a:xfrm>
            <a:off x="1524014" y="6136157"/>
            <a:ext cx="6284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相切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接触面，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与物体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r>
              <a:rPr lang="zh-CN" altLang="en-US" sz="24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相反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52400" y="173655"/>
            <a:ext cx="1502979" cy="52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3) 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943358" y="669284"/>
            <a:ext cx="2013997" cy="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 </a:t>
            </a:r>
            <a:r>
              <a:rPr lang="en-US" altLang="zh-CN" sz="2200" b="1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en-US" altLang="zh-CN" sz="2200" b="1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</a:t>
            </a:r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 unit</a:t>
            </a:r>
            <a:endParaRPr lang="zh-CN" altLang="en-US" sz="22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930384" y="1201063"/>
            <a:ext cx="2952945" cy="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略小于</a:t>
            </a:r>
            <a:r>
              <a:rPr lang="zh-CN" altLang="en-US" sz="22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,m</a:t>
            </a:r>
            <a:r>
              <a:rPr lang="zh-CN" altLang="en-US" sz="22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ax</a:t>
            </a:r>
            <a:endParaRPr lang="zh-CN" altLang="en-US" sz="22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14596" y="2389856"/>
            <a:ext cx="4278575" cy="46166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滚动摩擦力 (</a:t>
            </a:r>
            <a:r>
              <a:rPr lang="en-US" altLang="zh-CN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roll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ing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 friction)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9337" y="3992728"/>
            <a:ext cx="2801878" cy="461665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摩擦力产生条件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0588" y="4576290"/>
            <a:ext cx="16868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①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粗糙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4285" y="5029519"/>
            <a:ext cx="4858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②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接触且挤压 （即，有弹力）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0019" y="5539514"/>
            <a:ext cx="6509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③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有相对运动（趋势）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286444" y="2980024"/>
            <a:ext cx="8179644" cy="48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lang="en-US" altLang="zh-CN" sz="2400" b="1" kern="0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400" b="1" kern="0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b="1" kern="0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滚动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，产生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阻碍滚动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的作用。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" y="813207"/>
            <a:ext cx="3589112" cy="105368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41" y="583535"/>
            <a:ext cx="3109601" cy="584775"/>
          </a:xfr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defRPr/>
            </a:pPr>
            <a:r>
              <a:rPr lang="zh-CN" altLang="en-US" sz="32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  <a:hlinkClick r:id="rId4" action="ppaction://hlinkfile"/>
              </a:rPr>
              <a:t>摩擦力 (friction)</a:t>
            </a:r>
            <a:endParaRPr lang="zh-CN" altLang="en-US" sz="3200" b="1" kern="120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857" y="1434841"/>
            <a:ext cx="8173888" cy="1071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两物体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，当发生</a:t>
            </a:r>
            <a:r>
              <a:rPr lang="zh-CN" altLang="en-US" sz="2800" b="1" dirty="0" smtClean="0">
                <a:solidFill>
                  <a:srgbClr val="B1079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800" b="1" dirty="0" smtClean="0">
                <a:solidFill>
                  <a:srgbClr val="B1079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趋势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）时，</a:t>
            </a:r>
            <a:r>
              <a:rPr lang="zh-CN" altLang="en-US" sz="2800" b="1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接触面</a:t>
            </a:r>
            <a:r>
              <a:rPr lang="zh-CN" altLang="en-US" sz="2800" b="1" dirty="0" smtClean="0">
                <a:solidFill>
                  <a:srgbClr val="B1079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上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产生</a:t>
            </a:r>
            <a:r>
              <a:rPr lang="zh-CN" altLang="en-US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</a:t>
            </a:r>
            <a:r>
              <a:rPr lang="zh-CN" altLang="en-US" sz="2800" b="1" dirty="0" smtClean="0">
                <a:solidFill>
                  <a:srgbClr val="B1079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zh-CN" altLang="en-US" sz="2800" b="1" dirty="0" smtClean="0">
                <a:solidFill>
                  <a:srgbClr val="B1079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趋势</a:t>
            </a: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）的力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9374" y="2883720"/>
            <a:ext cx="17408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分类：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26778" y="3522202"/>
            <a:ext cx="2957262" cy="2051371"/>
            <a:chOff x="3101914" y="3291098"/>
            <a:chExt cx="2957262" cy="2051371"/>
          </a:xfrm>
        </p:grpSpPr>
        <p:grpSp>
          <p:nvGrpSpPr>
            <p:cNvPr id="49" name="组合 48"/>
            <p:cNvGrpSpPr/>
            <p:nvPr/>
          </p:nvGrpSpPr>
          <p:grpSpPr>
            <a:xfrm>
              <a:off x="3101914" y="3291098"/>
              <a:ext cx="2896220" cy="2051371"/>
              <a:chOff x="3101914" y="3291098"/>
              <a:chExt cx="2896220" cy="2051371"/>
            </a:xfrm>
          </p:grpSpPr>
          <p:sp>
            <p:nvSpPr>
              <p:cNvPr id="31" name="直接连接符 3"/>
              <p:cNvSpPr/>
              <p:nvPr/>
            </p:nvSpPr>
            <p:spPr>
              <a:xfrm rot="19457599">
                <a:off x="3101914" y="4075065"/>
                <a:ext cx="789824" cy="3550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753"/>
                    </a:moveTo>
                    <a:lnTo>
                      <a:pt x="789824" y="17753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直接连接符 5"/>
              <p:cNvSpPr/>
              <p:nvPr/>
            </p:nvSpPr>
            <p:spPr>
              <a:xfrm rot="2142401">
                <a:off x="3101914" y="4536035"/>
                <a:ext cx="789824" cy="3550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753"/>
                    </a:moveTo>
                    <a:lnTo>
                      <a:pt x="789824" y="17753"/>
                    </a:lnTo>
                  </a:path>
                </a:pathLst>
              </a:cu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6" name="圆角矩形 35"/>
              <p:cNvSpPr/>
              <p:nvPr/>
            </p:nvSpPr>
            <p:spPr>
              <a:xfrm>
                <a:off x="3793761" y="4478469"/>
                <a:ext cx="2196000" cy="864000"/>
              </a:xfrm>
              <a:prstGeom prst="roundRect">
                <a:avLst>
                  <a:gd name="adj" fmla="val 10000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圆角矩形 37"/>
              <p:cNvSpPr/>
              <p:nvPr/>
            </p:nvSpPr>
            <p:spPr>
              <a:xfrm>
                <a:off x="3802134" y="3291098"/>
                <a:ext cx="2196000" cy="864000"/>
              </a:xfrm>
              <a:prstGeom prst="roundRect">
                <a:avLst>
                  <a:gd name="adj" fmla="val 10000"/>
                </a:avLst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TextBox 43"/>
              <p:cNvSpPr txBox="1"/>
              <p:nvPr/>
            </p:nvSpPr>
            <p:spPr>
              <a:xfrm>
                <a:off x="3870290" y="3357838"/>
                <a:ext cx="1786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itchFamily="49" charset="-122"/>
                    <a:ea typeface="楷体" pitchFamily="49" charset="-122"/>
                  </a:rPr>
                  <a:t>静摩擦力</a:t>
                </a:r>
                <a:endParaRPr lang="zh-CN" altLang="en-US" sz="24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61921" y="4535134"/>
                <a:ext cx="1422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itchFamily="49" charset="-122"/>
                    <a:ea typeface="楷体" pitchFamily="49" charset="-122"/>
                  </a:rPr>
                  <a:t>动摩擦力</a:t>
                </a:r>
                <a:endParaRPr lang="zh-CN" altLang="en-US" sz="2400" b="1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4272116" y="3577212"/>
              <a:ext cx="16765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(static friction)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233604" y="4804748"/>
              <a:ext cx="18255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(kinetic friction)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62060" y="4098310"/>
            <a:ext cx="2975651" cy="2051344"/>
            <a:chOff x="5133356" y="3867206"/>
            <a:chExt cx="2975651" cy="2051344"/>
          </a:xfrm>
        </p:grpSpPr>
        <p:grpSp>
          <p:nvGrpSpPr>
            <p:cNvPr id="50" name="组合 49"/>
            <p:cNvGrpSpPr/>
            <p:nvPr/>
          </p:nvGrpSpPr>
          <p:grpSpPr>
            <a:xfrm>
              <a:off x="5133356" y="3867206"/>
              <a:ext cx="2899573" cy="2051344"/>
              <a:chOff x="5002727" y="3756674"/>
              <a:chExt cx="2899573" cy="2051344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5704620" y="3756674"/>
                <a:ext cx="2196000" cy="864000"/>
              </a:xfrm>
              <a:prstGeom prst="roundRect">
                <a:avLst>
                  <a:gd name="adj" fmla="val 10000"/>
                </a:avLst>
              </a:prstGeom>
              <a:solidFill>
                <a:srgbClr val="0066FF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圆角矩形 39"/>
              <p:cNvSpPr/>
              <p:nvPr/>
            </p:nvSpPr>
            <p:spPr>
              <a:xfrm>
                <a:off x="5706300" y="4944018"/>
                <a:ext cx="2196000" cy="864000"/>
              </a:xfrm>
              <a:prstGeom prst="roundRect">
                <a:avLst>
                  <a:gd name="adj" fmla="val 10000"/>
                </a:avLst>
              </a:prstGeom>
              <a:solidFill>
                <a:srgbClr val="FF6600">
                  <a:alpha val="49804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直接连接符 3"/>
              <p:cNvSpPr/>
              <p:nvPr/>
            </p:nvSpPr>
            <p:spPr>
              <a:xfrm rot="19457599">
                <a:off x="5002727" y="4538964"/>
                <a:ext cx="789824" cy="3550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753"/>
                    </a:moveTo>
                    <a:lnTo>
                      <a:pt x="789824" y="17753"/>
                    </a:lnTo>
                  </a:path>
                </a:pathLst>
              </a:custGeom>
              <a:noFill/>
              <a:ln>
                <a:solidFill>
                  <a:srgbClr val="0066FF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直接连接符 5"/>
              <p:cNvSpPr/>
              <p:nvPr/>
            </p:nvSpPr>
            <p:spPr>
              <a:xfrm rot="2142401">
                <a:off x="5002727" y="4999934"/>
                <a:ext cx="789824" cy="35507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7753"/>
                    </a:moveTo>
                    <a:lnTo>
                      <a:pt x="789824" y="17753"/>
                    </a:lnTo>
                  </a:path>
                </a:pathLst>
              </a:custGeom>
              <a:noFill/>
              <a:ln>
                <a:solidFill>
                  <a:srgbClr val="FF66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TextBox 45"/>
              <p:cNvSpPr txBox="1"/>
              <p:nvPr/>
            </p:nvSpPr>
            <p:spPr>
              <a:xfrm>
                <a:off x="5730911" y="3821738"/>
                <a:ext cx="1898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itchFamily="49" charset="-122"/>
                    <a:ea typeface="楷体" pitchFamily="49" charset="-122"/>
                  </a:rPr>
                  <a:t>滑动摩擦力</a:t>
                </a:r>
                <a:endParaRPr lang="zh-CN" altLang="en-US" sz="2400" b="1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26707" y="4988986"/>
                <a:ext cx="1776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itchFamily="49" charset="-122"/>
                    <a:ea typeface="楷体" pitchFamily="49" charset="-122"/>
                  </a:rPr>
                  <a:t>滚动摩擦力</a:t>
                </a:r>
                <a:endParaRPr lang="zh-CN" altLang="en-US" sz="2400" b="1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54" name="矩形 53"/>
            <p:cNvSpPr/>
            <p:nvPr/>
          </p:nvSpPr>
          <p:spPr>
            <a:xfrm>
              <a:off x="6244976" y="4163353"/>
              <a:ext cx="186403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(sliding friction)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46657" y="5360745"/>
              <a:ext cx="1802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(rolling friction)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9486" y="4096627"/>
            <a:ext cx="1273960" cy="864000"/>
            <a:chOff x="598430" y="4096627"/>
            <a:chExt cx="1273960" cy="864000"/>
          </a:xfrm>
        </p:grpSpPr>
        <p:grpSp>
          <p:nvGrpSpPr>
            <p:cNvPr id="48" name="组合 47"/>
            <p:cNvGrpSpPr/>
            <p:nvPr/>
          </p:nvGrpSpPr>
          <p:grpSpPr>
            <a:xfrm>
              <a:off x="598430" y="4096627"/>
              <a:ext cx="1273960" cy="864000"/>
              <a:chOff x="1894622" y="3976051"/>
              <a:chExt cx="1273960" cy="864000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1894622" y="3976051"/>
                <a:ext cx="1273960" cy="864000"/>
              </a:xfrm>
              <a:prstGeom prst="roundRect">
                <a:avLst>
                  <a:gd name="adj" fmla="val 10000"/>
                </a:avLst>
              </a:pr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TextBox 42"/>
              <p:cNvSpPr txBox="1"/>
              <p:nvPr/>
            </p:nvSpPr>
            <p:spPr>
              <a:xfrm>
                <a:off x="1969476" y="4039441"/>
                <a:ext cx="1145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楷体" pitchFamily="49" charset="-122"/>
                    <a:ea typeface="楷体" pitchFamily="49" charset="-122"/>
                  </a:rPr>
                  <a:t>摩擦力</a:t>
                </a:r>
                <a:endParaRPr lang="zh-CN" altLang="en-US" sz="2400" b="1" dirty="0"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716721" y="4402849"/>
              <a:ext cx="10718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(friction)</a:t>
              </a:r>
              <a:endParaRPr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026580" y="143466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build="p"/>
      <p:bldP spid="12292" grpId="0" bldLvl="0" autoUpdateAnimBg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84780" y="2379365"/>
            <a:ext cx="215022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6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相切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接触面，</a:t>
            </a:r>
            <a:endParaRPr lang="zh-CN" alt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8240" y="583535"/>
            <a:ext cx="4968547" cy="584775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defRPr/>
            </a:pPr>
            <a:r>
              <a:rPr lang="en-US" altLang="zh-CN" sz="3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1. </a:t>
            </a:r>
            <a:r>
              <a:rPr lang="zh-CN" altLang="en-US" sz="3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静摩擦力 (static friction)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5857" y="1301735"/>
            <a:ext cx="8345536" cy="9557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lang="en-US" altLang="zh-CN" sz="2600" b="1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表面有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相对运动趋势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</a:t>
            </a:r>
            <a:r>
              <a:rPr lang="en-US" altLang="zh-CN" sz="2600" b="1" dirty="0" smtClean="0">
                <a:solidFill>
                  <a:srgbClr val="FF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受到</a:t>
            </a:r>
            <a:r>
              <a:rPr lang="en-US" altLang="zh-CN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表面施加的摩擦力。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9374" y="2367648"/>
            <a:ext cx="174087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方向：</a:t>
            </a:r>
            <a:endParaRPr lang="zh-CN" altLang="en-US" sz="2600" b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06681" y="1910078"/>
            <a:ext cx="1152000" cy="432000"/>
            <a:chOff x="5260369" y="1705510"/>
            <a:chExt cx="1152000" cy="432000"/>
          </a:xfrm>
        </p:grpSpPr>
        <p:sp>
          <p:nvSpPr>
            <p:cNvPr id="26" name="椭圆形标注 25"/>
            <p:cNvSpPr/>
            <p:nvPr/>
          </p:nvSpPr>
          <p:spPr bwMode="auto">
            <a:xfrm>
              <a:off x="5260369" y="1705510"/>
              <a:ext cx="1152000" cy="432000"/>
            </a:xfrm>
            <a:prstGeom prst="wedgeEllipseCallout">
              <a:avLst>
                <a:gd name="adj1" fmla="val -21724"/>
                <a:gd name="adj2" fmla="val 88661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82388" y="1744306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施力物体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208782" y="2913402"/>
            <a:ext cx="2253608" cy="920829"/>
            <a:chOff x="1208782" y="3252444"/>
            <a:chExt cx="2253608" cy="920829"/>
          </a:xfrm>
        </p:grpSpPr>
        <p:grpSp>
          <p:nvGrpSpPr>
            <p:cNvPr id="28" name="组合 27"/>
            <p:cNvGrpSpPr/>
            <p:nvPr/>
          </p:nvGrpSpPr>
          <p:grpSpPr>
            <a:xfrm>
              <a:off x="1473716" y="3252444"/>
              <a:ext cx="1988674" cy="836701"/>
              <a:chOff x="1566186" y="2062821"/>
              <a:chExt cx="1636841" cy="671907"/>
            </a:xfrm>
          </p:grpSpPr>
          <p:grpSp>
            <p:nvGrpSpPr>
              <p:cNvPr id="29" name="组合 12"/>
              <p:cNvGrpSpPr/>
              <p:nvPr/>
            </p:nvGrpSpPr>
            <p:grpSpPr>
              <a:xfrm>
                <a:off x="1566186" y="2360662"/>
                <a:ext cx="1422287" cy="374066"/>
                <a:chOff x="1566186" y="2360662"/>
                <a:chExt cx="1422287" cy="374066"/>
              </a:xfrm>
            </p:grpSpPr>
            <p:sp>
              <p:nvSpPr>
                <p:cNvPr id="34" name="Rectangle 3" descr="宽上对角线"/>
                <p:cNvSpPr>
                  <a:spLocks noChangeArrowheads="1"/>
                </p:cNvSpPr>
                <p:nvPr/>
              </p:nvSpPr>
              <p:spPr bwMode="auto">
                <a:xfrm>
                  <a:off x="1566186" y="2647999"/>
                  <a:ext cx="1422287" cy="86729"/>
                </a:xfrm>
                <a:prstGeom prst="rect">
                  <a:avLst/>
                </a:prstGeom>
                <a:blipFill dpi="0" rotWithShape="0">
                  <a:blip r:embed="rId4" cstate="print"/>
                  <a:srcRect/>
                  <a:tile tx="0" ty="0" sx="100000" sy="100000" flip="none" algn="tl"/>
                </a:blipFill>
                <a:ln w="9525" cap="flat" cmpd="sng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4"/>
                <p:cNvSpPr>
                  <a:spLocks noChangeShapeType="1"/>
                </p:cNvSpPr>
                <p:nvPr/>
              </p:nvSpPr>
              <p:spPr bwMode="auto">
                <a:xfrm>
                  <a:off x="1578396" y="2648000"/>
                  <a:ext cx="1404000" cy="0"/>
                </a:xfrm>
                <a:prstGeom prst="line">
                  <a:avLst/>
                </a:prstGeom>
                <a:noFill/>
                <a:ln w="19050" cap="flat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5"/>
                <p:cNvSpPr>
                  <a:spLocks noChangeArrowheads="1"/>
                </p:cNvSpPr>
                <p:nvPr/>
              </p:nvSpPr>
              <p:spPr bwMode="auto">
                <a:xfrm>
                  <a:off x="2121421" y="2360662"/>
                  <a:ext cx="360000" cy="287338"/>
                </a:xfrm>
                <a:prstGeom prst="rect">
                  <a:avLst/>
                </a:prstGeom>
                <a:solidFill>
                  <a:srgbClr val="00B0F0"/>
                </a:solidFill>
                <a:ln w="19050" cap="flat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 rot="16200000">
                <a:off x="2694873" y="2297888"/>
                <a:ext cx="0" cy="414834"/>
              </a:xfrm>
              <a:prstGeom prst="line">
                <a:avLst/>
              </a:prstGeom>
              <a:noFill/>
              <a:ln w="31750" cap="flat" cmpd="sng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42730" y="2296265"/>
                <a:ext cx="360297" cy="321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zh-CN" altLang="en-US" sz="20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72276" y="2062821"/>
                <a:ext cx="661834" cy="29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 smtClean="0">
                    <a:latin typeface="Times New Roman" pitchFamily="18" charset="0"/>
                    <a:cs typeface="Times New Roman" pitchFamily="18" charset="0"/>
                  </a:rPr>
                  <a:t>v </a:t>
                </a:r>
                <a:r>
                  <a:rPr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  <a:endParaRPr lang="zh-CN" altLang="en-US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208782" y="3916793"/>
              <a:ext cx="437742" cy="25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406772" y="3268816"/>
            <a:ext cx="903006" cy="461665"/>
            <a:chOff x="1242388" y="3248268"/>
            <a:chExt cx="903006" cy="461665"/>
          </a:xfrm>
        </p:grpSpPr>
        <p:sp>
          <p:nvSpPr>
            <p:cNvPr id="37" name="Line 8"/>
            <p:cNvSpPr>
              <a:spLocks noChangeShapeType="1"/>
            </p:cNvSpPr>
            <p:nvPr/>
          </p:nvSpPr>
          <p:spPr bwMode="auto">
            <a:xfrm rot="5400000">
              <a:off x="1893394" y="3354537"/>
              <a:ext cx="0" cy="504000"/>
            </a:xfrm>
            <a:prstGeom prst="line">
              <a:avLst/>
            </a:prstGeom>
            <a:noFill/>
            <a:ln w="31750" cap="flat" cmpd="sng">
              <a:solidFill>
                <a:srgbClr val="C0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42388" y="3248268"/>
              <a:ext cx="579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 i="1" baseline="-25000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400" b="1" i="1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786552" y="2377656"/>
            <a:ext cx="493621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与物体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lang="zh-CN" altLang="en-US" sz="26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趋势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r>
              <a:rPr lang="zh-CN" altLang="en-US" sz="26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相反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5096279" y="4297505"/>
            <a:ext cx="1584000" cy="612648"/>
            <a:chOff x="7272168" y="3012141"/>
            <a:chExt cx="1584000" cy="612648"/>
          </a:xfrm>
        </p:grpSpPr>
        <p:sp>
          <p:nvSpPr>
            <p:cNvPr id="19" name="矩形 18"/>
            <p:cNvSpPr/>
            <p:nvPr/>
          </p:nvSpPr>
          <p:spPr>
            <a:xfrm>
              <a:off x="7414936" y="3084002"/>
              <a:ext cx="1346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tx2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假设</a:t>
              </a:r>
              <a:r>
                <a:rPr lang="zh-CN" altLang="en-US" b="1" dirty="0" smtClean="0">
                  <a:solidFill>
                    <a:srgbClr val="000099"/>
                  </a:solidFill>
                  <a:latin typeface="楷体" pitchFamily="49" charset="-122"/>
                  <a:ea typeface="楷体" pitchFamily="49" charset="-122"/>
                </a:rPr>
                <a:t>光滑</a:t>
              </a:r>
              <a:r>
                <a:rPr lang="zh-CN" altLang="en-US" b="1" dirty="0" smtClean="0">
                  <a:latin typeface="楷体" pitchFamily="49" charset="-122"/>
                  <a:ea typeface="楷体" pitchFamily="49" charset="-122"/>
                </a:rPr>
                <a:t>法</a:t>
              </a:r>
            </a:p>
          </p:txBody>
        </p:sp>
        <p:sp>
          <p:nvSpPr>
            <p:cNvPr id="45" name="云形标注 44"/>
            <p:cNvSpPr/>
            <p:nvPr/>
          </p:nvSpPr>
          <p:spPr bwMode="auto">
            <a:xfrm>
              <a:off x="7272168" y="3012141"/>
              <a:ext cx="1584000" cy="612648"/>
            </a:xfrm>
            <a:prstGeom prst="cloudCallout">
              <a:avLst>
                <a:gd name="adj1" fmla="val -3735"/>
                <a:gd name="adj2" fmla="val 109783"/>
              </a:avLst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4169957" y="3135515"/>
            <a:ext cx="17203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all" spc="0" normalizeH="0" baseline="0" noProof="0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 pitchFamily="34" charset="0"/>
                <a:ea typeface="黑体" pitchFamily="49" charset="-122"/>
                <a:cs typeface="+mj-cs"/>
              </a:rPr>
              <a:t>Yes or No?</a:t>
            </a:r>
            <a:endParaRPr kumimoji="0" lang="zh-CN" altLang="en-US" sz="2000" b="1" i="0" u="none" strike="noStrike" kern="1200" cap="all" spc="0" normalizeH="0" baseline="0" noProof="0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 pitchFamily="34" charset="0"/>
              <a:ea typeface="黑体" pitchFamily="49" charset="-122"/>
              <a:cs typeface="+mj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29997" y="3429129"/>
            <a:ext cx="3569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运动的物体可以受静摩擦力。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7915673" y="3411751"/>
            <a:ext cx="575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√</a:t>
            </a:r>
            <a:endParaRPr lang="en-US" altLang="zh-CN" sz="2400" dirty="0">
              <a:solidFill>
                <a:srgbClr val="C0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69958" y="3103964"/>
            <a:ext cx="4340224" cy="1152000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528287" y="3817831"/>
            <a:ext cx="3149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楷体" pitchFamily="49" charset="-122"/>
                <a:ea typeface="楷体" pitchFamily="49" charset="-122"/>
              </a:rPr>
              <a:t>静摩擦力可以充当动力。</a:t>
            </a:r>
            <a:endParaRPr lang="zh-CN" altLang="en-US" sz="2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7318058" y="3800456"/>
            <a:ext cx="575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+mj-lt"/>
                <a:ea typeface="楷体" pitchFamily="49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华文琥珀" pitchFamily="2" charset="-122"/>
                <a:ea typeface="华文琥珀" pitchFamily="2" charset="-122"/>
              </a:rPr>
              <a:t>√</a:t>
            </a:r>
            <a:endParaRPr lang="en-US" altLang="zh-CN" sz="2400" dirty="0">
              <a:solidFill>
                <a:srgbClr val="C00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53" name="Picture 6" descr="1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4145" y="4393467"/>
            <a:ext cx="3130459" cy="2021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组合 63"/>
          <p:cNvGrpSpPr/>
          <p:nvPr/>
        </p:nvGrpSpPr>
        <p:grpSpPr>
          <a:xfrm>
            <a:off x="4839562" y="4961107"/>
            <a:ext cx="2123956" cy="1375625"/>
            <a:chOff x="4839562" y="4961107"/>
            <a:chExt cx="2123956" cy="1375625"/>
          </a:xfrm>
        </p:grpSpPr>
        <p:sp>
          <p:nvSpPr>
            <p:cNvPr id="55" name="椭圆 10"/>
            <p:cNvSpPr>
              <a:spLocks noChangeArrowheads="1"/>
            </p:cNvSpPr>
            <p:nvPr/>
          </p:nvSpPr>
          <p:spPr bwMode="auto">
            <a:xfrm>
              <a:off x="4839562" y="5823309"/>
              <a:ext cx="511200" cy="509398"/>
            </a:xfrm>
            <a:prstGeom prst="ellipse">
              <a:avLst/>
            </a:prstGeom>
            <a:solidFill>
              <a:srgbClr val="FFFF00">
                <a:alpha val="45000"/>
              </a:srgbClr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56" name="椭圆 11"/>
            <p:cNvSpPr>
              <a:spLocks noChangeArrowheads="1"/>
            </p:cNvSpPr>
            <p:nvPr/>
          </p:nvSpPr>
          <p:spPr bwMode="auto">
            <a:xfrm>
              <a:off x="6452318" y="4961107"/>
              <a:ext cx="511200" cy="509398"/>
            </a:xfrm>
            <a:prstGeom prst="ellipse">
              <a:avLst/>
            </a:prstGeom>
            <a:solidFill>
              <a:srgbClr val="FFFF00">
                <a:alpha val="45000"/>
              </a:srgbClr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57" name="直接连接符 13"/>
            <p:cNvCxnSpPr>
              <a:cxnSpLocks noChangeShapeType="1"/>
            </p:cNvCxnSpPr>
            <p:nvPr/>
          </p:nvCxnSpPr>
          <p:spPr bwMode="auto">
            <a:xfrm rot="5400000" flipH="1" flipV="1">
              <a:off x="5303793" y="4586514"/>
              <a:ext cx="916916" cy="1703763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" name="直接连接符 22"/>
            <p:cNvCxnSpPr>
              <a:cxnSpLocks noChangeShapeType="1"/>
            </p:cNvCxnSpPr>
            <p:nvPr/>
          </p:nvCxnSpPr>
          <p:spPr bwMode="auto">
            <a:xfrm flipV="1">
              <a:off x="5181347" y="5461870"/>
              <a:ext cx="1614802" cy="87486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9" name="矩形 58"/>
          <p:cNvSpPr/>
          <p:nvPr/>
        </p:nvSpPr>
        <p:spPr bwMode="auto">
          <a:xfrm rot="19922814">
            <a:off x="5323719" y="5287956"/>
            <a:ext cx="368066" cy="268482"/>
          </a:xfrm>
          <a:prstGeom prst="rect">
            <a:avLst/>
          </a:prstGeom>
          <a:solidFill>
            <a:srgbClr val="00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4978823" y="2844686"/>
            <a:ext cx="250689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50454" y="206528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6501795" y="2784370"/>
            <a:ext cx="1641475" cy="106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54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54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54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65" name="矩形 64"/>
          <p:cNvSpPr/>
          <p:nvPr/>
        </p:nvSpPr>
        <p:spPr bwMode="auto">
          <a:xfrm rot="19922814">
            <a:off x="5334225" y="5266930"/>
            <a:ext cx="368066" cy="268482"/>
          </a:xfrm>
          <a:prstGeom prst="rect">
            <a:avLst/>
          </a:prstGeom>
          <a:solidFill>
            <a:srgbClr val="00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60" name="组合 29"/>
          <p:cNvGrpSpPr>
            <a:grpSpLocks/>
          </p:cNvGrpSpPr>
          <p:nvPr/>
        </p:nvGrpSpPr>
        <p:grpSpPr bwMode="auto">
          <a:xfrm>
            <a:off x="5495061" y="4746335"/>
            <a:ext cx="1049915" cy="650026"/>
            <a:chOff x="6096176" y="3490883"/>
            <a:chExt cx="1049653" cy="649965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 rot="9120000" flipH="1" flipV="1">
              <a:off x="6096176" y="4140305"/>
              <a:ext cx="718934" cy="543"/>
            </a:xfrm>
            <a:prstGeom prst="line">
              <a:avLst/>
            </a:prstGeom>
            <a:noFill/>
            <a:ln w="47625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2" name="TextBox 28"/>
            <p:cNvSpPr txBox="1">
              <a:spLocks noChangeArrowheads="1"/>
            </p:cNvSpPr>
            <p:nvPr/>
          </p:nvSpPr>
          <p:spPr bwMode="auto">
            <a:xfrm>
              <a:off x="6549614" y="3490883"/>
              <a:ext cx="596215" cy="46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b="1" i="1" baseline="-25000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1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-0.07292 0.04861 C -0.09184 0.08079 -0.08507 0.13657 -0.08507 0.16574 C -0.08507 0.19907 -0.08889 0.30116 -0.07986 0.31991 L -0.08334 0.32662 L -0.07813 0.34051 " pathEditMode="relative" rAng="0" ptsTypes="FffFAF">
                                      <p:cBhvr>
                                        <p:cTn id="9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2290" grpId="0" animBg="1"/>
      <p:bldP spid="12291" grpId="0" build="p"/>
      <p:bldP spid="42" grpId="0"/>
      <p:bldP spid="47" grpId="0"/>
      <p:bldP spid="48" grpId="0"/>
      <p:bldP spid="49" grpId="0"/>
      <p:bldP spid="50" grpId="0" animBg="1"/>
      <p:bldP spid="51" grpId="0"/>
      <p:bldP spid="52" grpId="0"/>
      <p:bldP spid="59" grpId="0" animBg="1"/>
      <p:bldP spid="59" grpId="3" animBg="1"/>
      <p:bldP spid="43" grpId="0"/>
      <p:bldP spid="44" grpId="0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3" descr="33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486025" y="2299825"/>
            <a:ext cx="3544718" cy="257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95825" y="2791946"/>
            <a:ext cx="2687639" cy="650878"/>
            <a:chOff x="0" y="-122"/>
            <a:chExt cx="1693" cy="410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0" y="288"/>
              <a:ext cx="1488" cy="0"/>
            </a:xfrm>
            <a:prstGeom prst="line">
              <a:avLst/>
            </a:prstGeom>
            <a:noFill/>
            <a:ln w="698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335" y="-122"/>
              <a:ext cx="35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endParaRPr lang="zh-CN" altLang="en-US" sz="32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41488" y="4357226"/>
            <a:ext cx="2878138" cy="646112"/>
            <a:chOff x="443" y="0"/>
            <a:chExt cx="1813" cy="407"/>
          </a:xfrm>
        </p:grpSpPr>
        <p:sp>
          <p:nvSpPr>
            <p:cNvPr id="11277" name="Line 18"/>
            <p:cNvSpPr>
              <a:spLocks noChangeShapeType="1"/>
            </p:cNvSpPr>
            <p:nvPr/>
          </p:nvSpPr>
          <p:spPr bwMode="auto">
            <a:xfrm flipH="1">
              <a:off x="720" y="48"/>
              <a:ext cx="1536" cy="0"/>
            </a:xfrm>
            <a:prstGeom prst="line">
              <a:avLst/>
            </a:prstGeom>
            <a:noFill/>
            <a:ln w="69850">
              <a:solidFill>
                <a:srgbClr val="FF0066"/>
              </a:solidFill>
              <a:round/>
              <a:headEnd type="none"/>
              <a:tailEnd type="arrow" w="med" len="med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443" y="0"/>
              <a:ext cx="5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i="1" dirty="0" smtClean="0">
                  <a:solidFill>
                    <a:srgbClr val="FF0066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3600" b="1" i="1" baseline="-25000" dirty="0" smtClean="0">
                  <a:solidFill>
                    <a:srgbClr val="FF0066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3600" b="1" i="1" baseline="-25000" dirty="0">
                <a:solidFill>
                  <a:srgbClr val="FF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3321" name="Text Box 22"/>
          <p:cNvSpPr txBox="1">
            <a:spLocks noChangeArrowheads="1"/>
          </p:cNvSpPr>
          <p:nvPr/>
        </p:nvSpPr>
        <p:spPr bwMode="auto">
          <a:xfrm>
            <a:off x="3857625" y="3671426"/>
            <a:ext cx="1981200" cy="558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二力平衡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11490" y="573072"/>
            <a:ext cx="1849608" cy="52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3) </a:t>
            </a:r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081109" y="588541"/>
            <a:ext cx="1693223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取决于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sz="28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326" name="Text Box 139"/>
          <p:cNvSpPr txBox="1">
            <a:spLocks noChangeArrowheads="1"/>
          </p:cNvSpPr>
          <p:nvPr/>
        </p:nvSpPr>
        <p:spPr bwMode="auto">
          <a:xfrm>
            <a:off x="1099914" y="1239406"/>
            <a:ext cx="40168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取值范围：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800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,max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en-US" altLang="zh-CN" sz="2800" b="1" baseline="-25000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123854" y="5254843"/>
            <a:ext cx="1896353" cy="525843"/>
            <a:chOff x="1304047" y="5112953"/>
            <a:chExt cx="1896353" cy="525843"/>
          </a:xfrm>
        </p:grpSpPr>
        <p:sp>
          <p:nvSpPr>
            <p:cNvPr id="13322" name="Text Box 137"/>
            <p:cNvSpPr txBox="1">
              <a:spLocks noChangeArrowheads="1"/>
            </p:cNvSpPr>
            <p:nvPr/>
          </p:nvSpPr>
          <p:spPr bwMode="auto">
            <a:xfrm>
              <a:off x="1304047" y="5112953"/>
              <a:ext cx="1896353" cy="525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170" tIns="46990" rIns="90170" bIns="4699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   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sz="2800" b="1" i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800" b="1" i="1" baseline="-250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  </a:t>
              </a:r>
              <a:r>
                <a:rPr lang="zh-CN" altLang="en-US" sz="2800" b="1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endParaRPr lang="en-US" altLang="zh-CN" sz="2800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1653700" y="5233481"/>
              <a:ext cx="272375" cy="36965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V="1">
              <a:off x="2535668" y="5269145"/>
              <a:ext cx="272375" cy="36965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Text Box 137"/>
          <p:cNvSpPr txBox="1">
            <a:spLocks noChangeArrowheads="1"/>
          </p:cNvSpPr>
          <p:nvPr/>
        </p:nvSpPr>
        <p:spPr bwMode="auto">
          <a:xfrm>
            <a:off x="3900790" y="5329423"/>
            <a:ext cx="2332209" cy="52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且：</a:t>
            </a:r>
            <a:r>
              <a:rPr lang="en-US" altLang="zh-CN" sz="2800" b="1" i="1" dirty="0" smtClean="0">
                <a:solidFill>
                  <a:srgbClr val="FF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800" b="1" i="1" baseline="-25000" dirty="0" smtClean="0">
                <a:solidFill>
                  <a:srgbClr val="FF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800" b="1" baseline="-25000" dirty="0" smtClean="0">
                <a:solidFill>
                  <a:srgbClr val="FF006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endParaRPr lang="en-US" altLang="zh-CN" sz="2800" b="1" i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3743" y="1306180"/>
            <a:ext cx="24160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600" b="1" dirty="0" smtClean="0">
                <a:solidFill>
                  <a:srgbClr val="00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最大静摩擦力</a:t>
            </a:r>
            <a:r>
              <a:rPr lang="en-US" altLang="zh-CN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657190" y="506076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881666" y="4993993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3" grpId="0"/>
      <p:bldP spid="13324" grpId="0"/>
      <p:bldP spid="13326" grpId="0"/>
      <p:bldP spid="18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8866" y="734981"/>
            <a:ext cx="8496944" cy="267765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、关于静摩擦力，下列说法正确的是（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只有静止的物体才可能受静摩擦力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有相对运动趋势的相互接触的物体间有可能产生静摩擦力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产生静摩擦力的两物体间一定相对静止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两相对静止的物体间一定有静摩擦力产生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963579" y="721945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BC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300498" y="3570197"/>
            <a:ext cx="8496944" cy="267765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、人握住旗杆匀速上爬，则下列说法正确的是（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人受到的摩擦力方向向下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人受到的摩擦力方向向上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手握旗杆的力越大，人受到的摩擦力越大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若手握旗杆的力增加，人受的摩擦力仍不变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7171019" y="3557161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BD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0" grpId="0"/>
      <p:bldP spid="31" grpId="0" bldLvl="0" animBg="1" autoUpdateAnimBg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/>
          <p:cNvSpPr>
            <a:spLocks noChangeArrowheads="1"/>
          </p:cNvSpPr>
          <p:nvPr/>
        </p:nvSpPr>
        <p:spPr bwMode="auto">
          <a:xfrm>
            <a:off x="5902705" y="-110362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628900" y="3873621"/>
            <a:ext cx="5802313" cy="2286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693988" y="4726503"/>
            <a:ext cx="990600" cy="320675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54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76400" y="2453193"/>
            <a:ext cx="990600" cy="322263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644775" y="3502146"/>
            <a:ext cx="990600" cy="322262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25400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46539" y="586851"/>
            <a:ext cx="5542762" cy="584775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eaLnBrk="1" hangingPunct="1">
              <a:spcBef>
                <a:spcPct val="50000"/>
              </a:spcBef>
              <a:defRPr/>
            </a:pPr>
            <a:r>
              <a:rPr lang="en-US" altLang="zh-CN" sz="3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2. </a:t>
            </a:r>
            <a:r>
              <a:rPr lang="zh-CN" altLang="en-US" sz="3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  <a:sym typeface="宋体" pitchFamily="2" charset="-122"/>
              </a:rPr>
              <a:t>滑动摩擦力 (sliding friction)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07168" y="1225783"/>
            <a:ext cx="8179644" cy="94714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2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lang="zh-CN" altLang="en-US" sz="2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定义：</a:t>
            </a:r>
            <a:r>
              <a:rPr lang="en-US" altLang="zh-CN" sz="2600" b="1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en-US" altLang="zh-CN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表面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相对滑动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时，受到</a:t>
            </a:r>
            <a:r>
              <a:rPr lang="en-US" altLang="zh-CN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olidFill>
                  <a:srgbClr val="11AB36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物体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阻碍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它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相对滑动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的力。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676400" y="2453396"/>
            <a:ext cx="990600" cy="32226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2789743"/>
            <a:ext cx="4814888" cy="152400"/>
            <a:chOff x="0" y="0"/>
            <a:chExt cx="4320" cy="96"/>
          </a:xfrm>
        </p:grpSpPr>
        <p:sp>
          <p:nvSpPr>
            <p:cNvPr id="7282" name="Line 10"/>
            <p:cNvSpPr>
              <a:spLocks noChangeShapeType="1"/>
            </p:cNvSpPr>
            <p:nvPr/>
          </p:nvSpPr>
          <p:spPr bwMode="auto">
            <a:xfrm>
              <a:off x="0" y="0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3" name="Line 11"/>
            <p:cNvSpPr>
              <a:spLocks noChangeShapeType="1"/>
            </p:cNvSpPr>
            <p:nvPr/>
          </p:nvSpPr>
          <p:spPr bwMode="auto">
            <a:xfrm flipH="1">
              <a:off x="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4" name="Line 12"/>
            <p:cNvSpPr>
              <a:spLocks noChangeShapeType="1"/>
            </p:cNvSpPr>
            <p:nvPr/>
          </p:nvSpPr>
          <p:spPr bwMode="auto">
            <a:xfrm flipH="1">
              <a:off x="1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5" name="Line 13"/>
            <p:cNvSpPr>
              <a:spLocks noChangeShapeType="1"/>
            </p:cNvSpPr>
            <p:nvPr/>
          </p:nvSpPr>
          <p:spPr bwMode="auto">
            <a:xfrm flipH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6" name="Line 14"/>
            <p:cNvSpPr>
              <a:spLocks noChangeShapeType="1"/>
            </p:cNvSpPr>
            <p:nvPr/>
          </p:nvSpPr>
          <p:spPr bwMode="auto">
            <a:xfrm flipH="1">
              <a:off x="4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7" name="Line 15"/>
            <p:cNvSpPr>
              <a:spLocks noChangeShapeType="1"/>
            </p:cNvSpPr>
            <p:nvPr/>
          </p:nvSpPr>
          <p:spPr bwMode="auto">
            <a:xfrm flipH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8" name="Line 16"/>
            <p:cNvSpPr>
              <a:spLocks noChangeShapeType="1"/>
            </p:cNvSpPr>
            <p:nvPr/>
          </p:nvSpPr>
          <p:spPr bwMode="auto">
            <a:xfrm flipH="1">
              <a:off x="72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9" name="Line 17"/>
            <p:cNvSpPr>
              <a:spLocks noChangeShapeType="1"/>
            </p:cNvSpPr>
            <p:nvPr/>
          </p:nvSpPr>
          <p:spPr bwMode="auto">
            <a:xfrm flipH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0" name="Line 18"/>
            <p:cNvSpPr>
              <a:spLocks noChangeShapeType="1"/>
            </p:cNvSpPr>
            <p:nvPr/>
          </p:nvSpPr>
          <p:spPr bwMode="auto">
            <a:xfrm flipH="1">
              <a:off x="100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1" name="Line 19"/>
            <p:cNvSpPr>
              <a:spLocks noChangeShapeType="1"/>
            </p:cNvSpPr>
            <p:nvPr/>
          </p:nvSpPr>
          <p:spPr bwMode="auto">
            <a:xfrm flipH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2" name="Line 20"/>
            <p:cNvSpPr>
              <a:spLocks noChangeShapeType="1"/>
            </p:cNvSpPr>
            <p:nvPr/>
          </p:nvSpPr>
          <p:spPr bwMode="auto">
            <a:xfrm flipH="1">
              <a:off x="129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3" name="Line 21"/>
            <p:cNvSpPr>
              <a:spLocks noChangeShapeType="1"/>
            </p:cNvSpPr>
            <p:nvPr/>
          </p:nvSpPr>
          <p:spPr bwMode="auto">
            <a:xfrm flipH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4" name="Line 22"/>
            <p:cNvSpPr>
              <a:spLocks noChangeShapeType="1"/>
            </p:cNvSpPr>
            <p:nvPr/>
          </p:nvSpPr>
          <p:spPr bwMode="auto">
            <a:xfrm flipH="1">
              <a:off x="158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5" name="Line 23"/>
            <p:cNvSpPr>
              <a:spLocks noChangeShapeType="1"/>
            </p:cNvSpPr>
            <p:nvPr/>
          </p:nvSpPr>
          <p:spPr bwMode="auto">
            <a:xfrm flipH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6" name="Line 24"/>
            <p:cNvSpPr>
              <a:spLocks noChangeShapeType="1"/>
            </p:cNvSpPr>
            <p:nvPr/>
          </p:nvSpPr>
          <p:spPr bwMode="auto">
            <a:xfrm flipH="1">
              <a:off x="187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7" name="Line 25"/>
            <p:cNvSpPr>
              <a:spLocks noChangeShapeType="1"/>
            </p:cNvSpPr>
            <p:nvPr/>
          </p:nvSpPr>
          <p:spPr bwMode="auto">
            <a:xfrm flipH="1">
              <a:off x="201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8" name="Line 26"/>
            <p:cNvSpPr>
              <a:spLocks noChangeShapeType="1"/>
            </p:cNvSpPr>
            <p:nvPr/>
          </p:nvSpPr>
          <p:spPr bwMode="auto">
            <a:xfrm flipH="1">
              <a:off x="216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99" name="Line 27"/>
            <p:cNvSpPr>
              <a:spLocks noChangeShapeType="1"/>
            </p:cNvSpPr>
            <p:nvPr/>
          </p:nvSpPr>
          <p:spPr bwMode="auto">
            <a:xfrm flipH="1">
              <a:off x="230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0" name="Line 28"/>
            <p:cNvSpPr>
              <a:spLocks noChangeShapeType="1"/>
            </p:cNvSpPr>
            <p:nvPr/>
          </p:nvSpPr>
          <p:spPr bwMode="auto">
            <a:xfrm flipH="1">
              <a:off x="244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1" name="Line 29"/>
            <p:cNvSpPr>
              <a:spLocks noChangeShapeType="1"/>
            </p:cNvSpPr>
            <p:nvPr/>
          </p:nvSpPr>
          <p:spPr bwMode="auto">
            <a:xfrm flipH="1">
              <a:off x="259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2" name="Line 30"/>
            <p:cNvSpPr>
              <a:spLocks noChangeShapeType="1"/>
            </p:cNvSpPr>
            <p:nvPr/>
          </p:nvSpPr>
          <p:spPr bwMode="auto">
            <a:xfrm flipH="1">
              <a:off x="273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3" name="Line 31"/>
            <p:cNvSpPr>
              <a:spLocks noChangeShapeType="1"/>
            </p:cNvSpPr>
            <p:nvPr/>
          </p:nvSpPr>
          <p:spPr bwMode="auto">
            <a:xfrm flipH="1">
              <a:off x="288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4" name="Line 32"/>
            <p:cNvSpPr>
              <a:spLocks noChangeShapeType="1"/>
            </p:cNvSpPr>
            <p:nvPr/>
          </p:nvSpPr>
          <p:spPr bwMode="auto">
            <a:xfrm flipH="1">
              <a:off x="302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5" name="Line 33"/>
            <p:cNvSpPr>
              <a:spLocks noChangeShapeType="1"/>
            </p:cNvSpPr>
            <p:nvPr/>
          </p:nvSpPr>
          <p:spPr bwMode="auto">
            <a:xfrm flipH="1">
              <a:off x="316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6" name="Line 34"/>
            <p:cNvSpPr>
              <a:spLocks noChangeShapeType="1"/>
            </p:cNvSpPr>
            <p:nvPr/>
          </p:nvSpPr>
          <p:spPr bwMode="auto">
            <a:xfrm flipH="1">
              <a:off x="331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7" name="Line 35"/>
            <p:cNvSpPr>
              <a:spLocks noChangeShapeType="1"/>
            </p:cNvSpPr>
            <p:nvPr/>
          </p:nvSpPr>
          <p:spPr bwMode="auto">
            <a:xfrm flipH="1">
              <a:off x="345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8" name="Line 36"/>
            <p:cNvSpPr>
              <a:spLocks noChangeShapeType="1"/>
            </p:cNvSpPr>
            <p:nvPr/>
          </p:nvSpPr>
          <p:spPr bwMode="auto">
            <a:xfrm flipH="1">
              <a:off x="360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09" name="Line 37"/>
            <p:cNvSpPr>
              <a:spLocks noChangeShapeType="1"/>
            </p:cNvSpPr>
            <p:nvPr/>
          </p:nvSpPr>
          <p:spPr bwMode="auto">
            <a:xfrm flipH="1">
              <a:off x="37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10" name="Line 38"/>
            <p:cNvSpPr>
              <a:spLocks noChangeShapeType="1"/>
            </p:cNvSpPr>
            <p:nvPr/>
          </p:nvSpPr>
          <p:spPr bwMode="auto">
            <a:xfrm flipH="1">
              <a:off x="38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11" name="Line 39"/>
            <p:cNvSpPr>
              <a:spLocks noChangeShapeType="1"/>
            </p:cNvSpPr>
            <p:nvPr/>
          </p:nvSpPr>
          <p:spPr bwMode="auto">
            <a:xfrm flipH="1">
              <a:off x="40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312" name="Line 40"/>
            <p:cNvSpPr>
              <a:spLocks noChangeShapeType="1"/>
            </p:cNvSpPr>
            <p:nvPr/>
          </p:nvSpPr>
          <p:spPr bwMode="auto">
            <a:xfrm flipH="1">
              <a:off x="41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987675" y="1945385"/>
            <a:ext cx="720725" cy="523875"/>
            <a:chOff x="0" y="67"/>
            <a:chExt cx="454" cy="330"/>
          </a:xfrm>
        </p:grpSpPr>
        <p:sp>
          <p:nvSpPr>
            <p:cNvPr id="7280" name="Line 42"/>
            <p:cNvSpPr>
              <a:spLocks noChangeShapeType="1"/>
            </p:cNvSpPr>
            <p:nvPr/>
          </p:nvSpPr>
          <p:spPr bwMode="auto">
            <a:xfrm>
              <a:off x="0" y="348"/>
              <a:ext cx="45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81" name="Text Box 43"/>
            <p:cNvSpPr txBox="1">
              <a:spLocks noChangeArrowheads="1"/>
            </p:cNvSpPr>
            <p:nvPr/>
          </p:nvSpPr>
          <p:spPr bwMode="auto">
            <a:xfrm>
              <a:off x="101" y="67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olidFill>
                    <a:schemeClr val="accent2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800" b="1" i="1" dirty="0">
                <a:solidFill>
                  <a:schemeClr val="accent2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038354" y="2324607"/>
            <a:ext cx="1708153" cy="523875"/>
            <a:chOff x="-396" y="92"/>
            <a:chExt cx="1076" cy="330"/>
          </a:xfrm>
        </p:grpSpPr>
        <p:sp>
          <p:nvSpPr>
            <p:cNvPr id="7278" name="Line 45"/>
            <p:cNvSpPr>
              <a:spLocks noChangeShapeType="1"/>
            </p:cNvSpPr>
            <p:nvPr/>
          </p:nvSpPr>
          <p:spPr bwMode="auto">
            <a:xfrm flipH="1">
              <a:off x="-114" y="381"/>
              <a:ext cx="794" cy="0"/>
            </a:xfrm>
            <a:prstGeom prst="line">
              <a:avLst/>
            </a:prstGeom>
            <a:noFill/>
            <a:ln w="4445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9" name="Text Box 46"/>
            <p:cNvSpPr txBox="1">
              <a:spLocks noChangeArrowheads="1"/>
            </p:cNvSpPr>
            <p:nvPr/>
          </p:nvSpPr>
          <p:spPr bwMode="auto">
            <a:xfrm>
              <a:off x="-396" y="92"/>
              <a:ext cx="5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800" b="1" i="1" baseline="-25000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endParaRPr lang="zh-CN" altLang="en-US" sz="28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191" name="Rectangle 47"/>
          <p:cNvSpPr>
            <a:spLocks noChangeArrowheads="1"/>
          </p:cNvSpPr>
          <p:nvPr/>
        </p:nvSpPr>
        <p:spPr bwMode="auto">
          <a:xfrm>
            <a:off x="2618311" y="3848221"/>
            <a:ext cx="5802312" cy="228600"/>
          </a:xfrm>
          <a:prstGeom prst="rect">
            <a:avLst/>
          </a:prstGeom>
          <a:solidFill>
            <a:srgbClr val="FFFF00"/>
          </a:solidFill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92" name="Rectangle 48"/>
          <p:cNvSpPr>
            <a:spLocks noChangeArrowheads="1"/>
          </p:cNvSpPr>
          <p:nvPr/>
        </p:nvSpPr>
        <p:spPr bwMode="auto">
          <a:xfrm>
            <a:off x="2644775" y="3502146"/>
            <a:ext cx="990600" cy="3222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013590" y="2936234"/>
            <a:ext cx="720725" cy="523875"/>
            <a:chOff x="129" y="74"/>
            <a:chExt cx="454" cy="330"/>
          </a:xfrm>
        </p:grpSpPr>
        <p:sp>
          <p:nvSpPr>
            <p:cNvPr id="7276" name="Line 50"/>
            <p:cNvSpPr>
              <a:spLocks noChangeShapeType="1"/>
            </p:cNvSpPr>
            <p:nvPr/>
          </p:nvSpPr>
          <p:spPr bwMode="auto">
            <a:xfrm>
              <a:off x="129" y="348"/>
              <a:ext cx="4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7" name="Text Box 51"/>
            <p:cNvSpPr txBox="1">
              <a:spLocks noChangeArrowheads="1"/>
            </p:cNvSpPr>
            <p:nvPr/>
          </p:nvSpPr>
          <p:spPr bwMode="auto">
            <a:xfrm>
              <a:off x="230" y="74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>
                  <a:solidFill>
                    <a:schemeClr val="accent2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7663" y="3312083"/>
            <a:ext cx="720090" cy="523875"/>
            <a:chOff x="140" y="80"/>
            <a:chExt cx="324" cy="330"/>
          </a:xfrm>
        </p:grpSpPr>
        <p:sp>
          <p:nvSpPr>
            <p:cNvPr id="7274" name="Line 53"/>
            <p:cNvSpPr>
              <a:spLocks noChangeShapeType="1"/>
            </p:cNvSpPr>
            <p:nvPr/>
          </p:nvSpPr>
          <p:spPr bwMode="auto">
            <a:xfrm>
              <a:off x="140" y="354"/>
              <a:ext cx="32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 type="stealth" w="lg" len="lg"/>
              <a:tailEnd type="none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5" name="Text Box 54"/>
            <p:cNvSpPr txBox="1">
              <a:spLocks noChangeArrowheads="1"/>
            </p:cNvSpPr>
            <p:nvPr/>
          </p:nvSpPr>
          <p:spPr bwMode="auto">
            <a:xfrm>
              <a:off x="226" y="80"/>
              <a:ext cx="1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>
                  <a:solidFill>
                    <a:srgbClr val="FF66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800" b="1" i="1" baseline="30000" dirty="0">
                  <a:solidFill>
                    <a:srgbClr val="FF66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'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660757" y="3391021"/>
            <a:ext cx="1782458" cy="523875"/>
            <a:chOff x="-100" y="80"/>
            <a:chExt cx="1122" cy="330"/>
          </a:xfrm>
        </p:grpSpPr>
        <p:sp>
          <p:nvSpPr>
            <p:cNvPr id="7272" name="Line 56"/>
            <p:cNvSpPr>
              <a:spLocks noChangeShapeType="1"/>
            </p:cNvSpPr>
            <p:nvPr/>
          </p:nvSpPr>
          <p:spPr bwMode="auto">
            <a:xfrm flipH="1">
              <a:off x="229" y="357"/>
              <a:ext cx="793" cy="0"/>
            </a:xfrm>
            <a:prstGeom prst="line">
              <a:avLst/>
            </a:prstGeom>
            <a:noFill/>
            <a:ln w="4445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3" name="Text Box 57"/>
            <p:cNvSpPr txBox="1">
              <a:spLocks noChangeArrowheads="1"/>
            </p:cNvSpPr>
            <p:nvPr/>
          </p:nvSpPr>
          <p:spPr bwMode="auto">
            <a:xfrm>
              <a:off x="-100" y="80"/>
              <a:ext cx="46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8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itchFamily="18" charset="0"/>
                </a:rPr>
                <a:t> k</a:t>
              </a:r>
              <a:endPara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57200" y="4076821"/>
            <a:ext cx="8231188" cy="152400"/>
            <a:chOff x="0" y="0"/>
            <a:chExt cx="4320" cy="96"/>
          </a:xfrm>
        </p:grpSpPr>
        <p:sp>
          <p:nvSpPr>
            <p:cNvPr id="7241" name="Line 61"/>
            <p:cNvSpPr>
              <a:spLocks noChangeShapeType="1"/>
            </p:cNvSpPr>
            <p:nvPr/>
          </p:nvSpPr>
          <p:spPr bwMode="auto">
            <a:xfrm>
              <a:off x="0" y="0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2" name="Line 62"/>
            <p:cNvSpPr>
              <a:spLocks noChangeShapeType="1"/>
            </p:cNvSpPr>
            <p:nvPr/>
          </p:nvSpPr>
          <p:spPr bwMode="auto">
            <a:xfrm flipH="1">
              <a:off x="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3" name="Line 63"/>
            <p:cNvSpPr>
              <a:spLocks noChangeShapeType="1"/>
            </p:cNvSpPr>
            <p:nvPr/>
          </p:nvSpPr>
          <p:spPr bwMode="auto">
            <a:xfrm flipH="1">
              <a:off x="1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4" name="Line 64"/>
            <p:cNvSpPr>
              <a:spLocks noChangeShapeType="1"/>
            </p:cNvSpPr>
            <p:nvPr/>
          </p:nvSpPr>
          <p:spPr bwMode="auto">
            <a:xfrm flipH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5" name="Line 65"/>
            <p:cNvSpPr>
              <a:spLocks noChangeShapeType="1"/>
            </p:cNvSpPr>
            <p:nvPr/>
          </p:nvSpPr>
          <p:spPr bwMode="auto">
            <a:xfrm flipH="1">
              <a:off x="4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6" name="Line 66"/>
            <p:cNvSpPr>
              <a:spLocks noChangeShapeType="1"/>
            </p:cNvSpPr>
            <p:nvPr/>
          </p:nvSpPr>
          <p:spPr bwMode="auto">
            <a:xfrm flipH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7" name="Line 67"/>
            <p:cNvSpPr>
              <a:spLocks noChangeShapeType="1"/>
            </p:cNvSpPr>
            <p:nvPr/>
          </p:nvSpPr>
          <p:spPr bwMode="auto">
            <a:xfrm flipH="1">
              <a:off x="72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8" name="Line 68"/>
            <p:cNvSpPr>
              <a:spLocks noChangeShapeType="1"/>
            </p:cNvSpPr>
            <p:nvPr/>
          </p:nvSpPr>
          <p:spPr bwMode="auto">
            <a:xfrm flipH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9" name="Line 69"/>
            <p:cNvSpPr>
              <a:spLocks noChangeShapeType="1"/>
            </p:cNvSpPr>
            <p:nvPr/>
          </p:nvSpPr>
          <p:spPr bwMode="auto">
            <a:xfrm flipH="1">
              <a:off x="100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0" name="Line 70"/>
            <p:cNvSpPr>
              <a:spLocks noChangeShapeType="1"/>
            </p:cNvSpPr>
            <p:nvPr/>
          </p:nvSpPr>
          <p:spPr bwMode="auto">
            <a:xfrm flipH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1" name="Line 71"/>
            <p:cNvSpPr>
              <a:spLocks noChangeShapeType="1"/>
            </p:cNvSpPr>
            <p:nvPr/>
          </p:nvSpPr>
          <p:spPr bwMode="auto">
            <a:xfrm flipH="1">
              <a:off x="129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2" name="Line 72"/>
            <p:cNvSpPr>
              <a:spLocks noChangeShapeType="1"/>
            </p:cNvSpPr>
            <p:nvPr/>
          </p:nvSpPr>
          <p:spPr bwMode="auto">
            <a:xfrm flipH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3" name="Line 73"/>
            <p:cNvSpPr>
              <a:spLocks noChangeShapeType="1"/>
            </p:cNvSpPr>
            <p:nvPr/>
          </p:nvSpPr>
          <p:spPr bwMode="auto">
            <a:xfrm flipH="1">
              <a:off x="158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4" name="Line 74"/>
            <p:cNvSpPr>
              <a:spLocks noChangeShapeType="1"/>
            </p:cNvSpPr>
            <p:nvPr/>
          </p:nvSpPr>
          <p:spPr bwMode="auto">
            <a:xfrm flipH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5" name="Line 75"/>
            <p:cNvSpPr>
              <a:spLocks noChangeShapeType="1"/>
            </p:cNvSpPr>
            <p:nvPr/>
          </p:nvSpPr>
          <p:spPr bwMode="auto">
            <a:xfrm flipH="1">
              <a:off x="187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6" name="Line 76"/>
            <p:cNvSpPr>
              <a:spLocks noChangeShapeType="1"/>
            </p:cNvSpPr>
            <p:nvPr/>
          </p:nvSpPr>
          <p:spPr bwMode="auto">
            <a:xfrm flipH="1">
              <a:off x="201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7" name="Line 77"/>
            <p:cNvSpPr>
              <a:spLocks noChangeShapeType="1"/>
            </p:cNvSpPr>
            <p:nvPr/>
          </p:nvSpPr>
          <p:spPr bwMode="auto">
            <a:xfrm flipH="1">
              <a:off x="216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8" name="Line 78"/>
            <p:cNvSpPr>
              <a:spLocks noChangeShapeType="1"/>
            </p:cNvSpPr>
            <p:nvPr/>
          </p:nvSpPr>
          <p:spPr bwMode="auto">
            <a:xfrm flipH="1">
              <a:off x="230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59" name="Line 79"/>
            <p:cNvSpPr>
              <a:spLocks noChangeShapeType="1"/>
            </p:cNvSpPr>
            <p:nvPr/>
          </p:nvSpPr>
          <p:spPr bwMode="auto">
            <a:xfrm flipH="1">
              <a:off x="244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0" name="Line 80"/>
            <p:cNvSpPr>
              <a:spLocks noChangeShapeType="1"/>
            </p:cNvSpPr>
            <p:nvPr/>
          </p:nvSpPr>
          <p:spPr bwMode="auto">
            <a:xfrm flipH="1">
              <a:off x="259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1" name="Line 81"/>
            <p:cNvSpPr>
              <a:spLocks noChangeShapeType="1"/>
            </p:cNvSpPr>
            <p:nvPr/>
          </p:nvSpPr>
          <p:spPr bwMode="auto">
            <a:xfrm flipH="1">
              <a:off x="273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2" name="Line 82"/>
            <p:cNvSpPr>
              <a:spLocks noChangeShapeType="1"/>
            </p:cNvSpPr>
            <p:nvPr/>
          </p:nvSpPr>
          <p:spPr bwMode="auto">
            <a:xfrm flipH="1">
              <a:off x="288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3" name="Line 83"/>
            <p:cNvSpPr>
              <a:spLocks noChangeShapeType="1"/>
            </p:cNvSpPr>
            <p:nvPr/>
          </p:nvSpPr>
          <p:spPr bwMode="auto">
            <a:xfrm flipH="1">
              <a:off x="302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4" name="Line 84"/>
            <p:cNvSpPr>
              <a:spLocks noChangeShapeType="1"/>
            </p:cNvSpPr>
            <p:nvPr/>
          </p:nvSpPr>
          <p:spPr bwMode="auto">
            <a:xfrm flipH="1">
              <a:off x="316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5" name="Line 85"/>
            <p:cNvSpPr>
              <a:spLocks noChangeShapeType="1"/>
            </p:cNvSpPr>
            <p:nvPr/>
          </p:nvSpPr>
          <p:spPr bwMode="auto">
            <a:xfrm flipH="1">
              <a:off x="331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6" name="Line 86"/>
            <p:cNvSpPr>
              <a:spLocks noChangeShapeType="1"/>
            </p:cNvSpPr>
            <p:nvPr/>
          </p:nvSpPr>
          <p:spPr bwMode="auto">
            <a:xfrm flipH="1">
              <a:off x="345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7" name="Line 87"/>
            <p:cNvSpPr>
              <a:spLocks noChangeShapeType="1"/>
            </p:cNvSpPr>
            <p:nvPr/>
          </p:nvSpPr>
          <p:spPr bwMode="auto">
            <a:xfrm flipH="1">
              <a:off x="360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8" name="Line 88"/>
            <p:cNvSpPr>
              <a:spLocks noChangeShapeType="1"/>
            </p:cNvSpPr>
            <p:nvPr/>
          </p:nvSpPr>
          <p:spPr bwMode="auto">
            <a:xfrm flipH="1">
              <a:off x="37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69" name="Line 89"/>
            <p:cNvSpPr>
              <a:spLocks noChangeShapeType="1"/>
            </p:cNvSpPr>
            <p:nvPr/>
          </p:nvSpPr>
          <p:spPr bwMode="auto">
            <a:xfrm flipH="1">
              <a:off x="38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0" name="Line 90"/>
            <p:cNvSpPr>
              <a:spLocks noChangeShapeType="1"/>
            </p:cNvSpPr>
            <p:nvPr/>
          </p:nvSpPr>
          <p:spPr bwMode="auto">
            <a:xfrm flipH="1">
              <a:off x="40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71" name="Line 91"/>
            <p:cNvSpPr>
              <a:spLocks noChangeShapeType="1"/>
            </p:cNvSpPr>
            <p:nvPr/>
          </p:nvSpPr>
          <p:spPr bwMode="auto">
            <a:xfrm flipH="1">
              <a:off x="41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468313" y="5555178"/>
            <a:ext cx="8231187" cy="152400"/>
            <a:chOff x="0" y="0"/>
            <a:chExt cx="4320" cy="96"/>
          </a:xfrm>
        </p:grpSpPr>
        <p:sp>
          <p:nvSpPr>
            <p:cNvPr id="7210" name="Line 93"/>
            <p:cNvSpPr>
              <a:spLocks noChangeShapeType="1"/>
            </p:cNvSpPr>
            <p:nvPr/>
          </p:nvSpPr>
          <p:spPr bwMode="auto">
            <a:xfrm>
              <a:off x="0" y="0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1" name="Line 94"/>
            <p:cNvSpPr>
              <a:spLocks noChangeShapeType="1"/>
            </p:cNvSpPr>
            <p:nvPr/>
          </p:nvSpPr>
          <p:spPr bwMode="auto">
            <a:xfrm flipH="1">
              <a:off x="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2" name="Line 95"/>
            <p:cNvSpPr>
              <a:spLocks noChangeShapeType="1"/>
            </p:cNvSpPr>
            <p:nvPr/>
          </p:nvSpPr>
          <p:spPr bwMode="auto">
            <a:xfrm flipH="1">
              <a:off x="1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3" name="Line 96"/>
            <p:cNvSpPr>
              <a:spLocks noChangeShapeType="1"/>
            </p:cNvSpPr>
            <p:nvPr/>
          </p:nvSpPr>
          <p:spPr bwMode="auto">
            <a:xfrm flipH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4" name="Line 97"/>
            <p:cNvSpPr>
              <a:spLocks noChangeShapeType="1"/>
            </p:cNvSpPr>
            <p:nvPr/>
          </p:nvSpPr>
          <p:spPr bwMode="auto">
            <a:xfrm flipH="1">
              <a:off x="4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5" name="Line 98"/>
            <p:cNvSpPr>
              <a:spLocks noChangeShapeType="1"/>
            </p:cNvSpPr>
            <p:nvPr/>
          </p:nvSpPr>
          <p:spPr bwMode="auto">
            <a:xfrm flipH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6" name="Line 99"/>
            <p:cNvSpPr>
              <a:spLocks noChangeShapeType="1"/>
            </p:cNvSpPr>
            <p:nvPr/>
          </p:nvSpPr>
          <p:spPr bwMode="auto">
            <a:xfrm flipH="1">
              <a:off x="72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7" name="Line 100"/>
            <p:cNvSpPr>
              <a:spLocks noChangeShapeType="1"/>
            </p:cNvSpPr>
            <p:nvPr/>
          </p:nvSpPr>
          <p:spPr bwMode="auto">
            <a:xfrm flipH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8" name="Line 101"/>
            <p:cNvSpPr>
              <a:spLocks noChangeShapeType="1"/>
            </p:cNvSpPr>
            <p:nvPr/>
          </p:nvSpPr>
          <p:spPr bwMode="auto">
            <a:xfrm flipH="1">
              <a:off x="100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19" name="Line 102"/>
            <p:cNvSpPr>
              <a:spLocks noChangeShapeType="1"/>
            </p:cNvSpPr>
            <p:nvPr/>
          </p:nvSpPr>
          <p:spPr bwMode="auto">
            <a:xfrm flipH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0" name="Line 103"/>
            <p:cNvSpPr>
              <a:spLocks noChangeShapeType="1"/>
            </p:cNvSpPr>
            <p:nvPr/>
          </p:nvSpPr>
          <p:spPr bwMode="auto">
            <a:xfrm flipH="1">
              <a:off x="129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1" name="Line 104"/>
            <p:cNvSpPr>
              <a:spLocks noChangeShapeType="1"/>
            </p:cNvSpPr>
            <p:nvPr/>
          </p:nvSpPr>
          <p:spPr bwMode="auto">
            <a:xfrm flipH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2" name="Line 105"/>
            <p:cNvSpPr>
              <a:spLocks noChangeShapeType="1"/>
            </p:cNvSpPr>
            <p:nvPr/>
          </p:nvSpPr>
          <p:spPr bwMode="auto">
            <a:xfrm flipH="1">
              <a:off x="158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3" name="Line 106"/>
            <p:cNvSpPr>
              <a:spLocks noChangeShapeType="1"/>
            </p:cNvSpPr>
            <p:nvPr/>
          </p:nvSpPr>
          <p:spPr bwMode="auto">
            <a:xfrm flipH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4" name="Line 107"/>
            <p:cNvSpPr>
              <a:spLocks noChangeShapeType="1"/>
            </p:cNvSpPr>
            <p:nvPr/>
          </p:nvSpPr>
          <p:spPr bwMode="auto">
            <a:xfrm flipH="1">
              <a:off x="187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5" name="Line 108"/>
            <p:cNvSpPr>
              <a:spLocks noChangeShapeType="1"/>
            </p:cNvSpPr>
            <p:nvPr/>
          </p:nvSpPr>
          <p:spPr bwMode="auto">
            <a:xfrm flipH="1">
              <a:off x="201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6" name="Line 109"/>
            <p:cNvSpPr>
              <a:spLocks noChangeShapeType="1"/>
            </p:cNvSpPr>
            <p:nvPr/>
          </p:nvSpPr>
          <p:spPr bwMode="auto">
            <a:xfrm flipH="1">
              <a:off x="216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7" name="Line 110"/>
            <p:cNvSpPr>
              <a:spLocks noChangeShapeType="1"/>
            </p:cNvSpPr>
            <p:nvPr/>
          </p:nvSpPr>
          <p:spPr bwMode="auto">
            <a:xfrm flipH="1">
              <a:off x="230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8" name="Line 111"/>
            <p:cNvSpPr>
              <a:spLocks noChangeShapeType="1"/>
            </p:cNvSpPr>
            <p:nvPr/>
          </p:nvSpPr>
          <p:spPr bwMode="auto">
            <a:xfrm flipH="1">
              <a:off x="244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29" name="Line 112"/>
            <p:cNvSpPr>
              <a:spLocks noChangeShapeType="1"/>
            </p:cNvSpPr>
            <p:nvPr/>
          </p:nvSpPr>
          <p:spPr bwMode="auto">
            <a:xfrm flipH="1">
              <a:off x="259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0" name="Line 113"/>
            <p:cNvSpPr>
              <a:spLocks noChangeShapeType="1"/>
            </p:cNvSpPr>
            <p:nvPr/>
          </p:nvSpPr>
          <p:spPr bwMode="auto">
            <a:xfrm flipH="1">
              <a:off x="273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1" name="Line 114"/>
            <p:cNvSpPr>
              <a:spLocks noChangeShapeType="1"/>
            </p:cNvSpPr>
            <p:nvPr/>
          </p:nvSpPr>
          <p:spPr bwMode="auto">
            <a:xfrm flipH="1">
              <a:off x="288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2" name="Line 115"/>
            <p:cNvSpPr>
              <a:spLocks noChangeShapeType="1"/>
            </p:cNvSpPr>
            <p:nvPr/>
          </p:nvSpPr>
          <p:spPr bwMode="auto">
            <a:xfrm flipH="1">
              <a:off x="302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3" name="Line 116"/>
            <p:cNvSpPr>
              <a:spLocks noChangeShapeType="1"/>
            </p:cNvSpPr>
            <p:nvPr/>
          </p:nvSpPr>
          <p:spPr bwMode="auto">
            <a:xfrm flipH="1">
              <a:off x="316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4" name="Line 117"/>
            <p:cNvSpPr>
              <a:spLocks noChangeShapeType="1"/>
            </p:cNvSpPr>
            <p:nvPr/>
          </p:nvSpPr>
          <p:spPr bwMode="auto">
            <a:xfrm flipH="1">
              <a:off x="331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5" name="Line 118"/>
            <p:cNvSpPr>
              <a:spLocks noChangeShapeType="1"/>
            </p:cNvSpPr>
            <p:nvPr/>
          </p:nvSpPr>
          <p:spPr bwMode="auto">
            <a:xfrm flipH="1">
              <a:off x="345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6" name="Line 119"/>
            <p:cNvSpPr>
              <a:spLocks noChangeShapeType="1"/>
            </p:cNvSpPr>
            <p:nvPr/>
          </p:nvSpPr>
          <p:spPr bwMode="auto">
            <a:xfrm flipH="1">
              <a:off x="360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7" name="Line 120"/>
            <p:cNvSpPr>
              <a:spLocks noChangeShapeType="1"/>
            </p:cNvSpPr>
            <p:nvPr/>
          </p:nvSpPr>
          <p:spPr bwMode="auto">
            <a:xfrm flipH="1">
              <a:off x="37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8" name="Line 121"/>
            <p:cNvSpPr>
              <a:spLocks noChangeShapeType="1"/>
            </p:cNvSpPr>
            <p:nvPr/>
          </p:nvSpPr>
          <p:spPr bwMode="auto">
            <a:xfrm flipH="1">
              <a:off x="38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39" name="Line 122"/>
            <p:cNvSpPr>
              <a:spLocks noChangeShapeType="1"/>
            </p:cNvSpPr>
            <p:nvPr/>
          </p:nvSpPr>
          <p:spPr bwMode="auto">
            <a:xfrm flipH="1">
              <a:off x="40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40" name="Line 123"/>
            <p:cNvSpPr>
              <a:spLocks noChangeShapeType="1"/>
            </p:cNvSpPr>
            <p:nvPr/>
          </p:nvSpPr>
          <p:spPr bwMode="auto">
            <a:xfrm flipH="1">
              <a:off x="41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0" name="Group 124"/>
          <p:cNvGrpSpPr>
            <a:grpSpLocks/>
          </p:cNvGrpSpPr>
          <p:nvPr/>
        </p:nvGrpSpPr>
        <p:grpSpPr bwMode="auto">
          <a:xfrm>
            <a:off x="1035050" y="5039241"/>
            <a:ext cx="2874963" cy="522287"/>
            <a:chOff x="0" y="0"/>
            <a:chExt cx="11164" cy="2404"/>
          </a:xfrm>
        </p:grpSpPr>
        <p:sp>
          <p:nvSpPr>
            <p:cNvPr id="7207" name="AutoShape 125"/>
            <p:cNvSpPr>
              <a:spLocks noChangeArrowheads="1"/>
            </p:cNvSpPr>
            <p:nvPr/>
          </p:nvSpPr>
          <p:spPr bwMode="auto">
            <a:xfrm>
              <a:off x="1833" y="884"/>
              <a:ext cx="1552" cy="15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7 h 21600"/>
                <a:gd name="T26" fmla="*/ 18441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08" name="AutoShape 126"/>
            <p:cNvSpPr>
              <a:spLocks noChangeArrowheads="1"/>
            </p:cNvSpPr>
            <p:nvPr/>
          </p:nvSpPr>
          <p:spPr bwMode="auto">
            <a:xfrm>
              <a:off x="8121" y="873"/>
              <a:ext cx="1552" cy="15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7 h 21600"/>
                <a:gd name="T26" fmla="*/ 18441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blipFill dpi="0" rotWithShape="0">
              <a:blip r:embed="rId6" cstate="print"/>
              <a:srcRect/>
              <a:tile tx="0" ty="0" sx="100000" sy="100000" flip="none" algn="tl"/>
            </a:blip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271" name="Rectangle 127"/>
            <p:cNvSpPr>
              <a:spLocks noChangeArrowheads="1"/>
            </p:cNvSpPr>
            <p:nvPr/>
          </p:nvSpPr>
          <p:spPr bwMode="auto">
            <a:xfrm flipV="1">
              <a:off x="0" y="0"/>
              <a:ext cx="11164" cy="862"/>
            </a:xfrm>
            <a:prstGeom prst="rect">
              <a:avLst/>
            </a:prstGeom>
            <a:blipFill dpi="0" rotWithShape="0">
              <a:blip r:embed="rId6" cstate="print"/>
              <a:srcRect/>
              <a:tile tx="0" ty="0" sx="100000" sy="100000" flip="none" algn="tl"/>
            </a:blipFill>
            <a:ln w="9525" cmpd="sng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1" name="Group 128"/>
          <p:cNvGrpSpPr>
            <a:grpSpLocks/>
          </p:cNvGrpSpPr>
          <p:nvPr/>
        </p:nvGrpSpPr>
        <p:grpSpPr bwMode="auto">
          <a:xfrm>
            <a:off x="1044575" y="5024953"/>
            <a:ext cx="2874963" cy="522288"/>
            <a:chOff x="0" y="0"/>
            <a:chExt cx="11164" cy="2404"/>
          </a:xfrm>
        </p:grpSpPr>
        <p:sp>
          <p:nvSpPr>
            <p:cNvPr id="7204" name="AutoShape 129"/>
            <p:cNvSpPr>
              <a:spLocks noChangeArrowheads="1"/>
            </p:cNvSpPr>
            <p:nvPr/>
          </p:nvSpPr>
          <p:spPr bwMode="auto">
            <a:xfrm>
              <a:off x="1833" y="884"/>
              <a:ext cx="1552" cy="15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7 h 21600"/>
                <a:gd name="T26" fmla="*/ 18441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05" name="AutoShape 130"/>
            <p:cNvSpPr>
              <a:spLocks noChangeArrowheads="1"/>
            </p:cNvSpPr>
            <p:nvPr/>
          </p:nvSpPr>
          <p:spPr bwMode="auto">
            <a:xfrm>
              <a:off x="8121" y="873"/>
              <a:ext cx="1552" cy="15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9 w 21600"/>
                <a:gd name="T25" fmla="*/ 3167 h 21600"/>
                <a:gd name="T26" fmla="*/ 18441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275" name="Rectangle 131"/>
            <p:cNvSpPr>
              <a:spLocks noChangeArrowheads="1"/>
            </p:cNvSpPr>
            <p:nvPr/>
          </p:nvSpPr>
          <p:spPr bwMode="auto">
            <a:xfrm flipV="1">
              <a:off x="0" y="0"/>
              <a:ext cx="11164" cy="862"/>
            </a:xfrm>
            <a:prstGeom prst="rect">
              <a:avLst/>
            </a:prstGeom>
            <a:solidFill>
              <a:srgbClr val="FFFF00"/>
            </a:solidFill>
            <a:ln w="9525" cmpd="sng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276" name="Rectangle 132"/>
          <p:cNvSpPr>
            <a:spLocks noChangeArrowheads="1"/>
          </p:cNvSpPr>
          <p:nvPr/>
        </p:nvSpPr>
        <p:spPr bwMode="auto">
          <a:xfrm>
            <a:off x="2693785" y="4699719"/>
            <a:ext cx="990600" cy="32226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Group 134"/>
          <p:cNvGrpSpPr>
            <a:grpSpLocks/>
          </p:cNvGrpSpPr>
          <p:nvPr/>
        </p:nvGrpSpPr>
        <p:grpSpPr bwMode="auto">
          <a:xfrm>
            <a:off x="5380981" y="4168653"/>
            <a:ext cx="576263" cy="523875"/>
            <a:chOff x="57" y="74"/>
            <a:chExt cx="363" cy="330"/>
          </a:xfrm>
        </p:grpSpPr>
        <p:sp>
          <p:nvSpPr>
            <p:cNvPr id="7202" name="Line 135"/>
            <p:cNvSpPr>
              <a:spLocks noChangeShapeType="1"/>
            </p:cNvSpPr>
            <p:nvPr/>
          </p:nvSpPr>
          <p:spPr bwMode="auto">
            <a:xfrm>
              <a:off x="57" y="348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03" name="Text Box 136"/>
            <p:cNvSpPr txBox="1">
              <a:spLocks noChangeArrowheads="1"/>
            </p:cNvSpPr>
            <p:nvPr/>
          </p:nvSpPr>
          <p:spPr bwMode="auto">
            <a:xfrm>
              <a:off x="126" y="74"/>
              <a:ext cx="2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>
                  <a:solidFill>
                    <a:schemeClr val="accent2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</a:p>
          </p:txBody>
        </p:sp>
      </p:grpSp>
      <p:grpSp>
        <p:nvGrpSpPr>
          <p:cNvPr id="13" name="Group 137"/>
          <p:cNvGrpSpPr>
            <a:grpSpLocks/>
          </p:cNvGrpSpPr>
          <p:nvPr/>
        </p:nvGrpSpPr>
        <p:grpSpPr bwMode="auto">
          <a:xfrm>
            <a:off x="6573838" y="4716979"/>
            <a:ext cx="935673" cy="523875"/>
            <a:chOff x="0" y="80"/>
            <a:chExt cx="421" cy="330"/>
          </a:xfrm>
        </p:grpSpPr>
        <p:sp>
          <p:nvSpPr>
            <p:cNvPr id="7200" name="Line 138"/>
            <p:cNvSpPr>
              <a:spLocks noChangeShapeType="1"/>
            </p:cNvSpPr>
            <p:nvPr/>
          </p:nvSpPr>
          <p:spPr bwMode="auto">
            <a:xfrm>
              <a:off x="0" y="348"/>
              <a:ext cx="421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201" name="Text Box 139"/>
            <p:cNvSpPr txBox="1">
              <a:spLocks noChangeArrowheads="1"/>
            </p:cNvSpPr>
            <p:nvPr/>
          </p:nvSpPr>
          <p:spPr bwMode="auto">
            <a:xfrm>
              <a:off x="152" y="80"/>
              <a:ext cx="1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>
                  <a:solidFill>
                    <a:srgbClr val="FF66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zh-CN" altLang="en-US" sz="2800" b="1" i="1" baseline="30000" dirty="0">
                  <a:solidFill>
                    <a:srgbClr val="FF66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'</a:t>
              </a:r>
              <a:endParaRPr lang="zh-CN" altLang="en-US" sz="1400" i="1" dirty="0">
                <a:solidFill>
                  <a:srgbClr val="FF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Group 140"/>
          <p:cNvGrpSpPr>
            <a:grpSpLocks/>
          </p:cNvGrpSpPr>
          <p:nvPr/>
        </p:nvGrpSpPr>
        <p:grpSpPr bwMode="auto">
          <a:xfrm>
            <a:off x="4446629" y="4642257"/>
            <a:ext cx="1769748" cy="523875"/>
            <a:chOff x="-92" y="123"/>
            <a:chExt cx="1114" cy="330"/>
          </a:xfrm>
        </p:grpSpPr>
        <p:sp>
          <p:nvSpPr>
            <p:cNvPr id="7198" name="Line 141"/>
            <p:cNvSpPr>
              <a:spLocks noChangeShapeType="1"/>
            </p:cNvSpPr>
            <p:nvPr/>
          </p:nvSpPr>
          <p:spPr bwMode="auto">
            <a:xfrm flipH="1">
              <a:off x="229" y="354"/>
              <a:ext cx="793" cy="0"/>
            </a:xfrm>
            <a:prstGeom prst="line">
              <a:avLst/>
            </a:prstGeom>
            <a:noFill/>
            <a:ln w="44450">
              <a:solidFill>
                <a:srgbClr val="C00000"/>
              </a:solidFill>
              <a:round/>
              <a:headEnd type="arrow" w="lg" len="lg"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199" name="Text Box 142"/>
            <p:cNvSpPr txBox="1">
              <a:spLocks noChangeArrowheads="1"/>
            </p:cNvSpPr>
            <p:nvPr/>
          </p:nvSpPr>
          <p:spPr bwMode="auto">
            <a:xfrm>
              <a:off x="-92" y="123"/>
              <a:ext cx="5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2800" b="1" i="1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itchFamily="49" charset="-122"/>
                  <a:cs typeface="Times New Roman" pitchFamily="18" charset="0"/>
                </a:rPr>
                <a:t> k</a:t>
              </a:r>
              <a:endPara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6289" name="Text Box 145"/>
          <p:cNvSpPr txBox="1">
            <a:spLocks noChangeArrowheads="1"/>
          </p:cNvSpPr>
          <p:nvPr/>
        </p:nvSpPr>
        <p:spPr bwMode="auto">
          <a:xfrm>
            <a:off x="515584" y="6124246"/>
            <a:ext cx="18177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2) 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方向：</a:t>
            </a:r>
            <a:endParaRPr lang="zh-CN" altLang="en-US" sz="2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270245" y="1904431"/>
            <a:ext cx="1908327" cy="745433"/>
            <a:chOff x="6155902" y="2406328"/>
            <a:chExt cx="1908327" cy="745433"/>
          </a:xfrm>
        </p:grpSpPr>
        <p:sp>
          <p:nvSpPr>
            <p:cNvPr id="150" name="云形标注 149"/>
            <p:cNvSpPr/>
            <p:nvPr/>
          </p:nvSpPr>
          <p:spPr bwMode="auto">
            <a:xfrm>
              <a:off x="6155902" y="2406328"/>
              <a:ext cx="1908327" cy="745433"/>
            </a:xfrm>
            <a:prstGeom prst="cloudCallout">
              <a:avLst>
                <a:gd name="adj1" fmla="val -59209"/>
                <a:gd name="adj2" fmla="val -13957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48474" y="2410084"/>
              <a:ext cx="149912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既可为阻力</a:t>
              </a:r>
              <a:endParaRPr lang="en-US" altLang="zh-CN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sz="20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亦可为动力</a:t>
              </a: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302430" y="5715324"/>
            <a:ext cx="1152000" cy="432000"/>
            <a:chOff x="5260369" y="1705510"/>
            <a:chExt cx="1152000" cy="432000"/>
          </a:xfrm>
        </p:grpSpPr>
        <p:sp>
          <p:nvSpPr>
            <p:cNvPr id="153" name="椭圆形标注 152"/>
            <p:cNvSpPr/>
            <p:nvPr/>
          </p:nvSpPr>
          <p:spPr bwMode="auto">
            <a:xfrm>
              <a:off x="5260369" y="1705510"/>
              <a:ext cx="1152000" cy="432000"/>
            </a:xfrm>
            <a:prstGeom prst="wedgeEllipseCallout">
              <a:avLst>
                <a:gd name="adj1" fmla="val -17314"/>
                <a:gd name="adj2" fmla="val 7690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5282388" y="1744306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施力物体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47" name="Text Box 145"/>
          <p:cNvSpPr txBox="1">
            <a:spLocks noChangeArrowheads="1"/>
          </p:cNvSpPr>
          <p:nvPr/>
        </p:nvSpPr>
        <p:spPr bwMode="auto">
          <a:xfrm>
            <a:off x="1929236" y="6118990"/>
            <a:ext cx="62846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600" b="1" dirty="0" smtClean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相切</a:t>
            </a:r>
            <a:r>
              <a:rPr lang="zh-CN" altLang="en-US" sz="26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接触面，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与物体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相对运动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方向</a:t>
            </a:r>
            <a:r>
              <a:rPr lang="zh-CN" altLang="en-US" sz="2600" b="1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相反</a:t>
            </a:r>
            <a:r>
              <a:rPr lang="zh-CN" altLang="en-US" sz="2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17552 0.001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8" y="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70" dur="50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80" dur="50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18143 -0.0009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27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6146" grpId="0" animBg="1" autoUpdateAnimBg="0"/>
      <p:bldP spid="6147" grpId="0" animBg="1" autoUpdateAnimBg="0"/>
      <p:bldP spid="6148" grpId="0" animBg="1" autoUpdateAnimBg="0"/>
      <p:bldP spid="6148" grpId="1" animBg="1" autoUpdateAnimBg="0"/>
      <p:bldP spid="6149" grpId="0" animBg="1" autoUpdateAnimBg="0"/>
      <p:bldP spid="6150" grpId="0" animBg="1"/>
      <p:bldP spid="6151" grpId="0" build="p"/>
      <p:bldP spid="6152" grpId="0" animBg="1" autoUpdateAnimBg="0"/>
      <p:bldP spid="6152" grpId="1" animBg="1" autoUpdateAnimBg="0"/>
      <p:bldP spid="6191" grpId="0" animBg="1" autoUpdateAnimBg="0"/>
      <p:bldP spid="6191" grpId="1" animBg="1" autoUpdateAnimBg="0"/>
      <p:bldP spid="6192" grpId="0" animBg="1" autoUpdateAnimBg="0"/>
      <p:bldP spid="6192" grpId="1" animBg="1" autoUpdateAnimBg="0"/>
      <p:bldP spid="6276" grpId="0" animBg="1" autoUpdateAnimBg="0"/>
      <p:bldP spid="6276" grpId="1" animBg="1" autoUpdateAnimBg="0"/>
      <p:bldP spid="6289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28936" y="1355143"/>
            <a:ext cx="3537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ea typeface="楷体" pitchFamily="49" charset="-122"/>
              </a:rPr>
              <a:t>影响滑动摩擦</a:t>
            </a:r>
            <a:r>
              <a:rPr lang="zh-CN" altLang="en-US" sz="2400" b="1" dirty="0">
                <a:ea typeface="楷体" pitchFamily="49" charset="-122"/>
              </a:rPr>
              <a:t>力</a:t>
            </a:r>
            <a:r>
              <a:rPr lang="zh-CN" altLang="en-US" sz="2400" b="1" dirty="0" smtClean="0">
                <a:ea typeface="楷体" pitchFamily="49" charset="-122"/>
              </a:rPr>
              <a:t>的因素？</a:t>
            </a:r>
            <a:endParaRPr lang="zh-CN" altLang="en-US" sz="2400" b="1" dirty="0">
              <a:ea typeface="楷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7900" y="5537068"/>
            <a:ext cx="2438400" cy="719137"/>
            <a:chOff x="0" y="0"/>
            <a:chExt cx="1680" cy="496"/>
          </a:xfrm>
        </p:grpSpPr>
        <p:grpSp>
          <p:nvGrpSpPr>
            <p:cNvPr id="8342" name="Group 5"/>
            <p:cNvGrpSpPr>
              <a:grpSpLocks/>
            </p:cNvGrpSpPr>
            <p:nvPr/>
          </p:nvGrpSpPr>
          <p:grpSpPr bwMode="auto">
            <a:xfrm>
              <a:off x="0" y="112"/>
              <a:ext cx="1584" cy="224"/>
              <a:chOff x="0" y="0"/>
              <a:chExt cx="1584" cy="224"/>
            </a:xfrm>
          </p:grpSpPr>
          <p:grpSp>
            <p:nvGrpSpPr>
              <p:cNvPr id="8354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344" cy="224"/>
                <a:chOff x="0" y="0"/>
                <a:chExt cx="3504" cy="584"/>
              </a:xfrm>
            </p:grpSpPr>
            <p:grpSp>
              <p:nvGrpSpPr>
                <p:cNvPr id="8356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24" cy="584"/>
                  <a:chOff x="0" y="0"/>
                  <a:chExt cx="2640" cy="509"/>
                </a:xfrm>
              </p:grpSpPr>
              <p:sp>
                <p:nvSpPr>
                  <p:cNvPr id="836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640" cy="50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2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2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24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4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73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40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94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6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56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472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156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672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8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992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7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8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8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8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408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8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28" y="176"/>
                    <a:ext cx="2352" cy="14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357" name="Group 32"/>
                <p:cNvGrpSpPr>
                  <a:grpSpLocks/>
                </p:cNvGrpSpPr>
                <p:nvPr/>
              </p:nvGrpSpPr>
              <p:grpSpPr bwMode="auto">
                <a:xfrm>
                  <a:off x="3024" y="134"/>
                  <a:ext cx="480" cy="336"/>
                  <a:chOff x="0" y="0"/>
                  <a:chExt cx="480" cy="336"/>
                </a:xfrm>
              </p:grpSpPr>
              <p:sp>
                <p:nvSpPr>
                  <p:cNvPr id="8358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0"/>
                    <a:ext cx="336" cy="3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50 w 21600"/>
                      <a:gd name="T25" fmla="*/ 3150 h 21600"/>
                      <a:gd name="T26" fmla="*/ 18450 w 21600"/>
                      <a:gd name="T27" fmla="*/ 18450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5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2"/>
                    <a:ext cx="192" cy="96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8355" name="Line 35"/>
              <p:cNvSpPr>
                <a:spLocks noChangeShapeType="1"/>
              </p:cNvSpPr>
              <p:nvPr/>
            </p:nvSpPr>
            <p:spPr bwMode="auto">
              <a:xfrm>
                <a:off x="1344" y="1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8343" name="Line 36"/>
            <p:cNvSpPr>
              <a:spLocks noChangeShapeType="1"/>
            </p:cNvSpPr>
            <p:nvPr/>
          </p:nvSpPr>
          <p:spPr bwMode="auto">
            <a:xfrm>
              <a:off x="1584" y="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4" name="Line 37"/>
            <p:cNvSpPr>
              <a:spLocks noChangeShapeType="1"/>
            </p:cNvSpPr>
            <p:nvPr/>
          </p:nvSpPr>
          <p:spPr bwMode="auto">
            <a:xfrm>
              <a:off x="1584" y="64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5" name="Line 38"/>
            <p:cNvSpPr>
              <a:spLocks noChangeShapeType="1"/>
            </p:cNvSpPr>
            <p:nvPr/>
          </p:nvSpPr>
          <p:spPr bwMode="auto">
            <a:xfrm>
              <a:off x="1584" y="11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6" name="Line 39"/>
            <p:cNvSpPr>
              <a:spLocks noChangeShapeType="1"/>
            </p:cNvSpPr>
            <p:nvPr/>
          </p:nvSpPr>
          <p:spPr bwMode="auto">
            <a:xfrm>
              <a:off x="1584" y="16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7" name="Line 40"/>
            <p:cNvSpPr>
              <a:spLocks noChangeShapeType="1"/>
            </p:cNvSpPr>
            <p:nvPr/>
          </p:nvSpPr>
          <p:spPr bwMode="auto">
            <a:xfrm>
              <a:off x="1584" y="20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8" name="Line 41"/>
            <p:cNvSpPr>
              <a:spLocks noChangeShapeType="1"/>
            </p:cNvSpPr>
            <p:nvPr/>
          </p:nvSpPr>
          <p:spPr bwMode="auto">
            <a:xfrm>
              <a:off x="1584" y="25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49" name="Line 42"/>
            <p:cNvSpPr>
              <a:spLocks noChangeShapeType="1"/>
            </p:cNvSpPr>
            <p:nvPr/>
          </p:nvSpPr>
          <p:spPr bwMode="auto">
            <a:xfrm>
              <a:off x="1584" y="304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50" name="Line 43"/>
            <p:cNvSpPr>
              <a:spLocks noChangeShapeType="1"/>
            </p:cNvSpPr>
            <p:nvPr/>
          </p:nvSpPr>
          <p:spPr bwMode="auto">
            <a:xfrm>
              <a:off x="1584" y="352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51" name="Line 44"/>
            <p:cNvSpPr>
              <a:spLocks noChangeShapeType="1"/>
            </p:cNvSpPr>
            <p:nvPr/>
          </p:nvSpPr>
          <p:spPr bwMode="auto">
            <a:xfrm>
              <a:off x="1584" y="400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52" name="Line 45"/>
            <p:cNvSpPr>
              <a:spLocks noChangeShapeType="1"/>
            </p:cNvSpPr>
            <p:nvPr/>
          </p:nvSpPr>
          <p:spPr bwMode="auto">
            <a:xfrm>
              <a:off x="1584" y="448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53" name="Line 46"/>
            <p:cNvSpPr>
              <a:spLocks noChangeShapeType="1"/>
            </p:cNvSpPr>
            <p:nvPr/>
          </p:nvSpPr>
          <p:spPr bwMode="auto">
            <a:xfrm>
              <a:off x="1584" y="1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3629025" y="5594219"/>
            <a:ext cx="2819400" cy="476250"/>
            <a:chOff x="0" y="-4"/>
            <a:chExt cx="1776" cy="300"/>
          </a:xfrm>
        </p:grpSpPr>
        <p:grpSp>
          <p:nvGrpSpPr>
            <p:cNvPr id="8332" name="Group 48"/>
            <p:cNvGrpSpPr>
              <a:grpSpLocks/>
            </p:cNvGrpSpPr>
            <p:nvPr/>
          </p:nvGrpSpPr>
          <p:grpSpPr bwMode="auto">
            <a:xfrm>
              <a:off x="0" y="-4"/>
              <a:ext cx="1776" cy="295"/>
              <a:chOff x="0" y="-4"/>
              <a:chExt cx="1776" cy="295"/>
            </a:xfrm>
          </p:grpSpPr>
          <p:grpSp>
            <p:nvGrpSpPr>
              <p:cNvPr id="8334" name="Group 49"/>
              <p:cNvGrpSpPr>
                <a:grpSpLocks/>
              </p:cNvGrpSpPr>
              <p:nvPr/>
            </p:nvGrpSpPr>
            <p:grpSpPr bwMode="auto">
              <a:xfrm>
                <a:off x="0" y="-4"/>
                <a:ext cx="720" cy="295"/>
                <a:chOff x="0" y="-4"/>
                <a:chExt cx="720" cy="295"/>
              </a:xfrm>
            </p:grpSpPr>
            <p:sp>
              <p:nvSpPr>
                <p:cNvPr id="8336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-4"/>
                  <a:ext cx="432" cy="295"/>
                </a:xfrm>
                <a:prstGeom prst="rect">
                  <a:avLst/>
                </a:prstGeom>
                <a:solidFill>
                  <a:srgbClr val="00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8337" name="Group 51"/>
                <p:cNvGrpSpPr>
                  <a:grpSpLocks/>
                </p:cNvGrpSpPr>
                <p:nvPr/>
              </p:nvGrpSpPr>
              <p:grpSpPr bwMode="auto">
                <a:xfrm>
                  <a:off x="528" y="88"/>
                  <a:ext cx="192" cy="130"/>
                  <a:chOff x="0" y="0"/>
                  <a:chExt cx="992" cy="672"/>
                </a:xfrm>
              </p:grpSpPr>
              <p:sp>
                <p:nvSpPr>
                  <p:cNvPr id="8339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72" cy="6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600"/>
                      <a:gd name="T13" fmla="*/ 0 h 21600"/>
                      <a:gd name="T14" fmla="*/ 21600 w 21600"/>
                      <a:gd name="T15" fmla="*/ 771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5400" y="10800"/>
                        </a:moveTo>
                        <a:cubicBezTo>
                          <a:pt x="5400" y="7817"/>
                          <a:pt x="7817" y="5400"/>
                          <a:pt x="10800" y="5400"/>
                        </a:cubicBezTo>
                        <a:cubicBezTo>
                          <a:pt x="13782" y="5399"/>
                          <a:pt x="16199" y="7817"/>
                          <a:pt x="16200" y="10799"/>
                        </a:cubicBezTo>
                        <a:lnTo>
                          <a:pt x="21600" y="10800"/>
                        </a:lnTo>
                        <a:cubicBezTo>
                          <a:pt x="21600" y="4835"/>
                          <a:pt x="16764" y="0"/>
                          <a:pt x="10800" y="0"/>
                        </a:cubicBezTo>
                        <a:cubicBezTo>
                          <a:pt x="4835" y="0"/>
                          <a:pt x="0" y="4835"/>
                          <a:pt x="0" y="1080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40" name="AutoShape 5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0" y="0"/>
                    <a:ext cx="672" cy="67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600"/>
                      <a:gd name="T13" fmla="*/ 0 h 21600"/>
                      <a:gd name="T14" fmla="*/ 21600 w 21600"/>
                      <a:gd name="T15" fmla="*/ 771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5400" y="10800"/>
                        </a:moveTo>
                        <a:cubicBezTo>
                          <a:pt x="5400" y="7817"/>
                          <a:pt x="7817" y="5400"/>
                          <a:pt x="10800" y="5400"/>
                        </a:cubicBezTo>
                        <a:cubicBezTo>
                          <a:pt x="13782" y="5399"/>
                          <a:pt x="16199" y="7817"/>
                          <a:pt x="16200" y="10799"/>
                        </a:cubicBezTo>
                        <a:lnTo>
                          <a:pt x="21600" y="10800"/>
                        </a:lnTo>
                        <a:cubicBezTo>
                          <a:pt x="21600" y="4835"/>
                          <a:pt x="16764" y="0"/>
                          <a:pt x="10800" y="0"/>
                        </a:cubicBezTo>
                        <a:cubicBezTo>
                          <a:pt x="4835" y="0"/>
                          <a:pt x="0" y="4835"/>
                          <a:pt x="0" y="1080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34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512" y="240"/>
                    <a:ext cx="480" cy="144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338" name="Line 55"/>
                <p:cNvSpPr>
                  <a:spLocks noChangeShapeType="1"/>
                </p:cNvSpPr>
                <p:nvPr/>
              </p:nvSpPr>
              <p:spPr bwMode="auto">
                <a:xfrm>
                  <a:off x="432" y="144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335" name="Line 56"/>
              <p:cNvSpPr>
                <a:spLocks noChangeShapeType="1"/>
              </p:cNvSpPr>
              <p:nvPr/>
            </p:nvSpPr>
            <p:spPr bwMode="auto">
              <a:xfrm>
                <a:off x="720" y="144"/>
                <a:ext cx="105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sp>
          <p:nvSpPr>
            <p:cNvPr id="8333" name="AutoShape 57"/>
            <p:cNvSpPr>
              <a:spLocks noChangeArrowheads="1"/>
            </p:cNvSpPr>
            <p:nvPr/>
          </p:nvSpPr>
          <p:spPr bwMode="auto">
            <a:xfrm flipH="1">
              <a:off x="1656" y="8"/>
              <a:ext cx="58" cy="288"/>
            </a:xfrm>
            <a:prstGeom prst="flowChartSor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632200" y="6071028"/>
            <a:ext cx="3456000" cy="177800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2062160" y="5630147"/>
            <a:ext cx="1847853" cy="584200"/>
            <a:chOff x="-156" y="5"/>
            <a:chExt cx="1164" cy="368"/>
          </a:xfrm>
        </p:grpSpPr>
        <p:sp>
          <p:nvSpPr>
            <p:cNvPr id="8330" name="Line 60"/>
            <p:cNvSpPr>
              <a:spLocks noChangeShapeType="1"/>
            </p:cNvSpPr>
            <p:nvPr/>
          </p:nvSpPr>
          <p:spPr bwMode="auto">
            <a:xfrm flipH="1">
              <a:off x="192" y="272"/>
              <a:ext cx="81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31" name="Text Box 61"/>
            <p:cNvSpPr txBox="1">
              <a:spLocks noChangeArrowheads="1"/>
            </p:cNvSpPr>
            <p:nvPr/>
          </p:nvSpPr>
          <p:spPr bwMode="auto">
            <a:xfrm>
              <a:off x="-156" y="5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3200" b="1" i="1" baseline="-25000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endParaRPr lang="zh-CN" altLang="en-US" sz="3200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4041775" y="5205943"/>
            <a:ext cx="1246188" cy="628650"/>
            <a:chOff x="0" y="0"/>
            <a:chExt cx="785" cy="396"/>
          </a:xfrm>
        </p:grpSpPr>
        <p:sp>
          <p:nvSpPr>
            <p:cNvPr id="8328" name="Line 63"/>
            <p:cNvSpPr>
              <a:spLocks noChangeShapeType="1"/>
            </p:cNvSpPr>
            <p:nvPr/>
          </p:nvSpPr>
          <p:spPr bwMode="auto">
            <a:xfrm>
              <a:off x="0" y="396"/>
              <a:ext cx="768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9" name="Text Box 64"/>
            <p:cNvSpPr txBox="1">
              <a:spLocks noChangeArrowheads="1"/>
            </p:cNvSpPr>
            <p:nvPr/>
          </p:nvSpPr>
          <p:spPr bwMode="auto">
            <a:xfrm>
              <a:off x="518" y="0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0000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endParaRPr lang="zh-CN" altLang="en-US" sz="2800" b="1" i="1" baseline="-25000" dirty="0">
                <a:solidFill>
                  <a:srgbClr val="00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8" name="Group 65"/>
          <p:cNvGrpSpPr>
            <a:grpSpLocks/>
          </p:cNvGrpSpPr>
          <p:nvPr/>
        </p:nvGrpSpPr>
        <p:grpSpPr bwMode="auto">
          <a:xfrm>
            <a:off x="468313" y="6251255"/>
            <a:ext cx="8231187" cy="152400"/>
            <a:chOff x="0" y="0"/>
            <a:chExt cx="4320" cy="96"/>
          </a:xfrm>
        </p:grpSpPr>
        <p:sp>
          <p:nvSpPr>
            <p:cNvPr id="8297" name="Line 66"/>
            <p:cNvSpPr>
              <a:spLocks noChangeShapeType="1"/>
            </p:cNvSpPr>
            <p:nvPr/>
          </p:nvSpPr>
          <p:spPr bwMode="auto">
            <a:xfrm>
              <a:off x="0" y="0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8" name="Line 67"/>
            <p:cNvSpPr>
              <a:spLocks noChangeShapeType="1"/>
            </p:cNvSpPr>
            <p:nvPr/>
          </p:nvSpPr>
          <p:spPr bwMode="auto">
            <a:xfrm flipH="1">
              <a:off x="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9" name="Line 68"/>
            <p:cNvSpPr>
              <a:spLocks noChangeShapeType="1"/>
            </p:cNvSpPr>
            <p:nvPr/>
          </p:nvSpPr>
          <p:spPr bwMode="auto">
            <a:xfrm flipH="1">
              <a:off x="1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0" name="Line 69"/>
            <p:cNvSpPr>
              <a:spLocks noChangeShapeType="1"/>
            </p:cNvSpPr>
            <p:nvPr/>
          </p:nvSpPr>
          <p:spPr bwMode="auto">
            <a:xfrm flipH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1" name="Line 70"/>
            <p:cNvSpPr>
              <a:spLocks noChangeShapeType="1"/>
            </p:cNvSpPr>
            <p:nvPr/>
          </p:nvSpPr>
          <p:spPr bwMode="auto">
            <a:xfrm flipH="1">
              <a:off x="4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2" name="Line 71"/>
            <p:cNvSpPr>
              <a:spLocks noChangeShapeType="1"/>
            </p:cNvSpPr>
            <p:nvPr/>
          </p:nvSpPr>
          <p:spPr bwMode="auto">
            <a:xfrm flipH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3" name="Line 72"/>
            <p:cNvSpPr>
              <a:spLocks noChangeShapeType="1"/>
            </p:cNvSpPr>
            <p:nvPr/>
          </p:nvSpPr>
          <p:spPr bwMode="auto">
            <a:xfrm flipH="1">
              <a:off x="72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4" name="Line 73"/>
            <p:cNvSpPr>
              <a:spLocks noChangeShapeType="1"/>
            </p:cNvSpPr>
            <p:nvPr/>
          </p:nvSpPr>
          <p:spPr bwMode="auto">
            <a:xfrm flipH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5" name="Line 74"/>
            <p:cNvSpPr>
              <a:spLocks noChangeShapeType="1"/>
            </p:cNvSpPr>
            <p:nvPr/>
          </p:nvSpPr>
          <p:spPr bwMode="auto">
            <a:xfrm flipH="1">
              <a:off x="100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6" name="Line 75"/>
            <p:cNvSpPr>
              <a:spLocks noChangeShapeType="1"/>
            </p:cNvSpPr>
            <p:nvPr/>
          </p:nvSpPr>
          <p:spPr bwMode="auto">
            <a:xfrm flipH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7" name="Line 76"/>
            <p:cNvSpPr>
              <a:spLocks noChangeShapeType="1"/>
            </p:cNvSpPr>
            <p:nvPr/>
          </p:nvSpPr>
          <p:spPr bwMode="auto">
            <a:xfrm flipH="1">
              <a:off x="129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8" name="Line 77"/>
            <p:cNvSpPr>
              <a:spLocks noChangeShapeType="1"/>
            </p:cNvSpPr>
            <p:nvPr/>
          </p:nvSpPr>
          <p:spPr bwMode="auto">
            <a:xfrm flipH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09" name="Line 78"/>
            <p:cNvSpPr>
              <a:spLocks noChangeShapeType="1"/>
            </p:cNvSpPr>
            <p:nvPr/>
          </p:nvSpPr>
          <p:spPr bwMode="auto">
            <a:xfrm flipH="1">
              <a:off x="158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0" name="Line 79"/>
            <p:cNvSpPr>
              <a:spLocks noChangeShapeType="1"/>
            </p:cNvSpPr>
            <p:nvPr/>
          </p:nvSpPr>
          <p:spPr bwMode="auto">
            <a:xfrm flipH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1" name="Line 80"/>
            <p:cNvSpPr>
              <a:spLocks noChangeShapeType="1"/>
            </p:cNvSpPr>
            <p:nvPr/>
          </p:nvSpPr>
          <p:spPr bwMode="auto">
            <a:xfrm flipH="1">
              <a:off x="187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2" name="Line 81"/>
            <p:cNvSpPr>
              <a:spLocks noChangeShapeType="1"/>
            </p:cNvSpPr>
            <p:nvPr/>
          </p:nvSpPr>
          <p:spPr bwMode="auto">
            <a:xfrm flipH="1">
              <a:off x="201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3" name="Line 82"/>
            <p:cNvSpPr>
              <a:spLocks noChangeShapeType="1"/>
            </p:cNvSpPr>
            <p:nvPr/>
          </p:nvSpPr>
          <p:spPr bwMode="auto">
            <a:xfrm flipH="1">
              <a:off x="216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4" name="Line 83"/>
            <p:cNvSpPr>
              <a:spLocks noChangeShapeType="1"/>
            </p:cNvSpPr>
            <p:nvPr/>
          </p:nvSpPr>
          <p:spPr bwMode="auto">
            <a:xfrm flipH="1">
              <a:off x="230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5" name="Line 84"/>
            <p:cNvSpPr>
              <a:spLocks noChangeShapeType="1"/>
            </p:cNvSpPr>
            <p:nvPr/>
          </p:nvSpPr>
          <p:spPr bwMode="auto">
            <a:xfrm flipH="1">
              <a:off x="244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6" name="Line 85"/>
            <p:cNvSpPr>
              <a:spLocks noChangeShapeType="1"/>
            </p:cNvSpPr>
            <p:nvPr/>
          </p:nvSpPr>
          <p:spPr bwMode="auto">
            <a:xfrm flipH="1">
              <a:off x="259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7" name="Line 86"/>
            <p:cNvSpPr>
              <a:spLocks noChangeShapeType="1"/>
            </p:cNvSpPr>
            <p:nvPr/>
          </p:nvSpPr>
          <p:spPr bwMode="auto">
            <a:xfrm flipH="1">
              <a:off x="273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8" name="Line 87"/>
            <p:cNvSpPr>
              <a:spLocks noChangeShapeType="1"/>
            </p:cNvSpPr>
            <p:nvPr/>
          </p:nvSpPr>
          <p:spPr bwMode="auto">
            <a:xfrm flipH="1">
              <a:off x="288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19" name="Line 88"/>
            <p:cNvSpPr>
              <a:spLocks noChangeShapeType="1"/>
            </p:cNvSpPr>
            <p:nvPr/>
          </p:nvSpPr>
          <p:spPr bwMode="auto">
            <a:xfrm flipH="1">
              <a:off x="302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0" name="Line 89"/>
            <p:cNvSpPr>
              <a:spLocks noChangeShapeType="1"/>
            </p:cNvSpPr>
            <p:nvPr/>
          </p:nvSpPr>
          <p:spPr bwMode="auto">
            <a:xfrm flipH="1">
              <a:off x="316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1" name="Line 90"/>
            <p:cNvSpPr>
              <a:spLocks noChangeShapeType="1"/>
            </p:cNvSpPr>
            <p:nvPr/>
          </p:nvSpPr>
          <p:spPr bwMode="auto">
            <a:xfrm flipH="1">
              <a:off x="331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2" name="Line 91"/>
            <p:cNvSpPr>
              <a:spLocks noChangeShapeType="1"/>
            </p:cNvSpPr>
            <p:nvPr/>
          </p:nvSpPr>
          <p:spPr bwMode="auto">
            <a:xfrm flipH="1">
              <a:off x="345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3" name="Line 92"/>
            <p:cNvSpPr>
              <a:spLocks noChangeShapeType="1"/>
            </p:cNvSpPr>
            <p:nvPr/>
          </p:nvSpPr>
          <p:spPr bwMode="auto">
            <a:xfrm flipH="1">
              <a:off x="360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4" name="Line 93"/>
            <p:cNvSpPr>
              <a:spLocks noChangeShapeType="1"/>
            </p:cNvSpPr>
            <p:nvPr/>
          </p:nvSpPr>
          <p:spPr bwMode="auto">
            <a:xfrm flipH="1">
              <a:off x="37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5" name="Line 94"/>
            <p:cNvSpPr>
              <a:spLocks noChangeShapeType="1"/>
            </p:cNvSpPr>
            <p:nvPr/>
          </p:nvSpPr>
          <p:spPr bwMode="auto">
            <a:xfrm flipH="1">
              <a:off x="38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6" name="Line 95"/>
            <p:cNvSpPr>
              <a:spLocks noChangeShapeType="1"/>
            </p:cNvSpPr>
            <p:nvPr/>
          </p:nvSpPr>
          <p:spPr bwMode="auto">
            <a:xfrm flipH="1">
              <a:off x="40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327" name="Line 96"/>
            <p:cNvSpPr>
              <a:spLocks noChangeShapeType="1"/>
            </p:cNvSpPr>
            <p:nvPr/>
          </p:nvSpPr>
          <p:spPr bwMode="auto">
            <a:xfrm flipH="1">
              <a:off x="41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595313" y="4630437"/>
            <a:ext cx="8231187" cy="152400"/>
            <a:chOff x="0" y="0"/>
            <a:chExt cx="4320" cy="96"/>
          </a:xfrm>
        </p:grpSpPr>
        <p:sp>
          <p:nvSpPr>
            <p:cNvPr id="8266" name="Line 98"/>
            <p:cNvSpPr>
              <a:spLocks noChangeShapeType="1"/>
            </p:cNvSpPr>
            <p:nvPr/>
          </p:nvSpPr>
          <p:spPr bwMode="auto">
            <a:xfrm>
              <a:off x="0" y="0"/>
              <a:ext cx="4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67" name="Line 99"/>
            <p:cNvSpPr>
              <a:spLocks noChangeShapeType="1"/>
            </p:cNvSpPr>
            <p:nvPr/>
          </p:nvSpPr>
          <p:spPr bwMode="auto">
            <a:xfrm flipH="1">
              <a:off x="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68" name="Line 100"/>
            <p:cNvSpPr>
              <a:spLocks noChangeShapeType="1"/>
            </p:cNvSpPr>
            <p:nvPr/>
          </p:nvSpPr>
          <p:spPr bwMode="auto">
            <a:xfrm flipH="1">
              <a:off x="1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69" name="Line 101"/>
            <p:cNvSpPr>
              <a:spLocks noChangeShapeType="1"/>
            </p:cNvSpPr>
            <p:nvPr/>
          </p:nvSpPr>
          <p:spPr bwMode="auto">
            <a:xfrm flipH="1">
              <a:off x="2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0" name="Line 102"/>
            <p:cNvSpPr>
              <a:spLocks noChangeShapeType="1"/>
            </p:cNvSpPr>
            <p:nvPr/>
          </p:nvSpPr>
          <p:spPr bwMode="auto">
            <a:xfrm flipH="1">
              <a:off x="4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1" name="Line 103"/>
            <p:cNvSpPr>
              <a:spLocks noChangeShapeType="1"/>
            </p:cNvSpPr>
            <p:nvPr/>
          </p:nvSpPr>
          <p:spPr bwMode="auto">
            <a:xfrm flipH="1">
              <a:off x="5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2" name="Line 104"/>
            <p:cNvSpPr>
              <a:spLocks noChangeShapeType="1"/>
            </p:cNvSpPr>
            <p:nvPr/>
          </p:nvSpPr>
          <p:spPr bwMode="auto">
            <a:xfrm flipH="1">
              <a:off x="72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3" name="Line 105"/>
            <p:cNvSpPr>
              <a:spLocks noChangeShapeType="1"/>
            </p:cNvSpPr>
            <p:nvPr/>
          </p:nvSpPr>
          <p:spPr bwMode="auto">
            <a:xfrm flipH="1">
              <a:off x="86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4" name="Line 106"/>
            <p:cNvSpPr>
              <a:spLocks noChangeShapeType="1"/>
            </p:cNvSpPr>
            <p:nvPr/>
          </p:nvSpPr>
          <p:spPr bwMode="auto">
            <a:xfrm flipH="1">
              <a:off x="100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5" name="Line 107"/>
            <p:cNvSpPr>
              <a:spLocks noChangeShapeType="1"/>
            </p:cNvSpPr>
            <p:nvPr/>
          </p:nvSpPr>
          <p:spPr bwMode="auto">
            <a:xfrm flipH="1">
              <a:off x="115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6" name="Line 108"/>
            <p:cNvSpPr>
              <a:spLocks noChangeShapeType="1"/>
            </p:cNvSpPr>
            <p:nvPr/>
          </p:nvSpPr>
          <p:spPr bwMode="auto">
            <a:xfrm flipH="1">
              <a:off x="129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7" name="Line 109"/>
            <p:cNvSpPr>
              <a:spLocks noChangeShapeType="1"/>
            </p:cNvSpPr>
            <p:nvPr/>
          </p:nvSpPr>
          <p:spPr bwMode="auto">
            <a:xfrm flipH="1">
              <a:off x="144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8" name="Line 110"/>
            <p:cNvSpPr>
              <a:spLocks noChangeShapeType="1"/>
            </p:cNvSpPr>
            <p:nvPr/>
          </p:nvSpPr>
          <p:spPr bwMode="auto">
            <a:xfrm flipH="1">
              <a:off x="158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79" name="Line 111"/>
            <p:cNvSpPr>
              <a:spLocks noChangeShapeType="1"/>
            </p:cNvSpPr>
            <p:nvPr/>
          </p:nvSpPr>
          <p:spPr bwMode="auto">
            <a:xfrm flipH="1">
              <a:off x="172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0" name="Line 112"/>
            <p:cNvSpPr>
              <a:spLocks noChangeShapeType="1"/>
            </p:cNvSpPr>
            <p:nvPr/>
          </p:nvSpPr>
          <p:spPr bwMode="auto">
            <a:xfrm flipH="1">
              <a:off x="187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1" name="Line 113"/>
            <p:cNvSpPr>
              <a:spLocks noChangeShapeType="1"/>
            </p:cNvSpPr>
            <p:nvPr/>
          </p:nvSpPr>
          <p:spPr bwMode="auto">
            <a:xfrm flipH="1">
              <a:off x="201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2" name="Line 114"/>
            <p:cNvSpPr>
              <a:spLocks noChangeShapeType="1"/>
            </p:cNvSpPr>
            <p:nvPr/>
          </p:nvSpPr>
          <p:spPr bwMode="auto">
            <a:xfrm flipH="1">
              <a:off x="216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3" name="Line 115"/>
            <p:cNvSpPr>
              <a:spLocks noChangeShapeType="1"/>
            </p:cNvSpPr>
            <p:nvPr/>
          </p:nvSpPr>
          <p:spPr bwMode="auto">
            <a:xfrm flipH="1">
              <a:off x="230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4" name="Line 116"/>
            <p:cNvSpPr>
              <a:spLocks noChangeShapeType="1"/>
            </p:cNvSpPr>
            <p:nvPr/>
          </p:nvSpPr>
          <p:spPr bwMode="auto">
            <a:xfrm flipH="1">
              <a:off x="244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5" name="Line 117"/>
            <p:cNvSpPr>
              <a:spLocks noChangeShapeType="1"/>
            </p:cNvSpPr>
            <p:nvPr/>
          </p:nvSpPr>
          <p:spPr bwMode="auto">
            <a:xfrm flipH="1">
              <a:off x="259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6" name="Line 118"/>
            <p:cNvSpPr>
              <a:spLocks noChangeShapeType="1"/>
            </p:cNvSpPr>
            <p:nvPr/>
          </p:nvSpPr>
          <p:spPr bwMode="auto">
            <a:xfrm flipH="1">
              <a:off x="273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7" name="Line 119"/>
            <p:cNvSpPr>
              <a:spLocks noChangeShapeType="1"/>
            </p:cNvSpPr>
            <p:nvPr/>
          </p:nvSpPr>
          <p:spPr bwMode="auto">
            <a:xfrm flipH="1">
              <a:off x="288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8" name="Line 120"/>
            <p:cNvSpPr>
              <a:spLocks noChangeShapeType="1"/>
            </p:cNvSpPr>
            <p:nvPr/>
          </p:nvSpPr>
          <p:spPr bwMode="auto">
            <a:xfrm flipH="1">
              <a:off x="302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89" name="Line 121"/>
            <p:cNvSpPr>
              <a:spLocks noChangeShapeType="1"/>
            </p:cNvSpPr>
            <p:nvPr/>
          </p:nvSpPr>
          <p:spPr bwMode="auto">
            <a:xfrm flipH="1">
              <a:off x="316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0" name="Line 122"/>
            <p:cNvSpPr>
              <a:spLocks noChangeShapeType="1"/>
            </p:cNvSpPr>
            <p:nvPr/>
          </p:nvSpPr>
          <p:spPr bwMode="auto">
            <a:xfrm flipH="1">
              <a:off x="331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1" name="Line 123"/>
            <p:cNvSpPr>
              <a:spLocks noChangeShapeType="1"/>
            </p:cNvSpPr>
            <p:nvPr/>
          </p:nvSpPr>
          <p:spPr bwMode="auto">
            <a:xfrm flipH="1">
              <a:off x="345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2" name="Line 124"/>
            <p:cNvSpPr>
              <a:spLocks noChangeShapeType="1"/>
            </p:cNvSpPr>
            <p:nvPr/>
          </p:nvSpPr>
          <p:spPr bwMode="auto">
            <a:xfrm flipH="1">
              <a:off x="3600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3" name="Line 125"/>
            <p:cNvSpPr>
              <a:spLocks noChangeShapeType="1"/>
            </p:cNvSpPr>
            <p:nvPr/>
          </p:nvSpPr>
          <p:spPr bwMode="auto">
            <a:xfrm flipH="1">
              <a:off x="3744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4" name="Line 126"/>
            <p:cNvSpPr>
              <a:spLocks noChangeShapeType="1"/>
            </p:cNvSpPr>
            <p:nvPr/>
          </p:nvSpPr>
          <p:spPr bwMode="auto">
            <a:xfrm flipH="1">
              <a:off x="3888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5" name="Line 127"/>
            <p:cNvSpPr>
              <a:spLocks noChangeShapeType="1"/>
            </p:cNvSpPr>
            <p:nvPr/>
          </p:nvSpPr>
          <p:spPr bwMode="auto">
            <a:xfrm flipH="1">
              <a:off x="4032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96" name="Line 128"/>
            <p:cNvSpPr>
              <a:spLocks noChangeShapeType="1"/>
            </p:cNvSpPr>
            <p:nvPr/>
          </p:nvSpPr>
          <p:spPr bwMode="auto">
            <a:xfrm flipH="1">
              <a:off x="4176" y="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0" name="Group 129"/>
          <p:cNvGrpSpPr>
            <a:grpSpLocks/>
          </p:cNvGrpSpPr>
          <p:nvPr/>
        </p:nvGrpSpPr>
        <p:grpSpPr bwMode="auto">
          <a:xfrm>
            <a:off x="738188" y="4148980"/>
            <a:ext cx="3429000" cy="484505"/>
            <a:chOff x="0" y="-24"/>
            <a:chExt cx="5400" cy="763"/>
          </a:xfrm>
        </p:grpSpPr>
        <p:grpSp>
          <p:nvGrpSpPr>
            <p:cNvPr id="8224" name="Group 130"/>
            <p:cNvGrpSpPr>
              <a:grpSpLocks/>
            </p:cNvGrpSpPr>
            <p:nvPr/>
          </p:nvGrpSpPr>
          <p:grpSpPr bwMode="auto">
            <a:xfrm>
              <a:off x="1780" y="155"/>
              <a:ext cx="3620" cy="530"/>
              <a:chOff x="0" y="0"/>
              <a:chExt cx="1584" cy="232"/>
            </a:xfrm>
          </p:grpSpPr>
          <p:grpSp>
            <p:nvGrpSpPr>
              <p:cNvPr id="8236" name="Group 131"/>
              <p:cNvGrpSpPr>
                <a:grpSpLocks/>
              </p:cNvGrpSpPr>
              <p:nvPr/>
            </p:nvGrpSpPr>
            <p:grpSpPr bwMode="auto">
              <a:xfrm>
                <a:off x="0" y="0"/>
                <a:ext cx="1344" cy="232"/>
                <a:chOff x="0" y="-2"/>
                <a:chExt cx="3504" cy="606"/>
              </a:xfrm>
            </p:grpSpPr>
            <p:grpSp>
              <p:nvGrpSpPr>
                <p:cNvPr id="8238" name="Group 132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3024" cy="606"/>
                  <a:chOff x="0" y="-1"/>
                  <a:chExt cx="2640" cy="528"/>
                </a:xfrm>
              </p:grpSpPr>
              <p:sp>
                <p:nvSpPr>
                  <p:cNvPr id="8242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1"/>
                    <a:ext cx="2640" cy="528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3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2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4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2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5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424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6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7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64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8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73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9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840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94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1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2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3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256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5" name="Line 146"/>
                  <p:cNvSpPr>
                    <a:spLocks noChangeShapeType="1"/>
                  </p:cNvSpPr>
                  <p:nvPr/>
                </p:nvSpPr>
                <p:spPr bwMode="auto">
                  <a:xfrm>
                    <a:off x="1472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6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56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7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1672" y="56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8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59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888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0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92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1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2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3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48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4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408" y="40"/>
                    <a:ext cx="0" cy="43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65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28" y="176"/>
                    <a:ext cx="2352" cy="144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8239" name="Group 157"/>
                <p:cNvGrpSpPr>
                  <a:grpSpLocks/>
                </p:cNvGrpSpPr>
                <p:nvPr/>
              </p:nvGrpSpPr>
              <p:grpSpPr bwMode="auto">
                <a:xfrm>
                  <a:off x="3024" y="134"/>
                  <a:ext cx="480" cy="336"/>
                  <a:chOff x="0" y="0"/>
                  <a:chExt cx="480" cy="336"/>
                </a:xfrm>
              </p:grpSpPr>
              <p:sp>
                <p:nvSpPr>
                  <p:cNvPr id="8240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144" y="0"/>
                    <a:ext cx="336" cy="3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50 w 21600"/>
                      <a:gd name="T25" fmla="*/ 3150 h 21600"/>
                      <a:gd name="T26" fmla="*/ 18450 w 21600"/>
                      <a:gd name="T27" fmla="*/ 18450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5400" y="10800"/>
                        </a:moveTo>
                        <a:cubicBezTo>
                          <a:pt x="5400" y="13782"/>
                          <a:pt x="7818" y="16200"/>
                          <a:pt x="10800" y="16200"/>
                        </a:cubicBezTo>
                        <a:cubicBezTo>
                          <a:pt x="13782" y="16200"/>
                          <a:pt x="16200" y="13782"/>
                          <a:pt x="16200" y="10800"/>
                        </a:cubicBezTo>
                        <a:cubicBezTo>
                          <a:pt x="16200" y="7818"/>
                          <a:pt x="13782" y="5400"/>
                          <a:pt x="10800" y="5400"/>
                        </a:cubicBezTo>
                        <a:cubicBezTo>
                          <a:pt x="7818" y="5400"/>
                          <a:pt x="5400" y="7818"/>
                          <a:pt x="5400" y="1080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241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12"/>
                    <a:ext cx="192" cy="96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8237" name="Line 160"/>
              <p:cNvSpPr>
                <a:spLocks noChangeShapeType="1"/>
              </p:cNvSpPr>
              <p:nvPr/>
            </p:nvSpPr>
            <p:spPr bwMode="auto">
              <a:xfrm>
                <a:off x="1344" y="11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8225" name="Group 161"/>
            <p:cNvGrpSpPr>
              <a:grpSpLocks/>
            </p:cNvGrpSpPr>
            <p:nvPr/>
          </p:nvGrpSpPr>
          <p:grpSpPr bwMode="auto">
            <a:xfrm>
              <a:off x="0" y="-24"/>
              <a:ext cx="4440" cy="763"/>
              <a:chOff x="0" y="-9"/>
              <a:chExt cx="1776" cy="305"/>
            </a:xfrm>
          </p:grpSpPr>
          <p:grpSp>
            <p:nvGrpSpPr>
              <p:cNvPr id="8226" name="Group 162"/>
              <p:cNvGrpSpPr>
                <a:grpSpLocks/>
              </p:cNvGrpSpPr>
              <p:nvPr/>
            </p:nvGrpSpPr>
            <p:grpSpPr bwMode="auto">
              <a:xfrm>
                <a:off x="0" y="-9"/>
                <a:ext cx="1776" cy="295"/>
                <a:chOff x="0" y="-9"/>
                <a:chExt cx="1776" cy="295"/>
              </a:xfrm>
            </p:grpSpPr>
            <p:grpSp>
              <p:nvGrpSpPr>
                <p:cNvPr id="8228" name="Group 163"/>
                <p:cNvGrpSpPr>
                  <a:grpSpLocks/>
                </p:cNvGrpSpPr>
                <p:nvPr/>
              </p:nvGrpSpPr>
              <p:grpSpPr bwMode="auto">
                <a:xfrm>
                  <a:off x="0" y="-9"/>
                  <a:ext cx="720" cy="295"/>
                  <a:chOff x="0" y="-9"/>
                  <a:chExt cx="720" cy="295"/>
                </a:xfrm>
              </p:grpSpPr>
              <p:sp>
                <p:nvSpPr>
                  <p:cNvPr id="8230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-9"/>
                    <a:ext cx="432" cy="295"/>
                  </a:xfrm>
                  <a:prstGeom prst="rect">
                    <a:avLst/>
                  </a:prstGeom>
                  <a:solidFill>
                    <a:srgbClr val="0099FF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8231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528" y="88"/>
                    <a:ext cx="192" cy="130"/>
                    <a:chOff x="0" y="0"/>
                    <a:chExt cx="992" cy="672"/>
                  </a:xfrm>
                </p:grpSpPr>
                <p:sp>
                  <p:nvSpPr>
                    <p:cNvPr id="8233" name="AutoShap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672" cy="67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600"/>
                        <a:gd name="T13" fmla="*/ 0 h 21600"/>
                        <a:gd name="T14" fmla="*/ 21600 w 21600"/>
                        <a:gd name="T15" fmla="*/ 771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5400" y="10800"/>
                          </a:moveTo>
                          <a:cubicBezTo>
                            <a:pt x="5400" y="7817"/>
                            <a:pt x="7817" y="5400"/>
                            <a:pt x="10800" y="5400"/>
                          </a:cubicBezTo>
                          <a:cubicBezTo>
                            <a:pt x="13782" y="5399"/>
                            <a:pt x="16199" y="7817"/>
                            <a:pt x="16200" y="10799"/>
                          </a:cubicBezTo>
                          <a:lnTo>
                            <a:pt x="21600" y="10800"/>
                          </a:lnTo>
                          <a:cubicBezTo>
                            <a:pt x="21600" y="4835"/>
                            <a:pt x="16764" y="0"/>
                            <a:pt x="10800" y="0"/>
                          </a:cubicBezTo>
                          <a:cubicBezTo>
                            <a:pt x="4835" y="0"/>
                            <a:pt x="0" y="4835"/>
                            <a:pt x="0" y="1080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234" name="AutoShape 167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0" y="0"/>
                      <a:ext cx="672" cy="67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600"/>
                        <a:gd name="T13" fmla="*/ 0 h 21600"/>
                        <a:gd name="T14" fmla="*/ 21600 w 21600"/>
                        <a:gd name="T15" fmla="*/ 771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5400" y="10800"/>
                          </a:moveTo>
                          <a:cubicBezTo>
                            <a:pt x="5400" y="7817"/>
                            <a:pt x="7817" y="5400"/>
                            <a:pt x="10800" y="5400"/>
                          </a:cubicBezTo>
                          <a:cubicBezTo>
                            <a:pt x="13782" y="5399"/>
                            <a:pt x="16199" y="7817"/>
                            <a:pt x="16200" y="10799"/>
                          </a:cubicBezTo>
                          <a:lnTo>
                            <a:pt x="21600" y="10800"/>
                          </a:lnTo>
                          <a:cubicBezTo>
                            <a:pt x="21600" y="4835"/>
                            <a:pt x="16764" y="0"/>
                            <a:pt x="10800" y="0"/>
                          </a:cubicBezTo>
                          <a:cubicBezTo>
                            <a:pt x="4835" y="0"/>
                            <a:pt x="0" y="4835"/>
                            <a:pt x="0" y="1080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8235" name="Rectangle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" y="240"/>
                      <a:ext cx="480" cy="14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8232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144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itchFamily="18" charset="0"/>
                      <a:ea typeface="楷体" pitchFamily="49" charset="-122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8229" name="Line 170"/>
                <p:cNvSpPr>
                  <a:spLocks noChangeShapeType="1"/>
                </p:cNvSpPr>
                <p:nvPr/>
              </p:nvSpPr>
              <p:spPr bwMode="auto">
                <a:xfrm>
                  <a:off x="720" y="144"/>
                  <a:ext cx="1056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latin typeface="Times New Roman" pitchFamily="18" charset="0"/>
                    <a:ea typeface="楷体" pitchFamily="49" charset="-122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227" name="AutoShape 171"/>
              <p:cNvSpPr>
                <a:spLocks noChangeArrowheads="1"/>
              </p:cNvSpPr>
              <p:nvPr/>
            </p:nvSpPr>
            <p:spPr bwMode="auto">
              <a:xfrm flipH="1">
                <a:off x="1656" y="8"/>
                <a:ext cx="58" cy="288"/>
              </a:xfrm>
              <a:prstGeom prst="flowChartSor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" name="Group 172"/>
          <p:cNvGrpSpPr>
            <a:grpSpLocks/>
          </p:cNvGrpSpPr>
          <p:nvPr/>
        </p:nvGrpSpPr>
        <p:grpSpPr bwMode="auto">
          <a:xfrm>
            <a:off x="1337000" y="4201885"/>
            <a:ext cx="1987550" cy="584048"/>
            <a:chOff x="-244" y="0"/>
            <a:chExt cx="1252" cy="367"/>
          </a:xfrm>
        </p:grpSpPr>
        <p:sp>
          <p:nvSpPr>
            <p:cNvPr id="8222" name="Line 173"/>
            <p:cNvSpPr>
              <a:spLocks noChangeShapeType="1"/>
            </p:cNvSpPr>
            <p:nvPr/>
          </p:nvSpPr>
          <p:spPr bwMode="auto">
            <a:xfrm flipH="1">
              <a:off x="192" y="272"/>
              <a:ext cx="81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 type="none"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23" name="Text Box 174"/>
            <p:cNvSpPr txBox="1">
              <a:spLocks noChangeArrowheads="1"/>
            </p:cNvSpPr>
            <p:nvPr/>
          </p:nvSpPr>
          <p:spPr bwMode="auto">
            <a:xfrm>
              <a:off x="-244" y="0"/>
              <a:ext cx="28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lang="en-US" altLang="zh-CN" sz="3200" b="1" i="1" baseline="-25000" dirty="0" err="1" smtClean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k</a:t>
              </a:r>
              <a:endParaRPr lang="zh-CN" altLang="en-US" sz="3200" b="1" i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0" name="Group 175"/>
          <p:cNvGrpSpPr>
            <a:grpSpLocks/>
          </p:cNvGrpSpPr>
          <p:nvPr/>
        </p:nvGrpSpPr>
        <p:grpSpPr bwMode="auto">
          <a:xfrm>
            <a:off x="3325013" y="3767745"/>
            <a:ext cx="1246187" cy="628650"/>
            <a:chOff x="0" y="0"/>
            <a:chExt cx="785" cy="396"/>
          </a:xfrm>
        </p:grpSpPr>
        <p:sp>
          <p:nvSpPr>
            <p:cNvPr id="8220" name="Line 176"/>
            <p:cNvSpPr>
              <a:spLocks noChangeShapeType="1"/>
            </p:cNvSpPr>
            <p:nvPr/>
          </p:nvSpPr>
          <p:spPr bwMode="auto">
            <a:xfrm>
              <a:off x="0" y="396"/>
              <a:ext cx="768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221" name="Text Box 177"/>
            <p:cNvSpPr txBox="1">
              <a:spLocks noChangeArrowheads="1"/>
            </p:cNvSpPr>
            <p:nvPr/>
          </p:nvSpPr>
          <p:spPr bwMode="auto">
            <a:xfrm>
              <a:off x="518" y="0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i="1" dirty="0" smtClean="0">
                  <a:solidFill>
                    <a:srgbClr val="000099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endParaRPr lang="zh-CN" altLang="en-US" sz="2800" b="1" baseline="-25000" dirty="0">
                <a:solidFill>
                  <a:srgbClr val="000099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4758419" y="5602726"/>
            <a:ext cx="1951037" cy="432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170" tIns="46990" rIns="90170" bIns="4699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力传感器</a:t>
            </a:r>
          </a:p>
        </p:txBody>
      </p:sp>
      <p:sp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3379808" y="5113928"/>
            <a:ext cx="14476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99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stationary</a:t>
            </a:r>
            <a:endParaRPr lang="zh-CN" altLang="en-US" sz="2000" b="1" dirty="0">
              <a:solidFill>
                <a:srgbClr val="0099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8" name="Rectangle 3"/>
          <p:cNvSpPr>
            <a:spLocks noChangeArrowheads="1"/>
          </p:cNvSpPr>
          <p:nvPr/>
        </p:nvSpPr>
        <p:spPr bwMode="auto">
          <a:xfrm>
            <a:off x="555113" y="707632"/>
            <a:ext cx="1458513" cy="58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None/>
              <a:defRPr/>
            </a:pP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大小</a:t>
            </a:r>
            <a:r>
              <a:rPr lang="zh-CN" altLang="en-US" sz="2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600" b="1" dirty="0">
              <a:solidFill>
                <a:srgbClr val="000099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9" name="Text Box 2"/>
          <p:cNvSpPr txBox="1">
            <a:spLocks noChangeArrowheads="1"/>
          </p:cNvSpPr>
          <p:nvPr/>
        </p:nvSpPr>
        <p:spPr bwMode="auto">
          <a:xfrm>
            <a:off x="4159672" y="1351895"/>
            <a:ext cx="11476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99FF"/>
                </a:solidFill>
                <a:ea typeface="楷体" pitchFamily="49" charset="-122"/>
              </a:rPr>
              <a:t>接触面</a:t>
            </a:r>
            <a:endParaRPr lang="zh-CN" altLang="en-US" sz="2400" b="1" dirty="0">
              <a:solidFill>
                <a:srgbClr val="0099FF"/>
              </a:solidFill>
              <a:ea typeface="楷体" pitchFamily="49" charset="-122"/>
            </a:endParaRPr>
          </a:p>
        </p:txBody>
      </p:sp>
      <p:sp>
        <p:nvSpPr>
          <p:cNvPr id="200" name="Text Box 2"/>
          <p:cNvSpPr txBox="1">
            <a:spLocks noChangeArrowheads="1"/>
          </p:cNvSpPr>
          <p:nvPr/>
        </p:nvSpPr>
        <p:spPr bwMode="auto">
          <a:xfrm>
            <a:off x="5148680" y="1358375"/>
            <a:ext cx="460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ea typeface="楷体" pitchFamily="49" charset="-122"/>
              </a:rPr>
              <a:t>&amp;</a:t>
            </a:r>
            <a:endParaRPr lang="zh-CN" altLang="en-US" sz="2400" b="1" dirty="0">
              <a:ea typeface="楷体" pitchFamily="49" charset="-122"/>
            </a:endParaRPr>
          </a:p>
        </p:txBody>
      </p:sp>
      <p:sp>
        <p:nvSpPr>
          <p:cNvPr id="203" name="Text Box 2"/>
          <p:cNvSpPr txBox="1">
            <a:spLocks noChangeArrowheads="1"/>
          </p:cNvSpPr>
          <p:nvPr/>
        </p:nvSpPr>
        <p:spPr bwMode="auto">
          <a:xfrm>
            <a:off x="5430792" y="1358375"/>
            <a:ext cx="11476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99FF"/>
                </a:solidFill>
                <a:ea typeface="楷体" pitchFamily="49" charset="-122"/>
              </a:rPr>
              <a:t>正压力</a:t>
            </a:r>
            <a:endParaRPr lang="zh-CN" altLang="en-US" sz="2400" b="1" dirty="0">
              <a:solidFill>
                <a:srgbClr val="0099FF"/>
              </a:solidFill>
              <a:ea typeface="楷体" pitchFamily="49" charset="-122"/>
            </a:endParaRPr>
          </a:p>
        </p:txBody>
      </p:sp>
      <p:graphicFrame>
        <p:nvGraphicFramePr>
          <p:cNvPr id="20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57763974"/>
              </p:ext>
            </p:extLst>
          </p:nvPr>
        </p:nvGraphicFramePr>
        <p:xfrm>
          <a:off x="1051534" y="2117725"/>
          <a:ext cx="1738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4" imgW="647640" imgH="228600" progId="Equation.DSMT4">
                  <p:embed/>
                </p:oleObj>
              </mc:Choice>
              <mc:Fallback>
                <p:oleObj name="Equation" r:id="rId4" imgW="647640" imgH="22860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534" y="2117725"/>
                        <a:ext cx="1738313" cy="612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C00000"/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" name="Text Box 16"/>
          <p:cNvSpPr txBox="1">
            <a:spLocks noChangeArrowheads="1"/>
          </p:cNvSpPr>
          <p:nvPr/>
        </p:nvSpPr>
        <p:spPr bwMode="auto">
          <a:xfrm>
            <a:off x="4896066" y="2119709"/>
            <a:ext cx="2013997" cy="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 </a:t>
            </a:r>
            <a:r>
              <a:rPr lang="en-US" altLang="zh-CN" sz="2200" b="1" i="1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en-US" altLang="zh-CN" sz="2200" b="1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</a:t>
            </a:r>
            <a:r>
              <a:rPr lang="en-US" altLang="zh-CN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 unit</a:t>
            </a:r>
            <a:endParaRPr lang="zh-CN" altLang="en-US" sz="22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8" name="Text Box 16"/>
          <p:cNvSpPr txBox="1">
            <a:spLocks noChangeArrowheads="1"/>
          </p:cNvSpPr>
          <p:nvPr/>
        </p:nvSpPr>
        <p:spPr bwMode="auto">
          <a:xfrm>
            <a:off x="4883092" y="2651488"/>
            <a:ext cx="2952945" cy="43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＊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略小于</a:t>
            </a:r>
            <a:r>
              <a:rPr lang="zh-CN" altLang="en-US" sz="22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200" b="1" i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200" b="1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,m</a:t>
            </a:r>
            <a:r>
              <a:rPr lang="zh-CN" altLang="en-US" sz="2200" b="1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ax</a:t>
            </a:r>
            <a:endParaRPr lang="zh-CN" altLang="en-US" sz="2200" b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10" name="组合 209"/>
          <p:cNvGrpSpPr/>
          <p:nvPr/>
        </p:nvGrpSpPr>
        <p:grpSpPr>
          <a:xfrm>
            <a:off x="2936663" y="3550915"/>
            <a:ext cx="940853" cy="492400"/>
            <a:chOff x="2103291" y="3119089"/>
            <a:chExt cx="940853" cy="492400"/>
          </a:xfrm>
        </p:grpSpPr>
        <p:sp>
          <p:nvSpPr>
            <p:cNvPr id="8370" name="Text Box 178"/>
            <p:cNvSpPr txBox="1">
              <a:spLocks noChangeArrowheads="1"/>
            </p:cNvSpPr>
            <p:nvPr/>
          </p:nvSpPr>
          <p:spPr bwMode="auto">
            <a:xfrm>
              <a:off x="2103291" y="3119089"/>
              <a:ext cx="94085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r>
                <a:rPr lang="en-US" altLang="zh-CN" sz="2200" b="1" baseline="-25000" dirty="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const.</a:t>
              </a:r>
              <a:endParaRPr lang="zh-CN" altLang="en-US" sz="2200" b="1" baseline="-25000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" name="Line 42"/>
            <p:cNvSpPr>
              <a:spLocks noChangeShapeType="1"/>
            </p:cNvSpPr>
            <p:nvPr/>
          </p:nvSpPr>
          <p:spPr bwMode="auto">
            <a:xfrm>
              <a:off x="2223747" y="3611489"/>
              <a:ext cx="540000" cy="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1468838" y="5544428"/>
            <a:ext cx="626186" cy="430887"/>
            <a:chOff x="2242421" y="3165389"/>
            <a:chExt cx="626186" cy="430887"/>
          </a:xfrm>
        </p:grpSpPr>
        <p:sp>
          <p:nvSpPr>
            <p:cNvPr id="212" name="Text Box 178"/>
            <p:cNvSpPr txBox="1">
              <a:spLocks noChangeArrowheads="1"/>
            </p:cNvSpPr>
            <p:nvPr/>
          </p:nvSpPr>
          <p:spPr bwMode="auto">
            <a:xfrm>
              <a:off x="2415817" y="3165389"/>
              <a:ext cx="452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200" b="1" i="1" dirty="0" smtClean="0">
                  <a:solidFill>
                    <a:srgbClr val="7030A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v</a:t>
              </a:r>
              <a:endParaRPr lang="zh-CN" altLang="en-US" sz="2200" b="1" baseline="-25000" dirty="0">
                <a:solidFill>
                  <a:srgbClr val="7030A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3" name="Line 42"/>
            <p:cNvSpPr>
              <a:spLocks noChangeShapeType="1"/>
            </p:cNvSpPr>
            <p:nvPr/>
          </p:nvSpPr>
          <p:spPr bwMode="auto">
            <a:xfrm rot="10800000">
              <a:off x="2242421" y="3588339"/>
              <a:ext cx="540000" cy="0"/>
            </a:xfrm>
            <a:prstGeom prst="line">
              <a:avLst/>
            </a:prstGeom>
            <a:noFill/>
            <a:ln w="31750">
              <a:solidFill>
                <a:srgbClr val="7030A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aphicFrame>
        <p:nvGraphicFramePr>
          <p:cNvPr id="44035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59954239"/>
              </p:ext>
            </p:extLst>
          </p:nvPr>
        </p:nvGraphicFramePr>
        <p:xfrm>
          <a:off x="6990169" y="2703513"/>
          <a:ext cx="14716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169" y="2703513"/>
                        <a:ext cx="1471612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" name="组合 214"/>
          <p:cNvGrpSpPr/>
          <p:nvPr/>
        </p:nvGrpSpPr>
        <p:grpSpPr>
          <a:xfrm>
            <a:off x="7770158" y="2719754"/>
            <a:ext cx="281354" cy="656492"/>
            <a:chOff x="7702062" y="2719754"/>
            <a:chExt cx="281354" cy="656492"/>
          </a:xfrm>
        </p:grpSpPr>
        <p:sp>
          <p:nvSpPr>
            <p:cNvPr id="214" name="椭圆 213"/>
            <p:cNvSpPr/>
            <p:nvPr/>
          </p:nvSpPr>
          <p:spPr bwMode="auto">
            <a:xfrm>
              <a:off x="7748954" y="2719754"/>
              <a:ext cx="234462" cy="386862"/>
            </a:xfrm>
            <a:prstGeom prst="ellipse">
              <a:avLst/>
            </a:prstGeom>
            <a:noFill/>
            <a:ln w="12700" cap="flat" cmpd="sng" algn="ctr">
              <a:solidFill>
                <a:srgbClr val="0000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97" name="直接箭头连接符 196"/>
            <p:cNvCxnSpPr>
              <a:stCxn id="214" idx="4"/>
            </p:cNvCxnSpPr>
            <p:nvPr/>
          </p:nvCxnSpPr>
          <p:spPr bwMode="auto">
            <a:xfrm flipH="1">
              <a:off x="7702062" y="3106616"/>
              <a:ext cx="164123" cy="2696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1" name="Text Box 16"/>
          <p:cNvSpPr txBox="1">
            <a:spLocks noChangeArrowheads="1"/>
          </p:cNvSpPr>
          <p:nvPr/>
        </p:nvSpPr>
        <p:spPr bwMode="auto">
          <a:xfrm>
            <a:off x="6197325" y="3397524"/>
            <a:ext cx="2583258" cy="3411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>
                <a:shade val="50000"/>
                <a:alpha val="50000"/>
              </a:schemeClr>
            </a:solidFill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0170" tIns="46990" rIns="90170" bIns="4699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Coefficient of static friction</a:t>
            </a:r>
            <a:endParaRPr lang="zh-CN" altLang="en-US" sz="1600" b="1" baseline="-25000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6676164" y="1082025"/>
            <a:ext cx="1908327" cy="745433"/>
            <a:chOff x="6155902" y="2406328"/>
            <a:chExt cx="1908327" cy="745433"/>
          </a:xfrm>
        </p:grpSpPr>
        <p:sp>
          <p:nvSpPr>
            <p:cNvPr id="216" name="云形标注 215"/>
            <p:cNvSpPr/>
            <p:nvPr/>
          </p:nvSpPr>
          <p:spPr bwMode="auto">
            <a:xfrm>
              <a:off x="6155902" y="2406328"/>
              <a:ext cx="1908327" cy="745433"/>
            </a:xfrm>
            <a:prstGeom prst="cloudCallout">
              <a:avLst>
                <a:gd name="adj1" fmla="val -34806"/>
                <a:gd name="adj2" fmla="val 29739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6220234" y="2536212"/>
              <a:ext cx="1755610" cy="461665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zh-CN" altLang="en-US" sz="24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控制变量法</a:t>
              </a:r>
            </a:p>
          </p:txBody>
        </p:sp>
      </p:grpSp>
      <p:sp>
        <p:nvSpPr>
          <p:cNvPr id="218" name="矩形 217"/>
          <p:cNvSpPr>
            <a:spLocks noChangeArrowheads="1"/>
          </p:cNvSpPr>
          <p:nvPr/>
        </p:nvSpPr>
        <p:spPr bwMode="auto">
          <a:xfrm>
            <a:off x="2664454" y="1325879"/>
            <a:ext cx="16414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60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6000" b="1" dirty="0">
                <a:solidFill>
                  <a:srgbClr val="FFC000"/>
                </a:solidFill>
                <a:latin typeface="Times New Roman" pitchFamily="18" charset="0"/>
                <a:ea typeface="黑体" pitchFamily="49" charset="-122"/>
              </a:rPr>
              <a:t>*</a:t>
            </a:r>
          </a:p>
        </p:txBody>
      </p:sp>
      <p:sp>
        <p:nvSpPr>
          <p:cNvPr id="206" name="AutoShape 6"/>
          <p:cNvSpPr>
            <a:spLocks noChangeArrowheads="1"/>
          </p:cNvSpPr>
          <p:nvPr/>
        </p:nvSpPr>
        <p:spPr bwMode="auto">
          <a:xfrm>
            <a:off x="2791585" y="2149297"/>
            <a:ext cx="1832605" cy="443148"/>
          </a:xfrm>
          <a:prstGeom prst="wedgeRoundRectCallout">
            <a:avLst>
              <a:gd name="adj1" fmla="val -58914"/>
              <a:gd name="adj2" fmla="val 3399"/>
              <a:gd name="adj3" fmla="val 16667"/>
            </a:avLst>
          </a:prstGeom>
          <a:solidFill>
            <a:schemeClr val="accent6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Normal force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>
              <a:defRPr/>
            </a:pPr>
            <a:endParaRPr lang="zh-CN" altLang="en-US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5" name="AutoShape 5"/>
          <p:cNvSpPr>
            <a:spLocks noChangeArrowheads="1"/>
          </p:cNvSpPr>
          <p:nvPr/>
        </p:nvSpPr>
        <p:spPr bwMode="auto">
          <a:xfrm>
            <a:off x="654695" y="2740107"/>
            <a:ext cx="3438188" cy="472914"/>
          </a:xfrm>
          <a:prstGeom prst="wedgeRoundRectCallout">
            <a:avLst>
              <a:gd name="adj1" fmla="val -7416"/>
              <a:gd name="adj2" fmla="val -76831"/>
              <a:gd name="adj3" fmla="val 16667"/>
            </a:avLst>
          </a:prstGeom>
          <a:solidFill>
            <a:schemeClr val="accent6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Coefficient of kinetic friction</a:t>
            </a:r>
            <a:endParaRPr lang="zh-CN" altLang="en-US" sz="2000" b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rAng="0" ptsTypes="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97 0.000000 L -0.200069 -0.000093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825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21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utoUpdateAnimBg="0"/>
      <p:bldP spid="8250" grpId="0" animBg="1" autoUpdateAnimBg="0"/>
      <p:bldP spid="8250" grpId="1" animBg="1" autoUpdateAnimBg="0"/>
      <p:bldP spid="8372" grpId="0" bldLvl="0" animBg="1" autoUpdateAnimBg="0"/>
      <p:bldP spid="198" grpId="0"/>
      <p:bldP spid="199" grpId="0" bldLvl="0" autoUpdateAnimBg="0"/>
      <p:bldP spid="200" grpId="0" bldLvl="0" autoUpdateAnimBg="0"/>
      <p:bldP spid="203" grpId="0" bldLvl="0" autoUpdateAnimBg="0"/>
      <p:bldP spid="207" grpId="0"/>
      <p:bldP spid="208" grpId="0"/>
      <p:bldP spid="201" grpId="0" animBg="1"/>
      <p:bldP spid="218" grpId="0"/>
      <p:bldP spid="206" grpId="0" animBg="1"/>
      <p:bldP spid="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93" y="2137004"/>
            <a:ext cx="53244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546539" y="771678"/>
            <a:ext cx="2819231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Tx/>
              <a:defRPr/>
            </a:pPr>
            <a:r>
              <a:rPr lang="en-US" altLang="zh-CN" sz="3200" b="1" i="1" kern="1200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itchFamily="2" charset="-122"/>
              </a:rPr>
              <a:t>f</a:t>
            </a:r>
            <a:r>
              <a:rPr lang="en-US" altLang="zh-CN" sz="3200" b="1" kern="1200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itchFamily="2" charset="-122"/>
              </a:rPr>
              <a:t>-</a:t>
            </a:r>
            <a:r>
              <a:rPr lang="en-US" altLang="zh-CN" sz="3200" b="1" i="1" kern="1200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itchFamily="2" charset="-122"/>
              </a:rPr>
              <a:t>F</a:t>
            </a:r>
            <a:r>
              <a:rPr lang="zh-CN" altLang="en-US" sz="3200" b="1" kern="1200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宋体" pitchFamily="2" charset="-122"/>
              </a:rPr>
              <a:t>的关系曲线</a:t>
            </a:r>
            <a:endParaRPr lang="zh-CN" altLang="en-US" sz="3200" b="1" kern="1200" dirty="0" smtClean="0">
              <a:ln/>
              <a:solidFill>
                <a:schemeClr val="accent4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64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8818" y="785221"/>
            <a:ext cx="8496944" cy="2677656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、关于滑动摩擦力的产生，下列说法正确的是（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只有相互接触且相对运动的物体间才可能产生滑动摩擦力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只有运动的物体才可能产生滑动摩擦力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受弹力作用的物体一定受到滑动摩擦力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D. 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受滑动摩擦力作用的物体一定受到弹力作用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7169339" y="772185"/>
            <a:ext cx="719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AD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90450" y="3730965"/>
            <a:ext cx="8496944" cy="252992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、如图，一质量为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 kg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的物体在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0.1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的水平面上向右运动，运动过程中，物体还受到向左的拉力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10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，则物体受到的滑动摩擦力为（</a:t>
            </a:r>
            <a:r>
              <a:rPr lang="en-US" altLang="zh-CN" sz="2400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10 N/kg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）（     ）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A.  10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，水平向右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B.  10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，水平向左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514350" indent="-514350" algn="just">
              <a:spcBef>
                <a:spcPct val="50000"/>
              </a:spcBef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C.  20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，水平向右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D.  20 N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，水平向左</a:t>
            </a:r>
            <a:endParaRPr lang="zh-CN" altLang="en-US" sz="24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5231909" y="4614130"/>
            <a:ext cx="505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65037" y="5036949"/>
            <a:ext cx="1992936" cy="950975"/>
            <a:chOff x="6283200" y="4782395"/>
            <a:chExt cx="1992936" cy="950975"/>
          </a:xfrm>
        </p:grpSpPr>
        <p:grpSp>
          <p:nvGrpSpPr>
            <p:cNvPr id="6" name="组合 5"/>
            <p:cNvGrpSpPr/>
            <p:nvPr/>
          </p:nvGrpSpPr>
          <p:grpSpPr>
            <a:xfrm>
              <a:off x="6283200" y="4782395"/>
              <a:ext cx="1992936" cy="950975"/>
              <a:chOff x="1208782" y="3222298"/>
              <a:chExt cx="1992936" cy="950975"/>
            </a:xfrm>
          </p:grpSpPr>
          <p:grpSp>
            <p:nvGrpSpPr>
              <p:cNvPr id="7" name="组合 27"/>
              <p:cNvGrpSpPr/>
              <p:nvPr/>
            </p:nvGrpSpPr>
            <p:grpSpPr>
              <a:xfrm>
                <a:off x="1473716" y="3222298"/>
                <a:ext cx="1728002" cy="866846"/>
                <a:chOff x="1566186" y="2038613"/>
                <a:chExt cx="1422287" cy="696115"/>
              </a:xfrm>
            </p:grpSpPr>
            <p:grpSp>
              <p:nvGrpSpPr>
                <p:cNvPr id="9" name="组合 12"/>
                <p:cNvGrpSpPr/>
                <p:nvPr/>
              </p:nvGrpSpPr>
              <p:grpSpPr>
                <a:xfrm>
                  <a:off x="1566186" y="2360662"/>
                  <a:ext cx="1422287" cy="374066"/>
                  <a:chOff x="1566186" y="2360662"/>
                  <a:chExt cx="1422287" cy="374066"/>
                </a:xfrm>
              </p:grpSpPr>
              <p:sp>
                <p:nvSpPr>
                  <p:cNvPr id="13" name="Rectangle 3" descr="宽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1566186" y="2647999"/>
                    <a:ext cx="1422287" cy="86729"/>
                  </a:xfrm>
                  <a:prstGeom prst="rect">
                    <a:avLst/>
                  </a:prstGeom>
                  <a:blipFill dpi="0" rotWithShape="0">
                    <a:blip r:embed="rId3" cstate="print"/>
                    <a:srcRect/>
                    <a:tile tx="0" ty="0" sx="100000" sy="100000" flip="none" algn="tl"/>
                  </a:blipFill>
                  <a:ln w="9525" cap="flat" cmpd="sng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1578396" y="2648000"/>
                    <a:ext cx="1404000" cy="0"/>
                  </a:xfrm>
                  <a:prstGeom prst="lin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2311639" y="2360662"/>
                    <a:ext cx="360000" cy="287338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 cap="flat" cmpd="sng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endParaRPr lang="zh-CN" altLang="en-US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10" name="Line 8"/>
                <p:cNvSpPr>
                  <a:spLocks noChangeShapeType="1"/>
                </p:cNvSpPr>
                <p:nvPr/>
              </p:nvSpPr>
              <p:spPr bwMode="auto">
                <a:xfrm rot="5400000">
                  <a:off x="2099410" y="2297888"/>
                  <a:ext cx="0" cy="414834"/>
                </a:xfrm>
                <a:prstGeom prst="line">
                  <a:avLst/>
                </a:prstGeom>
                <a:noFill/>
                <a:ln w="31750" cap="flat" cmpd="sng">
                  <a:solidFill>
                    <a:srgbClr val="0000FF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660032" y="2328542"/>
                  <a:ext cx="360297" cy="321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i="1" dirty="0" smtClean="0"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endParaRPr lang="zh-CN" altLang="en-US" sz="2000" b="1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353478" y="2038613"/>
                  <a:ext cx="274139" cy="296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i="1" dirty="0" smtClean="0">
                      <a:latin typeface="Times New Roman" pitchFamily="18" charset="0"/>
                      <a:cs typeface="Times New Roman" pitchFamily="18" charset="0"/>
                    </a:rPr>
                    <a:t>v</a:t>
                  </a:r>
                  <a:endParaRPr lang="zh-CN" altLang="en-US" b="1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1208782" y="3916793"/>
                <a:ext cx="437742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6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16200000">
              <a:off x="7686236" y="4895919"/>
              <a:ext cx="0" cy="396000"/>
            </a:xfrm>
            <a:prstGeom prst="line">
              <a:avLst/>
            </a:prstGeom>
            <a:noFill/>
            <a:ln w="19050" cap="flat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0" grpId="0"/>
      <p:bldP spid="31" grpId="0" bldLvl="0" animBg="1" autoUpdateAnimBg="0"/>
      <p:bldP spid="3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Pages>0</Pages>
  <Words>1106</Words>
  <Characters>0</Characters>
  <Application>Microsoft Office PowerPoint</Application>
  <DocSecurity>0</DocSecurity>
  <PresentationFormat>全屏显示(4:3)</PresentationFormat>
  <Lines>0</Lines>
  <Paragraphs>175</Paragraphs>
  <Slides>16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华文琥珀</vt:lpstr>
      <vt:lpstr>华文新魏</vt:lpstr>
      <vt:lpstr>楷体</vt:lpstr>
      <vt:lpstr>宋体</vt:lpstr>
      <vt:lpstr>Arial</vt:lpstr>
      <vt:lpstr>Calibri</vt:lpstr>
      <vt:lpstr>Times New Roman</vt:lpstr>
      <vt:lpstr>默认设计模板</vt:lpstr>
      <vt:lpstr>默认设计模板_2</vt:lpstr>
      <vt:lpstr>MathType 6.0 Equation</vt:lpstr>
      <vt:lpstr>PowerPoint 演示文稿</vt:lpstr>
      <vt:lpstr>摩擦力 (friction)</vt:lpstr>
      <vt:lpstr>1. 静摩擦力 (static friction)</vt:lpstr>
      <vt:lpstr>PowerPoint 演示文稿</vt:lpstr>
      <vt:lpstr>PowerPoint 演示文稿</vt:lpstr>
      <vt:lpstr>2. 滑动摩擦力 (sliding friction)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 相互作用</dc:title>
  <dc:creator>kmj</dc:creator>
  <cp:lastModifiedBy>admin</cp:lastModifiedBy>
  <cp:revision>158</cp:revision>
  <cp:lastPrinted>1899-12-30T00:00:00Z</cp:lastPrinted>
  <dcterms:created xsi:type="dcterms:W3CDTF">2013-07-26T03:27:35Z</dcterms:created>
  <dcterms:modified xsi:type="dcterms:W3CDTF">2018-11-21T00:51:21Z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2052-8.1.0.3166</vt:lpwstr>
  </property>
</Properties>
</file>