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1" r:id="rId3"/>
  </p:sldMasterIdLst>
  <p:notesMasterIdLst>
    <p:notesMasterId r:id="rId19"/>
  </p:notesMasterIdLst>
  <p:sldIdLst>
    <p:sldId id="257" r:id="rId4"/>
    <p:sldId id="256" r:id="rId5"/>
    <p:sldId id="276" r:id="rId6"/>
    <p:sldId id="258" r:id="rId7"/>
    <p:sldId id="277" r:id="rId8"/>
    <p:sldId id="280" r:id="rId9"/>
    <p:sldId id="265" r:id="rId10"/>
    <p:sldId id="274" r:id="rId11"/>
    <p:sldId id="261" r:id="rId12"/>
    <p:sldId id="262" r:id="rId13"/>
    <p:sldId id="260" r:id="rId14"/>
    <p:sldId id="281" r:id="rId15"/>
    <p:sldId id="266" r:id="rId16"/>
    <p:sldId id="273" r:id="rId17"/>
    <p:sldId id="27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99"/>
    <a:srgbClr val="FFCCFF"/>
    <a:srgbClr val="FFCCCC"/>
    <a:srgbClr val="6600FF"/>
    <a:srgbClr val="9966FF"/>
    <a:srgbClr val="6600CC"/>
    <a:srgbClr val="E753B2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62" autoAdjust="0"/>
  </p:normalViewPr>
  <p:slideViewPr>
    <p:cSldViewPr snapToObjects="1">
      <p:cViewPr>
        <p:scale>
          <a:sx n="70" d="100"/>
          <a:sy n="70" d="100"/>
        </p:scale>
        <p:origin x="-1253" y="-317"/>
      </p:cViewPr>
      <p:guideLst>
        <p:guide orient="horz" pos="2244"/>
        <p:guide pos="28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18" Type="http://schemas.openxmlformats.org/officeDocument/2006/relationships/image" Target="../media/image3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19" Type="http://schemas.openxmlformats.org/officeDocument/2006/relationships/image" Target="../media/image32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4149034-6EE3-481F-9966-152EC139EFA5}" type="datetimeFigureOut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489C12C-E14B-4ED2-AC2B-D12174834AE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25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1263FAB-580A-4E9B-84D0-EB0BE16ADFB7}" type="slidenum">
              <a:rPr lang="en-US" altLang="zh-CN" sz="1200"/>
              <a:pPr algn="r"/>
              <a:t>14</a:t>
            </a:fld>
            <a:endParaRPr lang="en-US" altLang="zh-CN" sz="1200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B40D091-52CF-4CCC-8C05-E7F450B57EAB}" type="slidenum">
              <a:rPr lang="en-US" altLang="zh-CN" sz="1200"/>
              <a:pPr algn="r"/>
              <a:t>14</a:t>
            </a:fld>
            <a:endParaRPr lang="en-US" altLang="zh-CN" sz="120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ln/>
        </p:spPr>
        <p:txBody>
          <a:bodyPr anchor="t"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2800" b="1" dirty="0" smtClean="0">
              <a:latin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2800" b="1" dirty="0" smtClean="0">
              <a:latin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9C12C-E14B-4ED2-AC2B-D12174834AEE}" type="slidenum">
              <a:rPr lang="zh-CN" alt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89C12C-E14B-4ED2-AC2B-D12174834AEE}" type="slidenum">
              <a:rPr lang="zh-CN" alt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0" dirty="0" smtClean="0"/>
          </a:p>
        </p:txBody>
      </p:sp>
      <p:sp>
        <p:nvSpPr>
          <p:cNvPr id="26628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C399D5C-411C-4144-98D5-51105032A72D}" type="slidenum">
              <a:rPr lang="zh-CN" altLang="en-US" sz="1200"/>
              <a:pPr algn="r" eaLnBrk="0" hangingPunct="0"/>
              <a:t>11</a:t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2364C-7A0A-45A0-9838-CA8005FDE9AC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A8EE-4678-494F-AC51-FCB3B6F1381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0E9E-DE0C-4A18-88D6-86F44B8287F5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A1C53-C917-4835-907B-1A67CF5ADA3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88BD2-7B6B-43B5-B680-87973AA62FD5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E1BBC-0BA7-41A1-ADC0-976B0013349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44446-45E6-4CD6-9800-9AA46C043CC3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D058D-A305-46D9-AFE4-046C0568F2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B6375-F697-4BE8-B5BC-DEB96099F7E7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8E67A-1F73-409D-8036-EF083E013C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3ABF-0D10-4666-94A1-590E0C8D25C5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6489-57BD-4869-ACE4-7BE6FAEE86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28701-7276-47A1-90B3-21981BA1E03E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9C53A-C662-44E7-9307-64314D4254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3534C-952A-40E0-A8C6-5CA12291C187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1016A-7381-4F86-99AE-59382FB02D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3EA66-4D36-4634-BF6F-C848741C1215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064C2-02C1-4A6E-B352-294C839FE4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4D2DE-CF2B-4D12-AD22-0EDF58F55AD8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217C1-1567-4642-B17C-5555B679A4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92612-25A0-47AA-AA58-8DA6192294D6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36DAF-FE34-4AD9-8571-ABBA08E9C8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44182-7CE3-45A4-9075-56E0729CAD51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335BE-0FD4-40AB-BC70-DAD7A879238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A5654-8F7E-4649-BFF4-5D6FBD110C20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8DA76-5735-4438-9516-25C47B1A40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C174F-F84D-4EB8-9E6C-FD1107228890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12AD4-C870-4F34-AF89-A4816C9B39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CE9EB-2F8F-4FED-866E-530990B0B074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0DA41-55DE-4FCF-8FEC-C57D1DDFB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473BB-64E2-44F5-891E-65299ED0F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3C6B6-889D-4B23-B3D7-DDB63F076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2CCBD-A18B-4E96-AC23-EB793B5B9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2159C-C559-42F5-A737-07B3D5A54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B2D1D-FEA5-4103-9BC1-7AFE180B7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4C630-1A15-48EB-AC13-6E9A03570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E305B-97AB-4AC2-ABC3-476716049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9130F-6DF6-42B8-A682-6387A1F2F998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6FD6C-F3DD-4957-A24A-BF7BFB4A89D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82B00-CDC1-4158-9071-5CF175531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89914-9879-4910-AFD2-D57D8E326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18BB0-EFEA-4662-8509-A34102DBF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ABA22-D2AB-495C-BA19-7FD76FE06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6CB25-4614-49BC-AA2A-13EAAA2F1CDB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47633-E59A-48AC-A95C-8EA60D34484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7CFBC-2464-4075-B100-4EFDA32EEAE8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7EBC8-634E-4801-85A6-E4C7CDB194B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C2385-225C-44C8-A37D-3A083503802B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5A14E-4BA6-4723-A3BD-0EB8FDEB4BF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620A0-31B0-448D-A51E-F39F5A9DEE0C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F74D5-BC29-45B1-B4EE-A97A461EFDF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E3CB2-F55B-4C2B-A1F0-92A34FE7E5FB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CADF4-EADA-4C1C-B934-18A0834E9AB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D6D71-135B-4AF4-A9C7-7BFD73B37C86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E8B6-2BD8-4C8C-81A9-A4CB21D1999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05231B0-DF06-4E95-9952-7DD5EBCA98E9}" type="datetime1">
              <a:rPr lang="zh-CN" altLang="en-US"/>
              <a:pPr>
                <a:defRPr/>
              </a:pPr>
              <a:t>2018/12/1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E2F0289B-C283-4FF9-89C7-9F7BE9D55A2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E4EE5DE2-A0C1-4CF4-B42D-947A3FB8C892}" type="datetime1">
              <a:rPr lang="zh-CN" altLang="en-US"/>
              <a:pPr>
                <a:defRPr/>
              </a:pPr>
              <a:t>2018/12/1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38A4D0C8-1FA6-42C1-BBC4-79F2D14D1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F244C168-E6DA-4B96-BAB3-5E3A306BE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9" Type="http://schemas.openxmlformats.org/officeDocument/2006/relationships/oleObject" Target="../embeddings/oleObject26.bin"/><Relationship Id="rId3" Type="http://schemas.openxmlformats.org/officeDocument/2006/relationships/oleObject" Target="../embeddings/oleObject7.bin"/><Relationship Id="rId21" Type="http://schemas.openxmlformats.org/officeDocument/2006/relationships/image" Target="../media/image22.wmf"/><Relationship Id="rId34" Type="http://schemas.openxmlformats.org/officeDocument/2006/relationships/image" Target="../media/image28.wmf"/><Relationship Id="rId42" Type="http://schemas.openxmlformats.org/officeDocument/2006/relationships/image" Target="../media/image32.w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wmf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oleObject" Target="../embeddings/oleObject23.bin"/><Relationship Id="rId38" Type="http://schemas.openxmlformats.org/officeDocument/2006/relationships/image" Target="../media/image30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oleObject" Target="../embeddings/oleObject21.bin"/><Relationship Id="rId41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24" Type="http://schemas.openxmlformats.org/officeDocument/2006/relationships/oleObject" Target="../embeddings/oleObject18.bin"/><Relationship Id="rId32" Type="http://schemas.openxmlformats.org/officeDocument/2006/relationships/image" Target="../media/image27.wmf"/><Relationship Id="rId37" Type="http://schemas.openxmlformats.org/officeDocument/2006/relationships/oleObject" Target="../embeddings/oleObject25.bin"/><Relationship Id="rId40" Type="http://schemas.openxmlformats.org/officeDocument/2006/relationships/image" Target="../media/image31.wmf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image" Target="../media/image25.wmf"/><Relationship Id="rId36" Type="http://schemas.openxmlformats.org/officeDocument/2006/relationships/image" Target="../media/image29.wmf"/><Relationship Id="rId10" Type="http://schemas.openxmlformats.org/officeDocument/2006/relationships/image" Target="../media/image17.wmf"/><Relationship Id="rId19" Type="http://schemas.openxmlformats.org/officeDocument/2006/relationships/image" Target="../media/image21.wmf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6.wmf"/><Relationship Id="rId35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0"/>
            <a:ext cx="9180512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61628" y="3942184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§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</a:t>
            </a:r>
            <a:r>
              <a:rPr kumimoji="0" lang="en-US" altLang="zh-CN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</a:t>
            </a: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相互作用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64306" y="5229200"/>
            <a:ext cx="835025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3.4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力的合成 </a:t>
            </a:r>
            <a:endParaRPr lang="zh-CN" altLang="en-US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718729"/>
              </p:ext>
            </p:extLst>
          </p:nvPr>
        </p:nvGraphicFramePr>
        <p:xfrm>
          <a:off x="1763688" y="2132856"/>
          <a:ext cx="4660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4" imgW="1320480" imgH="253800" progId="Equation.3">
                  <p:embed/>
                </p:oleObj>
              </mc:Choice>
              <mc:Fallback>
                <p:oleObj name="公式" r:id="rId4" imgW="1320480" imgH="253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132856"/>
                        <a:ext cx="4660900" cy="7239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70C0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Box 8"/>
          <p:cNvSpPr txBox="1">
            <a:spLocks noChangeArrowheads="1"/>
          </p:cNvSpPr>
          <p:nvPr/>
        </p:nvSpPr>
        <p:spPr bwMode="auto">
          <a:xfrm>
            <a:off x="598241" y="1439198"/>
            <a:ext cx="4657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F</a:t>
            </a:r>
            <a:r>
              <a:rPr lang="en-US" altLang="zh-CN" sz="2800" b="1" baseline="-25000" dirty="0" smtClean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8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大小不变，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越大，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461" name="TextBox 9"/>
          <p:cNvSpPr txBox="1">
            <a:spLocks noChangeArrowheads="1"/>
          </p:cNvSpPr>
          <p:nvPr/>
        </p:nvSpPr>
        <p:spPr bwMode="auto">
          <a:xfrm>
            <a:off x="598241" y="3121804"/>
            <a:ext cx="58263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合力可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大于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小于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等于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任一分力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8241" y="583535"/>
            <a:ext cx="2281571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4. </a:t>
            </a:r>
            <a:r>
              <a:rPr kumimoji="0" lang="zh-CN" alt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合力规律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107125" y="1439198"/>
            <a:ext cx="1625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越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小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0450" y="3787254"/>
            <a:ext cx="8496944" cy="2702086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1(2015)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、作用在同一个物体的两个共点力，一个大小为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N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，另一个大小为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  N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，它们的合力大小可能为（     ）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lnSpc>
                <a:spcPct val="105000"/>
              </a:lnSpc>
              <a:spcBef>
                <a:spcPts val="600"/>
              </a:spcBef>
              <a:buAutoNum type="alphaUcPeriod"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N</a:t>
            </a:r>
          </a:p>
          <a:p>
            <a:pPr marL="514350" indent="-514350" algn="just">
              <a:lnSpc>
                <a:spcPct val="105000"/>
              </a:lnSpc>
              <a:spcBef>
                <a:spcPts val="600"/>
              </a:spcBef>
              <a:buAutoNum type="alphaUcPeriod"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 N</a:t>
            </a:r>
          </a:p>
          <a:p>
            <a:pPr marL="514350" indent="-514350" algn="just">
              <a:lnSpc>
                <a:spcPct val="105000"/>
              </a:lnSpc>
              <a:spcBef>
                <a:spcPts val="600"/>
              </a:spcBef>
              <a:buAutoNum type="alphaUcPeriod" startAt="3"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 N</a:t>
            </a:r>
          </a:p>
          <a:p>
            <a:pPr marL="514350" indent="-514350" algn="just">
              <a:lnSpc>
                <a:spcPct val="105000"/>
              </a:lnSpc>
              <a:spcBef>
                <a:spcPts val="600"/>
              </a:spcBef>
              <a:buAutoNum type="alphaUcPeriod" startAt="3"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12 N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35787" y="4131988"/>
            <a:ext cx="5059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139194" y="266035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6" grpId="0" animBg="1"/>
      <p:bldP spid="7" grpId="0"/>
      <p:bldP spid="8" grpId="0" bldLvl="0" animBg="1" autoUpdateAnimBg="0"/>
      <p:bldP spid="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2195513" y="5060032"/>
            <a:ext cx="3240087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2195513" y="3188370"/>
            <a:ext cx="1008062" cy="1871662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203575" y="3188370"/>
            <a:ext cx="32400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5435600" y="3188370"/>
            <a:ext cx="1008063" cy="18716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2195513" y="3188370"/>
            <a:ext cx="4248150" cy="1871662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678150" y="2744924"/>
            <a:ext cx="597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endParaRPr lang="en-US" altLang="zh-CN" sz="2400" b="1" baseline="-25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183993" y="5085184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endParaRPr lang="en-US" altLang="zh-CN" sz="2400" b="1" baseline="-25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1655676" y="5769260"/>
            <a:ext cx="5796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latin typeface="+mn-ea"/>
                <a:ea typeface="+mn-ea"/>
              </a:rPr>
              <a:t>两矢量</a:t>
            </a:r>
            <a:r>
              <a:rPr lang="zh-CN" altLang="en-US" sz="3000" b="1" dirty="0">
                <a:solidFill>
                  <a:srgbClr val="993300"/>
                </a:solidFill>
                <a:latin typeface="+mn-ea"/>
                <a:ea typeface="+mn-ea"/>
              </a:rPr>
              <a:t>首尾</a:t>
            </a:r>
            <a:r>
              <a:rPr lang="zh-CN" altLang="en-US" sz="3000" b="1" dirty="0" smtClean="0">
                <a:solidFill>
                  <a:srgbClr val="993300"/>
                </a:solidFill>
                <a:latin typeface="+mn-ea"/>
                <a:ea typeface="+mn-ea"/>
              </a:rPr>
              <a:t>相连</a:t>
            </a:r>
            <a:r>
              <a:rPr lang="zh-CN" altLang="en-US" sz="3000" b="1" dirty="0" smtClean="0">
                <a:latin typeface="+mn-ea"/>
                <a:ea typeface="+mn-ea"/>
              </a:rPr>
              <a:t>从而</a:t>
            </a:r>
            <a:r>
              <a:rPr lang="zh-CN" altLang="en-US" sz="3000" b="1" dirty="0">
                <a:latin typeface="+mn-ea"/>
                <a:ea typeface="+mn-ea"/>
              </a:rPr>
              <a:t>求出合矢量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084168" y="2791780"/>
            <a:ext cx="5749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endParaRPr lang="en-US" altLang="zh-CN" sz="2400" b="1" i="1" baseline="-25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98241" y="583535"/>
            <a:ext cx="522000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5. </a:t>
            </a:r>
            <a:r>
              <a:rPr kumimoji="0" lang="zh-CN" alt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三角形定则 </a:t>
            </a: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(triangle</a:t>
            </a:r>
            <a:r>
              <a:rPr kumimoji="0" lang="en-US" altLang="zh-CN" sz="3200" b="1" i="0" u="none" strike="noStrike" kern="1200" cap="none" spc="0" normalizeH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rule</a:t>
            </a: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endParaRPr kumimoji="0" lang="zh-CN" altLang="en-US" sz="32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18" name="上下箭头 17"/>
          <p:cNvSpPr/>
          <p:nvPr/>
        </p:nvSpPr>
        <p:spPr bwMode="auto">
          <a:xfrm>
            <a:off x="2915856" y="1376772"/>
            <a:ext cx="360000" cy="6120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598241" y="2160149"/>
            <a:ext cx="676800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平行四边形法则 </a:t>
            </a: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(parallelogram</a:t>
            </a:r>
            <a:r>
              <a:rPr kumimoji="0" lang="en-US" altLang="zh-CN" sz="3200" b="1" i="0" u="none" strike="noStrike" kern="1200" cap="none" spc="0" normalizeH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rule</a:t>
            </a: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endParaRPr kumimoji="0" lang="zh-CN" altLang="en-US" sz="32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156468" y="692788"/>
            <a:ext cx="2628000" cy="828000"/>
            <a:chOff x="5976156" y="368660"/>
            <a:chExt cx="2628000" cy="828000"/>
          </a:xfrm>
        </p:grpSpPr>
        <p:sp>
          <p:nvSpPr>
            <p:cNvPr id="20" name="云形标注 19"/>
            <p:cNvSpPr/>
            <p:nvPr/>
          </p:nvSpPr>
          <p:spPr bwMode="auto">
            <a:xfrm>
              <a:off x="5976156" y="368660"/>
              <a:ext cx="2628000" cy="828000"/>
            </a:xfrm>
            <a:prstGeom prst="cloudCallout">
              <a:avLst>
                <a:gd name="adj1" fmla="val -65672"/>
                <a:gd name="adj2" fmla="val 89157"/>
              </a:avLst>
            </a:prstGeom>
            <a:solidFill>
              <a:srgbClr val="FFCCFF">
                <a:alpha val="41000"/>
              </a:srgbClr>
            </a:solidFill>
            <a:ln w="25400"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9706" y="488939"/>
              <a:ext cx="244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矢量合成法则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49446" y="1192271"/>
            <a:ext cx="260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(tip-to-tail rule)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62428E-6 L 0.35434 4.6242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41858 0.0372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9" y="1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8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22531" grpId="0" animBg="1"/>
      <p:bldP spid="22531" grpId="1" animBg="1"/>
      <p:bldP spid="22534" grpId="0" animBg="1"/>
      <p:bldP spid="22535" grpId="0" autoUpdateAnimBg="0"/>
      <p:bldP spid="22535" grpId="1"/>
      <p:bldP spid="17416" grpId="0"/>
      <p:bldP spid="22537" grpId="0" autoUpdateAnimBg="0"/>
      <p:bldP spid="12" grpId="0"/>
      <p:bldP spid="14" grpId="0" animBg="1"/>
      <p:bldP spid="18" grpId="0" animBg="1"/>
      <p:bldP spid="19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2814638" y="5524500"/>
            <a:ext cx="2706687" cy="5683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6731000" y="2277888"/>
            <a:ext cx="1512888" cy="2295525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6659563" y="4509913"/>
            <a:ext cx="142875" cy="144463"/>
          </a:xfrm>
          <a:prstGeom prst="ellipse">
            <a:avLst/>
          </a:prstGeom>
          <a:solidFill>
            <a:srgbClr val="0000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527068" y="4617132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16416" y="1995227"/>
            <a:ext cx="549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300192" y="1959223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6731000" y="2349326"/>
            <a:ext cx="0" cy="21605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6659563" y="2204863"/>
            <a:ext cx="142875" cy="144463"/>
          </a:xfrm>
          <a:prstGeom prst="ellipse">
            <a:avLst/>
          </a:prstGeom>
          <a:solidFill>
            <a:srgbClr val="0000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8170863" y="2204863"/>
            <a:ext cx="142875" cy="144463"/>
          </a:xfrm>
          <a:prstGeom prst="ellipse">
            <a:avLst/>
          </a:prstGeom>
          <a:solidFill>
            <a:srgbClr val="000000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 flipV="1">
            <a:off x="6731000" y="2277888"/>
            <a:ext cx="1512888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6731000" y="2204863"/>
            <a:ext cx="0" cy="2305050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31000" y="2277888"/>
            <a:ext cx="15843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组合 22"/>
          <p:cNvGrpSpPr>
            <a:grpSpLocks/>
          </p:cNvGrpSpPr>
          <p:nvPr/>
        </p:nvGrpSpPr>
        <p:grpSpPr bwMode="auto">
          <a:xfrm>
            <a:off x="6660232" y="1046820"/>
            <a:ext cx="800100" cy="762000"/>
            <a:chOff x="4714876" y="285728"/>
            <a:chExt cx="801584" cy="761678"/>
          </a:xfrm>
        </p:grpSpPr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641412" y="783197"/>
              <a:ext cx="431618" cy="15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 flipH="1" flipV="1">
              <a:off x="4714876" y="855399"/>
              <a:ext cx="432601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4714876" y="285728"/>
              <a:ext cx="43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21"/>
            <p:cNvSpPr txBox="1">
              <a:spLocks noChangeArrowheads="1"/>
            </p:cNvSpPr>
            <p:nvPr/>
          </p:nvSpPr>
          <p:spPr bwMode="auto">
            <a:xfrm>
              <a:off x="5084460" y="678074"/>
              <a:ext cx="43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503548" y="684634"/>
            <a:ext cx="5545138" cy="4400550"/>
            <a:chOff x="521" y="300"/>
            <a:chExt cx="3493" cy="2772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521" y="348"/>
              <a:ext cx="1588" cy="1248"/>
            </a:xfrm>
            <a:prstGeom prst="flowChartAlternateProcess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657" y="300"/>
              <a:ext cx="1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chemeClr val="bg1"/>
                  </a:solidFill>
                  <a:latin typeface="+mn-ea"/>
                  <a:ea typeface="+mn-ea"/>
                </a:rPr>
                <a:t>思考与讨论</a:t>
              </a:r>
              <a:endParaRPr kumimoji="1" lang="zh-CN" altLang="en-US" sz="2800" dirty="0">
                <a:latin typeface="+mn-ea"/>
                <a:ea typeface="+mn-ea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612" y="600"/>
              <a:ext cx="3402" cy="247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ea typeface="楷体_GB2312" pitchFamily="49" charset="-122"/>
                </a:rPr>
                <a:t>　　</a:t>
              </a:r>
              <a:r>
                <a:rPr kumimoji="1" lang="zh-CN" altLang="en-US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一位同学从操场中心</a:t>
              </a:r>
              <a:r>
                <a:rPr kumimoji="1" lang="en-US" altLang="zh-CN" sz="2600" b="1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zh-CN" altLang="en-US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出发，向北走了</a:t>
              </a:r>
              <a:r>
                <a:rPr kumimoji="1" lang="en-US" altLang="zh-CN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40m</a:t>
              </a:r>
              <a:r>
                <a:rPr kumimoji="1" lang="zh-CN" altLang="en-US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，到达</a:t>
              </a:r>
              <a:r>
                <a:rPr kumimoji="1" lang="en-US" altLang="zh-CN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</a:t>
              </a:r>
              <a:r>
                <a:rPr kumimoji="1" lang="zh-CN" altLang="en-US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点，然后又向东走了</a:t>
              </a:r>
              <a:r>
                <a:rPr kumimoji="1" lang="en-US" altLang="zh-CN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30m</a:t>
              </a:r>
              <a:r>
                <a:rPr kumimoji="1" lang="zh-CN" altLang="en-US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，到达</a:t>
              </a:r>
              <a:r>
                <a:rPr kumimoji="1" lang="en-US" altLang="zh-CN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zh-CN" altLang="en-US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点。用有向线段表明他第一次、第二次的位移和两次行走的合位移（即代表他的位置变化的最后结果的位移）。</a:t>
              </a:r>
            </a:p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三个位移的大小各是多少？你能通过这个实例总结出矢量相加的法则吗？</a:t>
              </a:r>
            </a:p>
          </p:txBody>
        </p:sp>
      </p:grp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2814638" y="5524500"/>
          <a:ext cx="27066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公式" r:id="rId3" imgW="965160" imgH="228600" progId="Equation.3">
                  <p:embed/>
                </p:oleObj>
              </mc:Choice>
              <mc:Fallback>
                <p:oleObj name="公式" r:id="rId3" imgW="9651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5524500"/>
                        <a:ext cx="27066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3" grpId="0" bldLvl="0" animBg="1" autoUpdateAnimBg="0"/>
      <p:bldP spid="4" grpId="0" autoUpdateAnimBg="0"/>
      <p:bldP spid="5" grpId="0" autoUpdateAnimBg="0"/>
      <p:bldP spid="6" grpId="0" autoUpdateAnimBg="0"/>
      <p:bldP spid="7" grpId="0" animBg="1"/>
      <p:bldP spid="8" grpId="0" bldLvl="0" animBg="1" autoUpdateAnimBg="0"/>
      <p:bldP spid="9" grpId="0" bldLvl="0" animBg="1" autoUpdateAnimBg="0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66762" y="1724051"/>
            <a:ext cx="719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308321" y="2296533"/>
            <a:ext cx="6646642" cy="3510585"/>
            <a:chOff x="924146" y="854519"/>
            <a:chExt cx="6646642" cy="3510585"/>
          </a:xfrm>
        </p:grpSpPr>
        <p:grpSp>
          <p:nvGrpSpPr>
            <p:cNvPr id="62" name="组合 21"/>
            <p:cNvGrpSpPr/>
            <p:nvPr/>
          </p:nvGrpSpPr>
          <p:grpSpPr>
            <a:xfrm>
              <a:off x="924146" y="854519"/>
              <a:ext cx="1672169" cy="1472487"/>
              <a:chOff x="1718731" y="1196752"/>
              <a:chExt cx="1672169" cy="1472487"/>
            </a:xfrm>
          </p:grpSpPr>
          <p:grpSp>
            <p:nvGrpSpPr>
              <p:cNvPr id="99" name="组合 19"/>
              <p:cNvGrpSpPr/>
              <p:nvPr/>
            </p:nvGrpSpPr>
            <p:grpSpPr>
              <a:xfrm>
                <a:off x="1718731" y="1196752"/>
                <a:ext cx="1672169" cy="1143223"/>
                <a:chOff x="2047344" y="1196752"/>
                <a:chExt cx="1672169" cy="1143223"/>
              </a:xfrm>
            </p:grpSpPr>
            <p:cxnSp>
              <p:nvCxnSpPr>
                <p:cNvPr id="101" name="直接箭头连接符 6"/>
                <p:cNvCxnSpPr/>
                <p:nvPr/>
              </p:nvCxnSpPr>
              <p:spPr bwMode="auto">
                <a:xfrm flipV="1">
                  <a:off x="2051720" y="1268760"/>
                  <a:ext cx="1116124" cy="576064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2" name="直接箭头连接符 7"/>
                <p:cNvCxnSpPr/>
                <p:nvPr/>
              </p:nvCxnSpPr>
              <p:spPr bwMode="auto">
                <a:xfrm rot="360000">
                  <a:off x="2047344" y="1928323"/>
                  <a:ext cx="159764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3" name="直接箭头连接符 102"/>
                <p:cNvCxnSpPr/>
                <p:nvPr/>
              </p:nvCxnSpPr>
              <p:spPr bwMode="auto">
                <a:xfrm>
                  <a:off x="3167844" y="1268760"/>
                  <a:ext cx="472767" cy="74306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graphicFrame>
              <p:nvGraphicFramePr>
                <p:cNvPr id="104" name="Object 4"/>
                <p:cNvGraphicFramePr>
                  <a:graphicFrameLocks noChangeAspect="1"/>
                </p:cNvGraphicFramePr>
                <p:nvPr/>
              </p:nvGraphicFramePr>
              <p:xfrm>
                <a:off x="2375756" y="1196752"/>
                <a:ext cx="306591" cy="3669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46" name="公式" r:id="rId3" imgW="177480" imgH="241200" progId="Equation.3">
                        <p:embed/>
                      </p:oleObj>
                    </mc:Choice>
                    <mc:Fallback>
                      <p:oleObj name="公式" r:id="rId3" imgW="177480" imgH="24120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5756" y="1196752"/>
                              <a:ext cx="306591" cy="3669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5" name="Object 4"/>
                <p:cNvGraphicFramePr>
                  <a:graphicFrameLocks noChangeAspect="1"/>
                </p:cNvGraphicFramePr>
                <p:nvPr/>
              </p:nvGraphicFramePr>
              <p:xfrm>
                <a:off x="3390900" y="1308100"/>
                <a:ext cx="328613" cy="3476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47" name="公式" r:id="rId5" imgW="190440" imgH="228600" progId="Equation.3">
                        <p:embed/>
                      </p:oleObj>
                    </mc:Choice>
                    <mc:Fallback>
                      <p:oleObj name="公式" r:id="rId5" imgW="190440" imgH="228600" progId="Equation.3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90900" y="1308100"/>
                              <a:ext cx="328613" cy="3476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" name="Object 4"/>
                <p:cNvGraphicFramePr>
                  <a:graphicFrameLocks noChangeAspect="1"/>
                </p:cNvGraphicFramePr>
                <p:nvPr/>
              </p:nvGraphicFramePr>
              <p:xfrm>
                <a:off x="2682875" y="1992313"/>
                <a:ext cx="306388" cy="3476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48" name="公式" r:id="rId7" imgW="177480" imgH="228600" progId="Equation.3">
                        <p:embed/>
                      </p:oleObj>
                    </mc:Choice>
                    <mc:Fallback>
                      <p:oleObj name="公式" r:id="rId7" imgW="177480" imgH="228600" progId="Equation.3">
                        <p:embed/>
                        <p:pic>
                          <p:nvPicPr>
                            <p:cNvPr id="0" name="Picture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2875" y="1992313"/>
                              <a:ext cx="306388" cy="3476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00" name="TextBox 99"/>
              <p:cNvSpPr txBox="1"/>
              <p:nvPr/>
            </p:nvSpPr>
            <p:spPr>
              <a:xfrm>
                <a:off x="2159732" y="2299907"/>
                <a:ext cx="70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3" name="组合 22"/>
            <p:cNvGrpSpPr/>
            <p:nvPr/>
          </p:nvGrpSpPr>
          <p:grpSpPr>
            <a:xfrm>
              <a:off x="3367883" y="873125"/>
              <a:ext cx="1661317" cy="1417877"/>
              <a:chOff x="1718731" y="1206453"/>
              <a:chExt cx="1661317" cy="1417877"/>
            </a:xfrm>
          </p:grpSpPr>
          <p:grpSp>
            <p:nvGrpSpPr>
              <p:cNvPr id="91" name="组合 19"/>
              <p:cNvGrpSpPr/>
              <p:nvPr/>
            </p:nvGrpSpPr>
            <p:grpSpPr>
              <a:xfrm>
                <a:off x="1718731" y="1206453"/>
                <a:ext cx="1661317" cy="1133522"/>
                <a:chOff x="2047344" y="1206453"/>
                <a:chExt cx="1661317" cy="1133522"/>
              </a:xfrm>
            </p:grpSpPr>
            <p:cxnSp>
              <p:nvCxnSpPr>
                <p:cNvPr id="93" name="直接箭头连接符 92"/>
                <p:cNvCxnSpPr/>
                <p:nvPr/>
              </p:nvCxnSpPr>
              <p:spPr bwMode="auto">
                <a:xfrm flipV="1">
                  <a:off x="2051720" y="1268760"/>
                  <a:ext cx="1116124" cy="576064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94" name="直接箭头连接符 93"/>
                <p:cNvCxnSpPr/>
                <p:nvPr/>
              </p:nvCxnSpPr>
              <p:spPr bwMode="auto">
                <a:xfrm rot="360000">
                  <a:off x="2047344" y="1928323"/>
                  <a:ext cx="159764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95" name="直接箭头连接符 94"/>
                <p:cNvCxnSpPr/>
                <p:nvPr/>
              </p:nvCxnSpPr>
              <p:spPr bwMode="auto">
                <a:xfrm>
                  <a:off x="3167844" y="1268760"/>
                  <a:ext cx="472767" cy="74306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graphicFrame>
              <p:nvGraphicFramePr>
                <p:cNvPr id="96" name="Object 4"/>
                <p:cNvGraphicFramePr>
                  <a:graphicFrameLocks noChangeAspect="1"/>
                </p:cNvGraphicFramePr>
                <p:nvPr/>
              </p:nvGraphicFramePr>
              <p:xfrm>
                <a:off x="2364049" y="1206453"/>
                <a:ext cx="330200" cy="3476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49" name="公式" r:id="rId9" imgW="190440" imgH="228600" progId="Equation.3">
                        <p:embed/>
                      </p:oleObj>
                    </mc:Choice>
                    <mc:Fallback>
                      <p:oleObj name="公式" r:id="rId9" imgW="190440" imgH="228600" progId="Equation.3">
                        <p:embed/>
                        <p:pic>
                          <p:nvPicPr>
                            <p:cNvPr id="0" name="Picture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64049" y="1206453"/>
                              <a:ext cx="330200" cy="3476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7" name="Object 4"/>
                <p:cNvGraphicFramePr>
                  <a:graphicFrameLocks noChangeAspect="1"/>
                </p:cNvGraphicFramePr>
                <p:nvPr/>
              </p:nvGraphicFramePr>
              <p:xfrm>
                <a:off x="3402274" y="1298528"/>
                <a:ext cx="306387" cy="3667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50" name="公式" r:id="rId11" imgW="177480" imgH="241200" progId="Equation.3">
                        <p:embed/>
                      </p:oleObj>
                    </mc:Choice>
                    <mc:Fallback>
                      <p:oleObj name="公式" r:id="rId11" imgW="177480" imgH="241200" progId="Equation.3">
                        <p:embed/>
                        <p:pic>
                          <p:nvPicPr>
                            <p:cNvPr id="0" name="Picture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2274" y="1298528"/>
                              <a:ext cx="306387" cy="3667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8" name="Object 4"/>
                <p:cNvGraphicFramePr>
                  <a:graphicFrameLocks noChangeAspect="1"/>
                </p:cNvGraphicFramePr>
                <p:nvPr/>
              </p:nvGraphicFramePr>
              <p:xfrm>
                <a:off x="2682875" y="1992313"/>
                <a:ext cx="306388" cy="3476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51" name="公式" r:id="rId13" imgW="177480" imgH="228600" progId="Equation.3">
                        <p:embed/>
                      </p:oleObj>
                    </mc:Choice>
                    <mc:Fallback>
                      <p:oleObj name="公式" r:id="rId13" imgW="177480" imgH="228600" progId="Equation.3">
                        <p:embed/>
                        <p:pic>
                          <p:nvPicPr>
                            <p:cNvPr id="0" name="Picture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2875" y="1992313"/>
                              <a:ext cx="306388" cy="3476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2" name="TextBox 91"/>
              <p:cNvSpPr txBox="1"/>
              <p:nvPr/>
            </p:nvSpPr>
            <p:spPr>
              <a:xfrm>
                <a:off x="2159732" y="2254998"/>
                <a:ext cx="70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4" name="组合 31"/>
            <p:cNvGrpSpPr/>
            <p:nvPr/>
          </p:nvGrpSpPr>
          <p:grpSpPr>
            <a:xfrm>
              <a:off x="5899015" y="873125"/>
              <a:ext cx="1671773" cy="1417877"/>
              <a:chOff x="1718731" y="1206862"/>
              <a:chExt cx="1671773" cy="1417877"/>
            </a:xfrm>
          </p:grpSpPr>
          <p:grpSp>
            <p:nvGrpSpPr>
              <p:cNvPr id="83" name="组合 19"/>
              <p:cNvGrpSpPr/>
              <p:nvPr/>
            </p:nvGrpSpPr>
            <p:grpSpPr>
              <a:xfrm>
                <a:off x="1718731" y="1206862"/>
                <a:ext cx="1671773" cy="1143000"/>
                <a:chOff x="2047344" y="1206862"/>
                <a:chExt cx="1671773" cy="1143000"/>
              </a:xfrm>
            </p:grpSpPr>
            <p:cxnSp>
              <p:nvCxnSpPr>
                <p:cNvPr id="85" name="直接箭头连接符 84"/>
                <p:cNvCxnSpPr/>
                <p:nvPr/>
              </p:nvCxnSpPr>
              <p:spPr bwMode="auto">
                <a:xfrm flipV="1">
                  <a:off x="2051720" y="1268760"/>
                  <a:ext cx="1116124" cy="576064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86" name="直接箭头连接符 85"/>
                <p:cNvCxnSpPr/>
                <p:nvPr/>
              </p:nvCxnSpPr>
              <p:spPr bwMode="auto">
                <a:xfrm rot="360000">
                  <a:off x="2047344" y="1928323"/>
                  <a:ext cx="159764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87" name="直接箭头连接符 86"/>
                <p:cNvCxnSpPr/>
                <p:nvPr/>
              </p:nvCxnSpPr>
              <p:spPr bwMode="auto">
                <a:xfrm>
                  <a:off x="3167844" y="1268760"/>
                  <a:ext cx="472767" cy="74306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graphicFrame>
              <p:nvGraphicFramePr>
                <p:cNvPr id="88" name="Object 4"/>
                <p:cNvGraphicFramePr>
                  <a:graphicFrameLocks noChangeAspect="1"/>
                </p:cNvGraphicFramePr>
                <p:nvPr/>
              </p:nvGraphicFramePr>
              <p:xfrm>
                <a:off x="2374504" y="1206862"/>
                <a:ext cx="307975" cy="3476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52" name="公式" r:id="rId14" imgW="177480" imgH="228600" progId="Equation.3">
                        <p:embed/>
                      </p:oleObj>
                    </mc:Choice>
                    <mc:Fallback>
                      <p:oleObj name="公式" r:id="rId14" imgW="177480" imgH="228600" progId="Equation.3">
                        <p:embed/>
                        <p:pic>
                          <p:nvPicPr>
                            <p:cNvPr id="0" name="Picture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4504" y="1206862"/>
                              <a:ext cx="307975" cy="3476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9" name="Object 4"/>
                <p:cNvGraphicFramePr>
                  <a:graphicFrameLocks noChangeAspect="1"/>
                </p:cNvGraphicFramePr>
                <p:nvPr/>
              </p:nvGraphicFramePr>
              <p:xfrm>
                <a:off x="3390504" y="1308462"/>
                <a:ext cx="328613" cy="3476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53" name="公式" r:id="rId16" imgW="190440" imgH="228600" progId="Equation.3">
                        <p:embed/>
                      </p:oleObj>
                    </mc:Choice>
                    <mc:Fallback>
                      <p:oleObj name="公式" r:id="rId16" imgW="190440" imgH="228600" progId="Equation.3">
                        <p:embed/>
                        <p:pic>
                          <p:nvPicPr>
                            <p:cNvPr id="0" name="Picture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90504" y="1308462"/>
                              <a:ext cx="328613" cy="3476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0" name="Object 4"/>
                <p:cNvGraphicFramePr>
                  <a:graphicFrameLocks noChangeAspect="1"/>
                </p:cNvGraphicFramePr>
                <p:nvPr/>
              </p:nvGraphicFramePr>
              <p:xfrm>
                <a:off x="2682479" y="1983150"/>
                <a:ext cx="306388" cy="3667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54" name="公式" r:id="rId18" imgW="177480" imgH="241200" progId="Equation.3">
                        <p:embed/>
                      </p:oleObj>
                    </mc:Choice>
                    <mc:Fallback>
                      <p:oleObj name="公式" r:id="rId18" imgW="177480" imgH="241200" progId="Equation.3">
                        <p:embed/>
                        <p:pic>
                          <p:nvPicPr>
                            <p:cNvPr id="0" name="Picture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2479" y="1983150"/>
                              <a:ext cx="306388" cy="3667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4" name="TextBox 83"/>
              <p:cNvSpPr txBox="1"/>
              <p:nvPr/>
            </p:nvSpPr>
            <p:spPr>
              <a:xfrm>
                <a:off x="2159732" y="2255407"/>
                <a:ext cx="70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5" name="组合 40"/>
            <p:cNvGrpSpPr/>
            <p:nvPr/>
          </p:nvGrpSpPr>
          <p:grpSpPr>
            <a:xfrm>
              <a:off x="1686200" y="2888792"/>
              <a:ext cx="1661664" cy="1476238"/>
              <a:chOff x="1718731" y="1205970"/>
              <a:chExt cx="1661664" cy="1476238"/>
            </a:xfrm>
          </p:grpSpPr>
          <p:grpSp>
            <p:nvGrpSpPr>
              <p:cNvPr id="75" name="组合 19"/>
              <p:cNvGrpSpPr/>
              <p:nvPr/>
            </p:nvGrpSpPr>
            <p:grpSpPr>
              <a:xfrm>
                <a:off x="1718731" y="1205970"/>
                <a:ext cx="1661664" cy="1133475"/>
                <a:chOff x="2047344" y="1205970"/>
                <a:chExt cx="1661664" cy="1133475"/>
              </a:xfrm>
            </p:grpSpPr>
            <p:cxnSp>
              <p:nvCxnSpPr>
                <p:cNvPr id="77" name="直接箭头连接符 76"/>
                <p:cNvCxnSpPr/>
                <p:nvPr/>
              </p:nvCxnSpPr>
              <p:spPr bwMode="auto">
                <a:xfrm flipV="1">
                  <a:off x="2051720" y="1268760"/>
                  <a:ext cx="1116124" cy="576064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8" name="直接箭头连接符 77"/>
                <p:cNvCxnSpPr/>
                <p:nvPr/>
              </p:nvCxnSpPr>
              <p:spPr bwMode="auto">
                <a:xfrm rot="360000">
                  <a:off x="2047344" y="1928323"/>
                  <a:ext cx="159764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9" name="直接箭头连接符 78"/>
                <p:cNvCxnSpPr/>
                <p:nvPr/>
              </p:nvCxnSpPr>
              <p:spPr bwMode="auto">
                <a:xfrm>
                  <a:off x="3167844" y="1268760"/>
                  <a:ext cx="472767" cy="74306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graphicFrame>
              <p:nvGraphicFramePr>
                <p:cNvPr id="80" name="Object 4"/>
                <p:cNvGraphicFramePr>
                  <a:graphicFrameLocks noChangeAspect="1"/>
                </p:cNvGraphicFramePr>
                <p:nvPr/>
              </p:nvGraphicFramePr>
              <p:xfrm>
                <a:off x="2375508" y="1205970"/>
                <a:ext cx="306388" cy="3476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55" name="公式" r:id="rId20" imgW="177480" imgH="228600" progId="Equation.3">
                        <p:embed/>
                      </p:oleObj>
                    </mc:Choice>
                    <mc:Fallback>
                      <p:oleObj name="公式" r:id="rId20" imgW="177480" imgH="228600" progId="Equation.3">
                        <p:embed/>
                        <p:pic>
                          <p:nvPicPr>
                            <p:cNvPr id="0" name="Picture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5508" y="1205970"/>
                              <a:ext cx="306388" cy="3476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Object 4"/>
                <p:cNvGraphicFramePr>
                  <a:graphicFrameLocks noChangeAspect="1"/>
                </p:cNvGraphicFramePr>
                <p:nvPr/>
              </p:nvGraphicFramePr>
              <p:xfrm>
                <a:off x="3402621" y="1298045"/>
                <a:ext cx="306387" cy="3667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56" name="公式" r:id="rId22" imgW="177480" imgH="241200" progId="Equation.3">
                        <p:embed/>
                      </p:oleObj>
                    </mc:Choice>
                    <mc:Fallback>
                      <p:oleObj name="公式" r:id="rId22" imgW="177480" imgH="241200" progId="Equation.3">
                        <p:embed/>
                        <p:pic>
                          <p:nvPicPr>
                            <p:cNvPr id="0" name="Picture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2621" y="1298045"/>
                              <a:ext cx="306387" cy="3667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" name="Object 4"/>
                <p:cNvGraphicFramePr>
                  <a:graphicFrameLocks noChangeAspect="1"/>
                </p:cNvGraphicFramePr>
                <p:nvPr/>
              </p:nvGraphicFramePr>
              <p:xfrm>
                <a:off x="2672371" y="1991782"/>
                <a:ext cx="328612" cy="3476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57" name="公式" r:id="rId24" imgW="190440" imgH="228600" progId="Equation.3">
                        <p:embed/>
                      </p:oleObj>
                    </mc:Choice>
                    <mc:Fallback>
                      <p:oleObj name="公式" r:id="rId24" imgW="190440" imgH="228600" progId="Equation.3">
                        <p:embed/>
                        <p:pic>
                          <p:nvPicPr>
                            <p:cNvPr id="0" name="Picture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2371" y="1991782"/>
                              <a:ext cx="328612" cy="3476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6" name="TextBox 75"/>
              <p:cNvSpPr txBox="1"/>
              <p:nvPr/>
            </p:nvSpPr>
            <p:spPr>
              <a:xfrm>
                <a:off x="2159732" y="2312876"/>
                <a:ext cx="70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6" name="组合 49"/>
            <p:cNvGrpSpPr/>
            <p:nvPr/>
          </p:nvGrpSpPr>
          <p:grpSpPr>
            <a:xfrm>
              <a:off x="4627266" y="2888866"/>
              <a:ext cx="1672926" cy="1476238"/>
              <a:chOff x="1718731" y="1205970"/>
              <a:chExt cx="1672926" cy="1476238"/>
            </a:xfrm>
          </p:grpSpPr>
          <p:grpSp>
            <p:nvGrpSpPr>
              <p:cNvPr id="67" name="组合 19"/>
              <p:cNvGrpSpPr/>
              <p:nvPr/>
            </p:nvGrpSpPr>
            <p:grpSpPr>
              <a:xfrm>
                <a:off x="1718731" y="1205970"/>
                <a:ext cx="1672926" cy="1142926"/>
                <a:chOff x="2047344" y="1205970"/>
                <a:chExt cx="1672926" cy="1142926"/>
              </a:xfrm>
            </p:grpSpPr>
            <p:cxnSp>
              <p:nvCxnSpPr>
                <p:cNvPr id="69" name="直接箭头连接符 68"/>
                <p:cNvCxnSpPr/>
                <p:nvPr/>
              </p:nvCxnSpPr>
              <p:spPr bwMode="auto">
                <a:xfrm flipV="1">
                  <a:off x="2051720" y="1268760"/>
                  <a:ext cx="1116124" cy="576064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0" name="直接箭头连接符 69"/>
                <p:cNvCxnSpPr/>
                <p:nvPr/>
              </p:nvCxnSpPr>
              <p:spPr bwMode="auto">
                <a:xfrm rot="360000">
                  <a:off x="2047344" y="1928323"/>
                  <a:ext cx="1597643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1" name="直接箭头连接符 70"/>
                <p:cNvCxnSpPr/>
                <p:nvPr/>
              </p:nvCxnSpPr>
              <p:spPr bwMode="auto">
                <a:xfrm>
                  <a:off x="3167844" y="1268760"/>
                  <a:ext cx="472767" cy="74306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/>
              </p:spPr>
            </p:cxnSp>
            <p:graphicFrame>
              <p:nvGraphicFramePr>
                <p:cNvPr id="72" name="Object 4"/>
                <p:cNvGraphicFramePr>
                  <a:graphicFrameLocks noChangeAspect="1"/>
                </p:cNvGraphicFramePr>
                <p:nvPr/>
              </p:nvGraphicFramePr>
              <p:xfrm>
                <a:off x="2375508" y="1205970"/>
                <a:ext cx="306388" cy="3476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58" name="公式" r:id="rId26" imgW="177480" imgH="228600" progId="Equation.3">
                        <p:embed/>
                      </p:oleObj>
                    </mc:Choice>
                    <mc:Fallback>
                      <p:oleObj name="公式" r:id="rId26" imgW="177480" imgH="228600" progId="Equation.3">
                        <p:embed/>
                        <p:pic>
                          <p:nvPicPr>
                            <p:cNvPr id="0" name="Picture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5508" y="1205970"/>
                              <a:ext cx="306388" cy="3476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" name="Object 4"/>
                <p:cNvGraphicFramePr>
                  <a:graphicFrameLocks noChangeAspect="1"/>
                </p:cNvGraphicFramePr>
                <p:nvPr/>
              </p:nvGraphicFramePr>
              <p:xfrm>
                <a:off x="3391657" y="1307496"/>
                <a:ext cx="328613" cy="3460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59" name="公式" r:id="rId27" imgW="190440" imgH="228600" progId="Equation.3">
                        <p:embed/>
                      </p:oleObj>
                    </mc:Choice>
                    <mc:Fallback>
                      <p:oleObj name="公式" r:id="rId27" imgW="190440" imgH="228600" progId="Equation.3">
                        <p:embed/>
                        <p:pic>
                          <p:nvPicPr>
                            <p:cNvPr id="0" name="Picture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91657" y="1307496"/>
                              <a:ext cx="328613" cy="3460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" name="Object 4"/>
                <p:cNvGraphicFramePr>
                  <a:graphicFrameLocks noChangeAspect="1"/>
                </p:cNvGraphicFramePr>
                <p:nvPr/>
              </p:nvGraphicFramePr>
              <p:xfrm>
                <a:off x="2683632" y="1982183"/>
                <a:ext cx="306388" cy="3667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60" name="公式" r:id="rId29" imgW="177480" imgH="241200" progId="Equation.3">
                        <p:embed/>
                      </p:oleObj>
                    </mc:Choice>
                    <mc:Fallback>
                      <p:oleObj name="公式" r:id="rId29" imgW="177480" imgH="241200" progId="Equation.3">
                        <p:embed/>
                        <p:pic>
                          <p:nvPicPr>
                            <p:cNvPr id="0" name="Picture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3632" y="1982183"/>
                              <a:ext cx="306388" cy="36671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0000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8" name="TextBox 67"/>
              <p:cNvSpPr txBox="1"/>
              <p:nvPr/>
            </p:nvSpPr>
            <p:spPr>
              <a:xfrm>
                <a:off x="2159732" y="2312876"/>
                <a:ext cx="70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zh-CN" altLang="en-US" b="1" dirty="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298818" y="692696"/>
            <a:ext cx="8496944" cy="5733877"/>
            <a:chOff x="298818" y="785221"/>
            <a:chExt cx="8496944" cy="5733877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98818" y="785221"/>
              <a:ext cx="8496944" cy="5733877"/>
            </a:xfrm>
            <a:prstGeom prst="rect">
              <a:avLst/>
            </a:prstGeom>
            <a:noFill/>
            <a:ln w="12700" cap="flat" cmpd="sng">
              <a:solidFill>
                <a:srgbClr val="00B0F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Question 2  </a:t>
              </a:r>
            </a:p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Which of the following sketches correctly represents the vector addition                    ?   ( </a:t>
              </a:r>
              <a:r>
                <a:rPr lang="zh-CN" altLang="en-US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en-US" altLang="zh-CN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</a:p>
            <a:p>
              <a:pPr algn="just">
                <a:spcBef>
                  <a:spcPct val="50000"/>
                </a:spcBef>
              </a:pPr>
              <a:endParaRPr lang="en-US" altLang="zh-CN" sz="1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</a:pPr>
              <a:endPara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</a:pPr>
              <a:endPara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</a:pPr>
              <a:endPara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</a:pPr>
              <a:endPara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</a:pPr>
              <a:endPara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</a:pPr>
              <a:endPara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just">
                <a:spcBef>
                  <a:spcPct val="50000"/>
                </a:spcBef>
              </a:pPr>
              <a:endPara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10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8385752"/>
                </p:ext>
              </p:extLst>
            </p:nvPr>
          </p:nvGraphicFramePr>
          <p:xfrm>
            <a:off x="1547664" y="1858029"/>
            <a:ext cx="1487551" cy="442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1" name="公式" r:id="rId31" imgW="774360" imgH="241200" progId="Equation.3">
                    <p:embed/>
                  </p:oleObj>
                </mc:Choice>
                <mc:Fallback>
                  <p:oleObj name="公式" r:id="rId31" imgW="774360" imgH="2412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1858029"/>
                          <a:ext cx="1487551" cy="442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" name="组合 108"/>
          <p:cNvGrpSpPr/>
          <p:nvPr/>
        </p:nvGrpSpPr>
        <p:grpSpPr>
          <a:xfrm>
            <a:off x="1475656" y="3723724"/>
            <a:ext cx="1487487" cy="455228"/>
            <a:chOff x="1506496" y="3847305"/>
            <a:chExt cx="1487487" cy="455228"/>
          </a:xfrm>
        </p:grpSpPr>
        <p:sp>
          <p:nvSpPr>
            <p:cNvPr id="108" name="矩形 107"/>
            <p:cNvSpPr/>
            <p:nvPr/>
          </p:nvSpPr>
          <p:spPr bwMode="auto">
            <a:xfrm>
              <a:off x="1506496" y="3847305"/>
              <a:ext cx="1473994" cy="4552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" name="Object 4"/>
            <p:cNvGraphicFramePr>
              <a:graphicFrameLocks noChangeAspect="1"/>
            </p:cNvGraphicFramePr>
            <p:nvPr/>
          </p:nvGraphicFramePr>
          <p:xfrm>
            <a:off x="1506496" y="3861208"/>
            <a:ext cx="1487487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2" name="公式" r:id="rId33" imgW="774360" imgH="241200" progId="Equation.3">
                    <p:embed/>
                  </p:oleObj>
                </mc:Choice>
                <mc:Fallback>
                  <p:oleObj name="公式" r:id="rId33" imgW="774360" imgH="2412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496" y="3861208"/>
                          <a:ext cx="1487487" cy="441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" name="组合 109"/>
          <p:cNvGrpSpPr/>
          <p:nvPr/>
        </p:nvGrpSpPr>
        <p:grpSpPr>
          <a:xfrm>
            <a:off x="3912605" y="3720678"/>
            <a:ext cx="1487487" cy="455228"/>
            <a:chOff x="1506496" y="3847305"/>
            <a:chExt cx="1487487" cy="455228"/>
          </a:xfrm>
        </p:grpSpPr>
        <p:sp>
          <p:nvSpPr>
            <p:cNvPr id="111" name="矩形 110"/>
            <p:cNvSpPr/>
            <p:nvPr/>
          </p:nvSpPr>
          <p:spPr bwMode="auto">
            <a:xfrm>
              <a:off x="1506496" y="3847305"/>
              <a:ext cx="1473994" cy="4552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12" name="Object 4"/>
            <p:cNvGraphicFramePr>
              <a:graphicFrameLocks noChangeAspect="1"/>
            </p:cNvGraphicFramePr>
            <p:nvPr/>
          </p:nvGraphicFramePr>
          <p:xfrm>
            <a:off x="1506496" y="3861208"/>
            <a:ext cx="1487487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3" name="公式" r:id="rId35" imgW="774360" imgH="241200" progId="Equation.3">
                    <p:embed/>
                  </p:oleObj>
                </mc:Choice>
                <mc:Fallback>
                  <p:oleObj name="公式" r:id="rId35" imgW="774360" imgH="2412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496" y="3861208"/>
                          <a:ext cx="1487487" cy="441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" name="组合 112"/>
          <p:cNvGrpSpPr/>
          <p:nvPr/>
        </p:nvGrpSpPr>
        <p:grpSpPr>
          <a:xfrm>
            <a:off x="6480212" y="3723724"/>
            <a:ext cx="1487487" cy="455228"/>
            <a:chOff x="1506496" y="3847305"/>
            <a:chExt cx="1487487" cy="455228"/>
          </a:xfrm>
        </p:grpSpPr>
        <p:sp>
          <p:nvSpPr>
            <p:cNvPr id="114" name="矩形 113"/>
            <p:cNvSpPr/>
            <p:nvPr/>
          </p:nvSpPr>
          <p:spPr bwMode="auto">
            <a:xfrm>
              <a:off x="1506496" y="3847305"/>
              <a:ext cx="1473994" cy="4552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15" name="Object 4"/>
            <p:cNvGraphicFramePr>
              <a:graphicFrameLocks noChangeAspect="1"/>
            </p:cNvGraphicFramePr>
            <p:nvPr/>
          </p:nvGraphicFramePr>
          <p:xfrm>
            <a:off x="1506496" y="3861208"/>
            <a:ext cx="1487487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4" name="公式" r:id="rId37" imgW="774360" imgH="241200" progId="Equation.3">
                    <p:embed/>
                  </p:oleObj>
                </mc:Choice>
                <mc:Fallback>
                  <p:oleObj name="公式" r:id="rId37" imgW="774360" imgH="2412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496" y="3861208"/>
                          <a:ext cx="1487487" cy="441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" name="组合 115"/>
          <p:cNvGrpSpPr/>
          <p:nvPr/>
        </p:nvGrpSpPr>
        <p:grpSpPr>
          <a:xfrm>
            <a:off x="2159732" y="5801259"/>
            <a:ext cx="1487487" cy="455228"/>
            <a:chOff x="1506496" y="3847305"/>
            <a:chExt cx="1487487" cy="455228"/>
          </a:xfrm>
        </p:grpSpPr>
        <p:sp>
          <p:nvSpPr>
            <p:cNvPr id="117" name="矩形 116"/>
            <p:cNvSpPr/>
            <p:nvPr/>
          </p:nvSpPr>
          <p:spPr bwMode="auto">
            <a:xfrm>
              <a:off x="1506496" y="3847305"/>
              <a:ext cx="1473994" cy="4552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18" name="Object 4"/>
            <p:cNvGraphicFramePr>
              <a:graphicFrameLocks noChangeAspect="1"/>
            </p:cNvGraphicFramePr>
            <p:nvPr/>
          </p:nvGraphicFramePr>
          <p:xfrm>
            <a:off x="1506496" y="3861208"/>
            <a:ext cx="1487487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5" name="公式" r:id="rId39" imgW="774360" imgH="241200" progId="Equation.3">
                    <p:embed/>
                  </p:oleObj>
                </mc:Choice>
                <mc:Fallback>
                  <p:oleObj name="公式" r:id="rId39" imgW="774360" imgH="2412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496" y="3861208"/>
                          <a:ext cx="1487487" cy="441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" name="组合 118"/>
          <p:cNvGrpSpPr/>
          <p:nvPr/>
        </p:nvGrpSpPr>
        <p:grpSpPr>
          <a:xfrm>
            <a:off x="5136741" y="5788776"/>
            <a:ext cx="1487487" cy="455228"/>
            <a:chOff x="1506496" y="3847305"/>
            <a:chExt cx="1487487" cy="455228"/>
          </a:xfrm>
        </p:grpSpPr>
        <p:sp>
          <p:nvSpPr>
            <p:cNvPr id="120" name="矩形 119"/>
            <p:cNvSpPr/>
            <p:nvPr/>
          </p:nvSpPr>
          <p:spPr bwMode="auto">
            <a:xfrm>
              <a:off x="1506496" y="3847305"/>
              <a:ext cx="1473994" cy="4552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21" name="Object 4"/>
            <p:cNvGraphicFramePr>
              <a:graphicFrameLocks noChangeAspect="1"/>
            </p:cNvGraphicFramePr>
            <p:nvPr/>
          </p:nvGraphicFramePr>
          <p:xfrm>
            <a:off x="1506496" y="3861208"/>
            <a:ext cx="1487487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6" name="公式" r:id="rId41" imgW="774360" imgH="241200" progId="Equation.3">
                    <p:embed/>
                  </p:oleObj>
                </mc:Choice>
                <mc:Fallback>
                  <p:oleObj name="公式" r:id="rId41" imgW="774360" imgH="2412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496" y="3861208"/>
                          <a:ext cx="1487487" cy="441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39552" y="1304764"/>
            <a:ext cx="69788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若几</a:t>
            </a: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个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力都</a:t>
            </a:r>
            <a:r>
              <a:rPr lang="zh-CN" altLang="en-US" sz="30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作用</a:t>
            </a: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在物体上的</a:t>
            </a:r>
            <a:r>
              <a:rPr lang="zh-CN" altLang="en-US" sz="30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同一点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30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598241" y="583535"/>
            <a:ext cx="1903659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6. </a:t>
            </a:r>
            <a:r>
              <a:rPr kumimoji="0" lang="zh-CN" alt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共点力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39552" y="3380071"/>
            <a:ext cx="2288642" cy="2179638"/>
            <a:chOff x="835558" y="3092040"/>
            <a:chExt cx="2288642" cy="2179638"/>
          </a:xfrm>
        </p:grpSpPr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1587500" y="3944528"/>
              <a:ext cx="685800" cy="4572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838200" y="4412840"/>
              <a:ext cx="2286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 flipV="1">
              <a:off x="1930400" y="3504790"/>
              <a:ext cx="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 flipV="1">
              <a:off x="1930400" y="3720690"/>
              <a:ext cx="723900" cy="469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1724025" y="4809715"/>
              <a:ext cx="5778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</a:rPr>
                <a:t>mg</a:t>
              </a:r>
              <a:endParaRPr lang="en-US" altLang="zh-CN" sz="2400" b="1" i="1" dirty="0">
                <a:latin typeface="Times New Roman" pitchFamily="18" charset="0"/>
              </a:endParaRPr>
            </a:p>
          </p:txBody>
        </p:sp>
        <p:sp>
          <p:nvSpPr>
            <p:cNvPr id="54" name="Text Box 37"/>
            <p:cNvSpPr txBox="1">
              <a:spLocks noChangeArrowheads="1"/>
            </p:cNvSpPr>
            <p:nvPr/>
          </p:nvSpPr>
          <p:spPr bwMode="auto">
            <a:xfrm>
              <a:off x="2578100" y="3473040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</a:rPr>
                <a:t>F</a:t>
              </a:r>
              <a:endParaRPr lang="en-US" altLang="zh-CN" sz="2400" b="1" i="1" dirty="0">
                <a:latin typeface="Times New Roman" pitchFamily="18" charset="0"/>
              </a:endParaRP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1751013" y="3092040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6" name="Rectangle 3" descr="宽上对角线"/>
            <p:cNvSpPr>
              <a:spLocks noChangeArrowheads="1"/>
            </p:cNvSpPr>
            <p:nvPr/>
          </p:nvSpPr>
          <p:spPr bwMode="auto">
            <a:xfrm>
              <a:off x="835558" y="4430179"/>
              <a:ext cx="2268000" cy="1524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1930400" y="4189003"/>
              <a:ext cx="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472100" y="3619784"/>
            <a:ext cx="3251200" cy="2149476"/>
            <a:chOff x="5638800" y="3331753"/>
            <a:chExt cx="3251200" cy="2149476"/>
          </a:xfrm>
        </p:grpSpPr>
        <p:sp>
          <p:nvSpPr>
            <p:cNvPr id="59" name="Rectangle 94"/>
            <p:cNvSpPr>
              <a:spLocks noChangeArrowheads="1"/>
            </p:cNvSpPr>
            <p:nvPr/>
          </p:nvSpPr>
          <p:spPr bwMode="auto">
            <a:xfrm>
              <a:off x="6908800" y="5019266"/>
              <a:ext cx="5778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</a:rPr>
                <a:t>mg</a:t>
              </a:r>
              <a:endParaRPr lang="en-US" altLang="zh-CN" sz="2400" b="1" i="1" dirty="0">
                <a:latin typeface="Times New Roman" pitchFamily="18" charset="0"/>
              </a:endParaRPr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>
              <a:off x="6451600" y="3331753"/>
              <a:ext cx="14398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flipH="1">
              <a:off x="5842000" y="3331753"/>
              <a:ext cx="609600" cy="1447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>
              <a:off x="7899400" y="3331753"/>
              <a:ext cx="609600" cy="1447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>
              <a:off x="5638800" y="4779553"/>
              <a:ext cx="3251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85"/>
            <p:cNvSpPr>
              <a:spLocks noChangeShapeType="1"/>
            </p:cNvSpPr>
            <p:nvPr/>
          </p:nvSpPr>
          <p:spPr bwMode="auto">
            <a:xfrm>
              <a:off x="6451600" y="3331753"/>
              <a:ext cx="0" cy="1447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86"/>
            <p:cNvSpPr>
              <a:spLocks noChangeShapeType="1"/>
            </p:cNvSpPr>
            <p:nvPr/>
          </p:nvSpPr>
          <p:spPr bwMode="auto">
            <a:xfrm>
              <a:off x="7899400" y="3331753"/>
              <a:ext cx="0" cy="1447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AutoShape 88"/>
            <p:cNvSpPr>
              <a:spLocks noChangeArrowheads="1"/>
            </p:cNvSpPr>
            <p:nvPr/>
          </p:nvSpPr>
          <p:spPr bwMode="auto">
            <a:xfrm rot="333179">
              <a:off x="6680200" y="4169953"/>
              <a:ext cx="990600" cy="228600"/>
            </a:xfrm>
            <a:prstGeom prst="cube">
              <a:avLst>
                <a:gd name="adj" fmla="val 76389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89"/>
            <p:cNvSpPr>
              <a:spLocks noChangeShapeType="1"/>
            </p:cNvSpPr>
            <p:nvPr/>
          </p:nvSpPr>
          <p:spPr bwMode="auto">
            <a:xfrm flipV="1">
              <a:off x="6908800" y="3788953"/>
              <a:ext cx="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90"/>
            <p:cNvSpPr>
              <a:spLocks noChangeShapeType="1"/>
            </p:cNvSpPr>
            <p:nvPr/>
          </p:nvSpPr>
          <p:spPr bwMode="auto">
            <a:xfrm flipV="1">
              <a:off x="7416800" y="3827053"/>
              <a:ext cx="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91"/>
            <p:cNvSpPr>
              <a:spLocks noChangeShapeType="1"/>
            </p:cNvSpPr>
            <p:nvPr/>
          </p:nvSpPr>
          <p:spPr bwMode="auto">
            <a:xfrm flipV="1">
              <a:off x="6908800" y="3331753"/>
              <a:ext cx="0" cy="533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92"/>
            <p:cNvSpPr>
              <a:spLocks noChangeShapeType="1"/>
            </p:cNvSpPr>
            <p:nvPr/>
          </p:nvSpPr>
          <p:spPr bwMode="auto">
            <a:xfrm flipV="1">
              <a:off x="7416800" y="3344453"/>
              <a:ext cx="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95"/>
            <p:cNvSpPr txBox="1">
              <a:spLocks noChangeArrowheads="1"/>
            </p:cNvSpPr>
            <p:nvPr/>
          </p:nvSpPr>
          <p:spPr bwMode="auto">
            <a:xfrm>
              <a:off x="6440488" y="3407953"/>
              <a:ext cx="4921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</a:rPr>
                <a:t>F</a:t>
              </a:r>
              <a:r>
                <a:rPr lang="en-US" altLang="zh-CN" sz="2400" b="1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" name="Text Box 96"/>
            <p:cNvSpPr txBox="1">
              <a:spLocks noChangeArrowheads="1"/>
            </p:cNvSpPr>
            <p:nvPr/>
          </p:nvSpPr>
          <p:spPr bwMode="auto">
            <a:xfrm>
              <a:off x="7442200" y="3420653"/>
              <a:ext cx="4921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</a:rPr>
                <a:t>F</a:t>
              </a:r>
              <a:r>
                <a:rPr lang="en-US" altLang="zh-CN" sz="2400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3" name="Rectangle 3" descr="宽上对角线"/>
            <p:cNvSpPr>
              <a:spLocks noChangeArrowheads="1"/>
            </p:cNvSpPr>
            <p:nvPr/>
          </p:nvSpPr>
          <p:spPr bwMode="auto">
            <a:xfrm>
              <a:off x="5639229" y="4798603"/>
              <a:ext cx="3240000" cy="1524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93"/>
            <p:cNvSpPr>
              <a:spLocks noChangeShapeType="1"/>
            </p:cNvSpPr>
            <p:nvPr/>
          </p:nvSpPr>
          <p:spPr bwMode="auto">
            <a:xfrm>
              <a:off x="7137400" y="4246153"/>
              <a:ext cx="0" cy="914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1403648" y="5769260"/>
            <a:ext cx="6827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all" spc="0" normalizeH="0" baseline="0" noProof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 pitchFamily="34" charset="0"/>
                <a:ea typeface="黑体" pitchFamily="49" charset="-122"/>
                <a:cs typeface="+mj-cs"/>
              </a:rPr>
              <a:t>Yes</a:t>
            </a:r>
            <a:endParaRPr kumimoji="0" lang="zh-CN" altLang="en-US" sz="2400" b="1" i="0" u="none" strike="noStrike" kern="1200" cap="all" spc="0" normalizeH="0" baseline="0" noProof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6" name="Rectangle 2"/>
          <p:cNvSpPr txBox="1">
            <a:spLocks noChangeArrowheads="1"/>
          </p:cNvSpPr>
          <p:nvPr/>
        </p:nvSpPr>
        <p:spPr>
          <a:xfrm>
            <a:off x="3923928" y="5769259"/>
            <a:ext cx="6827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all" spc="0" normalizeH="0" baseline="0" noProof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 pitchFamily="34" charset="0"/>
                <a:ea typeface="黑体" pitchFamily="49" charset="-122"/>
                <a:cs typeface="+mj-cs"/>
              </a:rPr>
              <a:t>Yes</a:t>
            </a:r>
            <a:endParaRPr kumimoji="0" lang="zh-CN" altLang="en-US" sz="2400" b="1" i="0" u="none" strike="noStrike" kern="1200" cap="all" spc="0" normalizeH="0" baseline="0" noProof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6661546" y="5769259"/>
            <a:ext cx="6827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all" spc="0" normalizeH="0" baseline="0" noProof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 pitchFamily="34" charset="0"/>
                <a:ea typeface="黑体" pitchFamily="49" charset="-122"/>
                <a:cs typeface="+mj-cs"/>
              </a:rPr>
              <a:t>NO</a:t>
            </a:r>
            <a:endParaRPr kumimoji="0" lang="zh-CN" altLang="en-US" sz="2400" b="1" i="0" u="none" strike="noStrike" kern="1200" cap="all" spc="0" normalizeH="0" baseline="0" noProof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39552" y="1880828"/>
            <a:ext cx="69788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或它们</a:t>
            </a: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0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作用线</a:t>
            </a: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相</a:t>
            </a:r>
            <a:r>
              <a:rPr lang="zh-CN" altLang="en-US" sz="30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交</a:t>
            </a: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en-US" sz="3000" b="1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同一点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zh-CN" altLang="en-US" sz="3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9" name="Rectangle 3"/>
          <p:cNvSpPr>
            <a:spLocks noChangeArrowheads="1"/>
          </p:cNvSpPr>
          <p:nvPr/>
        </p:nvSpPr>
        <p:spPr bwMode="auto">
          <a:xfrm>
            <a:off x="545480" y="2442954"/>
            <a:ext cx="69788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则这</a:t>
            </a: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几个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力称为</a:t>
            </a:r>
            <a:r>
              <a:rPr lang="zh-CN" altLang="en-US" sz="3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共点力</a:t>
            </a:r>
            <a:r>
              <a:rPr lang="zh-CN" altLang="en-US" sz="3000" b="1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30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0" name="Picture 2" descr="http://pic1.cxtuku.com/00/11/13/b9866ed9e3af.jpg"/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</a:blip>
          <a:srcRect l="66701" t="13363" b="6279"/>
          <a:stretch>
            <a:fillRect/>
          </a:stretch>
        </p:blipFill>
        <p:spPr bwMode="auto">
          <a:xfrm>
            <a:off x="6019204" y="3068960"/>
            <a:ext cx="1902991" cy="2303886"/>
          </a:xfrm>
          <a:prstGeom prst="rect">
            <a:avLst/>
          </a:prstGeom>
          <a:noFill/>
        </p:spPr>
      </p:pic>
      <p:grpSp>
        <p:nvGrpSpPr>
          <p:cNvPr id="81" name="组合 80"/>
          <p:cNvGrpSpPr/>
          <p:nvPr/>
        </p:nvGrpSpPr>
        <p:grpSpPr>
          <a:xfrm>
            <a:off x="2786906" y="3392996"/>
            <a:ext cx="2517368" cy="2130943"/>
            <a:chOff x="2297956" y="1867734"/>
            <a:chExt cx="2517368" cy="2130943"/>
          </a:xfrm>
        </p:grpSpPr>
        <p:pic>
          <p:nvPicPr>
            <p:cNvPr id="84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27761" y="2672597"/>
              <a:ext cx="2087563" cy="995362"/>
            </a:xfrm>
            <a:prstGeom prst="rect">
              <a:avLst/>
            </a:prstGeom>
            <a:noFill/>
            <a:ln w="19050" cmpd="sng">
              <a:noFill/>
              <a:miter lim="800000"/>
              <a:headEnd/>
              <a:tailEnd/>
            </a:ln>
          </p:spPr>
        </p:pic>
        <p:sp>
          <p:nvSpPr>
            <p:cNvPr id="87" name="Rectangle 8" descr="宽上对角线"/>
            <p:cNvSpPr>
              <a:spLocks noChangeArrowheads="1"/>
            </p:cNvSpPr>
            <p:nvPr/>
          </p:nvSpPr>
          <p:spPr bwMode="auto">
            <a:xfrm>
              <a:off x="3138924" y="1867734"/>
              <a:ext cx="1166812" cy="13493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9"/>
            <p:cNvSpPr>
              <a:spLocks noChangeShapeType="1"/>
            </p:cNvSpPr>
            <p:nvPr/>
          </p:nvSpPr>
          <p:spPr bwMode="auto">
            <a:xfrm flipV="1">
              <a:off x="3826311" y="2002672"/>
              <a:ext cx="0" cy="1544637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3088124" y="2002672"/>
              <a:ext cx="738187" cy="94615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Oval 11"/>
            <p:cNvSpPr>
              <a:spLocks noChangeArrowheads="1"/>
            </p:cNvSpPr>
            <p:nvPr/>
          </p:nvSpPr>
          <p:spPr bwMode="auto">
            <a:xfrm>
              <a:off x="3786624" y="3548897"/>
              <a:ext cx="68262" cy="6667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34"/>
            <p:cNvSpPr>
              <a:spLocks noChangeShapeType="1"/>
            </p:cNvSpPr>
            <p:nvPr/>
          </p:nvSpPr>
          <p:spPr bwMode="auto">
            <a:xfrm>
              <a:off x="3100824" y="1999497"/>
              <a:ext cx="122396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Oval 35"/>
            <p:cNvSpPr>
              <a:spLocks noChangeArrowheads="1"/>
            </p:cNvSpPr>
            <p:nvPr/>
          </p:nvSpPr>
          <p:spPr bwMode="auto">
            <a:xfrm>
              <a:off x="2913499" y="2753559"/>
              <a:ext cx="342900" cy="336550"/>
            </a:xfrm>
            <a:prstGeom prst="ellipse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49"/>
            <p:cNvSpPr>
              <a:spLocks noChangeArrowheads="1"/>
            </p:cNvSpPr>
            <p:nvPr/>
          </p:nvSpPr>
          <p:spPr bwMode="auto">
            <a:xfrm>
              <a:off x="3051674" y="2877447"/>
              <a:ext cx="68262" cy="6667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48"/>
            <p:cNvSpPr>
              <a:spLocks noChangeShapeType="1"/>
            </p:cNvSpPr>
            <p:nvPr/>
          </p:nvSpPr>
          <p:spPr bwMode="auto">
            <a:xfrm flipH="1" flipV="1">
              <a:off x="2740461" y="2601159"/>
              <a:ext cx="1031875" cy="933450"/>
            </a:xfrm>
            <a:prstGeom prst="line">
              <a:avLst/>
            </a:prstGeom>
            <a:noFill/>
            <a:ln w="6350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75"/>
            <p:cNvSpPr>
              <a:spLocks noChangeAspect="1" noChangeShapeType="1"/>
            </p:cNvSpPr>
            <p:nvPr/>
          </p:nvSpPr>
          <p:spPr bwMode="auto">
            <a:xfrm flipH="1" flipV="1">
              <a:off x="2637274" y="2502734"/>
              <a:ext cx="454025" cy="411163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78"/>
            <p:cNvSpPr>
              <a:spLocks noChangeAspect="1" noChangeShapeType="1"/>
            </p:cNvSpPr>
            <p:nvPr/>
          </p:nvSpPr>
          <p:spPr bwMode="auto">
            <a:xfrm rot="16020000">
              <a:off x="3094365" y="2559776"/>
              <a:ext cx="355601" cy="319089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42"/>
            <p:cNvSpPr>
              <a:spLocks noChangeShapeType="1"/>
            </p:cNvSpPr>
            <p:nvPr/>
          </p:nvSpPr>
          <p:spPr bwMode="auto">
            <a:xfrm rot="10800000" flipV="1">
              <a:off x="3099127" y="2939570"/>
              <a:ext cx="0" cy="715963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50"/>
            <p:cNvSpPr txBox="1">
              <a:spLocks noChangeArrowheads="1"/>
            </p:cNvSpPr>
            <p:nvPr/>
          </p:nvSpPr>
          <p:spPr bwMode="auto">
            <a:xfrm>
              <a:off x="2297956" y="2058606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</a:rPr>
                <a:t>F</a:t>
              </a:r>
              <a:r>
                <a:rPr lang="en-US" altLang="zh-CN" sz="2400" b="1" baseline="-25000" dirty="0" smtClean="0">
                  <a:latin typeface="Times New Roman" pitchFamily="18" charset="0"/>
                </a:rPr>
                <a:t>1</a:t>
              </a:r>
              <a:endParaRPr lang="en-US" altLang="zh-CN" sz="2400" b="1" baseline="-25000" dirty="0">
                <a:latin typeface="Times New Roman" pitchFamily="18" charset="0"/>
              </a:endParaRPr>
            </a:p>
          </p:txBody>
        </p:sp>
        <p:sp>
          <p:nvSpPr>
            <p:cNvPr id="108" name="Text Box 50"/>
            <p:cNvSpPr txBox="1">
              <a:spLocks noChangeArrowheads="1"/>
            </p:cNvSpPr>
            <p:nvPr/>
          </p:nvSpPr>
          <p:spPr bwMode="auto">
            <a:xfrm>
              <a:off x="2858914" y="3537012"/>
              <a:ext cx="5774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</a:rPr>
                <a:t>mg</a:t>
              </a:r>
              <a:endParaRPr lang="en-US" altLang="zh-CN" sz="2400" b="1" baseline="-25000" dirty="0">
                <a:latin typeface="Times New Roman" pitchFamily="18" charset="0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959599" y="213285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</a:rPr>
                <a:t>F</a:t>
              </a:r>
              <a:r>
                <a:rPr lang="en-US" altLang="zh-CN" sz="2400" b="1" baseline="-25000" dirty="0" smtClean="0">
                  <a:latin typeface="Times New Roman" pitchFamily="18" charset="0"/>
                </a:rPr>
                <a:t>2</a:t>
              </a:r>
              <a:endParaRPr lang="en-US" altLang="zh-CN" sz="2400" b="1" baseline="-25000" dirty="0">
                <a:latin typeface="Times New Roman" pitchFamily="18" charset="0"/>
              </a:endParaRPr>
            </a:p>
          </p:txBody>
        </p:sp>
      </p:grpSp>
      <p:sp>
        <p:nvSpPr>
          <p:cNvPr id="110" name="矩形 109"/>
          <p:cNvSpPr/>
          <p:nvPr/>
        </p:nvSpPr>
        <p:spPr bwMode="auto">
          <a:xfrm>
            <a:off x="431540" y="3141232"/>
            <a:ext cx="4932548" cy="2376000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6372200" y="1412776"/>
            <a:ext cx="2448000" cy="1188000"/>
            <a:chOff x="6372200" y="1412776"/>
            <a:chExt cx="2448000" cy="1188000"/>
          </a:xfrm>
        </p:grpSpPr>
        <p:sp>
          <p:nvSpPr>
            <p:cNvPr id="112" name="云形标注 111"/>
            <p:cNvSpPr/>
            <p:nvPr/>
          </p:nvSpPr>
          <p:spPr bwMode="auto">
            <a:xfrm>
              <a:off x="6372200" y="1412776"/>
              <a:ext cx="2448000" cy="1188000"/>
            </a:xfrm>
            <a:prstGeom prst="cloudCallout">
              <a:avLst>
                <a:gd name="adj1" fmla="val -79454"/>
                <a:gd name="adj2" fmla="val 90807"/>
              </a:avLst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504762" y="1630541"/>
              <a:ext cx="2315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itchFamily="49" charset="-122"/>
                  <a:ea typeface="黑体" pitchFamily="49" charset="-122"/>
                </a:rPr>
                <a:t>平行四边形定则仅适用于</a:t>
              </a:r>
              <a:r>
                <a:rPr lang="zh-CN" altLang="en-US" sz="20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黑体" pitchFamily="49" charset="-122"/>
                  <a:ea typeface="黑体" pitchFamily="49" charset="-122"/>
                </a:rPr>
                <a:t>共点力</a:t>
              </a:r>
              <a:r>
                <a:rPr lang="zh-CN" altLang="en-US" sz="20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itchFamily="49" charset="-122"/>
                  <a:ea typeface="黑体" pitchFamily="49" charset="-122"/>
                </a:rPr>
                <a:t>合成</a:t>
              </a:r>
              <a:endParaRPr lang="zh-CN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75" grpId="0"/>
      <p:bldP spid="76" grpId="0"/>
      <p:bldP spid="77" grpId="0"/>
      <p:bldP spid="78" grpId="0"/>
      <p:bldP spid="79" grpId="0"/>
      <p:bldP spid="1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Rot="1" noChangeArrowheads="1"/>
          </p:cNvSpPr>
          <p:nvPr/>
        </p:nvSpPr>
        <p:spPr bwMode="auto">
          <a:xfrm>
            <a:off x="812562" y="369204"/>
            <a:ext cx="7874475" cy="5148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r>
              <a:rPr lang="en-US" altLang="zh-CN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§3  </a:t>
            </a:r>
            <a:r>
              <a:rPr lang="zh-CN" alt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相互作用</a:t>
            </a:r>
            <a:r>
              <a:rPr lang="zh-CN" alt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　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044159"/>
            <a:ext cx="914400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eaLnBrk="1" latinLnBrk="0" hangingPunct="1">
              <a:lnSpc>
                <a:spcPct val="8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3.4  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力的合成</a:t>
            </a:r>
            <a:endParaRPr kumimoji="1" lang="zh-CN" altLang="en-US" sz="2800" b="1" kern="0" dirty="0" smtClean="0">
              <a:ln>
                <a:solidFill>
                  <a:sysClr val="windowText" lastClr="000000"/>
                </a:solidFill>
              </a:ln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楷体" pitchFamily="49" charset="-122"/>
              <a:cs typeface="Times New Roman" pitchFamily="18" charset="0"/>
              <a:sym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9532" y="1556792"/>
            <a:ext cx="213755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合力与分力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9532" y="2355267"/>
            <a:ext cx="183620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力的合成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9532" y="3032956"/>
            <a:ext cx="3374600" cy="4642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170" tIns="46990" rIns="90170" bIns="46990">
            <a:spAutoFit/>
          </a:bodyPr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同一直线上的二力合成</a:t>
            </a:r>
            <a:endParaRPr lang="zh-CN" altLang="en-US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546" y="3537012"/>
            <a:ext cx="2801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同向相加，反向相减</a:t>
            </a:r>
            <a:endParaRPr lang="zh-CN" altLang="en-US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9532" y="4041068"/>
            <a:ext cx="3096344" cy="4642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170" tIns="46990" rIns="90170" bIns="46990">
            <a:spAutoFit/>
          </a:bodyPr>
          <a:lstStyle/>
          <a:p>
            <a:r>
              <a:rPr lang="zh-CN" altLang="en-US" sz="2400" b="1" dirty="0" smtClean="0">
                <a:latin typeface="华文行楷" pitchFamily="2" charset="-122"/>
                <a:ea typeface="华文行楷" pitchFamily="2" charset="-122"/>
              </a:rPr>
              <a:t>互成角度的二力合成</a:t>
            </a:r>
            <a:endParaRPr lang="zh-CN" altLang="en-US" sz="2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95536" y="4509120"/>
            <a:ext cx="4068452" cy="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遵循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itchFamily="18" charset="0"/>
              </a:rPr>
              <a:t>平行四边形定则</a:t>
            </a:r>
            <a:endParaRPr lang="en-US" altLang="zh-CN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parallelogram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rule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2" name="图片 11" descr="图片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137" y="5298406"/>
            <a:ext cx="1934655" cy="132695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 bwMode="auto">
          <a:xfrm>
            <a:off x="4211960" y="1480962"/>
            <a:ext cx="0" cy="540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414664" y="1556792"/>
            <a:ext cx="181352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合力规律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76680"/>
              </p:ext>
            </p:extLst>
          </p:nvPr>
        </p:nvGraphicFramePr>
        <p:xfrm>
          <a:off x="5220072" y="2597823"/>
          <a:ext cx="3049251" cy="50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公式" r:id="rId4" imgW="1320480" imgH="253800" progId="Equation.3">
                  <p:embed/>
                </p:oleObj>
              </mc:Choice>
              <mc:Fallback>
                <p:oleObj name="公式" r:id="rId4" imgW="1320480" imgH="253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597823"/>
                        <a:ext cx="3049251" cy="507141"/>
                      </a:xfrm>
                      <a:prstGeom prst="rect">
                        <a:avLst/>
                      </a:prstGeom>
                      <a:solidFill>
                        <a:srgbClr val="CC66FF">
                          <a:alpha val="24001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4342657" y="2096852"/>
            <a:ext cx="28576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2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F</a:t>
            </a:r>
            <a:r>
              <a:rPr lang="en-US" altLang="zh-CN" sz="2200" b="1" baseline="-25000" dirty="0" smtClean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2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大小不变，</a:t>
            </a:r>
            <a:endParaRPr lang="zh-CN" altLang="en-US" sz="2200" b="1" dirty="0">
              <a:solidFill>
                <a:srgbClr val="FF33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4342658" y="3248980"/>
            <a:ext cx="48787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2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合力可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大于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小于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/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等于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任一分力</a:t>
            </a:r>
            <a:endParaRPr lang="zh-CN" altLang="en-US" sz="22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6876256" y="2096852"/>
            <a:ext cx="22011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i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α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越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大，</a:t>
            </a:r>
            <a:r>
              <a:rPr lang="en-US" altLang="zh-CN" sz="2200" b="1" i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越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小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414665" y="3766985"/>
            <a:ext cx="3924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4. 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三角形定则 </a:t>
            </a: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(triangle</a:t>
            </a:r>
            <a:r>
              <a:rPr kumimoji="0" lang="en-US" altLang="zh-CN" sz="2400" b="1" i="0" u="none" strike="noStrike" kern="1200" cap="none" spc="0" normalizeH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rule</a:t>
            </a: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endParaRPr kumimoji="0" lang="zh-CN" altLang="en-US" sz="24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20" name="上下箭头 19"/>
          <p:cNvSpPr/>
          <p:nvPr/>
        </p:nvSpPr>
        <p:spPr bwMode="auto">
          <a:xfrm>
            <a:off x="5400092" y="4314166"/>
            <a:ext cx="288000" cy="4680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4414664" y="4833156"/>
            <a:ext cx="244827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平行四边形法则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034650" y="4674166"/>
            <a:ext cx="2042785" cy="540000"/>
            <a:chOff x="5976156" y="368660"/>
            <a:chExt cx="2042785" cy="540000"/>
          </a:xfrm>
        </p:grpSpPr>
        <p:sp>
          <p:nvSpPr>
            <p:cNvPr id="23" name="云形标注 22"/>
            <p:cNvSpPr/>
            <p:nvPr/>
          </p:nvSpPr>
          <p:spPr bwMode="auto">
            <a:xfrm>
              <a:off x="5976156" y="368660"/>
              <a:ext cx="1872000" cy="540000"/>
            </a:xfrm>
            <a:prstGeom prst="cloudCallout">
              <a:avLst>
                <a:gd name="adj1" fmla="val -79240"/>
                <a:gd name="adj2" fmla="val -47250"/>
              </a:avLst>
            </a:prstGeom>
            <a:solidFill>
              <a:srgbClr val="FFCCFF">
                <a:alpha val="41000"/>
              </a:srgbClr>
            </a:solidFill>
            <a:ln w="25400"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48906" y="425439"/>
              <a:ext cx="1970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矢量合成法则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553490" y="4149080"/>
            <a:ext cx="187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(tip-to-tail rule)</a:t>
            </a:r>
            <a:endParaRPr lang="zh-CN" altLang="en-US" sz="2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7" name="图片 26" descr="图片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4750" y="5214166"/>
            <a:ext cx="2606868" cy="15713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hzcrby.com/upload/img/roDYg4YfloSw3hfPpivZJMuvcY0PtOUfoXp3GWVfDxIGR5u9MzJ7N1XGL8/P7CfkcLHH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 t="6612"/>
          <a:stretch>
            <a:fillRect/>
          </a:stretch>
        </p:blipFill>
        <p:spPr bwMode="auto">
          <a:xfrm>
            <a:off x="0" y="8620"/>
            <a:ext cx="5256076" cy="3681410"/>
          </a:xfrm>
          <a:prstGeom prst="rect">
            <a:avLst/>
          </a:prstGeom>
          <a:noFill/>
        </p:spPr>
      </p:pic>
      <p:pic>
        <p:nvPicPr>
          <p:cNvPr id="10244" name="Picture 4" descr="http://img0.ph.126.net/oFm2llY6nAHRSER-YQSrJA==/83035118229676524.jpg"/>
          <p:cNvPicPr>
            <a:picLocks noChangeAspect="1" noChangeArrowheads="1"/>
          </p:cNvPicPr>
          <p:nvPr/>
        </p:nvPicPr>
        <p:blipFill>
          <a:blip r:embed="rId4" cstate="print"/>
          <a:srcRect l="11787" r="1096" b="12700"/>
          <a:stretch>
            <a:fillRect/>
          </a:stretch>
        </p:blipFill>
        <p:spPr bwMode="auto">
          <a:xfrm>
            <a:off x="3995936" y="3260518"/>
            <a:ext cx="5148064" cy="3597482"/>
          </a:xfrm>
          <a:prstGeom prst="rect">
            <a:avLst/>
          </a:prstGeom>
          <a:noFill/>
        </p:spPr>
      </p:pic>
      <p:grpSp>
        <p:nvGrpSpPr>
          <p:cNvPr id="23" name="组合 22"/>
          <p:cNvGrpSpPr/>
          <p:nvPr/>
        </p:nvGrpSpPr>
        <p:grpSpPr>
          <a:xfrm>
            <a:off x="5400468" y="908720"/>
            <a:ext cx="3384000" cy="1404000"/>
            <a:chOff x="5796112" y="1232756"/>
            <a:chExt cx="3384000" cy="1404000"/>
          </a:xfrm>
        </p:grpSpPr>
        <p:sp>
          <p:nvSpPr>
            <p:cNvPr id="22" name="云形标注 21"/>
            <p:cNvSpPr/>
            <p:nvPr/>
          </p:nvSpPr>
          <p:spPr bwMode="auto">
            <a:xfrm>
              <a:off x="5796112" y="1232756"/>
              <a:ext cx="3384000" cy="1404000"/>
            </a:xfrm>
            <a:prstGeom prst="cloudCallout">
              <a:avLst>
                <a:gd name="adj1" fmla="val -36187"/>
                <a:gd name="adj2" fmla="val 8172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WordArt 31"/>
            <p:cNvSpPr>
              <a:spLocks noChangeArrowheads="1" noChangeShapeType="1"/>
            </p:cNvSpPr>
            <p:nvPr/>
          </p:nvSpPr>
          <p:spPr bwMode="auto">
            <a:xfrm>
              <a:off x="5903748" y="1568662"/>
              <a:ext cx="3155032" cy="708210"/>
            </a:xfrm>
            <a:prstGeom prst="rect">
              <a:avLst/>
            </a:prstGeom>
          </p:spPr>
          <p:txBody>
            <a:bodyPr wrap="none" fromWordArt="1">
              <a:prstTxWarp prst="textFadeUp">
                <a:avLst>
                  <a:gd name="adj" fmla="val 9991"/>
                </a:avLst>
              </a:prstTxWarp>
            </a:bodyPr>
            <a:lstStyle/>
            <a:p>
              <a:pPr algn="ctr"/>
              <a:r>
                <a:rPr lang="zh-CN" altLang="en-US" sz="3600" b="1" kern="10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华文行楷"/>
                  <a:ea typeface="华文行楷"/>
                </a:rPr>
                <a:t>等效代替</a:t>
              </a:r>
              <a:endParaRPr lang="zh-CN" altLang="en-US" sz="3600" b="1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华文行楷"/>
                <a:ea typeface="华文行楷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35050" y="2030226"/>
            <a:ext cx="595313" cy="2419350"/>
            <a:chOff x="0" y="0"/>
            <a:chExt cx="936" cy="3809"/>
          </a:xfrm>
        </p:grpSpPr>
        <p:sp>
          <p:nvSpPr>
            <p:cNvPr id="12301" name="箭头 35"/>
            <p:cNvSpPr>
              <a:spLocks noChangeShapeType="1"/>
            </p:cNvSpPr>
            <p:nvPr/>
          </p:nvSpPr>
          <p:spPr bwMode="auto">
            <a:xfrm flipV="1">
              <a:off x="467" y="863"/>
              <a:ext cx="1" cy="29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302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937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628900" y="2350901"/>
            <a:ext cx="2330450" cy="1883410"/>
            <a:chOff x="0" y="0"/>
            <a:chExt cx="3670" cy="2967"/>
          </a:xfrm>
        </p:grpSpPr>
        <p:sp>
          <p:nvSpPr>
            <p:cNvPr id="12297" name="箭头 35"/>
            <p:cNvSpPr>
              <a:spLocks noChangeShapeType="1"/>
            </p:cNvSpPr>
            <p:nvPr/>
          </p:nvSpPr>
          <p:spPr bwMode="auto">
            <a:xfrm flipH="1" flipV="1">
              <a:off x="467" y="1152"/>
              <a:ext cx="906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298" name="箭头 35"/>
            <p:cNvSpPr>
              <a:spLocks noChangeShapeType="1"/>
            </p:cNvSpPr>
            <p:nvPr/>
          </p:nvSpPr>
          <p:spPr bwMode="auto">
            <a:xfrm flipV="1">
              <a:off x="1374" y="1152"/>
              <a:ext cx="1135" cy="181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2054" y="0"/>
              <a:ext cx="1616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sz="36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374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sz="36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8205" name="Text Box 5"/>
          <p:cNvSpPr txBox="1">
            <a:spLocks noChangeArrowheads="1"/>
          </p:cNvSpPr>
          <p:nvPr/>
        </p:nvSpPr>
        <p:spPr bwMode="auto">
          <a:xfrm>
            <a:off x="2843808" y="4462486"/>
            <a:ext cx="12973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分力</a:t>
            </a:r>
            <a:endParaRPr lang="zh-CN" altLang="en-US" sz="3200" b="1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206" name="Text Box 5"/>
          <p:cNvSpPr txBox="1">
            <a:spLocks noChangeArrowheads="1"/>
          </p:cNvSpPr>
          <p:nvPr/>
        </p:nvSpPr>
        <p:spPr bwMode="auto">
          <a:xfrm>
            <a:off x="719572" y="4449576"/>
            <a:ext cx="1195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合力</a:t>
            </a:r>
            <a:endParaRPr lang="zh-CN" altLang="en-US" sz="3200" b="1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98240" y="583535"/>
            <a:ext cx="2902515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1. </a:t>
            </a:r>
            <a:r>
              <a:rPr kumimoji="0" lang="zh-CN" alt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合力与分力</a:t>
            </a: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9350" y="2030226"/>
            <a:ext cx="3889375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组合 13"/>
          <p:cNvGrpSpPr/>
          <p:nvPr/>
        </p:nvGrpSpPr>
        <p:grpSpPr>
          <a:xfrm>
            <a:off x="5280762" y="512796"/>
            <a:ext cx="2448000" cy="1044000"/>
            <a:chOff x="6372200" y="1483031"/>
            <a:chExt cx="2448000" cy="1044000"/>
          </a:xfrm>
        </p:grpSpPr>
        <p:sp>
          <p:nvSpPr>
            <p:cNvPr id="16" name="云形标注 15"/>
            <p:cNvSpPr/>
            <p:nvPr/>
          </p:nvSpPr>
          <p:spPr bwMode="auto">
            <a:xfrm>
              <a:off x="6372200" y="1483031"/>
              <a:ext cx="2448000" cy="1044000"/>
            </a:xfrm>
            <a:prstGeom prst="cloudCallout">
              <a:avLst>
                <a:gd name="adj1" fmla="val -101664"/>
                <a:gd name="adj2" fmla="val -2589"/>
              </a:avLst>
            </a:prstGeom>
            <a:solidFill>
              <a:srgbClr val="FFCCFF">
                <a:alpha val="68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71550" y="1630541"/>
              <a:ext cx="21354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itchFamily="49" charset="-122"/>
                  <a:ea typeface="黑体" pitchFamily="49" charset="-122"/>
                </a:rPr>
                <a:t>可等效替代，但并非同时存在</a:t>
              </a:r>
              <a:endParaRPr lang="zh-CN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/>
      <p:bldP spid="8206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7" name="Text Box 3"/>
          <p:cNvSpPr txBox="1">
            <a:spLocks noChangeArrowheads="1"/>
          </p:cNvSpPr>
          <p:nvPr/>
        </p:nvSpPr>
        <p:spPr bwMode="auto">
          <a:xfrm>
            <a:off x="1174305" y="1266974"/>
            <a:ext cx="451381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sz="2800" b="1" dirty="0">
                <a:latin typeface="+mn-ea"/>
                <a:ea typeface="+mn-ea"/>
              </a:rPr>
              <a:t>--</a:t>
            </a:r>
            <a:r>
              <a:rPr lang="zh-CN" altLang="en-US" sz="2800" b="1" dirty="0">
                <a:solidFill>
                  <a:srgbClr val="2D2D8A"/>
                </a:solidFill>
                <a:latin typeface="+mn-ea"/>
                <a:ea typeface="+mn-ea"/>
              </a:rPr>
              <a:t>已知分力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求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  <a:ea typeface="+mn-ea"/>
              </a:rPr>
              <a:t>合力</a:t>
            </a:r>
            <a:r>
              <a:rPr lang="zh-CN" altLang="en-US" sz="2800" b="1" dirty="0" smtClean="0">
                <a:solidFill>
                  <a:srgbClr val="2D2D8A"/>
                </a:solidFill>
                <a:latin typeface="+mn-ea"/>
              </a:rPr>
              <a:t>的过程</a:t>
            </a:r>
            <a:endParaRPr lang="zh-CN" altLang="en-US" sz="2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7320" y="2080349"/>
            <a:ext cx="4202692" cy="556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170" tIns="46990" rIns="90170" bIns="46990">
            <a:spAutoFit/>
          </a:bodyPr>
          <a:lstStyle/>
          <a:p>
            <a:r>
              <a:rPr lang="zh-CN" altLang="en-US" sz="3000" b="1" dirty="0" smtClean="0">
                <a:latin typeface="华文行楷" pitchFamily="2" charset="-122"/>
                <a:ea typeface="华文行楷" pitchFamily="2" charset="-122"/>
              </a:rPr>
              <a:t>同一直线上的二力合成</a:t>
            </a:r>
            <a:endParaRPr lang="zh-CN" altLang="en-US" sz="30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8241" y="583535"/>
            <a:ext cx="2281571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kumimoji="0" lang="zh-CN" alt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力的合成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010540" y="3208910"/>
            <a:ext cx="3195106" cy="756236"/>
            <a:chOff x="1010540" y="3208910"/>
            <a:chExt cx="3195106" cy="756236"/>
          </a:xfrm>
        </p:grpSpPr>
        <p:grpSp>
          <p:nvGrpSpPr>
            <p:cNvPr id="14" name="组合 12"/>
            <p:cNvGrpSpPr/>
            <p:nvPr/>
          </p:nvGrpSpPr>
          <p:grpSpPr>
            <a:xfrm>
              <a:off x="1010540" y="3393044"/>
              <a:ext cx="2656645" cy="572102"/>
              <a:chOff x="1566186" y="2508052"/>
              <a:chExt cx="1422287" cy="187030"/>
            </a:xfrm>
          </p:grpSpPr>
          <p:sp>
            <p:nvSpPr>
              <p:cNvPr id="18" name="Rectangle 3" descr="宽上对角线"/>
              <p:cNvSpPr>
                <a:spLocks noChangeArrowheads="1"/>
              </p:cNvSpPr>
              <p:nvPr/>
            </p:nvSpPr>
            <p:spPr bwMode="auto">
              <a:xfrm>
                <a:off x="1566186" y="2648006"/>
                <a:ext cx="1422287" cy="47076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4"/>
              <p:cNvSpPr>
                <a:spLocks noChangeShapeType="1"/>
              </p:cNvSpPr>
              <p:nvPr/>
            </p:nvSpPr>
            <p:spPr bwMode="auto">
              <a:xfrm>
                <a:off x="1578396" y="2648000"/>
                <a:ext cx="1404000" cy="0"/>
              </a:xfrm>
              <a:prstGeom prst="line">
                <a:avLst/>
              </a:pr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2104327" y="2508052"/>
                <a:ext cx="360000" cy="141228"/>
              </a:xfrm>
              <a:prstGeom prst="rect">
                <a:avLst/>
              </a:prstGeom>
              <a:solidFill>
                <a:srgbClr val="00B0F0"/>
              </a:solidFill>
              <a:ln w="19050" cap="flat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699793" y="3208910"/>
              <a:ext cx="1505853" cy="436113"/>
              <a:chOff x="2699793" y="3208910"/>
              <a:chExt cx="1505853" cy="436113"/>
            </a:xfrm>
          </p:grpSpPr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rot="16200000">
                <a:off x="3005793" y="3339023"/>
                <a:ext cx="0" cy="612000"/>
              </a:xfrm>
              <a:prstGeom prst="line">
                <a:avLst/>
              </a:prstGeom>
              <a:noFill/>
              <a:ln w="44450" cap="flat" cmpd="sng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59832" y="3208910"/>
                <a:ext cx="11458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2000" b="1" baseline="-25000" dirty="0" smtClean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= 4 N</a:t>
                </a:r>
                <a:endParaRPr lang="zh-CN" altLang="en-US" sz="20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013918" y="3212976"/>
              <a:ext cx="1145814" cy="436113"/>
              <a:chOff x="2346067" y="3208910"/>
              <a:chExt cx="1145814" cy="436113"/>
            </a:xfrm>
          </p:grpSpPr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 rot="16200000">
                <a:off x="3113865" y="3411023"/>
                <a:ext cx="0" cy="468000"/>
              </a:xfrm>
              <a:prstGeom prst="line">
                <a:avLst/>
              </a:prstGeom>
              <a:noFill/>
              <a:ln w="44450" cap="flat" cmpd="sng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46067" y="3208910"/>
                <a:ext cx="11458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2000" b="1" baseline="-250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= 3 N</a:t>
                </a:r>
                <a:endParaRPr lang="zh-CN" altLang="en-US" sz="20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723182" y="4145913"/>
            <a:ext cx="1177681" cy="436113"/>
            <a:chOff x="2699793" y="3208910"/>
            <a:chExt cx="1177681" cy="436113"/>
          </a:xfrm>
        </p:grpSpPr>
        <p:sp>
          <p:nvSpPr>
            <p:cNvPr id="30" name="Line 8"/>
            <p:cNvSpPr>
              <a:spLocks noChangeShapeType="1"/>
            </p:cNvSpPr>
            <p:nvPr/>
          </p:nvSpPr>
          <p:spPr bwMode="auto">
            <a:xfrm rot="16200000">
              <a:off x="3239793" y="3105023"/>
              <a:ext cx="0" cy="1080000"/>
            </a:xfrm>
            <a:prstGeom prst="line">
              <a:avLst/>
            </a:prstGeom>
            <a:noFill/>
            <a:ln w="44450" cap="flat" cmpd="sng">
              <a:solidFill>
                <a:srgbClr val="C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31660" y="3208910"/>
              <a:ext cx="1145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= 7 N</a:t>
              </a:r>
              <a:endParaRPr lang="zh-CN" altLang="en-US" sz="2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583668" y="4797152"/>
            <a:ext cx="1689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+ F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588342" y="5409220"/>
            <a:ext cx="1255466" cy="40011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同向相加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049302" y="3212976"/>
            <a:ext cx="3008772" cy="756236"/>
            <a:chOff x="1010540" y="3208910"/>
            <a:chExt cx="3008772" cy="756236"/>
          </a:xfrm>
        </p:grpSpPr>
        <p:grpSp>
          <p:nvGrpSpPr>
            <p:cNvPr id="42" name="组合 12"/>
            <p:cNvGrpSpPr/>
            <p:nvPr/>
          </p:nvGrpSpPr>
          <p:grpSpPr>
            <a:xfrm>
              <a:off x="1010540" y="3393044"/>
              <a:ext cx="2656645" cy="572102"/>
              <a:chOff x="1566186" y="2508052"/>
              <a:chExt cx="1422287" cy="187030"/>
            </a:xfrm>
          </p:grpSpPr>
          <p:sp>
            <p:nvSpPr>
              <p:cNvPr id="49" name="Rectangle 3" descr="宽上对角线"/>
              <p:cNvSpPr>
                <a:spLocks noChangeArrowheads="1"/>
              </p:cNvSpPr>
              <p:nvPr/>
            </p:nvSpPr>
            <p:spPr bwMode="auto">
              <a:xfrm>
                <a:off x="1566186" y="2648006"/>
                <a:ext cx="1422287" cy="47076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"/>
              <p:cNvSpPr>
                <a:spLocks noChangeShapeType="1"/>
              </p:cNvSpPr>
              <p:nvPr/>
            </p:nvSpPr>
            <p:spPr bwMode="auto">
              <a:xfrm>
                <a:off x="1578396" y="2648000"/>
                <a:ext cx="1404000" cy="0"/>
              </a:xfrm>
              <a:prstGeom prst="line">
                <a:avLst/>
              </a:pr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Rectangle 5"/>
              <p:cNvSpPr>
                <a:spLocks noChangeArrowheads="1"/>
              </p:cNvSpPr>
              <p:nvPr/>
            </p:nvSpPr>
            <p:spPr bwMode="auto">
              <a:xfrm>
                <a:off x="2104327" y="2508052"/>
                <a:ext cx="360000" cy="141228"/>
              </a:xfrm>
              <a:prstGeom prst="rect">
                <a:avLst/>
              </a:prstGeom>
              <a:solidFill>
                <a:srgbClr val="00B0F0"/>
              </a:solidFill>
              <a:ln w="19050" cap="flat" cmpd="sng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组合 23"/>
            <p:cNvGrpSpPr/>
            <p:nvPr/>
          </p:nvGrpSpPr>
          <p:grpSpPr>
            <a:xfrm>
              <a:off x="2699793" y="3208910"/>
              <a:ext cx="1319519" cy="436113"/>
              <a:chOff x="2699793" y="3208910"/>
              <a:chExt cx="1319519" cy="436113"/>
            </a:xfrm>
          </p:grpSpPr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 rot="5400000">
                <a:off x="3005793" y="3339023"/>
                <a:ext cx="0" cy="612000"/>
              </a:xfrm>
              <a:prstGeom prst="line">
                <a:avLst/>
              </a:prstGeom>
              <a:noFill/>
              <a:ln w="44450" cap="flat" cmpd="sng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873498" y="3208910"/>
                <a:ext cx="11458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2000" b="1" baseline="-25000" dirty="0" smtClean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= 4 N</a:t>
                </a:r>
                <a:endParaRPr lang="zh-CN" altLang="en-US" sz="20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4" name="组合 24"/>
            <p:cNvGrpSpPr/>
            <p:nvPr/>
          </p:nvGrpSpPr>
          <p:grpSpPr>
            <a:xfrm>
              <a:off x="1013918" y="3212976"/>
              <a:ext cx="1145814" cy="436113"/>
              <a:chOff x="2346067" y="3208910"/>
              <a:chExt cx="1145814" cy="436113"/>
            </a:xfrm>
          </p:grpSpPr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 rot="16200000">
                <a:off x="3113865" y="3411023"/>
                <a:ext cx="0" cy="468000"/>
              </a:xfrm>
              <a:prstGeom prst="line">
                <a:avLst/>
              </a:prstGeom>
              <a:noFill/>
              <a:ln w="44450" cap="flat" cmpd="sng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346067" y="3208910"/>
                <a:ext cx="11458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2000" b="1" baseline="-250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= 3 N</a:t>
                </a:r>
                <a:endParaRPr lang="zh-CN" altLang="en-US" sz="20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5793811" y="4149979"/>
            <a:ext cx="1145814" cy="436113"/>
            <a:chOff x="2731660" y="3208910"/>
            <a:chExt cx="1145814" cy="436113"/>
          </a:xfrm>
        </p:grpSpPr>
        <p:sp>
          <p:nvSpPr>
            <p:cNvPr id="53" name="Line 8"/>
            <p:cNvSpPr>
              <a:spLocks noChangeShapeType="1"/>
            </p:cNvSpPr>
            <p:nvPr/>
          </p:nvSpPr>
          <p:spPr bwMode="auto">
            <a:xfrm rot="5400000">
              <a:off x="3202018" y="3465023"/>
              <a:ext cx="0" cy="360000"/>
            </a:xfrm>
            <a:prstGeom prst="line">
              <a:avLst/>
            </a:prstGeom>
            <a:noFill/>
            <a:ln w="44450" cap="flat" cmpd="sng">
              <a:solidFill>
                <a:srgbClr val="C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31660" y="3208910"/>
              <a:ext cx="1145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= 1 N</a:t>
              </a:r>
              <a:endParaRPr lang="zh-CN" altLang="en-US" sz="2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622430" y="4801218"/>
            <a:ext cx="1901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｜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｜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27104" y="5413286"/>
            <a:ext cx="1255466" cy="40011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反向相减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88342" y="5985284"/>
            <a:ext cx="237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（合力与两分力同向）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88124" y="598528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（合力与较大分力同向）</a:t>
            </a: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rot="5400000">
            <a:off x="2753996" y="4677254"/>
            <a:ext cx="356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66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3239852" y="80628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8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80"/>
                            </p:stCondLst>
                            <p:childTnLst>
                              <p:par>
                                <p:cTn id="1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9" grpId="0" animBg="1"/>
      <p:bldP spid="8" grpId="0" animBg="1"/>
      <p:bldP spid="39" grpId="0"/>
      <p:bldP spid="40" grpId="0" animBg="1"/>
      <p:bldP spid="55" grpId="0"/>
      <p:bldP spid="56" grpId="0" animBg="1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583668" y="1977975"/>
            <a:ext cx="2618728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200 N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49328" y="604185"/>
            <a:ext cx="3734640" cy="556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170" tIns="46990" rIns="90170" bIns="46990">
            <a:spAutoFit/>
          </a:bodyPr>
          <a:lstStyle/>
          <a:p>
            <a:r>
              <a:rPr lang="zh-CN" altLang="en-US" sz="3000" b="1" dirty="0" smtClean="0">
                <a:latin typeface="华文行楷" pitchFamily="2" charset="-122"/>
                <a:ea typeface="华文行楷" pitchFamily="2" charset="-122"/>
              </a:rPr>
              <a:t>互成角度的二力合成</a:t>
            </a:r>
            <a:endParaRPr lang="zh-CN" altLang="en-US" sz="3000" b="1" dirty="0"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9350" y="1160748"/>
            <a:ext cx="3889375" cy="3313113"/>
            <a:chOff x="4959350" y="2030226"/>
            <a:chExt cx="3889375" cy="3313113"/>
          </a:xfrm>
        </p:grpSpPr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9350" y="2030226"/>
              <a:ext cx="3889375" cy="331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236296" y="2888940"/>
              <a:ext cx="540060" cy="36933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8028384" y="2888940"/>
              <a:ext cx="540060" cy="36933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en-US" altLang="zh-CN" b="1" baseline="-250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lang="zh-CN" altLang="en-US" b="1" baseline="-250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184068" y="2240868"/>
              <a:ext cx="540060" cy="36933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endParaRPr lang="zh-CN" altLang="en-US" b="1" baseline="-250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pic>
        <p:nvPicPr>
          <p:cNvPr id="17" name="图片 16" descr="14395579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040" y="1619245"/>
            <a:ext cx="1226536" cy="1226536"/>
          </a:xfrm>
          <a:prstGeom prst="rect">
            <a:avLst/>
          </a:prstGeom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538508" y="2878432"/>
            <a:ext cx="2448272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200 N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乘号 18"/>
          <p:cNvSpPr/>
          <p:nvPr/>
        </p:nvSpPr>
        <p:spPr bwMode="auto">
          <a:xfrm rot="5400000">
            <a:off x="2418808" y="2725124"/>
            <a:ext cx="615663" cy="86409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燕尾形箭头 19"/>
          <p:cNvSpPr/>
          <p:nvPr/>
        </p:nvSpPr>
        <p:spPr bwMode="auto">
          <a:xfrm rot="5400000">
            <a:off x="2321763" y="2564474"/>
            <a:ext cx="360041" cy="252000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8" grpId="0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583668" y="1977975"/>
            <a:ext cx="2618728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200 N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49328" y="604185"/>
            <a:ext cx="3734640" cy="556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170" tIns="46990" rIns="90170" bIns="46990">
            <a:spAutoFit/>
          </a:bodyPr>
          <a:lstStyle/>
          <a:p>
            <a:r>
              <a:rPr lang="zh-CN" altLang="en-US" sz="3000" b="1" dirty="0" smtClean="0">
                <a:latin typeface="华文行楷" pitchFamily="2" charset="-122"/>
                <a:ea typeface="华文行楷" pitchFamily="2" charset="-122"/>
              </a:rPr>
              <a:t>互成角度的二力合成</a:t>
            </a:r>
            <a:endParaRPr lang="zh-CN" altLang="en-US" sz="3000" b="1" dirty="0"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4959350" y="1160748"/>
            <a:ext cx="3889375" cy="3313113"/>
            <a:chOff x="4959350" y="2030226"/>
            <a:chExt cx="3889375" cy="3313113"/>
          </a:xfrm>
        </p:grpSpPr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9350" y="2030226"/>
              <a:ext cx="3889375" cy="331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236296" y="2888940"/>
              <a:ext cx="540060" cy="36933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8028384" y="2888940"/>
              <a:ext cx="540060" cy="36933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en-US" altLang="zh-CN" b="1" baseline="-250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lang="zh-CN" altLang="en-US" b="1" baseline="-250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184068" y="2240868"/>
              <a:ext cx="540060" cy="369332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endParaRPr lang="zh-CN" altLang="en-US" b="1" baseline="-250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pic>
        <p:nvPicPr>
          <p:cNvPr id="17" name="图片 16" descr="14395579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040" y="1619245"/>
            <a:ext cx="1226536" cy="1226536"/>
          </a:xfrm>
          <a:prstGeom prst="rect">
            <a:avLst/>
          </a:prstGeom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538508" y="2878432"/>
            <a:ext cx="2448272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200 N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乘号 18"/>
          <p:cNvSpPr/>
          <p:nvPr/>
        </p:nvSpPr>
        <p:spPr bwMode="auto">
          <a:xfrm rot="5400000">
            <a:off x="2418808" y="2725124"/>
            <a:ext cx="615663" cy="86409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燕尾形箭头 19"/>
          <p:cNvSpPr/>
          <p:nvPr/>
        </p:nvSpPr>
        <p:spPr bwMode="auto">
          <a:xfrm rot="5400000">
            <a:off x="2321763" y="2564474"/>
            <a:ext cx="360041" cy="252000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67544" y="3804476"/>
            <a:ext cx="4068452" cy="95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b="1" dirty="0" smtClean="0">
                <a:latin typeface="+mn-ea"/>
                <a:ea typeface="+mn-ea"/>
                <a:cs typeface="Times New Roman" pitchFamily="18" charset="0"/>
              </a:rPr>
              <a:t>遵循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itchFamily="18" charset="0"/>
              </a:rPr>
              <a:t>平行四边形定则</a:t>
            </a:r>
            <a:endParaRPr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parallelogram 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rule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719572" y="4874143"/>
            <a:ext cx="5472100" cy="89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--- 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</a:t>
            </a:r>
            <a:r>
              <a:rPr lang="zh-CN" altLang="en-US" sz="2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邻边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做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平行四边形，</a:t>
            </a:r>
            <a:endParaRPr lang="en-US" altLang="zh-CN" sz="2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两邻边之间的对角线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即为合力</a:t>
            </a:r>
            <a:r>
              <a:rPr lang="zh-CN" altLang="en-US" sz="2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6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6075635" y="6214052"/>
            <a:ext cx="2088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 flipV="1">
            <a:off x="6075635" y="4970784"/>
            <a:ext cx="286068" cy="124326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8112417" y="5006788"/>
            <a:ext cx="365125" cy="120588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6408204" y="5006789"/>
            <a:ext cx="2088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6075635" y="5006788"/>
            <a:ext cx="2401907" cy="1207263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8064388" y="612930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424428" y="4689140"/>
            <a:ext cx="4651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endParaRPr lang="en-US" altLang="zh-CN" sz="2400" b="1" i="1" baseline="-2500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5940152" y="454512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686609" y="3047925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9" grpId="0" autoUpdateAnimBg="0"/>
      <p:bldP spid="30" grpId="0" autoUpdateAnimBg="0"/>
      <p:bldP spid="31" grpId="0" autoUpdateAnimBg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4343400" y="2697215"/>
            <a:ext cx="3581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5791200" y="2697215"/>
            <a:ext cx="21336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2438400" y="2697215"/>
            <a:ext cx="5486400" cy="2362200"/>
          </a:xfrm>
          <a:prstGeom prst="line">
            <a:avLst/>
          </a:prstGeom>
          <a:noFill/>
          <a:ln w="31750">
            <a:solidFill>
              <a:srgbClr val="00B05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762000" y="1325615"/>
            <a:ext cx="541020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 flipV="1">
            <a:off x="6096000" y="1325615"/>
            <a:ext cx="18288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2438400" y="1334381"/>
            <a:ext cx="3717925" cy="3725034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2743200" y="2468615"/>
            <a:ext cx="381000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096000" y="1325615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2438400" y="2468615"/>
            <a:ext cx="4114800" cy="25908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438400" y="4262489"/>
            <a:ext cx="3752851" cy="796926"/>
            <a:chOff x="2438400" y="4262489"/>
            <a:chExt cx="3752851" cy="796926"/>
          </a:xfrm>
        </p:grpSpPr>
        <p:sp>
          <p:nvSpPr>
            <p:cNvPr id="14358" name="Line 4"/>
            <p:cNvSpPr>
              <a:spLocks noChangeShapeType="1"/>
            </p:cNvSpPr>
            <p:nvPr/>
          </p:nvSpPr>
          <p:spPr bwMode="auto">
            <a:xfrm flipV="1">
              <a:off x="2438400" y="4297415"/>
              <a:ext cx="33528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5699126" y="4262489"/>
              <a:ext cx="4921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</a:rPr>
                <a:t>F</a:t>
              </a:r>
              <a:r>
                <a:rPr lang="en-US" altLang="zh-CN" sz="2400" b="1" baseline="-25000" dirty="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38400" y="3173464"/>
            <a:ext cx="2228851" cy="1885951"/>
            <a:chOff x="2438400" y="3173464"/>
            <a:chExt cx="2228851" cy="1885951"/>
          </a:xfrm>
        </p:grpSpPr>
        <p:sp>
          <p:nvSpPr>
            <p:cNvPr id="14359" name="Line 5"/>
            <p:cNvSpPr>
              <a:spLocks noChangeShapeType="1"/>
            </p:cNvSpPr>
            <p:nvPr/>
          </p:nvSpPr>
          <p:spPr bwMode="auto">
            <a:xfrm flipV="1">
              <a:off x="2438400" y="3611615"/>
              <a:ext cx="19050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4175126" y="3173464"/>
              <a:ext cx="4921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</a:rPr>
                <a:t>F</a:t>
              </a:r>
              <a:r>
                <a:rPr lang="en-US" altLang="zh-CN" sz="2400" b="1" baseline="-25000" dirty="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1325" y="3729089"/>
            <a:ext cx="1997075" cy="1330326"/>
            <a:chOff x="441325" y="3729089"/>
            <a:chExt cx="1997075" cy="1330326"/>
          </a:xfrm>
        </p:grpSpPr>
        <p:sp>
          <p:nvSpPr>
            <p:cNvPr id="14360" name="Line 6"/>
            <p:cNvSpPr>
              <a:spLocks noChangeShapeType="1"/>
            </p:cNvSpPr>
            <p:nvPr/>
          </p:nvSpPr>
          <p:spPr bwMode="auto">
            <a:xfrm flipH="1" flipV="1">
              <a:off x="762000" y="3764015"/>
              <a:ext cx="1676400" cy="1295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441325" y="3729089"/>
              <a:ext cx="4921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</a:rPr>
                <a:t>F</a:t>
              </a:r>
              <a:r>
                <a:rPr lang="en-US" altLang="zh-CN" sz="2400" b="1" baseline="-25000" dirty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22525" y="5059415"/>
            <a:ext cx="492125" cy="1533525"/>
            <a:chOff x="2422525" y="5059415"/>
            <a:chExt cx="492125" cy="1533525"/>
          </a:xfrm>
        </p:grpSpPr>
        <p:sp>
          <p:nvSpPr>
            <p:cNvPr id="14361" name="Line 7"/>
            <p:cNvSpPr>
              <a:spLocks noChangeShapeType="1"/>
            </p:cNvSpPr>
            <p:nvPr/>
          </p:nvSpPr>
          <p:spPr bwMode="auto">
            <a:xfrm>
              <a:off x="2438400" y="5059415"/>
              <a:ext cx="30480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422525" y="6130977"/>
              <a:ext cx="4921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</a:rPr>
                <a:t>F</a:t>
              </a:r>
              <a:r>
                <a:rPr lang="en-US" altLang="zh-CN" sz="2400" b="1" baseline="-25000" dirty="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7858170" y="2433690"/>
            <a:ext cx="595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B050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 dirty="0">
                <a:solidFill>
                  <a:srgbClr val="00B05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638800" y="872716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</a:rPr>
              <a:t>123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6436077" y="2052690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C00000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itchFamily="18" charset="0"/>
              </a:rPr>
              <a:t>1234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49328" y="604185"/>
            <a:ext cx="3734640" cy="556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170" tIns="46990" rIns="90170" bIns="46990">
            <a:spAutoFit/>
          </a:bodyPr>
          <a:lstStyle/>
          <a:p>
            <a:r>
              <a:rPr lang="zh-CN" altLang="en-US" sz="3000" b="1" dirty="0" smtClean="0">
                <a:latin typeface="华文行楷" pitchFamily="2" charset="-122"/>
                <a:ea typeface="华文行楷" pitchFamily="2" charset="-122"/>
              </a:rPr>
              <a:t>互成角度的多力合成</a:t>
            </a:r>
            <a:endParaRPr lang="zh-CN" altLang="en-US" sz="3000" b="1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  <p:bldP spid="16392" grpId="1" animBg="1"/>
      <p:bldP spid="16393" grpId="0" animBg="1"/>
      <p:bldP spid="16393" grpId="1" animBg="1"/>
      <p:bldP spid="16394" grpId="0" animBg="1"/>
      <p:bldP spid="16394" grpId="1" animBg="1"/>
      <p:bldP spid="16395" grpId="0" animBg="1"/>
      <p:bldP spid="16395" grpId="1" animBg="1"/>
      <p:bldP spid="16396" grpId="0" animBg="1"/>
      <p:bldP spid="16396" grpId="1" animBg="1"/>
      <p:bldP spid="16397" grpId="0" animBg="1"/>
      <p:bldP spid="16398" grpId="0" animBg="1"/>
      <p:bldP spid="16399" grpId="0" animBg="1"/>
      <p:bldP spid="16400" grpId="0" animBg="1"/>
      <p:bldP spid="16406" grpId="0" autoUpdateAnimBg="0"/>
      <p:bldP spid="16406" grpId="1"/>
      <p:bldP spid="16407" grpId="0" autoUpdateAnimBg="0"/>
      <p:bldP spid="16408" grpId="0" autoUpdateAnimBg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82613" y="1720850"/>
          <a:ext cx="46196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3" imgW="1752480" imgH="279360" progId="Equation.3">
                  <p:embed/>
                </p:oleObj>
              </mc:Choice>
              <mc:Fallback>
                <p:oleObj name="公式" r:id="rId3" imgW="1752480" imgH="2793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720850"/>
                        <a:ext cx="46196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8241" y="583535"/>
            <a:ext cx="2281571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3. </a:t>
            </a:r>
            <a:r>
              <a:rPr kumimoji="0" lang="zh-CN" alt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合力计算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5434000" y="1131131"/>
            <a:ext cx="3026432" cy="2045841"/>
            <a:chOff x="5434000" y="1851211"/>
            <a:chExt cx="3026432" cy="2045841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5607583" y="2312875"/>
              <a:ext cx="2401907" cy="1207263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5607583" y="3520139"/>
              <a:ext cx="20880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5607583" y="2276871"/>
              <a:ext cx="286068" cy="124326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7644365" y="2312875"/>
              <a:ext cx="365125" cy="1205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940152" y="2312876"/>
              <a:ext cx="208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7596336" y="3435387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F</a:t>
              </a:r>
              <a:r>
                <a:rPr lang="en-US" altLang="zh-CN" sz="2400" b="1" baseline="-25000" dirty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7995314" y="1995227"/>
              <a:ext cx="4651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F</a:t>
              </a:r>
              <a:endParaRPr lang="en-US" altLang="zh-CN" sz="2400" b="1" i="1" baseline="-25000" dirty="0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472100" y="185121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F</a:t>
              </a:r>
              <a:r>
                <a:rPr lang="en-US" altLang="zh-CN" sz="2400" b="1" baseline="-25000" dirty="0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8" name="弧形 17"/>
            <p:cNvSpPr/>
            <p:nvPr/>
          </p:nvSpPr>
          <p:spPr bwMode="auto">
            <a:xfrm>
              <a:off x="5434000" y="3157922"/>
              <a:ext cx="492443" cy="720080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32140" y="293133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zh-CN" alt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39552" y="3077567"/>
            <a:ext cx="1116124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特例</a:t>
            </a:r>
            <a:endParaRPr lang="zh-CN" alt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5274921" y="4798965"/>
            <a:ext cx="1493838" cy="6985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 flipV="1">
            <a:off x="5241802" y="3968812"/>
            <a:ext cx="1493837" cy="81438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6737227" y="4778219"/>
            <a:ext cx="1493837" cy="75565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6697648" y="4005324"/>
            <a:ext cx="1517650" cy="74136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5243389" y="4778219"/>
            <a:ext cx="3003946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302252" y="5451611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8247335" y="4517399"/>
            <a:ext cx="5011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endParaRPr lang="en-US" altLang="zh-CN" sz="2400" b="1" i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230814" y="350739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246564" y="4733987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26281" y="3841884"/>
            <a:ext cx="38296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若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α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800" b="1" baseline="30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endParaRPr lang="en-US" sz="28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12799"/>
              </p:ext>
            </p:extLst>
          </p:nvPr>
        </p:nvGraphicFramePr>
        <p:xfrm>
          <a:off x="1085850" y="4491038"/>
          <a:ext cx="26193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5" imgW="1079280" imgH="241200" progId="Equation.3">
                  <p:embed/>
                </p:oleObj>
              </mc:Choice>
              <mc:Fallback>
                <p:oleObj name="公式" r:id="rId5" imgW="107928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4491038"/>
                        <a:ext cx="2619375" cy="58578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70C0"/>
                        </a:solidFill>
                        <a:prstDash val="sysDash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5251923" y="4386647"/>
            <a:ext cx="2956481" cy="761573"/>
            <a:chOff x="5251923" y="4386647"/>
            <a:chExt cx="2956481" cy="761573"/>
          </a:xfrm>
        </p:grpSpPr>
        <p:sp>
          <p:nvSpPr>
            <p:cNvPr id="36" name="弧形 35"/>
            <p:cNvSpPr/>
            <p:nvPr/>
          </p:nvSpPr>
          <p:spPr bwMode="auto">
            <a:xfrm>
              <a:off x="5251923" y="4428140"/>
              <a:ext cx="492443" cy="720080"/>
            </a:xfrm>
            <a:prstGeom prst="arc">
              <a:avLst>
                <a:gd name="adj1" fmla="val 18164993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760132" y="4446153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30</a:t>
              </a:r>
              <a:r>
                <a:rPr lang="en-US" altLang="zh-CN" baseline="30000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00292" y="4443586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30</a:t>
              </a:r>
              <a:r>
                <a:rPr lang="en-US" altLang="zh-CN" baseline="30000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</a:t>
              </a:r>
              <a:endParaRPr lang="zh-CN" altLang="en-US" dirty="0"/>
            </a:p>
          </p:txBody>
        </p:sp>
        <p:sp>
          <p:nvSpPr>
            <p:cNvPr id="39" name="弧形 38"/>
            <p:cNvSpPr/>
            <p:nvPr/>
          </p:nvSpPr>
          <p:spPr bwMode="auto">
            <a:xfrm>
              <a:off x="7715961" y="4386647"/>
              <a:ext cx="492443" cy="720080"/>
            </a:xfrm>
            <a:prstGeom prst="arc">
              <a:avLst>
                <a:gd name="adj1" fmla="val 10500479"/>
                <a:gd name="adj2" fmla="val 1350387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utoUpdateAnimBg="0"/>
      <p:bldP spid="29" grpId="0"/>
      <p:bldP spid="30" grpId="0" autoUpdateAnimBg="0"/>
      <p:bldP spid="31" grpId="0" bldLvl="0" animBg="1" autoUpdateAnimBg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Line 4"/>
          <p:cNvSpPr>
            <a:spLocks noChangeShapeType="1"/>
          </p:cNvSpPr>
          <p:nvPr/>
        </p:nvSpPr>
        <p:spPr bwMode="auto">
          <a:xfrm>
            <a:off x="5748483" y="2859882"/>
            <a:ext cx="16732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44" name="Line 5"/>
          <p:cNvSpPr>
            <a:spLocks noChangeShapeType="1"/>
          </p:cNvSpPr>
          <p:nvPr/>
        </p:nvSpPr>
        <p:spPr bwMode="auto">
          <a:xfrm flipV="1">
            <a:off x="5765837" y="1394619"/>
            <a:ext cx="6350" cy="1463675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45" name="Line 6"/>
          <p:cNvSpPr>
            <a:spLocks noChangeShapeType="1"/>
          </p:cNvSpPr>
          <p:nvPr/>
        </p:nvSpPr>
        <p:spPr bwMode="auto">
          <a:xfrm flipH="1" flipV="1">
            <a:off x="7395981" y="1369110"/>
            <a:ext cx="0" cy="1548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46" name="Line 7"/>
          <p:cNvSpPr>
            <a:spLocks noChangeShapeType="1"/>
          </p:cNvSpPr>
          <p:nvPr/>
        </p:nvSpPr>
        <p:spPr bwMode="auto">
          <a:xfrm flipV="1">
            <a:off x="5772187" y="1384876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47" name="Line 8"/>
          <p:cNvSpPr>
            <a:spLocks noChangeShapeType="1"/>
          </p:cNvSpPr>
          <p:nvPr/>
        </p:nvSpPr>
        <p:spPr bwMode="auto">
          <a:xfrm flipV="1">
            <a:off x="5756421" y="1384876"/>
            <a:ext cx="1639560" cy="1475006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48" name="Text Box 10"/>
          <p:cNvSpPr txBox="1">
            <a:spLocks noChangeArrowheads="1"/>
          </p:cNvSpPr>
          <p:nvPr/>
        </p:nvSpPr>
        <p:spPr bwMode="auto">
          <a:xfrm>
            <a:off x="7385481" y="1124744"/>
            <a:ext cx="601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endParaRPr lang="en-US" altLang="zh-CN" sz="2400" b="1" i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49" name="Text Box 11"/>
          <p:cNvSpPr txBox="1">
            <a:spLocks noChangeArrowheads="1"/>
          </p:cNvSpPr>
          <p:nvPr/>
        </p:nvSpPr>
        <p:spPr bwMode="auto">
          <a:xfrm>
            <a:off x="5243658" y="1215232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4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0" name="Oval 12"/>
          <p:cNvSpPr>
            <a:spLocks noChangeArrowheads="1"/>
          </p:cNvSpPr>
          <p:nvPr/>
        </p:nvSpPr>
        <p:spPr bwMode="auto">
          <a:xfrm>
            <a:off x="5748483" y="2807603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1" name="Line 4"/>
          <p:cNvSpPr>
            <a:spLocks noChangeShapeType="1"/>
          </p:cNvSpPr>
          <p:nvPr/>
        </p:nvSpPr>
        <p:spPr bwMode="auto">
          <a:xfrm>
            <a:off x="6085185" y="5106739"/>
            <a:ext cx="682625" cy="10541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2" name="Line 5"/>
          <p:cNvSpPr>
            <a:spLocks noChangeShapeType="1"/>
          </p:cNvSpPr>
          <p:nvPr/>
        </p:nvSpPr>
        <p:spPr bwMode="auto">
          <a:xfrm flipV="1">
            <a:off x="6085185" y="3925639"/>
            <a:ext cx="682625" cy="121761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3" name="Line 6"/>
          <p:cNvSpPr>
            <a:spLocks noChangeShapeType="1"/>
          </p:cNvSpPr>
          <p:nvPr/>
        </p:nvSpPr>
        <p:spPr bwMode="auto">
          <a:xfrm flipV="1">
            <a:off x="6766223" y="5106739"/>
            <a:ext cx="723900" cy="1054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4" name="Line 7"/>
          <p:cNvSpPr>
            <a:spLocks noChangeShapeType="1"/>
          </p:cNvSpPr>
          <p:nvPr/>
        </p:nvSpPr>
        <p:spPr bwMode="auto">
          <a:xfrm>
            <a:off x="6740823" y="3930402"/>
            <a:ext cx="749300" cy="11763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5" name="Line 8"/>
          <p:cNvSpPr>
            <a:spLocks noChangeShapeType="1"/>
          </p:cNvSpPr>
          <p:nvPr/>
        </p:nvSpPr>
        <p:spPr bwMode="auto">
          <a:xfrm>
            <a:off x="6121698" y="5106739"/>
            <a:ext cx="1368425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6" name="Text Box 10"/>
          <p:cNvSpPr txBox="1">
            <a:spLocks noChangeArrowheads="1"/>
          </p:cNvSpPr>
          <p:nvPr/>
        </p:nvSpPr>
        <p:spPr bwMode="auto">
          <a:xfrm>
            <a:off x="7488064" y="4869160"/>
            <a:ext cx="720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endParaRPr lang="en-US" altLang="zh-CN" sz="24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7" name="Text Box 11"/>
          <p:cNvSpPr txBox="1">
            <a:spLocks noChangeArrowheads="1"/>
          </p:cNvSpPr>
          <p:nvPr/>
        </p:nvSpPr>
        <p:spPr bwMode="auto">
          <a:xfrm>
            <a:off x="6239797" y="3537012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en-US" altLang="zh-CN" sz="24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9" name="Text Box 9"/>
          <p:cNvSpPr txBox="1">
            <a:spLocks noChangeArrowheads="1"/>
          </p:cNvSpPr>
          <p:nvPr/>
        </p:nvSpPr>
        <p:spPr bwMode="auto">
          <a:xfrm>
            <a:off x="6203793" y="5991671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en-US" altLang="zh-CN" sz="24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60" name="Text Box 9"/>
          <p:cNvSpPr txBox="1">
            <a:spLocks noChangeArrowheads="1"/>
          </p:cNvSpPr>
          <p:nvPr/>
        </p:nvSpPr>
        <p:spPr bwMode="auto">
          <a:xfrm>
            <a:off x="7452320" y="266779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en-US" altLang="zh-CN" sz="24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61" name="Rectangle 5"/>
          <p:cNvSpPr>
            <a:spLocks noChangeArrowheads="1"/>
          </p:cNvSpPr>
          <p:nvPr/>
        </p:nvSpPr>
        <p:spPr bwMode="auto">
          <a:xfrm>
            <a:off x="539552" y="1124744"/>
            <a:ext cx="39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若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α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90</a:t>
            </a:r>
            <a:r>
              <a:rPr lang="en-US" altLang="zh-CN" sz="28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8462" name="Object 30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26456917"/>
              </p:ext>
            </p:extLst>
          </p:nvPr>
        </p:nvGraphicFramePr>
        <p:xfrm>
          <a:off x="927100" y="2008188"/>
          <a:ext cx="34766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3" imgW="1384200" imgH="279360" progId="Equation.3">
                  <p:embed/>
                </p:oleObj>
              </mc:Choice>
              <mc:Fallback>
                <p:oleObj name="公式" r:id="rId3" imgW="1384200" imgH="27936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008188"/>
                        <a:ext cx="3476625" cy="7016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70C0"/>
                        </a:solidFill>
                        <a:prstDash val="sysDash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3" name="Rectangle 6"/>
          <p:cNvSpPr>
            <a:spLocks noChangeArrowheads="1"/>
          </p:cNvSpPr>
          <p:nvPr/>
        </p:nvSpPr>
        <p:spPr bwMode="auto">
          <a:xfrm>
            <a:off x="539551" y="3672592"/>
            <a:ext cx="42844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若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α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120</a:t>
            </a:r>
            <a:r>
              <a:rPr lang="en-US" altLang="zh-CN" sz="28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endParaRPr lang="en-US" sz="28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69" name="AutoShape 38"/>
          <p:cNvSpPr>
            <a:spLocks noChangeArrowheads="1"/>
          </p:cNvSpPr>
          <p:nvPr/>
        </p:nvSpPr>
        <p:spPr bwMode="auto">
          <a:xfrm>
            <a:off x="6117655" y="3957171"/>
            <a:ext cx="1368000" cy="1152000"/>
          </a:xfrm>
          <a:prstGeom prst="triangle">
            <a:avLst>
              <a:gd name="adj" fmla="val 47000"/>
            </a:avLst>
          </a:prstGeom>
          <a:solidFill>
            <a:srgbClr val="FFCCCC">
              <a:alpha val="48000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121" name="Object 2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68067624"/>
              </p:ext>
            </p:extLst>
          </p:nvPr>
        </p:nvGraphicFramePr>
        <p:xfrm>
          <a:off x="1597025" y="4425950"/>
          <a:ext cx="18526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公式" r:id="rId5" imgW="736560" imgH="215640" progId="Equation.3">
                  <p:embed/>
                </p:oleObj>
              </mc:Choice>
              <mc:Fallback>
                <p:oleObj name="公式" r:id="rId5" imgW="736560" imgH="215640" progId="Equation.3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4425950"/>
                        <a:ext cx="1852613" cy="54133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70C0"/>
                        </a:solidFill>
                        <a:prstDash val="sysDash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 bwMode="auto">
          <a:xfrm>
            <a:off x="251520" y="3448347"/>
            <a:ext cx="856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66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5752019" y="4869160"/>
            <a:ext cx="1070923" cy="720080"/>
            <a:chOff x="5752019" y="4869160"/>
            <a:chExt cx="1070923" cy="720080"/>
          </a:xfrm>
        </p:grpSpPr>
        <p:sp>
          <p:nvSpPr>
            <p:cNvPr id="18458" name="Oval 12"/>
            <p:cNvSpPr>
              <a:spLocks noChangeArrowheads="1"/>
            </p:cNvSpPr>
            <p:nvPr/>
          </p:nvSpPr>
          <p:spPr bwMode="auto">
            <a:xfrm>
              <a:off x="6075660" y="5081230"/>
              <a:ext cx="71438" cy="730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5752019" y="4869160"/>
              <a:ext cx="1070923" cy="720080"/>
              <a:chOff x="5752019" y="4869160"/>
              <a:chExt cx="1070923" cy="720080"/>
            </a:xfrm>
          </p:grpSpPr>
          <p:sp>
            <p:nvSpPr>
              <p:cNvPr id="26" name="弧形 25"/>
              <p:cNvSpPr/>
              <p:nvPr/>
            </p:nvSpPr>
            <p:spPr bwMode="auto">
              <a:xfrm rot="985207">
                <a:off x="5752019" y="4869160"/>
                <a:ext cx="492443" cy="720080"/>
              </a:xfrm>
              <a:prstGeom prst="arc">
                <a:avLst>
                  <a:gd name="adj1" fmla="val 17138689"/>
                  <a:gd name="adj2" fmla="val 60303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215083" y="4881517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120</a:t>
                </a:r>
                <a:r>
                  <a:rPr lang="en-US" altLang="zh-CN" baseline="300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o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nimBg="1"/>
      <p:bldP spid="18444" grpId="0" animBg="1"/>
      <p:bldP spid="18445" grpId="0" animBg="1"/>
      <p:bldP spid="18446" grpId="0" animBg="1"/>
      <p:bldP spid="18447" grpId="0" animBg="1"/>
      <p:bldP spid="18448" grpId="0"/>
      <p:bldP spid="18449" grpId="0" autoUpdateAnimBg="0"/>
      <p:bldP spid="18450" grpId="0" bldLvl="0" animBg="1" autoUpdateAnimBg="0"/>
      <p:bldP spid="18451" grpId="0" animBg="1"/>
      <p:bldP spid="18452" grpId="0" animBg="1"/>
      <p:bldP spid="18453" grpId="0" animBg="1"/>
      <p:bldP spid="18454" grpId="0" animBg="1"/>
      <p:bldP spid="18455" grpId="0" animBg="1"/>
      <p:bldP spid="18456" grpId="0"/>
      <p:bldP spid="18457" grpId="0" autoUpdateAnimBg="0"/>
      <p:bldP spid="18459" grpId="0" autoUpdateAnimBg="0"/>
      <p:bldP spid="18460" grpId="0" autoUpdateAnimBg="0"/>
      <p:bldP spid="18461" grpId="0"/>
      <p:bldP spid="18463" grpId="0"/>
      <p:bldP spid="18469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Pages>0</Pages>
  <Words>535</Words>
  <Characters>0</Characters>
  <Application>Microsoft Office PowerPoint</Application>
  <DocSecurity>0</DocSecurity>
  <PresentationFormat>全屏显示(4:3)</PresentationFormat>
  <Lines>0</Lines>
  <Paragraphs>156</Paragraphs>
  <Slides>15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默认设计模板</vt:lpstr>
      <vt:lpstr>默认设计模板_2</vt:lpstr>
      <vt:lpstr>默认设计模板_3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kmj</dc:creator>
  <cp:lastModifiedBy>  </cp:lastModifiedBy>
  <cp:revision>158</cp:revision>
  <cp:lastPrinted>1899-12-30T00:00:00Z</cp:lastPrinted>
  <dcterms:created xsi:type="dcterms:W3CDTF">2013-01-25T01:44:32Z</dcterms:created>
  <dcterms:modified xsi:type="dcterms:W3CDTF">2018-11-30T23:32:05Z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2052-8.1.0.3166</vt:lpwstr>
  </property>
</Properties>
</file>