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4"/>
  </p:notesMasterIdLst>
  <p:sldIdLst>
    <p:sldId id="283" r:id="rId4"/>
    <p:sldId id="257" r:id="rId5"/>
    <p:sldId id="259" r:id="rId6"/>
    <p:sldId id="263" r:id="rId7"/>
    <p:sldId id="256" r:id="rId8"/>
    <p:sldId id="281" r:id="rId9"/>
    <p:sldId id="282" r:id="rId10"/>
    <p:sldId id="285" r:id="rId11"/>
    <p:sldId id="289" r:id="rId12"/>
    <p:sldId id="28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AE6"/>
    <a:srgbClr val="FFFF99"/>
    <a:srgbClr val="FFFFCC"/>
    <a:srgbClr val="FFCCFF"/>
    <a:srgbClr val="00FFFF"/>
    <a:srgbClr val="FF00FF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49" autoAdjust="0"/>
  </p:normalViewPr>
  <p:slideViewPr>
    <p:cSldViewPr snapToObjects="1">
      <p:cViewPr varScale="1">
        <p:scale>
          <a:sx n="72" d="100"/>
          <a:sy n="72" d="100"/>
        </p:scale>
        <p:origin x="1205" y="72"/>
      </p:cViewPr>
      <p:guideLst>
        <p:guide orient="horz" pos="2170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92B86DD-4FD0-44D0-849C-8E567BBB5417}" type="datetimeFigureOut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CD0C218-FF3A-4B93-96E1-2CEBE212372A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50888"/>
            <a:ext cx="4391025" cy="3294062"/>
          </a:xfrm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384675"/>
            <a:ext cx="5780087" cy="395287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对拉力进行效果分解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对重力进行效果分解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0C218-FF3A-4B93-96E1-2CEBE212372A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2AA47-FA84-4FC1-8581-B4ADA7B6733F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CCD35-1DDC-4836-A1D9-BC06D158A7B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089D4-CC66-4175-85CC-41D18996D65F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5372D-34F4-4977-9962-C7277D1BCDE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629369-A5B2-4AB6-9B58-4ACEF223BA43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CF0F9-26F7-4F43-9B47-83629F69088B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D9A94-16D8-432B-B769-0FEBBED233BD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C8819-7B38-451D-A855-782DCC83E04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2082E-611B-4264-86E0-322BF563B3BA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70E79-68CA-485E-A483-71527844DEB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2FB16-461C-456C-9AC6-F3F25B104E23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CD65D-9E62-4E5A-9259-D615184720A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331086-27B7-4CAF-BA57-7DFA7A5D5048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4F86A-8507-4A14-B1B4-67FD10C057B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C9990-576E-413C-B414-07DC76F73EE3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96DF9-68D6-4711-9281-29622E970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948634-724C-437F-8811-BA3CA9B97979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AD7C9-7216-4B69-989E-6B9FE2E8AEF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A2619-945D-4B0C-8326-5C42DB22E1B8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C3366-D92C-42D8-A12E-2E165380B54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EBBE0-35AC-4D54-BC2E-D138AE275EAC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A2D18-A81A-46AF-BDEF-335F2CDB876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F6D69B-8527-426C-BC5F-07C908153A6A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EEE78-2B60-4EC8-94EF-12D2B62565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EA6C5-C17E-47CA-B794-8AA159254EC8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22D8D-AF41-4580-9307-54EED850AD3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4AF4CD-5320-451A-826A-074E1D202141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1A56A-3A66-4C86-AF90-4FE3EB12B42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4DD60-D684-4B75-AFAA-1B49FDBA1AF8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F03DD-1A5B-475B-8DCA-6FF1FD73F6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44D0A-A6BE-480E-A3BE-942FF1F00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8822C-F67D-438C-BB7C-E63AB64D75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152D4-2754-445D-8312-86F5D761F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9C35F-CA9F-4976-8BDD-2C8839C04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B0E1E-F8D0-4482-A90B-26A942F69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BE9AF-E2C6-4672-B7A5-BD194003B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2FCCC-9036-40F0-AE8F-355A23737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14907-DA69-48E1-B0F6-00CC62EAD828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009EC-52E6-4926-B212-0598ED57E07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4DD06-AF4F-4AD0-8400-6794A16F6E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FC864-6FE6-4852-89DD-499450C58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FD7BC-C967-4DB4-BD29-5608516129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ECCAA-280C-4E44-8ECB-23A78519C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76FFE-8435-4D0B-A37C-560EBE1B3D07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838A1-E2E2-48F3-9FF2-95AFA37F488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283AC8-C9E2-4574-82B2-4B0092993431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0DAA6-9228-41A6-BABF-E37351059E0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446944-9614-4B02-86E5-2A10D034CE8A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212D0-7DC4-42D5-8009-1143F0F028C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FA7B2F-D06D-4D70-A0B9-DF0A42CF43DB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A5B66-1E01-444B-B1AE-EB93253CF94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2DA7B-B61B-47C1-AAF5-1C252213D965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898A3-A5AA-4B63-9553-901944D51FD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12CBFB-D127-4D6E-84E3-32A0E9DD8FE2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19F75-5290-4BFA-A2D2-9AD83FB2711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7E7C832-B50E-43C7-AC54-3C54DB75A311}" type="datetime1">
              <a:rPr lang="zh-CN" altLang="en-US"/>
              <a:pPr/>
              <a:t>2018/12/3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3FB7320-9CE0-4BF8-AA07-66DCBD832FE6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EA27B09A-F9DB-4AE6-8134-8C9B1C80B712}" type="datetime1">
              <a:rPr lang="zh-CN" altLang="en-US"/>
              <a:pPr/>
              <a:t>2018/12/3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E48694A-0F12-4A6C-A5ED-E07FCB4E01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8E48086-C805-4042-AC92-F02D29DD8C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35050" y="2030226"/>
            <a:ext cx="595313" cy="2419350"/>
            <a:chOff x="0" y="0"/>
            <a:chExt cx="936" cy="3809"/>
          </a:xfrm>
        </p:grpSpPr>
        <p:sp>
          <p:nvSpPr>
            <p:cNvPr id="3" name="箭头 35"/>
            <p:cNvSpPr>
              <a:spLocks noChangeShapeType="1"/>
            </p:cNvSpPr>
            <p:nvPr/>
          </p:nvSpPr>
          <p:spPr bwMode="auto">
            <a:xfrm flipV="1">
              <a:off x="467" y="863"/>
              <a:ext cx="1" cy="29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937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628900" y="2350901"/>
            <a:ext cx="2330450" cy="1883410"/>
            <a:chOff x="0" y="0"/>
            <a:chExt cx="3670" cy="2967"/>
          </a:xfrm>
        </p:grpSpPr>
        <p:sp>
          <p:nvSpPr>
            <p:cNvPr id="6" name="箭头 35"/>
            <p:cNvSpPr>
              <a:spLocks noChangeShapeType="1"/>
            </p:cNvSpPr>
            <p:nvPr/>
          </p:nvSpPr>
          <p:spPr bwMode="auto">
            <a:xfrm flipH="1" flipV="1">
              <a:off x="467" y="1152"/>
              <a:ext cx="906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箭头 35"/>
            <p:cNvSpPr>
              <a:spLocks noChangeShapeType="1"/>
            </p:cNvSpPr>
            <p:nvPr/>
          </p:nvSpPr>
          <p:spPr bwMode="auto">
            <a:xfrm flipV="1">
              <a:off x="1374" y="1152"/>
              <a:ext cx="1135" cy="181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054" y="0"/>
              <a:ext cx="161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36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37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3600" b="1" baseline="-25000" dirty="0"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43808" y="4462486"/>
            <a:ext cx="12973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分力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19572" y="4449576"/>
            <a:ext cx="1195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合力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350" y="2030226"/>
            <a:ext cx="3889375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组合 31"/>
          <p:cNvGrpSpPr/>
          <p:nvPr/>
        </p:nvGrpSpPr>
        <p:grpSpPr>
          <a:xfrm>
            <a:off x="4222115" y="512796"/>
            <a:ext cx="2448000" cy="1044000"/>
            <a:chOff x="6372200" y="1483031"/>
            <a:chExt cx="2448000" cy="1044000"/>
          </a:xfrm>
        </p:grpSpPr>
        <p:sp>
          <p:nvSpPr>
            <p:cNvPr id="33" name="云形标注 32"/>
            <p:cNvSpPr/>
            <p:nvPr/>
          </p:nvSpPr>
          <p:spPr bwMode="auto">
            <a:xfrm>
              <a:off x="6372200" y="1483031"/>
              <a:ext cx="2448000" cy="1044000"/>
            </a:xfrm>
            <a:prstGeom prst="cloudCallout">
              <a:avLst>
                <a:gd name="adj1" fmla="val -95102"/>
                <a:gd name="adj2" fmla="val 81446"/>
              </a:avLst>
            </a:prstGeom>
            <a:solidFill>
              <a:srgbClr val="FFCCFF">
                <a:alpha val="6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9650" y="1694041"/>
              <a:ext cx="18507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itchFamily="49" charset="-122"/>
                  <a:ea typeface="黑体" pitchFamily="49" charset="-122"/>
                </a:rPr>
                <a:t>等效替代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Rot="1" noChangeArrowheads="1"/>
          </p:cNvSpPr>
          <p:nvPr/>
        </p:nvSpPr>
        <p:spPr bwMode="auto">
          <a:xfrm>
            <a:off x="683568" y="188640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§3  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相互作用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692696"/>
            <a:ext cx="914400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3.5  </a:t>
            </a:r>
            <a:r>
              <a:rPr kumimoji="1" lang="zh-CN" altLang="en-US" sz="2800" b="1" kern="0" dirty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力的分解</a:t>
            </a:r>
            <a:endParaRPr kumimoji="1" lang="zh-CN" altLang="en-US" sz="2800" b="1" kern="0" dirty="0">
              <a:ln>
                <a:solidFill>
                  <a:sysClr val="windowText" lastClr="000000"/>
                </a:solidFill>
              </a:ln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211960" y="1124744"/>
            <a:ext cx="0" cy="565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9532" y="1196752"/>
            <a:ext cx="183620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力的分解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1730425"/>
            <a:ext cx="3613719" cy="47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2000" b="1" dirty="0">
                <a:solidFill>
                  <a:srgbClr val="2D2D8A"/>
                </a:solidFill>
                <a:latin typeface="+mn-ea"/>
                <a:ea typeface="+mn-ea"/>
              </a:rPr>
              <a:t>已知一个力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求它的分力</a:t>
            </a:r>
            <a:r>
              <a:rPr lang="zh-CN" altLang="en-US" sz="2000" b="1" dirty="0">
                <a:solidFill>
                  <a:srgbClr val="2D2D8A"/>
                </a:solidFill>
                <a:latin typeface="+mn-ea"/>
              </a:rPr>
              <a:t>的过程</a:t>
            </a:r>
            <a:endParaRPr lang="zh-CN" altLang="en-US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59533" y="2204864"/>
            <a:ext cx="1836204" cy="4642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en-US" altLang="en-US" sz="2400" b="1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2400" b="1" dirty="0">
                <a:latin typeface="华文行楷" pitchFamily="2" charset="-122"/>
                <a:ea typeface="华文行楷" pitchFamily="2" charset="-122"/>
              </a:rPr>
              <a:t>运算法则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6354" y="2669094"/>
            <a:ext cx="3298765" cy="71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平行四边形定则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(parallelogram rule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3573016"/>
            <a:ext cx="1954502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唯一解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23528" y="4377298"/>
            <a:ext cx="1728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已知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两分力</a:t>
            </a:r>
            <a:endParaRPr lang="en-US" altLang="zh-CN" sz="20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5601434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已知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一分力（大小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方向）</a:t>
            </a:r>
          </a:p>
        </p:txBody>
      </p:sp>
      <p:pic>
        <p:nvPicPr>
          <p:cNvPr id="12" name="图片 11" descr="图片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8030" y="4239966"/>
            <a:ext cx="1558171" cy="1098108"/>
          </a:xfrm>
          <a:prstGeom prst="rect">
            <a:avLst/>
          </a:prstGeom>
        </p:spPr>
      </p:pic>
      <p:pic>
        <p:nvPicPr>
          <p:cNvPr id="13" name="图片 12" descr="图片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0479" y="5329855"/>
            <a:ext cx="1895457" cy="1195489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355976" y="1196752"/>
            <a:ext cx="244827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力的分解方法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355976" y="1791980"/>
            <a:ext cx="244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效果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分解法 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355976" y="2420888"/>
            <a:ext cx="1916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正交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分解</a:t>
            </a:r>
            <a:r>
              <a:rPr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法 </a:t>
            </a:r>
          </a:p>
        </p:txBody>
      </p:sp>
      <p:sp>
        <p:nvSpPr>
          <p:cNvPr id="28" name="五角星 27"/>
          <p:cNvSpPr/>
          <p:nvPr/>
        </p:nvSpPr>
        <p:spPr bwMode="auto">
          <a:xfrm>
            <a:off x="6084665" y="2523520"/>
            <a:ext cx="180000" cy="1800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614" y="2771603"/>
            <a:ext cx="2852101" cy="2566471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80512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1628" y="3942184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§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kumimoji="0" lang="en-US" altLang="zh-CN" sz="6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相互作用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4306" y="5229200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3.5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力的分解 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174305" y="1266974"/>
            <a:ext cx="59179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r>
              <a:rPr lang="zh-CN" altLang="en-US" sz="2800" b="1" dirty="0">
                <a:latin typeface="+mn-ea"/>
                <a:ea typeface="+mn-ea"/>
              </a:rPr>
              <a:t>--</a:t>
            </a:r>
            <a:r>
              <a:rPr lang="zh-CN" altLang="en-US" sz="2800" b="1" dirty="0">
                <a:solidFill>
                  <a:srgbClr val="2D2D8A"/>
                </a:solidFill>
                <a:latin typeface="+mn-ea"/>
                <a:ea typeface="+mn-ea"/>
              </a:rPr>
              <a:t>已知一个力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求其分力</a:t>
            </a:r>
            <a:r>
              <a:rPr lang="zh-CN" altLang="en-US" sz="2800" b="1" dirty="0">
                <a:solidFill>
                  <a:srgbClr val="2D2D8A"/>
                </a:solidFill>
                <a:latin typeface="+mn-ea"/>
              </a:rPr>
              <a:t>的过程</a:t>
            </a:r>
            <a:endParaRPr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228157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力的分解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239852" y="8062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32" name="燕尾形箭头 31"/>
          <p:cNvSpPr/>
          <p:nvPr/>
        </p:nvSpPr>
        <p:spPr bwMode="auto">
          <a:xfrm>
            <a:off x="3108425" y="2539067"/>
            <a:ext cx="1800000" cy="216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1979712" y="2409179"/>
            <a:ext cx="1176338" cy="6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分力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4859436" y="2342122"/>
            <a:ext cx="1368425" cy="64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合力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3275856" y="2153190"/>
            <a:ext cx="1657350" cy="45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力的合成</a:t>
            </a:r>
          </a:p>
        </p:txBody>
      </p:sp>
      <p:sp>
        <p:nvSpPr>
          <p:cNvPr id="36" name="燕尾形箭头 35"/>
          <p:cNvSpPr/>
          <p:nvPr/>
        </p:nvSpPr>
        <p:spPr bwMode="auto">
          <a:xfrm rot="10800000">
            <a:off x="3081240" y="2801699"/>
            <a:ext cx="1800000" cy="216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275856" y="2899107"/>
            <a:ext cx="1439863" cy="45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力的分解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292889" y="1613534"/>
            <a:ext cx="1296000" cy="684000"/>
            <a:chOff x="6588496" y="1591139"/>
            <a:chExt cx="1296000" cy="684000"/>
          </a:xfrm>
        </p:grpSpPr>
        <p:sp>
          <p:nvSpPr>
            <p:cNvPr id="39" name="云形标注 38"/>
            <p:cNvSpPr/>
            <p:nvPr/>
          </p:nvSpPr>
          <p:spPr bwMode="auto">
            <a:xfrm>
              <a:off x="6588496" y="1591139"/>
              <a:ext cx="1296000" cy="684000"/>
            </a:xfrm>
            <a:prstGeom prst="cloudCallout">
              <a:avLst>
                <a:gd name="adj1" fmla="val -92536"/>
                <a:gd name="adj2" fmla="val 48025"/>
              </a:avLst>
            </a:prstGeom>
            <a:solidFill>
              <a:srgbClr val="FFCCFF">
                <a:alpha val="68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09650" y="1694041"/>
              <a:ext cx="11294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黑体" pitchFamily="49" charset="-122"/>
                  <a:ea typeface="黑体" pitchFamily="49" charset="-122"/>
                </a:rPr>
                <a:t>逆过程</a:t>
              </a:r>
            </a:p>
          </p:txBody>
        </p:sp>
      </p:grp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98241" y="3736533"/>
            <a:ext cx="2281571" cy="55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en-US" altLang="en-US" sz="3000" b="1" dirty="0"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3000" b="1" dirty="0">
                <a:latin typeface="华文行楷" pitchFamily="2" charset="-122"/>
                <a:ea typeface="华文行楷" pitchFamily="2" charset="-122"/>
              </a:rPr>
              <a:t>运算法则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97171" y="4478099"/>
            <a:ext cx="3298765" cy="89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平行四边形定则</a:t>
            </a:r>
            <a:endParaRPr lang="en-US" altLang="zh-CN" sz="2600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(parallelogram rule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 flipV="1">
            <a:off x="5105629" y="4230960"/>
            <a:ext cx="2286000" cy="1752600"/>
          </a:xfrm>
          <a:prstGeom prst="line">
            <a:avLst/>
          </a:prstGeom>
          <a:noFill/>
          <a:ln w="63500" cmpd="sng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" name="Group 14"/>
          <p:cNvGrpSpPr>
            <a:grpSpLocks/>
          </p:cNvGrpSpPr>
          <p:nvPr/>
        </p:nvGrpSpPr>
        <p:grpSpPr bwMode="auto">
          <a:xfrm>
            <a:off x="5105629" y="4230960"/>
            <a:ext cx="2286000" cy="1752600"/>
            <a:chOff x="0" y="0"/>
            <a:chExt cx="1440" cy="1104"/>
          </a:xfrm>
        </p:grpSpPr>
        <p:sp>
          <p:nvSpPr>
            <p:cNvPr id="45" name="Line 4"/>
            <p:cNvSpPr>
              <a:spLocks noChangeShapeType="1"/>
            </p:cNvSpPr>
            <p:nvPr/>
          </p:nvSpPr>
          <p:spPr bwMode="auto">
            <a:xfrm flipV="1">
              <a:off x="0" y="240"/>
              <a:ext cx="336" cy="864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 flipV="1">
              <a:off x="1104" y="0"/>
              <a:ext cx="336" cy="864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V="1">
              <a:off x="0" y="864"/>
              <a:ext cx="1104" cy="240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 flipV="1">
              <a:off x="320" y="0"/>
              <a:ext cx="1104" cy="240"/>
            </a:xfrm>
            <a:prstGeom prst="line">
              <a:avLst/>
            </a:prstGeom>
            <a:noFill/>
            <a:ln w="38100" cmpd="sng">
              <a:solidFill>
                <a:srgbClr val="008000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9" name="Group 19"/>
          <p:cNvGrpSpPr>
            <a:grpSpLocks/>
          </p:cNvGrpSpPr>
          <p:nvPr/>
        </p:nvGrpSpPr>
        <p:grpSpPr bwMode="auto">
          <a:xfrm>
            <a:off x="4419829" y="4230960"/>
            <a:ext cx="3657600" cy="1752600"/>
            <a:chOff x="0" y="0"/>
            <a:chExt cx="2304" cy="1104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432" y="1104"/>
              <a:ext cx="1872" cy="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0" y="8"/>
              <a:ext cx="1872" cy="0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32" cy="1104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 flipH="1" flipV="1">
              <a:off x="1856" y="0"/>
              <a:ext cx="432" cy="1104"/>
            </a:xfrm>
            <a:prstGeom prst="line">
              <a:avLst/>
            </a:prstGeom>
            <a:noFill/>
            <a:ln w="38100" cmpd="sng">
              <a:solidFill>
                <a:srgbClr val="C00000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4" name="Group 24"/>
          <p:cNvGrpSpPr>
            <a:grpSpLocks/>
          </p:cNvGrpSpPr>
          <p:nvPr/>
        </p:nvGrpSpPr>
        <p:grpSpPr bwMode="auto">
          <a:xfrm>
            <a:off x="5105629" y="3865835"/>
            <a:ext cx="2286000" cy="2538413"/>
            <a:chOff x="0" y="202"/>
            <a:chExt cx="1440" cy="1599"/>
          </a:xfrm>
        </p:grpSpPr>
        <p:sp>
          <p:nvSpPr>
            <p:cNvPr id="55" name="Line 14"/>
            <p:cNvSpPr>
              <a:spLocks noChangeShapeType="1"/>
            </p:cNvSpPr>
            <p:nvPr/>
          </p:nvSpPr>
          <p:spPr bwMode="auto">
            <a:xfrm flipV="1">
              <a:off x="0" y="202"/>
              <a:ext cx="0" cy="1338"/>
            </a:xfrm>
            <a:prstGeom prst="line">
              <a:avLst/>
            </a:prstGeom>
            <a:noFill/>
            <a:ln w="38100" cmpd="sng">
              <a:solidFill>
                <a:srgbClr val="000099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 flipV="1">
              <a:off x="1424" y="418"/>
              <a:ext cx="0" cy="1383"/>
            </a:xfrm>
            <a:prstGeom prst="line">
              <a:avLst/>
            </a:prstGeom>
            <a:noFill/>
            <a:ln w="38100" cmpd="sng">
              <a:solidFill>
                <a:srgbClr val="0000CC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>
              <a:off x="0" y="1536"/>
              <a:ext cx="1440" cy="251"/>
            </a:xfrm>
            <a:prstGeom prst="line">
              <a:avLst/>
            </a:prstGeom>
            <a:noFill/>
            <a:ln w="38100" cmpd="sng">
              <a:solidFill>
                <a:srgbClr val="000099"/>
              </a:solidFill>
              <a:prstDash val="solid"/>
              <a:round/>
              <a:headEnd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0" y="203"/>
              <a:ext cx="1440" cy="252"/>
            </a:xfrm>
            <a:prstGeom prst="line">
              <a:avLst/>
            </a:prstGeom>
            <a:noFill/>
            <a:ln w="38100" cmpd="sng">
              <a:solidFill>
                <a:srgbClr val="0000CC"/>
              </a:solidFill>
              <a:prstDash val="solid"/>
              <a:round/>
              <a:headEnd/>
              <a:tailEnd type="none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105629" y="3998391"/>
            <a:ext cx="2638425" cy="1985169"/>
            <a:chOff x="3386138" y="4286423"/>
            <a:chExt cx="2638425" cy="1985169"/>
          </a:xfrm>
        </p:grpSpPr>
        <p:sp>
          <p:nvSpPr>
            <p:cNvPr id="92" name="Line 2"/>
            <p:cNvSpPr>
              <a:spLocks noChangeShapeType="1"/>
            </p:cNvSpPr>
            <p:nvPr/>
          </p:nvSpPr>
          <p:spPr bwMode="auto">
            <a:xfrm flipV="1">
              <a:off x="3386138" y="4518992"/>
              <a:ext cx="2286000" cy="1752600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5634038" y="4286423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05629" y="4230960"/>
            <a:ext cx="2286000" cy="1767532"/>
            <a:chOff x="3386138" y="4518992"/>
            <a:chExt cx="2286000" cy="1767532"/>
          </a:xfrm>
        </p:grpSpPr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386138" y="4518992"/>
              <a:ext cx="2286000" cy="1752600"/>
              <a:chOff x="0" y="0"/>
              <a:chExt cx="1440" cy="1104"/>
            </a:xfrm>
          </p:grpSpPr>
          <p:sp>
            <p:nvSpPr>
              <p:cNvPr id="98" name="Line 4"/>
              <p:cNvSpPr>
                <a:spLocks noChangeShapeType="1"/>
              </p:cNvSpPr>
              <p:nvPr/>
            </p:nvSpPr>
            <p:spPr bwMode="auto">
              <a:xfrm flipV="1">
                <a:off x="0" y="240"/>
                <a:ext cx="336" cy="864"/>
              </a:xfrm>
              <a:prstGeom prst="line">
                <a:avLst/>
              </a:prstGeom>
              <a:noFill/>
              <a:ln w="57150" cmpd="sng">
                <a:solidFill>
                  <a:srgbClr val="008000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9" name="Line 5"/>
              <p:cNvSpPr>
                <a:spLocks noChangeShapeType="1"/>
              </p:cNvSpPr>
              <p:nvPr/>
            </p:nvSpPr>
            <p:spPr bwMode="auto">
              <a:xfrm flipV="1">
                <a:off x="1104" y="0"/>
                <a:ext cx="336" cy="864"/>
              </a:xfrm>
              <a:prstGeom prst="line">
                <a:avLst/>
              </a:prstGeom>
              <a:noFill/>
              <a:ln w="25400" cmpd="sng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0" name="Line 6"/>
              <p:cNvSpPr>
                <a:spLocks noChangeShapeType="1"/>
              </p:cNvSpPr>
              <p:nvPr/>
            </p:nvSpPr>
            <p:spPr bwMode="auto">
              <a:xfrm flipV="1">
                <a:off x="0" y="864"/>
                <a:ext cx="1104" cy="240"/>
              </a:xfrm>
              <a:prstGeom prst="line">
                <a:avLst/>
              </a:prstGeom>
              <a:noFill/>
              <a:ln w="57150" cmpd="sng">
                <a:solidFill>
                  <a:srgbClr val="008000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 flipV="1">
                <a:off x="320" y="0"/>
                <a:ext cx="1104" cy="240"/>
              </a:xfrm>
              <a:prstGeom prst="line">
                <a:avLst/>
              </a:prstGeom>
              <a:noFill/>
              <a:ln w="25400" cmpd="sng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6" name="Text Box 10"/>
            <p:cNvSpPr txBox="1">
              <a:spLocks noChangeArrowheads="1"/>
            </p:cNvSpPr>
            <p:nvPr/>
          </p:nvSpPr>
          <p:spPr bwMode="auto">
            <a:xfrm>
              <a:off x="5006658" y="5824859"/>
              <a:ext cx="5130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00B05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00B05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3462338" y="4567559"/>
              <a:ext cx="557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00B05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00B05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915227" y="4149080"/>
            <a:ext cx="4545205" cy="2255168"/>
            <a:chOff x="2195736" y="4437112"/>
            <a:chExt cx="4545205" cy="2255168"/>
          </a:xfrm>
        </p:grpSpPr>
        <p:grpSp>
          <p:nvGrpSpPr>
            <p:cNvPr id="103" name="Group 19"/>
            <p:cNvGrpSpPr>
              <a:grpSpLocks/>
            </p:cNvGrpSpPr>
            <p:nvPr/>
          </p:nvGrpSpPr>
          <p:grpSpPr bwMode="auto">
            <a:xfrm>
              <a:off x="2700338" y="4518992"/>
              <a:ext cx="3657600" cy="1752600"/>
              <a:chOff x="0" y="0"/>
              <a:chExt cx="2304" cy="1104"/>
            </a:xfrm>
          </p:grpSpPr>
          <p:sp>
            <p:nvSpPr>
              <p:cNvPr id="106" name="Line 9"/>
              <p:cNvSpPr>
                <a:spLocks noChangeShapeType="1"/>
              </p:cNvSpPr>
              <p:nvPr/>
            </p:nvSpPr>
            <p:spPr bwMode="auto">
              <a:xfrm>
                <a:off x="432" y="1104"/>
                <a:ext cx="1872" cy="0"/>
              </a:xfrm>
              <a:prstGeom prst="line">
                <a:avLst/>
              </a:prstGeom>
              <a:noFill/>
              <a:ln w="57150" cmpd="sng">
                <a:solidFill>
                  <a:srgbClr val="C00000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>
                <a:off x="0" y="8"/>
                <a:ext cx="1872" cy="0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" name="Line 11"/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32" cy="1104"/>
              </a:xfrm>
              <a:prstGeom prst="line">
                <a:avLst/>
              </a:prstGeom>
              <a:noFill/>
              <a:ln w="57150" cmpd="sng">
                <a:solidFill>
                  <a:srgbClr val="C00000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" name="Line 12"/>
              <p:cNvSpPr>
                <a:spLocks noChangeShapeType="1"/>
              </p:cNvSpPr>
              <p:nvPr/>
            </p:nvSpPr>
            <p:spPr bwMode="auto">
              <a:xfrm flipH="1" flipV="1">
                <a:off x="1856" y="0"/>
                <a:ext cx="432" cy="1104"/>
              </a:xfrm>
              <a:prstGeom prst="line">
                <a:avLst/>
              </a:prstGeom>
              <a:noFill/>
              <a:ln w="25400" cmpd="sng">
                <a:solidFill>
                  <a:srgbClr val="C00000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6227861" y="6230615"/>
              <a:ext cx="5130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2195736" y="4437112"/>
              <a:ext cx="557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653921" y="3429000"/>
            <a:ext cx="3225388" cy="3140968"/>
            <a:chOff x="2934430" y="3717032"/>
            <a:chExt cx="3225388" cy="3140968"/>
          </a:xfrm>
        </p:grpSpPr>
        <p:grpSp>
          <p:nvGrpSpPr>
            <p:cNvPr id="111" name="Group 24"/>
            <p:cNvGrpSpPr>
              <a:grpSpLocks/>
            </p:cNvGrpSpPr>
            <p:nvPr/>
          </p:nvGrpSpPr>
          <p:grpSpPr bwMode="auto">
            <a:xfrm>
              <a:off x="3386138" y="4077667"/>
              <a:ext cx="2286000" cy="2614613"/>
              <a:chOff x="0" y="154"/>
              <a:chExt cx="1440" cy="1647"/>
            </a:xfrm>
          </p:grpSpPr>
          <p:sp>
            <p:nvSpPr>
              <p:cNvPr id="114" name="Line 14"/>
              <p:cNvSpPr>
                <a:spLocks noChangeShapeType="1"/>
              </p:cNvSpPr>
              <p:nvPr/>
            </p:nvSpPr>
            <p:spPr bwMode="auto">
              <a:xfrm flipV="1">
                <a:off x="0" y="154"/>
                <a:ext cx="0" cy="1406"/>
              </a:xfrm>
              <a:prstGeom prst="line">
                <a:avLst/>
              </a:prstGeom>
              <a:noFill/>
              <a:ln w="57150" cmpd="sng">
                <a:solidFill>
                  <a:srgbClr val="000099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" name="Line 15"/>
              <p:cNvSpPr>
                <a:spLocks noChangeShapeType="1"/>
              </p:cNvSpPr>
              <p:nvPr/>
            </p:nvSpPr>
            <p:spPr bwMode="auto">
              <a:xfrm flipV="1">
                <a:off x="1424" y="418"/>
                <a:ext cx="0" cy="1383"/>
              </a:xfrm>
              <a:prstGeom prst="line">
                <a:avLst/>
              </a:prstGeom>
              <a:noFill/>
              <a:ln w="25400" cmpd="sng">
                <a:solidFill>
                  <a:srgbClr val="0000CC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>
                <a:off x="0" y="1536"/>
                <a:ext cx="1440" cy="251"/>
              </a:xfrm>
              <a:prstGeom prst="line">
                <a:avLst/>
              </a:prstGeom>
              <a:noFill/>
              <a:ln w="57150" cmpd="sng">
                <a:solidFill>
                  <a:srgbClr val="000099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0" y="203"/>
                <a:ext cx="1440" cy="252"/>
              </a:xfrm>
              <a:prstGeom prst="line">
                <a:avLst/>
              </a:prstGeom>
              <a:noFill/>
              <a:ln w="25400" cmpd="sng">
                <a:solidFill>
                  <a:srgbClr val="0000CC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" name="Text Box 10"/>
            <p:cNvSpPr txBox="1">
              <a:spLocks noChangeArrowheads="1"/>
            </p:cNvSpPr>
            <p:nvPr/>
          </p:nvSpPr>
          <p:spPr bwMode="auto">
            <a:xfrm>
              <a:off x="5646738" y="6396335"/>
              <a:ext cx="5130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1A0AE6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1A0AE6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2934430" y="3717032"/>
              <a:ext cx="557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i="1" dirty="0">
                  <a:solidFill>
                    <a:srgbClr val="1A0AE6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F</a:t>
              </a:r>
              <a:r>
                <a:rPr lang="zh-CN" altLang="en-US" sz="2400" b="1" baseline="-25000" dirty="0">
                  <a:solidFill>
                    <a:srgbClr val="1A0AE6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  <p:bldP spid="41" grpId="0" bldLvl="0" animBg="1"/>
      <p:bldP spid="42" grpId="0"/>
      <p:bldP spid="43" grpId="0" animBg="1"/>
      <p:bldP spid="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14276" y="673532"/>
            <a:ext cx="243394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2)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“</a:t>
            </a:r>
            <a:r>
              <a:rPr lang="zh-CN" altLang="en-US" sz="28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唯一解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”</a:t>
            </a:r>
            <a:r>
              <a:rPr lang="zh-CN" altLang="en-US" sz="2800" b="1" dirty="0">
                <a:solidFill>
                  <a:schemeClr val="tx1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11560" y="1455167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已知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两分力方向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700265" y="1455167"/>
            <a:ext cx="4120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已知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一分力（大小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方向）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614488" y="4291010"/>
            <a:ext cx="1800000" cy="1588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1624013" y="2564904"/>
            <a:ext cx="509240" cy="1726106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1614487" y="4291010"/>
            <a:ext cx="1774899" cy="121920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 rot="172526" flipV="1">
            <a:off x="1643578" y="3242481"/>
            <a:ext cx="277351" cy="1049886"/>
          </a:xfrm>
          <a:prstGeom prst="line">
            <a:avLst/>
          </a:prstGeom>
          <a:noFill/>
          <a:ln w="57150" cmpd="sng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 rot="60000">
            <a:off x="1601788" y="4294368"/>
            <a:ext cx="1454725" cy="937824"/>
          </a:xfrm>
          <a:prstGeom prst="line">
            <a:avLst/>
          </a:prstGeom>
          <a:noFill/>
          <a:ln w="57150" cmpd="sng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1937564" y="3250098"/>
            <a:ext cx="1429524" cy="1046119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3048218" y="4291010"/>
            <a:ext cx="318869" cy="96333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56" name="Group 16"/>
          <p:cNvGrpSpPr>
            <a:grpSpLocks/>
          </p:cNvGrpSpPr>
          <p:nvPr/>
        </p:nvGrpSpPr>
        <p:grpSpPr bwMode="auto">
          <a:xfrm>
            <a:off x="1141413" y="4027485"/>
            <a:ext cx="2638422" cy="496888"/>
            <a:chOff x="0" y="0"/>
            <a:chExt cx="1662" cy="313"/>
          </a:xfrm>
        </p:grpSpPr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0258" name="Text Box 19"/>
            <p:cNvSpPr txBox="1">
              <a:spLocks noChangeArrowheads="1"/>
            </p:cNvSpPr>
            <p:nvPr/>
          </p:nvSpPr>
          <p:spPr bwMode="auto">
            <a:xfrm>
              <a:off x="1416" y="22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1403648" y="292494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1A0AE6"/>
                </a:solidFill>
                <a:latin typeface="Times New Roman" pitchFamily="18" charset="0"/>
              </a:rPr>
              <a:t>F</a:t>
            </a:r>
            <a:r>
              <a:rPr lang="en-US" sz="2400" b="1" baseline="-25000" dirty="0">
                <a:solidFill>
                  <a:srgbClr val="1A0AE6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2555776" y="5229200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1A0AE6"/>
                </a:solidFill>
                <a:latin typeface="Times New Roman" pitchFamily="18" charset="0"/>
              </a:rPr>
              <a:t>F</a:t>
            </a:r>
            <a:r>
              <a:rPr lang="en-US" sz="2400" b="1" baseline="-25000" dirty="0">
                <a:solidFill>
                  <a:srgbClr val="1A0AE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65" name="Line 26"/>
          <p:cNvSpPr>
            <a:spLocks noChangeShapeType="1"/>
          </p:cNvSpPr>
          <p:nvPr/>
        </p:nvSpPr>
        <p:spPr bwMode="auto">
          <a:xfrm rot="297953">
            <a:off x="5505807" y="4731925"/>
            <a:ext cx="1647997" cy="114065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5127576" y="2924944"/>
            <a:ext cx="3146899" cy="2043270"/>
            <a:chOff x="4932040" y="2930365"/>
            <a:chExt cx="3146899" cy="2043270"/>
          </a:xfrm>
        </p:grpSpPr>
        <p:sp>
          <p:nvSpPr>
            <p:cNvPr id="10262" name="Line 23"/>
            <p:cNvSpPr>
              <a:spLocks noChangeShapeType="1"/>
            </p:cNvSpPr>
            <p:nvPr/>
          </p:nvSpPr>
          <p:spPr bwMode="auto">
            <a:xfrm flipV="1">
              <a:off x="5332090" y="3396134"/>
              <a:ext cx="2427312" cy="125810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3" name="Line 24"/>
            <p:cNvSpPr>
              <a:spLocks noChangeShapeType="1"/>
            </p:cNvSpPr>
            <p:nvPr/>
          </p:nvSpPr>
          <p:spPr bwMode="auto">
            <a:xfrm flipV="1">
              <a:off x="5313040" y="3236185"/>
              <a:ext cx="769794" cy="1438690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8" name="Text Box 29"/>
            <p:cNvSpPr txBox="1">
              <a:spLocks noChangeArrowheads="1"/>
            </p:cNvSpPr>
            <p:nvPr/>
          </p:nvSpPr>
          <p:spPr bwMode="auto">
            <a:xfrm>
              <a:off x="4932040" y="4512072"/>
              <a:ext cx="406823" cy="461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0269" name="Text Box 30"/>
            <p:cNvSpPr txBox="1">
              <a:spLocks noChangeArrowheads="1"/>
            </p:cNvSpPr>
            <p:nvPr/>
          </p:nvSpPr>
          <p:spPr bwMode="auto">
            <a:xfrm>
              <a:off x="7689552" y="3161198"/>
              <a:ext cx="389387" cy="461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0270" name="Text Box 31"/>
            <p:cNvSpPr txBox="1">
              <a:spLocks noChangeArrowheads="1"/>
            </p:cNvSpPr>
            <p:nvPr/>
          </p:nvSpPr>
          <p:spPr bwMode="auto">
            <a:xfrm>
              <a:off x="5503963" y="2930365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</a:rPr>
                <a:t>F</a:t>
              </a:r>
              <a:r>
                <a:rPr lang="en-US" sz="2400" b="1" baseline="-25000" dirty="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0271" name="Text Box 32"/>
          <p:cNvSpPr txBox="1">
            <a:spLocks noChangeArrowheads="1"/>
          </p:cNvSpPr>
          <p:nvPr/>
        </p:nvSpPr>
        <p:spPr bwMode="auto">
          <a:xfrm>
            <a:off x="6899553" y="496821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1A0AE6"/>
                </a:solidFill>
                <a:latin typeface="Times New Roman" pitchFamily="18" charset="0"/>
              </a:rPr>
              <a:t>F</a:t>
            </a:r>
            <a:r>
              <a:rPr lang="en-US" sz="2400" b="1" baseline="-25000" dirty="0">
                <a:solidFill>
                  <a:srgbClr val="1A0AE6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 rot="297953">
            <a:off x="6278291" y="3314352"/>
            <a:ext cx="1611821" cy="46210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74" name="Line 35"/>
          <p:cNvSpPr>
            <a:spLocks noChangeShapeType="1"/>
          </p:cNvSpPr>
          <p:nvPr/>
        </p:nvSpPr>
        <p:spPr bwMode="auto">
          <a:xfrm flipV="1">
            <a:off x="7145775" y="3406588"/>
            <a:ext cx="739313" cy="1465184"/>
          </a:xfrm>
          <a:prstGeom prst="line">
            <a:avLst/>
          </a:prstGeom>
          <a:noFill/>
          <a:ln w="25400" cmpd="sng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77" name="Line 38"/>
          <p:cNvSpPr>
            <a:spLocks noChangeShapeType="1"/>
          </p:cNvSpPr>
          <p:nvPr/>
        </p:nvSpPr>
        <p:spPr bwMode="auto">
          <a:xfrm rot="297953">
            <a:off x="5498696" y="4731837"/>
            <a:ext cx="1654272" cy="94453"/>
          </a:xfrm>
          <a:prstGeom prst="line">
            <a:avLst/>
          </a:prstGeom>
          <a:noFill/>
          <a:ln w="57150" cmpd="sng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 bwMode="auto">
          <a:xfrm rot="5400000">
            <a:off x="1961996" y="3951344"/>
            <a:ext cx="514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66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239852" y="8062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utoUpdateAnimBg="0"/>
      <p:bldP spid="10244" grpId="0" autoUpdateAnimBg="0"/>
      <p:bldP spid="10245" grpId="0" animBg="1"/>
      <p:bldP spid="10246" grpId="0" animBg="1"/>
      <p:bldP spid="10247" grpId="0" animBg="1"/>
      <p:bldP spid="10250" grpId="0" animBg="1"/>
      <p:bldP spid="10251" grpId="0" animBg="1"/>
      <p:bldP spid="10253" grpId="0" animBg="1"/>
      <p:bldP spid="10255" grpId="0" animBg="1"/>
      <p:bldP spid="10259" grpId="0" autoUpdateAnimBg="0"/>
      <p:bldP spid="10260" grpId="0" autoUpdateAnimBg="0"/>
      <p:bldP spid="10265" grpId="0" animBg="1"/>
      <p:bldP spid="10271" grpId="0"/>
      <p:bldP spid="10273" grpId="0" animBg="1"/>
      <p:bldP spid="10274" grpId="0" animBg="1"/>
      <p:bldP spid="10277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93800" y="2844248"/>
            <a:ext cx="4167188" cy="1992313"/>
            <a:chOff x="1193800" y="2844248"/>
            <a:chExt cx="4167188" cy="1992313"/>
          </a:xfrm>
        </p:grpSpPr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1193800" y="2844248"/>
              <a:ext cx="4167188" cy="1992313"/>
              <a:chOff x="0" y="67"/>
              <a:chExt cx="2625" cy="1255"/>
            </a:xfrm>
          </p:grpSpPr>
          <p:grpSp>
            <p:nvGrpSpPr>
              <p:cNvPr id="11271" name="Group 7"/>
              <p:cNvGrpSpPr>
                <a:grpSpLocks/>
              </p:cNvGrpSpPr>
              <p:nvPr/>
            </p:nvGrpSpPr>
            <p:grpSpPr bwMode="auto">
              <a:xfrm>
                <a:off x="0" y="633"/>
                <a:ext cx="2625" cy="689"/>
                <a:chOff x="0" y="0"/>
                <a:chExt cx="2625" cy="689"/>
              </a:xfrm>
            </p:grpSpPr>
            <p:sp>
              <p:nvSpPr>
                <p:cNvPr id="11272" name="Rectangle 5"/>
                <p:cNvSpPr>
                  <a:spLocks noChangeArrowheads="1"/>
                </p:cNvSpPr>
                <p:nvPr/>
              </p:nvSpPr>
              <p:spPr bwMode="auto">
                <a:xfrm>
                  <a:off x="749" y="0"/>
                  <a:ext cx="902" cy="616"/>
                </a:xfrm>
                <a:prstGeom prst="rect">
                  <a:avLst/>
                </a:prstGeom>
                <a:solidFill>
                  <a:srgbClr val="00B0F0"/>
                </a:solidFill>
                <a:ln w="25400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3" name="Line 6"/>
                <p:cNvSpPr>
                  <a:spLocks noChangeShapeType="1"/>
                </p:cNvSpPr>
                <p:nvPr/>
              </p:nvSpPr>
              <p:spPr bwMode="auto">
                <a:xfrm>
                  <a:off x="0" y="616"/>
                  <a:ext cx="2625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4" name="Line 7"/>
                <p:cNvSpPr>
                  <a:spLocks noChangeShapeType="1"/>
                </p:cNvSpPr>
                <p:nvPr/>
              </p:nvSpPr>
              <p:spPr bwMode="auto">
                <a:xfrm>
                  <a:off x="174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5" name="Line 8"/>
                <p:cNvSpPr>
                  <a:spLocks noChangeShapeType="1"/>
                </p:cNvSpPr>
                <p:nvPr/>
              </p:nvSpPr>
              <p:spPr bwMode="auto">
                <a:xfrm>
                  <a:off x="338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6" name="Line 9"/>
                <p:cNvSpPr>
                  <a:spLocks noChangeShapeType="1"/>
                </p:cNvSpPr>
                <p:nvPr/>
              </p:nvSpPr>
              <p:spPr bwMode="auto">
                <a:xfrm>
                  <a:off x="502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7" name="Line 10"/>
                <p:cNvSpPr>
                  <a:spLocks noChangeShapeType="1"/>
                </p:cNvSpPr>
                <p:nvPr/>
              </p:nvSpPr>
              <p:spPr bwMode="auto">
                <a:xfrm>
                  <a:off x="667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8" name="Line 11"/>
                <p:cNvSpPr>
                  <a:spLocks noChangeShapeType="1"/>
                </p:cNvSpPr>
                <p:nvPr/>
              </p:nvSpPr>
              <p:spPr bwMode="auto">
                <a:xfrm>
                  <a:off x="831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79" name="Line 12"/>
                <p:cNvSpPr>
                  <a:spLocks noChangeShapeType="1"/>
                </p:cNvSpPr>
                <p:nvPr/>
              </p:nvSpPr>
              <p:spPr bwMode="auto">
                <a:xfrm>
                  <a:off x="995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0" name="Line 13"/>
                <p:cNvSpPr>
                  <a:spLocks noChangeShapeType="1"/>
                </p:cNvSpPr>
                <p:nvPr/>
              </p:nvSpPr>
              <p:spPr bwMode="auto">
                <a:xfrm>
                  <a:off x="1159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1" name="Line 14"/>
                <p:cNvSpPr>
                  <a:spLocks noChangeShapeType="1"/>
                </p:cNvSpPr>
                <p:nvPr/>
              </p:nvSpPr>
              <p:spPr bwMode="auto">
                <a:xfrm>
                  <a:off x="1359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2" name="Line 15"/>
                <p:cNvSpPr>
                  <a:spLocks noChangeShapeType="1"/>
                </p:cNvSpPr>
                <p:nvPr/>
              </p:nvSpPr>
              <p:spPr bwMode="auto">
                <a:xfrm>
                  <a:off x="1523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3" name="Line 16"/>
                <p:cNvSpPr>
                  <a:spLocks noChangeShapeType="1"/>
                </p:cNvSpPr>
                <p:nvPr/>
              </p:nvSpPr>
              <p:spPr bwMode="auto">
                <a:xfrm>
                  <a:off x="1687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4" name="Line 17"/>
                <p:cNvSpPr>
                  <a:spLocks noChangeShapeType="1"/>
                </p:cNvSpPr>
                <p:nvPr/>
              </p:nvSpPr>
              <p:spPr bwMode="auto">
                <a:xfrm>
                  <a:off x="1851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5" name="Line 18"/>
                <p:cNvSpPr>
                  <a:spLocks noChangeShapeType="1"/>
                </p:cNvSpPr>
                <p:nvPr/>
              </p:nvSpPr>
              <p:spPr bwMode="auto">
                <a:xfrm>
                  <a:off x="2015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6" name="Line 19"/>
                <p:cNvSpPr>
                  <a:spLocks noChangeShapeType="1"/>
                </p:cNvSpPr>
                <p:nvPr/>
              </p:nvSpPr>
              <p:spPr bwMode="auto">
                <a:xfrm>
                  <a:off x="2179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87" name="Line 20"/>
                <p:cNvSpPr>
                  <a:spLocks noChangeShapeType="1"/>
                </p:cNvSpPr>
                <p:nvPr/>
              </p:nvSpPr>
              <p:spPr bwMode="auto">
                <a:xfrm>
                  <a:off x="2343" y="621"/>
                  <a:ext cx="82" cy="68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1288" name="Group 24"/>
              <p:cNvGrpSpPr>
                <a:grpSpLocks/>
              </p:cNvGrpSpPr>
              <p:nvPr/>
            </p:nvGrpSpPr>
            <p:grpSpPr bwMode="auto">
              <a:xfrm>
                <a:off x="1213" y="67"/>
                <a:ext cx="1131" cy="886"/>
                <a:chOff x="0" y="67"/>
                <a:chExt cx="1131" cy="886"/>
              </a:xfrm>
            </p:grpSpPr>
            <p:sp>
              <p:nvSpPr>
                <p:cNvPr id="11289" name="Line 22"/>
                <p:cNvSpPr>
                  <a:spLocks noChangeShapeType="1"/>
                </p:cNvSpPr>
                <p:nvPr/>
              </p:nvSpPr>
              <p:spPr bwMode="auto">
                <a:xfrm>
                  <a:off x="0" y="923"/>
                  <a:ext cx="1131" cy="0"/>
                </a:xfrm>
                <a:prstGeom prst="line">
                  <a:avLst/>
                </a:prstGeom>
                <a:noFill/>
                <a:ln w="19050" cmpd="sng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90" name="Freeform 23"/>
                <p:cNvSpPr>
                  <a:spLocks/>
                </p:cNvSpPr>
                <p:nvPr/>
              </p:nvSpPr>
              <p:spPr bwMode="auto">
                <a:xfrm rot="19800000">
                  <a:off x="220" y="760"/>
                  <a:ext cx="48" cy="188"/>
                </a:xfrm>
                <a:custGeom>
                  <a:avLst/>
                  <a:gdLst>
                    <a:gd name="T0" fmla="*/ 0 w 33"/>
                    <a:gd name="T1" fmla="*/ 0 h 114"/>
                    <a:gd name="T2" fmla="*/ 47 w 33"/>
                    <a:gd name="T3" fmla="*/ 76 h 114"/>
                    <a:gd name="T4" fmla="*/ 7 w 33"/>
                    <a:gd name="T5" fmla="*/ 188 h 114"/>
                    <a:gd name="T6" fmla="*/ 0 60000 65536"/>
                    <a:gd name="T7" fmla="*/ 0 60000 65536"/>
                    <a:gd name="T8" fmla="*/ 0 60000 65536"/>
                    <a:gd name="T9" fmla="*/ 0 w 33"/>
                    <a:gd name="T10" fmla="*/ 0 h 114"/>
                    <a:gd name="T11" fmla="*/ 33 w 33"/>
                    <a:gd name="T12" fmla="*/ 114 h 11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" h="114">
                      <a:moveTo>
                        <a:pt x="0" y="0"/>
                      </a:moveTo>
                      <a:cubicBezTo>
                        <a:pt x="5" y="8"/>
                        <a:pt x="31" y="27"/>
                        <a:pt x="32" y="46"/>
                      </a:cubicBezTo>
                      <a:cubicBezTo>
                        <a:pt x="33" y="65"/>
                        <a:pt x="11" y="100"/>
                        <a:pt x="5" y="11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47" y="549"/>
                  <a:ext cx="116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3600" b="1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29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859" y="67"/>
                  <a:ext cx="267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800" b="1" i="1" dirty="0">
                      <a:solidFill>
                        <a:schemeClr val="tx2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129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0" y="307"/>
                  <a:ext cx="902" cy="616"/>
                </a:xfrm>
                <a:prstGeom prst="line">
                  <a:avLst/>
                </a:prstGeom>
                <a:noFill/>
                <a:ln w="57150" cmpd="sng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 wrap="none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3488628" y="3704673"/>
              <a:ext cx="43954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i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α</a:t>
              </a:r>
              <a:endParaRPr lang="en-US" sz="32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82910" y="1321604"/>
            <a:ext cx="26944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效果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分解法 </a:t>
            </a:r>
          </a:p>
        </p:txBody>
      </p: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1851025" y="3017285"/>
            <a:ext cx="1295400" cy="2057400"/>
            <a:chOff x="0" y="0"/>
            <a:chExt cx="816" cy="1296"/>
          </a:xfrm>
        </p:grpSpPr>
        <p:sp>
          <p:nvSpPr>
            <p:cNvPr id="11296" name="Line 29"/>
            <p:cNvSpPr>
              <a:spLocks noChangeShapeType="1"/>
            </p:cNvSpPr>
            <p:nvPr/>
          </p:nvSpPr>
          <p:spPr bwMode="auto">
            <a:xfrm flipV="1">
              <a:off x="807" y="0"/>
              <a:ext cx="0" cy="129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7" name="Line 30"/>
            <p:cNvSpPr>
              <a:spLocks noChangeShapeType="1"/>
            </p:cNvSpPr>
            <p:nvPr/>
          </p:nvSpPr>
          <p:spPr bwMode="auto">
            <a:xfrm flipH="1">
              <a:off x="0" y="747"/>
              <a:ext cx="816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303" name="AutoShape 38"/>
          <p:cNvSpPr>
            <a:spLocks/>
          </p:cNvSpPr>
          <p:nvPr/>
        </p:nvSpPr>
        <p:spPr bwMode="auto">
          <a:xfrm>
            <a:off x="3848100" y="4055510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04" name="AutoShape 39"/>
          <p:cNvSpPr>
            <a:spLocks/>
          </p:cNvSpPr>
          <p:nvPr/>
        </p:nvSpPr>
        <p:spPr bwMode="auto">
          <a:xfrm rot="16200000">
            <a:off x="2638425" y="3055385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130550" y="4207911"/>
            <a:ext cx="1609725" cy="544513"/>
            <a:chOff x="0" y="79"/>
            <a:chExt cx="1014" cy="343"/>
          </a:xfrm>
        </p:grpSpPr>
        <p:sp>
          <p:nvSpPr>
            <p:cNvPr id="11306" name="Line 41"/>
            <p:cNvSpPr>
              <a:spLocks noChangeShapeType="1"/>
            </p:cNvSpPr>
            <p:nvPr/>
          </p:nvSpPr>
          <p:spPr bwMode="auto">
            <a:xfrm>
              <a:off x="0" y="79"/>
              <a:ext cx="884" cy="0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07" name="Text Box 42"/>
            <p:cNvSpPr txBox="1">
              <a:spLocks noChangeArrowheads="1"/>
            </p:cNvSpPr>
            <p:nvPr/>
          </p:nvSpPr>
          <p:spPr bwMode="auto">
            <a:xfrm>
              <a:off x="671" y="92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baseline="-20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1308" name="Group 44"/>
          <p:cNvGrpSpPr>
            <a:grpSpLocks/>
          </p:cNvGrpSpPr>
          <p:nvPr/>
        </p:nvGrpSpPr>
        <p:grpSpPr bwMode="auto">
          <a:xfrm>
            <a:off x="2484441" y="3041098"/>
            <a:ext cx="636588" cy="1173162"/>
            <a:chOff x="-29" y="0"/>
            <a:chExt cx="401" cy="739"/>
          </a:xfrm>
        </p:grpSpPr>
        <p:sp>
          <p:nvSpPr>
            <p:cNvPr id="11309" name="Text Box 44"/>
            <p:cNvSpPr txBox="1">
              <a:spLocks noChangeArrowheads="1"/>
            </p:cNvSpPr>
            <p:nvPr/>
          </p:nvSpPr>
          <p:spPr bwMode="auto">
            <a:xfrm>
              <a:off x="-29" y="0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baseline="-20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310" name="Line 45"/>
            <p:cNvSpPr>
              <a:spLocks noChangeShapeType="1"/>
            </p:cNvSpPr>
            <p:nvPr/>
          </p:nvSpPr>
          <p:spPr bwMode="auto">
            <a:xfrm flipV="1">
              <a:off x="372" y="125"/>
              <a:ext cx="0" cy="614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1311" name="Object 47"/>
          <p:cNvGraphicFramePr>
            <a:graphicFrameLocks noChangeAspect="1"/>
          </p:cNvGraphicFramePr>
          <p:nvPr/>
        </p:nvGraphicFramePr>
        <p:xfrm>
          <a:off x="2051050" y="4341260"/>
          <a:ext cx="101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r:id="rId4" imgW="101865" imgH="165531" progId="Equation.3">
                  <p:embed/>
                </p:oleObj>
              </mc:Choice>
              <mc:Fallback>
                <p:oleObj r:id="rId4" imgW="101865" imgH="165531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41260"/>
                        <a:ext cx="1016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Line 48"/>
          <p:cNvSpPr>
            <a:spLocks noChangeShapeType="1"/>
          </p:cNvSpPr>
          <p:nvPr/>
        </p:nvSpPr>
        <p:spPr bwMode="auto">
          <a:xfrm>
            <a:off x="3128963" y="3245886"/>
            <a:ext cx="1403350" cy="0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14" name="Line 49"/>
          <p:cNvSpPr>
            <a:spLocks noChangeShapeType="1"/>
          </p:cNvSpPr>
          <p:nvPr/>
        </p:nvSpPr>
        <p:spPr bwMode="auto">
          <a:xfrm flipV="1">
            <a:off x="4518026" y="3231598"/>
            <a:ext cx="0" cy="990600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598241" y="583535"/>
            <a:ext cx="3141909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力的分解方法</a:t>
            </a: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4010645" y="8062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graphicFrame>
        <p:nvGraphicFramePr>
          <p:cNvPr id="1132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24921"/>
              </p:ext>
            </p:extLst>
          </p:nvPr>
        </p:nvGraphicFramePr>
        <p:xfrm>
          <a:off x="5940152" y="2933146"/>
          <a:ext cx="22399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公式" r:id="rId6" imgW="850680" imgH="215640" progId="Equation.3">
                  <p:embed/>
                </p:oleObj>
              </mc:Choice>
              <mc:Fallback>
                <p:oleObj name="公式" r:id="rId6" imgW="850680" imgH="2156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933146"/>
                        <a:ext cx="22399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95216"/>
              </p:ext>
            </p:extLst>
          </p:nvPr>
        </p:nvGraphicFramePr>
        <p:xfrm>
          <a:off x="5909196" y="3665463"/>
          <a:ext cx="22320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公式" r:id="rId8" imgW="838080" imgH="215640" progId="Equation.3">
                  <p:embed/>
                </p:oleObj>
              </mc:Choice>
              <mc:Fallback>
                <p:oleObj name="公式" r:id="rId8" imgW="838080" imgH="215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196" y="3665463"/>
                        <a:ext cx="22320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utoUpdateAnimBg="0"/>
      <p:bldP spid="11303" grpId="2" animBg="1" autoUpdateAnimBg="0"/>
      <p:bldP spid="11304" grpId="2" animBg="1" autoUpdateAnimBg="0"/>
      <p:bldP spid="11313" grpId="0" animBg="1"/>
      <p:bldP spid="11314" grpId="0" animBg="1"/>
      <p:bldP spid="49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789238" y="1847146"/>
            <a:ext cx="3141938" cy="1944000"/>
            <a:chOff x="1187624" y="1836260"/>
            <a:chExt cx="3276600" cy="2027319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1836260"/>
              <a:ext cx="3276600" cy="2027319"/>
              <a:chOff x="3358641" y="2267161"/>
              <a:chExt cx="3276600" cy="2027319"/>
            </a:xfrm>
          </p:grpSpPr>
          <p:sp>
            <p:nvSpPr>
              <p:cNvPr id="3" name="AutoShape 3"/>
              <p:cNvSpPr>
                <a:spLocks noChangeArrowheads="1"/>
              </p:cNvSpPr>
              <p:nvPr/>
            </p:nvSpPr>
            <p:spPr bwMode="auto">
              <a:xfrm flipH="1">
                <a:off x="3358641" y="2267161"/>
                <a:ext cx="3276600" cy="1905000"/>
              </a:xfrm>
              <a:prstGeom prst="rtTriangle">
                <a:avLst/>
              </a:prstGeom>
              <a:solidFill>
                <a:schemeClr val="accent5">
                  <a:alpha val="50000"/>
                </a:schemeClr>
              </a:soli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 rot="19800000">
                <a:off x="5269251" y="2364733"/>
                <a:ext cx="712471" cy="432000"/>
              </a:xfrm>
              <a:prstGeom prst="rect">
                <a:avLst/>
              </a:prstGeom>
              <a:solidFill>
                <a:srgbClr val="00B0F0"/>
              </a:solidFill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5648728" y="2603746"/>
                <a:ext cx="0" cy="1447800"/>
              </a:xfrm>
              <a:prstGeom prst="line">
                <a:avLst/>
              </a:prstGeom>
              <a:noFill/>
              <a:ln w="57150" cmpd="sng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5705255" y="3771260"/>
                <a:ext cx="8382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 i="1" dirty="0"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3851958" y="3745451"/>
                <a:ext cx="6858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b="1" i="1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sz="2400" b="1" i="1" dirty="0">
                  <a:latin typeface="Times New Roman" pitchFamily="18" charset="0"/>
                </a:endParaRPr>
              </a:p>
            </p:txBody>
          </p:sp>
        </p:grpSp>
        <p:sp>
          <p:nvSpPr>
            <p:cNvPr id="24" name="Freeform 23"/>
            <p:cNvSpPr>
              <a:spLocks/>
            </p:cNvSpPr>
            <p:nvPr/>
          </p:nvSpPr>
          <p:spPr bwMode="auto">
            <a:xfrm rot="19800000">
              <a:off x="1643379" y="3465978"/>
              <a:ext cx="76200" cy="298450"/>
            </a:xfrm>
            <a:custGeom>
              <a:avLst/>
              <a:gdLst>
                <a:gd name="T0" fmla="*/ 0 w 33"/>
                <a:gd name="T1" fmla="*/ 0 h 114"/>
                <a:gd name="T2" fmla="*/ 47 w 33"/>
                <a:gd name="T3" fmla="*/ 76 h 114"/>
                <a:gd name="T4" fmla="*/ 7 w 33"/>
                <a:gd name="T5" fmla="*/ 188 h 114"/>
                <a:gd name="T6" fmla="*/ 0 60000 65536"/>
                <a:gd name="T7" fmla="*/ 0 60000 65536"/>
                <a:gd name="T8" fmla="*/ 0 60000 65536"/>
                <a:gd name="T9" fmla="*/ 0 w 33"/>
                <a:gd name="T10" fmla="*/ 0 h 114"/>
                <a:gd name="T11" fmla="*/ 33 w 3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114">
                  <a:moveTo>
                    <a:pt x="0" y="0"/>
                  </a:moveTo>
                  <a:cubicBezTo>
                    <a:pt x="5" y="8"/>
                    <a:pt x="31" y="27"/>
                    <a:pt x="32" y="46"/>
                  </a:cubicBezTo>
                  <a:cubicBezTo>
                    <a:pt x="33" y="65"/>
                    <a:pt x="11" y="100"/>
                    <a:pt x="5" y="11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01398" y="1982711"/>
            <a:ext cx="564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en-US" sz="2800" b="1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549726" y="2663709"/>
            <a:ext cx="564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  <a:latin typeface="Times New Roman" pitchFamily="18" charset="0"/>
              </a:rPr>
              <a:t>G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endParaRPr lang="en-US" sz="2800" b="1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15816" y="2607295"/>
            <a:ext cx="44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</a:t>
            </a:r>
            <a:endParaRPr lang="en-US" sz="2400" b="1" dirty="0">
              <a:latin typeface="Times New Roman" pitchFamily="18" charset="0"/>
            </a:endParaRP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187526" y="2134710"/>
            <a:ext cx="2822575" cy="1730375"/>
            <a:chOff x="0" y="0"/>
            <a:chExt cx="1777" cy="1089"/>
          </a:xfrm>
        </p:grpSpPr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097" y="0"/>
              <a:ext cx="680" cy="1089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0" y="24"/>
              <a:ext cx="1134" cy="68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AutoShape 38"/>
          <p:cNvSpPr>
            <a:spLocks/>
          </p:cNvSpPr>
          <p:nvPr/>
        </p:nvSpPr>
        <p:spPr bwMode="auto">
          <a:xfrm rot="3600000">
            <a:off x="2873095" y="2663254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2962351" y="3195160"/>
            <a:ext cx="609600" cy="381000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2365450" y="2623660"/>
            <a:ext cx="596901" cy="952500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AutoShape 39"/>
          <p:cNvSpPr>
            <a:spLocks/>
          </p:cNvSpPr>
          <p:nvPr/>
        </p:nvSpPr>
        <p:spPr bwMode="auto">
          <a:xfrm rot="9000000">
            <a:off x="1706481" y="2499643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292426" y="2166460"/>
            <a:ext cx="673100" cy="406400"/>
          </a:xfrm>
          <a:prstGeom prst="line">
            <a:avLst/>
          </a:prstGeom>
          <a:noFill/>
          <a:ln w="57150" cmpd="sng">
            <a:solidFill>
              <a:srgbClr val="C0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956454" y="2144688"/>
            <a:ext cx="609600" cy="1028700"/>
          </a:xfrm>
          <a:prstGeom prst="line">
            <a:avLst/>
          </a:prstGeom>
          <a:noFill/>
          <a:ln w="57150" cmpd="sng">
            <a:solidFill>
              <a:srgbClr val="C0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弧形 26"/>
          <p:cNvSpPr/>
          <p:nvPr/>
        </p:nvSpPr>
        <p:spPr bwMode="auto">
          <a:xfrm rot="7629419">
            <a:off x="2692977" y="1544778"/>
            <a:ext cx="1203932" cy="996985"/>
          </a:xfrm>
          <a:prstGeom prst="arc">
            <a:avLst>
              <a:gd name="adj1" fmla="val 19881782"/>
              <a:gd name="adj2" fmla="val 2145508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rot="5400000">
            <a:off x="1961996" y="3663312"/>
            <a:ext cx="514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66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1403648" y="4248185"/>
          <a:ext cx="2204700" cy="548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公式" r:id="rId4" imgW="838080" imgH="215640" progId="Equation.3">
                  <p:embed/>
                </p:oleObj>
              </mc:Choice>
              <mc:Fallback>
                <p:oleObj name="公式" r:id="rId4" imgW="83808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48185"/>
                        <a:ext cx="2204700" cy="548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33082"/>
              </p:ext>
            </p:extLst>
          </p:nvPr>
        </p:nvGraphicFramePr>
        <p:xfrm>
          <a:off x="1354591" y="4973826"/>
          <a:ext cx="2333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公式" r:id="rId6" imgW="876240" imgH="215640" progId="Equation.3">
                  <p:embed/>
                </p:oleObj>
              </mc:Choice>
              <mc:Fallback>
                <p:oleObj name="公式" r:id="rId6" imgW="876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591" y="4973826"/>
                        <a:ext cx="23336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614764" y="765682"/>
            <a:ext cx="2088232" cy="62341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cap="all" noProof="0" dirty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ea typeface="黑体" pitchFamily="49" charset="-122"/>
                <a:cs typeface="+mj-cs"/>
              </a:rPr>
              <a:t>TRY OUT</a:t>
            </a:r>
            <a:endParaRPr kumimoji="0" lang="zh-CN" altLang="en-US" sz="32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黑体" pitchFamily="49" charset="-122"/>
              <a:cs typeface="+mj-cs"/>
            </a:endParaRPr>
          </a:p>
        </p:txBody>
      </p: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5398591" y="1733466"/>
            <a:ext cx="2917825" cy="2105029"/>
            <a:chOff x="310" y="-62"/>
            <a:chExt cx="1838" cy="1326"/>
          </a:xfrm>
        </p:grpSpPr>
        <p:grpSp>
          <p:nvGrpSpPr>
            <p:cNvPr id="36" name="Group 31"/>
            <p:cNvGrpSpPr>
              <a:grpSpLocks/>
            </p:cNvGrpSpPr>
            <p:nvPr/>
          </p:nvGrpSpPr>
          <p:grpSpPr bwMode="auto">
            <a:xfrm>
              <a:off x="310" y="-62"/>
              <a:ext cx="1838" cy="1269"/>
              <a:chOff x="310" y="-62"/>
              <a:chExt cx="1838" cy="1269"/>
            </a:xfrm>
          </p:grpSpPr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782" y="-62"/>
                <a:ext cx="79" cy="960"/>
              </a:xfrm>
              <a:prstGeom prst="rect">
                <a:avLst/>
              </a:prstGeom>
              <a:solidFill>
                <a:schemeClr val="folHlink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" name="Group 33"/>
              <p:cNvGrpSpPr>
                <a:grpSpLocks/>
              </p:cNvGrpSpPr>
              <p:nvPr/>
            </p:nvGrpSpPr>
            <p:grpSpPr bwMode="auto">
              <a:xfrm>
                <a:off x="855" y="228"/>
                <a:ext cx="480" cy="480"/>
                <a:chOff x="0" y="0"/>
                <a:chExt cx="480" cy="480"/>
              </a:xfrm>
            </p:grpSpPr>
            <p:sp>
              <p:nvSpPr>
                <p:cNvPr id="43" name="Oval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0" cy="480"/>
                </a:xfrm>
                <a:prstGeom prst="ellipse">
                  <a:avLst/>
                </a:prstGeom>
                <a:solidFill>
                  <a:srgbClr val="00B0F0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237" y="231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AutoShape 36"/>
              <p:cNvSpPr>
                <a:spLocks noChangeArrowheads="1"/>
              </p:cNvSpPr>
              <p:nvPr/>
            </p:nvSpPr>
            <p:spPr bwMode="auto">
              <a:xfrm flipH="1">
                <a:off x="310" y="129"/>
                <a:ext cx="1838" cy="1078"/>
              </a:xfrm>
              <a:prstGeom prst="rtTriangle">
                <a:avLst/>
              </a:prstGeom>
              <a:solidFill>
                <a:srgbClr val="FFCCFF">
                  <a:alpha val="30000"/>
                </a:srgbClr>
              </a:solidFill>
              <a:ln w="1587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45" y="973"/>
              <a:ext cx="2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en-US" sz="2400" b="1" i="1" dirty="0">
                  <a:latin typeface="Monotype Corsiva" pitchFamily="66" charset="0"/>
                </a:rPr>
                <a:t>θ</a:t>
              </a:r>
              <a:endParaRPr lang="en-US" sz="2400" b="1" i="1" dirty="0">
                <a:latin typeface="Monotype Corsiva" pitchFamily="66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 rot="12160833">
              <a:off x="468" y="1115"/>
              <a:ext cx="91" cy="84"/>
            </a:xfrm>
            <a:custGeom>
              <a:avLst/>
              <a:gdLst>
                <a:gd name="T0" fmla="*/ 2 w 37"/>
                <a:gd name="T1" fmla="*/ 0 h 124"/>
                <a:gd name="T2" fmla="*/ 25 w 37"/>
                <a:gd name="T3" fmla="*/ 72 h 124"/>
                <a:gd name="T4" fmla="*/ 91 w 37"/>
                <a:gd name="T5" fmla="*/ 84 h 124"/>
                <a:gd name="T6" fmla="*/ 0 60000 65536"/>
                <a:gd name="T7" fmla="*/ 0 60000 65536"/>
                <a:gd name="T8" fmla="*/ 0 60000 65536"/>
                <a:gd name="T9" fmla="*/ 0 w 37"/>
                <a:gd name="T10" fmla="*/ 0 h 124"/>
                <a:gd name="T11" fmla="*/ 37 w 37"/>
                <a:gd name="T12" fmla="*/ 124 h 1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24">
                  <a:moveTo>
                    <a:pt x="1" y="0"/>
                  </a:moveTo>
                  <a:cubicBezTo>
                    <a:pt x="4" y="35"/>
                    <a:pt x="0" y="72"/>
                    <a:pt x="10" y="106"/>
                  </a:cubicBezTo>
                  <a:cubicBezTo>
                    <a:pt x="13" y="116"/>
                    <a:pt x="37" y="124"/>
                    <a:pt x="37" y="12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" name="AutoShape 39"/>
          <p:cNvSpPr>
            <a:spLocks/>
          </p:cNvSpPr>
          <p:nvPr/>
        </p:nvSpPr>
        <p:spPr bwMode="auto">
          <a:xfrm rot="10800000">
            <a:off x="5527179" y="2417682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0"/>
          <p:cNvSpPr>
            <a:spLocks/>
          </p:cNvSpPr>
          <p:nvPr/>
        </p:nvSpPr>
        <p:spPr bwMode="auto">
          <a:xfrm rot="3598707">
            <a:off x="6581279" y="3133645"/>
            <a:ext cx="990600" cy="304800"/>
          </a:xfrm>
          <a:custGeom>
            <a:avLst/>
            <a:gdLst>
              <a:gd name="T0" fmla="*/ 800093 w 21600"/>
              <a:gd name="T1" fmla="*/ 0 h 21600"/>
              <a:gd name="T2" fmla="*/ 800093 w 21600"/>
              <a:gd name="T3" fmla="*/ 76200 h 21600"/>
              <a:gd name="T4" fmla="*/ 154781 w 21600"/>
              <a:gd name="T5" fmla="*/ 76200 h 21600"/>
              <a:gd name="T6" fmla="*/ 154781 w 21600"/>
              <a:gd name="T7" fmla="*/ 228600 h 21600"/>
              <a:gd name="T8" fmla="*/ 800093 w 21600"/>
              <a:gd name="T9" fmla="*/ 228600 h 21600"/>
              <a:gd name="T10" fmla="*/ 800093 w 21600"/>
              <a:gd name="T11" fmla="*/ 304800 h 21600"/>
              <a:gd name="T12" fmla="*/ 990600 w 21600"/>
              <a:gd name="T13" fmla="*/ 152400 h 21600"/>
              <a:gd name="T14" fmla="*/ 61912 w 21600"/>
              <a:gd name="T15" fmla="*/ 76200 h 21600"/>
              <a:gd name="T16" fmla="*/ 61912 w 21600"/>
              <a:gd name="T17" fmla="*/ 228600 h 21600"/>
              <a:gd name="T18" fmla="*/ 123825 w 21600"/>
              <a:gd name="T19" fmla="*/ 228600 h 21600"/>
              <a:gd name="T20" fmla="*/ 123825 w 21600"/>
              <a:gd name="T21" fmla="*/ 76200 h 21600"/>
              <a:gd name="T22" fmla="*/ 0 w 21600"/>
              <a:gd name="T23" fmla="*/ 76200 h 21600"/>
              <a:gd name="T24" fmla="*/ 0 w 21600"/>
              <a:gd name="T25" fmla="*/ 228600 h 21600"/>
              <a:gd name="T26" fmla="*/ 30956 w 21600"/>
              <a:gd name="T27" fmla="*/ 228600 h 21600"/>
              <a:gd name="T28" fmla="*/ 30956 w 21600"/>
              <a:gd name="T29" fmla="*/ 76200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3375 w 21600"/>
              <a:gd name="T46" fmla="*/ 5400 h 21600"/>
              <a:gd name="T47" fmla="*/ 19523 w 21600"/>
              <a:gd name="T48" fmla="*/ 16200 h 2160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1600" h="21600">
                <a:moveTo>
                  <a:pt x="17446" y="0"/>
                </a:moveTo>
                <a:lnTo>
                  <a:pt x="1744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446" y="16200"/>
                </a:lnTo>
                <a:lnTo>
                  <a:pt x="1744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99">
              <a:alpha val="7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6425930" y="2580439"/>
            <a:ext cx="800101" cy="1771651"/>
            <a:chOff x="24" y="0"/>
            <a:chExt cx="504" cy="1116"/>
          </a:xfrm>
        </p:grpSpPr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4" y="786"/>
              <a:ext cx="5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 i="1" dirty="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69" y="0"/>
              <a:ext cx="0" cy="829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" name="Line 51"/>
          <p:cNvSpPr>
            <a:spLocks noChangeShapeType="1"/>
          </p:cNvSpPr>
          <p:nvPr/>
        </p:nvSpPr>
        <p:spPr bwMode="auto">
          <a:xfrm flipH="1" flipV="1">
            <a:off x="6720979" y="3895645"/>
            <a:ext cx="687388" cy="3175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>
            <a:off x="5916116" y="2570082"/>
            <a:ext cx="741363" cy="1308100"/>
          </a:xfrm>
          <a:prstGeom prst="line">
            <a:avLst/>
          </a:prstGeom>
          <a:noFill/>
          <a:ln w="254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6613346" y="2959020"/>
            <a:ext cx="484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θ</a:t>
            </a:r>
            <a:endParaRPr lang="en-US" sz="2400" b="1" i="1" dirty="0"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53" name="Freeform 54"/>
          <p:cNvSpPr>
            <a:spLocks/>
          </p:cNvSpPr>
          <p:nvPr/>
        </p:nvSpPr>
        <p:spPr bwMode="auto">
          <a:xfrm rot="10800000">
            <a:off x="6660654" y="2870120"/>
            <a:ext cx="173038" cy="57150"/>
          </a:xfrm>
          <a:custGeom>
            <a:avLst/>
            <a:gdLst>
              <a:gd name="T0" fmla="*/ 0 w 109"/>
              <a:gd name="T1" fmla="*/ 36 h 36"/>
              <a:gd name="T2" fmla="*/ 109 w 109"/>
              <a:gd name="T3" fmla="*/ 8 h 36"/>
              <a:gd name="T4" fmla="*/ 0 60000 65536"/>
              <a:gd name="T5" fmla="*/ 0 60000 65536"/>
              <a:gd name="T6" fmla="*/ 0 w 109"/>
              <a:gd name="T7" fmla="*/ 0 h 36"/>
              <a:gd name="T8" fmla="*/ 109 w 109"/>
              <a:gd name="T9" fmla="*/ 36 h 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" h="36">
                <a:moveTo>
                  <a:pt x="0" y="36"/>
                </a:moveTo>
                <a:cubicBezTo>
                  <a:pt x="34" y="0"/>
                  <a:pt x="57" y="8"/>
                  <a:pt x="109" y="8"/>
                </a:cubicBezTo>
              </a:path>
            </a:pathLst>
          </a:custGeom>
          <a:noFill/>
          <a:ln w="2857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4860429" y="2552620"/>
            <a:ext cx="2659062" cy="1435100"/>
            <a:chOff x="0" y="0"/>
            <a:chExt cx="4188" cy="2260"/>
          </a:xfrm>
        </p:grpSpPr>
        <p:sp>
          <p:nvSpPr>
            <p:cNvPr id="55" name="Line 59"/>
            <p:cNvSpPr>
              <a:spLocks noChangeShapeType="1"/>
            </p:cNvSpPr>
            <p:nvPr/>
          </p:nvSpPr>
          <p:spPr bwMode="auto">
            <a:xfrm flipH="1">
              <a:off x="0" y="14"/>
              <a:ext cx="2795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 flipV="1">
              <a:off x="2796" y="0"/>
              <a:ext cx="1392" cy="22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Group 44"/>
          <p:cNvGrpSpPr>
            <a:grpSpLocks/>
          </p:cNvGrpSpPr>
          <p:nvPr/>
        </p:nvGrpSpPr>
        <p:grpSpPr bwMode="auto">
          <a:xfrm>
            <a:off x="6673354" y="2581641"/>
            <a:ext cx="1374777" cy="1417638"/>
            <a:chOff x="0" y="0"/>
            <a:chExt cx="866" cy="893"/>
          </a:xfrm>
        </p:grpSpPr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10" y="563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Times New Roman" pitchFamily="18" charset="0"/>
                </a:rPr>
                <a:t>G</a:t>
              </a:r>
              <a:r>
                <a:rPr lang="en-US" sz="2800" b="1" baseline="-25000" dirty="0">
                  <a:solidFill>
                    <a:srgbClr val="C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0" y="0"/>
              <a:ext cx="533" cy="869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" name="Group 41"/>
          <p:cNvGrpSpPr>
            <a:grpSpLocks/>
          </p:cNvGrpSpPr>
          <p:nvPr/>
        </p:nvGrpSpPr>
        <p:grpSpPr bwMode="auto">
          <a:xfrm>
            <a:off x="5539880" y="1890632"/>
            <a:ext cx="1141411" cy="671513"/>
            <a:chOff x="-24" y="14"/>
            <a:chExt cx="719" cy="423"/>
          </a:xfrm>
        </p:grpSpPr>
        <p:sp>
          <p:nvSpPr>
            <p:cNvPr id="61" name="Text Box 42"/>
            <p:cNvSpPr txBox="1">
              <a:spLocks noChangeArrowheads="1"/>
            </p:cNvSpPr>
            <p:nvPr/>
          </p:nvSpPr>
          <p:spPr bwMode="auto">
            <a:xfrm>
              <a:off x="-24" y="14"/>
              <a:ext cx="3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solidFill>
                    <a:srgbClr val="C00000"/>
                  </a:solidFill>
                  <a:latin typeface="Times New Roman" pitchFamily="18" charset="0"/>
                </a:rPr>
                <a:t>G</a:t>
              </a:r>
              <a:r>
                <a:rPr lang="en-US" sz="2800" b="1" baseline="-25000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H="1" flipV="1">
              <a:off x="193" y="436"/>
              <a:ext cx="502" cy="1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44373"/>
              </p:ext>
            </p:extLst>
          </p:nvPr>
        </p:nvGraphicFramePr>
        <p:xfrm>
          <a:off x="5814003" y="4300485"/>
          <a:ext cx="2161548" cy="53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公式" r:id="rId8" imgW="838080" imgH="215640" progId="Equation.3">
                  <p:embed/>
                </p:oleObj>
              </mc:Choice>
              <mc:Fallback>
                <p:oleObj name="公式" r:id="rId8" imgW="838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003" y="4300485"/>
                        <a:ext cx="2161548" cy="538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072524"/>
              </p:ext>
            </p:extLst>
          </p:nvPr>
        </p:nvGraphicFramePr>
        <p:xfrm>
          <a:off x="5821799" y="4911526"/>
          <a:ext cx="2063750" cy="75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公式" r:id="rId10" imgW="799920" imgH="304560" progId="Equation.3">
                  <p:embed/>
                </p:oleObj>
              </mc:Choice>
              <mc:Fallback>
                <p:oleObj name="公式" r:id="rId10" imgW="799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799" y="4911526"/>
                        <a:ext cx="2063750" cy="759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4" grpId="0" autoUpdateAnimBg="0"/>
      <p:bldP spid="20" grpId="0" animBg="1" autoUpdateAnimBg="0"/>
      <p:bldP spid="20" grpId="1" animBg="1" autoUpdateAnimBg="0"/>
      <p:bldP spid="18" grpId="0" animBg="1"/>
      <p:bldP spid="19" grpId="0" animBg="1"/>
      <p:bldP spid="21" grpId="0" animBg="1" autoUpdateAnimBg="0"/>
      <p:bldP spid="21" grpId="1" animBg="1" autoUpdateAnimBg="0"/>
      <p:bldP spid="8" grpId="0" animBg="1"/>
      <p:bldP spid="7" grpId="0" animBg="1"/>
      <p:bldP spid="27" grpId="0" animBg="1"/>
      <p:bldP spid="34" grpId="0" animBg="1"/>
      <p:bldP spid="45" grpId="0" animBg="1" autoUpdateAnimBg="0"/>
      <p:bldP spid="45" grpId="1" animBg="1" autoUpdateAnimBg="0"/>
      <p:bldP spid="46" grpId="0" animBg="1" autoUpdateAnimBg="0"/>
      <p:bldP spid="46" grpId="1" animBg="1" autoUpdateAnimBg="0"/>
      <p:bldP spid="50" grpId="0" animBg="1"/>
      <p:bldP spid="51" grpId="0" animBg="1"/>
      <p:bldP spid="52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hotos.tuchong.com/471557/f/21767687.jpg"/>
          <p:cNvPicPr>
            <a:picLocks noChangeAspect="1" noChangeArrowheads="1"/>
          </p:cNvPicPr>
          <p:nvPr/>
        </p:nvPicPr>
        <p:blipFill>
          <a:blip r:embed="rId4" cstate="print"/>
          <a:srcRect l="3780" t="1810" r="2351" b="3568"/>
          <a:stretch>
            <a:fillRect/>
          </a:stretch>
        </p:blipFill>
        <p:spPr bwMode="auto">
          <a:xfrm>
            <a:off x="-684584" y="-27384"/>
            <a:ext cx="10729192" cy="6912768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 bwMode="auto">
          <a:xfrm>
            <a:off x="-684584" y="4725145"/>
            <a:ext cx="10729192" cy="2160240"/>
          </a:xfrm>
          <a:prstGeom prst="rect">
            <a:avLst/>
          </a:prstGeom>
          <a:solidFill>
            <a:schemeClr val="bg1"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46499" y="5178529"/>
            <a:ext cx="2917825" cy="1054444"/>
            <a:chOff x="3746499" y="5178529"/>
            <a:chExt cx="2917825" cy="1054444"/>
          </a:xfrm>
        </p:grpSpPr>
        <p:grpSp>
          <p:nvGrpSpPr>
            <p:cNvPr id="5" name="组合 4"/>
            <p:cNvGrpSpPr/>
            <p:nvPr/>
          </p:nvGrpSpPr>
          <p:grpSpPr>
            <a:xfrm>
              <a:off x="3746499" y="5178529"/>
              <a:ext cx="2917825" cy="991245"/>
              <a:chOff x="3746499" y="1124744"/>
              <a:chExt cx="2917825" cy="991245"/>
            </a:xfrm>
          </p:grpSpPr>
          <p:grpSp>
            <p:nvGrpSpPr>
              <p:cNvPr id="6" name="组合 19"/>
              <p:cNvGrpSpPr/>
              <p:nvPr/>
            </p:nvGrpSpPr>
            <p:grpSpPr>
              <a:xfrm>
                <a:off x="4139952" y="1366039"/>
                <a:ext cx="792000" cy="518135"/>
                <a:chOff x="4413796" y="1272765"/>
                <a:chExt cx="792000" cy="518135"/>
              </a:xfrm>
            </p:grpSpPr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auto">
                <a:xfrm rot="19715207">
                  <a:off x="5031320" y="1501096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" name="Oval 7"/>
                <p:cNvSpPr>
                  <a:spLocks noChangeArrowheads="1"/>
                </p:cNvSpPr>
                <p:nvPr/>
              </p:nvSpPr>
              <p:spPr bwMode="auto">
                <a:xfrm rot="19715207">
                  <a:off x="4607076" y="1638500"/>
                  <a:ext cx="152400" cy="15240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 rot="20400000">
                  <a:off x="4413796" y="1272765"/>
                  <a:ext cx="792000" cy="304800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" name="AutoShape 36"/>
              <p:cNvSpPr>
                <a:spLocks noChangeArrowheads="1"/>
              </p:cNvSpPr>
              <p:nvPr/>
            </p:nvSpPr>
            <p:spPr bwMode="auto">
              <a:xfrm flipH="1">
                <a:off x="3746499" y="1124744"/>
                <a:ext cx="2917825" cy="991245"/>
              </a:xfrm>
              <a:prstGeom prst="rtTriangle">
                <a:avLst/>
              </a:prstGeom>
              <a:solidFill>
                <a:srgbClr val="FFFFCC"/>
              </a:solidFill>
              <a:ln w="1587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104882" y="5894419"/>
              <a:ext cx="381631" cy="338554"/>
              <a:chOff x="4104882" y="5894419"/>
              <a:chExt cx="381631" cy="338554"/>
            </a:xfrm>
          </p:grpSpPr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104882" y="5894419"/>
                <a:ext cx="3816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endParaRPr lang="en-US" sz="1600" i="1" dirty="0">
                  <a:latin typeface="Times New Roman" pitchFamily="18" charset="0"/>
                </a:endParaRPr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 rot="19800000">
                <a:off x="4129374" y="6033586"/>
                <a:ext cx="36000" cy="144000"/>
              </a:xfrm>
              <a:custGeom>
                <a:avLst/>
                <a:gdLst>
                  <a:gd name="T0" fmla="*/ 0 w 33"/>
                  <a:gd name="T1" fmla="*/ 0 h 114"/>
                  <a:gd name="T2" fmla="*/ 47 w 33"/>
                  <a:gd name="T3" fmla="*/ 76 h 114"/>
                  <a:gd name="T4" fmla="*/ 7 w 33"/>
                  <a:gd name="T5" fmla="*/ 188 h 114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114"/>
                  <a:gd name="T11" fmla="*/ 33 w 33"/>
                  <a:gd name="T12" fmla="*/ 114 h 1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114">
                    <a:moveTo>
                      <a:pt x="0" y="0"/>
                    </a:moveTo>
                    <a:cubicBezTo>
                      <a:pt x="5" y="8"/>
                      <a:pt x="31" y="27"/>
                      <a:pt x="32" y="46"/>
                    </a:cubicBezTo>
                    <a:cubicBezTo>
                      <a:pt x="33" y="65"/>
                      <a:pt x="11" y="100"/>
                      <a:pt x="5" y="114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494956" y="5554721"/>
            <a:ext cx="444501" cy="1200178"/>
            <a:chOff x="4494956" y="1500936"/>
            <a:chExt cx="444501" cy="1200178"/>
          </a:xfrm>
        </p:grpSpPr>
        <p:sp>
          <p:nvSpPr>
            <p:cNvPr id="12" name="椭圆 11"/>
            <p:cNvSpPr/>
            <p:nvPr/>
          </p:nvSpPr>
          <p:spPr bwMode="auto">
            <a:xfrm>
              <a:off x="4514180" y="1500936"/>
              <a:ext cx="54000" cy="54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4494956" y="1554936"/>
              <a:ext cx="444501" cy="1146178"/>
              <a:chOff x="137" y="0"/>
              <a:chExt cx="280" cy="722"/>
            </a:xfrm>
          </p:grpSpPr>
          <p:sp>
            <p:nvSpPr>
              <p:cNvPr id="14" name="Text Box 48"/>
              <p:cNvSpPr txBox="1">
                <a:spLocks noChangeArrowheads="1"/>
              </p:cNvSpPr>
              <p:nvPr/>
            </p:nvSpPr>
            <p:spPr bwMode="auto">
              <a:xfrm>
                <a:off x="137" y="470"/>
                <a:ext cx="28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>
                <a:off x="169" y="0"/>
                <a:ext cx="0" cy="54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8"/>
          <p:cNvGrpSpPr>
            <a:grpSpLocks/>
          </p:cNvGrpSpPr>
          <p:nvPr/>
        </p:nvGrpSpPr>
        <p:grpSpPr bwMode="auto">
          <a:xfrm rot="548154">
            <a:off x="3535396" y="5500059"/>
            <a:ext cx="1623339" cy="1409406"/>
            <a:chOff x="547" y="6"/>
            <a:chExt cx="1022" cy="887"/>
          </a:xfrm>
        </p:grpSpPr>
        <p:sp>
          <p:nvSpPr>
            <p:cNvPr id="17" name="Line 23"/>
            <p:cNvSpPr>
              <a:spLocks noChangeShapeType="1"/>
            </p:cNvSpPr>
            <p:nvPr/>
          </p:nvSpPr>
          <p:spPr bwMode="auto">
            <a:xfrm rot="21411846">
              <a:off x="1147" y="6"/>
              <a:ext cx="422" cy="8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547" y="24"/>
              <a:ext cx="587" cy="35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Line 23"/>
          <p:cNvSpPr>
            <a:spLocks noChangeShapeType="1"/>
          </p:cNvSpPr>
          <p:nvPr/>
        </p:nvSpPr>
        <p:spPr bwMode="auto">
          <a:xfrm rot="360000">
            <a:off x="4212602" y="5714583"/>
            <a:ext cx="374782" cy="776791"/>
          </a:xfrm>
          <a:prstGeom prst="line">
            <a:avLst/>
          </a:prstGeom>
          <a:noFill/>
          <a:ln w="127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rot="548154" flipH="1">
            <a:off x="4518376" y="6324508"/>
            <a:ext cx="310835" cy="188426"/>
          </a:xfrm>
          <a:prstGeom prst="line">
            <a:avLst/>
          </a:prstGeom>
          <a:noFill/>
          <a:ln w="12700" cmpd="sng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058606" y="5208402"/>
            <a:ext cx="455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en-US" sz="2000" b="1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53085" y="6108725"/>
            <a:ext cx="4555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itchFamily="18" charset="0"/>
              </a:rPr>
              <a:t>G</a:t>
            </a:r>
            <a:r>
              <a:rPr lang="en-US" altLang="zh-CN" sz="2000" b="1" baseline="-25000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endParaRPr lang="en-US" sz="2000" b="1" i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4173030" y="5560107"/>
            <a:ext cx="372728" cy="137015"/>
          </a:xfrm>
          <a:prstGeom prst="line">
            <a:avLst/>
          </a:prstGeom>
          <a:noFill/>
          <a:ln w="38100" cmpd="sng">
            <a:solidFill>
              <a:srgbClr val="C0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548285" y="5555609"/>
            <a:ext cx="304800" cy="810125"/>
          </a:xfrm>
          <a:prstGeom prst="line">
            <a:avLst/>
          </a:prstGeom>
          <a:noFill/>
          <a:ln w="38100" cmpd="sng">
            <a:solidFill>
              <a:srgbClr val="C00000"/>
            </a:solidFill>
            <a:round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460802" y="4821498"/>
            <a:ext cx="648642" cy="1328489"/>
            <a:chOff x="4460802" y="4821498"/>
            <a:chExt cx="648642" cy="1328489"/>
          </a:xfrm>
        </p:grpSpPr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4460802" y="5811433"/>
              <a:ext cx="4472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 rot="7629419">
              <a:off x="4263444" y="5019498"/>
              <a:ext cx="1044000" cy="648000"/>
            </a:xfrm>
            <a:prstGeom prst="arc">
              <a:avLst>
                <a:gd name="adj1" fmla="val 20267883"/>
                <a:gd name="adj2" fmla="val 2115328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7164288" y="5157192"/>
          <a:ext cx="1584176" cy="39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公式" r:id="rId5" imgW="838080" imgH="215640" progId="Equation.3">
                  <p:embed/>
                </p:oleObj>
              </mc:Choice>
              <mc:Fallback>
                <p:oleObj name="公式" r:id="rId5" imgW="83808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5157192"/>
                        <a:ext cx="1584176" cy="39461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燕尾形箭头 32"/>
          <p:cNvSpPr/>
          <p:nvPr/>
        </p:nvSpPr>
        <p:spPr bwMode="auto">
          <a:xfrm rot="5400000">
            <a:off x="7812360" y="5670156"/>
            <a:ext cx="216024" cy="198209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164288" y="5938838"/>
            <a:ext cx="1584176" cy="417512"/>
            <a:chOff x="7164288" y="5938838"/>
            <a:chExt cx="1584176" cy="417512"/>
          </a:xfrm>
        </p:grpSpPr>
        <p:graphicFrame>
          <p:nvGraphicFramePr>
            <p:cNvPr id="70659" name="Object 3"/>
            <p:cNvGraphicFramePr>
              <a:graphicFrameLocks noChangeAspect="1"/>
            </p:cNvGraphicFramePr>
            <p:nvPr/>
          </p:nvGraphicFramePr>
          <p:xfrm>
            <a:off x="7332663" y="5938838"/>
            <a:ext cx="12477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3" name="公式" r:id="rId7" imgW="660240" imgH="228600" progId="Equation.3">
                    <p:embed/>
                  </p:oleObj>
                </mc:Choice>
                <mc:Fallback>
                  <p:oleObj name="公式" r:id="rId7" imgW="6602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2663" y="5938838"/>
                          <a:ext cx="12477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 bwMode="auto">
            <a:xfrm>
              <a:off x="7164288" y="5943738"/>
              <a:ext cx="1584176" cy="387354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utoUpdateAnimBg="0"/>
      <p:bldP spid="22" grpId="0" autoUpdateAnimBg="0"/>
      <p:bldP spid="23" grpId="0" animBg="1"/>
      <p:bldP spid="24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65932" y="1276637"/>
            <a:ext cx="6002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---将力沿两</a:t>
            </a: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互相垂直</a:t>
            </a:r>
            <a:r>
              <a:rPr lang="zh-CN" altLang="en-US" sz="28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的方向分解。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39315" y="707250"/>
            <a:ext cx="26372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0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正交</a:t>
            </a:r>
            <a:r>
              <a:rPr lang="zh-CN" altLang="en-US" sz="3000" b="1" dirty="0">
                <a:latin typeface="Times New Roman" pitchFamily="18" charset="0"/>
                <a:ea typeface="+mn-ea"/>
                <a:cs typeface="Times New Roman" pitchFamily="18" charset="0"/>
              </a:rPr>
              <a:t>分解法 </a:t>
            </a:r>
          </a:p>
        </p:txBody>
      </p: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539552" y="2804767"/>
            <a:ext cx="3713163" cy="2784473"/>
            <a:chOff x="0" y="0"/>
            <a:chExt cx="2339" cy="1754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 flipV="1">
              <a:off x="1011" y="170"/>
              <a:ext cx="998" cy="576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H="1" flipV="1">
              <a:off x="104" y="383"/>
              <a:ext cx="907" cy="363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1011" y="746"/>
              <a:ext cx="725" cy="725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996" y="0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0" y="30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1542" y="1424"/>
              <a:ext cx="3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8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5" name="Group 9"/>
          <p:cNvGrpSpPr>
            <a:grpSpLocks/>
          </p:cNvGrpSpPr>
          <p:nvPr/>
        </p:nvGrpSpPr>
        <p:grpSpPr bwMode="auto">
          <a:xfrm>
            <a:off x="569716" y="2128490"/>
            <a:ext cx="3800475" cy="3384552"/>
            <a:chOff x="136" y="-161"/>
            <a:chExt cx="2394" cy="2132"/>
          </a:xfrm>
        </p:grpSpPr>
        <p:grpSp>
          <p:nvGrpSpPr>
            <p:cNvPr id="46" name="Group 10"/>
            <p:cNvGrpSpPr>
              <a:grpSpLocks/>
            </p:cNvGrpSpPr>
            <p:nvPr/>
          </p:nvGrpSpPr>
          <p:grpSpPr bwMode="auto">
            <a:xfrm>
              <a:off x="136" y="-161"/>
              <a:ext cx="2394" cy="2132"/>
              <a:chOff x="136" y="-161"/>
              <a:chExt cx="2394" cy="2132"/>
            </a:xfrm>
          </p:grpSpPr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>
                <a:off x="136" y="1022"/>
                <a:ext cx="2222" cy="0"/>
              </a:xfrm>
              <a:prstGeom prst="line">
                <a:avLst/>
              </a:prstGeom>
              <a:noFill/>
              <a:ln w="25400" cmpd="sng">
                <a:solidFill>
                  <a:srgbClr val="1A0AE6"/>
                </a:solidFill>
                <a:prstDash val="sysDot"/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Text Box 13"/>
              <p:cNvSpPr txBox="1">
                <a:spLocks noChangeArrowheads="1"/>
              </p:cNvSpPr>
              <p:nvPr/>
            </p:nvSpPr>
            <p:spPr bwMode="auto">
              <a:xfrm>
                <a:off x="2268" y="927"/>
                <a:ext cx="26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1A0AE6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 flipV="1">
                <a:off x="1134" y="111"/>
                <a:ext cx="0" cy="1860"/>
              </a:xfrm>
              <a:prstGeom prst="line">
                <a:avLst/>
              </a:prstGeom>
              <a:noFill/>
              <a:ln w="25400" cmpd="sng">
                <a:solidFill>
                  <a:srgbClr val="1A0AE6"/>
                </a:solidFill>
                <a:prstDash val="sysDot"/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 Box 15"/>
              <p:cNvSpPr txBox="1">
                <a:spLocks noChangeArrowheads="1"/>
              </p:cNvSpPr>
              <p:nvPr/>
            </p:nvSpPr>
            <p:spPr bwMode="auto">
              <a:xfrm>
                <a:off x="1180" y="-161"/>
                <a:ext cx="246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 i="1" dirty="0">
                    <a:solidFill>
                      <a:srgbClr val="1A0AE6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8" y="952"/>
              <a:ext cx="26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solidFill>
                    <a:srgbClr val="1A0AE6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</p:grp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2123877" y="4023967"/>
            <a:ext cx="1150938" cy="1079500"/>
            <a:chOff x="0" y="0"/>
            <a:chExt cx="725" cy="680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725" y="0"/>
              <a:ext cx="0" cy="680"/>
            </a:xfrm>
            <a:prstGeom prst="line">
              <a:avLst/>
            </a:prstGeom>
            <a:noFill/>
            <a:ln w="25400" cmpd="sng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>
              <a:off x="0" y="680"/>
              <a:ext cx="725" cy="0"/>
            </a:xfrm>
            <a:prstGeom prst="line">
              <a:avLst/>
            </a:prstGeom>
            <a:noFill/>
            <a:ln w="25400" cmpd="sng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2114352" y="3084167"/>
            <a:ext cx="1584325" cy="949325"/>
            <a:chOff x="0" y="0"/>
            <a:chExt cx="998" cy="598"/>
          </a:xfrm>
        </p:grpSpPr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986" y="53"/>
              <a:ext cx="0" cy="545"/>
            </a:xfrm>
            <a:prstGeom prst="line">
              <a:avLst/>
            </a:prstGeom>
            <a:noFill/>
            <a:ln w="25400" cmpd="sng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998" cy="0"/>
            </a:xfrm>
            <a:prstGeom prst="line">
              <a:avLst/>
            </a:prstGeom>
            <a:noFill/>
            <a:ln w="25400" cmpd="sng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" name="Group 22"/>
          <p:cNvGrpSpPr>
            <a:grpSpLocks/>
          </p:cNvGrpSpPr>
          <p:nvPr/>
        </p:nvGrpSpPr>
        <p:grpSpPr bwMode="auto">
          <a:xfrm>
            <a:off x="726877" y="3414367"/>
            <a:ext cx="1368425" cy="576262"/>
            <a:chOff x="0" y="0"/>
            <a:chExt cx="862" cy="363"/>
          </a:xfrm>
        </p:grpSpPr>
        <p:sp>
          <p:nvSpPr>
            <p:cNvPr id="59" name="Line 24"/>
            <p:cNvSpPr>
              <a:spLocks noChangeShapeType="1"/>
            </p:cNvSpPr>
            <p:nvPr/>
          </p:nvSpPr>
          <p:spPr bwMode="auto">
            <a:xfrm>
              <a:off x="0" y="0"/>
              <a:ext cx="0" cy="363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0" y="0"/>
              <a:ext cx="862" cy="0"/>
            </a:xfrm>
            <a:prstGeom prst="line">
              <a:avLst/>
            </a:prstGeom>
            <a:noFill/>
            <a:ln w="25400" cmpd="sng">
              <a:solidFill>
                <a:srgbClr val="00B0F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1" name="Group 28"/>
          <p:cNvGrpSpPr>
            <a:grpSpLocks/>
          </p:cNvGrpSpPr>
          <p:nvPr/>
        </p:nvGrpSpPr>
        <p:grpSpPr bwMode="auto">
          <a:xfrm>
            <a:off x="1475035" y="2880967"/>
            <a:ext cx="679451" cy="1147762"/>
            <a:chOff x="-52" y="0"/>
            <a:chExt cx="428" cy="723"/>
          </a:xfrm>
        </p:grpSpPr>
        <p:sp>
          <p:nvSpPr>
            <p:cNvPr id="62" name="Line 30"/>
            <p:cNvSpPr>
              <a:spLocks noChangeShapeType="1"/>
            </p:cNvSpPr>
            <p:nvPr/>
          </p:nvSpPr>
          <p:spPr bwMode="auto">
            <a:xfrm flipV="1">
              <a:off x="376" y="88"/>
              <a:ext cx="0" cy="635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 Box 31"/>
            <p:cNvSpPr txBox="1">
              <a:spLocks noChangeArrowheads="1"/>
            </p:cNvSpPr>
            <p:nvPr/>
          </p:nvSpPr>
          <p:spPr bwMode="auto">
            <a:xfrm>
              <a:off x="-52" y="0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64" name="Group 31"/>
          <p:cNvGrpSpPr>
            <a:grpSpLocks/>
          </p:cNvGrpSpPr>
          <p:nvPr/>
        </p:nvGrpSpPr>
        <p:grpSpPr bwMode="auto">
          <a:xfrm>
            <a:off x="1488877" y="4023967"/>
            <a:ext cx="668338" cy="1273175"/>
            <a:chOff x="0" y="0"/>
            <a:chExt cx="421" cy="802"/>
          </a:xfrm>
        </p:grpSpPr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421" y="0"/>
              <a:ext cx="0" cy="680"/>
            </a:xfrm>
            <a:prstGeom prst="line">
              <a:avLst/>
            </a:prstGeom>
            <a:noFill/>
            <a:ln w="57150" cmpd="sng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0" y="511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grpSp>
        <p:nvGrpSpPr>
          <p:cNvPr id="67" name="Group 37"/>
          <p:cNvGrpSpPr>
            <a:grpSpLocks/>
          </p:cNvGrpSpPr>
          <p:nvPr/>
        </p:nvGrpSpPr>
        <p:grpSpPr bwMode="auto">
          <a:xfrm>
            <a:off x="2166740" y="4000278"/>
            <a:ext cx="1800224" cy="481012"/>
            <a:chOff x="0" y="0"/>
            <a:chExt cx="1134" cy="303"/>
          </a:xfrm>
        </p:grpSpPr>
        <p:sp>
          <p:nvSpPr>
            <p:cNvPr id="68" name="Line 39"/>
            <p:cNvSpPr>
              <a:spLocks noChangeShapeType="1"/>
            </p:cNvSpPr>
            <p:nvPr/>
          </p:nvSpPr>
          <p:spPr bwMode="auto">
            <a:xfrm>
              <a:off x="0" y="0"/>
              <a:ext cx="953" cy="0"/>
            </a:xfrm>
            <a:prstGeom prst="line">
              <a:avLst/>
            </a:prstGeom>
            <a:noFill/>
            <a:ln w="57150" cmpd="sng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40"/>
            <p:cNvSpPr txBox="1">
              <a:spLocks noChangeArrowheads="1"/>
            </p:cNvSpPr>
            <p:nvPr/>
          </p:nvSpPr>
          <p:spPr bwMode="auto">
            <a:xfrm>
              <a:off x="759" y="12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70" name="Group 40"/>
          <p:cNvGrpSpPr>
            <a:grpSpLocks/>
          </p:cNvGrpSpPr>
          <p:nvPr/>
        </p:nvGrpSpPr>
        <p:grpSpPr bwMode="auto">
          <a:xfrm>
            <a:off x="615752" y="3998567"/>
            <a:ext cx="1514475" cy="520700"/>
            <a:chOff x="0" y="0"/>
            <a:chExt cx="954" cy="328"/>
          </a:xfrm>
        </p:grpSpPr>
        <p:sp>
          <p:nvSpPr>
            <p:cNvPr id="71" name="Line 42"/>
            <p:cNvSpPr>
              <a:spLocks noChangeShapeType="1"/>
            </p:cNvSpPr>
            <p:nvPr/>
          </p:nvSpPr>
          <p:spPr bwMode="auto">
            <a:xfrm flipH="1">
              <a:off x="70" y="0"/>
              <a:ext cx="884" cy="0"/>
            </a:xfrm>
            <a:prstGeom prst="line">
              <a:avLst/>
            </a:prstGeom>
            <a:noFill/>
            <a:ln w="57150" cmpd="sng">
              <a:solidFill>
                <a:srgbClr val="00B0F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43"/>
            <p:cNvSpPr txBox="1">
              <a:spLocks noChangeArrowheads="1"/>
            </p:cNvSpPr>
            <p:nvPr/>
          </p:nvSpPr>
          <p:spPr bwMode="auto">
            <a:xfrm>
              <a:off x="0" y="37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baseline="-25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73" name="Group 34"/>
          <p:cNvGrpSpPr>
            <a:grpSpLocks/>
          </p:cNvGrpSpPr>
          <p:nvPr/>
        </p:nvGrpSpPr>
        <p:grpSpPr bwMode="auto">
          <a:xfrm>
            <a:off x="2174313" y="4000154"/>
            <a:ext cx="1123096" cy="461763"/>
            <a:chOff x="43" y="0"/>
            <a:chExt cx="695" cy="148"/>
          </a:xfrm>
        </p:grpSpPr>
        <p:sp>
          <p:nvSpPr>
            <p:cNvPr id="74" name="Text Box 37"/>
            <p:cNvSpPr txBox="1">
              <a:spLocks noChangeArrowheads="1"/>
            </p:cNvSpPr>
            <p:nvPr/>
          </p:nvSpPr>
          <p:spPr bwMode="auto">
            <a:xfrm>
              <a:off x="363" y="0"/>
              <a:ext cx="368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 baseline="-250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43" y="0"/>
              <a:ext cx="695" cy="0"/>
            </a:xfrm>
            <a:prstGeom prst="line">
              <a:avLst/>
            </a:prstGeom>
            <a:noFill/>
            <a:ln w="57150" cmpd="sng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Group 25"/>
          <p:cNvGrpSpPr>
            <a:grpSpLocks/>
          </p:cNvGrpSpPr>
          <p:nvPr/>
        </p:nvGrpSpPr>
        <p:grpSpPr bwMode="auto">
          <a:xfrm>
            <a:off x="2152452" y="3185767"/>
            <a:ext cx="661988" cy="842964"/>
            <a:chOff x="-10" y="0"/>
            <a:chExt cx="417" cy="531"/>
          </a:xfrm>
        </p:grpSpPr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-10" y="123"/>
              <a:ext cx="0" cy="408"/>
            </a:xfrm>
            <a:prstGeom prst="line">
              <a:avLst/>
            </a:prstGeom>
            <a:noFill/>
            <a:ln w="57150" cmpd="sng">
              <a:solidFill>
                <a:srgbClr val="00B0F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32" y="0"/>
              <a:ext cx="3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baseline="-25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 baseline="-250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4527958" y="2761764"/>
            <a:ext cx="294824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① 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建立直角坐标系</a:t>
            </a: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4534308" y="3429000"/>
            <a:ext cx="359746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② 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将各力沿</a:t>
            </a:r>
            <a:r>
              <a:rPr lang="en-US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轴分解</a:t>
            </a: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4527958" y="4077072"/>
            <a:ext cx="45148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③ 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轴上的合力</a:t>
            </a:r>
            <a:r>
              <a:rPr lang="en-US" sz="26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600" b="1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600" b="1" i="1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sz="26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600" b="1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en-US" sz="2600" b="1" i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530472" y="4732392"/>
            <a:ext cx="315663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④ 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lang="en-US" sz="26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600" b="1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sz="26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600" b="1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的合力</a:t>
            </a:r>
            <a:r>
              <a:rPr lang="en-US" sz="26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</a:p>
        </p:txBody>
      </p:sp>
      <p:sp>
        <p:nvSpPr>
          <p:cNvPr id="84" name="TextBox 60"/>
          <p:cNvSpPr txBox="1">
            <a:spLocks noChangeArrowheads="1"/>
          </p:cNvSpPr>
          <p:nvPr/>
        </p:nvSpPr>
        <p:spPr bwMode="auto">
          <a:xfrm>
            <a:off x="4534308" y="1984236"/>
            <a:ext cx="126182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步骤：</a:t>
            </a:r>
          </a:p>
        </p:txBody>
      </p:sp>
      <p:cxnSp>
        <p:nvCxnSpPr>
          <p:cNvPr id="85" name="直接连接符 84"/>
          <p:cNvCxnSpPr/>
          <p:nvPr/>
        </p:nvCxnSpPr>
        <p:spPr bwMode="auto">
          <a:xfrm rot="5400000">
            <a:off x="2069984" y="4239400"/>
            <a:ext cx="471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66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Object 23"/>
          <p:cNvGraphicFramePr>
            <a:graphicFrameLocks noChangeAspect="1"/>
          </p:cNvGraphicFramePr>
          <p:nvPr/>
        </p:nvGraphicFramePr>
        <p:xfrm>
          <a:off x="5148065" y="5301208"/>
          <a:ext cx="1800200" cy="570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公式" r:id="rId3" imgW="927000" imgH="304560" progId="Equation.3">
                  <p:embed/>
                </p:oleObj>
              </mc:Choice>
              <mc:Fallback>
                <p:oleObj name="公式" r:id="rId3" imgW="92700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5" y="5301208"/>
                        <a:ext cx="1800200" cy="570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 Box 43"/>
          <p:cNvSpPr txBox="1">
            <a:spLocks noChangeArrowheads="1"/>
          </p:cNvSpPr>
          <p:nvPr/>
        </p:nvSpPr>
        <p:spPr bwMode="auto">
          <a:xfrm>
            <a:off x="6327747" y="6066473"/>
            <a:ext cx="25647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</a:t>
            </a:r>
            <a:r>
              <a:rPr kumimoji="1"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kumimoji="1" lang="en-US" altLang="zh-CN" sz="20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轴的夹角）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209024" y="5853251"/>
          <a:ext cx="1307192" cy="81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公式" r:id="rId5" imgW="685800" imgH="444240" progId="Equation.3">
                  <p:embed/>
                </p:oleObj>
              </mc:Choice>
              <mc:Fallback>
                <p:oleObj name="公式" r:id="rId5" imgW="6858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024" y="5853251"/>
                        <a:ext cx="1307192" cy="816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3268687" y="37274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37" grpId="0" bldLvl="0" autoUpdateAnimBg="0"/>
      <p:bldP spid="80" grpId="0" autoUpdateAnimBg="0"/>
      <p:bldP spid="81" grpId="0" autoUpdateAnimBg="0"/>
      <p:bldP spid="82" grpId="0" autoUpdateAnimBg="0"/>
      <p:bldP spid="83" grpId="0" autoUpdateAnimBg="0"/>
      <p:bldP spid="84" grpId="0" animBg="1" autoUpdateAnimBg="0"/>
      <p:bldP spid="91" grpId="0"/>
      <p:bldP spid="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71472" y="810356"/>
            <a:ext cx="8001056" cy="5090624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例、一人用与水平面成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角的斜向上的拉力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作用在粗糙水平面上质量为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的箱子，箱子沿水平面匀速运动，若箱子与水平面间的动摩擦因数为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，则箱子所受的摩擦力大小为（   </a:t>
            </a:r>
            <a:r>
              <a:rPr lang="en-US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μMg</a:t>
            </a:r>
            <a:endParaRPr lang="en-US" altLang="zh-CN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μF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sin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endParaRPr lang="en-US" altLang="zh-CN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sin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b="1" i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endParaRPr lang="en-US" altLang="zh-CN" sz="28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50370" y="2344709"/>
            <a:ext cx="73095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813742" y="3497110"/>
            <a:ext cx="2088000" cy="664017"/>
            <a:chOff x="5786446" y="2550669"/>
            <a:chExt cx="2088000" cy="664017"/>
          </a:xfrm>
        </p:grpSpPr>
        <p:grpSp>
          <p:nvGrpSpPr>
            <p:cNvPr id="5" name="组合 3"/>
            <p:cNvGrpSpPr/>
            <p:nvPr/>
          </p:nvGrpSpPr>
          <p:grpSpPr>
            <a:xfrm rot="16200000">
              <a:off x="6776446" y="2116686"/>
              <a:ext cx="108000" cy="2088000"/>
              <a:chOff x="609600" y="1535113"/>
              <a:chExt cx="323850" cy="3571875"/>
            </a:xfrm>
          </p:grpSpPr>
          <p:sp>
            <p:nvSpPr>
              <p:cNvPr id="7" name="Line 2"/>
              <p:cNvSpPr>
                <a:spLocks noChangeShapeType="1"/>
              </p:cNvSpPr>
              <p:nvPr/>
            </p:nvSpPr>
            <p:spPr bwMode="auto">
              <a:xfrm>
                <a:off x="933450" y="1535113"/>
                <a:ext cx="0" cy="35052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 flipH="1">
                <a:off x="609600" y="16525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H="1">
                <a:off x="609600" y="18684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>
                <a:off x="609600" y="20843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>
                <a:off x="609600" y="23002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H="1">
                <a:off x="609600" y="25161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609600" y="27320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 flipH="1">
                <a:off x="609600" y="29479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 flipH="1">
                <a:off x="609600" y="31638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>
                <a:off x="609600" y="33797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609600" y="35956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 flipH="1">
                <a:off x="609600" y="38115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609600" y="40274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609600" y="42433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609600" y="44592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 flipH="1">
                <a:off x="609600" y="46751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609600" y="4891088"/>
                <a:ext cx="288925" cy="21590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 bwMode="auto">
            <a:xfrm>
              <a:off x="6399774" y="2550669"/>
              <a:ext cx="864000" cy="5400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5" name="椭圆 44"/>
          <p:cNvSpPr/>
          <p:nvPr/>
        </p:nvSpPr>
        <p:spPr bwMode="auto">
          <a:xfrm>
            <a:off x="6845051" y="3760290"/>
            <a:ext cx="36000" cy="36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3361" y="4343293"/>
            <a:ext cx="5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1A0AE6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zh-CN" altLang="en-US" b="1" baseline="-25000" dirty="0">
              <a:solidFill>
                <a:srgbClr val="1A0AE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 flipH="1" flipV="1">
            <a:off x="6861953" y="3783249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A0AE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6861012" y="3372842"/>
            <a:ext cx="0" cy="4002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A0AE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429690" y="3232285"/>
            <a:ext cx="5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1A0AE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b="1" baseline="-25000" dirty="0">
              <a:solidFill>
                <a:srgbClr val="1A0AE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6860704" y="3307221"/>
            <a:ext cx="635118" cy="4782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A0AE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00958" y="3116705"/>
            <a:ext cx="5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1A0AE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b="1" baseline="-25000" dirty="0">
              <a:solidFill>
                <a:srgbClr val="1A0AE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65502" y="3582737"/>
            <a:ext cx="57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1A0AE6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b="1" baseline="-25000" dirty="0">
              <a:solidFill>
                <a:srgbClr val="1A0AE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H="1">
            <a:off x="6387937" y="3783962"/>
            <a:ext cx="46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A0AE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6950046" y="3519183"/>
            <a:ext cx="528640" cy="338554"/>
            <a:chOff x="1451072" y="3115104"/>
            <a:chExt cx="528640" cy="338554"/>
          </a:xfrm>
        </p:grpSpPr>
        <p:sp>
          <p:nvSpPr>
            <p:cNvPr id="55" name="弧形 54"/>
            <p:cNvSpPr/>
            <p:nvPr/>
          </p:nvSpPr>
          <p:spPr bwMode="auto">
            <a:xfrm>
              <a:off x="1451072" y="3272051"/>
              <a:ext cx="179889" cy="176980"/>
            </a:xfrm>
            <a:prstGeom prst="arc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0840" y="3115104"/>
              <a:ext cx="388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zh-CN" altLang="en-US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00760" y="2629203"/>
            <a:ext cx="2368872" cy="2142718"/>
            <a:chOff x="545966" y="2226350"/>
            <a:chExt cx="2368872" cy="2142718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545966" y="3379608"/>
              <a:ext cx="19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16200000">
              <a:off x="433934" y="3397068"/>
              <a:ext cx="194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" name="TextBox 59"/>
            <p:cNvSpPr txBox="1"/>
            <p:nvPr/>
          </p:nvSpPr>
          <p:spPr>
            <a:xfrm>
              <a:off x="2525966" y="3166236"/>
              <a:ext cx="38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26732" y="2226350"/>
              <a:ext cx="388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 bwMode="auto">
          <a:xfrm rot="10800000" flipH="1">
            <a:off x="6885760" y="3800965"/>
            <a:ext cx="6120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 flipH="1">
            <a:off x="6632686" y="3519183"/>
            <a:ext cx="4680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7369615" y="3727869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b="1" i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6803593" y="2990675"/>
            <a:ext cx="40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b="1" i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8" name="Group 19"/>
          <p:cNvGrpSpPr>
            <a:grpSpLocks/>
          </p:cNvGrpSpPr>
          <p:nvPr/>
        </p:nvGrpSpPr>
        <p:grpSpPr bwMode="auto">
          <a:xfrm>
            <a:off x="6861953" y="3339303"/>
            <a:ext cx="612775" cy="468313"/>
            <a:chOff x="0" y="-2"/>
            <a:chExt cx="386" cy="295"/>
          </a:xfrm>
        </p:grpSpPr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386" y="-2"/>
              <a:ext cx="0" cy="295"/>
            </a:xfrm>
            <a:prstGeom prst="line">
              <a:avLst/>
            </a:prstGeom>
            <a:noFill/>
            <a:ln w="19050" cmpd="sng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386" cy="0"/>
            </a:xfrm>
            <a:prstGeom prst="line">
              <a:avLst/>
            </a:prstGeom>
            <a:noFill/>
            <a:ln w="19050" cmpd="sng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utoUpdateAnimBg="0"/>
      <p:bldP spid="45" grpId="0" animBg="1"/>
      <p:bldP spid="46" grpId="0"/>
      <p:bldP spid="49" grpId="0"/>
      <p:bldP spid="51" grpId="0"/>
      <p:bldP spid="52" grpId="0"/>
      <p:bldP spid="65" grpId="0"/>
      <p:bldP spid="6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Pages>0</Pages>
  <Words>293</Words>
  <Characters>0</Characters>
  <Application>Microsoft Office PowerPoint</Application>
  <DocSecurity>0</DocSecurity>
  <PresentationFormat>全屏显示(4:3)</PresentationFormat>
  <Lines>0</Lines>
  <Paragraphs>120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Monotype Corsiva</vt:lpstr>
      <vt:lpstr>黑体</vt:lpstr>
      <vt:lpstr>华文行楷</vt:lpstr>
      <vt:lpstr>华文新魏</vt:lpstr>
      <vt:lpstr>楷体</vt:lpstr>
      <vt:lpstr>宋体</vt:lpstr>
      <vt:lpstr>Arial</vt:lpstr>
      <vt:lpstr>Calibri</vt:lpstr>
      <vt:lpstr>Times New Roman</vt:lpstr>
      <vt:lpstr>Wingdings</vt:lpstr>
      <vt:lpstr>默认设计模板</vt:lpstr>
      <vt:lpstr>默认设计模板_2</vt:lpstr>
      <vt:lpstr>默认设计模板_3</vt:lpstr>
      <vt:lpstr>Microsoft Equation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kmj</dc:creator>
  <cp:lastModifiedBy>XiangLong CHEN</cp:lastModifiedBy>
  <cp:revision>114</cp:revision>
  <cp:lastPrinted>1899-12-30T00:00:00Z</cp:lastPrinted>
  <dcterms:created xsi:type="dcterms:W3CDTF">2013-01-25T01:44:32Z</dcterms:created>
  <dcterms:modified xsi:type="dcterms:W3CDTF">2018-12-03T13:45:52Z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2052-8.1.0.3166</vt:lpwstr>
  </property>
</Properties>
</file>