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60" r:id="rId3"/>
    <p:sldId id="279" r:id="rId4"/>
    <p:sldId id="288" r:id="rId5"/>
    <p:sldId id="290"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1D129-B872-4D73-AAF9-7D8B452F9E36}" v="210" dt="2022-04-01T08:21:43.928"/>
    <p1510:client id="{B76D44EC-FD57-4434-9DA1-72D21B1B357F}" v="169" dt="2022-04-01T08:19:00.765"/>
    <p1510:client id="{B9D7119E-ECF9-4D41-A75E-3357D0AA7639}" v="378" dt="2022-04-02T04:21:45.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16976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611" y="1826420"/>
            <a:ext cx="7876673" cy="901812"/>
          </a:xfrm>
        </p:spPr>
        <p:txBody>
          <a:bodyPr/>
          <a:lstStyle/>
          <a:p>
            <a:r>
              <a:rPr lang="en-US" sz="5850" dirty="0">
                <a:latin typeface="Calibri"/>
                <a:cs typeface="Calibri"/>
              </a:rPr>
              <a:t>Web Request Life Cycle</a:t>
            </a:r>
            <a:endParaRPr lang="en-US" dirty="0"/>
          </a:p>
        </p:txBody>
      </p:sp>
      <p:pic>
        <p:nvPicPr>
          <p:cNvPr id="3" name="Picture 3">
            <a:extLst>
              <a:ext uri="{FF2B5EF4-FFF2-40B4-BE49-F238E27FC236}">
                <a16:creationId xmlns:a16="http://schemas.microsoft.com/office/drawing/2014/main" id="{15004F03-1F58-3482-B027-B571A8AD6C8B}"/>
              </a:ext>
            </a:extLst>
          </p:cNvPr>
          <p:cNvPicPr>
            <a:picLocks noGrp="1" noChangeAspect="1"/>
          </p:cNvPicPr>
          <p:nvPr>
            <p:ph type="pic" sz="quarter" idx="14"/>
          </p:nvPr>
        </p:nvPicPr>
        <p:blipFill rotWithShape="1">
          <a:blip r:embed="rId2"/>
          <a:srcRect l="21651" r="21651"/>
          <a:stretch/>
        </p:blipFill>
        <p:spPr>
          <a:xfrm>
            <a:off x="406489" y="1104810"/>
            <a:ext cx="3086100" cy="3095625"/>
          </a:xfrm>
        </p:spPr>
      </p:pic>
      <p:sp>
        <p:nvSpPr>
          <p:cNvPr id="4" name="TextBox 3">
            <a:extLst>
              <a:ext uri="{FF2B5EF4-FFF2-40B4-BE49-F238E27FC236}">
                <a16:creationId xmlns:a16="http://schemas.microsoft.com/office/drawing/2014/main" id="{7EB21601-AE68-6DA2-126C-4A635F7326CE}"/>
              </a:ext>
            </a:extLst>
          </p:cNvPr>
          <p:cNvSpPr txBox="1"/>
          <p:nvPr/>
        </p:nvSpPr>
        <p:spPr>
          <a:xfrm>
            <a:off x="729795" y="3482197"/>
            <a:ext cx="29056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7030A0"/>
                </a:solidFill>
                <a:cs typeface="Calibri"/>
              </a:rPr>
              <a:t>1 in 10 Tenacious</a:t>
            </a:r>
            <a:endParaRPr lang="en-US" sz="2800" dirty="0">
              <a:cs typeface="Calibri" panose="020F0502020204030204"/>
            </a:endParaRPr>
          </a:p>
        </p:txBody>
      </p:sp>
      <p:sp>
        <p:nvSpPr>
          <p:cNvPr id="5" name="TextBox 4">
            <a:extLst>
              <a:ext uri="{FF2B5EF4-FFF2-40B4-BE49-F238E27FC236}">
                <a16:creationId xmlns:a16="http://schemas.microsoft.com/office/drawing/2014/main" id="{2E16B58F-AA36-215D-7733-0D5B3A506834}"/>
              </a:ext>
            </a:extLst>
          </p:cNvPr>
          <p:cNvSpPr txBox="1"/>
          <p:nvPr/>
        </p:nvSpPr>
        <p:spPr>
          <a:xfrm>
            <a:off x="10262839" y="40088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solidFill>
                  <a:schemeClr val="bg1"/>
                </a:solidFill>
              </a:rPr>
              <a:t>Madujith</a:t>
            </a:r>
            <a:r>
              <a:rPr lang="en-US" dirty="0">
                <a:solidFill>
                  <a:schemeClr val="bg1"/>
                </a:solidFill>
              </a:rPr>
              <a:t> M A</a:t>
            </a:r>
            <a:endParaRPr lang="en-US" dirty="0">
              <a:solidFill>
                <a:schemeClr val="bg1"/>
              </a:solidFill>
              <a:cs typeface="Calibri"/>
            </a:endParaRP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solidFill>
                  <a:srgbClr val="7030A0"/>
                </a:solidFill>
                <a:latin typeface="Calibri"/>
                <a:cs typeface="Calibri"/>
              </a:rPr>
              <a:t>Web Request</a:t>
            </a:r>
            <a:endParaRPr lang="en-US" sz="2900" dirty="0">
              <a:solidFill>
                <a:srgbClr val="7030A0"/>
              </a:solidFill>
            </a:endParaRPr>
          </a:p>
        </p:txBody>
      </p:sp>
      <p:sp>
        <p:nvSpPr>
          <p:cNvPr id="3" name="TextBox 2">
            <a:extLst>
              <a:ext uri="{FF2B5EF4-FFF2-40B4-BE49-F238E27FC236}">
                <a16:creationId xmlns:a16="http://schemas.microsoft.com/office/drawing/2014/main" id="{78CD9052-67AE-6C2B-EFA5-1CEC69282A2E}"/>
              </a:ext>
            </a:extLst>
          </p:cNvPr>
          <p:cNvSpPr txBox="1"/>
          <p:nvPr/>
        </p:nvSpPr>
        <p:spPr>
          <a:xfrm>
            <a:off x="1263696" y="1348073"/>
            <a:ext cx="919354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A web request is a communicative message that is transmitted between the client, or web browsers, to the servers.</a:t>
            </a:r>
          </a:p>
          <a:p>
            <a:pPr marL="285750" indent="-285750">
              <a:buFont typeface="Arial"/>
              <a:buChar char="•"/>
            </a:pPr>
            <a:r>
              <a:rPr lang="en-US" dirty="0">
                <a:ea typeface="+mn-lt"/>
                <a:cs typeface="+mn-lt"/>
              </a:rPr>
              <a:t>This request is essential in providing the user with the correct and preferred webpages that the server will then display on the user’s interface. </a:t>
            </a:r>
          </a:p>
          <a:p>
            <a:pPr marL="285750" indent="-285750">
              <a:buFont typeface="Arial"/>
              <a:buChar char="•"/>
            </a:pPr>
            <a:r>
              <a:rPr lang="en-US" dirty="0">
                <a:ea typeface="+mn-lt"/>
                <a:cs typeface="+mn-lt"/>
              </a:rPr>
              <a:t>The server then retrieves the content requested by the client that will result in the webpages, images or interactive features displayed. </a:t>
            </a:r>
          </a:p>
          <a:p>
            <a:pPr marL="285750" indent="-285750">
              <a:buFont typeface="Arial"/>
              <a:buChar char="•"/>
            </a:pPr>
            <a:r>
              <a:rPr lang="en-US" dirty="0">
                <a:ea typeface="+mn-lt"/>
                <a:cs typeface="+mn-lt"/>
              </a:rPr>
              <a:t>Per each request sent on behalf of the client, the server will complete each one thus loading the respective amount of webpages, images or elements.</a:t>
            </a:r>
            <a:endParaRPr lang="en-US" dirty="0">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B72518C0-5D3A-BD7A-AEE7-3D0D6817AE61}"/>
              </a:ext>
            </a:extLst>
          </p:cNvPr>
          <p:cNvPicPr>
            <a:picLocks noChangeAspect="1"/>
          </p:cNvPicPr>
          <p:nvPr/>
        </p:nvPicPr>
        <p:blipFill>
          <a:blip r:embed="rId3"/>
          <a:stretch>
            <a:fillRect/>
          </a:stretch>
        </p:blipFill>
        <p:spPr>
          <a:xfrm>
            <a:off x="3845684" y="3851719"/>
            <a:ext cx="4508809" cy="2760864"/>
          </a:xfrm>
          <a:prstGeom prst="rect">
            <a:avLst/>
          </a:prstGeom>
        </p:spPr>
      </p:pic>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9626"/>
            <a:ext cx="10645935" cy="497791"/>
          </a:xfrm>
        </p:spPr>
        <p:txBody>
          <a:bodyPr/>
          <a:lstStyle/>
          <a:p>
            <a:r>
              <a:rPr lang="en-US" sz="2900" dirty="0">
                <a:solidFill>
                  <a:srgbClr val="7030A0"/>
                </a:solidFill>
                <a:latin typeface="Calibri"/>
                <a:cs typeface="Calibri"/>
              </a:rPr>
              <a:t> Web Requests Methods</a:t>
            </a:r>
            <a:endParaRPr lang="en-US" dirty="0">
              <a:solidFill>
                <a:srgbClr val="7030A0"/>
              </a:solidFill>
            </a:endParaRP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802305" y="1795453"/>
            <a:ext cx="8767300"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Rounded Rectangle 2"/>
          <p:cNvSpPr/>
          <p:nvPr/>
        </p:nvSpPr>
        <p:spPr>
          <a:xfrm>
            <a:off x="585539" y="1218722"/>
            <a:ext cx="10274967" cy="1504426"/>
          </a:xfrm>
          <a:prstGeom prst="roundRect">
            <a:avLst/>
          </a:prstGeom>
          <a:noFill/>
          <a:ln w="6350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t" anchorCtr="0" forceAA="0" compatLnSpc="1">
            <a:prstTxWarp prst="textNoShape">
              <a:avLst/>
            </a:prstTxWarp>
            <a:noAutofit/>
          </a:bodyPr>
          <a:lstStyle/>
          <a:p>
            <a:endParaRPr lang="en-US" sz="2133" b="1" dirty="0">
              <a:solidFill>
                <a:schemeClr val="tx1"/>
              </a:solidFill>
            </a:endParaRPr>
          </a:p>
        </p:txBody>
      </p:sp>
      <p:pic>
        <p:nvPicPr>
          <p:cNvPr id="7" name="Picture 7" descr="Table&#10;&#10;Description automatically generated">
            <a:extLst>
              <a:ext uri="{FF2B5EF4-FFF2-40B4-BE49-F238E27FC236}">
                <a16:creationId xmlns:a16="http://schemas.microsoft.com/office/drawing/2014/main" id="{0C948E48-08B6-39B1-D5AA-83BBE4AF3939}"/>
              </a:ext>
            </a:extLst>
          </p:cNvPr>
          <p:cNvPicPr>
            <a:picLocks noChangeAspect="1"/>
          </p:cNvPicPr>
          <p:nvPr/>
        </p:nvPicPr>
        <p:blipFill>
          <a:blip r:embed="rId3"/>
          <a:stretch>
            <a:fillRect/>
          </a:stretch>
        </p:blipFill>
        <p:spPr>
          <a:xfrm>
            <a:off x="496229" y="1324526"/>
            <a:ext cx="10799955" cy="4097437"/>
          </a:xfrm>
          <a:prstGeom prst="rect">
            <a:avLst/>
          </a:prstGeom>
        </p:spPr>
      </p:pic>
    </p:spTree>
    <p:extLst>
      <p:ext uri="{BB962C8B-B14F-4D97-AF65-F5344CB8AC3E}">
        <p14:creationId xmlns:p14="http://schemas.microsoft.com/office/powerpoint/2010/main" val="291864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5779-499F-06CE-5F1B-EBE8C25877CB}"/>
              </a:ext>
            </a:extLst>
          </p:cNvPr>
          <p:cNvSpPr>
            <a:spLocks noGrp="1"/>
          </p:cNvSpPr>
          <p:nvPr>
            <p:ph type="title"/>
          </p:nvPr>
        </p:nvSpPr>
        <p:spPr/>
        <p:txBody>
          <a:bodyPr/>
          <a:lstStyle/>
          <a:p>
            <a:r>
              <a:rPr lang="en-US" dirty="0">
                <a:solidFill>
                  <a:srgbClr val="7030A0"/>
                </a:solidFill>
                <a:latin typeface="Calibri"/>
                <a:cs typeface="Calibri"/>
              </a:rPr>
              <a:t>Types of web requests</a:t>
            </a:r>
          </a:p>
        </p:txBody>
      </p:sp>
      <p:sp>
        <p:nvSpPr>
          <p:cNvPr id="4" name="TextBox 3">
            <a:extLst>
              <a:ext uri="{FF2B5EF4-FFF2-40B4-BE49-F238E27FC236}">
                <a16:creationId xmlns:a16="http://schemas.microsoft.com/office/drawing/2014/main" id="{955C6606-AC43-F2AF-1540-B1FA77BDBAF9}"/>
              </a:ext>
            </a:extLst>
          </p:cNvPr>
          <p:cNvSpPr txBox="1"/>
          <p:nvPr/>
        </p:nvSpPr>
        <p:spPr>
          <a:xfrm>
            <a:off x="1072376" y="1211766"/>
            <a:ext cx="1042824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Explicit Web request:</a:t>
            </a:r>
            <a:endParaRPr lang="en-US" b="1" dirty="0"/>
          </a:p>
          <a:p>
            <a:r>
              <a:rPr lang="en-US" dirty="0">
                <a:ea typeface="+mn-lt"/>
                <a:cs typeface="+mn-lt"/>
              </a:rPr>
              <a:t>                             A request that is initiated manually by the user.</a:t>
            </a:r>
            <a:endParaRPr lang="en-US" dirty="0"/>
          </a:p>
          <a:p>
            <a:r>
              <a:rPr lang="en-US" b="1" dirty="0">
                <a:ea typeface="+mn-lt"/>
                <a:cs typeface="+mn-lt"/>
              </a:rPr>
              <a:t>Implicit Web request:</a:t>
            </a:r>
            <a:endParaRPr lang="en-US" b="1" dirty="0"/>
          </a:p>
          <a:p>
            <a:r>
              <a:rPr lang="en-US" dirty="0">
                <a:ea typeface="+mn-lt"/>
                <a:cs typeface="+mn-lt"/>
              </a:rPr>
              <a:t>                             A request that is initiated transparently by the Web client, without manual intervention on the part of the user, as an ancillary event corresponding to an explicit Web request.</a:t>
            </a:r>
            <a:endParaRPr lang="en-US" dirty="0">
              <a:cs typeface="Calibri" panose="020F0502020204030204"/>
            </a:endParaRPr>
          </a:p>
          <a:p>
            <a:endParaRPr lang="en-US" dirty="0">
              <a:ea typeface="+mn-lt"/>
              <a:cs typeface="+mn-lt"/>
            </a:endParaRPr>
          </a:p>
          <a:p>
            <a:r>
              <a:rPr lang="en-US" b="1" dirty="0">
                <a:ea typeface="+mn-lt"/>
                <a:cs typeface="+mn-lt"/>
              </a:rPr>
              <a:t>Embedded Web request:</a:t>
            </a:r>
            <a:endParaRPr lang="en-US" b="1" dirty="0"/>
          </a:p>
          <a:p>
            <a:r>
              <a:rPr lang="en-US" dirty="0">
                <a:ea typeface="+mn-lt"/>
                <a:cs typeface="+mn-lt"/>
              </a:rPr>
              <a:t>                             A request for dereferencing a URI embedded within a Web resource manifestation: e.g., following the link in an HTML document, etc.</a:t>
            </a:r>
            <a:endParaRPr lang="en-US" dirty="0"/>
          </a:p>
          <a:p>
            <a:r>
              <a:rPr lang="en-US" b="1" dirty="0">
                <a:ea typeface="+mn-lt"/>
                <a:cs typeface="+mn-lt"/>
              </a:rPr>
              <a:t>User-input Web request:</a:t>
            </a:r>
            <a:endParaRPr lang="en-US" b="1" dirty="0"/>
          </a:p>
          <a:p>
            <a:r>
              <a:rPr lang="en-US" dirty="0">
                <a:ea typeface="+mn-lt"/>
                <a:cs typeface="+mn-lt"/>
              </a:rPr>
              <a:t>                             A request for dereferencing a URI supplied by the user directly to the Web client: e.g., typed into the address window, bookmarks, history, etc.</a:t>
            </a:r>
            <a:endParaRPr lang="en-US" dirty="0"/>
          </a:p>
          <a:p>
            <a:pPr algn="l"/>
            <a:endParaRPr lang="en-US" dirty="0">
              <a:cs typeface="Calibri"/>
            </a:endParaRPr>
          </a:p>
        </p:txBody>
      </p:sp>
    </p:spTree>
    <p:extLst>
      <p:ext uri="{BB962C8B-B14F-4D97-AF65-F5344CB8AC3E}">
        <p14:creationId xmlns:p14="http://schemas.microsoft.com/office/powerpoint/2010/main" val="136660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5B65-78BC-F896-68C0-017C65CBD58D}"/>
              </a:ext>
            </a:extLst>
          </p:cNvPr>
          <p:cNvSpPr>
            <a:spLocks noGrp="1"/>
          </p:cNvSpPr>
          <p:nvPr>
            <p:ph type="title"/>
          </p:nvPr>
        </p:nvSpPr>
        <p:spPr/>
        <p:txBody>
          <a:bodyPr/>
          <a:lstStyle/>
          <a:p>
            <a:r>
              <a:rPr lang="en-US" dirty="0">
                <a:solidFill>
                  <a:srgbClr val="7030A0"/>
                </a:solidFill>
                <a:latin typeface="Calibri"/>
                <a:cs typeface="Calibri"/>
              </a:rPr>
              <a:t>Life Cycle</a:t>
            </a:r>
            <a:endParaRPr lang="en-US" dirty="0">
              <a:solidFill>
                <a:srgbClr val="7030A0"/>
              </a:solidFill>
            </a:endParaRPr>
          </a:p>
        </p:txBody>
      </p:sp>
      <p:sp>
        <p:nvSpPr>
          <p:cNvPr id="5" name="TextBox 4">
            <a:extLst>
              <a:ext uri="{FF2B5EF4-FFF2-40B4-BE49-F238E27FC236}">
                <a16:creationId xmlns:a16="http://schemas.microsoft.com/office/drawing/2014/main" id="{8533CC0B-08BF-7EC2-9787-56076D527D68}"/>
              </a:ext>
            </a:extLst>
          </p:cNvPr>
          <p:cNvSpPr txBox="1"/>
          <p:nvPr/>
        </p:nvSpPr>
        <p:spPr>
          <a:xfrm>
            <a:off x="1146717" y="1351156"/>
            <a:ext cx="989856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When the user interacts with the app causes several HTTP request to run parallel. The http request life cycle is described as below:-</a:t>
            </a:r>
            <a:endParaRPr lang="en-US" dirty="0"/>
          </a:p>
          <a:p>
            <a:pPr marL="285750" indent="-285750">
              <a:buFont typeface="Arial"/>
              <a:buChar char="•"/>
            </a:pPr>
            <a:r>
              <a:rPr lang="en-US" dirty="0">
                <a:ea typeface="+mn-lt"/>
                <a:cs typeface="+mn-lt"/>
              </a:rPr>
              <a:t>Web Browser submits the request to the server after creating a socket in local progress.</a:t>
            </a:r>
            <a:endParaRPr lang="en-US" dirty="0"/>
          </a:p>
          <a:p>
            <a:pPr marL="285750" indent="-285750">
              <a:buFont typeface="Arial"/>
              <a:buChar char="•"/>
            </a:pPr>
            <a:r>
              <a:rPr lang="en-US" dirty="0">
                <a:ea typeface="+mn-lt"/>
                <a:cs typeface="+mn-lt"/>
              </a:rPr>
              <a:t>The http server waits for the request to come on socket i.e. port-80.</a:t>
            </a:r>
            <a:endParaRPr lang="en-US" dirty="0"/>
          </a:p>
          <a:p>
            <a:pPr marL="285750" indent="-285750">
              <a:buFont typeface="Arial"/>
              <a:buChar char="•"/>
            </a:pPr>
            <a:r>
              <a:rPr lang="en-US" dirty="0">
                <a:ea typeface="+mn-lt"/>
                <a:cs typeface="+mn-lt"/>
              </a:rPr>
              <a:t>The web browser translates the yahoo.com to an IP address if it does not knows it.</a:t>
            </a:r>
            <a:endParaRPr lang="en-US" dirty="0"/>
          </a:p>
          <a:p>
            <a:pPr marL="285750" indent="-285750">
              <a:buFont typeface="Arial"/>
              <a:buChar char="•"/>
            </a:pPr>
            <a:r>
              <a:rPr lang="en-US" dirty="0">
                <a:ea typeface="+mn-lt"/>
                <a:cs typeface="+mn-lt"/>
              </a:rPr>
              <a:t>If the web browser does not recognize the address it contacts a DNS Server to resolve the name.</a:t>
            </a:r>
            <a:endParaRPr lang="en-US" dirty="0"/>
          </a:p>
          <a:p>
            <a:pPr marL="285750" indent="-285750">
              <a:buFont typeface="Arial"/>
              <a:buChar char="•"/>
            </a:pPr>
            <a:r>
              <a:rPr lang="en-US" dirty="0">
                <a:ea typeface="+mn-lt"/>
                <a:cs typeface="+mn-lt"/>
              </a:rPr>
              <a:t>The browser will open a TCP connection to the IP address of yahoo.com and send a HTTP GET request over.</a:t>
            </a:r>
            <a:endParaRPr lang="en-US" dirty="0"/>
          </a:p>
          <a:p>
            <a:pPr marL="285750" indent="-285750">
              <a:buFont typeface="Arial"/>
              <a:buChar char="•"/>
            </a:pPr>
            <a:r>
              <a:rPr lang="en-US" dirty="0">
                <a:ea typeface="+mn-lt"/>
                <a:cs typeface="+mn-lt"/>
              </a:rPr>
              <a:t>The request is then submitted to DNS server where IP address is fetched based on domain name.</a:t>
            </a:r>
            <a:endParaRPr lang="en-US" dirty="0"/>
          </a:p>
          <a:p>
            <a:pPr marL="285750" indent="-285750">
              <a:buFont typeface="Arial"/>
              <a:buChar char="•"/>
            </a:pPr>
            <a:r>
              <a:rPr lang="en-US" dirty="0">
                <a:ea typeface="+mn-lt"/>
                <a:cs typeface="+mn-lt"/>
              </a:rPr>
              <a:t>Now the request is submitted to Http Server as per HTTP protocol.</a:t>
            </a:r>
            <a:endParaRPr lang="en-US" dirty="0"/>
          </a:p>
          <a:p>
            <a:pPr marL="285750" indent="-285750">
              <a:buFont typeface="Arial"/>
              <a:buChar char="•"/>
            </a:pPr>
            <a:r>
              <a:rPr lang="en-US" dirty="0">
                <a:ea typeface="+mn-lt"/>
                <a:cs typeface="+mn-lt"/>
              </a:rPr>
              <a:t>Http server receives the request and shifts the client to another socket.</a:t>
            </a:r>
            <a:endParaRPr lang="en-US" dirty="0"/>
          </a:p>
          <a:p>
            <a:pPr marL="285750" indent="-285750">
              <a:buFont typeface="Arial"/>
              <a:buChar char="•"/>
            </a:pPr>
            <a:r>
              <a:rPr lang="en-US" dirty="0">
                <a:ea typeface="+mn-lt"/>
                <a:cs typeface="+mn-lt"/>
              </a:rPr>
              <a:t>So the socket on port-80 is released to receive request from other clients.</a:t>
            </a:r>
            <a:endParaRPr lang="en-US" dirty="0"/>
          </a:p>
          <a:p>
            <a:pPr marL="285750" indent="-285750">
              <a:buFont typeface="Arial"/>
              <a:buChar char="•"/>
            </a:pPr>
            <a:r>
              <a:rPr lang="en-US" dirty="0">
                <a:ea typeface="+mn-lt"/>
                <a:cs typeface="+mn-lt"/>
              </a:rPr>
              <a:t>Web Browser &amp; server both are connected to each other.</a:t>
            </a:r>
            <a:endParaRPr lang="en-US" dirty="0"/>
          </a:p>
          <a:p>
            <a:pPr marL="285750" indent="-285750">
              <a:buFont typeface="Arial"/>
              <a:buChar char="•"/>
            </a:pPr>
            <a:r>
              <a:rPr lang="en-US" dirty="0">
                <a:ea typeface="+mn-lt"/>
                <a:cs typeface="+mn-lt"/>
              </a:rPr>
              <a:t>The server will process the request, renders the response &amp; breaks the connection.</a:t>
            </a:r>
            <a:endParaRPr lang="en-US" dirty="0"/>
          </a:p>
          <a:p>
            <a:pPr algn="l"/>
            <a:endParaRPr lang="en-US" dirty="0">
              <a:cs typeface="Calibri"/>
            </a:endParaRPr>
          </a:p>
        </p:txBody>
      </p:sp>
    </p:spTree>
    <p:extLst>
      <p:ext uri="{BB962C8B-B14F-4D97-AF65-F5344CB8AC3E}">
        <p14:creationId xmlns:p14="http://schemas.microsoft.com/office/powerpoint/2010/main" val="341185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Web Request Life Cycle</vt:lpstr>
      <vt:lpstr>Web Request</vt:lpstr>
      <vt:lpstr> Web Requests Methods</vt:lpstr>
      <vt:lpstr>Types of web requests</vt:lpstr>
      <vt:lpstr>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919600840382</cp:lastModifiedBy>
  <cp:revision>237</cp:revision>
  <dcterms:created xsi:type="dcterms:W3CDTF">2020-06-30T04:13:35Z</dcterms:created>
  <dcterms:modified xsi:type="dcterms:W3CDTF">2022-04-02T04:22:32Z</dcterms:modified>
</cp:coreProperties>
</file>