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60" r:id="rId3"/>
    <p:sldId id="288" r:id="rId4"/>
    <p:sldId id="281" r:id="rId5"/>
    <p:sldId id="282" r:id="rId6"/>
    <p:sldId id="289" r:id="rId7"/>
    <p:sldId id="283"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69A4-C207-4DF4-962F-CA8E5634D300}" v="445" dt="2022-04-02T04:28:26.968"/>
    <p1510:client id="{33CE702E-C7FD-4A47-8C35-C30473041D3A}" v="152" dt="2022-03-24T04:05:50.318"/>
    <p1510:client id="{8A4AF0E9-1D98-4D98-A21D-35E6CF3DB985}" v="575" dt="2022-03-24T08:15:16.048"/>
    <p1510:client id="{DDEF93F0-F016-4D78-A630-CE22D8B39DD7}" v="1456" dt="2022-03-24T04:48:33.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a:t>Presentation t</a:t>
            </a:r>
            <a:r>
              <a:rPr lang="en-US" err="1"/>
              <a:t>itle</a:t>
            </a:r>
            <a:r>
              <a:rPr lang="en-US"/>
              <a:t> </a:t>
            </a:r>
            <a:br>
              <a:rPr lang="en-US"/>
            </a:br>
            <a:r>
              <a:rPr lang="en-US"/>
              <a:t>goes here</a:t>
            </a:r>
            <a:endParaRPr lang="uk-UA"/>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err="1"/>
              <a:t>Date</a:t>
            </a:r>
            <a:r>
              <a:rPr lang="pl-PL"/>
              <a:t> </a:t>
            </a:r>
            <a:r>
              <a:rPr lang="pl-PL" err="1"/>
              <a:t>goes</a:t>
            </a:r>
            <a:r>
              <a:rPr lang="pl-PL"/>
              <a:t> </a:t>
            </a:r>
            <a:r>
              <a:rPr lang="pl-PL" err="1"/>
              <a:t>here</a:t>
            </a:r>
            <a:endParaRPr lang="pl-PL"/>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a:t>Title goes here</a:t>
            </a:r>
            <a:endParaRPr lang="uk-UA"/>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mailto:jeevan.naga@aspiresys.biz" TargetMode="External"/><Relationship Id="rId3" Type="http://schemas.openxmlformats.org/officeDocument/2006/relationships/hyperlink" Target="mailto:aakaash.manimaran@aspiresystems.biz" TargetMode="External"/><Relationship Id="rId7" Type="http://schemas.openxmlformats.org/officeDocument/2006/relationships/hyperlink" Target="mailto:atsaya.arivunidhi@aspiresystems.biz" TargetMode="External"/><Relationship Id="rId12" Type="http://schemas.openxmlformats.org/officeDocument/2006/relationships/hyperlink" Target="mailto:vidhya.velmurugan@aspiresystems.biz"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mailto:aravinth.subraman@aspiresys.biz" TargetMode="External"/><Relationship Id="rId11" Type="http://schemas.openxmlformats.org/officeDocument/2006/relationships/hyperlink" Target="mailto:madujith.ayyasamy@aspiresystems.biz" TargetMode="External"/><Relationship Id="rId5" Type="http://schemas.openxmlformats.org/officeDocument/2006/relationships/hyperlink" Target="mailto:archana.murug@aspiresys.biz" TargetMode="External"/><Relationship Id="rId10" Type="http://schemas.openxmlformats.org/officeDocument/2006/relationships/hyperlink" Target="mailto:logesh.karthik@aspiresystems.biz" TargetMode="External"/><Relationship Id="rId4" Type="http://schemas.openxmlformats.org/officeDocument/2006/relationships/hyperlink" Target="mailto:ajay.kesav@aspiresystems.biz" TargetMode="External"/><Relationship Id="rId9" Type="http://schemas.openxmlformats.org/officeDocument/2006/relationships/hyperlink" Target="mailto:karthick.selva@aspiresys.biz"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4888" y="2537904"/>
            <a:ext cx="7876673" cy="1712033"/>
          </a:xfrm>
        </p:spPr>
        <p:txBody>
          <a:bodyPr/>
          <a:lstStyle/>
          <a:p>
            <a:r>
              <a:rPr lang="en-US" sz="5850" dirty="0">
                <a:latin typeface="Calibri"/>
                <a:ea typeface="Calibri"/>
                <a:cs typeface="Calibri"/>
              </a:rPr>
              <a:t>WEB REQUEST</a:t>
            </a:r>
            <a:br>
              <a:rPr lang="en-US" sz="5850" dirty="0">
                <a:latin typeface="Calibri"/>
                <a:ea typeface="Calibri"/>
                <a:cs typeface="Calibri"/>
              </a:rPr>
            </a:br>
            <a:endParaRPr lang="en-US" sz="5850"/>
          </a:p>
        </p:txBody>
      </p:sp>
      <p:sp>
        <p:nvSpPr>
          <p:cNvPr id="3" name="TextBox 2">
            <a:extLst>
              <a:ext uri="{FF2B5EF4-FFF2-40B4-BE49-F238E27FC236}">
                <a16:creationId xmlns:a16="http://schemas.microsoft.com/office/drawing/2014/main" id="{864DB924-E078-0FEC-C3BF-42D77F3A3F57}"/>
              </a:ext>
            </a:extLst>
          </p:cNvPr>
          <p:cNvSpPr txBox="1"/>
          <p:nvPr/>
        </p:nvSpPr>
        <p:spPr>
          <a:xfrm>
            <a:off x="401371" y="2536479"/>
            <a:ext cx="30298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a:solidFill>
                  <a:srgbClr val="7030A0"/>
                </a:solidFill>
              </a:rPr>
              <a:t>Tenacious</a:t>
            </a:r>
            <a:endParaRPr lang="en-US" sz="5400">
              <a:solidFill>
                <a:srgbClr val="7030A0"/>
              </a:solidFill>
              <a:ea typeface="+mn-lt"/>
              <a:cs typeface="+mn-lt"/>
            </a:endParaRP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604978"/>
            <a:ext cx="10645935" cy="507088"/>
          </a:xfrm>
        </p:spPr>
        <p:txBody>
          <a:bodyPr/>
          <a:lstStyle/>
          <a:p>
            <a:r>
              <a:rPr lang="en-US">
                <a:solidFill>
                  <a:srgbClr val="7030A0"/>
                </a:solidFill>
                <a:latin typeface="Calibri"/>
                <a:ea typeface="Calibri"/>
                <a:cs typeface="Calibri"/>
              </a:rPr>
              <a:t>Teammates</a:t>
            </a:r>
          </a:p>
        </p:txBody>
      </p:sp>
      <p:sp>
        <p:nvSpPr>
          <p:cNvPr id="3" name="TextBox 2">
            <a:extLst>
              <a:ext uri="{FF2B5EF4-FFF2-40B4-BE49-F238E27FC236}">
                <a16:creationId xmlns:a16="http://schemas.microsoft.com/office/drawing/2014/main" id="{4C2AA5B7-ECB6-9028-E3E8-2D061B0CF31C}"/>
              </a:ext>
            </a:extLst>
          </p:cNvPr>
          <p:cNvSpPr txBox="1"/>
          <p:nvPr/>
        </p:nvSpPr>
        <p:spPr>
          <a:xfrm>
            <a:off x="2408221" y="1570778"/>
            <a:ext cx="2456507" cy="50353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ea typeface="Calibri"/>
                <a:cs typeface="Calibri"/>
              </a:rPr>
              <a:t>Aakaash </a:t>
            </a:r>
            <a:r>
              <a:rPr lang="en-US">
                <a:solidFill>
                  <a:srgbClr val="7030A0"/>
                </a:solidFill>
                <a:ea typeface="Calibri"/>
                <a:cs typeface="Calibri"/>
              </a:rPr>
              <a:t>M</a:t>
            </a:r>
            <a:r>
              <a:rPr lang="en-US">
                <a:ea typeface="Calibri"/>
                <a:cs typeface="Calibri"/>
              </a:rPr>
              <a:t>           </a:t>
            </a:r>
            <a:endParaRPr lang="en-US">
              <a:ea typeface="+mn-lt"/>
              <a:cs typeface="+mn-lt"/>
            </a:endParaRPr>
          </a:p>
          <a:p>
            <a:pPr>
              <a:lnSpc>
                <a:spcPct val="150000"/>
              </a:lnSpc>
            </a:pPr>
            <a:r>
              <a:rPr lang="en-US" err="1">
                <a:ea typeface="+mn-lt"/>
                <a:cs typeface="+mn-lt"/>
              </a:rPr>
              <a:t>Ajaybharathi</a:t>
            </a:r>
            <a:r>
              <a:rPr lang="en-US">
                <a:ea typeface="+mn-lt"/>
                <a:cs typeface="+mn-lt"/>
              </a:rPr>
              <a:t> </a:t>
            </a:r>
            <a:r>
              <a:rPr lang="en-US">
                <a:solidFill>
                  <a:srgbClr val="7030A0"/>
                </a:solidFill>
                <a:ea typeface="+mn-lt"/>
                <a:cs typeface="+mn-lt"/>
              </a:rPr>
              <a:t>K    </a:t>
            </a:r>
            <a:endParaRPr lang="en-US">
              <a:solidFill>
                <a:srgbClr val="7030A0"/>
              </a:solidFill>
              <a:ea typeface="+mn-lt"/>
              <a:cs typeface="Calibri"/>
            </a:endParaRPr>
          </a:p>
          <a:p>
            <a:pPr>
              <a:lnSpc>
                <a:spcPct val="150000"/>
              </a:lnSpc>
            </a:pPr>
            <a:r>
              <a:rPr lang="en-US">
                <a:ea typeface="Calibri"/>
                <a:cs typeface="Calibri"/>
              </a:rPr>
              <a:t>Archana </a:t>
            </a:r>
            <a:r>
              <a:rPr lang="en-US">
                <a:solidFill>
                  <a:srgbClr val="7030A0"/>
                </a:solidFill>
                <a:ea typeface="Calibri"/>
                <a:cs typeface="Calibri"/>
              </a:rPr>
              <a:t>M </a:t>
            </a:r>
            <a:r>
              <a:rPr lang="en-US">
                <a:ea typeface="Calibri"/>
                <a:cs typeface="Calibri"/>
              </a:rPr>
              <a:t>         </a:t>
            </a:r>
          </a:p>
          <a:p>
            <a:pPr>
              <a:lnSpc>
                <a:spcPct val="150000"/>
              </a:lnSpc>
            </a:pPr>
            <a:r>
              <a:rPr lang="en-US">
                <a:ea typeface="Calibri"/>
                <a:cs typeface="Calibri"/>
              </a:rPr>
              <a:t>Aravinth </a:t>
            </a:r>
            <a:r>
              <a:rPr lang="en-US">
                <a:solidFill>
                  <a:srgbClr val="7030A0"/>
                </a:solidFill>
                <a:ea typeface="Calibri"/>
                <a:cs typeface="Calibri"/>
              </a:rPr>
              <a:t>S  </a:t>
            </a:r>
            <a:r>
              <a:rPr lang="en-US">
                <a:ea typeface="Calibri"/>
                <a:cs typeface="Calibri"/>
              </a:rPr>
              <a:t>          </a:t>
            </a:r>
            <a:endParaRPr lang="en-US">
              <a:cs typeface="Calibri"/>
            </a:endParaRPr>
          </a:p>
          <a:p>
            <a:pPr>
              <a:lnSpc>
                <a:spcPct val="150000"/>
              </a:lnSpc>
            </a:pPr>
            <a:r>
              <a:rPr lang="en-US" err="1">
                <a:ea typeface="Calibri"/>
                <a:cs typeface="Calibri"/>
              </a:rPr>
              <a:t>Atsaya</a:t>
            </a:r>
            <a:r>
              <a:rPr lang="en-US">
                <a:ea typeface="Calibri"/>
                <a:cs typeface="Calibri"/>
              </a:rPr>
              <a:t> </a:t>
            </a:r>
            <a:r>
              <a:rPr lang="en-US">
                <a:solidFill>
                  <a:srgbClr val="7030A0"/>
                </a:solidFill>
                <a:ea typeface="Calibri"/>
                <a:cs typeface="Calibri"/>
              </a:rPr>
              <a:t>A </a:t>
            </a:r>
            <a:r>
              <a:rPr lang="en-US">
                <a:ea typeface="Calibri"/>
                <a:cs typeface="Calibri"/>
              </a:rPr>
              <a:t>              </a:t>
            </a:r>
          </a:p>
          <a:p>
            <a:pPr>
              <a:lnSpc>
                <a:spcPct val="150000"/>
              </a:lnSpc>
            </a:pPr>
            <a:r>
              <a:rPr lang="en-US">
                <a:ea typeface="Calibri"/>
                <a:cs typeface="Calibri"/>
              </a:rPr>
              <a:t>Jeevanantham </a:t>
            </a:r>
            <a:r>
              <a:rPr lang="en-US">
                <a:solidFill>
                  <a:srgbClr val="7030A0"/>
                </a:solidFill>
                <a:ea typeface="Calibri"/>
                <a:cs typeface="Calibri"/>
              </a:rPr>
              <a:t>N</a:t>
            </a:r>
            <a:r>
              <a:rPr lang="en-US">
                <a:ea typeface="Calibri"/>
                <a:cs typeface="Calibri"/>
              </a:rPr>
              <a:t>  </a:t>
            </a:r>
          </a:p>
          <a:p>
            <a:pPr>
              <a:lnSpc>
                <a:spcPct val="150000"/>
              </a:lnSpc>
            </a:pPr>
            <a:r>
              <a:rPr lang="en-US">
                <a:ea typeface="Calibri"/>
                <a:cs typeface="Calibri"/>
              </a:rPr>
              <a:t>Karthickraja </a:t>
            </a:r>
            <a:r>
              <a:rPr lang="en-US">
                <a:solidFill>
                  <a:srgbClr val="7030A0"/>
                </a:solidFill>
                <a:ea typeface="Calibri"/>
                <a:cs typeface="Calibri"/>
              </a:rPr>
              <a:t>S</a:t>
            </a:r>
            <a:r>
              <a:rPr lang="en-US">
                <a:ea typeface="Calibri"/>
                <a:cs typeface="Calibri"/>
              </a:rPr>
              <a:t>       </a:t>
            </a:r>
          </a:p>
          <a:p>
            <a:pPr>
              <a:lnSpc>
                <a:spcPct val="150000"/>
              </a:lnSpc>
            </a:pPr>
            <a:r>
              <a:rPr lang="en-US">
                <a:ea typeface="Calibri"/>
                <a:cs typeface="Calibri"/>
              </a:rPr>
              <a:t>Logesh Kumar </a:t>
            </a:r>
            <a:r>
              <a:rPr lang="en-US">
                <a:solidFill>
                  <a:srgbClr val="7030A0"/>
                </a:solidFill>
                <a:ea typeface="Calibri"/>
                <a:cs typeface="Calibri"/>
              </a:rPr>
              <a:t>K</a:t>
            </a:r>
            <a:r>
              <a:rPr lang="en-US">
                <a:ea typeface="Calibri"/>
                <a:cs typeface="Calibri"/>
              </a:rPr>
              <a:t>   </a:t>
            </a:r>
          </a:p>
          <a:p>
            <a:pPr>
              <a:lnSpc>
                <a:spcPct val="150000"/>
              </a:lnSpc>
            </a:pPr>
            <a:r>
              <a:rPr lang="en-US" err="1">
                <a:ea typeface="Calibri"/>
                <a:cs typeface="Calibri"/>
              </a:rPr>
              <a:t>Madujith</a:t>
            </a:r>
            <a:r>
              <a:rPr lang="en-US">
                <a:ea typeface="Calibri"/>
                <a:cs typeface="Calibri"/>
              </a:rPr>
              <a:t> </a:t>
            </a:r>
            <a:r>
              <a:rPr lang="en-US">
                <a:solidFill>
                  <a:srgbClr val="7030A0"/>
                </a:solidFill>
                <a:ea typeface="Calibri"/>
                <a:cs typeface="Calibri"/>
              </a:rPr>
              <a:t>M A </a:t>
            </a:r>
            <a:r>
              <a:rPr lang="en-US">
                <a:ea typeface="Calibri"/>
                <a:cs typeface="Calibri"/>
              </a:rPr>
              <a:t>      </a:t>
            </a:r>
          </a:p>
          <a:p>
            <a:pPr>
              <a:lnSpc>
                <a:spcPct val="150000"/>
              </a:lnSpc>
            </a:pPr>
            <a:r>
              <a:rPr lang="en-US" err="1">
                <a:ea typeface="Calibri"/>
                <a:cs typeface="Calibri"/>
              </a:rPr>
              <a:t>Vidhyapriya</a:t>
            </a:r>
            <a:r>
              <a:rPr lang="en-US">
                <a:ea typeface="Calibri"/>
                <a:cs typeface="Calibri"/>
              </a:rPr>
              <a:t> </a:t>
            </a:r>
            <a:r>
              <a:rPr lang="en-US">
                <a:solidFill>
                  <a:srgbClr val="7030A0"/>
                </a:solidFill>
                <a:ea typeface="Calibri"/>
                <a:cs typeface="Calibri"/>
              </a:rPr>
              <a:t>V    </a:t>
            </a:r>
            <a:r>
              <a:rPr lang="en-US">
                <a:ea typeface="Calibri"/>
                <a:cs typeface="Calibri"/>
              </a:rPr>
              <a:t>   </a:t>
            </a:r>
            <a:endParaRPr lang="en-US">
              <a:cs typeface="Calibri"/>
            </a:endParaRPr>
          </a:p>
          <a:p>
            <a:pPr>
              <a:lnSpc>
                <a:spcPct val="150000"/>
              </a:lnSpc>
            </a:pPr>
            <a:endParaRPr lang="en-US">
              <a:ea typeface="Calibri"/>
              <a:cs typeface="Calibri"/>
            </a:endParaRPr>
          </a:p>
          <a:p>
            <a:pPr>
              <a:lnSpc>
                <a:spcPct val="150000"/>
              </a:lnSpc>
            </a:pPr>
            <a:endParaRPr lang="en-US">
              <a:ea typeface="Calibri"/>
              <a:cs typeface="Calibri"/>
            </a:endParaRPr>
          </a:p>
        </p:txBody>
      </p:sp>
      <p:sp>
        <p:nvSpPr>
          <p:cNvPr id="4" name="TextBox 3">
            <a:extLst>
              <a:ext uri="{FF2B5EF4-FFF2-40B4-BE49-F238E27FC236}">
                <a16:creationId xmlns:a16="http://schemas.microsoft.com/office/drawing/2014/main" id="{BBCF8CB5-7827-5E48-FCFD-4B859D679294}"/>
              </a:ext>
            </a:extLst>
          </p:cNvPr>
          <p:cNvSpPr txBox="1"/>
          <p:nvPr/>
        </p:nvSpPr>
        <p:spPr>
          <a:xfrm>
            <a:off x="7515885" y="1570776"/>
            <a:ext cx="3286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5" name="TextBox 1">
            <a:extLst>
              <a:ext uri="{FF2B5EF4-FFF2-40B4-BE49-F238E27FC236}">
                <a16:creationId xmlns:a16="http://schemas.microsoft.com/office/drawing/2014/main" id="{A95660BB-A369-9B0D-411C-EA79998F324B}"/>
              </a:ext>
            </a:extLst>
          </p:cNvPr>
          <p:cNvSpPr txBox="1"/>
          <p:nvPr/>
        </p:nvSpPr>
        <p:spPr>
          <a:xfrm>
            <a:off x="4437707" y="1570776"/>
            <a:ext cx="4335100" cy="586635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a:t>–  </a:t>
            </a:r>
            <a:r>
              <a:rPr lang="en-US">
                <a:hlinkClick r:id="rId3"/>
              </a:rPr>
              <a:t>aakaash.manimaran@aspiresystems.biz</a:t>
            </a:r>
            <a:endParaRPr lang="en-US">
              <a:cs typeface="Calibri"/>
            </a:endParaRPr>
          </a:p>
          <a:p>
            <a:pPr>
              <a:lnSpc>
                <a:spcPct val="150000"/>
              </a:lnSpc>
            </a:pPr>
            <a:r>
              <a:rPr lang="en-US">
                <a:cs typeface="Calibri"/>
              </a:rPr>
              <a:t>–  </a:t>
            </a:r>
            <a:r>
              <a:rPr lang="en-US">
                <a:cs typeface="Calibri"/>
                <a:hlinkClick r:id="rId4"/>
              </a:rPr>
              <a:t>ajay.kesav@aspiresystems.biz</a:t>
            </a:r>
            <a:endParaRPr lang="en-US">
              <a:ea typeface="+mn-lt"/>
              <a:cs typeface="+mn-lt"/>
            </a:endParaRPr>
          </a:p>
          <a:p>
            <a:pPr>
              <a:lnSpc>
                <a:spcPct val="150000"/>
              </a:lnSpc>
            </a:pPr>
            <a:r>
              <a:rPr lang="en-US">
                <a:cs typeface="Calibri"/>
              </a:rPr>
              <a:t>–  </a:t>
            </a:r>
            <a:r>
              <a:rPr lang="en-US">
                <a:cs typeface="Calibri"/>
                <a:hlinkClick r:id="rId5"/>
              </a:rPr>
              <a:t>archana.murug@aspiresys.biz</a:t>
            </a:r>
            <a:endParaRPr lang="en-US">
              <a:ea typeface="+mn-lt"/>
              <a:cs typeface="+mn-lt"/>
            </a:endParaRPr>
          </a:p>
          <a:p>
            <a:pPr>
              <a:lnSpc>
                <a:spcPct val="150000"/>
              </a:lnSpc>
            </a:pPr>
            <a:r>
              <a:rPr lang="en-US">
                <a:cs typeface="Calibri"/>
              </a:rPr>
              <a:t>–  </a:t>
            </a:r>
            <a:r>
              <a:rPr lang="en-US">
                <a:cs typeface="Calibri"/>
                <a:hlinkClick r:id="rId6"/>
              </a:rPr>
              <a:t>aravinth.subraman@aspiresys.biz</a:t>
            </a:r>
          </a:p>
          <a:p>
            <a:pPr>
              <a:lnSpc>
                <a:spcPct val="150000"/>
              </a:lnSpc>
            </a:pPr>
            <a:r>
              <a:rPr lang="en-US">
                <a:cs typeface="Calibri"/>
              </a:rPr>
              <a:t>–  </a:t>
            </a:r>
            <a:r>
              <a:rPr lang="en-US">
                <a:cs typeface="Calibri"/>
                <a:hlinkClick r:id="rId7"/>
              </a:rPr>
              <a:t>atsaya.arivunidhi@aspiresystems.biz</a:t>
            </a:r>
            <a:endParaRPr lang="en-US">
              <a:ea typeface="+mn-lt"/>
              <a:cs typeface="+mn-lt"/>
            </a:endParaRPr>
          </a:p>
          <a:p>
            <a:pPr>
              <a:lnSpc>
                <a:spcPct val="150000"/>
              </a:lnSpc>
            </a:pPr>
            <a:r>
              <a:rPr lang="en-US">
                <a:cs typeface="Calibri"/>
              </a:rPr>
              <a:t>–  </a:t>
            </a:r>
            <a:r>
              <a:rPr lang="en-US">
                <a:cs typeface="Calibri"/>
                <a:hlinkClick r:id="rId8"/>
              </a:rPr>
              <a:t>jeevan.naga@aspiresys.biz</a:t>
            </a:r>
            <a:endParaRPr lang="en-US">
              <a:ea typeface="+mn-lt"/>
              <a:cs typeface="+mn-lt"/>
            </a:endParaRPr>
          </a:p>
          <a:p>
            <a:pPr>
              <a:lnSpc>
                <a:spcPct val="150000"/>
              </a:lnSpc>
            </a:pPr>
            <a:r>
              <a:rPr lang="en-US">
                <a:cs typeface="Calibri"/>
              </a:rPr>
              <a:t>–  </a:t>
            </a:r>
            <a:r>
              <a:rPr lang="en-US">
                <a:cs typeface="Calibri"/>
                <a:hlinkClick r:id="rId9"/>
              </a:rPr>
              <a:t>karthick.selva@aspiresys.biz</a:t>
            </a:r>
            <a:endParaRPr lang="en-US">
              <a:ea typeface="+mn-lt"/>
              <a:cs typeface="+mn-lt"/>
            </a:endParaRPr>
          </a:p>
          <a:p>
            <a:pPr>
              <a:lnSpc>
                <a:spcPct val="150000"/>
              </a:lnSpc>
            </a:pPr>
            <a:r>
              <a:rPr lang="en-US">
                <a:cs typeface="Calibri"/>
              </a:rPr>
              <a:t>–  </a:t>
            </a:r>
            <a:r>
              <a:rPr lang="en-US">
                <a:cs typeface="Calibri"/>
                <a:hlinkClick r:id="rId10"/>
              </a:rPr>
              <a:t>logesh.karthik@aspiresystems.biz</a:t>
            </a:r>
            <a:endParaRPr lang="en-US">
              <a:ea typeface="+mn-lt"/>
              <a:cs typeface="+mn-lt"/>
            </a:endParaRPr>
          </a:p>
          <a:p>
            <a:pPr>
              <a:lnSpc>
                <a:spcPct val="150000"/>
              </a:lnSpc>
            </a:pPr>
            <a:r>
              <a:rPr lang="en-US">
                <a:cs typeface="Calibri"/>
              </a:rPr>
              <a:t>–  </a:t>
            </a:r>
            <a:r>
              <a:rPr lang="en-US">
                <a:cs typeface="Calibri"/>
                <a:hlinkClick r:id="rId11"/>
              </a:rPr>
              <a:t>madujith.ayyasamy@aspiresystems.biz</a:t>
            </a:r>
            <a:endParaRPr lang="en-US">
              <a:ea typeface="+mn-lt"/>
              <a:cs typeface="+mn-lt"/>
            </a:endParaRPr>
          </a:p>
          <a:p>
            <a:pPr>
              <a:lnSpc>
                <a:spcPct val="150000"/>
              </a:lnSpc>
            </a:pPr>
            <a:r>
              <a:rPr lang="en-US">
                <a:cs typeface="Calibri"/>
              </a:rPr>
              <a:t>–  </a:t>
            </a:r>
            <a:r>
              <a:rPr lang="en-US">
                <a:cs typeface="Calibri"/>
                <a:hlinkClick r:id="rId12"/>
              </a:rPr>
              <a:t>vidhya.velmurugan@aspiresystems.biz</a:t>
            </a:r>
            <a:endParaRPr lang="en-US">
              <a:ea typeface="+mn-lt"/>
              <a:cs typeface="+mn-lt"/>
            </a:endParaRPr>
          </a:p>
          <a:p>
            <a:pPr>
              <a:lnSpc>
                <a:spcPct val="150000"/>
              </a:lnSpc>
            </a:pPr>
            <a:endParaRPr lang="en-US">
              <a:cs typeface="Calibri"/>
            </a:endParaRPr>
          </a:p>
          <a:p>
            <a:pPr>
              <a:lnSpc>
                <a:spcPct val="150000"/>
              </a:lnSpc>
            </a:pPr>
            <a:endParaRPr lang="en-US">
              <a:cs typeface="Calibri"/>
            </a:endParaRPr>
          </a:p>
          <a:p>
            <a:pPr>
              <a:lnSpc>
                <a:spcPct val="150000"/>
              </a:lnSpc>
            </a:pPr>
            <a:endParaRPr lang="en-US">
              <a:cs typeface="Calibri"/>
            </a:endParaRPr>
          </a:p>
          <a:p>
            <a:pPr>
              <a:lnSpc>
                <a:spcPct val="150000"/>
              </a:lnSpc>
            </a:pPr>
            <a:endParaRPr lang="en-US">
              <a:cs typeface="Calibri"/>
            </a:endParaRP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2331-4598-422F-C8C1-5E39B51667B9}"/>
              </a:ext>
            </a:extLst>
          </p:cNvPr>
          <p:cNvSpPr>
            <a:spLocks noGrp="1"/>
          </p:cNvSpPr>
          <p:nvPr>
            <p:ph type="title"/>
          </p:nvPr>
        </p:nvSpPr>
        <p:spPr/>
        <p:txBody>
          <a:bodyPr/>
          <a:lstStyle/>
          <a:p>
            <a:r>
              <a:rPr lang="en-GB" dirty="0">
                <a:solidFill>
                  <a:srgbClr val="7030A0"/>
                </a:solidFill>
                <a:latin typeface="Calibri"/>
                <a:ea typeface="Calibri"/>
                <a:cs typeface="Calibri"/>
              </a:rPr>
              <a:t>Web Request</a:t>
            </a:r>
            <a:endParaRPr lang="en-US" dirty="0">
              <a:solidFill>
                <a:srgbClr val="7030A0"/>
              </a:solidFill>
              <a:latin typeface="Calibri"/>
              <a:ea typeface="Calibri"/>
              <a:cs typeface="Calibri"/>
            </a:endParaRPr>
          </a:p>
        </p:txBody>
      </p:sp>
      <p:sp>
        <p:nvSpPr>
          <p:cNvPr id="3" name="TextBox 2">
            <a:extLst>
              <a:ext uri="{FF2B5EF4-FFF2-40B4-BE49-F238E27FC236}">
                <a16:creationId xmlns:a16="http://schemas.microsoft.com/office/drawing/2014/main" id="{F096871F-1A85-1661-4668-537BBB9CB2E4}"/>
              </a:ext>
            </a:extLst>
          </p:cNvPr>
          <p:cNvSpPr txBox="1"/>
          <p:nvPr/>
        </p:nvSpPr>
        <p:spPr>
          <a:xfrm>
            <a:off x="1555688" y="1306716"/>
            <a:ext cx="6175971" cy="1351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400" dirty="0">
                <a:ea typeface="+mn-lt"/>
                <a:cs typeface="+mn-lt"/>
              </a:rPr>
              <a:t>A web request is </a:t>
            </a:r>
            <a:r>
              <a:rPr lang="en-US" sz="1400" b="1" dirty="0">
                <a:ea typeface="+mn-lt"/>
                <a:cs typeface="+mn-lt"/>
              </a:rPr>
              <a:t>a communicative message that is transmitted between the client, or web browsers, to the servers</a:t>
            </a:r>
            <a:r>
              <a:rPr lang="en-US" sz="1400" dirty="0">
                <a:ea typeface="+mn-lt"/>
                <a:cs typeface="+mn-lt"/>
              </a:rPr>
              <a:t>. This request is essential in providing the user with the correct and preferred webpages that the server will then display on the user's interface.</a:t>
            </a:r>
            <a:endParaRPr lang="en-US" sz="1400" dirty="0">
              <a:latin typeface="Calibri"/>
              <a:ea typeface="Calibri"/>
              <a:cs typeface="Arial"/>
            </a:endParaRPr>
          </a:p>
        </p:txBody>
      </p:sp>
      <p:sp>
        <p:nvSpPr>
          <p:cNvPr id="12" name="TextBox 11">
            <a:extLst>
              <a:ext uri="{FF2B5EF4-FFF2-40B4-BE49-F238E27FC236}">
                <a16:creationId xmlns:a16="http://schemas.microsoft.com/office/drawing/2014/main" id="{4399EFB1-46B2-E661-0C98-0F4C4A1812E1}"/>
              </a:ext>
            </a:extLst>
          </p:cNvPr>
          <p:cNvSpPr txBox="1"/>
          <p:nvPr/>
        </p:nvSpPr>
        <p:spPr>
          <a:xfrm>
            <a:off x="612618" y="3713429"/>
            <a:ext cx="32260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7030A0"/>
                </a:solidFill>
                <a:ea typeface="+mn-lt"/>
                <a:cs typeface="+mn-lt"/>
              </a:rPr>
              <a:t>How do web requests work?</a:t>
            </a:r>
            <a:endParaRPr lang="en-US" sz="2400" b="1">
              <a:solidFill>
                <a:srgbClr val="7030A0"/>
              </a:solidFill>
              <a:cs typeface="Calibri"/>
            </a:endParaRPr>
          </a:p>
        </p:txBody>
      </p:sp>
      <p:sp>
        <p:nvSpPr>
          <p:cNvPr id="13" name="TextBox 12">
            <a:extLst>
              <a:ext uri="{FF2B5EF4-FFF2-40B4-BE49-F238E27FC236}">
                <a16:creationId xmlns:a16="http://schemas.microsoft.com/office/drawing/2014/main" id="{2FDE86F8-AE60-9D7D-FF67-2DBFF9BC134E}"/>
              </a:ext>
            </a:extLst>
          </p:cNvPr>
          <p:cNvSpPr txBox="1"/>
          <p:nvPr/>
        </p:nvSpPr>
        <p:spPr>
          <a:xfrm>
            <a:off x="680519" y="4467886"/>
            <a:ext cx="685498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US" sz="1400" b="1" dirty="0">
                <a:ea typeface="+mn-lt"/>
                <a:cs typeface="+mn-lt"/>
              </a:rPr>
              <a:t>The browser sends an HTTP request message to the server, asking it to send a copy of the website to the client</a:t>
            </a:r>
            <a:r>
              <a:rPr lang="en-US" sz="1400" dirty="0">
                <a:ea typeface="+mn-lt"/>
                <a:cs typeface="+mn-lt"/>
              </a:rPr>
              <a:t> (you go to the shop and order your goods). This message, and all other data sent between the client and the server, is sent across your internet connection using TCP/IP.</a:t>
            </a:r>
            <a:endParaRPr lang="en-US" dirty="0">
              <a:cs typeface="Calibri" panose="020F0502020204030204"/>
            </a:endParaRPr>
          </a:p>
        </p:txBody>
      </p:sp>
      <p:pic>
        <p:nvPicPr>
          <p:cNvPr id="5" name="Picture 5" descr="Graphical user interface, text&#10;&#10;Description automatically generated">
            <a:extLst>
              <a:ext uri="{FF2B5EF4-FFF2-40B4-BE49-F238E27FC236}">
                <a16:creationId xmlns:a16="http://schemas.microsoft.com/office/drawing/2014/main" id="{AC346B81-6D02-F1C3-D01A-BBE46FE42A8C}"/>
              </a:ext>
            </a:extLst>
          </p:cNvPr>
          <p:cNvPicPr>
            <a:picLocks noChangeAspect="1"/>
          </p:cNvPicPr>
          <p:nvPr/>
        </p:nvPicPr>
        <p:blipFill>
          <a:blip r:embed="rId2"/>
          <a:stretch>
            <a:fillRect/>
          </a:stretch>
        </p:blipFill>
        <p:spPr>
          <a:xfrm>
            <a:off x="7100934" y="2762034"/>
            <a:ext cx="3625912" cy="1062329"/>
          </a:xfrm>
          <a:prstGeom prst="rect">
            <a:avLst/>
          </a:prstGeom>
        </p:spPr>
      </p:pic>
    </p:spTree>
    <p:extLst>
      <p:ext uri="{BB962C8B-B14F-4D97-AF65-F5344CB8AC3E}">
        <p14:creationId xmlns:p14="http://schemas.microsoft.com/office/powerpoint/2010/main" val="49783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C7BD-6F2F-5143-A996-D01CBF63184B}"/>
              </a:ext>
            </a:extLst>
          </p:cNvPr>
          <p:cNvSpPr>
            <a:spLocks noGrp="1"/>
          </p:cNvSpPr>
          <p:nvPr>
            <p:ph type="title"/>
          </p:nvPr>
        </p:nvSpPr>
        <p:spPr>
          <a:xfrm>
            <a:off x="773032" y="425297"/>
            <a:ext cx="10645935" cy="950286"/>
          </a:xfrm>
        </p:spPr>
        <p:txBody>
          <a:bodyPr/>
          <a:lstStyle/>
          <a:p>
            <a:br>
              <a:rPr lang="en-US" sz="3200"/>
            </a:br>
            <a:endParaRPr lang="en-US"/>
          </a:p>
        </p:txBody>
      </p:sp>
      <p:sp>
        <p:nvSpPr>
          <p:cNvPr id="3" name="Title 1">
            <a:extLst>
              <a:ext uri="{FF2B5EF4-FFF2-40B4-BE49-F238E27FC236}">
                <a16:creationId xmlns:a16="http://schemas.microsoft.com/office/drawing/2014/main" id="{159382B7-556C-80C8-9A4C-1092976F3C61}"/>
              </a:ext>
            </a:extLst>
          </p:cNvPr>
          <p:cNvSpPr>
            <a:spLocks noGrp="1"/>
          </p:cNvSpPr>
          <p:nvPr/>
        </p:nvSpPr>
        <p:spPr>
          <a:xfrm>
            <a:off x="675962" y="608061"/>
            <a:ext cx="3816247" cy="590286"/>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r>
              <a:rPr lang="en-GB" sz="8000" b="1" i="0" dirty="0">
                <a:solidFill>
                  <a:srgbClr val="7030A0"/>
                </a:solidFill>
                <a:latin typeface="Calibri"/>
                <a:cs typeface="Calibri"/>
              </a:rPr>
              <a:t>The Request and Response Cycle</a:t>
            </a:r>
            <a:endParaRPr lang="en-US" sz="8000" b="1" dirty="0">
              <a:solidFill>
                <a:srgbClr val="7030A0"/>
              </a:solidFill>
              <a:latin typeface="Calibri"/>
              <a:cs typeface="Calibri"/>
            </a:endParaRPr>
          </a:p>
          <a:p>
            <a:br>
              <a:rPr lang="en-GB" b="1" i="0" dirty="0">
                <a:latin typeface="Calibri"/>
              </a:rPr>
            </a:br>
            <a:endParaRPr lang="en-GB" b="1" i="0">
              <a:latin typeface="Calibri"/>
              <a:ea typeface="Calibri Light"/>
              <a:cs typeface="Calibri Light"/>
            </a:endParaRPr>
          </a:p>
        </p:txBody>
      </p:sp>
      <p:sp>
        <p:nvSpPr>
          <p:cNvPr id="4" name="Content Placeholder 2">
            <a:extLst>
              <a:ext uri="{FF2B5EF4-FFF2-40B4-BE49-F238E27FC236}">
                <a16:creationId xmlns:a16="http://schemas.microsoft.com/office/drawing/2014/main" id="{814E214B-78A9-64A4-E2BF-F35D594D545C}"/>
              </a:ext>
            </a:extLst>
          </p:cNvPr>
          <p:cNvSpPr>
            <a:spLocks noGrp="1"/>
          </p:cNvSpPr>
          <p:nvPr/>
        </p:nvSpPr>
        <p:spPr>
          <a:xfrm>
            <a:off x="1299202" y="1445505"/>
            <a:ext cx="3634937" cy="4754880"/>
          </a:xfrm>
          <a:prstGeom prst="rect">
            <a:avLst/>
          </a:prstGeom>
        </p:spPr>
        <p:txBody>
          <a:bodyPr vert="horz" lIns="91440" tIns="45720" rIns="91440" bIns="45720" rtlCol="0" anchor="t">
            <a:no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400" dirty="0">
              <a:cs typeface="Calibri"/>
            </a:endParaRPr>
          </a:p>
          <a:p>
            <a:endParaRPr lang="en-GB" sz="1400">
              <a:ea typeface="+mn-lt"/>
              <a:cs typeface="+mn-lt"/>
            </a:endParaRPr>
          </a:p>
        </p:txBody>
      </p:sp>
      <p:sp>
        <p:nvSpPr>
          <p:cNvPr id="5" name="TextBox 4">
            <a:extLst>
              <a:ext uri="{FF2B5EF4-FFF2-40B4-BE49-F238E27FC236}">
                <a16:creationId xmlns:a16="http://schemas.microsoft.com/office/drawing/2014/main" id="{2B9F52F5-C10F-45C8-54BE-B5A5EF45F1A0}"/>
              </a:ext>
            </a:extLst>
          </p:cNvPr>
          <p:cNvSpPr txBox="1"/>
          <p:nvPr/>
        </p:nvSpPr>
        <p:spPr>
          <a:xfrm>
            <a:off x="967212" y="1517964"/>
            <a:ext cx="77980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latin typeface="Open Sans"/>
                <a:ea typeface="Open Sans"/>
                <a:cs typeface="Open Sans"/>
              </a:rPr>
              <a:t>It is important to be able to visualize the way information flows through the system; typically called the Request/Response Cycle.</a:t>
            </a:r>
            <a:endParaRPr lang="en-US" dirty="0">
              <a:cs typeface="Calibri" panose="020F0502020204030204"/>
            </a:endParaRPr>
          </a:p>
        </p:txBody>
      </p:sp>
      <p:sp>
        <p:nvSpPr>
          <p:cNvPr id="6" name="TextBox 5">
            <a:extLst>
              <a:ext uri="{FF2B5EF4-FFF2-40B4-BE49-F238E27FC236}">
                <a16:creationId xmlns:a16="http://schemas.microsoft.com/office/drawing/2014/main" id="{BED23231-9900-C06A-ABAE-6D69E55123D3}"/>
              </a:ext>
            </a:extLst>
          </p:cNvPr>
          <p:cNvSpPr txBox="1"/>
          <p:nvPr/>
        </p:nvSpPr>
        <p:spPr>
          <a:xfrm>
            <a:off x="672975" y="2476122"/>
            <a:ext cx="708131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7030A0"/>
                </a:solidFill>
                <a:latin typeface="Calibri"/>
                <a:ea typeface="Open Sans"/>
                <a:cs typeface="Open Sans"/>
              </a:rPr>
              <a:t>HTTP Requests and Responses :</a:t>
            </a:r>
          </a:p>
          <a:p>
            <a:endParaRPr lang="en-US" dirty="0">
              <a:latin typeface="Open Sans"/>
              <a:ea typeface="Open Sans"/>
              <a:cs typeface="Open Sans"/>
            </a:endParaRPr>
          </a:p>
          <a:p>
            <a:pPr marL="285750" indent="-285750">
              <a:buFont typeface="Arial"/>
              <a:buChar char="•"/>
            </a:pPr>
            <a:r>
              <a:rPr lang="en-US" dirty="0">
                <a:latin typeface="Open Sans"/>
                <a:ea typeface="Open Sans"/>
                <a:cs typeface="Open Sans"/>
              </a:rPr>
              <a:t>The </a:t>
            </a:r>
            <a:r>
              <a:rPr lang="en-US" dirty="0" err="1">
                <a:latin typeface="Open Sans"/>
                <a:ea typeface="Open Sans"/>
                <a:cs typeface="Open Sans"/>
              </a:rPr>
              <a:t>HyperText</a:t>
            </a:r>
            <a:r>
              <a:rPr lang="en-US" dirty="0">
                <a:latin typeface="Open Sans"/>
                <a:ea typeface="Open Sans"/>
                <a:cs typeface="Open Sans"/>
              </a:rPr>
              <a:t> Transfer Protocol gives us rules about how messages should be sent around the Internet. The system that initiates a connection sends a “request”, and the system the answers sends a “response”.</a:t>
            </a:r>
            <a:endParaRPr lang="en-US">
              <a:cs typeface="Calibri" panose="020F0502020204030204"/>
            </a:endParaRPr>
          </a:p>
          <a:p>
            <a:endParaRPr lang="en-US" dirty="0">
              <a:latin typeface="Open Sans"/>
              <a:ea typeface="Open Sans"/>
              <a:cs typeface="Open Sans"/>
            </a:endParaRPr>
          </a:p>
          <a:p>
            <a:r>
              <a:rPr lang="en-US" b="1" dirty="0">
                <a:solidFill>
                  <a:srgbClr val="7030A0"/>
                </a:solidFill>
                <a:latin typeface="Calibri"/>
                <a:ea typeface="Open Sans"/>
                <a:cs typeface="Open Sans"/>
              </a:rPr>
              <a:t>HTTP Request :</a:t>
            </a:r>
          </a:p>
          <a:p>
            <a:pPr marL="285750" indent="-285750">
              <a:buFont typeface="Arial"/>
              <a:buChar char="•"/>
            </a:pPr>
            <a:endParaRPr lang="en-US" dirty="0">
              <a:latin typeface="Open Sans"/>
              <a:ea typeface="Open Sans"/>
              <a:cs typeface="Open Sans"/>
            </a:endParaRPr>
          </a:p>
          <a:p>
            <a:pPr marL="285750" indent="-285750">
              <a:buFont typeface="Arial"/>
              <a:buChar char="•"/>
            </a:pPr>
            <a:r>
              <a:rPr lang="en-US" dirty="0">
                <a:latin typeface="Open Sans"/>
                <a:ea typeface="Open Sans"/>
                <a:cs typeface="Open Sans"/>
              </a:rPr>
              <a:t>When a “client” (like a web browser) retrieves information, it sends a payload of data to a server as a “request”.</a:t>
            </a:r>
            <a:endParaRPr lang="en-US"/>
          </a:p>
        </p:txBody>
      </p:sp>
      <p:pic>
        <p:nvPicPr>
          <p:cNvPr id="7" name="Picture 7" descr="Graphical user interface, application&#10;&#10;Description automatically generated">
            <a:extLst>
              <a:ext uri="{FF2B5EF4-FFF2-40B4-BE49-F238E27FC236}">
                <a16:creationId xmlns:a16="http://schemas.microsoft.com/office/drawing/2014/main" id="{08B2FCF0-C010-6BDB-5E4D-023ED89BE882}"/>
              </a:ext>
            </a:extLst>
          </p:cNvPr>
          <p:cNvPicPr>
            <a:picLocks noChangeAspect="1"/>
          </p:cNvPicPr>
          <p:nvPr/>
        </p:nvPicPr>
        <p:blipFill>
          <a:blip r:embed="rId2"/>
          <a:stretch>
            <a:fillRect/>
          </a:stretch>
        </p:blipFill>
        <p:spPr>
          <a:xfrm>
            <a:off x="7357451" y="2751856"/>
            <a:ext cx="4025773" cy="2727397"/>
          </a:xfrm>
          <a:prstGeom prst="rect">
            <a:avLst/>
          </a:prstGeom>
        </p:spPr>
      </p:pic>
    </p:spTree>
    <p:extLst>
      <p:ext uri="{BB962C8B-B14F-4D97-AF65-F5344CB8AC3E}">
        <p14:creationId xmlns:p14="http://schemas.microsoft.com/office/powerpoint/2010/main" val="315593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1224-0E77-E642-BC36-872070A67649}"/>
              </a:ext>
            </a:extLst>
          </p:cNvPr>
          <p:cNvSpPr>
            <a:spLocks noGrp="1"/>
          </p:cNvSpPr>
          <p:nvPr>
            <p:ph type="title"/>
          </p:nvPr>
        </p:nvSpPr>
        <p:spPr>
          <a:xfrm>
            <a:off x="610397" y="701406"/>
            <a:ext cx="10645935" cy="950286"/>
          </a:xfrm>
        </p:spPr>
        <p:txBody>
          <a:bodyPr/>
          <a:lstStyle/>
          <a:p>
            <a:br>
              <a:rPr lang="en-US" sz="3200"/>
            </a:br>
            <a:endParaRPr lang="en-US"/>
          </a:p>
        </p:txBody>
      </p:sp>
      <p:sp>
        <p:nvSpPr>
          <p:cNvPr id="3" name="TextBox 1">
            <a:extLst>
              <a:ext uri="{FF2B5EF4-FFF2-40B4-BE49-F238E27FC236}">
                <a16:creationId xmlns:a16="http://schemas.microsoft.com/office/drawing/2014/main" id="{F29A8FC7-DE65-758D-BFCD-AC5B1CF8221B}"/>
              </a:ext>
            </a:extLst>
          </p:cNvPr>
          <p:cNvSpPr txBox="1"/>
          <p:nvPr/>
        </p:nvSpPr>
        <p:spPr>
          <a:xfrm>
            <a:off x="537171" y="620163"/>
            <a:ext cx="10453734" cy="677108"/>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solidFill>
                  <a:srgbClr val="7030A0"/>
                </a:solidFill>
              </a:rPr>
              <a:t>The HTTP Request Lifecycle</a:t>
            </a:r>
          </a:p>
          <a:p>
            <a:endParaRPr lang="en-US" sz="2000" b="1" dirty="0">
              <a:solidFill>
                <a:srgbClr val="7030A0"/>
              </a:solidFill>
              <a:ea typeface="Calibri"/>
              <a:cs typeface="Calibri"/>
            </a:endParaRPr>
          </a:p>
        </p:txBody>
      </p:sp>
      <p:sp>
        <p:nvSpPr>
          <p:cNvPr id="6" name="TextBox 4">
            <a:extLst>
              <a:ext uri="{FF2B5EF4-FFF2-40B4-BE49-F238E27FC236}">
                <a16:creationId xmlns:a16="http://schemas.microsoft.com/office/drawing/2014/main" id="{5C6813DB-C641-A542-E0FF-88A7EA77E8FC}"/>
              </a:ext>
            </a:extLst>
          </p:cNvPr>
          <p:cNvSpPr txBox="1"/>
          <p:nvPr/>
        </p:nvSpPr>
        <p:spPr>
          <a:xfrm>
            <a:off x="2157044" y="2747727"/>
            <a:ext cx="1822765" cy="1477328"/>
          </a:xfrm>
          <a:prstGeom prst="rect">
            <a:avLst/>
          </a:prstGeom>
          <a:noFill/>
          <a:ln>
            <a:solidFill>
              <a:srgbClr val="7030A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2.Resolve an IP</a:t>
            </a:r>
            <a:endParaRPr lang="en-US" dirty="0"/>
          </a:p>
          <a:p>
            <a:pPr algn="ctr"/>
            <a:br>
              <a:rPr lang="en-US" dirty="0"/>
            </a:br>
            <a:endParaRPr lang="en-US" dirty="0"/>
          </a:p>
          <a:p>
            <a:pPr algn="ctr"/>
            <a:endParaRPr lang="en-US" b="1">
              <a:solidFill>
                <a:srgbClr val="535355"/>
              </a:solidFill>
              <a:latin typeface="Calibri"/>
              <a:ea typeface="Calibri"/>
              <a:cs typeface="Calibri"/>
            </a:endParaRPr>
          </a:p>
          <a:p>
            <a:pPr algn="ctr"/>
            <a:endParaRPr lang="en-US" b="1">
              <a:solidFill>
                <a:srgbClr val="535355"/>
              </a:solidFill>
              <a:latin typeface="Calibri"/>
              <a:ea typeface="Calibri"/>
              <a:cs typeface="Calibri"/>
            </a:endParaRPr>
          </a:p>
        </p:txBody>
      </p:sp>
      <p:sp>
        <p:nvSpPr>
          <p:cNvPr id="7" name="TextBox 5">
            <a:extLst>
              <a:ext uri="{FF2B5EF4-FFF2-40B4-BE49-F238E27FC236}">
                <a16:creationId xmlns:a16="http://schemas.microsoft.com/office/drawing/2014/main" id="{968E6DCD-C205-CA0F-BF30-57D70B689158}"/>
              </a:ext>
            </a:extLst>
          </p:cNvPr>
          <p:cNvSpPr txBox="1"/>
          <p:nvPr/>
        </p:nvSpPr>
        <p:spPr>
          <a:xfrm>
            <a:off x="1253904" y="1570776"/>
            <a:ext cx="2109458" cy="646331"/>
          </a:xfrm>
          <a:prstGeom prst="rect">
            <a:avLst/>
          </a:prstGeom>
          <a:noFill/>
          <a:ln>
            <a:solidFill>
              <a:srgbClr val="7030A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1.Local Processing</a:t>
            </a:r>
            <a:endParaRPr lang="en-US" dirty="0"/>
          </a:p>
          <a:p>
            <a:pPr algn="ctr"/>
            <a:endParaRPr lang="en-US" b="1" dirty="0">
              <a:solidFill>
                <a:srgbClr val="663399"/>
              </a:solidFill>
              <a:latin typeface="Calibri"/>
              <a:ea typeface="Calibri"/>
              <a:cs typeface="Calibri"/>
            </a:endParaRPr>
          </a:p>
        </p:txBody>
      </p:sp>
      <p:sp>
        <p:nvSpPr>
          <p:cNvPr id="8" name="TextBox 6">
            <a:extLst>
              <a:ext uri="{FF2B5EF4-FFF2-40B4-BE49-F238E27FC236}">
                <a16:creationId xmlns:a16="http://schemas.microsoft.com/office/drawing/2014/main" id="{26D12984-93C0-E7B4-135A-5ABCD9E9A919}"/>
              </a:ext>
            </a:extLst>
          </p:cNvPr>
          <p:cNvSpPr txBox="1"/>
          <p:nvPr/>
        </p:nvSpPr>
        <p:spPr>
          <a:xfrm>
            <a:off x="4909977" y="2083806"/>
            <a:ext cx="1988744" cy="1200329"/>
          </a:xfrm>
          <a:prstGeom prst="rect">
            <a:avLst/>
          </a:prstGeom>
          <a:noFill/>
          <a:ln>
            <a:solidFill>
              <a:srgbClr val="7030A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3.Establish a TCP Connection</a:t>
            </a:r>
            <a:endParaRPr lang="en-US" dirty="0"/>
          </a:p>
          <a:p>
            <a:pPr algn="ctr"/>
            <a:endParaRPr lang="en-US" b="1" dirty="0">
              <a:solidFill>
                <a:srgbClr val="663399"/>
              </a:solidFill>
              <a:latin typeface="Calibri"/>
              <a:ea typeface="Calibri"/>
              <a:cs typeface="Calibri"/>
            </a:endParaRPr>
          </a:p>
          <a:p>
            <a:pPr algn="ctr"/>
            <a:endParaRPr lang="en-US" b="1">
              <a:solidFill>
                <a:srgbClr val="535355"/>
              </a:solidFill>
              <a:latin typeface="Calibri"/>
              <a:ea typeface="Calibri"/>
              <a:cs typeface="Calibri"/>
            </a:endParaRPr>
          </a:p>
        </p:txBody>
      </p:sp>
      <p:sp>
        <p:nvSpPr>
          <p:cNvPr id="9" name="TextBox 7">
            <a:extLst>
              <a:ext uri="{FF2B5EF4-FFF2-40B4-BE49-F238E27FC236}">
                <a16:creationId xmlns:a16="http://schemas.microsoft.com/office/drawing/2014/main" id="{A5093602-BC58-1654-D881-7EA5BE309E1B}"/>
              </a:ext>
            </a:extLst>
          </p:cNvPr>
          <p:cNvSpPr txBox="1"/>
          <p:nvPr/>
        </p:nvSpPr>
        <p:spPr>
          <a:xfrm>
            <a:off x="7764856" y="1729211"/>
            <a:ext cx="1875577" cy="1200329"/>
          </a:xfrm>
          <a:prstGeom prst="rect">
            <a:avLst/>
          </a:prstGeom>
          <a:noFill/>
          <a:ln>
            <a:solidFill>
              <a:srgbClr val="7030A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4.Send an HTTP Request</a:t>
            </a:r>
            <a:endParaRPr lang="en-US" dirty="0"/>
          </a:p>
          <a:p>
            <a:pPr algn="ctr"/>
            <a:endParaRPr lang="en-US" b="1" dirty="0">
              <a:solidFill>
                <a:srgbClr val="663399"/>
              </a:solidFill>
              <a:latin typeface="Calibri"/>
              <a:ea typeface="Calibri"/>
              <a:cs typeface="Calibri"/>
            </a:endParaRPr>
          </a:p>
          <a:p>
            <a:pPr algn="ctr"/>
            <a:endParaRPr lang="en-US" b="1">
              <a:solidFill>
                <a:srgbClr val="535355"/>
              </a:solidFill>
              <a:latin typeface="Calibri"/>
              <a:ea typeface="Calibri"/>
              <a:cs typeface="Calibri"/>
            </a:endParaRPr>
          </a:p>
        </p:txBody>
      </p:sp>
      <p:sp>
        <p:nvSpPr>
          <p:cNvPr id="10" name="TextBox 8">
            <a:extLst>
              <a:ext uri="{FF2B5EF4-FFF2-40B4-BE49-F238E27FC236}">
                <a16:creationId xmlns:a16="http://schemas.microsoft.com/office/drawing/2014/main" id="{34BF4457-41EB-615B-3A1B-072249E3C59A}"/>
              </a:ext>
            </a:extLst>
          </p:cNvPr>
          <p:cNvSpPr txBox="1"/>
          <p:nvPr/>
        </p:nvSpPr>
        <p:spPr>
          <a:xfrm rot="10800000" flipV="1">
            <a:off x="8536885" y="3891504"/>
            <a:ext cx="1966112" cy="923330"/>
          </a:xfrm>
          <a:prstGeom prst="rect">
            <a:avLst/>
          </a:prstGeom>
          <a:noFill/>
          <a:ln>
            <a:solidFill>
              <a:srgbClr val="7030A0"/>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5.Tearing Down and Cleaning Up</a:t>
            </a:r>
            <a:endParaRPr lang="en-US" dirty="0"/>
          </a:p>
          <a:p>
            <a:pPr algn="ctr"/>
            <a:endParaRPr lang="en-US" b="1" dirty="0">
              <a:solidFill>
                <a:srgbClr val="663399"/>
              </a:solidFill>
              <a:latin typeface="Calibri"/>
              <a:ea typeface="Calibri"/>
              <a:cs typeface="Calibri"/>
            </a:endParaRPr>
          </a:p>
        </p:txBody>
      </p:sp>
    </p:spTree>
    <p:extLst>
      <p:ext uri="{BB962C8B-B14F-4D97-AF65-F5344CB8AC3E}">
        <p14:creationId xmlns:p14="http://schemas.microsoft.com/office/powerpoint/2010/main" val="40887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CDEC-BBAA-6562-747B-3D8E623FE4FE}"/>
              </a:ext>
            </a:extLst>
          </p:cNvPr>
          <p:cNvSpPr>
            <a:spLocks noGrp="1"/>
          </p:cNvSpPr>
          <p:nvPr>
            <p:ph type="title"/>
          </p:nvPr>
        </p:nvSpPr>
        <p:spPr>
          <a:xfrm>
            <a:off x="557586" y="378755"/>
            <a:ext cx="10645935" cy="5188370"/>
          </a:xfrm>
        </p:spPr>
        <p:txBody>
          <a:bodyPr/>
          <a:lstStyle/>
          <a:p>
            <a:r>
              <a:rPr lang="en-US" sz="1600" dirty="0">
                <a:latin typeface="Calibri"/>
                <a:cs typeface="Calibri"/>
              </a:rPr>
              <a:t>1. Local Processing : </a:t>
            </a:r>
            <a:br>
              <a:rPr lang="en-US" sz="1600" dirty="0">
                <a:latin typeface="Calibri"/>
                <a:cs typeface="Calibri"/>
              </a:rPr>
            </a:br>
            <a:br>
              <a:rPr lang="en-US" sz="1600" dirty="0">
                <a:latin typeface="Calibri"/>
                <a:cs typeface="Calibri"/>
              </a:rPr>
            </a:br>
            <a:r>
              <a:rPr lang="en-US" sz="1600" dirty="0">
                <a:latin typeface="Calibri"/>
                <a:cs typeface="Calibri"/>
              </a:rPr>
              <a:t>DNS Lookup</a:t>
            </a:r>
            <a:r>
              <a:rPr lang="en-US" sz="1600" b="0" dirty="0">
                <a:latin typeface="Calibri"/>
                <a:cs typeface="Calibri"/>
              </a:rPr>
              <a:t>: The client tries to resolve the domain name for the request.</a:t>
            </a:r>
            <a:endParaRPr lang="en-US" sz="1600">
              <a:cs typeface="Calibri"/>
            </a:endParaRPr>
          </a:p>
          <a:p>
            <a:r>
              <a:rPr lang="en-US" sz="1600" b="0" dirty="0">
                <a:latin typeface="Calibri"/>
                <a:cs typeface="Calibri"/>
              </a:rPr>
              <a:t>Client sends DNS Query to local ISP DNS server</a:t>
            </a:r>
            <a:endParaRPr lang="en-US" sz="1600"/>
          </a:p>
          <a:p>
            <a:br>
              <a:rPr lang="en-US" sz="1600" dirty="0">
                <a:latin typeface="Calibri"/>
                <a:cs typeface="Calibri"/>
              </a:rPr>
            </a:br>
            <a:r>
              <a:rPr lang="en-US" sz="1600" dirty="0">
                <a:latin typeface="Calibri"/>
                <a:cs typeface="Calibri"/>
              </a:rPr>
              <a:t>2. Resolve an IP :</a:t>
            </a:r>
            <a:br>
              <a:rPr lang="en-US" sz="1600" dirty="0">
                <a:latin typeface="Calibri"/>
                <a:cs typeface="Calibri"/>
              </a:rPr>
            </a:br>
            <a:br>
              <a:rPr lang="en-US" sz="1600" dirty="0">
                <a:latin typeface="Calibri"/>
                <a:cs typeface="Calibri"/>
              </a:rPr>
            </a:br>
            <a:r>
              <a:rPr lang="en-US" sz="1600" b="0" dirty="0">
                <a:latin typeface="Calibri"/>
                <a:cs typeface="Calibri"/>
              </a:rPr>
              <a:t>Your request will now have to travel many network devices to reach its target DNS </a:t>
            </a:r>
            <a:r>
              <a:rPr lang="en-US" sz="1600" b="0" dirty="0" err="1">
                <a:latin typeface="Calibri"/>
                <a:cs typeface="Calibri"/>
              </a:rPr>
              <a:t>server.Once</a:t>
            </a:r>
            <a:r>
              <a:rPr lang="en-US" sz="1600" b="0" dirty="0">
                <a:latin typeface="Calibri"/>
                <a:cs typeface="Calibri"/>
              </a:rPr>
              <a:t> your request arrives at your configured DNS server, the server looks for the address associated with the requested hostname. If it finds one, it sends a response.</a:t>
            </a:r>
            <a:br>
              <a:rPr lang="en-US" sz="1600" b="0" dirty="0">
                <a:latin typeface="Calibri"/>
                <a:cs typeface="Calibri"/>
              </a:rPr>
            </a:br>
            <a:br>
              <a:rPr lang="en-US" sz="1600" dirty="0">
                <a:latin typeface="Calibri"/>
                <a:cs typeface="Calibri"/>
              </a:rPr>
            </a:br>
            <a:r>
              <a:rPr lang="en-US" sz="1600" dirty="0">
                <a:latin typeface="Calibri"/>
                <a:cs typeface="Calibri"/>
              </a:rPr>
              <a:t>3.</a:t>
            </a:r>
            <a:r>
              <a:rPr lang="en-US" sz="1600" b="0" dirty="0">
                <a:latin typeface="Calibri"/>
                <a:cs typeface="Calibri"/>
              </a:rPr>
              <a:t> </a:t>
            </a:r>
            <a:r>
              <a:rPr lang="en-US" sz="1600" dirty="0">
                <a:latin typeface="Calibri"/>
                <a:cs typeface="Calibri"/>
              </a:rPr>
              <a:t>Establish a TCP Connection : </a:t>
            </a:r>
            <a:br>
              <a:rPr lang="en-US" sz="1600" dirty="0">
                <a:latin typeface="Calibri"/>
                <a:cs typeface="Calibri"/>
              </a:rPr>
            </a:br>
            <a:br>
              <a:rPr lang="en-US" sz="1600" dirty="0">
                <a:latin typeface="Calibri"/>
                <a:cs typeface="Calibri"/>
              </a:rPr>
            </a:br>
            <a:r>
              <a:rPr lang="en-US" sz="1600" b="0" dirty="0">
                <a:latin typeface="Calibri"/>
                <a:cs typeface="Calibri"/>
              </a:rPr>
              <a:t>TCP ensures delivery and ordered data transmission. </a:t>
            </a:r>
            <a:br>
              <a:rPr lang="en-US" sz="1600" b="0" dirty="0">
                <a:latin typeface="Calibri"/>
                <a:cs typeface="Calibri"/>
              </a:rPr>
            </a:br>
            <a:br>
              <a:rPr lang="en-US" sz="1600" b="0" dirty="0">
                <a:latin typeface="Calibri"/>
                <a:cs typeface="Calibri"/>
              </a:rPr>
            </a:br>
            <a:r>
              <a:rPr lang="en-US" sz="1600" dirty="0">
                <a:latin typeface="Calibri"/>
                <a:cs typeface="Calibri"/>
              </a:rPr>
              <a:t>4. Send an HTTP Request :</a:t>
            </a:r>
            <a:br>
              <a:rPr lang="en-US" sz="1600" dirty="0">
                <a:latin typeface="Calibri"/>
                <a:cs typeface="Calibri"/>
              </a:rPr>
            </a:br>
            <a:br>
              <a:rPr lang="en-US" sz="1600" dirty="0">
                <a:latin typeface="Calibri"/>
                <a:cs typeface="Calibri"/>
              </a:rPr>
            </a:br>
            <a:r>
              <a:rPr lang="en-US" sz="1600" b="0" dirty="0">
                <a:latin typeface="Calibri"/>
                <a:cs typeface="Calibri"/>
              </a:rPr>
              <a:t>Once the server receives the request, processes it, and finds the resource being requested, it generates an HTTP response.</a:t>
            </a:r>
            <a:br>
              <a:rPr lang="en-US" sz="1600" b="0" dirty="0">
                <a:latin typeface="Calibri"/>
                <a:cs typeface="Calibri"/>
              </a:rPr>
            </a:br>
            <a:br>
              <a:rPr lang="en-US" sz="1600" b="0" dirty="0">
                <a:latin typeface="Calibri"/>
                <a:cs typeface="Calibri"/>
              </a:rPr>
            </a:br>
            <a:r>
              <a:rPr lang="en-US" sz="1600" dirty="0">
                <a:latin typeface="Calibri"/>
                <a:cs typeface="Calibri"/>
              </a:rPr>
              <a:t>5. Tearing Down and Cleaning Up :</a:t>
            </a:r>
            <a:br>
              <a:rPr lang="en-US" sz="1600" dirty="0">
                <a:latin typeface="Calibri"/>
                <a:cs typeface="Calibri"/>
              </a:rPr>
            </a:br>
            <a:br>
              <a:rPr lang="en-US" sz="1600" dirty="0">
                <a:latin typeface="Calibri"/>
                <a:cs typeface="Calibri"/>
              </a:rPr>
            </a:br>
            <a:r>
              <a:rPr lang="en-US" sz="1600" b="0" dirty="0">
                <a:latin typeface="Calibri"/>
                <a:cs typeface="Calibri"/>
              </a:rPr>
              <a:t> Once the response has been fully delivered, the client sends a </a:t>
            </a:r>
            <a:r>
              <a:rPr lang="en-US" sz="1600" b="0" dirty="0">
                <a:latin typeface="Consolas"/>
                <a:cs typeface="Calibri"/>
              </a:rPr>
              <a:t>FIN</a:t>
            </a:r>
            <a:r>
              <a:rPr lang="en-US" sz="1600" b="0" dirty="0">
                <a:latin typeface="Calibri"/>
                <a:cs typeface="Calibri"/>
              </a:rPr>
              <a:t> packet at the TCP level, to which the server responds with an </a:t>
            </a:r>
            <a:r>
              <a:rPr lang="en-US" sz="1600" b="0" dirty="0">
                <a:latin typeface="Consolas"/>
                <a:cs typeface="Calibri"/>
              </a:rPr>
              <a:t>ACK</a:t>
            </a:r>
            <a:r>
              <a:rPr lang="en-US" sz="1600" b="0" dirty="0">
                <a:latin typeface="Calibri"/>
                <a:cs typeface="Calibri"/>
              </a:rPr>
              <a:t>, and then generally sends a </a:t>
            </a:r>
            <a:r>
              <a:rPr lang="en-US" sz="1600" b="0" dirty="0">
                <a:latin typeface="Consolas"/>
                <a:cs typeface="Calibri"/>
              </a:rPr>
              <a:t>FIN</a:t>
            </a:r>
            <a:r>
              <a:rPr lang="en-US" sz="1600" b="0" dirty="0">
                <a:latin typeface="Calibri"/>
                <a:cs typeface="Calibri"/>
              </a:rPr>
              <a:t> of its own, which the client responds to with its own </a:t>
            </a:r>
            <a:r>
              <a:rPr lang="en-US" sz="1600" b="0" dirty="0">
                <a:latin typeface="Consolas"/>
                <a:cs typeface="Calibri"/>
              </a:rPr>
              <a:t>ACK</a:t>
            </a:r>
            <a:r>
              <a:rPr lang="en-US" sz="1600" b="0" dirty="0">
                <a:latin typeface="Calibri"/>
                <a:cs typeface="Calibri"/>
              </a:rPr>
              <a:t> signal. </a:t>
            </a:r>
            <a:endParaRPr lang="en-US" sz="1600" dirty="0">
              <a:latin typeface="Calibri"/>
              <a:cs typeface="Calibri"/>
            </a:endParaRPr>
          </a:p>
        </p:txBody>
      </p:sp>
    </p:spTree>
    <p:extLst>
      <p:ext uri="{BB962C8B-B14F-4D97-AF65-F5344CB8AC3E}">
        <p14:creationId xmlns:p14="http://schemas.microsoft.com/office/powerpoint/2010/main" val="168942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5D7-9B15-374F-B814-D4367F3D268D}"/>
              </a:ext>
            </a:extLst>
          </p:cNvPr>
          <p:cNvSpPr>
            <a:spLocks noGrp="1"/>
          </p:cNvSpPr>
          <p:nvPr>
            <p:ph type="title"/>
          </p:nvPr>
        </p:nvSpPr>
        <p:spPr>
          <a:xfrm>
            <a:off x="610397" y="560407"/>
            <a:ext cx="10645935" cy="479388"/>
          </a:xfrm>
        </p:spPr>
        <p:txBody>
          <a:bodyPr/>
          <a:lstStyle/>
          <a:p>
            <a:r>
              <a:rPr lang="en-US" sz="2800" dirty="0">
                <a:solidFill>
                  <a:srgbClr val="7030A0"/>
                </a:solidFill>
                <a:latin typeface="Calibri"/>
                <a:ea typeface="Calibri"/>
                <a:cs typeface="Calibri"/>
              </a:rPr>
              <a:t>HTTP Request Methods :</a:t>
            </a:r>
          </a:p>
        </p:txBody>
      </p:sp>
      <p:pic>
        <p:nvPicPr>
          <p:cNvPr id="4" name="Picture 4" descr="Table&#10;&#10;Description automatically generated">
            <a:extLst>
              <a:ext uri="{FF2B5EF4-FFF2-40B4-BE49-F238E27FC236}">
                <a16:creationId xmlns:a16="http://schemas.microsoft.com/office/drawing/2014/main" id="{AC65DF3A-73CA-F1C4-5207-DD8816C9A867}"/>
              </a:ext>
            </a:extLst>
          </p:cNvPr>
          <p:cNvPicPr>
            <a:picLocks noChangeAspect="1"/>
          </p:cNvPicPr>
          <p:nvPr/>
        </p:nvPicPr>
        <p:blipFill>
          <a:blip r:embed="rId2"/>
          <a:stretch>
            <a:fillRect/>
          </a:stretch>
        </p:blipFill>
        <p:spPr>
          <a:xfrm>
            <a:off x="1170915" y="1184552"/>
            <a:ext cx="4342645" cy="3259134"/>
          </a:xfrm>
          <a:prstGeom prst="rect">
            <a:avLst/>
          </a:prstGeom>
        </p:spPr>
      </p:pic>
    </p:spTree>
    <p:extLst>
      <p:ext uri="{BB962C8B-B14F-4D97-AF65-F5344CB8AC3E}">
        <p14:creationId xmlns:p14="http://schemas.microsoft.com/office/powerpoint/2010/main" val="168740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1</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WEB REQUEST </vt:lpstr>
      <vt:lpstr>Teammates</vt:lpstr>
      <vt:lpstr>Web Request</vt:lpstr>
      <vt:lpstr> </vt:lpstr>
      <vt:lpstr> </vt:lpstr>
      <vt:lpstr>1. Local Processing :   DNS Lookup: The client tries to resolve the domain name for the request. Client sends DNS Query to local ISP DNS server  2. Resolve an IP :  Your request will now have to travel many network devices to reach its target DNS server.Once your request arrives at your configured DNS server, the server looks for the address associated with the requested hostname. If it finds one, it sends a response.  3. Establish a TCP Connection :   TCP ensures delivery and ordered data transmission.   4. Send an HTTP Request :  Once the server receives the request, processes it, and finds the resource being requested, it generates an HTTP response.  5. Tearing Down and Cleaning Up :   Once the response has been fully delivered, the client sends a FIN packet at the TCP level, to which the server responds with an ACK, and then generally sends a FIN of its own, which the client responds to with its own ACK signal. </vt:lpstr>
      <vt:lpstr>HTTP Request Methods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revision>121</cp:revision>
  <dcterms:created xsi:type="dcterms:W3CDTF">2020-06-30T04:13:35Z</dcterms:created>
  <dcterms:modified xsi:type="dcterms:W3CDTF">2022-04-02T04:29:00Z</dcterms:modified>
</cp:coreProperties>
</file>