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81" r:id="rId3"/>
    <p:sldId id="298" r:id="rId4"/>
    <p:sldId id="302" r:id="rId5"/>
    <p:sldId id="303" r:id="rId6"/>
    <p:sldId id="304" r:id="rId7"/>
    <p:sldId id="321" r:id="rId8"/>
    <p:sldId id="305" r:id="rId9"/>
    <p:sldId id="306" r:id="rId10"/>
    <p:sldId id="307" r:id="rId11"/>
    <p:sldId id="308" r:id="rId12"/>
    <p:sldId id="309" r:id="rId13"/>
    <p:sldId id="322" r:id="rId14"/>
    <p:sldId id="323" r:id="rId15"/>
    <p:sldId id="324" r:id="rId16"/>
    <p:sldId id="325" r:id="rId17"/>
    <p:sldId id="326" r:id="rId18"/>
    <p:sldId id="328" r:id="rId19"/>
    <p:sldId id="330" r:id="rId20"/>
    <p:sldId id="331" r:id="rId21"/>
    <p:sldId id="332" r:id="rId22"/>
    <p:sldId id="333" r:id="rId23"/>
    <p:sldId id="340" r:id="rId24"/>
    <p:sldId id="334" r:id="rId25"/>
    <p:sldId id="335" r:id="rId26"/>
    <p:sldId id="336" r:id="rId27"/>
    <p:sldId id="337" r:id="rId28"/>
    <p:sldId id="338" r:id="rId29"/>
    <p:sldId id="339" r:id="rId30"/>
    <p:sldId id="349" r:id="rId31"/>
    <p:sldId id="310" r:id="rId32"/>
    <p:sldId id="345" r:id="rId33"/>
    <p:sldId id="312" r:id="rId34"/>
    <p:sldId id="311" r:id="rId35"/>
    <p:sldId id="342" r:id="rId36"/>
    <p:sldId id="343" r:id="rId37"/>
    <p:sldId id="344" r:id="rId38"/>
    <p:sldId id="348" r:id="rId39"/>
    <p:sldId id="313" r:id="rId40"/>
    <p:sldId id="316" r:id="rId41"/>
    <p:sldId id="317" r:id="rId42"/>
    <p:sldId id="318" r:id="rId43"/>
    <p:sldId id="315" r:id="rId44"/>
    <p:sldId id="347" r:id="rId45"/>
    <p:sldId id="346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D921DEC-00D1-4DD4-A1D4-C3B1DCB4B7DE}">
          <p14:sldIdLst>
            <p14:sldId id="256"/>
            <p14:sldId id="281"/>
            <p14:sldId id="298"/>
            <p14:sldId id="302"/>
            <p14:sldId id="303"/>
            <p14:sldId id="304"/>
            <p14:sldId id="321"/>
            <p14:sldId id="305"/>
            <p14:sldId id="306"/>
            <p14:sldId id="307"/>
            <p14:sldId id="308"/>
            <p14:sldId id="309"/>
            <p14:sldId id="322"/>
            <p14:sldId id="323"/>
            <p14:sldId id="324"/>
            <p14:sldId id="325"/>
            <p14:sldId id="326"/>
            <p14:sldId id="328"/>
            <p14:sldId id="330"/>
            <p14:sldId id="331"/>
            <p14:sldId id="332"/>
            <p14:sldId id="333"/>
            <p14:sldId id="340"/>
            <p14:sldId id="334"/>
            <p14:sldId id="335"/>
            <p14:sldId id="336"/>
            <p14:sldId id="337"/>
            <p14:sldId id="338"/>
            <p14:sldId id="339"/>
            <p14:sldId id="349"/>
            <p14:sldId id="310"/>
            <p14:sldId id="345"/>
            <p14:sldId id="312"/>
            <p14:sldId id="311"/>
            <p14:sldId id="342"/>
            <p14:sldId id="343"/>
            <p14:sldId id="344"/>
            <p14:sldId id="348"/>
            <p14:sldId id="313"/>
            <p14:sldId id="316"/>
            <p14:sldId id="317"/>
            <p14:sldId id="318"/>
            <p14:sldId id="315"/>
            <p14:sldId id="347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116" d="100"/>
          <a:sy n="116" d="100"/>
        </p:scale>
        <p:origin x="133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D41CF-96E2-4FD6-90AE-34E003AD28C6}" type="datetimeFigureOut">
              <a:rPr lang="fr-FR" smtClean="0"/>
              <a:pPr/>
              <a:t>29/03/2015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BF9CF-AE37-46BA-B9DC-8DAC9978670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05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BF9CF-AE37-46BA-B9DC-8DAC99786703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66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BF9CF-AE37-46BA-B9DC-8DAC9978670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572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BF9CF-AE37-46BA-B9DC-8DAC9978670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33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BF9CF-AE37-46BA-B9DC-8DAC99786703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160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BF9CF-AE37-46BA-B9DC-8DAC99786703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351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BF9CF-AE37-46BA-B9DC-8DAC99786703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35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503973-BB8B-4D57-A7A9-A7109C96880E}" type="datetime1">
              <a:rPr lang="en-US" smtClean="0"/>
              <a:pPr/>
              <a:t>3/29/2015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2AC22E-2CC4-429B-9D0C-0E65D74AF97C}" type="datetime1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E7C933-F536-452B-AFE6-7C4758CBF204}" type="datetime1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E7D448-B3DD-4873-AEB7-7C02CA9BCAEB}" type="datetime1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4177B7-1EF9-493D-B519-9A3C5E44B30F}" type="datetime1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1D3C6C-DE27-4AF5-8798-3A9D76500D4B}" type="datetime1">
              <a:rPr lang="en-US" smtClean="0"/>
              <a:pPr/>
              <a:t>3/29/2015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A5D343-06CA-4594-9CD4-C07A4DE89C36}" type="datetime1">
              <a:rPr lang="en-US" smtClean="0"/>
              <a:pPr/>
              <a:t>3/29/2015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5160-D105-44FA-AEEF-35210118C185}" type="datetime1">
              <a:rPr lang="en-US" smtClean="0"/>
              <a:pPr/>
              <a:t>3/29/2015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FEA78D-CF67-4470-99ED-DDCC64235E96}" type="datetime1">
              <a:rPr lang="en-US" smtClean="0"/>
              <a:pPr/>
              <a:t>3/29/2015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332F9D-C894-4F83-ACE0-96C156FC4195}" type="datetime1">
              <a:rPr lang="en-US" smtClean="0"/>
              <a:pPr/>
              <a:t>3/29/2015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D3286E-F7A7-4D06-AE8A-6034B32F6DF1}" type="datetime1">
              <a:rPr lang="en-US" smtClean="0"/>
              <a:pPr/>
              <a:t>3/29/2015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BCBA07D-1891-4033-AAE4-E65F91AA184A}" type="datetime1">
              <a:rPr lang="en-US" smtClean="0"/>
              <a:pPr/>
              <a:t>3/29/2015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789681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/>
              <a:t>Réalisation d’un coach GPS sur mobile Android </a:t>
            </a:r>
            <a:endParaRPr lang="fr-FR" sz="4400" dirty="0"/>
          </a:p>
        </p:txBody>
      </p:sp>
      <p:pic>
        <p:nvPicPr>
          <p:cNvPr id="1027" name="Picture 3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511502"/>
            <a:ext cx="2889250" cy="1085850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5076056" y="5877272"/>
            <a:ext cx="42484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Thibault Lefrançois  M2 DNR-2I</a:t>
            </a:r>
          </a:p>
          <a:p>
            <a:endParaRPr lang="fr-FR" sz="1000" dirty="0" smtClean="0"/>
          </a:p>
          <a:p>
            <a:r>
              <a:rPr lang="fr-FR" dirty="0" smtClean="0"/>
              <a:t>Maxime Varin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243626" y="45811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Tuteur : Yann </a:t>
            </a:r>
            <a:r>
              <a:rPr lang="fr-FR" dirty="0" err="1" smtClean="0"/>
              <a:t>Mathet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77" y="2492896"/>
            <a:ext cx="1455182" cy="1455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39552" y="1595573"/>
            <a:ext cx="7349988" cy="4251928"/>
          </a:xfrm>
        </p:spPr>
        <p:txBody>
          <a:bodyPr/>
          <a:lstStyle/>
          <a:p>
            <a:r>
              <a:rPr lang="fr-FR" dirty="0" smtClean="0"/>
              <a:t>Latitude</a:t>
            </a:r>
          </a:p>
          <a:p>
            <a:endParaRPr lang="fr-FR" dirty="0" smtClean="0"/>
          </a:p>
          <a:p>
            <a:r>
              <a:rPr lang="fr-FR" dirty="0" smtClean="0"/>
              <a:t>Longitude</a:t>
            </a:r>
          </a:p>
          <a:p>
            <a:endParaRPr lang="fr-FR" dirty="0" smtClean="0"/>
          </a:p>
          <a:p>
            <a:r>
              <a:rPr lang="fr-FR" dirty="0" smtClean="0"/>
              <a:t>Date</a:t>
            </a:r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32440" y="6407944"/>
            <a:ext cx="480592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10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Le Format GPX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595573"/>
            <a:ext cx="4519351" cy="3347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283968" y="3611797"/>
            <a:ext cx="2088232" cy="144016"/>
          </a:xfrm>
          <a:prstGeom prst="rect">
            <a:avLst/>
          </a:prstGeom>
          <a:noFill/>
          <a:ln w="95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572000" y="3327632"/>
            <a:ext cx="1983864" cy="145293"/>
          </a:xfrm>
          <a:prstGeom prst="rect">
            <a:avLst/>
          </a:prstGeom>
          <a:noFill/>
          <a:ln w="95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11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La projection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31" y="3140968"/>
            <a:ext cx="4862913" cy="2664296"/>
          </a:xfrm>
          <a:prstGeom prst="rect">
            <a:avLst/>
          </a:prstGeom>
        </p:spPr>
      </p:pic>
      <p:sp>
        <p:nvSpPr>
          <p:cNvPr id="8" name="Espace réservé du contenu 1"/>
          <p:cNvSpPr txBox="1">
            <a:spLocks/>
          </p:cNvSpPr>
          <p:nvPr/>
        </p:nvSpPr>
        <p:spPr>
          <a:xfrm>
            <a:off x="608974" y="1671879"/>
            <a:ext cx="7349988" cy="42519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Projection de A</a:t>
            </a:r>
          </a:p>
          <a:p>
            <a:endParaRPr lang="fr-FR" dirty="0" smtClean="0"/>
          </a:p>
          <a:p>
            <a:r>
              <a:rPr lang="fr-FR" dirty="0" smtClean="0"/>
              <a:t>Calcul des coordonnées de H</a:t>
            </a:r>
          </a:p>
          <a:p>
            <a:endParaRPr lang="fr-FR" dirty="0"/>
          </a:p>
          <a:p>
            <a:r>
              <a:rPr lang="fr-FR" dirty="0" smtClean="0"/>
              <a:t>Rapport BH/BC</a:t>
            </a:r>
          </a:p>
          <a:p>
            <a:endParaRPr lang="fr-FR" dirty="0"/>
          </a:p>
          <a:p>
            <a:r>
              <a:rPr lang="fr-FR" dirty="0" smtClean="0"/>
              <a:t>Interpolation </a:t>
            </a:r>
          </a:p>
          <a:p>
            <a:pPr marL="109728" indent="0">
              <a:buNone/>
            </a:pPr>
            <a:r>
              <a:rPr lang="fr-FR" dirty="0" smtClean="0"/>
              <a:t>temporelle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216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12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cxnSp>
        <p:nvCxnSpPr>
          <p:cNvPr id="4" name="Connecteur droit 3"/>
          <p:cNvCxnSpPr>
            <a:stCxn id="25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26" idx="1"/>
            <a:endCxn id="27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30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endCxn id="33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endCxn id="30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33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5" name="Rectangle 24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6" name="Rectangle 25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7" name="Rectangle 26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9" name="Rectangle 28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0" name="Rectangle 29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1" name="Rectangle 30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2" name="Rectangle 31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3" name="Rectangle 32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4" name="Rectangle 33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4" name="Rectangle 23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900" i="1" dirty="0" err="1" smtClean="0">
                    <a:latin typeface="LMMathItalic8-Regular"/>
                  </a:rPr>
                  <a:t>ref</a:t>
                </a:r>
                <a:r>
                  <a:rPr lang="fr-FR" sz="9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>
                    <a:latin typeface="LMMathItalic12-Regular"/>
                  </a:rPr>
                  <a:t>null</a:t>
                </a:r>
                <a:endParaRPr lang="fr-FR" sz="1400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i="1" dirty="0" err="1" smtClean="0">
                    <a:latin typeface="LMMathItalic12-Regular"/>
                  </a:rPr>
                  <a:t>projete</a:t>
                </a:r>
                <a:r>
                  <a:rPr lang="en-US" sz="1400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dirty="0" smtClean="0">
                    <a:latin typeface="LMMathSymbols10-Regular"/>
                  </a:rPr>
                  <a:t> </a:t>
                </a:r>
                <a:r>
                  <a:rPr lang="en-US" sz="1400" i="1" dirty="0" smtClean="0">
                    <a:latin typeface="LMMathItalic12-Regular"/>
                  </a:rPr>
                  <a:t>calculProjection</a:t>
                </a:r>
                <a:r>
                  <a:rPr lang="en-US" sz="1400" dirty="0" smtClean="0">
                    <a:latin typeface="LMRoman12-Regular"/>
                  </a:rPr>
                  <a:t>(</a:t>
                </a:r>
                <a:r>
                  <a:rPr lang="en-US" sz="1400" i="1" dirty="0" smtClean="0">
                    <a:latin typeface="LMMathItalic12-Regular"/>
                  </a:rPr>
                  <a:t>t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 smtClean="0">
                    <a:latin typeface="LMRoman12-Regular"/>
                  </a:rPr>
                  <a:t>[</a:t>
                </a:r>
                <a:r>
                  <a:rPr lang="en-US" sz="1400" i="1" dirty="0" smtClean="0">
                    <a:latin typeface="LMMathItalic12-Regular"/>
                  </a:rPr>
                  <a:t>i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50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3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r>
              <a:rPr lang="en-US" sz="1200" dirty="0" smtClean="0"/>
              <a:t>12</a:t>
            </a:r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240900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4875795" y="168622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4516779" y="1703667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360087" y="1414861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708259" y="1427607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13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23973"/>
              </p:ext>
            </p:extLst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511721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i="1" dirty="0" err="1" smtClean="0"/>
                        <a:t>null</a:t>
                      </a:r>
                      <a:endParaRPr lang="fr-FR" i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6" name="Espace réservé du contenu 1"/>
              <p:cNvSpPr txBox="1">
                <a:spLocks/>
              </p:cNvSpPr>
              <p:nvPr/>
            </p:nvSpPr>
            <p:spPr>
              <a:xfrm>
                <a:off x="3851920" y="2751935"/>
                <a:ext cx="5292079" cy="374441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endParaRPr lang="fr-FR" sz="1400" dirty="0" smtClean="0"/>
              </a:p>
              <a:p>
                <a:pPr marL="109728" indent="0">
                  <a:buFont typeface="Wingdings 3"/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Font typeface="Wingdings 3"/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b="1" i="1" dirty="0" err="1" smtClean="0">
                    <a:latin typeface="LMMathItalic12-Regular"/>
                  </a:rPr>
                  <a:t>i</a:t>
                </a:r>
                <a:r>
                  <a:rPr lang="fr-FR" sz="900" b="1" i="1" dirty="0" err="1" smtClean="0">
                    <a:latin typeface="LMMathItalic8-Regular"/>
                  </a:rPr>
                  <a:t>ref</a:t>
                </a:r>
                <a:r>
                  <a:rPr lang="fr-FR" sz="900" b="1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>
                    <a:latin typeface="LMMathSymbols10-Regular"/>
                  </a:rPr>
                  <a:t> </a:t>
                </a:r>
                <a:r>
                  <a:rPr lang="fr-FR" sz="1400" b="1" dirty="0">
                    <a:latin typeface="LMRoman12-Regular"/>
                  </a:rPr>
                  <a:t>0; </a:t>
                </a:r>
                <a:r>
                  <a:rPr lang="fr-FR" sz="1400" b="1" i="1" dirty="0" err="1">
                    <a:latin typeface="LMMathItalic12-Regular"/>
                  </a:rPr>
                  <a:t>i</a:t>
                </a:r>
                <a:r>
                  <a:rPr lang="fr-FR" sz="900" b="1" i="1" dirty="0" err="1">
                    <a:latin typeface="LMMathItalic8-Regular"/>
                  </a:rPr>
                  <a:t>act</a:t>
                </a:r>
                <a:r>
                  <a:rPr lang="fr-FR" sz="900" b="1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>
                    <a:latin typeface="LMMathSymbols10-Regular"/>
                  </a:rPr>
                  <a:t> </a:t>
                </a:r>
                <a:r>
                  <a:rPr lang="fr-FR" sz="1400" b="1" dirty="0">
                    <a:latin typeface="LMRoman12-Regular"/>
                  </a:rPr>
                  <a:t>0; </a:t>
                </a:r>
                <a:r>
                  <a:rPr lang="fr-FR" sz="1400" b="1" i="1" dirty="0">
                    <a:latin typeface="LMMathItalic12-Regular"/>
                  </a:rPr>
                  <a:t>projections</a:t>
                </a:r>
                <a:r>
                  <a:rPr lang="fr-FR" sz="1400" b="1" dirty="0">
                    <a:latin typeface="LMRoman12-Regular"/>
                  </a:rPr>
                  <a:t>[</a:t>
                </a:r>
                <a:r>
                  <a:rPr lang="fr-FR" sz="1400" b="1" i="1" dirty="0" err="1">
                    <a:latin typeface="LMMathItalic12-Regular"/>
                  </a:rPr>
                  <a:t>t</a:t>
                </a:r>
                <a:r>
                  <a:rPr lang="fr-FR" sz="900" b="1" i="1" dirty="0" err="1">
                    <a:latin typeface="LMMathItalic8-Regular"/>
                  </a:rPr>
                  <a:t>act</a:t>
                </a:r>
                <a:r>
                  <a:rPr lang="fr-FR" sz="1400" b="1" i="1" dirty="0" err="1">
                    <a:latin typeface="LMMathItalic12-Regular"/>
                  </a:rPr>
                  <a:t>.size</a:t>
                </a:r>
                <a:r>
                  <a:rPr lang="fr-FR" sz="1400" b="1" dirty="0">
                    <a:latin typeface="LMRoman12-Regular"/>
                  </a:rPr>
                  <a:t>()]; </a:t>
                </a:r>
                <a:r>
                  <a:rPr lang="fr-FR" sz="1400" b="1" i="1" dirty="0" err="1">
                    <a:latin typeface="LMMathItalic12-Regular"/>
                  </a:rPr>
                  <a:t>projete</a:t>
                </a:r>
                <a:r>
                  <a:rPr lang="fr-FR" sz="1400" b="1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>
                    <a:latin typeface="LMMathSymbols10-Regular"/>
                  </a:rPr>
                  <a:t> </a:t>
                </a:r>
                <a:r>
                  <a:rPr lang="fr-FR" sz="1400" b="1" i="1" dirty="0" smtClean="0">
                    <a:latin typeface="LMMathItalic12-Regular"/>
                  </a:rPr>
                  <a:t>null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i="1" dirty="0" err="1" smtClean="0">
                    <a:latin typeface="LMMathItalic12-Regular"/>
                  </a:rPr>
                  <a:t>projete</a:t>
                </a:r>
                <a:r>
                  <a:rPr lang="en-US" sz="1400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dirty="0" smtClean="0">
                    <a:latin typeface="LMMathSymbols10-Regular"/>
                  </a:rPr>
                  <a:t> </a:t>
                </a:r>
                <a:r>
                  <a:rPr lang="en-US" sz="1400" i="1" dirty="0" smtClean="0">
                    <a:latin typeface="LMMathItalic12-Regular"/>
                  </a:rPr>
                  <a:t>calculProjection</a:t>
                </a:r>
                <a:r>
                  <a:rPr lang="en-US" sz="1400" dirty="0" smtClean="0">
                    <a:latin typeface="LMRoman12-Regular"/>
                  </a:rPr>
                  <a:t>(</a:t>
                </a:r>
                <a:r>
                  <a:rPr lang="en-US" sz="1400" i="1" dirty="0" smtClean="0">
                    <a:latin typeface="LMMathItalic12-Regular"/>
                  </a:rPr>
                  <a:t>t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 smtClean="0">
                    <a:latin typeface="LMRoman12-Regular"/>
                  </a:rPr>
                  <a:t>[</a:t>
                </a:r>
                <a:r>
                  <a:rPr lang="en-US" sz="1400" i="1" dirty="0" smtClean="0">
                    <a:latin typeface="LMMathItalic12-Regular"/>
                  </a:rPr>
                  <a:t>i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96" name="Espace réservé du conten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751935"/>
                <a:ext cx="5292079" cy="3744416"/>
              </a:xfrm>
              <a:prstGeom prst="rect">
                <a:avLst/>
              </a:prstGeom>
              <a:blipFill rotWithShape="0">
                <a:blip r:embed="rId3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1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900" i="1" dirty="0" err="1" smtClean="0">
                    <a:latin typeface="LMMathItalic8-Regular"/>
                  </a:rPr>
                  <a:t>ref</a:t>
                </a:r>
                <a:r>
                  <a:rPr lang="fr-FR" sz="9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b="1" i="1" dirty="0" err="1" smtClean="0">
                    <a:latin typeface="LMMathItalic12-Regular"/>
                  </a:rPr>
                  <a:t>projete</a:t>
                </a:r>
                <a:r>
                  <a:rPr lang="en-US" sz="1400" b="1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1" dirty="0" smtClean="0">
                    <a:latin typeface="LMMathSymbols10-Regular"/>
                  </a:rPr>
                  <a:t> </a:t>
                </a:r>
                <a:r>
                  <a:rPr lang="en-US" sz="1400" b="1" i="1" dirty="0" smtClean="0">
                    <a:latin typeface="LMMathItalic12-Regular"/>
                  </a:rPr>
                  <a:t>calculProjection</a:t>
                </a:r>
                <a:r>
                  <a:rPr lang="en-US" sz="1400" b="1" dirty="0" smtClean="0">
                    <a:latin typeface="LMRoman12-Regular"/>
                  </a:rPr>
                  <a:t>(</a:t>
                </a:r>
                <a:r>
                  <a:rPr lang="en-US" sz="1400" b="1" i="1" dirty="0" smtClean="0">
                    <a:latin typeface="LMMathItalic12-Regular"/>
                  </a:rPr>
                  <a:t>t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 smtClean="0">
                    <a:latin typeface="LMRoman12-Regular"/>
                  </a:rPr>
                  <a:t>[</a:t>
                </a:r>
                <a:r>
                  <a:rPr lang="en-US" sz="1400" b="1" i="1" dirty="0" smtClean="0">
                    <a:latin typeface="LMMathItalic12-Regular"/>
                  </a:rPr>
                  <a:t>i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4875795" y="168622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4516779" y="1703667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360087" y="1414861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708259" y="1427607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14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20900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cxnSp>
        <p:nvCxnSpPr>
          <p:cNvPr id="44" name="Connecteur droit 43"/>
          <p:cNvCxnSpPr/>
          <p:nvPr/>
        </p:nvCxnSpPr>
        <p:spPr>
          <a:xfrm flipV="1">
            <a:off x="4855191" y="2231231"/>
            <a:ext cx="19228" cy="888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" name="Rectangle 4"/>
          <p:cNvSpPr/>
          <p:nvPr/>
        </p:nvSpPr>
        <p:spPr>
          <a:xfrm>
            <a:off x="4430775" y="332127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048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i="1" dirty="0" err="1" smtClean="0">
                    <a:latin typeface="LMMathItalic12-Regular"/>
                  </a:rPr>
                  <a:t>projete</a:t>
                </a:r>
                <a:r>
                  <a:rPr lang="en-US" sz="1400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dirty="0" smtClean="0">
                    <a:latin typeface="LMMathSymbols10-Regular"/>
                  </a:rPr>
                  <a:t> </a:t>
                </a:r>
                <a:r>
                  <a:rPr lang="en-US" sz="1400" i="1" dirty="0" smtClean="0">
                    <a:latin typeface="LMMathItalic12-Regular"/>
                  </a:rPr>
                  <a:t>calculProjection</a:t>
                </a:r>
                <a:r>
                  <a:rPr lang="en-US" sz="1400" dirty="0" smtClean="0">
                    <a:latin typeface="LMRoman12-Regular"/>
                  </a:rPr>
                  <a:t>(</a:t>
                </a:r>
                <a:r>
                  <a:rPr lang="en-US" sz="1400" i="1" dirty="0" smtClean="0">
                    <a:latin typeface="LMMathItalic12-Regular"/>
                  </a:rPr>
                  <a:t>t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 smtClean="0">
                    <a:latin typeface="LMRoman12-Regular"/>
                  </a:rPr>
                  <a:t>[</a:t>
                </a:r>
                <a:r>
                  <a:rPr lang="en-US" sz="1400" i="1" dirty="0" smtClean="0">
                    <a:latin typeface="LMMathItalic12-Regular"/>
                  </a:rPr>
                  <a:t>i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b="1" i="1" dirty="0" smtClean="0">
                    <a:latin typeface="LMMathItalic12-Regular"/>
                  </a:rPr>
                  <a:t>projection</a:t>
                </a:r>
                <a:r>
                  <a:rPr lang="fr-FR" sz="1200" b="1" dirty="0" smtClean="0">
                    <a:latin typeface="LMRoman12-Regular"/>
                  </a:rPr>
                  <a:t>[ </a:t>
                </a:r>
                <a:r>
                  <a:rPr lang="fr-FR" sz="1600" b="1" i="1" dirty="0" err="1" smtClean="0">
                    <a:latin typeface="LMMathItalic12-Regular"/>
                  </a:rPr>
                  <a:t>i</a:t>
                </a:r>
                <a:r>
                  <a:rPr lang="fr-FR" sz="600" b="1" i="1" dirty="0" err="1" smtClean="0">
                    <a:latin typeface="LMMathItalic8-Regular"/>
                  </a:rPr>
                  <a:t>act</a:t>
                </a:r>
                <a:r>
                  <a:rPr lang="fr-FR" sz="600" b="1" i="1" dirty="0" smtClean="0">
                    <a:latin typeface="LMMathItalic8-Regular"/>
                  </a:rPr>
                  <a:t> </a:t>
                </a:r>
                <a:r>
                  <a:rPr lang="fr-FR" sz="1200" b="1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b="1" dirty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projete</a:t>
                </a:r>
                <a:endParaRPr lang="fr-FR" sz="1200" b="1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i="1" dirty="0" smtClean="0">
                    <a:latin typeface="LMMathItalic12-Regular"/>
                  </a:rPr>
                  <a:t>			</a:t>
                </a:r>
                <a:r>
                  <a:rPr lang="fr-FR" sz="1400" b="1" i="1" dirty="0" err="1" smtClean="0">
                    <a:latin typeface="LMMathItalic12-Regular"/>
                  </a:rPr>
                  <a:t>i</a:t>
                </a:r>
                <a:r>
                  <a:rPr lang="fr-FR" sz="700" b="1" i="1" dirty="0" err="1" smtClean="0">
                    <a:latin typeface="LMMathItalic8-Regular"/>
                  </a:rPr>
                  <a:t>act</a:t>
                </a:r>
                <a:r>
                  <a:rPr lang="fr-FR" sz="700" b="1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 smtClean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i</a:t>
                </a:r>
                <a:r>
                  <a:rPr lang="fr-FR" sz="700" b="1" i="1" dirty="0" err="1">
                    <a:latin typeface="LMMathItalic8-Regular"/>
                  </a:rPr>
                  <a:t>act</a:t>
                </a:r>
                <a:r>
                  <a:rPr lang="fr-FR" sz="700" b="1" i="1" dirty="0">
                    <a:latin typeface="LMMathItalic8-Regular"/>
                  </a:rPr>
                  <a:t> </a:t>
                </a:r>
                <a:r>
                  <a:rPr lang="fr-FR" sz="1400" b="1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5641443" y="1668630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4516779" y="1703667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360087" y="1414861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473907" y="1410012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15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543768"/>
              </p:ext>
            </p:extLst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/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7861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b="1" i="1" dirty="0" err="1" smtClean="0">
                    <a:latin typeface="LMMathItalic12-Regular"/>
                  </a:rPr>
                  <a:t>projete</a:t>
                </a:r>
                <a:r>
                  <a:rPr lang="en-US" sz="1400" b="1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1" dirty="0" smtClean="0">
                    <a:latin typeface="LMMathSymbols10-Regular"/>
                  </a:rPr>
                  <a:t> </a:t>
                </a:r>
                <a:r>
                  <a:rPr lang="en-US" sz="1400" b="1" i="1" dirty="0" smtClean="0">
                    <a:latin typeface="LMMathItalic12-Regular"/>
                  </a:rPr>
                  <a:t>calculProjection</a:t>
                </a:r>
                <a:r>
                  <a:rPr lang="en-US" sz="1400" b="1" dirty="0" smtClean="0">
                    <a:latin typeface="LMRoman12-Regular"/>
                  </a:rPr>
                  <a:t>(</a:t>
                </a:r>
                <a:r>
                  <a:rPr lang="en-US" sz="1400" b="1" i="1" dirty="0" smtClean="0">
                    <a:latin typeface="LMMathItalic12-Regular"/>
                  </a:rPr>
                  <a:t>t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 smtClean="0">
                    <a:latin typeface="LMRoman12-Regular"/>
                  </a:rPr>
                  <a:t>[</a:t>
                </a:r>
                <a:r>
                  <a:rPr lang="en-US" sz="1400" b="1" i="1" dirty="0" smtClean="0">
                    <a:latin typeface="LMMathItalic12-Regular"/>
                  </a:rPr>
                  <a:t>i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5641443" y="1668630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4516779" y="1703667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360087" y="1414861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473907" y="1410012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16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532123"/>
              </p:ext>
            </p:extLst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253864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0´´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5572125" y="2078643"/>
            <a:ext cx="71511" cy="39309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473907" y="250334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558646" y="246062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8679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i="1" dirty="0" err="1" smtClean="0">
                    <a:latin typeface="LMMathItalic12-Regular"/>
                  </a:rPr>
                  <a:t>projete</a:t>
                </a:r>
                <a:r>
                  <a:rPr lang="en-US" sz="1400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dirty="0" smtClean="0">
                    <a:latin typeface="LMMathSymbols10-Regular"/>
                  </a:rPr>
                  <a:t> </a:t>
                </a:r>
                <a:r>
                  <a:rPr lang="en-US" sz="1400" i="1" dirty="0" smtClean="0">
                    <a:latin typeface="LMMathItalic12-Regular"/>
                  </a:rPr>
                  <a:t>calculProjection</a:t>
                </a:r>
                <a:r>
                  <a:rPr lang="en-US" sz="1400" dirty="0" smtClean="0">
                    <a:latin typeface="LMRoman12-Regular"/>
                  </a:rPr>
                  <a:t>(</a:t>
                </a:r>
                <a:r>
                  <a:rPr lang="en-US" sz="1400" i="1" dirty="0" smtClean="0">
                    <a:latin typeface="LMMathItalic12-Regular"/>
                  </a:rPr>
                  <a:t>t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 smtClean="0">
                    <a:latin typeface="LMRoman12-Regular"/>
                  </a:rPr>
                  <a:t>[</a:t>
                </a:r>
                <a:r>
                  <a:rPr lang="en-US" sz="1400" i="1" dirty="0" smtClean="0">
                    <a:latin typeface="LMMathItalic12-Regular"/>
                  </a:rPr>
                  <a:t>i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b="1" i="1" dirty="0" err="1" smtClean="0">
                    <a:latin typeface="LMMathItalic12-Regular"/>
                  </a:rPr>
                  <a:t>i</a:t>
                </a:r>
                <a:r>
                  <a:rPr lang="fr-FR" sz="700" b="1" i="1" dirty="0" err="1" smtClean="0">
                    <a:latin typeface="LMMathItalic8-Regular"/>
                  </a:rPr>
                  <a:t>ref</a:t>
                </a:r>
                <a:r>
                  <a:rPr lang="fr-FR" sz="700" b="1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 smtClean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i</a:t>
                </a:r>
                <a:r>
                  <a:rPr lang="fr-FR" sz="700" b="1" i="1" dirty="0" err="1">
                    <a:latin typeface="LMMathItalic8-Regular"/>
                  </a:rPr>
                  <a:t>ref</a:t>
                </a:r>
                <a:r>
                  <a:rPr lang="fr-FR" sz="700" b="1" i="1" dirty="0">
                    <a:latin typeface="LMMathItalic8-Regular"/>
                  </a:rPr>
                  <a:t> </a:t>
                </a:r>
                <a:r>
                  <a:rPr lang="fr-FR" sz="1400" b="1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5641443" y="1668630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5529072" y="1962130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341507" y="1692591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473907" y="1410012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17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/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0´´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453208" y="2443605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558646" y="246062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40635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b="1" i="1" dirty="0" err="1" smtClean="0">
                    <a:latin typeface="LMMathItalic12-Regular"/>
                  </a:rPr>
                  <a:t>projete</a:t>
                </a:r>
                <a:r>
                  <a:rPr lang="en-US" sz="1400" b="1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1" dirty="0" smtClean="0">
                    <a:latin typeface="LMMathSymbols10-Regular"/>
                  </a:rPr>
                  <a:t> </a:t>
                </a:r>
                <a:r>
                  <a:rPr lang="en-US" sz="1400" b="1" i="1" dirty="0" smtClean="0">
                    <a:latin typeface="LMMathItalic12-Regular"/>
                  </a:rPr>
                  <a:t>calculProjection</a:t>
                </a:r>
                <a:r>
                  <a:rPr lang="en-US" sz="1400" b="1" dirty="0" smtClean="0">
                    <a:latin typeface="LMRoman12-Regular"/>
                  </a:rPr>
                  <a:t>(</a:t>
                </a:r>
                <a:r>
                  <a:rPr lang="en-US" sz="1400" b="1" i="1" dirty="0" smtClean="0">
                    <a:latin typeface="LMMathItalic12-Regular"/>
                  </a:rPr>
                  <a:t>t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 smtClean="0">
                    <a:latin typeface="LMRoman12-Regular"/>
                  </a:rPr>
                  <a:t>[</a:t>
                </a:r>
                <a:r>
                  <a:rPr lang="en-US" sz="1400" b="1" i="1" dirty="0" smtClean="0">
                    <a:latin typeface="LMMathItalic12-Regular"/>
                  </a:rPr>
                  <a:t>i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5641443" y="1668630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5529072" y="1962130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341507" y="1692591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473907" y="1410012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18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97700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cxnSp>
        <p:nvCxnSpPr>
          <p:cNvPr id="48" name="Connecteur droit 47"/>
          <p:cNvCxnSpPr/>
          <p:nvPr/>
        </p:nvCxnSpPr>
        <p:spPr>
          <a:xfrm flipH="1" flipV="1">
            <a:off x="5643636" y="2078644"/>
            <a:ext cx="21358" cy="3692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2451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6493953" y="1724406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5529072" y="1962130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341507" y="1692591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326417" y="1465788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19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693137"/>
              </p:ext>
            </p:extLst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 smtClean="0">
                        <a:solidFill>
                          <a:schemeClr val="accent2"/>
                        </a:solidFill>
                        <a:latin typeface="LMMathItalic8-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 smtClean="0">
                        <a:solidFill>
                          <a:schemeClr val="accent2"/>
                        </a:solidFill>
                        <a:latin typeface="LMMathItalic8-Regular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/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space réservé du contenu 1"/>
              <p:cNvSpPr txBox="1">
                <a:spLocks/>
              </p:cNvSpPr>
              <p:nvPr/>
            </p:nvSpPr>
            <p:spPr>
              <a:xfrm>
                <a:off x="3851920" y="2751935"/>
                <a:ext cx="5292079" cy="374441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endParaRPr lang="fr-FR" sz="1400" dirty="0" smtClean="0"/>
              </a:p>
              <a:p>
                <a:pPr marL="109728" indent="0">
                  <a:buFont typeface="Wingdings 3"/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Font typeface="Wingdings 3"/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Font typeface="Wingdings 3"/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i="1" dirty="0" err="1" smtClean="0">
                    <a:latin typeface="LMMathItalic12-Regular"/>
                  </a:rPr>
                  <a:t>projete</a:t>
                </a:r>
                <a:r>
                  <a:rPr lang="en-US" sz="1400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dirty="0" smtClean="0">
                    <a:latin typeface="LMMathSymbols10-Regular"/>
                  </a:rPr>
                  <a:t> </a:t>
                </a:r>
                <a:r>
                  <a:rPr lang="en-US" sz="1400" i="1" dirty="0" smtClean="0">
                    <a:latin typeface="LMMathItalic12-Regular"/>
                  </a:rPr>
                  <a:t>calculProjection</a:t>
                </a:r>
                <a:r>
                  <a:rPr lang="en-US" sz="1400" dirty="0" smtClean="0">
                    <a:latin typeface="LMRoman12-Regular"/>
                  </a:rPr>
                  <a:t>(</a:t>
                </a:r>
                <a:r>
                  <a:rPr lang="en-US" sz="1400" i="1" dirty="0" smtClean="0">
                    <a:latin typeface="LMMathItalic12-Regular"/>
                  </a:rPr>
                  <a:t>t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 smtClean="0">
                    <a:latin typeface="LMRoman12-Regular"/>
                  </a:rPr>
                  <a:t>[</a:t>
                </a:r>
                <a:r>
                  <a:rPr lang="en-US" sz="1400" i="1" dirty="0" smtClean="0">
                    <a:latin typeface="LMMathItalic12-Regular"/>
                  </a:rPr>
                  <a:t>i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b="1" i="1" dirty="0" smtClean="0">
                    <a:latin typeface="LMMathItalic12-Regular"/>
                  </a:rPr>
                  <a:t>projection</a:t>
                </a:r>
                <a:r>
                  <a:rPr lang="fr-FR" sz="1200" b="1" dirty="0" smtClean="0">
                    <a:latin typeface="LMRoman12-Regular"/>
                  </a:rPr>
                  <a:t>[ </a:t>
                </a:r>
                <a:r>
                  <a:rPr lang="fr-FR" sz="1600" b="1" i="1" dirty="0" err="1" smtClean="0">
                    <a:latin typeface="LMMathItalic12-Regular"/>
                  </a:rPr>
                  <a:t>i</a:t>
                </a:r>
                <a:r>
                  <a:rPr lang="fr-FR" sz="600" b="1" i="1" dirty="0" err="1" smtClean="0">
                    <a:latin typeface="LMMathItalic8-Regular"/>
                  </a:rPr>
                  <a:t>act</a:t>
                </a:r>
                <a:r>
                  <a:rPr lang="fr-FR" sz="600" b="1" i="1" dirty="0" smtClean="0">
                    <a:latin typeface="LMMathItalic8-Regular"/>
                  </a:rPr>
                  <a:t> </a:t>
                </a:r>
                <a:r>
                  <a:rPr lang="fr-FR" sz="1200" b="1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b="1" dirty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projete</a:t>
                </a:r>
                <a:endParaRPr lang="fr-FR" sz="1200" b="1" i="1" dirty="0">
                  <a:latin typeface="LMMathItalic12-Regular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i="1" dirty="0" smtClean="0">
                    <a:latin typeface="LMMathItalic12-Regular"/>
                  </a:rPr>
                  <a:t>			</a:t>
                </a:r>
                <a:r>
                  <a:rPr lang="fr-FR" sz="1400" b="1" i="1" dirty="0" err="1" smtClean="0">
                    <a:latin typeface="LMMathItalic12-Regular"/>
                  </a:rPr>
                  <a:t>i</a:t>
                </a:r>
                <a:r>
                  <a:rPr lang="fr-FR" sz="700" b="1" i="1" dirty="0" err="1" smtClean="0">
                    <a:latin typeface="LMMathItalic8-Regular"/>
                  </a:rPr>
                  <a:t>act</a:t>
                </a:r>
                <a:r>
                  <a:rPr lang="fr-FR" sz="700" b="1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 smtClean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i</a:t>
                </a:r>
                <a:r>
                  <a:rPr lang="fr-FR" sz="700" b="1" i="1" dirty="0" err="1">
                    <a:latin typeface="LMMathItalic8-Regular"/>
                  </a:rPr>
                  <a:t>act</a:t>
                </a:r>
                <a:r>
                  <a:rPr lang="fr-FR" sz="700" b="1" i="1" dirty="0">
                    <a:latin typeface="LMMathItalic8-Regular"/>
                  </a:rPr>
                  <a:t> </a:t>
                </a:r>
                <a:r>
                  <a:rPr lang="fr-FR" sz="1400" b="1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8" name="Espace réservé du conten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751935"/>
                <a:ext cx="5292079" cy="3744416"/>
              </a:xfrm>
              <a:prstGeom prst="rect">
                <a:avLst/>
              </a:prstGeom>
              <a:blipFill rotWithShape="0">
                <a:blip r:embed="rId3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2500" dirty="0" smtClean="0"/>
              <a:t>I. Présentation et objectifs</a:t>
            </a:r>
          </a:p>
          <a:p>
            <a:pPr>
              <a:lnSpc>
                <a:spcPct val="150000"/>
              </a:lnSpc>
            </a:pPr>
            <a:r>
              <a:rPr lang="fr-FR" sz="2500" dirty="0" smtClean="0"/>
              <a:t>II. Analyse</a:t>
            </a:r>
          </a:p>
          <a:p>
            <a:pPr>
              <a:lnSpc>
                <a:spcPct val="150000"/>
              </a:lnSpc>
            </a:pPr>
            <a:r>
              <a:rPr lang="fr-FR" sz="2500" dirty="0" smtClean="0"/>
              <a:t>III. Développement Android</a:t>
            </a:r>
          </a:p>
          <a:p>
            <a:pPr>
              <a:lnSpc>
                <a:spcPct val="150000"/>
              </a:lnSpc>
            </a:pPr>
            <a:r>
              <a:rPr lang="fr-FR" sz="2500" dirty="0" smtClean="0"/>
              <a:t>IV. Bilan</a:t>
            </a:r>
          </a:p>
          <a:p>
            <a:pPr>
              <a:lnSpc>
                <a:spcPct val="150000"/>
              </a:lnSpc>
            </a:pPr>
            <a:r>
              <a:rPr lang="fr-FR" sz="2500" dirty="0" smtClean="0"/>
              <a:t>V. Démonstration</a:t>
            </a:r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z="1200" smtClean="0"/>
              <a:pPr/>
              <a:t>2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6493953" y="1724406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5529072" y="1962130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341507" y="1692591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326417" y="1465788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20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/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1´´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cxnSp>
        <p:nvCxnSpPr>
          <p:cNvPr id="48" name="Connecteur droit 47"/>
          <p:cNvCxnSpPr/>
          <p:nvPr/>
        </p:nvCxnSpPr>
        <p:spPr>
          <a:xfrm flipH="1" flipV="1">
            <a:off x="6487280" y="2172586"/>
            <a:ext cx="11151" cy="1943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359258" y="2332551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78883" y="235035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Espace réservé du contenu 1"/>
              <p:cNvSpPr txBox="1">
                <a:spLocks/>
              </p:cNvSpPr>
              <p:nvPr/>
            </p:nvSpPr>
            <p:spPr>
              <a:xfrm>
                <a:off x="3851920" y="2751935"/>
                <a:ext cx="5292079" cy="374441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endParaRPr lang="fr-FR" sz="1400" dirty="0" smtClean="0"/>
              </a:p>
              <a:p>
                <a:pPr marL="109728" indent="0">
                  <a:buFont typeface="Wingdings 3"/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Font typeface="Wingdings 3"/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Font typeface="Wingdings 3"/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b="1" i="1" dirty="0" err="1" smtClean="0">
                    <a:latin typeface="LMMathItalic12-Regular"/>
                  </a:rPr>
                  <a:t>projete</a:t>
                </a:r>
                <a:r>
                  <a:rPr lang="en-US" sz="1400" b="1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1" dirty="0" smtClean="0">
                    <a:latin typeface="LMMathSymbols10-Regular"/>
                  </a:rPr>
                  <a:t> </a:t>
                </a:r>
                <a:r>
                  <a:rPr lang="en-US" sz="1400" b="1" i="1" dirty="0" smtClean="0">
                    <a:latin typeface="LMMathItalic12-Regular"/>
                  </a:rPr>
                  <a:t>calculProjection</a:t>
                </a:r>
                <a:r>
                  <a:rPr lang="en-US" sz="1400" b="1" dirty="0" smtClean="0">
                    <a:latin typeface="LMRoman12-Regular"/>
                  </a:rPr>
                  <a:t>(</a:t>
                </a:r>
                <a:r>
                  <a:rPr lang="en-US" sz="1400" b="1" i="1" dirty="0" smtClean="0">
                    <a:latin typeface="LMMathItalic12-Regular"/>
                  </a:rPr>
                  <a:t>t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 smtClean="0">
                    <a:latin typeface="LMRoman12-Regular"/>
                  </a:rPr>
                  <a:t>[</a:t>
                </a:r>
                <a:r>
                  <a:rPr lang="en-US" sz="1400" b="1" i="1" dirty="0" smtClean="0">
                    <a:latin typeface="LMMathItalic12-Regular"/>
                  </a:rPr>
                  <a:t>i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90" name="Espace réservé du conten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751935"/>
                <a:ext cx="5292079" cy="3744416"/>
              </a:xfrm>
              <a:prstGeom prst="rect">
                <a:avLst/>
              </a:prstGeom>
              <a:blipFill rotWithShape="0">
                <a:blip r:embed="rId3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9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i="1" dirty="0" err="1" smtClean="0">
                    <a:latin typeface="LMMathItalic12-Regular"/>
                  </a:rPr>
                  <a:t>projete</a:t>
                </a:r>
                <a:r>
                  <a:rPr lang="en-US" sz="1400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dirty="0" smtClean="0">
                    <a:latin typeface="LMMathSymbols10-Regular"/>
                  </a:rPr>
                  <a:t> </a:t>
                </a:r>
                <a:r>
                  <a:rPr lang="en-US" sz="1400" i="1" dirty="0" smtClean="0">
                    <a:latin typeface="LMMathItalic12-Regular"/>
                  </a:rPr>
                  <a:t>calculProjection</a:t>
                </a:r>
                <a:r>
                  <a:rPr lang="en-US" sz="1400" dirty="0" smtClean="0">
                    <a:latin typeface="LMRoman12-Regular"/>
                  </a:rPr>
                  <a:t>(</a:t>
                </a:r>
                <a:r>
                  <a:rPr lang="en-US" sz="1400" i="1" dirty="0" smtClean="0">
                    <a:latin typeface="LMMathItalic12-Regular"/>
                  </a:rPr>
                  <a:t>t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 smtClean="0">
                    <a:latin typeface="LMRoman12-Regular"/>
                  </a:rPr>
                  <a:t>[</a:t>
                </a:r>
                <a:r>
                  <a:rPr lang="en-US" sz="1400" i="1" dirty="0" smtClean="0">
                    <a:latin typeface="LMMathItalic12-Regular"/>
                  </a:rPr>
                  <a:t>i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b="1" i="1" dirty="0" err="1" smtClean="0">
                    <a:latin typeface="LMMathItalic12-Regular"/>
                  </a:rPr>
                  <a:t>i</a:t>
                </a:r>
                <a:r>
                  <a:rPr lang="fr-FR" sz="700" b="1" i="1" dirty="0" err="1" smtClean="0">
                    <a:latin typeface="LMMathItalic8-Regular"/>
                  </a:rPr>
                  <a:t>ref</a:t>
                </a:r>
                <a:r>
                  <a:rPr lang="fr-FR" sz="700" b="1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 smtClean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i</a:t>
                </a:r>
                <a:r>
                  <a:rPr lang="fr-FR" sz="700" b="1" i="1" dirty="0" err="1">
                    <a:latin typeface="LMMathItalic8-Regular"/>
                  </a:rPr>
                  <a:t>ref</a:t>
                </a:r>
                <a:r>
                  <a:rPr lang="fr-FR" sz="700" b="1" i="1" dirty="0">
                    <a:latin typeface="LMMathItalic8-Regular"/>
                  </a:rPr>
                  <a:t> </a:t>
                </a:r>
                <a:r>
                  <a:rPr lang="fr-FR" sz="1400" b="1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6493953" y="1724406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6059487" y="190753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871922" y="1637996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326417" y="1465788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21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/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7" name="Rectangle 86"/>
          <p:cNvSpPr/>
          <p:nvPr/>
        </p:nvSpPr>
        <p:spPr>
          <a:xfrm>
            <a:off x="6359258" y="2332551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78883" y="235035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1031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b="1" i="1" dirty="0" err="1" smtClean="0">
                    <a:latin typeface="LMMathItalic12-Regular"/>
                  </a:rPr>
                  <a:t>projete</a:t>
                </a:r>
                <a:r>
                  <a:rPr lang="en-US" sz="1400" b="1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1" dirty="0" smtClean="0">
                    <a:latin typeface="LMMathSymbols10-Regular"/>
                  </a:rPr>
                  <a:t> </a:t>
                </a:r>
                <a:r>
                  <a:rPr lang="en-US" sz="1400" b="1" i="1" dirty="0" smtClean="0">
                    <a:latin typeface="LMMathItalic12-Regular"/>
                  </a:rPr>
                  <a:t>calculProjection</a:t>
                </a:r>
                <a:r>
                  <a:rPr lang="en-US" sz="1400" b="1" dirty="0" smtClean="0">
                    <a:latin typeface="LMRoman12-Regular"/>
                  </a:rPr>
                  <a:t>(</a:t>
                </a:r>
                <a:r>
                  <a:rPr lang="en-US" sz="1400" b="1" i="1" dirty="0" smtClean="0">
                    <a:latin typeface="LMMathItalic12-Regular"/>
                  </a:rPr>
                  <a:t>t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 smtClean="0">
                    <a:latin typeface="LMRoman12-Regular"/>
                  </a:rPr>
                  <a:t>[</a:t>
                </a:r>
                <a:r>
                  <a:rPr lang="en-US" sz="1400" b="1" i="1" dirty="0" smtClean="0">
                    <a:latin typeface="LMMathItalic12-Regular"/>
                  </a:rPr>
                  <a:t>i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6493953" y="1724406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6059487" y="190753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871922" y="1637996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326417" y="1465788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22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399725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7" name="Rectangle 86"/>
          <p:cNvSpPr/>
          <p:nvPr/>
        </p:nvSpPr>
        <p:spPr>
          <a:xfrm>
            <a:off x="6271014" y="197958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36479" y="2117816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cxnSp>
        <p:nvCxnSpPr>
          <p:cNvPr id="90" name="Connecteur droit 89"/>
          <p:cNvCxnSpPr/>
          <p:nvPr/>
        </p:nvCxnSpPr>
        <p:spPr>
          <a:xfrm>
            <a:off x="6455667" y="2137356"/>
            <a:ext cx="27610" cy="467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53580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i="1" dirty="0" err="1" smtClean="0">
                    <a:latin typeface="LMMathItalic12-Regular"/>
                  </a:rPr>
                  <a:t>projete</a:t>
                </a:r>
                <a:r>
                  <a:rPr lang="en-US" sz="1400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dirty="0" smtClean="0">
                    <a:latin typeface="LMMathSymbols10-Regular"/>
                  </a:rPr>
                  <a:t> </a:t>
                </a:r>
                <a:r>
                  <a:rPr lang="en-US" sz="1400" i="1" dirty="0" smtClean="0">
                    <a:latin typeface="LMMathItalic12-Regular"/>
                  </a:rPr>
                  <a:t>calculProjection</a:t>
                </a:r>
                <a:r>
                  <a:rPr lang="en-US" sz="1400" dirty="0" smtClean="0">
                    <a:latin typeface="LMRoman12-Regular"/>
                  </a:rPr>
                  <a:t>(</a:t>
                </a:r>
                <a:r>
                  <a:rPr lang="en-US" sz="1400" i="1" dirty="0" smtClean="0">
                    <a:latin typeface="LMMathItalic12-Regular"/>
                  </a:rPr>
                  <a:t>t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 smtClean="0">
                    <a:latin typeface="LMRoman12-Regular"/>
                  </a:rPr>
                  <a:t>[</a:t>
                </a:r>
                <a:r>
                  <a:rPr lang="en-US" sz="1400" i="1" dirty="0" smtClean="0">
                    <a:latin typeface="LMMathItalic12-Regular"/>
                  </a:rPr>
                  <a:t>i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</a:t>
                </a:r>
                <a:r>
                  <a:rPr lang="fr-FR" sz="1200" b="1" i="1" dirty="0" smtClean="0">
                    <a:latin typeface="LMMathItalic12-Regular"/>
                  </a:rPr>
                  <a:t>		</a:t>
                </a:r>
                <a:r>
                  <a:rPr lang="fr-FR" sz="1400" b="1" i="1" dirty="0" smtClean="0">
                    <a:latin typeface="LMMathItalic12-Regular"/>
                  </a:rPr>
                  <a:t>projection</a:t>
                </a:r>
                <a:r>
                  <a:rPr lang="fr-FR" sz="1200" b="1" dirty="0" smtClean="0">
                    <a:latin typeface="LMRoman12-Regular"/>
                  </a:rPr>
                  <a:t>[ </a:t>
                </a:r>
                <a:r>
                  <a:rPr lang="fr-FR" sz="1600" b="1" i="1" dirty="0" err="1" smtClean="0">
                    <a:latin typeface="LMMathItalic12-Regular"/>
                  </a:rPr>
                  <a:t>i</a:t>
                </a:r>
                <a:r>
                  <a:rPr lang="fr-FR" sz="600" b="1" i="1" dirty="0" err="1" smtClean="0">
                    <a:latin typeface="LMMathItalic8-Regular"/>
                  </a:rPr>
                  <a:t>act</a:t>
                </a:r>
                <a:r>
                  <a:rPr lang="fr-FR" sz="600" b="1" i="1" dirty="0" smtClean="0">
                    <a:latin typeface="LMMathItalic8-Regular"/>
                  </a:rPr>
                  <a:t> </a:t>
                </a:r>
                <a:r>
                  <a:rPr lang="fr-FR" sz="1200" b="1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b="1" dirty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projete</a:t>
                </a:r>
                <a:endParaRPr lang="fr-FR" sz="1200" b="1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i="1" dirty="0" smtClean="0">
                    <a:latin typeface="LMMathItalic12-Regular"/>
                  </a:rPr>
                  <a:t>			</a:t>
                </a:r>
                <a:r>
                  <a:rPr lang="fr-FR" sz="1400" b="1" i="1" dirty="0" err="1" smtClean="0">
                    <a:latin typeface="LMMathItalic12-Regular"/>
                  </a:rPr>
                  <a:t>i</a:t>
                </a:r>
                <a:r>
                  <a:rPr lang="fr-FR" sz="700" b="1" i="1" dirty="0" err="1" smtClean="0">
                    <a:latin typeface="LMMathItalic8-Regular"/>
                  </a:rPr>
                  <a:t>act</a:t>
                </a:r>
                <a:r>
                  <a:rPr lang="fr-FR" sz="700" b="1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 smtClean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i</a:t>
                </a:r>
                <a:r>
                  <a:rPr lang="fr-FR" sz="700" b="1" i="1" dirty="0" err="1">
                    <a:latin typeface="LMMathItalic8-Regular"/>
                  </a:rPr>
                  <a:t>act</a:t>
                </a:r>
                <a:r>
                  <a:rPr lang="fr-FR" sz="700" b="1" i="1" dirty="0">
                    <a:latin typeface="LMMathItalic8-Regular"/>
                  </a:rPr>
                  <a:t> </a:t>
                </a:r>
                <a:r>
                  <a:rPr lang="fr-FR" sz="1400" b="1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7305959" y="151247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6059487" y="190753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871922" y="1637996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138423" y="1253857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23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/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7" name="Rectangle 86"/>
          <p:cNvSpPr/>
          <p:nvPr/>
        </p:nvSpPr>
        <p:spPr>
          <a:xfrm>
            <a:off x="6271014" y="197958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36479" y="2117816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57612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b="1" i="1" dirty="0" err="1" smtClean="0">
                    <a:latin typeface="LMMathItalic12-Regular"/>
                  </a:rPr>
                  <a:t>projete</a:t>
                </a:r>
                <a:r>
                  <a:rPr lang="en-US" sz="1400" b="1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1" dirty="0" smtClean="0">
                    <a:latin typeface="LMMathSymbols10-Regular"/>
                  </a:rPr>
                  <a:t> </a:t>
                </a:r>
                <a:r>
                  <a:rPr lang="en-US" sz="1400" b="1" i="1" dirty="0" smtClean="0">
                    <a:latin typeface="LMMathItalic12-Regular"/>
                  </a:rPr>
                  <a:t>calculProjection</a:t>
                </a:r>
                <a:r>
                  <a:rPr lang="en-US" sz="1400" b="1" dirty="0" smtClean="0">
                    <a:latin typeface="LMRoman12-Regular"/>
                  </a:rPr>
                  <a:t>(</a:t>
                </a:r>
                <a:r>
                  <a:rPr lang="en-US" sz="1400" b="1" i="1" dirty="0" smtClean="0">
                    <a:latin typeface="LMMathItalic12-Regular"/>
                  </a:rPr>
                  <a:t>t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 smtClean="0">
                    <a:latin typeface="LMRoman12-Regular"/>
                  </a:rPr>
                  <a:t>[</a:t>
                </a:r>
                <a:r>
                  <a:rPr lang="en-US" sz="1400" b="1" i="1" dirty="0" smtClean="0">
                    <a:latin typeface="LMMathItalic12-Regular"/>
                  </a:rPr>
                  <a:t>i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</a:t>
                </a:r>
                <a:r>
                  <a:rPr lang="fr-FR" sz="1200" b="1" i="1" dirty="0" smtClean="0">
                    <a:latin typeface="LMMathItalic12-Regular"/>
                  </a:rPr>
                  <a:t>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2" name="Connecteur droit avec flèche 81"/>
          <p:cNvCxnSpPr/>
          <p:nvPr/>
        </p:nvCxnSpPr>
        <p:spPr>
          <a:xfrm>
            <a:off x="6059487" y="190753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871922" y="1637996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24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944870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2´´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7" name="Rectangle 86"/>
          <p:cNvSpPr/>
          <p:nvPr/>
        </p:nvSpPr>
        <p:spPr>
          <a:xfrm>
            <a:off x="6271014" y="197958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36479" y="2117816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3" name="Rectangle 92"/>
          <p:cNvSpPr/>
          <p:nvPr/>
        </p:nvSpPr>
        <p:spPr>
          <a:xfrm>
            <a:off x="7146524" y="1666736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cxnSp>
        <p:nvCxnSpPr>
          <p:cNvPr id="95" name="Connecteur droit 94"/>
          <p:cNvCxnSpPr/>
          <p:nvPr/>
        </p:nvCxnSpPr>
        <p:spPr>
          <a:xfrm>
            <a:off x="7165533" y="1680843"/>
            <a:ext cx="138408" cy="23216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975060" y="152729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cxnSp>
        <p:nvCxnSpPr>
          <p:cNvPr id="97" name="Connecteur droit avec flèche 96"/>
          <p:cNvCxnSpPr/>
          <p:nvPr/>
        </p:nvCxnSpPr>
        <p:spPr>
          <a:xfrm>
            <a:off x="7305959" y="151247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138423" y="1253857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0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i="1" dirty="0" err="1" smtClean="0">
                    <a:latin typeface="LMMathItalic12-Regular"/>
                  </a:rPr>
                  <a:t>projete</a:t>
                </a:r>
                <a:r>
                  <a:rPr lang="en-US" sz="1400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dirty="0" smtClean="0">
                    <a:latin typeface="LMMathSymbols10-Regular"/>
                  </a:rPr>
                  <a:t> </a:t>
                </a:r>
                <a:r>
                  <a:rPr lang="en-US" sz="1400" i="1" dirty="0" smtClean="0">
                    <a:latin typeface="LMMathItalic12-Regular"/>
                  </a:rPr>
                  <a:t>calculProjection</a:t>
                </a:r>
                <a:r>
                  <a:rPr lang="en-US" sz="1400" dirty="0" smtClean="0">
                    <a:latin typeface="LMRoman12-Regular"/>
                  </a:rPr>
                  <a:t>(</a:t>
                </a:r>
                <a:r>
                  <a:rPr lang="en-US" sz="1400" i="1" dirty="0" smtClean="0">
                    <a:latin typeface="LMMathItalic12-Regular"/>
                  </a:rPr>
                  <a:t>t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 smtClean="0">
                    <a:latin typeface="LMRoman12-Regular"/>
                  </a:rPr>
                  <a:t>[</a:t>
                </a:r>
                <a:r>
                  <a:rPr lang="en-US" sz="1400" i="1" dirty="0" smtClean="0">
                    <a:latin typeface="LMMathItalic12-Regular"/>
                  </a:rPr>
                  <a:t>i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b="1" i="1" dirty="0" err="1" smtClean="0">
                    <a:latin typeface="LMMathItalic12-Regular"/>
                  </a:rPr>
                  <a:t>i</a:t>
                </a:r>
                <a:r>
                  <a:rPr lang="fr-FR" sz="700" b="1" i="1" dirty="0" err="1" smtClean="0">
                    <a:latin typeface="LMMathItalic8-Regular"/>
                  </a:rPr>
                  <a:t>ref</a:t>
                </a:r>
                <a:r>
                  <a:rPr lang="fr-FR" sz="700" b="1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 smtClean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i</a:t>
                </a:r>
                <a:r>
                  <a:rPr lang="fr-FR" sz="700" b="1" i="1" dirty="0" err="1">
                    <a:latin typeface="LMMathItalic8-Regular"/>
                  </a:rPr>
                  <a:t>ref</a:t>
                </a:r>
                <a:r>
                  <a:rPr lang="fr-FR" sz="700" b="1" i="1" dirty="0">
                    <a:latin typeface="LMMathItalic8-Regular"/>
                  </a:rPr>
                  <a:t> </a:t>
                </a:r>
                <a:r>
                  <a:rPr lang="fr-FR" sz="1400" b="1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7305959" y="151247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6713127" y="1482231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525562" y="1212692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138423" y="1253857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25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76414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2´´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7" name="Rectangle 86"/>
          <p:cNvSpPr/>
          <p:nvPr/>
        </p:nvSpPr>
        <p:spPr>
          <a:xfrm>
            <a:off x="6271014" y="197958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36479" y="2117816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3" name="Rectangle 92"/>
          <p:cNvSpPr/>
          <p:nvPr/>
        </p:nvSpPr>
        <p:spPr>
          <a:xfrm>
            <a:off x="7146524" y="1666736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6" name="Rectangle 95"/>
          <p:cNvSpPr/>
          <p:nvPr/>
        </p:nvSpPr>
        <p:spPr>
          <a:xfrm>
            <a:off x="6975060" y="152729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53485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b="1" i="1" dirty="0" err="1" smtClean="0">
                    <a:latin typeface="LMMathItalic12-Regular"/>
                  </a:rPr>
                  <a:t>projete</a:t>
                </a:r>
                <a:r>
                  <a:rPr lang="en-US" sz="1400" b="1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1" dirty="0" smtClean="0">
                    <a:latin typeface="LMMathSymbols10-Regular"/>
                  </a:rPr>
                  <a:t> </a:t>
                </a:r>
                <a:r>
                  <a:rPr lang="en-US" sz="1400" b="1" i="1" dirty="0" smtClean="0">
                    <a:latin typeface="LMMathItalic12-Regular"/>
                  </a:rPr>
                  <a:t>calculProjection</a:t>
                </a:r>
                <a:r>
                  <a:rPr lang="en-US" sz="1400" b="1" dirty="0" smtClean="0">
                    <a:latin typeface="LMRoman12-Regular"/>
                  </a:rPr>
                  <a:t>(</a:t>
                </a:r>
                <a:r>
                  <a:rPr lang="en-US" sz="1400" b="1" i="1" dirty="0" smtClean="0">
                    <a:latin typeface="LMMathItalic12-Regular"/>
                  </a:rPr>
                  <a:t>t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 smtClean="0">
                    <a:latin typeface="LMRoman12-Regular"/>
                  </a:rPr>
                  <a:t>[</a:t>
                </a:r>
                <a:r>
                  <a:rPr lang="en-US" sz="1400" b="1" i="1" dirty="0" smtClean="0">
                    <a:latin typeface="LMMathItalic12-Regular"/>
                  </a:rPr>
                  <a:t>i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7305959" y="151247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6713127" y="1482231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525562" y="1212692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138423" y="1253857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26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785040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3´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7" name="Rectangle 86"/>
          <p:cNvSpPr/>
          <p:nvPr/>
        </p:nvSpPr>
        <p:spPr>
          <a:xfrm>
            <a:off x="6271014" y="197958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36479" y="2117816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6" name="Rectangle 95"/>
          <p:cNvSpPr/>
          <p:nvPr/>
        </p:nvSpPr>
        <p:spPr>
          <a:xfrm>
            <a:off x="7265453" y="2123501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cxnSp>
        <p:nvCxnSpPr>
          <p:cNvPr id="90" name="Connecteur droit 89"/>
          <p:cNvCxnSpPr>
            <a:stCxn id="60" idx="2"/>
            <a:endCxn id="77" idx="0"/>
          </p:cNvCxnSpPr>
          <p:nvPr/>
        </p:nvCxnSpPr>
        <p:spPr>
          <a:xfrm flipH="1">
            <a:off x="7285941" y="1926369"/>
            <a:ext cx="18000" cy="1952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1" name="Rectangle 90"/>
          <p:cNvSpPr/>
          <p:nvPr/>
        </p:nvSpPr>
        <p:spPr>
          <a:xfrm>
            <a:off x="7276941" y="209941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8151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i="1" dirty="0" err="1" smtClean="0">
                    <a:latin typeface="LMMathItalic12-Regular"/>
                  </a:rPr>
                  <a:t>projete</a:t>
                </a:r>
                <a:r>
                  <a:rPr lang="en-US" sz="1400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dirty="0" smtClean="0">
                    <a:latin typeface="LMMathSymbols10-Regular"/>
                  </a:rPr>
                  <a:t> </a:t>
                </a:r>
                <a:r>
                  <a:rPr lang="en-US" sz="1400" i="1" dirty="0" smtClean="0">
                    <a:latin typeface="LMMathItalic12-Regular"/>
                  </a:rPr>
                  <a:t>calculProjection</a:t>
                </a:r>
                <a:r>
                  <a:rPr lang="en-US" sz="1400" dirty="0" smtClean="0">
                    <a:latin typeface="LMRoman12-Regular"/>
                  </a:rPr>
                  <a:t>(</a:t>
                </a:r>
                <a:r>
                  <a:rPr lang="en-US" sz="1400" i="1" dirty="0" smtClean="0">
                    <a:latin typeface="LMMathItalic12-Regular"/>
                  </a:rPr>
                  <a:t>t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 smtClean="0">
                    <a:latin typeface="LMRoman12-Regular"/>
                  </a:rPr>
                  <a:t>[</a:t>
                </a:r>
                <a:r>
                  <a:rPr lang="en-US" sz="1400" i="1" dirty="0" smtClean="0">
                    <a:latin typeface="LMMathItalic12-Regular"/>
                  </a:rPr>
                  <a:t>i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b="1" i="1" dirty="0" err="1" smtClean="0">
                    <a:latin typeface="LMMathItalic12-Regular"/>
                  </a:rPr>
                  <a:t>i</a:t>
                </a:r>
                <a:r>
                  <a:rPr lang="fr-FR" sz="700" b="1" i="1" dirty="0" err="1" smtClean="0">
                    <a:latin typeface="LMMathItalic8-Regular"/>
                  </a:rPr>
                  <a:t>ref</a:t>
                </a:r>
                <a:r>
                  <a:rPr lang="fr-FR" sz="700" b="1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 smtClean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i</a:t>
                </a:r>
                <a:r>
                  <a:rPr lang="fr-FR" sz="700" b="1" i="1" dirty="0" err="1">
                    <a:latin typeface="LMMathItalic8-Regular"/>
                  </a:rPr>
                  <a:t>ref</a:t>
                </a:r>
                <a:r>
                  <a:rPr lang="fr-FR" sz="700" b="1" i="1" dirty="0">
                    <a:latin typeface="LMMathItalic8-Regular"/>
                  </a:rPr>
                  <a:t> </a:t>
                </a:r>
                <a:r>
                  <a:rPr lang="fr-FR" sz="1400" b="1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7305959" y="151247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flipH="1" flipV="1">
            <a:off x="7298531" y="2255044"/>
            <a:ext cx="889" cy="34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123804" y="2518742"/>
            <a:ext cx="348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138423" y="1253857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27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814014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3´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7" name="Rectangle 86"/>
          <p:cNvSpPr/>
          <p:nvPr/>
        </p:nvSpPr>
        <p:spPr>
          <a:xfrm>
            <a:off x="6271014" y="197958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36479" y="2117816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6" name="Rectangle 95"/>
          <p:cNvSpPr/>
          <p:nvPr/>
        </p:nvSpPr>
        <p:spPr>
          <a:xfrm>
            <a:off x="7265453" y="2123501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1" name="Rectangle 90"/>
          <p:cNvSpPr/>
          <p:nvPr/>
        </p:nvSpPr>
        <p:spPr>
          <a:xfrm>
            <a:off x="7276941" y="209941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7924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b="1" i="1" dirty="0" err="1" smtClean="0">
                    <a:latin typeface="LMMathItalic12-Regular"/>
                  </a:rPr>
                  <a:t>projete</a:t>
                </a:r>
                <a:r>
                  <a:rPr lang="en-US" sz="1400" b="1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1" dirty="0" smtClean="0">
                    <a:latin typeface="LMMathSymbols10-Regular"/>
                  </a:rPr>
                  <a:t> </a:t>
                </a:r>
                <a:r>
                  <a:rPr lang="en-US" sz="1400" b="1" i="1" dirty="0" smtClean="0">
                    <a:latin typeface="LMMathItalic12-Regular"/>
                  </a:rPr>
                  <a:t>calculProjection</a:t>
                </a:r>
                <a:r>
                  <a:rPr lang="en-US" sz="1400" b="1" dirty="0" smtClean="0">
                    <a:latin typeface="LMRoman12-Regular"/>
                  </a:rPr>
                  <a:t>(</a:t>
                </a:r>
                <a:r>
                  <a:rPr lang="en-US" sz="1400" b="1" i="1" dirty="0" smtClean="0">
                    <a:latin typeface="LMMathItalic12-Regular"/>
                  </a:rPr>
                  <a:t>t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 smtClean="0">
                    <a:latin typeface="LMRoman12-Regular"/>
                  </a:rPr>
                  <a:t>[</a:t>
                </a:r>
                <a:r>
                  <a:rPr lang="en-US" sz="1400" b="1" i="1" dirty="0" smtClean="0">
                    <a:latin typeface="LMMathItalic12-Regular"/>
                  </a:rPr>
                  <a:t>i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157308" y="18903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7305959" y="151247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flipH="1" flipV="1">
            <a:off x="7298531" y="2255044"/>
            <a:ext cx="889" cy="34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123804" y="2518742"/>
            <a:ext cx="348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138423" y="1253857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28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566394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4´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7" name="Rectangle 86"/>
          <p:cNvSpPr/>
          <p:nvPr/>
        </p:nvSpPr>
        <p:spPr>
          <a:xfrm>
            <a:off x="6271014" y="197958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36479" y="2117816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6" name="Rectangle 95"/>
          <p:cNvSpPr/>
          <p:nvPr/>
        </p:nvSpPr>
        <p:spPr>
          <a:xfrm>
            <a:off x="7290447" y="204518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4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339812" y="206535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cxnSp>
        <p:nvCxnSpPr>
          <p:cNvPr id="90" name="Connecteur droit 89"/>
          <p:cNvCxnSpPr/>
          <p:nvPr/>
        </p:nvCxnSpPr>
        <p:spPr>
          <a:xfrm flipH="1" flipV="1">
            <a:off x="7308817" y="1904270"/>
            <a:ext cx="49246" cy="18646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8289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i="1" dirty="0" err="1" smtClean="0">
                    <a:latin typeface="LMMathItalic12-Regular"/>
                  </a:rPr>
                  <a:t>projete</a:t>
                </a:r>
                <a:r>
                  <a:rPr lang="en-US" sz="1400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dirty="0" smtClean="0">
                    <a:latin typeface="LMMathSymbols10-Regular"/>
                  </a:rPr>
                  <a:t> </a:t>
                </a:r>
                <a:r>
                  <a:rPr lang="en-US" sz="1400" i="1" dirty="0" smtClean="0">
                    <a:latin typeface="LMMathItalic12-Regular"/>
                  </a:rPr>
                  <a:t>calculProjection</a:t>
                </a:r>
                <a:r>
                  <a:rPr lang="en-US" sz="1400" dirty="0" smtClean="0">
                    <a:latin typeface="LMRoman12-Regular"/>
                  </a:rPr>
                  <a:t>(</a:t>
                </a:r>
                <a:r>
                  <a:rPr lang="en-US" sz="1400" i="1" dirty="0" smtClean="0">
                    <a:latin typeface="LMMathItalic12-Regular"/>
                  </a:rPr>
                  <a:t>t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 smtClean="0">
                    <a:latin typeface="LMRoman12-Regular"/>
                  </a:rPr>
                  <a:t>[</a:t>
                </a:r>
                <a:r>
                  <a:rPr lang="en-US" sz="1400" i="1" dirty="0" smtClean="0">
                    <a:latin typeface="LMMathItalic12-Regular"/>
                  </a:rPr>
                  <a:t>i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b="1" i="1" dirty="0" smtClean="0">
                    <a:latin typeface="LMMathItalic12-Regular"/>
                  </a:rPr>
                  <a:t>projection</a:t>
                </a:r>
                <a:r>
                  <a:rPr lang="fr-FR" sz="1200" b="1" dirty="0" smtClean="0">
                    <a:latin typeface="LMRoman12-Regular"/>
                  </a:rPr>
                  <a:t>[ </a:t>
                </a:r>
                <a:r>
                  <a:rPr lang="fr-FR" sz="1600" b="1" i="1" dirty="0" err="1" smtClean="0">
                    <a:latin typeface="LMMathItalic12-Regular"/>
                  </a:rPr>
                  <a:t>i</a:t>
                </a:r>
                <a:r>
                  <a:rPr lang="fr-FR" sz="600" b="1" i="1" dirty="0" err="1" smtClean="0">
                    <a:latin typeface="LMMathItalic8-Regular"/>
                  </a:rPr>
                  <a:t>act</a:t>
                </a:r>
                <a:r>
                  <a:rPr lang="fr-FR" sz="600" b="1" i="1" dirty="0" smtClean="0">
                    <a:latin typeface="LMMathItalic8-Regular"/>
                  </a:rPr>
                  <a:t> </a:t>
                </a:r>
                <a:r>
                  <a:rPr lang="fr-FR" sz="1200" b="1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b="1" dirty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projete</a:t>
                </a:r>
                <a:endParaRPr lang="fr-FR" sz="1200" b="1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i="1" dirty="0" smtClean="0">
                    <a:latin typeface="LMMathItalic12-Regular"/>
                  </a:rPr>
                  <a:t>			</a:t>
                </a:r>
                <a:r>
                  <a:rPr lang="fr-FR" sz="1400" b="1" i="1" dirty="0" err="1" smtClean="0">
                    <a:latin typeface="LMMathItalic12-Regular"/>
                  </a:rPr>
                  <a:t>i</a:t>
                </a:r>
                <a:r>
                  <a:rPr lang="fr-FR" sz="700" b="1" i="1" dirty="0" err="1" smtClean="0">
                    <a:latin typeface="LMMathItalic8-Regular"/>
                  </a:rPr>
                  <a:t>act</a:t>
                </a:r>
                <a:r>
                  <a:rPr lang="fr-FR" sz="700" b="1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 smtClean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i</a:t>
                </a:r>
                <a:r>
                  <a:rPr lang="fr-FR" sz="700" b="1" i="1" dirty="0" err="1">
                    <a:latin typeface="LMMathItalic8-Regular"/>
                  </a:rPr>
                  <a:t>act</a:t>
                </a:r>
                <a:r>
                  <a:rPr lang="fr-FR" sz="700" b="1" i="1" dirty="0">
                    <a:latin typeface="LMMathItalic8-Regular"/>
                  </a:rPr>
                  <a:t> </a:t>
                </a:r>
                <a:r>
                  <a:rPr lang="fr-FR" sz="1400" b="1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157308" y="18903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2" name="Connecteur droit avec flèche 81"/>
          <p:cNvCxnSpPr/>
          <p:nvPr/>
        </p:nvCxnSpPr>
        <p:spPr>
          <a:xfrm flipH="1" flipV="1">
            <a:off x="7298531" y="2255044"/>
            <a:ext cx="889" cy="34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123804" y="2518742"/>
            <a:ext cx="348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138423" y="1253857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29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445644"/>
              </p:ext>
            </p:extLst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4´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76294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4´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7" name="Rectangle 86"/>
          <p:cNvSpPr/>
          <p:nvPr/>
        </p:nvSpPr>
        <p:spPr>
          <a:xfrm>
            <a:off x="6271014" y="197958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36479" y="2117816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6" name="Rectangle 95"/>
          <p:cNvSpPr/>
          <p:nvPr/>
        </p:nvSpPr>
        <p:spPr>
          <a:xfrm>
            <a:off x="7290447" y="204518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4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339812" y="206535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73921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9574" y="548681"/>
            <a:ext cx="7772400" cy="122413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I. Présentation et objectifs</a:t>
            </a:r>
            <a:endParaRPr lang="fr-FR" dirty="0"/>
          </a:p>
        </p:txBody>
      </p:sp>
      <p:pic>
        <p:nvPicPr>
          <p:cNvPr id="1027" name="Picture 3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511502"/>
            <a:ext cx="2889250" cy="1085850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77" y="2492896"/>
            <a:ext cx="1455182" cy="14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30</a:t>
            </a:fld>
            <a:endParaRPr kumimoji="0" lang="en-US" sz="1200" dirty="0"/>
          </a:p>
        </p:txBody>
      </p:sp>
      <p:sp>
        <p:nvSpPr>
          <p:cNvPr id="81" name="Espace réservé du contenu 1"/>
          <p:cNvSpPr txBox="1">
            <a:spLocks/>
          </p:cNvSpPr>
          <p:nvPr/>
        </p:nvSpPr>
        <p:spPr>
          <a:xfrm>
            <a:off x="755712" y="1593364"/>
            <a:ext cx="7349988" cy="42519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fr-FR" dirty="0"/>
          </a:p>
        </p:txBody>
      </p:sp>
      <p:sp>
        <p:nvSpPr>
          <p:cNvPr id="90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Les problèmes</a:t>
            </a:r>
            <a:endParaRPr lang="fr-FR" dirty="0"/>
          </a:p>
        </p:txBody>
      </p:sp>
      <p:cxnSp>
        <p:nvCxnSpPr>
          <p:cNvPr id="93" name="Connecteur droit 92"/>
          <p:cNvCxnSpPr>
            <a:stCxn id="104" idx="1"/>
            <a:endCxn id="103" idx="3"/>
          </p:cNvCxnSpPr>
          <p:nvPr/>
        </p:nvCxnSpPr>
        <p:spPr>
          <a:xfrm flipV="1">
            <a:off x="4394706" y="2082577"/>
            <a:ext cx="1265275" cy="52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>
            <a:off x="5135300" y="2284171"/>
            <a:ext cx="409723" cy="1808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108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endCxn id="111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endCxn id="108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111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04" name="Rectangle 103"/>
          <p:cNvSpPr/>
          <p:nvPr/>
        </p:nvSpPr>
        <p:spPr>
          <a:xfrm>
            <a:off x="4394706" y="2117404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07" name="Rectangle 106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08" name="Rectangle 107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09" name="Rectangle 108"/>
          <p:cNvSpPr/>
          <p:nvPr/>
        </p:nvSpPr>
        <p:spPr>
          <a:xfrm>
            <a:off x="5118667" y="227462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0" name="Rectangle 109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1" name="Rectangle 110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2" name="Rectangle 111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3" name="Rectangle 112"/>
          <p:cNvSpPr/>
          <p:nvPr/>
        </p:nvSpPr>
        <p:spPr>
          <a:xfrm>
            <a:off x="4187224" y="1876914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994867" y="23479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279948" y="2164181"/>
            <a:ext cx="2664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10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937344" y="228863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25" name="Espace réservé du contenu 1"/>
          <p:cNvSpPr>
            <a:spLocks noGrp="1"/>
          </p:cNvSpPr>
          <p:nvPr>
            <p:ph idx="1"/>
          </p:nvPr>
        </p:nvSpPr>
        <p:spPr>
          <a:xfrm>
            <a:off x="230042" y="1484784"/>
            <a:ext cx="4035874" cy="425192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Point non-projetable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Point projetable plusieurs fois</a:t>
            </a:r>
            <a:endParaRPr lang="fr-FR" dirty="0"/>
          </a:p>
          <a:p>
            <a:endParaRPr lang="fr-FR" dirty="0"/>
          </a:p>
        </p:txBody>
      </p:sp>
      <p:cxnSp>
        <p:nvCxnSpPr>
          <p:cNvPr id="126" name="Connecteur droit 125"/>
          <p:cNvCxnSpPr>
            <a:stCxn id="135" idx="1"/>
            <a:endCxn id="134" idx="3"/>
          </p:cNvCxnSpPr>
          <p:nvPr/>
        </p:nvCxnSpPr>
        <p:spPr>
          <a:xfrm flipV="1">
            <a:off x="5425246" y="3643649"/>
            <a:ext cx="319173" cy="168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40" idx="3"/>
            <a:endCxn id="138" idx="3"/>
          </p:cNvCxnSpPr>
          <p:nvPr/>
        </p:nvCxnSpPr>
        <p:spPr>
          <a:xfrm>
            <a:off x="4955344" y="3908829"/>
            <a:ext cx="352177" cy="2608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stCxn id="139" idx="1"/>
          </p:cNvCxnSpPr>
          <p:nvPr/>
        </p:nvCxnSpPr>
        <p:spPr>
          <a:xfrm flipV="1">
            <a:off x="6024134" y="3668309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>
            <a:endCxn id="142" idx="3"/>
          </p:cNvCxnSpPr>
          <p:nvPr/>
        </p:nvCxnSpPr>
        <p:spPr>
          <a:xfrm>
            <a:off x="6685741" y="3672676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38" idx="1"/>
            <a:endCxn id="139" idx="3"/>
          </p:cNvCxnSpPr>
          <p:nvPr/>
        </p:nvCxnSpPr>
        <p:spPr>
          <a:xfrm flipV="1">
            <a:off x="5271521" y="4101183"/>
            <a:ext cx="788613" cy="6849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stCxn id="142" idx="1"/>
          </p:cNvCxnSpPr>
          <p:nvPr/>
        </p:nvCxnSpPr>
        <p:spPr>
          <a:xfrm flipV="1">
            <a:off x="7239524" y="3622699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5708419" y="362564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35" name="Rectangle 134"/>
          <p:cNvSpPr/>
          <p:nvPr/>
        </p:nvSpPr>
        <p:spPr>
          <a:xfrm>
            <a:off x="5425246" y="3794392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38" name="Rectangle 137"/>
          <p:cNvSpPr/>
          <p:nvPr/>
        </p:nvSpPr>
        <p:spPr>
          <a:xfrm>
            <a:off x="5271521" y="4151676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39" name="Rectangle 138"/>
          <p:cNvSpPr/>
          <p:nvPr/>
        </p:nvSpPr>
        <p:spPr>
          <a:xfrm>
            <a:off x="6024134" y="4083183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40" name="Rectangle 139"/>
          <p:cNvSpPr/>
          <p:nvPr/>
        </p:nvSpPr>
        <p:spPr>
          <a:xfrm>
            <a:off x="4919344" y="3890829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41" name="Rectangle 140"/>
          <p:cNvSpPr/>
          <p:nvPr/>
        </p:nvSpPr>
        <p:spPr>
          <a:xfrm>
            <a:off x="6671834" y="3660273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42" name="Rectangle 141"/>
          <p:cNvSpPr/>
          <p:nvPr/>
        </p:nvSpPr>
        <p:spPr>
          <a:xfrm>
            <a:off x="7239524" y="3786003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43" name="Rectangle 142"/>
          <p:cNvSpPr/>
          <p:nvPr/>
        </p:nvSpPr>
        <p:spPr>
          <a:xfrm>
            <a:off x="8012954" y="3603123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44" name="Rectangle 143"/>
          <p:cNvSpPr/>
          <p:nvPr/>
        </p:nvSpPr>
        <p:spPr>
          <a:xfrm>
            <a:off x="4766091" y="3956541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224059" y="3757726"/>
            <a:ext cx="2664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10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613510" y="364518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170158" y="401439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759215" y="3752873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928171" y="392682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581417" y="350614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159663" y="381239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918583" y="343858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322197" y="3507725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9574" y="548681"/>
            <a:ext cx="7772400" cy="122413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III. Développement </a:t>
            </a:r>
            <a:r>
              <a:rPr lang="fr-FR" dirty="0"/>
              <a:t>A</a:t>
            </a:r>
            <a:r>
              <a:rPr lang="fr-FR" dirty="0" smtClean="0"/>
              <a:t>ndroid</a:t>
            </a:r>
            <a:endParaRPr lang="fr-FR" dirty="0"/>
          </a:p>
        </p:txBody>
      </p:sp>
      <p:pic>
        <p:nvPicPr>
          <p:cNvPr id="1027" name="Picture 3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511502"/>
            <a:ext cx="2889250" cy="1085850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31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77" y="2492896"/>
            <a:ext cx="1455182" cy="14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6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r>
              <a:rPr lang="fr-FR" dirty="0"/>
              <a:t>Activity = écran visible à l’utilisateur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Une </a:t>
            </a:r>
            <a:r>
              <a:rPr lang="fr-FR" dirty="0"/>
              <a:t>seule </a:t>
            </a:r>
            <a:r>
              <a:rPr lang="fr-FR" dirty="0" smtClean="0"/>
              <a:t>activité active </a:t>
            </a:r>
            <a:r>
              <a:rPr lang="fr-FR" dirty="0"/>
              <a:t>à la fois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Gestion </a:t>
            </a:r>
            <a:r>
              <a:rPr lang="fr-FR" dirty="0"/>
              <a:t>de l’état d’une activité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Gestion </a:t>
            </a:r>
            <a:r>
              <a:rPr lang="fr-FR" dirty="0"/>
              <a:t>de la pile des </a:t>
            </a:r>
            <a:r>
              <a:rPr lang="fr-FR" dirty="0" smtClean="0"/>
              <a:t>activités</a:t>
            </a:r>
          </a:p>
          <a:p>
            <a:endParaRPr lang="fr-FR" dirty="0"/>
          </a:p>
          <a:p>
            <a:r>
              <a:rPr lang="fr-FR" dirty="0" smtClean="0"/>
              <a:t>Gestion des interactions Model </a:t>
            </a:r>
            <a:r>
              <a:rPr lang="fr-FR" dirty="0" smtClean="0">
                <a:sym typeface="Wingdings" panose="05000000000000000000" pitchFamily="2" charset="2"/>
              </a:rPr>
              <a:t> Vue</a:t>
            </a:r>
            <a:endParaRPr lang="fr-FR" dirty="0" smtClean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32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Les Activités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85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33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Gestion de la pile d’activités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55405"/>
            <a:ext cx="8385731" cy="27417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122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21372"/>
            <a:ext cx="4934364" cy="63495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34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24251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Fragment = sous activité</a:t>
            </a:r>
          </a:p>
          <a:p>
            <a:endParaRPr lang="fr-FR" dirty="0" smtClean="0"/>
          </a:p>
          <a:p>
            <a:r>
              <a:rPr lang="fr-FR" dirty="0"/>
              <a:t>Permettre la réutilisation de </a:t>
            </a:r>
            <a:r>
              <a:rPr lang="fr-FR" dirty="0" smtClean="0"/>
              <a:t>code</a:t>
            </a:r>
          </a:p>
          <a:p>
            <a:endParaRPr lang="fr-FR" dirty="0"/>
          </a:p>
          <a:p>
            <a:r>
              <a:rPr lang="fr-FR" dirty="0" smtClean="0"/>
              <a:t>Cycle de vie similaire à l’activité</a:t>
            </a:r>
          </a:p>
          <a:p>
            <a:endParaRPr lang="fr-FR" dirty="0"/>
          </a:p>
          <a:p>
            <a:r>
              <a:rPr lang="fr-FR" dirty="0" smtClean="0"/>
              <a:t>Pile de fragment géré par l’activité</a:t>
            </a:r>
          </a:p>
          <a:p>
            <a:endParaRPr lang="fr-FR" dirty="0" smtClean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35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Les Fragments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289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556791"/>
            <a:ext cx="7488832" cy="4334223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Tout </a:t>
            </a:r>
            <a:r>
              <a:rPr lang="fr-FR" dirty="0"/>
              <a:t>ce qui n’est pas du code </a:t>
            </a:r>
          </a:p>
          <a:p>
            <a:pPr lvl="1"/>
            <a:r>
              <a:rPr lang="fr-FR" dirty="0"/>
              <a:t>Fichier XML déclaratif</a:t>
            </a:r>
          </a:p>
          <a:p>
            <a:pPr lvl="2"/>
            <a:r>
              <a:rPr lang="fr-FR" dirty="0" err="1" smtClean="0"/>
              <a:t>Layouts</a:t>
            </a:r>
            <a:endParaRPr lang="fr-FR" dirty="0" smtClean="0"/>
          </a:p>
          <a:p>
            <a:pPr lvl="2"/>
            <a:r>
              <a:rPr lang="fr-FR" dirty="0" smtClean="0"/>
              <a:t>Values</a:t>
            </a:r>
          </a:p>
          <a:p>
            <a:pPr lvl="1"/>
            <a:r>
              <a:rPr lang="fr-FR" dirty="0" smtClean="0"/>
              <a:t>Images</a:t>
            </a:r>
          </a:p>
          <a:p>
            <a:pPr lvl="2"/>
            <a:r>
              <a:rPr lang="fr-FR" dirty="0" err="1" smtClean="0"/>
              <a:t>Drawables</a:t>
            </a:r>
            <a:endParaRPr lang="fr-FR" dirty="0" smtClean="0"/>
          </a:p>
          <a:p>
            <a:pPr marL="393192" lvl="1" indent="0">
              <a:buNone/>
            </a:pPr>
            <a:endParaRPr lang="fr-FR" dirty="0" smtClean="0"/>
          </a:p>
          <a:p>
            <a:r>
              <a:rPr lang="fr-FR" dirty="0" smtClean="0"/>
              <a:t>Séparer l’affichage (</a:t>
            </a:r>
            <a:r>
              <a:rPr lang="fr-FR" dirty="0" err="1" smtClean="0"/>
              <a:t>layout</a:t>
            </a:r>
            <a:r>
              <a:rPr lang="fr-FR" dirty="0"/>
              <a:t>) </a:t>
            </a:r>
            <a:r>
              <a:rPr lang="fr-FR" dirty="0" smtClean="0"/>
              <a:t>de </a:t>
            </a:r>
            <a:r>
              <a:rPr lang="fr-FR" dirty="0" smtClean="0"/>
              <a:t>l’exécution (Java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Proposer différentes </a:t>
            </a:r>
            <a:r>
              <a:rPr lang="fr-FR" dirty="0"/>
              <a:t>alternatives </a:t>
            </a:r>
            <a:r>
              <a:rPr lang="fr-FR" dirty="0" smtClean="0"/>
              <a:t>selon:</a:t>
            </a:r>
          </a:p>
          <a:p>
            <a:pPr lvl="1"/>
            <a:r>
              <a:rPr lang="fr-FR" dirty="0"/>
              <a:t>T</a:t>
            </a:r>
            <a:r>
              <a:rPr lang="fr-FR" dirty="0" smtClean="0"/>
              <a:t>aille </a:t>
            </a:r>
            <a:r>
              <a:rPr lang="fr-FR" dirty="0"/>
              <a:t>du terminal </a:t>
            </a:r>
            <a:endParaRPr lang="fr-FR" dirty="0" smtClean="0"/>
          </a:p>
          <a:p>
            <a:pPr lvl="1"/>
            <a:r>
              <a:rPr lang="fr-FR" dirty="0"/>
              <a:t>L</a:t>
            </a:r>
            <a:r>
              <a:rPr lang="fr-FR" dirty="0" smtClean="0"/>
              <a:t>angue</a:t>
            </a:r>
          </a:p>
          <a:p>
            <a:pPr lvl="1"/>
            <a:r>
              <a:rPr lang="fr-FR" dirty="0" smtClean="0"/>
              <a:t>Version </a:t>
            </a:r>
            <a:r>
              <a:rPr lang="fr-FR" dirty="0" err="1" smtClean="0"/>
              <a:t>android</a:t>
            </a:r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36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Les </a:t>
            </a:r>
            <a:r>
              <a:rPr lang="fr-FR" dirty="0"/>
              <a:t>R</a:t>
            </a:r>
            <a:r>
              <a:rPr lang="fr-FR" dirty="0" smtClean="0"/>
              <a:t>essources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91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1728750"/>
            <a:ext cx="3960440" cy="2515418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Attributs de la classe R.java</a:t>
            </a:r>
          </a:p>
          <a:p>
            <a:endParaRPr lang="fr-FR" dirty="0"/>
          </a:p>
          <a:p>
            <a:r>
              <a:rPr lang="fr-FR" dirty="0" smtClean="0"/>
              <a:t>Générés par le SDK</a:t>
            </a:r>
          </a:p>
          <a:p>
            <a:endParaRPr lang="fr-FR" dirty="0" smtClean="0"/>
          </a:p>
          <a:p>
            <a:pPr marL="109728" indent="0">
              <a:buNone/>
            </a:pPr>
            <a:endParaRPr lang="fr-FR" dirty="0" smtClean="0"/>
          </a:p>
          <a:p>
            <a:endParaRPr lang="fr-FR" dirty="0"/>
          </a:p>
          <a:p>
            <a:pPr marL="109728" indent="0">
              <a:buNone/>
            </a:pPr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37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Accès aux Ressources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56" y="1628800"/>
            <a:ext cx="4570076" cy="30322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Espace réservé du contenu 1"/>
          <p:cNvSpPr txBox="1">
            <a:spLocks/>
          </p:cNvSpPr>
          <p:nvPr/>
        </p:nvSpPr>
        <p:spPr>
          <a:xfrm>
            <a:off x="251520" y="4442388"/>
            <a:ext cx="8640960" cy="164792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fr-FR" dirty="0" smtClean="0"/>
          </a:p>
          <a:p>
            <a:r>
              <a:rPr lang="fr-FR" dirty="0" err="1" smtClean="0"/>
              <a:t>txtSaisie</a:t>
            </a:r>
            <a:r>
              <a:rPr lang="fr-FR" dirty="0" smtClean="0"/>
              <a:t> = (</a:t>
            </a:r>
            <a:r>
              <a:rPr lang="fr-FR" dirty="0" err="1"/>
              <a:t>TextView</a:t>
            </a:r>
            <a:r>
              <a:rPr lang="fr-FR" dirty="0"/>
              <a:t>) </a:t>
            </a:r>
            <a:r>
              <a:rPr lang="fr-FR" dirty="0" err="1" smtClean="0"/>
              <a:t>findViewById</a:t>
            </a:r>
            <a:r>
              <a:rPr lang="fr-FR" dirty="0" smtClean="0"/>
              <a:t>(R.id.text1); </a:t>
            </a:r>
          </a:p>
          <a:p>
            <a:endParaRPr lang="fr-FR" dirty="0" smtClean="0"/>
          </a:p>
          <a:p>
            <a:endParaRPr lang="fr-FR" dirty="0" smtClean="0"/>
          </a:p>
          <a:p>
            <a:pPr marL="109728" indent="0">
              <a:buFont typeface="Wingdings 3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01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5250" y="1639087"/>
            <a:ext cx="2580188" cy="4251928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Id</a:t>
            </a:r>
          </a:p>
          <a:p>
            <a:r>
              <a:rPr lang="fr-FR" dirty="0" smtClean="0"/>
              <a:t>Taille</a:t>
            </a:r>
          </a:p>
          <a:p>
            <a:r>
              <a:rPr lang="fr-FR" dirty="0" smtClean="0"/>
              <a:t>Objets </a:t>
            </a:r>
            <a:r>
              <a:rPr lang="fr-FR" dirty="0" err="1" smtClean="0"/>
              <a:t>View</a:t>
            </a:r>
            <a:endParaRPr lang="fr-FR" dirty="0" smtClean="0"/>
          </a:p>
          <a:p>
            <a:pPr lvl="1"/>
            <a:r>
              <a:rPr lang="fr-FR" dirty="0" err="1" smtClean="0"/>
              <a:t>TextView</a:t>
            </a:r>
            <a:endParaRPr lang="fr-FR" dirty="0" smtClean="0"/>
          </a:p>
          <a:p>
            <a:pPr lvl="1"/>
            <a:r>
              <a:rPr lang="fr-FR" dirty="0" err="1" smtClean="0"/>
              <a:t>Button</a:t>
            </a:r>
            <a:endParaRPr lang="fr-FR" dirty="0" smtClean="0"/>
          </a:p>
          <a:p>
            <a:pPr lvl="1"/>
            <a:r>
              <a:rPr lang="fr-FR" dirty="0" err="1" smtClean="0"/>
              <a:t>ListView</a:t>
            </a:r>
            <a:endParaRPr lang="fr-FR" dirty="0" smtClean="0"/>
          </a:p>
          <a:p>
            <a:pPr lvl="1"/>
            <a:r>
              <a:rPr lang="fr-FR" dirty="0" err="1" smtClean="0"/>
              <a:t>ImageView</a:t>
            </a:r>
            <a:endParaRPr lang="fr-FR" dirty="0" smtClean="0"/>
          </a:p>
          <a:p>
            <a:pPr lvl="1"/>
            <a:r>
              <a:rPr lang="fr-FR" dirty="0" err="1" smtClean="0"/>
              <a:t>Checkbox</a:t>
            </a:r>
            <a:endParaRPr lang="fr-FR" dirty="0" smtClean="0"/>
          </a:p>
          <a:p>
            <a:pPr lvl="1"/>
            <a:endParaRPr lang="fr-FR" dirty="0" smtClean="0"/>
          </a:p>
          <a:p>
            <a:pPr marL="393192" lvl="1" indent="0">
              <a:buNone/>
            </a:pPr>
            <a:endParaRPr lang="fr-FR" dirty="0" smtClean="0"/>
          </a:p>
          <a:p>
            <a:endParaRPr lang="fr-FR" dirty="0" smtClean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38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Les </a:t>
            </a:r>
            <a:r>
              <a:rPr lang="fr-FR" dirty="0" err="1" smtClean="0"/>
              <a:t>Layouts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38" y="1772816"/>
            <a:ext cx="6458851" cy="3743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01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9574" y="548681"/>
            <a:ext cx="7772400" cy="1224136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IV. Bilan</a:t>
            </a:r>
            <a:endParaRPr lang="fr-FR" dirty="0"/>
          </a:p>
        </p:txBody>
      </p:sp>
      <p:pic>
        <p:nvPicPr>
          <p:cNvPr id="1027" name="Picture 3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511502"/>
            <a:ext cx="2889250" cy="1085850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39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77" y="2492896"/>
            <a:ext cx="1455182" cy="14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r>
              <a:rPr lang="fr-FR" dirty="0" smtClean="0"/>
              <a:t>Démocratisation des smartphones GPS</a:t>
            </a:r>
          </a:p>
          <a:p>
            <a:endParaRPr lang="fr-FR" dirty="0"/>
          </a:p>
          <a:p>
            <a:r>
              <a:rPr lang="fr-FR" dirty="0" smtClean="0"/>
              <a:t>Applications mobile de « running »</a:t>
            </a:r>
          </a:p>
          <a:p>
            <a:pPr lvl="1"/>
            <a:r>
              <a:rPr lang="fr-FR" dirty="0" err="1" smtClean="0"/>
              <a:t>Runkeeper</a:t>
            </a:r>
            <a:endParaRPr lang="fr-FR" dirty="0" smtClean="0"/>
          </a:p>
          <a:p>
            <a:pPr lvl="1"/>
            <a:r>
              <a:rPr lang="fr-FR" dirty="0" err="1" smtClean="0"/>
              <a:t>Runtastic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Comparaison de trajectoires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z="1200" smtClean="0"/>
              <a:pPr/>
              <a:t>4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/>
              <a:t>C</a:t>
            </a:r>
            <a:r>
              <a:rPr lang="fr-FR" dirty="0" smtClean="0"/>
              <a:t>ontexte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54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Gérer des parcours et des trajets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Afficher </a:t>
            </a:r>
            <a:r>
              <a:rPr lang="fr-FR" dirty="0"/>
              <a:t>le trajet sur une </a:t>
            </a:r>
            <a:r>
              <a:rPr lang="fr-FR" dirty="0" smtClean="0"/>
              <a:t>carte</a:t>
            </a:r>
          </a:p>
          <a:p>
            <a:endParaRPr lang="fr-FR" dirty="0" smtClean="0"/>
          </a:p>
          <a:p>
            <a:r>
              <a:rPr lang="fr-FR" dirty="0" smtClean="0"/>
              <a:t>Consulter </a:t>
            </a:r>
            <a:r>
              <a:rPr lang="fr-FR" dirty="0"/>
              <a:t>l’historique des </a:t>
            </a:r>
            <a:r>
              <a:rPr lang="fr-FR" dirty="0" smtClean="0"/>
              <a:t>trajets</a:t>
            </a:r>
          </a:p>
          <a:p>
            <a:endParaRPr lang="fr-FR" dirty="0"/>
          </a:p>
          <a:p>
            <a:r>
              <a:rPr lang="fr-FR" dirty="0"/>
              <a:t>C</a:t>
            </a:r>
            <a:r>
              <a:rPr lang="fr-FR" dirty="0" smtClean="0"/>
              <a:t>onsulter </a:t>
            </a:r>
            <a:r>
              <a:rPr lang="fr-FR" dirty="0"/>
              <a:t>les différentes statistiques relatives aux </a:t>
            </a:r>
            <a:r>
              <a:rPr lang="fr-FR" dirty="0" smtClean="0"/>
              <a:t>parcours</a:t>
            </a:r>
          </a:p>
          <a:p>
            <a:endParaRPr lang="fr-FR" dirty="0"/>
          </a:p>
          <a:p>
            <a:r>
              <a:rPr lang="fr-FR" dirty="0" smtClean="0"/>
              <a:t>Consulter </a:t>
            </a:r>
            <a:r>
              <a:rPr lang="fr-FR" dirty="0"/>
              <a:t>les différentes statistiques relatives aux </a:t>
            </a:r>
            <a:r>
              <a:rPr lang="fr-FR" dirty="0" smtClean="0"/>
              <a:t>trajets</a:t>
            </a:r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40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Fonctionnalités développées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804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Le développement pour Android</a:t>
            </a:r>
          </a:p>
          <a:p>
            <a:endParaRPr lang="fr-FR" dirty="0"/>
          </a:p>
          <a:p>
            <a:r>
              <a:rPr lang="fr-FR" dirty="0" smtClean="0"/>
              <a:t>L’algorithme de comparaison</a:t>
            </a:r>
          </a:p>
          <a:p>
            <a:endParaRPr lang="fr-FR" dirty="0"/>
          </a:p>
          <a:p>
            <a:r>
              <a:rPr lang="fr-FR" dirty="0"/>
              <a:t>L</a:t>
            </a:r>
            <a:r>
              <a:rPr lang="fr-FR" dirty="0" smtClean="0"/>
              <a:t>es tests</a:t>
            </a:r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41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/>
              <a:t>D</a:t>
            </a:r>
            <a:r>
              <a:rPr lang="fr-FR" dirty="0" smtClean="0"/>
              <a:t>ifficultés rencontrées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06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fr-FR" dirty="0"/>
          </a:p>
          <a:p>
            <a:r>
              <a:rPr lang="fr-FR" dirty="0" smtClean="0"/>
              <a:t>Définir des objectifs.</a:t>
            </a:r>
          </a:p>
          <a:p>
            <a:endParaRPr lang="fr-FR" dirty="0" smtClean="0"/>
          </a:p>
          <a:p>
            <a:r>
              <a:rPr lang="fr-FR" dirty="0" smtClean="0"/>
              <a:t>Créer </a:t>
            </a:r>
            <a:r>
              <a:rPr lang="fr-FR" dirty="0"/>
              <a:t>des </a:t>
            </a:r>
            <a:r>
              <a:rPr lang="fr-FR" dirty="0" smtClean="0"/>
              <a:t>graphiques.</a:t>
            </a:r>
            <a:endParaRPr lang="fr-FR" dirty="0"/>
          </a:p>
          <a:p>
            <a:endParaRPr lang="fr-FR" dirty="0" smtClean="0"/>
          </a:p>
          <a:p>
            <a:r>
              <a:rPr lang="fr-FR" dirty="0"/>
              <a:t>Détection automatique d’un parcours.</a:t>
            </a:r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42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Perspectives d’avenir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049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9574" y="548681"/>
            <a:ext cx="7772400" cy="1224136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V. Démonstration</a:t>
            </a:r>
            <a:endParaRPr lang="fr-FR" dirty="0"/>
          </a:p>
        </p:txBody>
      </p:sp>
      <p:pic>
        <p:nvPicPr>
          <p:cNvPr id="1027" name="Picture 3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511502"/>
            <a:ext cx="2889250" cy="1085850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43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77" y="2492896"/>
            <a:ext cx="1455182" cy="14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0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44</a:t>
            </a:fld>
            <a:endParaRPr kumimoji="0" lang="en-US" sz="1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32656"/>
            <a:ext cx="3207096" cy="5701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32655"/>
            <a:ext cx="3207098" cy="570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91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45</a:t>
            </a:fld>
            <a:endParaRPr kumimoji="0" lang="en-US" sz="1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88664"/>
            <a:ext cx="3168351" cy="5632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88663"/>
            <a:ext cx="3168352" cy="5632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9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r>
              <a:rPr lang="fr-FR" dirty="0" smtClean="0"/>
              <a:t>Enregistrer une trajectoire : Trajet</a:t>
            </a:r>
          </a:p>
          <a:p>
            <a:pPr lvl="1"/>
            <a:r>
              <a:rPr lang="fr-FR" sz="2400" dirty="0"/>
              <a:t>Enregistrement des coordonnées GPS du trajet.</a:t>
            </a:r>
          </a:p>
          <a:p>
            <a:pPr lvl="1"/>
            <a:r>
              <a:rPr lang="fr-FR" sz="2400" dirty="0" smtClean="0"/>
              <a:t>Visualisation </a:t>
            </a:r>
            <a:r>
              <a:rPr lang="fr-FR" sz="2400" dirty="0"/>
              <a:t>du trajet sur une carte</a:t>
            </a:r>
            <a:r>
              <a:rPr lang="fr-FR" sz="2400" dirty="0" smtClean="0"/>
              <a:t>.</a:t>
            </a:r>
          </a:p>
          <a:p>
            <a:pPr marL="393192" lvl="1" indent="0">
              <a:buNone/>
            </a:pPr>
            <a:endParaRPr lang="fr-FR" dirty="0" smtClean="0"/>
          </a:p>
          <a:p>
            <a:pPr marL="393192" lvl="1" indent="0">
              <a:buNone/>
            </a:pPr>
            <a:endParaRPr lang="fr-FR" dirty="0" smtClean="0"/>
          </a:p>
          <a:p>
            <a:r>
              <a:rPr lang="fr-FR" dirty="0" smtClean="0"/>
              <a:t>Regrouper les trajectoires : Parcours</a:t>
            </a:r>
          </a:p>
          <a:p>
            <a:pPr lvl="1"/>
            <a:r>
              <a:rPr lang="fr-FR" dirty="0" smtClean="0"/>
              <a:t>Comparer deux trajets.</a:t>
            </a:r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z="1200" smtClean="0"/>
              <a:pPr/>
              <a:t>5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Objectifs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627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9574" y="548681"/>
            <a:ext cx="7772400" cy="1224136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II. Analyse</a:t>
            </a:r>
            <a:endParaRPr lang="fr-FR" dirty="0"/>
          </a:p>
        </p:txBody>
      </p:sp>
      <p:pic>
        <p:nvPicPr>
          <p:cNvPr id="1027" name="Picture 3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511502"/>
            <a:ext cx="2889250" cy="1085850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77" y="2492896"/>
            <a:ext cx="1455182" cy="14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5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7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Technologies utilisées</a:t>
            </a:r>
            <a:endParaRPr lang="fr-FR" dirty="0"/>
          </a:p>
        </p:txBody>
      </p:sp>
      <p:pic>
        <p:nvPicPr>
          <p:cNvPr id="1028" name="Picture 4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857" y="1427457"/>
            <a:ext cx="1104057" cy="131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1"/>
          <p:cNvSpPr txBox="1">
            <a:spLocks/>
          </p:cNvSpPr>
          <p:nvPr/>
        </p:nvSpPr>
        <p:spPr>
          <a:xfrm>
            <a:off x="539552" y="1595573"/>
            <a:ext cx="7349988" cy="425192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Android</a:t>
            </a:r>
          </a:p>
          <a:p>
            <a:pPr lvl="1"/>
            <a:r>
              <a:rPr lang="fr-FR" dirty="0" smtClean="0"/>
              <a:t>Java</a:t>
            </a:r>
          </a:p>
          <a:p>
            <a:pPr lvl="1"/>
            <a:r>
              <a:rPr lang="fr-FR" dirty="0" smtClean="0"/>
              <a:t>Google </a:t>
            </a:r>
            <a:r>
              <a:rPr lang="fr-FR" dirty="0" err="1" smtClean="0"/>
              <a:t>Maps</a:t>
            </a:r>
            <a:r>
              <a:rPr lang="fr-FR" dirty="0" smtClean="0"/>
              <a:t> Android API V2</a:t>
            </a:r>
          </a:p>
          <a:p>
            <a:endParaRPr lang="fr-FR" dirty="0" smtClean="0"/>
          </a:p>
          <a:p>
            <a:r>
              <a:rPr lang="fr-FR" dirty="0" err="1" smtClean="0"/>
              <a:t>SQLite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XML</a:t>
            </a:r>
          </a:p>
          <a:p>
            <a:pPr lvl="1"/>
            <a:r>
              <a:rPr lang="fr-FR" dirty="0" smtClean="0"/>
              <a:t>GPX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Git et </a:t>
            </a:r>
            <a:r>
              <a:rPr lang="fr-FR" dirty="0" err="1" smtClean="0"/>
              <a:t>GitHub</a:t>
            </a:r>
            <a:endParaRPr lang="fr-FR" dirty="0"/>
          </a:p>
        </p:txBody>
      </p:sp>
      <p:pic>
        <p:nvPicPr>
          <p:cNvPr id="1032" name="Picture 8" descr="http://upload.wikimedia.org/wikipedia/commons/1/19/SQLite_Logo_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136" y="3240524"/>
            <a:ext cx="20955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417" y="4821890"/>
            <a:ext cx="1764936" cy="73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1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z="1200" smtClean="0"/>
              <a:pPr/>
              <a:t>8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Diagramme de classes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52" y="1417638"/>
            <a:ext cx="7659840" cy="4315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09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z="1200" smtClean="0"/>
              <a:pPr/>
              <a:t>9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Modèle conceptuel de données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953" y="1639087"/>
            <a:ext cx="3103038" cy="3685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17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4371</TotalTime>
  <Words>1205</Words>
  <Application>Microsoft Office PowerPoint</Application>
  <PresentationFormat>Affichage à l'écran (4:3)</PresentationFormat>
  <Paragraphs>924</Paragraphs>
  <Slides>45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9" baseType="lpstr">
      <vt:lpstr>Calibri</vt:lpstr>
      <vt:lpstr>Cambria Math</vt:lpstr>
      <vt:lpstr>LMMathItalic12-Regular</vt:lpstr>
      <vt:lpstr>LMMathItalic8-Regular</vt:lpstr>
      <vt:lpstr>LMMathSymbols10-Regular</vt:lpstr>
      <vt:lpstr>LMRoman12-Bold</vt:lpstr>
      <vt:lpstr>LMRoman12-Regular</vt:lpstr>
      <vt:lpstr>LMRomanCaps10-Regular</vt:lpstr>
      <vt:lpstr>Lucida Sans Unicode</vt:lpstr>
      <vt:lpstr>Verdana</vt:lpstr>
      <vt:lpstr>Wingdings</vt:lpstr>
      <vt:lpstr>Wingdings 2</vt:lpstr>
      <vt:lpstr>Wingdings 3</vt:lpstr>
      <vt:lpstr>Concourse</vt:lpstr>
      <vt:lpstr>Réalisation d’un coach GPS sur mobile Android </vt:lpstr>
      <vt:lpstr>Présentation PowerPoint</vt:lpstr>
      <vt:lpstr>I. Présentation et objectifs</vt:lpstr>
      <vt:lpstr>Présentation PowerPoint</vt:lpstr>
      <vt:lpstr>Présentation PowerPoint</vt:lpstr>
      <vt:lpstr>II. Analyse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III. Développement Android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IV. Bilan</vt:lpstr>
      <vt:lpstr>Présentation PowerPoint</vt:lpstr>
      <vt:lpstr>Présentation PowerPoint</vt:lpstr>
      <vt:lpstr>Présentation PowerPoint</vt:lpstr>
      <vt:lpstr>V. Démonstration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</dc:title>
  <dc:creator>Thibault</dc:creator>
  <cp:lastModifiedBy>Chloë Lesaulnier</cp:lastModifiedBy>
  <cp:revision>256</cp:revision>
  <dcterms:created xsi:type="dcterms:W3CDTF">2013-05-25T14:43:24Z</dcterms:created>
  <dcterms:modified xsi:type="dcterms:W3CDTF">2015-03-29T21:26:06Z</dcterms:modified>
</cp:coreProperties>
</file>