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81" r:id="rId2"/>
    <p:sldId id="256" r:id="rId3"/>
    <p:sldId id="298" r:id="rId4"/>
    <p:sldId id="302" r:id="rId5"/>
    <p:sldId id="303" r:id="rId6"/>
    <p:sldId id="304" r:id="rId7"/>
    <p:sldId id="321" r:id="rId8"/>
    <p:sldId id="305" r:id="rId9"/>
    <p:sldId id="306" r:id="rId10"/>
    <p:sldId id="307" r:id="rId11"/>
    <p:sldId id="308" r:id="rId12"/>
    <p:sldId id="309" r:id="rId13"/>
    <p:sldId id="322" r:id="rId14"/>
    <p:sldId id="323" r:id="rId15"/>
    <p:sldId id="324" r:id="rId16"/>
    <p:sldId id="325" r:id="rId17"/>
    <p:sldId id="326" r:id="rId18"/>
    <p:sldId id="328" r:id="rId19"/>
    <p:sldId id="330" r:id="rId20"/>
    <p:sldId id="331" r:id="rId21"/>
    <p:sldId id="332" r:id="rId22"/>
    <p:sldId id="333" r:id="rId23"/>
    <p:sldId id="340" r:id="rId24"/>
    <p:sldId id="334" r:id="rId25"/>
    <p:sldId id="335" r:id="rId26"/>
    <p:sldId id="336" r:id="rId27"/>
    <p:sldId id="337" r:id="rId28"/>
    <p:sldId id="338" r:id="rId29"/>
    <p:sldId id="339" r:id="rId30"/>
    <p:sldId id="341" r:id="rId31"/>
    <p:sldId id="310" r:id="rId32"/>
    <p:sldId id="311" r:id="rId33"/>
    <p:sldId id="312" r:id="rId34"/>
    <p:sldId id="314" r:id="rId35"/>
    <p:sldId id="313" r:id="rId36"/>
    <p:sldId id="316" r:id="rId37"/>
    <p:sldId id="317" r:id="rId38"/>
    <p:sldId id="318" r:id="rId39"/>
    <p:sldId id="31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D921DEC-00D1-4DD4-A1D4-C3B1DCB4B7DE}">
          <p14:sldIdLst>
            <p14:sldId id="281"/>
            <p14:sldId id="256"/>
            <p14:sldId id="298"/>
            <p14:sldId id="302"/>
            <p14:sldId id="303"/>
            <p14:sldId id="304"/>
            <p14:sldId id="321"/>
            <p14:sldId id="305"/>
            <p14:sldId id="306"/>
            <p14:sldId id="307"/>
            <p14:sldId id="308"/>
            <p14:sldId id="309"/>
            <p14:sldId id="322"/>
            <p14:sldId id="323"/>
            <p14:sldId id="324"/>
            <p14:sldId id="325"/>
            <p14:sldId id="326"/>
            <p14:sldId id="328"/>
            <p14:sldId id="330"/>
            <p14:sldId id="331"/>
            <p14:sldId id="332"/>
            <p14:sldId id="333"/>
            <p14:sldId id="340"/>
            <p14:sldId id="334"/>
            <p14:sldId id="335"/>
            <p14:sldId id="336"/>
            <p14:sldId id="337"/>
            <p14:sldId id="338"/>
            <p14:sldId id="339"/>
            <p14:sldId id="341"/>
            <p14:sldId id="310"/>
            <p14:sldId id="311"/>
            <p14:sldId id="312"/>
            <p14:sldId id="314"/>
            <p14:sldId id="313"/>
            <p14:sldId id="316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D41CF-96E2-4FD6-90AE-34E003AD28C6}" type="datetimeFigureOut">
              <a:rPr lang="fr-FR" smtClean="0"/>
              <a:pPr/>
              <a:t>29/03/2015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BF9CF-AE37-46BA-B9DC-8DAC997867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5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6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7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6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5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BF9CF-AE37-46BA-B9DC-8DAC99786703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35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503973-BB8B-4D57-A7A9-A7109C96880E}" type="datetime1">
              <a:rPr lang="en-US" smtClean="0"/>
              <a:pPr/>
              <a:t>3/29/2015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AC22E-2CC4-429B-9D0C-0E65D74AF97C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7C933-F536-452B-AFE6-7C4758CBF204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7D448-B3DD-4873-AEB7-7C02CA9BCAEB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177B7-1EF9-493D-B519-9A3C5E44B30F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1D3C6C-DE27-4AF5-8798-3A9D76500D4B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A5D343-06CA-4594-9CD4-C07A4DE89C36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5160-D105-44FA-AEEF-35210118C185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FEA78D-CF67-4470-99ED-DDCC64235E96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332F9D-C894-4F83-ACE0-96C156FC4195}" type="datetime1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D3286E-F7A7-4D06-AE8A-6034B32F6DF1}" type="datetime1">
              <a:rPr lang="en-US" smtClean="0"/>
              <a:pPr/>
              <a:t>3/29/2015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CBA07D-1891-4033-AAE4-E65F91AA184A}" type="datetime1">
              <a:rPr lang="en-US" smtClean="0"/>
              <a:pPr/>
              <a:t>3/29/2015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500" dirty="0" smtClean="0"/>
              <a:t>I. Présentation et objectifs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II. Analyse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III. Développement Android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IV. Bilan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V. Démonstration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595573"/>
            <a:ext cx="7349988" cy="4251928"/>
          </a:xfrm>
        </p:spPr>
        <p:txBody>
          <a:bodyPr/>
          <a:lstStyle/>
          <a:p>
            <a:r>
              <a:rPr lang="fr-FR" dirty="0" smtClean="0"/>
              <a:t>Latitude</a:t>
            </a:r>
          </a:p>
          <a:p>
            <a:endParaRPr lang="fr-FR" dirty="0" smtClean="0"/>
          </a:p>
          <a:p>
            <a:r>
              <a:rPr lang="fr-FR" dirty="0" smtClean="0"/>
              <a:t>Longitude</a:t>
            </a:r>
          </a:p>
          <a:p>
            <a:endParaRPr lang="fr-FR" dirty="0" smtClean="0"/>
          </a:p>
          <a:p>
            <a:r>
              <a:rPr lang="fr-FR" dirty="0" smtClean="0"/>
              <a:t>Date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10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 Format GPX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95573"/>
            <a:ext cx="4519351" cy="3347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83968" y="3611797"/>
            <a:ext cx="2088232" cy="144016"/>
          </a:xfrm>
          <a:prstGeom prst="rect">
            <a:avLst/>
          </a:prstGeom>
          <a:noFill/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2000" y="3327632"/>
            <a:ext cx="1983864" cy="145293"/>
          </a:xfrm>
          <a:prstGeom prst="rect">
            <a:avLst/>
          </a:prstGeom>
          <a:noFill/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11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La projection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31" y="3140968"/>
            <a:ext cx="4862913" cy="2664296"/>
          </a:xfrm>
          <a:prstGeom prst="rect">
            <a:avLst/>
          </a:prstGeom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608974" y="1671879"/>
            <a:ext cx="7349988" cy="42519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Projection de A</a:t>
            </a:r>
          </a:p>
          <a:p>
            <a:endParaRPr lang="fr-FR" dirty="0" smtClean="0"/>
          </a:p>
          <a:p>
            <a:r>
              <a:rPr lang="fr-FR" dirty="0" smtClean="0"/>
              <a:t>Calcul des coordonnées de H</a:t>
            </a:r>
          </a:p>
          <a:p>
            <a:endParaRPr lang="fr-FR" dirty="0"/>
          </a:p>
          <a:p>
            <a:r>
              <a:rPr lang="fr-FR" dirty="0" smtClean="0"/>
              <a:t>Rapport BH/BC</a:t>
            </a:r>
          </a:p>
          <a:p>
            <a:endParaRPr lang="fr-FR" dirty="0"/>
          </a:p>
          <a:p>
            <a:r>
              <a:rPr lang="fr-FR" dirty="0" smtClean="0"/>
              <a:t>Interpolation </a:t>
            </a:r>
          </a:p>
          <a:p>
            <a:pPr marL="109728" indent="0">
              <a:buNone/>
            </a:pPr>
            <a:r>
              <a:rPr lang="fr-FR" dirty="0" smtClean="0"/>
              <a:t>temporelle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12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cxnSp>
        <p:nvCxnSpPr>
          <p:cNvPr id="4" name="Connecteur droit 3"/>
          <p:cNvCxnSpPr>
            <a:stCxn id="25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26" idx="1"/>
            <a:endCxn id="27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30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33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30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33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Rectangle 24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6" name="Rectangle 25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7" name="Rectangle 26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9" name="Rectangle 28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0" name="Rectangle 29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1" name="Rectangle 30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2" name="Rectangle 31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3" name="Rectangle 32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4" name="Rectangle 33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4" name="Rectangle 23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900" i="1" dirty="0" err="1" smtClean="0">
                    <a:latin typeface="LMMathItalic8-Regular"/>
                  </a:rPr>
                  <a:t>ref</a:t>
                </a:r>
                <a:r>
                  <a:rPr lang="fr-FR" sz="9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>
                    <a:latin typeface="LMMathItalic12-Regular"/>
                  </a:rPr>
                  <a:t>null</a:t>
                </a:r>
                <a:endParaRPr lang="fr-FR" sz="1400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50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r>
              <a:rPr lang="en-US" sz="1200" dirty="0" smtClean="0"/>
              <a:t>12</a:t>
            </a:r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4090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875795" y="168622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08259" y="142760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13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23973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11721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 smtClean="0"/>
                        <a:t>null</a:t>
                      </a:r>
                      <a:endParaRPr lang="fr-FR" i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900" b="1" i="1" dirty="0" err="1" smtClean="0">
                    <a:latin typeface="LMMathItalic8-Regular"/>
                  </a:rPr>
                  <a:t>ref</a:t>
                </a:r>
                <a:r>
                  <a:rPr lang="fr-FR" sz="9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0;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900" b="1" i="1" dirty="0" err="1">
                    <a:latin typeface="LMMathItalic8-Regular"/>
                  </a:rPr>
                  <a:t>act</a:t>
                </a:r>
                <a:r>
                  <a:rPr lang="fr-FR" sz="900" b="1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0; </a:t>
                </a:r>
                <a:r>
                  <a:rPr lang="fr-FR" sz="1400" b="1" i="1" dirty="0">
                    <a:latin typeface="LMMathItalic12-Regular"/>
                  </a:rPr>
                  <a:t>projections</a:t>
                </a:r>
                <a:r>
                  <a:rPr lang="fr-FR" sz="1400" b="1" dirty="0">
                    <a:latin typeface="LMRoman12-Regular"/>
                  </a:rPr>
                  <a:t>[</a:t>
                </a:r>
                <a:r>
                  <a:rPr lang="fr-FR" sz="1400" b="1" i="1" dirty="0" err="1">
                    <a:latin typeface="LMMathItalic12-Regular"/>
                  </a:rPr>
                  <a:t>t</a:t>
                </a:r>
                <a:r>
                  <a:rPr lang="fr-FR" sz="900" b="1" i="1" dirty="0" err="1">
                    <a:latin typeface="LMMathItalic8-Regular"/>
                  </a:rPr>
                  <a:t>act</a:t>
                </a:r>
                <a:r>
                  <a:rPr lang="fr-FR" sz="1400" b="1" i="1" dirty="0" err="1">
                    <a:latin typeface="LMMathItalic12-Regular"/>
                  </a:rPr>
                  <a:t>.size</a:t>
                </a:r>
                <a:r>
                  <a:rPr lang="fr-FR" sz="1400" b="1" dirty="0">
                    <a:latin typeface="LMRoman12-Regular"/>
                  </a:rPr>
                  <a:t>()];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r>
                  <a:rPr lang="fr-FR" sz="1400" b="1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>
                    <a:latin typeface="LMMathSymbols10-Regular"/>
                  </a:rPr>
                  <a:t> </a:t>
                </a:r>
                <a:r>
                  <a:rPr lang="fr-FR" sz="1400" b="1" i="1" dirty="0" smtClean="0">
                    <a:latin typeface="LMMathItalic12-Regular"/>
                  </a:rPr>
                  <a:t>null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96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900" i="1" dirty="0" err="1" smtClean="0">
                    <a:latin typeface="LMMathItalic8-Regular"/>
                  </a:rPr>
                  <a:t>ref</a:t>
                </a:r>
                <a:r>
                  <a:rPr lang="fr-FR" sz="9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875795" y="168622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08259" y="142760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14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2090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4855191" y="2231231"/>
            <a:ext cx="19228" cy="888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Rectangle 4"/>
          <p:cNvSpPr/>
          <p:nvPr/>
        </p:nvSpPr>
        <p:spPr>
          <a:xfrm>
            <a:off x="4430775" y="33212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4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15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3768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86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4516779" y="1703667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60087" y="141486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16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32123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5386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5572125" y="2078643"/>
            <a:ext cx="71511" cy="3930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3907" y="250334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58646" y="246062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67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17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453208" y="2443605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58646" y="246062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063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 xmlns=""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641443" y="16686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73907" y="1410012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18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770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5643636" y="2078644"/>
            <a:ext cx="21358" cy="3692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2451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19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3137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>
                        <a:solidFill>
                          <a:schemeClr val="accent2"/>
                        </a:solidFill>
                        <a:latin typeface="LMMathItalic8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>
                        <a:solidFill>
                          <a:schemeClr val="accent2"/>
                        </a:solidFill>
                        <a:latin typeface="LMMathItalic8-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Font typeface="Wingdings 3"/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8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789681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Réalisation d’un coach GPS sur mobile Android </a:t>
            </a:r>
            <a:endParaRPr lang="fr-FR" sz="4400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76056" y="5877272"/>
            <a:ext cx="4248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Thibault </a:t>
            </a:r>
            <a:r>
              <a:rPr lang="fr-FR" dirty="0" err="1" smtClean="0"/>
              <a:t>Lefrançois</a:t>
            </a:r>
            <a:r>
              <a:rPr lang="fr-FR" dirty="0" smtClean="0"/>
              <a:t>  M1 DNR-2I</a:t>
            </a:r>
          </a:p>
          <a:p>
            <a:endParaRPr lang="fr-FR" sz="1000" dirty="0" smtClean="0"/>
          </a:p>
          <a:p>
            <a:r>
              <a:rPr lang="fr-FR" dirty="0" smtClean="0"/>
              <a:t>Maxime Varin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43626" y="45811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Tuteur : Yann </a:t>
            </a:r>
            <a:r>
              <a:rPr lang="fr-FR" dirty="0" err="1" smtClean="0"/>
              <a:t>Mathet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529072" y="1962130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41507" y="169259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20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48" name="Connecteur droit 47"/>
          <p:cNvCxnSpPr/>
          <p:nvPr/>
        </p:nvCxnSpPr>
        <p:spPr>
          <a:xfrm flipH="1" flipV="1">
            <a:off x="6487280" y="2172586"/>
            <a:ext cx="11151" cy="1943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359258" y="233255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78883" y="235035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Espace réservé du contenu 1"/>
              <p:cNvSpPr txBox="1">
                <a:spLocks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fr-FR" sz="1400" dirty="0" smtClean="0"/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Font typeface="Wingdings 3"/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Font typeface="Wingdings 3"/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Font typeface="Wingdings 3"/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90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751935"/>
                <a:ext cx="5292079" cy="3744416"/>
              </a:xfrm>
              <a:prstGeom prst="rect">
                <a:avLst/>
              </a:prstGeom>
              <a:blipFill rotWithShape="0">
                <a:blip r:embed="rId3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21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359258" y="233255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78883" y="235035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1031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6493953" y="1724406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26417" y="1465788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22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99725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0" name="Connecteur droit 89"/>
          <p:cNvCxnSpPr/>
          <p:nvPr/>
        </p:nvCxnSpPr>
        <p:spPr>
          <a:xfrm>
            <a:off x="6455667" y="2137356"/>
            <a:ext cx="27610" cy="467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358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</a:t>
                </a:r>
                <a:r>
                  <a:rPr lang="fr-FR" sz="1200" b="1" i="1" dirty="0" smtClean="0">
                    <a:latin typeface="LMMathItalic12-Regular"/>
                  </a:rPr>
                  <a:t>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23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/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761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</a:t>
                </a:r>
                <a:r>
                  <a:rPr lang="fr-FR" sz="1200" b="1" i="1" dirty="0" smtClean="0">
                    <a:latin typeface="LMMathItalic12-Regular"/>
                  </a:rPr>
                  <a:t>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059487" y="190753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71922" y="163799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24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4487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3" name="Rectangle 92"/>
          <p:cNvSpPr/>
          <p:nvPr/>
        </p:nvSpPr>
        <p:spPr>
          <a:xfrm>
            <a:off x="7146524" y="166673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5" name="Connecteur droit 94"/>
          <p:cNvCxnSpPr/>
          <p:nvPr/>
        </p:nvCxnSpPr>
        <p:spPr>
          <a:xfrm>
            <a:off x="7165533" y="1680843"/>
            <a:ext cx="138408" cy="232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75060" y="152729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713127" y="1482231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25562" y="1212692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25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641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2´´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3" name="Rectangle 92"/>
          <p:cNvSpPr/>
          <p:nvPr/>
        </p:nvSpPr>
        <p:spPr>
          <a:xfrm>
            <a:off x="7146524" y="166673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6975060" y="152729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348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713127" y="1482231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25562" y="1212692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26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85040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65453" y="212350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cxnSp>
        <p:nvCxnSpPr>
          <p:cNvPr id="90" name="Connecteur droit 89"/>
          <p:cNvCxnSpPr>
            <a:stCxn id="60" idx="2"/>
            <a:endCxn id="77" idx="0"/>
          </p:cNvCxnSpPr>
          <p:nvPr/>
        </p:nvCxnSpPr>
        <p:spPr>
          <a:xfrm flipH="1">
            <a:off x="7285941" y="1926369"/>
            <a:ext cx="18000" cy="195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1" name="Rectangle 90"/>
          <p:cNvSpPr/>
          <p:nvPr/>
        </p:nvSpPr>
        <p:spPr>
          <a:xfrm>
            <a:off x="7276941" y="209941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15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ref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ref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27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401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65453" y="2123501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1" name="Rectangle 90"/>
          <p:cNvSpPr/>
          <p:nvPr/>
        </p:nvSpPr>
        <p:spPr>
          <a:xfrm>
            <a:off x="7276941" y="209941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924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b="1" i="1" dirty="0" err="1" smtClean="0">
                    <a:latin typeface="LMMathItalic12-Regular"/>
                  </a:rPr>
                  <a:t>projete</a:t>
                </a:r>
                <a:r>
                  <a:rPr lang="en-US" sz="1400" b="1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1" dirty="0" smtClean="0">
                    <a:latin typeface="LMMathSymbols10-Regular"/>
                  </a:rPr>
                  <a:t> </a:t>
                </a:r>
                <a:r>
                  <a:rPr lang="en-US" sz="1400" b="1" i="1" dirty="0" smtClean="0">
                    <a:latin typeface="LMMathItalic12-Regular"/>
                  </a:rPr>
                  <a:t>calculProjection</a:t>
                </a:r>
                <a:r>
                  <a:rPr lang="en-US" sz="1400" b="1" dirty="0" smtClean="0">
                    <a:latin typeface="LMRoman12-Regular"/>
                  </a:rPr>
                  <a:t>(</a:t>
                </a:r>
                <a:r>
                  <a:rPr lang="en-US" sz="1400" b="1" i="1" dirty="0" smtClean="0">
                    <a:latin typeface="LMMathItalic12-Regular"/>
                  </a:rPr>
                  <a:t>t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 smtClean="0">
                    <a:latin typeface="LMRoman12-Regular"/>
                  </a:rPr>
                  <a:t>[</a:t>
                </a:r>
                <a:r>
                  <a:rPr lang="en-US" sz="1400" b="1" i="1" dirty="0" smtClean="0">
                    <a:latin typeface="LMMathItalic12-Regular"/>
                  </a:rPr>
                  <a:t>i</a:t>
                </a:r>
                <a:r>
                  <a:rPr lang="en-US" sz="700" b="1" i="1" dirty="0" smtClean="0">
                    <a:latin typeface="LMMathItalic8-Regular"/>
                  </a:rPr>
                  <a:t>act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]</a:t>
                </a:r>
                <a:r>
                  <a:rPr lang="en-US" sz="1400" b="1" i="1" dirty="0">
                    <a:latin typeface="LMMathItalic12-Regular"/>
                  </a:rPr>
                  <a:t>, </a:t>
                </a:r>
                <a:r>
                  <a:rPr lang="en-US" sz="1400" b="1" i="1" dirty="0" err="1">
                    <a:latin typeface="LMMathItalic12-Regular"/>
                  </a:rPr>
                  <a:t>t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[</a:t>
                </a:r>
                <a:r>
                  <a:rPr lang="en-US" sz="1400" b="1" i="1" dirty="0" err="1">
                    <a:latin typeface="LMMathItalic12-Regular"/>
                  </a:rPr>
                  <a:t>i</a:t>
                </a:r>
                <a:r>
                  <a:rPr lang="en-US" sz="700" b="1" i="1" dirty="0" err="1">
                    <a:latin typeface="LMMathItalic8-Regular"/>
                  </a:rPr>
                  <a:t>ref</a:t>
                </a:r>
                <a:r>
                  <a:rPr lang="en-US" sz="700" b="1" i="1" dirty="0">
                    <a:latin typeface="LMMathItalic8-Regular"/>
                  </a:rPr>
                  <a:t> </a:t>
                </a:r>
                <a:r>
                  <a:rPr lang="en-US" sz="1400" b="1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i="1" dirty="0" smtClean="0">
                    <a:latin typeface="LMMathItalic12-Regular"/>
                  </a:rPr>
                  <a:t>projection</a:t>
                </a:r>
                <a:r>
                  <a:rPr lang="fr-FR" sz="1200" dirty="0" smtClean="0">
                    <a:latin typeface="LMRoman12-Regular"/>
                  </a:rPr>
                  <a:t>[ </a:t>
                </a:r>
                <a:r>
                  <a:rPr lang="fr-FR" sz="1600" i="1" dirty="0" err="1" smtClean="0">
                    <a:latin typeface="LMMathItalic12-Regular"/>
                  </a:rPr>
                  <a:t>i</a:t>
                </a:r>
                <a:r>
                  <a:rPr lang="fr-FR" sz="600" i="1" dirty="0" err="1" smtClean="0">
                    <a:latin typeface="LMMathItalic8-Regular"/>
                  </a:rPr>
                  <a:t>act</a:t>
                </a:r>
                <a:r>
                  <a:rPr lang="fr-FR" sz="600" i="1" dirty="0" smtClean="0">
                    <a:latin typeface="LMMathItalic8-Regular"/>
                  </a:rPr>
                  <a:t> </a:t>
                </a:r>
                <a:r>
                  <a:rPr lang="fr-FR" sz="1200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dirty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endParaRPr lang="fr-FR" sz="1200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act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act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57308" y="18903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7305959" y="1512475"/>
            <a:ext cx="0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28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/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6639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90447" y="204518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4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39812" y="206535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90" name="Connecteur droit 89"/>
          <p:cNvCxnSpPr/>
          <p:nvPr/>
        </p:nvCxnSpPr>
        <p:spPr>
          <a:xfrm flipH="1" flipV="1">
            <a:off x="7308817" y="1904270"/>
            <a:ext cx="49246" cy="186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8289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</p:spPr>
            <p:txBody>
              <a:bodyPr>
                <a:normAutofit/>
              </a:bodyPr>
              <a:lstStyle/>
              <a:p>
                <a:endParaRPr lang="fr-FR" sz="1400" dirty="0" smtClean="0"/>
              </a:p>
              <a:p>
                <a:pPr marL="109728" indent="0">
                  <a:buNone/>
                </a:pPr>
                <a:r>
                  <a:rPr lang="fr-FR" sz="1400" b="1" dirty="0" err="1">
                    <a:latin typeface="LMRoman12-Bold"/>
                  </a:rPr>
                  <a:t>function</a:t>
                </a:r>
                <a:r>
                  <a:rPr lang="fr-FR" sz="1400" b="1" dirty="0">
                    <a:latin typeface="LMRoman12-Bold"/>
                  </a:rPr>
                  <a:t> </a:t>
                </a:r>
                <a:r>
                  <a:rPr lang="fr-FR" sz="1400" dirty="0" err="1">
                    <a:latin typeface="LMRomanCaps10-Regular"/>
                  </a:rPr>
                  <a:t>calculProjections</a:t>
                </a:r>
                <a:r>
                  <a:rPr lang="fr-FR" sz="1400" dirty="0">
                    <a:latin typeface="LMRoman12-Regular"/>
                  </a:rPr>
                  <a:t>(Points[]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act</a:t>
                </a:r>
                <a:r>
                  <a:rPr lang="fr-FR" sz="1400" dirty="0">
                    <a:latin typeface="LMRoman12-Regular"/>
                  </a:rPr>
                  <a:t>, Points[] </a:t>
                </a:r>
                <a:r>
                  <a:rPr lang="fr-FR" sz="1400" i="1" dirty="0">
                    <a:latin typeface="LMMathItalic12-Regular"/>
                  </a:rPr>
                  <a:t>t</a:t>
                </a:r>
                <a:r>
                  <a:rPr lang="fr-FR" sz="700" i="1" dirty="0">
                    <a:latin typeface="LMMathItalic8-Regular"/>
                  </a:rPr>
                  <a:t>ref </a:t>
                </a:r>
                <a:r>
                  <a:rPr lang="fr-FR" sz="1400" dirty="0">
                    <a:latin typeface="LMRoman12-Regular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fr-FR" sz="1400" b="1" dirty="0" err="1" smtClean="0">
                    <a:latin typeface="LMRoman12-Bold"/>
                  </a:rPr>
                  <a:t>Initialize</a:t>
                </a:r>
                <a:r>
                  <a:rPr lang="fr-FR" sz="1400" b="1" dirty="0">
                    <a:latin typeface="LMRoman12-Bold"/>
                  </a:rPr>
                  <a:t>:</a:t>
                </a:r>
              </a:p>
              <a:p>
                <a:pPr marL="36000" indent="0" defTabSz="360000">
                  <a:spcBef>
                    <a:spcPts val="0"/>
                  </a:spcBef>
                  <a:buNone/>
                </a:pP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fr-FR" sz="1400" i="1" dirty="0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ref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900" i="1" dirty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0; </a:t>
                </a:r>
                <a:r>
                  <a:rPr lang="fr-FR" sz="1400" i="1" dirty="0">
                    <a:latin typeface="LMMathItalic12-Regular"/>
                  </a:rPr>
                  <a:t>projections</a:t>
                </a:r>
                <a:r>
                  <a:rPr lang="fr-FR" sz="1400" dirty="0">
                    <a:latin typeface="LMRoman12-Regular"/>
                  </a:rPr>
                  <a:t>[</a:t>
                </a:r>
                <a:r>
                  <a:rPr lang="fr-FR" sz="1400" i="1" dirty="0" err="1">
                    <a:latin typeface="LMMathItalic12-Regular"/>
                  </a:rPr>
                  <a:t>t</a:t>
                </a:r>
                <a:r>
                  <a:rPr lang="fr-FR" sz="900" i="1" dirty="0" err="1">
                    <a:latin typeface="LMMathItalic8-Regular"/>
                  </a:rPr>
                  <a:t>act</a:t>
                </a:r>
                <a:r>
                  <a:rPr lang="fr-FR" sz="1400" i="1" dirty="0" err="1">
                    <a:latin typeface="LMMathItalic12-Regular"/>
                  </a:rPr>
                  <a:t>.size</a:t>
                </a:r>
                <a:r>
                  <a:rPr lang="fr-FR" sz="1400" dirty="0">
                    <a:latin typeface="LMRoman12-Regular"/>
                  </a:rPr>
                  <a:t>()]; </a:t>
                </a:r>
                <a:r>
                  <a:rPr lang="fr-FR" sz="1400" i="1" dirty="0" err="1">
                    <a:latin typeface="LMMathItalic12-Regular"/>
                  </a:rPr>
                  <a:t>projete</a:t>
                </a:r>
                <a:r>
                  <a:rPr lang="fr-FR" sz="1400" i="1" dirty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>
                    <a:latin typeface="LMMathSymbols10-Regular"/>
                  </a:rPr>
                  <a:t> </a:t>
                </a:r>
                <a:r>
                  <a:rPr lang="fr-FR" sz="1400" i="1" dirty="0" smtClean="0">
                    <a:latin typeface="LMMathItalic12-Regular"/>
                  </a:rPr>
                  <a:t>null</a:t>
                </a:r>
                <a:endParaRPr lang="fr-FR" sz="1400" b="1" i="1" dirty="0" smtClean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en-US" sz="1400" b="1" dirty="0" smtClean="0">
                    <a:latin typeface="LMRoman12-Bold"/>
                  </a:rPr>
                  <a:t>while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</a:t>
                </a:r>
                <a:r>
                  <a:rPr lang="en-US" sz="1400" dirty="0">
                    <a:latin typeface="LMMathSymbols10-Regular"/>
                  </a:rPr>
                  <a:t>− </a:t>
                </a:r>
                <a:r>
                  <a:rPr lang="en-US" sz="1400" dirty="0">
                    <a:latin typeface="LMRoman12-Regular"/>
                  </a:rPr>
                  <a:t>1 and 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i="1" dirty="0">
                    <a:latin typeface="LMMathItalic12-Regular"/>
                  </a:rPr>
                  <a:t>&lt;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act</a:t>
                </a:r>
                <a:r>
                  <a:rPr lang="en-US" sz="1400" i="1" dirty="0" err="1">
                    <a:latin typeface="LMMathItalic12-Regular"/>
                  </a:rPr>
                  <a:t>.size</a:t>
                </a:r>
                <a:r>
                  <a:rPr lang="en-US" sz="1400" dirty="0">
                    <a:latin typeface="LMRoman12-Regular"/>
                  </a:rPr>
                  <a:t>() ) </a:t>
                </a:r>
                <a:r>
                  <a:rPr lang="en-US" sz="1400" b="1" dirty="0">
                    <a:latin typeface="LMRoman12-Bold"/>
                  </a:rPr>
                  <a:t>do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>
                    <a:latin typeface="LMMathItalic12-Regular"/>
                  </a:rPr>
                  <a:t>	</a:t>
                </a:r>
                <a:r>
                  <a:rPr lang="fr-FR" sz="1400" i="1" dirty="0" smtClean="0">
                    <a:latin typeface="LMMathItalic12-Regular"/>
                  </a:rPr>
                  <a:t>	</a:t>
                </a:r>
                <a:r>
                  <a:rPr lang="en-US" sz="1400" i="1" dirty="0" err="1" smtClean="0">
                    <a:latin typeface="LMMathItalic12-Regular"/>
                  </a:rPr>
                  <a:t>projete</a:t>
                </a:r>
                <a:r>
                  <a:rPr lang="en-US" sz="1400" i="1" dirty="0" smtClean="0">
                    <a:latin typeface="LMMathItalic12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 smtClean="0">
                    <a:latin typeface="LMMathSymbols10-Regular"/>
                  </a:rPr>
                  <a:t> </a:t>
                </a:r>
                <a:r>
                  <a:rPr lang="en-US" sz="1400" i="1" dirty="0" smtClean="0">
                    <a:latin typeface="LMMathItalic12-Regular"/>
                  </a:rPr>
                  <a:t>calculProjection</a:t>
                </a:r>
                <a:r>
                  <a:rPr lang="en-US" sz="1400" dirty="0" smtClean="0">
                    <a:latin typeface="LMRoman12-Regular"/>
                  </a:rPr>
                  <a:t>(</a:t>
                </a:r>
                <a:r>
                  <a:rPr lang="en-US" sz="1400" i="1" dirty="0" smtClean="0">
                    <a:latin typeface="LMMathItalic12-Regular"/>
                  </a:rPr>
                  <a:t>t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 smtClean="0">
                    <a:latin typeface="LMRoman12-Regular"/>
                  </a:rPr>
                  <a:t>[</a:t>
                </a:r>
                <a:r>
                  <a:rPr lang="en-US" sz="1400" i="1" dirty="0" smtClean="0">
                    <a:latin typeface="LMMathItalic12-Regular"/>
                  </a:rPr>
                  <a:t>i</a:t>
                </a:r>
                <a:r>
                  <a:rPr lang="en-US" sz="700" i="1" dirty="0" smtClean="0">
                    <a:latin typeface="LMMathItalic8-Regular"/>
                  </a:rPr>
                  <a:t>act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en-US" sz="1400" b="1" dirty="0" smtClean="0">
                    <a:latin typeface="LMRoman12-Bold"/>
                  </a:rPr>
                  <a:t>		if 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estSurSegment</a:t>
                </a:r>
                <a:r>
                  <a:rPr lang="en-US" sz="1400" dirty="0">
                    <a:latin typeface="LMRoman12-Regular"/>
                  </a:rPr>
                  <a:t>(</a:t>
                </a:r>
                <a:r>
                  <a:rPr lang="en-US" sz="1400" i="1" dirty="0" err="1">
                    <a:latin typeface="LMMathItalic12-Regular"/>
                  </a:rPr>
                  <a:t>projete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]</a:t>
                </a:r>
                <a:r>
                  <a:rPr lang="en-US" sz="1400" i="1" dirty="0">
                    <a:latin typeface="LMMathItalic12-Regular"/>
                  </a:rPr>
                  <a:t>, </a:t>
                </a:r>
                <a:r>
                  <a:rPr lang="en-US" sz="1400" i="1" dirty="0" err="1">
                    <a:latin typeface="LMMathItalic12-Regular"/>
                  </a:rPr>
                  <a:t>t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[</a:t>
                </a:r>
                <a:r>
                  <a:rPr lang="en-US" sz="1400" i="1" dirty="0" err="1">
                    <a:latin typeface="LMMathItalic12-Regular"/>
                  </a:rPr>
                  <a:t>i</a:t>
                </a:r>
                <a:r>
                  <a:rPr lang="en-US" sz="700" i="1" dirty="0" err="1">
                    <a:latin typeface="LMMathItalic8-Regular"/>
                  </a:rPr>
                  <a:t>ref</a:t>
                </a:r>
                <a:r>
                  <a:rPr lang="en-US" sz="700" i="1" dirty="0">
                    <a:latin typeface="LMMathItalic8-Regular"/>
                  </a:rPr>
                  <a:t> </a:t>
                </a:r>
                <a:r>
                  <a:rPr lang="en-US" sz="1400" dirty="0">
                    <a:latin typeface="LMRoman12-Regular"/>
                  </a:rPr>
                  <a:t>+ 1])) </a:t>
                </a:r>
                <a:r>
                  <a:rPr lang="en-US" sz="1400" b="1" dirty="0" smtClean="0">
                    <a:latin typeface="LMRoman12-Bold"/>
                  </a:rPr>
                  <a:t>then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200" i="1" dirty="0" smtClean="0">
                    <a:latin typeface="LMMathItalic12-Regular"/>
                  </a:rPr>
                  <a:t>			</a:t>
                </a:r>
                <a:r>
                  <a:rPr lang="fr-FR" sz="1400" b="1" i="1" dirty="0" smtClean="0">
                    <a:latin typeface="LMMathItalic12-Regular"/>
                  </a:rPr>
                  <a:t>projection</a:t>
                </a:r>
                <a:r>
                  <a:rPr lang="fr-FR" sz="1200" b="1" dirty="0" smtClean="0">
                    <a:latin typeface="LMRoman12-Regular"/>
                  </a:rPr>
                  <a:t>[ </a:t>
                </a:r>
                <a:r>
                  <a:rPr lang="fr-FR" sz="1600" b="1" i="1" dirty="0" err="1" smtClean="0">
                    <a:latin typeface="LMMathItalic12-Regular"/>
                  </a:rPr>
                  <a:t>i</a:t>
                </a:r>
                <a:r>
                  <a:rPr lang="fr-FR" sz="600" b="1" i="1" dirty="0" err="1" smtClean="0">
                    <a:latin typeface="LMMathItalic8-Regular"/>
                  </a:rPr>
                  <a:t>act</a:t>
                </a:r>
                <a:r>
                  <a:rPr lang="fr-FR" sz="600" b="1" i="1" dirty="0" smtClean="0">
                    <a:latin typeface="LMMathItalic8-Regular"/>
                  </a:rPr>
                  <a:t> </a:t>
                </a:r>
                <a:r>
                  <a:rPr lang="fr-FR" sz="1200" b="1" dirty="0" smtClean="0">
                    <a:latin typeface="LMRoman12-Regular"/>
                  </a:rPr>
                  <a:t>] </a:t>
                </a:r>
                <a14:m>
                  <m:oMath xmlns:m="http://schemas.openxmlformats.org/officeDocument/2006/math">
                    <m:r>
                      <a:rPr lang="fr-FR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200" b="1" dirty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projete</a:t>
                </a:r>
                <a:endParaRPr lang="fr-FR" sz="1200" b="1" i="1" dirty="0">
                  <a:latin typeface="LMMathItalic12-Regular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i="1" dirty="0" smtClean="0">
                    <a:latin typeface="LMMathItalic12-Regular"/>
                  </a:rPr>
                  <a:t>			</a:t>
                </a:r>
                <a:r>
                  <a:rPr lang="fr-FR" sz="1400" b="1" i="1" dirty="0" err="1" smtClean="0">
                    <a:latin typeface="LMMathItalic12-Regular"/>
                  </a:rPr>
                  <a:t>i</a:t>
                </a:r>
                <a:r>
                  <a:rPr lang="fr-FR" sz="700" b="1" i="1" dirty="0" err="1" smtClean="0">
                    <a:latin typeface="LMMathItalic8-Regular"/>
                  </a:rPr>
                  <a:t>act</a:t>
                </a:r>
                <a:r>
                  <a:rPr lang="fr-FR" sz="700" b="1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b="1" dirty="0" smtClean="0">
                    <a:latin typeface="LMMathSymbols10-Regular"/>
                  </a:rPr>
                  <a:t> </a:t>
                </a:r>
                <a:r>
                  <a:rPr lang="fr-FR" sz="1400" b="1" i="1" dirty="0" err="1">
                    <a:latin typeface="LMMathItalic12-Regular"/>
                  </a:rPr>
                  <a:t>i</a:t>
                </a:r>
                <a:r>
                  <a:rPr lang="fr-FR" sz="700" b="1" i="1" dirty="0" err="1">
                    <a:latin typeface="LMMathItalic8-Regular"/>
                  </a:rPr>
                  <a:t>act</a:t>
                </a:r>
                <a:r>
                  <a:rPr lang="fr-FR" sz="700" b="1" i="1" dirty="0">
                    <a:latin typeface="LMMathItalic8-Regular"/>
                  </a:rPr>
                  <a:t> </a:t>
                </a:r>
                <a:r>
                  <a:rPr lang="fr-FR" sz="1400" b="1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</a:t>
                </a:r>
                <a:r>
                  <a:rPr lang="fr-FR" sz="1400" b="1" dirty="0" err="1" smtClean="0">
                    <a:latin typeface="LMRoman12-Bold"/>
                  </a:rPr>
                  <a:t>else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i="1" dirty="0" smtClean="0">
                    <a:latin typeface="LMMathItalic12-Regular"/>
                  </a:rPr>
                  <a:t>			</a:t>
                </a:r>
                <a:r>
                  <a:rPr lang="fr-FR" sz="1400" i="1" dirty="0" err="1" smtClean="0">
                    <a:latin typeface="LMMathItalic12-Regular"/>
                  </a:rPr>
                  <a:t>i</a:t>
                </a:r>
                <a:r>
                  <a:rPr lang="fr-FR" sz="700" i="1" dirty="0" err="1" smtClean="0">
                    <a:latin typeface="LMMathItalic8-Regular"/>
                  </a:rPr>
                  <a:t>ref</a:t>
                </a:r>
                <a:r>
                  <a:rPr lang="fr-FR" sz="700" i="1" dirty="0" smtClean="0">
                    <a:latin typeface="LMMathItalic8-Regular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r-FR" sz="1400" dirty="0" smtClean="0">
                    <a:latin typeface="LMMathSymbols10-Regular"/>
                  </a:rPr>
                  <a:t> </a:t>
                </a:r>
                <a:r>
                  <a:rPr lang="fr-FR" sz="1400" i="1" dirty="0" err="1">
                    <a:latin typeface="LMMathItalic12-Regular"/>
                  </a:rPr>
                  <a:t>i</a:t>
                </a:r>
                <a:r>
                  <a:rPr lang="fr-FR" sz="700" i="1" dirty="0" err="1">
                    <a:latin typeface="LMMathItalic8-Regular"/>
                  </a:rPr>
                  <a:t>ref</a:t>
                </a:r>
                <a:r>
                  <a:rPr lang="fr-FR" sz="700" i="1" dirty="0">
                    <a:latin typeface="LMMathItalic8-Regular"/>
                  </a:rPr>
                  <a:t> </a:t>
                </a:r>
                <a:r>
                  <a:rPr lang="fr-FR" sz="1400" dirty="0">
                    <a:latin typeface="LMRoman12-Regular"/>
                  </a:rPr>
                  <a:t>+ 1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	end </a:t>
                </a:r>
                <a:r>
                  <a:rPr lang="fr-FR" sz="1400" b="1" dirty="0">
                    <a:latin typeface="LMRoman12-Bold"/>
                  </a:rPr>
                  <a:t>if</a:t>
                </a: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 smtClean="0">
                    <a:latin typeface="LMRoman12-Bold"/>
                  </a:rPr>
                  <a:t>	end </a:t>
                </a:r>
                <a:r>
                  <a:rPr lang="fr-FR" sz="1400" b="1" dirty="0" err="1">
                    <a:latin typeface="LMRoman12-Bold"/>
                  </a:rPr>
                  <a:t>while</a:t>
                </a:r>
                <a:endParaRPr lang="fr-FR" sz="1400" b="1" dirty="0">
                  <a:latin typeface="LMRoman12-Bold"/>
                </a:endParaRPr>
              </a:p>
              <a:p>
                <a:pPr marL="36000" indent="0" defTabSz="360000">
                  <a:buNone/>
                  <a:tabLst>
                    <a:tab pos="36000" algn="l"/>
                  </a:tabLst>
                </a:pPr>
                <a:r>
                  <a:rPr lang="fr-FR" sz="1400" b="1" dirty="0">
                    <a:latin typeface="LMRoman12-Bold"/>
                  </a:rPr>
                  <a:t>end </a:t>
                </a:r>
                <a:r>
                  <a:rPr lang="fr-FR" sz="1400" b="1" dirty="0" err="1">
                    <a:latin typeface="LMRoman12-Bold"/>
                  </a:rPr>
                  <a:t>function</a:t>
                </a:r>
                <a:endParaRPr lang="fr-FR" sz="1400" dirty="0"/>
              </a:p>
            </p:txBody>
          </p:sp>
        </mc:Choice>
        <mc:Fallback>
          <p:sp>
            <p:nvSpPr>
              <p:cNvPr id="45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920" y="2751935"/>
                <a:ext cx="5292079" cy="3744416"/>
              </a:xfrm>
              <a:blipFill rotWithShape="0">
                <a:blip r:embed="rId2"/>
                <a:stretch>
                  <a:fillRect b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cxnSp>
        <p:nvCxnSpPr>
          <p:cNvPr id="49" name="Connecteur droit 48"/>
          <p:cNvCxnSpPr>
            <a:stCxn id="58" idx="1"/>
          </p:cNvCxnSpPr>
          <p:nvPr/>
        </p:nvCxnSpPr>
        <p:spPr>
          <a:xfrm flipV="1">
            <a:off x="4862013" y="2079611"/>
            <a:ext cx="795028" cy="15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9" idx="1"/>
            <a:endCxn id="60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2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65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62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5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2" name="Rectangle 61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3" name="Rectangle 62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4" name="Rectangle 63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5" name="Rectangle 64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6" name="Rectangle 65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7" name="Rectangle 66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33293" y="2199387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57308" y="18903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 flipH="1" flipV="1">
            <a:off x="7298531" y="2255044"/>
            <a:ext cx="889" cy="3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23804" y="2518742"/>
            <a:ext cx="348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err="1" smtClean="0">
                <a:solidFill>
                  <a:schemeClr val="accent2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8423" y="1253857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err="1">
                <a:solidFill>
                  <a:schemeClr val="accent1"/>
                </a:solidFill>
                <a:latin typeface="LMMathItalic12-Regular"/>
              </a:rPr>
              <a:t>i</a:t>
            </a:r>
            <a:r>
              <a:rPr lang="fr-FR" sz="800" i="1" dirty="0" err="1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5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29</a:t>
            </a:fld>
            <a:endParaRPr kumimoji="0" lang="en-US" sz="1200" dirty="0"/>
          </a:p>
        </p:txBody>
      </p:sp>
      <p:graphicFrame>
        <p:nvGraphicFramePr>
          <p:cNvPr id="92" name="Tableau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45644"/>
              </p:ext>
            </p:extLst>
          </p:nvPr>
        </p:nvGraphicFramePr>
        <p:xfrm>
          <a:off x="323528" y="2389131"/>
          <a:ext cx="11037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92"/>
                <a:gridCol w="55189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Projections</a:t>
                      </a:r>
                      <a:endParaRPr lang="fr-F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dirty="0" smtClean="0">
                          <a:solidFill>
                            <a:schemeClr val="accent2"/>
                          </a:solidFill>
                          <a:latin typeface="LMMathItalic8-Regular"/>
                        </a:rPr>
                        <a:t>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au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76294"/>
              </p:ext>
            </p:extLst>
          </p:nvPr>
        </p:nvGraphicFramePr>
        <p:xfrm>
          <a:off x="1595221" y="2386605"/>
          <a:ext cx="111857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5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projete</a:t>
                      </a:r>
                      <a:r>
                        <a:rPr kumimoji="0"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4´</a:t>
                      </a:r>
                      <a:endParaRPr kumimoji="0" lang="fr-FR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31597" y="2305047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9" name="Rectangle 78"/>
          <p:cNvSpPr/>
          <p:nvPr/>
        </p:nvSpPr>
        <p:spPr>
          <a:xfrm>
            <a:off x="4717925" y="2298665"/>
            <a:ext cx="276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r>
              <a:rPr lang="fr-FR" sz="700" dirty="0">
                <a:solidFill>
                  <a:schemeClr val="accent2"/>
                </a:solidFill>
                <a:latin typeface="LMMathItalic8-Regular"/>
              </a:rPr>
              <a:t>´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0" name="Rectangle 79"/>
          <p:cNvSpPr/>
          <p:nvPr/>
        </p:nvSpPr>
        <p:spPr>
          <a:xfrm>
            <a:off x="5578129" y="243081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49561" y="2428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7" name="Rectangle 56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7" name="Rectangle 86"/>
          <p:cNvSpPr/>
          <p:nvPr/>
        </p:nvSpPr>
        <p:spPr>
          <a:xfrm>
            <a:off x="6271014" y="1979582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36479" y="2117816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9" name="Rectangle 58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6" name="Rectangle 95"/>
          <p:cNvSpPr/>
          <p:nvPr/>
        </p:nvSpPr>
        <p:spPr>
          <a:xfrm>
            <a:off x="7290447" y="2045188"/>
            <a:ext cx="3429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+mj-lt"/>
              </a:rPr>
              <a:t>4</a:t>
            </a:r>
            <a:r>
              <a:rPr lang="fr-FR" sz="700" dirty="0" smtClean="0">
                <a:solidFill>
                  <a:schemeClr val="accent2"/>
                </a:solidFill>
                <a:latin typeface="LMMathItalic8-Regular"/>
              </a:rPr>
              <a:t>´</a:t>
            </a:r>
            <a:endParaRPr lang="fr-FR" sz="700" dirty="0">
              <a:solidFill>
                <a:schemeClr val="accent2"/>
              </a:solidFill>
              <a:latin typeface="LMMathItalic8-Regular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39812" y="206535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0" name="Rectangle 59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7392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I. Présentation et objectifs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47" name="Espace réservé du numéro de diapositive 6"/>
          <p:cNvSpPr txBox="1">
            <a:spLocks/>
          </p:cNvSpPr>
          <p:nvPr/>
        </p:nvSpPr>
        <p:spPr>
          <a:xfrm>
            <a:off x="8604448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8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86613" y="6379609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30</a:t>
            </a:fld>
            <a:endParaRPr kumimoji="0" lang="en-US" sz="1200" dirty="0"/>
          </a:p>
        </p:txBody>
      </p:sp>
      <p:sp>
        <p:nvSpPr>
          <p:cNvPr id="81" name="Espace réservé du contenu 1"/>
          <p:cNvSpPr txBox="1">
            <a:spLocks/>
          </p:cNvSpPr>
          <p:nvPr/>
        </p:nvSpPr>
        <p:spPr>
          <a:xfrm>
            <a:off x="608974" y="1671879"/>
            <a:ext cx="7349988" cy="42519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fr-FR" dirty="0"/>
          </a:p>
        </p:txBody>
      </p:sp>
      <p:sp>
        <p:nvSpPr>
          <p:cNvPr id="90" name="Titre 2"/>
          <p:cNvSpPr txBox="1">
            <a:spLocks/>
          </p:cNvSpPr>
          <p:nvPr/>
        </p:nvSpPr>
        <p:spPr>
          <a:xfrm>
            <a:off x="420097" y="183193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Comparaison de trajectoires :</a:t>
            </a:r>
          </a:p>
          <a:p>
            <a:pPr algn="ctr"/>
            <a:r>
              <a:rPr lang="fr-FR" dirty="0" smtClean="0"/>
              <a:t>L’algorithme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4406232" y="2064577"/>
            <a:ext cx="1250809" cy="1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105" idx="1"/>
            <a:endCxn id="106" idx="3"/>
          </p:cNvCxnSpPr>
          <p:nvPr/>
        </p:nvCxnSpPr>
        <p:spPr>
          <a:xfrm flipV="1">
            <a:off x="6468511" y="1908369"/>
            <a:ext cx="853430" cy="2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5624988" y="2079610"/>
            <a:ext cx="864096" cy="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4505340" y="2249651"/>
            <a:ext cx="1039683" cy="215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08" idx="1"/>
          </p:cNvCxnSpPr>
          <p:nvPr/>
        </p:nvCxnSpPr>
        <p:spPr>
          <a:xfrm flipV="1">
            <a:off x="6038041" y="1977528"/>
            <a:ext cx="667067" cy="432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endCxn id="111" idx="3"/>
          </p:cNvCxnSpPr>
          <p:nvPr/>
        </p:nvCxnSpPr>
        <p:spPr>
          <a:xfrm>
            <a:off x="6699648" y="1981895"/>
            <a:ext cx="589783" cy="131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endCxn id="108" idx="3"/>
          </p:cNvCxnSpPr>
          <p:nvPr/>
        </p:nvCxnSpPr>
        <p:spPr>
          <a:xfrm flipV="1">
            <a:off x="5529072" y="2410402"/>
            <a:ext cx="544969" cy="51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111" idx="1"/>
          </p:cNvCxnSpPr>
          <p:nvPr/>
        </p:nvCxnSpPr>
        <p:spPr>
          <a:xfrm flipV="1">
            <a:off x="7253431" y="1931918"/>
            <a:ext cx="795398" cy="181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623981" y="2064577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4" name="Rectangle 103"/>
          <p:cNvSpPr/>
          <p:nvPr/>
        </p:nvSpPr>
        <p:spPr>
          <a:xfrm>
            <a:off x="4862013" y="2213651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5" name="Rectangle 104"/>
          <p:cNvSpPr/>
          <p:nvPr/>
        </p:nvSpPr>
        <p:spPr>
          <a:xfrm>
            <a:off x="6468511" y="215920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6" name="Rectangle 105"/>
          <p:cNvSpPr/>
          <p:nvPr/>
        </p:nvSpPr>
        <p:spPr>
          <a:xfrm>
            <a:off x="7285941" y="1890369"/>
            <a:ext cx="36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7" name="Rectangle 106"/>
          <p:cNvSpPr/>
          <p:nvPr/>
        </p:nvSpPr>
        <p:spPr>
          <a:xfrm>
            <a:off x="5515593" y="2443605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8" name="Rectangle 107"/>
          <p:cNvSpPr/>
          <p:nvPr/>
        </p:nvSpPr>
        <p:spPr>
          <a:xfrm>
            <a:off x="6038041" y="23924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9" name="Rectangle 108"/>
          <p:cNvSpPr/>
          <p:nvPr/>
        </p:nvSpPr>
        <p:spPr>
          <a:xfrm>
            <a:off x="4498801" y="224000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0" name="Rectangle 109"/>
          <p:cNvSpPr/>
          <p:nvPr/>
        </p:nvSpPr>
        <p:spPr>
          <a:xfrm>
            <a:off x="6685741" y="196949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1" name="Rectangle 110"/>
          <p:cNvSpPr/>
          <p:nvPr/>
        </p:nvSpPr>
        <p:spPr>
          <a:xfrm>
            <a:off x="7253431" y="209522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2" name="Rectangle 111"/>
          <p:cNvSpPr/>
          <p:nvPr/>
        </p:nvSpPr>
        <p:spPr>
          <a:xfrm>
            <a:off x="8026861" y="1912342"/>
            <a:ext cx="36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3" name="Rectangle 112"/>
          <p:cNvSpPr/>
          <p:nvPr/>
        </p:nvSpPr>
        <p:spPr>
          <a:xfrm>
            <a:off x="4651915" y="200408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1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1"/>
                </a:solidFill>
                <a:latin typeface="LMMathItalic8-Regular"/>
              </a:rPr>
              <a:t>act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06232" y="222568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accent2"/>
                </a:solidFill>
                <a:latin typeface="LMMathItalic12-Regular"/>
              </a:rPr>
              <a:t>t</a:t>
            </a:r>
            <a:r>
              <a:rPr lang="fr-FR" sz="800" i="1" dirty="0" smtClean="0">
                <a:solidFill>
                  <a:schemeClr val="accent2"/>
                </a:solidFill>
                <a:latin typeface="LMMathItalic8-Regular"/>
              </a:rPr>
              <a:t>ref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47302" y="2117166"/>
            <a:ext cx="2407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29072" y="2084116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72354" y="2177297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223477" y="195756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fr-FR" sz="7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22083" y="2299152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412706" y="2092570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42078" y="223604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595324" y="1815359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73570" y="2121611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932490" y="1747808"/>
            <a:ext cx="2247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fr-FR" sz="7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18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III. Développement </a:t>
            </a:r>
            <a:r>
              <a:rPr lang="fr-FR" dirty="0"/>
              <a:t>A</a:t>
            </a:r>
            <a:r>
              <a:rPr lang="fr-FR" dirty="0" smtClean="0"/>
              <a:t>ndroid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32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Les activités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33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Gestion des 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2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34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err="1" smtClean="0"/>
              <a:t>Layouts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4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IV. Bilan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35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Gérer des parcours et des trajets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Afficher </a:t>
            </a:r>
            <a:r>
              <a:rPr lang="fr-FR" dirty="0"/>
              <a:t>le trajet sur une </a:t>
            </a:r>
            <a:r>
              <a:rPr lang="fr-FR" dirty="0" smtClean="0"/>
              <a:t>carte</a:t>
            </a:r>
          </a:p>
          <a:p>
            <a:endParaRPr lang="fr-FR" dirty="0" smtClean="0"/>
          </a:p>
          <a:p>
            <a:r>
              <a:rPr lang="fr-FR" dirty="0" smtClean="0"/>
              <a:t>Consulter </a:t>
            </a:r>
            <a:r>
              <a:rPr lang="fr-FR" dirty="0"/>
              <a:t>l’historique des </a:t>
            </a:r>
            <a:r>
              <a:rPr lang="fr-FR" dirty="0" smtClean="0"/>
              <a:t>trajets</a:t>
            </a:r>
          </a:p>
          <a:p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onsulter </a:t>
            </a:r>
            <a:r>
              <a:rPr lang="fr-FR" dirty="0"/>
              <a:t>les différentes statistiques relatives aux </a:t>
            </a:r>
            <a:r>
              <a:rPr lang="fr-FR" dirty="0" smtClean="0"/>
              <a:t>parcours</a:t>
            </a:r>
          </a:p>
          <a:p>
            <a:endParaRPr lang="fr-FR" dirty="0"/>
          </a:p>
          <a:p>
            <a:r>
              <a:rPr lang="fr-FR" dirty="0" smtClean="0"/>
              <a:t>Consulter </a:t>
            </a:r>
            <a:r>
              <a:rPr lang="fr-FR" dirty="0"/>
              <a:t>les différentes statistiques relatives aux </a:t>
            </a:r>
            <a:r>
              <a:rPr lang="fr-FR" dirty="0" smtClean="0"/>
              <a:t>trajets</a:t>
            </a:r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36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Fonctionnalités développées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0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développement</a:t>
            </a:r>
            <a:r>
              <a:rPr lang="fr-FR" dirty="0" smtClean="0"/>
              <a:t> pour Android</a:t>
            </a:r>
          </a:p>
          <a:p>
            <a:endParaRPr lang="fr-FR" dirty="0"/>
          </a:p>
          <a:p>
            <a:r>
              <a:rPr lang="fr-FR" dirty="0" smtClean="0"/>
              <a:t>L’algorithme de comparaison</a:t>
            </a:r>
          </a:p>
          <a:p>
            <a:endParaRPr lang="fr-FR" dirty="0"/>
          </a:p>
          <a:p>
            <a:r>
              <a:rPr lang="fr-FR" dirty="0"/>
              <a:t>L</a:t>
            </a:r>
            <a:r>
              <a:rPr lang="fr-FR" dirty="0" smtClean="0"/>
              <a:t>es tests</a:t>
            </a:r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37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D</a:t>
            </a:r>
            <a:r>
              <a:rPr lang="fr-FR" dirty="0" smtClean="0"/>
              <a:t>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Définir des objectifs.</a:t>
            </a:r>
          </a:p>
          <a:p>
            <a:endParaRPr lang="fr-FR" dirty="0" smtClean="0"/>
          </a:p>
          <a:p>
            <a:r>
              <a:rPr lang="fr-FR" dirty="0" smtClean="0"/>
              <a:t>Créer </a:t>
            </a:r>
            <a:r>
              <a:rPr lang="fr-FR" dirty="0"/>
              <a:t>des </a:t>
            </a:r>
            <a:r>
              <a:rPr lang="fr-FR" dirty="0" smtClean="0"/>
              <a:t>graphiques.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Détection automatique d’un parcours.</a:t>
            </a:r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38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Perspectives d’avenir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4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V. Démonstration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4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/>
              <a:t>C</a:t>
            </a:r>
            <a:r>
              <a:rPr lang="fr-FR" dirty="0" smtClean="0"/>
              <a:t>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r>
              <a:rPr lang="fr-FR" dirty="0" smtClean="0"/>
              <a:t>Enregistrer une </a:t>
            </a:r>
            <a:r>
              <a:rPr lang="fr-FR" dirty="0" smtClean="0"/>
              <a:t>trajectoire : Trajet</a:t>
            </a:r>
          </a:p>
          <a:p>
            <a:pPr lvl="1"/>
            <a:r>
              <a:rPr lang="fr-FR" sz="2400" dirty="0"/>
              <a:t>Enregistrement des coordonnées GPS du trajet.</a:t>
            </a:r>
          </a:p>
          <a:p>
            <a:pPr lvl="1"/>
            <a:r>
              <a:rPr lang="fr-FR" sz="2400" dirty="0" smtClean="0"/>
              <a:t>Visualisation </a:t>
            </a:r>
            <a:r>
              <a:rPr lang="fr-FR" sz="2400" dirty="0"/>
              <a:t>du trajet sur une carte</a:t>
            </a:r>
            <a:r>
              <a:rPr lang="fr-FR" sz="2400" dirty="0" smtClean="0"/>
              <a:t>.</a:t>
            </a:r>
          </a:p>
          <a:p>
            <a:pPr marL="393192" lvl="1" indent="0">
              <a:buNone/>
            </a:pP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Regrouper les trajectoires : Parcours</a:t>
            </a:r>
          </a:p>
          <a:p>
            <a:pPr lvl="1"/>
            <a:r>
              <a:rPr lang="fr-FR" dirty="0" smtClean="0"/>
              <a:t>Comparer deux trajets.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5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2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9574" y="548681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II. Analyse</a:t>
            </a:r>
            <a:endParaRPr lang="fr-FR" dirty="0"/>
          </a:p>
        </p:txBody>
      </p:sp>
      <p:pic>
        <p:nvPicPr>
          <p:cNvPr id="1027" name="Picture 3" descr="C:\Users\Thibault\Desktop\Logo UNICAEN V1-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1502"/>
            <a:ext cx="2889250" cy="10858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7" y="2492896"/>
            <a:ext cx="1455182" cy="1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408584" cy="365125"/>
          </a:xfrm>
        </p:spPr>
        <p:txBody>
          <a:bodyPr/>
          <a:lstStyle/>
          <a:p>
            <a:fld id="{D5BBC35B-A44B-4119-B8DA-DE9E3DFADA20}" type="slidenum">
              <a:rPr kumimoji="0" lang="en-US" sz="1200" smtClean="0"/>
              <a:pPr/>
              <a:t>7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Technologies utilisées</a:t>
            </a:r>
            <a:endParaRPr lang="fr-FR" dirty="0"/>
          </a:p>
        </p:txBody>
      </p:sp>
      <p:pic>
        <p:nvPicPr>
          <p:cNvPr id="1028" name="Picture 4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57" y="1427457"/>
            <a:ext cx="1104057" cy="13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539552" y="1595573"/>
            <a:ext cx="7349988" cy="42519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Java</a:t>
            </a:r>
          </a:p>
          <a:p>
            <a:endParaRPr lang="fr-FR" dirty="0" smtClean="0"/>
          </a:p>
          <a:p>
            <a:r>
              <a:rPr lang="fr-FR" dirty="0" err="1" smtClean="0"/>
              <a:t>SQLite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XML</a:t>
            </a:r>
          </a:p>
          <a:p>
            <a:pPr lvl="1"/>
            <a:r>
              <a:rPr lang="fr-FR" dirty="0" smtClean="0"/>
              <a:t>GPX</a:t>
            </a:r>
          </a:p>
          <a:p>
            <a:endParaRPr lang="fr-FR" dirty="0"/>
          </a:p>
        </p:txBody>
      </p:sp>
      <p:pic>
        <p:nvPicPr>
          <p:cNvPr id="1032" name="Picture 8" descr="http://upload.wikimedia.org/wikipedia/commons/1/19/SQLite_Logo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36" y="3240524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8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2" y="1417638"/>
            <a:ext cx="7659840" cy="431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9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0" y="1639087"/>
            <a:ext cx="7349988" cy="425192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Thibault\Desktop\Logo UNICAEN V1-no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6112464"/>
            <a:ext cx="1907704" cy="71696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z="1200" smtClean="0"/>
              <a:pPr/>
              <a:t>9</a:t>
            </a:fld>
            <a:endParaRPr kumimoji="0" lang="en-US" sz="1200" dirty="0"/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417672" y="274638"/>
            <a:ext cx="8229600" cy="1143000"/>
          </a:xfrm>
          <a:prstGeom prst="rect">
            <a:avLst/>
          </a:prstGeom>
        </p:spPr>
        <p:txBody>
          <a:bodyPr vert="horz" anchor="b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/>
              <a:t>Modèle conceptuel de données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53" y="1639087"/>
            <a:ext cx="3103038" cy="36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4228</TotalTime>
  <Words>1047</Words>
  <Application>Microsoft Office PowerPoint</Application>
  <PresentationFormat>Affichage à l'écran (4:3)</PresentationFormat>
  <Paragraphs>841</Paragraphs>
  <Slides>39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3" baseType="lpstr">
      <vt:lpstr>Arial</vt:lpstr>
      <vt:lpstr>Calibri</vt:lpstr>
      <vt:lpstr>Cambria Math</vt:lpstr>
      <vt:lpstr>LMMathItalic12-Regular</vt:lpstr>
      <vt:lpstr>LMMathItalic8-Regular</vt:lpstr>
      <vt:lpstr>LMMathSymbols10-Regular</vt:lpstr>
      <vt:lpstr>LMRoman12-Bold</vt:lpstr>
      <vt:lpstr>LMRoman12-Regular</vt:lpstr>
      <vt:lpstr>LMRomanCaps10-Regular</vt:lpstr>
      <vt:lpstr>Lucida Sans Unicode</vt:lpstr>
      <vt:lpstr>Verdana</vt:lpstr>
      <vt:lpstr>Wingdings 2</vt:lpstr>
      <vt:lpstr>Wingdings 3</vt:lpstr>
      <vt:lpstr>Concourse</vt:lpstr>
      <vt:lpstr>Présentation PowerPoint</vt:lpstr>
      <vt:lpstr>Réalisation d’un coach GPS sur mobile Android </vt:lpstr>
      <vt:lpstr>I. Présentation et objectifs</vt:lpstr>
      <vt:lpstr>Présentation PowerPoint</vt:lpstr>
      <vt:lpstr>Présentation PowerPoint</vt:lpstr>
      <vt:lpstr>II. 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Développement Android</vt:lpstr>
      <vt:lpstr>Présentation PowerPoint</vt:lpstr>
      <vt:lpstr>Présentation PowerPoint</vt:lpstr>
      <vt:lpstr>Présentation PowerPoint</vt:lpstr>
      <vt:lpstr>IV. Bilan</vt:lpstr>
      <vt:lpstr>Présentation PowerPoint</vt:lpstr>
      <vt:lpstr>Présentation PowerPoint</vt:lpstr>
      <vt:lpstr>Présentation PowerPoint</vt:lpstr>
      <vt:lpstr>V.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Thibault</dc:creator>
  <cp:lastModifiedBy>Chloë Lesaulnier</cp:lastModifiedBy>
  <cp:revision>240</cp:revision>
  <dcterms:created xsi:type="dcterms:W3CDTF">2013-05-25T14:43:24Z</dcterms:created>
  <dcterms:modified xsi:type="dcterms:W3CDTF">2015-03-29T18:51:24Z</dcterms:modified>
</cp:coreProperties>
</file>