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3" r:id="rId3"/>
    <p:sldId id="260" r:id="rId4"/>
    <p:sldId id="258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5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604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39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427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026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38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7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36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9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0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8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2BC6-ACEE-4B94-85C5-16072AE672AC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BF2CE5-6D1B-471A-B010-35E6E50AA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4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470" y="2404534"/>
            <a:ext cx="9205545" cy="1646302"/>
          </a:xfrm>
        </p:spPr>
        <p:txBody>
          <a:bodyPr/>
          <a:lstStyle/>
          <a:p>
            <a:r>
              <a:rPr lang="ru-RU" b="1" dirty="0"/>
              <a:t>Сетевые архитектуры и протоколы систем «умного города</a:t>
            </a:r>
            <a:r>
              <a:rPr lang="ru-RU" b="1" dirty="0" smtClean="0"/>
              <a:t>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2368" y="4938857"/>
            <a:ext cx="3492211" cy="1096899"/>
          </a:xfrm>
        </p:spPr>
        <p:txBody>
          <a:bodyPr/>
          <a:lstStyle/>
          <a:p>
            <a:pPr algn="l"/>
            <a:r>
              <a:rPr lang="ru-RU" dirty="0" smtClean="0"/>
              <a:t>Подготовил: Калашников А.С.</a:t>
            </a:r>
          </a:p>
          <a:p>
            <a:pPr algn="l"/>
            <a:r>
              <a:rPr lang="ru-RU" dirty="0" smtClean="0"/>
              <a:t>Группа: ИУК4-52Б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Введение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7334" y="1468041"/>
            <a:ext cx="87040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</a:t>
            </a:r>
            <a:r>
              <a:rPr lang="ru-RU" b="1" dirty="0" smtClean="0"/>
              <a:t>Целью</a:t>
            </a:r>
            <a:r>
              <a:rPr lang="ru-RU" dirty="0" smtClean="0"/>
              <a:t> </a:t>
            </a:r>
            <a:r>
              <a:rPr lang="ru-RU" dirty="0"/>
              <a:t>данной научно-исследовательской работы является изучение протоколов систем «Умного </a:t>
            </a:r>
            <a:r>
              <a:rPr lang="ru-RU" dirty="0" smtClean="0"/>
              <a:t>города</a:t>
            </a:r>
            <a:r>
              <a:rPr lang="ru-RU" smtClean="0"/>
              <a:t>», классификация </a:t>
            </a:r>
            <a:r>
              <a:rPr lang="ru-RU"/>
              <a:t>и </a:t>
            </a:r>
            <a:r>
              <a:rPr lang="ru-RU" smtClean="0"/>
              <a:t>использование.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    Для </a:t>
            </a:r>
            <a:r>
              <a:rPr lang="ru-RU" dirty="0"/>
              <a:t>достижения цели научно исследовательской работы были поставлены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Ознакомиться </a:t>
            </a:r>
            <a:r>
              <a:rPr lang="ru-RU" dirty="0"/>
              <a:t>с приложениями «умного города»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Рассмотреть </a:t>
            </a:r>
            <a:r>
              <a:rPr lang="ru-RU" dirty="0"/>
              <a:t>сетевые архитектуры, коммуникационные требования и протоколы для «умного города»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Проиллюстрировать </a:t>
            </a:r>
            <a:r>
              <a:rPr lang="ru-RU" dirty="0"/>
              <a:t>выбранные системы умного города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Сделать </a:t>
            </a:r>
            <a:r>
              <a:rPr lang="ru-RU" dirty="0"/>
              <a:t>выводы на основании изученных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148760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16" y="798356"/>
            <a:ext cx="7605346" cy="5728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6627" y="213581"/>
            <a:ext cx="7403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Работа приложений умного города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61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dlink.ru/up/news/Moscow/2019/MWC-2019_02.jpg?155194200408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41"/>
          <a:stretch/>
        </p:blipFill>
        <p:spPr bwMode="auto">
          <a:xfrm>
            <a:off x="472098" y="888024"/>
            <a:ext cx="10739740" cy="51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04584" y="303249"/>
            <a:ext cx="547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Приложения «умного города»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3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5" y="1063869"/>
            <a:ext cx="9867520" cy="544825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80936" y="219780"/>
            <a:ext cx="5894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Приложение «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на ферме</a:t>
            </a: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4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3288"/>
              </p:ext>
            </p:extLst>
          </p:nvPr>
        </p:nvGraphicFramePr>
        <p:xfrm>
          <a:off x="1995854" y="773724"/>
          <a:ext cx="7244863" cy="573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932">
                  <a:extLst>
                    <a:ext uri="{9D8B030D-6E8A-4147-A177-3AD203B41FA5}">
                      <a16:colId xmlns:a16="http://schemas.microsoft.com/office/drawing/2014/main" val="2873623524"/>
                    </a:ext>
                  </a:extLst>
                </a:gridCol>
                <a:gridCol w="1269885">
                  <a:extLst>
                    <a:ext uri="{9D8B030D-6E8A-4147-A177-3AD203B41FA5}">
                      <a16:colId xmlns:a16="http://schemas.microsoft.com/office/drawing/2014/main" val="2928465466"/>
                    </a:ext>
                  </a:extLst>
                </a:gridCol>
                <a:gridCol w="682234">
                  <a:extLst>
                    <a:ext uri="{9D8B030D-6E8A-4147-A177-3AD203B41FA5}">
                      <a16:colId xmlns:a16="http://schemas.microsoft.com/office/drawing/2014/main" val="2760349476"/>
                    </a:ext>
                  </a:extLst>
                </a:gridCol>
                <a:gridCol w="736504">
                  <a:extLst>
                    <a:ext uri="{9D8B030D-6E8A-4147-A177-3AD203B41FA5}">
                      <a16:colId xmlns:a16="http://schemas.microsoft.com/office/drawing/2014/main" val="1655037859"/>
                    </a:ext>
                  </a:extLst>
                </a:gridCol>
                <a:gridCol w="1345085">
                  <a:extLst>
                    <a:ext uri="{9D8B030D-6E8A-4147-A177-3AD203B41FA5}">
                      <a16:colId xmlns:a16="http://schemas.microsoft.com/office/drawing/2014/main" val="348969260"/>
                    </a:ext>
                  </a:extLst>
                </a:gridCol>
                <a:gridCol w="983038">
                  <a:extLst>
                    <a:ext uri="{9D8B030D-6E8A-4147-A177-3AD203B41FA5}">
                      <a16:colId xmlns:a16="http://schemas.microsoft.com/office/drawing/2014/main" val="2551377314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413078397"/>
                    </a:ext>
                  </a:extLst>
                </a:gridCol>
              </a:tblGrid>
              <a:tr h="784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Приложения «Умный город»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Соответствующая сеть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Ширина полосы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Допуск задержки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Энергопотребление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Мобильность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Безопасность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extLst>
                  <a:ext uri="{0D108BD9-81ED-4DB2-BD59-A6C34878D82A}">
                    <a16:rowId xmlns:a16="http://schemas.microsoft.com/office/drawing/2014/main" val="2954285264"/>
                  </a:ext>
                </a:extLst>
              </a:tr>
              <a:tr h="588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Умные здания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802.15.4, IEEE 802.15.1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M, 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extLst>
                  <a:ext uri="{0D108BD9-81ED-4DB2-BD59-A6C34878D82A}">
                    <a16:rowId xmlns:a16="http://schemas.microsoft.com/office/drawing/2014/main" val="2932295928"/>
                  </a:ext>
                </a:extLst>
              </a:tr>
              <a:tr h="3921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Интеллектуальная сеть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802.16, сотовая связь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M, 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extLst>
                  <a:ext uri="{0D108BD9-81ED-4DB2-BD59-A6C34878D82A}">
                    <a16:rowId xmlns:a16="http://schemas.microsoft.com/office/drawing/2014/main" val="721432864"/>
                  </a:ext>
                </a:extLst>
              </a:tr>
              <a:tr h="784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Интеллектуальные сети водоснабжения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Стандарты IEEE 802.15.4, IEEE 802.11, IEEE 802.16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extLst>
                  <a:ext uri="{0D108BD9-81ED-4DB2-BD59-A6C34878D82A}">
                    <a16:rowId xmlns:a16="http://schemas.microsoft.com/office/drawing/2014/main" val="1169744424"/>
                  </a:ext>
                </a:extLst>
              </a:tr>
              <a:tr h="9830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Мониторинг и управление газо- и нефтепроводами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802.16, сотовая связь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M, H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H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extLst>
                  <a:ext uri="{0D108BD9-81ED-4DB2-BD59-A6C34878D82A}">
                    <a16:rowId xmlns:a16="http://schemas.microsoft.com/office/drawing/2014/main" val="1718111293"/>
                  </a:ext>
                </a:extLst>
              </a:tr>
              <a:tr h="784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Интеллектуальный транспорт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802.16, IEEE 802.11, IEEE 802.15.4, сотовая связь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extLst>
                  <a:ext uri="{0D108BD9-81ED-4DB2-BD59-A6C34878D82A}">
                    <a16:rowId xmlns:a16="http://schemas.microsoft.com/office/drawing/2014/main" val="4004537103"/>
                  </a:ext>
                </a:extLst>
              </a:tr>
              <a:tr h="784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Производственный контроль и мониторинг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Стандарты IEEE 802.15.4, IEEE 802.15.1, IEEE 802.11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extLst>
                  <a:ext uri="{0D108BD9-81ED-4DB2-BD59-A6C34878D82A}">
                    <a16:rowId xmlns:a16="http://schemas.microsoft.com/office/drawing/2014/main" val="4150573448"/>
                  </a:ext>
                </a:extLst>
              </a:tr>
              <a:tr h="5881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Беспилотный летательный аппарат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 802.11, IEEE 802.16, спутниковый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M, 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L, 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M, H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0153" marR="40153" marT="0" marB="0"/>
                </a:tc>
                <a:extLst>
                  <a:ext uri="{0D108BD9-81ED-4DB2-BD59-A6C34878D82A}">
                    <a16:rowId xmlns:a16="http://schemas.microsoft.com/office/drawing/2014/main" val="38213900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6347" y="307731"/>
            <a:ext cx="845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Таблица сетевых характеристик и требования приложений "умного города"</a:t>
            </a:r>
          </a:p>
        </p:txBody>
      </p:sp>
    </p:spTree>
    <p:extLst>
      <p:ext uri="{BB962C8B-B14F-4D97-AF65-F5344CB8AC3E}">
        <p14:creationId xmlns:p14="http://schemas.microsoft.com/office/powerpoint/2010/main" val="427083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98" y="1478777"/>
            <a:ext cx="5657578" cy="477967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40206" y="492341"/>
            <a:ext cx="5698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рхитектура системы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 grid</a:t>
            </a:r>
            <a:endParaRPr lang="ru-R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6286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269</Words>
  <Application>Microsoft Office PowerPoint</Application>
  <PresentationFormat>Широкоэкранный</PresentationFormat>
  <Paragraphs>75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Аспект</vt:lpstr>
      <vt:lpstr>Сетевые архитектуры и протоколы систем «умного города» 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архитектуры и протоколы систем «умного города»</dc:title>
  <dc:creator>Артем Калашников</dc:creator>
  <cp:lastModifiedBy>Артем Калашников</cp:lastModifiedBy>
  <cp:revision>8</cp:revision>
  <dcterms:created xsi:type="dcterms:W3CDTF">2022-12-20T05:49:31Z</dcterms:created>
  <dcterms:modified xsi:type="dcterms:W3CDTF">2022-12-20T08:42:59Z</dcterms:modified>
</cp:coreProperties>
</file>