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8" r:id="rId3"/>
    <p:sldId id="256" r:id="rId4"/>
    <p:sldId id="257" r:id="rId5"/>
    <p:sldId id="261" r:id="rId6"/>
    <p:sldId id="262" r:id="rId7"/>
    <p:sldId id="263" r:id="rId9"/>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校园特征提取结果</a:t>
            </a:r>
            <a:endParaRPr lang="en-US" altLang="en-US"/>
          </a:p>
        </p:txBody>
      </p:sp>
      <p:pic>
        <p:nvPicPr>
          <p:cNvPr id="4" name="Picture 3"/>
          <p:cNvPicPr>
            <a:picLocks noChangeAspect="1"/>
          </p:cNvPicPr>
          <p:nvPr/>
        </p:nvPicPr>
        <p:blipFill>
          <a:blip r:embed="rId1"/>
          <a:stretch>
            <a:fillRect/>
          </a:stretch>
        </p:blipFill>
        <p:spPr>
          <a:xfrm>
            <a:off x="2030095" y="1849755"/>
            <a:ext cx="3402330" cy="3166110"/>
          </a:xfrm>
          <a:prstGeom prst="rect">
            <a:avLst/>
          </a:prstGeom>
          <a:ln>
            <a:solidFill>
              <a:schemeClr val="tx1"/>
            </a:solidFill>
          </a:ln>
        </p:spPr>
      </p:pic>
      <p:pic>
        <p:nvPicPr>
          <p:cNvPr id="5" name="Picture 4"/>
          <p:cNvPicPr>
            <a:picLocks noChangeAspect="1"/>
          </p:cNvPicPr>
          <p:nvPr/>
        </p:nvPicPr>
        <p:blipFill>
          <a:blip r:embed="rId2"/>
          <a:stretch>
            <a:fillRect/>
          </a:stretch>
        </p:blipFill>
        <p:spPr>
          <a:xfrm>
            <a:off x="5685790" y="1849755"/>
            <a:ext cx="3014980" cy="3157855"/>
          </a:xfrm>
          <a:prstGeom prst="rect">
            <a:avLst/>
          </a:prstGeom>
          <a:ln>
            <a:solidFill>
              <a:schemeClr val="tx1"/>
            </a:solidFill>
          </a:ln>
        </p:spPr>
      </p:pic>
      <p:sp>
        <p:nvSpPr>
          <p:cNvPr id="6" name="Text Box 5"/>
          <p:cNvSpPr txBox="1"/>
          <p:nvPr/>
        </p:nvSpPr>
        <p:spPr>
          <a:xfrm>
            <a:off x="2749550" y="5213985"/>
            <a:ext cx="4266565" cy="368300"/>
          </a:xfrm>
          <a:prstGeom prst="rect">
            <a:avLst/>
          </a:prstGeom>
          <a:noFill/>
        </p:spPr>
        <p:txBody>
          <a:bodyPr wrap="square" rtlCol="0">
            <a:spAutoFit/>
          </a:bodyPr>
          <a:p>
            <a:r>
              <a:rPr lang="en-US" altLang="en-US"/>
              <a:t>红色线特征点， 蓝色面特征点</a:t>
            </a:r>
            <a:endParaRPr lang="en-US" altLang="en-US"/>
          </a:p>
        </p:txBody>
      </p:sp>
      <p:sp>
        <p:nvSpPr>
          <p:cNvPr id="7" name="Text Box 6"/>
          <p:cNvSpPr txBox="1"/>
          <p:nvPr/>
        </p:nvSpPr>
        <p:spPr>
          <a:xfrm>
            <a:off x="2077720" y="1849755"/>
            <a:ext cx="786765" cy="306705"/>
          </a:xfrm>
          <a:prstGeom prst="rect">
            <a:avLst/>
          </a:prstGeom>
          <a:solidFill>
            <a:schemeClr val="bg1"/>
          </a:solidFill>
        </p:spPr>
        <p:txBody>
          <a:bodyPr wrap="square" rtlCol="0">
            <a:spAutoFit/>
          </a:bodyPr>
          <a:p>
            <a:pPr algn="ctr"/>
            <a:r>
              <a:rPr lang="en-US" altLang="en-US" sz="1400"/>
              <a:t>局部图</a:t>
            </a:r>
            <a:endParaRPr lang="en-US" altLang="en-US" sz="1400"/>
          </a:p>
        </p:txBody>
      </p:sp>
      <p:sp>
        <p:nvSpPr>
          <p:cNvPr id="8" name="Text Box 7"/>
          <p:cNvSpPr txBox="1"/>
          <p:nvPr/>
        </p:nvSpPr>
        <p:spPr>
          <a:xfrm>
            <a:off x="7765415" y="1849755"/>
            <a:ext cx="765810" cy="306705"/>
          </a:xfrm>
          <a:prstGeom prst="rect">
            <a:avLst/>
          </a:prstGeom>
          <a:solidFill>
            <a:schemeClr val="bg1"/>
          </a:solidFill>
        </p:spPr>
        <p:txBody>
          <a:bodyPr wrap="square" rtlCol="0">
            <a:spAutoFit/>
          </a:bodyPr>
          <a:p>
            <a:pPr algn="ctr"/>
            <a:r>
              <a:rPr lang="en-US" altLang="en-US" sz="1400"/>
              <a:t>全局图</a:t>
            </a:r>
            <a:endParaRPr lang="en-US" alt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6"/>
          <p:cNvSpPr txBox="1"/>
          <p:nvPr/>
        </p:nvSpPr>
        <p:spPr>
          <a:xfrm>
            <a:off x="1502410" y="615950"/>
            <a:ext cx="3982085" cy="368300"/>
          </a:xfrm>
          <a:prstGeom prst="rect">
            <a:avLst/>
          </a:prstGeom>
          <a:noFill/>
        </p:spPr>
        <p:txBody>
          <a:bodyPr wrap="square" rtlCol="0">
            <a:spAutoFit/>
          </a:bodyPr>
          <a:p>
            <a:r>
              <a:rPr lang="en-US" altLang="en-US"/>
              <a:t>校园场景点线特征匹配结果</a:t>
            </a:r>
            <a:endParaRPr lang="en-US" altLang="en-US"/>
          </a:p>
        </p:txBody>
      </p:sp>
      <p:pic>
        <p:nvPicPr>
          <p:cNvPr id="9" name="Picture 8"/>
          <p:cNvPicPr>
            <a:picLocks noChangeAspect="1"/>
          </p:cNvPicPr>
          <p:nvPr/>
        </p:nvPicPr>
        <p:blipFill>
          <a:blip r:embed="rId1"/>
          <a:stretch>
            <a:fillRect/>
          </a:stretch>
        </p:blipFill>
        <p:spPr>
          <a:xfrm>
            <a:off x="659130" y="1110615"/>
            <a:ext cx="2955925" cy="2969260"/>
          </a:xfrm>
          <a:prstGeom prst="rect">
            <a:avLst/>
          </a:prstGeom>
          <a:ln>
            <a:solidFill>
              <a:schemeClr val="tx1"/>
            </a:solidFill>
          </a:ln>
        </p:spPr>
      </p:pic>
      <p:pic>
        <p:nvPicPr>
          <p:cNvPr id="12" name="Picture 11"/>
          <p:cNvPicPr>
            <a:picLocks noChangeAspect="1"/>
          </p:cNvPicPr>
          <p:nvPr/>
        </p:nvPicPr>
        <p:blipFill>
          <a:blip r:embed="rId2"/>
          <a:srcRect b="11135"/>
          <a:stretch>
            <a:fillRect/>
          </a:stretch>
        </p:blipFill>
        <p:spPr>
          <a:xfrm>
            <a:off x="3907790" y="1110615"/>
            <a:ext cx="4377055" cy="2919095"/>
          </a:xfrm>
          <a:prstGeom prst="rect">
            <a:avLst/>
          </a:prstGeom>
          <a:ln>
            <a:solidFill>
              <a:schemeClr val="tx1"/>
            </a:solidFill>
          </a:ln>
        </p:spPr>
      </p:pic>
      <p:sp>
        <p:nvSpPr>
          <p:cNvPr id="13" name="Rectangle 12"/>
          <p:cNvSpPr/>
          <p:nvPr/>
        </p:nvSpPr>
        <p:spPr>
          <a:xfrm>
            <a:off x="2248535" y="1512570"/>
            <a:ext cx="839470" cy="840105"/>
          </a:xfrm>
          <a:prstGeom prst="rect">
            <a:avLst/>
          </a:prstGeom>
          <a:solidFill>
            <a:schemeClr val="bg1">
              <a:lumMod val="75000"/>
              <a:alpha val="2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4" name="Straight Connector 13"/>
          <p:cNvCxnSpPr/>
          <p:nvPr/>
        </p:nvCxnSpPr>
        <p:spPr>
          <a:xfrm flipV="1">
            <a:off x="3061335" y="1119505"/>
            <a:ext cx="846455" cy="38608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81655" y="2338705"/>
            <a:ext cx="805815" cy="1693545"/>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6" name="Text Box 15"/>
          <p:cNvSpPr txBox="1"/>
          <p:nvPr/>
        </p:nvSpPr>
        <p:spPr>
          <a:xfrm>
            <a:off x="659130" y="4138295"/>
            <a:ext cx="5099685" cy="706755"/>
          </a:xfrm>
          <a:prstGeom prst="rect">
            <a:avLst/>
          </a:prstGeom>
          <a:noFill/>
        </p:spPr>
        <p:txBody>
          <a:bodyPr wrap="square" rtlCol="0">
            <a:spAutoFit/>
          </a:bodyPr>
          <a:p>
            <a:r>
              <a:rPr lang="en-US" altLang="en-US" sz="1000"/>
              <a:t>特征匹配局部结果示例1：</a:t>
            </a:r>
            <a:endParaRPr lang="en-US" altLang="en-US" sz="1000"/>
          </a:p>
          <a:p>
            <a:r>
              <a:rPr lang="en-US" altLang="en-US" sz="1000"/>
              <a:t>图中圆点表示当前帧选择的特征点，线表示上一帧中的线特征投影到当前帧，相同颜色的点和线构成一个匹配对。左图中线特征点主要集中在立柱和车边缘。右图中，数字表示特征点到线的欧式距离，单位m。</a:t>
            </a:r>
            <a:endParaRPr lang="en-US" altLang="en-US" sz="1000"/>
          </a:p>
        </p:txBody>
      </p:sp>
      <p:pic>
        <p:nvPicPr>
          <p:cNvPr id="10" name="Picture 9"/>
          <p:cNvPicPr>
            <a:picLocks noChangeAspect="1"/>
          </p:cNvPicPr>
          <p:nvPr/>
        </p:nvPicPr>
        <p:blipFill>
          <a:blip r:embed="rId3"/>
          <a:srcRect t="4461"/>
          <a:stretch>
            <a:fillRect/>
          </a:stretch>
        </p:blipFill>
        <p:spPr>
          <a:xfrm>
            <a:off x="6690995" y="3464560"/>
            <a:ext cx="3561715" cy="2990850"/>
          </a:xfrm>
          <a:prstGeom prst="rect">
            <a:avLst/>
          </a:prstGeom>
          <a:ln>
            <a:solidFill>
              <a:schemeClr val="tx1"/>
            </a:solidFill>
          </a:ln>
        </p:spPr>
      </p:pic>
      <p:sp>
        <p:nvSpPr>
          <p:cNvPr id="17" name="Text Box 16"/>
          <p:cNvSpPr txBox="1"/>
          <p:nvPr/>
        </p:nvSpPr>
        <p:spPr>
          <a:xfrm>
            <a:off x="7767955" y="6455410"/>
            <a:ext cx="1787525" cy="245110"/>
          </a:xfrm>
          <a:prstGeom prst="rect">
            <a:avLst/>
          </a:prstGeom>
          <a:noFill/>
        </p:spPr>
        <p:txBody>
          <a:bodyPr wrap="none" rtlCol="0" anchor="t">
            <a:spAutoFit/>
          </a:bodyPr>
          <a:p>
            <a:r>
              <a:rPr lang="en-US" altLang="en-US" sz="1000">
                <a:sym typeface="+mn-ea"/>
              </a:rPr>
              <a:t>特征匹配大范围部结果示例2</a:t>
            </a:r>
            <a:endParaRPr lang="en-US" altLang="en-US" sz="100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6"/>
          <p:cNvSpPr txBox="1"/>
          <p:nvPr/>
        </p:nvSpPr>
        <p:spPr>
          <a:xfrm>
            <a:off x="2045335" y="366395"/>
            <a:ext cx="2112645" cy="368300"/>
          </a:xfrm>
          <a:prstGeom prst="rect">
            <a:avLst/>
          </a:prstGeom>
          <a:noFill/>
        </p:spPr>
        <p:txBody>
          <a:bodyPr wrap="square" rtlCol="0">
            <a:spAutoFit/>
          </a:bodyPr>
          <a:p>
            <a:r>
              <a:rPr lang="en-US" altLang="en-US"/>
              <a:t>校园场景点面特征</a:t>
            </a:r>
            <a:endParaRPr lang="en-US" altLang="en-US"/>
          </a:p>
        </p:txBody>
      </p:sp>
      <p:pic>
        <p:nvPicPr>
          <p:cNvPr id="8" name="Picture 7"/>
          <p:cNvPicPr>
            <a:picLocks noChangeAspect="1"/>
          </p:cNvPicPr>
          <p:nvPr/>
        </p:nvPicPr>
        <p:blipFill>
          <a:blip r:embed="rId1"/>
          <a:stretch>
            <a:fillRect/>
          </a:stretch>
        </p:blipFill>
        <p:spPr>
          <a:xfrm>
            <a:off x="1504315" y="734695"/>
            <a:ext cx="3289935" cy="3234055"/>
          </a:xfrm>
          <a:prstGeom prst="rect">
            <a:avLst/>
          </a:prstGeom>
          <a:ln>
            <a:solidFill>
              <a:schemeClr val="tx1"/>
            </a:solidFill>
          </a:ln>
        </p:spPr>
      </p:pic>
      <p:sp>
        <p:nvSpPr>
          <p:cNvPr id="10" name="Oval 9"/>
          <p:cNvSpPr/>
          <p:nvPr/>
        </p:nvSpPr>
        <p:spPr>
          <a:xfrm>
            <a:off x="2017395" y="772160"/>
            <a:ext cx="480695" cy="440055"/>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6" name="Picture 5"/>
          <p:cNvPicPr>
            <a:picLocks noChangeAspect="1"/>
          </p:cNvPicPr>
          <p:nvPr/>
        </p:nvPicPr>
        <p:blipFill>
          <a:blip r:embed="rId2"/>
          <a:stretch>
            <a:fillRect/>
          </a:stretch>
        </p:blipFill>
        <p:spPr>
          <a:xfrm>
            <a:off x="7453630" y="3250565"/>
            <a:ext cx="3359785" cy="2648585"/>
          </a:xfrm>
          <a:prstGeom prst="rect">
            <a:avLst/>
          </a:prstGeom>
          <a:ln>
            <a:solidFill>
              <a:schemeClr val="tx1"/>
            </a:solidFill>
          </a:ln>
        </p:spPr>
      </p:pic>
      <p:sp>
        <p:nvSpPr>
          <p:cNvPr id="16" name="Text Box 15"/>
          <p:cNvSpPr txBox="1"/>
          <p:nvPr/>
        </p:nvSpPr>
        <p:spPr>
          <a:xfrm>
            <a:off x="5017770" y="779780"/>
            <a:ext cx="5099685" cy="706755"/>
          </a:xfrm>
          <a:prstGeom prst="rect">
            <a:avLst/>
          </a:prstGeom>
          <a:noFill/>
        </p:spPr>
        <p:txBody>
          <a:bodyPr wrap="square" rtlCol="0">
            <a:spAutoFit/>
          </a:bodyPr>
          <a:p>
            <a:r>
              <a:rPr lang="en-US" altLang="en-US" sz="1000"/>
              <a:t>特征匹配局部结果示例1：</a:t>
            </a:r>
            <a:endParaRPr lang="en-US" altLang="en-US" sz="1000"/>
          </a:p>
          <a:p>
            <a:r>
              <a:rPr lang="en-US" altLang="en-US" sz="1000"/>
              <a:t>图中圆点表示当前帧选择的特征点，面表示上一帧中的面特征投影到当前帧，相同颜色的点和面构成一个匹配对。左图中面特征点主要集中在地面和墙面。右图中，数字表示特征点到面的距离，单位m。</a:t>
            </a:r>
            <a:endParaRPr lang="en-US" altLang="en-US" sz="1000"/>
          </a:p>
        </p:txBody>
      </p:sp>
      <p:sp>
        <p:nvSpPr>
          <p:cNvPr id="15" name="Text Box 14"/>
          <p:cNvSpPr txBox="1"/>
          <p:nvPr/>
        </p:nvSpPr>
        <p:spPr>
          <a:xfrm>
            <a:off x="7900670" y="6019165"/>
            <a:ext cx="5099685" cy="398780"/>
          </a:xfrm>
          <a:prstGeom prst="rect">
            <a:avLst/>
          </a:prstGeom>
          <a:noFill/>
        </p:spPr>
        <p:txBody>
          <a:bodyPr wrap="square" rtlCol="0">
            <a:spAutoFit/>
          </a:bodyPr>
          <a:p>
            <a:r>
              <a:rPr lang="en-US" altLang="en-US" sz="1000"/>
              <a:t>特征匹配局部结果示例2：</a:t>
            </a:r>
            <a:endParaRPr lang="en-US" altLang="en-US" sz="1000"/>
          </a:p>
          <a:p>
            <a:r>
              <a:rPr lang="en-US" altLang="en-US" sz="1000"/>
              <a:t>部分特征面分布在车前部</a:t>
            </a:r>
            <a:endParaRPr lang="en-US" altLang="en-US" sz="1000"/>
          </a:p>
        </p:txBody>
      </p:sp>
      <p:pic>
        <p:nvPicPr>
          <p:cNvPr id="17" name="Picture 16"/>
          <p:cNvPicPr>
            <a:picLocks noChangeAspect="1"/>
          </p:cNvPicPr>
          <p:nvPr/>
        </p:nvPicPr>
        <p:blipFill>
          <a:blip r:embed="rId3"/>
          <a:stretch>
            <a:fillRect/>
          </a:stretch>
        </p:blipFill>
        <p:spPr>
          <a:xfrm>
            <a:off x="1504950" y="4060190"/>
            <a:ext cx="1561465" cy="1376045"/>
          </a:xfrm>
          <a:prstGeom prst="rect">
            <a:avLst/>
          </a:prstGeom>
          <a:ln>
            <a:solidFill>
              <a:schemeClr val="tx1"/>
            </a:solidFill>
          </a:ln>
        </p:spPr>
      </p:pic>
      <p:pic>
        <p:nvPicPr>
          <p:cNvPr id="18" name="Picture 17"/>
          <p:cNvPicPr>
            <a:picLocks noChangeAspect="1"/>
          </p:cNvPicPr>
          <p:nvPr/>
        </p:nvPicPr>
        <p:blipFill>
          <a:blip r:embed="rId4"/>
          <a:srcRect t="5839" b="6701"/>
          <a:stretch>
            <a:fillRect/>
          </a:stretch>
        </p:blipFill>
        <p:spPr>
          <a:xfrm>
            <a:off x="1504950" y="5521325"/>
            <a:ext cx="3289300" cy="1417320"/>
          </a:xfrm>
          <a:prstGeom prst="rect">
            <a:avLst/>
          </a:prstGeom>
          <a:ln>
            <a:solidFill>
              <a:schemeClr val="tx1"/>
            </a:solidFill>
          </a:ln>
        </p:spPr>
      </p:pic>
      <p:pic>
        <p:nvPicPr>
          <p:cNvPr id="19" name="Picture 18"/>
          <p:cNvPicPr>
            <a:picLocks noChangeAspect="1"/>
          </p:cNvPicPr>
          <p:nvPr/>
        </p:nvPicPr>
        <p:blipFill>
          <a:blip r:embed="rId5"/>
          <a:stretch>
            <a:fillRect/>
          </a:stretch>
        </p:blipFill>
        <p:spPr>
          <a:xfrm>
            <a:off x="3131185" y="4060190"/>
            <a:ext cx="1663065" cy="1376680"/>
          </a:xfrm>
          <a:prstGeom prst="rect">
            <a:avLst/>
          </a:prstGeom>
          <a:ln>
            <a:solidFill>
              <a:schemeClr val="tx1"/>
            </a:solidFill>
          </a:ln>
        </p:spPr>
      </p:pic>
      <p:sp>
        <p:nvSpPr>
          <p:cNvPr id="20" name="Oval 19"/>
          <p:cNvSpPr/>
          <p:nvPr/>
        </p:nvSpPr>
        <p:spPr>
          <a:xfrm rot="780000">
            <a:off x="3470275" y="1569720"/>
            <a:ext cx="778510" cy="3416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1" name="Oval 20"/>
          <p:cNvSpPr/>
          <p:nvPr/>
        </p:nvSpPr>
        <p:spPr>
          <a:xfrm rot="9420000">
            <a:off x="3381375" y="2520315"/>
            <a:ext cx="598805" cy="412115"/>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2" name="Text Box 21"/>
          <p:cNvSpPr txBox="1"/>
          <p:nvPr/>
        </p:nvSpPr>
        <p:spPr>
          <a:xfrm>
            <a:off x="1779905" y="854075"/>
            <a:ext cx="332105" cy="275590"/>
          </a:xfrm>
          <a:prstGeom prst="rect">
            <a:avLst/>
          </a:prstGeom>
          <a:noFill/>
        </p:spPr>
        <p:txBody>
          <a:bodyPr wrap="square" rtlCol="0">
            <a:spAutoFit/>
          </a:bodyPr>
          <a:p>
            <a:r>
              <a:rPr lang="en-US" altLang="en-US" sz="1200"/>
              <a:t>1</a:t>
            </a:r>
            <a:endParaRPr lang="en-US" altLang="en-US" sz="1200"/>
          </a:p>
        </p:txBody>
      </p:sp>
      <p:sp>
        <p:nvSpPr>
          <p:cNvPr id="23" name="Text Box 22"/>
          <p:cNvSpPr txBox="1"/>
          <p:nvPr/>
        </p:nvSpPr>
        <p:spPr>
          <a:xfrm rot="1140000">
            <a:off x="3858260" y="1340485"/>
            <a:ext cx="332105" cy="275590"/>
          </a:xfrm>
          <a:prstGeom prst="rect">
            <a:avLst/>
          </a:prstGeom>
          <a:noFill/>
        </p:spPr>
        <p:txBody>
          <a:bodyPr wrap="square" rtlCol="0">
            <a:spAutoFit/>
          </a:bodyPr>
          <a:p>
            <a:r>
              <a:rPr lang="en-US" altLang="en-US" sz="1200"/>
              <a:t>2</a:t>
            </a:r>
            <a:endParaRPr lang="en-US" altLang="en-US" sz="1200"/>
          </a:p>
        </p:txBody>
      </p:sp>
      <p:sp>
        <p:nvSpPr>
          <p:cNvPr id="24" name="Text Box 23"/>
          <p:cNvSpPr txBox="1"/>
          <p:nvPr/>
        </p:nvSpPr>
        <p:spPr>
          <a:xfrm rot="21060000">
            <a:off x="3344545" y="2255520"/>
            <a:ext cx="332105" cy="275590"/>
          </a:xfrm>
          <a:prstGeom prst="rect">
            <a:avLst/>
          </a:prstGeom>
          <a:noFill/>
        </p:spPr>
        <p:txBody>
          <a:bodyPr wrap="square" rtlCol="0">
            <a:spAutoFit/>
          </a:bodyPr>
          <a:p>
            <a:r>
              <a:rPr lang="en-US" altLang="en-US" sz="1200"/>
              <a:t>3</a:t>
            </a:r>
            <a:endParaRPr lang="en-US" altLang="en-US" sz="1200"/>
          </a:p>
        </p:txBody>
      </p:sp>
      <p:sp>
        <p:nvSpPr>
          <p:cNvPr id="25" name="Text Box 24"/>
          <p:cNvSpPr txBox="1"/>
          <p:nvPr/>
        </p:nvSpPr>
        <p:spPr>
          <a:xfrm>
            <a:off x="1504950" y="4060190"/>
            <a:ext cx="332105" cy="275590"/>
          </a:xfrm>
          <a:prstGeom prst="rect">
            <a:avLst/>
          </a:prstGeom>
          <a:noFill/>
        </p:spPr>
        <p:txBody>
          <a:bodyPr wrap="square" rtlCol="0">
            <a:spAutoFit/>
          </a:bodyPr>
          <a:p>
            <a:r>
              <a:rPr lang="en-US" altLang="en-US" sz="1200"/>
              <a:t>1</a:t>
            </a:r>
            <a:endParaRPr lang="en-US" altLang="en-US" sz="1200"/>
          </a:p>
        </p:txBody>
      </p:sp>
      <p:sp>
        <p:nvSpPr>
          <p:cNvPr id="26" name="Text Box 25"/>
          <p:cNvSpPr txBox="1"/>
          <p:nvPr/>
        </p:nvSpPr>
        <p:spPr>
          <a:xfrm>
            <a:off x="1504950" y="5526405"/>
            <a:ext cx="332105" cy="275590"/>
          </a:xfrm>
          <a:prstGeom prst="rect">
            <a:avLst/>
          </a:prstGeom>
          <a:noFill/>
        </p:spPr>
        <p:txBody>
          <a:bodyPr wrap="square" rtlCol="0">
            <a:spAutoFit/>
          </a:bodyPr>
          <a:p>
            <a:r>
              <a:rPr lang="en-US" altLang="en-US" sz="1200"/>
              <a:t>2</a:t>
            </a:r>
            <a:endParaRPr lang="en-US" altLang="en-US" sz="1200"/>
          </a:p>
        </p:txBody>
      </p:sp>
      <p:sp>
        <p:nvSpPr>
          <p:cNvPr id="27" name="Text Box 26"/>
          <p:cNvSpPr txBox="1"/>
          <p:nvPr/>
        </p:nvSpPr>
        <p:spPr>
          <a:xfrm rot="21420000">
            <a:off x="3150870" y="4084320"/>
            <a:ext cx="332105" cy="275590"/>
          </a:xfrm>
          <a:prstGeom prst="rect">
            <a:avLst/>
          </a:prstGeom>
          <a:noFill/>
        </p:spPr>
        <p:txBody>
          <a:bodyPr wrap="square" rtlCol="0">
            <a:spAutoFit/>
          </a:bodyPr>
          <a:p>
            <a:r>
              <a:rPr lang="en-US" altLang="en-US" sz="1200"/>
              <a:t>3</a:t>
            </a:r>
            <a:endParaRPr lang="en-US" altLang="en-US"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越野特征提取结果</a:t>
            </a:r>
            <a:endParaRPr lang="en-US"/>
          </a:p>
        </p:txBody>
      </p:sp>
      <p:pic>
        <p:nvPicPr>
          <p:cNvPr id="4" name="Picture 3"/>
          <p:cNvPicPr>
            <a:picLocks noChangeAspect="1"/>
          </p:cNvPicPr>
          <p:nvPr/>
        </p:nvPicPr>
        <p:blipFill>
          <a:blip r:embed="rId1"/>
          <a:stretch>
            <a:fillRect/>
          </a:stretch>
        </p:blipFill>
        <p:spPr>
          <a:xfrm>
            <a:off x="2167890" y="1257300"/>
            <a:ext cx="6146800" cy="4047490"/>
          </a:xfrm>
          <a:prstGeom prst="rect">
            <a:avLst/>
          </a:prstGeom>
          <a:ln>
            <a:solidFill>
              <a:schemeClr val="tx1"/>
            </a:solidFill>
          </a:ln>
        </p:spPr>
      </p:pic>
      <p:pic>
        <p:nvPicPr>
          <p:cNvPr id="5" name="Picture 4"/>
          <p:cNvPicPr>
            <a:picLocks noChangeAspect="1"/>
          </p:cNvPicPr>
          <p:nvPr/>
        </p:nvPicPr>
        <p:blipFill>
          <a:blip r:embed="rId2"/>
          <a:stretch>
            <a:fillRect/>
          </a:stretch>
        </p:blipFill>
        <p:spPr>
          <a:xfrm>
            <a:off x="2167890" y="5393055"/>
            <a:ext cx="6146800" cy="4919980"/>
          </a:xfrm>
          <a:prstGeom prst="rect">
            <a:avLst/>
          </a:prstGeom>
          <a:ln>
            <a:solidFill>
              <a:schemeClr val="tx1"/>
            </a:solidFill>
          </a:ln>
        </p:spPr>
      </p:pic>
      <p:sp>
        <p:nvSpPr>
          <p:cNvPr id="6" name="Text Box 5"/>
          <p:cNvSpPr txBox="1"/>
          <p:nvPr/>
        </p:nvSpPr>
        <p:spPr>
          <a:xfrm>
            <a:off x="8465185" y="4062095"/>
            <a:ext cx="4266565" cy="645160"/>
          </a:xfrm>
          <a:prstGeom prst="rect">
            <a:avLst/>
          </a:prstGeom>
          <a:noFill/>
        </p:spPr>
        <p:txBody>
          <a:bodyPr wrap="square" rtlCol="0">
            <a:spAutoFit/>
          </a:bodyPr>
          <a:p>
            <a:r>
              <a:rPr lang="en-US" altLang="en-US"/>
              <a:t>红色线特征点， 蓝色面特征点</a:t>
            </a:r>
            <a:endParaRPr lang="en-US" altLang="en-US"/>
          </a:p>
          <a:p>
            <a:r>
              <a:rPr lang="en-US" altLang="en-US"/>
              <a:t>上下图表示不同视角</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a:sym typeface="+mn-ea"/>
              </a:rPr>
              <a:t>越野场景点线特征匹配结果</a:t>
            </a:r>
            <a:endParaRPr lang="en-US"/>
          </a:p>
        </p:txBody>
      </p:sp>
      <p:pic>
        <p:nvPicPr>
          <p:cNvPr id="10" name="Picture 9"/>
          <p:cNvPicPr>
            <a:picLocks noChangeAspect="1"/>
          </p:cNvPicPr>
          <p:nvPr/>
        </p:nvPicPr>
        <p:blipFill>
          <a:blip r:embed="rId1"/>
          <a:stretch>
            <a:fillRect/>
          </a:stretch>
        </p:blipFill>
        <p:spPr>
          <a:xfrm>
            <a:off x="838200" y="6685915"/>
            <a:ext cx="3217545" cy="2785745"/>
          </a:xfrm>
          <a:prstGeom prst="rect">
            <a:avLst/>
          </a:prstGeom>
          <a:ln>
            <a:solidFill>
              <a:schemeClr val="tx1"/>
            </a:solidFill>
          </a:ln>
        </p:spPr>
      </p:pic>
      <p:pic>
        <p:nvPicPr>
          <p:cNvPr id="11" name="Picture 10"/>
          <p:cNvPicPr>
            <a:picLocks noChangeAspect="1"/>
          </p:cNvPicPr>
          <p:nvPr/>
        </p:nvPicPr>
        <p:blipFill>
          <a:blip r:embed="rId2"/>
          <a:stretch>
            <a:fillRect/>
          </a:stretch>
        </p:blipFill>
        <p:spPr>
          <a:xfrm>
            <a:off x="5864860" y="9610725"/>
            <a:ext cx="2633345" cy="3192145"/>
          </a:xfrm>
          <a:prstGeom prst="rect">
            <a:avLst/>
          </a:prstGeom>
          <a:ln>
            <a:solidFill>
              <a:schemeClr val="tx1"/>
            </a:solidFill>
          </a:ln>
        </p:spPr>
      </p:pic>
      <p:pic>
        <p:nvPicPr>
          <p:cNvPr id="12" name="Picture 11"/>
          <p:cNvPicPr>
            <a:picLocks noChangeAspect="1"/>
          </p:cNvPicPr>
          <p:nvPr/>
        </p:nvPicPr>
        <p:blipFill>
          <a:blip r:embed="rId3"/>
          <a:srcRect r="19417"/>
          <a:stretch>
            <a:fillRect/>
          </a:stretch>
        </p:blipFill>
        <p:spPr>
          <a:xfrm>
            <a:off x="4210050" y="6685915"/>
            <a:ext cx="4250690" cy="2827655"/>
          </a:xfrm>
          <a:prstGeom prst="rect">
            <a:avLst/>
          </a:prstGeom>
          <a:ln>
            <a:solidFill>
              <a:schemeClr val="tx1"/>
            </a:solidFill>
          </a:ln>
        </p:spPr>
      </p:pic>
      <p:pic>
        <p:nvPicPr>
          <p:cNvPr id="13" name="Picture 12"/>
          <p:cNvPicPr>
            <a:picLocks noChangeAspect="1"/>
          </p:cNvPicPr>
          <p:nvPr/>
        </p:nvPicPr>
        <p:blipFill>
          <a:blip r:embed="rId4"/>
          <a:srcRect t="3077"/>
          <a:stretch>
            <a:fillRect/>
          </a:stretch>
        </p:blipFill>
        <p:spPr>
          <a:xfrm>
            <a:off x="838200" y="9613265"/>
            <a:ext cx="4905375" cy="3200400"/>
          </a:xfrm>
          <a:prstGeom prst="rect">
            <a:avLst/>
          </a:prstGeom>
          <a:ln>
            <a:solidFill>
              <a:schemeClr val="tx1"/>
            </a:solidFill>
          </a:ln>
        </p:spPr>
      </p:pic>
      <p:pic>
        <p:nvPicPr>
          <p:cNvPr id="14" name="Picture 13"/>
          <p:cNvPicPr>
            <a:picLocks noChangeAspect="1"/>
          </p:cNvPicPr>
          <p:nvPr/>
        </p:nvPicPr>
        <p:blipFill>
          <a:blip r:embed="rId5"/>
          <a:srcRect l="8642" r="13463"/>
          <a:stretch>
            <a:fillRect/>
          </a:stretch>
        </p:blipFill>
        <p:spPr>
          <a:xfrm>
            <a:off x="838200" y="1337310"/>
            <a:ext cx="7621905" cy="5227955"/>
          </a:xfrm>
          <a:prstGeom prst="rect">
            <a:avLst/>
          </a:prstGeom>
          <a:ln>
            <a:solidFill>
              <a:schemeClr val="tx1"/>
            </a:solidFill>
          </a:ln>
        </p:spPr>
      </p:pic>
      <p:sp>
        <p:nvSpPr>
          <p:cNvPr id="15" name="Oval 14"/>
          <p:cNvSpPr/>
          <p:nvPr/>
        </p:nvSpPr>
        <p:spPr>
          <a:xfrm rot="20040000">
            <a:off x="1727835" y="4029710"/>
            <a:ext cx="1419860" cy="18402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Oval 17"/>
          <p:cNvSpPr/>
          <p:nvPr/>
        </p:nvSpPr>
        <p:spPr>
          <a:xfrm rot="20040000">
            <a:off x="5482590" y="4819650"/>
            <a:ext cx="880745" cy="72517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2096770" y="3659505"/>
            <a:ext cx="355600" cy="337185"/>
          </a:xfrm>
          <a:prstGeom prst="rect">
            <a:avLst/>
          </a:prstGeom>
          <a:solidFill>
            <a:schemeClr val="bg1"/>
          </a:solidFill>
        </p:spPr>
        <p:txBody>
          <a:bodyPr wrap="square" rtlCol="0">
            <a:spAutoFit/>
          </a:bodyPr>
          <a:p>
            <a:pPr algn="ctr"/>
            <a:r>
              <a:rPr lang="en-US" altLang="en-US" sz="1600"/>
              <a:t>4</a:t>
            </a:r>
            <a:endParaRPr lang="en-US" altLang="en-US" sz="1600"/>
          </a:p>
        </p:txBody>
      </p:sp>
      <p:sp>
        <p:nvSpPr>
          <p:cNvPr id="19" name="Text Box 18"/>
          <p:cNvSpPr txBox="1"/>
          <p:nvPr/>
        </p:nvSpPr>
        <p:spPr>
          <a:xfrm>
            <a:off x="1040765" y="9814560"/>
            <a:ext cx="355600" cy="337185"/>
          </a:xfrm>
          <a:prstGeom prst="rect">
            <a:avLst/>
          </a:prstGeom>
          <a:solidFill>
            <a:schemeClr val="bg1"/>
          </a:solidFill>
        </p:spPr>
        <p:txBody>
          <a:bodyPr wrap="square" rtlCol="0">
            <a:spAutoFit/>
          </a:bodyPr>
          <a:p>
            <a:pPr algn="ctr"/>
            <a:r>
              <a:rPr lang="en-US" altLang="en-US" sz="1600"/>
              <a:t>4</a:t>
            </a:r>
            <a:endParaRPr lang="en-US" altLang="en-US" sz="1600"/>
          </a:p>
        </p:txBody>
      </p:sp>
      <p:sp>
        <p:nvSpPr>
          <p:cNvPr id="21" name="Text Box 20"/>
          <p:cNvSpPr txBox="1"/>
          <p:nvPr/>
        </p:nvSpPr>
        <p:spPr>
          <a:xfrm>
            <a:off x="4756785" y="3597910"/>
            <a:ext cx="355600" cy="337185"/>
          </a:xfrm>
          <a:prstGeom prst="rect">
            <a:avLst/>
          </a:prstGeom>
          <a:solidFill>
            <a:schemeClr val="bg1"/>
          </a:solidFill>
        </p:spPr>
        <p:txBody>
          <a:bodyPr wrap="square" rtlCol="0">
            <a:spAutoFit/>
          </a:bodyPr>
          <a:p>
            <a:pPr algn="ctr"/>
            <a:r>
              <a:rPr lang="en-US" altLang="en-US" sz="1600"/>
              <a:t>3</a:t>
            </a:r>
            <a:endParaRPr lang="en-US" altLang="en-US" sz="1600"/>
          </a:p>
        </p:txBody>
      </p:sp>
      <p:sp>
        <p:nvSpPr>
          <p:cNvPr id="16" name="Oval 15"/>
          <p:cNvSpPr/>
          <p:nvPr/>
        </p:nvSpPr>
        <p:spPr>
          <a:xfrm>
            <a:off x="4512310" y="3935095"/>
            <a:ext cx="844550" cy="50927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2" name="Text Box 21"/>
          <p:cNvSpPr txBox="1"/>
          <p:nvPr/>
        </p:nvSpPr>
        <p:spPr>
          <a:xfrm>
            <a:off x="6565265" y="12183110"/>
            <a:ext cx="355600" cy="337185"/>
          </a:xfrm>
          <a:prstGeom prst="rect">
            <a:avLst/>
          </a:prstGeom>
          <a:solidFill>
            <a:schemeClr val="bg1"/>
          </a:solidFill>
        </p:spPr>
        <p:txBody>
          <a:bodyPr wrap="square" rtlCol="0">
            <a:spAutoFit/>
          </a:bodyPr>
          <a:p>
            <a:pPr algn="ctr"/>
            <a:r>
              <a:rPr lang="en-US" altLang="en-US" sz="1600"/>
              <a:t>3</a:t>
            </a:r>
            <a:endParaRPr lang="en-US" altLang="en-US" sz="1600"/>
          </a:p>
        </p:txBody>
      </p:sp>
      <p:sp>
        <p:nvSpPr>
          <p:cNvPr id="23" name="Text Box 22"/>
          <p:cNvSpPr txBox="1"/>
          <p:nvPr/>
        </p:nvSpPr>
        <p:spPr>
          <a:xfrm>
            <a:off x="5981065" y="1724025"/>
            <a:ext cx="355600" cy="337185"/>
          </a:xfrm>
          <a:prstGeom prst="rect">
            <a:avLst/>
          </a:prstGeom>
          <a:solidFill>
            <a:schemeClr val="bg1"/>
          </a:solidFill>
        </p:spPr>
        <p:txBody>
          <a:bodyPr wrap="square" rtlCol="0">
            <a:spAutoFit/>
          </a:bodyPr>
          <a:p>
            <a:pPr algn="ctr"/>
            <a:r>
              <a:rPr lang="en-US" altLang="en-US" sz="1600"/>
              <a:t>2</a:t>
            </a:r>
            <a:endParaRPr lang="en-US" altLang="en-US" sz="1600"/>
          </a:p>
        </p:txBody>
      </p:sp>
      <p:sp>
        <p:nvSpPr>
          <p:cNvPr id="24" name="Text Box 23"/>
          <p:cNvSpPr txBox="1"/>
          <p:nvPr/>
        </p:nvSpPr>
        <p:spPr>
          <a:xfrm>
            <a:off x="4277360" y="6784340"/>
            <a:ext cx="355600" cy="337185"/>
          </a:xfrm>
          <a:prstGeom prst="rect">
            <a:avLst/>
          </a:prstGeom>
          <a:solidFill>
            <a:schemeClr val="bg1"/>
          </a:solidFill>
        </p:spPr>
        <p:txBody>
          <a:bodyPr wrap="square" rtlCol="0">
            <a:spAutoFit/>
          </a:bodyPr>
          <a:p>
            <a:pPr algn="ctr"/>
            <a:r>
              <a:rPr lang="en-US" altLang="en-US" sz="1600"/>
              <a:t>2</a:t>
            </a:r>
            <a:endParaRPr lang="en-US" altLang="en-US" sz="1600"/>
          </a:p>
        </p:txBody>
      </p:sp>
      <p:sp>
        <p:nvSpPr>
          <p:cNvPr id="17" name="Oval 16"/>
          <p:cNvSpPr/>
          <p:nvPr/>
        </p:nvSpPr>
        <p:spPr>
          <a:xfrm rot="20040000">
            <a:off x="4998085" y="1680845"/>
            <a:ext cx="1094105" cy="1369695"/>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5" name="Text Box 24"/>
          <p:cNvSpPr txBox="1"/>
          <p:nvPr/>
        </p:nvSpPr>
        <p:spPr>
          <a:xfrm>
            <a:off x="5864860" y="4444365"/>
            <a:ext cx="355600" cy="337185"/>
          </a:xfrm>
          <a:prstGeom prst="rect">
            <a:avLst/>
          </a:prstGeom>
          <a:solidFill>
            <a:schemeClr val="bg1"/>
          </a:solidFill>
        </p:spPr>
        <p:txBody>
          <a:bodyPr wrap="square" rtlCol="0">
            <a:spAutoFit/>
          </a:bodyPr>
          <a:p>
            <a:pPr algn="ctr"/>
            <a:r>
              <a:rPr lang="en-US" altLang="en-US" sz="1600"/>
              <a:t>1</a:t>
            </a:r>
            <a:endParaRPr lang="en-US" altLang="en-US" sz="1600"/>
          </a:p>
        </p:txBody>
      </p:sp>
      <p:sp>
        <p:nvSpPr>
          <p:cNvPr id="26" name="Text Box 25"/>
          <p:cNvSpPr txBox="1"/>
          <p:nvPr/>
        </p:nvSpPr>
        <p:spPr>
          <a:xfrm>
            <a:off x="1965960" y="6784340"/>
            <a:ext cx="355600" cy="337185"/>
          </a:xfrm>
          <a:prstGeom prst="rect">
            <a:avLst/>
          </a:prstGeom>
          <a:solidFill>
            <a:schemeClr val="bg1"/>
          </a:solidFill>
        </p:spPr>
        <p:txBody>
          <a:bodyPr wrap="square" rtlCol="0">
            <a:spAutoFit/>
          </a:bodyPr>
          <a:p>
            <a:pPr algn="ctr"/>
            <a:r>
              <a:rPr lang="en-US" altLang="en-US" sz="1600"/>
              <a:t>1</a:t>
            </a:r>
            <a:endParaRPr lang="en-US" altLang="en-US" sz="1600"/>
          </a:p>
        </p:txBody>
      </p:sp>
      <p:sp>
        <p:nvSpPr>
          <p:cNvPr id="28" name="Text Box 27"/>
          <p:cNvSpPr txBox="1"/>
          <p:nvPr/>
        </p:nvSpPr>
        <p:spPr>
          <a:xfrm>
            <a:off x="8863965" y="2061210"/>
            <a:ext cx="2844165" cy="3415030"/>
          </a:xfrm>
          <a:prstGeom prst="rect">
            <a:avLst/>
          </a:prstGeom>
          <a:noFill/>
        </p:spPr>
        <p:txBody>
          <a:bodyPr wrap="square" rtlCol="0">
            <a:spAutoFit/>
          </a:bodyPr>
          <a:p>
            <a:r>
              <a:rPr lang="en-US" altLang="en-US">
                <a:sym typeface="+mn-ea"/>
              </a:rPr>
              <a:t>图中圆点表示当前帧选择的特征点，线表示上一帧中的线特征投影到当前帧，相同颜色的点和线构成一个匹配对。图中数值单位为米。线特征在结构化物体，比如图中编号3对应的圆柱，优化后点线距离值基本在厘米级；而在杂乱物体，比如图中编号1,2中的树丛，优化后点线距离值大都在分米级。</a:t>
            </a:r>
            <a:endParaRPr lang="en-US" altLang="en-US">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a:sym typeface="+mn-ea"/>
              </a:rPr>
              <a:t>越野场景点面特征匹配结果</a:t>
            </a:r>
            <a:endParaRPr lang="en-US"/>
          </a:p>
        </p:txBody>
      </p:sp>
      <p:pic>
        <p:nvPicPr>
          <p:cNvPr id="4" name="Picture 3"/>
          <p:cNvPicPr>
            <a:picLocks noChangeAspect="1"/>
          </p:cNvPicPr>
          <p:nvPr/>
        </p:nvPicPr>
        <p:blipFill>
          <a:blip r:embed="rId1"/>
          <a:srcRect b="9611"/>
          <a:stretch>
            <a:fillRect/>
          </a:stretch>
        </p:blipFill>
        <p:spPr>
          <a:xfrm>
            <a:off x="6525260" y="4347845"/>
            <a:ext cx="1828800" cy="2364740"/>
          </a:xfrm>
          <a:prstGeom prst="rect">
            <a:avLst/>
          </a:prstGeom>
          <a:ln>
            <a:solidFill>
              <a:schemeClr val="tx1"/>
            </a:solidFill>
          </a:ln>
        </p:spPr>
      </p:pic>
      <p:pic>
        <p:nvPicPr>
          <p:cNvPr id="5" name="Picture 4"/>
          <p:cNvPicPr>
            <a:picLocks noChangeAspect="1"/>
          </p:cNvPicPr>
          <p:nvPr/>
        </p:nvPicPr>
        <p:blipFill>
          <a:blip r:embed="rId2"/>
          <a:stretch>
            <a:fillRect/>
          </a:stretch>
        </p:blipFill>
        <p:spPr>
          <a:xfrm>
            <a:off x="2970530" y="6767195"/>
            <a:ext cx="2852420" cy="2038350"/>
          </a:xfrm>
          <a:prstGeom prst="rect">
            <a:avLst/>
          </a:prstGeom>
          <a:ln>
            <a:solidFill>
              <a:schemeClr val="tx1"/>
            </a:solidFill>
          </a:ln>
        </p:spPr>
      </p:pic>
      <p:pic>
        <p:nvPicPr>
          <p:cNvPr id="6" name="Picture 5"/>
          <p:cNvPicPr>
            <a:picLocks noChangeAspect="1"/>
          </p:cNvPicPr>
          <p:nvPr/>
        </p:nvPicPr>
        <p:blipFill>
          <a:blip r:embed="rId3"/>
          <a:stretch>
            <a:fillRect/>
          </a:stretch>
        </p:blipFill>
        <p:spPr>
          <a:xfrm>
            <a:off x="5922645" y="6768465"/>
            <a:ext cx="2431415" cy="2037080"/>
          </a:xfrm>
          <a:prstGeom prst="rect">
            <a:avLst/>
          </a:prstGeom>
          <a:ln>
            <a:solidFill>
              <a:schemeClr val="tx1"/>
            </a:solidFill>
          </a:ln>
        </p:spPr>
      </p:pic>
      <p:pic>
        <p:nvPicPr>
          <p:cNvPr id="7" name="Picture 6"/>
          <p:cNvPicPr>
            <a:picLocks noChangeAspect="1"/>
          </p:cNvPicPr>
          <p:nvPr/>
        </p:nvPicPr>
        <p:blipFill>
          <a:blip r:embed="rId4"/>
          <a:stretch>
            <a:fillRect/>
          </a:stretch>
        </p:blipFill>
        <p:spPr>
          <a:xfrm>
            <a:off x="2970530" y="4347845"/>
            <a:ext cx="3444875" cy="2363470"/>
          </a:xfrm>
          <a:prstGeom prst="rect">
            <a:avLst/>
          </a:prstGeom>
          <a:ln>
            <a:solidFill>
              <a:schemeClr val="tx1"/>
            </a:solidFill>
          </a:ln>
        </p:spPr>
      </p:pic>
      <p:pic>
        <p:nvPicPr>
          <p:cNvPr id="8" name="Picture 7"/>
          <p:cNvPicPr>
            <a:picLocks noChangeAspect="1"/>
          </p:cNvPicPr>
          <p:nvPr/>
        </p:nvPicPr>
        <p:blipFill>
          <a:blip r:embed="rId5"/>
          <a:stretch>
            <a:fillRect/>
          </a:stretch>
        </p:blipFill>
        <p:spPr>
          <a:xfrm>
            <a:off x="2970530" y="1235075"/>
            <a:ext cx="5403215" cy="2984500"/>
          </a:xfrm>
          <a:prstGeom prst="rect">
            <a:avLst/>
          </a:prstGeom>
          <a:ln>
            <a:solidFill>
              <a:schemeClr val="tx1"/>
            </a:solidFill>
          </a:ln>
        </p:spPr>
      </p:pic>
      <p:sp>
        <p:nvSpPr>
          <p:cNvPr id="9" name="Text Box 8"/>
          <p:cNvSpPr txBox="1"/>
          <p:nvPr/>
        </p:nvSpPr>
        <p:spPr>
          <a:xfrm>
            <a:off x="3098165" y="4415155"/>
            <a:ext cx="355600" cy="275590"/>
          </a:xfrm>
          <a:prstGeom prst="rect">
            <a:avLst/>
          </a:prstGeom>
          <a:solidFill>
            <a:schemeClr val="bg1"/>
          </a:solidFill>
        </p:spPr>
        <p:txBody>
          <a:bodyPr wrap="square" rtlCol="0">
            <a:spAutoFit/>
          </a:bodyPr>
          <a:p>
            <a:pPr lvl="0" algn="ctr"/>
            <a:r>
              <a:rPr lang="en-US" altLang="en-US" sz="1200">
                <a:sym typeface="+mn-ea"/>
              </a:rPr>
              <a:t>1</a:t>
            </a:r>
            <a:endParaRPr lang="en-US" altLang="en-US" sz="1200">
              <a:sym typeface="+mn-ea"/>
            </a:endParaRPr>
          </a:p>
        </p:txBody>
      </p:sp>
      <p:sp>
        <p:nvSpPr>
          <p:cNvPr id="10" name="Text Box 9"/>
          <p:cNvSpPr txBox="1"/>
          <p:nvPr/>
        </p:nvSpPr>
        <p:spPr>
          <a:xfrm>
            <a:off x="6601460" y="4415155"/>
            <a:ext cx="355600" cy="275590"/>
          </a:xfrm>
          <a:prstGeom prst="rect">
            <a:avLst/>
          </a:prstGeom>
          <a:solidFill>
            <a:schemeClr val="bg1"/>
          </a:solidFill>
        </p:spPr>
        <p:txBody>
          <a:bodyPr wrap="square" rtlCol="0">
            <a:spAutoFit/>
          </a:bodyPr>
          <a:p>
            <a:pPr lvl="0" algn="ctr"/>
            <a:r>
              <a:rPr lang="en-US" altLang="en-US" sz="1200">
                <a:sym typeface="+mn-ea"/>
              </a:rPr>
              <a:t>2</a:t>
            </a:r>
            <a:endParaRPr lang="en-US" altLang="en-US" sz="1200">
              <a:sym typeface="+mn-ea"/>
            </a:endParaRPr>
          </a:p>
        </p:txBody>
      </p:sp>
      <p:sp>
        <p:nvSpPr>
          <p:cNvPr id="11" name="Text Box 10"/>
          <p:cNvSpPr txBox="1"/>
          <p:nvPr/>
        </p:nvSpPr>
        <p:spPr>
          <a:xfrm>
            <a:off x="5974715" y="6895465"/>
            <a:ext cx="355600" cy="275590"/>
          </a:xfrm>
          <a:prstGeom prst="rect">
            <a:avLst/>
          </a:prstGeom>
          <a:solidFill>
            <a:schemeClr val="bg1"/>
          </a:solidFill>
        </p:spPr>
        <p:txBody>
          <a:bodyPr wrap="square" rtlCol="0">
            <a:spAutoFit/>
          </a:bodyPr>
          <a:p>
            <a:pPr lvl="0" algn="ctr"/>
            <a:r>
              <a:rPr lang="en-US" altLang="en-US" sz="1200">
                <a:sym typeface="+mn-ea"/>
              </a:rPr>
              <a:t>3</a:t>
            </a:r>
            <a:endParaRPr lang="en-US" altLang="en-US" sz="1200">
              <a:sym typeface="+mn-ea"/>
            </a:endParaRPr>
          </a:p>
        </p:txBody>
      </p:sp>
      <p:sp>
        <p:nvSpPr>
          <p:cNvPr id="12" name="Text Box 11"/>
          <p:cNvSpPr txBox="1"/>
          <p:nvPr/>
        </p:nvSpPr>
        <p:spPr>
          <a:xfrm>
            <a:off x="3098165" y="6895465"/>
            <a:ext cx="355600" cy="275590"/>
          </a:xfrm>
          <a:prstGeom prst="rect">
            <a:avLst/>
          </a:prstGeom>
          <a:solidFill>
            <a:schemeClr val="bg1"/>
          </a:solidFill>
        </p:spPr>
        <p:txBody>
          <a:bodyPr wrap="square" rtlCol="0">
            <a:spAutoFit/>
          </a:bodyPr>
          <a:p>
            <a:pPr lvl="0" algn="ctr"/>
            <a:r>
              <a:rPr lang="en-US" altLang="en-US" sz="1200">
                <a:sym typeface="+mn-ea"/>
              </a:rPr>
              <a:t>4</a:t>
            </a:r>
            <a:endParaRPr lang="en-US" altLang="en-US" sz="1200">
              <a:sym typeface="+mn-ea"/>
            </a:endParaRPr>
          </a:p>
        </p:txBody>
      </p:sp>
      <p:sp>
        <p:nvSpPr>
          <p:cNvPr id="14" name="Oval 13"/>
          <p:cNvSpPr/>
          <p:nvPr/>
        </p:nvSpPr>
        <p:spPr>
          <a:xfrm rot="20340000">
            <a:off x="7381875" y="2078990"/>
            <a:ext cx="795655" cy="44069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 name="Oval 14"/>
          <p:cNvSpPr/>
          <p:nvPr/>
        </p:nvSpPr>
        <p:spPr>
          <a:xfrm rot="20700000">
            <a:off x="3828415" y="3447415"/>
            <a:ext cx="836295" cy="44069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Oval 15"/>
          <p:cNvSpPr/>
          <p:nvPr/>
        </p:nvSpPr>
        <p:spPr>
          <a:xfrm rot="20700000">
            <a:off x="5065395" y="2319020"/>
            <a:ext cx="796290" cy="4178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 name="Text Box 16"/>
          <p:cNvSpPr txBox="1"/>
          <p:nvPr/>
        </p:nvSpPr>
        <p:spPr>
          <a:xfrm>
            <a:off x="5922645" y="2724150"/>
            <a:ext cx="355600" cy="275590"/>
          </a:xfrm>
          <a:prstGeom prst="rect">
            <a:avLst/>
          </a:prstGeom>
          <a:solidFill>
            <a:schemeClr val="bg1"/>
          </a:solidFill>
        </p:spPr>
        <p:txBody>
          <a:bodyPr wrap="square" rtlCol="0">
            <a:spAutoFit/>
          </a:bodyPr>
          <a:p>
            <a:r>
              <a:rPr lang="en-US" altLang="en-US" sz="1200"/>
              <a:t>1</a:t>
            </a:r>
            <a:endParaRPr lang="en-US" altLang="en-US" sz="1200"/>
          </a:p>
        </p:txBody>
      </p:sp>
      <p:sp>
        <p:nvSpPr>
          <p:cNvPr id="18" name="Text Box 17"/>
          <p:cNvSpPr txBox="1"/>
          <p:nvPr/>
        </p:nvSpPr>
        <p:spPr>
          <a:xfrm>
            <a:off x="3731895" y="3221990"/>
            <a:ext cx="355600" cy="275590"/>
          </a:xfrm>
          <a:prstGeom prst="rect">
            <a:avLst/>
          </a:prstGeom>
          <a:noFill/>
        </p:spPr>
        <p:txBody>
          <a:bodyPr wrap="square" rtlCol="0">
            <a:spAutoFit/>
          </a:bodyPr>
          <a:p>
            <a:pPr algn="ctr"/>
            <a:r>
              <a:rPr lang="en-US" altLang="en-US" sz="1200"/>
              <a:t>2</a:t>
            </a:r>
            <a:endParaRPr lang="en-US" altLang="en-US" sz="1200"/>
          </a:p>
        </p:txBody>
      </p:sp>
      <p:sp>
        <p:nvSpPr>
          <p:cNvPr id="19" name="Text Box 18"/>
          <p:cNvSpPr txBox="1"/>
          <p:nvPr/>
        </p:nvSpPr>
        <p:spPr>
          <a:xfrm>
            <a:off x="8100695" y="1967865"/>
            <a:ext cx="355600" cy="275590"/>
          </a:xfrm>
          <a:prstGeom prst="rect">
            <a:avLst/>
          </a:prstGeom>
          <a:noFill/>
        </p:spPr>
        <p:txBody>
          <a:bodyPr wrap="square" rtlCol="0">
            <a:spAutoFit/>
          </a:bodyPr>
          <a:p>
            <a:r>
              <a:rPr lang="en-US" altLang="en-US" sz="1200"/>
              <a:t>3</a:t>
            </a:r>
            <a:endParaRPr lang="en-US" altLang="en-US" sz="1200"/>
          </a:p>
        </p:txBody>
      </p:sp>
      <p:sp>
        <p:nvSpPr>
          <p:cNvPr id="20" name="Text Box 19"/>
          <p:cNvSpPr txBox="1"/>
          <p:nvPr/>
        </p:nvSpPr>
        <p:spPr>
          <a:xfrm>
            <a:off x="5335270" y="2017395"/>
            <a:ext cx="355600" cy="275590"/>
          </a:xfrm>
          <a:prstGeom prst="rect">
            <a:avLst/>
          </a:prstGeom>
          <a:solidFill>
            <a:schemeClr val="bg1"/>
          </a:solidFill>
        </p:spPr>
        <p:txBody>
          <a:bodyPr wrap="square" rtlCol="0">
            <a:spAutoFit/>
          </a:bodyPr>
          <a:p>
            <a:r>
              <a:rPr lang="en-US" altLang="en-US" sz="1200"/>
              <a:t>4</a:t>
            </a:r>
            <a:endParaRPr lang="en-US" altLang="en-US" sz="1200"/>
          </a:p>
        </p:txBody>
      </p:sp>
      <p:sp>
        <p:nvSpPr>
          <p:cNvPr id="13" name="Oval 12"/>
          <p:cNvSpPr/>
          <p:nvPr/>
        </p:nvSpPr>
        <p:spPr>
          <a:xfrm>
            <a:off x="5544820" y="2857500"/>
            <a:ext cx="423545" cy="36449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1" name="Text Box 20"/>
          <p:cNvSpPr txBox="1"/>
          <p:nvPr/>
        </p:nvSpPr>
        <p:spPr>
          <a:xfrm>
            <a:off x="8929370" y="1598930"/>
            <a:ext cx="1896745" cy="4799965"/>
          </a:xfrm>
          <a:prstGeom prst="rect">
            <a:avLst/>
          </a:prstGeom>
          <a:noFill/>
        </p:spPr>
        <p:txBody>
          <a:bodyPr wrap="square" rtlCol="0">
            <a:spAutoFit/>
          </a:bodyPr>
          <a:p>
            <a:r>
              <a:rPr lang="en-US" altLang="en-US"/>
              <a:t>越野场景帧间点面匹配结果：1,立柱上的匹配结果，2,3,路面匹配结果，4，树丛上匹配结果。</a:t>
            </a:r>
            <a:r>
              <a:rPr lang="en-US" altLang="en-US">
                <a:sym typeface="+mn-ea"/>
              </a:rPr>
              <a:t>数字表示特征点到面的距离。图中数值单位为米。从优化后的点面距离值可看出面特征无论在杂乱的树丛还是结构化较强的立柱上，误差值均能保持在厘米级甚至毫米级。</a:t>
            </a:r>
            <a:endParaRPr lang="en-US" altLang="en-US">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619</Words>
  <Application>WPS Presentation</Application>
  <PresentationFormat>Widescreen</PresentationFormat>
  <Paragraphs>80</Paragraphs>
  <Slides>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vt:i4>
      </vt:variant>
    </vt:vector>
  </HeadingPairs>
  <TitlesOfParts>
    <vt:vector size="18" baseType="lpstr">
      <vt:lpstr>Arial</vt:lpstr>
      <vt:lpstr>宋体</vt:lpstr>
      <vt:lpstr>Wingdings</vt:lpstr>
      <vt:lpstr>Calibri Light</vt:lpstr>
      <vt:lpstr>DejaVu Sans</vt:lpstr>
      <vt:lpstr>宋体</vt:lpstr>
      <vt:lpstr>Amiri</vt:lpstr>
      <vt:lpstr>AR PL UKai CN</vt:lpstr>
      <vt:lpstr>Calibri</vt:lpstr>
      <vt:lpstr>微软雅黑</vt:lpstr>
      <vt:lpstr>Arial Unicode MS</vt:lpstr>
      <vt:lpstr>Office Theme</vt:lpstr>
      <vt:lpstr>校园特征提取结果</vt:lpstr>
      <vt:lpstr>PowerPoint 演示文稿</vt:lpstr>
      <vt:lpstr>PowerPoint 演示文稿</vt:lpstr>
      <vt:lpstr>越野特征提取结果</vt:lpstr>
      <vt:lpstr>越野场景点线特征匹配结果</vt:lpstr>
      <vt:lpstr>越野场景点面特征匹配结果</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pku-m</dc:creator>
  <cp:lastModifiedBy>pku-m</cp:lastModifiedBy>
  <cp:revision>92</cp:revision>
  <dcterms:created xsi:type="dcterms:W3CDTF">2019-01-05T11:26:35Z</dcterms:created>
  <dcterms:modified xsi:type="dcterms:W3CDTF">2019-01-05T11:26:35Z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