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356" r:id="rId2"/>
    <p:sldId id="362" r:id="rId3"/>
    <p:sldId id="462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2" userDrawn="1">
          <p15:clr>
            <a:srgbClr val="A4A3A4"/>
          </p15:clr>
        </p15:guide>
        <p15:guide id="2" pos="7355" userDrawn="1">
          <p15:clr>
            <a:srgbClr val="A4A3A4"/>
          </p15:clr>
        </p15:guide>
        <p15:guide id="3" orient="horz" pos="560" userDrawn="1">
          <p15:clr>
            <a:srgbClr val="A4A3A4"/>
          </p15:clr>
        </p15:guide>
        <p15:guide id="4" orient="horz" pos="624" userDrawn="1">
          <p15:clr>
            <a:srgbClr val="A4A3A4"/>
          </p15:clr>
        </p15:guide>
        <p15:guide id="5" orient="horz" pos="405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D9"/>
    <a:srgbClr val="2D7CE8"/>
    <a:srgbClr val="042F9C"/>
    <a:srgbClr val="DBE5F3"/>
    <a:srgbClr val="E16410"/>
    <a:srgbClr val="4672C4"/>
    <a:srgbClr val="004098"/>
    <a:srgbClr val="6D6D6D"/>
    <a:srgbClr val="DEF3FF"/>
    <a:srgbClr val="CC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8" autoAdjust="0"/>
    <p:restoredTop sz="94867" autoAdjust="0"/>
  </p:normalViewPr>
  <p:slideViewPr>
    <p:cSldViewPr snapToGrid="0">
      <p:cViewPr varScale="1">
        <p:scale>
          <a:sx n="118" d="100"/>
          <a:sy n="118" d="100"/>
        </p:scale>
        <p:origin x="653" y="91"/>
      </p:cViewPr>
      <p:guideLst>
        <p:guide pos="302"/>
        <p:guide pos="7355"/>
        <p:guide orient="horz" pos="560"/>
        <p:guide orient="horz" pos="624"/>
        <p:guide orient="horz" pos="4056"/>
        <p:guide orient="horz" pos="3974"/>
      </p:guideLst>
    </p:cSldViewPr>
  </p:slideViewPr>
  <p:notesTextViewPr>
    <p:cViewPr>
      <p:scale>
        <a:sx n="115" d="100"/>
        <a:sy n="11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3DE8656-32DE-4CF7-95A0-EE0E01B04B4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3"/>
              </a:gs>
              <a:gs pos="18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D476AF3A-8E00-4807-BB49-037A254016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236" y="1300716"/>
            <a:ext cx="4136164" cy="4338766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F085E0B-AD33-4949-BD27-5E484935E1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596" y="3059478"/>
            <a:ext cx="1463444" cy="1325793"/>
          </a:xfrm>
          <a:prstGeom prst="rect">
            <a:avLst/>
          </a:prstGeom>
          <a:effectLst>
            <a:outerShdw blurRad="50800" dist="889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1" name="副标题 2">
            <a:extLst>
              <a:ext uri="{FF2B5EF4-FFF2-40B4-BE49-F238E27FC236}">
                <a16:creationId xmlns:a16="http://schemas.microsoft.com/office/drawing/2014/main" id="{68B28614-F948-4B2D-B450-E530F409B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1" y="4379561"/>
            <a:ext cx="5424488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CEF4966F-E2A1-4E8F-AB0D-2D56C619E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1" y="2962830"/>
            <a:ext cx="5424488" cy="14167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401EC66-ECA2-4185-A3A5-970DD60BF8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5352422"/>
            <a:ext cx="5424488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6" name="文本占位符 13">
            <a:extLst>
              <a:ext uri="{FF2B5EF4-FFF2-40B4-BE49-F238E27FC236}">
                <a16:creationId xmlns:a16="http://schemas.microsoft.com/office/drawing/2014/main" id="{9164E483-781B-40D2-BB1A-EA2CC06053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98881" y="5343211"/>
            <a:ext cx="3021608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084320" y="1236312"/>
            <a:ext cx="1621536" cy="83016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4400" dirty="0">
                <a:solidFill>
                  <a:srgbClr val="6D6D6D"/>
                </a:solidFill>
              </a:rPr>
              <a:t>2019</a:t>
            </a:r>
            <a:endParaRPr lang="zh-CN" altLang="en-US" sz="4400" dirty="0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D31D812-EC23-4E19-9C45-A56F250C38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3"/>
              </a:gs>
              <a:gs pos="18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D6E85F-F1BD-49FA-AAE9-79045A71EA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33" y="1259617"/>
            <a:ext cx="4136164" cy="4338766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FAE1D7-055C-498E-983D-33674C824F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515" y="1382014"/>
            <a:ext cx="1207369" cy="66050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49EB06EB-E7CB-4CB9-99FA-39B49D3F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748" y="3115129"/>
            <a:ext cx="5153740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A53E10E4-9AAE-4A22-B51E-0B6C2AAE8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7864" y="4010479"/>
            <a:ext cx="5153740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2B322EC-6111-401D-8440-FB3730B9F94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3"/>
              </a:gs>
              <a:gs pos="18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415B6AE-643A-4221-A343-29CB00F081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2962" y="2024063"/>
            <a:ext cx="5426076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>
            <a:extLst>
              <a:ext uri="{FF2B5EF4-FFF2-40B4-BE49-F238E27FC236}">
                <a16:creationId xmlns:a16="http://schemas.microsoft.com/office/drawing/2014/main" id="{AA738383-7B95-4906-AA9E-325229B52A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82962" y="4330299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10" name="文本占位符 13">
            <a:extLst>
              <a:ext uri="{FF2B5EF4-FFF2-40B4-BE49-F238E27FC236}">
                <a16:creationId xmlns:a16="http://schemas.microsoft.com/office/drawing/2014/main" id="{7BDFB013-185D-4FD7-9B8E-C97FA7B159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2963" y="4034028"/>
            <a:ext cx="54260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B9B0E5-E821-4359-9C65-6F9A2CB3F5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r>
              <a:rPr lang="en-US" altLang="zh-CN" dirty="0"/>
              <a:t>/22</a:t>
            </a:r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575363" y="480466"/>
            <a:ext cx="93873" cy="305414"/>
            <a:chOff x="575363" y="480466"/>
            <a:chExt cx="93873" cy="305414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575363" y="480466"/>
              <a:ext cx="93873" cy="91624"/>
            </a:xfrm>
            <a:prstGeom prst="roundRect">
              <a:avLst/>
            </a:prstGeom>
            <a:solidFill>
              <a:schemeClr val="tx1">
                <a:alpha val="69804"/>
              </a:schemeClr>
            </a:solidFill>
            <a:ln w="28575" algn="ctr">
              <a:noFill/>
              <a:round/>
            </a:ln>
          </p:spPr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575363" y="587361"/>
              <a:ext cx="93873" cy="91624"/>
            </a:xfrm>
            <a:prstGeom prst="roundRect">
              <a:avLst/>
            </a:prstGeom>
            <a:solidFill>
              <a:srgbClr val="0052D9">
                <a:alpha val="69804"/>
              </a:srgbClr>
            </a:solidFill>
            <a:ln w="28575" algn="ctr">
              <a:noFill/>
              <a:round/>
            </a:ln>
          </p:spPr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575363" y="694256"/>
              <a:ext cx="93873" cy="91624"/>
            </a:xfrm>
            <a:prstGeom prst="roundRect">
              <a:avLst/>
            </a:prstGeom>
            <a:solidFill>
              <a:schemeClr val="accent3">
                <a:alpha val="69804"/>
              </a:schemeClr>
            </a:solidFill>
            <a:ln w="28575" algn="ctr">
              <a:noFill/>
              <a:round/>
            </a:ln>
          </p:spPr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804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r>
              <a:rPr lang="en-US" altLang="zh-CN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81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r>
              <a:rPr lang="en-US" altLang="zh-CN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16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65C8B6AD-9B4A-4BCA-8843-619A6C2CA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6812" y="6541778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r>
              <a:rPr lang="en-US" altLang="zh-CN" dirty="0"/>
              <a:t>/24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49389B-B9CD-479E-BB40-BBBD3FC365B1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82600" y="6541778"/>
            <a:ext cx="841375" cy="20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1" r:id="rId3"/>
    <p:sldLayoutId id="2147483662" r:id="rId4"/>
    <p:sldLayoutId id="2147483663" r:id="rId5"/>
    <p:sldLayoutId id="2147483664" r:id="rId6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4" userDrawn="1">
          <p15:clr>
            <a:srgbClr val="F26B43"/>
          </p15:clr>
        </p15:guide>
        <p15:guide id="2" pos="7368" userDrawn="1">
          <p15:clr>
            <a:srgbClr val="F26B43"/>
          </p15:clr>
        </p15:guide>
        <p15:guide id="3" orient="horz" pos="560" userDrawn="1">
          <p15:clr>
            <a:srgbClr val="F26B43"/>
          </p15:clr>
        </p15:guide>
        <p15:guide id="4" orient="horz" pos="624" userDrawn="1">
          <p15:clr>
            <a:srgbClr val="F26B43"/>
          </p15:clr>
        </p15:guide>
        <p15:guide id="5" orient="horz" pos="4056" userDrawn="1">
          <p15:clr>
            <a:srgbClr val="F26B43"/>
          </p15:clr>
        </p15:guide>
        <p15:guide id="6" orient="horz" pos="3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</a:t>
            </a:fld>
            <a:r>
              <a:rPr lang="en-US" altLang="zh-CN"/>
              <a:t>/22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8DB45A-C981-4ECD-8E0D-DBFFAB676902}"/>
              </a:ext>
            </a:extLst>
          </p:cNvPr>
          <p:cNvSpPr txBox="1"/>
          <p:nvPr/>
        </p:nvSpPr>
        <p:spPr>
          <a:xfrm>
            <a:off x="778542" y="389867"/>
            <a:ext cx="4310293" cy="42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TMF Android</a:t>
            </a:r>
            <a:r>
              <a:rPr lang="zh-CN" altLang="en-US" sz="2000" dirty="0"/>
              <a:t>组件架构</a:t>
            </a:r>
            <a:endParaRPr lang="en-US" altLang="zh-CN" sz="2000" dirty="0"/>
          </a:p>
        </p:txBody>
      </p:sp>
      <p:pic>
        <p:nvPicPr>
          <p:cNvPr id="4" name="图片 3" descr="TMF Android组件架构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54" y="847065"/>
            <a:ext cx="9187175" cy="580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1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r>
              <a:rPr lang="en-US" altLang="zh-CN"/>
              <a:t>/22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8DB45A-C981-4ECD-8E0D-DBFFAB676902}"/>
              </a:ext>
            </a:extLst>
          </p:cNvPr>
          <p:cNvSpPr txBox="1"/>
          <p:nvPr/>
        </p:nvSpPr>
        <p:spPr>
          <a:xfrm>
            <a:off x="778542" y="389867"/>
            <a:ext cx="431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/>
              <a:t>TMFDemo</a:t>
            </a:r>
            <a:r>
              <a:rPr lang="zh-CN" altLang="en-US" sz="2000" dirty="0"/>
              <a:t>工程架构</a:t>
            </a:r>
            <a:endParaRPr lang="en-US" altLang="zh-CN" sz="2000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1933303" y="1443448"/>
            <a:ext cx="8120606" cy="463731"/>
          </a:xfrm>
          <a:prstGeom prst="roundRect">
            <a:avLst/>
          </a:prstGeom>
          <a:solidFill>
            <a:srgbClr val="0052D9">
              <a:alpha val="69804"/>
            </a:srgbClr>
          </a:solidFill>
          <a:ln w="28575" algn="ctr">
            <a:noFill/>
            <a:round/>
          </a:ln>
        </p:spPr>
        <p:txBody>
          <a:bodyPr wrap="square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b="1" dirty="0">
                <a:solidFill>
                  <a:schemeClr val="bg1"/>
                </a:solidFill>
              </a:rPr>
              <a:t>主工程</a:t>
            </a:r>
            <a:r>
              <a:rPr lang="en-US" altLang="zh-CN" sz="2000" b="1" dirty="0">
                <a:solidFill>
                  <a:schemeClr val="bg1"/>
                </a:solidFill>
              </a:rPr>
              <a:t>APP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933303" y="3568338"/>
            <a:ext cx="1600200" cy="463731"/>
          </a:xfrm>
          <a:prstGeom prst="roundRect">
            <a:avLst/>
          </a:prstGeom>
          <a:solidFill>
            <a:srgbClr val="0052D9">
              <a:alpha val="69804"/>
            </a:srgbClr>
          </a:solidFill>
          <a:ln w="28575" algn="ctr">
            <a:noFill/>
            <a:round/>
          </a:ln>
        </p:spPr>
        <p:txBody>
          <a:bodyPr wrap="square" lIns="91440" tIns="45720" rIns="91440" bIns="45720" rtlCol="0" anchor="ctr">
            <a:normAutofit fontScale="85000" lnSpcReduction="10000"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Module-base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790406" y="3568338"/>
            <a:ext cx="1600200" cy="463731"/>
          </a:xfrm>
          <a:prstGeom prst="roundRect">
            <a:avLst/>
          </a:prstGeom>
          <a:solidFill>
            <a:srgbClr val="0052D9">
              <a:alpha val="69804"/>
            </a:srgbClr>
          </a:solidFill>
          <a:ln w="28575" algn="ctr">
            <a:noFill/>
            <a:round/>
          </a:ln>
        </p:spPr>
        <p:txBody>
          <a:bodyPr wrap="square" lIns="91440" tIns="45720" rIns="91440" bIns="45720" rtlCol="0" anchor="ctr">
            <a:normAutofit fontScale="77500" lnSpcReduction="20000"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Module-shark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5647509" y="3568337"/>
            <a:ext cx="1600200" cy="463731"/>
          </a:xfrm>
          <a:prstGeom prst="roundRect">
            <a:avLst/>
          </a:prstGeom>
          <a:solidFill>
            <a:srgbClr val="0052D9">
              <a:alpha val="69804"/>
            </a:srgbClr>
          </a:solidFill>
          <a:ln w="28575" algn="ctr">
            <a:noFill/>
            <a:round/>
          </a:ln>
        </p:spPr>
        <p:txBody>
          <a:bodyPr wrap="square" lIns="91440" tIns="45720" rIns="91440" bIns="45720" rtlCol="0" anchor="ctr">
            <a:normAutofit fontScale="70000" lnSpcReduction="20000"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Module-conch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8453709" y="3568336"/>
            <a:ext cx="1600200" cy="463731"/>
          </a:xfrm>
          <a:prstGeom prst="roundRect">
            <a:avLst/>
          </a:prstGeom>
          <a:solidFill>
            <a:srgbClr val="0052D9">
              <a:alpha val="69804"/>
            </a:srgbClr>
          </a:solidFill>
          <a:ln w="28575" algn="ctr">
            <a:noFill/>
            <a:round/>
          </a:ln>
        </p:spPr>
        <p:txBody>
          <a:bodyPr wrap="square" lIns="91440" tIns="45720" rIns="91440" bIns="45720" rtlCol="0" anchor="ctr">
            <a:normAutofit fontScale="70000" lnSpcReduction="20000"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Module-offline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432766" y="3568336"/>
            <a:ext cx="888274" cy="463731"/>
          </a:xfrm>
          <a:prstGeom prst="rect">
            <a:avLst/>
          </a:prstGeom>
          <a:noFill/>
          <a:ln w="28575" algn="ctr">
            <a:noFill/>
            <a:round/>
          </a:ln>
        </p:spPr>
        <p:txBody>
          <a:bodyPr wrap="square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b="1" dirty="0">
                <a:solidFill>
                  <a:srgbClr val="0052D9"/>
                </a:solidFill>
              </a:rPr>
              <a:t>……</a:t>
            </a:r>
            <a:endParaRPr lang="zh-CN" altLang="en-US" sz="2000" b="1" dirty="0">
              <a:solidFill>
                <a:srgbClr val="0052D9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933303" y="4905105"/>
            <a:ext cx="8120606" cy="788120"/>
          </a:xfrm>
          <a:prstGeom prst="rect">
            <a:avLst/>
          </a:prstGeom>
          <a:noFill/>
          <a:ln w="19050" algn="ctr">
            <a:solidFill>
              <a:srgbClr val="0052D9"/>
            </a:solidFill>
            <a:round/>
          </a:ln>
        </p:spPr>
        <p:txBody>
          <a:bodyPr wrap="square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313611" y="5067299"/>
            <a:ext cx="1600200" cy="463731"/>
          </a:xfrm>
          <a:prstGeom prst="roundRect">
            <a:avLst/>
          </a:prstGeom>
          <a:solidFill>
            <a:srgbClr val="0052D9">
              <a:alpha val="69804"/>
            </a:srgbClr>
          </a:solidFill>
          <a:ln w="28575" algn="ctr">
            <a:noFill/>
            <a:round/>
          </a:ln>
        </p:spPr>
        <p:txBody>
          <a:bodyPr wrap="square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b="1" dirty="0">
                <a:solidFill>
                  <a:schemeClr val="bg1"/>
                </a:solidFill>
              </a:rPr>
              <a:t>组件化框架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6853509" y="5067299"/>
            <a:ext cx="1600200" cy="463731"/>
          </a:xfrm>
          <a:prstGeom prst="roundRect">
            <a:avLst/>
          </a:prstGeom>
          <a:solidFill>
            <a:srgbClr val="0052D9">
              <a:alpha val="69804"/>
            </a:srgbClr>
          </a:solidFill>
          <a:ln w="28575" algn="ctr">
            <a:noFill/>
            <a:round/>
          </a:ln>
        </p:spPr>
        <p:txBody>
          <a:bodyPr wrap="square" lIns="91440" tIns="45720" rIns="91440" bIns="45720" rtlCol="0" anchor="ctr">
            <a:normAutofit fontScale="92500"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b="1" dirty="0" err="1">
                <a:solidFill>
                  <a:schemeClr val="bg1"/>
                </a:solidFill>
              </a:rPr>
              <a:t>commomlib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stCxn id="5" idx="0"/>
          </p:cNvCxnSpPr>
          <p:nvPr/>
        </p:nvCxnSpPr>
        <p:spPr>
          <a:xfrm flipV="1">
            <a:off x="2733403" y="2005150"/>
            <a:ext cx="3266" cy="1563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605746" y="2005150"/>
            <a:ext cx="3266" cy="1563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6459583" y="2005150"/>
            <a:ext cx="3266" cy="1563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0"/>
          </p:cNvCxnSpPr>
          <p:nvPr/>
        </p:nvCxnSpPr>
        <p:spPr>
          <a:xfrm flipV="1">
            <a:off x="9253809" y="2005150"/>
            <a:ext cx="0" cy="15631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2"/>
          </p:cNvCxnSpPr>
          <p:nvPr/>
        </p:nvCxnSpPr>
        <p:spPr>
          <a:xfrm>
            <a:off x="2733403" y="4032069"/>
            <a:ext cx="1520803" cy="873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2"/>
          </p:cNvCxnSpPr>
          <p:nvPr/>
        </p:nvCxnSpPr>
        <p:spPr>
          <a:xfrm>
            <a:off x="4590506" y="4032069"/>
            <a:ext cx="871946" cy="873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2"/>
          </p:cNvCxnSpPr>
          <p:nvPr/>
        </p:nvCxnSpPr>
        <p:spPr>
          <a:xfrm>
            <a:off x="6447609" y="4032068"/>
            <a:ext cx="0" cy="873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8" idx="2"/>
          </p:cNvCxnSpPr>
          <p:nvPr/>
        </p:nvCxnSpPr>
        <p:spPr>
          <a:xfrm flipH="1">
            <a:off x="7653609" y="4032067"/>
            <a:ext cx="1600200" cy="873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85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r>
              <a:rPr lang="en-US" altLang="zh-CN"/>
              <a:t>/22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8DB45A-C981-4ECD-8E0D-DBFFAB676902}"/>
              </a:ext>
            </a:extLst>
          </p:cNvPr>
          <p:cNvSpPr txBox="1"/>
          <p:nvPr/>
        </p:nvSpPr>
        <p:spPr>
          <a:xfrm>
            <a:off x="778542" y="389867"/>
            <a:ext cx="2022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Demo</a:t>
            </a:r>
            <a:r>
              <a:rPr lang="zh-CN" altLang="en-US" sz="2000" dirty="0"/>
              <a:t>工程介绍</a:t>
            </a:r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088" y="310447"/>
            <a:ext cx="2347889" cy="654755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54263" y="775267"/>
            <a:ext cx="3580326" cy="587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/>
              <a:t>module-</a:t>
            </a:r>
            <a:r>
              <a:rPr lang="en-US" altLang="zh-CN" sz="1200" dirty="0" err="1"/>
              <a:t>ai</a:t>
            </a:r>
            <a:r>
              <a:rPr lang="zh-CN" altLang="en-US" sz="1200" dirty="0"/>
              <a:t>：活体</a:t>
            </a:r>
            <a:r>
              <a:rPr lang="en-US" altLang="zh-CN" sz="1200" dirty="0"/>
              <a:t>OCR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/>
              <a:t>module-bas</a:t>
            </a:r>
            <a:r>
              <a:rPr lang="zh-CN" altLang="en-US" sz="1200" dirty="0"/>
              <a:t>：基础模块</a:t>
            </a:r>
            <a:endParaRPr lang="en-US" altLang="zh-CN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/>
              <a:t>module-</a:t>
            </a:r>
            <a:r>
              <a:rPr lang="en-US" altLang="zh-CN" sz="1200" dirty="0" err="1"/>
              <a:t>colorlog</a:t>
            </a:r>
            <a:r>
              <a:rPr lang="zh-CN" altLang="en-US" sz="1200" dirty="0"/>
              <a:t>：染色日志</a:t>
            </a:r>
            <a:endParaRPr lang="en-US" altLang="zh-CN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/>
              <a:t>module-conch</a:t>
            </a:r>
            <a:r>
              <a:rPr lang="zh-CN" altLang="en-US" sz="1200" dirty="0"/>
              <a:t>：数据同步</a:t>
            </a:r>
            <a:endParaRPr lang="en-US" altLang="zh-CN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/>
              <a:t>module-h5container </a:t>
            </a:r>
            <a:r>
              <a:rPr lang="zh-CN" altLang="en-US" sz="1200" dirty="0"/>
              <a:t>：</a:t>
            </a:r>
            <a:r>
              <a:rPr lang="en-US" altLang="zh-CN" sz="1200" dirty="0"/>
              <a:t>H5</a:t>
            </a:r>
            <a:r>
              <a:rPr lang="zh-CN" altLang="en-US" sz="1200" dirty="0"/>
              <a:t>容器</a:t>
            </a:r>
            <a:endParaRPr lang="en-US" altLang="zh-CN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/>
              <a:t>module-</a:t>
            </a:r>
            <a:r>
              <a:rPr lang="en-US" altLang="zh-CN" sz="1200" dirty="0" err="1"/>
              <a:t>hotpatch</a:t>
            </a:r>
            <a:r>
              <a:rPr lang="en-US" altLang="zh-CN" sz="1200" dirty="0"/>
              <a:t> </a:t>
            </a:r>
            <a:r>
              <a:rPr lang="zh-CN" altLang="en-US" sz="1200" dirty="0"/>
              <a:t>：热修复</a:t>
            </a:r>
            <a:endParaRPr lang="en-US" altLang="zh-CN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/>
              <a:t>module-keyboard</a:t>
            </a:r>
            <a:r>
              <a:rPr lang="zh-CN" altLang="en-US" sz="1200" dirty="0"/>
              <a:t>：安全键盘</a:t>
            </a:r>
            <a:endParaRPr lang="en-US" altLang="zh-CN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/>
              <a:t>module-location</a:t>
            </a:r>
            <a:r>
              <a:rPr lang="zh-CN" altLang="en-US" sz="1200" dirty="0"/>
              <a:t>：定位</a:t>
            </a:r>
            <a:endParaRPr lang="en-US" altLang="zh-CN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/>
              <a:t>module-main</a:t>
            </a:r>
            <a:r>
              <a:rPr lang="zh-CN" altLang="en-US" sz="1200" dirty="0"/>
              <a:t>：主模块</a:t>
            </a:r>
            <a:endParaRPr lang="en-US" altLang="zh-CN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/>
              <a:t>module-offline</a:t>
            </a:r>
            <a:r>
              <a:rPr lang="zh-CN" altLang="en-US" sz="1200" dirty="0"/>
              <a:t>：离线包</a:t>
            </a:r>
            <a:endParaRPr lang="en-US" altLang="zh-CN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/>
              <a:t>module-push</a:t>
            </a:r>
            <a:r>
              <a:rPr lang="zh-CN" altLang="en-US" sz="1200" dirty="0"/>
              <a:t>：推送</a:t>
            </a:r>
            <a:endParaRPr lang="en-US" altLang="zh-CN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/>
              <a:t>module-</a:t>
            </a:r>
            <a:r>
              <a:rPr lang="en-US" altLang="zh-CN" sz="1200" dirty="0" err="1"/>
              <a:t>qapm</a:t>
            </a:r>
            <a:r>
              <a:rPr lang="zh-CN" altLang="en-US" sz="1200" dirty="0"/>
              <a:t>：移动监控</a:t>
            </a:r>
            <a:endParaRPr lang="en-US" altLang="zh-CN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/>
              <a:t>module-scan</a:t>
            </a:r>
            <a:r>
              <a:rPr lang="zh-CN" altLang="en-US" sz="1200" dirty="0"/>
              <a:t>：扫一扫</a:t>
            </a:r>
            <a:endParaRPr lang="en-US" altLang="zh-CN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/>
              <a:t>module-share</a:t>
            </a:r>
            <a:r>
              <a:rPr lang="zh-CN" altLang="en-US" sz="1200" dirty="0"/>
              <a:t>：分享</a:t>
            </a:r>
            <a:endParaRPr lang="en-US" altLang="zh-CN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/>
              <a:t>module-shark</a:t>
            </a:r>
            <a:r>
              <a:rPr lang="zh-CN" altLang="en-US" sz="1200" dirty="0"/>
              <a:t>：网关</a:t>
            </a:r>
            <a:endParaRPr lang="en-US" altLang="zh-CN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/>
              <a:t>module-stat</a:t>
            </a:r>
            <a:r>
              <a:rPr lang="zh-CN" altLang="en-US" sz="1200" dirty="0"/>
              <a:t>：移动分析</a:t>
            </a:r>
            <a:endParaRPr lang="en-US" altLang="zh-CN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/>
              <a:t>module-storage</a:t>
            </a:r>
            <a:r>
              <a:rPr lang="zh-CN" altLang="en-US" sz="1200" dirty="0"/>
              <a:t>：存储</a:t>
            </a:r>
            <a:endParaRPr lang="en-US" altLang="zh-CN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/>
              <a:t>module-</a:t>
            </a:r>
            <a:r>
              <a:rPr lang="en-US" altLang="zh-CN" sz="1200" dirty="0" err="1"/>
              <a:t>tinyapp</a:t>
            </a:r>
            <a:r>
              <a:rPr lang="zh-CN" altLang="en-US" sz="1200" dirty="0"/>
              <a:t>：小应用</a:t>
            </a:r>
            <a:endParaRPr lang="en-US" altLang="zh-CN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/>
              <a:t>module-upgrade</a:t>
            </a:r>
            <a:r>
              <a:rPr lang="zh-CN" altLang="en-US" sz="1200" dirty="0"/>
              <a:t>：应用更新</a:t>
            </a:r>
            <a:endParaRPr lang="en-US" altLang="zh-CN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/>
              <a:t>module-upload</a:t>
            </a:r>
            <a:r>
              <a:rPr lang="zh-CN" altLang="en-US" sz="1200" dirty="0"/>
              <a:t>：文件上传</a:t>
            </a:r>
            <a:endParaRPr lang="en-US" altLang="zh-CN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err="1"/>
              <a:t>uidemo</a:t>
            </a:r>
            <a:r>
              <a:rPr lang="zh-CN" altLang="en-US" sz="1200" dirty="0"/>
              <a:t>：</a:t>
            </a:r>
            <a:r>
              <a:rPr lang="en-US" altLang="zh-CN" sz="1200" dirty="0"/>
              <a:t>UI</a:t>
            </a:r>
            <a:r>
              <a:rPr lang="zh-CN" altLang="en-US" sz="1200" dirty="0"/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1412152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THINKCELLUNDODONOTDELETE" val="0"/>
  <p:tag name="ISLIDE.THEME" val="60e5a043-1a1a-4596-8180-7856268b94e7"/>
  <p:tag name="ISLIDE.GUIDESSETTING" val="{&quot;Id&quot;:null,&quot;Name&quot;:&quot;适中&quot;,&quot;HeaderHeight&quot;:13.0,&quot;FooterHeight&quot;:6.0,&quot;SideMargin&quot;:4.0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主题5">
  <a:themeElements>
    <a:clrScheme name="自定义 1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672C4"/>
      </a:accent1>
      <a:accent2>
        <a:srgbClr val="464646"/>
      </a:accent2>
      <a:accent3>
        <a:srgbClr val="000000"/>
      </a:accent3>
      <a:accent4>
        <a:srgbClr val="7E7E7E"/>
      </a:accent4>
      <a:accent5>
        <a:srgbClr val="666666"/>
      </a:accent5>
      <a:accent6>
        <a:srgbClr val="505050"/>
      </a:accent6>
      <a:hlink>
        <a:srgbClr val="4276AA"/>
      </a:hlink>
      <a:folHlink>
        <a:srgbClr val="BFBFBF"/>
      </a:folHlink>
    </a:clrScheme>
    <a:fontScheme name="全局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上阴影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3D8577">
            <a:alpha val="69804"/>
          </a:srgbClr>
        </a:solidFill>
        <a:ln w="28575" algn="ctr">
          <a:noFill/>
          <a:round/>
        </a:ln>
      </a:spPr>
      <a:bodyPr wrap="square" lIns="91440" tIns="45720" rIns="91440" bIns="45720" anchor="ctr">
        <a:normAutofit/>
      </a:bodyPr>
      <a:lstStyle>
        <a:defPPr algn="ctr">
          <a:spcBef>
            <a:spcPct val="0"/>
          </a:spcBef>
          <a:defRPr sz="2000" b="1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lnSpc>
            <a:spcPct val="120000"/>
          </a:lnSpc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10765</TotalTime>
  <Words>105</Words>
  <Application>Microsoft Office PowerPoint</Application>
  <PresentationFormat>宽屏</PresentationFormat>
  <Paragraphs>35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主题5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T170611</cp:lastModifiedBy>
  <cp:revision>821</cp:revision>
  <cp:lastPrinted>2018-07-05T16:00:00Z</cp:lastPrinted>
  <dcterms:created xsi:type="dcterms:W3CDTF">2018-07-05T16:00:00Z</dcterms:created>
  <dcterms:modified xsi:type="dcterms:W3CDTF">2022-03-16T09:51:25Z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