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59" r:id="rId5"/>
    <p:sldId id="261"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40025" autoAdjust="0"/>
  </p:normalViewPr>
  <p:slideViewPr>
    <p:cSldViewPr snapToGrid="0">
      <p:cViewPr varScale="1">
        <p:scale>
          <a:sx n="35" d="100"/>
          <a:sy n="35" d="100"/>
        </p:scale>
        <p:origin x="251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09D8B-F3A2-4558-BB55-C0A8EE1A7E61}" type="datetimeFigureOut">
              <a:rPr lang="zh-CN" altLang="en-US" smtClean="0"/>
              <a:t>2018/8/11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5390B-67D3-486F-8C76-987A08DA0885}" type="slidenum">
              <a:rPr lang="zh-CN" altLang="en-US" smtClean="0"/>
              <a:t>‹#›</a:t>
            </a:fld>
            <a:endParaRPr lang="zh-CN" altLang="en-US"/>
          </a:p>
        </p:txBody>
      </p:sp>
    </p:spTree>
    <p:extLst>
      <p:ext uri="{BB962C8B-B14F-4D97-AF65-F5344CB8AC3E}">
        <p14:creationId xmlns:p14="http://schemas.microsoft.com/office/powerpoint/2010/main" val="4943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最近主要做了这么三件事</a:t>
            </a:r>
            <a:endParaRPr lang="en-US" altLang="zh-CN" dirty="0" smtClean="0"/>
          </a:p>
          <a:p>
            <a:r>
              <a:rPr lang="en-US" altLang="zh-CN" dirty="0" smtClean="0"/>
              <a:t>1. </a:t>
            </a:r>
            <a:r>
              <a:rPr lang="zh-CN" altLang="en-US" dirty="0" smtClean="0"/>
              <a:t>初步构建了内容安全整体架构及思路</a:t>
            </a:r>
            <a:endParaRPr lang="en-US" altLang="zh-CN" dirty="0" smtClean="0"/>
          </a:p>
          <a:p>
            <a:r>
              <a:rPr lang="en-US" altLang="zh-CN" dirty="0" smtClean="0"/>
              <a:t>2. </a:t>
            </a:r>
            <a:r>
              <a:rPr lang="zh-CN" altLang="en-US" dirty="0" smtClean="0"/>
              <a:t>基本完成了文本审核模块</a:t>
            </a:r>
            <a:endParaRPr lang="en-US" altLang="zh-CN" dirty="0" smtClean="0"/>
          </a:p>
          <a:p>
            <a:r>
              <a:rPr lang="en-US" altLang="zh-CN" dirty="0" smtClean="0"/>
              <a:t>3. </a:t>
            </a:r>
            <a:r>
              <a:rPr lang="zh-CN" altLang="en-US" dirty="0" smtClean="0"/>
              <a:t>开始进行视频审核模块和用户特征模块的开发</a:t>
            </a:r>
          </a:p>
          <a:p>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1</a:t>
            </a:fld>
            <a:endParaRPr lang="zh-CN" altLang="en-US"/>
          </a:p>
        </p:txBody>
      </p:sp>
    </p:spTree>
    <p:extLst>
      <p:ext uri="{BB962C8B-B14F-4D97-AF65-F5344CB8AC3E}">
        <p14:creationId xmlns:p14="http://schemas.microsoft.com/office/powerpoint/2010/main" val="284083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整体架构如图</a:t>
            </a:r>
            <a:r>
              <a:rPr lang="en-US" altLang="zh-CN" dirty="0" smtClean="0"/>
              <a:t>,</a:t>
            </a:r>
            <a:r>
              <a:rPr lang="zh-CN" altLang="en-US" dirty="0" smtClean="0"/>
              <a:t>主要分成四个模块</a:t>
            </a:r>
            <a:r>
              <a:rPr lang="en-US" altLang="zh-CN" dirty="0" smtClean="0"/>
              <a:t>,</a:t>
            </a:r>
            <a:r>
              <a:rPr lang="zh-CN" altLang="en-US" dirty="0" smtClean="0"/>
              <a:t>文本审核模块</a:t>
            </a:r>
            <a:r>
              <a:rPr lang="en-US" altLang="zh-CN" dirty="0" smtClean="0"/>
              <a:t>,</a:t>
            </a:r>
            <a:r>
              <a:rPr lang="zh-CN" altLang="en-US" dirty="0" smtClean="0"/>
              <a:t>视频审核模块</a:t>
            </a:r>
            <a:r>
              <a:rPr lang="en-US" altLang="zh-CN" dirty="0" smtClean="0"/>
              <a:t>,</a:t>
            </a:r>
            <a:r>
              <a:rPr lang="zh-CN" altLang="en-US" dirty="0" smtClean="0"/>
              <a:t>用户特征模块</a:t>
            </a:r>
            <a:r>
              <a:rPr lang="en-US" altLang="zh-CN" dirty="0" smtClean="0"/>
              <a:t>.</a:t>
            </a:r>
            <a:r>
              <a:rPr lang="zh-CN" altLang="en-US" dirty="0" smtClean="0"/>
              <a:t>态势感知模块</a:t>
            </a:r>
            <a:endParaRPr lang="en-US" altLang="zh-CN" dirty="0" smtClean="0"/>
          </a:p>
          <a:p>
            <a:endParaRPr lang="en-US" altLang="zh-CN" dirty="0" smtClean="0"/>
          </a:p>
          <a:p>
            <a:r>
              <a:rPr lang="zh-CN" altLang="en-US" dirty="0" smtClean="0"/>
              <a:t>文本审核模块的核心任务就是审核文本</a:t>
            </a:r>
            <a:r>
              <a:rPr lang="en-US" altLang="zh-CN" dirty="0" smtClean="0"/>
              <a:t>,</a:t>
            </a:r>
            <a:r>
              <a:rPr lang="zh-CN" altLang="en-US" dirty="0" smtClean="0"/>
              <a:t>将系统中用户产生的文本区分为正常的和恶意的</a:t>
            </a:r>
            <a:r>
              <a:rPr lang="en-US" altLang="zh-CN" dirty="0" smtClean="0"/>
              <a:t>.</a:t>
            </a:r>
            <a:r>
              <a:rPr lang="zh-CN" altLang="en-US" dirty="0" smtClean="0"/>
              <a:t>主要有这个几个功能模块</a:t>
            </a:r>
            <a:r>
              <a:rPr lang="en-US" altLang="zh-CN" dirty="0" smtClean="0"/>
              <a:t>,</a:t>
            </a:r>
            <a:r>
              <a:rPr lang="zh-CN" altLang="en-US" baseline="0" dirty="0" smtClean="0"/>
              <a:t>文本预处理和分词</a:t>
            </a:r>
            <a:r>
              <a:rPr lang="en-US" altLang="zh-CN" dirty="0" smtClean="0"/>
              <a:t>,</a:t>
            </a:r>
            <a:r>
              <a:rPr lang="zh-CN" altLang="en-US" dirty="0" smtClean="0"/>
              <a:t>文本分类</a:t>
            </a:r>
            <a:r>
              <a:rPr lang="en-US" altLang="zh-CN" dirty="0" smtClean="0"/>
              <a:t>,</a:t>
            </a:r>
            <a:r>
              <a:rPr lang="zh-CN" altLang="en-US" dirty="0" smtClean="0"/>
              <a:t>文本敏感词过滤</a:t>
            </a:r>
            <a:r>
              <a:rPr lang="en-US" altLang="zh-CN" dirty="0" smtClean="0"/>
              <a:t>,</a:t>
            </a:r>
            <a:r>
              <a:rPr lang="zh-CN" altLang="en-US" dirty="0" smtClean="0"/>
              <a:t>和数据集</a:t>
            </a:r>
            <a:endParaRPr lang="en-US" altLang="zh-CN" dirty="0" smtClean="0"/>
          </a:p>
          <a:p>
            <a:r>
              <a:rPr lang="zh-CN" altLang="en-US" dirty="0" smtClean="0"/>
              <a:t>具体的下面会细讲这里就不展开了</a:t>
            </a:r>
            <a:r>
              <a:rPr lang="en-US" altLang="zh-CN" dirty="0" smtClean="0"/>
              <a:t>,</a:t>
            </a:r>
            <a:br>
              <a:rPr lang="en-US" altLang="zh-CN" dirty="0" smtClean="0"/>
            </a:br>
            <a:endParaRPr lang="en-US" altLang="zh-CN" dirty="0" smtClean="0"/>
          </a:p>
          <a:p>
            <a:r>
              <a:rPr lang="zh-CN" altLang="en-US" dirty="0" smtClean="0"/>
              <a:t>视频审核模块的核心任务就是审核视频</a:t>
            </a:r>
            <a:r>
              <a:rPr lang="en-US" altLang="zh-CN" dirty="0" smtClean="0"/>
              <a:t>,</a:t>
            </a:r>
            <a:r>
              <a:rPr lang="zh-CN" altLang="en-US" dirty="0" smtClean="0"/>
              <a:t>这里的核心思路就是将视频转化为图片</a:t>
            </a:r>
            <a:r>
              <a:rPr lang="en-US" altLang="zh-CN" dirty="0" smtClean="0"/>
              <a:t>,</a:t>
            </a:r>
            <a:r>
              <a:rPr lang="zh-CN" altLang="en-US" dirty="0" smtClean="0"/>
              <a:t>把视频审核转化为图片的审核</a:t>
            </a:r>
            <a:r>
              <a:rPr lang="en-US" altLang="zh-CN" dirty="0" smtClean="0"/>
              <a:t>,</a:t>
            </a:r>
            <a:r>
              <a:rPr lang="en-US" altLang="zh-CN" baseline="0" dirty="0" smtClean="0"/>
              <a:t> </a:t>
            </a:r>
            <a:r>
              <a:rPr lang="zh-CN" altLang="en-US" baseline="0" dirty="0" smtClean="0"/>
              <a:t>视频审核这边主要的目标是就是识别色情视频</a:t>
            </a:r>
            <a:r>
              <a:rPr lang="en-US" altLang="zh-CN" baseline="0" dirty="0" smtClean="0"/>
              <a:t>,</a:t>
            </a:r>
            <a:r>
              <a:rPr lang="zh-CN" altLang="en-US" baseline="0" dirty="0" smtClean="0"/>
              <a:t>也就是色情图片</a:t>
            </a:r>
            <a:r>
              <a:rPr lang="en-US" altLang="zh-CN" baseline="0" dirty="0" smtClean="0"/>
              <a:t>,</a:t>
            </a:r>
          </a:p>
          <a:p>
            <a:r>
              <a:rPr lang="zh-CN" altLang="en-US" baseline="0" dirty="0" smtClean="0"/>
              <a:t>目前正在尝试通过几个不同的算法或框架实现这个功能</a:t>
            </a:r>
            <a:r>
              <a:rPr lang="en-US" altLang="zh-CN" baseline="0" dirty="0" smtClean="0"/>
              <a:t>,</a:t>
            </a:r>
            <a:r>
              <a:rPr lang="zh-CN" altLang="en-US" baseline="0" dirty="0" smtClean="0"/>
              <a:t>对于其他的类型的视频感觉抓不到图片共性的特征</a:t>
            </a:r>
            <a:r>
              <a:rPr lang="en-US" altLang="zh-CN" baseline="0" dirty="0" smtClean="0"/>
              <a:t>,</a:t>
            </a:r>
            <a:r>
              <a:rPr lang="zh-CN" altLang="en-US" baseline="0" dirty="0" smtClean="0"/>
              <a:t>难度比较大</a:t>
            </a:r>
            <a:r>
              <a:rPr lang="en-US" altLang="zh-CN" baseline="0" dirty="0" smtClean="0"/>
              <a:t>,</a:t>
            </a:r>
            <a:r>
              <a:rPr lang="zh-CN" altLang="en-US" baseline="0" dirty="0" smtClean="0"/>
              <a:t>这里把思路转化为对于这个视频相关评论和其他文本汇聚</a:t>
            </a:r>
            <a:r>
              <a:rPr lang="en-US" altLang="zh-CN" baseline="0" dirty="0" smtClean="0"/>
              <a:t>(</a:t>
            </a:r>
            <a:r>
              <a:rPr lang="zh-CN" altLang="en-US" baseline="0" dirty="0" smtClean="0"/>
              <a:t>借用文本审核模型来分类</a:t>
            </a:r>
            <a:r>
              <a:rPr lang="en-US" altLang="zh-CN" baseline="0" dirty="0" smtClean="0"/>
              <a:t>,</a:t>
            </a:r>
            <a:r>
              <a:rPr lang="zh-CN" altLang="en-US" baseline="0" dirty="0" smtClean="0"/>
              <a:t>其次就是可以把已知恶意类型的视频添加到恶意图片库来预防其在平台上的上传</a:t>
            </a:r>
            <a:r>
              <a:rPr lang="en-US" altLang="zh-CN" baseline="0" dirty="0" smtClean="0"/>
              <a:t>)</a:t>
            </a:r>
          </a:p>
          <a:p>
            <a:endParaRPr lang="en-US" altLang="zh-CN" baseline="0" dirty="0" smtClean="0"/>
          </a:p>
          <a:p>
            <a:r>
              <a:rPr lang="zh-CN" altLang="en-US" baseline="0" dirty="0" smtClean="0"/>
              <a:t>用户特征模块核心就是想做这么一件事</a:t>
            </a:r>
            <a:r>
              <a:rPr lang="en-US" altLang="zh-CN" baseline="0" dirty="0" smtClean="0"/>
              <a:t>,</a:t>
            </a:r>
            <a:r>
              <a:rPr lang="zh-CN" altLang="en-US" baseline="0" dirty="0" smtClean="0"/>
              <a:t>吧用户特征收集起来进行量化</a:t>
            </a:r>
            <a:r>
              <a:rPr lang="en-US" altLang="zh-CN" baseline="0" dirty="0" smtClean="0"/>
              <a:t>(</a:t>
            </a:r>
            <a:r>
              <a:rPr lang="zh-CN" altLang="en-US" baseline="0" dirty="0" smtClean="0"/>
              <a:t>这里主要包括用户问文本和视频审核发现的恶意内容</a:t>
            </a:r>
            <a:r>
              <a:rPr lang="en-US" altLang="zh-CN" baseline="0" dirty="0" smtClean="0"/>
              <a:t>,</a:t>
            </a:r>
            <a:r>
              <a:rPr lang="zh-CN" altLang="en-US" baseline="0" dirty="0" smtClean="0"/>
              <a:t>用户注册时间</a:t>
            </a:r>
            <a:r>
              <a:rPr lang="en-US" altLang="zh-CN" baseline="0" dirty="0" smtClean="0"/>
              <a:t>,</a:t>
            </a:r>
            <a:r>
              <a:rPr lang="zh-CN" altLang="en-US" baseline="0" dirty="0" smtClean="0"/>
              <a:t>用户常用时间</a:t>
            </a:r>
            <a:r>
              <a:rPr lang="en-US" altLang="zh-CN" baseline="0" dirty="0" smtClean="0"/>
              <a:t>,</a:t>
            </a:r>
            <a:r>
              <a:rPr lang="zh-CN" altLang="en-US" baseline="0" dirty="0" smtClean="0"/>
              <a:t>用户发言频率</a:t>
            </a:r>
            <a:r>
              <a:rPr lang="en-US" altLang="zh-CN" baseline="0" dirty="0" smtClean="0"/>
              <a:t>,</a:t>
            </a:r>
            <a:r>
              <a:rPr lang="zh-CN" altLang="en-US" baseline="0" dirty="0" smtClean="0"/>
              <a:t>用户点赞频率</a:t>
            </a:r>
            <a:r>
              <a:rPr lang="en-US" altLang="zh-CN" baseline="0" dirty="0" smtClean="0"/>
              <a:t>,</a:t>
            </a:r>
            <a:r>
              <a:rPr lang="zh-CN" altLang="en-US" baseline="0" dirty="0" smtClean="0"/>
              <a:t>用户分享频率</a:t>
            </a:r>
            <a:r>
              <a:rPr lang="en-US" altLang="zh-CN" baseline="0" dirty="0" smtClean="0"/>
              <a:t>,</a:t>
            </a:r>
            <a:r>
              <a:rPr lang="zh-CN" altLang="en-US" baseline="0" dirty="0" smtClean="0"/>
              <a:t>用户社交关系</a:t>
            </a:r>
            <a:r>
              <a:rPr lang="en-US" altLang="zh-CN" baseline="0" dirty="0" smtClean="0"/>
              <a:t>(</a:t>
            </a:r>
            <a:r>
              <a:rPr lang="zh-CN" altLang="en-US" baseline="0" dirty="0" smtClean="0"/>
              <a:t>所属的社交网络社群</a:t>
            </a:r>
            <a:r>
              <a:rPr lang="en-US" altLang="zh-CN" baseline="0" dirty="0" smtClean="0"/>
              <a:t>),</a:t>
            </a:r>
            <a:r>
              <a:rPr lang="zh-CN" altLang="en-US" baseline="0" dirty="0" smtClean="0"/>
              <a:t>用户设备信息</a:t>
            </a:r>
            <a:r>
              <a:rPr lang="en-US" altLang="zh-CN" baseline="0" dirty="0" smtClean="0"/>
              <a:t>,</a:t>
            </a:r>
            <a:r>
              <a:rPr lang="zh-CN" altLang="en-US" baseline="0" dirty="0" smtClean="0"/>
              <a:t>用户资料地址和</a:t>
            </a:r>
            <a:r>
              <a:rPr lang="en-US" altLang="zh-CN" baseline="0" dirty="0" err="1" smtClean="0"/>
              <a:t>ip</a:t>
            </a:r>
            <a:r>
              <a:rPr lang="zh-CN" altLang="en-US" baseline="0" dirty="0" smtClean="0"/>
              <a:t>的匹配关系等数据收集起来转化为一个矩阵</a:t>
            </a:r>
            <a:r>
              <a:rPr lang="en-US" altLang="zh-CN" baseline="0" dirty="0" smtClean="0"/>
              <a:t>,</a:t>
            </a:r>
            <a:r>
              <a:rPr lang="zh-CN" altLang="en-US" baseline="0" dirty="0" smtClean="0"/>
              <a:t>通过决策树或者其他分类模型来对用户的性质进行分类</a:t>
            </a:r>
            <a:r>
              <a:rPr lang="en-US" altLang="zh-CN" baseline="0" dirty="0" smtClean="0"/>
              <a:t>,</a:t>
            </a:r>
            <a:r>
              <a:rPr lang="zh-CN" altLang="en-US" baseline="0" dirty="0" smtClean="0"/>
              <a:t>划分成</a:t>
            </a:r>
            <a:r>
              <a:rPr lang="en-US" altLang="zh-CN" baseline="0" dirty="0" smtClean="0"/>
              <a:t>(</a:t>
            </a:r>
            <a:r>
              <a:rPr lang="zh-CN" altLang="en-US" baseline="0" dirty="0" smtClean="0"/>
              <a:t>持续生成恶意内容者</a:t>
            </a:r>
            <a:r>
              <a:rPr lang="en-US" altLang="zh-CN" baseline="0" dirty="0" smtClean="0"/>
              <a:t>,</a:t>
            </a:r>
            <a:r>
              <a:rPr lang="zh-CN" altLang="en-US" baseline="0" dirty="0" smtClean="0"/>
              <a:t>广告机器人</a:t>
            </a:r>
            <a:r>
              <a:rPr lang="en-US" altLang="zh-CN" baseline="0" dirty="0" smtClean="0"/>
              <a:t>/</a:t>
            </a:r>
            <a:r>
              <a:rPr lang="zh-CN" altLang="en-US" baseline="0" dirty="0" smtClean="0"/>
              <a:t>爬虫</a:t>
            </a:r>
            <a:r>
              <a:rPr lang="en-US" altLang="zh-CN" baseline="0" dirty="0" smtClean="0"/>
              <a:t>,</a:t>
            </a:r>
            <a:r>
              <a:rPr lang="zh-CN" altLang="en-US" baseline="0" dirty="0" smtClean="0"/>
              <a:t>正常用户</a:t>
            </a:r>
            <a:r>
              <a:rPr lang="en-US" altLang="zh-CN" baseline="0" dirty="0" smtClean="0"/>
              <a:t>,</a:t>
            </a:r>
            <a:r>
              <a:rPr lang="zh-CN" altLang="en-US" baseline="0" dirty="0" smtClean="0"/>
              <a:t>意见领袖和核心用户 </a:t>
            </a:r>
            <a:r>
              <a:rPr lang="en-US" altLang="zh-CN" baseline="0" dirty="0" smtClean="0"/>
              <a:t>)</a:t>
            </a:r>
            <a:r>
              <a:rPr lang="zh-CN" altLang="en-US" baseline="0" dirty="0" smtClean="0"/>
              <a:t>这么几类</a:t>
            </a:r>
            <a:r>
              <a:rPr lang="en-US" altLang="zh-CN" baseline="0" dirty="0" smtClean="0"/>
              <a:t>, </a:t>
            </a:r>
            <a:r>
              <a:rPr lang="zh-CN" altLang="en-US" baseline="0" dirty="0" smtClean="0"/>
              <a:t>对于不同性质的用户采取不同的打击策略</a:t>
            </a:r>
            <a:endParaRPr lang="en-US" altLang="zh-CN" baseline="0" dirty="0" smtClean="0"/>
          </a:p>
          <a:p>
            <a:endParaRPr lang="en-US" altLang="zh-CN" baseline="0" dirty="0" smtClean="0"/>
          </a:p>
          <a:p>
            <a:r>
              <a:rPr lang="zh-CN" altLang="en-US" baseline="0" dirty="0" smtClean="0"/>
              <a:t>态势感知模块想做的就是感知态势</a:t>
            </a:r>
            <a:r>
              <a:rPr lang="en-US" altLang="zh-CN" baseline="0" dirty="0" smtClean="0"/>
              <a:t>,</a:t>
            </a:r>
            <a:r>
              <a:rPr lang="zh-CN" altLang="en-US" baseline="0" dirty="0" smtClean="0"/>
              <a:t>主要包括平台整体文本和视频的健康度</a:t>
            </a:r>
            <a:r>
              <a:rPr lang="en-US" altLang="zh-CN" baseline="0" dirty="0" smtClean="0"/>
              <a:t>,</a:t>
            </a:r>
            <a:r>
              <a:rPr lang="zh-CN" altLang="en-US" baseline="0" dirty="0" smtClean="0"/>
              <a:t>用户健康度</a:t>
            </a:r>
            <a:r>
              <a:rPr lang="en-US" altLang="zh-CN" baseline="0" dirty="0" smtClean="0"/>
              <a:t>,</a:t>
            </a:r>
            <a:r>
              <a:rPr lang="zh-CN" altLang="en-US" baseline="0" dirty="0" smtClean="0"/>
              <a:t>对于视频传播</a:t>
            </a:r>
            <a:r>
              <a:rPr lang="en-US" altLang="zh-CN" baseline="0" dirty="0" smtClean="0"/>
              <a:t>(</a:t>
            </a:r>
            <a:r>
              <a:rPr lang="zh-CN" altLang="en-US" baseline="0" dirty="0" smtClean="0"/>
              <a:t>点击率</a:t>
            </a:r>
            <a:r>
              <a:rPr lang="en-US" altLang="zh-CN" baseline="0" dirty="0" smtClean="0"/>
              <a:t>,</a:t>
            </a:r>
            <a:r>
              <a:rPr lang="zh-CN" altLang="en-US" baseline="0" dirty="0" smtClean="0"/>
              <a:t>分享</a:t>
            </a:r>
            <a:r>
              <a:rPr lang="en-US" altLang="zh-CN" baseline="0" dirty="0" smtClean="0"/>
              <a:t>,</a:t>
            </a:r>
            <a:r>
              <a:rPr lang="zh-CN" altLang="en-US" baseline="0" dirty="0" smtClean="0"/>
              <a:t>喜欢</a:t>
            </a:r>
            <a:r>
              <a:rPr lang="en-US" altLang="zh-CN" baseline="0" dirty="0" smtClean="0"/>
              <a:t>)</a:t>
            </a:r>
            <a:r>
              <a:rPr lang="zh-CN" altLang="en-US" baseline="0" dirty="0" smtClean="0"/>
              <a:t>的监控</a:t>
            </a:r>
            <a:r>
              <a:rPr lang="en-US" altLang="zh-CN" baseline="0" dirty="0" smtClean="0"/>
              <a:t>,</a:t>
            </a:r>
            <a:r>
              <a:rPr lang="zh-CN" altLang="en-US" baseline="0" dirty="0" smtClean="0"/>
              <a:t>来发现那些传播速度高于平均值的数据人工送审</a:t>
            </a:r>
            <a:r>
              <a:rPr lang="en-US" altLang="zh-CN" baseline="0" dirty="0" smtClean="0"/>
              <a:t>,</a:t>
            </a:r>
            <a:r>
              <a:rPr lang="zh-CN" altLang="en-US" baseline="0" dirty="0" smtClean="0"/>
              <a:t>最后就是每隔一段时间统计平台新产生内容的关键词</a:t>
            </a:r>
            <a:r>
              <a:rPr lang="en-US" altLang="zh-CN" baseline="0" dirty="0" smtClean="0"/>
              <a:t>,</a:t>
            </a:r>
            <a:r>
              <a:rPr lang="zh-CN" altLang="en-US" baseline="0" dirty="0" smtClean="0"/>
              <a:t>审核结果之类的</a:t>
            </a:r>
            <a:r>
              <a:rPr lang="en-US" altLang="zh-CN" baseline="0" dirty="0" smtClean="0"/>
              <a:t>,</a:t>
            </a:r>
            <a:r>
              <a:rPr lang="zh-CN" altLang="en-US" baseline="0" dirty="0" smtClean="0"/>
              <a:t>对平台的内容的安全趋势做出监控和预测</a:t>
            </a:r>
            <a:r>
              <a:rPr lang="en-US" altLang="zh-CN" baseline="0" dirty="0" smtClean="0"/>
              <a:t>,</a:t>
            </a:r>
            <a:r>
              <a:rPr lang="zh-CN" altLang="en-US" baseline="0" dirty="0" smtClean="0"/>
              <a:t>最后如果恶意数据突然增多就会通过邮件或者其他的方式来告警</a:t>
            </a:r>
            <a:r>
              <a:rPr lang="en-US" altLang="zh-CN" baseline="0" dirty="0" smtClean="0"/>
              <a:t>,</a:t>
            </a:r>
            <a:r>
              <a:rPr lang="zh-CN" altLang="en-US" baseline="0" dirty="0" smtClean="0"/>
              <a:t>并调整数据审核的策略</a:t>
            </a:r>
            <a:endParaRPr lang="en-US" altLang="zh-CN" baseline="0" dirty="0" smtClean="0"/>
          </a:p>
          <a:p>
            <a:endParaRPr lang="en-US" altLang="zh-CN" baseline="0" dirty="0" smtClean="0"/>
          </a:p>
          <a:p>
            <a:endParaRPr lang="en-US" altLang="zh-CN" baseline="0" dirty="0" smtClean="0"/>
          </a:p>
          <a:p>
            <a:r>
              <a:rPr lang="zh-CN" altLang="en-US" baseline="0" dirty="0" smtClean="0"/>
              <a:t>冷恶意</a:t>
            </a:r>
            <a:r>
              <a:rPr lang="en-US" altLang="zh-CN" baseline="0" dirty="0" smtClean="0"/>
              <a:t>,</a:t>
            </a:r>
            <a:r>
              <a:rPr lang="zh-CN" altLang="en-US" baseline="0" dirty="0" smtClean="0"/>
              <a:t>看的人不怎么多的但是没有被模型发现</a:t>
            </a:r>
            <a:endParaRPr lang="en-US" altLang="zh-CN" dirty="0" smtClean="0"/>
          </a:p>
        </p:txBody>
      </p:sp>
      <p:sp>
        <p:nvSpPr>
          <p:cNvPr id="4" name="灯片编号占位符 3"/>
          <p:cNvSpPr>
            <a:spLocks noGrp="1"/>
          </p:cNvSpPr>
          <p:nvPr>
            <p:ph type="sldNum" sz="quarter" idx="10"/>
          </p:nvPr>
        </p:nvSpPr>
        <p:spPr/>
        <p:txBody>
          <a:bodyPr/>
          <a:lstStyle/>
          <a:p>
            <a:fld id="{D375390B-67D3-486F-8C76-987A08DA0885}" type="slidenum">
              <a:rPr lang="zh-CN" altLang="en-US" smtClean="0"/>
              <a:t>2</a:t>
            </a:fld>
            <a:endParaRPr lang="zh-CN" altLang="en-US"/>
          </a:p>
        </p:txBody>
      </p:sp>
    </p:spTree>
    <p:extLst>
      <p:ext uri="{BB962C8B-B14F-4D97-AF65-F5344CB8AC3E}">
        <p14:creationId xmlns:p14="http://schemas.microsoft.com/office/powerpoint/2010/main" val="121969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这是文本审核这边整体的一些思路</a:t>
            </a:r>
            <a:r>
              <a:rPr lang="en-US" altLang="zh-CN" dirty="0" smtClean="0"/>
              <a:t>,</a:t>
            </a:r>
            <a:r>
              <a:rPr lang="zh-CN" altLang="en-US" dirty="0" smtClean="0"/>
              <a:t>核心就是发现恶意文本</a:t>
            </a:r>
            <a:r>
              <a:rPr lang="en-US" altLang="zh-CN" dirty="0" smtClean="0"/>
              <a:t>,</a:t>
            </a:r>
            <a:r>
              <a:rPr lang="zh-CN" altLang="en-US" dirty="0" smtClean="0"/>
              <a:t>然后</a:t>
            </a:r>
            <a:r>
              <a:rPr lang="zh-CN" altLang="en-US" sz="1200" kern="1200" dirty="0" smtClean="0">
                <a:solidFill>
                  <a:schemeClr val="tx1"/>
                </a:solidFill>
                <a:latin typeface="+mn-lt"/>
                <a:ea typeface="+mn-ea"/>
                <a:cs typeface="+mn-cs"/>
              </a:rPr>
              <a:t>对于不同频率</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不同程度</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不同影响力的言论采取不同程度不同方式的打击策略</a:t>
            </a:r>
            <a:endParaRPr lang="en-US" altLang="zh-CN" dirty="0" smtClean="0"/>
          </a:p>
          <a:p>
            <a:endParaRPr lang="en-US" altLang="zh-CN" dirty="0" smtClean="0"/>
          </a:p>
          <a:p>
            <a:r>
              <a:rPr lang="zh-CN" altLang="en-US" dirty="0" smtClean="0"/>
              <a:t>对于文本恶意程度这里走了一些思路</a:t>
            </a:r>
            <a:r>
              <a:rPr lang="en-US" altLang="zh-CN" dirty="0" smtClean="0"/>
              <a:t>,</a:t>
            </a:r>
            <a:r>
              <a:rPr lang="zh-CN" altLang="en-US" dirty="0" smtClean="0"/>
              <a:t>经过几次修改后现在主要的思路就是这样的</a:t>
            </a:r>
            <a:r>
              <a:rPr lang="en-US" altLang="zh-CN" dirty="0" smtClean="0"/>
              <a:t>,</a:t>
            </a:r>
            <a:r>
              <a:rPr lang="zh-CN" altLang="en-US" dirty="0" smtClean="0"/>
              <a:t>对于一个文本</a:t>
            </a:r>
            <a:r>
              <a:rPr lang="en-US" altLang="zh-CN" dirty="0" smtClean="0"/>
              <a:t>,</a:t>
            </a:r>
            <a:r>
              <a:rPr lang="zh-CN" altLang="en-US" dirty="0" smtClean="0"/>
              <a:t>先会进行一些预处理</a:t>
            </a:r>
            <a:r>
              <a:rPr lang="en-US" altLang="zh-CN" dirty="0" smtClean="0"/>
              <a:t>,</a:t>
            </a:r>
            <a:r>
              <a:rPr lang="zh-CN" altLang="en-US" dirty="0" smtClean="0"/>
              <a:t>包括编码啊</a:t>
            </a:r>
            <a:r>
              <a:rPr lang="en-US" altLang="zh-CN" dirty="0" smtClean="0"/>
              <a:t>,</a:t>
            </a:r>
            <a:r>
              <a:rPr lang="zh-CN" altLang="en-US" dirty="0" smtClean="0"/>
              <a:t>无用字符之类的</a:t>
            </a:r>
            <a:r>
              <a:rPr lang="en-US" altLang="zh-CN" dirty="0" smtClean="0"/>
              <a:t>,</a:t>
            </a:r>
            <a:r>
              <a:rPr lang="zh-CN" altLang="en-US" dirty="0" smtClean="0"/>
              <a:t>然后进行分词和停用词处理</a:t>
            </a:r>
            <a:r>
              <a:rPr lang="en-US" altLang="zh-CN" dirty="0" smtClean="0"/>
              <a:t>,</a:t>
            </a:r>
            <a:r>
              <a:rPr lang="zh-CN" altLang="en-US" dirty="0" smtClean="0"/>
              <a:t>然后进行文本分类获的大致的类别</a:t>
            </a:r>
            <a:r>
              <a:rPr lang="en-US" altLang="zh-CN" dirty="0" smtClean="0"/>
              <a:t>(</a:t>
            </a:r>
            <a:r>
              <a:rPr lang="zh-CN" altLang="en-US" dirty="0" smtClean="0"/>
              <a:t>比如色情啊</a:t>
            </a:r>
            <a:r>
              <a:rPr lang="en-US" altLang="zh-CN" dirty="0" smtClean="0"/>
              <a:t>,</a:t>
            </a:r>
            <a:r>
              <a:rPr lang="zh-CN" altLang="en-US" dirty="0" smtClean="0"/>
              <a:t>政治啊</a:t>
            </a:r>
            <a:r>
              <a:rPr lang="en-US" altLang="zh-CN" dirty="0" smtClean="0"/>
              <a:t>,</a:t>
            </a:r>
            <a:r>
              <a:rPr lang="zh-CN" altLang="en-US" dirty="0" smtClean="0"/>
              <a:t>违法啊什么的</a:t>
            </a:r>
            <a:r>
              <a:rPr lang="en-US" altLang="zh-CN" dirty="0" smtClean="0"/>
              <a:t>)</a:t>
            </a:r>
            <a:r>
              <a:rPr lang="en-US" altLang="zh-CN" baseline="0" dirty="0" smtClean="0"/>
              <a:t> </a:t>
            </a:r>
            <a:r>
              <a:rPr lang="zh-CN" altLang="en-US" baseline="0" dirty="0" smtClean="0"/>
              <a:t>然后进行根据敏感词对文本进行细致的划分</a:t>
            </a:r>
            <a:r>
              <a:rPr lang="en-US" altLang="zh-CN" baseline="0" dirty="0" smtClean="0"/>
              <a:t>,</a:t>
            </a:r>
            <a:r>
              <a:rPr lang="zh-CN" altLang="en-US" baseline="0" dirty="0" smtClean="0"/>
              <a:t>比如把色情大类的文本划分为</a:t>
            </a:r>
            <a:r>
              <a:rPr lang="en-US" altLang="zh-CN" baseline="0" dirty="0" smtClean="0"/>
              <a:t>(</a:t>
            </a:r>
            <a:r>
              <a:rPr lang="zh-CN" altLang="en-US" baseline="0" dirty="0" smtClean="0"/>
              <a:t>儿童色情</a:t>
            </a:r>
            <a:r>
              <a:rPr lang="en-US" altLang="zh-CN" baseline="0" dirty="0" smtClean="0"/>
              <a:t>,</a:t>
            </a:r>
            <a:r>
              <a:rPr lang="zh-CN" altLang="en-US" baseline="0" dirty="0" smtClean="0"/>
              <a:t>招嫖</a:t>
            </a:r>
            <a:r>
              <a:rPr lang="en-US" altLang="zh-CN" baseline="0" dirty="0" smtClean="0"/>
              <a:t>,</a:t>
            </a:r>
            <a:r>
              <a:rPr lang="zh-CN" altLang="en-US" baseline="0" dirty="0" smtClean="0"/>
              <a:t>传播淫秽色情</a:t>
            </a:r>
            <a:r>
              <a:rPr lang="en-US" altLang="zh-CN" baseline="0" dirty="0" smtClean="0"/>
              <a:t>,)</a:t>
            </a:r>
            <a:r>
              <a:rPr lang="zh-CN" altLang="en-US" baseline="0" dirty="0" smtClean="0"/>
              <a:t>之类的</a:t>
            </a:r>
            <a:r>
              <a:rPr lang="en-US" altLang="zh-CN" baseline="0" dirty="0" smtClean="0"/>
              <a:t>,</a:t>
            </a:r>
            <a:r>
              <a:rPr lang="zh-CN" altLang="en-US" baseline="0" dirty="0" smtClean="0"/>
              <a:t>最后用这个细致的类别这条文本的恶意程度</a:t>
            </a:r>
            <a:r>
              <a:rPr lang="en-US" altLang="zh-CN" baseline="0" dirty="0" smtClean="0"/>
              <a:t>,</a:t>
            </a:r>
            <a:r>
              <a:rPr lang="zh-CN" altLang="en-US" baseline="0" dirty="0" smtClean="0"/>
              <a:t>对文本进行打击</a:t>
            </a:r>
            <a:r>
              <a:rPr lang="en-US" altLang="zh-CN" baseline="0" dirty="0" smtClean="0"/>
              <a:t>.  </a:t>
            </a:r>
            <a:r>
              <a:rPr lang="zh-CN" altLang="en-US" baseline="0" dirty="0" smtClean="0"/>
              <a:t>最后</a:t>
            </a:r>
            <a:r>
              <a:rPr lang="zh-CN" altLang="en-US" baseline="0" smtClean="0"/>
              <a:t>生成记录转化为用户特征项中的一项</a:t>
            </a:r>
            <a:r>
              <a:rPr lang="en-US" altLang="zh-CN" baseline="0" smtClean="0"/>
              <a:t>, </a:t>
            </a:r>
            <a:r>
              <a:rPr lang="zh-CN" altLang="en-US" baseline="0" dirty="0" smtClean="0"/>
              <a:t>用户特征模块对用户进行分类</a:t>
            </a:r>
            <a:r>
              <a:rPr lang="en-US" altLang="zh-CN" baseline="0" dirty="0" smtClean="0"/>
              <a:t>,</a:t>
            </a:r>
            <a:r>
              <a:rPr lang="zh-CN" altLang="en-US" baseline="0" dirty="0" smtClean="0"/>
              <a:t>对用户实施打击</a:t>
            </a:r>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3</a:t>
            </a:fld>
            <a:endParaRPr lang="zh-CN" altLang="en-US"/>
          </a:p>
        </p:txBody>
      </p:sp>
    </p:spTree>
    <p:extLst>
      <p:ext uri="{BB962C8B-B14F-4D97-AF65-F5344CB8AC3E}">
        <p14:creationId xmlns:p14="http://schemas.microsoft.com/office/powerpoint/2010/main" val="146323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主要分类两个流程</a:t>
            </a:r>
            <a:endParaRPr lang="en-US" altLang="zh-CN" dirty="0" smtClean="0"/>
          </a:p>
          <a:p>
            <a:endParaRPr lang="en-US" altLang="zh-CN" dirty="0" smtClean="0"/>
          </a:p>
          <a:p>
            <a:pPr marL="228600" indent="-228600">
              <a:buAutoNum type="arabicPeriod"/>
            </a:pPr>
            <a:r>
              <a:rPr lang="zh-CN" altLang="en-US" dirty="0" smtClean="0"/>
              <a:t>审核流程</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反馈流程</a:t>
            </a:r>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5</a:t>
            </a:fld>
            <a:endParaRPr lang="zh-CN" altLang="en-US"/>
          </a:p>
        </p:txBody>
      </p:sp>
    </p:spTree>
    <p:extLst>
      <p:ext uri="{BB962C8B-B14F-4D97-AF65-F5344CB8AC3E}">
        <p14:creationId xmlns:p14="http://schemas.microsoft.com/office/powerpoint/2010/main" val="210517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视频这里的思路主要就是转换</a:t>
            </a:r>
            <a:r>
              <a:rPr lang="en-US" altLang="zh-CN" dirty="0" smtClean="0"/>
              <a:t>,</a:t>
            </a:r>
            <a:r>
              <a:rPr lang="zh-CN" altLang="en-US" dirty="0" smtClean="0"/>
              <a:t>将视频转化为图像</a:t>
            </a:r>
            <a:r>
              <a:rPr lang="en-US" altLang="zh-CN" dirty="0" smtClean="0"/>
              <a:t>,</a:t>
            </a:r>
            <a:r>
              <a:rPr lang="zh-CN" altLang="en-US" dirty="0" smtClean="0"/>
              <a:t>对于图像进行审核</a:t>
            </a:r>
            <a:r>
              <a:rPr lang="en-US" altLang="zh-CN" dirty="0" smtClean="0"/>
              <a:t>.</a:t>
            </a:r>
            <a:r>
              <a:rPr lang="en-US" altLang="zh-CN" baseline="0" dirty="0" smtClean="0"/>
              <a:t> </a:t>
            </a:r>
            <a:r>
              <a:rPr lang="zh-CN" altLang="en-US" baseline="0" dirty="0" smtClean="0"/>
              <a:t>目前色情图片已经基本能够识别了</a:t>
            </a:r>
            <a:r>
              <a:rPr lang="en-US" altLang="zh-CN" baseline="0" dirty="0" smtClean="0"/>
              <a:t>. </a:t>
            </a:r>
            <a:r>
              <a:rPr lang="zh-CN" altLang="en-US" baseline="0" dirty="0" smtClean="0"/>
              <a:t>但是对于其他恶意类型的视频感觉抓不出特征来</a:t>
            </a:r>
            <a:r>
              <a:rPr lang="en-US" altLang="zh-CN" baseline="0" dirty="0" smtClean="0"/>
              <a:t>,</a:t>
            </a:r>
            <a:r>
              <a:rPr lang="zh-CN" altLang="en-US" baseline="0" dirty="0" smtClean="0"/>
              <a:t>尤其是政治敏感或者反动视频</a:t>
            </a:r>
            <a:r>
              <a:rPr lang="en-US" altLang="zh-CN" baseline="0" dirty="0" smtClean="0"/>
              <a:t>,</a:t>
            </a:r>
            <a:r>
              <a:rPr lang="zh-CN" altLang="en-US" baseline="0" dirty="0" smtClean="0"/>
              <a:t>基本和正常视频没什么区别</a:t>
            </a:r>
            <a:r>
              <a:rPr lang="en-US" altLang="zh-CN" baseline="0" dirty="0" smtClean="0"/>
              <a:t>.</a:t>
            </a:r>
            <a:r>
              <a:rPr lang="zh-CN" altLang="en-US" baseline="0" dirty="0" smtClean="0"/>
              <a:t>然后把思路转化为对于这个视频相关评论的审核来反应这个视频的性质和内容</a:t>
            </a:r>
            <a:r>
              <a:rPr lang="en-US" altLang="zh-CN" baseline="0" dirty="0" smtClean="0"/>
              <a:t>. </a:t>
            </a:r>
            <a:r>
              <a:rPr lang="zh-CN" altLang="en-US" baseline="0" dirty="0" smtClean="0"/>
              <a:t>其次就是有一个恶意图片集</a:t>
            </a:r>
            <a:r>
              <a:rPr lang="en-US" altLang="zh-CN" baseline="0" dirty="0" smtClean="0"/>
              <a:t>, </a:t>
            </a:r>
            <a:r>
              <a:rPr lang="zh-CN" altLang="en-US" baseline="0" dirty="0" smtClean="0"/>
              <a:t>可以事先将部分恶意视频的关键帧添加到这里</a:t>
            </a:r>
            <a:r>
              <a:rPr lang="en-US" altLang="zh-CN" baseline="0" dirty="0" smtClean="0"/>
              <a:t>,</a:t>
            </a:r>
            <a:r>
              <a:rPr lang="zh-CN" altLang="en-US" baseline="0" dirty="0" smtClean="0"/>
              <a:t>然后就可以实现对于其他恶意视频的审核与防范</a:t>
            </a:r>
            <a:r>
              <a:rPr lang="en-US" altLang="zh-CN" baseline="0" dirty="0" smtClean="0"/>
              <a:t>,</a:t>
            </a:r>
            <a:r>
              <a:rPr lang="zh-CN" altLang="en-US" baseline="0" dirty="0" smtClean="0"/>
              <a:t>这个恶意图片库也会在审核过程中不断填充</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6</a:t>
            </a:fld>
            <a:endParaRPr lang="zh-CN" altLang="en-US"/>
          </a:p>
        </p:txBody>
      </p:sp>
    </p:spTree>
    <p:extLst>
      <p:ext uri="{BB962C8B-B14F-4D97-AF65-F5344CB8AC3E}">
        <p14:creationId xmlns:p14="http://schemas.microsoft.com/office/powerpoint/2010/main" val="393552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目前完成的部分一是首先对于视频的处理抽取视频的帧和音频还有对于图片的处理的功能</a:t>
            </a:r>
            <a:r>
              <a:rPr lang="en-US" altLang="zh-CN" dirty="0" smtClean="0"/>
              <a:t>,</a:t>
            </a:r>
            <a:r>
              <a:rPr lang="zh-CN" altLang="en-US" dirty="0" smtClean="0"/>
              <a:t>其次是图片向量话</a:t>
            </a:r>
            <a:r>
              <a:rPr lang="en-US" altLang="zh-CN" sz="1200" b="1" i="0" kern="1200" dirty="0" smtClean="0">
                <a:solidFill>
                  <a:schemeClr val="tx1"/>
                </a:solidFill>
                <a:effectLst/>
                <a:latin typeface="+mn-lt"/>
                <a:ea typeface="+mn-ea"/>
                <a:cs typeface="+mn-cs"/>
              </a:rPr>
              <a:t>SIFT(</a:t>
            </a:r>
            <a:r>
              <a:rPr lang="zh-CN" altLang="en-US" sz="1200" b="1" i="0" kern="1200" dirty="0" smtClean="0">
                <a:solidFill>
                  <a:schemeClr val="tx1"/>
                </a:solidFill>
                <a:effectLst/>
                <a:latin typeface="+mn-lt"/>
                <a:ea typeface="+mn-ea"/>
                <a:cs typeface="+mn-cs"/>
              </a:rPr>
              <a:t>尺度不变特征变换</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SURF</a:t>
            </a:r>
            <a:r>
              <a:rPr lang="zh-CN" altLang="en-US" sz="1200" b="1" i="0" kern="1200" dirty="0" smtClean="0">
                <a:solidFill>
                  <a:schemeClr val="tx1"/>
                </a:solidFill>
                <a:effectLst/>
                <a:latin typeface="+mn-lt"/>
                <a:ea typeface="+mn-ea"/>
                <a:cs typeface="+mn-cs"/>
              </a:rPr>
              <a:t>采用快速</a:t>
            </a:r>
            <a:r>
              <a:rPr lang="en-US" altLang="zh-CN" sz="1200" b="1" i="0" kern="1200" dirty="0" smtClean="0">
                <a:solidFill>
                  <a:schemeClr val="tx1"/>
                </a:solidFill>
                <a:effectLst/>
                <a:latin typeface="+mn-lt"/>
                <a:ea typeface="+mn-ea"/>
                <a:cs typeface="+mn-cs"/>
              </a:rPr>
              <a:t>Hessian</a:t>
            </a:r>
            <a:r>
              <a:rPr lang="zh-CN" altLang="en-US" sz="1200" b="1" i="0" kern="1200" dirty="0" smtClean="0">
                <a:solidFill>
                  <a:schemeClr val="tx1"/>
                </a:solidFill>
                <a:effectLst/>
                <a:latin typeface="+mn-lt"/>
                <a:ea typeface="+mn-ea"/>
                <a:cs typeface="+mn-cs"/>
              </a:rPr>
              <a:t>算法检测关键点</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提取特征。</a:t>
            </a:r>
            <a:r>
              <a:rPr lang="en-US" altLang="zh-CN" sz="1200" b="0"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 ORB</a:t>
            </a:r>
            <a:r>
              <a:rPr lang="zh-CN" altLang="en-US" sz="1200" b="1" i="0" kern="1200" dirty="0" smtClean="0">
                <a:solidFill>
                  <a:schemeClr val="tx1"/>
                </a:solidFill>
                <a:effectLst/>
                <a:latin typeface="+mn-lt"/>
                <a:ea typeface="+mn-ea"/>
                <a:cs typeface="+mn-cs"/>
              </a:rPr>
              <a:t>特征 </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主要就是将图片转化为向量</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由于接下来的处理</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最后就是完成了一个基于裸露程度和皮肤检测算法的对于色情图片的识别</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不过这两个都没有用到机器学习</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只是对图片的特征分析</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速度快但是效果稍微差一点</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而且有一定的局限性</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无法实现擦边球</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和漫画之类的色情</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有两个地方一开始被计划进来后来又被废弃了</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是</a:t>
            </a:r>
            <a:r>
              <a:rPr lang="en-US" altLang="zh-CN" sz="1200" b="1" i="0" kern="1200" dirty="0" smtClean="0">
                <a:solidFill>
                  <a:schemeClr val="tx1"/>
                </a:solidFill>
                <a:effectLst/>
                <a:latin typeface="+mn-lt"/>
                <a:ea typeface="+mn-ea"/>
                <a:cs typeface="+mn-cs"/>
              </a:rPr>
              <a:t>OCR</a:t>
            </a:r>
            <a:r>
              <a:rPr lang="zh-CN" altLang="en-US" sz="1200" b="1" i="0" kern="1200" dirty="0" smtClean="0">
                <a:solidFill>
                  <a:schemeClr val="tx1"/>
                </a:solidFill>
                <a:effectLst/>
                <a:latin typeface="+mn-lt"/>
                <a:ea typeface="+mn-ea"/>
                <a:cs typeface="+mn-cs"/>
              </a:rPr>
              <a:t>和音频指纹</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主要适用于识别恶意视频的特征的</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感觉难度比较大而且作用不是很大</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就被抛弃了</a:t>
            </a:r>
            <a:r>
              <a:rPr lang="en-US" altLang="zh-CN" sz="1200" b="1" i="0" kern="1200" dirty="0" smtClean="0">
                <a:solidFill>
                  <a:schemeClr val="tx1"/>
                </a:solidFill>
                <a:effectLst/>
                <a:latin typeface="+mn-lt"/>
                <a:ea typeface="+mn-ea"/>
                <a:cs typeface="+mn-cs"/>
              </a:rPr>
              <a:t>.</a:t>
            </a:r>
            <a:endParaRPr lang="zh-CN" alt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7</a:t>
            </a:fld>
            <a:endParaRPr lang="zh-CN" altLang="en-US"/>
          </a:p>
        </p:txBody>
      </p:sp>
    </p:spTree>
    <p:extLst>
      <p:ext uri="{BB962C8B-B14F-4D97-AF65-F5344CB8AC3E}">
        <p14:creationId xmlns:p14="http://schemas.microsoft.com/office/powerpoint/2010/main" val="3340382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242272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163233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59852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43291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81626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155818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20129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239268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363083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389572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72F121-6D32-4201-A542-DB7FC92FBF42}" type="datetimeFigureOut">
              <a:rPr lang="zh-CN" altLang="en-US" smtClean="0"/>
              <a:t>2018/8/11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304542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2F121-6D32-4201-A542-DB7FC92FBF42}" type="datetimeFigureOut">
              <a:rPr lang="zh-CN" altLang="en-US" smtClean="0"/>
              <a:t>2018/8/11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410845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5232" y="211925"/>
            <a:ext cx="11442517" cy="5232202"/>
          </a:xfrm>
          <a:prstGeom prst="rect">
            <a:avLst/>
          </a:prstGeom>
          <a:noFill/>
        </p:spPr>
        <p:txBody>
          <a:bodyPr wrap="square" rtlCol="0">
            <a:spAutoFit/>
          </a:bodyPr>
          <a:lstStyle/>
          <a:p>
            <a:r>
              <a:rPr lang="zh-CN" altLang="en-US" sz="5400" dirty="0" smtClean="0"/>
              <a:t>上周工作总结 </a:t>
            </a:r>
            <a:r>
              <a:rPr lang="en-US" altLang="zh-CN" sz="5400" dirty="0" smtClean="0"/>
              <a:t>– </a:t>
            </a:r>
            <a:r>
              <a:rPr lang="zh-CN" altLang="en-US" sz="5400" dirty="0" smtClean="0"/>
              <a:t>内容安全</a:t>
            </a:r>
            <a:endParaRPr lang="en-US" altLang="zh-CN" sz="5400" dirty="0" smtClean="0"/>
          </a:p>
          <a:p>
            <a:endParaRPr lang="en-US" altLang="zh-CN" sz="2000" dirty="0" smtClean="0"/>
          </a:p>
          <a:p>
            <a:endParaRPr lang="en-US" altLang="zh-CN" sz="2000" dirty="0"/>
          </a:p>
          <a:p>
            <a:endParaRPr lang="en-US" altLang="zh-CN" sz="4000" dirty="0" smtClean="0"/>
          </a:p>
          <a:p>
            <a:r>
              <a:rPr lang="en-US" altLang="zh-CN" sz="4000" dirty="0" smtClean="0"/>
              <a:t>1.  </a:t>
            </a:r>
            <a:r>
              <a:rPr lang="zh-CN" altLang="en-US" sz="4000" dirty="0" smtClean="0"/>
              <a:t>内容安全部分整体架构及思路</a:t>
            </a:r>
            <a:endParaRPr lang="en-US" altLang="zh-CN" sz="4000" dirty="0" smtClean="0"/>
          </a:p>
          <a:p>
            <a:endParaRPr lang="en-US" altLang="zh-CN" sz="4000" dirty="0" smtClean="0"/>
          </a:p>
          <a:p>
            <a:r>
              <a:rPr lang="en-US" altLang="zh-CN" sz="4000" dirty="0" smtClean="0"/>
              <a:t>2.  </a:t>
            </a:r>
            <a:r>
              <a:rPr lang="zh-CN" altLang="en-US" sz="4000" dirty="0" smtClean="0"/>
              <a:t>文本审核模块</a:t>
            </a:r>
            <a:endParaRPr lang="en-US" altLang="zh-CN" sz="4000" dirty="0" smtClean="0"/>
          </a:p>
          <a:p>
            <a:endParaRPr lang="en-US" altLang="zh-CN" sz="4000" dirty="0" smtClean="0"/>
          </a:p>
          <a:p>
            <a:r>
              <a:rPr lang="en-US" altLang="zh-CN" sz="4000" dirty="0" smtClean="0"/>
              <a:t>3.  </a:t>
            </a:r>
            <a:r>
              <a:rPr lang="zh-CN" altLang="en-US" sz="4000" dirty="0" smtClean="0"/>
              <a:t>视频审核模块和用户特征模块初步</a:t>
            </a:r>
            <a:endParaRPr lang="zh-CN" altLang="en-US" sz="4000" dirty="0"/>
          </a:p>
        </p:txBody>
      </p:sp>
    </p:spTree>
    <p:extLst>
      <p:ext uri="{BB962C8B-B14F-4D97-AF65-F5344CB8AC3E}">
        <p14:creationId xmlns:p14="http://schemas.microsoft.com/office/powerpoint/2010/main" val="2531848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545122" y="130744"/>
            <a:ext cx="2646878" cy="584775"/>
          </a:xfrm>
          <a:prstGeom prst="rect">
            <a:avLst/>
          </a:prstGeom>
        </p:spPr>
        <p:txBody>
          <a:bodyPr wrap="none">
            <a:spAutoFit/>
          </a:bodyPr>
          <a:lstStyle/>
          <a:p>
            <a:r>
              <a:rPr lang="zh-CN" altLang="en-US" sz="3200" dirty="0" smtClean="0"/>
              <a:t>内容安全设计</a:t>
            </a:r>
            <a:endParaRPr lang="zh-CN" altLang="en-US" sz="3200" dirty="0"/>
          </a:p>
        </p:txBody>
      </p:sp>
      <p:sp>
        <p:nvSpPr>
          <p:cNvPr id="6" name="矩形 5"/>
          <p:cNvSpPr/>
          <p:nvPr/>
        </p:nvSpPr>
        <p:spPr>
          <a:xfrm>
            <a:off x="9542042" y="1628774"/>
            <a:ext cx="2698175" cy="5016758"/>
          </a:xfrm>
          <a:prstGeom prst="rect">
            <a:avLst/>
          </a:prstGeom>
        </p:spPr>
        <p:txBody>
          <a:bodyPr wrap="none">
            <a:spAutoFit/>
          </a:bodyPr>
          <a:lstStyle/>
          <a:p>
            <a:r>
              <a:rPr lang="en-US" altLang="zh-CN" sz="3200" dirty="0" smtClean="0"/>
              <a:t>Q</a:t>
            </a:r>
          </a:p>
          <a:p>
            <a:r>
              <a:rPr lang="en-US" altLang="zh-CN" sz="3200" dirty="0" smtClean="0"/>
              <a:t> </a:t>
            </a:r>
          </a:p>
          <a:p>
            <a:pPr marL="457200" indent="-457200">
              <a:buFont typeface="Arial" panose="020B0604020202020204" pitchFamily="34" charset="0"/>
              <a:buChar char="•"/>
            </a:pPr>
            <a:r>
              <a:rPr lang="zh-CN" altLang="en-US" sz="3200" dirty="0" smtClean="0">
                <a:solidFill>
                  <a:srgbClr val="FF0000"/>
                </a:solidFill>
              </a:rPr>
              <a:t>特征数据</a:t>
            </a:r>
            <a:endParaRPr lang="en-US" altLang="zh-CN" sz="3200" dirty="0" smtClean="0">
              <a:solidFill>
                <a:srgbClr val="FF0000"/>
              </a:solidFill>
            </a:endParaRPr>
          </a:p>
          <a:p>
            <a:pPr marL="457200" indent="-457200">
              <a:buFont typeface="Arial" panose="020B0604020202020204" pitchFamily="34" charset="0"/>
              <a:buChar char="•"/>
            </a:pPr>
            <a:r>
              <a:rPr lang="zh-CN" altLang="en-US" sz="3200" dirty="0">
                <a:solidFill>
                  <a:srgbClr val="FF0000"/>
                </a:solidFill>
              </a:rPr>
              <a:t>真实数据</a:t>
            </a:r>
            <a:endParaRPr lang="en-US" altLang="zh-CN" sz="3200" dirty="0" smtClean="0">
              <a:solidFill>
                <a:srgbClr val="FF0000"/>
              </a:solidFill>
            </a:endParaRPr>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r>
              <a:rPr lang="zh-CN" altLang="en-US" sz="3200" dirty="0" smtClean="0"/>
              <a:t>恶意视频</a:t>
            </a:r>
            <a:endParaRPr lang="en-US" altLang="zh-CN" sz="3200" dirty="0" smtClean="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r>
              <a:rPr lang="zh-CN" altLang="en-US" sz="3200" dirty="0" smtClean="0"/>
              <a:t>冷恶意数据</a:t>
            </a:r>
            <a:endParaRPr lang="en-US" altLang="zh-CN" sz="3200" dirty="0" smtClean="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p:txBody>
      </p:sp>
      <p:pic>
        <p:nvPicPr>
          <p:cNvPr id="7" name="图片 6"/>
          <p:cNvPicPr>
            <a:picLocks noChangeAspect="1"/>
          </p:cNvPicPr>
          <p:nvPr/>
        </p:nvPicPr>
        <p:blipFill>
          <a:blip r:embed="rId3"/>
          <a:stretch>
            <a:fillRect/>
          </a:stretch>
        </p:blipFill>
        <p:spPr>
          <a:xfrm>
            <a:off x="0" y="0"/>
            <a:ext cx="9542042" cy="6858000"/>
          </a:xfrm>
          <a:prstGeom prst="rect">
            <a:avLst/>
          </a:prstGeom>
        </p:spPr>
      </p:pic>
    </p:spTree>
    <p:extLst>
      <p:ext uri="{BB962C8B-B14F-4D97-AF65-F5344CB8AC3E}">
        <p14:creationId xmlns:p14="http://schemas.microsoft.com/office/powerpoint/2010/main" val="3903369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0"/>
            <a:ext cx="9315676" cy="6858000"/>
          </a:xfrm>
          <a:prstGeom prst="rect">
            <a:avLst/>
          </a:prstGeom>
        </p:spPr>
      </p:pic>
      <p:sp>
        <p:nvSpPr>
          <p:cNvPr id="7" name="矩形 6"/>
          <p:cNvSpPr/>
          <p:nvPr/>
        </p:nvSpPr>
        <p:spPr>
          <a:xfrm>
            <a:off x="9315676" y="153893"/>
            <a:ext cx="2646878" cy="6494085"/>
          </a:xfrm>
          <a:prstGeom prst="rect">
            <a:avLst/>
          </a:prstGeom>
        </p:spPr>
        <p:txBody>
          <a:bodyPr wrap="none">
            <a:spAutoFit/>
          </a:bodyPr>
          <a:lstStyle/>
          <a:p>
            <a:r>
              <a:rPr lang="zh-CN" altLang="en-US" sz="3200" dirty="0" smtClean="0"/>
              <a:t>文本审核思路</a:t>
            </a:r>
            <a:endParaRPr lang="en-US" altLang="zh-CN" sz="3200" dirty="0" smtClean="0"/>
          </a:p>
          <a:p>
            <a:endParaRPr lang="en-US" altLang="zh-CN" sz="3200" dirty="0"/>
          </a:p>
          <a:p>
            <a:endParaRPr lang="en-US" altLang="zh-CN" sz="3200" dirty="0" smtClean="0"/>
          </a:p>
          <a:p>
            <a:r>
              <a:rPr lang="en-US" altLang="zh-CN" sz="3200" dirty="0" smtClean="0"/>
              <a:t>Q </a:t>
            </a:r>
            <a:br>
              <a:rPr lang="en-US" altLang="zh-CN" sz="3200" dirty="0" smtClean="0"/>
            </a:br>
            <a:endParaRPr lang="en-US" altLang="zh-CN" sz="3200" dirty="0" smtClean="0"/>
          </a:p>
          <a:p>
            <a:r>
              <a:rPr lang="zh-CN" altLang="en-US" sz="3200" dirty="0" smtClean="0"/>
              <a:t>实际工作中</a:t>
            </a:r>
            <a:r>
              <a:rPr lang="en-US" altLang="zh-CN" sz="3200" dirty="0" smtClean="0"/>
              <a:t/>
            </a:r>
            <a:br>
              <a:rPr lang="en-US" altLang="zh-CN" sz="3200" dirty="0" smtClean="0"/>
            </a:br>
            <a:r>
              <a:rPr lang="zh-CN" altLang="en-US" sz="3200" dirty="0" smtClean="0"/>
              <a:t>是怎么做的</a:t>
            </a:r>
            <a:r>
              <a:rPr lang="en-US" altLang="zh-CN" sz="3200" dirty="0" smtClean="0"/>
              <a:t>?</a:t>
            </a:r>
          </a:p>
          <a:p>
            <a:endParaRPr lang="en-US" altLang="zh-CN" sz="3200" dirty="0" smtClean="0"/>
          </a:p>
          <a:p>
            <a:r>
              <a:rPr lang="zh-CN" altLang="en-US" sz="3200" dirty="0" smtClean="0"/>
              <a:t>仅针对数据的</a:t>
            </a:r>
            <a:r>
              <a:rPr lang="en-US" altLang="zh-CN" sz="3200" dirty="0" smtClean="0"/>
              <a:t/>
            </a:r>
            <a:br>
              <a:rPr lang="en-US" altLang="zh-CN" sz="3200" dirty="0" smtClean="0"/>
            </a:br>
            <a:r>
              <a:rPr lang="zh-CN" altLang="en-US" sz="3200" dirty="0" smtClean="0"/>
              <a:t>审核策略</a:t>
            </a:r>
            <a:endParaRPr lang="en-US" altLang="zh-CN" sz="3200" dirty="0"/>
          </a:p>
          <a:p>
            <a:r>
              <a:rPr lang="zh-CN" altLang="en-US" sz="3200" dirty="0" smtClean="0"/>
              <a:t>要不要删除</a:t>
            </a:r>
            <a:r>
              <a:rPr lang="en-US" altLang="zh-CN" sz="3200" dirty="0" smtClean="0"/>
              <a:t>?</a:t>
            </a:r>
            <a:br>
              <a:rPr lang="en-US" altLang="zh-CN" sz="3200" dirty="0" smtClean="0"/>
            </a:br>
            <a:r>
              <a:rPr lang="en-US" altLang="zh-CN" sz="3200" dirty="0" smtClean="0"/>
              <a:t/>
            </a:r>
            <a:br>
              <a:rPr lang="en-US" altLang="zh-CN" sz="3200" dirty="0" smtClean="0"/>
            </a:br>
            <a:endParaRPr lang="zh-CN" altLang="en-US" sz="3200" dirty="0"/>
          </a:p>
        </p:txBody>
      </p:sp>
    </p:spTree>
    <p:extLst>
      <p:ext uri="{BB962C8B-B14F-4D97-AF65-F5344CB8AC3E}">
        <p14:creationId xmlns:p14="http://schemas.microsoft.com/office/powerpoint/2010/main" val="4138533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18310" y="1187083"/>
            <a:ext cx="5966977" cy="5479255"/>
          </a:xfrm>
          <a:prstGeom prst="rect">
            <a:avLst/>
          </a:prstGeom>
        </p:spPr>
      </p:pic>
      <p:sp>
        <p:nvSpPr>
          <p:cNvPr id="6" name="矩形 5"/>
          <p:cNvSpPr/>
          <p:nvPr/>
        </p:nvSpPr>
        <p:spPr>
          <a:xfrm>
            <a:off x="102563" y="109865"/>
            <a:ext cx="6441187" cy="523220"/>
          </a:xfrm>
          <a:prstGeom prst="rect">
            <a:avLst/>
          </a:prstGeom>
        </p:spPr>
        <p:txBody>
          <a:bodyPr wrap="none">
            <a:spAutoFit/>
          </a:bodyPr>
          <a:lstStyle/>
          <a:p>
            <a:r>
              <a:rPr lang="zh-CN" altLang="en-US" sz="2800" dirty="0" smtClean="0"/>
              <a:t>文本审核核心组件 </a:t>
            </a:r>
            <a:r>
              <a:rPr lang="en-US" altLang="zh-CN" sz="2800" dirty="0" smtClean="0"/>
              <a:t>– </a:t>
            </a:r>
            <a:r>
              <a:rPr lang="zh-CN" altLang="en-US" sz="2800" dirty="0" smtClean="0"/>
              <a:t>文本分类器</a:t>
            </a:r>
            <a:r>
              <a:rPr lang="en-US" altLang="zh-CN" sz="2800" dirty="0" smtClean="0"/>
              <a:t>/</a:t>
            </a:r>
            <a:r>
              <a:rPr lang="zh-CN" altLang="en-US" sz="2800" dirty="0" smtClean="0"/>
              <a:t>过滤器</a:t>
            </a:r>
            <a:endParaRPr lang="en-US" altLang="zh-CN" sz="2800" dirty="0"/>
          </a:p>
        </p:txBody>
      </p:sp>
      <p:sp>
        <p:nvSpPr>
          <p:cNvPr id="7" name="矩形 6"/>
          <p:cNvSpPr/>
          <p:nvPr/>
        </p:nvSpPr>
        <p:spPr>
          <a:xfrm>
            <a:off x="218310" y="817751"/>
            <a:ext cx="7641836" cy="369332"/>
          </a:xfrm>
          <a:prstGeom prst="rect">
            <a:avLst/>
          </a:prstGeom>
        </p:spPr>
        <p:txBody>
          <a:bodyPr wrap="none">
            <a:spAutoFit/>
          </a:bodyPr>
          <a:lstStyle/>
          <a:p>
            <a:r>
              <a:rPr lang="zh-CN" altLang="en-US" dirty="0" smtClean="0"/>
              <a:t>思路  </a:t>
            </a:r>
            <a:r>
              <a:rPr lang="en-US" altLang="zh-CN" dirty="0" smtClean="0"/>
              <a:t>:  </a:t>
            </a:r>
            <a:r>
              <a:rPr lang="zh-CN" altLang="en-US" dirty="0" smtClean="0"/>
              <a:t>文本 </a:t>
            </a:r>
            <a:r>
              <a:rPr lang="en-US" altLang="zh-CN" dirty="0" smtClean="0"/>
              <a:t>-&gt; </a:t>
            </a:r>
            <a:r>
              <a:rPr lang="zh-CN" altLang="en-US" dirty="0" smtClean="0"/>
              <a:t>分词 </a:t>
            </a:r>
            <a:r>
              <a:rPr lang="en-US" altLang="zh-CN" dirty="0" smtClean="0"/>
              <a:t>-&gt; </a:t>
            </a:r>
            <a:r>
              <a:rPr lang="zh-CN" altLang="en-US" dirty="0" smtClean="0"/>
              <a:t>停用词处理 </a:t>
            </a:r>
            <a:r>
              <a:rPr lang="en-US" altLang="zh-CN" dirty="0" smtClean="0"/>
              <a:t>-&gt; TF-IDF  -&gt; </a:t>
            </a:r>
            <a:r>
              <a:rPr lang="zh-CN" altLang="en-US" dirty="0"/>
              <a:t>分类</a:t>
            </a:r>
            <a:r>
              <a:rPr lang="zh-CN" altLang="en-US" dirty="0" smtClean="0"/>
              <a:t>模型  </a:t>
            </a:r>
            <a:r>
              <a:rPr lang="en-US" altLang="zh-CN" dirty="0" smtClean="0"/>
              <a:t>-&gt; </a:t>
            </a:r>
            <a:r>
              <a:rPr lang="zh-CN" altLang="en-US" dirty="0" smtClean="0"/>
              <a:t>文本分类</a:t>
            </a:r>
            <a:endParaRPr lang="zh-CN" altLang="en-US" dirty="0"/>
          </a:p>
        </p:txBody>
      </p:sp>
      <p:sp>
        <p:nvSpPr>
          <p:cNvPr id="10" name="矩形 9"/>
          <p:cNvSpPr/>
          <p:nvPr/>
        </p:nvSpPr>
        <p:spPr>
          <a:xfrm>
            <a:off x="6696368" y="1355065"/>
            <a:ext cx="5141151" cy="523220"/>
          </a:xfrm>
          <a:prstGeom prst="rect">
            <a:avLst/>
          </a:prstGeom>
        </p:spPr>
        <p:txBody>
          <a:bodyPr wrap="none">
            <a:spAutoFit/>
          </a:bodyPr>
          <a:lstStyle/>
          <a:p>
            <a:r>
              <a:rPr lang="zh-CN" altLang="en-US" sz="2800" dirty="0" smtClean="0"/>
              <a:t>文本分类数据集 </a:t>
            </a:r>
            <a:r>
              <a:rPr lang="en-US" altLang="zh-CN" sz="2800" dirty="0" smtClean="0"/>
              <a:t>(50w 8/2 </a:t>
            </a:r>
            <a:r>
              <a:rPr lang="en-US" altLang="zh-CN" sz="2800" dirty="0" smtClean="0">
                <a:solidFill>
                  <a:srgbClr val="FF0000"/>
                </a:solidFill>
              </a:rPr>
              <a:t>96%+</a:t>
            </a:r>
            <a:r>
              <a:rPr lang="en-US" altLang="zh-CN" sz="2800" dirty="0" smtClean="0"/>
              <a:t>)</a:t>
            </a:r>
            <a:endParaRPr lang="zh-CN" altLang="en-US" sz="2800" dirty="0"/>
          </a:p>
        </p:txBody>
      </p:sp>
      <p:pic>
        <p:nvPicPr>
          <p:cNvPr id="11" name="图片 10"/>
          <p:cNvPicPr>
            <a:picLocks noChangeAspect="1"/>
          </p:cNvPicPr>
          <p:nvPr/>
        </p:nvPicPr>
        <p:blipFill>
          <a:blip r:embed="rId3"/>
          <a:stretch>
            <a:fillRect/>
          </a:stretch>
        </p:blipFill>
        <p:spPr>
          <a:xfrm>
            <a:off x="6696368" y="2046267"/>
            <a:ext cx="4999153" cy="4526672"/>
          </a:xfrm>
          <a:prstGeom prst="rect">
            <a:avLst/>
          </a:prstGeom>
        </p:spPr>
      </p:pic>
    </p:spTree>
    <p:extLst>
      <p:ext uri="{BB962C8B-B14F-4D97-AF65-F5344CB8AC3E}">
        <p14:creationId xmlns:p14="http://schemas.microsoft.com/office/powerpoint/2010/main" val="3446505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47240" y="254642"/>
            <a:ext cx="11046765" cy="5266481"/>
          </a:xfrm>
          <a:prstGeom prst="rect">
            <a:avLst/>
          </a:prstGeom>
        </p:spPr>
      </p:pic>
      <p:sp>
        <p:nvSpPr>
          <p:cNvPr id="6" name="右箭头 5"/>
          <p:cNvSpPr/>
          <p:nvPr/>
        </p:nvSpPr>
        <p:spPr>
          <a:xfrm>
            <a:off x="-717630" y="3935392"/>
            <a:ext cx="1435260" cy="283580"/>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20028634">
            <a:off x="1936087" y="3703016"/>
            <a:ext cx="1049480" cy="299753"/>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6611074" y="3203233"/>
            <a:ext cx="1435260" cy="283580"/>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9448801" y="3275635"/>
            <a:ext cx="1442976" cy="211178"/>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连接符 12"/>
          <p:cNvCxnSpPr/>
          <p:nvPr/>
        </p:nvCxnSpPr>
        <p:spPr>
          <a:xfrm>
            <a:off x="1365813" y="4572000"/>
            <a:ext cx="11574" cy="16030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31758" y="4922133"/>
            <a:ext cx="11574" cy="12529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476526" y="4776486"/>
            <a:ext cx="7717" cy="13986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13054" y="6435524"/>
            <a:ext cx="2882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524983" y="6435524"/>
            <a:ext cx="2882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448801" y="6419483"/>
            <a:ext cx="10995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26963" y="6435524"/>
            <a:ext cx="3916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0" y="6250858"/>
            <a:ext cx="671332" cy="369332"/>
          </a:xfrm>
          <a:prstGeom prst="rect">
            <a:avLst/>
          </a:prstGeom>
          <a:noFill/>
        </p:spPr>
        <p:txBody>
          <a:bodyPr wrap="square" rtlCol="0">
            <a:spAutoFit/>
          </a:bodyPr>
          <a:lstStyle/>
          <a:p>
            <a:r>
              <a:rPr lang="zh-CN" altLang="en-US" dirty="0" smtClean="0"/>
              <a:t>文本</a:t>
            </a:r>
            <a:endParaRPr lang="zh-CN" altLang="en-US" dirty="0"/>
          </a:p>
        </p:txBody>
      </p:sp>
      <p:sp>
        <p:nvSpPr>
          <p:cNvPr id="37" name="文本框 36"/>
          <p:cNvSpPr txBox="1"/>
          <p:nvPr/>
        </p:nvSpPr>
        <p:spPr>
          <a:xfrm>
            <a:off x="1041721" y="6245335"/>
            <a:ext cx="671332" cy="369332"/>
          </a:xfrm>
          <a:prstGeom prst="rect">
            <a:avLst/>
          </a:prstGeom>
          <a:noFill/>
        </p:spPr>
        <p:txBody>
          <a:bodyPr wrap="square" rtlCol="0">
            <a:spAutoFit/>
          </a:bodyPr>
          <a:lstStyle/>
          <a:p>
            <a:r>
              <a:rPr lang="zh-CN" altLang="en-US" dirty="0" smtClean="0"/>
              <a:t>词组</a:t>
            </a:r>
            <a:endParaRPr lang="zh-CN" altLang="en-US" dirty="0"/>
          </a:p>
        </p:txBody>
      </p:sp>
      <p:sp>
        <p:nvSpPr>
          <p:cNvPr id="38" name="文本框 37"/>
          <p:cNvSpPr txBox="1"/>
          <p:nvPr/>
        </p:nvSpPr>
        <p:spPr>
          <a:xfrm>
            <a:off x="4788062" y="6262961"/>
            <a:ext cx="671332" cy="369332"/>
          </a:xfrm>
          <a:prstGeom prst="rect">
            <a:avLst/>
          </a:prstGeom>
          <a:noFill/>
        </p:spPr>
        <p:txBody>
          <a:bodyPr wrap="square" rtlCol="0">
            <a:spAutoFit/>
          </a:bodyPr>
          <a:lstStyle/>
          <a:p>
            <a:r>
              <a:rPr lang="zh-CN" altLang="en-US" dirty="0"/>
              <a:t>向量</a:t>
            </a:r>
          </a:p>
        </p:txBody>
      </p:sp>
      <p:sp>
        <p:nvSpPr>
          <p:cNvPr id="39" name="文本框 38"/>
          <p:cNvSpPr txBox="1"/>
          <p:nvPr/>
        </p:nvSpPr>
        <p:spPr>
          <a:xfrm>
            <a:off x="8345347" y="6184640"/>
            <a:ext cx="1334945" cy="646331"/>
          </a:xfrm>
          <a:prstGeom prst="rect">
            <a:avLst/>
          </a:prstGeom>
          <a:noFill/>
        </p:spPr>
        <p:txBody>
          <a:bodyPr wrap="square" rtlCol="0">
            <a:spAutoFit/>
          </a:bodyPr>
          <a:lstStyle/>
          <a:p>
            <a:r>
              <a:rPr lang="zh-CN" altLang="en-US" dirty="0" smtClean="0"/>
              <a:t>文本类别</a:t>
            </a:r>
            <a:r>
              <a:rPr lang="en-US" altLang="zh-CN" dirty="0" smtClean="0"/>
              <a:t/>
            </a:r>
            <a:br>
              <a:rPr lang="en-US" altLang="zh-CN" dirty="0" smtClean="0"/>
            </a:br>
            <a:r>
              <a:rPr lang="zh-CN" altLang="en-US" dirty="0" smtClean="0"/>
              <a:t>大类</a:t>
            </a:r>
            <a:endParaRPr lang="zh-CN" altLang="en-US" dirty="0"/>
          </a:p>
        </p:txBody>
      </p:sp>
      <p:sp>
        <p:nvSpPr>
          <p:cNvPr id="40" name="文本框 39"/>
          <p:cNvSpPr txBox="1"/>
          <p:nvPr/>
        </p:nvSpPr>
        <p:spPr>
          <a:xfrm>
            <a:off x="10548395" y="6175093"/>
            <a:ext cx="1720769" cy="646331"/>
          </a:xfrm>
          <a:prstGeom prst="rect">
            <a:avLst/>
          </a:prstGeom>
          <a:noFill/>
        </p:spPr>
        <p:txBody>
          <a:bodyPr wrap="square" rtlCol="0">
            <a:spAutoFit/>
          </a:bodyPr>
          <a:lstStyle/>
          <a:p>
            <a:r>
              <a:rPr lang="zh-CN" altLang="en-US" dirty="0" smtClean="0"/>
              <a:t>更为细致的恶意类别</a:t>
            </a:r>
            <a:r>
              <a:rPr lang="en-US" altLang="zh-CN" dirty="0" smtClean="0"/>
              <a:t>(</a:t>
            </a:r>
            <a:r>
              <a:rPr lang="zh-CN" altLang="en-US" dirty="0" smtClean="0"/>
              <a:t>定性</a:t>
            </a:r>
            <a:r>
              <a:rPr lang="en-US" altLang="zh-CN" dirty="0" smtClean="0"/>
              <a:t>)</a:t>
            </a:r>
            <a:endParaRPr lang="zh-CN" altLang="en-US" dirty="0"/>
          </a:p>
        </p:txBody>
      </p:sp>
      <p:sp>
        <p:nvSpPr>
          <p:cNvPr id="42" name="左箭头 41"/>
          <p:cNvSpPr/>
          <p:nvPr/>
        </p:nvSpPr>
        <p:spPr>
          <a:xfrm>
            <a:off x="6692097" y="1572680"/>
            <a:ext cx="970344" cy="3125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左箭头 42"/>
          <p:cNvSpPr/>
          <p:nvPr/>
        </p:nvSpPr>
        <p:spPr>
          <a:xfrm>
            <a:off x="4190037" y="1571203"/>
            <a:ext cx="970344" cy="3125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左箭头 43"/>
          <p:cNvSpPr/>
          <p:nvPr/>
        </p:nvSpPr>
        <p:spPr>
          <a:xfrm rot="1117360">
            <a:off x="1975655" y="1414945"/>
            <a:ext cx="970344" cy="3125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左箭头 44"/>
          <p:cNvSpPr/>
          <p:nvPr/>
        </p:nvSpPr>
        <p:spPr>
          <a:xfrm rot="437506">
            <a:off x="9331261" y="1571203"/>
            <a:ext cx="970344" cy="312516"/>
          </a:xfrm>
          <a:prstGeom prst="leftArrow">
            <a:avLst>
              <a:gd name="adj1" fmla="val 57176"/>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2263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0" y="190437"/>
            <a:ext cx="7720314" cy="6691515"/>
          </a:xfrm>
          <a:prstGeom prst="rect">
            <a:avLst/>
          </a:prstGeom>
        </p:spPr>
      </p:pic>
      <p:sp>
        <p:nvSpPr>
          <p:cNvPr id="6" name="矩形 5"/>
          <p:cNvSpPr/>
          <p:nvPr/>
        </p:nvSpPr>
        <p:spPr>
          <a:xfrm>
            <a:off x="9315676" y="153893"/>
            <a:ext cx="2646878" cy="4031873"/>
          </a:xfrm>
          <a:prstGeom prst="rect">
            <a:avLst/>
          </a:prstGeom>
        </p:spPr>
        <p:txBody>
          <a:bodyPr wrap="none">
            <a:spAutoFit/>
          </a:bodyPr>
          <a:lstStyle/>
          <a:p>
            <a:r>
              <a:rPr lang="zh-CN" altLang="en-US" sz="3200" dirty="0" smtClean="0"/>
              <a:t>视频审核思路</a:t>
            </a:r>
            <a:endParaRPr lang="en-US" altLang="zh-CN" sz="3200" dirty="0" smtClean="0"/>
          </a:p>
          <a:p>
            <a:endParaRPr lang="en-US" altLang="zh-CN" sz="3200" dirty="0"/>
          </a:p>
          <a:p>
            <a:endParaRPr lang="en-US" altLang="zh-CN" sz="3200" dirty="0" smtClean="0"/>
          </a:p>
          <a:p>
            <a:endParaRPr lang="en-US" altLang="zh-CN" sz="3200" dirty="0"/>
          </a:p>
          <a:p>
            <a:r>
              <a:rPr lang="en-US" altLang="zh-CN" sz="3200" dirty="0" smtClean="0"/>
              <a:t>Q</a:t>
            </a:r>
          </a:p>
          <a:p>
            <a:endParaRPr lang="en-US" altLang="zh-CN" sz="3200" dirty="0"/>
          </a:p>
          <a:p>
            <a:r>
              <a:rPr lang="zh-CN" altLang="en-US" sz="3200" dirty="0" smtClean="0"/>
              <a:t>其他恶意类型</a:t>
            </a:r>
            <a:endParaRPr lang="en-US" altLang="zh-CN" sz="3200" dirty="0" smtClean="0"/>
          </a:p>
          <a:p>
            <a:r>
              <a:rPr lang="zh-CN" altLang="en-US" sz="3200" dirty="0" smtClean="0"/>
              <a:t>视频的判断</a:t>
            </a:r>
            <a:endParaRPr lang="en-US" altLang="zh-CN" sz="3200" dirty="0" smtClean="0"/>
          </a:p>
        </p:txBody>
      </p:sp>
    </p:spTree>
    <p:extLst>
      <p:ext uri="{BB962C8B-B14F-4D97-AF65-F5344CB8AC3E}">
        <p14:creationId xmlns:p14="http://schemas.microsoft.com/office/powerpoint/2010/main" val="1602581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0"/>
            <a:ext cx="12190099" cy="5625296"/>
          </a:xfrm>
          <a:prstGeom prst="rect">
            <a:avLst/>
          </a:prstGeom>
        </p:spPr>
      </p:pic>
      <p:sp>
        <p:nvSpPr>
          <p:cNvPr id="6" name="同心圆 5"/>
          <p:cNvSpPr/>
          <p:nvPr/>
        </p:nvSpPr>
        <p:spPr>
          <a:xfrm>
            <a:off x="0" y="2210765"/>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同心圆 6"/>
          <p:cNvSpPr/>
          <p:nvPr/>
        </p:nvSpPr>
        <p:spPr>
          <a:xfrm>
            <a:off x="1263571" y="3011347"/>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同心圆 7"/>
          <p:cNvSpPr/>
          <p:nvPr/>
        </p:nvSpPr>
        <p:spPr>
          <a:xfrm>
            <a:off x="6095049" y="1564511"/>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同心圆 8"/>
          <p:cNvSpPr/>
          <p:nvPr/>
        </p:nvSpPr>
        <p:spPr>
          <a:xfrm>
            <a:off x="6067091" y="2756704"/>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1242350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TotalTime>
  <Words>729</Words>
  <Application>Microsoft Office PowerPoint</Application>
  <PresentationFormat>宽屏</PresentationFormat>
  <Paragraphs>75</Paragraphs>
  <Slides>7</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侯 捷</dc:creator>
  <cp:lastModifiedBy>侯 捷</cp:lastModifiedBy>
  <cp:revision>26</cp:revision>
  <dcterms:created xsi:type="dcterms:W3CDTF">2018-07-31T11:15:38Z</dcterms:created>
  <dcterms:modified xsi:type="dcterms:W3CDTF">2018-08-11T15:19:35Z</dcterms:modified>
</cp:coreProperties>
</file>