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82" r:id="rId11"/>
    <p:sldId id="284" r:id="rId12"/>
    <p:sldId id="280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F290D427-FAA3-4A48-AA08-76A2CD3A6276}">
          <p14:sldIdLst>
            <p14:sldId id="256"/>
            <p14:sldId id="267"/>
            <p14:sldId id="273"/>
            <p14:sldId id="274"/>
            <p14:sldId id="275"/>
            <p14:sldId id="276"/>
            <p14:sldId id="277"/>
            <p14:sldId id="278"/>
            <p14:sldId id="281"/>
            <p14:sldId id="282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8602" autoAdjust="0"/>
  </p:normalViewPr>
  <p:slideViewPr>
    <p:cSldViewPr showGuides="1">
      <p:cViewPr varScale="1">
        <p:scale>
          <a:sx n="101" d="100"/>
          <a:sy n="101" d="100"/>
        </p:scale>
        <p:origin x="180" y="10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4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23/09/2021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Buongiorno.</a:t>
            </a:r>
          </a:p>
          <a:p>
            <a:r>
              <a:rPr lang="it-IT" dirty="0"/>
              <a:t>La tesi è in merito alla </a:t>
            </a:r>
            <a:r>
              <a:rPr lang="it-IT" u="none" dirty="0"/>
              <a:t>decentralizzazione</a:t>
            </a:r>
            <a:r>
              <a:rPr lang="it-IT" dirty="0"/>
              <a:t> del mercato dell’energia.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È anche presente un’implementazione, puramente come </a:t>
            </a:r>
            <a:r>
              <a:rPr lang="it-IT" dirty="0" err="1"/>
              <a:t>proof</a:t>
            </a:r>
            <a:r>
              <a:rPr lang="it-IT" dirty="0"/>
              <a:t> of concept, di quello che potrebbe essere un marketplace basato su una DApp nell’ecosistema di Energy Web, realizzata tramite smart </a:t>
            </a:r>
            <a:r>
              <a:rPr lang="it-IT" dirty="0" err="1"/>
              <a:t>contract</a:t>
            </a:r>
            <a:r>
              <a:rPr lang="it-IT" dirty="0"/>
              <a:t> che interagiscono con la test-net Volta.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90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Energy Web, così come tutti i progetti simili, sono ancora in una fase di sviluppo sicuramente avanzata ma non ancora conclusa.</a:t>
            </a:r>
          </a:p>
          <a:p>
            <a:r>
              <a:rPr lang="it-IT" dirty="0"/>
              <a:t>Si può comunque osservare che l’interesse per queste tecnologie è in crescita e un interesse in merito potrebbe essere fruttuoso in futuro.</a:t>
            </a:r>
          </a:p>
          <a:p>
            <a:r>
              <a:rPr lang="it-IT" dirty="0"/>
              <a:t>Il marketplace mostrato nella DApp è un semplice </a:t>
            </a:r>
            <a:r>
              <a:rPr lang="it-IT" dirty="0" err="1"/>
              <a:t>proof</a:t>
            </a:r>
            <a:r>
              <a:rPr lang="it-IT" dirty="0"/>
              <a:t> of concept, ma con qualche miglioria, come quelle elencate, potrebbe diventare una soluzione valida, sebbene ci sia già in cantiere un software di Energy Web, EW-Flex, che si propone di assolvere proprio quel compito.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0087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chi fosse interessato ad approfondire ulteriormente, è stata realizzata una relazione che scende molto più nel dettaglio per tutti gli argomenti trattati.</a:t>
            </a:r>
          </a:p>
          <a:p>
            <a:r>
              <a:rPr lang="it-IT" dirty="0"/>
              <a:t>Inoltre la DApp EW-showcase può essere provata live su </a:t>
            </a:r>
            <a:r>
              <a:rPr lang="it-IT" dirty="0" err="1"/>
              <a:t>Github</a:t>
            </a:r>
            <a:r>
              <a:rPr lang="it-IT" dirty="0"/>
              <a:t>, e la repository contiene tutto il codice che la compone.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08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Siamo abituati a pensare al mercato dell’energia come una realtà centralizzata: le grandi centrali producono l’energia, che viene distribuita dai TSO per poi raggiungere le varie utenze.</a:t>
            </a:r>
          </a:p>
          <a:p>
            <a:r>
              <a:rPr lang="it-IT" dirty="0"/>
              <a:t>Negli ultimi anni però abbiamo osservato una diffusione capillare di pannelli fotovoltaici, auto elettriche, batterie ed altri dispositivi in grado di esercitare un ruolo attivo nella rete elettrica.</a:t>
            </a:r>
          </a:p>
          <a:p>
            <a:r>
              <a:rPr lang="it-IT" dirty="0"/>
              <a:t>Queste entità, chiamate </a:t>
            </a:r>
            <a:r>
              <a:rPr lang="it-IT" dirty="0" err="1"/>
              <a:t>Distribuited</a:t>
            </a:r>
            <a:r>
              <a:rPr lang="it-IT" dirty="0"/>
              <a:t> energy </a:t>
            </a:r>
            <a:r>
              <a:rPr lang="it-IT" dirty="0" err="1"/>
              <a:t>resoruces</a:t>
            </a:r>
            <a:r>
              <a:rPr lang="it-IT" dirty="0"/>
              <a:t> o DER, rendono necessario lo sviluppo di nuovi sistemi in grado di attenzionarne la gestione e la flessibilità in produzione e richiesta.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Una tecnologia che promette di essere molto valida per affrontare il problema e sfruttarne le potenzialità è la blockchain.</a:t>
            </a:r>
          </a:p>
          <a:p>
            <a:r>
              <a:rPr lang="it-IT" dirty="0"/>
              <a:t>La blockchain è distribuita per natura, e può essere usata per affiancare la rete elettrica nella gestione delle informazioni proveniente dai DER sempre più intelligenti.</a:t>
            </a:r>
          </a:p>
          <a:p>
            <a:r>
              <a:rPr lang="it-IT" dirty="0"/>
              <a:t>Offre inoltre una utile trasparenza nelle operazioni, la possibilità di assegnare facilmente un’identità digitale ad ogni asset e la possibilità di realizzare Marketplaces come DApp, in grado di interagire direttamente con la chain.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7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Energy Web è il progetto su cui mi sono concentrato per avere un esempio pratico delle tecnologie distribuite usate nel settore energetico.</a:t>
            </a:r>
          </a:p>
          <a:p>
            <a:r>
              <a:rPr lang="it-IT" dirty="0"/>
              <a:t>Sebbene non sia l’unico competitor, la loro offerta è resa particolarmente valida anche grazie alle numerose partnership che hanno stretto con molte aziende leader del settore.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8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dare una veloce </a:t>
            </a:r>
            <a:r>
              <a:rPr lang="it-IT" dirty="0" err="1"/>
              <a:t>overview</a:t>
            </a:r>
            <a:r>
              <a:rPr lang="it-IT" dirty="0"/>
              <a:t> alla struttura del progetto useremo l’astrazione che Energy Web stesso utilizza, cioè EW-DOS.</a:t>
            </a:r>
          </a:p>
          <a:p>
            <a:r>
              <a:rPr lang="it-IT" dirty="0"/>
              <a:t>In questo schema l’intero ecosistema può essere diviso in tre livelli principali.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595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Alla base abbiamo il livello Trust, realizzato tramite la Energy Web chain. </a:t>
            </a:r>
          </a:p>
          <a:p>
            <a:r>
              <a:rPr lang="it-IT" dirty="0"/>
              <a:t>Si tratta di una blockchain fortemente ispirata ad Ethereum, con cui condivide la maggior parte delle caratteristiche tecniche.</a:t>
            </a:r>
          </a:p>
          <a:p>
            <a:r>
              <a:rPr lang="it-IT" dirty="0"/>
              <a:t>Ha però un proprio token e l’algoritmo utilizzato per raggiungere il consenso è il </a:t>
            </a:r>
            <a:r>
              <a:rPr lang="it-IT" dirty="0" err="1"/>
              <a:t>proof</a:t>
            </a:r>
            <a:r>
              <a:rPr lang="it-IT" dirty="0"/>
              <a:t> of authority. </a:t>
            </a:r>
          </a:p>
          <a:p>
            <a:r>
              <a:rPr lang="it-IT" dirty="0"/>
              <a:t>I nodi che aggiungono i blocchi alla chain sono chiamati validatori e appartengono ai partner commerciali di Energy Web.</a:t>
            </a:r>
          </a:p>
          <a:p>
            <a:r>
              <a:rPr lang="it-IT" dirty="0"/>
              <a:t>Questo meccanismo assicura migliori prestazioni al costo di una minore decentralizzazione.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38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poi il livello Utility, che raccoglie tutti i servizi che Energy Web ha realizzato sulla EWC.</a:t>
            </a:r>
          </a:p>
          <a:p>
            <a:r>
              <a:rPr lang="it-IT" dirty="0"/>
              <a:t>Fra questi mi sento di segnalare EWNS, un servizio già presente su Ethereum che funziona come un DNS e associa agli indirizzi esadecimali un dominio come quelli che conosciamo sul web, la stretta integrazione con sistemi di storage esterni come IPFS e l’</a:t>
            </a:r>
            <a:r>
              <a:rPr lang="it-IT" dirty="0" err="1"/>
              <a:t>Idenity</a:t>
            </a:r>
            <a:r>
              <a:rPr lang="it-IT" dirty="0"/>
              <a:t> </a:t>
            </a:r>
            <a:r>
              <a:rPr lang="it-IT" dirty="0" err="1"/>
              <a:t>Direcory</a:t>
            </a:r>
            <a:r>
              <a:rPr lang="it-IT" dirty="0"/>
              <a:t>, uno smart </a:t>
            </a:r>
            <a:r>
              <a:rPr lang="it-IT" dirty="0" err="1"/>
              <a:t>contract</a:t>
            </a:r>
            <a:r>
              <a:rPr lang="it-IT" dirty="0"/>
              <a:t> che permette la creazione e la gestione dei </a:t>
            </a:r>
            <a:r>
              <a:rPr lang="it-IT" dirty="0" err="1"/>
              <a:t>Decentralized</a:t>
            </a:r>
            <a:r>
              <a:rPr lang="it-IT" dirty="0"/>
              <a:t> </a:t>
            </a:r>
            <a:r>
              <a:rPr lang="it-IT" dirty="0" err="1"/>
              <a:t>Identifiers</a:t>
            </a:r>
            <a:r>
              <a:rPr lang="it-IT" dirty="0"/>
              <a:t> o DID, funzionalità che permette di assegnare un’identità ad ogni DER, utile per il monitoraggio e per il tracciamento, ad esempio, dei certificati, nonché per la creazione di un sistema di IAM.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297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livello Toolkits, infine, è composto da tutti i framework e le applicazioni Open-source che Energy Web mette a disposizione di tutti gli sviluppatori al fine di rendere quanto più agevole possibile la creazione di DApp e servizi nel loro ecosistema che sfruttino a pieno tutte le funzionalità offerte.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8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Dopo aver dato questa infarinatura teorica sull’argomento, per chi fosse interessato a vedere alcune di queste tecnologie in azione suggerirei di provare la DApp EW-Showcase che ho realizzato.</a:t>
            </a:r>
          </a:p>
          <a:p>
            <a:r>
              <a:rPr lang="it-IT" dirty="0"/>
              <a:t>Lì vengono approfonditi, con un approccio molto più pratico, alcune dei servizi ed aspetti citati prima, come EWNS, DID e IAM.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7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2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4E86-02CD-4AD8-8F6E-73FB87F29031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29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1F0-C68A-46D7-94E0-C7A236B6AC63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060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4B-7CE1-48A1-AB7A-1EEAB5F615CD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552-D53A-4557-8C38-42CBEA2EE1F9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2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4E6-3A63-4A5D-901F-B7E0EE19AFD7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310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1F0-C68A-46D7-94E0-C7A236B6AC63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B92F-6927-4909-8675-8FB028AE3CD8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24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043-5A31-4D67-9FB4-6681AB6A05C6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79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B99B-722F-4DC5-AC4D-948C49352303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47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2E7C-B484-43C6-BE81-E8A28A90F8D9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41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23/09/2021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23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dTo/EW-showca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ergyweb.org/" TargetMode="External"/><Relationship Id="rId5" Type="http://schemas.openxmlformats.org/officeDocument/2006/relationships/hyperlink" Target="https://github.com/TendTo/EW-showcase/raw/master/docs/Tesi.pdf" TargetMode="External"/><Relationship Id="rId4" Type="http://schemas.openxmlformats.org/officeDocument/2006/relationships/hyperlink" Target="https://tendto.github.io/EW-showc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informatics.springeropen.com/articles/10.1186/s42162-019-0092-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zigurat.com/innovation-school/blog/blockchain-energy-indust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sciencedirect.com/science/article/pii/S1364032118307184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s://validators.energyweb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energyweb.org/wp-content/uploads/2019/12/EnergyWeb-EWDOS-PART1-VisionPurpose-202006-vFinal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yweb.org/wp-content/uploads/2019/12/EnergyWeb-EWDOS-PART1-VisionPurpose-202006-vFinal.pdf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github.com/energywebfoundation/paper/blob/master/images/PoA_mechanism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energyweb.org/wp-content/uploads/2019/12/EnergyWeb-EWDOS-PART1-VisionPurpose-202006-vFinal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hyperlink" Target="https://energyweb.org/wp-content/uploads/2019/12/EnergyWeb-EWDOS-PART1-VisionPurpose-202006-vFinal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01438" y="2455168"/>
            <a:ext cx="9415867" cy="1947663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Decentralizzazione del mercato dell’energia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44720" y="5702829"/>
            <a:ext cx="5273892" cy="942659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sz="2000" dirty="0"/>
              <a:t>Relatore: </a:t>
            </a:r>
            <a:r>
              <a:rPr lang="it-IT" sz="2000" i="1" dirty="0"/>
              <a:t>Prof. Giuseppe Pappalardo</a:t>
            </a:r>
          </a:p>
          <a:p>
            <a:pPr rtl="0">
              <a:lnSpc>
                <a:spcPct val="100000"/>
              </a:lnSpc>
            </a:pPr>
            <a:r>
              <a:rPr lang="it-IT" sz="2000" dirty="0"/>
              <a:t>Correlatore:</a:t>
            </a:r>
            <a:r>
              <a:rPr lang="it-IT" sz="2000" i="1" dirty="0"/>
              <a:t> Dott. Giovanni Marotta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2EDCC2-3A16-4BD7-AB52-911239A8A845}"/>
              </a:ext>
            </a:extLst>
          </p:cNvPr>
          <p:cNvSpPr txBox="1"/>
          <p:nvPr/>
        </p:nvSpPr>
        <p:spPr>
          <a:xfrm>
            <a:off x="2090752" y="461958"/>
            <a:ext cx="71883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UNIVERSITA DEGLI STUDI DI CATANIA</a:t>
            </a:r>
            <a:r>
              <a:rPr lang="it-IT" dirty="0"/>
              <a:t> </a:t>
            </a:r>
          </a:p>
          <a:p>
            <a:r>
              <a:rPr lang="it-IT" dirty="0"/>
              <a:t>Dipartimento di Matematica e Informatica Corso di Laurea Triennale in Informatica </a:t>
            </a:r>
          </a:p>
        </p:txBody>
      </p:sp>
      <p:pic>
        <p:nvPicPr>
          <p:cNvPr id="9" name="Immagine 8" descr="Logo di UNICT">
            <a:extLst>
              <a:ext uri="{FF2B5EF4-FFF2-40B4-BE49-F238E27FC236}">
                <a16:creationId xmlns:a16="http://schemas.microsoft.com/office/drawing/2014/main" id="{612CF023-1546-4671-B6D0-4992C43F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0" y="212512"/>
            <a:ext cx="1346032" cy="14222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E26BB0-F4DB-40FB-ABA0-522C286C3D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335173" y="6240622"/>
            <a:ext cx="3764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Anno Accademico 2020 - 2021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364BFC-022B-4490-A882-A4FE9F6F5DD8}"/>
              </a:ext>
            </a:extLst>
          </p:cNvPr>
          <p:cNvSpPr txBox="1"/>
          <p:nvPr/>
        </p:nvSpPr>
        <p:spPr>
          <a:xfrm>
            <a:off x="801438" y="44890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i="1" dirty="0"/>
              <a:t>Ernesto Casablanca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80" y="0"/>
            <a:ext cx="10817583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80" y="5105400"/>
            <a:ext cx="10832819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943937" y="5181600"/>
            <a:ext cx="10153790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5300" dirty="0">
                <a:solidFill>
                  <a:schemeClr val="bg1"/>
                </a:solidFill>
              </a:rPr>
              <a:t>EW-showcase – Marketplace</a:t>
            </a:r>
          </a:p>
        </p:txBody>
      </p:sp>
      <p:pic>
        <p:nvPicPr>
          <p:cNvPr id="5" name="Segnaposto contenuto 4" descr="EW-showcase - Marketplace - Proprietario">
            <a:extLst>
              <a:ext uri="{FF2B5EF4-FFF2-40B4-BE49-F238E27FC236}">
                <a16:creationId xmlns:a16="http://schemas.microsoft.com/office/drawing/2014/main" id="{962687FD-7EF3-449D-AB31-CB99AAFD3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94" y="654506"/>
            <a:ext cx="4615671" cy="3796389"/>
          </a:xfrm>
          <a:prstGeom prst="rect">
            <a:avLst/>
          </a:prstGeom>
        </p:spPr>
      </p:pic>
      <p:pic>
        <p:nvPicPr>
          <p:cNvPr id="7" name="Immagine 6" descr="EW-showcase - Marketplace - Aggregatore">
            <a:extLst>
              <a:ext uri="{FF2B5EF4-FFF2-40B4-BE49-F238E27FC236}">
                <a16:creationId xmlns:a16="http://schemas.microsoft.com/office/drawing/2014/main" id="{06DEDD14-3C67-44AC-883C-93D3DDD54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14" y="729511"/>
            <a:ext cx="4615671" cy="36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21803" y="1820634"/>
            <a:ext cx="4385991" cy="37605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Siamo in una fase di sviluppo attivo</a:t>
            </a:r>
          </a:p>
          <a:p>
            <a:pPr rtl="0"/>
            <a:r>
              <a:rPr lang="it-IT" dirty="0"/>
              <a:t>Numerosi articoli suggeriscono un crescente interesse fra gli operatori del settore</a:t>
            </a:r>
          </a:p>
          <a:p>
            <a:pPr rtl="0"/>
            <a:r>
              <a:rPr lang="it-IT" dirty="0"/>
              <a:t>Energy Web Flex promette di essere un marketplace valido e flessibile</a:t>
            </a:r>
          </a:p>
          <a:p>
            <a:pPr rtl="0"/>
            <a:r>
              <a:rPr lang="it-IT" dirty="0"/>
              <a:t>Miglioramenti al prototipo attuale:</a:t>
            </a:r>
          </a:p>
          <a:p>
            <a:pPr lvl="1"/>
            <a:r>
              <a:rPr lang="it-IT" dirty="0"/>
              <a:t>server-cache per le richieste utente</a:t>
            </a:r>
          </a:p>
          <a:p>
            <a:pPr lvl="1"/>
            <a:r>
              <a:rPr lang="it-IT" dirty="0"/>
              <a:t>integrare IPFS per lo storage off-chain</a:t>
            </a:r>
          </a:p>
          <a:p>
            <a:pPr lvl="1"/>
            <a:r>
              <a:rPr lang="it-IT" dirty="0"/>
              <a:t>supporto IOT</a:t>
            </a:r>
          </a:p>
        </p:txBody>
      </p:sp>
      <p:pic>
        <p:nvPicPr>
          <p:cNvPr id="9" name="Segnaposto contenuto 8" descr="Articoli Medium su EW">
            <a:extLst>
              <a:ext uri="{FF2B5EF4-FFF2-40B4-BE49-F238E27FC236}">
                <a16:creationId xmlns:a16="http://schemas.microsoft.com/office/drawing/2014/main" id="{D52DA0FD-5F4E-4BA6-9159-B9C3A87A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94" y="1799836"/>
            <a:ext cx="6076950" cy="2288946"/>
          </a:xfrm>
          <a:prstGeom prst="rect">
            <a:avLst/>
          </a:prstGeom>
        </p:spPr>
      </p:pic>
      <p:pic>
        <p:nvPicPr>
          <p:cNvPr id="10" name="Immagine 9" descr="Logo di EW-flex">
            <a:extLst>
              <a:ext uri="{FF2B5EF4-FFF2-40B4-BE49-F238E27FC236}">
                <a16:creationId xmlns:a16="http://schemas.microsoft.com/office/drawing/2014/main" id="{8ED028CD-0C2A-4155-A557-CB7F16098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4528485"/>
            <a:ext cx="1872208" cy="10527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E431FF-E805-40A6-B0DB-610E8374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449198"/>
            <a:ext cx="4385991" cy="1325562"/>
          </a:xfrm>
        </p:spPr>
        <p:txBody>
          <a:bodyPr/>
          <a:lstStyle/>
          <a:p>
            <a:r>
              <a:rPr lang="it-IT" dirty="0"/>
              <a:t>Sviluppi</a:t>
            </a:r>
            <a:r>
              <a:rPr lang="it-IT" baseline="0" dirty="0"/>
              <a:t> futuri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65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4061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8934"/>
            <a:ext cx="12204061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3D7B2BF9-A6C4-4DAF-8A20-DA665185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43" y="4452182"/>
            <a:ext cx="2384597" cy="849026"/>
          </a:xfrm>
        </p:spPr>
        <p:txBody>
          <a:bodyPr anchor="ctr">
            <a:normAutofit fontScale="90000"/>
          </a:bodyPr>
          <a:lstStyle/>
          <a:p>
            <a:r>
              <a:rPr lang="it-IT" sz="2800" b="1" dirty="0">
                <a:solidFill>
                  <a:schemeClr val="bg1">
                    <a:alpha val="80000"/>
                  </a:schemeClr>
                </a:solidFill>
              </a:rPr>
              <a:t>Risorse:</a:t>
            </a:r>
            <a:br>
              <a:rPr lang="it-IT" sz="2800" dirty="0">
                <a:solidFill>
                  <a:schemeClr val="bg1">
                    <a:alpha val="80000"/>
                  </a:schemeClr>
                </a:solidFill>
              </a:rPr>
            </a:br>
            <a:endParaRPr lang="it-IT" sz="28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6EF79D9E-5508-4D41-87D8-06D6F8AD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43" y="699990"/>
            <a:ext cx="8593122" cy="30395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4400" dirty="0">
                <a:latin typeface="+mj-lt"/>
              </a:rPr>
              <a:t>Grazie per l’attenzione</a:t>
            </a:r>
          </a:p>
        </p:txBody>
      </p:sp>
      <p:sp>
        <p:nvSpPr>
          <p:cNvPr id="25" name="Titolo 11">
            <a:extLst>
              <a:ext uri="{FF2B5EF4-FFF2-40B4-BE49-F238E27FC236}">
                <a16:creationId xmlns:a16="http://schemas.microsoft.com/office/drawing/2014/main" id="{F1A57547-5C4E-48E3-A620-B2A4648E084F}"/>
              </a:ext>
            </a:extLst>
          </p:cNvPr>
          <p:cNvSpPr txBox="1">
            <a:spLocks/>
          </p:cNvSpPr>
          <p:nvPr/>
        </p:nvSpPr>
        <p:spPr>
          <a:xfrm>
            <a:off x="1267933" y="4943578"/>
            <a:ext cx="9434991" cy="172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</a:rPr>
              <a:t>GitHub Repository: </a:t>
            </a: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  <a:hlinkClick r:id="rId3"/>
              </a:rPr>
              <a:t>https://github.com/TendTo/EW-showcase</a:t>
            </a:r>
            <a:endParaRPr lang="it-IT" sz="2400" dirty="0">
              <a:solidFill>
                <a:schemeClr val="bg1">
                  <a:alpha val="8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</a:rPr>
              <a:t>Showcase DApp: </a:t>
            </a: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  <a:hlinkClick r:id="rId4"/>
              </a:rPr>
              <a:t>https://tendto.github.io/EW-showcase/</a:t>
            </a:r>
            <a:endParaRPr lang="it-IT" sz="2400" dirty="0">
              <a:solidFill>
                <a:schemeClr val="bg1">
                  <a:alpha val="8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</a:rPr>
              <a:t>Relazione: </a:t>
            </a: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  <a:hlinkClick r:id="rId5"/>
              </a:rPr>
              <a:t>https://github.com/TendTo/EW-showcase/raw/master/docs/Tesi.pdf</a:t>
            </a:r>
            <a:endParaRPr lang="it-IT" sz="2400" dirty="0">
              <a:solidFill>
                <a:schemeClr val="bg1">
                  <a:alpha val="8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</a:rPr>
              <a:t>Energy Web: </a:t>
            </a:r>
            <a:r>
              <a:rPr lang="it-IT" sz="2400" dirty="0">
                <a:solidFill>
                  <a:schemeClr val="bg1">
                    <a:alpha val="80000"/>
                  </a:schemeClr>
                </a:solidFill>
                <a:latin typeface="+mn-lt"/>
                <a:hlinkClick r:id="rId6"/>
              </a:rPr>
              <a:t>https://www.energyweb.org/</a:t>
            </a:r>
            <a:endParaRPr lang="it-IT" sz="2400" dirty="0">
              <a:solidFill>
                <a:schemeClr val="bg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61543" y="640081"/>
            <a:ext cx="4832869" cy="160694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Un mercato dell’energia che cambia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61543" y="2560106"/>
            <a:ext cx="4953630" cy="372480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Diffusione capillare di DER</a:t>
            </a:r>
          </a:p>
          <a:p>
            <a:pPr rtl="0"/>
            <a:r>
              <a:rPr lang="it-IT" dirty="0"/>
              <a:t>Gestione della flessibilità</a:t>
            </a:r>
          </a:p>
          <a:p>
            <a:pPr rtl="0"/>
            <a:r>
              <a:rPr lang="it-IT" dirty="0"/>
              <a:t>Sensibilità ambientale</a:t>
            </a:r>
          </a:p>
        </p:txBody>
      </p:sp>
      <p:pic>
        <p:nvPicPr>
          <p:cNvPr id="9" name="Immagine 8" descr="Distributed Energy Resources (DERs)">
            <a:hlinkClick r:id="rId3"/>
            <a:extLst>
              <a:ext uri="{FF2B5EF4-FFF2-40B4-BE49-F238E27FC236}">
                <a16:creationId xmlns:a16="http://schemas.microsoft.com/office/drawing/2014/main" id="{46DC231F-2D46-46AF-A1FE-5FB2B9076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57" y="915053"/>
            <a:ext cx="5127588" cy="3038095"/>
          </a:xfrm>
          <a:prstGeom prst="rect">
            <a:avLst/>
          </a:prstGeom>
        </p:spPr>
      </p:pic>
      <p:pic>
        <p:nvPicPr>
          <p:cNvPr id="20" name="Immagine 19" descr="Decentralizzazione del mercato dell'energia&#10;&#10;https://energyinformatics.springeropen.com/articles/10.1186/s42162-019-0092-0">
            <a:hlinkClick r:id="rId3"/>
            <a:extLst>
              <a:ext uri="{FF2B5EF4-FFF2-40B4-BE49-F238E27FC236}">
                <a16:creationId xmlns:a16="http://schemas.microsoft.com/office/drawing/2014/main" id="{91289BD9-3A0D-467F-BFA6-828DDB791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892" y="4286604"/>
            <a:ext cx="8295941" cy="20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718686" y="677863"/>
            <a:ext cx="4532867" cy="132556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Utilizzare la blockchain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18686" y="2325158"/>
            <a:ext cx="4532868" cy="3854979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Distribuite per natura</a:t>
            </a:r>
          </a:p>
          <a:p>
            <a:r>
              <a:rPr lang="it-IT" dirty="0"/>
              <a:t>Interoperabilità fra rete fisica e digitale</a:t>
            </a:r>
          </a:p>
          <a:p>
            <a:pPr rtl="0"/>
            <a:r>
              <a:rPr lang="it-IT" dirty="0"/>
              <a:t>Trasparenza nelle operazioni</a:t>
            </a:r>
          </a:p>
          <a:p>
            <a:pPr rtl="0"/>
            <a:r>
              <a:rPr lang="it-IT" dirty="0"/>
              <a:t>Gestione basata sull’identità</a:t>
            </a:r>
          </a:p>
          <a:p>
            <a:pPr rtl="0"/>
            <a:r>
              <a:rPr lang="it-IT" dirty="0"/>
              <a:t>DApp come marketplace</a:t>
            </a:r>
          </a:p>
        </p:txBody>
      </p:sp>
      <p:pic>
        <p:nvPicPr>
          <p:cNvPr id="3" name="Immagine 2" descr="Utilizzi emergenti della blockchain nel settore energetico&#10;&#10;https://www.e-zigurat.com/innovation-school/blog/blockchain-energy-industry/">
            <a:hlinkClick r:id="rId3"/>
            <a:extLst>
              <a:ext uri="{FF2B5EF4-FFF2-40B4-BE49-F238E27FC236}">
                <a16:creationId xmlns:a16="http://schemas.microsoft.com/office/drawing/2014/main" id="{FF5A8B02-5818-45D1-8A3B-80405CF510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4941168"/>
            <a:ext cx="6408712" cy="1762395"/>
          </a:xfrm>
          <a:prstGeom prst="rect">
            <a:avLst/>
          </a:prstGeom>
        </p:spPr>
      </p:pic>
      <p:pic>
        <p:nvPicPr>
          <p:cNvPr id="6" name="Immagine 5" descr="Struttura del mercato dell'energia con la blockchain&#10;&#10;https://www.sciencedirect.com/science/article/pii/S1364032118307184&#10;">
            <a:hlinkClick r:id="rId5"/>
            <a:extLst>
              <a:ext uri="{FF2B5EF4-FFF2-40B4-BE49-F238E27FC236}">
                <a16:creationId xmlns:a16="http://schemas.microsoft.com/office/drawing/2014/main" id="{E18A58EA-20D1-469E-9E73-314A2C496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452" y="677863"/>
            <a:ext cx="4032448" cy="4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422225" y="707134"/>
            <a:ext cx="4153209" cy="80042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Energy Web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21803" y="1820634"/>
            <a:ext cx="4680521" cy="391166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Progetto nato nel 2017 </a:t>
            </a:r>
          </a:p>
          <a:p>
            <a:pPr rtl="0"/>
            <a:r>
              <a:rPr lang="it-IT" dirty="0"/>
              <a:t>Zugo, Svizzera</a:t>
            </a:r>
          </a:p>
          <a:p>
            <a:pPr rtl="0"/>
            <a:r>
              <a:rPr lang="it-IT" dirty="0"/>
              <a:t>Utilizza tecnologie distribuite per realizzare un ecosistema pensato per il settore energetico</a:t>
            </a:r>
          </a:p>
          <a:p>
            <a:pPr rtl="0"/>
            <a:r>
              <a:rPr lang="it-IT" dirty="0"/>
              <a:t>Supportato da numerosi partner attivi nel settore</a:t>
            </a:r>
          </a:p>
        </p:txBody>
      </p:sp>
      <p:pic>
        <p:nvPicPr>
          <p:cNvPr id="4" name="Immagine 3" descr="Logo Energy Web">
            <a:extLst>
              <a:ext uri="{FF2B5EF4-FFF2-40B4-BE49-F238E27FC236}">
                <a16:creationId xmlns:a16="http://schemas.microsoft.com/office/drawing/2014/main" id="{A566F5EB-1880-41EC-B706-DCF72AAB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707135"/>
            <a:ext cx="800421" cy="800421"/>
          </a:xfrm>
          <a:prstGeom prst="rect">
            <a:avLst/>
          </a:prstGeom>
        </p:spPr>
      </p:pic>
      <p:pic>
        <p:nvPicPr>
          <p:cNvPr id="8" name="Immagine 7" descr="Visualizzazione dei validatori in azione&#10;&#10;https://validators.energyweb.org/">
            <a:hlinkClick r:id="rId4"/>
            <a:extLst>
              <a:ext uri="{FF2B5EF4-FFF2-40B4-BE49-F238E27FC236}">
                <a16:creationId xmlns:a16="http://schemas.microsoft.com/office/drawing/2014/main" id="{D6BABEF8-78AB-4B21-BBCC-24FF262A3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40" y="1820634"/>
            <a:ext cx="555874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422225" y="707134"/>
            <a:ext cx="4153209" cy="80042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EW – DOS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21803" y="1820634"/>
            <a:ext cx="9433049" cy="391166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Il cuore dell’intera infrastruttura</a:t>
            </a:r>
          </a:p>
          <a:p>
            <a:r>
              <a:rPr lang="it-IT" dirty="0"/>
              <a:t>Insieme di astrazioni con il fine di rendere i servizi offerti il più accessibili possibile</a:t>
            </a:r>
          </a:p>
          <a:p>
            <a:pPr rtl="0"/>
            <a:r>
              <a:rPr lang="it-IT" dirty="0"/>
              <a:t>Composto da 3 livelli</a:t>
            </a:r>
          </a:p>
        </p:txBody>
      </p:sp>
      <p:pic>
        <p:nvPicPr>
          <p:cNvPr id="4" name="Immagine 3" descr="Logo Energy Web">
            <a:extLst>
              <a:ext uri="{FF2B5EF4-FFF2-40B4-BE49-F238E27FC236}">
                <a16:creationId xmlns:a16="http://schemas.microsoft.com/office/drawing/2014/main" id="{A566F5EB-1880-41EC-B706-DCF72AAB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707135"/>
            <a:ext cx="800421" cy="800421"/>
          </a:xfrm>
          <a:prstGeom prst="rect">
            <a:avLst/>
          </a:prstGeom>
        </p:spPr>
      </p:pic>
      <p:pic>
        <p:nvPicPr>
          <p:cNvPr id="6" name="Immagine 5" descr="Schema di EW-DOS&#10;&#10;https://energyweb.org/wp-content/uploads/2019/12/EnergyWeb-EWDOS-PART1-VisionPurpose-202006-vFinal.pdf">
            <a:hlinkClick r:id="rId4"/>
            <a:extLst>
              <a:ext uri="{FF2B5EF4-FFF2-40B4-BE49-F238E27FC236}">
                <a16:creationId xmlns:a16="http://schemas.microsoft.com/office/drawing/2014/main" id="{D9A9DCE1-4642-43BB-9DB3-8F8A53B14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55" y="3417544"/>
            <a:ext cx="9190757" cy="33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422225" y="707134"/>
            <a:ext cx="4600179" cy="80042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EW – DOS: </a:t>
            </a:r>
            <a:r>
              <a:rPr lang="en-US" i="1" dirty="0"/>
              <a:t>Trust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21803" y="1820634"/>
            <a:ext cx="5040561" cy="340856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Energy Web Chain (EWC), basata su Ethereum</a:t>
            </a:r>
          </a:p>
          <a:p>
            <a:pPr rtl="0"/>
            <a:r>
              <a:rPr lang="it-IT" dirty="0"/>
              <a:t>Il token utilizzato è l’Energy Web Token (EWT)</a:t>
            </a:r>
          </a:p>
          <a:p>
            <a:r>
              <a:rPr lang="it-IT" dirty="0"/>
              <a:t>Algoritmo di consenso </a:t>
            </a:r>
            <a:r>
              <a:rPr lang="it-IT" dirty="0" err="1"/>
              <a:t>Proof</a:t>
            </a:r>
            <a:r>
              <a:rPr lang="it-IT" dirty="0"/>
              <a:t> of Authority (</a:t>
            </a:r>
            <a:r>
              <a:rPr lang="it-IT" dirty="0" err="1"/>
              <a:t>PoA</a:t>
            </a:r>
            <a:r>
              <a:rPr lang="it-IT" dirty="0"/>
              <a:t>)</a:t>
            </a:r>
          </a:p>
          <a:p>
            <a:pPr rtl="0"/>
            <a:r>
              <a:rPr lang="it-IT" dirty="0"/>
              <a:t>Test-net Volta</a:t>
            </a:r>
          </a:p>
        </p:txBody>
      </p:sp>
      <p:pic>
        <p:nvPicPr>
          <p:cNvPr id="4" name="Immagine 3" descr="Logo Energy Web">
            <a:extLst>
              <a:ext uri="{FF2B5EF4-FFF2-40B4-BE49-F238E27FC236}">
                <a16:creationId xmlns:a16="http://schemas.microsoft.com/office/drawing/2014/main" id="{A566F5EB-1880-41EC-B706-DCF72AAB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707135"/>
            <a:ext cx="800421" cy="800421"/>
          </a:xfrm>
          <a:prstGeom prst="rect">
            <a:avLst/>
          </a:prstGeom>
        </p:spPr>
      </p:pic>
      <p:pic>
        <p:nvPicPr>
          <p:cNvPr id="7" name="Immagine 6" descr="Algoritmo di consenso Proof of Authority">
            <a:hlinkClick r:id="rId4"/>
            <a:extLst>
              <a:ext uri="{FF2B5EF4-FFF2-40B4-BE49-F238E27FC236}">
                <a16:creationId xmlns:a16="http://schemas.microsoft.com/office/drawing/2014/main" id="{78FB8B7D-DEBC-4290-A091-5614C57E6D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94" b="-493"/>
          <a:stretch/>
        </p:blipFill>
        <p:spPr>
          <a:xfrm>
            <a:off x="5662364" y="22498"/>
            <a:ext cx="5543772" cy="6336705"/>
          </a:xfrm>
          <a:prstGeom prst="rect">
            <a:avLst/>
          </a:prstGeom>
        </p:spPr>
      </p:pic>
      <p:pic>
        <p:nvPicPr>
          <p:cNvPr id="6" name="Immagine 5" descr="Schema di EW-DOS&#10;&#10;https://energyweb.org/wp-content/uploads/2019/12/EnergyWeb-EWDOS-PART1-VisionPurpose-202006-vFinal.pdf">
            <a:hlinkClick r:id="rId6"/>
            <a:extLst>
              <a:ext uri="{FF2B5EF4-FFF2-40B4-BE49-F238E27FC236}">
                <a16:creationId xmlns:a16="http://schemas.microsoft.com/office/drawing/2014/main" id="{D9A9DCE1-4642-43BB-9DB3-8F8A53B141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204" t="69149" r="20065" b="13998"/>
          <a:stretch/>
        </p:blipFill>
        <p:spPr>
          <a:xfrm>
            <a:off x="621803" y="5706642"/>
            <a:ext cx="6408712" cy="5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422225" y="707134"/>
            <a:ext cx="4600179" cy="80042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EW – DOS: </a:t>
            </a:r>
            <a:r>
              <a:rPr lang="en-US" i="1" dirty="0"/>
              <a:t>Utility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21803" y="1820634"/>
            <a:ext cx="5112569" cy="32645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Raccolta di servizi e astrazioni sulla EWC</a:t>
            </a:r>
          </a:p>
          <a:p>
            <a:pPr rtl="0"/>
            <a:r>
              <a:rPr lang="it-IT" b="1" dirty="0"/>
              <a:t>EWNS: </a:t>
            </a:r>
            <a:r>
              <a:rPr lang="it-IT" dirty="0"/>
              <a:t>associa domini arbitrari ad indirizzi sulla blockchain</a:t>
            </a:r>
          </a:p>
          <a:p>
            <a:r>
              <a:rPr lang="en-US" b="1" dirty="0"/>
              <a:t>Identity Directory: s</a:t>
            </a:r>
            <a:r>
              <a:rPr lang="en-US" dirty="0"/>
              <a:t>mart contract per la gestione </a:t>
            </a:r>
            <a:r>
              <a:rPr lang="en-US" dirty="0" err="1"/>
              <a:t>dei</a:t>
            </a:r>
            <a:r>
              <a:rPr lang="en-US" dirty="0"/>
              <a:t> DID</a:t>
            </a:r>
            <a:endParaRPr lang="it-IT" b="1" dirty="0"/>
          </a:p>
          <a:p>
            <a:pPr rtl="0"/>
            <a:r>
              <a:rPr lang="it-IT" b="1" dirty="0"/>
              <a:t>Bridges:</a:t>
            </a:r>
            <a:r>
              <a:rPr lang="it-IT" dirty="0"/>
              <a:t> permette il trasferimento di token fra blockchain diverse</a:t>
            </a:r>
          </a:p>
        </p:txBody>
      </p:sp>
      <p:pic>
        <p:nvPicPr>
          <p:cNvPr id="4" name="Immagine 3" descr="Logo di Energy Web">
            <a:extLst>
              <a:ext uri="{FF2B5EF4-FFF2-40B4-BE49-F238E27FC236}">
                <a16:creationId xmlns:a16="http://schemas.microsoft.com/office/drawing/2014/main" id="{A566F5EB-1880-41EC-B706-DCF72AAB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707135"/>
            <a:ext cx="800421" cy="800421"/>
          </a:xfrm>
          <a:prstGeom prst="rect">
            <a:avLst/>
          </a:prstGeom>
        </p:spPr>
      </p:pic>
      <p:pic>
        <p:nvPicPr>
          <p:cNvPr id="6" name="Immagine 5" descr="Schema di EW-DOS&#10;&#10;https://energyweb.org/wp-content/uploads/2019/12/EnergyWeb-EWDOS-PART1-VisionPurpose-202006-vFinal.pdf">
            <a:hlinkClick r:id="rId4"/>
            <a:extLst>
              <a:ext uri="{FF2B5EF4-FFF2-40B4-BE49-F238E27FC236}">
                <a16:creationId xmlns:a16="http://schemas.microsoft.com/office/drawing/2014/main" id="{D9A9DCE1-4642-43BB-9DB3-8F8A53B141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04" t="35376" r="20065" b="30080"/>
          <a:stretch/>
        </p:blipFill>
        <p:spPr>
          <a:xfrm>
            <a:off x="621804" y="5158146"/>
            <a:ext cx="6408713" cy="1151174"/>
          </a:xfrm>
          <a:prstGeom prst="rect">
            <a:avLst/>
          </a:prstGeom>
        </p:spPr>
      </p:pic>
      <p:sp>
        <p:nvSpPr>
          <p:cNvPr id="8" name="Segnaposto contenuto 13">
            <a:extLst>
              <a:ext uri="{FF2B5EF4-FFF2-40B4-BE49-F238E27FC236}">
                <a16:creationId xmlns:a16="http://schemas.microsoft.com/office/drawing/2014/main" id="{14A0FFCD-0A4E-4975-8B95-4AA269A55601}"/>
              </a:ext>
            </a:extLst>
          </p:cNvPr>
          <p:cNvSpPr txBox="1">
            <a:spLocks/>
          </p:cNvSpPr>
          <p:nvPr/>
        </p:nvSpPr>
        <p:spPr>
          <a:xfrm>
            <a:off x="5734372" y="1820634"/>
            <a:ext cx="5112569" cy="326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799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Oracles</a:t>
            </a:r>
            <a:r>
              <a:rPr lang="it-IT" b="1" dirty="0"/>
              <a:t>:</a:t>
            </a:r>
            <a:r>
              <a:rPr lang="it-IT" dirty="0"/>
              <a:t> nodi in grado di fornire dati di eventi esterni alla blockchain</a:t>
            </a:r>
            <a:endParaRPr lang="en-US" dirty="0"/>
          </a:p>
          <a:p>
            <a:r>
              <a:rPr lang="it-IT" b="1" dirty="0"/>
              <a:t>Storage:</a:t>
            </a:r>
            <a:r>
              <a:rPr lang="it-IT" dirty="0"/>
              <a:t> sistemi di storage distribuiti esterni, come IPFS e </a:t>
            </a:r>
            <a:r>
              <a:rPr lang="it-IT" dirty="0" err="1"/>
              <a:t>StorJ</a:t>
            </a:r>
            <a:endParaRPr lang="it-IT" dirty="0"/>
          </a:p>
          <a:p>
            <a:r>
              <a:rPr lang="it-IT" b="1" dirty="0"/>
              <a:t>Messaging:</a:t>
            </a:r>
            <a:r>
              <a:rPr lang="it-IT" dirty="0"/>
              <a:t> sistema di messaggistica che sfrutta i DID</a:t>
            </a:r>
          </a:p>
        </p:txBody>
      </p:sp>
    </p:spTree>
    <p:extLst>
      <p:ext uri="{BB962C8B-B14F-4D97-AF65-F5344CB8AC3E}">
        <p14:creationId xmlns:p14="http://schemas.microsoft.com/office/powerpoint/2010/main" val="271621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422225" y="707134"/>
            <a:ext cx="4888211" cy="80042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EW – DOS: </a:t>
            </a:r>
            <a:r>
              <a:rPr lang="en-US" i="1" dirty="0"/>
              <a:t>Toolkits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21803" y="1820634"/>
            <a:ext cx="5112569" cy="333655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Framework ed esempi utili per realizzare DApp su EW-DOS</a:t>
            </a:r>
          </a:p>
          <a:p>
            <a:r>
              <a:rPr lang="it-IT" b="1" dirty="0"/>
              <a:t>Application </a:t>
            </a:r>
            <a:r>
              <a:rPr lang="it-IT" b="1" dirty="0" err="1"/>
              <a:t>Registry</a:t>
            </a:r>
            <a:r>
              <a:rPr lang="en-US" b="1" dirty="0"/>
              <a:t>:</a:t>
            </a:r>
            <a:r>
              <a:rPr lang="it-IT" dirty="0"/>
              <a:t> registri consultabili dalle DApp che raggruppano tutti i DID che soddisfano una condizione specificata</a:t>
            </a:r>
          </a:p>
          <a:p>
            <a:r>
              <a:rPr lang="it-IT" b="1" dirty="0"/>
              <a:t>EW </a:t>
            </a:r>
            <a:r>
              <a:rPr lang="it-IT" b="1" dirty="0" err="1"/>
              <a:t>origin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en-US" dirty="0"/>
              <a:t>software per il tracciamento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certificazioni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DER</a:t>
            </a:r>
          </a:p>
          <a:p>
            <a:r>
              <a:rPr lang="en-US" b="1" dirty="0"/>
              <a:t>EW flex:</a:t>
            </a:r>
            <a:r>
              <a:rPr lang="en-US" dirty="0"/>
              <a:t> software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un marketplace </a:t>
            </a:r>
            <a:r>
              <a:rPr lang="en-US" dirty="0" err="1"/>
              <a:t>dell’energia</a:t>
            </a:r>
            <a:endParaRPr lang="it-IT" b="1" dirty="0"/>
          </a:p>
        </p:txBody>
      </p:sp>
      <p:pic>
        <p:nvPicPr>
          <p:cNvPr id="4" name="Immagine 3" descr="Logo di Energy Web">
            <a:extLst>
              <a:ext uri="{FF2B5EF4-FFF2-40B4-BE49-F238E27FC236}">
                <a16:creationId xmlns:a16="http://schemas.microsoft.com/office/drawing/2014/main" id="{A566F5EB-1880-41EC-B706-DCF72AAB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707135"/>
            <a:ext cx="800421" cy="800421"/>
          </a:xfrm>
          <a:prstGeom prst="rect">
            <a:avLst/>
          </a:prstGeom>
        </p:spPr>
      </p:pic>
      <p:pic>
        <p:nvPicPr>
          <p:cNvPr id="6" name="Immagine 5" descr="Schema di EW-DOS&#10;&#10;https://energyweb.org/wp-content/uploads/2019/12/EnergyWeb-EWDOS-PART1-VisionPurpose-202006-vFinal.pdf">
            <a:hlinkClick r:id="rId4"/>
            <a:extLst>
              <a:ext uri="{FF2B5EF4-FFF2-40B4-BE49-F238E27FC236}">
                <a16:creationId xmlns:a16="http://schemas.microsoft.com/office/drawing/2014/main" id="{D9A9DCE1-4642-43BB-9DB3-8F8A53B141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04" t="775" r="20065" b="66812"/>
          <a:stretch/>
        </p:blipFill>
        <p:spPr>
          <a:xfrm>
            <a:off x="621804" y="5157192"/>
            <a:ext cx="6408713" cy="1080120"/>
          </a:xfrm>
          <a:prstGeom prst="rect">
            <a:avLst/>
          </a:prstGeom>
        </p:spPr>
      </p:pic>
      <p:pic>
        <p:nvPicPr>
          <p:cNvPr id="7" name="Immagine 6" descr="Certificate of a DER&#10;&#10;https://energyweb.org/wp-content/uploads/2019/12/EnergyWeb-EWDOS-PART1-VisionPurpose-202006-vFinal.pdf">
            <a:hlinkClick r:id="rId4"/>
            <a:extLst>
              <a:ext uri="{FF2B5EF4-FFF2-40B4-BE49-F238E27FC236}">
                <a16:creationId xmlns:a16="http://schemas.microsoft.com/office/drawing/2014/main" id="{1C479B1C-005D-4574-B3E6-3176012623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2"/>
          <a:stretch/>
        </p:blipFill>
        <p:spPr>
          <a:xfrm>
            <a:off x="5878388" y="1916832"/>
            <a:ext cx="5323834" cy="36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80" y="0"/>
            <a:ext cx="10817583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80" y="5105400"/>
            <a:ext cx="10832819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943937" y="5181600"/>
            <a:ext cx="10153790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5300" dirty="0">
                <a:solidFill>
                  <a:schemeClr val="bg1"/>
                </a:solidFill>
              </a:rPr>
              <a:t>EW-showcase – DID/IAM</a:t>
            </a:r>
          </a:p>
        </p:txBody>
      </p:sp>
      <p:pic>
        <p:nvPicPr>
          <p:cNvPr id="11" name="Immagine 10" descr="EW-showcase - IAM">
            <a:extLst>
              <a:ext uri="{FF2B5EF4-FFF2-40B4-BE49-F238E27FC236}">
                <a16:creationId xmlns:a16="http://schemas.microsoft.com/office/drawing/2014/main" id="{53C8DFD0-999D-4C77-BF25-2BEA7387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600076"/>
            <a:ext cx="3528783" cy="3825240"/>
          </a:xfrm>
          <a:prstGeom prst="rect">
            <a:avLst/>
          </a:prstGeom>
        </p:spPr>
      </p:pic>
      <p:pic>
        <p:nvPicPr>
          <p:cNvPr id="9" name="Segnaposto contenuto 8" descr="EW-showcase - DID">
            <a:extLst>
              <a:ext uri="{FF2B5EF4-FFF2-40B4-BE49-F238E27FC236}">
                <a16:creationId xmlns:a16="http://schemas.microsoft.com/office/drawing/2014/main" id="{B1479E44-050C-45AF-AFCE-42CBC10FB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29916" y="640081"/>
            <a:ext cx="4396827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Personalizzato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375A7F"/>
      </a:accent1>
      <a:accent2>
        <a:srgbClr val="444444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1184</Words>
  <Application>Microsoft Office PowerPoint</Application>
  <PresentationFormat>Personalizzato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Euphemia</vt:lpstr>
      <vt:lpstr>Wingdings 2</vt:lpstr>
      <vt:lpstr>Vista</vt:lpstr>
      <vt:lpstr>Decentralizzazione del mercato dell’energia</vt:lpstr>
      <vt:lpstr>Un mercato dell’energia che cambia</vt:lpstr>
      <vt:lpstr>Utilizzare la blockchain</vt:lpstr>
      <vt:lpstr>Energy Web</vt:lpstr>
      <vt:lpstr>EW – DOS</vt:lpstr>
      <vt:lpstr>EW – DOS: Trust </vt:lpstr>
      <vt:lpstr>EW – DOS: Utility </vt:lpstr>
      <vt:lpstr>EW – DOS: Toolkits </vt:lpstr>
      <vt:lpstr>EW-showcase – DID/IAM</vt:lpstr>
      <vt:lpstr>EW-showcase – Marketplace</vt:lpstr>
      <vt:lpstr>Sviluppi futuri</vt:lpstr>
      <vt:lpstr>Risorse: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Decentralizzazione del mercato dell’energia</dc:title>
  <dc:creator>Tend To</dc:creator>
  <cp:lastModifiedBy>Tend To</cp:lastModifiedBy>
  <cp:revision>10</cp:revision>
  <dcterms:created xsi:type="dcterms:W3CDTF">2021-09-18T20:23:19Z</dcterms:created>
  <dcterms:modified xsi:type="dcterms:W3CDTF">2021-09-23T17:33:39Z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