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handoutMasterIdLst>
    <p:handoutMasterId r:id="rId23"/>
  </p:handoutMasterIdLst>
  <p:sldIdLst>
    <p:sldId id="3339" r:id="rId2"/>
    <p:sldId id="3341" r:id="rId3"/>
    <p:sldId id="3361" r:id="rId4"/>
    <p:sldId id="3346" r:id="rId5"/>
    <p:sldId id="3347" r:id="rId6"/>
    <p:sldId id="3362" r:id="rId7"/>
    <p:sldId id="3363" r:id="rId8"/>
    <p:sldId id="3364" r:id="rId9"/>
    <p:sldId id="3365" r:id="rId10"/>
    <p:sldId id="3348" r:id="rId11"/>
    <p:sldId id="3352" r:id="rId12"/>
    <p:sldId id="3357" r:id="rId13"/>
    <p:sldId id="3354" r:id="rId14"/>
    <p:sldId id="3358" r:id="rId15"/>
    <p:sldId id="3367" r:id="rId16"/>
    <p:sldId id="3368" r:id="rId17"/>
    <p:sldId id="3369" r:id="rId18"/>
    <p:sldId id="3356" r:id="rId19"/>
    <p:sldId id="3353" r:id="rId20"/>
    <p:sldId id="335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2953"/>
    <a:srgbClr val="0069B4"/>
    <a:srgbClr val="F2F2F2"/>
    <a:srgbClr val="FFFFFF"/>
    <a:srgbClr val="FFD700"/>
    <a:srgbClr val="00F2AD"/>
    <a:srgbClr val="141FAA"/>
    <a:srgbClr val="08105B"/>
    <a:srgbClr val="C60BDF"/>
    <a:srgbClr val="39B6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F447C04-CD6C-4457-B83D-E074DFBFD4C8}" v="46" dt="2024-08-06T13:52:53.35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0" d="100"/>
          <a:sy n="60" d="100"/>
        </p:scale>
        <p:origin x="840"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BF481A0-58B3-BCEE-9100-51693440DB3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ZA"/>
          </a:p>
        </p:txBody>
      </p:sp>
      <p:sp>
        <p:nvSpPr>
          <p:cNvPr id="3" name="Date Placeholder 2">
            <a:extLst>
              <a:ext uri="{FF2B5EF4-FFF2-40B4-BE49-F238E27FC236}">
                <a16:creationId xmlns:a16="http://schemas.microsoft.com/office/drawing/2014/main" id="{3FBC166B-9BB9-AF29-A276-1D06320D1F7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B3279DF-F434-4052-B44D-5353DAF4BC79}" type="datetimeFigureOut">
              <a:rPr lang="en-ZA" smtClean="0"/>
              <a:t>2024/08/06</a:t>
            </a:fld>
            <a:endParaRPr lang="en-ZA"/>
          </a:p>
        </p:txBody>
      </p:sp>
      <p:sp>
        <p:nvSpPr>
          <p:cNvPr id="4" name="Footer Placeholder 3">
            <a:extLst>
              <a:ext uri="{FF2B5EF4-FFF2-40B4-BE49-F238E27FC236}">
                <a16:creationId xmlns:a16="http://schemas.microsoft.com/office/drawing/2014/main" id="{49F6D7AE-2099-4868-15C4-EF0D57A0F8E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ZA"/>
              <a:t>4</a:t>
            </a:r>
          </a:p>
        </p:txBody>
      </p:sp>
      <p:sp>
        <p:nvSpPr>
          <p:cNvPr id="5" name="Slide Number Placeholder 4">
            <a:extLst>
              <a:ext uri="{FF2B5EF4-FFF2-40B4-BE49-F238E27FC236}">
                <a16:creationId xmlns:a16="http://schemas.microsoft.com/office/drawing/2014/main" id="{F8E40EE9-1275-A2FC-A3C6-C8D4E72E4E3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3E4C56-0FE7-4822-B02D-871015C109E6}" type="slidenum">
              <a:rPr lang="en-ZA" smtClean="0"/>
              <a:t>‹#›</a:t>
            </a:fld>
            <a:endParaRPr lang="en-ZA"/>
          </a:p>
        </p:txBody>
      </p:sp>
    </p:spTree>
    <p:extLst>
      <p:ext uri="{BB962C8B-B14F-4D97-AF65-F5344CB8AC3E}">
        <p14:creationId xmlns:p14="http://schemas.microsoft.com/office/powerpoint/2010/main" val="2936891132"/>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Z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A3106CE-3FA6-48CC-91F8-3844A08FE34D}" type="datetimeFigureOut">
              <a:rPr lang="en-ZA" smtClean="0"/>
              <a:t>2024/08/06</a:t>
            </a:fld>
            <a:endParaRPr lang="en-Z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Z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ZA"/>
              <a:t>4</a:t>
            </a: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44BB5B5-9A82-4895-9938-8DDDF940F3EA}" type="slidenum">
              <a:rPr lang="en-ZA" smtClean="0"/>
              <a:t>‹#›</a:t>
            </a:fld>
            <a:endParaRPr lang="en-ZA"/>
          </a:p>
        </p:txBody>
      </p:sp>
    </p:spTree>
    <p:extLst>
      <p:ext uri="{BB962C8B-B14F-4D97-AF65-F5344CB8AC3E}">
        <p14:creationId xmlns:p14="http://schemas.microsoft.com/office/powerpoint/2010/main" val="611959415"/>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3FBB2C-61E5-4616-96DE-3726C9E37BB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ZA"/>
          </a:p>
        </p:txBody>
      </p:sp>
      <p:sp>
        <p:nvSpPr>
          <p:cNvPr id="3" name="Subtitle 2">
            <a:extLst>
              <a:ext uri="{FF2B5EF4-FFF2-40B4-BE49-F238E27FC236}">
                <a16:creationId xmlns:a16="http://schemas.microsoft.com/office/drawing/2014/main" id="{E9F54671-1B93-6FEC-D817-D8966D0CEED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ZA"/>
          </a:p>
        </p:txBody>
      </p:sp>
      <p:sp>
        <p:nvSpPr>
          <p:cNvPr id="4" name="Date Placeholder 3">
            <a:extLst>
              <a:ext uri="{FF2B5EF4-FFF2-40B4-BE49-F238E27FC236}">
                <a16:creationId xmlns:a16="http://schemas.microsoft.com/office/drawing/2014/main" id="{4B53B94A-4B24-8A10-0923-DA74C92B09CA}"/>
              </a:ext>
            </a:extLst>
          </p:cNvPr>
          <p:cNvSpPr>
            <a:spLocks noGrp="1"/>
          </p:cNvSpPr>
          <p:nvPr>
            <p:ph type="dt" sz="half" idx="10"/>
          </p:nvPr>
        </p:nvSpPr>
        <p:spPr/>
        <p:txBody>
          <a:bodyPr/>
          <a:lstStyle/>
          <a:p>
            <a:endParaRPr lang="en-ZA"/>
          </a:p>
        </p:txBody>
      </p:sp>
      <p:sp>
        <p:nvSpPr>
          <p:cNvPr id="5" name="Footer Placeholder 4">
            <a:extLst>
              <a:ext uri="{FF2B5EF4-FFF2-40B4-BE49-F238E27FC236}">
                <a16:creationId xmlns:a16="http://schemas.microsoft.com/office/drawing/2014/main" id="{F3EC9CEB-3FBA-7035-4A61-D7A2EA340BBB}"/>
              </a:ext>
            </a:extLst>
          </p:cNvPr>
          <p:cNvSpPr>
            <a:spLocks noGrp="1"/>
          </p:cNvSpPr>
          <p:nvPr>
            <p:ph type="ftr" sz="quarter" idx="11"/>
          </p:nvPr>
        </p:nvSpPr>
        <p:spPr/>
        <p:txBody>
          <a:bodyPr/>
          <a:lstStyle/>
          <a:p>
            <a:r>
              <a:rPr lang="en-ZA"/>
              <a:t>4</a:t>
            </a:r>
          </a:p>
        </p:txBody>
      </p:sp>
      <p:sp>
        <p:nvSpPr>
          <p:cNvPr id="6" name="Slide Number Placeholder 5">
            <a:extLst>
              <a:ext uri="{FF2B5EF4-FFF2-40B4-BE49-F238E27FC236}">
                <a16:creationId xmlns:a16="http://schemas.microsoft.com/office/drawing/2014/main" id="{62E3707C-AC68-3BE8-F4CF-A83FC221F08B}"/>
              </a:ext>
            </a:extLst>
          </p:cNvPr>
          <p:cNvSpPr>
            <a:spLocks noGrp="1"/>
          </p:cNvSpPr>
          <p:nvPr>
            <p:ph type="sldNum" sz="quarter" idx="12"/>
          </p:nvPr>
        </p:nvSpPr>
        <p:spPr/>
        <p:txBody>
          <a:bodyPr/>
          <a:lstStyle/>
          <a:p>
            <a:fld id="{5FA1E865-14C1-4821-A76E-59C9185BD7C6}" type="slidenum">
              <a:rPr lang="en-ZA" smtClean="0"/>
              <a:t>‹#›</a:t>
            </a:fld>
            <a:endParaRPr lang="en-ZA"/>
          </a:p>
        </p:txBody>
      </p:sp>
    </p:spTree>
    <p:extLst>
      <p:ext uri="{BB962C8B-B14F-4D97-AF65-F5344CB8AC3E}">
        <p14:creationId xmlns:p14="http://schemas.microsoft.com/office/powerpoint/2010/main" val="26085720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1B276F-8B94-CEB4-CB0B-A61FC628A5F0}"/>
              </a:ext>
            </a:extLst>
          </p:cNvPr>
          <p:cNvSpPr>
            <a:spLocks noGrp="1"/>
          </p:cNvSpPr>
          <p:nvPr>
            <p:ph type="title"/>
          </p:nvPr>
        </p:nvSpPr>
        <p:spPr/>
        <p:txBody>
          <a:bodyPr/>
          <a:lstStyle/>
          <a:p>
            <a:r>
              <a:rPr lang="en-US"/>
              <a:t>Click to edit Master title style</a:t>
            </a:r>
            <a:endParaRPr lang="en-ZA"/>
          </a:p>
        </p:txBody>
      </p:sp>
      <p:sp>
        <p:nvSpPr>
          <p:cNvPr id="3" name="Vertical Text Placeholder 2">
            <a:extLst>
              <a:ext uri="{FF2B5EF4-FFF2-40B4-BE49-F238E27FC236}">
                <a16:creationId xmlns:a16="http://schemas.microsoft.com/office/drawing/2014/main" id="{9437FD07-6798-4967-6807-96C49BD35B3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a:extLst>
              <a:ext uri="{FF2B5EF4-FFF2-40B4-BE49-F238E27FC236}">
                <a16:creationId xmlns:a16="http://schemas.microsoft.com/office/drawing/2014/main" id="{38FB912D-2077-600E-0B05-5C9A1C619817}"/>
              </a:ext>
            </a:extLst>
          </p:cNvPr>
          <p:cNvSpPr>
            <a:spLocks noGrp="1"/>
          </p:cNvSpPr>
          <p:nvPr>
            <p:ph type="dt" sz="half" idx="10"/>
          </p:nvPr>
        </p:nvSpPr>
        <p:spPr/>
        <p:txBody>
          <a:bodyPr/>
          <a:lstStyle/>
          <a:p>
            <a:endParaRPr lang="en-ZA"/>
          </a:p>
        </p:txBody>
      </p:sp>
      <p:sp>
        <p:nvSpPr>
          <p:cNvPr id="5" name="Footer Placeholder 4">
            <a:extLst>
              <a:ext uri="{FF2B5EF4-FFF2-40B4-BE49-F238E27FC236}">
                <a16:creationId xmlns:a16="http://schemas.microsoft.com/office/drawing/2014/main" id="{7F0BB8FC-5FE3-CFEA-7E3E-8618389D4E1B}"/>
              </a:ext>
            </a:extLst>
          </p:cNvPr>
          <p:cNvSpPr>
            <a:spLocks noGrp="1"/>
          </p:cNvSpPr>
          <p:nvPr>
            <p:ph type="ftr" sz="quarter" idx="11"/>
          </p:nvPr>
        </p:nvSpPr>
        <p:spPr/>
        <p:txBody>
          <a:bodyPr/>
          <a:lstStyle/>
          <a:p>
            <a:r>
              <a:rPr lang="en-ZA"/>
              <a:t>4</a:t>
            </a:r>
          </a:p>
        </p:txBody>
      </p:sp>
      <p:sp>
        <p:nvSpPr>
          <p:cNvPr id="6" name="Slide Number Placeholder 5">
            <a:extLst>
              <a:ext uri="{FF2B5EF4-FFF2-40B4-BE49-F238E27FC236}">
                <a16:creationId xmlns:a16="http://schemas.microsoft.com/office/drawing/2014/main" id="{D0B1E011-1E51-C9F7-EA6B-A70AE0F1F96B}"/>
              </a:ext>
            </a:extLst>
          </p:cNvPr>
          <p:cNvSpPr>
            <a:spLocks noGrp="1"/>
          </p:cNvSpPr>
          <p:nvPr>
            <p:ph type="sldNum" sz="quarter" idx="12"/>
          </p:nvPr>
        </p:nvSpPr>
        <p:spPr/>
        <p:txBody>
          <a:bodyPr/>
          <a:lstStyle/>
          <a:p>
            <a:fld id="{5FA1E865-14C1-4821-A76E-59C9185BD7C6}" type="slidenum">
              <a:rPr lang="en-ZA" smtClean="0"/>
              <a:t>‹#›</a:t>
            </a:fld>
            <a:endParaRPr lang="en-ZA"/>
          </a:p>
        </p:txBody>
      </p:sp>
    </p:spTree>
    <p:extLst>
      <p:ext uri="{BB962C8B-B14F-4D97-AF65-F5344CB8AC3E}">
        <p14:creationId xmlns:p14="http://schemas.microsoft.com/office/powerpoint/2010/main" val="8471670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ADE7839-9713-9641-A45D-8B179238200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ZA"/>
          </a:p>
        </p:txBody>
      </p:sp>
      <p:sp>
        <p:nvSpPr>
          <p:cNvPr id="3" name="Vertical Text Placeholder 2">
            <a:extLst>
              <a:ext uri="{FF2B5EF4-FFF2-40B4-BE49-F238E27FC236}">
                <a16:creationId xmlns:a16="http://schemas.microsoft.com/office/drawing/2014/main" id="{9CA80B99-2887-F001-3A28-473E0FDCBD0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a:extLst>
              <a:ext uri="{FF2B5EF4-FFF2-40B4-BE49-F238E27FC236}">
                <a16:creationId xmlns:a16="http://schemas.microsoft.com/office/drawing/2014/main" id="{614A035A-14B3-54D4-C08B-25AB52D7C3EF}"/>
              </a:ext>
            </a:extLst>
          </p:cNvPr>
          <p:cNvSpPr>
            <a:spLocks noGrp="1"/>
          </p:cNvSpPr>
          <p:nvPr>
            <p:ph type="dt" sz="half" idx="10"/>
          </p:nvPr>
        </p:nvSpPr>
        <p:spPr/>
        <p:txBody>
          <a:bodyPr/>
          <a:lstStyle/>
          <a:p>
            <a:endParaRPr lang="en-ZA"/>
          </a:p>
        </p:txBody>
      </p:sp>
      <p:sp>
        <p:nvSpPr>
          <p:cNvPr id="5" name="Footer Placeholder 4">
            <a:extLst>
              <a:ext uri="{FF2B5EF4-FFF2-40B4-BE49-F238E27FC236}">
                <a16:creationId xmlns:a16="http://schemas.microsoft.com/office/drawing/2014/main" id="{6A21B128-0EF0-1B32-D55D-C514C795296D}"/>
              </a:ext>
            </a:extLst>
          </p:cNvPr>
          <p:cNvSpPr>
            <a:spLocks noGrp="1"/>
          </p:cNvSpPr>
          <p:nvPr>
            <p:ph type="ftr" sz="quarter" idx="11"/>
          </p:nvPr>
        </p:nvSpPr>
        <p:spPr/>
        <p:txBody>
          <a:bodyPr/>
          <a:lstStyle/>
          <a:p>
            <a:r>
              <a:rPr lang="en-ZA"/>
              <a:t>4</a:t>
            </a:r>
          </a:p>
        </p:txBody>
      </p:sp>
      <p:sp>
        <p:nvSpPr>
          <p:cNvPr id="6" name="Slide Number Placeholder 5">
            <a:extLst>
              <a:ext uri="{FF2B5EF4-FFF2-40B4-BE49-F238E27FC236}">
                <a16:creationId xmlns:a16="http://schemas.microsoft.com/office/drawing/2014/main" id="{C33DB597-7ABB-CAAB-FA52-4D66D1E4D674}"/>
              </a:ext>
            </a:extLst>
          </p:cNvPr>
          <p:cNvSpPr>
            <a:spLocks noGrp="1"/>
          </p:cNvSpPr>
          <p:nvPr>
            <p:ph type="sldNum" sz="quarter" idx="12"/>
          </p:nvPr>
        </p:nvSpPr>
        <p:spPr/>
        <p:txBody>
          <a:bodyPr/>
          <a:lstStyle/>
          <a:p>
            <a:fld id="{5FA1E865-14C1-4821-A76E-59C9185BD7C6}" type="slidenum">
              <a:rPr lang="en-ZA" smtClean="0"/>
              <a:t>‹#›</a:t>
            </a:fld>
            <a:endParaRPr lang="en-ZA"/>
          </a:p>
        </p:txBody>
      </p:sp>
    </p:spTree>
    <p:extLst>
      <p:ext uri="{BB962C8B-B14F-4D97-AF65-F5344CB8AC3E}">
        <p14:creationId xmlns:p14="http://schemas.microsoft.com/office/powerpoint/2010/main" val="41940585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Default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6413015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6D232-6159-707A-4D5E-35D4EC5E25C6}"/>
              </a:ext>
            </a:extLst>
          </p:cNvPr>
          <p:cNvSpPr>
            <a:spLocks noGrp="1"/>
          </p:cNvSpPr>
          <p:nvPr>
            <p:ph type="title"/>
          </p:nvPr>
        </p:nvSpPr>
        <p:spPr/>
        <p:txBody>
          <a:bodyPr/>
          <a:lstStyle/>
          <a:p>
            <a:r>
              <a:rPr lang="en-US"/>
              <a:t>Click to edit Master title style</a:t>
            </a:r>
            <a:endParaRPr lang="en-ZA"/>
          </a:p>
        </p:txBody>
      </p:sp>
      <p:sp>
        <p:nvSpPr>
          <p:cNvPr id="3" name="Content Placeholder 2">
            <a:extLst>
              <a:ext uri="{FF2B5EF4-FFF2-40B4-BE49-F238E27FC236}">
                <a16:creationId xmlns:a16="http://schemas.microsoft.com/office/drawing/2014/main" id="{DA644947-14B1-9F2E-AF92-BEC6083AB42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a:extLst>
              <a:ext uri="{FF2B5EF4-FFF2-40B4-BE49-F238E27FC236}">
                <a16:creationId xmlns:a16="http://schemas.microsoft.com/office/drawing/2014/main" id="{FD06628C-C353-488F-700B-1042411E89EE}"/>
              </a:ext>
            </a:extLst>
          </p:cNvPr>
          <p:cNvSpPr>
            <a:spLocks noGrp="1"/>
          </p:cNvSpPr>
          <p:nvPr>
            <p:ph type="dt" sz="half" idx="10"/>
          </p:nvPr>
        </p:nvSpPr>
        <p:spPr/>
        <p:txBody>
          <a:bodyPr/>
          <a:lstStyle/>
          <a:p>
            <a:endParaRPr lang="en-ZA"/>
          </a:p>
        </p:txBody>
      </p:sp>
      <p:sp>
        <p:nvSpPr>
          <p:cNvPr id="5" name="Footer Placeholder 4">
            <a:extLst>
              <a:ext uri="{FF2B5EF4-FFF2-40B4-BE49-F238E27FC236}">
                <a16:creationId xmlns:a16="http://schemas.microsoft.com/office/drawing/2014/main" id="{B4DAF228-4FD1-1D97-0A07-9E201A72731B}"/>
              </a:ext>
            </a:extLst>
          </p:cNvPr>
          <p:cNvSpPr>
            <a:spLocks noGrp="1"/>
          </p:cNvSpPr>
          <p:nvPr>
            <p:ph type="ftr" sz="quarter" idx="11"/>
          </p:nvPr>
        </p:nvSpPr>
        <p:spPr/>
        <p:txBody>
          <a:bodyPr/>
          <a:lstStyle/>
          <a:p>
            <a:r>
              <a:rPr lang="en-ZA"/>
              <a:t>4</a:t>
            </a:r>
          </a:p>
        </p:txBody>
      </p:sp>
      <p:sp>
        <p:nvSpPr>
          <p:cNvPr id="6" name="Slide Number Placeholder 5">
            <a:extLst>
              <a:ext uri="{FF2B5EF4-FFF2-40B4-BE49-F238E27FC236}">
                <a16:creationId xmlns:a16="http://schemas.microsoft.com/office/drawing/2014/main" id="{16908021-F64E-C72B-8073-9CDA4DA8A83F}"/>
              </a:ext>
            </a:extLst>
          </p:cNvPr>
          <p:cNvSpPr>
            <a:spLocks noGrp="1"/>
          </p:cNvSpPr>
          <p:nvPr>
            <p:ph type="sldNum" sz="quarter" idx="12"/>
          </p:nvPr>
        </p:nvSpPr>
        <p:spPr/>
        <p:txBody>
          <a:bodyPr/>
          <a:lstStyle/>
          <a:p>
            <a:fld id="{5FA1E865-14C1-4821-A76E-59C9185BD7C6}" type="slidenum">
              <a:rPr lang="en-ZA" smtClean="0"/>
              <a:t>‹#›</a:t>
            </a:fld>
            <a:endParaRPr lang="en-ZA"/>
          </a:p>
        </p:txBody>
      </p:sp>
    </p:spTree>
    <p:extLst>
      <p:ext uri="{BB962C8B-B14F-4D97-AF65-F5344CB8AC3E}">
        <p14:creationId xmlns:p14="http://schemas.microsoft.com/office/powerpoint/2010/main" val="40083652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FCAC71-C09F-7CD1-9CDC-28998E09ED2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ZA"/>
          </a:p>
        </p:txBody>
      </p:sp>
      <p:sp>
        <p:nvSpPr>
          <p:cNvPr id="3" name="Text Placeholder 2">
            <a:extLst>
              <a:ext uri="{FF2B5EF4-FFF2-40B4-BE49-F238E27FC236}">
                <a16:creationId xmlns:a16="http://schemas.microsoft.com/office/drawing/2014/main" id="{C4BBBC55-F330-FCA6-6EED-9E142445816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301FC1D-F86F-931A-B80B-B99706A0C09C}"/>
              </a:ext>
            </a:extLst>
          </p:cNvPr>
          <p:cNvSpPr>
            <a:spLocks noGrp="1"/>
          </p:cNvSpPr>
          <p:nvPr>
            <p:ph type="dt" sz="half" idx="10"/>
          </p:nvPr>
        </p:nvSpPr>
        <p:spPr/>
        <p:txBody>
          <a:bodyPr/>
          <a:lstStyle/>
          <a:p>
            <a:endParaRPr lang="en-ZA"/>
          </a:p>
        </p:txBody>
      </p:sp>
      <p:sp>
        <p:nvSpPr>
          <p:cNvPr id="5" name="Footer Placeholder 4">
            <a:extLst>
              <a:ext uri="{FF2B5EF4-FFF2-40B4-BE49-F238E27FC236}">
                <a16:creationId xmlns:a16="http://schemas.microsoft.com/office/drawing/2014/main" id="{0803550E-9F69-6CC3-E1CF-4B297EBC30A4}"/>
              </a:ext>
            </a:extLst>
          </p:cNvPr>
          <p:cNvSpPr>
            <a:spLocks noGrp="1"/>
          </p:cNvSpPr>
          <p:nvPr>
            <p:ph type="ftr" sz="quarter" idx="11"/>
          </p:nvPr>
        </p:nvSpPr>
        <p:spPr/>
        <p:txBody>
          <a:bodyPr/>
          <a:lstStyle/>
          <a:p>
            <a:r>
              <a:rPr lang="en-ZA"/>
              <a:t>4</a:t>
            </a:r>
          </a:p>
        </p:txBody>
      </p:sp>
      <p:sp>
        <p:nvSpPr>
          <p:cNvPr id="6" name="Slide Number Placeholder 5">
            <a:extLst>
              <a:ext uri="{FF2B5EF4-FFF2-40B4-BE49-F238E27FC236}">
                <a16:creationId xmlns:a16="http://schemas.microsoft.com/office/drawing/2014/main" id="{8D0C31CE-A486-2074-DE51-9BB2BAB3D167}"/>
              </a:ext>
            </a:extLst>
          </p:cNvPr>
          <p:cNvSpPr>
            <a:spLocks noGrp="1"/>
          </p:cNvSpPr>
          <p:nvPr>
            <p:ph type="sldNum" sz="quarter" idx="12"/>
          </p:nvPr>
        </p:nvSpPr>
        <p:spPr/>
        <p:txBody>
          <a:bodyPr/>
          <a:lstStyle/>
          <a:p>
            <a:fld id="{5FA1E865-14C1-4821-A76E-59C9185BD7C6}" type="slidenum">
              <a:rPr lang="en-ZA" smtClean="0"/>
              <a:t>‹#›</a:t>
            </a:fld>
            <a:endParaRPr lang="en-ZA"/>
          </a:p>
        </p:txBody>
      </p:sp>
    </p:spTree>
    <p:extLst>
      <p:ext uri="{BB962C8B-B14F-4D97-AF65-F5344CB8AC3E}">
        <p14:creationId xmlns:p14="http://schemas.microsoft.com/office/powerpoint/2010/main" val="35885485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F99A1B-CEC9-88E6-4F6D-B204D3BCF239}"/>
              </a:ext>
            </a:extLst>
          </p:cNvPr>
          <p:cNvSpPr>
            <a:spLocks noGrp="1"/>
          </p:cNvSpPr>
          <p:nvPr>
            <p:ph type="title"/>
          </p:nvPr>
        </p:nvSpPr>
        <p:spPr/>
        <p:txBody>
          <a:bodyPr/>
          <a:lstStyle/>
          <a:p>
            <a:r>
              <a:rPr lang="en-US"/>
              <a:t>Click to edit Master title style</a:t>
            </a:r>
            <a:endParaRPr lang="en-ZA"/>
          </a:p>
        </p:txBody>
      </p:sp>
      <p:sp>
        <p:nvSpPr>
          <p:cNvPr id="3" name="Content Placeholder 2">
            <a:extLst>
              <a:ext uri="{FF2B5EF4-FFF2-40B4-BE49-F238E27FC236}">
                <a16:creationId xmlns:a16="http://schemas.microsoft.com/office/drawing/2014/main" id="{E2FAE414-8F8B-3A5F-490B-32D346A4AAB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Content Placeholder 3">
            <a:extLst>
              <a:ext uri="{FF2B5EF4-FFF2-40B4-BE49-F238E27FC236}">
                <a16:creationId xmlns:a16="http://schemas.microsoft.com/office/drawing/2014/main" id="{979D1860-45BA-1839-DD40-35FDA7A97FD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5" name="Date Placeholder 4">
            <a:extLst>
              <a:ext uri="{FF2B5EF4-FFF2-40B4-BE49-F238E27FC236}">
                <a16:creationId xmlns:a16="http://schemas.microsoft.com/office/drawing/2014/main" id="{541FE98C-F3BB-18AD-11FB-1A68781BC894}"/>
              </a:ext>
            </a:extLst>
          </p:cNvPr>
          <p:cNvSpPr>
            <a:spLocks noGrp="1"/>
          </p:cNvSpPr>
          <p:nvPr>
            <p:ph type="dt" sz="half" idx="10"/>
          </p:nvPr>
        </p:nvSpPr>
        <p:spPr/>
        <p:txBody>
          <a:bodyPr/>
          <a:lstStyle/>
          <a:p>
            <a:endParaRPr lang="en-ZA"/>
          </a:p>
        </p:txBody>
      </p:sp>
      <p:sp>
        <p:nvSpPr>
          <p:cNvPr id="6" name="Footer Placeholder 5">
            <a:extLst>
              <a:ext uri="{FF2B5EF4-FFF2-40B4-BE49-F238E27FC236}">
                <a16:creationId xmlns:a16="http://schemas.microsoft.com/office/drawing/2014/main" id="{5ADE4657-1431-1186-D210-70CBBDBF28E1}"/>
              </a:ext>
            </a:extLst>
          </p:cNvPr>
          <p:cNvSpPr>
            <a:spLocks noGrp="1"/>
          </p:cNvSpPr>
          <p:nvPr>
            <p:ph type="ftr" sz="quarter" idx="11"/>
          </p:nvPr>
        </p:nvSpPr>
        <p:spPr/>
        <p:txBody>
          <a:bodyPr/>
          <a:lstStyle/>
          <a:p>
            <a:r>
              <a:rPr lang="en-ZA"/>
              <a:t>4</a:t>
            </a:r>
          </a:p>
        </p:txBody>
      </p:sp>
      <p:sp>
        <p:nvSpPr>
          <p:cNvPr id="7" name="Slide Number Placeholder 6">
            <a:extLst>
              <a:ext uri="{FF2B5EF4-FFF2-40B4-BE49-F238E27FC236}">
                <a16:creationId xmlns:a16="http://schemas.microsoft.com/office/drawing/2014/main" id="{96B3E4CF-6976-63D4-FC42-66855AA9863A}"/>
              </a:ext>
            </a:extLst>
          </p:cNvPr>
          <p:cNvSpPr>
            <a:spLocks noGrp="1"/>
          </p:cNvSpPr>
          <p:nvPr>
            <p:ph type="sldNum" sz="quarter" idx="12"/>
          </p:nvPr>
        </p:nvSpPr>
        <p:spPr/>
        <p:txBody>
          <a:bodyPr/>
          <a:lstStyle/>
          <a:p>
            <a:fld id="{5FA1E865-14C1-4821-A76E-59C9185BD7C6}" type="slidenum">
              <a:rPr lang="en-ZA" smtClean="0"/>
              <a:t>‹#›</a:t>
            </a:fld>
            <a:endParaRPr lang="en-ZA"/>
          </a:p>
        </p:txBody>
      </p:sp>
    </p:spTree>
    <p:extLst>
      <p:ext uri="{BB962C8B-B14F-4D97-AF65-F5344CB8AC3E}">
        <p14:creationId xmlns:p14="http://schemas.microsoft.com/office/powerpoint/2010/main" val="30902379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F13AC-D1A5-7205-71C3-FE428C76D41D}"/>
              </a:ext>
            </a:extLst>
          </p:cNvPr>
          <p:cNvSpPr>
            <a:spLocks noGrp="1"/>
          </p:cNvSpPr>
          <p:nvPr>
            <p:ph type="title"/>
          </p:nvPr>
        </p:nvSpPr>
        <p:spPr>
          <a:xfrm>
            <a:off x="839788" y="365125"/>
            <a:ext cx="10515600" cy="1325563"/>
          </a:xfrm>
        </p:spPr>
        <p:txBody>
          <a:bodyPr/>
          <a:lstStyle/>
          <a:p>
            <a:r>
              <a:rPr lang="en-US"/>
              <a:t>Click to edit Master title style</a:t>
            </a:r>
            <a:endParaRPr lang="en-ZA"/>
          </a:p>
        </p:txBody>
      </p:sp>
      <p:sp>
        <p:nvSpPr>
          <p:cNvPr id="3" name="Text Placeholder 2">
            <a:extLst>
              <a:ext uri="{FF2B5EF4-FFF2-40B4-BE49-F238E27FC236}">
                <a16:creationId xmlns:a16="http://schemas.microsoft.com/office/drawing/2014/main" id="{F6CDA782-21FD-65BE-7230-ED762FC94FD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6B2F705-6ECB-147F-646E-09689D3EAF8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5" name="Text Placeholder 4">
            <a:extLst>
              <a:ext uri="{FF2B5EF4-FFF2-40B4-BE49-F238E27FC236}">
                <a16:creationId xmlns:a16="http://schemas.microsoft.com/office/drawing/2014/main" id="{DC9CDE5C-CCEC-7CE7-B072-6179425BF60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0D65406-0DC8-86E5-BB19-E7170999751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7" name="Date Placeholder 6">
            <a:extLst>
              <a:ext uri="{FF2B5EF4-FFF2-40B4-BE49-F238E27FC236}">
                <a16:creationId xmlns:a16="http://schemas.microsoft.com/office/drawing/2014/main" id="{609C8223-C7A0-3497-EE4D-CC20310156A4}"/>
              </a:ext>
            </a:extLst>
          </p:cNvPr>
          <p:cNvSpPr>
            <a:spLocks noGrp="1"/>
          </p:cNvSpPr>
          <p:nvPr>
            <p:ph type="dt" sz="half" idx="10"/>
          </p:nvPr>
        </p:nvSpPr>
        <p:spPr/>
        <p:txBody>
          <a:bodyPr/>
          <a:lstStyle/>
          <a:p>
            <a:endParaRPr lang="en-ZA"/>
          </a:p>
        </p:txBody>
      </p:sp>
      <p:sp>
        <p:nvSpPr>
          <p:cNvPr id="8" name="Footer Placeholder 7">
            <a:extLst>
              <a:ext uri="{FF2B5EF4-FFF2-40B4-BE49-F238E27FC236}">
                <a16:creationId xmlns:a16="http://schemas.microsoft.com/office/drawing/2014/main" id="{EBA93D38-4184-61AC-7352-48A98A46A495}"/>
              </a:ext>
            </a:extLst>
          </p:cNvPr>
          <p:cNvSpPr>
            <a:spLocks noGrp="1"/>
          </p:cNvSpPr>
          <p:nvPr>
            <p:ph type="ftr" sz="quarter" idx="11"/>
          </p:nvPr>
        </p:nvSpPr>
        <p:spPr/>
        <p:txBody>
          <a:bodyPr/>
          <a:lstStyle/>
          <a:p>
            <a:r>
              <a:rPr lang="en-ZA"/>
              <a:t>4</a:t>
            </a:r>
          </a:p>
        </p:txBody>
      </p:sp>
      <p:sp>
        <p:nvSpPr>
          <p:cNvPr id="9" name="Slide Number Placeholder 8">
            <a:extLst>
              <a:ext uri="{FF2B5EF4-FFF2-40B4-BE49-F238E27FC236}">
                <a16:creationId xmlns:a16="http://schemas.microsoft.com/office/drawing/2014/main" id="{24E2517E-755E-8B50-C20A-7D9360F9DEA6}"/>
              </a:ext>
            </a:extLst>
          </p:cNvPr>
          <p:cNvSpPr>
            <a:spLocks noGrp="1"/>
          </p:cNvSpPr>
          <p:nvPr>
            <p:ph type="sldNum" sz="quarter" idx="12"/>
          </p:nvPr>
        </p:nvSpPr>
        <p:spPr/>
        <p:txBody>
          <a:bodyPr/>
          <a:lstStyle/>
          <a:p>
            <a:fld id="{5FA1E865-14C1-4821-A76E-59C9185BD7C6}" type="slidenum">
              <a:rPr lang="en-ZA" smtClean="0"/>
              <a:t>‹#›</a:t>
            </a:fld>
            <a:endParaRPr lang="en-ZA"/>
          </a:p>
        </p:txBody>
      </p:sp>
    </p:spTree>
    <p:extLst>
      <p:ext uri="{BB962C8B-B14F-4D97-AF65-F5344CB8AC3E}">
        <p14:creationId xmlns:p14="http://schemas.microsoft.com/office/powerpoint/2010/main" val="998178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1AFAC8-C320-0FBA-4474-0421EF003A93}"/>
              </a:ext>
            </a:extLst>
          </p:cNvPr>
          <p:cNvSpPr>
            <a:spLocks noGrp="1"/>
          </p:cNvSpPr>
          <p:nvPr>
            <p:ph type="title"/>
          </p:nvPr>
        </p:nvSpPr>
        <p:spPr/>
        <p:txBody>
          <a:bodyPr/>
          <a:lstStyle/>
          <a:p>
            <a:r>
              <a:rPr lang="en-US"/>
              <a:t>Click to edit Master title style</a:t>
            </a:r>
            <a:endParaRPr lang="en-ZA"/>
          </a:p>
        </p:txBody>
      </p:sp>
      <p:sp>
        <p:nvSpPr>
          <p:cNvPr id="3" name="Date Placeholder 2">
            <a:extLst>
              <a:ext uri="{FF2B5EF4-FFF2-40B4-BE49-F238E27FC236}">
                <a16:creationId xmlns:a16="http://schemas.microsoft.com/office/drawing/2014/main" id="{9DBD8372-D5B7-B3D3-0CBD-1DFAB7D937EA}"/>
              </a:ext>
            </a:extLst>
          </p:cNvPr>
          <p:cNvSpPr>
            <a:spLocks noGrp="1"/>
          </p:cNvSpPr>
          <p:nvPr>
            <p:ph type="dt" sz="half" idx="10"/>
          </p:nvPr>
        </p:nvSpPr>
        <p:spPr/>
        <p:txBody>
          <a:bodyPr/>
          <a:lstStyle/>
          <a:p>
            <a:endParaRPr lang="en-ZA"/>
          </a:p>
        </p:txBody>
      </p:sp>
      <p:sp>
        <p:nvSpPr>
          <p:cNvPr id="4" name="Footer Placeholder 3">
            <a:extLst>
              <a:ext uri="{FF2B5EF4-FFF2-40B4-BE49-F238E27FC236}">
                <a16:creationId xmlns:a16="http://schemas.microsoft.com/office/drawing/2014/main" id="{EA1BF573-003E-2CB1-5ACF-E7B5BFC76E8C}"/>
              </a:ext>
            </a:extLst>
          </p:cNvPr>
          <p:cNvSpPr>
            <a:spLocks noGrp="1"/>
          </p:cNvSpPr>
          <p:nvPr>
            <p:ph type="ftr" sz="quarter" idx="11"/>
          </p:nvPr>
        </p:nvSpPr>
        <p:spPr/>
        <p:txBody>
          <a:bodyPr/>
          <a:lstStyle/>
          <a:p>
            <a:r>
              <a:rPr lang="en-ZA"/>
              <a:t>4</a:t>
            </a:r>
          </a:p>
        </p:txBody>
      </p:sp>
      <p:sp>
        <p:nvSpPr>
          <p:cNvPr id="5" name="Slide Number Placeholder 4">
            <a:extLst>
              <a:ext uri="{FF2B5EF4-FFF2-40B4-BE49-F238E27FC236}">
                <a16:creationId xmlns:a16="http://schemas.microsoft.com/office/drawing/2014/main" id="{3B328348-9872-F07D-671D-DBD90478C699}"/>
              </a:ext>
            </a:extLst>
          </p:cNvPr>
          <p:cNvSpPr>
            <a:spLocks noGrp="1"/>
          </p:cNvSpPr>
          <p:nvPr>
            <p:ph type="sldNum" sz="quarter" idx="12"/>
          </p:nvPr>
        </p:nvSpPr>
        <p:spPr/>
        <p:txBody>
          <a:bodyPr/>
          <a:lstStyle/>
          <a:p>
            <a:fld id="{5FA1E865-14C1-4821-A76E-59C9185BD7C6}" type="slidenum">
              <a:rPr lang="en-ZA" smtClean="0"/>
              <a:t>‹#›</a:t>
            </a:fld>
            <a:endParaRPr lang="en-ZA"/>
          </a:p>
        </p:txBody>
      </p:sp>
    </p:spTree>
    <p:extLst>
      <p:ext uri="{BB962C8B-B14F-4D97-AF65-F5344CB8AC3E}">
        <p14:creationId xmlns:p14="http://schemas.microsoft.com/office/powerpoint/2010/main" val="1726411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88B1E1C-32B1-6F73-C4F0-49E5BBC93C62}"/>
              </a:ext>
            </a:extLst>
          </p:cNvPr>
          <p:cNvSpPr>
            <a:spLocks noGrp="1"/>
          </p:cNvSpPr>
          <p:nvPr>
            <p:ph type="dt" sz="half" idx="10"/>
          </p:nvPr>
        </p:nvSpPr>
        <p:spPr/>
        <p:txBody>
          <a:bodyPr/>
          <a:lstStyle/>
          <a:p>
            <a:endParaRPr lang="en-ZA"/>
          </a:p>
        </p:txBody>
      </p:sp>
      <p:sp>
        <p:nvSpPr>
          <p:cNvPr id="3" name="Footer Placeholder 2">
            <a:extLst>
              <a:ext uri="{FF2B5EF4-FFF2-40B4-BE49-F238E27FC236}">
                <a16:creationId xmlns:a16="http://schemas.microsoft.com/office/drawing/2014/main" id="{369BE4EC-D77E-DC1A-7057-46520B1FEA7A}"/>
              </a:ext>
            </a:extLst>
          </p:cNvPr>
          <p:cNvSpPr>
            <a:spLocks noGrp="1"/>
          </p:cNvSpPr>
          <p:nvPr>
            <p:ph type="ftr" sz="quarter" idx="11"/>
          </p:nvPr>
        </p:nvSpPr>
        <p:spPr/>
        <p:txBody>
          <a:bodyPr/>
          <a:lstStyle/>
          <a:p>
            <a:r>
              <a:rPr lang="en-ZA"/>
              <a:t>4</a:t>
            </a:r>
          </a:p>
        </p:txBody>
      </p:sp>
      <p:sp>
        <p:nvSpPr>
          <p:cNvPr id="4" name="Slide Number Placeholder 3">
            <a:extLst>
              <a:ext uri="{FF2B5EF4-FFF2-40B4-BE49-F238E27FC236}">
                <a16:creationId xmlns:a16="http://schemas.microsoft.com/office/drawing/2014/main" id="{D5EF3FFE-AEF9-3FF2-54F2-27538C53928C}"/>
              </a:ext>
            </a:extLst>
          </p:cNvPr>
          <p:cNvSpPr>
            <a:spLocks noGrp="1"/>
          </p:cNvSpPr>
          <p:nvPr>
            <p:ph type="sldNum" sz="quarter" idx="12"/>
          </p:nvPr>
        </p:nvSpPr>
        <p:spPr/>
        <p:txBody>
          <a:bodyPr/>
          <a:lstStyle/>
          <a:p>
            <a:fld id="{5FA1E865-14C1-4821-A76E-59C9185BD7C6}" type="slidenum">
              <a:rPr lang="en-ZA" smtClean="0"/>
              <a:t>‹#›</a:t>
            </a:fld>
            <a:endParaRPr lang="en-ZA"/>
          </a:p>
        </p:txBody>
      </p:sp>
    </p:spTree>
    <p:extLst>
      <p:ext uri="{BB962C8B-B14F-4D97-AF65-F5344CB8AC3E}">
        <p14:creationId xmlns:p14="http://schemas.microsoft.com/office/powerpoint/2010/main" val="34031517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5C1010-DDB7-85B1-C301-05E1FB86BA0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ZA"/>
          </a:p>
        </p:txBody>
      </p:sp>
      <p:sp>
        <p:nvSpPr>
          <p:cNvPr id="3" name="Content Placeholder 2">
            <a:extLst>
              <a:ext uri="{FF2B5EF4-FFF2-40B4-BE49-F238E27FC236}">
                <a16:creationId xmlns:a16="http://schemas.microsoft.com/office/drawing/2014/main" id="{3FDF2C40-89E4-F7CD-948F-9DB92858CF9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Text Placeholder 3">
            <a:extLst>
              <a:ext uri="{FF2B5EF4-FFF2-40B4-BE49-F238E27FC236}">
                <a16:creationId xmlns:a16="http://schemas.microsoft.com/office/drawing/2014/main" id="{39F4C75F-4EDD-F3A2-C69D-25640D0EDE8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939DA45-B213-4807-F2AF-9500C70EB06F}"/>
              </a:ext>
            </a:extLst>
          </p:cNvPr>
          <p:cNvSpPr>
            <a:spLocks noGrp="1"/>
          </p:cNvSpPr>
          <p:nvPr>
            <p:ph type="dt" sz="half" idx="10"/>
          </p:nvPr>
        </p:nvSpPr>
        <p:spPr/>
        <p:txBody>
          <a:bodyPr/>
          <a:lstStyle/>
          <a:p>
            <a:endParaRPr lang="en-ZA"/>
          </a:p>
        </p:txBody>
      </p:sp>
      <p:sp>
        <p:nvSpPr>
          <p:cNvPr id="6" name="Footer Placeholder 5">
            <a:extLst>
              <a:ext uri="{FF2B5EF4-FFF2-40B4-BE49-F238E27FC236}">
                <a16:creationId xmlns:a16="http://schemas.microsoft.com/office/drawing/2014/main" id="{F4FE6D82-249D-68DD-AEB9-BEBA94EFA065}"/>
              </a:ext>
            </a:extLst>
          </p:cNvPr>
          <p:cNvSpPr>
            <a:spLocks noGrp="1"/>
          </p:cNvSpPr>
          <p:nvPr>
            <p:ph type="ftr" sz="quarter" idx="11"/>
          </p:nvPr>
        </p:nvSpPr>
        <p:spPr/>
        <p:txBody>
          <a:bodyPr/>
          <a:lstStyle/>
          <a:p>
            <a:r>
              <a:rPr lang="en-ZA"/>
              <a:t>4</a:t>
            </a:r>
          </a:p>
        </p:txBody>
      </p:sp>
      <p:sp>
        <p:nvSpPr>
          <p:cNvPr id="7" name="Slide Number Placeholder 6">
            <a:extLst>
              <a:ext uri="{FF2B5EF4-FFF2-40B4-BE49-F238E27FC236}">
                <a16:creationId xmlns:a16="http://schemas.microsoft.com/office/drawing/2014/main" id="{7B21F8E9-3228-0BAC-E2CE-E8175BF127C7}"/>
              </a:ext>
            </a:extLst>
          </p:cNvPr>
          <p:cNvSpPr>
            <a:spLocks noGrp="1"/>
          </p:cNvSpPr>
          <p:nvPr>
            <p:ph type="sldNum" sz="quarter" idx="12"/>
          </p:nvPr>
        </p:nvSpPr>
        <p:spPr/>
        <p:txBody>
          <a:bodyPr/>
          <a:lstStyle/>
          <a:p>
            <a:fld id="{5FA1E865-14C1-4821-A76E-59C9185BD7C6}" type="slidenum">
              <a:rPr lang="en-ZA" smtClean="0"/>
              <a:t>‹#›</a:t>
            </a:fld>
            <a:endParaRPr lang="en-ZA"/>
          </a:p>
        </p:txBody>
      </p:sp>
    </p:spTree>
    <p:extLst>
      <p:ext uri="{BB962C8B-B14F-4D97-AF65-F5344CB8AC3E}">
        <p14:creationId xmlns:p14="http://schemas.microsoft.com/office/powerpoint/2010/main" val="5074508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C65BE8-4AE5-0525-AE02-5A4770E0382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ZA"/>
          </a:p>
        </p:txBody>
      </p:sp>
      <p:sp>
        <p:nvSpPr>
          <p:cNvPr id="3" name="Picture Placeholder 2">
            <a:extLst>
              <a:ext uri="{FF2B5EF4-FFF2-40B4-BE49-F238E27FC236}">
                <a16:creationId xmlns:a16="http://schemas.microsoft.com/office/drawing/2014/main" id="{5D756F33-A9D1-82CE-0E4A-6FC8CBB5D58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ZA"/>
          </a:p>
        </p:txBody>
      </p:sp>
      <p:sp>
        <p:nvSpPr>
          <p:cNvPr id="4" name="Text Placeholder 3">
            <a:extLst>
              <a:ext uri="{FF2B5EF4-FFF2-40B4-BE49-F238E27FC236}">
                <a16:creationId xmlns:a16="http://schemas.microsoft.com/office/drawing/2014/main" id="{53C6FA14-F631-8AE1-99A4-9A471840C0D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BB9E33E-EB87-F8E3-A174-5D996480A8C1}"/>
              </a:ext>
            </a:extLst>
          </p:cNvPr>
          <p:cNvSpPr>
            <a:spLocks noGrp="1"/>
          </p:cNvSpPr>
          <p:nvPr>
            <p:ph type="dt" sz="half" idx="10"/>
          </p:nvPr>
        </p:nvSpPr>
        <p:spPr/>
        <p:txBody>
          <a:bodyPr/>
          <a:lstStyle/>
          <a:p>
            <a:endParaRPr lang="en-ZA"/>
          </a:p>
        </p:txBody>
      </p:sp>
      <p:sp>
        <p:nvSpPr>
          <p:cNvPr id="6" name="Footer Placeholder 5">
            <a:extLst>
              <a:ext uri="{FF2B5EF4-FFF2-40B4-BE49-F238E27FC236}">
                <a16:creationId xmlns:a16="http://schemas.microsoft.com/office/drawing/2014/main" id="{B7FDA6B0-927C-A0B1-E70A-568E85E536C0}"/>
              </a:ext>
            </a:extLst>
          </p:cNvPr>
          <p:cNvSpPr>
            <a:spLocks noGrp="1"/>
          </p:cNvSpPr>
          <p:nvPr>
            <p:ph type="ftr" sz="quarter" idx="11"/>
          </p:nvPr>
        </p:nvSpPr>
        <p:spPr/>
        <p:txBody>
          <a:bodyPr/>
          <a:lstStyle/>
          <a:p>
            <a:r>
              <a:rPr lang="en-ZA"/>
              <a:t>4</a:t>
            </a:r>
          </a:p>
        </p:txBody>
      </p:sp>
      <p:sp>
        <p:nvSpPr>
          <p:cNvPr id="7" name="Slide Number Placeholder 6">
            <a:extLst>
              <a:ext uri="{FF2B5EF4-FFF2-40B4-BE49-F238E27FC236}">
                <a16:creationId xmlns:a16="http://schemas.microsoft.com/office/drawing/2014/main" id="{5E7159C2-D9CC-79CD-F77D-1A377457C9CF}"/>
              </a:ext>
            </a:extLst>
          </p:cNvPr>
          <p:cNvSpPr>
            <a:spLocks noGrp="1"/>
          </p:cNvSpPr>
          <p:nvPr>
            <p:ph type="sldNum" sz="quarter" idx="12"/>
          </p:nvPr>
        </p:nvSpPr>
        <p:spPr/>
        <p:txBody>
          <a:bodyPr/>
          <a:lstStyle/>
          <a:p>
            <a:fld id="{5FA1E865-14C1-4821-A76E-59C9185BD7C6}" type="slidenum">
              <a:rPr lang="en-ZA" smtClean="0"/>
              <a:t>‹#›</a:t>
            </a:fld>
            <a:endParaRPr lang="en-ZA"/>
          </a:p>
        </p:txBody>
      </p:sp>
    </p:spTree>
    <p:extLst>
      <p:ext uri="{BB962C8B-B14F-4D97-AF65-F5344CB8AC3E}">
        <p14:creationId xmlns:p14="http://schemas.microsoft.com/office/powerpoint/2010/main" val="27977629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2A2EAF0-D10F-0FF6-7D20-CC0672D373A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ZA"/>
          </a:p>
        </p:txBody>
      </p:sp>
      <p:sp>
        <p:nvSpPr>
          <p:cNvPr id="3" name="Text Placeholder 2">
            <a:extLst>
              <a:ext uri="{FF2B5EF4-FFF2-40B4-BE49-F238E27FC236}">
                <a16:creationId xmlns:a16="http://schemas.microsoft.com/office/drawing/2014/main" id="{71F32D3D-7D55-0498-9C12-53D1CA35912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a:extLst>
              <a:ext uri="{FF2B5EF4-FFF2-40B4-BE49-F238E27FC236}">
                <a16:creationId xmlns:a16="http://schemas.microsoft.com/office/drawing/2014/main" id="{18578C7F-A47F-288E-1FFC-FF8645A2AFD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ZA"/>
          </a:p>
        </p:txBody>
      </p:sp>
      <p:sp>
        <p:nvSpPr>
          <p:cNvPr id="5" name="Footer Placeholder 4">
            <a:extLst>
              <a:ext uri="{FF2B5EF4-FFF2-40B4-BE49-F238E27FC236}">
                <a16:creationId xmlns:a16="http://schemas.microsoft.com/office/drawing/2014/main" id="{16086759-0FE8-DF6D-C68D-DA0F0E78730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ZA"/>
              <a:t>4</a:t>
            </a:r>
          </a:p>
        </p:txBody>
      </p:sp>
      <p:sp>
        <p:nvSpPr>
          <p:cNvPr id="6" name="Slide Number Placeholder 5">
            <a:extLst>
              <a:ext uri="{FF2B5EF4-FFF2-40B4-BE49-F238E27FC236}">
                <a16:creationId xmlns:a16="http://schemas.microsoft.com/office/drawing/2014/main" id="{08CA9AEA-B280-D62C-ABE5-63B87E43F05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A1E865-14C1-4821-A76E-59C9185BD7C6}" type="slidenum">
              <a:rPr lang="en-ZA" smtClean="0"/>
              <a:t>‹#›</a:t>
            </a:fld>
            <a:endParaRPr lang="en-ZA"/>
          </a:p>
        </p:txBody>
      </p:sp>
    </p:spTree>
    <p:extLst>
      <p:ext uri="{BB962C8B-B14F-4D97-AF65-F5344CB8AC3E}">
        <p14:creationId xmlns:p14="http://schemas.microsoft.com/office/powerpoint/2010/main" val="3531632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0.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3.png"/><Relationship Id="rId1" Type="http://schemas.openxmlformats.org/officeDocument/2006/relationships/slideLayout" Target="../slideLayouts/slideLayout1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29.svg"/><Relationship Id="rId2" Type="http://schemas.openxmlformats.org/officeDocument/2006/relationships/hyperlink" Target="https://www.statista.com/outlook/mmo/electric-vehicles/south-africa" TargetMode="External"/><Relationship Id="rId1" Type="http://schemas.openxmlformats.org/officeDocument/2006/relationships/slideLayout" Target="../slideLayouts/slideLayout1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1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3.png"/><Relationship Id="rId1" Type="http://schemas.openxmlformats.org/officeDocument/2006/relationships/slideLayout" Target="../slideLayouts/slideLayout12.xml"/><Relationship Id="rId4" Type="http://schemas.openxmlformats.org/officeDocument/2006/relationships/image" Target="../media/image31.png"/></Relationships>
</file>

<file path=ppt/slides/_rels/slide15.xml.rels><?xml version="1.0" encoding="UTF-8" standalone="yes"?>
<Relationships xmlns="http://schemas.openxmlformats.org/package/2006/relationships"><Relationship Id="rId3" Type="http://schemas.openxmlformats.org/officeDocument/2006/relationships/image" Target="../media/image32.png"/><Relationship Id="rId7" Type="http://schemas.openxmlformats.org/officeDocument/2006/relationships/image" Target="../media/image35.png"/><Relationship Id="rId2" Type="http://schemas.openxmlformats.org/officeDocument/2006/relationships/image" Target="../media/image3.png"/><Relationship Id="rId1" Type="http://schemas.openxmlformats.org/officeDocument/2006/relationships/slideLayout" Target="../slideLayouts/slideLayout12.xml"/><Relationship Id="rId6" Type="http://schemas.openxmlformats.org/officeDocument/2006/relationships/image" Target="../media/image34.png"/><Relationship Id="rId5" Type="http://schemas.openxmlformats.org/officeDocument/2006/relationships/image" Target="../media/image33.png"/><Relationship Id="rId4" Type="http://schemas.microsoft.com/office/2007/relationships/hdphoto" Target="../media/hdphoto1.wdp"/></Relationships>
</file>

<file path=ppt/slides/_rels/slide1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png"/><Relationship Id="rId1" Type="http://schemas.openxmlformats.org/officeDocument/2006/relationships/slideLayout" Target="../slideLayouts/slideLayout12.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3.png"/><Relationship Id="rId1" Type="http://schemas.openxmlformats.org/officeDocument/2006/relationships/slideLayout" Target="../slideLayouts/slideLayout12.xml"/><Relationship Id="rId4" Type="http://schemas.openxmlformats.org/officeDocument/2006/relationships/image" Target="../media/image29.svg"/></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44.svg"/><Relationship Id="rId2" Type="http://schemas.openxmlformats.org/officeDocument/2006/relationships/image" Target="../media/image40.png"/><Relationship Id="rId1" Type="http://schemas.openxmlformats.org/officeDocument/2006/relationships/slideLayout" Target="../slideLayouts/slideLayout12.xml"/><Relationship Id="rId6" Type="http://schemas.openxmlformats.org/officeDocument/2006/relationships/image" Target="../media/image43.png"/><Relationship Id="rId5" Type="http://schemas.openxmlformats.org/officeDocument/2006/relationships/image" Target="../media/image42.svg"/><Relationship Id="rId4" Type="http://schemas.openxmlformats.org/officeDocument/2006/relationships/image" Target="../media/image41.png"/></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46.svg"/><Relationship Id="rId2" Type="http://schemas.openxmlformats.org/officeDocument/2006/relationships/image" Target="../media/image45.png"/><Relationship Id="rId1" Type="http://schemas.openxmlformats.org/officeDocument/2006/relationships/slideLayout" Target="../slideLayouts/slideLayout12.xml"/><Relationship Id="rId6" Type="http://schemas.openxmlformats.org/officeDocument/2006/relationships/hyperlink" Target="https://github.com/TendaiMJay/Loan-Default-Prediction" TargetMode="External"/><Relationship Id="rId5" Type="http://schemas.openxmlformats.org/officeDocument/2006/relationships/hyperlink" Target="https://www.linkedin.com/in/tendai-milicent-jonhasi-1a33671b1/" TargetMode="External"/><Relationship Id="rId4" Type="http://schemas.openxmlformats.org/officeDocument/2006/relationships/hyperlink" Target="mailto:tendaimjonhasi@gmail.com"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png"/><Relationship Id="rId2" Type="http://schemas.openxmlformats.org/officeDocument/2006/relationships/image" Target="../media/image3.png"/><Relationship Id="rId1" Type="http://schemas.openxmlformats.org/officeDocument/2006/relationships/slideLayout" Target="../slideLayouts/slideLayout12.xml"/><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3.png"/><Relationship Id="rId1" Type="http://schemas.openxmlformats.org/officeDocument/2006/relationships/slideLayout" Target="../slideLayouts/slideLayout12.xml"/><Relationship Id="rId4" Type="http://schemas.openxmlformats.org/officeDocument/2006/relationships/image" Target="../media/image15.png"/></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3.png"/><Relationship Id="rId1" Type="http://schemas.openxmlformats.org/officeDocument/2006/relationships/slideLayout" Target="../slideLayouts/slideLayout12.xml"/><Relationship Id="rId4" Type="http://schemas.openxmlformats.org/officeDocument/2006/relationships/image" Target="../media/image17.png"/></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TextBox 64">
            <a:extLst>
              <a:ext uri="{FF2B5EF4-FFF2-40B4-BE49-F238E27FC236}">
                <a16:creationId xmlns:a16="http://schemas.microsoft.com/office/drawing/2014/main" id="{68248725-F2B1-DF83-06FF-559C2EDF65D0}"/>
              </a:ext>
            </a:extLst>
          </p:cNvPr>
          <p:cNvSpPr txBox="1"/>
          <p:nvPr/>
        </p:nvSpPr>
        <p:spPr>
          <a:xfrm>
            <a:off x="530851" y="2424824"/>
            <a:ext cx="4190005" cy="2400657"/>
          </a:xfrm>
          <a:prstGeom prst="rect">
            <a:avLst/>
          </a:prstGeom>
          <a:noFill/>
        </p:spPr>
        <p:txBody>
          <a:bodyPr wrap="square" rtlCol="0">
            <a:spAutoFit/>
          </a:bodyPr>
          <a:lstStyle/>
          <a:p>
            <a:r>
              <a:rPr lang="en-ZA" sz="3000" b="1" i="0" dirty="0">
                <a:solidFill>
                  <a:srgbClr val="002953"/>
                </a:solidFill>
                <a:effectLst/>
                <a:highlight>
                  <a:srgbClr val="FFFFFF"/>
                </a:highlight>
                <a:latin typeface="Arial" panose="020B0604020202020204" pitchFamily="34" charset="0"/>
                <a:cs typeface="Arial" panose="020B0604020202020204" pitchFamily="34" charset="0"/>
              </a:rPr>
              <a:t>PREDICTING LOAN DEFAULTERS FOR BAJAJ FINSERV LTD C</a:t>
            </a:r>
            <a:r>
              <a:rPr lang="en-US" sz="3000" b="1" dirty="0">
                <a:solidFill>
                  <a:srgbClr val="002953"/>
                </a:solidFill>
                <a:latin typeface="Arial" panose="020B0604020202020204" pitchFamily="34" charset="0"/>
                <a:cs typeface="Arial" panose="020B0604020202020204" pitchFamily="34" charset="0"/>
              </a:rPr>
              <a:t>APSTONE PROJECT</a:t>
            </a:r>
          </a:p>
        </p:txBody>
      </p:sp>
      <p:sp>
        <p:nvSpPr>
          <p:cNvPr id="66" name="TextBox 65">
            <a:extLst>
              <a:ext uri="{FF2B5EF4-FFF2-40B4-BE49-F238E27FC236}">
                <a16:creationId xmlns:a16="http://schemas.microsoft.com/office/drawing/2014/main" id="{2E3389B0-9E12-2909-9C44-07BEF787F2A7}"/>
              </a:ext>
            </a:extLst>
          </p:cNvPr>
          <p:cNvSpPr txBox="1"/>
          <p:nvPr/>
        </p:nvSpPr>
        <p:spPr>
          <a:xfrm>
            <a:off x="530851" y="5272791"/>
            <a:ext cx="4041149" cy="954107"/>
          </a:xfrm>
          <a:prstGeom prst="rect">
            <a:avLst/>
          </a:prstGeom>
          <a:noFill/>
        </p:spPr>
        <p:txBody>
          <a:bodyPr wrap="square" rtlCol="0">
            <a:spAutoFit/>
          </a:bodyPr>
          <a:lstStyle/>
          <a:p>
            <a:r>
              <a:rPr lang="en-ZA" sz="2000" dirty="0">
                <a:solidFill>
                  <a:srgbClr val="002953"/>
                </a:solidFill>
                <a:latin typeface="Arial" panose="020B0604020202020204" pitchFamily="34" charset="0"/>
                <a:cs typeface="Arial" panose="020B0604020202020204" pitchFamily="34" charset="0"/>
              </a:rPr>
              <a:t>Presentation by Tendai Jonhasi</a:t>
            </a:r>
          </a:p>
          <a:p>
            <a:endParaRPr lang="en-ZA" dirty="0">
              <a:solidFill>
                <a:srgbClr val="002953"/>
              </a:solidFill>
              <a:latin typeface="Arial" panose="020B0604020202020204" pitchFamily="34" charset="0"/>
              <a:cs typeface="Arial" panose="020B0604020202020204" pitchFamily="34" charset="0"/>
            </a:endParaRPr>
          </a:p>
          <a:p>
            <a:r>
              <a:rPr lang="en-ZA" dirty="0">
                <a:solidFill>
                  <a:srgbClr val="002953"/>
                </a:solidFill>
                <a:latin typeface="Arial" panose="020B0604020202020204" pitchFamily="34" charset="0"/>
                <a:cs typeface="Arial" panose="020B0604020202020204" pitchFamily="34" charset="0"/>
              </a:rPr>
              <a:t>July 30</a:t>
            </a:r>
            <a:r>
              <a:rPr lang="en-ZA" baseline="30000" dirty="0">
                <a:solidFill>
                  <a:srgbClr val="002953"/>
                </a:solidFill>
                <a:latin typeface="Arial" panose="020B0604020202020204" pitchFamily="34" charset="0"/>
                <a:cs typeface="Arial" panose="020B0604020202020204" pitchFamily="34" charset="0"/>
              </a:rPr>
              <a:t>th</a:t>
            </a:r>
            <a:r>
              <a:rPr lang="en-ZA" dirty="0">
                <a:solidFill>
                  <a:srgbClr val="002953"/>
                </a:solidFill>
                <a:latin typeface="Arial" panose="020B0604020202020204" pitchFamily="34" charset="0"/>
                <a:cs typeface="Arial" panose="020B0604020202020204" pitchFamily="34" charset="0"/>
              </a:rPr>
              <a:t> 2024</a:t>
            </a:r>
          </a:p>
        </p:txBody>
      </p:sp>
      <p:sp>
        <p:nvSpPr>
          <p:cNvPr id="70" name="TextBox 69">
            <a:extLst>
              <a:ext uri="{FF2B5EF4-FFF2-40B4-BE49-F238E27FC236}">
                <a16:creationId xmlns:a16="http://schemas.microsoft.com/office/drawing/2014/main" id="{6DE24089-C024-A4EC-13C4-56495A38B026}"/>
              </a:ext>
            </a:extLst>
          </p:cNvPr>
          <p:cNvSpPr txBox="1"/>
          <p:nvPr/>
        </p:nvSpPr>
        <p:spPr>
          <a:xfrm>
            <a:off x="11196083" y="6611779"/>
            <a:ext cx="1597542" cy="246221"/>
          </a:xfrm>
          <a:prstGeom prst="rect">
            <a:avLst/>
          </a:prstGeom>
          <a:noFill/>
        </p:spPr>
        <p:txBody>
          <a:bodyPr wrap="square">
            <a:spAutoFit/>
          </a:bodyPr>
          <a:lstStyle/>
          <a:p>
            <a:r>
              <a:rPr lang="en-ZA" sz="1000" dirty="0">
                <a:solidFill>
                  <a:schemeClr val="bg1"/>
                </a:solidFill>
                <a:latin typeface="Arial" panose="020B0604020202020204" pitchFamily="34" charset="0"/>
                <a:cs typeface="Arial" panose="020B0604020202020204" pitchFamily="34" charset="0"/>
              </a:rPr>
              <a:t>unsplash.com</a:t>
            </a:r>
          </a:p>
        </p:txBody>
      </p:sp>
      <p:pic>
        <p:nvPicPr>
          <p:cNvPr id="5" name="Picture 4" descr="A blue and white logo&#10;&#10;Description automatically generated">
            <a:extLst>
              <a:ext uri="{FF2B5EF4-FFF2-40B4-BE49-F238E27FC236}">
                <a16:creationId xmlns:a16="http://schemas.microsoft.com/office/drawing/2014/main" id="{A1C646AC-D007-9EC0-9E89-8B0AC8AB6F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813" y="599686"/>
            <a:ext cx="3048425" cy="1276528"/>
          </a:xfrm>
          <a:prstGeom prst="rect">
            <a:avLst/>
          </a:prstGeom>
        </p:spPr>
      </p:pic>
      <p:pic>
        <p:nvPicPr>
          <p:cNvPr id="7" name="Picture 6" descr="A hand holding a graph&#10;&#10;Description automatically generated">
            <a:extLst>
              <a:ext uri="{FF2B5EF4-FFF2-40B4-BE49-F238E27FC236}">
                <a16:creationId xmlns:a16="http://schemas.microsoft.com/office/drawing/2014/main" id="{4151D413-F7E1-667B-42AE-CAD44C8DEE74}"/>
              </a:ext>
            </a:extLst>
          </p:cNvPr>
          <p:cNvPicPr>
            <a:picLocks noChangeAspect="1"/>
          </p:cNvPicPr>
          <p:nvPr/>
        </p:nvPicPr>
        <p:blipFill rotWithShape="1">
          <a:blip r:embed="rId3">
            <a:extLst>
              <a:ext uri="{28A0092B-C50C-407E-A947-70E740481C1C}">
                <a14:useLocalDpi xmlns:a14="http://schemas.microsoft.com/office/drawing/2010/main" val="0"/>
              </a:ext>
            </a:extLst>
          </a:blip>
          <a:srcRect l="36024" r="4806"/>
          <a:stretch/>
        </p:blipFill>
        <p:spPr>
          <a:xfrm>
            <a:off x="4798835" y="0"/>
            <a:ext cx="7393165" cy="6858000"/>
          </a:xfrm>
          <a:prstGeom prst="rect">
            <a:avLst/>
          </a:prstGeom>
        </p:spPr>
      </p:pic>
    </p:spTree>
    <p:extLst>
      <p:ext uri="{BB962C8B-B14F-4D97-AF65-F5344CB8AC3E}">
        <p14:creationId xmlns:p14="http://schemas.microsoft.com/office/powerpoint/2010/main" val="29039437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3B7CE322-7B89-AABB-ABDD-8AFD03983351}"/>
              </a:ext>
            </a:extLst>
          </p:cNvPr>
          <p:cNvSpPr txBox="1">
            <a:spLocks/>
          </p:cNvSpPr>
          <p:nvPr/>
        </p:nvSpPr>
        <p:spPr>
          <a:xfrm>
            <a:off x="584793" y="365126"/>
            <a:ext cx="10533517" cy="863390"/>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dirty="0">
                <a:solidFill>
                  <a:srgbClr val="002953"/>
                </a:solidFill>
                <a:latin typeface="Arial" panose="020B0604020202020204" pitchFamily="34" charset="0"/>
                <a:cs typeface="Arial" panose="020B0604020202020204" pitchFamily="34" charset="0"/>
              </a:rPr>
              <a:t>Model Training and Evaluation</a:t>
            </a:r>
          </a:p>
        </p:txBody>
      </p:sp>
      <p:sp>
        <p:nvSpPr>
          <p:cNvPr id="12" name="Slide Number Placeholder 4">
            <a:extLst>
              <a:ext uri="{FF2B5EF4-FFF2-40B4-BE49-F238E27FC236}">
                <a16:creationId xmlns:a16="http://schemas.microsoft.com/office/drawing/2014/main" id="{6E722EAD-CB37-ABFC-B2A8-9FE280D287B6}"/>
              </a:ext>
            </a:extLst>
          </p:cNvPr>
          <p:cNvSpPr txBox="1">
            <a:spLocks/>
          </p:cNvSpPr>
          <p:nvPr/>
        </p:nvSpPr>
        <p:spPr>
          <a:xfrm>
            <a:off x="11579934" y="6273209"/>
            <a:ext cx="459467" cy="384538"/>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8F63A3B-78C7-47BE-AE5E-E10140E04643}" type="slidenum">
              <a:rPr lang="en-US" sz="1600" smtClean="0">
                <a:solidFill>
                  <a:srgbClr val="141FAA"/>
                </a:solidFill>
                <a:latin typeface="Arial" panose="020B0604020202020204" pitchFamily="34" charset="0"/>
                <a:cs typeface="Arial" panose="020B0604020202020204" pitchFamily="34" charset="0"/>
              </a:rPr>
              <a:pPr/>
              <a:t>10</a:t>
            </a:fld>
            <a:endParaRPr lang="en-US" sz="1600" dirty="0">
              <a:solidFill>
                <a:srgbClr val="141FAA"/>
              </a:solidFill>
              <a:latin typeface="Arial" panose="020B0604020202020204" pitchFamily="34" charset="0"/>
              <a:cs typeface="Arial" panose="020B0604020202020204" pitchFamily="34" charset="0"/>
            </a:endParaRPr>
          </a:p>
        </p:txBody>
      </p:sp>
      <p:sp>
        <p:nvSpPr>
          <p:cNvPr id="2" name="Google Shape;410;g1285b5c9369_0_0">
            <a:extLst>
              <a:ext uri="{FF2B5EF4-FFF2-40B4-BE49-F238E27FC236}">
                <a16:creationId xmlns:a16="http://schemas.microsoft.com/office/drawing/2014/main" id="{8D016036-BCC8-0A67-99DF-0A7BD6A1D683}"/>
              </a:ext>
            </a:extLst>
          </p:cNvPr>
          <p:cNvSpPr/>
          <p:nvPr/>
        </p:nvSpPr>
        <p:spPr>
          <a:xfrm>
            <a:off x="947190" y="1685070"/>
            <a:ext cx="4868819" cy="1407113"/>
          </a:xfrm>
          <a:prstGeom prst="rect">
            <a:avLst/>
          </a:prstGeom>
          <a:solidFill>
            <a:schemeClr val="accent5">
              <a:lumMod val="20000"/>
              <a:lumOff val="80000"/>
            </a:schemeClr>
          </a:solidFill>
          <a:ln>
            <a:noFill/>
          </a:ln>
        </p:spPr>
        <p:txBody>
          <a:bodyPr spcFirstLastPara="1" wrap="square" lIns="91425" tIns="45700" rIns="91425" bIns="45700" anchor="ctr" anchorCtr="0">
            <a:noAutofit/>
          </a:bodyPr>
          <a:lstStyle/>
          <a:p>
            <a:pPr marL="165100" marR="0" lvl="0" indent="0" algn="l" rtl="0">
              <a:lnSpc>
                <a:spcPct val="100000"/>
              </a:lnSpc>
              <a:spcBef>
                <a:spcPts val="0"/>
              </a:spcBef>
              <a:spcAft>
                <a:spcPts val="0"/>
              </a:spcAft>
              <a:buClr>
                <a:srgbClr val="000000"/>
              </a:buClr>
              <a:buSzPts val="1200"/>
              <a:buFont typeface="Arial"/>
              <a:buNone/>
            </a:pPr>
            <a:r>
              <a:rPr lang="en-US" sz="1200" b="1" i="0" u="none" strike="noStrike" cap="none" dirty="0">
                <a:solidFill>
                  <a:srgbClr val="08105B"/>
                </a:solidFill>
                <a:latin typeface="Arial"/>
                <a:ea typeface="Arial"/>
                <a:cs typeface="Arial"/>
                <a:sym typeface="Arial"/>
              </a:rPr>
              <a:t>Logistic Regression</a:t>
            </a:r>
          </a:p>
          <a:p>
            <a:pPr marL="165100" marR="0" lvl="0" indent="0" algn="l" rtl="0">
              <a:lnSpc>
                <a:spcPct val="100000"/>
              </a:lnSpc>
              <a:spcBef>
                <a:spcPts val="0"/>
              </a:spcBef>
              <a:spcAft>
                <a:spcPts val="0"/>
              </a:spcAft>
              <a:buClr>
                <a:srgbClr val="000000"/>
              </a:buClr>
              <a:buSzPts val="1200"/>
              <a:buFont typeface="Arial"/>
              <a:buNone/>
            </a:pPr>
            <a:endParaRPr lang="en-US" sz="1000" b="0" i="0" u="none" strike="noStrike" cap="none" dirty="0">
              <a:solidFill>
                <a:srgbClr val="08105B"/>
              </a:solidFill>
              <a:latin typeface="Arial"/>
              <a:ea typeface="Arial"/>
              <a:cs typeface="Arial"/>
              <a:sym typeface="Arial"/>
            </a:endParaRPr>
          </a:p>
          <a:p>
            <a:pPr marL="336550" marR="0" lvl="0" indent="-171450" algn="l" rtl="0">
              <a:lnSpc>
                <a:spcPct val="100000"/>
              </a:lnSpc>
              <a:spcBef>
                <a:spcPts val="0"/>
              </a:spcBef>
              <a:spcAft>
                <a:spcPts val="0"/>
              </a:spcAft>
              <a:buClr>
                <a:srgbClr val="000000"/>
              </a:buClr>
              <a:buSzPts val="1000"/>
              <a:buFont typeface="Arial"/>
              <a:buChar char="•"/>
            </a:pPr>
            <a:r>
              <a:rPr lang="en-US" sz="1000" b="0" i="0" u="none" strike="noStrike" cap="none" dirty="0">
                <a:solidFill>
                  <a:srgbClr val="08105B"/>
                </a:solidFill>
                <a:latin typeface="Arial"/>
                <a:ea typeface="Arial"/>
                <a:cs typeface="Arial"/>
                <a:sym typeface="Arial"/>
              </a:rPr>
              <a:t>This algorithm is a statistical method that predicts the probability of each class, and the algorithm displays the probability of that prediction (e.g., an 80% chance that the class is 1). </a:t>
            </a:r>
          </a:p>
          <a:p>
            <a:pPr marL="336550" marR="0" lvl="0" indent="-171450" algn="l" rtl="0">
              <a:lnSpc>
                <a:spcPct val="100000"/>
              </a:lnSpc>
              <a:spcBef>
                <a:spcPts val="0"/>
              </a:spcBef>
              <a:spcAft>
                <a:spcPts val="0"/>
              </a:spcAft>
              <a:buClr>
                <a:srgbClr val="000000"/>
              </a:buClr>
              <a:buSzPts val="1000"/>
              <a:buFont typeface="Arial"/>
              <a:buChar char="•"/>
            </a:pPr>
            <a:r>
              <a:rPr lang="en-US" sz="1000" b="0" i="0" u="none" strike="noStrike" cap="none" dirty="0">
                <a:solidFill>
                  <a:srgbClr val="08105B"/>
                </a:solidFill>
                <a:latin typeface="Arial"/>
                <a:ea typeface="Arial"/>
                <a:cs typeface="Arial"/>
                <a:sym typeface="Arial"/>
              </a:rPr>
              <a:t>“The Logistic Regression models were recognized as the most appropriate models in deciding to grant credit to individuals and regarded as the industry standard in credit scoring model development” (Victor &amp; Raheem, 2021). </a:t>
            </a:r>
          </a:p>
        </p:txBody>
      </p:sp>
      <p:sp>
        <p:nvSpPr>
          <p:cNvPr id="5" name="Google Shape;411;g1285b5c9369_0_0">
            <a:extLst>
              <a:ext uri="{FF2B5EF4-FFF2-40B4-BE49-F238E27FC236}">
                <a16:creationId xmlns:a16="http://schemas.microsoft.com/office/drawing/2014/main" id="{9DF57A6B-D161-743F-FCFE-1F370172974F}"/>
              </a:ext>
            </a:extLst>
          </p:cNvPr>
          <p:cNvSpPr/>
          <p:nvPr/>
        </p:nvSpPr>
        <p:spPr>
          <a:xfrm>
            <a:off x="724625" y="1685071"/>
            <a:ext cx="398209" cy="410192"/>
          </a:xfrm>
          <a:prstGeom prst="ellipse">
            <a:avLst/>
          </a:prstGeom>
          <a:solidFill>
            <a:srgbClr val="595959"/>
          </a:solidFill>
          <a:ln>
            <a:noFill/>
          </a:ln>
          <a:effectLst>
            <a:outerShdw blurRad="50800" dist="38100" dir="2700000" algn="tl" rotWithShape="0">
              <a:srgbClr val="000000">
                <a:alpha val="4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1" i="0" u="none" strike="noStrike" cap="none">
                <a:solidFill>
                  <a:schemeClr val="lt1"/>
                </a:solidFill>
                <a:latin typeface="Arial"/>
                <a:ea typeface="Arial"/>
                <a:cs typeface="Arial"/>
                <a:sym typeface="Arial"/>
              </a:rPr>
              <a:t>1</a:t>
            </a:r>
            <a:endParaRPr sz="1200" b="1" i="0" u="none" strike="noStrike" cap="none">
              <a:solidFill>
                <a:schemeClr val="lt1"/>
              </a:solidFill>
              <a:latin typeface="Arial"/>
              <a:ea typeface="Arial"/>
              <a:cs typeface="Arial"/>
              <a:sym typeface="Arial"/>
            </a:endParaRPr>
          </a:p>
        </p:txBody>
      </p:sp>
      <p:sp>
        <p:nvSpPr>
          <p:cNvPr id="6" name="Google Shape;412;g1285b5c9369_0_0">
            <a:extLst>
              <a:ext uri="{FF2B5EF4-FFF2-40B4-BE49-F238E27FC236}">
                <a16:creationId xmlns:a16="http://schemas.microsoft.com/office/drawing/2014/main" id="{247AB62E-CFC5-031E-6349-A16DCDF30B24}"/>
              </a:ext>
            </a:extLst>
          </p:cNvPr>
          <p:cNvSpPr/>
          <p:nvPr/>
        </p:nvSpPr>
        <p:spPr>
          <a:xfrm>
            <a:off x="628205" y="1006327"/>
            <a:ext cx="11120770" cy="486626"/>
          </a:xfrm>
          <a:prstGeom prst="rect">
            <a:avLst/>
          </a:prstGeom>
          <a:solidFill>
            <a:schemeClr val="accent3">
              <a:lumMod val="60000"/>
              <a:lumOff val="40000"/>
            </a:schemeClr>
          </a:solidFill>
          <a:ln w="25400" cap="flat" cmpd="sng">
            <a:noFill/>
            <a:prstDash val="solid"/>
            <a:round/>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rtl="0">
              <a:lnSpc>
                <a:spcPct val="100000"/>
              </a:lnSpc>
              <a:spcBef>
                <a:spcPts val="0"/>
              </a:spcBef>
              <a:spcAft>
                <a:spcPts val="0"/>
              </a:spcAft>
              <a:buClr>
                <a:srgbClr val="000000"/>
              </a:buClr>
              <a:buSzPts val="1200"/>
              <a:buFont typeface="Arial"/>
              <a:buNone/>
            </a:pPr>
            <a:r>
              <a:rPr lang="en-US" sz="1200" b="1" i="0" u="none" strike="noStrike" cap="none" dirty="0">
                <a:solidFill>
                  <a:schemeClr val="lt1"/>
                </a:solidFill>
                <a:latin typeface="Arial"/>
                <a:ea typeface="Arial"/>
                <a:cs typeface="Arial"/>
                <a:sym typeface="Arial"/>
              </a:rPr>
              <a:t>To build a model that predicts loan defaults, it needs to be trained using algorithms. In this study, various algorithms are used and analyzed to determine which one is the best performing one. The algorithms used in this research are:</a:t>
            </a:r>
          </a:p>
        </p:txBody>
      </p:sp>
      <p:sp>
        <p:nvSpPr>
          <p:cNvPr id="7" name="Google Shape;414;g1285b5c9369_0_0">
            <a:extLst>
              <a:ext uri="{FF2B5EF4-FFF2-40B4-BE49-F238E27FC236}">
                <a16:creationId xmlns:a16="http://schemas.microsoft.com/office/drawing/2014/main" id="{C434FD61-DED6-1DD3-B09C-0E4276B687BA}"/>
              </a:ext>
            </a:extLst>
          </p:cNvPr>
          <p:cNvSpPr/>
          <p:nvPr/>
        </p:nvSpPr>
        <p:spPr>
          <a:xfrm>
            <a:off x="947190" y="3254115"/>
            <a:ext cx="4868819" cy="1359591"/>
          </a:xfrm>
          <a:prstGeom prst="rect">
            <a:avLst/>
          </a:prstGeom>
          <a:solidFill>
            <a:schemeClr val="accent5">
              <a:lumMod val="20000"/>
              <a:lumOff val="80000"/>
            </a:schemeClr>
          </a:solidFill>
          <a:ln>
            <a:noFill/>
          </a:ln>
        </p:spPr>
        <p:txBody>
          <a:bodyPr spcFirstLastPara="1" wrap="square" lIns="91425" tIns="45700" rIns="91425" bIns="45700" anchor="ctr" anchorCtr="0">
            <a:noAutofit/>
          </a:bodyPr>
          <a:lstStyle/>
          <a:p>
            <a:pPr marL="165100" marR="0" lvl="0" indent="0" algn="l" rtl="0">
              <a:spcBef>
                <a:spcPts val="0"/>
              </a:spcBef>
              <a:spcAft>
                <a:spcPts val="0"/>
              </a:spcAft>
              <a:buClr>
                <a:srgbClr val="000000"/>
              </a:buClr>
              <a:buSzPts val="1200"/>
              <a:buFont typeface="Arial"/>
              <a:buNone/>
            </a:pPr>
            <a:r>
              <a:rPr lang="en-US" sz="1200" b="1" i="0" u="none" strike="noStrike" cap="none" dirty="0">
                <a:solidFill>
                  <a:srgbClr val="08105B"/>
                </a:solidFill>
                <a:latin typeface="Arial"/>
                <a:ea typeface="Arial"/>
                <a:cs typeface="Arial"/>
                <a:sym typeface="Arial"/>
              </a:rPr>
              <a:t>Decision Tree</a:t>
            </a:r>
          </a:p>
          <a:p>
            <a:pPr marL="165100" marR="0" lvl="0" indent="0" algn="l" rtl="0">
              <a:spcBef>
                <a:spcPts val="0"/>
              </a:spcBef>
              <a:spcAft>
                <a:spcPts val="0"/>
              </a:spcAft>
              <a:buClr>
                <a:srgbClr val="000000"/>
              </a:buClr>
              <a:buSzPts val="1200"/>
              <a:buFont typeface="Arial"/>
              <a:buNone/>
            </a:pPr>
            <a:endParaRPr lang="en-US" sz="1200" b="1" dirty="0">
              <a:solidFill>
                <a:srgbClr val="08105B"/>
              </a:solidFill>
              <a:latin typeface="Arial"/>
              <a:ea typeface="Arial"/>
              <a:cs typeface="Arial"/>
              <a:sym typeface="Arial"/>
            </a:endParaRPr>
          </a:p>
          <a:p>
            <a:pPr marL="336550" marR="0" lvl="0" indent="-171450" rtl="0">
              <a:spcAft>
                <a:spcPts val="0"/>
              </a:spcAft>
              <a:buClr>
                <a:srgbClr val="000000"/>
              </a:buClr>
              <a:buSzPts val="1000"/>
              <a:buFont typeface="Arial" panose="020B0604020202020204" pitchFamily="34" charset="0"/>
              <a:buChar char="•"/>
            </a:pPr>
            <a:r>
              <a:rPr lang="en-US" sz="1000" b="0" i="0" u="none" strike="noStrike" cap="none" dirty="0">
                <a:solidFill>
                  <a:srgbClr val="08105B"/>
                </a:solidFill>
                <a:latin typeface="Arial"/>
                <a:ea typeface="Arial"/>
                <a:cs typeface="Arial"/>
                <a:sym typeface="Arial"/>
              </a:rPr>
              <a:t>Decision Tree works by separating into different nodes, where each node represents a variable. The variable that affects the prediction the most is placed at the beginning and then continuing with the other variables below which are of less important (hierarchy).</a:t>
            </a:r>
          </a:p>
          <a:p>
            <a:pPr marL="336550" marR="0" lvl="0" indent="-171450" rtl="0">
              <a:spcAft>
                <a:spcPts val="0"/>
              </a:spcAft>
              <a:buClr>
                <a:srgbClr val="000000"/>
              </a:buClr>
              <a:buSzPts val="1000"/>
              <a:buFont typeface="Arial" panose="020B0604020202020204" pitchFamily="34" charset="0"/>
              <a:buChar char="•"/>
            </a:pPr>
            <a:r>
              <a:rPr lang="en-US" sz="1000" b="0" i="0" u="none" strike="noStrike" cap="none" dirty="0">
                <a:solidFill>
                  <a:srgbClr val="08105B"/>
                </a:solidFill>
                <a:latin typeface="Arial"/>
                <a:ea typeface="Arial"/>
                <a:cs typeface="Arial"/>
                <a:sym typeface="Arial"/>
              </a:rPr>
              <a:t>The </a:t>
            </a:r>
            <a:r>
              <a:rPr lang="en-US" sz="1000" b="1" i="0" u="none" strike="noStrike" cap="none" dirty="0">
                <a:solidFill>
                  <a:srgbClr val="08105B"/>
                </a:solidFill>
                <a:latin typeface="Arial"/>
                <a:ea typeface="Arial"/>
                <a:cs typeface="Arial"/>
                <a:sym typeface="Arial"/>
              </a:rPr>
              <a:t>Random Forest </a:t>
            </a:r>
            <a:r>
              <a:rPr lang="en-US" sz="1000" b="0" i="0" u="none" strike="noStrike" cap="none" dirty="0">
                <a:solidFill>
                  <a:srgbClr val="08105B"/>
                </a:solidFill>
                <a:latin typeface="Arial"/>
                <a:ea typeface="Arial"/>
                <a:cs typeface="Arial"/>
                <a:sym typeface="Arial"/>
              </a:rPr>
              <a:t>algorithm is one of the most flexible, powerful and widely-used algorithms built as an ensemble of Decision Trees.</a:t>
            </a:r>
            <a:endParaRPr sz="1400" b="0" i="0" u="none" strike="noStrike" cap="none" dirty="0">
              <a:solidFill>
                <a:srgbClr val="08105B"/>
              </a:solidFill>
              <a:latin typeface="Arial"/>
              <a:ea typeface="Arial"/>
              <a:cs typeface="Arial"/>
              <a:sym typeface="Arial"/>
            </a:endParaRPr>
          </a:p>
        </p:txBody>
      </p:sp>
      <p:sp>
        <p:nvSpPr>
          <p:cNvPr id="11" name="Google Shape;415;g1285b5c9369_0_0">
            <a:extLst>
              <a:ext uri="{FF2B5EF4-FFF2-40B4-BE49-F238E27FC236}">
                <a16:creationId xmlns:a16="http://schemas.microsoft.com/office/drawing/2014/main" id="{FCBFC87F-ECAA-D1F8-EB10-F3A36C9169C1}"/>
              </a:ext>
            </a:extLst>
          </p:cNvPr>
          <p:cNvSpPr/>
          <p:nvPr/>
        </p:nvSpPr>
        <p:spPr>
          <a:xfrm>
            <a:off x="665597" y="3304521"/>
            <a:ext cx="398209" cy="410192"/>
          </a:xfrm>
          <a:prstGeom prst="ellipse">
            <a:avLst/>
          </a:prstGeom>
          <a:solidFill>
            <a:srgbClr val="595959"/>
          </a:solidFill>
          <a:ln>
            <a:noFill/>
          </a:ln>
          <a:effectLst>
            <a:outerShdw blurRad="50800" dist="38100" dir="2700000" algn="tl" rotWithShape="0">
              <a:srgbClr val="000000">
                <a:alpha val="4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1" i="0" u="none" strike="noStrike" cap="none">
                <a:solidFill>
                  <a:schemeClr val="lt1"/>
                </a:solidFill>
                <a:latin typeface="Arial"/>
                <a:ea typeface="Arial"/>
                <a:cs typeface="Arial"/>
                <a:sym typeface="Arial"/>
              </a:rPr>
              <a:t>2</a:t>
            </a:r>
            <a:endParaRPr sz="1200" b="1" i="0" u="none" strike="noStrike" cap="none">
              <a:solidFill>
                <a:schemeClr val="lt1"/>
              </a:solidFill>
              <a:latin typeface="Arial"/>
              <a:ea typeface="Arial"/>
              <a:cs typeface="Arial"/>
              <a:sym typeface="Arial"/>
            </a:endParaRPr>
          </a:p>
        </p:txBody>
      </p:sp>
      <p:sp>
        <p:nvSpPr>
          <p:cNvPr id="15" name="Google Shape;416;g1285b5c9369_0_0">
            <a:extLst>
              <a:ext uri="{FF2B5EF4-FFF2-40B4-BE49-F238E27FC236}">
                <a16:creationId xmlns:a16="http://schemas.microsoft.com/office/drawing/2014/main" id="{F1C2DF59-17BE-17DC-D24E-352796812F93}"/>
              </a:ext>
            </a:extLst>
          </p:cNvPr>
          <p:cNvSpPr/>
          <p:nvPr/>
        </p:nvSpPr>
        <p:spPr>
          <a:xfrm>
            <a:off x="947190" y="4784295"/>
            <a:ext cx="4868819" cy="1248641"/>
          </a:xfrm>
          <a:prstGeom prst="rect">
            <a:avLst/>
          </a:prstGeom>
          <a:solidFill>
            <a:schemeClr val="accent5">
              <a:lumMod val="20000"/>
              <a:lumOff val="80000"/>
            </a:schemeClr>
          </a:solidFill>
          <a:ln>
            <a:noFill/>
          </a:ln>
        </p:spPr>
        <p:txBody>
          <a:bodyPr spcFirstLastPara="1" wrap="square" lIns="91425" tIns="45700" rIns="91425" bIns="45700" anchor="ctr" anchorCtr="0">
            <a:noAutofit/>
          </a:bodyPr>
          <a:lstStyle/>
          <a:p>
            <a:pPr marL="165100" marR="0" lvl="0" indent="0" algn="l" rtl="0">
              <a:lnSpc>
                <a:spcPct val="100000"/>
              </a:lnSpc>
              <a:spcBef>
                <a:spcPts val="0"/>
              </a:spcBef>
              <a:spcAft>
                <a:spcPts val="0"/>
              </a:spcAft>
              <a:buClr>
                <a:srgbClr val="000000"/>
              </a:buClr>
              <a:buSzPts val="1200"/>
              <a:buFont typeface="Arial"/>
              <a:buNone/>
            </a:pPr>
            <a:r>
              <a:rPr lang="en-US" sz="1200" b="1" dirty="0">
                <a:solidFill>
                  <a:srgbClr val="08105B"/>
                </a:solidFill>
                <a:latin typeface="Arial"/>
                <a:ea typeface="Arial"/>
                <a:cs typeface="Arial"/>
                <a:sym typeface="Arial"/>
              </a:rPr>
              <a:t>Ensemble Algorithms </a:t>
            </a:r>
          </a:p>
          <a:p>
            <a:pPr marL="336550" marR="0" lvl="0" indent="-171450" algn="l" rtl="0">
              <a:lnSpc>
                <a:spcPct val="100000"/>
              </a:lnSpc>
              <a:spcBef>
                <a:spcPts val="0"/>
              </a:spcBef>
              <a:spcAft>
                <a:spcPts val="0"/>
              </a:spcAft>
              <a:buClr>
                <a:srgbClr val="000000"/>
              </a:buClr>
              <a:buSzPts val="1200"/>
              <a:buFont typeface="Arial" panose="020B0604020202020204" pitchFamily="34" charset="0"/>
              <a:buChar char="•"/>
            </a:pPr>
            <a:endParaRPr lang="en-US" sz="1200" b="1" dirty="0">
              <a:solidFill>
                <a:srgbClr val="08105B"/>
              </a:solidFill>
              <a:latin typeface="Arial"/>
              <a:ea typeface="Arial"/>
              <a:cs typeface="Arial"/>
              <a:sym typeface="Arial"/>
            </a:endParaRPr>
          </a:p>
          <a:p>
            <a:pPr marL="336550" marR="0" lvl="0" indent="-171450" algn="l" rtl="0">
              <a:lnSpc>
                <a:spcPct val="100000"/>
              </a:lnSpc>
              <a:spcBef>
                <a:spcPts val="0"/>
              </a:spcBef>
              <a:spcAft>
                <a:spcPts val="0"/>
              </a:spcAft>
              <a:buClr>
                <a:srgbClr val="000000"/>
              </a:buClr>
              <a:buSzPts val="1200"/>
              <a:buFont typeface="Arial" panose="020B0604020202020204" pitchFamily="34" charset="0"/>
              <a:buChar char="•"/>
            </a:pPr>
            <a:r>
              <a:rPr lang="en-US" sz="1050" dirty="0">
                <a:solidFill>
                  <a:srgbClr val="08105B"/>
                </a:solidFill>
                <a:latin typeface="Arial"/>
                <a:ea typeface="Arial"/>
                <a:cs typeface="Arial"/>
                <a:sym typeface="Arial"/>
              </a:rPr>
              <a:t>“Ensemble techniques are the methods that use multiple learning algorithms or models to produce one optimal predictive model. The model produced has better performance than the base learners taken alone” (Khandelwal, 2021). For this project, we only focus on boosting.</a:t>
            </a:r>
          </a:p>
        </p:txBody>
      </p:sp>
      <p:sp>
        <p:nvSpPr>
          <p:cNvPr id="16" name="Google Shape;417;g1285b5c9369_0_0">
            <a:extLst>
              <a:ext uri="{FF2B5EF4-FFF2-40B4-BE49-F238E27FC236}">
                <a16:creationId xmlns:a16="http://schemas.microsoft.com/office/drawing/2014/main" id="{B5BB8F08-D67D-AC0A-AE53-145C5CAFCB79}"/>
              </a:ext>
            </a:extLst>
          </p:cNvPr>
          <p:cNvSpPr/>
          <p:nvPr/>
        </p:nvSpPr>
        <p:spPr>
          <a:xfrm>
            <a:off x="665597" y="4854138"/>
            <a:ext cx="398209" cy="410192"/>
          </a:xfrm>
          <a:prstGeom prst="ellipse">
            <a:avLst/>
          </a:prstGeom>
          <a:solidFill>
            <a:srgbClr val="595959"/>
          </a:solidFill>
          <a:ln>
            <a:noFill/>
          </a:ln>
          <a:effectLst>
            <a:outerShdw blurRad="50800" dist="38100" dir="2700000" algn="tl" rotWithShape="0">
              <a:srgbClr val="000000">
                <a:alpha val="40000"/>
              </a:srgbClr>
            </a:outerShdw>
          </a:effectLst>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1" i="0" u="none" strike="noStrike" cap="none" dirty="0">
              <a:solidFill>
                <a:schemeClr val="lt1"/>
              </a:solidFill>
              <a:latin typeface="Arial"/>
              <a:ea typeface="Arial"/>
              <a:cs typeface="Arial"/>
              <a:sym typeface="Arial"/>
            </a:endParaRPr>
          </a:p>
        </p:txBody>
      </p:sp>
      <p:sp>
        <p:nvSpPr>
          <p:cNvPr id="18" name="Google Shape;406;g1285b5c9369_0_0">
            <a:extLst>
              <a:ext uri="{FF2B5EF4-FFF2-40B4-BE49-F238E27FC236}">
                <a16:creationId xmlns:a16="http://schemas.microsoft.com/office/drawing/2014/main" id="{2922CB56-57DA-F34A-77F0-80044994CACD}"/>
              </a:ext>
            </a:extLst>
          </p:cNvPr>
          <p:cNvSpPr/>
          <p:nvPr/>
        </p:nvSpPr>
        <p:spPr>
          <a:xfrm>
            <a:off x="923730" y="6186906"/>
            <a:ext cx="10401869" cy="53872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Arial"/>
              <a:ea typeface="Arial"/>
              <a:cs typeface="Arial"/>
              <a:sym typeface="Arial"/>
            </a:endParaRPr>
          </a:p>
        </p:txBody>
      </p:sp>
      <p:grpSp>
        <p:nvGrpSpPr>
          <p:cNvPr id="19" name="Google Shape;424;g1285b5c9369_0_0">
            <a:extLst>
              <a:ext uri="{FF2B5EF4-FFF2-40B4-BE49-F238E27FC236}">
                <a16:creationId xmlns:a16="http://schemas.microsoft.com/office/drawing/2014/main" id="{AAF2763E-2E41-5520-A383-7A6611CF5BA7}"/>
              </a:ext>
            </a:extLst>
          </p:cNvPr>
          <p:cNvGrpSpPr/>
          <p:nvPr/>
        </p:nvGrpSpPr>
        <p:grpSpPr>
          <a:xfrm>
            <a:off x="1093853" y="6224460"/>
            <a:ext cx="457200" cy="457200"/>
            <a:chOff x="431677" y="5914110"/>
            <a:chExt cx="457200" cy="457200"/>
          </a:xfrm>
        </p:grpSpPr>
        <p:sp>
          <p:nvSpPr>
            <p:cNvPr id="20" name="Google Shape;425;g1285b5c9369_0_0">
              <a:extLst>
                <a:ext uri="{FF2B5EF4-FFF2-40B4-BE49-F238E27FC236}">
                  <a16:creationId xmlns:a16="http://schemas.microsoft.com/office/drawing/2014/main" id="{FEC0641E-7023-4DB1-63BE-C37CE4573E42}"/>
                </a:ext>
              </a:extLst>
            </p:cNvPr>
            <p:cNvSpPr/>
            <p:nvPr/>
          </p:nvSpPr>
          <p:spPr>
            <a:xfrm>
              <a:off x="431677" y="5914110"/>
              <a:ext cx="457200" cy="457200"/>
            </a:xfrm>
            <a:prstGeom prst="flowChartConnector">
              <a:avLst/>
            </a:prstGeom>
            <a:solidFill>
              <a:schemeClr val="lt1"/>
            </a:solidFill>
            <a:ln w="25400" cap="flat" cmpd="sng">
              <a:solidFill>
                <a:schemeClr val="lt1"/>
              </a:solidFill>
              <a:prstDash val="solid"/>
              <a:round/>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21" name="Google Shape;426;g1285b5c9369_0_0" descr="Tools">
              <a:extLst>
                <a:ext uri="{FF2B5EF4-FFF2-40B4-BE49-F238E27FC236}">
                  <a16:creationId xmlns:a16="http://schemas.microsoft.com/office/drawing/2014/main" id="{1E475D92-86BA-D871-2E07-7245627EB3A0}"/>
                </a:ext>
              </a:extLst>
            </p:cNvPr>
            <p:cNvPicPr preferRelativeResize="0"/>
            <p:nvPr/>
          </p:nvPicPr>
          <p:blipFill rotWithShape="1">
            <a:blip r:embed="rId2">
              <a:alphaModFix/>
            </a:blip>
            <a:srcRect/>
            <a:stretch/>
          </p:blipFill>
          <p:spPr>
            <a:xfrm>
              <a:off x="518273" y="5991924"/>
              <a:ext cx="284008" cy="284008"/>
            </a:xfrm>
            <a:prstGeom prst="rect">
              <a:avLst/>
            </a:prstGeom>
            <a:noFill/>
            <a:ln>
              <a:noFill/>
            </a:ln>
          </p:spPr>
        </p:pic>
      </p:grpSp>
      <p:sp>
        <p:nvSpPr>
          <p:cNvPr id="22" name="Google Shape;427;g1285b5c9369_0_0">
            <a:extLst>
              <a:ext uri="{FF2B5EF4-FFF2-40B4-BE49-F238E27FC236}">
                <a16:creationId xmlns:a16="http://schemas.microsoft.com/office/drawing/2014/main" id="{4696F5F5-CCCF-C6ED-9542-B6BD50E827A1}"/>
              </a:ext>
            </a:extLst>
          </p:cNvPr>
          <p:cNvSpPr txBox="1"/>
          <p:nvPr/>
        </p:nvSpPr>
        <p:spPr>
          <a:xfrm>
            <a:off x="1734860" y="6260771"/>
            <a:ext cx="9616937" cy="46162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1" i="0" u="none" strike="noStrike" cap="none" dirty="0">
                <a:solidFill>
                  <a:srgbClr val="08105B"/>
                </a:solidFill>
                <a:latin typeface="Arial"/>
                <a:ea typeface="Arial"/>
                <a:cs typeface="Arial"/>
                <a:sym typeface="Arial"/>
              </a:rPr>
              <a:t>To determine the effectiveness and performance of the predictive model, it must be evaluated using </a:t>
            </a:r>
            <a:r>
              <a:rPr lang="en-US" sz="1200" b="1" dirty="0">
                <a:solidFill>
                  <a:srgbClr val="08105B"/>
                </a:solidFill>
                <a:latin typeface="Arial"/>
                <a:ea typeface="Arial"/>
                <a:cs typeface="Arial"/>
                <a:sym typeface="Arial"/>
              </a:rPr>
              <a:t>the following </a:t>
            </a:r>
            <a:r>
              <a:rPr lang="en-US" sz="1200" b="1" i="0" u="none" strike="noStrike" cap="none" dirty="0">
                <a:solidFill>
                  <a:srgbClr val="08105B"/>
                </a:solidFill>
                <a:latin typeface="Arial"/>
                <a:ea typeface="Arial"/>
                <a:cs typeface="Arial"/>
                <a:sym typeface="Arial"/>
              </a:rPr>
              <a:t>metrics; </a:t>
            </a:r>
          </a:p>
          <a:p>
            <a:pPr marL="0" marR="0" lvl="0" indent="0" algn="l" rtl="0">
              <a:lnSpc>
                <a:spcPct val="100000"/>
              </a:lnSpc>
              <a:spcBef>
                <a:spcPts val="0"/>
              </a:spcBef>
              <a:spcAft>
                <a:spcPts val="0"/>
              </a:spcAft>
              <a:buClr>
                <a:srgbClr val="000000"/>
              </a:buClr>
              <a:buSzPts val="1200"/>
              <a:buFont typeface="Arial"/>
              <a:buNone/>
            </a:pPr>
            <a:r>
              <a:rPr lang="en-US" sz="1200" b="1" dirty="0">
                <a:solidFill>
                  <a:srgbClr val="08105B"/>
                </a:solidFill>
                <a:latin typeface="Arial"/>
                <a:ea typeface="Arial"/>
                <a:cs typeface="Arial"/>
                <a:sym typeface="Arial"/>
              </a:rPr>
              <a:t>ACCURACY, PRECISION, RECALL and F1-SCORE</a:t>
            </a:r>
            <a:endParaRPr sz="1400" b="0" i="0" u="none" strike="noStrike" cap="none" dirty="0">
              <a:solidFill>
                <a:srgbClr val="08105B"/>
              </a:solidFill>
              <a:latin typeface="Arial"/>
              <a:ea typeface="Arial"/>
              <a:cs typeface="Arial"/>
              <a:sym typeface="Arial"/>
            </a:endParaRPr>
          </a:p>
        </p:txBody>
      </p:sp>
      <p:sp>
        <p:nvSpPr>
          <p:cNvPr id="23" name="Google Shape;410;g1285b5c9369_0_0">
            <a:extLst>
              <a:ext uri="{FF2B5EF4-FFF2-40B4-BE49-F238E27FC236}">
                <a16:creationId xmlns:a16="http://schemas.microsoft.com/office/drawing/2014/main" id="{8FCCBC9F-8FBD-59EB-63A4-B333D5C31C29}"/>
              </a:ext>
            </a:extLst>
          </p:cNvPr>
          <p:cNvSpPr/>
          <p:nvPr/>
        </p:nvSpPr>
        <p:spPr>
          <a:xfrm>
            <a:off x="6458399" y="1685069"/>
            <a:ext cx="4867200" cy="1432823"/>
          </a:xfrm>
          <a:prstGeom prst="rect">
            <a:avLst/>
          </a:prstGeom>
          <a:solidFill>
            <a:schemeClr val="accent5">
              <a:lumMod val="20000"/>
              <a:lumOff val="80000"/>
            </a:schemeClr>
          </a:solidFill>
          <a:ln>
            <a:noFill/>
          </a:ln>
        </p:spPr>
        <p:txBody>
          <a:bodyPr spcFirstLastPara="1" wrap="square" lIns="91425" tIns="45700" rIns="91425" bIns="45700" anchor="ctr" anchorCtr="0">
            <a:noAutofit/>
          </a:bodyPr>
          <a:lstStyle/>
          <a:p>
            <a:pPr marL="165100" marR="0" lvl="0" indent="0" algn="l" rtl="0">
              <a:lnSpc>
                <a:spcPct val="100000"/>
              </a:lnSpc>
              <a:spcBef>
                <a:spcPts val="0"/>
              </a:spcBef>
              <a:spcAft>
                <a:spcPts val="0"/>
              </a:spcAft>
              <a:buClr>
                <a:srgbClr val="000000"/>
              </a:buClr>
              <a:buSzPts val="1200"/>
              <a:buFont typeface="Arial"/>
              <a:buNone/>
            </a:pPr>
            <a:r>
              <a:rPr lang="en-US" sz="1200" b="1" i="0" u="none" strike="noStrike" cap="none" dirty="0">
                <a:solidFill>
                  <a:srgbClr val="08105B"/>
                </a:solidFill>
                <a:latin typeface="Arial"/>
                <a:ea typeface="Arial"/>
                <a:cs typeface="Arial"/>
                <a:sym typeface="Arial"/>
              </a:rPr>
              <a:t>Adaptive Boost</a:t>
            </a:r>
            <a:endParaRPr lang="en-US" sz="1000" b="0" i="0" u="none" strike="noStrike" cap="none" dirty="0">
              <a:solidFill>
                <a:srgbClr val="08105B"/>
              </a:solidFill>
              <a:latin typeface="Arial"/>
              <a:ea typeface="Arial"/>
              <a:cs typeface="Arial"/>
              <a:sym typeface="Arial"/>
            </a:endParaRPr>
          </a:p>
          <a:p>
            <a:pPr marL="336550" marR="0" lvl="0" indent="-171450" algn="l" rtl="0">
              <a:lnSpc>
                <a:spcPct val="100000"/>
              </a:lnSpc>
              <a:spcBef>
                <a:spcPts val="0"/>
              </a:spcBef>
              <a:spcAft>
                <a:spcPts val="0"/>
              </a:spcAft>
              <a:buClr>
                <a:srgbClr val="000000"/>
              </a:buClr>
              <a:buSzPts val="1000"/>
              <a:buFont typeface="Arial"/>
              <a:buChar char="•"/>
            </a:pPr>
            <a:r>
              <a:rPr lang="en-US" sz="1000" b="0" i="0" u="none" strike="noStrike" cap="none" dirty="0">
                <a:solidFill>
                  <a:srgbClr val="08105B"/>
                </a:solidFill>
                <a:latin typeface="Arial"/>
                <a:ea typeface="Arial"/>
                <a:cs typeface="Arial"/>
                <a:sym typeface="Arial"/>
              </a:rPr>
              <a:t>AdaBoost is one of the first boosting algorithms to have been introduced.</a:t>
            </a:r>
          </a:p>
          <a:p>
            <a:pPr marL="336550" marR="0" lvl="0" indent="-171450" algn="l" rtl="0">
              <a:lnSpc>
                <a:spcPct val="100000"/>
              </a:lnSpc>
              <a:spcBef>
                <a:spcPts val="0"/>
              </a:spcBef>
              <a:spcAft>
                <a:spcPts val="0"/>
              </a:spcAft>
              <a:buClr>
                <a:srgbClr val="000000"/>
              </a:buClr>
              <a:buSzPts val="1000"/>
              <a:buFont typeface="Arial"/>
              <a:buChar char="•"/>
            </a:pPr>
            <a:r>
              <a:rPr lang="en-US" sz="1000" dirty="0">
                <a:solidFill>
                  <a:srgbClr val="08105B"/>
                </a:solidFill>
                <a:latin typeface="Arial"/>
                <a:ea typeface="Arial"/>
                <a:cs typeface="Arial"/>
                <a:sym typeface="Arial"/>
              </a:rPr>
              <a:t>It makes use of weighted errors to build a strong classifier from a series of weak classifiers.</a:t>
            </a:r>
          </a:p>
          <a:p>
            <a:pPr marL="165100">
              <a:buClr>
                <a:srgbClr val="000000"/>
              </a:buClr>
              <a:buSzPts val="1000"/>
            </a:pPr>
            <a:r>
              <a:rPr lang="en-US" sz="1200" b="1" i="0" u="none" strike="noStrike" cap="none" dirty="0">
                <a:solidFill>
                  <a:srgbClr val="08105B"/>
                </a:solidFill>
                <a:latin typeface="Arial"/>
                <a:ea typeface="Arial"/>
                <a:cs typeface="Arial"/>
                <a:sym typeface="Arial"/>
              </a:rPr>
              <a:t>Gradient Boosting</a:t>
            </a:r>
            <a:endParaRPr lang="en-US" sz="1400" b="0" i="0" u="none" strike="noStrike" cap="none" dirty="0">
              <a:solidFill>
                <a:srgbClr val="08105B"/>
              </a:solidFill>
              <a:latin typeface="Arial"/>
              <a:ea typeface="Arial"/>
              <a:cs typeface="Arial"/>
              <a:sym typeface="Arial"/>
            </a:endParaRPr>
          </a:p>
          <a:p>
            <a:pPr marL="336550" marR="0" lvl="0" indent="-171450" algn="l" rtl="0">
              <a:lnSpc>
                <a:spcPct val="100000"/>
              </a:lnSpc>
              <a:spcBef>
                <a:spcPts val="0"/>
              </a:spcBef>
              <a:spcAft>
                <a:spcPts val="0"/>
              </a:spcAft>
              <a:buClr>
                <a:srgbClr val="000000"/>
              </a:buClr>
              <a:buSzPts val="1000"/>
              <a:buFont typeface="Arial"/>
              <a:buChar char="•"/>
            </a:pPr>
            <a:r>
              <a:rPr lang="en-US" sz="1000" b="0" i="0" u="none" strike="noStrike" cap="none" dirty="0">
                <a:solidFill>
                  <a:srgbClr val="08105B"/>
                </a:solidFill>
                <a:latin typeface="Arial"/>
                <a:ea typeface="Arial"/>
                <a:cs typeface="Arial"/>
                <a:sym typeface="Arial"/>
              </a:rPr>
              <a:t>Gradient boosting works by building simpler (weak) prediction models sequentially where each model tries to predict the error left over by the previous model. </a:t>
            </a:r>
            <a:endParaRPr sz="1000" b="0" i="0" u="none" strike="noStrike" cap="none" dirty="0">
              <a:solidFill>
                <a:srgbClr val="08105B"/>
              </a:solidFill>
              <a:latin typeface="Arial"/>
              <a:ea typeface="Arial"/>
              <a:cs typeface="Arial"/>
              <a:sym typeface="Arial"/>
            </a:endParaRPr>
          </a:p>
        </p:txBody>
      </p:sp>
      <p:sp>
        <p:nvSpPr>
          <p:cNvPr id="24" name="Google Shape;411;g1285b5c9369_0_0">
            <a:extLst>
              <a:ext uri="{FF2B5EF4-FFF2-40B4-BE49-F238E27FC236}">
                <a16:creationId xmlns:a16="http://schemas.microsoft.com/office/drawing/2014/main" id="{6E143857-1E0C-71C3-DE38-A52B66CC289C}"/>
              </a:ext>
            </a:extLst>
          </p:cNvPr>
          <p:cNvSpPr/>
          <p:nvPr/>
        </p:nvSpPr>
        <p:spPr>
          <a:xfrm>
            <a:off x="6185065" y="1690971"/>
            <a:ext cx="398209" cy="410192"/>
          </a:xfrm>
          <a:prstGeom prst="ellipse">
            <a:avLst/>
          </a:prstGeom>
          <a:solidFill>
            <a:srgbClr val="595959"/>
          </a:solidFill>
          <a:ln>
            <a:noFill/>
          </a:ln>
          <a:effectLst>
            <a:outerShdw blurRad="50800" dist="38100" dir="2700000" algn="tl" rotWithShape="0">
              <a:srgbClr val="000000">
                <a:alpha val="4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200"/>
              <a:buFont typeface="Arial"/>
              <a:buNone/>
            </a:pPr>
            <a:endParaRPr sz="1200" b="1" i="0" u="none" strike="noStrike" cap="none" dirty="0">
              <a:solidFill>
                <a:schemeClr val="lt1"/>
              </a:solidFill>
              <a:latin typeface="Arial"/>
              <a:ea typeface="Arial"/>
              <a:cs typeface="Arial"/>
              <a:sym typeface="Arial"/>
            </a:endParaRPr>
          </a:p>
        </p:txBody>
      </p:sp>
      <p:sp>
        <p:nvSpPr>
          <p:cNvPr id="25" name="Google Shape;414;g1285b5c9369_0_0">
            <a:extLst>
              <a:ext uri="{FF2B5EF4-FFF2-40B4-BE49-F238E27FC236}">
                <a16:creationId xmlns:a16="http://schemas.microsoft.com/office/drawing/2014/main" id="{3680A33C-426D-F8AA-039E-B03D7408ADD6}"/>
              </a:ext>
            </a:extLst>
          </p:cNvPr>
          <p:cNvSpPr/>
          <p:nvPr/>
        </p:nvSpPr>
        <p:spPr>
          <a:xfrm>
            <a:off x="6458399" y="3279824"/>
            <a:ext cx="4867200" cy="1360800"/>
          </a:xfrm>
          <a:prstGeom prst="rect">
            <a:avLst/>
          </a:prstGeom>
          <a:solidFill>
            <a:schemeClr val="accent5">
              <a:lumMod val="20000"/>
              <a:lumOff val="80000"/>
            </a:schemeClr>
          </a:solidFill>
          <a:ln>
            <a:noFill/>
          </a:ln>
        </p:spPr>
        <p:txBody>
          <a:bodyPr spcFirstLastPara="1" wrap="square" lIns="91425" tIns="45700" rIns="91425" bIns="45700" anchor="ctr" anchorCtr="0">
            <a:noAutofit/>
          </a:bodyPr>
          <a:lstStyle/>
          <a:p>
            <a:pPr marL="165100" marR="0" lvl="0" indent="0" algn="l" rtl="0">
              <a:lnSpc>
                <a:spcPct val="100000"/>
              </a:lnSpc>
              <a:spcBef>
                <a:spcPts val="0"/>
              </a:spcBef>
              <a:spcAft>
                <a:spcPts val="0"/>
              </a:spcAft>
              <a:buClr>
                <a:srgbClr val="000000"/>
              </a:buClr>
              <a:buSzPts val="1200"/>
              <a:buFont typeface="Arial"/>
              <a:buNone/>
            </a:pPr>
            <a:r>
              <a:rPr lang="en-US" sz="1200" b="1" i="0" u="none" strike="noStrike" cap="none" dirty="0">
                <a:solidFill>
                  <a:srgbClr val="08105B"/>
                </a:solidFill>
                <a:latin typeface="Arial"/>
                <a:ea typeface="Arial"/>
                <a:cs typeface="Arial"/>
                <a:sym typeface="Arial"/>
              </a:rPr>
              <a:t>Support Vector Machine (SVM)</a:t>
            </a:r>
          </a:p>
          <a:p>
            <a:pPr marL="165100" marR="0" lvl="0" indent="0" algn="l" rtl="0">
              <a:lnSpc>
                <a:spcPct val="100000"/>
              </a:lnSpc>
              <a:spcBef>
                <a:spcPts val="0"/>
              </a:spcBef>
              <a:spcAft>
                <a:spcPts val="0"/>
              </a:spcAft>
              <a:buClr>
                <a:srgbClr val="000000"/>
              </a:buClr>
              <a:buSzPts val="1200"/>
              <a:buFont typeface="Arial"/>
              <a:buNone/>
            </a:pPr>
            <a:endParaRPr lang="en-US" sz="1200" b="1" i="0" u="none" strike="noStrike" cap="none" dirty="0">
              <a:solidFill>
                <a:srgbClr val="08105B"/>
              </a:solidFill>
              <a:latin typeface="Arial"/>
              <a:ea typeface="Arial"/>
              <a:cs typeface="Arial"/>
              <a:sym typeface="Arial"/>
            </a:endParaRPr>
          </a:p>
          <a:p>
            <a:pPr marL="336550" marR="0" lvl="0" indent="-171450" algn="l" rtl="0">
              <a:lnSpc>
                <a:spcPct val="100000"/>
              </a:lnSpc>
              <a:spcBef>
                <a:spcPts val="0"/>
              </a:spcBef>
              <a:spcAft>
                <a:spcPts val="0"/>
              </a:spcAft>
              <a:buClr>
                <a:srgbClr val="000000"/>
              </a:buClr>
              <a:buSzPts val="1200"/>
              <a:buFont typeface="Arial" panose="020B0604020202020204" pitchFamily="34" charset="0"/>
              <a:buChar char="•"/>
            </a:pPr>
            <a:r>
              <a:rPr lang="en-US" sz="1000" b="0" i="0" u="none" strike="noStrike" cap="none" dirty="0">
                <a:solidFill>
                  <a:srgbClr val="08105B"/>
                </a:solidFill>
                <a:latin typeface="Arial"/>
                <a:ea typeface="Arial"/>
                <a:cs typeface="Arial"/>
                <a:sym typeface="Arial"/>
              </a:rPr>
              <a:t>“It works on the principle of fitting a boundary to a region of points that are all alike (that is, belong to one class)” (</a:t>
            </a:r>
            <a:r>
              <a:rPr lang="en-US" sz="1000" b="0" i="0" u="none" strike="noStrike" cap="none" dirty="0" err="1">
                <a:solidFill>
                  <a:srgbClr val="08105B"/>
                </a:solidFill>
                <a:latin typeface="Arial"/>
                <a:ea typeface="Arial"/>
                <a:cs typeface="Arial"/>
                <a:sym typeface="Arial"/>
              </a:rPr>
              <a:t>Kotu</a:t>
            </a:r>
            <a:r>
              <a:rPr lang="en-US" sz="1000" b="0" i="0" u="none" strike="noStrike" cap="none" dirty="0">
                <a:solidFill>
                  <a:srgbClr val="08105B"/>
                </a:solidFill>
                <a:latin typeface="Arial"/>
                <a:ea typeface="Arial"/>
                <a:cs typeface="Arial"/>
                <a:sym typeface="Arial"/>
              </a:rPr>
              <a:t> &amp; Deshpande, 2019). </a:t>
            </a:r>
          </a:p>
          <a:p>
            <a:pPr marL="336550" marR="0" lvl="0" indent="-171450" algn="l" rtl="0">
              <a:lnSpc>
                <a:spcPct val="100000"/>
              </a:lnSpc>
              <a:spcBef>
                <a:spcPts val="0"/>
              </a:spcBef>
              <a:spcAft>
                <a:spcPts val="0"/>
              </a:spcAft>
              <a:buClr>
                <a:srgbClr val="000000"/>
              </a:buClr>
              <a:buSzPts val="1200"/>
              <a:buFont typeface="Arial" panose="020B0604020202020204" pitchFamily="34" charset="0"/>
              <a:buChar char="•"/>
            </a:pPr>
            <a:r>
              <a:rPr lang="en-US" sz="1000" b="0" i="0" u="none" strike="noStrike" cap="none" dirty="0">
                <a:solidFill>
                  <a:srgbClr val="08105B"/>
                </a:solidFill>
                <a:latin typeface="Arial"/>
                <a:ea typeface="Arial"/>
                <a:cs typeface="Arial"/>
                <a:sym typeface="Arial"/>
              </a:rPr>
              <a:t>So, the model is trained on some historical data and based on similarities it is divided into regions, thus when the new records comes it goes to the region where the features are similar.</a:t>
            </a:r>
            <a:endParaRPr sz="1400" b="0" i="0" u="none" strike="noStrike" cap="none" dirty="0">
              <a:solidFill>
                <a:srgbClr val="08105B"/>
              </a:solidFill>
              <a:latin typeface="Arial"/>
              <a:ea typeface="Arial"/>
              <a:cs typeface="Arial"/>
              <a:sym typeface="Arial"/>
            </a:endParaRPr>
          </a:p>
        </p:txBody>
      </p:sp>
      <p:sp>
        <p:nvSpPr>
          <p:cNvPr id="26" name="Google Shape;415;g1285b5c9369_0_0">
            <a:extLst>
              <a:ext uri="{FF2B5EF4-FFF2-40B4-BE49-F238E27FC236}">
                <a16:creationId xmlns:a16="http://schemas.microsoft.com/office/drawing/2014/main" id="{024606F8-C604-8D3F-2B68-C0FF37DBAB86}"/>
              </a:ext>
            </a:extLst>
          </p:cNvPr>
          <p:cNvSpPr/>
          <p:nvPr/>
        </p:nvSpPr>
        <p:spPr>
          <a:xfrm>
            <a:off x="6176806" y="3287703"/>
            <a:ext cx="398209" cy="410192"/>
          </a:xfrm>
          <a:prstGeom prst="ellipse">
            <a:avLst/>
          </a:prstGeom>
          <a:solidFill>
            <a:srgbClr val="595959"/>
          </a:solidFill>
          <a:ln>
            <a:noFill/>
          </a:ln>
          <a:effectLst>
            <a:outerShdw blurRad="50800" dist="38100" dir="2700000" algn="tl" rotWithShape="0">
              <a:srgbClr val="000000">
                <a:alpha val="4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1" i="0" u="none" strike="noStrike" cap="none" dirty="0">
                <a:solidFill>
                  <a:schemeClr val="lt1"/>
                </a:solidFill>
                <a:latin typeface="Arial"/>
                <a:ea typeface="Arial"/>
                <a:cs typeface="Arial"/>
                <a:sym typeface="Arial"/>
              </a:rPr>
              <a:t>4</a:t>
            </a:r>
            <a:endParaRPr sz="1200" b="1" i="0" u="none" strike="noStrike" cap="none" dirty="0">
              <a:solidFill>
                <a:schemeClr val="lt1"/>
              </a:solidFill>
              <a:latin typeface="Arial"/>
              <a:ea typeface="Arial"/>
              <a:cs typeface="Arial"/>
              <a:sym typeface="Arial"/>
            </a:endParaRPr>
          </a:p>
        </p:txBody>
      </p:sp>
      <p:pic>
        <p:nvPicPr>
          <p:cNvPr id="3" name="Picture 2" descr="A blue circle with black letters&#10;&#10;Description automatically generated">
            <a:extLst>
              <a:ext uri="{FF2B5EF4-FFF2-40B4-BE49-F238E27FC236}">
                <a16:creationId xmlns:a16="http://schemas.microsoft.com/office/drawing/2014/main" id="{5998D71E-D655-FF38-3C0F-75C57498652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89676" y="208891"/>
            <a:ext cx="719140" cy="720000"/>
          </a:xfrm>
          <a:prstGeom prst="rect">
            <a:avLst/>
          </a:prstGeom>
        </p:spPr>
      </p:pic>
      <p:sp>
        <p:nvSpPr>
          <p:cNvPr id="4" name="Google Shape;416;g1285b5c9369_0_0">
            <a:extLst>
              <a:ext uri="{FF2B5EF4-FFF2-40B4-BE49-F238E27FC236}">
                <a16:creationId xmlns:a16="http://schemas.microsoft.com/office/drawing/2014/main" id="{19BA2D3B-8AAB-E667-D8F8-9EC658017AAD}"/>
              </a:ext>
            </a:extLst>
          </p:cNvPr>
          <p:cNvSpPr/>
          <p:nvPr/>
        </p:nvSpPr>
        <p:spPr>
          <a:xfrm>
            <a:off x="6456780" y="4784295"/>
            <a:ext cx="4868819" cy="1248641"/>
          </a:xfrm>
          <a:prstGeom prst="rect">
            <a:avLst/>
          </a:prstGeom>
          <a:solidFill>
            <a:schemeClr val="accent5">
              <a:lumMod val="20000"/>
              <a:lumOff val="80000"/>
            </a:schemeClr>
          </a:solidFill>
          <a:ln>
            <a:noFill/>
          </a:ln>
        </p:spPr>
        <p:txBody>
          <a:bodyPr spcFirstLastPara="1" wrap="square" lIns="91425" tIns="45700" rIns="91425" bIns="45700" anchor="ctr" anchorCtr="0">
            <a:noAutofit/>
          </a:bodyPr>
          <a:lstStyle/>
          <a:p>
            <a:pPr marL="165100" marR="0" lvl="0" indent="0" algn="l" rtl="0">
              <a:lnSpc>
                <a:spcPct val="100000"/>
              </a:lnSpc>
              <a:spcBef>
                <a:spcPts val="0"/>
              </a:spcBef>
              <a:spcAft>
                <a:spcPts val="0"/>
              </a:spcAft>
              <a:buClr>
                <a:srgbClr val="000000"/>
              </a:buClr>
              <a:buSzPts val="1200"/>
              <a:buFont typeface="Arial"/>
              <a:buNone/>
            </a:pPr>
            <a:r>
              <a:rPr lang="en-US" sz="1200" b="1" i="0" u="none" strike="noStrike" cap="none" dirty="0">
                <a:solidFill>
                  <a:srgbClr val="08105B"/>
                </a:solidFill>
                <a:latin typeface="Arial"/>
                <a:ea typeface="Arial"/>
                <a:cs typeface="Arial"/>
                <a:sym typeface="Arial"/>
              </a:rPr>
              <a:t>Neural Network</a:t>
            </a:r>
          </a:p>
          <a:p>
            <a:pPr marL="165100" marR="0" lvl="0" indent="0" algn="l" rtl="0">
              <a:lnSpc>
                <a:spcPct val="100000"/>
              </a:lnSpc>
              <a:spcBef>
                <a:spcPts val="0"/>
              </a:spcBef>
              <a:spcAft>
                <a:spcPts val="0"/>
              </a:spcAft>
              <a:buClr>
                <a:srgbClr val="000000"/>
              </a:buClr>
              <a:buSzPts val="1200"/>
              <a:buFont typeface="Arial"/>
              <a:buNone/>
            </a:pPr>
            <a:endParaRPr lang="en-US" sz="1200" b="1" i="0" u="none" strike="noStrike" cap="none" dirty="0">
              <a:solidFill>
                <a:srgbClr val="08105B"/>
              </a:solidFill>
              <a:latin typeface="Arial"/>
              <a:ea typeface="Arial"/>
              <a:cs typeface="Arial"/>
              <a:sym typeface="Arial"/>
            </a:endParaRPr>
          </a:p>
          <a:p>
            <a:pPr marL="336550" marR="0" lvl="0" indent="-171450" algn="l" rtl="0">
              <a:lnSpc>
                <a:spcPct val="100000"/>
              </a:lnSpc>
              <a:spcBef>
                <a:spcPts val="0"/>
              </a:spcBef>
              <a:spcAft>
                <a:spcPts val="0"/>
              </a:spcAft>
              <a:buClr>
                <a:srgbClr val="000000"/>
              </a:buClr>
              <a:buSzPts val="1200"/>
              <a:buFont typeface="Arial" panose="020B0604020202020204" pitchFamily="34" charset="0"/>
              <a:buChar char="•"/>
            </a:pPr>
            <a:r>
              <a:rPr lang="en-US" sz="1000" b="0" i="0" u="none" strike="noStrike" cap="none" dirty="0">
                <a:solidFill>
                  <a:srgbClr val="08105B"/>
                </a:solidFill>
                <a:latin typeface="Arial"/>
                <a:ea typeface="Arial"/>
                <a:cs typeface="Arial"/>
                <a:sym typeface="Arial"/>
              </a:rPr>
              <a:t>This algorithm is more advanced than the classical algorithms. </a:t>
            </a:r>
          </a:p>
          <a:p>
            <a:pPr marL="336550" marR="0" lvl="0" indent="-171450" algn="l" rtl="0">
              <a:lnSpc>
                <a:spcPct val="100000"/>
              </a:lnSpc>
              <a:spcBef>
                <a:spcPts val="0"/>
              </a:spcBef>
              <a:spcAft>
                <a:spcPts val="0"/>
              </a:spcAft>
              <a:buClr>
                <a:srgbClr val="000000"/>
              </a:buClr>
              <a:buSzPts val="1200"/>
              <a:buFont typeface="Arial" panose="020B0604020202020204" pitchFamily="34" charset="0"/>
              <a:buChar char="•"/>
            </a:pPr>
            <a:r>
              <a:rPr lang="en-US" sz="1000" b="0" i="0" u="none" strike="noStrike" cap="none" dirty="0">
                <a:solidFill>
                  <a:srgbClr val="08105B"/>
                </a:solidFill>
                <a:latin typeface="Arial"/>
                <a:ea typeface="Arial"/>
                <a:cs typeface="Arial"/>
                <a:sym typeface="Arial"/>
              </a:rPr>
              <a:t>“A neural network consists of a set of neurons that are connected together. A neuron takes a set of numeric values as input and maps them to a single output value. At its core, a neuron is simply a multi-input linear-regression function.” (Kelleher &amp; Tierney, 2018).</a:t>
            </a:r>
            <a:endParaRPr lang="en-US" sz="1400" b="0" i="0" u="none" strike="noStrike" cap="none" dirty="0">
              <a:solidFill>
                <a:srgbClr val="08105B"/>
              </a:solidFill>
              <a:latin typeface="Arial"/>
              <a:ea typeface="Arial"/>
              <a:cs typeface="Arial"/>
              <a:sym typeface="Arial"/>
            </a:endParaRPr>
          </a:p>
        </p:txBody>
      </p:sp>
      <p:sp>
        <p:nvSpPr>
          <p:cNvPr id="8" name="Google Shape;417;g1285b5c9369_0_0">
            <a:extLst>
              <a:ext uri="{FF2B5EF4-FFF2-40B4-BE49-F238E27FC236}">
                <a16:creationId xmlns:a16="http://schemas.microsoft.com/office/drawing/2014/main" id="{CBD5EA38-A232-5D84-BCEF-59E15B92A5CC}"/>
              </a:ext>
            </a:extLst>
          </p:cNvPr>
          <p:cNvSpPr/>
          <p:nvPr/>
        </p:nvSpPr>
        <p:spPr>
          <a:xfrm>
            <a:off x="6175187" y="4817354"/>
            <a:ext cx="398209" cy="410192"/>
          </a:xfrm>
          <a:prstGeom prst="ellipse">
            <a:avLst/>
          </a:prstGeom>
          <a:solidFill>
            <a:srgbClr val="595959"/>
          </a:solidFill>
          <a:ln>
            <a:noFill/>
          </a:ln>
          <a:effectLst>
            <a:outerShdw blurRad="50800" dist="38100" dir="2700000" algn="tl" rotWithShape="0">
              <a:srgbClr val="000000">
                <a:alpha val="4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1" dirty="0">
                <a:solidFill>
                  <a:schemeClr val="lt1"/>
                </a:solidFill>
                <a:latin typeface="Arial"/>
                <a:ea typeface="Arial"/>
                <a:cs typeface="Arial"/>
                <a:sym typeface="Arial"/>
              </a:rPr>
              <a:t>5</a:t>
            </a:r>
            <a:endParaRPr sz="1200" b="1" i="0" u="none" strike="noStrike" cap="none" dirty="0">
              <a:solidFill>
                <a:schemeClr val="lt1"/>
              </a:solidFill>
              <a:latin typeface="Arial"/>
              <a:ea typeface="Arial"/>
              <a:cs typeface="Arial"/>
              <a:sym typeface="Arial"/>
            </a:endParaRPr>
          </a:p>
        </p:txBody>
      </p:sp>
      <p:sp>
        <p:nvSpPr>
          <p:cNvPr id="9" name="Google Shape;417;g1285b5c9369_0_0">
            <a:extLst>
              <a:ext uri="{FF2B5EF4-FFF2-40B4-BE49-F238E27FC236}">
                <a16:creationId xmlns:a16="http://schemas.microsoft.com/office/drawing/2014/main" id="{1E8E8362-E9F2-1CA2-AF58-002CD3582432}"/>
              </a:ext>
            </a:extLst>
          </p:cNvPr>
          <p:cNvSpPr/>
          <p:nvPr/>
        </p:nvSpPr>
        <p:spPr>
          <a:xfrm>
            <a:off x="560617" y="4801287"/>
            <a:ext cx="627281" cy="486626"/>
          </a:xfrm>
          <a:prstGeom prst="ellipse">
            <a:avLst/>
          </a:prstGeom>
          <a:noFill/>
          <a:ln>
            <a:noFill/>
          </a:ln>
          <a:effectLst>
            <a:outerShdw blurRad="50800" dist="38100" dir="2700000" algn="tl" rotWithShape="0">
              <a:srgbClr val="000000">
                <a:alpha val="40000"/>
              </a:srgbClr>
            </a:outerShdw>
          </a:effectLst>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1" i="0" u="none" strike="noStrike" cap="none" dirty="0">
                <a:solidFill>
                  <a:schemeClr val="lt1"/>
                </a:solidFill>
                <a:latin typeface="Arial"/>
                <a:ea typeface="Arial"/>
                <a:cs typeface="Arial"/>
                <a:sym typeface="Arial"/>
              </a:rPr>
              <a:t>3</a:t>
            </a:r>
            <a:endParaRPr sz="1200" b="1" i="0" u="none" strike="noStrike" cap="none" dirty="0">
              <a:solidFill>
                <a:schemeClr val="lt1"/>
              </a:solidFill>
              <a:latin typeface="Arial"/>
              <a:ea typeface="Arial"/>
              <a:cs typeface="Arial"/>
              <a:sym typeface="Arial"/>
            </a:endParaRPr>
          </a:p>
        </p:txBody>
      </p:sp>
      <p:sp>
        <p:nvSpPr>
          <p:cNvPr id="10" name="Google Shape;417;g1285b5c9369_0_0">
            <a:extLst>
              <a:ext uri="{FF2B5EF4-FFF2-40B4-BE49-F238E27FC236}">
                <a16:creationId xmlns:a16="http://schemas.microsoft.com/office/drawing/2014/main" id="{3180D41F-55A5-D8A1-2CCA-30EFDE47D597}"/>
              </a:ext>
            </a:extLst>
          </p:cNvPr>
          <p:cNvSpPr/>
          <p:nvPr/>
        </p:nvSpPr>
        <p:spPr>
          <a:xfrm>
            <a:off x="6071351" y="1644290"/>
            <a:ext cx="627281" cy="486626"/>
          </a:xfrm>
          <a:prstGeom prst="ellipse">
            <a:avLst/>
          </a:prstGeom>
          <a:noFill/>
          <a:ln>
            <a:noFill/>
          </a:ln>
          <a:effectLst>
            <a:outerShdw blurRad="50800" dist="38100" dir="2700000" algn="tl" rotWithShape="0">
              <a:srgbClr val="000000">
                <a:alpha val="40000"/>
              </a:srgbClr>
            </a:outerShdw>
          </a:effectLst>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1" i="0" u="none" strike="noStrike" cap="none" dirty="0">
                <a:solidFill>
                  <a:schemeClr val="lt1"/>
                </a:solidFill>
                <a:latin typeface="Arial"/>
                <a:ea typeface="Arial"/>
                <a:cs typeface="Arial"/>
                <a:sym typeface="Arial"/>
              </a:rPr>
              <a:t>3</a:t>
            </a:r>
            <a:endParaRPr sz="1200" b="1"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30332388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5576F84-A09F-2B6A-C893-FB0DFB5516E5}"/>
              </a:ext>
            </a:extLst>
          </p:cNvPr>
          <p:cNvSpPr/>
          <p:nvPr/>
        </p:nvSpPr>
        <p:spPr>
          <a:xfrm>
            <a:off x="584794" y="1090261"/>
            <a:ext cx="10863136" cy="1019625"/>
          </a:xfrm>
          <a:prstGeom prst="rect">
            <a:avLst/>
          </a:prstGeom>
          <a:solidFill>
            <a:srgbClr val="0069B4"/>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sz="1000" dirty="0">
              <a:latin typeface="Arial" panose="020B0604020202020204" pitchFamily="34" charset="0"/>
              <a:cs typeface="Arial" panose="020B0604020202020204" pitchFamily="34" charset="0"/>
            </a:endParaRPr>
          </a:p>
        </p:txBody>
      </p:sp>
      <p:sp>
        <p:nvSpPr>
          <p:cNvPr id="8" name="Slide Number Placeholder 4">
            <a:extLst>
              <a:ext uri="{FF2B5EF4-FFF2-40B4-BE49-F238E27FC236}">
                <a16:creationId xmlns:a16="http://schemas.microsoft.com/office/drawing/2014/main" id="{4373B227-3368-767B-9233-3549FAB9B083}"/>
              </a:ext>
            </a:extLst>
          </p:cNvPr>
          <p:cNvSpPr txBox="1">
            <a:spLocks/>
          </p:cNvSpPr>
          <p:nvPr/>
        </p:nvSpPr>
        <p:spPr>
          <a:xfrm>
            <a:off x="11579934" y="6273209"/>
            <a:ext cx="459467" cy="384538"/>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8F63A3B-78C7-47BE-AE5E-E10140E04643}" type="slidenum">
              <a:rPr lang="en-US" sz="1600" smtClean="0">
                <a:solidFill>
                  <a:srgbClr val="141FAA"/>
                </a:solidFill>
                <a:latin typeface="Arial" panose="020B0604020202020204" pitchFamily="34" charset="0"/>
                <a:cs typeface="Arial" panose="020B0604020202020204" pitchFamily="34" charset="0"/>
              </a:rPr>
              <a:pPr/>
              <a:t>11</a:t>
            </a:fld>
            <a:endParaRPr lang="en-US" sz="1600" dirty="0">
              <a:solidFill>
                <a:srgbClr val="141FAA"/>
              </a:solidFill>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E0FEA645-A788-48B5-25EB-2F2EB24618FD}"/>
              </a:ext>
            </a:extLst>
          </p:cNvPr>
          <p:cNvSpPr txBox="1"/>
          <p:nvPr/>
        </p:nvSpPr>
        <p:spPr>
          <a:xfrm>
            <a:off x="584793" y="919926"/>
            <a:ext cx="11368816" cy="2677656"/>
          </a:xfrm>
          <a:prstGeom prst="rect">
            <a:avLst/>
          </a:prstGeom>
          <a:noFill/>
        </p:spPr>
        <p:txBody>
          <a:bodyPr wrap="square">
            <a:spAutoFit/>
          </a:bodyPr>
          <a:lstStyle/>
          <a:p>
            <a:endParaRPr lang="en-US" sz="1400" dirty="0">
              <a:solidFill>
                <a:schemeClr val="bg1"/>
              </a:solidFill>
              <a:latin typeface="Arial" panose="020B0604020202020204" pitchFamily="34" charset="0"/>
              <a:cs typeface="Arial" panose="020B0604020202020204" pitchFamily="34" charset="0"/>
            </a:endParaRPr>
          </a:p>
          <a:p>
            <a:r>
              <a:rPr lang="en-US" sz="1400" dirty="0">
                <a:solidFill>
                  <a:schemeClr val="bg1"/>
                </a:solidFill>
                <a:latin typeface="Arial" panose="020B0604020202020204" pitchFamily="34" charset="0"/>
                <a:cs typeface="Arial" panose="020B0604020202020204" pitchFamily="34" charset="0"/>
              </a:rPr>
              <a:t>To address class imbalance in the training data, we used SMOTE (Synthetic Minority Over-sampling Technique).</a:t>
            </a:r>
          </a:p>
          <a:p>
            <a:endParaRPr lang="en-US" sz="1400" dirty="0">
              <a:solidFill>
                <a:schemeClr val="bg1"/>
              </a:solidFill>
              <a:latin typeface="Arial" panose="020B0604020202020204" pitchFamily="34" charset="0"/>
              <a:cs typeface="Arial" panose="020B0604020202020204" pitchFamily="34" charset="0"/>
            </a:endParaRPr>
          </a:p>
          <a:p>
            <a:r>
              <a:rPr lang="en-US" sz="1400" dirty="0">
                <a:solidFill>
                  <a:schemeClr val="bg1"/>
                </a:solidFill>
                <a:latin typeface="Arial" panose="020B0604020202020204" pitchFamily="34" charset="0"/>
                <a:cs typeface="Arial" panose="020B0604020202020204" pitchFamily="34" charset="0"/>
              </a:rPr>
              <a:t>The output Counter {0: 3201, 1: 3201} indicates the number of instances for each class in the </a:t>
            </a:r>
            <a:r>
              <a:rPr lang="en-US" sz="1400" dirty="0" err="1">
                <a:solidFill>
                  <a:schemeClr val="bg1"/>
                </a:solidFill>
                <a:latin typeface="Arial" panose="020B0604020202020204" pitchFamily="34" charset="0"/>
                <a:cs typeface="Arial" panose="020B0604020202020204" pitchFamily="34" charset="0"/>
              </a:rPr>
              <a:t>default_status</a:t>
            </a:r>
            <a:r>
              <a:rPr lang="en-US" sz="1400" dirty="0">
                <a:solidFill>
                  <a:schemeClr val="bg1"/>
                </a:solidFill>
                <a:latin typeface="Arial" panose="020B0604020202020204" pitchFamily="34" charset="0"/>
                <a:cs typeface="Arial" panose="020B0604020202020204" pitchFamily="34" charset="0"/>
              </a:rPr>
              <a:t> variable after applying the Synthetic Minority Over-sampling Technique (SMOTE). </a:t>
            </a:r>
          </a:p>
          <a:p>
            <a:endParaRPr lang="en-US" sz="1400" dirty="0">
              <a:solidFill>
                <a:srgbClr val="08105B"/>
              </a:solidFill>
              <a:latin typeface="Arial" panose="020B0604020202020204" pitchFamily="34" charset="0"/>
              <a:cs typeface="Arial" panose="020B0604020202020204" pitchFamily="34" charset="0"/>
            </a:endParaRPr>
          </a:p>
          <a:p>
            <a:r>
              <a:rPr lang="en-US" sz="1400" b="1" dirty="0">
                <a:solidFill>
                  <a:srgbClr val="08105B"/>
                </a:solidFill>
                <a:latin typeface="Arial" panose="020B0604020202020204" pitchFamily="34" charset="0"/>
                <a:cs typeface="Arial" panose="020B0604020202020204" pitchFamily="34" charset="0"/>
              </a:rPr>
              <a:t>Class Balance</a:t>
            </a:r>
          </a:p>
          <a:p>
            <a:r>
              <a:rPr lang="en-US" sz="1400" dirty="0">
                <a:solidFill>
                  <a:srgbClr val="08105B"/>
                </a:solidFill>
                <a:latin typeface="Arial" panose="020B0604020202020204" pitchFamily="34" charset="0"/>
                <a:cs typeface="Arial" panose="020B0604020202020204" pitchFamily="34" charset="0"/>
              </a:rPr>
              <a:t>0: 3201 means there are now 3201 instances of the Non-Defaulter class (default status 0). *1: 3201 means there are now 3201 instances of the Defaulter class (default status 1).</a:t>
            </a:r>
          </a:p>
          <a:p>
            <a:r>
              <a:rPr lang="en-US" sz="1400" dirty="0">
                <a:solidFill>
                  <a:srgbClr val="08105B"/>
                </a:solidFill>
                <a:latin typeface="Arial" panose="020B0604020202020204" pitchFamily="34" charset="0"/>
                <a:cs typeface="Arial" panose="020B0604020202020204" pitchFamily="34" charset="0"/>
              </a:rPr>
              <a:t>Before applying SMOTE, the dataset was imbalanced, with one class having significantly fewer instances than the other. SMOTE generates synthetic samples for the minority class to balance the dataset. After applying SMOTE, both classes have the same number of instances, achieving a balanced dataset.</a:t>
            </a:r>
            <a:endParaRPr lang="en-US" sz="1200" dirty="0">
              <a:solidFill>
                <a:srgbClr val="08105B"/>
              </a:solidFill>
              <a:latin typeface="Arial" panose="020B0604020202020204" pitchFamily="34" charset="0"/>
              <a:cs typeface="Arial" panose="020B0604020202020204" pitchFamily="34" charset="0"/>
            </a:endParaRPr>
          </a:p>
        </p:txBody>
      </p:sp>
      <p:pic>
        <p:nvPicPr>
          <p:cNvPr id="2" name="Picture 1" descr="A blue circle with black letters&#10;&#10;Description automatically generated">
            <a:extLst>
              <a:ext uri="{FF2B5EF4-FFF2-40B4-BE49-F238E27FC236}">
                <a16:creationId xmlns:a16="http://schemas.microsoft.com/office/drawing/2014/main" id="{1C500721-A83D-412C-859B-42C20A78EF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89676" y="208891"/>
            <a:ext cx="719140" cy="720000"/>
          </a:xfrm>
          <a:prstGeom prst="rect">
            <a:avLst/>
          </a:prstGeom>
        </p:spPr>
      </p:pic>
      <p:sp>
        <p:nvSpPr>
          <p:cNvPr id="3" name="Title 1">
            <a:extLst>
              <a:ext uri="{FF2B5EF4-FFF2-40B4-BE49-F238E27FC236}">
                <a16:creationId xmlns:a16="http://schemas.microsoft.com/office/drawing/2014/main" id="{CFFE5DCD-73B3-51EC-57FB-9FC37FBB5856}"/>
              </a:ext>
            </a:extLst>
          </p:cNvPr>
          <p:cNvSpPr txBox="1">
            <a:spLocks/>
          </p:cNvSpPr>
          <p:nvPr/>
        </p:nvSpPr>
        <p:spPr>
          <a:xfrm>
            <a:off x="584793" y="365126"/>
            <a:ext cx="10533517" cy="863390"/>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dirty="0">
                <a:solidFill>
                  <a:srgbClr val="002953"/>
                </a:solidFill>
                <a:latin typeface="Arial" panose="020B0604020202020204" pitchFamily="34" charset="0"/>
                <a:cs typeface="Arial" panose="020B0604020202020204" pitchFamily="34" charset="0"/>
              </a:rPr>
              <a:t>Synthetic Minority Over-sampling Technique</a:t>
            </a:r>
          </a:p>
        </p:txBody>
      </p:sp>
      <p:pic>
        <p:nvPicPr>
          <p:cNvPr id="6" name="Picture 5">
            <a:extLst>
              <a:ext uri="{FF2B5EF4-FFF2-40B4-BE49-F238E27FC236}">
                <a16:creationId xmlns:a16="http://schemas.microsoft.com/office/drawing/2014/main" id="{ABAF6514-8DBA-D806-8CE3-37F8A24D2681}"/>
              </a:ext>
            </a:extLst>
          </p:cNvPr>
          <p:cNvPicPr>
            <a:picLocks noChangeAspect="1"/>
          </p:cNvPicPr>
          <p:nvPr/>
        </p:nvPicPr>
        <p:blipFill>
          <a:blip r:embed="rId3"/>
          <a:stretch>
            <a:fillRect/>
          </a:stretch>
        </p:blipFill>
        <p:spPr>
          <a:xfrm>
            <a:off x="611687" y="3606547"/>
            <a:ext cx="8374578" cy="3115644"/>
          </a:xfrm>
          <a:prstGeom prst="rect">
            <a:avLst/>
          </a:prstGeom>
        </p:spPr>
      </p:pic>
      <p:sp>
        <p:nvSpPr>
          <p:cNvPr id="11" name="TextBox 10">
            <a:extLst>
              <a:ext uri="{FF2B5EF4-FFF2-40B4-BE49-F238E27FC236}">
                <a16:creationId xmlns:a16="http://schemas.microsoft.com/office/drawing/2014/main" id="{AF25712F-C38B-75C8-7383-4476CCDC1670}"/>
              </a:ext>
            </a:extLst>
          </p:cNvPr>
          <p:cNvSpPr txBox="1"/>
          <p:nvPr/>
        </p:nvSpPr>
        <p:spPr>
          <a:xfrm>
            <a:off x="7924800" y="4711152"/>
            <a:ext cx="3352800" cy="1754326"/>
          </a:xfrm>
          <a:prstGeom prst="rect">
            <a:avLst/>
          </a:prstGeom>
          <a:noFill/>
        </p:spPr>
        <p:txBody>
          <a:bodyPr wrap="square">
            <a:spAutoFit/>
          </a:bodyPr>
          <a:lstStyle/>
          <a:p>
            <a:pPr algn="ctr"/>
            <a:r>
              <a:rPr lang="en-US" sz="1200" dirty="0">
                <a:solidFill>
                  <a:srgbClr val="002953"/>
                </a:solidFill>
                <a:latin typeface="Arial" panose="020B0604020202020204" pitchFamily="34" charset="0"/>
                <a:cs typeface="Arial" panose="020B0604020202020204" pitchFamily="34" charset="0"/>
              </a:rPr>
              <a:t>SMOTE first selects a minority class instance, a, at random and finds its k nearest minority class neighbors. The synthetic instance is then created by choosing one of the k nearest neighbors, b, at random and connecting a and b to form a line segment in the feature space. The synthetic instances are generated as a convex combination of the two chosen instances a and b.</a:t>
            </a:r>
            <a:endParaRPr lang="en-ZA" sz="1200" dirty="0">
              <a:solidFill>
                <a:srgbClr val="002953"/>
              </a:solidFill>
              <a:latin typeface="Arial" panose="020B0604020202020204" pitchFamily="34" charset="0"/>
              <a:cs typeface="Arial" panose="020B0604020202020204" pitchFamily="34" charset="0"/>
            </a:endParaRPr>
          </a:p>
        </p:txBody>
      </p:sp>
      <p:sp>
        <p:nvSpPr>
          <p:cNvPr id="14" name="Rectangle: Rounded Corners 13">
            <a:extLst>
              <a:ext uri="{FF2B5EF4-FFF2-40B4-BE49-F238E27FC236}">
                <a16:creationId xmlns:a16="http://schemas.microsoft.com/office/drawing/2014/main" id="{D01E1BBD-F656-7130-40C0-16937618166A}"/>
              </a:ext>
            </a:extLst>
          </p:cNvPr>
          <p:cNvSpPr/>
          <p:nvPr/>
        </p:nvSpPr>
        <p:spPr>
          <a:xfrm>
            <a:off x="7862048" y="4625787"/>
            <a:ext cx="3478306" cy="1909482"/>
          </a:xfrm>
          <a:prstGeom prst="roundRect">
            <a:avLst/>
          </a:prstGeom>
          <a:noFill/>
          <a:ln>
            <a:solidFill>
              <a:srgbClr val="00F2AD"/>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Tree>
    <p:extLst>
      <p:ext uri="{BB962C8B-B14F-4D97-AF65-F5344CB8AC3E}">
        <p14:creationId xmlns:p14="http://schemas.microsoft.com/office/powerpoint/2010/main" val="27533871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2AA589A7-4194-E5F2-F334-0D28DED89CE4}"/>
              </a:ext>
            </a:extLst>
          </p:cNvPr>
          <p:cNvSpPr/>
          <p:nvPr/>
        </p:nvSpPr>
        <p:spPr>
          <a:xfrm>
            <a:off x="752473" y="4814047"/>
            <a:ext cx="4977409" cy="180150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8" name="Slide Number Placeholder 4">
            <a:extLst>
              <a:ext uri="{FF2B5EF4-FFF2-40B4-BE49-F238E27FC236}">
                <a16:creationId xmlns:a16="http://schemas.microsoft.com/office/drawing/2014/main" id="{4373B227-3368-767B-9233-3549FAB9B083}"/>
              </a:ext>
            </a:extLst>
          </p:cNvPr>
          <p:cNvSpPr txBox="1">
            <a:spLocks/>
          </p:cNvSpPr>
          <p:nvPr/>
        </p:nvSpPr>
        <p:spPr>
          <a:xfrm>
            <a:off x="11579934" y="6273209"/>
            <a:ext cx="459467" cy="384538"/>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8F63A3B-78C7-47BE-AE5E-E10140E04643}" type="slidenum">
              <a:rPr lang="en-US" sz="1600" smtClean="0">
                <a:solidFill>
                  <a:srgbClr val="141FAA"/>
                </a:solidFill>
                <a:latin typeface="Arial" panose="020B0604020202020204" pitchFamily="34" charset="0"/>
                <a:cs typeface="Arial" panose="020B0604020202020204" pitchFamily="34" charset="0"/>
              </a:rPr>
              <a:pPr/>
              <a:t>12</a:t>
            </a:fld>
            <a:endParaRPr lang="en-US" sz="1600" dirty="0">
              <a:solidFill>
                <a:srgbClr val="141FAA"/>
              </a:solidFill>
              <a:latin typeface="Arial" panose="020B0604020202020204" pitchFamily="34" charset="0"/>
              <a:cs typeface="Arial" panose="020B0604020202020204" pitchFamily="34" charset="0"/>
            </a:endParaRPr>
          </a:p>
        </p:txBody>
      </p:sp>
      <p:sp>
        <p:nvSpPr>
          <p:cNvPr id="59" name="TextBox 58">
            <a:extLst>
              <a:ext uri="{FF2B5EF4-FFF2-40B4-BE49-F238E27FC236}">
                <a16:creationId xmlns:a16="http://schemas.microsoft.com/office/drawing/2014/main" id="{18D99E26-7669-9AD6-74AE-4923F31E8C80}"/>
              </a:ext>
            </a:extLst>
          </p:cNvPr>
          <p:cNvSpPr txBox="1"/>
          <p:nvPr/>
        </p:nvSpPr>
        <p:spPr>
          <a:xfrm>
            <a:off x="719051" y="4839487"/>
            <a:ext cx="5097608" cy="1731243"/>
          </a:xfrm>
          <a:prstGeom prst="rect">
            <a:avLst/>
          </a:prstGeom>
          <a:noFill/>
        </p:spPr>
        <p:txBody>
          <a:bodyPr wrap="square">
            <a:spAutoFit/>
          </a:bodyPr>
          <a:lstStyle/>
          <a:p>
            <a:r>
              <a:rPr lang="en-US" sz="1100" b="1" dirty="0">
                <a:solidFill>
                  <a:srgbClr val="08105B"/>
                </a:solidFill>
                <a:latin typeface="Arial" panose="020B0604020202020204" pitchFamily="34" charset="0"/>
                <a:cs typeface="Arial" panose="020B0604020202020204" pitchFamily="34" charset="0"/>
              </a:rPr>
              <a:t>Interpretation</a:t>
            </a:r>
          </a:p>
          <a:p>
            <a:endParaRPr lang="en-US" sz="1100" b="1" dirty="0">
              <a:solidFill>
                <a:srgbClr val="08105B"/>
              </a:solidFill>
              <a:latin typeface="Arial" panose="020B0604020202020204" pitchFamily="34" charset="0"/>
              <a:cs typeface="Arial" panose="020B0604020202020204" pitchFamily="34" charset="0"/>
            </a:endParaRPr>
          </a:p>
          <a:p>
            <a:r>
              <a:rPr lang="en-US" sz="1050" dirty="0">
                <a:solidFill>
                  <a:srgbClr val="08105B"/>
                </a:solidFill>
                <a:latin typeface="Arial" panose="020B0604020202020204" pitchFamily="34" charset="0"/>
                <a:cs typeface="Arial" panose="020B0604020202020204" pitchFamily="34" charset="0"/>
              </a:rPr>
              <a:t>The Pseudo R-squared value is very low (0.005989), suggesting that the model explains only a small portion of the variability in the data.</a:t>
            </a:r>
          </a:p>
          <a:p>
            <a:endParaRPr lang="en-US" sz="1050" dirty="0">
              <a:solidFill>
                <a:srgbClr val="08105B"/>
              </a:solidFill>
              <a:latin typeface="Arial" panose="020B0604020202020204" pitchFamily="34" charset="0"/>
              <a:cs typeface="Arial" panose="020B0604020202020204" pitchFamily="34" charset="0"/>
            </a:endParaRPr>
          </a:p>
          <a:p>
            <a:r>
              <a:rPr lang="en-US" sz="1100" b="1" dirty="0">
                <a:solidFill>
                  <a:srgbClr val="08105B"/>
                </a:solidFill>
                <a:latin typeface="Arial" panose="020B0604020202020204" pitchFamily="34" charset="0"/>
                <a:cs typeface="Arial" panose="020B0604020202020204" pitchFamily="34" charset="0"/>
              </a:rPr>
              <a:t>Significant Features:</a:t>
            </a:r>
          </a:p>
          <a:p>
            <a:r>
              <a:rPr lang="en-US" sz="1050" dirty="0">
                <a:solidFill>
                  <a:srgbClr val="08105B"/>
                </a:solidFill>
                <a:latin typeface="Arial" panose="020B0604020202020204" pitchFamily="34" charset="0"/>
                <a:cs typeface="Arial" panose="020B0604020202020204" pitchFamily="34" charset="0"/>
              </a:rPr>
              <a:t>Interest Rate and Employment Type are the only statistically significant predictors of default status. Gender is statistically at a higher p-value &gt; 0.1. Income Level, Loan Amount, Loan Type, Loan Term, Credit Score, Gender, Marital Status, and Education Level are not statistically significant predictors (p-values &gt; 0.05).</a:t>
            </a:r>
            <a:endParaRPr lang="en-US" sz="1000" dirty="0">
              <a:solidFill>
                <a:srgbClr val="08105B"/>
              </a:solidFill>
              <a:latin typeface="Arial" panose="020B0604020202020204" pitchFamily="34" charset="0"/>
              <a:cs typeface="Arial" panose="020B0604020202020204" pitchFamily="34" charset="0"/>
            </a:endParaRPr>
          </a:p>
        </p:txBody>
      </p:sp>
      <p:pic>
        <p:nvPicPr>
          <p:cNvPr id="3" name="Picture 2" descr="A blue circle with black letters&#10;&#10;Description automatically generated">
            <a:extLst>
              <a:ext uri="{FF2B5EF4-FFF2-40B4-BE49-F238E27FC236}">
                <a16:creationId xmlns:a16="http://schemas.microsoft.com/office/drawing/2014/main" id="{B509B3E7-B44B-FAA3-6809-1DE5FD93E7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89676" y="208891"/>
            <a:ext cx="719140" cy="720000"/>
          </a:xfrm>
          <a:prstGeom prst="rect">
            <a:avLst/>
          </a:prstGeom>
        </p:spPr>
      </p:pic>
      <p:sp>
        <p:nvSpPr>
          <p:cNvPr id="2" name="Title 1">
            <a:extLst>
              <a:ext uri="{FF2B5EF4-FFF2-40B4-BE49-F238E27FC236}">
                <a16:creationId xmlns:a16="http://schemas.microsoft.com/office/drawing/2014/main" id="{515A6289-772C-CB56-D814-3F701EC2C3E1}"/>
              </a:ext>
            </a:extLst>
          </p:cNvPr>
          <p:cNvSpPr txBox="1">
            <a:spLocks/>
          </p:cNvSpPr>
          <p:nvPr/>
        </p:nvSpPr>
        <p:spPr>
          <a:xfrm>
            <a:off x="584793" y="365126"/>
            <a:ext cx="10533517" cy="863390"/>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dirty="0">
                <a:solidFill>
                  <a:srgbClr val="002953"/>
                </a:solidFill>
                <a:latin typeface="Arial" panose="020B0604020202020204" pitchFamily="34" charset="0"/>
                <a:cs typeface="Arial" panose="020B0604020202020204" pitchFamily="34" charset="0"/>
              </a:rPr>
              <a:t>Logistic Regression</a:t>
            </a:r>
          </a:p>
        </p:txBody>
      </p:sp>
      <p:pic>
        <p:nvPicPr>
          <p:cNvPr id="5" name="Picture 4">
            <a:extLst>
              <a:ext uri="{FF2B5EF4-FFF2-40B4-BE49-F238E27FC236}">
                <a16:creationId xmlns:a16="http://schemas.microsoft.com/office/drawing/2014/main" id="{38EF006A-5CE1-F6A4-4151-8D3FF15668B1}"/>
              </a:ext>
            </a:extLst>
          </p:cNvPr>
          <p:cNvPicPr>
            <a:picLocks noChangeAspect="1"/>
          </p:cNvPicPr>
          <p:nvPr/>
        </p:nvPicPr>
        <p:blipFill rotWithShape="1">
          <a:blip r:embed="rId3"/>
          <a:srcRect t="40402"/>
          <a:stretch/>
        </p:blipFill>
        <p:spPr>
          <a:xfrm>
            <a:off x="719051" y="1398492"/>
            <a:ext cx="5010831" cy="1949377"/>
          </a:xfrm>
          <a:prstGeom prst="rect">
            <a:avLst/>
          </a:prstGeom>
        </p:spPr>
      </p:pic>
      <p:sp>
        <p:nvSpPr>
          <p:cNvPr id="9" name="TextBox 8">
            <a:extLst>
              <a:ext uri="{FF2B5EF4-FFF2-40B4-BE49-F238E27FC236}">
                <a16:creationId xmlns:a16="http://schemas.microsoft.com/office/drawing/2014/main" id="{B78D322F-A690-616F-688F-E820D338DC8C}"/>
              </a:ext>
            </a:extLst>
          </p:cNvPr>
          <p:cNvSpPr txBox="1"/>
          <p:nvPr/>
        </p:nvSpPr>
        <p:spPr>
          <a:xfrm>
            <a:off x="439270" y="910955"/>
            <a:ext cx="5576048" cy="369332"/>
          </a:xfrm>
          <a:prstGeom prst="rect">
            <a:avLst/>
          </a:prstGeom>
          <a:noFill/>
        </p:spPr>
        <p:txBody>
          <a:bodyPr wrap="square">
            <a:spAutoFit/>
          </a:bodyPr>
          <a:lstStyle/>
          <a:p>
            <a:pPr marL="165100" marR="0" lvl="0" indent="0" algn="l" rtl="0">
              <a:lnSpc>
                <a:spcPct val="100000"/>
              </a:lnSpc>
              <a:spcBef>
                <a:spcPts val="0"/>
              </a:spcBef>
              <a:spcAft>
                <a:spcPts val="0"/>
              </a:spcAft>
              <a:buClr>
                <a:srgbClr val="000000"/>
              </a:buClr>
              <a:buSzPts val="1200"/>
              <a:buFont typeface="Arial"/>
              <a:buNone/>
            </a:pPr>
            <a:r>
              <a:rPr lang="en-US" sz="1800" b="1" i="0" u="none" strike="noStrike" cap="none" dirty="0">
                <a:solidFill>
                  <a:srgbClr val="0069B4"/>
                </a:solidFill>
                <a:latin typeface="Arial"/>
                <a:ea typeface="Arial"/>
                <a:cs typeface="Arial"/>
                <a:sym typeface="Arial"/>
              </a:rPr>
              <a:t>Results without SMOTE</a:t>
            </a:r>
          </a:p>
        </p:txBody>
      </p:sp>
      <p:pic>
        <p:nvPicPr>
          <p:cNvPr id="11" name="Picture 10">
            <a:extLst>
              <a:ext uri="{FF2B5EF4-FFF2-40B4-BE49-F238E27FC236}">
                <a16:creationId xmlns:a16="http://schemas.microsoft.com/office/drawing/2014/main" id="{BF3DC2D3-2745-FB6A-2084-3D4CF9087AD7}"/>
              </a:ext>
            </a:extLst>
          </p:cNvPr>
          <p:cNvPicPr>
            <a:picLocks noChangeAspect="1"/>
          </p:cNvPicPr>
          <p:nvPr/>
        </p:nvPicPr>
        <p:blipFill>
          <a:blip r:embed="rId4"/>
          <a:stretch>
            <a:fillRect/>
          </a:stretch>
        </p:blipFill>
        <p:spPr>
          <a:xfrm>
            <a:off x="789051" y="3375210"/>
            <a:ext cx="2407084" cy="1293168"/>
          </a:xfrm>
          <a:prstGeom prst="rect">
            <a:avLst/>
          </a:prstGeom>
        </p:spPr>
      </p:pic>
      <p:sp>
        <p:nvSpPr>
          <p:cNvPr id="12" name="TextBox 11">
            <a:extLst>
              <a:ext uri="{FF2B5EF4-FFF2-40B4-BE49-F238E27FC236}">
                <a16:creationId xmlns:a16="http://schemas.microsoft.com/office/drawing/2014/main" id="{A5222437-FBAF-D5C9-EDA4-5DFFD240BB6C}"/>
              </a:ext>
            </a:extLst>
          </p:cNvPr>
          <p:cNvSpPr txBox="1"/>
          <p:nvPr/>
        </p:nvSpPr>
        <p:spPr>
          <a:xfrm>
            <a:off x="6160841" y="858870"/>
            <a:ext cx="5576048" cy="369332"/>
          </a:xfrm>
          <a:prstGeom prst="rect">
            <a:avLst/>
          </a:prstGeom>
          <a:noFill/>
        </p:spPr>
        <p:txBody>
          <a:bodyPr wrap="square">
            <a:spAutoFit/>
          </a:bodyPr>
          <a:lstStyle/>
          <a:p>
            <a:pPr marL="165100" marR="0" lvl="0" indent="0" algn="l" rtl="0">
              <a:lnSpc>
                <a:spcPct val="100000"/>
              </a:lnSpc>
              <a:spcBef>
                <a:spcPts val="0"/>
              </a:spcBef>
              <a:spcAft>
                <a:spcPts val="0"/>
              </a:spcAft>
              <a:buClr>
                <a:srgbClr val="000000"/>
              </a:buClr>
              <a:buSzPts val="1200"/>
              <a:buFont typeface="Arial"/>
              <a:buNone/>
            </a:pPr>
            <a:r>
              <a:rPr lang="en-US" sz="1800" b="1" i="0" u="none" strike="noStrike" cap="none" dirty="0">
                <a:solidFill>
                  <a:srgbClr val="0069B4"/>
                </a:solidFill>
                <a:latin typeface="Arial"/>
                <a:ea typeface="Arial"/>
                <a:cs typeface="Arial"/>
                <a:sym typeface="Arial"/>
              </a:rPr>
              <a:t>Results with SMOTE</a:t>
            </a:r>
          </a:p>
        </p:txBody>
      </p:sp>
      <p:pic>
        <p:nvPicPr>
          <p:cNvPr id="16" name="Picture 15">
            <a:extLst>
              <a:ext uri="{FF2B5EF4-FFF2-40B4-BE49-F238E27FC236}">
                <a16:creationId xmlns:a16="http://schemas.microsoft.com/office/drawing/2014/main" id="{60BD36FE-CFE5-F959-D075-54B46D14A530}"/>
              </a:ext>
            </a:extLst>
          </p:cNvPr>
          <p:cNvPicPr>
            <a:picLocks noChangeAspect="1"/>
          </p:cNvPicPr>
          <p:nvPr/>
        </p:nvPicPr>
        <p:blipFill rotWithShape="1">
          <a:blip r:embed="rId5"/>
          <a:srcRect b="5195"/>
          <a:stretch/>
        </p:blipFill>
        <p:spPr>
          <a:xfrm>
            <a:off x="6443265" y="1398491"/>
            <a:ext cx="5011200" cy="1949378"/>
          </a:xfrm>
          <a:prstGeom prst="rect">
            <a:avLst/>
          </a:prstGeom>
        </p:spPr>
      </p:pic>
      <p:pic>
        <p:nvPicPr>
          <p:cNvPr id="18" name="Picture 17">
            <a:extLst>
              <a:ext uri="{FF2B5EF4-FFF2-40B4-BE49-F238E27FC236}">
                <a16:creationId xmlns:a16="http://schemas.microsoft.com/office/drawing/2014/main" id="{376B71F0-2445-2258-13AA-8B00568644AD}"/>
              </a:ext>
            </a:extLst>
          </p:cNvPr>
          <p:cNvPicPr>
            <a:picLocks noChangeAspect="1"/>
          </p:cNvPicPr>
          <p:nvPr/>
        </p:nvPicPr>
        <p:blipFill>
          <a:blip r:embed="rId6"/>
          <a:stretch>
            <a:fillRect/>
          </a:stretch>
        </p:blipFill>
        <p:spPr>
          <a:xfrm>
            <a:off x="6458093" y="3375210"/>
            <a:ext cx="2723429" cy="1331261"/>
          </a:xfrm>
          <a:prstGeom prst="rect">
            <a:avLst/>
          </a:prstGeom>
        </p:spPr>
      </p:pic>
      <p:sp>
        <p:nvSpPr>
          <p:cNvPr id="19" name="Rectangle 18">
            <a:extLst>
              <a:ext uri="{FF2B5EF4-FFF2-40B4-BE49-F238E27FC236}">
                <a16:creationId xmlns:a16="http://schemas.microsoft.com/office/drawing/2014/main" id="{A5E53A07-B6A9-DB6D-41EC-97DF493F8D00}"/>
              </a:ext>
            </a:extLst>
          </p:cNvPr>
          <p:cNvSpPr/>
          <p:nvPr/>
        </p:nvSpPr>
        <p:spPr>
          <a:xfrm>
            <a:off x="6160841" y="4814047"/>
            <a:ext cx="5419093" cy="180150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20" name="TextBox 19">
            <a:extLst>
              <a:ext uri="{FF2B5EF4-FFF2-40B4-BE49-F238E27FC236}">
                <a16:creationId xmlns:a16="http://schemas.microsoft.com/office/drawing/2014/main" id="{E6403009-E435-9DE4-E202-C8696552E29A}"/>
              </a:ext>
            </a:extLst>
          </p:cNvPr>
          <p:cNvSpPr txBox="1"/>
          <p:nvPr/>
        </p:nvSpPr>
        <p:spPr>
          <a:xfrm>
            <a:off x="6160841" y="4864927"/>
            <a:ext cx="5394860" cy="1731243"/>
          </a:xfrm>
          <a:prstGeom prst="rect">
            <a:avLst/>
          </a:prstGeom>
          <a:noFill/>
        </p:spPr>
        <p:txBody>
          <a:bodyPr wrap="square">
            <a:spAutoFit/>
          </a:bodyPr>
          <a:lstStyle/>
          <a:p>
            <a:r>
              <a:rPr lang="en-US" sz="1100" b="1" dirty="0">
                <a:solidFill>
                  <a:srgbClr val="08105B"/>
                </a:solidFill>
                <a:latin typeface="Arial" panose="020B0604020202020204" pitchFamily="34" charset="0"/>
                <a:cs typeface="Arial" panose="020B0604020202020204" pitchFamily="34" charset="0"/>
              </a:rPr>
              <a:t>Interpretation</a:t>
            </a:r>
          </a:p>
          <a:p>
            <a:endParaRPr lang="en-US" sz="1100" b="1" dirty="0">
              <a:solidFill>
                <a:srgbClr val="08105B"/>
              </a:solidFill>
              <a:latin typeface="Arial" panose="020B0604020202020204" pitchFamily="34" charset="0"/>
              <a:cs typeface="Arial" panose="020B0604020202020204" pitchFamily="34" charset="0"/>
            </a:endParaRPr>
          </a:p>
          <a:p>
            <a:r>
              <a:rPr lang="en-US" sz="1050" dirty="0">
                <a:solidFill>
                  <a:srgbClr val="08105B"/>
                </a:solidFill>
                <a:latin typeface="Arial" panose="020B0604020202020204" pitchFamily="34" charset="0"/>
                <a:cs typeface="Arial" panose="020B0604020202020204" pitchFamily="34" charset="0"/>
              </a:rPr>
              <a:t>The Pseudo R-squared value is still very low (0.02698), suggesting that the model explains only about 2.7% of the variability in the default status.</a:t>
            </a:r>
          </a:p>
          <a:p>
            <a:endParaRPr lang="en-US" sz="1050" dirty="0">
              <a:solidFill>
                <a:srgbClr val="08105B"/>
              </a:solidFill>
              <a:latin typeface="Arial" panose="020B0604020202020204" pitchFamily="34" charset="0"/>
              <a:cs typeface="Arial" panose="020B0604020202020204" pitchFamily="34" charset="0"/>
            </a:endParaRPr>
          </a:p>
          <a:p>
            <a:r>
              <a:rPr lang="en-US" sz="1100" b="1" dirty="0">
                <a:solidFill>
                  <a:srgbClr val="08105B"/>
                </a:solidFill>
                <a:latin typeface="Arial" panose="020B0604020202020204" pitchFamily="34" charset="0"/>
                <a:cs typeface="Arial" panose="020B0604020202020204" pitchFamily="34" charset="0"/>
              </a:rPr>
              <a:t>Significant Features:</a:t>
            </a:r>
          </a:p>
          <a:p>
            <a:r>
              <a:rPr lang="en-US" sz="1050" dirty="0">
                <a:solidFill>
                  <a:srgbClr val="08105B"/>
                </a:solidFill>
                <a:latin typeface="Arial" panose="020B0604020202020204" pitchFamily="34" charset="0"/>
                <a:cs typeface="Arial" panose="020B0604020202020204" pitchFamily="34" charset="0"/>
              </a:rPr>
              <a:t>Features like </a:t>
            </a:r>
            <a:r>
              <a:rPr lang="en-US" sz="1050" dirty="0" err="1">
                <a:solidFill>
                  <a:srgbClr val="08105B"/>
                </a:solidFill>
                <a:latin typeface="Arial" panose="020B0604020202020204" pitchFamily="34" charset="0"/>
                <a:cs typeface="Arial" panose="020B0604020202020204" pitchFamily="34" charset="0"/>
              </a:rPr>
              <a:t>loan_type</a:t>
            </a:r>
            <a:r>
              <a:rPr lang="en-US" sz="1050" dirty="0">
                <a:solidFill>
                  <a:srgbClr val="08105B"/>
                </a:solidFill>
                <a:latin typeface="Arial" panose="020B0604020202020204" pitchFamily="34" charset="0"/>
                <a:cs typeface="Arial" panose="020B0604020202020204" pitchFamily="34" charset="0"/>
              </a:rPr>
              <a:t>, </a:t>
            </a:r>
            <a:r>
              <a:rPr lang="en-US" sz="1050" dirty="0" err="1">
                <a:solidFill>
                  <a:srgbClr val="08105B"/>
                </a:solidFill>
                <a:latin typeface="Arial" panose="020B0604020202020204" pitchFamily="34" charset="0"/>
                <a:cs typeface="Arial" panose="020B0604020202020204" pitchFamily="34" charset="0"/>
              </a:rPr>
              <a:t>interest_rate</a:t>
            </a:r>
            <a:r>
              <a:rPr lang="en-US" sz="1050" dirty="0">
                <a:solidFill>
                  <a:srgbClr val="08105B"/>
                </a:solidFill>
                <a:latin typeface="Arial" panose="020B0604020202020204" pitchFamily="34" charset="0"/>
                <a:cs typeface="Arial" panose="020B0604020202020204" pitchFamily="34" charset="0"/>
              </a:rPr>
              <a:t>, </a:t>
            </a:r>
            <a:r>
              <a:rPr lang="en-US" sz="1050" dirty="0" err="1">
                <a:solidFill>
                  <a:srgbClr val="08105B"/>
                </a:solidFill>
                <a:latin typeface="Arial" panose="020B0604020202020204" pitchFamily="34" charset="0"/>
                <a:cs typeface="Arial" panose="020B0604020202020204" pitchFamily="34" charset="0"/>
              </a:rPr>
              <a:t>employment_type</a:t>
            </a:r>
            <a:r>
              <a:rPr lang="en-US" sz="1050" dirty="0">
                <a:solidFill>
                  <a:srgbClr val="08105B"/>
                </a:solidFill>
                <a:latin typeface="Arial" panose="020B0604020202020204" pitchFamily="34" charset="0"/>
                <a:cs typeface="Arial" panose="020B0604020202020204" pitchFamily="34" charset="0"/>
              </a:rPr>
              <a:t>, </a:t>
            </a:r>
            <a:r>
              <a:rPr lang="en-US" sz="1050" dirty="0" err="1">
                <a:solidFill>
                  <a:srgbClr val="08105B"/>
                </a:solidFill>
                <a:latin typeface="Arial" panose="020B0604020202020204" pitchFamily="34" charset="0"/>
                <a:cs typeface="Arial" panose="020B0604020202020204" pitchFamily="34" charset="0"/>
              </a:rPr>
              <a:t>income_level</a:t>
            </a:r>
            <a:r>
              <a:rPr lang="en-US" sz="1050" dirty="0">
                <a:solidFill>
                  <a:srgbClr val="08105B"/>
                </a:solidFill>
                <a:latin typeface="Arial" panose="020B0604020202020204" pitchFamily="34" charset="0"/>
                <a:cs typeface="Arial" panose="020B0604020202020204" pitchFamily="34" charset="0"/>
              </a:rPr>
              <a:t>, gender, </a:t>
            </a:r>
            <a:r>
              <a:rPr lang="en-US" sz="1050" dirty="0" err="1">
                <a:solidFill>
                  <a:srgbClr val="08105B"/>
                </a:solidFill>
                <a:latin typeface="Arial" panose="020B0604020202020204" pitchFamily="34" charset="0"/>
                <a:cs typeface="Arial" panose="020B0604020202020204" pitchFamily="34" charset="0"/>
              </a:rPr>
              <a:t>marital_status</a:t>
            </a:r>
            <a:r>
              <a:rPr lang="en-US" sz="1050" dirty="0">
                <a:solidFill>
                  <a:srgbClr val="08105B"/>
                </a:solidFill>
                <a:latin typeface="Arial" panose="020B0604020202020204" pitchFamily="34" charset="0"/>
                <a:cs typeface="Arial" panose="020B0604020202020204" pitchFamily="34" charset="0"/>
              </a:rPr>
              <a:t>, and </a:t>
            </a:r>
            <a:r>
              <a:rPr lang="en-US" sz="1050" dirty="0" err="1">
                <a:solidFill>
                  <a:srgbClr val="08105B"/>
                </a:solidFill>
                <a:latin typeface="Arial" panose="020B0604020202020204" pitchFamily="34" charset="0"/>
                <a:cs typeface="Arial" panose="020B0604020202020204" pitchFamily="34" charset="0"/>
              </a:rPr>
              <a:t>education_level</a:t>
            </a:r>
            <a:r>
              <a:rPr lang="en-US" sz="1050" dirty="0">
                <a:solidFill>
                  <a:srgbClr val="08105B"/>
                </a:solidFill>
                <a:latin typeface="Arial" panose="020B0604020202020204" pitchFamily="34" charset="0"/>
                <a:cs typeface="Arial" panose="020B0604020202020204" pitchFamily="34" charset="0"/>
              </a:rPr>
              <a:t> are highly significant predictors of default status. While SMOTE helps address the class imbalance, </a:t>
            </a:r>
            <a:r>
              <a:rPr lang="en-US" sz="1050" i="1" dirty="0">
                <a:solidFill>
                  <a:srgbClr val="08105B"/>
                </a:solidFill>
                <a:latin typeface="Arial" panose="020B0604020202020204" pitchFamily="34" charset="0"/>
                <a:cs typeface="Arial" panose="020B0604020202020204" pitchFamily="34" charset="0"/>
              </a:rPr>
              <a:t>the model still has difficulty predicting defaulters accurately, as seen in the high number of false positives and false negatives</a:t>
            </a:r>
            <a:r>
              <a:rPr lang="en-US" sz="1050" dirty="0">
                <a:solidFill>
                  <a:srgbClr val="08105B"/>
                </a:solidFill>
                <a:latin typeface="Arial" panose="020B0604020202020204" pitchFamily="34" charset="0"/>
                <a:cs typeface="Arial" panose="020B0604020202020204" pitchFamily="34" charset="0"/>
              </a:rPr>
              <a:t>.</a:t>
            </a:r>
            <a:endParaRPr lang="en-US" sz="1000" dirty="0">
              <a:solidFill>
                <a:srgbClr val="08105B"/>
              </a:solidFill>
              <a:latin typeface="Arial" panose="020B0604020202020204" pitchFamily="34" charset="0"/>
              <a:cs typeface="Arial" panose="020B0604020202020204" pitchFamily="34" charset="0"/>
            </a:endParaRPr>
          </a:p>
        </p:txBody>
      </p:sp>
      <p:sp>
        <p:nvSpPr>
          <p:cNvPr id="21" name="Rectangle: Rounded Corners 20">
            <a:extLst>
              <a:ext uri="{FF2B5EF4-FFF2-40B4-BE49-F238E27FC236}">
                <a16:creationId xmlns:a16="http://schemas.microsoft.com/office/drawing/2014/main" id="{331CEECA-C09C-05B1-2EAA-CDB425987D2E}"/>
              </a:ext>
            </a:extLst>
          </p:cNvPr>
          <p:cNvSpPr/>
          <p:nvPr/>
        </p:nvSpPr>
        <p:spPr>
          <a:xfrm>
            <a:off x="6449127" y="4489084"/>
            <a:ext cx="884002" cy="229394"/>
          </a:xfrm>
          <a:prstGeom prst="roundRect">
            <a:avLst/>
          </a:prstGeom>
          <a:noFill/>
          <a:ln w="19050">
            <a:solidFill>
              <a:srgbClr val="C0000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22" name="Rectangle: Rounded Corners 21">
            <a:extLst>
              <a:ext uri="{FF2B5EF4-FFF2-40B4-BE49-F238E27FC236}">
                <a16:creationId xmlns:a16="http://schemas.microsoft.com/office/drawing/2014/main" id="{8A88BF62-2DE8-FA56-D9FB-7D4C9EE48C50}"/>
              </a:ext>
            </a:extLst>
          </p:cNvPr>
          <p:cNvSpPr/>
          <p:nvPr/>
        </p:nvSpPr>
        <p:spPr>
          <a:xfrm>
            <a:off x="771121" y="4464424"/>
            <a:ext cx="762562" cy="229394"/>
          </a:xfrm>
          <a:prstGeom prst="roundRect">
            <a:avLst/>
          </a:prstGeom>
          <a:noFill/>
          <a:ln w="19050">
            <a:solidFill>
              <a:srgbClr val="C0000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Tree>
    <p:extLst>
      <p:ext uri="{BB962C8B-B14F-4D97-AF65-F5344CB8AC3E}">
        <p14:creationId xmlns:p14="http://schemas.microsoft.com/office/powerpoint/2010/main" val="1931567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4">
            <a:extLst>
              <a:ext uri="{FF2B5EF4-FFF2-40B4-BE49-F238E27FC236}">
                <a16:creationId xmlns:a16="http://schemas.microsoft.com/office/drawing/2014/main" id="{4373B227-3368-767B-9233-3549FAB9B083}"/>
              </a:ext>
            </a:extLst>
          </p:cNvPr>
          <p:cNvSpPr txBox="1">
            <a:spLocks/>
          </p:cNvSpPr>
          <p:nvPr/>
        </p:nvSpPr>
        <p:spPr>
          <a:xfrm>
            <a:off x="11766064" y="6500325"/>
            <a:ext cx="459467" cy="384538"/>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8F63A3B-78C7-47BE-AE5E-E10140E04643}" type="slidenum">
              <a:rPr lang="en-US" sz="1400" smtClean="0">
                <a:solidFill>
                  <a:srgbClr val="141FAA"/>
                </a:solidFill>
                <a:latin typeface="Arial" panose="020B0604020202020204" pitchFamily="34" charset="0"/>
                <a:cs typeface="Arial" panose="020B0604020202020204" pitchFamily="34" charset="0"/>
              </a:rPr>
              <a:pPr/>
              <a:t>13</a:t>
            </a:fld>
            <a:endParaRPr lang="en-US" sz="1600" dirty="0">
              <a:solidFill>
                <a:srgbClr val="141FAA"/>
              </a:solidFill>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86B4FA99-626F-C9DE-FEBF-D0DB9E149A1F}"/>
              </a:ext>
            </a:extLst>
          </p:cNvPr>
          <p:cNvSpPr txBox="1"/>
          <p:nvPr/>
        </p:nvSpPr>
        <p:spPr>
          <a:xfrm>
            <a:off x="585145" y="973732"/>
            <a:ext cx="3475867" cy="338554"/>
          </a:xfrm>
          <a:prstGeom prst="rect">
            <a:avLst/>
          </a:prstGeom>
          <a:noFill/>
        </p:spPr>
        <p:txBody>
          <a:bodyPr wrap="square" rtlCol="0" anchor="b" anchorCtr="0">
            <a:spAutoFit/>
          </a:bodyPr>
          <a:lstStyle/>
          <a:p>
            <a:r>
              <a:rPr lang="en-US" sz="1600" b="1" dirty="0">
                <a:solidFill>
                  <a:srgbClr val="0069B4"/>
                </a:solidFill>
                <a:latin typeface="Arial" panose="020B0604020202020204" pitchFamily="34" charset="0"/>
                <a:ea typeface="League Spartan" charset="0"/>
                <a:cs typeface="Arial" panose="020B0604020202020204" pitchFamily="34" charset="0"/>
              </a:rPr>
              <a:t>Without SMOTE</a:t>
            </a:r>
          </a:p>
        </p:txBody>
      </p:sp>
      <p:sp>
        <p:nvSpPr>
          <p:cNvPr id="7" name="TextBox 6">
            <a:extLst>
              <a:ext uri="{FF2B5EF4-FFF2-40B4-BE49-F238E27FC236}">
                <a16:creationId xmlns:a16="http://schemas.microsoft.com/office/drawing/2014/main" id="{7CE965EA-E122-C2C1-9113-C19CFFB91FC2}"/>
              </a:ext>
            </a:extLst>
          </p:cNvPr>
          <p:cNvSpPr txBox="1"/>
          <p:nvPr/>
        </p:nvSpPr>
        <p:spPr>
          <a:xfrm>
            <a:off x="756684" y="4279448"/>
            <a:ext cx="1603746" cy="261610"/>
          </a:xfrm>
          <a:prstGeom prst="rect">
            <a:avLst/>
          </a:prstGeom>
          <a:noFill/>
        </p:spPr>
        <p:txBody>
          <a:bodyPr wrap="square">
            <a:spAutoFit/>
          </a:bodyPr>
          <a:lstStyle/>
          <a:p>
            <a:r>
              <a:rPr lang="en-ZA" sz="1100" dirty="0">
                <a:solidFill>
                  <a:srgbClr val="08105B"/>
                </a:solidFill>
                <a:latin typeface="Arial" panose="020B0604020202020204" pitchFamily="34" charset="0"/>
                <a:cs typeface="Arial" panose="020B0604020202020204" pitchFamily="34" charset="0"/>
              </a:rPr>
              <a:t>Source: </a:t>
            </a:r>
            <a:r>
              <a:rPr lang="en-ZA" sz="1100" dirty="0">
                <a:solidFill>
                  <a:srgbClr val="08105B"/>
                </a:solidFill>
                <a:latin typeface="Arial" panose="020B0604020202020204" pitchFamily="34" charset="0"/>
                <a:cs typeface="Arial" panose="020B0604020202020204" pitchFamily="34" charset="0"/>
                <a:hlinkClick r:id="rId2"/>
              </a:rPr>
              <a:t>Statista, 2023</a:t>
            </a:r>
            <a:r>
              <a:rPr lang="en-ZA" sz="1100" dirty="0">
                <a:solidFill>
                  <a:srgbClr val="08105B"/>
                </a:solidFill>
                <a:latin typeface="Arial" panose="020B0604020202020204" pitchFamily="34" charset="0"/>
                <a:cs typeface="Arial" panose="020B0604020202020204" pitchFamily="34" charset="0"/>
              </a:rPr>
              <a:t>   </a:t>
            </a:r>
          </a:p>
        </p:txBody>
      </p:sp>
      <p:sp>
        <p:nvSpPr>
          <p:cNvPr id="9" name="Rectangle 8">
            <a:extLst>
              <a:ext uri="{FF2B5EF4-FFF2-40B4-BE49-F238E27FC236}">
                <a16:creationId xmlns:a16="http://schemas.microsoft.com/office/drawing/2014/main" id="{1BF3D655-91D6-0A6B-459D-E02983B01213}"/>
              </a:ext>
            </a:extLst>
          </p:cNvPr>
          <p:cNvSpPr/>
          <p:nvPr/>
        </p:nvSpPr>
        <p:spPr>
          <a:xfrm>
            <a:off x="664464" y="5007294"/>
            <a:ext cx="11101601" cy="1587900"/>
          </a:xfrm>
          <a:prstGeom prst="rect">
            <a:avLst/>
          </a:prstGeom>
          <a:solidFill>
            <a:srgbClr val="0810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b="1" dirty="0">
                <a:latin typeface="Arial" panose="020B0604020202020204" pitchFamily="34" charset="0"/>
                <a:cs typeface="Arial" panose="020B0604020202020204" pitchFamily="34" charset="0"/>
              </a:rPr>
              <a:t>Model Performance</a:t>
            </a:r>
          </a:p>
          <a:p>
            <a:endParaRPr lang="en-US" sz="1000" dirty="0">
              <a:latin typeface="Arial" panose="020B0604020202020204" pitchFamily="34" charset="0"/>
              <a:cs typeface="Arial" panose="020B0604020202020204" pitchFamily="34" charset="0"/>
            </a:endParaRPr>
          </a:p>
          <a:p>
            <a:r>
              <a:rPr lang="en-US" sz="1000" dirty="0">
                <a:latin typeface="Arial" panose="020B0604020202020204" pitchFamily="34" charset="0"/>
                <a:cs typeface="Arial" panose="020B0604020202020204" pitchFamily="34" charset="0"/>
              </a:rPr>
              <a:t>Without SMOTE, the accuracy is higher (79.7%) compared to with SMOTE (68.4%). This is because the model is biased towards the majority class (non-defaulters) in the imbalanced dataset. The recall for class 1 (defaulters) is 0.00 without SMOTE, meaning the model fails to identify any defaulters. With SMOTE, the recall for class 1 improves to 0.16, indicating the model is better at identifying defaulters when the dataset is balanced. Without SMOTE, the model heavily favors the majority class (non-defaulters), as seen in the very high recall for class 0 and almost zero for class 1. With SMOTE, the model shows a more balanced performance, with improved recall for class 1, but at the cost of a decrease in overall accuracy. </a:t>
            </a:r>
          </a:p>
          <a:p>
            <a:endParaRPr lang="en-US" sz="1000" dirty="0">
              <a:latin typeface="Arial" panose="020B0604020202020204" pitchFamily="34" charset="0"/>
              <a:cs typeface="Arial" panose="020B0604020202020204" pitchFamily="34" charset="0"/>
            </a:endParaRPr>
          </a:p>
          <a:p>
            <a:r>
              <a:rPr lang="en-US" sz="1000" dirty="0">
                <a:latin typeface="Arial" panose="020B0604020202020204" pitchFamily="34" charset="0"/>
                <a:cs typeface="Arial" panose="020B0604020202020204" pitchFamily="34" charset="0"/>
              </a:rPr>
              <a:t>The important features remain consistent in both cases, with </a:t>
            </a:r>
            <a:r>
              <a:rPr lang="en-US" sz="1000" dirty="0" err="1">
                <a:latin typeface="Arial" panose="020B0604020202020204" pitchFamily="34" charset="0"/>
                <a:cs typeface="Arial" panose="020B0604020202020204" pitchFamily="34" charset="0"/>
              </a:rPr>
              <a:t>interest_rate</a:t>
            </a:r>
            <a:r>
              <a:rPr lang="en-US" sz="1000" dirty="0">
                <a:latin typeface="Arial" panose="020B0604020202020204" pitchFamily="34" charset="0"/>
                <a:cs typeface="Arial" panose="020B0604020202020204" pitchFamily="34" charset="0"/>
              </a:rPr>
              <a:t>, </a:t>
            </a:r>
            <a:r>
              <a:rPr lang="en-US" sz="1000" dirty="0" err="1">
                <a:latin typeface="Arial" panose="020B0604020202020204" pitchFamily="34" charset="0"/>
                <a:cs typeface="Arial" panose="020B0604020202020204" pitchFamily="34" charset="0"/>
              </a:rPr>
              <a:t>loan_amount</a:t>
            </a:r>
            <a:r>
              <a:rPr lang="en-US" sz="1000" dirty="0">
                <a:latin typeface="Arial" panose="020B0604020202020204" pitchFamily="34" charset="0"/>
                <a:cs typeface="Arial" panose="020B0604020202020204" pitchFamily="34" charset="0"/>
              </a:rPr>
              <a:t>, </a:t>
            </a:r>
            <a:r>
              <a:rPr lang="en-US" sz="1000" dirty="0" err="1">
                <a:latin typeface="Arial" panose="020B0604020202020204" pitchFamily="34" charset="0"/>
                <a:cs typeface="Arial" panose="020B0604020202020204" pitchFamily="34" charset="0"/>
              </a:rPr>
              <a:t>credit_score</a:t>
            </a:r>
            <a:r>
              <a:rPr lang="en-US" sz="1000" dirty="0">
                <a:latin typeface="Arial" panose="020B0604020202020204" pitchFamily="34" charset="0"/>
                <a:cs typeface="Arial" panose="020B0604020202020204" pitchFamily="34" charset="0"/>
              </a:rPr>
              <a:t> and </a:t>
            </a:r>
            <a:r>
              <a:rPr lang="en-US" sz="1000" dirty="0" err="1">
                <a:latin typeface="Arial" panose="020B0604020202020204" pitchFamily="34" charset="0"/>
                <a:cs typeface="Arial" panose="020B0604020202020204" pitchFamily="34" charset="0"/>
              </a:rPr>
              <a:t>loan_term</a:t>
            </a:r>
            <a:r>
              <a:rPr lang="en-US" sz="1000" dirty="0">
                <a:latin typeface="Arial" panose="020B0604020202020204" pitchFamily="34" charset="0"/>
                <a:cs typeface="Arial" panose="020B0604020202020204" pitchFamily="34" charset="0"/>
              </a:rPr>
              <a:t> being the top four. However, their relative importances shift slightly with SMOTE applied.</a:t>
            </a:r>
            <a:endParaRPr lang="en-ZA" sz="1000" dirty="0">
              <a:latin typeface="Arial" panose="020B0604020202020204" pitchFamily="34" charset="0"/>
              <a:cs typeface="Arial" panose="020B0604020202020204" pitchFamily="34" charset="0"/>
            </a:endParaRPr>
          </a:p>
        </p:txBody>
      </p:sp>
      <p:pic>
        <p:nvPicPr>
          <p:cNvPr id="2" name="Picture 1" descr="A blue circle with black letters&#10;&#10;Description automatically generated">
            <a:extLst>
              <a:ext uri="{FF2B5EF4-FFF2-40B4-BE49-F238E27FC236}">
                <a16:creationId xmlns:a16="http://schemas.microsoft.com/office/drawing/2014/main" id="{823E7610-A8C7-D52D-E3AE-F546163FF60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89676" y="208891"/>
            <a:ext cx="719140" cy="720000"/>
          </a:xfrm>
          <a:prstGeom prst="rect">
            <a:avLst/>
          </a:prstGeom>
        </p:spPr>
      </p:pic>
      <p:sp>
        <p:nvSpPr>
          <p:cNvPr id="3" name="Title 1">
            <a:extLst>
              <a:ext uri="{FF2B5EF4-FFF2-40B4-BE49-F238E27FC236}">
                <a16:creationId xmlns:a16="http://schemas.microsoft.com/office/drawing/2014/main" id="{0328C376-3578-F555-2137-2999B4F143CC}"/>
              </a:ext>
            </a:extLst>
          </p:cNvPr>
          <p:cNvSpPr txBox="1">
            <a:spLocks/>
          </p:cNvSpPr>
          <p:nvPr/>
        </p:nvSpPr>
        <p:spPr>
          <a:xfrm>
            <a:off x="584793" y="365126"/>
            <a:ext cx="10533517" cy="863390"/>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dirty="0">
                <a:solidFill>
                  <a:srgbClr val="002953"/>
                </a:solidFill>
                <a:latin typeface="Arial" panose="020B0604020202020204" pitchFamily="34" charset="0"/>
                <a:cs typeface="Arial" panose="020B0604020202020204" pitchFamily="34" charset="0"/>
              </a:rPr>
              <a:t>Random Forest Classifier</a:t>
            </a:r>
          </a:p>
        </p:txBody>
      </p:sp>
      <p:pic>
        <p:nvPicPr>
          <p:cNvPr id="10" name="Picture 9">
            <a:extLst>
              <a:ext uri="{FF2B5EF4-FFF2-40B4-BE49-F238E27FC236}">
                <a16:creationId xmlns:a16="http://schemas.microsoft.com/office/drawing/2014/main" id="{24DE6975-9A5D-C0CA-E6C2-4B53481657EB}"/>
              </a:ext>
            </a:extLst>
          </p:cNvPr>
          <p:cNvPicPr>
            <a:picLocks noChangeAspect="1"/>
          </p:cNvPicPr>
          <p:nvPr/>
        </p:nvPicPr>
        <p:blipFill>
          <a:blip r:embed="rId4"/>
          <a:stretch>
            <a:fillRect/>
          </a:stretch>
        </p:blipFill>
        <p:spPr>
          <a:xfrm>
            <a:off x="664464" y="1461243"/>
            <a:ext cx="2966732" cy="3397747"/>
          </a:xfrm>
          <a:prstGeom prst="rect">
            <a:avLst/>
          </a:prstGeom>
        </p:spPr>
      </p:pic>
      <p:sp>
        <p:nvSpPr>
          <p:cNvPr id="11" name="TextBox 10">
            <a:extLst>
              <a:ext uri="{FF2B5EF4-FFF2-40B4-BE49-F238E27FC236}">
                <a16:creationId xmlns:a16="http://schemas.microsoft.com/office/drawing/2014/main" id="{8E858433-323C-96AA-C75C-A5B449E7852A}"/>
              </a:ext>
            </a:extLst>
          </p:cNvPr>
          <p:cNvSpPr txBox="1"/>
          <p:nvPr/>
        </p:nvSpPr>
        <p:spPr>
          <a:xfrm>
            <a:off x="4655117" y="973732"/>
            <a:ext cx="3475867" cy="338554"/>
          </a:xfrm>
          <a:prstGeom prst="rect">
            <a:avLst/>
          </a:prstGeom>
          <a:noFill/>
        </p:spPr>
        <p:txBody>
          <a:bodyPr wrap="square" rtlCol="0" anchor="b" anchorCtr="0">
            <a:spAutoFit/>
          </a:bodyPr>
          <a:lstStyle/>
          <a:p>
            <a:r>
              <a:rPr lang="en-US" sz="1600" b="1" dirty="0">
                <a:solidFill>
                  <a:srgbClr val="0069B4"/>
                </a:solidFill>
                <a:latin typeface="Arial" panose="020B0604020202020204" pitchFamily="34" charset="0"/>
                <a:ea typeface="League Spartan" charset="0"/>
                <a:cs typeface="Arial" panose="020B0604020202020204" pitchFamily="34" charset="0"/>
              </a:rPr>
              <a:t>With SMOTE</a:t>
            </a:r>
          </a:p>
        </p:txBody>
      </p:sp>
      <p:pic>
        <p:nvPicPr>
          <p:cNvPr id="17" name="Picture 16">
            <a:extLst>
              <a:ext uri="{FF2B5EF4-FFF2-40B4-BE49-F238E27FC236}">
                <a16:creationId xmlns:a16="http://schemas.microsoft.com/office/drawing/2014/main" id="{120882B6-D977-9A22-E754-201679B9717D}"/>
              </a:ext>
            </a:extLst>
          </p:cNvPr>
          <p:cNvPicPr>
            <a:picLocks noChangeAspect="1"/>
          </p:cNvPicPr>
          <p:nvPr/>
        </p:nvPicPr>
        <p:blipFill>
          <a:blip r:embed="rId5"/>
          <a:stretch>
            <a:fillRect/>
          </a:stretch>
        </p:blipFill>
        <p:spPr>
          <a:xfrm>
            <a:off x="4752963" y="1460590"/>
            <a:ext cx="3172593" cy="3398400"/>
          </a:xfrm>
          <a:prstGeom prst="rect">
            <a:avLst/>
          </a:prstGeom>
        </p:spPr>
      </p:pic>
      <p:sp>
        <p:nvSpPr>
          <p:cNvPr id="18" name="Rectangle: Rounded Corners 17">
            <a:extLst>
              <a:ext uri="{FF2B5EF4-FFF2-40B4-BE49-F238E27FC236}">
                <a16:creationId xmlns:a16="http://schemas.microsoft.com/office/drawing/2014/main" id="{7C85B2DE-B3C8-E72F-D402-F26E18E65E70}"/>
              </a:ext>
            </a:extLst>
          </p:cNvPr>
          <p:cNvSpPr/>
          <p:nvPr/>
        </p:nvSpPr>
        <p:spPr>
          <a:xfrm>
            <a:off x="620652" y="2895687"/>
            <a:ext cx="1181253" cy="261610"/>
          </a:xfrm>
          <a:prstGeom prst="roundRect">
            <a:avLst/>
          </a:prstGeom>
          <a:noFill/>
          <a:ln w="19050">
            <a:solidFill>
              <a:srgbClr val="C0000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9" name="Rectangle: Rounded Corners 18">
            <a:extLst>
              <a:ext uri="{FF2B5EF4-FFF2-40B4-BE49-F238E27FC236}">
                <a16:creationId xmlns:a16="http://schemas.microsoft.com/office/drawing/2014/main" id="{04B7AC64-9D5D-897F-F176-8EF534F2E103}"/>
              </a:ext>
            </a:extLst>
          </p:cNvPr>
          <p:cNvSpPr/>
          <p:nvPr/>
        </p:nvSpPr>
        <p:spPr>
          <a:xfrm>
            <a:off x="4752963" y="2895687"/>
            <a:ext cx="1002374" cy="261610"/>
          </a:xfrm>
          <a:prstGeom prst="roundRect">
            <a:avLst/>
          </a:prstGeom>
          <a:noFill/>
          <a:ln w="19050">
            <a:solidFill>
              <a:srgbClr val="C0000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20" name="Rectangle: Rounded Corners 19">
            <a:extLst>
              <a:ext uri="{FF2B5EF4-FFF2-40B4-BE49-F238E27FC236}">
                <a16:creationId xmlns:a16="http://schemas.microsoft.com/office/drawing/2014/main" id="{5850DD9E-6C70-3348-53DE-6C7CDB252C2A}"/>
              </a:ext>
            </a:extLst>
          </p:cNvPr>
          <p:cNvSpPr/>
          <p:nvPr/>
        </p:nvSpPr>
        <p:spPr>
          <a:xfrm>
            <a:off x="8436696" y="1767480"/>
            <a:ext cx="3172593" cy="2306980"/>
          </a:xfrm>
          <a:prstGeom prst="roundRect">
            <a:avLst/>
          </a:prstGeom>
          <a:solidFill>
            <a:schemeClr val="bg1">
              <a:lumMod val="95000"/>
            </a:schemeClr>
          </a:solidFill>
          <a:ln w="19050">
            <a:solidFill>
              <a:srgbClr val="002953"/>
            </a:solidFill>
            <a:prstDash val="solid"/>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0069B4"/>
                </a:solidFill>
              </a:rPr>
              <a:t>Random Forest Classifier is the </a:t>
            </a:r>
            <a:r>
              <a:rPr lang="en-US" b="1" dirty="0">
                <a:solidFill>
                  <a:srgbClr val="0069B4"/>
                </a:solidFill>
              </a:rPr>
              <a:t>best-performing model with SMOTE </a:t>
            </a:r>
            <a:r>
              <a:rPr lang="en-US" dirty="0">
                <a:solidFill>
                  <a:srgbClr val="0069B4"/>
                </a:solidFill>
              </a:rPr>
              <a:t>as identified based on the highest accuracy of 68.4%, 79% precision, and 80% F1 scores.</a:t>
            </a:r>
            <a:endParaRPr lang="en-ZA" dirty="0">
              <a:solidFill>
                <a:srgbClr val="0069B4"/>
              </a:solidFill>
            </a:endParaRPr>
          </a:p>
        </p:txBody>
      </p:sp>
      <p:sp>
        <p:nvSpPr>
          <p:cNvPr id="21" name="Oval 20">
            <a:extLst>
              <a:ext uri="{FF2B5EF4-FFF2-40B4-BE49-F238E27FC236}">
                <a16:creationId xmlns:a16="http://schemas.microsoft.com/office/drawing/2014/main" id="{F983EA6C-65F3-87FF-DCFF-9064210E3604}"/>
              </a:ext>
            </a:extLst>
          </p:cNvPr>
          <p:cNvSpPr/>
          <p:nvPr/>
        </p:nvSpPr>
        <p:spPr>
          <a:xfrm>
            <a:off x="8095649" y="1596192"/>
            <a:ext cx="723108" cy="723108"/>
          </a:xfrm>
          <a:prstGeom prst="ellipse">
            <a:avLst/>
          </a:prstGeom>
          <a:solidFill>
            <a:srgbClr val="0810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latin typeface="Lato Light" panose="020F0502020204030203" pitchFamily="34" charset="0"/>
            </a:endParaRPr>
          </a:p>
        </p:txBody>
      </p:sp>
      <p:pic>
        <p:nvPicPr>
          <p:cNvPr id="22" name="Graphic 21" descr="Medal with solid fill">
            <a:extLst>
              <a:ext uri="{FF2B5EF4-FFF2-40B4-BE49-F238E27FC236}">
                <a16:creationId xmlns:a16="http://schemas.microsoft.com/office/drawing/2014/main" id="{AD4B158F-3A32-621E-B429-C932210ACEB4}"/>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228786" y="1731007"/>
            <a:ext cx="449256" cy="449256"/>
          </a:xfrm>
          <a:prstGeom prst="rect">
            <a:avLst/>
          </a:prstGeom>
        </p:spPr>
      </p:pic>
    </p:spTree>
    <p:extLst>
      <p:ext uri="{BB962C8B-B14F-4D97-AF65-F5344CB8AC3E}">
        <p14:creationId xmlns:p14="http://schemas.microsoft.com/office/powerpoint/2010/main" val="27258153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4">
            <a:extLst>
              <a:ext uri="{FF2B5EF4-FFF2-40B4-BE49-F238E27FC236}">
                <a16:creationId xmlns:a16="http://schemas.microsoft.com/office/drawing/2014/main" id="{4373B227-3368-767B-9233-3549FAB9B083}"/>
              </a:ext>
            </a:extLst>
          </p:cNvPr>
          <p:cNvSpPr txBox="1">
            <a:spLocks/>
          </p:cNvSpPr>
          <p:nvPr/>
        </p:nvSpPr>
        <p:spPr>
          <a:xfrm>
            <a:off x="11672046" y="6473462"/>
            <a:ext cx="459467" cy="384538"/>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8F63A3B-78C7-47BE-AE5E-E10140E04643}" type="slidenum">
              <a:rPr lang="en-US" sz="1200" smtClean="0">
                <a:solidFill>
                  <a:srgbClr val="141FAA"/>
                </a:solidFill>
                <a:latin typeface="Arial" panose="020B0604020202020204" pitchFamily="34" charset="0"/>
                <a:cs typeface="Arial" panose="020B0604020202020204" pitchFamily="34" charset="0"/>
              </a:rPr>
              <a:pPr/>
              <a:t>14</a:t>
            </a:fld>
            <a:endParaRPr lang="en-US" sz="1400" dirty="0">
              <a:solidFill>
                <a:srgbClr val="141FAA"/>
              </a:solidFill>
              <a:latin typeface="Arial" panose="020B0604020202020204" pitchFamily="34" charset="0"/>
              <a:cs typeface="Arial" panose="020B0604020202020204" pitchFamily="34" charset="0"/>
            </a:endParaRPr>
          </a:p>
        </p:txBody>
      </p:sp>
      <p:sp>
        <p:nvSpPr>
          <p:cNvPr id="36" name="TextBox 35">
            <a:extLst>
              <a:ext uri="{FF2B5EF4-FFF2-40B4-BE49-F238E27FC236}">
                <a16:creationId xmlns:a16="http://schemas.microsoft.com/office/drawing/2014/main" id="{132EDD27-C246-D788-1A5E-6A8ECFD6CB80}"/>
              </a:ext>
            </a:extLst>
          </p:cNvPr>
          <p:cNvSpPr txBox="1"/>
          <p:nvPr/>
        </p:nvSpPr>
        <p:spPr>
          <a:xfrm>
            <a:off x="675548" y="1245763"/>
            <a:ext cx="4476019" cy="338554"/>
          </a:xfrm>
          <a:prstGeom prst="rect">
            <a:avLst/>
          </a:prstGeom>
          <a:noFill/>
        </p:spPr>
        <p:txBody>
          <a:bodyPr wrap="square">
            <a:spAutoFit/>
          </a:bodyPr>
          <a:lstStyle/>
          <a:p>
            <a:r>
              <a:rPr lang="en-ZA" sz="1600" b="1" dirty="0">
                <a:solidFill>
                  <a:srgbClr val="08105B"/>
                </a:solidFill>
                <a:latin typeface="Arial" panose="020B0604020202020204" pitchFamily="34" charset="0"/>
                <a:cs typeface="Arial" panose="020B0604020202020204" pitchFamily="34" charset="0"/>
              </a:rPr>
              <a:t>Gradient Boosting </a:t>
            </a:r>
          </a:p>
        </p:txBody>
      </p:sp>
      <p:sp>
        <p:nvSpPr>
          <p:cNvPr id="37" name="TextBox 36">
            <a:extLst>
              <a:ext uri="{FF2B5EF4-FFF2-40B4-BE49-F238E27FC236}">
                <a16:creationId xmlns:a16="http://schemas.microsoft.com/office/drawing/2014/main" id="{C50A3CFC-0250-47CD-95BC-11292AA80B61}"/>
              </a:ext>
            </a:extLst>
          </p:cNvPr>
          <p:cNvSpPr txBox="1"/>
          <p:nvPr/>
        </p:nvSpPr>
        <p:spPr>
          <a:xfrm>
            <a:off x="6367723" y="1294170"/>
            <a:ext cx="4476019" cy="338554"/>
          </a:xfrm>
          <a:prstGeom prst="rect">
            <a:avLst/>
          </a:prstGeom>
          <a:noFill/>
        </p:spPr>
        <p:txBody>
          <a:bodyPr wrap="square">
            <a:spAutoFit/>
          </a:bodyPr>
          <a:lstStyle/>
          <a:p>
            <a:r>
              <a:rPr lang="en-ZA" sz="1600" b="1" dirty="0">
                <a:solidFill>
                  <a:srgbClr val="0070C0"/>
                </a:solidFill>
                <a:latin typeface="Arial" panose="020B0604020202020204" pitchFamily="34" charset="0"/>
                <a:cs typeface="Arial" panose="020B0604020202020204" pitchFamily="34" charset="0"/>
              </a:rPr>
              <a:t>AdaBoost</a:t>
            </a:r>
          </a:p>
        </p:txBody>
      </p:sp>
      <p:pic>
        <p:nvPicPr>
          <p:cNvPr id="2" name="Picture 1" descr="A blue circle with black letters&#10;&#10;Description automatically generated">
            <a:extLst>
              <a:ext uri="{FF2B5EF4-FFF2-40B4-BE49-F238E27FC236}">
                <a16:creationId xmlns:a16="http://schemas.microsoft.com/office/drawing/2014/main" id="{6994D076-034C-6988-0CFD-1F68347AC0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89676" y="208891"/>
            <a:ext cx="719140" cy="720000"/>
          </a:xfrm>
          <a:prstGeom prst="rect">
            <a:avLst/>
          </a:prstGeom>
        </p:spPr>
      </p:pic>
      <p:sp>
        <p:nvSpPr>
          <p:cNvPr id="6" name="Title 1">
            <a:extLst>
              <a:ext uri="{FF2B5EF4-FFF2-40B4-BE49-F238E27FC236}">
                <a16:creationId xmlns:a16="http://schemas.microsoft.com/office/drawing/2014/main" id="{DE1822F0-27B2-02A3-1F74-248BE320A746}"/>
              </a:ext>
            </a:extLst>
          </p:cNvPr>
          <p:cNvSpPr txBox="1">
            <a:spLocks/>
          </p:cNvSpPr>
          <p:nvPr/>
        </p:nvSpPr>
        <p:spPr>
          <a:xfrm>
            <a:off x="584793" y="365126"/>
            <a:ext cx="10533517" cy="863390"/>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dirty="0">
                <a:solidFill>
                  <a:srgbClr val="002953"/>
                </a:solidFill>
                <a:latin typeface="Arial" panose="020B0604020202020204" pitchFamily="34" charset="0"/>
                <a:cs typeface="Arial" panose="020B0604020202020204" pitchFamily="34" charset="0"/>
              </a:rPr>
              <a:t>Gradient Boosting and AdaBoost with SMOTE</a:t>
            </a:r>
          </a:p>
        </p:txBody>
      </p:sp>
      <p:pic>
        <p:nvPicPr>
          <p:cNvPr id="17" name="Picture 16">
            <a:extLst>
              <a:ext uri="{FF2B5EF4-FFF2-40B4-BE49-F238E27FC236}">
                <a16:creationId xmlns:a16="http://schemas.microsoft.com/office/drawing/2014/main" id="{F50978A1-3322-117E-3504-7EB5D9A23ED5}"/>
              </a:ext>
            </a:extLst>
          </p:cNvPr>
          <p:cNvPicPr>
            <a:picLocks noChangeAspect="1"/>
          </p:cNvPicPr>
          <p:nvPr/>
        </p:nvPicPr>
        <p:blipFill>
          <a:blip r:embed="rId3"/>
          <a:stretch>
            <a:fillRect/>
          </a:stretch>
        </p:blipFill>
        <p:spPr>
          <a:xfrm>
            <a:off x="771328" y="1967556"/>
            <a:ext cx="5744965" cy="4011900"/>
          </a:xfrm>
          <a:prstGeom prst="rect">
            <a:avLst/>
          </a:prstGeom>
        </p:spPr>
      </p:pic>
      <p:pic>
        <p:nvPicPr>
          <p:cNvPr id="21" name="Picture 20">
            <a:extLst>
              <a:ext uri="{FF2B5EF4-FFF2-40B4-BE49-F238E27FC236}">
                <a16:creationId xmlns:a16="http://schemas.microsoft.com/office/drawing/2014/main" id="{07206177-98BE-1712-6CA7-8A204DF84028}"/>
              </a:ext>
            </a:extLst>
          </p:cNvPr>
          <p:cNvPicPr>
            <a:picLocks noChangeAspect="1"/>
          </p:cNvPicPr>
          <p:nvPr/>
        </p:nvPicPr>
        <p:blipFill>
          <a:blip r:embed="rId4"/>
          <a:stretch>
            <a:fillRect/>
          </a:stretch>
        </p:blipFill>
        <p:spPr>
          <a:xfrm>
            <a:off x="6367724" y="1963296"/>
            <a:ext cx="5618436" cy="4010400"/>
          </a:xfrm>
          <a:prstGeom prst="rect">
            <a:avLst/>
          </a:prstGeom>
        </p:spPr>
      </p:pic>
      <p:sp>
        <p:nvSpPr>
          <p:cNvPr id="35" name="Rectangle: Rounded Corners 34">
            <a:extLst>
              <a:ext uri="{FF2B5EF4-FFF2-40B4-BE49-F238E27FC236}">
                <a16:creationId xmlns:a16="http://schemas.microsoft.com/office/drawing/2014/main" id="{AE25E3F1-C3E6-B917-795B-28DFF1C154D3}"/>
              </a:ext>
            </a:extLst>
          </p:cNvPr>
          <p:cNvSpPr/>
          <p:nvPr/>
        </p:nvSpPr>
        <p:spPr>
          <a:xfrm>
            <a:off x="758536" y="5490840"/>
            <a:ext cx="1886047" cy="492876"/>
          </a:xfrm>
          <a:prstGeom prst="roundRect">
            <a:avLst/>
          </a:prstGeom>
          <a:noFill/>
          <a:ln w="19050">
            <a:solidFill>
              <a:srgbClr val="C0000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38" name="Rectangle: Rounded Corners 37">
            <a:extLst>
              <a:ext uri="{FF2B5EF4-FFF2-40B4-BE49-F238E27FC236}">
                <a16:creationId xmlns:a16="http://schemas.microsoft.com/office/drawing/2014/main" id="{2D34C340-1693-C85E-B717-64CCC4602404}"/>
              </a:ext>
            </a:extLst>
          </p:cNvPr>
          <p:cNvSpPr/>
          <p:nvPr/>
        </p:nvSpPr>
        <p:spPr>
          <a:xfrm>
            <a:off x="6367723" y="5490840"/>
            <a:ext cx="1575005" cy="492876"/>
          </a:xfrm>
          <a:prstGeom prst="roundRect">
            <a:avLst/>
          </a:prstGeom>
          <a:noFill/>
          <a:ln w="19050">
            <a:solidFill>
              <a:srgbClr val="C0000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Tree>
    <p:extLst>
      <p:ext uri="{BB962C8B-B14F-4D97-AF65-F5344CB8AC3E}">
        <p14:creationId xmlns:p14="http://schemas.microsoft.com/office/powerpoint/2010/main" val="30901847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4">
            <a:extLst>
              <a:ext uri="{FF2B5EF4-FFF2-40B4-BE49-F238E27FC236}">
                <a16:creationId xmlns:a16="http://schemas.microsoft.com/office/drawing/2014/main" id="{4373B227-3368-767B-9233-3549FAB9B083}"/>
              </a:ext>
            </a:extLst>
          </p:cNvPr>
          <p:cNvSpPr txBox="1">
            <a:spLocks/>
          </p:cNvSpPr>
          <p:nvPr/>
        </p:nvSpPr>
        <p:spPr>
          <a:xfrm>
            <a:off x="11672046" y="6473462"/>
            <a:ext cx="459467" cy="384538"/>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8F63A3B-78C7-47BE-AE5E-E10140E04643}" type="slidenum">
              <a:rPr lang="en-US" sz="1200" smtClean="0">
                <a:solidFill>
                  <a:srgbClr val="141FAA"/>
                </a:solidFill>
                <a:latin typeface="Arial" panose="020B0604020202020204" pitchFamily="34" charset="0"/>
                <a:cs typeface="Arial" panose="020B0604020202020204" pitchFamily="34" charset="0"/>
              </a:rPr>
              <a:pPr/>
              <a:t>15</a:t>
            </a:fld>
            <a:endParaRPr lang="en-US" sz="1400" dirty="0">
              <a:solidFill>
                <a:srgbClr val="141FAA"/>
              </a:solidFill>
              <a:latin typeface="Arial" panose="020B0604020202020204" pitchFamily="34" charset="0"/>
              <a:cs typeface="Arial" panose="020B0604020202020204" pitchFamily="34" charset="0"/>
            </a:endParaRPr>
          </a:p>
        </p:txBody>
      </p:sp>
      <p:sp>
        <p:nvSpPr>
          <p:cNvPr id="27" name="TextBox 26">
            <a:extLst>
              <a:ext uri="{FF2B5EF4-FFF2-40B4-BE49-F238E27FC236}">
                <a16:creationId xmlns:a16="http://schemas.microsoft.com/office/drawing/2014/main" id="{1D945395-780B-6C01-5082-AB01B8735007}"/>
              </a:ext>
            </a:extLst>
          </p:cNvPr>
          <p:cNvSpPr txBox="1"/>
          <p:nvPr/>
        </p:nvSpPr>
        <p:spPr>
          <a:xfrm>
            <a:off x="6663559" y="5731242"/>
            <a:ext cx="4777132" cy="993029"/>
          </a:xfrm>
          <a:prstGeom prst="rect">
            <a:avLst/>
          </a:prstGeom>
          <a:noFill/>
        </p:spPr>
        <p:txBody>
          <a:bodyPr wrap="square" rtlCol="0" anchor="t">
            <a:spAutoFit/>
          </a:bodyPr>
          <a:lstStyle/>
          <a:p>
            <a:pPr algn="just">
              <a:lnSpc>
                <a:spcPts val="1750"/>
              </a:lnSpc>
            </a:pPr>
            <a:r>
              <a:rPr lang="en-US" sz="1200" dirty="0">
                <a:solidFill>
                  <a:srgbClr val="0070C0"/>
                </a:solidFill>
                <a:latin typeface="Arial" panose="020B0604020202020204" pitchFamily="34" charset="0"/>
                <a:ea typeface="Lato Light" panose="020F0502020204030203" pitchFamily="34" charset="0"/>
                <a:cs typeface="Arial" panose="020B0604020202020204" pitchFamily="34" charset="0"/>
              </a:rPr>
              <a:t>The model with SMOTE has a better chance predicting the non-defaulters more accurately than without SMOTE despite a lower accuracy score. The top three important features are now </a:t>
            </a:r>
            <a:r>
              <a:rPr lang="en-US" sz="1200" dirty="0" err="1">
                <a:solidFill>
                  <a:srgbClr val="0070C0"/>
                </a:solidFill>
                <a:latin typeface="Arial" panose="020B0604020202020204" pitchFamily="34" charset="0"/>
                <a:ea typeface="Lato Light" panose="020F0502020204030203" pitchFamily="34" charset="0"/>
                <a:cs typeface="Arial" panose="020B0604020202020204" pitchFamily="34" charset="0"/>
              </a:rPr>
              <a:t>education_level</a:t>
            </a:r>
            <a:r>
              <a:rPr lang="en-US" sz="1200" dirty="0">
                <a:solidFill>
                  <a:srgbClr val="0070C0"/>
                </a:solidFill>
                <a:latin typeface="Arial" panose="020B0604020202020204" pitchFamily="34" charset="0"/>
                <a:ea typeface="Lato Light" panose="020F0502020204030203" pitchFamily="34" charset="0"/>
                <a:cs typeface="Arial" panose="020B0604020202020204" pitchFamily="34" charset="0"/>
              </a:rPr>
              <a:t>, </a:t>
            </a:r>
            <a:r>
              <a:rPr lang="en-US" sz="1200" dirty="0" err="1">
                <a:solidFill>
                  <a:srgbClr val="0070C0"/>
                </a:solidFill>
                <a:latin typeface="Arial" panose="020B0604020202020204" pitchFamily="34" charset="0"/>
                <a:ea typeface="Lato Light" panose="020F0502020204030203" pitchFamily="34" charset="0"/>
                <a:cs typeface="Arial" panose="020B0604020202020204" pitchFamily="34" charset="0"/>
              </a:rPr>
              <a:t>loan_type</a:t>
            </a:r>
            <a:r>
              <a:rPr lang="en-US" sz="1200" dirty="0">
                <a:solidFill>
                  <a:srgbClr val="0070C0"/>
                </a:solidFill>
                <a:latin typeface="Arial" panose="020B0604020202020204" pitchFamily="34" charset="0"/>
                <a:ea typeface="Lato Light" panose="020F0502020204030203" pitchFamily="34" charset="0"/>
                <a:cs typeface="Arial" panose="020B0604020202020204" pitchFamily="34" charset="0"/>
              </a:rPr>
              <a:t> and </a:t>
            </a:r>
            <a:r>
              <a:rPr lang="en-US" sz="1200" dirty="0" err="1">
                <a:solidFill>
                  <a:srgbClr val="0070C0"/>
                </a:solidFill>
                <a:latin typeface="Arial" panose="020B0604020202020204" pitchFamily="34" charset="0"/>
                <a:ea typeface="Lato Light" panose="020F0502020204030203" pitchFamily="34" charset="0"/>
                <a:cs typeface="Arial" panose="020B0604020202020204" pitchFamily="34" charset="0"/>
              </a:rPr>
              <a:t>income_level</a:t>
            </a:r>
            <a:r>
              <a:rPr lang="en-US" sz="1200" dirty="0">
                <a:solidFill>
                  <a:srgbClr val="0070C0"/>
                </a:solidFill>
                <a:latin typeface="Arial" panose="020B0604020202020204" pitchFamily="34" charset="0"/>
                <a:ea typeface="Lato Light" panose="020F0502020204030203" pitchFamily="34" charset="0"/>
                <a:cs typeface="Arial" panose="020B0604020202020204" pitchFamily="34" charset="0"/>
              </a:rPr>
              <a:t>.</a:t>
            </a:r>
          </a:p>
        </p:txBody>
      </p:sp>
      <p:sp>
        <p:nvSpPr>
          <p:cNvPr id="33" name="TextBox 32">
            <a:extLst>
              <a:ext uri="{FF2B5EF4-FFF2-40B4-BE49-F238E27FC236}">
                <a16:creationId xmlns:a16="http://schemas.microsoft.com/office/drawing/2014/main" id="{B0AE69FB-A369-310F-0D86-D1722FBBFF43}"/>
              </a:ext>
            </a:extLst>
          </p:cNvPr>
          <p:cNvSpPr txBox="1"/>
          <p:nvPr/>
        </p:nvSpPr>
        <p:spPr>
          <a:xfrm>
            <a:off x="896838" y="5623664"/>
            <a:ext cx="4585123" cy="993029"/>
          </a:xfrm>
          <a:prstGeom prst="rect">
            <a:avLst/>
          </a:prstGeom>
          <a:noFill/>
        </p:spPr>
        <p:txBody>
          <a:bodyPr wrap="square" rtlCol="0" anchor="t">
            <a:spAutoFit/>
          </a:bodyPr>
          <a:lstStyle/>
          <a:p>
            <a:pPr algn="just">
              <a:lnSpc>
                <a:spcPts val="1750"/>
              </a:lnSpc>
            </a:pPr>
            <a:r>
              <a:rPr lang="en-US" sz="1200" dirty="0">
                <a:solidFill>
                  <a:srgbClr val="08105B"/>
                </a:solidFill>
                <a:latin typeface="Arial" panose="020B0604020202020204" pitchFamily="34" charset="0"/>
                <a:ea typeface="Lato Light" panose="020F0502020204030203" pitchFamily="34" charset="0"/>
                <a:cs typeface="Arial" panose="020B0604020202020204" pitchFamily="34" charset="0"/>
              </a:rPr>
              <a:t>The model without SMOTE has a higher accuracy score, indicating it performs better overall. However, accuracy alone can be misleading, especially if the data is imbalanced. The top three important features are </a:t>
            </a:r>
            <a:r>
              <a:rPr lang="en-US" sz="1200" dirty="0" err="1">
                <a:solidFill>
                  <a:srgbClr val="08105B"/>
                </a:solidFill>
                <a:latin typeface="Arial" panose="020B0604020202020204" pitchFamily="34" charset="0"/>
                <a:ea typeface="Lato Light" panose="020F0502020204030203" pitchFamily="34" charset="0"/>
                <a:cs typeface="Arial" panose="020B0604020202020204" pitchFamily="34" charset="0"/>
              </a:rPr>
              <a:t>interest_rate</a:t>
            </a:r>
            <a:r>
              <a:rPr lang="en-US" sz="1200" dirty="0">
                <a:solidFill>
                  <a:srgbClr val="08105B"/>
                </a:solidFill>
                <a:latin typeface="Arial" panose="020B0604020202020204" pitchFamily="34" charset="0"/>
                <a:ea typeface="Lato Light" panose="020F0502020204030203" pitchFamily="34" charset="0"/>
                <a:cs typeface="Arial" panose="020B0604020202020204" pitchFamily="34" charset="0"/>
              </a:rPr>
              <a:t>, </a:t>
            </a:r>
            <a:r>
              <a:rPr lang="en-US" sz="1200" dirty="0" err="1">
                <a:solidFill>
                  <a:srgbClr val="08105B"/>
                </a:solidFill>
                <a:latin typeface="Arial" panose="020B0604020202020204" pitchFamily="34" charset="0"/>
                <a:ea typeface="Lato Light" panose="020F0502020204030203" pitchFamily="34" charset="0"/>
                <a:cs typeface="Arial" panose="020B0604020202020204" pitchFamily="34" charset="0"/>
              </a:rPr>
              <a:t>loan_type</a:t>
            </a:r>
            <a:r>
              <a:rPr lang="en-US" sz="1200" dirty="0">
                <a:solidFill>
                  <a:srgbClr val="08105B"/>
                </a:solidFill>
                <a:latin typeface="Arial" panose="020B0604020202020204" pitchFamily="34" charset="0"/>
                <a:ea typeface="Lato Light" panose="020F0502020204030203" pitchFamily="34" charset="0"/>
                <a:cs typeface="Arial" panose="020B0604020202020204" pitchFamily="34" charset="0"/>
              </a:rPr>
              <a:t> and </a:t>
            </a:r>
            <a:r>
              <a:rPr lang="en-US" sz="1200" dirty="0" err="1">
                <a:solidFill>
                  <a:srgbClr val="08105B"/>
                </a:solidFill>
                <a:latin typeface="Arial" panose="020B0604020202020204" pitchFamily="34" charset="0"/>
                <a:ea typeface="Lato Light" panose="020F0502020204030203" pitchFamily="34" charset="0"/>
                <a:cs typeface="Arial" panose="020B0604020202020204" pitchFamily="34" charset="0"/>
              </a:rPr>
              <a:t>loan_term</a:t>
            </a:r>
            <a:r>
              <a:rPr lang="en-US" sz="1200" dirty="0">
                <a:solidFill>
                  <a:srgbClr val="08105B"/>
                </a:solidFill>
                <a:latin typeface="Arial" panose="020B0604020202020204" pitchFamily="34" charset="0"/>
                <a:ea typeface="Lato Light" panose="020F0502020204030203" pitchFamily="34" charset="0"/>
                <a:cs typeface="Arial" panose="020B0604020202020204" pitchFamily="34" charset="0"/>
              </a:rPr>
              <a:t>.</a:t>
            </a:r>
          </a:p>
        </p:txBody>
      </p:sp>
      <p:sp>
        <p:nvSpPr>
          <p:cNvPr id="36" name="TextBox 35">
            <a:extLst>
              <a:ext uri="{FF2B5EF4-FFF2-40B4-BE49-F238E27FC236}">
                <a16:creationId xmlns:a16="http://schemas.microsoft.com/office/drawing/2014/main" id="{132EDD27-C246-D788-1A5E-6A8ECFD6CB80}"/>
              </a:ext>
            </a:extLst>
          </p:cNvPr>
          <p:cNvSpPr txBox="1"/>
          <p:nvPr/>
        </p:nvSpPr>
        <p:spPr>
          <a:xfrm>
            <a:off x="648657" y="928891"/>
            <a:ext cx="4476019" cy="338554"/>
          </a:xfrm>
          <a:prstGeom prst="rect">
            <a:avLst/>
          </a:prstGeom>
          <a:noFill/>
        </p:spPr>
        <p:txBody>
          <a:bodyPr wrap="square">
            <a:spAutoFit/>
          </a:bodyPr>
          <a:lstStyle/>
          <a:p>
            <a:r>
              <a:rPr lang="en-ZA" sz="1600" b="1" dirty="0">
                <a:solidFill>
                  <a:srgbClr val="08105B"/>
                </a:solidFill>
                <a:latin typeface="Arial" panose="020B0604020202020204" pitchFamily="34" charset="0"/>
                <a:cs typeface="Arial" panose="020B0604020202020204" pitchFamily="34" charset="0"/>
              </a:rPr>
              <a:t>Results without SMOTE</a:t>
            </a:r>
          </a:p>
        </p:txBody>
      </p:sp>
      <p:sp>
        <p:nvSpPr>
          <p:cNvPr id="37" name="TextBox 36">
            <a:extLst>
              <a:ext uri="{FF2B5EF4-FFF2-40B4-BE49-F238E27FC236}">
                <a16:creationId xmlns:a16="http://schemas.microsoft.com/office/drawing/2014/main" id="{C50A3CFC-0250-47CD-95BC-11292AA80B61}"/>
              </a:ext>
            </a:extLst>
          </p:cNvPr>
          <p:cNvSpPr txBox="1"/>
          <p:nvPr/>
        </p:nvSpPr>
        <p:spPr>
          <a:xfrm>
            <a:off x="6663559" y="928891"/>
            <a:ext cx="4476019" cy="338554"/>
          </a:xfrm>
          <a:prstGeom prst="rect">
            <a:avLst/>
          </a:prstGeom>
          <a:noFill/>
        </p:spPr>
        <p:txBody>
          <a:bodyPr wrap="square">
            <a:spAutoFit/>
          </a:bodyPr>
          <a:lstStyle/>
          <a:p>
            <a:r>
              <a:rPr lang="en-ZA" sz="1600" b="1" dirty="0">
                <a:solidFill>
                  <a:srgbClr val="0070C0"/>
                </a:solidFill>
                <a:latin typeface="Arial" panose="020B0604020202020204" pitchFamily="34" charset="0"/>
                <a:cs typeface="Arial" panose="020B0604020202020204" pitchFamily="34" charset="0"/>
              </a:rPr>
              <a:t>Results with SMOTE</a:t>
            </a:r>
          </a:p>
        </p:txBody>
      </p:sp>
      <p:pic>
        <p:nvPicPr>
          <p:cNvPr id="2" name="Picture 1" descr="A blue circle with black letters&#10;&#10;Description automatically generated">
            <a:extLst>
              <a:ext uri="{FF2B5EF4-FFF2-40B4-BE49-F238E27FC236}">
                <a16:creationId xmlns:a16="http://schemas.microsoft.com/office/drawing/2014/main" id="{6994D076-034C-6988-0CFD-1F68347AC0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89676" y="208891"/>
            <a:ext cx="719140" cy="720000"/>
          </a:xfrm>
          <a:prstGeom prst="rect">
            <a:avLst/>
          </a:prstGeom>
        </p:spPr>
      </p:pic>
      <p:sp>
        <p:nvSpPr>
          <p:cNvPr id="6" name="Title 1">
            <a:extLst>
              <a:ext uri="{FF2B5EF4-FFF2-40B4-BE49-F238E27FC236}">
                <a16:creationId xmlns:a16="http://schemas.microsoft.com/office/drawing/2014/main" id="{DE1822F0-27B2-02A3-1F74-248BE320A746}"/>
              </a:ext>
            </a:extLst>
          </p:cNvPr>
          <p:cNvSpPr txBox="1">
            <a:spLocks/>
          </p:cNvSpPr>
          <p:nvPr/>
        </p:nvSpPr>
        <p:spPr>
          <a:xfrm>
            <a:off x="584793" y="365126"/>
            <a:ext cx="10533517" cy="863390"/>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dirty="0">
                <a:solidFill>
                  <a:srgbClr val="002953"/>
                </a:solidFill>
                <a:latin typeface="Arial" panose="020B0604020202020204" pitchFamily="34" charset="0"/>
                <a:cs typeface="Arial" panose="020B0604020202020204" pitchFamily="34" charset="0"/>
              </a:rPr>
              <a:t>Support Vector Machine</a:t>
            </a:r>
          </a:p>
        </p:txBody>
      </p:sp>
      <p:pic>
        <p:nvPicPr>
          <p:cNvPr id="4" name="Picture 3">
            <a:extLst>
              <a:ext uri="{FF2B5EF4-FFF2-40B4-BE49-F238E27FC236}">
                <a16:creationId xmlns:a16="http://schemas.microsoft.com/office/drawing/2014/main" id="{3DE53382-5356-14F9-046E-EADCF95EB25D}"/>
              </a:ext>
            </a:extLst>
          </p:cNvPr>
          <p:cNvPicPr>
            <a:picLocks noChangeAspect="1"/>
          </p:cNvPicPr>
          <p:nvPr/>
        </p:nvPicPr>
        <p:blipFill>
          <a:blip r:embed="rId3">
            <a:extLst>
              <a:ext uri="{BEBA8EAE-BF5A-486C-A8C5-ECC9F3942E4B}">
                <a14:imgProps xmlns:a14="http://schemas.microsoft.com/office/drawing/2010/main">
                  <a14:imgLayer r:embed="rId4">
                    <a14:imgEffect>
                      <a14:saturation sat="33000"/>
                    </a14:imgEffect>
                  </a14:imgLayer>
                </a14:imgProps>
              </a:ext>
            </a:extLst>
          </a:blip>
          <a:stretch>
            <a:fillRect/>
          </a:stretch>
        </p:blipFill>
        <p:spPr>
          <a:xfrm>
            <a:off x="681065" y="1269099"/>
            <a:ext cx="5002816" cy="2810224"/>
          </a:xfrm>
          <a:prstGeom prst="rect">
            <a:avLst/>
          </a:prstGeom>
        </p:spPr>
      </p:pic>
      <p:pic>
        <p:nvPicPr>
          <p:cNvPr id="7" name="Picture 6">
            <a:extLst>
              <a:ext uri="{FF2B5EF4-FFF2-40B4-BE49-F238E27FC236}">
                <a16:creationId xmlns:a16="http://schemas.microsoft.com/office/drawing/2014/main" id="{882445CC-FDE3-BEBB-EEE4-1A540E81C620}"/>
              </a:ext>
            </a:extLst>
          </p:cNvPr>
          <p:cNvPicPr>
            <a:picLocks noChangeAspect="1"/>
          </p:cNvPicPr>
          <p:nvPr/>
        </p:nvPicPr>
        <p:blipFill>
          <a:blip r:embed="rId5"/>
          <a:stretch>
            <a:fillRect/>
          </a:stretch>
        </p:blipFill>
        <p:spPr>
          <a:xfrm>
            <a:off x="1452653" y="3994597"/>
            <a:ext cx="2850040" cy="1571838"/>
          </a:xfrm>
          <a:prstGeom prst="rect">
            <a:avLst/>
          </a:prstGeom>
        </p:spPr>
      </p:pic>
      <p:sp>
        <p:nvSpPr>
          <p:cNvPr id="35" name="Rectangle: Rounded Corners 34">
            <a:extLst>
              <a:ext uri="{FF2B5EF4-FFF2-40B4-BE49-F238E27FC236}">
                <a16:creationId xmlns:a16="http://schemas.microsoft.com/office/drawing/2014/main" id="{AE25E3F1-C3E6-B917-795B-28DFF1C154D3}"/>
              </a:ext>
            </a:extLst>
          </p:cNvPr>
          <p:cNvSpPr/>
          <p:nvPr/>
        </p:nvSpPr>
        <p:spPr>
          <a:xfrm>
            <a:off x="1452653" y="5270249"/>
            <a:ext cx="1021608" cy="338554"/>
          </a:xfrm>
          <a:prstGeom prst="roundRect">
            <a:avLst/>
          </a:prstGeom>
          <a:noFill/>
          <a:ln w="19050">
            <a:solidFill>
              <a:srgbClr val="C0000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pic>
        <p:nvPicPr>
          <p:cNvPr id="10" name="Picture 9">
            <a:extLst>
              <a:ext uri="{FF2B5EF4-FFF2-40B4-BE49-F238E27FC236}">
                <a16:creationId xmlns:a16="http://schemas.microsoft.com/office/drawing/2014/main" id="{92AFEB82-5676-8722-1012-3F9430A194B5}"/>
              </a:ext>
            </a:extLst>
          </p:cNvPr>
          <p:cNvPicPr>
            <a:picLocks noChangeAspect="1"/>
          </p:cNvPicPr>
          <p:nvPr/>
        </p:nvPicPr>
        <p:blipFill rotWithShape="1">
          <a:blip r:embed="rId6"/>
          <a:srcRect b="4028"/>
          <a:stretch/>
        </p:blipFill>
        <p:spPr>
          <a:xfrm>
            <a:off x="6294703" y="1296257"/>
            <a:ext cx="5220373" cy="2811600"/>
          </a:xfrm>
          <a:prstGeom prst="rect">
            <a:avLst/>
          </a:prstGeom>
        </p:spPr>
      </p:pic>
      <p:pic>
        <p:nvPicPr>
          <p:cNvPr id="12" name="Picture 11">
            <a:extLst>
              <a:ext uri="{FF2B5EF4-FFF2-40B4-BE49-F238E27FC236}">
                <a16:creationId xmlns:a16="http://schemas.microsoft.com/office/drawing/2014/main" id="{4D4D20B8-496A-ABFC-EA20-C700E955647C}"/>
              </a:ext>
            </a:extLst>
          </p:cNvPr>
          <p:cNvPicPr>
            <a:picLocks noChangeAspect="1"/>
          </p:cNvPicPr>
          <p:nvPr/>
        </p:nvPicPr>
        <p:blipFill>
          <a:blip r:embed="rId7"/>
          <a:stretch>
            <a:fillRect/>
          </a:stretch>
        </p:blipFill>
        <p:spPr>
          <a:xfrm>
            <a:off x="7075308" y="4107857"/>
            <a:ext cx="3118105" cy="1573200"/>
          </a:xfrm>
          <a:prstGeom prst="rect">
            <a:avLst/>
          </a:prstGeom>
        </p:spPr>
      </p:pic>
      <p:sp>
        <p:nvSpPr>
          <p:cNvPr id="13" name="Rectangle: Rounded Corners 12">
            <a:extLst>
              <a:ext uri="{FF2B5EF4-FFF2-40B4-BE49-F238E27FC236}">
                <a16:creationId xmlns:a16="http://schemas.microsoft.com/office/drawing/2014/main" id="{0F5A10D0-3557-71F1-92A4-242F7AF04F98}"/>
              </a:ext>
            </a:extLst>
          </p:cNvPr>
          <p:cNvSpPr/>
          <p:nvPr/>
        </p:nvSpPr>
        <p:spPr>
          <a:xfrm>
            <a:off x="7075308" y="5387194"/>
            <a:ext cx="1021608" cy="338554"/>
          </a:xfrm>
          <a:prstGeom prst="roundRect">
            <a:avLst/>
          </a:prstGeom>
          <a:noFill/>
          <a:ln w="19050">
            <a:solidFill>
              <a:srgbClr val="C0000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Tree>
    <p:extLst>
      <p:ext uri="{BB962C8B-B14F-4D97-AF65-F5344CB8AC3E}">
        <p14:creationId xmlns:p14="http://schemas.microsoft.com/office/powerpoint/2010/main" val="27263238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Rectangle 39">
            <a:extLst>
              <a:ext uri="{FF2B5EF4-FFF2-40B4-BE49-F238E27FC236}">
                <a16:creationId xmlns:a16="http://schemas.microsoft.com/office/drawing/2014/main" id="{E98144AA-4C56-B659-21DD-41F2297BC951}"/>
              </a:ext>
            </a:extLst>
          </p:cNvPr>
          <p:cNvSpPr/>
          <p:nvPr/>
        </p:nvSpPr>
        <p:spPr>
          <a:xfrm>
            <a:off x="5851550" y="1291565"/>
            <a:ext cx="5338125" cy="2366036"/>
          </a:xfrm>
          <a:prstGeom prst="rect">
            <a:avLst/>
          </a:prstGeom>
          <a:solidFill>
            <a:srgbClr val="0810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8" name="Slide Number Placeholder 4">
            <a:extLst>
              <a:ext uri="{FF2B5EF4-FFF2-40B4-BE49-F238E27FC236}">
                <a16:creationId xmlns:a16="http://schemas.microsoft.com/office/drawing/2014/main" id="{4373B227-3368-767B-9233-3549FAB9B083}"/>
              </a:ext>
            </a:extLst>
          </p:cNvPr>
          <p:cNvSpPr txBox="1">
            <a:spLocks/>
          </p:cNvSpPr>
          <p:nvPr/>
        </p:nvSpPr>
        <p:spPr>
          <a:xfrm>
            <a:off x="11672046" y="6473462"/>
            <a:ext cx="459467" cy="384538"/>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8F63A3B-78C7-47BE-AE5E-E10140E04643}" type="slidenum">
              <a:rPr lang="en-US" sz="1200" smtClean="0">
                <a:solidFill>
                  <a:srgbClr val="141FAA"/>
                </a:solidFill>
                <a:latin typeface="Arial" panose="020B0604020202020204" pitchFamily="34" charset="0"/>
                <a:cs typeface="Arial" panose="020B0604020202020204" pitchFamily="34" charset="0"/>
              </a:rPr>
              <a:pPr/>
              <a:t>16</a:t>
            </a:fld>
            <a:endParaRPr lang="en-US" sz="1400" dirty="0">
              <a:solidFill>
                <a:srgbClr val="141FAA"/>
              </a:solidFill>
              <a:latin typeface="Arial" panose="020B0604020202020204" pitchFamily="34" charset="0"/>
              <a:cs typeface="Arial" panose="020B0604020202020204" pitchFamily="34" charset="0"/>
            </a:endParaRPr>
          </a:p>
        </p:txBody>
      </p:sp>
      <p:sp>
        <p:nvSpPr>
          <p:cNvPr id="36" name="TextBox 35">
            <a:extLst>
              <a:ext uri="{FF2B5EF4-FFF2-40B4-BE49-F238E27FC236}">
                <a16:creationId xmlns:a16="http://schemas.microsoft.com/office/drawing/2014/main" id="{132EDD27-C246-D788-1A5E-6A8ECFD6CB80}"/>
              </a:ext>
            </a:extLst>
          </p:cNvPr>
          <p:cNvSpPr txBox="1"/>
          <p:nvPr/>
        </p:nvSpPr>
        <p:spPr>
          <a:xfrm>
            <a:off x="684517" y="928891"/>
            <a:ext cx="4476019" cy="338554"/>
          </a:xfrm>
          <a:prstGeom prst="rect">
            <a:avLst/>
          </a:prstGeom>
          <a:noFill/>
        </p:spPr>
        <p:txBody>
          <a:bodyPr wrap="square">
            <a:spAutoFit/>
          </a:bodyPr>
          <a:lstStyle/>
          <a:p>
            <a:r>
              <a:rPr lang="en-ZA" sz="1600" b="1" dirty="0">
                <a:solidFill>
                  <a:srgbClr val="08105B"/>
                </a:solidFill>
                <a:latin typeface="Arial" panose="020B0604020202020204" pitchFamily="34" charset="0"/>
                <a:cs typeface="Arial" panose="020B0604020202020204" pitchFamily="34" charset="0"/>
              </a:rPr>
              <a:t>Without SMOTE</a:t>
            </a:r>
          </a:p>
        </p:txBody>
      </p:sp>
      <p:pic>
        <p:nvPicPr>
          <p:cNvPr id="2" name="Picture 1" descr="A blue circle with black letters&#10;&#10;Description automatically generated">
            <a:extLst>
              <a:ext uri="{FF2B5EF4-FFF2-40B4-BE49-F238E27FC236}">
                <a16:creationId xmlns:a16="http://schemas.microsoft.com/office/drawing/2014/main" id="{6994D076-034C-6988-0CFD-1F68347AC0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89676" y="208891"/>
            <a:ext cx="719140" cy="720000"/>
          </a:xfrm>
          <a:prstGeom prst="rect">
            <a:avLst/>
          </a:prstGeom>
        </p:spPr>
      </p:pic>
      <p:sp>
        <p:nvSpPr>
          <p:cNvPr id="6" name="Title 1">
            <a:extLst>
              <a:ext uri="{FF2B5EF4-FFF2-40B4-BE49-F238E27FC236}">
                <a16:creationId xmlns:a16="http://schemas.microsoft.com/office/drawing/2014/main" id="{DE1822F0-27B2-02A3-1F74-248BE320A746}"/>
              </a:ext>
            </a:extLst>
          </p:cNvPr>
          <p:cNvSpPr txBox="1">
            <a:spLocks/>
          </p:cNvSpPr>
          <p:nvPr/>
        </p:nvSpPr>
        <p:spPr>
          <a:xfrm>
            <a:off x="584793" y="365126"/>
            <a:ext cx="10533517" cy="863390"/>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dirty="0">
                <a:solidFill>
                  <a:srgbClr val="002953"/>
                </a:solidFill>
                <a:latin typeface="Arial" panose="020B0604020202020204" pitchFamily="34" charset="0"/>
                <a:cs typeface="Arial" panose="020B0604020202020204" pitchFamily="34" charset="0"/>
              </a:rPr>
              <a:t>Neural Network</a:t>
            </a:r>
          </a:p>
        </p:txBody>
      </p:sp>
      <p:pic>
        <p:nvPicPr>
          <p:cNvPr id="5" name="Picture 4">
            <a:extLst>
              <a:ext uri="{FF2B5EF4-FFF2-40B4-BE49-F238E27FC236}">
                <a16:creationId xmlns:a16="http://schemas.microsoft.com/office/drawing/2014/main" id="{BF4E5FA6-EF06-2C63-ADEE-77CA23A02377}"/>
              </a:ext>
            </a:extLst>
          </p:cNvPr>
          <p:cNvPicPr>
            <a:picLocks noChangeAspect="1"/>
          </p:cNvPicPr>
          <p:nvPr/>
        </p:nvPicPr>
        <p:blipFill>
          <a:blip r:embed="rId3"/>
          <a:stretch>
            <a:fillRect/>
          </a:stretch>
        </p:blipFill>
        <p:spPr>
          <a:xfrm>
            <a:off x="684517" y="1267445"/>
            <a:ext cx="4639322" cy="2695951"/>
          </a:xfrm>
          <a:prstGeom prst="rect">
            <a:avLst/>
          </a:prstGeom>
        </p:spPr>
      </p:pic>
      <p:sp>
        <p:nvSpPr>
          <p:cNvPr id="35" name="Rectangle: Rounded Corners 34">
            <a:extLst>
              <a:ext uri="{FF2B5EF4-FFF2-40B4-BE49-F238E27FC236}">
                <a16:creationId xmlns:a16="http://schemas.microsoft.com/office/drawing/2014/main" id="{AE25E3F1-C3E6-B917-795B-28DFF1C154D3}"/>
              </a:ext>
            </a:extLst>
          </p:cNvPr>
          <p:cNvSpPr/>
          <p:nvPr/>
        </p:nvSpPr>
        <p:spPr>
          <a:xfrm>
            <a:off x="541618" y="3429000"/>
            <a:ext cx="2757394" cy="461035"/>
          </a:xfrm>
          <a:prstGeom prst="roundRect">
            <a:avLst/>
          </a:prstGeom>
          <a:noFill/>
          <a:ln w="19050">
            <a:solidFill>
              <a:srgbClr val="C0000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1" name="Rectangle 10">
            <a:extLst>
              <a:ext uri="{FF2B5EF4-FFF2-40B4-BE49-F238E27FC236}">
                <a16:creationId xmlns:a16="http://schemas.microsoft.com/office/drawing/2014/main" id="{3CA57088-293B-F625-20EF-AB8D3DB7B0B8}"/>
              </a:ext>
            </a:extLst>
          </p:cNvPr>
          <p:cNvSpPr/>
          <p:nvPr/>
        </p:nvSpPr>
        <p:spPr>
          <a:xfrm>
            <a:off x="541618" y="4326070"/>
            <a:ext cx="5338125" cy="2366036"/>
          </a:xfrm>
          <a:prstGeom prst="rect">
            <a:avLst/>
          </a:prstGeom>
          <a:solidFill>
            <a:srgbClr val="0069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pic>
        <p:nvPicPr>
          <p:cNvPr id="12" name="Picture 11">
            <a:extLst>
              <a:ext uri="{FF2B5EF4-FFF2-40B4-BE49-F238E27FC236}">
                <a16:creationId xmlns:a16="http://schemas.microsoft.com/office/drawing/2014/main" id="{16190469-F3B1-60D3-CCB8-FA541A2923C7}"/>
              </a:ext>
            </a:extLst>
          </p:cNvPr>
          <p:cNvPicPr>
            <a:picLocks noChangeAspect="1"/>
          </p:cNvPicPr>
          <p:nvPr/>
        </p:nvPicPr>
        <p:blipFill>
          <a:blip r:embed="rId4"/>
          <a:stretch>
            <a:fillRect/>
          </a:stretch>
        </p:blipFill>
        <p:spPr>
          <a:xfrm>
            <a:off x="578675" y="4370596"/>
            <a:ext cx="3962400" cy="2272068"/>
          </a:xfrm>
          <a:prstGeom prst="rect">
            <a:avLst/>
          </a:prstGeom>
        </p:spPr>
      </p:pic>
      <p:sp>
        <p:nvSpPr>
          <p:cNvPr id="13" name="TextBox 12">
            <a:extLst>
              <a:ext uri="{FF2B5EF4-FFF2-40B4-BE49-F238E27FC236}">
                <a16:creationId xmlns:a16="http://schemas.microsoft.com/office/drawing/2014/main" id="{D2ED0268-355C-47DF-D664-0F799DCEB52C}"/>
              </a:ext>
            </a:extLst>
          </p:cNvPr>
          <p:cNvSpPr txBox="1"/>
          <p:nvPr/>
        </p:nvSpPr>
        <p:spPr>
          <a:xfrm>
            <a:off x="510592" y="3963396"/>
            <a:ext cx="4476019" cy="338554"/>
          </a:xfrm>
          <a:prstGeom prst="rect">
            <a:avLst/>
          </a:prstGeom>
          <a:noFill/>
        </p:spPr>
        <p:txBody>
          <a:bodyPr wrap="square">
            <a:spAutoFit/>
          </a:bodyPr>
          <a:lstStyle/>
          <a:p>
            <a:r>
              <a:rPr lang="en-ZA" sz="1600" b="1" dirty="0">
                <a:solidFill>
                  <a:srgbClr val="0069B4"/>
                </a:solidFill>
                <a:latin typeface="Arial" panose="020B0604020202020204" pitchFamily="34" charset="0"/>
                <a:cs typeface="Arial" panose="020B0604020202020204" pitchFamily="34" charset="0"/>
              </a:rPr>
              <a:t>With SMOTE</a:t>
            </a:r>
          </a:p>
        </p:txBody>
      </p:sp>
      <p:pic>
        <p:nvPicPr>
          <p:cNvPr id="15" name="Picture 14">
            <a:extLst>
              <a:ext uri="{FF2B5EF4-FFF2-40B4-BE49-F238E27FC236}">
                <a16:creationId xmlns:a16="http://schemas.microsoft.com/office/drawing/2014/main" id="{1FB2990D-7668-385D-9B42-B755E6CD9114}"/>
              </a:ext>
            </a:extLst>
          </p:cNvPr>
          <p:cNvPicPr>
            <a:picLocks noChangeAspect="1"/>
          </p:cNvPicPr>
          <p:nvPr/>
        </p:nvPicPr>
        <p:blipFill>
          <a:blip r:embed="rId5"/>
          <a:stretch>
            <a:fillRect/>
          </a:stretch>
        </p:blipFill>
        <p:spPr>
          <a:xfrm>
            <a:off x="6312259" y="4070973"/>
            <a:ext cx="4534533" cy="2619741"/>
          </a:xfrm>
          <a:prstGeom prst="rect">
            <a:avLst/>
          </a:prstGeom>
        </p:spPr>
      </p:pic>
      <p:sp>
        <p:nvSpPr>
          <p:cNvPr id="16" name="Rectangle: Rounded Corners 15">
            <a:extLst>
              <a:ext uri="{FF2B5EF4-FFF2-40B4-BE49-F238E27FC236}">
                <a16:creationId xmlns:a16="http://schemas.microsoft.com/office/drawing/2014/main" id="{11C66597-B20D-E170-FC1F-6AAEA6A31E0A}"/>
              </a:ext>
            </a:extLst>
          </p:cNvPr>
          <p:cNvSpPr/>
          <p:nvPr/>
        </p:nvSpPr>
        <p:spPr>
          <a:xfrm>
            <a:off x="6303294" y="6215483"/>
            <a:ext cx="2464188" cy="461035"/>
          </a:xfrm>
          <a:prstGeom prst="roundRect">
            <a:avLst/>
          </a:prstGeom>
          <a:noFill/>
          <a:ln w="19050">
            <a:solidFill>
              <a:srgbClr val="C0000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pic>
        <p:nvPicPr>
          <p:cNvPr id="18" name="Picture 17">
            <a:extLst>
              <a:ext uri="{FF2B5EF4-FFF2-40B4-BE49-F238E27FC236}">
                <a16:creationId xmlns:a16="http://schemas.microsoft.com/office/drawing/2014/main" id="{449F6110-0191-2957-A4DD-FD7F15C2288B}"/>
              </a:ext>
            </a:extLst>
          </p:cNvPr>
          <p:cNvPicPr>
            <a:picLocks noChangeAspect="1"/>
          </p:cNvPicPr>
          <p:nvPr/>
        </p:nvPicPr>
        <p:blipFill>
          <a:blip r:embed="rId6"/>
          <a:stretch>
            <a:fillRect/>
          </a:stretch>
        </p:blipFill>
        <p:spPr>
          <a:xfrm>
            <a:off x="5909809" y="1340583"/>
            <a:ext cx="3774442" cy="2268000"/>
          </a:xfrm>
          <a:prstGeom prst="rect">
            <a:avLst/>
          </a:prstGeom>
        </p:spPr>
      </p:pic>
    </p:spTree>
    <p:extLst>
      <p:ext uri="{BB962C8B-B14F-4D97-AF65-F5344CB8AC3E}">
        <p14:creationId xmlns:p14="http://schemas.microsoft.com/office/powerpoint/2010/main" val="799328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3E0933C-730B-134E-93BC-F3F1809DC5D6}"/>
              </a:ext>
            </a:extLst>
          </p:cNvPr>
          <p:cNvSpPr/>
          <p:nvPr/>
        </p:nvSpPr>
        <p:spPr>
          <a:xfrm>
            <a:off x="1005573" y="1349265"/>
            <a:ext cx="10180854" cy="10058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latin typeface="Arial" panose="020B0604020202020204" pitchFamily="34" charset="0"/>
              <a:cs typeface="Arial" panose="020B0604020202020204" pitchFamily="34" charset="0"/>
            </a:endParaRPr>
          </a:p>
        </p:txBody>
      </p:sp>
      <p:sp>
        <p:nvSpPr>
          <p:cNvPr id="5" name="Rectangle 4">
            <a:extLst>
              <a:ext uri="{FF2B5EF4-FFF2-40B4-BE49-F238E27FC236}">
                <a16:creationId xmlns:a16="http://schemas.microsoft.com/office/drawing/2014/main" id="{E39D60C1-2B35-5842-AFC5-6CB80EED2E2D}"/>
              </a:ext>
            </a:extLst>
          </p:cNvPr>
          <p:cNvSpPr/>
          <p:nvPr/>
        </p:nvSpPr>
        <p:spPr>
          <a:xfrm>
            <a:off x="1005573" y="1349265"/>
            <a:ext cx="106680" cy="100584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latin typeface="Arial" panose="020B0604020202020204" pitchFamily="34" charset="0"/>
              <a:cs typeface="Arial" panose="020B0604020202020204" pitchFamily="34" charset="0"/>
            </a:endParaRPr>
          </a:p>
        </p:txBody>
      </p:sp>
      <p:sp>
        <p:nvSpPr>
          <p:cNvPr id="27" name="TextBox 26">
            <a:extLst>
              <a:ext uri="{FF2B5EF4-FFF2-40B4-BE49-F238E27FC236}">
                <a16:creationId xmlns:a16="http://schemas.microsoft.com/office/drawing/2014/main" id="{87CE4E5F-27C1-A743-8058-463CE2E25E8C}"/>
              </a:ext>
            </a:extLst>
          </p:cNvPr>
          <p:cNvSpPr txBox="1"/>
          <p:nvPr/>
        </p:nvSpPr>
        <p:spPr>
          <a:xfrm>
            <a:off x="2301461" y="1399228"/>
            <a:ext cx="3433953" cy="338554"/>
          </a:xfrm>
          <a:prstGeom prst="rect">
            <a:avLst/>
          </a:prstGeom>
          <a:noFill/>
        </p:spPr>
        <p:txBody>
          <a:bodyPr wrap="none" rtlCol="0" anchor="b" anchorCtr="0">
            <a:spAutoFit/>
          </a:bodyPr>
          <a:lstStyle/>
          <a:p>
            <a:r>
              <a:rPr lang="en-US" sz="1600" b="1" dirty="0">
                <a:solidFill>
                  <a:schemeClr val="bg1">
                    <a:lumMod val="85000"/>
                  </a:schemeClr>
                </a:solidFill>
                <a:latin typeface="Arial" panose="020B0604020202020204" pitchFamily="34" charset="0"/>
                <a:ea typeface="League Spartan" charset="0"/>
                <a:cs typeface="Arial" panose="020B0604020202020204" pitchFamily="34" charset="0"/>
              </a:rPr>
              <a:t>Data Preparation and Exploration</a:t>
            </a:r>
          </a:p>
        </p:txBody>
      </p:sp>
      <p:sp>
        <p:nvSpPr>
          <p:cNvPr id="28" name="Subtitle 2">
            <a:extLst>
              <a:ext uri="{FF2B5EF4-FFF2-40B4-BE49-F238E27FC236}">
                <a16:creationId xmlns:a16="http://schemas.microsoft.com/office/drawing/2014/main" id="{4087EA86-A9D0-5B43-B610-6937598860E0}"/>
              </a:ext>
            </a:extLst>
          </p:cNvPr>
          <p:cNvSpPr txBox="1">
            <a:spLocks/>
          </p:cNvSpPr>
          <p:nvPr/>
        </p:nvSpPr>
        <p:spPr>
          <a:xfrm>
            <a:off x="2364216" y="1734143"/>
            <a:ext cx="8822211" cy="485197"/>
          </a:xfrm>
          <a:prstGeom prst="rect">
            <a:avLst/>
          </a:prstGeom>
        </p:spPr>
        <p:txBody>
          <a:bodyPr vert="horz" wrap="square" lIns="45720" tIns="22860" rIns="45720" bIns="2286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1750"/>
              </a:lnSpc>
            </a:pPr>
            <a:r>
              <a:rPr lang="en-US" sz="1200" dirty="0">
                <a:solidFill>
                  <a:schemeClr val="bg1">
                    <a:lumMod val="85000"/>
                  </a:schemeClr>
                </a:solidFill>
                <a:latin typeface="Arial" panose="020B0604020202020204" pitchFamily="34" charset="0"/>
                <a:ea typeface="Lato Light" panose="020F0502020204030203" pitchFamily="34" charset="0"/>
                <a:cs typeface="Arial" panose="020B0604020202020204" pitchFamily="34" charset="0"/>
              </a:rPr>
              <a:t>The objective is to transform raw data into a suitable format for modeling and to understand the underlying patterns. From handling missing values to some basic exploratory data analysis to understand the data.</a:t>
            </a:r>
          </a:p>
        </p:txBody>
      </p:sp>
      <p:sp>
        <p:nvSpPr>
          <p:cNvPr id="51" name="TextBox 50">
            <a:extLst>
              <a:ext uri="{FF2B5EF4-FFF2-40B4-BE49-F238E27FC236}">
                <a16:creationId xmlns:a16="http://schemas.microsoft.com/office/drawing/2014/main" id="{05AFFAC4-0981-DD4F-9BB4-0B7561B8157F}"/>
              </a:ext>
            </a:extLst>
          </p:cNvPr>
          <p:cNvSpPr txBox="1"/>
          <p:nvPr/>
        </p:nvSpPr>
        <p:spPr>
          <a:xfrm>
            <a:off x="1379002" y="1575186"/>
            <a:ext cx="718466" cy="553998"/>
          </a:xfrm>
          <a:prstGeom prst="rect">
            <a:avLst/>
          </a:prstGeom>
          <a:noFill/>
        </p:spPr>
        <p:txBody>
          <a:bodyPr wrap="none" rtlCol="0" anchor="ctr" anchorCtr="0">
            <a:spAutoFit/>
          </a:bodyPr>
          <a:lstStyle/>
          <a:p>
            <a:pPr algn="ctr"/>
            <a:r>
              <a:rPr lang="en-US" sz="3000" b="1" dirty="0">
                <a:solidFill>
                  <a:schemeClr val="bg1">
                    <a:lumMod val="85000"/>
                  </a:schemeClr>
                </a:solidFill>
                <a:latin typeface="Arial" panose="020B0604020202020204" pitchFamily="34" charset="0"/>
                <a:ea typeface="League Spartan" charset="0"/>
                <a:cs typeface="Arial" panose="020B0604020202020204" pitchFamily="34" charset="0"/>
              </a:rPr>
              <a:t>01.</a:t>
            </a:r>
          </a:p>
        </p:txBody>
      </p:sp>
      <p:sp>
        <p:nvSpPr>
          <p:cNvPr id="13" name="Title 1">
            <a:extLst>
              <a:ext uri="{FF2B5EF4-FFF2-40B4-BE49-F238E27FC236}">
                <a16:creationId xmlns:a16="http://schemas.microsoft.com/office/drawing/2014/main" id="{3B7CE322-7B89-AABB-ABDD-8AFD03983351}"/>
              </a:ext>
            </a:extLst>
          </p:cNvPr>
          <p:cNvSpPr txBox="1">
            <a:spLocks/>
          </p:cNvSpPr>
          <p:nvPr/>
        </p:nvSpPr>
        <p:spPr>
          <a:xfrm>
            <a:off x="838200" y="365126"/>
            <a:ext cx="9921949" cy="863390"/>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dirty="0">
                <a:solidFill>
                  <a:srgbClr val="002953"/>
                </a:solidFill>
                <a:latin typeface="Arial" panose="020B0604020202020204" pitchFamily="34" charset="0"/>
                <a:cs typeface="Arial" panose="020B0604020202020204" pitchFamily="34" charset="0"/>
              </a:rPr>
              <a:t>Predicting Loan Defaulters for Bajaj </a:t>
            </a:r>
            <a:r>
              <a:rPr lang="en-US" sz="2800" b="1" dirty="0" err="1">
                <a:solidFill>
                  <a:srgbClr val="002953"/>
                </a:solidFill>
                <a:latin typeface="Arial" panose="020B0604020202020204" pitchFamily="34" charset="0"/>
                <a:cs typeface="Arial" panose="020B0604020202020204" pitchFamily="34" charset="0"/>
              </a:rPr>
              <a:t>Finserv</a:t>
            </a:r>
            <a:r>
              <a:rPr lang="en-US" sz="2800" b="1" dirty="0">
                <a:solidFill>
                  <a:srgbClr val="002953"/>
                </a:solidFill>
                <a:latin typeface="Arial" panose="020B0604020202020204" pitchFamily="34" charset="0"/>
                <a:cs typeface="Arial" panose="020B0604020202020204" pitchFamily="34" charset="0"/>
              </a:rPr>
              <a:t> Ltd</a:t>
            </a:r>
          </a:p>
        </p:txBody>
      </p:sp>
      <p:sp>
        <p:nvSpPr>
          <p:cNvPr id="17" name="Rectangle 16">
            <a:extLst>
              <a:ext uri="{FF2B5EF4-FFF2-40B4-BE49-F238E27FC236}">
                <a16:creationId xmlns:a16="http://schemas.microsoft.com/office/drawing/2014/main" id="{68369C1D-2D61-C44D-A327-EC5EA7F2BD24}"/>
              </a:ext>
            </a:extLst>
          </p:cNvPr>
          <p:cNvSpPr/>
          <p:nvPr/>
        </p:nvSpPr>
        <p:spPr>
          <a:xfrm>
            <a:off x="1005573" y="5013953"/>
            <a:ext cx="10180854" cy="10058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latin typeface="Arial" panose="020B0604020202020204" pitchFamily="34" charset="0"/>
              <a:cs typeface="Arial" panose="020B0604020202020204" pitchFamily="34" charset="0"/>
            </a:endParaRPr>
          </a:p>
        </p:txBody>
      </p:sp>
      <p:sp>
        <p:nvSpPr>
          <p:cNvPr id="26" name="Rectangle 25">
            <a:extLst>
              <a:ext uri="{FF2B5EF4-FFF2-40B4-BE49-F238E27FC236}">
                <a16:creationId xmlns:a16="http://schemas.microsoft.com/office/drawing/2014/main" id="{BF9042AF-2A35-D7ED-E25E-6E531FEDD2A8}"/>
              </a:ext>
            </a:extLst>
          </p:cNvPr>
          <p:cNvSpPr/>
          <p:nvPr/>
        </p:nvSpPr>
        <p:spPr>
          <a:xfrm>
            <a:off x="1005573" y="5013953"/>
            <a:ext cx="106680" cy="1005840"/>
          </a:xfrm>
          <a:prstGeom prst="rect">
            <a:avLst/>
          </a:prstGeom>
          <a:solidFill>
            <a:srgbClr val="C60B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latin typeface="Arial" panose="020B0604020202020204" pitchFamily="34" charset="0"/>
              <a:cs typeface="Arial" panose="020B0604020202020204" pitchFamily="34" charset="0"/>
            </a:endParaRPr>
          </a:p>
        </p:txBody>
      </p:sp>
      <p:sp>
        <p:nvSpPr>
          <p:cNvPr id="29" name="TextBox 28">
            <a:extLst>
              <a:ext uri="{FF2B5EF4-FFF2-40B4-BE49-F238E27FC236}">
                <a16:creationId xmlns:a16="http://schemas.microsoft.com/office/drawing/2014/main" id="{E36D4699-7058-3E17-A00D-BC4E028F66F7}"/>
              </a:ext>
            </a:extLst>
          </p:cNvPr>
          <p:cNvSpPr txBox="1"/>
          <p:nvPr/>
        </p:nvSpPr>
        <p:spPr>
          <a:xfrm>
            <a:off x="2301461" y="5063916"/>
            <a:ext cx="4402167" cy="338554"/>
          </a:xfrm>
          <a:prstGeom prst="rect">
            <a:avLst/>
          </a:prstGeom>
          <a:noFill/>
        </p:spPr>
        <p:txBody>
          <a:bodyPr wrap="none" rtlCol="0" anchor="b" anchorCtr="0">
            <a:spAutoFit/>
          </a:bodyPr>
          <a:lstStyle/>
          <a:p>
            <a:r>
              <a:rPr lang="en-US" sz="1600" b="1" dirty="0">
                <a:solidFill>
                  <a:srgbClr val="C60BDF"/>
                </a:solidFill>
                <a:latin typeface="Arial" panose="020B0604020202020204" pitchFamily="34" charset="0"/>
                <a:ea typeface="League Spartan" charset="0"/>
                <a:cs typeface="Arial" panose="020B0604020202020204" pitchFamily="34" charset="0"/>
              </a:rPr>
              <a:t>Feature Importance and Recommendations</a:t>
            </a:r>
          </a:p>
        </p:txBody>
      </p:sp>
      <p:sp>
        <p:nvSpPr>
          <p:cNvPr id="30" name="Subtitle 2">
            <a:extLst>
              <a:ext uri="{FF2B5EF4-FFF2-40B4-BE49-F238E27FC236}">
                <a16:creationId xmlns:a16="http://schemas.microsoft.com/office/drawing/2014/main" id="{19B220C3-9ED5-E93F-A215-B3180E757E40}"/>
              </a:ext>
            </a:extLst>
          </p:cNvPr>
          <p:cNvSpPr txBox="1">
            <a:spLocks/>
          </p:cNvSpPr>
          <p:nvPr/>
        </p:nvSpPr>
        <p:spPr>
          <a:xfrm>
            <a:off x="2364216" y="5398831"/>
            <a:ext cx="8822211" cy="485197"/>
          </a:xfrm>
          <a:prstGeom prst="rect">
            <a:avLst/>
          </a:prstGeom>
        </p:spPr>
        <p:txBody>
          <a:bodyPr vert="horz" wrap="square" lIns="45720" tIns="22860" rIns="45720" bIns="2286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1750"/>
              </a:lnSpc>
            </a:pPr>
            <a:r>
              <a:rPr lang="en-US" sz="1200" dirty="0">
                <a:solidFill>
                  <a:srgbClr val="08105B"/>
                </a:solidFill>
                <a:latin typeface="Arial" panose="020B0604020202020204" pitchFamily="34" charset="0"/>
                <a:ea typeface="Lato Light" panose="020F0502020204030203" pitchFamily="34" charset="0"/>
                <a:cs typeface="Arial" panose="020B0604020202020204" pitchFamily="34" charset="0"/>
              </a:rPr>
              <a:t>A concise overview of the best-performing model and the resulting actionable recommendations based on the focus areas and suggestions on how to further enhance predictive power of model.</a:t>
            </a:r>
          </a:p>
        </p:txBody>
      </p:sp>
      <p:sp>
        <p:nvSpPr>
          <p:cNvPr id="33" name="TextBox 32">
            <a:extLst>
              <a:ext uri="{FF2B5EF4-FFF2-40B4-BE49-F238E27FC236}">
                <a16:creationId xmlns:a16="http://schemas.microsoft.com/office/drawing/2014/main" id="{E8E22B5F-0DFB-308A-8DB9-905AA7E31443}"/>
              </a:ext>
            </a:extLst>
          </p:cNvPr>
          <p:cNvSpPr txBox="1"/>
          <p:nvPr/>
        </p:nvSpPr>
        <p:spPr>
          <a:xfrm>
            <a:off x="1379002" y="5239874"/>
            <a:ext cx="718466" cy="553998"/>
          </a:xfrm>
          <a:prstGeom prst="rect">
            <a:avLst/>
          </a:prstGeom>
          <a:noFill/>
        </p:spPr>
        <p:txBody>
          <a:bodyPr wrap="none" rtlCol="0" anchor="ctr" anchorCtr="0">
            <a:spAutoFit/>
          </a:bodyPr>
          <a:lstStyle/>
          <a:p>
            <a:pPr algn="ctr"/>
            <a:r>
              <a:rPr lang="en-US" sz="3000" b="1" dirty="0">
                <a:solidFill>
                  <a:srgbClr val="C60BDF"/>
                </a:solidFill>
                <a:latin typeface="Arial" panose="020B0604020202020204" pitchFamily="34" charset="0"/>
                <a:ea typeface="League Spartan" charset="0"/>
                <a:cs typeface="Arial" panose="020B0604020202020204" pitchFamily="34" charset="0"/>
              </a:rPr>
              <a:t>03.</a:t>
            </a:r>
          </a:p>
        </p:txBody>
      </p:sp>
      <p:sp>
        <p:nvSpPr>
          <p:cNvPr id="42" name="Rectangle 41">
            <a:extLst>
              <a:ext uri="{FF2B5EF4-FFF2-40B4-BE49-F238E27FC236}">
                <a16:creationId xmlns:a16="http://schemas.microsoft.com/office/drawing/2014/main" id="{970F4BF7-4A6C-D428-79AE-794197F34FBC}"/>
              </a:ext>
            </a:extLst>
          </p:cNvPr>
          <p:cNvSpPr/>
          <p:nvPr/>
        </p:nvSpPr>
        <p:spPr>
          <a:xfrm>
            <a:off x="1005573" y="3059294"/>
            <a:ext cx="10180854" cy="121502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latin typeface="Arial" panose="020B0604020202020204" pitchFamily="34" charset="0"/>
              <a:cs typeface="Arial" panose="020B0604020202020204" pitchFamily="34" charset="0"/>
            </a:endParaRPr>
          </a:p>
        </p:txBody>
      </p:sp>
      <p:sp>
        <p:nvSpPr>
          <p:cNvPr id="45" name="Rectangle 44">
            <a:extLst>
              <a:ext uri="{FF2B5EF4-FFF2-40B4-BE49-F238E27FC236}">
                <a16:creationId xmlns:a16="http://schemas.microsoft.com/office/drawing/2014/main" id="{EF2594A0-8599-0E44-0D35-2A3CAC422256}"/>
              </a:ext>
            </a:extLst>
          </p:cNvPr>
          <p:cNvSpPr/>
          <p:nvPr/>
        </p:nvSpPr>
        <p:spPr>
          <a:xfrm>
            <a:off x="1005573" y="3059295"/>
            <a:ext cx="106680" cy="121502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latin typeface="Arial" panose="020B0604020202020204" pitchFamily="34" charset="0"/>
              <a:cs typeface="Arial" panose="020B0604020202020204" pitchFamily="34" charset="0"/>
            </a:endParaRPr>
          </a:p>
        </p:txBody>
      </p:sp>
      <p:sp>
        <p:nvSpPr>
          <p:cNvPr id="48" name="TextBox 47">
            <a:extLst>
              <a:ext uri="{FF2B5EF4-FFF2-40B4-BE49-F238E27FC236}">
                <a16:creationId xmlns:a16="http://schemas.microsoft.com/office/drawing/2014/main" id="{69BB2558-2D74-6DD7-DC29-756FE03270D3}"/>
              </a:ext>
            </a:extLst>
          </p:cNvPr>
          <p:cNvSpPr txBox="1"/>
          <p:nvPr/>
        </p:nvSpPr>
        <p:spPr>
          <a:xfrm>
            <a:off x="2227030" y="3109258"/>
            <a:ext cx="5440913" cy="338554"/>
          </a:xfrm>
          <a:prstGeom prst="rect">
            <a:avLst/>
          </a:prstGeom>
          <a:noFill/>
        </p:spPr>
        <p:txBody>
          <a:bodyPr wrap="none" rtlCol="0" anchor="b" anchorCtr="0">
            <a:spAutoFit/>
          </a:bodyPr>
          <a:lstStyle/>
          <a:p>
            <a:r>
              <a:rPr lang="en-US" sz="1600" b="1" dirty="0">
                <a:solidFill>
                  <a:schemeClr val="bg1">
                    <a:lumMod val="85000"/>
                  </a:schemeClr>
                </a:solidFill>
                <a:latin typeface="Arial" panose="020B0604020202020204" pitchFamily="34" charset="0"/>
                <a:ea typeface="League Spartan" charset="0"/>
                <a:cs typeface="Arial" panose="020B0604020202020204" pitchFamily="34" charset="0"/>
              </a:rPr>
              <a:t>Machine Learning Model Development and Evaluation</a:t>
            </a:r>
          </a:p>
        </p:txBody>
      </p:sp>
      <p:sp>
        <p:nvSpPr>
          <p:cNvPr id="55" name="Subtitle 2">
            <a:extLst>
              <a:ext uri="{FF2B5EF4-FFF2-40B4-BE49-F238E27FC236}">
                <a16:creationId xmlns:a16="http://schemas.microsoft.com/office/drawing/2014/main" id="{E3FD6E34-3DB8-2B2B-A0B3-3E0B0F3F8D8E}"/>
              </a:ext>
            </a:extLst>
          </p:cNvPr>
          <p:cNvSpPr txBox="1">
            <a:spLocks/>
          </p:cNvSpPr>
          <p:nvPr/>
        </p:nvSpPr>
        <p:spPr>
          <a:xfrm>
            <a:off x="2289785" y="3444173"/>
            <a:ext cx="8745768" cy="716030"/>
          </a:xfrm>
          <a:prstGeom prst="rect">
            <a:avLst/>
          </a:prstGeom>
        </p:spPr>
        <p:txBody>
          <a:bodyPr vert="horz" wrap="square" lIns="45720" tIns="22860" rIns="45720" bIns="2286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1750"/>
              </a:lnSpc>
            </a:pPr>
            <a:r>
              <a:rPr lang="en-US" sz="1200" dirty="0">
                <a:solidFill>
                  <a:schemeClr val="bg1">
                    <a:lumMod val="85000"/>
                  </a:schemeClr>
                </a:solidFill>
                <a:latin typeface="Arial" panose="020B0604020202020204" pitchFamily="34" charset="0"/>
                <a:ea typeface="Lato Light" panose="020F0502020204030203" pitchFamily="34" charset="0"/>
                <a:cs typeface="Arial" panose="020B0604020202020204" pitchFamily="34" charset="0"/>
              </a:rPr>
              <a:t>The objective is to develop initial predictive models and evaluate their performance without addressing class imbalance and compare with the outcomes when we improve model performance by addressing class imbalance using SMOTE (Synthetic Minority Over-sampling Technique).</a:t>
            </a:r>
          </a:p>
        </p:txBody>
      </p:sp>
      <p:sp>
        <p:nvSpPr>
          <p:cNvPr id="56" name="TextBox 55">
            <a:extLst>
              <a:ext uri="{FF2B5EF4-FFF2-40B4-BE49-F238E27FC236}">
                <a16:creationId xmlns:a16="http://schemas.microsoft.com/office/drawing/2014/main" id="{EE5814EE-E390-88DB-5773-043A68CBDB1A}"/>
              </a:ext>
            </a:extLst>
          </p:cNvPr>
          <p:cNvSpPr txBox="1"/>
          <p:nvPr/>
        </p:nvSpPr>
        <p:spPr>
          <a:xfrm>
            <a:off x="1379002" y="3285216"/>
            <a:ext cx="718466" cy="553998"/>
          </a:xfrm>
          <a:prstGeom prst="rect">
            <a:avLst/>
          </a:prstGeom>
          <a:noFill/>
        </p:spPr>
        <p:txBody>
          <a:bodyPr wrap="none" rtlCol="0" anchor="ctr" anchorCtr="0">
            <a:spAutoFit/>
          </a:bodyPr>
          <a:lstStyle/>
          <a:p>
            <a:pPr algn="ctr"/>
            <a:r>
              <a:rPr lang="en-US" sz="3000" b="1" dirty="0">
                <a:solidFill>
                  <a:schemeClr val="bg1">
                    <a:lumMod val="85000"/>
                  </a:schemeClr>
                </a:solidFill>
                <a:latin typeface="Arial" panose="020B0604020202020204" pitchFamily="34" charset="0"/>
                <a:ea typeface="League Spartan" charset="0"/>
                <a:cs typeface="Arial" panose="020B0604020202020204" pitchFamily="34" charset="0"/>
              </a:rPr>
              <a:t>02.</a:t>
            </a:r>
          </a:p>
        </p:txBody>
      </p:sp>
      <p:pic>
        <p:nvPicPr>
          <p:cNvPr id="3" name="Picture 2" descr="A blue circle with black letters&#10;&#10;Description automatically generated">
            <a:extLst>
              <a:ext uri="{FF2B5EF4-FFF2-40B4-BE49-F238E27FC236}">
                <a16:creationId xmlns:a16="http://schemas.microsoft.com/office/drawing/2014/main" id="{35BE2629-EE17-1A0B-146B-2279D8409A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89676" y="208891"/>
            <a:ext cx="719140" cy="720000"/>
          </a:xfrm>
          <a:prstGeom prst="rect">
            <a:avLst/>
          </a:prstGeom>
        </p:spPr>
      </p:pic>
    </p:spTree>
    <p:extLst>
      <p:ext uri="{BB962C8B-B14F-4D97-AF65-F5344CB8AC3E}">
        <p14:creationId xmlns:p14="http://schemas.microsoft.com/office/powerpoint/2010/main" val="19778452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4">
            <a:extLst>
              <a:ext uri="{FF2B5EF4-FFF2-40B4-BE49-F238E27FC236}">
                <a16:creationId xmlns:a16="http://schemas.microsoft.com/office/drawing/2014/main" id="{4373B227-3368-767B-9233-3549FAB9B083}"/>
              </a:ext>
            </a:extLst>
          </p:cNvPr>
          <p:cNvSpPr txBox="1">
            <a:spLocks/>
          </p:cNvSpPr>
          <p:nvPr/>
        </p:nvSpPr>
        <p:spPr>
          <a:xfrm>
            <a:off x="11579934" y="6273209"/>
            <a:ext cx="459467" cy="384538"/>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8F63A3B-78C7-47BE-AE5E-E10140E04643}" type="slidenum">
              <a:rPr lang="en-US" sz="1600" smtClean="0">
                <a:solidFill>
                  <a:srgbClr val="141FAA"/>
                </a:solidFill>
                <a:latin typeface="Arial" panose="020B0604020202020204" pitchFamily="34" charset="0"/>
                <a:cs typeface="Arial" panose="020B0604020202020204" pitchFamily="34" charset="0"/>
              </a:rPr>
              <a:pPr/>
              <a:t>18</a:t>
            </a:fld>
            <a:endParaRPr lang="en-US" sz="1600" dirty="0">
              <a:solidFill>
                <a:srgbClr val="141FAA"/>
              </a:solidFill>
              <a:latin typeface="Arial" panose="020B0604020202020204" pitchFamily="34" charset="0"/>
              <a:cs typeface="Arial" panose="020B0604020202020204" pitchFamily="34" charset="0"/>
            </a:endParaRPr>
          </a:p>
        </p:txBody>
      </p:sp>
      <p:sp>
        <p:nvSpPr>
          <p:cNvPr id="2" name="Google Shape;3335;p22">
            <a:extLst>
              <a:ext uri="{FF2B5EF4-FFF2-40B4-BE49-F238E27FC236}">
                <a16:creationId xmlns:a16="http://schemas.microsoft.com/office/drawing/2014/main" id="{6B40A833-3B12-0AD9-379E-5DB26B30D87B}"/>
              </a:ext>
            </a:extLst>
          </p:cNvPr>
          <p:cNvSpPr/>
          <p:nvPr/>
        </p:nvSpPr>
        <p:spPr>
          <a:xfrm>
            <a:off x="5304000" y="5119482"/>
            <a:ext cx="1584000" cy="1440000"/>
          </a:xfrm>
          <a:prstGeom prst="hexagon">
            <a:avLst>
              <a:gd name="adj" fmla="val 25000"/>
              <a:gd name="vf" fmla="val 115470"/>
            </a:avLst>
          </a:prstGeom>
          <a:noFill/>
          <a:ln w="28575" cap="flat" cmpd="sng">
            <a:solidFill>
              <a:srgbClr val="39B6FF"/>
            </a:solidFill>
            <a:prstDash val="solid"/>
            <a:round/>
            <a:headEnd type="none" w="sm" len="sm"/>
            <a:tailEnd type="none" w="sm" len="sm"/>
          </a:ln>
        </p:spPr>
        <p:txBody>
          <a:bodyPr spcFirstLastPara="1" wrap="square" lIns="91425" tIns="45700" rIns="91425" bIns="45700" anchor="ctr" anchorCtr="0">
            <a:noAutofit/>
          </a:bodyPr>
          <a:lstStyle/>
          <a:p>
            <a:pPr algn="ctr">
              <a:buClr>
                <a:srgbClr val="000000"/>
              </a:buClr>
              <a:buSzPts val="1400"/>
            </a:pPr>
            <a:r>
              <a:rPr lang="en-US" sz="1400" b="1" dirty="0">
                <a:solidFill>
                  <a:srgbClr val="39B6FF"/>
                </a:solidFill>
                <a:latin typeface="Arial" panose="020B0604020202020204" pitchFamily="34" charset="0"/>
                <a:ea typeface="Arial"/>
                <a:cs typeface="Arial" panose="020B0604020202020204" pitchFamily="34" charset="0"/>
                <a:sym typeface="Arial"/>
              </a:rPr>
              <a:t>With SMOTE</a:t>
            </a:r>
            <a:endParaRPr sz="1400" b="1" dirty="0">
              <a:solidFill>
                <a:srgbClr val="39B6FF"/>
              </a:solidFill>
              <a:latin typeface="Arial" panose="020B0604020202020204" pitchFamily="34" charset="0"/>
              <a:ea typeface="Arial"/>
              <a:cs typeface="Arial" panose="020B0604020202020204" pitchFamily="34" charset="0"/>
              <a:sym typeface="Arial"/>
            </a:endParaRPr>
          </a:p>
        </p:txBody>
      </p:sp>
      <p:sp>
        <p:nvSpPr>
          <p:cNvPr id="3" name="Google Shape;3336;p22">
            <a:extLst>
              <a:ext uri="{FF2B5EF4-FFF2-40B4-BE49-F238E27FC236}">
                <a16:creationId xmlns:a16="http://schemas.microsoft.com/office/drawing/2014/main" id="{8A1B51BD-F5CB-C0CC-45D7-2FDD34B076EF}"/>
              </a:ext>
            </a:extLst>
          </p:cNvPr>
          <p:cNvSpPr/>
          <p:nvPr/>
        </p:nvSpPr>
        <p:spPr>
          <a:xfrm>
            <a:off x="5304000" y="2800843"/>
            <a:ext cx="1584000" cy="1440000"/>
          </a:xfrm>
          <a:prstGeom prst="hexagon">
            <a:avLst>
              <a:gd name="adj" fmla="val 25000"/>
              <a:gd name="vf" fmla="val 115470"/>
            </a:avLst>
          </a:prstGeom>
          <a:noFill/>
          <a:ln w="28575" cap="flat" cmpd="sng">
            <a:solidFill>
              <a:srgbClr val="08105B"/>
            </a:solidFill>
            <a:prstDash val="solid"/>
            <a:round/>
            <a:headEnd type="none" w="sm" len="sm"/>
            <a:tailEnd type="none" w="sm" len="sm"/>
          </a:ln>
        </p:spPr>
        <p:txBody>
          <a:bodyPr spcFirstLastPara="1" wrap="square" lIns="91425" tIns="45700" rIns="91425" bIns="45700" anchor="ctr" anchorCtr="0">
            <a:noAutofit/>
          </a:bodyPr>
          <a:lstStyle/>
          <a:p>
            <a:pPr algn="ctr">
              <a:buClr>
                <a:srgbClr val="000000"/>
              </a:buClr>
              <a:buSzPts val="1400"/>
            </a:pPr>
            <a:r>
              <a:rPr lang="en-US" sz="1400" b="1" dirty="0">
                <a:solidFill>
                  <a:srgbClr val="08105B"/>
                </a:solidFill>
                <a:latin typeface="Arial" panose="020B0604020202020204" pitchFamily="34" charset="0"/>
                <a:ea typeface="Arial"/>
                <a:cs typeface="Arial" panose="020B0604020202020204" pitchFamily="34" charset="0"/>
                <a:sym typeface="Arial"/>
              </a:rPr>
              <a:t>Without SMOTE</a:t>
            </a:r>
            <a:endParaRPr sz="1400" b="1" dirty="0">
              <a:solidFill>
                <a:srgbClr val="08105B"/>
              </a:solidFill>
              <a:latin typeface="Arial" panose="020B0604020202020204" pitchFamily="34" charset="0"/>
              <a:ea typeface="Arial"/>
              <a:cs typeface="Arial" panose="020B0604020202020204" pitchFamily="34" charset="0"/>
              <a:sym typeface="Arial"/>
            </a:endParaRPr>
          </a:p>
        </p:txBody>
      </p:sp>
      <p:sp>
        <p:nvSpPr>
          <p:cNvPr id="4" name="Google Shape;3337;p22">
            <a:extLst>
              <a:ext uri="{FF2B5EF4-FFF2-40B4-BE49-F238E27FC236}">
                <a16:creationId xmlns:a16="http://schemas.microsoft.com/office/drawing/2014/main" id="{7EFBD5F8-CE64-2217-1895-FA62ED5DAFDC}"/>
              </a:ext>
            </a:extLst>
          </p:cNvPr>
          <p:cNvSpPr/>
          <p:nvPr/>
        </p:nvSpPr>
        <p:spPr>
          <a:xfrm>
            <a:off x="7404100" y="2090804"/>
            <a:ext cx="540000" cy="540000"/>
          </a:xfrm>
          <a:prstGeom prst="ellipse">
            <a:avLst/>
          </a:prstGeom>
          <a:solidFill>
            <a:srgbClr val="08105B"/>
          </a:solidFill>
          <a:ln w="25400" cap="flat" cmpd="sng">
            <a:solidFill>
              <a:srgbClr val="08105B"/>
            </a:solidFill>
            <a:prstDash val="solid"/>
            <a:round/>
            <a:headEnd type="none" w="sm" len="sm"/>
            <a:tailEnd type="none" w="sm" len="sm"/>
          </a:ln>
        </p:spPr>
        <p:txBody>
          <a:bodyPr spcFirstLastPara="1" wrap="square" lIns="91425" tIns="45700" rIns="91425" bIns="45700" anchor="ctr" anchorCtr="0">
            <a:noAutofit/>
          </a:bodyPr>
          <a:lstStyle/>
          <a:p>
            <a:pPr algn="ctr">
              <a:buClr>
                <a:srgbClr val="000000"/>
              </a:buClr>
              <a:buSzPts val="1400"/>
            </a:pPr>
            <a:endParaRPr sz="1400">
              <a:solidFill>
                <a:srgbClr val="FFFFFF"/>
              </a:solidFill>
              <a:latin typeface="Arial" panose="020B0604020202020204" pitchFamily="34" charset="0"/>
              <a:ea typeface="Arial"/>
              <a:cs typeface="Arial" panose="020B0604020202020204" pitchFamily="34" charset="0"/>
              <a:sym typeface="Arial"/>
            </a:endParaRPr>
          </a:p>
        </p:txBody>
      </p:sp>
      <p:cxnSp>
        <p:nvCxnSpPr>
          <p:cNvPr id="6" name="Google Shape;3338;p22">
            <a:extLst>
              <a:ext uri="{FF2B5EF4-FFF2-40B4-BE49-F238E27FC236}">
                <a16:creationId xmlns:a16="http://schemas.microsoft.com/office/drawing/2014/main" id="{BF01AEA2-27C8-71FD-10E6-FBB7FC3F2175}"/>
              </a:ext>
            </a:extLst>
          </p:cNvPr>
          <p:cNvCxnSpPr>
            <a:stCxn id="3" idx="0"/>
            <a:endCxn id="4" idx="2"/>
          </p:cNvCxnSpPr>
          <p:nvPr/>
        </p:nvCxnSpPr>
        <p:spPr>
          <a:xfrm rot="10800000" flipH="1">
            <a:off x="6888000" y="2360743"/>
            <a:ext cx="516000" cy="1160100"/>
          </a:xfrm>
          <a:prstGeom prst="bentConnector3">
            <a:avLst>
              <a:gd name="adj1" fmla="val 50010"/>
            </a:avLst>
          </a:prstGeom>
          <a:noFill/>
          <a:ln w="19050" cap="flat" cmpd="sng">
            <a:solidFill>
              <a:srgbClr val="08105B"/>
            </a:solidFill>
            <a:prstDash val="solid"/>
            <a:round/>
            <a:headEnd type="none" w="sm" len="sm"/>
            <a:tailEnd type="none" w="sm" len="sm"/>
          </a:ln>
        </p:spPr>
      </p:cxnSp>
      <p:sp>
        <p:nvSpPr>
          <p:cNvPr id="9" name="Google Shape;3339;p22">
            <a:extLst>
              <a:ext uri="{FF2B5EF4-FFF2-40B4-BE49-F238E27FC236}">
                <a16:creationId xmlns:a16="http://schemas.microsoft.com/office/drawing/2014/main" id="{A35CA50F-05F6-5C61-0C3C-4F2DA7AA4971}"/>
              </a:ext>
            </a:extLst>
          </p:cNvPr>
          <p:cNvSpPr/>
          <p:nvPr/>
        </p:nvSpPr>
        <p:spPr>
          <a:xfrm>
            <a:off x="7404100" y="3829029"/>
            <a:ext cx="540000" cy="540000"/>
          </a:xfrm>
          <a:prstGeom prst="ellipse">
            <a:avLst/>
          </a:prstGeom>
          <a:solidFill>
            <a:srgbClr val="08105B"/>
          </a:solidFill>
          <a:ln w="25400" cap="flat" cmpd="sng">
            <a:solidFill>
              <a:srgbClr val="08105B"/>
            </a:solidFill>
            <a:prstDash val="solid"/>
            <a:round/>
            <a:headEnd type="none" w="sm" len="sm"/>
            <a:tailEnd type="none" w="sm" len="sm"/>
          </a:ln>
        </p:spPr>
        <p:txBody>
          <a:bodyPr spcFirstLastPara="1" wrap="square" lIns="91425" tIns="45700" rIns="91425" bIns="45700" anchor="ctr" anchorCtr="0">
            <a:noAutofit/>
          </a:bodyPr>
          <a:lstStyle/>
          <a:p>
            <a:pPr algn="ctr">
              <a:buClr>
                <a:srgbClr val="000000"/>
              </a:buClr>
              <a:buSzPts val="1400"/>
            </a:pPr>
            <a:endParaRPr sz="1400">
              <a:solidFill>
                <a:srgbClr val="FFFFFF"/>
              </a:solidFill>
              <a:latin typeface="Arial" panose="020B0604020202020204" pitchFamily="34" charset="0"/>
              <a:ea typeface="Arial"/>
              <a:cs typeface="Arial" panose="020B0604020202020204" pitchFamily="34" charset="0"/>
              <a:sym typeface="Arial"/>
            </a:endParaRPr>
          </a:p>
        </p:txBody>
      </p:sp>
      <p:sp>
        <p:nvSpPr>
          <p:cNvPr id="14" name="Google Shape;3341;p22">
            <a:extLst>
              <a:ext uri="{FF2B5EF4-FFF2-40B4-BE49-F238E27FC236}">
                <a16:creationId xmlns:a16="http://schemas.microsoft.com/office/drawing/2014/main" id="{F74CD354-36E1-2F1E-0790-457A5D2D3AD6}"/>
              </a:ext>
            </a:extLst>
          </p:cNvPr>
          <p:cNvSpPr/>
          <p:nvPr/>
        </p:nvSpPr>
        <p:spPr>
          <a:xfrm>
            <a:off x="7404100" y="5567255"/>
            <a:ext cx="540000" cy="540000"/>
          </a:xfrm>
          <a:prstGeom prst="ellipse">
            <a:avLst/>
          </a:prstGeom>
          <a:solidFill>
            <a:srgbClr val="08105B"/>
          </a:solidFill>
          <a:ln w="25400" cap="flat" cmpd="sng">
            <a:solidFill>
              <a:srgbClr val="08105B"/>
            </a:solidFill>
            <a:prstDash val="solid"/>
            <a:round/>
            <a:headEnd type="none" w="sm" len="sm"/>
            <a:tailEnd type="none" w="sm" len="sm"/>
          </a:ln>
        </p:spPr>
        <p:txBody>
          <a:bodyPr spcFirstLastPara="1" wrap="square" lIns="91425" tIns="45700" rIns="91425" bIns="45700" anchor="ctr" anchorCtr="0">
            <a:noAutofit/>
          </a:bodyPr>
          <a:lstStyle/>
          <a:p>
            <a:pPr algn="ctr">
              <a:buClr>
                <a:srgbClr val="000000"/>
              </a:buClr>
              <a:buSzPts val="1400"/>
            </a:pPr>
            <a:endParaRPr sz="1400">
              <a:solidFill>
                <a:srgbClr val="FFFFFF"/>
              </a:solidFill>
              <a:latin typeface="Arial" panose="020B0604020202020204" pitchFamily="34" charset="0"/>
              <a:ea typeface="Arial"/>
              <a:cs typeface="Arial" panose="020B0604020202020204" pitchFamily="34" charset="0"/>
              <a:sym typeface="Arial"/>
            </a:endParaRPr>
          </a:p>
        </p:txBody>
      </p:sp>
      <p:cxnSp>
        <p:nvCxnSpPr>
          <p:cNvPr id="16" name="Google Shape;3343;p22">
            <a:extLst>
              <a:ext uri="{FF2B5EF4-FFF2-40B4-BE49-F238E27FC236}">
                <a16:creationId xmlns:a16="http://schemas.microsoft.com/office/drawing/2014/main" id="{B0D5DBA2-239D-F397-3345-68C40D27D926}"/>
              </a:ext>
            </a:extLst>
          </p:cNvPr>
          <p:cNvCxnSpPr>
            <a:cxnSpLocks/>
            <a:stCxn id="3" idx="0"/>
            <a:endCxn id="9" idx="2"/>
          </p:cNvCxnSpPr>
          <p:nvPr/>
        </p:nvCxnSpPr>
        <p:spPr>
          <a:xfrm>
            <a:off x="6888000" y="3520843"/>
            <a:ext cx="516100" cy="578186"/>
          </a:xfrm>
          <a:prstGeom prst="bentConnector3">
            <a:avLst>
              <a:gd name="adj1" fmla="val 50000"/>
            </a:avLst>
          </a:prstGeom>
          <a:noFill/>
          <a:ln w="19050" cap="flat" cmpd="sng">
            <a:solidFill>
              <a:srgbClr val="08105B"/>
            </a:solidFill>
            <a:prstDash val="solid"/>
            <a:round/>
            <a:headEnd type="none" w="sm" len="sm"/>
            <a:tailEnd type="none" w="sm" len="sm"/>
          </a:ln>
        </p:spPr>
      </p:cxnSp>
      <p:sp>
        <p:nvSpPr>
          <p:cNvPr id="18" name="Google Shape;3345;p22">
            <a:extLst>
              <a:ext uri="{FF2B5EF4-FFF2-40B4-BE49-F238E27FC236}">
                <a16:creationId xmlns:a16="http://schemas.microsoft.com/office/drawing/2014/main" id="{A9C342BB-7ADA-C900-9998-541D6B637088}"/>
              </a:ext>
            </a:extLst>
          </p:cNvPr>
          <p:cNvSpPr txBox="1"/>
          <p:nvPr/>
        </p:nvSpPr>
        <p:spPr>
          <a:xfrm>
            <a:off x="8041311" y="3268644"/>
            <a:ext cx="3416817" cy="1384954"/>
          </a:xfrm>
          <a:prstGeom prst="rect">
            <a:avLst/>
          </a:prstGeom>
          <a:noFill/>
          <a:ln>
            <a:noFill/>
          </a:ln>
        </p:spPr>
        <p:txBody>
          <a:bodyPr spcFirstLastPara="1" wrap="square" lIns="91425" tIns="45700" rIns="91425" bIns="45700" anchor="t" anchorCtr="0">
            <a:spAutoFit/>
          </a:bodyPr>
          <a:lstStyle/>
          <a:p>
            <a:pPr algn="r">
              <a:buClr>
                <a:srgbClr val="000000"/>
              </a:buClr>
              <a:buSzPts val="1000"/>
            </a:pPr>
            <a:r>
              <a:rPr lang="en-US" sz="1200" b="1" dirty="0">
                <a:solidFill>
                  <a:srgbClr val="08105B"/>
                </a:solidFill>
                <a:latin typeface="Arial" panose="020B0604020202020204" pitchFamily="34" charset="0"/>
                <a:ea typeface="Arial"/>
                <a:cs typeface="Arial" panose="020B0604020202020204" pitchFamily="34" charset="0"/>
                <a:sym typeface="Arial"/>
              </a:rPr>
              <a:t>Owusu, et al., (2023): </a:t>
            </a:r>
            <a:r>
              <a:rPr lang="en-US" sz="1200" dirty="0">
                <a:solidFill>
                  <a:srgbClr val="08105B"/>
                </a:solidFill>
                <a:latin typeface="Arial" panose="020B0604020202020204" pitchFamily="34" charset="0"/>
                <a:ea typeface="Arial"/>
                <a:cs typeface="Arial" panose="020B0604020202020204" pitchFamily="34" charset="0"/>
                <a:sym typeface="Arial"/>
              </a:rPr>
              <a:t>This study addresses loan default in online peer-to-peer lending activities. Due to the imbalanced nature of the dataset, the adaptive synthetic (ADASYN) oversampling algorithm is used to balance the data. </a:t>
            </a:r>
            <a:r>
              <a:rPr lang="en-US" sz="1200" b="1" i="1" dirty="0">
                <a:solidFill>
                  <a:srgbClr val="08105B"/>
                </a:solidFill>
                <a:latin typeface="Arial" panose="020B0604020202020204" pitchFamily="34" charset="0"/>
                <a:ea typeface="Arial"/>
                <a:cs typeface="Arial" panose="020B0604020202020204" pitchFamily="34" charset="0"/>
                <a:sym typeface="Arial"/>
              </a:rPr>
              <a:t>Deep neural network (DNN) </a:t>
            </a:r>
            <a:r>
              <a:rPr lang="en-US" sz="1200" dirty="0">
                <a:solidFill>
                  <a:srgbClr val="08105B"/>
                </a:solidFill>
                <a:latin typeface="Arial" panose="020B0604020202020204" pitchFamily="34" charset="0"/>
                <a:ea typeface="Arial"/>
                <a:cs typeface="Arial" panose="020B0604020202020204" pitchFamily="34" charset="0"/>
                <a:sym typeface="Arial"/>
              </a:rPr>
              <a:t>is used for prediction with accuracy of 94.1% is realized </a:t>
            </a:r>
            <a:endParaRPr sz="1200" b="1" dirty="0">
              <a:solidFill>
                <a:srgbClr val="08105B"/>
              </a:solidFill>
              <a:latin typeface="Arial" panose="020B0604020202020204" pitchFamily="34" charset="0"/>
              <a:ea typeface="Arial"/>
              <a:cs typeface="Arial" panose="020B0604020202020204" pitchFamily="34" charset="0"/>
              <a:sym typeface="Arial"/>
            </a:endParaRPr>
          </a:p>
        </p:txBody>
      </p:sp>
      <p:sp>
        <p:nvSpPr>
          <p:cNvPr id="19" name="Google Shape;3346;p22">
            <a:extLst>
              <a:ext uri="{FF2B5EF4-FFF2-40B4-BE49-F238E27FC236}">
                <a16:creationId xmlns:a16="http://schemas.microsoft.com/office/drawing/2014/main" id="{645E6257-F66D-5D1E-9F62-8C68FF7FE5D5}"/>
              </a:ext>
            </a:extLst>
          </p:cNvPr>
          <p:cNvSpPr txBox="1"/>
          <p:nvPr/>
        </p:nvSpPr>
        <p:spPr>
          <a:xfrm>
            <a:off x="7944101" y="2089629"/>
            <a:ext cx="3516910" cy="1200288"/>
          </a:xfrm>
          <a:prstGeom prst="rect">
            <a:avLst/>
          </a:prstGeom>
          <a:noFill/>
          <a:ln>
            <a:noFill/>
          </a:ln>
        </p:spPr>
        <p:txBody>
          <a:bodyPr spcFirstLastPara="1" wrap="square" lIns="91425" tIns="45700" rIns="91425" bIns="45700" anchor="t" anchorCtr="0">
            <a:spAutoFit/>
          </a:bodyPr>
          <a:lstStyle/>
          <a:p>
            <a:pPr algn="r">
              <a:buClr>
                <a:srgbClr val="000000"/>
              </a:buClr>
              <a:buSzPts val="1000"/>
            </a:pPr>
            <a:r>
              <a:rPr lang="en-US" sz="1200" b="1" dirty="0">
                <a:solidFill>
                  <a:srgbClr val="08105B"/>
                </a:solidFill>
                <a:latin typeface="Arial" panose="020B0604020202020204" pitchFamily="34" charset="0"/>
                <a:ea typeface="Arial"/>
                <a:cs typeface="Arial" panose="020B0604020202020204" pitchFamily="34" charset="0"/>
                <a:sym typeface="Arial"/>
              </a:rPr>
              <a:t>Tariq, et al., (2019): </a:t>
            </a:r>
            <a:r>
              <a:rPr lang="en-US" sz="1200" dirty="0">
                <a:solidFill>
                  <a:srgbClr val="08105B"/>
                </a:solidFill>
                <a:latin typeface="Arial" panose="020B0604020202020204" pitchFamily="34" charset="0"/>
                <a:ea typeface="Arial"/>
                <a:cs typeface="Arial" panose="020B0604020202020204" pitchFamily="34" charset="0"/>
                <a:sym typeface="Arial"/>
              </a:rPr>
              <a:t>Using the SEMMA (Sample, Explore, Modify, Model and Assess) methodology, the best performance was chosen </a:t>
            </a:r>
            <a:r>
              <a:rPr lang="en-US" sz="1200" b="1" i="1" dirty="0">
                <a:solidFill>
                  <a:srgbClr val="08105B"/>
                </a:solidFill>
                <a:latin typeface="Arial" panose="020B0604020202020204" pitchFamily="34" charset="0"/>
                <a:ea typeface="Arial"/>
                <a:cs typeface="Arial" panose="020B0604020202020204" pitchFamily="34" charset="0"/>
                <a:sym typeface="Arial"/>
              </a:rPr>
              <a:t>Logistic Regression</a:t>
            </a:r>
            <a:r>
              <a:rPr lang="en-US" sz="1200" dirty="0">
                <a:solidFill>
                  <a:srgbClr val="08105B"/>
                </a:solidFill>
                <a:latin typeface="Arial" panose="020B0604020202020204" pitchFamily="34" charset="0"/>
                <a:ea typeface="Arial"/>
                <a:cs typeface="Arial" panose="020B0604020202020204" pitchFamily="34" charset="0"/>
                <a:sym typeface="Arial"/>
              </a:rPr>
              <a:t>, since it was the best in predicting "True Negatives" (how accurate is the model for predicting loans that default) </a:t>
            </a:r>
            <a:endParaRPr sz="1200" dirty="0">
              <a:solidFill>
                <a:srgbClr val="08105B"/>
              </a:solidFill>
              <a:latin typeface="Arial" panose="020B0604020202020204" pitchFamily="34" charset="0"/>
              <a:ea typeface="Arial"/>
              <a:cs typeface="Arial" panose="020B0604020202020204" pitchFamily="34" charset="0"/>
              <a:sym typeface="Arial"/>
            </a:endParaRPr>
          </a:p>
        </p:txBody>
      </p:sp>
      <p:sp>
        <p:nvSpPr>
          <p:cNvPr id="21" name="Google Shape;3347;p22">
            <a:extLst>
              <a:ext uri="{FF2B5EF4-FFF2-40B4-BE49-F238E27FC236}">
                <a16:creationId xmlns:a16="http://schemas.microsoft.com/office/drawing/2014/main" id="{F0DBC9BD-EAB2-41F5-A6BB-EC70FAF669D9}"/>
              </a:ext>
            </a:extLst>
          </p:cNvPr>
          <p:cNvSpPr txBox="1"/>
          <p:nvPr/>
        </p:nvSpPr>
        <p:spPr>
          <a:xfrm>
            <a:off x="8041310" y="4597582"/>
            <a:ext cx="3416819" cy="1754286"/>
          </a:xfrm>
          <a:prstGeom prst="rect">
            <a:avLst/>
          </a:prstGeom>
          <a:noFill/>
          <a:ln>
            <a:noFill/>
          </a:ln>
        </p:spPr>
        <p:txBody>
          <a:bodyPr spcFirstLastPara="1" wrap="square" lIns="91425" tIns="45700" rIns="91425" bIns="45700" anchor="t" anchorCtr="0">
            <a:spAutoFit/>
          </a:bodyPr>
          <a:lstStyle/>
          <a:p>
            <a:pPr algn="r">
              <a:buClr>
                <a:srgbClr val="000000"/>
              </a:buClr>
              <a:buSzPts val="1000"/>
            </a:pPr>
            <a:r>
              <a:rPr lang="en-US" sz="1200" b="1" dirty="0">
                <a:solidFill>
                  <a:srgbClr val="08105B"/>
                </a:solidFill>
                <a:latin typeface="Arial" panose="020B0604020202020204" pitchFamily="34" charset="0"/>
                <a:ea typeface="Arial"/>
                <a:cs typeface="Arial" panose="020B0604020202020204" pitchFamily="34" charset="0"/>
                <a:sym typeface="Arial"/>
              </a:rPr>
              <a:t>Victor &amp; Raheem, (2021): </a:t>
            </a:r>
            <a:endParaRPr sz="1200" dirty="0">
              <a:solidFill>
                <a:srgbClr val="08105B"/>
              </a:solidFill>
              <a:latin typeface="Arial" panose="020B0604020202020204" pitchFamily="34" charset="0"/>
              <a:cs typeface="Arial" panose="020B0604020202020204" pitchFamily="34" charset="0"/>
            </a:endParaRPr>
          </a:p>
          <a:p>
            <a:pPr algn="r">
              <a:buClr>
                <a:srgbClr val="000000"/>
              </a:buClr>
              <a:buSzPts val="1000"/>
            </a:pPr>
            <a:r>
              <a:rPr lang="en-US" sz="1200" dirty="0">
                <a:solidFill>
                  <a:srgbClr val="08105B"/>
                </a:solidFill>
                <a:latin typeface="Arial" panose="020B0604020202020204" pitchFamily="34" charset="0"/>
                <a:ea typeface="Arial"/>
                <a:cs typeface="Arial" panose="020B0604020202020204" pitchFamily="34" charset="0"/>
                <a:sym typeface="Arial"/>
              </a:rPr>
              <a:t>The "Genetic Algorithm" used here is based on Darwin's theory of evolution, which after many calculations selects the variables that have the most impact on the target variable. Logistic Regression, Random Forest, and SVM</a:t>
            </a:r>
          </a:p>
          <a:p>
            <a:pPr algn="r">
              <a:buClr>
                <a:srgbClr val="000000"/>
              </a:buClr>
              <a:buSzPts val="1000"/>
            </a:pPr>
            <a:r>
              <a:rPr lang="en-US" sz="1200" dirty="0">
                <a:solidFill>
                  <a:srgbClr val="08105B"/>
                </a:solidFill>
                <a:latin typeface="Arial" panose="020B0604020202020204" pitchFamily="34" charset="0"/>
                <a:ea typeface="Arial"/>
                <a:cs typeface="Arial" panose="020B0604020202020204" pitchFamily="34" charset="0"/>
                <a:sym typeface="Arial"/>
              </a:rPr>
              <a:t>algorithms were used for predictive modeling, the most successful algorithm was </a:t>
            </a:r>
            <a:r>
              <a:rPr lang="en-US" sz="1200" b="1" i="1" dirty="0">
                <a:solidFill>
                  <a:srgbClr val="08105B"/>
                </a:solidFill>
                <a:latin typeface="Arial" panose="020B0604020202020204" pitchFamily="34" charset="0"/>
                <a:ea typeface="Arial"/>
                <a:cs typeface="Arial" panose="020B0604020202020204" pitchFamily="34" charset="0"/>
                <a:sym typeface="Arial"/>
              </a:rPr>
              <a:t>Random Forest</a:t>
            </a:r>
            <a:r>
              <a:rPr lang="en-US" sz="1200" dirty="0">
                <a:solidFill>
                  <a:srgbClr val="08105B"/>
                </a:solidFill>
                <a:latin typeface="Arial" panose="020B0604020202020204" pitchFamily="34" charset="0"/>
                <a:ea typeface="Arial"/>
                <a:cs typeface="Arial" panose="020B0604020202020204" pitchFamily="34" charset="0"/>
                <a:sym typeface="Arial"/>
              </a:rPr>
              <a:t>, achieving 82% F1 score</a:t>
            </a:r>
            <a:endParaRPr sz="1200" dirty="0">
              <a:solidFill>
                <a:srgbClr val="08105B"/>
              </a:solidFill>
              <a:latin typeface="Arial" panose="020B0604020202020204" pitchFamily="34" charset="0"/>
              <a:ea typeface="Arial"/>
              <a:cs typeface="Arial" panose="020B0604020202020204" pitchFamily="34" charset="0"/>
              <a:sym typeface="Arial"/>
            </a:endParaRPr>
          </a:p>
        </p:txBody>
      </p:sp>
      <p:cxnSp>
        <p:nvCxnSpPr>
          <p:cNvPr id="24" name="Google Shape;3350;p22">
            <a:extLst>
              <a:ext uri="{FF2B5EF4-FFF2-40B4-BE49-F238E27FC236}">
                <a16:creationId xmlns:a16="http://schemas.microsoft.com/office/drawing/2014/main" id="{1EBD0A94-8783-9C87-EAC6-07EE809170BF}"/>
              </a:ext>
            </a:extLst>
          </p:cNvPr>
          <p:cNvCxnSpPr>
            <a:stCxn id="3" idx="0"/>
            <a:endCxn id="14" idx="2"/>
          </p:cNvCxnSpPr>
          <p:nvPr/>
        </p:nvCxnSpPr>
        <p:spPr>
          <a:xfrm>
            <a:off x="6888000" y="3520843"/>
            <a:ext cx="516100" cy="2316412"/>
          </a:xfrm>
          <a:prstGeom prst="bentConnector3">
            <a:avLst>
              <a:gd name="adj1" fmla="val 50000"/>
            </a:avLst>
          </a:prstGeom>
          <a:noFill/>
          <a:ln w="19050" cap="flat" cmpd="sng">
            <a:solidFill>
              <a:srgbClr val="08105B"/>
            </a:solidFill>
            <a:prstDash val="solid"/>
            <a:round/>
            <a:headEnd type="none" w="sm" len="sm"/>
            <a:tailEnd type="none" w="sm" len="sm"/>
          </a:ln>
        </p:spPr>
      </p:cxnSp>
      <p:sp>
        <p:nvSpPr>
          <p:cNvPr id="26" name="Google Shape;3352;p22">
            <a:extLst>
              <a:ext uri="{FF2B5EF4-FFF2-40B4-BE49-F238E27FC236}">
                <a16:creationId xmlns:a16="http://schemas.microsoft.com/office/drawing/2014/main" id="{57AA18B7-1DE0-80C4-5392-AEDC1041E399}"/>
              </a:ext>
            </a:extLst>
          </p:cNvPr>
          <p:cNvSpPr/>
          <p:nvPr/>
        </p:nvSpPr>
        <p:spPr>
          <a:xfrm>
            <a:off x="4310950" y="2090804"/>
            <a:ext cx="540000" cy="540000"/>
          </a:xfrm>
          <a:prstGeom prst="ellipse">
            <a:avLst/>
          </a:prstGeom>
          <a:solidFill>
            <a:srgbClr val="39B6FF"/>
          </a:solidFill>
          <a:ln w="25400" cap="flat" cmpd="sng">
            <a:solidFill>
              <a:srgbClr val="39B6FF"/>
            </a:solidFill>
            <a:prstDash val="solid"/>
            <a:round/>
            <a:headEnd type="none" w="sm" len="sm"/>
            <a:tailEnd type="none" w="sm" len="sm"/>
          </a:ln>
        </p:spPr>
        <p:txBody>
          <a:bodyPr spcFirstLastPara="1" wrap="square" lIns="91425" tIns="45700" rIns="91425" bIns="45700" anchor="ctr" anchorCtr="0">
            <a:noAutofit/>
          </a:bodyPr>
          <a:lstStyle/>
          <a:p>
            <a:pPr algn="ctr">
              <a:buClr>
                <a:srgbClr val="000000"/>
              </a:buClr>
              <a:buSzPts val="1400"/>
            </a:pPr>
            <a:endParaRPr sz="1400">
              <a:solidFill>
                <a:srgbClr val="FFFFFF"/>
              </a:solidFill>
              <a:latin typeface="Arial" panose="020B0604020202020204" pitchFamily="34" charset="0"/>
              <a:ea typeface="Arial"/>
              <a:cs typeface="Arial" panose="020B0604020202020204" pitchFamily="34" charset="0"/>
              <a:sym typeface="Arial"/>
            </a:endParaRPr>
          </a:p>
        </p:txBody>
      </p:sp>
      <p:cxnSp>
        <p:nvCxnSpPr>
          <p:cNvPr id="27" name="Google Shape;3353;p22">
            <a:extLst>
              <a:ext uri="{FF2B5EF4-FFF2-40B4-BE49-F238E27FC236}">
                <a16:creationId xmlns:a16="http://schemas.microsoft.com/office/drawing/2014/main" id="{6951B4A2-2CDE-3BEA-AA78-D6485121F49B}"/>
              </a:ext>
            </a:extLst>
          </p:cNvPr>
          <p:cNvCxnSpPr>
            <a:stCxn id="2" idx="3"/>
            <a:endCxn id="26" idx="6"/>
          </p:cNvCxnSpPr>
          <p:nvPr/>
        </p:nvCxnSpPr>
        <p:spPr>
          <a:xfrm rot="10800000">
            <a:off x="4851000" y="2360682"/>
            <a:ext cx="453000" cy="3478800"/>
          </a:xfrm>
          <a:prstGeom prst="bentConnector3">
            <a:avLst>
              <a:gd name="adj1" fmla="val 50006"/>
            </a:avLst>
          </a:prstGeom>
          <a:noFill/>
          <a:ln w="19050" cap="flat" cmpd="sng">
            <a:solidFill>
              <a:srgbClr val="39B6FF"/>
            </a:solidFill>
            <a:prstDash val="solid"/>
            <a:round/>
            <a:headEnd type="none" w="sm" len="sm"/>
            <a:tailEnd type="none" w="sm" len="sm"/>
          </a:ln>
        </p:spPr>
      </p:cxnSp>
      <p:sp>
        <p:nvSpPr>
          <p:cNvPr id="28" name="Google Shape;3354;p22">
            <a:extLst>
              <a:ext uri="{FF2B5EF4-FFF2-40B4-BE49-F238E27FC236}">
                <a16:creationId xmlns:a16="http://schemas.microsoft.com/office/drawing/2014/main" id="{F29E3BAB-9175-6E7B-CF90-0371E1AD38AD}"/>
              </a:ext>
            </a:extLst>
          </p:cNvPr>
          <p:cNvSpPr txBox="1"/>
          <p:nvPr/>
        </p:nvSpPr>
        <p:spPr>
          <a:xfrm>
            <a:off x="730988" y="2089629"/>
            <a:ext cx="3254293" cy="1384954"/>
          </a:xfrm>
          <a:prstGeom prst="rect">
            <a:avLst/>
          </a:prstGeom>
          <a:noFill/>
          <a:ln>
            <a:noFill/>
          </a:ln>
        </p:spPr>
        <p:txBody>
          <a:bodyPr spcFirstLastPara="1" wrap="square" lIns="91425" tIns="45700" rIns="91425" bIns="45700" anchor="t" anchorCtr="0">
            <a:spAutoFit/>
          </a:bodyPr>
          <a:lstStyle/>
          <a:p>
            <a:pPr>
              <a:buClr>
                <a:srgbClr val="000000"/>
              </a:buClr>
              <a:buSzPts val="1000"/>
            </a:pPr>
            <a:r>
              <a:rPr lang="en-US" sz="1200" b="1" dirty="0">
                <a:solidFill>
                  <a:srgbClr val="08105B"/>
                </a:solidFill>
                <a:latin typeface="Arial" panose="020B0604020202020204" pitchFamily="34" charset="0"/>
                <a:ea typeface="Arial"/>
                <a:cs typeface="Arial" panose="020B0604020202020204" pitchFamily="34" charset="0"/>
                <a:sym typeface="Arial"/>
              </a:rPr>
              <a:t>Zhu, et al., (2019): </a:t>
            </a:r>
            <a:r>
              <a:rPr lang="en-US" sz="1200" dirty="0">
                <a:solidFill>
                  <a:srgbClr val="08105B"/>
                </a:solidFill>
                <a:latin typeface="Arial" panose="020B0604020202020204" pitchFamily="34" charset="0"/>
                <a:ea typeface="Arial"/>
                <a:cs typeface="Arial" panose="020B0604020202020204" pitchFamily="34" charset="0"/>
                <a:sym typeface="Arial"/>
              </a:rPr>
              <a:t>Different ML models were applied, such as Decision Tree, SVM, Logistic Regression, and Random Forest , the SMOTE method was used together with the </a:t>
            </a:r>
            <a:r>
              <a:rPr lang="en-US" sz="1200" b="1" i="1" dirty="0">
                <a:solidFill>
                  <a:srgbClr val="08105B"/>
                </a:solidFill>
                <a:latin typeface="Arial" panose="020B0604020202020204" pitchFamily="34" charset="0"/>
                <a:ea typeface="Arial"/>
                <a:cs typeface="Arial" panose="020B0604020202020204" pitchFamily="34" charset="0"/>
                <a:sym typeface="Arial"/>
              </a:rPr>
              <a:t>Random Forest </a:t>
            </a:r>
            <a:r>
              <a:rPr lang="en-US" sz="1200" dirty="0">
                <a:solidFill>
                  <a:srgbClr val="08105B"/>
                </a:solidFill>
                <a:latin typeface="Arial" panose="020B0604020202020204" pitchFamily="34" charset="0"/>
                <a:ea typeface="Arial"/>
                <a:cs typeface="Arial" panose="020B0604020202020204" pitchFamily="34" charset="0"/>
                <a:sym typeface="Arial"/>
              </a:rPr>
              <a:t>to address the issue of data imbalance, achieving the highest accuracy of 98%</a:t>
            </a:r>
            <a:endParaRPr sz="1200" dirty="0">
              <a:solidFill>
                <a:srgbClr val="08105B"/>
              </a:solidFill>
              <a:latin typeface="Arial" panose="020B0604020202020204" pitchFamily="34" charset="0"/>
              <a:ea typeface="Arial"/>
              <a:cs typeface="Arial" panose="020B0604020202020204" pitchFamily="34" charset="0"/>
              <a:sym typeface="Arial"/>
            </a:endParaRPr>
          </a:p>
        </p:txBody>
      </p:sp>
      <p:sp>
        <p:nvSpPr>
          <p:cNvPr id="29" name="Google Shape;3355;p22">
            <a:extLst>
              <a:ext uri="{FF2B5EF4-FFF2-40B4-BE49-F238E27FC236}">
                <a16:creationId xmlns:a16="http://schemas.microsoft.com/office/drawing/2014/main" id="{D3A6C1F4-CAED-93FA-DBCD-91C2C208EB3B}"/>
              </a:ext>
            </a:extLst>
          </p:cNvPr>
          <p:cNvSpPr/>
          <p:nvPr/>
        </p:nvSpPr>
        <p:spPr>
          <a:xfrm>
            <a:off x="4310950" y="3829030"/>
            <a:ext cx="540000" cy="540000"/>
          </a:xfrm>
          <a:prstGeom prst="ellipse">
            <a:avLst/>
          </a:prstGeom>
          <a:solidFill>
            <a:srgbClr val="39B6FF"/>
          </a:solidFill>
          <a:ln w="25400" cap="flat" cmpd="sng">
            <a:solidFill>
              <a:srgbClr val="39B6FF"/>
            </a:solidFill>
            <a:prstDash val="solid"/>
            <a:round/>
            <a:headEnd type="none" w="sm" len="sm"/>
            <a:tailEnd type="none" w="sm" len="sm"/>
          </a:ln>
        </p:spPr>
        <p:txBody>
          <a:bodyPr spcFirstLastPara="1" wrap="square" lIns="91425" tIns="45700" rIns="91425" bIns="45700" anchor="ctr" anchorCtr="0">
            <a:noAutofit/>
          </a:bodyPr>
          <a:lstStyle/>
          <a:p>
            <a:pPr algn="ctr">
              <a:buClr>
                <a:srgbClr val="000000"/>
              </a:buClr>
              <a:buSzPts val="1400"/>
            </a:pPr>
            <a:endParaRPr sz="1400">
              <a:solidFill>
                <a:srgbClr val="FFFFFF"/>
              </a:solidFill>
              <a:latin typeface="Arial" panose="020B0604020202020204" pitchFamily="34" charset="0"/>
              <a:ea typeface="Arial"/>
              <a:cs typeface="Arial" panose="020B0604020202020204" pitchFamily="34" charset="0"/>
              <a:sym typeface="Arial"/>
            </a:endParaRPr>
          </a:p>
        </p:txBody>
      </p:sp>
      <p:sp>
        <p:nvSpPr>
          <p:cNvPr id="30" name="Google Shape;3356;p22">
            <a:extLst>
              <a:ext uri="{FF2B5EF4-FFF2-40B4-BE49-F238E27FC236}">
                <a16:creationId xmlns:a16="http://schemas.microsoft.com/office/drawing/2014/main" id="{7EA5C749-0A68-01E4-418B-EDAFCD8B8936}"/>
              </a:ext>
            </a:extLst>
          </p:cNvPr>
          <p:cNvSpPr txBox="1"/>
          <p:nvPr/>
        </p:nvSpPr>
        <p:spPr>
          <a:xfrm>
            <a:off x="730988" y="3429000"/>
            <a:ext cx="3431264" cy="1569620"/>
          </a:xfrm>
          <a:prstGeom prst="rect">
            <a:avLst/>
          </a:prstGeom>
          <a:noFill/>
          <a:ln>
            <a:noFill/>
          </a:ln>
        </p:spPr>
        <p:txBody>
          <a:bodyPr spcFirstLastPara="1" wrap="square" lIns="91425" tIns="45700" rIns="91425" bIns="45700" anchor="t" anchorCtr="0">
            <a:spAutoFit/>
          </a:bodyPr>
          <a:lstStyle/>
          <a:p>
            <a:pPr>
              <a:buClr>
                <a:srgbClr val="000000"/>
              </a:buClr>
              <a:buSzPts val="1000"/>
            </a:pPr>
            <a:r>
              <a:rPr lang="en-US" sz="1200" b="1" dirty="0" err="1">
                <a:solidFill>
                  <a:srgbClr val="08105B"/>
                </a:solidFill>
                <a:latin typeface="Arial" panose="020B0604020202020204" pitchFamily="34" charset="0"/>
                <a:ea typeface="Arial"/>
                <a:cs typeface="Arial" panose="020B0604020202020204" pitchFamily="34" charset="0"/>
                <a:sym typeface="Arial"/>
              </a:rPr>
              <a:t>Platur</a:t>
            </a:r>
            <a:r>
              <a:rPr lang="en-US" sz="1200" b="1" dirty="0">
                <a:solidFill>
                  <a:srgbClr val="08105B"/>
                </a:solidFill>
                <a:latin typeface="Arial" panose="020B0604020202020204" pitchFamily="34" charset="0"/>
                <a:ea typeface="Arial"/>
                <a:cs typeface="Arial" panose="020B0604020202020204" pitchFamily="34" charset="0"/>
                <a:sym typeface="Arial"/>
              </a:rPr>
              <a:t> </a:t>
            </a:r>
            <a:r>
              <a:rPr lang="en-US" sz="1200" b="1" dirty="0" err="1">
                <a:solidFill>
                  <a:srgbClr val="08105B"/>
                </a:solidFill>
                <a:latin typeface="Arial" panose="020B0604020202020204" pitchFamily="34" charset="0"/>
                <a:ea typeface="Arial"/>
                <a:cs typeface="Arial" panose="020B0604020202020204" pitchFamily="34" charset="0"/>
                <a:sym typeface="Arial"/>
              </a:rPr>
              <a:t>Gashi</a:t>
            </a:r>
            <a:r>
              <a:rPr lang="en-US" sz="1200" b="1" dirty="0">
                <a:solidFill>
                  <a:srgbClr val="08105B"/>
                </a:solidFill>
                <a:latin typeface="Arial" panose="020B0604020202020204" pitchFamily="34" charset="0"/>
                <a:ea typeface="Arial"/>
                <a:cs typeface="Arial" panose="020B0604020202020204" pitchFamily="34" charset="0"/>
                <a:sym typeface="Arial"/>
              </a:rPr>
              <a:t>, (2023):</a:t>
            </a:r>
            <a:r>
              <a:rPr lang="en-US" sz="1200" dirty="0">
                <a:solidFill>
                  <a:srgbClr val="08105B"/>
                </a:solidFill>
                <a:latin typeface="Arial" panose="020B0604020202020204" pitchFamily="34" charset="0"/>
                <a:ea typeface="Arial"/>
                <a:cs typeface="Arial" panose="020B0604020202020204" pitchFamily="34" charset="0"/>
                <a:sym typeface="Arial"/>
              </a:rPr>
              <a:t> This paper presents several models for predicting loan defaults using a variety of ML algorithms with SMOTE. The results demonstrate that ensemble algorithms outperform individual ones in predicting loan defaults. The top-performing algorithms were </a:t>
            </a:r>
            <a:r>
              <a:rPr lang="en-US" sz="1200" b="1" i="1" dirty="0">
                <a:solidFill>
                  <a:srgbClr val="08105B"/>
                </a:solidFill>
                <a:latin typeface="Arial" panose="020B0604020202020204" pitchFamily="34" charset="0"/>
                <a:ea typeface="Arial"/>
                <a:cs typeface="Arial" panose="020B0604020202020204" pitchFamily="34" charset="0"/>
                <a:sym typeface="Arial"/>
              </a:rPr>
              <a:t>Boosted Decision Trees (Boosting) </a:t>
            </a:r>
            <a:r>
              <a:rPr lang="en-US" sz="1200" dirty="0">
                <a:solidFill>
                  <a:srgbClr val="08105B"/>
                </a:solidFill>
                <a:latin typeface="Arial" panose="020B0604020202020204" pitchFamily="34" charset="0"/>
                <a:ea typeface="Arial"/>
                <a:cs typeface="Arial" panose="020B0604020202020204" pitchFamily="34" charset="0"/>
                <a:sym typeface="Arial"/>
              </a:rPr>
              <a:t>and </a:t>
            </a:r>
            <a:r>
              <a:rPr lang="en-US" sz="1200" b="1" i="1" dirty="0">
                <a:solidFill>
                  <a:srgbClr val="08105B"/>
                </a:solidFill>
                <a:latin typeface="Arial" panose="020B0604020202020204" pitchFamily="34" charset="0"/>
                <a:ea typeface="Arial"/>
                <a:cs typeface="Arial" panose="020B0604020202020204" pitchFamily="34" charset="0"/>
                <a:sym typeface="Arial"/>
              </a:rPr>
              <a:t>Random Forest (Bagging).</a:t>
            </a:r>
            <a:endParaRPr sz="1200" dirty="0">
              <a:solidFill>
                <a:srgbClr val="08105B"/>
              </a:solidFill>
              <a:latin typeface="Arial" panose="020B0604020202020204" pitchFamily="34" charset="0"/>
              <a:ea typeface="Arial"/>
              <a:cs typeface="Arial" panose="020B0604020202020204" pitchFamily="34" charset="0"/>
              <a:sym typeface="Arial"/>
            </a:endParaRPr>
          </a:p>
        </p:txBody>
      </p:sp>
      <p:sp>
        <p:nvSpPr>
          <p:cNvPr id="31" name="Google Shape;3357;p22">
            <a:extLst>
              <a:ext uri="{FF2B5EF4-FFF2-40B4-BE49-F238E27FC236}">
                <a16:creationId xmlns:a16="http://schemas.microsoft.com/office/drawing/2014/main" id="{74DD2552-21CE-06D3-D104-C7A69973BFC0}"/>
              </a:ext>
            </a:extLst>
          </p:cNvPr>
          <p:cNvSpPr/>
          <p:nvPr/>
        </p:nvSpPr>
        <p:spPr>
          <a:xfrm>
            <a:off x="4247900" y="5567255"/>
            <a:ext cx="540000" cy="540000"/>
          </a:xfrm>
          <a:prstGeom prst="ellipse">
            <a:avLst/>
          </a:prstGeom>
          <a:solidFill>
            <a:srgbClr val="39B6FF"/>
          </a:solidFill>
          <a:ln w="25400" cap="flat" cmpd="sng">
            <a:solidFill>
              <a:srgbClr val="39B6FF"/>
            </a:solidFill>
            <a:prstDash val="solid"/>
            <a:round/>
            <a:headEnd type="none" w="sm" len="sm"/>
            <a:tailEnd type="none" w="sm" len="sm"/>
          </a:ln>
        </p:spPr>
        <p:txBody>
          <a:bodyPr spcFirstLastPara="1" wrap="square" lIns="91425" tIns="45700" rIns="91425" bIns="45700" anchor="ctr" anchorCtr="0">
            <a:noAutofit/>
          </a:bodyPr>
          <a:lstStyle/>
          <a:p>
            <a:pPr algn="ctr">
              <a:buClr>
                <a:srgbClr val="000000"/>
              </a:buClr>
              <a:buSzPts val="1400"/>
            </a:pPr>
            <a:endParaRPr sz="1400">
              <a:solidFill>
                <a:srgbClr val="FFFFFF"/>
              </a:solidFill>
              <a:latin typeface="Arial" panose="020B0604020202020204" pitchFamily="34" charset="0"/>
              <a:ea typeface="Arial"/>
              <a:cs typeface="Arial" panose="020B0604020202020204" pitchFamily="34" charset="0"/>
              <a:sym typeface="Arial"/>
            </a:endParaRPr>
          </a:p>
        </p:txBody>
      </p:sp>
      <p:sp>
        <p:nvSpPr>
          <p:cNvPr id="32" name="Google Shape;3358;p22">
            <a:extLst>
              <a:ext uri="{FF2B5EF4-FFF2-40B4-BE49-F238E27FC236}">
                <a16:creationId xmlns:a16="http://schemas.microsoft.com/office/drawing/2014/main" id="{9D9FD274-3345-25DA-0F76-FE94AB13C708}"/>
              </a:ext>
            </a:extLst>
          </p:cNvPr>
          <p:cNvSpPr txBox="1"/>
          <p:nvPr/>
        </p:nvSpPr>
        <p:spPr>
          <a:xfrm>
            <a:off x="730988" y="5020868"/>
            <a:ext cx="3345046" cy="1569620"/>
          </a:xfrm>
          <a:prstGeom prst="rect">
            <a:avLst/>
          </a:prstGeom>
          <a:noFill/>
          <a:ln>
            <a:noFill/>
          </a:ln>
        </p:spPr>
        <p:txBody>
          <a:bodyPr spcFirstLastPara="1" wrap="square" lIns="91425" tIns="45700" rIns="91425" bIns="45700" anchor="t" anchorCtr="0">
            <a:spAutoFit/>
          </a:bodyPr>
          <a:lstStyle/>
          <a:p>
            <a:pPr>
              <a:buClr>
                <a:srgbClr val="000000"/>
              </a:buClr>
              <a:buSzPts val="1000"/>
            </a:pPr>
            <a:r>
              <a:rPr lang="en-US" sz="1200" b="1" dirty="0">
                <a:solidFill>
                  <a:srgbClr val="08105B"/>
                </a:solidFill>
                <a:latin typeface="Arial" panose="020B0604020202020204" pitchFamily="34" charset="0"/>
                <a:ea typeface="Arial"/>
                <a:cs typeface="Arial" panose="020B0604020202020204" pitchFamily="34" charset="0"/>
                <a:sym typeface="Arial"/>
              </a:rPr>
              <a:t>Abedin, et al., (2023): </a:t>
            </a:r>
            <a:r>
              <a:rPr lang="en-US" sz="1200" dirty="0">
                <a:solidFill>
                  <a:srgbClr val="08105B"/>
                </a:solidFill>
                <a:latin typeface="Arial" panose="020B0604020202020204" pitchFamily="34" charset="0"/>
                <a:ea typeface="Arial"/>
                <a:cs typeface="Arial" panose="020B0604020202020204" pitchFamily="34" charset="0"/>
                <a:sym typeface="Arial"/>
              </a:rPr>
              <a:t>In small business credit risk assessment, the default and nondefault classes are highly imbalanced. Using Weighted-SMOTE ensemble to overcome the imbalance, this study proposes that the </a:t>
            </a:r>
            <a:r>
              <a:rPr lang="en-US" sz="1200" b="1" i="1" dirty="0">
                <a:solidFill>
                  <a:srgbClr val="08105B"/>
                </a:solidFill>
                <a:latin typeface="Arial" panose="020B0604020202020204" pitchFamily="34" charset="0"/>
                <a:ea typeface="Arial"/>
                <a:cs typeface="Arial" panose="020B0604020202020204" pitchFamily="34" charset="0"/>
                <a:sym typeface="Arial"/>
              </a:rPr>
              <a:t>Random Forest Classifier </a:t>
            </a:r>
            <a:r>
              <a:rPr lang="en-US" sz="1200" dirty="0">
                <a:solidFill>
                  <a:srgbClr val="08105B"/>
                </a:solidFill>
                <a:latin typeface="Arial" panose="020B0604020202020204" pitchFamily="34" charset="0"/>
                <a:ea typeface="Arial"/>
                <a:cs typeface="Arial" panose="020B0604020202020204" pitchFamily="34" charset="0"/>
                <a:sym typeface="Arial"/>
              </a:rPr>
              <a:t>provides a good trade-off between the performance on default class and that of nondefault class</a:t>
            </a:r>
            <a:endParaRPr sz="1200" dirty="0">
              <a:solidFill>
                <a:srgbClr val="08105B"/>
              </a:solidFill>
              <a:latin typeface="Arial" panose="020B0604020202020204" pitchFamily="34" charset="0"/>
              <a:ea typeface="Arial"/>
              <a:cs typeface="Arial" panose="020B0604020202020204" pitchFamily="34" charset="0"/>
              <a:sym typeface="Arial"/>
            </a:endParaRPr>
          </a:p>
        </p:txBody>
      </p:sp>
      <p:cxnSp>
        <p:nvCxnSpPr>
          <p:cNvPr id="33" name="Google Shape;3359;p22">
            <a:extLst>
              <a:ext uri="{FF2B5EF4-FFF2-40B4-BE49-F238E27FC236}">
                <a16:creationId xmlns:a16="http://schemas.microsoft.com/office/drawing/2014/main" id="{F06FB939-33B7-9D55-9E5E-B9EB90B78C7B}"/>
              </a:ext>
            </a:extLst>
          </p:cNvPr>
          <p:cNvCxnSpPr/>
          <p:nvPr/>
        </p:nvCxnSpPr>
        <p:spPr>
          <a:xfrm rot="10800000">
            <a:off x="4792089" y="5837143"/>
            <a:ext cx="274084" cy="0"/>
          </a:xfrm>
          <a:prstGeom prst="straightConnector1">
            <a:avLst/>
          </a:prstGeom>
          <a:noFill/>
          <a:ln w="19050" cap="flat" cmpd="sng">
            <a:solidFill>
              <a:srgbClr val="39B6FF"/>
            </a:solidFill>
            <a:prstDash val="solid"/>
            <a:round/>
            <a:headEnd type="none" w="sm" len="sm"/>
            <a:tailEnd type="none" w="sm" len="sm"/>
          </a:ln>
        </p:spPr>
      </p:cxnSp>
      <p:cxnSp>
        <p:nvCxnSpPr>
          <p:cNvPr id="40" name="Google Shape;3366;p22">
            <a:extLst>
              <a:ext uri="{FF2B5EF4-FFF2-40B4-BE49-F238E27FC236}">
                <a16:creationId xmlns:a16="http://schemas.microsoft.com/office/drawing/2014/main" id="{17673596-A54F-ED34-64C9-6B9D1093F37D}"/>
              </a:ext>
            </a:extLst>
          </p:cNvPr>
          <p:cNvCxnSpPr/>
          <p:nvPr/>
        </p:nvCxnSpPr>
        <p:spPr>
          <a:xfrm rot="10800000">
            <a:off x="4803390" y="4114535"/>
            <a:ext cx="274084" cy="0"/>
          </a:xfrm>
          <a:prstGeom prst="straightConnector1">
            <a:avLst/>
          </a:prstGeom>
          <a:noFill/>
          <a:ln w="19050" cap="flat" cmpd="sng">
            <a:solidFill>
              <a:srgbClr val="39B6FF"/>
            </a:solidFill>
            <a:prstDash val="solid"/>
            <a:round/>
            <a:headEnd type="none" w="sm" len="sm"/>
            <a:tailEnd type="none" w="sm" len="sm"/>
          </a:ln>
        </p:spPr>
      </p:cxnSp>
      <p:pic>
        <p:nvPicPr>
          <p:cNvPr id="5" name="Picture 4" descr="A blue circle with black letters&#10;&#10;Description automatically generated">
            <a:extLst>
              <a:ext uri="{FF2B5EF4-FFF2-40B4-BE49-F238E27FC236}">
                <a16:creationId xmlns:a16="http://schemas.microsoft.com/office/drawing/2014/main" id="{939F6A59-D009-636F-27F2-1C6DD60223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89676" y="208891"/>
            <a:ext cx="719140" cy="720000"/>
          </a:xfrm>
          <a:prstGeom prst="rect">
            <a:avLst/>
          </a:prstGeom>
        </p:spPr>
      </p:pic>
      <p:sp>
        <p:nvSpPr>
          <p:cNvPr id="10" name="Title 1">
            <a:extLst>
              <a:ext uri="{FF2B5EF4-FFF2-40B4-BE49-F238E27FC236}">
                <a16:creationId xmlns:a16="http://schemas.microsoft.com/office/drawing/2014/main" id="{8986921C-AA51-5B5F-81F5-9A89C300060D}"/>
              </a:ext>
            </a:extLst>
          </p:cNvPr>
          <p:cNvSpPr txBox="1">
            <a:spLocks/>
          </p:cNvSpPr>
          <p:nvPr/>
        </p:nvSpPr>
        <p:spPr>
          <a:xfrm>
            <a:off x="838200" y="365126"/>
            <a:ext cx="9921949" cy="863390"/>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dirty="0">
                <a:solidFill>
                  <a:srgbClr val="002953"/>
                </a:solidFill>
                <a:latin typeface="Arial" panose="020B0604020202020204" pitchFamily="34" charset="0"/>
                <a:cs typeface="Arial" panose="020B0604020202020204" pitchFamily="34" charset="0"/>
              </a:rPr>
              <a:t>Literature on Predicting Loan Defaulters</a:t>
            </a:r>
          </a:p>
        </p:txBody>
      </p:sp>
      <p:sp>
        <p:nvSpPr>
          <p:cNvPr id="12" name="Rectangle: Rounded Corners 11">
            <a:extLst>
              <a:ext uri="{FF2B5EF4-FFF2-40B4-BE49-F238E27FC236}">
                <a16:creationId xmlns:a16="http://schemas.microsoft.com/office/drawing/2014/main" id="{B024CB95-6A79-94BF-4CD6-33328B34196C}"/>
              </a:ext>
            </a:extLst>
          </p:cNvPr>
          <p:cNvSpPr/>
          <p:nvPr/>
        </p:nvSpPr>
        <p:spPr>
          <a:xfrm>
            <a:off x="884344" y="1034741"/>
            <a:ext cx="10381823" cy="898507"/>
          </a:xfrm>
          <a:prstGeom prst="roundRect">
            <a:avLst/>
          </a:prstGeom>
          <a:solidFill>
            <a:schemeClr val="bg1">
              <a:lumMod val="95000"/>
            </a:schemeClr>
          </a:solidFill>
          <a:ln w="19050">
            <a:solidFill>
              <a:srgbClr val="002953"/>
            </a:solidFill>
            <a:prstDash val="solid"/>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0069B4"/>
                </a:solidFill>
              </a:rPr>
              <a:t>    </a:t>
            </a:r>
            <a:r>
              <a:rPr lang="en-US" b="1" dirty="0">
                <a:solidFill>
                  <a:srgbClr val="0069B4"/>
                </a:solidFill>
              </a:rPr>
              <a:t>Random Forest </a:t>
            </a:r>
            <a:r>
              <a:rPr lang="en-US" dirty="0">
                <a:solidFill>
                  <a:srgbClr val="0069B4"/>
                </a:solidFill>
              </a:rPr>
              <a:t>Classifier is our </a:t>
            </a:r>
            <a:r>
              <a:rPr lang="en-US" b="1" dirty="0">
                <a:solidFill>
                  <a:srgbClr val="0069B4"/>
                </a:solidFill>
              </a:rPr>
              <a:t>best-performing model with SMOTE </a:t>
            </a:r>
            <a:r>
              <a:rPr lang="en-US" dirty="0">
                <a:solidFill>
                  <a:srgbClr val="0069B4"/>
                </a:solidFill>
              </a:rPr>
              <a:t>while the Logistic Regression model dominates over the others without SMOTE.</a:t>
            </a:r>
            <a:endParaRPr lang="en-ZA" dirty="0">
              <a:solidFill>
                <a:srgbClr val="0069B4"/>
              </a:solidFill>
            </a:endParaRPr>
          </a:p>
        </p:txBody>
      </p:sp>
      <p:sp>
        <p:nvSpPr>
          <p:cNvPr id="15" name="Oval 14">
            <a:extLst>
              <a:ext uri="{FF2B5EF4-FFF2-40B4-BE49-F238E27FC236}">
                <a16:creationId xmlns:a16="http://schemas.microsoft.com/office/drawing/2014/main" id="{A9515E86-AE56-3AE8-9B72-DAB356035DE0}"/>
              </a:ext>
            </a:extLst>
          </p:cNvPr>
          <p:cNvSpPr/>
          <p:nvPr/>
        </p:nvSpPr>
        <p:spPr>
          <a:xfrm>
            <a:off x="543297" y="863453"/>
            <a:ext cx="723108" cy="723108"/>
          </a:xfrm>
          <a:prstGeom prst="ellipse">
            <a:avLst/>
          </a:prstGeom>
          <a:solidFill>
            <a:srgbClr val="0810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latin typeface="Lato Light" panose="020F0502020204030203" pitchFamily="34" charset="0"/>
            </a:endParaRPr>
          </a:p>
        </p:txBody>
      </p:sp>
      <p:pic>
        <p:nvPicPr>
          <p:cNvPr id="17" name="Graphic 16" descr="Medal with solid fill">
            <a:extLst>
              <a:ext uri="{FF2B5EF4-FFF2-40B4-BE49-F238E27FC236}">
                <a16:creationId xmlns:a16="http://schemas.microsoft.com/office/drawing/2014/main" id="{F5026785-D940-ED84-9FCA-C0C4B22D97D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76434" y="998268"/>
            <a:ext cx="449256" cy="449256"/>
          </a:xfrm>
          <a:prstGeom prst="rect">
            <a:avLst/>
          </a:prstGeom>
        </p:spPr>
      </p:pic>
    </p:spTree>
    <p:extLst>
      <p:ext uri="{BB962C8B-B14F-4D97-AF65-F5344CB8AC3E}">
        <p14:creationId xmlns:p14="http://schemas.microsoft.com/office/powerpoint/2010/main" val="16365383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4">
            <a:extLst>
              <a:ext uri="{FF2B5EF4-FFF2-40B4-BE49-F238E27FC236}">
                <a16:creationId xmlns:a16="http://schemas.microsoft.com/office/drawing/2014/main" id="{4373B227-3368-767B-9233-3549FAB9B083}"/>
              </a:ext>
            </a:extLst>
          </p:cNvPr>
          <p:cNvSpPr txBox="1">
            <a:spLocks/>
          </p:cNvSpPr>
          <p:nvPr/>
        </p:nvSpPr>
        <p:spPr>
          <a:xfrm>
            <a:off x="11579934" y="6273209"/>
            <a:ext cx="459467" cy="384538"/>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8F63A3B-78C7-47BE-AE5E-E10140E04643}" type="slidenum">
              <a:rPr lang="en-US" sz="1600" smtClean="0">
                <a:solidFill>
                  <a:srgbClr val="141FAA"/>
                </a:solidFill>
                <a:latin typeface="Arial" panose="020B0604020202020204" pitchFamily="34" charset="0"/>
                <a:cs typeface="Arial" panose="020B0604020202020204" pitchFamily="34" charset="0"/>
              </a:rPr>
              <a:pPr/>
              <a:t>19</a:t>
            </a:fld>
            <a:endParaRPr lang="en-US" sz="1600" dirty="0">
              <a:solidFill>
                <a:srgbClr val="141FAA"/>
              </a:solidFill>
              <a:latin typeface="Arial" panose="020B0604020202020204" pitchFamily="34" charset="0"/>
              <a:cs typeface="Arial" panose="020B0604020202020204" pitchFamily="34" charset="0"/>
            </a:endParaRPr>
          </a:p>
        </p:txBody>
      </p:sp>
      <p:sp>
        <p:nvSpPr>
          <p:cNvPr id="5" name="Google Shape;484;g1285b5c9369_0_145">
            <a:extLst>
              <a:ext uri="{FF2B5EF4-FFF2-40B4-BE49-F238E27FC236}">
                <a16:creationId xmlns:a16="http://schemas.microsoft.com/office/drawing/2014/main" id="{56DBF9DD-53F6-1AFC-D984-5E7820866E9B}"/>
              </a:ext>
            </a:extLst>
          </p:cNvPr>
          <p:cNvSpPr/>
          <p:nvPr/>
        </p:nvSpPr>
        <p:spPr>
          <a:xfrm>
            <a:off x="1150089" y="947606"/>
            <a:ext cx="10262742" cy="1849256"/>
          </a:xfrm>
          <a:prstGeom prst="rect">
            <a:avLst/>
          </a:prstGeom>
          <a:solidFill>
            <a:schemeClr val="accent4">
              <a:lumMod val="20000"/>
              <a:lumOff val="80000"/>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7" name="Google Shape;487;g1285b5c9369_0_145">
            <a:extLst>
              <a:ext uri="{FF2B5EF4-FFF2-40B4-BE49-F238E27FC236}">
                <a16:creationId xmlns:a16="http://schemas.microsoft.com/office/drawing/2014/main" id="{01E9FE1D-2E20-1C8F-4BF1-2F98B9DE5627}"/>
              </a:ext>
            </a:extLst>
          </p:cNvPr>
          <p:cNvSpPr txBox="1"/>
          <p:nvPr/>
        </p:nvSpPr>
        <p:spPr>
          <a:xfrm>
            <a:off x="1746308" y="964891"/>
            <a:ext cx="9666523" cy="175428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US" sz="1200" b="1" dirty="0">
                <a:solidFill>
                  <a:srgbClr val="08105B"/>
                </a:solidFill>
                <a:latin typeface="Arial"/>
                <a:ea typeface="Arial"/>
                <a:cs typeface="Arial"/>
                <a:sym typeface="Arial"/>
              </a:rPr>
              <a:t>We</a:t>
            </a:r>
            <a:r>
              <a:rPr lang="en-US" sz="1200" b="1" i="0" u="none" strike="noStrike" cap="none" dirty="0">
                <a:solidFill>
                  <a:srgbClr val="08105B"/>
                </a:solidFill>
                <a:latin typeface="Arial"/>
                <a:ea typeface="Arial"/>
                <a:cs typeface="Arial"/>
                <a:sym typeface="Arial"/>
              </a:rPr>
              <a:t> determine the important features in predicting default status after building and evaluating the best performing model with SMOTE (Random Forest) and the one without SMOTE (Logistic Regression). While, controlling for other factors, an increase in the interest rate or the loan amount, or a decrease in the credit score or; self-employed and part-time employees are associated with an increased probability of default. </a:t>
            </a:r>
          </a:p>
          <a:p>
            <a:pPr marL="0" marR="0" lvl="0" indent="0" algn="l" rtl="0">
              <a:lnSpc>
                <a:spcPct val="100000"/>
              </a:lnSpc>
              <a:spcBef>
                <a:spcPts val="0"/>
              </a:spcBef>
              <a:spcAft>
                <a:spcPts val="0"/>
              </a:spcAft>
              <a:buClr>
                <a:srgbClr val="000000"/>
              </a:buClr>
              <a:buSzPts val="1000"/>
              <a:buFont typeface="Arial"/>
              <a:buNone/>
            </a:pPr>
            <a:endParaRPr lang="en-US" sz="1200" b="1" i="0" u="none" strike="noStrike" cap="none" dirty="0">
              <a:solidFill>
                <a:srgbClr val="08105B"/>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000"/>
              <a:buFont typeface="Arial"/>
              <a:buNone/>
            </a:pPr>
            <a:r>
              <a:rPr lang="en-US" sz="1200" b="1" i="0" u="none" strike="noStrike" cap="none" dirty="0">
                <a:solidFill>
                  <a:srgbClr val="08105B"/>
                </a:solidFill>
                <a:latin typeface="Arial"/>
                <a:ea typeface="Arial"/>
                <a:cs typeface="Arial"/>
                <a:sym typeface="Arial"/>
              </a:rPr>
              <a:t>The insights derived from this analysis highlight the importance of incorporating various financial and demographic factors into predictive models, as well as the benefits of using advanced machine learning techniques and data balancing methods like SMOTE. By integrating these recommendations, lenders can enhance their ability to accurately assess borrower risk, leading to better lending decisions and reduced default rates.  </a:t>
            </a:r>
            <a:endParaRPr sz="1200" b="1" i="0" u="none" strike="noStrike" cap="none" dirty="0">
              <a:solidFill>
                <a:srgbClr val="08105B"/>
              </a:solidFill>
              <a:latin typeface="Arial"/>
              <a:ea typeface="Arial"/>
              <a:cs typeface="Arial"/>
              <a:sym typeface="Arial"/>
            </a:endParaRPr>
          </a:p>
        </p:txBody>
      </p:sp>
      <p:pic>
        <p:nvPicPr>
          <p:cNvPr id="9" name="Google Shape;488;g1285b5c9369_0_145">
            <a:extLst>
              <a:ext uri="{FF2B5EF4-FFF2-40B4-BE49-F238E27FC236}">
                <a16:creationId xmlns:a16="http://schemas.microsoft.com/office/drawing/2014/main" id="{AC42A307-C805-35F0-39C8-686E1897FF84}"/>
              </a:ext>
            </a:extLst>
          </p:cNvPr>
          <p:cNvPicPr preferRelativeResize="0"/>
          <p:nvPr/>
        </p:nvPicPr>
        <p:blipFill rotWithShape="1">
          <a:blip r:embed="rId2">
            <a:alphaModFix/>
            <a:duotone>
              <a:schemeClr val="accent1">
                <a:shade val="45000"/>
                <a:satMod val="135000"/>
              </a:schemeClr>
              <a:prstClr val="white"/>
            </a:duotone>
          </a:blip>
          <a:srcRect l="8397" t="-2369" r="8934" b="2369"/>
          <a:stretch/>
        </p:blipFill>
        <p:spPr>
          <a:xfrm>
            <a:off x="0" y="894133"/>
            <a:ext cx="1806856" cy="1901943"/>
          </a:xfrm>
          <a:prstGeom prst="flowChartConnector">
            <a:avLst/>
          </a:prstGeom>
          <a:noFill/>
          <a:ln>
            <a:noFill/>
          </a:ln>
        </p:spPr>
      </p:pic>
      <p:sp>
        <p:nvSpPr>
          <p:cNvPr id="2" name="Oval 1">
            <a:extLst>
              <a:ext uri="{FF2B5EF4-FFF2-40B4-BE49-F238E27FC236}">
                <a16:creationId xmlns:a16="http://schemas.microsoft.com/office/drawing/2014/main" id="{1DF8D38B-28BC-C61E-4A83-DE54735856DB}"/>
              </a:ext>
            </a:extLst>
          </p:cNvPr>
          <p:cNvSpPr/>
          <p:nvPr/>
        </p:nvSpPr>
        <p:spPr>
          <a:xfrm>
            <a:off x="6124663" y="3059657"/>
            <a:ext cx="773365" cy="773365"/>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latin typeface="Lato Light" panose="020F0502020204030203" pitchFamily="34" charset="0"/>
            </a:endParaRPr>
          </a:p>
        </p:txBody>
      </p:sp>
      <p:sp>
        <p:nvSpPr>
          <p:cNvPr id="3" name="Oval 2">
            <a:extLst>
              <a:ext uri="{FF2B5EF4-FFF2-40B4-BE49-F238E27FC236}">
                <a16:creationId xmlns:a16="http://schemas.microsoft.com/office/drawing/2014/main" id="{5E4F5E2A-86AA-3B3F-356D-655D937E74A8}"/>
              </a:ext>
            </a:extLst>
          </p:cNvPr>
          <p:cNvSpPr/>
          <p:nvPr/>
        </p:nvSpPr>
        <p:spPr>
          <a:xfrm>
            <a:off x="6124663" y="5180258"/>
            <a:ext cx="773365" cy="773365"/>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latin typeface="Lato Light" panose="020F0502020204030203" pitchFamily="34" charset="0"/>
            </a:endParaRPr>
          </a:p>
        </p:txBody>
      </p:sp>
      <p:sp>
        <p:nvSpPr>
          <p:cNvPr id="11" name="Oval 10">
            <a:extLst>
              <a:ext uri="{FF2B5EF4-FFF2-40B4-BE49-F238E27FC236}">
                <a16:creationId xmlns:a16="http://schemas.microsoft.com/office/drawing/2014/main" id="{7C668F51-08E5-9040-1C3C-50B954CA513F}"/>
              </a:ext>
            </a:extLst>
          </p:cNvPr>
          <p:cNvSpPr/>
          <p:nvPr/>
        </p:nvSpPr>
        <p:spPr>
          <a:xfrm>
            <a:off x="361623" y="3059657"/>
            <a:ext cx="723108" cy="723108"/>
          </a:xfrm>
          <a:prstGeom prst="ellipse">
            <a:avLst/>
          </a:prstGeom>
          <a:solidFill>
            <a:srgbClr val="0810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latin typeface="Lato Light" panose="020F0502020204030203" pitchFamily="34" charset="0"/>
            </a:endParaRPr>
          </a:p>
        </p:txBody>
      </p:sp>
      <p:sp>
        <p:nvSpPr>
          <p:cNvPr id="12" name="Oval 11">
            <a:extLst>
              <a:ext uri="{FF2B5EF4-FFF2-40B4-BE49-F238E27FC236}">
                <a16:creationId xmlns:a16="http://schemas.microsoft.com/office/drawing/2014/main" id="{5377EBB3-BFAD-F645-C2F1-FEF3C7C59662}"/>
              </a:ext>
            </a:extLst>
          </p:cNvPr>
          <p:cNvSpPr/>
          <p:nvPr/>
        </p:nvSpPr>
        <p:spPr>
          <a:xfrm>
            <a:off x="361623" y="5044589"/>
            <a:ext cx="723108" cy="723108"/>
          </a:xfrm>
          <a:prstGeom prst="ellipse">
            <a:avLst/>
          </a:prstGeom>
          <a:solidFill>
            <a:srgbClr val="0810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latin typeface="Lato Light" panose="020F0502020204030203" pitchFamily="34" charset="0"/>
            </a:endParaRPr>
          </a:p>
        </p:txBody>
      </p:sp>
      <p:sp>
        <p:nvSpPr>
          <p:cNvPr id="15" name="Freeform 41">
            <a:extLst>
              <a:ext uri="{FF2B5EF4-FFF2-40B4-BE49-F238E27FC236}">
                <a16:creationId xmlns:a16="http://schemas.microsoft.com/office/drawing/2014/main" id="{2F206954-94C4-5B14-38F4-446F8B29BDAD}"/>
              </a:ext>
            </a:extLst>
          </p:cNvPr>
          <p:cNvSpPr>
            <a:spLocks noChangeArrowheads="1"/>
          </p:cNvSpPr>
          <p:nvPr/>
        </p:nvSpPr>
        <p:spPr bwMode="auto">
          <a:xfrm>
            <a:off x="541081" y="3249472"/>
            <a:ext cx="348297" cy="371212"/>
          </a:xfrm>
          <a:custGeom>
            <a:avLst/>
            <a:gdLst>
              <a:gd name="T0" fmla="*/ 450379 w 2344"/>
              <a:gd name="T1" fmla="*/ 478140 h 2500"/>
              <a:gd name="T2" fmla="*/ 731775 w 2344"/>
              <a:gd name="T3" fmla="*/ 421973 h 2500"/>
              <a:gd name="T4" fmla="*/ 731775 w 2344"/>
              <a:gd name="T5" fmla="*/ 703168 h 2500"/>
              <a:gd name="T6" fmla="*/ 450379 w 2344"/>
              <a:gd name="T7" fmla="*/ 646641 h 2500"/>
              <a:gd name="T8" fmla="*/ 731775 w 2344"/>
              <a:gd name="T9" fmla="*/ 703168 h 2500"/>
              <a:gd name="T10" fmla="*/ 366068 w 2344"/>
              <a:gd name="T11" fmla="*/ 365446 h 2500"/>
              <a:gd name="T12" fmla="*/ 337964 w 2344"/>
              <a:gd name="T13" fmla="*/ 337362 h 2500"/>
              <a:gd name="T14" fmla="*/ 366068 w 2344"/>
              <a:gd name="T15" fmla="*/ 309279 h 2500"/>
              <a:gd name="T16" fmla="*/ 394171 w 2344"/>
              <a:gd name="T17" fmla="*/ 337362 h 2500"/>
              <a:gd name="T18" fmla="*/ 366068 w 2344"/>
              <a:gd name="T19" fmla="*/ 478140 h 2500"/>
              <a:gd name="T20" fmla="*/ 337964 w 2344"/>
              <a:gd name="T21" fmla="*/ 449696 h 2500"/>
              <a:gd name="T22" fmla="*/ 366068 w 2344"/>
              <a:gd name="T23" fmla="*/ 421973 h 2500"/>
              <a:gd name="T24" fmla="*/ 394171 w 2344"/>
              <a:gd name="T25" fmla="*/ 449696 h 2500"/>
              <a:gd name="T26" fmla="*/ 366068 w 2344"/>
              <a:gd name="T27" fmla="*/ 478140 h 2500"/>
              <a:gd name="T28" fmla="*/ 366068 w 2344"/>
              <a:gd name="T29" fmla="*/ 590474 h 2500"/>
              <a:gd name="T30" fmla="*/ 337964 w 2344"/>
              <a:gd name="T31" fmla="*/ 562391 h 2500"/>
              <a:gd name="T32" fmla="*/ 366068 w 2344"/>
              <a:gd name="T33" fmla="*/ 534307 h 2500"/>
              <a:gd name="T34" fmla="*/ 394171 w 2344"/>
              <a:gd name="T35" fmla="*/ 562391 h 2500"/>
              <a:gd name="T36" fmla="*/ 366068 w 2344"/>
              <a:gd name="T37" fmla="*/ 703168 h 2500"/>
              <a:gd name="T38" fmla="*/ 337964 w 2344"/>
              <a:gd name="T39" fmla="*/ 674725 h 2500"/>
              <a:gd name="T40" fmla="*/ 366068 w 2344"/>
              <a:gd name="T41" fmla="*/ 646641 h 2500"/>
              <a:gd name="T42" fmla="*/ 394171 w 2344"/>
              <a:gd name="T43" fmla="*/ 674725 h 2500"/>
              <a:gd name="T44" fmla="*/ 366068 w 2344"/>
              <a:gd name="T45" fmla="*/ 703168 h 2500"/>
              <a:gd name="T46" fmla="*/ 619000 w 2344"/>
              <a:gd name="T47" fmla="*/ 534307 h 2500"/>
              <a:gd name="T48" fmla="*/ 450379 w 2344"/>
              <a:gd name="T49" fmla="*/ 590474 h 2500"/>
              <a:gd name="T50" fmla="*/ 450379 w 2344"/>
              <a:gd name="T51" fmla="*/ 309279 h 2500"/>
              <a:gd name="T52" fmla="*/ 703311 w 2344"/>
              <a:gd name="T53" fmla="*/ 365446 h 2500"/>
              <a:gd name="T54" fmla="*/ 450379 w 2344"/>
              <a:gd name="T55" fmla="*/ 309279 h 2500"/>
              <a:gd name="T56" fmla="*/ 647104 w 2344"/>
              <a:gd name="T57" fmla="*/ 140418 h 2500"/>
              <a:gd name="T58" fmla="*/ 450379 w 2344"/>
              <a:gd name="T59" fmla="*/ 196585 h 2500"/>
              <a:gd name="T60" fmla="*/ 225189 w 2344"/>
              <a:gd name="T61" fmla="*/ 815502 h 2500"/>
              <a:gd name="T62" fmla="*/ 197086 w 2344"/>
              <a:gd name="T63" fmla="*/ 843586 h 2500"/>
              <a:gd name="T64" fmla="*/ 168982 w 2344"/>
              <a:gd name="T65" fmla="*/ 815502 h 2500"/>
              <a:gd name="T66" fmla="*/ 168982 w 2344"/>
              <a:gd name="T67" fmla="*/ 309279 h 2500"/>
              <a:gd name="T68" fmla="*/ 225189 w 2344"/>
              <a:gd name="T69" fmla="*/ 281195 h 2500"/>
              <a:gd name="T70" fmla="*/ 112775 w 2344"/>
              <a:gd name="T71" fmla="*/ 590474 h 2500"/>
              <a:gd name="T72" fmla="*/ 56568 w 2344"/>
              <a:gd name="T73" fmla="*/ 309279 h 2500"/>
              <a:gd name="T74" fmla="*/ 84311 w 2344"/>
              <a:gd name="T75" fmla="*/ 281195 h 2500"/>
              <a:gd name="T76" fmla="*/ 112775 w 2344"/>
              <a:gd name="T77" fmla="*/ 309279 h 2500"/>
              <a:gd name="T78" fmla="*/ 225189 w 2344"/>
              <a:gd name="T79" fmla="*/ 0 h 2500"/>
              <a:gd name="T80" fmla="*/ 84311 w 2344"/>
              <a:gd name="T81" fmla="*/ 225028 h 2500"/>
              <a:gd name="T82" fmla="*/ 0 w 2344"/>
              <a:gd name="T83" fmla="*/ 309279 h 2500"/>
              <a:gd name="T84" fmla="*/ 112775 w 2344"/>
              <a:gd name="T85" fmla="*/ 646641 h 2500"/>
              <a:gd name="T86" fmla="*/ 112775 w 2344"/>
              <a:gd name="T87" fmla="*/ 815502 h 2500"/>
              <a:gd name="T88" fmla="*/ 759879 w 2344"/>
              <a:gd name="T89" fmla="*/ 899753 h 2500"/>
              <a:gd name="T90" fmla="*/ 844190 w 2344"/>
              <a:gd name="T91" fmla="*/ 815502 h 2500"/>
              <a:gd name="T92" fmla="*/ 225189 w 2344"/>
              <a:gd name="T93" fmla="*/ 0 h 2500"/>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2344" h="2500">
                <a:moveTo>
                  <a:pt x="2031" y="1328"/>
                </a:moveTo>
                <a:lnTo>
                  <a:pt x="1250" y="1328"/>
                </a:lnTo>
                <a:lnTo>
                  <a:pt x="1250" y="1172"/>
                </a:lnTo>
                <a:lnTo>
                  <a:pt x="2031" y="1172"/>
                </a:lnTo>
                <a:lnTo>
                  <a:pt x="2031" y="1328"/>
                </a:lnTo>
                <a:close/>
                <a:moveTo>
                  <a:pt x="2031" y="1953"/>
                </a:moveTo>
                <a:lnTo>
                  <a:pt x="1250" y="1953"/>
                </a:lnTo>
                <a:lnTo>
                  <a:pt x="1250" y="1796"/>
                </a:lnTo>
                <a:lnTo>
                  <a:pt x="2031" y="1796"/>
                </a:lnTo>
                <a:lnTo>
                  <a:pt x="2031" y="1953"/>
                </a:lnTo>
                <a:close/>
                <a:moveTo>
                  <a:pt x="1016" y="1015"/>
                </a:moveTo>
                <a:lnTo>
                  <a:pt x="1016" y="1015"/>
                </a:lnTo>
                <a:cubicBezTo>
                  <a:pt x="972" y="1015"/>
                  <a:pt x="938" y="980"/>
                  <a:pt x="938" y="937"/>
                </a:cubicBezTo>
                <a:cubicBezTo>
                  <a:pt x="938" y="893"/>
                  <a:pt x="972" y="859"/>
                  <a:pt x="1016" y="859"/>
                </a:cubicBezTo>
                <a:cubicBezTo>
                  <a:pt x="1059" y="859"/>
                  <a:pt x="1094" y="893"/>
                  <a:pt x="1094" y="937"/>
                </a:cubicBezTo>
                <a:cubicBezTo>
                  <a:pt x="1094" y="980"/>
                  <a:pt x="1059" y="1015"/>
                  <a:pt x="1016" y="1015"/>
                </a:cubicBezTo>
                <a:close/>
                <a:moveTo>
                  <a:pt x="1016" y="1328"/>
                </a:moveTo>
                <a:lnTo>
                  <a:pt x="1016" y="1328"/>
                </a:lnTo>
                <a:cubicBezTo>
                  <a:pt x="972" y="1328"/>
                  <a:pt x="938" y="1293"/>
                  <a:pt x="938" y="1249"/>
                </a:cubicBezTo>
                <a:cubicBezTo>
                  <a:pt x="938" y="1206"/>
                  <a:pt x="972" y="1172"/>
                  <a:pt x="1016" y="1172"/>
                </a:cubicBezTo>
                <a:cubicBezTo>
                  <a:pt x="1059" y="1172"/>
                  <a:pt x="1094" y="1206"/>
                  <a:pt x="1094" y="1249"/>
                </a:cubicBezTo>
                <a:cubicBezTo>
                  <a:pt x="1094" y="1293"/>
                  <a:pt x="1059" y="1328"/>
                  <a:pt x="1016" y="1328"/>
                </a:cubicBezTo>
                <a:close/>
                <a:moveTo>
                  <a:pt x="1016" y="1640"/>
                </a:moveTo>
                <a:lnTo>
                  <a:pt x="1016" y="1640"/>
                </a:lnTo>
                <a:cubicBezTo>
                  <a:pt x="972" y="1640"/>
                  <a:pt x="938" y="1605"/>
                  <a:pt x="938" y="1562"/>
                </a:cubicBezTo>
                <a:cubicBezTo>
                  <a:pt x="938" y="1519"/>
                  <a:pt x="972" y="1484"/>
                  <a:pt x="1016" y="1484"/>
                </a:cubicBezTo>
                <a:cubicBezTo>
                  <a:pt x="1059" y="1484"/>
                  <a:pt x="1094" y="1519"/>
                  <a:pt x="1094" y="1562"/>
                </a:cubicBezTo>
                <a:cubicBezTo>
                  <a:pt x="1094" y="1605"/>
                  <a:pt x="1059" y="1640"/>
                  <a:pt x="1016" y="1640"/>
                </a:cubicBezTo>
                <a:close/>
                <a:moveTo>
                  <a:pt x="1016" y="1953"/>
                </a:moveTo>
                <a:lnTo>
                  <a:pt x="1016" y="1953"/>
                </a:lnTo>
                <a:cubicBezTo>
                  <a:pt x="972" y="1953"/>
                  <a:pt x="938" y="1917"/>
                  <a:pt x="938" y="1874"/>
                </a:cubicBezTo>
                <a:cubicBezTo>
                  <a:pt x="938" y="1831"/>
                  <a:pt x="972" y="1796"/>
                  <a:pt x="1016" y="1796"/>
                </a:cubicBezTo>
                <a:cubicBezTo>
                  <a:pt x="1059" y="1796"/>
                  <a:pt x="1094" y="1831"/>
                  <a:pt x="1094" y="1874"/>
                </a:cubicBezTo>
                <a:cubicBezTo>
                  <a:pt x="1094" y="1917"/>
                  <a:pt x="1059" y="1953"/>
                  <a:pt x="1016" y="1953"/>
                </a:cubicBezTo>
                <a:close/>
                <a:moveTo>
                  <a:pt x="1250" y="1484"/>
                </a:moveTo>
                <a:lnTo>
                  <a:pt x="1718" y="1484"/>
                </a:lnTo>
                <a:lnTo>
                  <a:pt x="1718" y="1640"/>
                </a:lnTo>
                <a:lnTo>
                  <a:pt x="1250" y="1640"/>
                </a:lnTo>
                <a:lnTo>
                  <a:pt x="1250" y="1484"/>
                </a:lnTo>
                <a:close/>
                <a:moveTo>
                  <a:pt x="1250" y="859"/>
                </a:moveTo>
                <a:lnTo>
                  <a:pt x="1952" y="859"/>
                </a:lnTo>
                <a:lnTo>
                  <a:pt x="1952" y="1015"/>
                </a:lnTo>
                <a:lnTo>
                  <a:pt x="1250" y="1015"/>
                </a:lnTo>
                <a:lnTo>
                  <a:pt x="1250" y="859"/>
                </a:lnTo>
                <a:close/>
                <a:moveTo>
                  <a:pt x="1250" y="390"/>
                </a:moveTo>
                <a:lnTo>
                  <a:pt x="1796" y="390"/>
                </a:lnTo>
                <a:lnTo>
                  <a:pt x="1796" y="546"/>
                </a:lnTo>
                <a:lnTo>
                  <a:pt x="1250" y="546"/>
                </a:lnTo>
                <a:lnTo>
                  <a:pt x="1250" y="390"/>
                </a:lnTo>
                <a:close/>
                <a:moveTo>
                  <a:pt x="625" y="2265"/>
                </a:moveTo>
                <a:lnTo>
                  <a:pt x="625" y="2265"/>
                </a:lnTo>
                <a:cubicBezTo>
                  <a:pt x="625" y="2308"/>
                  <a:pt x="590" y="2343"/>
                  <a:pt x="547" y="2343"/>
                </a:cubicBezTo>
                <a:cubicBezTo>
                  <a:pt x="504" y="2343"/>
                  <a:pt x="469" y="2308"/>
                  <a:pt x="469" y="2265"/>
                </a:cubicBezTo>
                <a:lnTo>
                  <a:pt x="469" y="859"/>
                </a:lnTo>
                <a:cubicBezTo>
                  <a:pt x="469" y="831"/>
                  <a:pt x="463" y="806"/>
                  <a:pt x="454" y="781"/>
                </a:cubicBezTo>
                <a:lnTo>
                  <a:pt x="625" y="781"/>
                </a:lnTo>
                <a:lnTo>
                  <a:pt x="625" y="2265"/>
                </a:lnTo>
                <a:close/>
                <a:moveTo>
                  <a:pt x="313" y="1640"/>
                </a:moveTo>
                <a:lnTo>
                  <a:pt x="157" y="1640"/>
                </a:lnTo>
                <a:lnTo>
                  <a:pt x="157" y="859"/>
                </a:lnTo>
                <a:cubicBezTo>
                  <a:pt x="157" y="816"/>
                  <a:pt x="191" y="781"/>
                  <a:pt x="234" y="781"/>
                </a:cubicBezTo>
                <a:cubicBezTo>
                  <a:pt x="277" y="781"/>
                  <a:pt x="313" y="816"/>
                  <a:pt x="313" y="859"/>
                </a:cubicBezTo>
                <a:lnTo>
                  <a:pt x="313" y="1640"/>
                </a:lnTo>
                <a:close/>
                <a:moveTo>
                  <a:pt x="625" y="0"/>
                </a:moveTo>
                <a:lnTo>
                  <a:pt x="625" y="625"/>
                </a:lnTo>
                <a:lnTo>
                  <a:pt x="234" y="625"/>
                </a:lnTo>
                <a:cubicBezTo>
                  <a:pt x="105" y="625"/>
                  <a:pt x="0" y="730"/>
                  <a:pt x="0" y="859"/>
                </a:cubicBezTo>
                <a:lnTo>
                  <a:pt x="0" y="1796"/>
                </a:lnTo>
                <a:lnTo>
                  <a:pt x="313" y="1796"/>
                </a:lnTo>
                <a:lnTo>
                  <a:pt x="313" y="2265"/>
                </a:lnTo>
                <a:cubicBezTo>
                  <a:pt x="313" y="2394"/>
                  <a:pt x="418" y="2499"/>
                  <a:pt x="547" y="2499"/>
                </a:cubicBezTo>
                <a:lnTo>
                  <a:pt x="2109" y="2499"/>
                </a:lnTo>
                <a:cubicBezTo>
                  <a:pt x="2238" y="2499"/>
                  <a:pt x="2343" y="2394"/>
                  <a:pt x="2343" y="2265"/>
                </a:cubicBezTo>
                <a:lnTo>
                  <a:pt x="2343" y="0"/>
                </a:lnTo>
                <a:lnTo>
                  <a:pt x="625" y="0"/>
                </a:lnTo>
                <a:close/>
              </a:path>
            </a:pathLst>
          </a:custGeom>
          <a:solidFill>
            <a:schemeClr val="bg1"/>
          </a:solidFill>
          <a:ln>
            <a:noFill/>
          </a:ln>
          <a:effectLst/>
        </p:spPr>
        <p:txBody>
          <a:bodyPr wrap="none" anchor="ctr"/>
          <a:lstStyle/>
          <a:p>
            <a:endParaRPr lang="en-US" sz="900" dirty="0">
              <a:latin typeface="Lato Light" panose="020F0502020204030203" pitchFamily="34" charset="0"/>
            </a:endParaRPr>
          </a:p>
        </p:txBody>
      </p:sp>
      <p:sp>
        <p:nvSpPr>
          <p:cNvPr id="16" name="Freeform 89">
            <a:extLst>
              <a:ext uri="{FF2B5EF4-FFF2-40B4-BE49-F238E27FC236}">
                <a16:creationId xmlns:a16="http://schemas.microsoft.com/office/drawing/2014/main" id="{A0E90C56-EBBE-2299-7314-9ED15828E67C}"/>
              </a:ext>
            </a:extLst>
          </p:cNvPr>
          <p:cNvSpPr>
            <a:spLocks noChangeArrowheads="1"/>
          </p:cNvSpPr>
          <p:nvPr/>
        </p:nvSpPr>
        <p:spPr bwMode="auto">
          <a:xfrm>
            <a:off x="511584" y="5259427"/>
            <a:ext cx="397712" cy="297584"/>
          </a:xfrm>
          <a:custGeom>
            <a:avLst/>
            <a:gdLst>
              <a:gd name="T0" fmla="*/ 573956 w 901340"/>
              <a:gd name="T1" fmla="*/ 561975 h 674329"/>
              <a:gd name="T2" fmla="*/ 901340 w 901340"/>
              <a:gd name="T3" fmla="*/ 561975 h 674329"/>
              <a:gd name="T4" fmla="*/ 901340 w 901340"/>
              <a:gd name="T5" fmla="*/ 674329 h 674329"/>
              <a:gd name="T6" fmla="*/ 468313 w 901340"/>
              <a:gd name="T7" fmla="*/ 674329 h 674329"/>
              <a:gd name="T8" fmla="*/ 573956 w 901340"/>
              <a:gd name="T9" fmla="*/ 561975 h 674329"/>
              <a:gd name="T10" fmla="*/ 616811 w 901340"/>
              <a:gd name="T11" fmla="*/ 420688 h 674329"/>
              <a:gd name="T12" fmla="*/ 842604 w 901340"/>
              <a:gd name="T13" fmla="*/ 420688 h 674329"/>
              <a:gd name="T14" fmla="*/ 842604 w 901340"/>
              <a:gd name="T15" fmla="*/ 533040 h 674329"/>
              <a:gd name="T16" fmla="*/ 587375 w 901340"/>
              <a:gd name="T17" fmla="*/ 533040 h 674329"/>
              <a:gd name="T18" fmla="*/ 616811 w 901340"/>
              <a:gd name="T19" fmla="*/ 420688 h 674329"/>
              <a:gd name="T20" fmla="*/ 600075 w 901340"/>
              <a:gd name="T21" fmla="*/ 280988 h 674329"/>
              <a:gd name="T22" fmla="*/ 901339 w 901340"/>
              <a:gd name="T23" fmla="*/ 280988 h 674329"/>
              <a:gd name="T24" fmla="*/ 901339 w 901340"/>
              <a:gd name="T25" fmla="*/ 393341 h 674329"/>
              <a:gd name="T26" fmla="*/ 619919 w 901340"/>
              <a:gd name="T27" fmla="*/ 393341 h 674329"/>
              <a:gd name="T28" fmla="*/ 600075 w 901340"/>
              <a:gd name="T29" fmla="*/ 280988 h 674329"/>
              <a:gd name="T30" fmla="*/ 196799 w 901340"/>
              <a:gd name="T31" fmla="*/ 280982 h 674329"/>
              <a:gd name="T32" fmla="*/ 196799 w 901340"/>
              <a:gd name="T33" fmla="*/ 337072 h 674329"/>
              <a:gd name="T34" fmla="*/ 252925 w 901340"/>
              <a:gd name="T35" fmla="*/ 337072 h 674329"/>
              <a:gd name="T36" fmla="*/ 252925 w 901340"/>
              <a:gd name="T37" fmla="*/ 449611 h 674329"/>
              <a:gd name="T38" fmla="*/ 196799 w 901340"/>
              <a:gd name="T39" fmla="*/ 449611 h 674329"/>
              <a:gd name="T40" fmla="*/ 196799 w 901340"/>
              <a:gd name="T41" fmla="*/ 505700 h 674329"/>
              <a:gd name="T42" fmla="*/ 365176 w 901340"/>
              <a:gd name="T43" fmla="*/ 505700 h 674329"/>
              <a:gd name="T44" fmla="*/ 365176 w 901340"/>
              <a:gd name="T45" fmla="*/ 449611 h 674329"/>
              <a:gd name="T46" fmla="*/ 309051 w 901340"/>
              <a:gd name="T47" fmla="*/ 449611 h 674329"/>
              <a:gd name="T48" fmla="*/ 309051 w 901340"/>
              <a:gd name="T49" fmla="*/ 280982 h 674329"/>
              <a:gd name="T50" fmla="*/ 503238 w 901340"/>
              <a:gd name="T51" fmla="*/ 139700 h 674329"/>
              <a:gd name="T52" fmla="*/ 787040 w 901340"/>
              <a:gd name="T53" fmla="*/ 139700 h 674329"/>
              <a:gd name="T54" fmla="*/ 787040 w 901340"/>
              <a:gd name="T55" fmla="*/ 252053 h 674329"/>
              <a:gd name="T56" fmla="*/ 587154 w 901340"/>
              <a:gd name="T57" fmla="*/ 252053 h 674329"/>
              <a:gd name="T58" fmla="*/ 503238 w 901340"/>
              <a:gd name="T59" fmla="*/ 139700 h 674329"/>
              <a:gd name="T60" fmla="*/ 280988 w 901340"/>
              <a:gd name="T61" fmla="*/ 112713 h 674329"/>
              <a:gd name="T62" fmla="*/ 561615 w 901340"/>
              <a:gd name="T63" fmla="*/ 393521 h 674329"/>
              <a:gd name="T64" fmla="*/ 280988 w 901340"/>
              <a:gd name="T65" fmla="*/ 674329 h 674329"/>
              <a:gd name="T66" fmla="*/ 0 w 901340"/>
              <a:gd name="T67" fmla="*/ 393521 h 674329"/>
              <a:gd name="T68" fmla="*/ 280988 w 901340"/>
              <a:gd name="T69" fmla="*/ 112713 h 674329"/>
              <a:gd name="T70" fmla="*/ 282575 w 901340"/>
              <a:gd name="T71" fmla="*/ 0 h 674329"/>
              <a:gd name="T72" fmla="*/ 844190 w 901340"/>
              <a:gd name="T73" fmla="*/ 0 h 674329"/>
              <a:gd name="T74" fmla="*/ 844190 w 901340"/>
              <a:gd name="T75" fmla="*/ 112353 h 674329"/>
              <a:gd name="T76" fmla="*/ 468221 w 901340"/>
              <a:gd name="T77" fmla="*/ 112353 h 674329"/>
              <a:gd name="T78" fmla="*/ 282575 w 901340"/>
              <a:gd name="T79" fmla="*/ 55816 h 674329"/>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901340" h="674329">
                <a:moveTo>
                  <a:pt x="573956" y="561975"/>
                </a:moveTo>
                <a:lnTo>
                  <a:pt x="901340" y="561975"/>
                </a:lnTo>
                <a:lnTo>
                  <a:pt x="901340" y="674329"/>
                </a:lnTo>
                <a:lnTo>
                  <a:pt x="468313" y="674329"/>
                </a:lnTo>
                <a:cubicBezTo>
                  <a:pt x="511940" y="645613"/>
                  <a:pt x="547996" y="607204"/>
                  <a:pt x="573956" y="561975"/>
                </a:cubicBezTo>
                <a:close/>
                <a:moveTo>
                  <a:pt x="616811" y="420688"/>
                </a:moveTo>
                <a:lnTo>
                  <a:pt x="842604" y="420688"/>
                </a:lnTo>
                <a:lnTo>
                  <a:pt x="842604" y="533040"/>
                </a:lnTo>
                <a:lnTo>
                  <a:pt x="587375" y="533040"/>
                </a:lnTo>
                <a:cubicBezTo>
                  <a:pt x="603529" y="498470"/>
                  <a:pt x="613580" y="460660"/>
                  <a:pt x="616811" y="420688"/>
                </a:cubicBezTo>
                <a:close/>
                <a:moveTo>
                  <a:pt x="600075" y="280988"/>
                </a:moveTo>
                <a:lnTo>
                  <a:pt x="901339" y="280988"/>
                </a:lnTo>
                <a:lnTo>
                  <a:pt x="901339" y="393341"/>
                </a:lnTo>
                <a:lnTo>
                  <a:pt x="619919" y="393341"/>
                </a:lnTo>
                <a:cubicBezTo>
                  <a:pt x="619919" y="353856"/>
                  <a:pt x="612703" y="316166"/>
                  <a:pt x="600075" y="280988"/>
                </a:cubicBezTo>
                <a:close/>
                <a:moveTo>
                  <a:pt x="196799" y="280982"/>
                </a:moveTo>
                <a:lnTo>
                  <a:pt x="196799" y="337072"/>
                </a:lnTo>
                <a:lnTo>
                  <a:pt x="252925" y="337072"/>
                </a:lnTo>
                <a:lnTo>
                  <a:pt x="252925" y="449611"/>
                </a:lnTo>
                <a:lnTo>
                  <a:pt x="196799" y="449611"/>
                </a:lnTo>
                <a:lnTo>
                  <a:pt x="196799" y="505700"/>
                </a:lnTo>
                <a:lnTo>
                  <a:pt x="365176" y="505700"/>
                </a:lnTo>
                <a:lnTo>
                  <a:pt x="365176" y="449611"/>
                </a:lnTo>
                <a:lnTo>
                  <a:pt x="309051" y="449611"/>
                </a:lnTo>
                <a:lnTo>
                  <a:pt x="309051" y="280982"/>
                </a:lnTo>
                <a:lnTo>
                  <a:pt x="196799" y="280982"/>
                </a:lnTo>
                <a:close/>
                <a:moveTo>
                  <a:pt x="503238" y="139700"/>
                </a:moveTo>
                <a:lnTo>
                  <a:pt x="787040" y="139700"/>
                </a:lnTo>
                <a:lnTo>
                  <a:pt x="787040" y="252053"/>
                </a:lnTo>
                <a:lnTo>
                  <a:pt x="587154" y="252053"/>
                </a:lnTo>
                <a:cubicBezTo>
                  <a:pt x="567346" y="208840"/>
                  <a:pt x="538894" y="170669"/>
                  <a:pt x="503238" y="139700"/>
                </a:cubicBezTo>
                <a:close/>
                <a:moveTo>
                  <a:pt x="280988" y="112713"/>
                </a:moveTo>
                <a:cubicBezTo>
                  <a:pt x="436053" y="112713"/>
                  <a:pt x="561615" y="238555"/>
                  <a:pt x="561615" y="393521"/>
                </a:cubicBezTo>
                <a:cubicBezTo>
                  <a:pt x="561615" y="548487"/>
                  <a:pt x="436053" y="674329"/>
                  <a:pt x="280988" y="674329"/>
                </a:cubicBezTo>
                <a:cubicBezTo>
                  <a:pt x="125923" y="674329"/>
                  <a:pt x="0" y="548487"/>
                  <a:pt x="0" y="393521"/>
                </a:cubicBezTo>
                <a:cubicBezTo>
                  <a:pt x="0" y="238555"/>
                  <a:pt x="125923" y="112713"/>
                  <a:pt x="280988" y="112713"/>
                </a:cubicBezTo>
                <a:close/>
                <a:moveTo>
                  <a:pt x="282575" y="0"/>
                </a:moveTo>
                <a:lnTo>
                  <a:pt x="844190" y="0"/>
                </a:lnTo>
                <a:lnTo>
                  <a:pt x="844190" y="112353"/>
                </a:lnTo>
                <a:lnTo>
                  <a:pt x="468221" y="112353"/>
                </a:lnTo>
                <a:cubicBezTo>
                  <a:pt x="415694" y="76702"/>
                  <a:pt x="351293" y="55816"/>
                  <a:pt x="282575" y="55816"/>
                </a:cubicBezTo>
                <a:lnTo>
                  <a:pt x="282575" y="0"/>
                </a:lnTo>
                <a:close/>
              </a:path>
            </a:pathLst>
          </a:custGeom>
          <a:solidFill>
            <a:schemeClr val="bg1"/>
          </a:solidFill>
          <a:ln>
            <a:noFill/>
          </a:ln>
          <a:effectLst/>
        </p:spPr>
        <p:txBody>
          <a:bodyPr anchor="ctr"/>
          <a:lstStyle/>
          <a:p>
            <a:endParaRPr lang="en-US" sz="900" dirty="0">
              <a:latin typeface="Lato Light" panose="020F0502020204030203" pitchFamily="34" charset="0"/>
            </a:endParaRPr>
          </a:p>
        </p:txBody>
      </p:sp>
      <p:sp>
        <p:nvSpPr>
          <p:cNvPr id="18" name="TextBox 17">
            <a:extLst>
              <a:ext uri="{FF2B5EF4-FFF2-40B4-BE49-F238E27FC236}">
                <a16:creationId xmlns:a16="http://schemas.microsoft.com/office/drawing/2014/main" id="{DCA0FA8C-9755-6EC8-9ED6-2E73E263BDF9}"/>
              </a:ext>
            </a:extLst>
          </p:cNvPr>
          <p:cNvSpPr txBox="1"/>
          <p:nvPr/>
        </p:nvSpPr>
        <p:spPr>
          <a:xfrm>
            <a:off x="6998409" y="5336136"/>
            <a:ext cx="4683365" cy="1219436"/>
          </a:xfrm>
          <a:prstGeom prst="rect">
            <a:avLst/>
          </a:prstGeom>
          <a:noFill/>
        </p:spPr>
        <p:txBody>
          <a:bodyPr wrap="square" rtlCol="0" anchor="t">
            <a:spAutoFit/>
          </a:bodyPr>
          <a:lstStyle/>
          <a:p>
            <a:pPr algn="just">
              <a:lnSpc>
                <a:spcPts val="1750"/>
              </a:lnSpc>
            </a:pPr>
            <a:r>
              <a:rPr lang="en-US" sz="1050" dirty="0">
                <a:solidFill>
                  <a:srgbClr val="0070C0"/>
                </a:solidFill>
                <a:latin typeface="Arial" panose="020B0604020202020204" pitchFamily="34" charset="0"/>
                <a:ea typeface="Lato Light" panose="020F0502020204030203" pitchFamily="34" charset="0"/>
                <a:cs typeface="Arial" panose="020B0604020202020204" pitchFamily="34" charset="0"/>
              </a:rPr>
              <a:t>Employment type can be a significant predictor for defaulting on a loan due to several factors related to job stability, income consistency, and overall financial security. Individuals in less stable jobs may have fewer financial cushions or resources and lack job security, making it difficult for individuals to guarantee steady income over time, leading to higher default rates.</a:t>
            </a:r>
          </a:p>
        </p:txBody>
      </p:sp>
      <p:sp>
        <p:nvSpPr>
          <p:cNvPr id="19" name="TextBox 18">
            <a:extLst>
              <a:ext uri="{FF2B5EF4-FFF2-40B4-BE49-F238E27FC236}">
                <a16:creationId xmlns:a16="http://schemas.microsoft.com/office/drawing/2014/main" id="{4429DD71-6D4F-063D-0EFB-6D89683ADB55}"/>
              </a:ext>
            </a:extLst>
          </p:cNvPr>
          <p:cNvSpPr txBox="1"/>
          <p:nvPr/>
        </p:nvSpPr>
        <p:spPr>
          <a:xfrm>
            <a:off x="7004661" y="5065076"/>
            <a:ext cx="1399742" cy="261610"/>
          </a:xfrm>
          <a:prstGeom prst="rect">
            <a:avLst/>
          </a:prstGeom>
          <a:noFill/>
        </p:spPr>
        <p:txBody>
          <a:bodyPr wrap="none" rtlCol="0">
            <a:spAutoFit/>
          </a:bodyPr>
          <a:lstStyle/>
          <a:p>
            <a:r>
              <a:rPr lang="en-US" sz="1100" b="1" dirty="0">
                <a:solidFill>
                  <a:srgbClr val="0070C0"/>
                </a:solidFill>
                <a:latin typeface="Arial" panose="020B0604020202020204" pitchFamily="34" charset="0"/>
                <a:cs typeface="Arial" panose="020B0604020202020204" pitchFamily="34" charset="0"/>
              </a:rPr>
              <a:t>Employment Type</a:t>
            </a:r>
          </a:p>
        </p:txBody>
      </p:sp>
      <p:sp>
        <p:nvSpPr>
          <p:cNvPr id="20" name="TextBox 19">
            <a:extLst>
              <a:ext uri="{FF2B5EF4-FFF2-40B4-BE49-F238E27FC236}">
                <a16:creationId xmlns:a16="http://schemas.microsoft.com/office/drawing/2014/main" id="{2440A9DF-8B0C-A3F6-2EB0-9BC123B65047}"/>
              </a:ext>
            </a:extLst>
          </p:cNvPr>
          <p:cNvSpPr txBox="1"/>
          <p:nvPr/>
        </p:nvSpPr>
        <p:spPr>
          <a:xfrm>
            <a:off x="6988681" y="3175903"/>
            <a:ext cx="4777132" cy="1682577"/>
          </a:xfrm>
          <a:prstGeom prst="rect">
            <a:avLst/>
          </a:prstGeom>
          <a:noFill/>
        </p:spPr>
        <p:txBody>
          <a:bodyPr wrap="square" rtlCol="0" anchor="t">
            <a:spAutoFit/>
          </a:bodyPr>
          <a:lstStyle/>
          <a:p>
            <a:pPr algn="just">
              <a:lnSpc>
                <a:spcPts val="1750"/>
              </a:lnSpc>
            </a:pPr>
            <a:r>
              <a:rPr lang="en-US" sz="1050" dirty="0">
                <a:solidFill>
                  <a:srgbClr val="0070C0"/>
                </a:solidFill>
                <a:latin typeface="Arial" panose="020B0604020202020204" pitchFamily="34" charset="0"/>
                <a:ea typeface="Lato Light" panose="020F0502020204030203" pitchFamily="34" charset="0"/>
                <a:cs typeface="Arial" panose="020B0604020202020204" pitchFamily="34" charset="0"/>
              </a:rPr>
              <a:t>Lenders often assign higher interest rates to borrowers they deem to be higher risk, or have a higher likelihood of default based on their credit history, income stability, etc. High interest rates can also be reflection of economic downturns, inflation, or tighter monetary policy which can increase the cost of borrowing and living expenses, making it harder for borrowers to meet their loan obligations. Borrowers with higher monthly obligations may struggle more to keep up with payments</a:t>
            </a:r>
          </a:p>
        </p:txBody>
      </p:sp>
      <p:sp>
        <p:nvSpPr>
          <p:cNvPr id="21" name="TextBox 20">
            <a:extLst>
              <a:ext uri="{FF2B5EF4-FFF2-40B4-BE49-F238E27FC236}">
                <a16:creationId xmlns:a16="http://schemas.microsoft.com/office/drawing/2014/main" id="{7A194F4F-661F-ECB6-8864-94E1420F8AE9}"/>
              </a:ext>
            </a:extLst>
          </p:cNvPr>
          <p:cNvSpPr txBox="1"/>
          <p:nvPr/>
        </p:nvSpPr>
        <p:spPr>
          <a:xfrm>
            <a:off x="6988681" y="2936975"/>
            <a:ext cx="1037463" cy="261610"/>
          </a:xfrm>
          <a:prstGeom prst="rect">
            <a:avLst/>
          </a:prstGeom>
          <a:noFill/>
        </p:spPr>
        <p:txBody>
          <a:bodyPr wrap="none" rtlCol="0">
            <a:spAutoFit/>
          </a:bodyPr>
          <a:lstStyle/>
          <a:p>
            <a:r>
              <a:rPr lang="en-US" sz="1100" b="1" dirty="0">
                <a:solidFill>
                  <a:srgbClr val="0070C0"/>
                </a:solidFill>
                <a:latin typeface="Arial" panose="020B0604020202020204" pitchFamily="34" charset="0"/>
                <a:cs typeface="Arial" panose="020B0604020202020204" pitchFamily="34" charset="0"/>
              </a:rPr>
              <a:t>Interest Rate</a:t>
            </a:r>
          </a:p>
        </p:txBody>
      </p:sp>
      <p:sp>
        <p:nvSpPr>
          <p:cNvPr id="24" name="TextBox 23">
            <a:extLst>
              <a:ext uri="{FF2B5EF4-FFF2-40B4-BE49-F238E27FC236}">
                <a16:creationId xmlns:a16="http://schemas.microsoft.com/office/drawing/2014/main" id="{469E0084-8C1B-C56B-9562-18B2B1885F2A}"/>
              </a:ext>
            </a:extLst>
          </p:cNvPr>
          <p:cNvSpPr txBox="1"/>
          <p:nvPr/>
        </p:nvSpPr>
        <p:spPr>
          <a:xfrm>
            <a:off x="1215939" y="3175903"/>
            <a:ext cx="4585123" cy="1685526"/>
          </a:xfrm>
          <a:prstGeom prst="rect">
            <a:avLst/>
          </a:prstGeom>
          <a:noFill/>
        </p:spPr>
        <p:txBody>
          <a:bodyPr wrap="square" rtlCol="0" anchor="t">
            <a:spAutoFit/>
          </a:bodyPr>
          <a:lstStyle/>
          <a:p>
            <a:pPr algn="just">
              <a:lnSpc>
                <a:spcPts val="1750"/>
              </a:lnSpc>
            </a:pPr>
            <a:r>
              <a:rPr lang="en-US" sz="1050" dirty="0">
                <a:solidFill>
                  <a:srgbClr val="08105B"/>
                </a:solidFill>
                <a:latin typeface="Arial" panose="020B0604020202020204" pitchFamily="34" charset="0"/>
                <a:ea typeface="Lato Light" panose="020F0502020204030203" pitchFamily="34" charset="0"/>
                <a:cs typeface="Arial" panose="020B0604020202020204" pitchFamily="34" charset="0"/>
              </a:rPr>
              <a:t>Credit score is a crucial predictor for defaulting on a loan due to its strong relationship with a borrower's creditworthiness and financial behavior. Credit scores are based on a borrower's credit history, which includes data on past loans, repayment behavior, defaults, bankruptcies, and other credit-related activities. Lenders use credit scores as a primary measure of creditworthiness. A lower score can indicate higher risk of defaulting on their loan.</a:t>
            </a:r>
          </a:p>
        </p:txBody>
      </p:sp>
      <p:sp>
        <p:nvSpPr>
          <p:cNvPr id="25" name="TextBox 24">
            <a:extLst>
              <a:ext uri="{FF2B5EF4-FFF2-40B4-BE49-F238E27FC236}">
                <a16:creationId xmlns:a16="http://schemas.microsoft.com/office/drawing/2014/main" id="{630A0343-F4C0-740B-F344-4BD1AC7A7F26}"/>
              </a:ext>
            </a:extLst>
          </p:cNvPr>
          <p:cNvSpPr txBox="1"/>
          <p:nvPr/>
        </p:nvSpPr>
        <p:spPr>
          <a:xfrm>
            <a:off x="1215939" y="2921586"/>
            <a:ext cx="1098378" cy="276999"/>
          </a:xfrm>
          <a:prstGeom prst="rect">
            <a:avLst/>
          </a:prstGeom>
          <a:noFill/>
        </p:spPr>
        <p:txBody>
          <a:bodyPr wrap="none" rtlCol="0">
            <a:spAutoFit/>
          </a:bodyPr>
          <a:lstStyle/>
          <a:p>
            <a:r>
              <a:rPr lang="en-US" sz="1200" b="1" dirty="0">
                <a:solidFill>
                  <a:srgbClr val="08105B"/>
                </a:solidFill>
                <a:latin typeface="Arial" panose="020B0604020202020204" pitchFamily="34" charset="0"/>
                <a:cs typeface="Arial" panose="020B0604020202020204" pitchFamily="34" charset="0"/>
              </a:rPr>
              <a:t>Credit Score</a:t>
            </a:r>
          </a:p>
        </p:txBody>
      </p:sp>
      <p:sp>
        <p:nvSpPr>
          <p:cNvPr id="26" name="TextBox 25">
            <a:extLst>
              <a:ext uri="{FF2B5EF4-FFF2-40B4-BE49-F238E27FC236}">
                <a16:creationId xmlns:a16="http://schemas.microsoft.com/office/drawing/2014/main" id="{ABC5D1C7-ECA2-166E-43EC-647381E3E042}"/>
              </a:ext>
            </a:extLst>
          </p:cNvPr>
          <p:cNvSpPr txBox="1"/>
          <p:nvPr/>
        </p:nvSpPr>
        <p:spPr>
          <a:xfrm>
            <a:off x="1215939" y="5194943"/>
            <a:ext cx="4585123" cy="1454694"/>
          </a:xfrm>
          <a:prstGeom prst="rect">
            <a:avLst/>
          </a:prstGeom>
          <a:noFill/>
        </p:spPr>
        <p:txBody>
          <a:bodyPr wrap="square" rtlCol="0" anchor="t">
            <a:spAutoFit/>
          </a:bodyPr>
          <a:lstStyle/>
          <a:p>
            <a:pPr algn="just">
              <a:lnSpc>
                <a:spcPts val="1750"/>
              </a:lnSpc>
            </a:pPr>
            <a:r>
              <a:rPr lang="en-US" sz="1050" dirty="0">
                <a:solidFill>
                  <a:srgbClr val="08105B"/>
                </a:solidFill>
                <a:latin typeface="Arial" panose="020B0604020202020204" pitchFamily="34" charset="0"/>
                <a:ea typeface="Lato Light" panose="020F0502020204030203" pitchFamily="34" charset="0"/>
                <a:cs typeface="Arial" panose="020B0604020202020204" pitchFamily="34" charset="0"/>
              </a:rPr>
              <a:t>Larger loan amounts often carry higher risk. Borrowers who take out larger loans may have higher monthly payments, which can strain their finances. If the loan amount is disproportionately large compared to the borrower's income, it increases the likelihood of default. Borrowers with higher loan amounts relative to their income may struggle to meet repayment obligations.</a:t>
            </a:r>
          </a:p>
        </p:txBody>
      </p:sp>
      <p:sp>
        <p:nvSpPr>
          <p:cNvPr id="27" name="TextBox 26">
            <a:extLst>
              <a:ext uri="{FF2B5EF4-FFF2-40B4-BE49-F238E27FC236}">
                <a16:creationId xmlns:a16="http://schemas.microsoft.com/office/drawing/2014/main" id="{49350096-2546-2D91-BC8E-FD926A6BDA04}"/>
              </a:ext>
            </a:extLst>
          </p:cNvPr>
          <p:cNvSpPr txBox="1"/>
          <p:nvPr/>
        </p:nvSpPr>
        <p:spPr>
          <a:xfrm>
            <a:off x="1215939" y="4984392"/>
            <a:ext cx="1095172" cy="261610"/>
          </a:xfrm>
          <a:prstGeom prst="rect">
            <a:avLst/>
          </a:prstGeom>
          <a:noFill/>
        </p:spPr>
        <p:txBody>
          <a:bodyPr wrap="none" rtlCol="0">
            <a:spAutoFit/>
          </a:bodyPr>
          <a:lstStyle/>
          <a:p>
            <a:r>
              <a:rPr lang="en-US" sz="1100" b="1" dirty="0">
                <a:solidFill>
                  <a:srgbClr val="08105B"/>
                </a:solidFill>
                <a:latin typeface="Arial" panose="020B0604020202020204" pitchFamily="34" charset="0"/>
                <a:cs typeface="Arial" panose="020B0604020202020204" pitchFamily="34" charset="0"/>
              </a:rPr>
              <a:t>Loan Amount</a:t>
            </a:r>
          </a:p>
        </p:txBody>
      </p:sp>
      <p:pic>
        <p:nvPicPr>
          <p:cNvPr id="34" name="Picture 33" descr="A blue circle with black letters&#10;&#10;Description automatically generated">
            <a:extLst>
              <a:ext uri="{FF2B5EF4-FFF2-40B4-BE49-F238E27FC236}">
                <a16:creationId xmlns:a16="http://schemas.microsoft.com/office/drawing/2014/main" id="{B672A934-DF5C-18B1-596F-2C7240137C2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89676" y="208891"/>
            <a:ext cx="719140" cy="720000"/>
          </a:xfrm>
          <a:prstGeom prst="rect">
            <a:avLst/>
          </a:prstGeom>
        </p:spPr>
      </p:pic>
      <p:sp>
        <p:nvSpPr>
          <p:cNvPr id="35" name="Title 1">
            <a:extLst>
              <a:ext uri="{FF2B5EF4-FFF2-40B4-BE49-F238E27FC236}">
                <a16:creationId xmlns:a16="http://schemas.microsoft.com/office/drawing/2014/main" id="{9F353EA2-30AF-4D70-F710-4A29A48C5CF8}"/>
              </a:ext>
            </a:extLst>
          </p:cNvPr>
          <p:cNvSpPr txBox="1">
            <a:spLocks/>
          </p:cNvSpPr>
          <p:nvPr/>
        </p:nvSpPr>
        <p:spPr>
          <a:xfrm>
            <a:off x="584793" y="365126"/>
            <a:ext cx="10533517" cy="863390"/>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dirty="0">
                <a:solidFill>
                  <a:srgbClr val="002953"/>
                </a:solidFill>
                <a:latin typeface="Arial" panose="020B0604020202020204" pitchFamily="34" charset="0"/>
                <a:cs typeface="Arial" panose="020B0604020202020204" pitchFamily="34" charset="0"/>
              </a:rPr>
              <a:t>Important Features in predicting Default Status</a:t>
            </a:r>
          </a:p>
        </p:txBody>
      </p:sp>
      <p:pic>
        <p:nvPicPr>
          <p:cNvPr id="39" name="Graphic 38" descr="Briefcase with solid fill">
            <a:extLst>
              <a:ext uri="{FF2B5EF4-FFF2-40B4-BE49-F238E27FC236}">
                <a16:creationId xmlns:a16="http://schemas.microsoft.com/office/drawing/2014/main" id="{369EC74D-29B1-0EA7-1C7E-3DD7C6D8647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277459" y="5349298"/>
            <a:ext cx="454259" cy="454259"/>
          </a:xfrm>
          <a:prstGeom prst="rect">
            <a:avLst/>
          </a:prstGeom>
        </p:spPr>
      </p:pic>
      <p:pic>
        <p:nvPicPr>
          <p:cNvPr id="41" name="Graphic 40" descr="Mortgage with solid fill">
            <a:extLst>
              <a:ext uri="{FF2B5EF4-FFF2-40B4-BE49-F238E27FC236}">
                <a16:creationId xmlns:a16="http://schemas.microsoft.com/office/drawing/2014/main" id="{A48CF5AF-AEDA-523A-7DF4-44D7AD9FEC69}"/>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256052" y="3164875"/>
            <a:ext cx="505923" cy="505923"/>
          </a:xfrm>
          <a:prstGeom prst="rect">
            <a:avLst/>
          </a:prstGeom>
        </p:spPr>
      </p:pic>
    </p:spTree>
    <p:extLst>
      <p:ext uri="{BB962C8B-B14F-4D97-AF65-F5344CB8AC3E}">
        <p14:creationId xmlns:p14="http://schemas.microsoft.com/office/powerpoint/2010/main" val="5105283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3B7CE322-7B89-AABB-ABDD-8AFD03983351}"/>
              </a:ext>
            </a:extLst>
          </p:cNvPr>
          <p:cNvSpPr txBox="1">
            <a:spLocks/>
          </p:cNvSpPr>
          <p:nvPr/>
        </p:nvSpPr>
        <p:spPr>
          <a:xfrm>
            <a:off x="685796" y="365126"/>
            <a:ext cx="9921949" cy="863390"/>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dirty="0">
                <a:solidFill>
                  <a:srgbClr val="002953"/>
                </a:solidFill>
                <a:latin typeface="Arial" panose="020B0604020202020204" pitchFamily="34" charset="0"/>
                <a:cs typeface="Arial" panose="020B0604020202020204" pitchFamily="34" charset="0"/>
              </a:rPr>
              <a:t>Executive Summary</a:t>
            </a:r>
          </a:p>
        </p:txBody>
      </p:sp>
      <p:pic>
        <p:nvPicPr>
          <p:cNvPr id="3" name="Picture 2" descr="A blue circle with black letters&#10;&#10;Description automatically generated">
            <a:extLst>
              <a:ext uri="{FF2B5EF4-FFF2-40B4-BE49-F238E27FC236}">
                <a16:creationId xmlns:a16="http://schemas.microsoft.com/office/drawing/2014/main" id="{35BE2629-EE17-1A0B-146B-2279D8409A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89676" y="208891"/>
            <a:ext cx="719140" cy="720000"/>
          </a:xfrm>
          <a:prstGeom prst="rect">
            <a:avLst/>
          </a:prstGeom>
        </p:spPr>
      </p:pic>
      <p:sp>
        <p:nvSpPr>
          <p:cNvPr id="8" name="Rectangle 7">
            <a:extLst>
              <a:ext uri="{FF2B5EF4-FFF2-40B4-BE49-F238E27FC236}">
                <a16:creationId xmlns:a16="http://schemas.microsoft.com/office/drawing/2014/main" id="{2747AE73-0A9E-3708-3EA0-62A8DBC07F90}"/>
              </a:ext>
            </a:extLst>
          </p:cNvPr>
          <p:cNvSpPr/>
          <p:nvPr/>
        </p:nvSpPr>
        <p:spPr>
          <a:xfrm>
            <a:off x="667871" y="1084731"/>
            <a:ext cx="7077635" cy="5172636"/>
          </a:xfrm>
          <a:prstGeom prst="rect">
            <a:avLst/>
          </a:prstGeom>
          <a:solidFill>
            <a:schemeClr val="bg1">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2953"/>
                </a:solidFill>
                <a:latin typeface="Arial" panose="020B0604020202020204" pitchFamily="34" charset="0"/>
                <a:cs typeface="Arial" panose="020B0604020202020204" pitchFamily="34" charset="0"/>
              </a:rPr>
              <a:t>In the financial industry, accurately assessing the creditworthiness of borrowers is paramount for lenders to mitigate risks and maintain a healthy lending portfolio. Identifying potential defaulters—individuals at a higher risk of failing to repay their loans—helps lenders make informed decisions, minimize financial losses, and ensure financial stability. This project aims to develop a predictive model that can classify borrowers as defaulters or non-defaulters based on various financial and demographic factors. Utilizing a dataset provided by Bajaj </a:t>
            </a:r>
            <a:r>
              <a:rPr lang="en-US" sz="1100" dirty="0" err="1">
                <a:solidFill>
                  <a:srgbClr val="002953"/>
                </a:solidFill>
                <a:latin typeface="Arial" panose="020B0604020202020204" pitchFamily="34" charset="0"/>
                <a:cs typeface="Arial" panose="020B0604020202020204" pitchFamily="34" charset="0"/>
              </a:rPr>
              <a:t>Finserv</a:t>
            </a:r>
            <a:r>
              <a:rPr lang="en-US" sz="1100" dirty="0">
                <a:solidFill>
                  <a:srgbClr val="002953"/>
                </a:solidFill>
                <a:latin typeface="Arial" panose="020B0604020202020204" pitchFamily="34" charset="0"/>
                <a:cs typeface="Arial" panose="020B0604020202020204" pitchFamily="34" charset="0"/>
              </a:rPr>
              <a:t>, we embarked on a comprehensive data analysis and model-building process to achieve this objective. The dataset includes information on loan types, loan amounts, interest rates, loan terms, employment types, income levels, credit scores, gender, marital status, and education levels of borrowers.</a:t>
            </a:r>
          </a:p>
          <a:p>
            <a:endParaRPr lang="en-US" sz="1100" dirty="0">
              <a:solidFill>
                <a:srgbClr val="002953"/>
              </a:solidFill>
              <a:latin typeface="Arial" panose="020B0604020202020204" pitchFamily="34" charset="0"/>
              <a:cs typeface="Arial" panose="020B0604020202020204" pitchFamily="34" charset="0"/>
            </a:endParaRPr>
          </a:p>
          <a:p>
            <a:r>
              <a:rPr lang="en-US" sz="1200" b="1" dirty="0">
                <a:solidFill>
                  <a:srgbClr val="002953"/>
                </a:solidFill>
                <a:latin typeface="Arial" panose="020B0604020202020204" pitchFamily="34" charset="0"/>
                <a:cs typeface="Arial" panose="020B0604020202020204" pitchFamily="34" charset="0"/>
              </a:rPr>
              <a:t>Objectives</a:t>
            </a:r>
          </a:p>
          <a:p>
            <a:endParaRPr lang="en-US" sz="1200" b="1" dirty="0">
              <a:solidFill>
                <a:srgbClr val="002953"/>
              </a:solidFill>
              <a:latin typeface="Arial" panose="020B0604020202020204" pitchFamily="34" charset="0"/>
              <a:cs typeface="Arial" panose="020B0604020202020204" pitchFamily="34" charset="0"/>
            </a:endParaRPr>
          </a:p>
          <a:p>
            <a:pPr marL="228600" indent="-228600">
              <a:buFont typeface="+mj-lt"/>
              <a:buAutoNum type="arabicPeriod"/>
            </a:pPr>
            <a:r>
              <a:rPr lang="en-US" sz="1100" dirty="0">
                <a:solidFill>
                  <a:srgbClr val="002953"/>
                </a:solidFill>
                <a:latin typeface="Arial" panose="020B0604020202020204" pitchFamily="34" charset="0"/>
                <a:cs typeface="Arial" panose="020B0604020202020204" pitchFamily="34" charset="0"/>
              </a:rPr>
              <a:t>Data Preparation and Analysis</a:t>
            </a:r>
          </a:p>
          <a:p>
            <a:pPr marL="228600" indent="-228600">
              <a:buFont typeface="+mj-lt"/>
              <a:buAutoNum type="arabicPeriod"/>
            </a:pPr>
            <a:r>
              <a:rPr lang="en-US" sz="1100" dirty="0">
                <a:solidFill>
                  <a:srgbClr val="002953"/>
                </a:solidFill>
                <a:latin typeface="Arial" panose="020B0604020202020204" pitchFamily="34" charset="0"/>
                <a:cs typeface="Arial" panose="020B0604020202020204" pitchFamily="34" charset="0"/>
              </a:rPr>
              <a:t>Model Development and Comparison</a:t>
            </a:r>
          </a:p>
          <a:p>
            <a:pPr marL="228600" indent="-228600">
              <a:buFont typeface="+mj-lt"/>
              <a:buAutoNum type="arabicPeriod"/>
            </a:pPr>
            <a:r>
              <a:rPr lang="en-US" sz="1100" dirty="0">
                <a:solidFill>
                  <a:srgbClr val="002953"/>
                </a:solidFill>
                <a:latin typeface="Arial" panose="020B0604020202020204" pitchFamily="34" charset="0"/>
                <a:cs typeface="Arial" panose="020B0604020202020204" pitchFamily="34" charset="0"/>
              </a:rPr>
              <a:t>Feature Importance and Recommendations</a:t>
            </a:r>
          </a:p>
          <a:p>
            <a:pPr marL="228600" indent="-228600">
              <a:buFont typeface="+mj-lt"/>
              <a:buAutoNum type="arabicPeriod"/>
            </a:pPr>
            <a:endParaRPr lang="en-US" sz="1100" b="1" dirty="0">
              <a:solidFill>
                <a:srgbClr val="002953"/>
              </a:solidFill>
              <a:latin typeface="Arial" panose="020B0604020202020204" pitchFamily="34" charset="0"/>
              <a:cs typeface="Arial" panose="020B0604020202020204" pitchFamily="34" charset="0"/>
            </a:endParaRPr>
          </a:p>
          <a:p>
            <a:r>
              <a:rPr lang="en-US" sz="1200" b="1" dirty="0">
                <a:solidFill>
                  <a:srgbClr val="002953"/>
                </a:solidFill>
                <a:latin typeface="Arial" panose="020B0604020202020204" pitchFamily="34" charset="0"/>
                <a:cs typeface="Arial" panose="020B0604020202020204" pitchFamily="34" charset="0"/>
              </a:rPr>
              <a:t>Key Findings</a:t>
            </a:r>
          </a:p>
          <a:p>
            <a:endParaRPr lang="en-US" sz="1100" b="1" dirty="0">
              <a:solidFill>
                <a:srgbClr val="002953"/>
              </a:solidFill>
              <a:latin typeface="Arial" panose="020B0604020202020204" pitchFamily="34" charset="0"/>
              <a:cs typeface="Arial" panose="020B0604020202020204" pitchFamily="34" charset="0"/>
            </a:endParaRPr>
          </a:p>
          <a:p>
            <a:r>
              <a:rPr lang="en-US" sz="1100" b="1" i="1" dirty="0">
                <a:solidFill>
                  <a:srgbClr val="002953"/>
                </a:solidFill>
                <a:latin typeface="Arial" panose="020B0604020202020204" pitchFamily="34" charset="0"/>
                <a:cs typeface="Arial" panose="020B0604020202020204" pitchFamily="34" charset="0"/>
              </a:rPr>
              <a:t>Significant Predictors</a:t>
            </a:r>
            <a:endParaRPr lang="en-US" sz="1100" b="1" dirty="0">
              <a:solidFill>
                <a:srgbClr val="002953"/>
              </a:solidFill>
              <a:latin typeface="Arial" panose="020B0604020202020204" pitchFamily="34" charset="0"/>
              <a:cs typeface="Arial" panose="020B0604020202020204" pitchFamily="34" charset="0"/>
            </a:endParaRPr>
          </a:p>
          <a:p>
            <a:r>
              <a:rPr lang="en-US" sz="1100" dirty="0">
                <a:solidFill>
                  <a:srgbClr val="002953"/>
                </a:solidFill>
                <a:latin typeface="Arial" panose="020B0604020202020204" pitchFamily="34" charset="0"/>
                <a:cs typeface="Arial" panose="020B0604020202020204" pitchFamily="34" charset="0"/>
              </a:rPr>
              <a:t>Credit Score, employment type, interest rate, loan amount, and income level emerged as significant predictors of loan default. Borrowers with unstable employment, high-interest rates, and large loan amounts were more likely to default.</a:t>
            </a:r>
          </a:p>
          <a:p>
            <a:endParaRPr lang="en-US" sz="1100" dirty="0">
              <a:solidFill>
                <a:srgbClr val="002953"/>
              </a:solidFill>
              <a:latin typeface="Arial" panose="020B0604020202020204" pitchFamily="34" charset="0"/>
              <a:cs typeface="Arial" panose="020B0604020202020204" pitchFamily="34" charset="0"/>
            </a:endParaRPr>
          </a:p>
          <a:p>
            <a:r>
              <a:rPr lang="en-US" sz="1100" b="1" i="1" dirty="0">
                <a:solidFill>
                  <a:srgbClr val="002953"/>
                </a:solidFill>
                <a:latin typeface="Arial" panose="020B0604020202020204" pitchFamily="34" charset="0"/>
                <a:cs typeface="Arial" panose="020B0604020202020204" pitchFamily="34" charset="0"/>
              </a:rPr>
              <a:t>Model Performance</a:t>
            </a:r>
          </a:p>
          <a:p>
            <a:r>
              <a:rPr lang="en-US" sz="1100" dirty="0">
                <a:solidFill>
                  <a:srgbClr val="002953"/>
                </a:solidFill>
                <a:latin typeface="Arial" panose="020B0604020202020204" pitchFamily="34" charset="0"/>
                <a:cs typeface="Arial" panose="020B0604020202020204" pitchFamily="34" charset="0"/>
              </a:rPr>
              <a:t>The Random Forest model, especially when applied with SMOTE, demonstrated improved recall for defaulters, highlighting its effectiveness in identifying high-risk borrowers.</a:t>
            </a:r>
          </a:p>
          <a:p>
            <a:endParaRPr lang="en-US" sz="1100" dirty="0">
              <a:solidFill>
                <a:srgbClr val="002953"/>
              </a:solidFill>
              <a:latin typeface="Arial" panose="020B0604020202020204" pitchFamily="34" charset="0"/>
              <a:cs typeface="Arial" panose="020B0604020202020204" pitchFamily="34" charset="0"/>
            </a:endParaRPr>
          </a:p>
          <a:p>
            <a:r>
              <a:rPr lang="en-US" sz="1100" b="1" i="1" dirty="0">
                <a:solidFill>
                  <a:srgbClr val="002953"/>
                </a:solidFill>
                <a:latin typeface="Arial" panose="020B0604020202020204" pitchFamily="34" charset="0"/>
                <a:cs typeface="Arial" panose="020B0604020202020204" pitchFamily="34" charset="0"/>
              </a:rPr>
              <a:t>Data Imbalance</a:t>
            </a:r>
          </a:p>
          <a:p>
            <a:r>
              <a:rPr lang="en-US" sz="1100" dirty="0">
                <a:solidFill>
                  <a:srgbClr val="002953"/>
                </a:solidFill>
                <a:latin typeface="Arial" panose="020B0604020202020204" pitchFamily="34" charset="0"/>
                <a:cs typeface="Arial" panose="020B0604020202020204" pitchFamily="34" charset="0"/>
              </a:rPr>
              <a:t>Addressing the class imbalance in the dataset using SMOTE significantly enhanced the model's ability to predict defaulters, though it still showed challenges in achieving high precision and recall simultaneously.</a:t>
            </a:r>
            <a:endParaRPr lang="en-ZA" sz="1050" dirty="0">
              <a:solidFill>
                <a:srgbClr val="002953"/>
              </a:solidFill>
              <a:latin typeface="Arial" panose="020B0604020202020204" pitchFamily="34" charset="0"/>
              <a:cs typeface="Arial" panose="020B0604020202020204" pitchFamily="34" charset="0"/>
            </a:endParaRPr>
          </a:p>
        </p:txBody>
      </p:sp>
      <p:sp>
        <p:nvSpPr>
          <p:cNvPr id="9" name="Rectangle 8">
            <a:extLst>
              <a:ext uri="{FF2B5EF4-FFF2-40B4-BE49-F238E27FC236}">
                <a16:creationId xmlns:a16="http://schemas.microsoft.com/office/drawing/2014/main" id="{C61585B1-C2D9-DD53-924A-B58C563A5288}"/>
              </a:ext>
            </a:extLst>
          </p:cNvPr>
          <p:cNvSpPr/>
          <p:nvPr/>
        </p:nvSpPr>
        <p:spPr>
          <a:xfrm>
            <a:off x="7745503" y="1084731"/>
            <a:ext cx="3998262" cy="5172636"/>
          </a:xfrm>
          <a:prstGeom prst="rect">
            <a:avLst/>
          </a:prstGeom>
          <a:solidFill>
            <a:srgbClr val="00295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US" sz="1400" b="1" dirty="0">
                <a:solidFill>
                  <a:schemeClr val="bg1"/>
                </a:solidFill>
                <a:latin typeface="Arial" panose="020B0604020202020204" pitchFamily="34" charset="0"/>
                <a:cs typeface="Arial" panose="020B0604020202020204" pitchFamily="34" charset="0"/>
              </a:rPr>
              <a:t>Recommendations</a:t>
            </a:r>
          </a:p>
          <a:p>
            <a:pPr>
              <a:lnSpc>
                <a:spcPct val="150000"/>
              </a:lnSpc>
            </a:pPr>
            <a:endParaRPr lang="en-US" sz="1400" dirty="0">
              <a:solidFill>
                <a:schemeClr val="bg1"/>
              </a:solidFill>
              <a:latin typeface="Arial" panose="020B0604020202020204" pitchFamily="34" charset="0"/>
              <a:cs typeface="Arial" panose="020B0604020202020204" pitchFamily="34" charset="0"/>
            </a:endParaRPr>
          </a:p>
          <a:p>
            <a:pPr marL="342900" indent="-342900">
              <a:lnSpc>
                <a:spcPct val="150000"/>
              </a:lnSpc>
              <a:buFont typeface="+mj-lt"/>
              <a:buAutoNum type="arabicPeriod"/>
            </a:pPr>
            <a:r>
              <a:rPr lang="en-US" sz="1200" b="1" dirty="0">
                <a:solidFill>
                  <a:schemeClr val="bg1"/>
                </a:solidFill>
                <a:latin typeface="Arial" panose="020B0604020202020204" pitchFamily="34" charset="0"/>
                <a:cs typeface="Arial" panose="020B0604020202020204" pitchFamily="34" charset="0"/>
              </a:rPr>
              <a:t>Incorporate Employment Type in Risk Assessment</a:t>
            </a:r>
            <a:r>
              <a:rPr lang="en-US" sz="1200" dirty="0">
                <a:solidFill>
                  <a:schemeClr val="bg1"/>
                </a:solidFill>
                <a:latin typeface="Arial" panose="020B0604020202020204" pitchFamily="34" charset="0"/>
                <a:cs typeface="Arial" panose="020B0604020202020204" pitchFamily="34" charset="0"/>
              </a:rPr>
              <a:t>: Lenders should integrate employment stability into their risk models, considering borrowers with full-time jobs as lower risk.</a:t>
            </a:r>
          </a:p>
          <a:p>
            <a:pPr marL="342900" indent="-342900">
              <a:lnSpc>
                <a:spcPct val="150000"/>
              </a:lnSpc>
              <a:buFont typeface="+mj-lt"/>
              <a:buAutoNum type="arabicPeriod"/>
            </a:pPr>
            <a:r>
              <a:rPr lang="en-US" sz="1200" b="1" dirty="0">
                <a:solidFill>
                  <a:schemeClr val="bg1"/>
                </a:solidFill>
                <a:latin typeface="Arial" panose="020B0604020202020204" pitchFamily="34" charset="0"/>
                <a:cs typeface="Arial" panose="020B0604020202020204" pitchFamily="34" charset="0"/>
              </a:rPr>
              <a:t>Focus on Financial Indicators</a:t>
            </a:r>
            <a:r>
              <a:rPr lang="en-US" sz="1200" dirty="0">
                <a:solidFill>
                  <a:schemeClr val="bg1"/>
                </a:solidFill>
                <a:latin typeface="Arial" panose="020B0604020202020204" pitchFamily="34" charset="0"/>
                <a:cs typeface="Arial" panose="020B0604020202020204" pitchFamily="34" charset="0"/>
              </a:rPr>
              <a:t>: Close monitoring of interest rates and loan amounts is essential, as these are critical indicators of default risk.</a:t>
            </a:r>
          </a:p>
          <a:p>
            <a:pPr marL="342900" indent="-342900">
              <a:lnSpc>
                <a:spcPct val="150000"/>
              </a:lnSpc>
              <a:buFont typeface="+mj-lt"/>
              <a:buAutoNum type="arabicPeriod"/>
            </a:pPr>
            <a:r>
              <a:rPr lang="en-US" sz="1200" b="1" dirty="0">
                <a:solidFill>
                  <a:schemeClr val="bg1"/>
                </a:solidFill>
                <a:latin typeface="Arial" panose="020B0604020202020204" pitchFamily="34" charset="0"/>
                <a:cs typeface="Arial" panose="020B0604020202020204" pitchFamily="34" charset="0"/>
              </a:rPr>
              <a:t>Enhanced Data Collection and Model Review</a:t>
            </a:r>
            <a:r>
              <a:rPr lang="en-US" sz="1200" dirty="0">
                <a:solidFill>
                  <a:schemeClr val="bg1"/>
                </a:solidFill>
                <a:latin typeface="Arial" panose="020B0604020202020204" pitchFamily="34" charset="0"/>
                <a:cs typeface="Arial" panose="020B0604020202020204" pitchFamily="34" charset="0"/>
              </a:rPr>
              <a:t>: Collect comprehensive borrower information and regularly update predictive models to capture current trends and behaviors.</a:t>
            </a:r>
          </a:p>
          <a:p>
            <a:pPr marL="342900" indent="-342900">
              <a:lnSpc>
                <a:spcPct val="150000"/>
              </a:lnSpc>
              <a:buFont typeface="+mj-lt"/>
              <a:buAutoNum type="arabicPeriod"/>
            </a:pPr>
            <a:r>
              <a:rPr lang="en-US" sz="1200" b="1" dirty="0">
                <a:solidFill>
                  <a:schemeClr val="bg1"/>
                </a:solidFill>
                <a:latin typeface="Arial" panose="020B0604020202020204" pitchFamily="34" charset="0"/>
                <a:cs typeface="Arial" panose="020B0604020202020204" pitchFamily="34" charset="0"/>
              </a:rPr>
              <a:t>Financial Literacy Programs</a:t>
            </a:r>
            <a:r>
              <a:rPr lang="en-US" sz="1200" dirty="0">
                <a:solidFill>
                  <a:schemeClr val="bg1"/>
                </a:solidFill>
                <a:latin typeface="Arial" panose="020B0604020202020204" pitchFamily="34" charset="0"/>
                <a:cs typeface="Arial" panose="020B0604020202020204" pitchFamily="34" charset="0"/>
              </a:rPr>
              <a:t>: Implement educational programs for borrowers to improve financial management and reduce default rates.</a:t>
            </a:r>
            <a:endParaRPr lang="en-ZA" sz="12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913544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08105B"/>
        </a:solidFill>
        <a:effectLst/>
      </p:bgPr>
    </p:bg>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332DF481-B5D4-339A-9B7E-96FE5ED2CFEA}"/>
              </a:ext>
            </a:extLst>
          </p:cNvPr>
          <p:cNvSpPr/>
          <p:nvPr/>
        </p:nvSpPr>
        <p:spPr>
          <a:xfrm>
            <a:off x="5511000" y="2349794"/>
            <a:ext cx="1170000" cy="11700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3" name="TextBox 2">
            <a:extLst>
              <a:ext uri="{FF2B5EF4-FFF2-40B4-BE49-F238E27FC236}">
                <a16:creationId xmlns:a16="http://schemas.microsoft.com/office/drawing/2014/main" id="{F6727C65-9F7E-D5FB-EB0F-311ADD60FA20}"/>
              </a:ext>
            </a:extLst>
          </p:cNvPr>
          <p:cNvSpPr txBox="1"/>
          <p:nvPr/>
        </p:nvSpPr>
        <p:spPr>
          <a:xfrm>
            <a:off x="4880344" y="1775637"/>
            <a:ext cx="2360428" cy="369332"/>
          </a:xfrm>
          <a:prstGeom prst="rect">
            <a:avLst/>
          </a:prstGeom>
          <a:noFill/>
        </p:spPr>
        <p:txBody>
          <a:bodyPr wrap="square" rtlCol="0">
            <a:spAutoFit/>
          </a:bodyPr>
          <a:lstStyle/>
          <a:p>
            <a:pPr algn="ctr"/>
            <a:r>
              <a:rPr lang="en-ZA" b="1" dirty="0">
                <a:solidFill>
                  <a:schemeClr val="bg1"/>
                </a:solidFill>
                <a:latin typeface="Arial" panose="020B0604020202020204" pitchFamily="34" charset="0"/>
                <a:cs typeface="Arial" panose="020B0604020202020204" pitchFamily="34" charset="0"/>
              </a:rPr>
              <a:t>THANK YOU.</a:t>
            </a:r>
          </a:p>
        </p:txBody>
      </p:sp>
      <p:pic>
        <p:nvPicPr>
          <p:cNvPr id="5" name="Graphic 4" descr="Employee badge outline">
            <a:extLst>
              <a:ext uri="{FF2B5EF4-FFF2-40B4-BE49-F238E27FC236}">
                <a16:creationId xmlns:a16="http://schemas.microsoft.com/office/drawing/2014/main" id="{50712DB6-923F-FE5A-284B-E57230482F2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638800" y="2488021"/>
            <a:ext cx="914400" cy="914400"/>
          </a:xfrm>
          <a:prstGeom prst="rect">
            <a:avLst/>
          </a:prstGeom>
        </p:spPr>
      </p:pic>
      <p:sp>
        <p:nvSpPr>
          <p:cNvPr id="6" name="TextBox 5">
            <a:extLst>
              <a:ext uri="{FF2B5EF4-FFF2-40B4-BE49-F238E27FC236}">
                <a16:creationId xmlns:a16="http://schemas.microsoft.com/office/drawing/2014/main" id="{C362BE53-1C7B-FDF1-DF19-CD4DC135C793}"/>
              </a:ext>
            </a:extLst>
          </p:cNvPr>
          <p:cNvSpPr txBox="1"/>
          <p:nvPr/>
        </p:nvSpPr>
        <p:spPr>
          <a:xfrm>
            <a:off x="4359349" y="3724619"/>
            <a:ext cx="3593804" cy="1477328"/>
          </a:xfrm>
          <a:prstGeom prst="rect">
            <a:avLst/>
          </a:prstGeom>
          <a:noFill/>
        </p:spPr>
        <p:txBody>
          <a:bodyPr wrap="square" rtlCol="0">
            <a:spAutoFit/>
          </a:bodyPr>
          <a:lstStyle/>
          <a:p>
            <a:pPr algn="ctr"/>
            <a:r>
              <a:rPr lang="en-ZA" b="1" dirty="0">
                <a:solidFill>
                  <a:schemeClr val="bg1"/>
                </a:solidFill>
                <a:latin typeface="Arial" panose="020B0604020202020204" pitchFamily="34" charset="0"/>
                <a:cs typeface="Arial" panose="020B0604020202020204" pitchFamily="34" charset="0"/>
              </a:rPr>
              <a:t>Tendai Jonhasi</a:t>
            </a:r>
          </a:p>
          <a:p>
            <a:pPr algn="ctr"/>
            <a:r>
              <a:rPr lang="en-ZA" b="1" dirty="0">
                <a:solidFill>
                  <a:schemeClr val="accent1">
                    <a:lumMod val="60000"/>
                    <a:lumOff val="40000"/>
                  </a:schemeClr>
                </a:solidFill>
                <a:latin typeface="Arial" panose="020B0604020202020204" pitchFamily="34" charset="0"/>
                <a:cs typeface="Arial" panose="020B0604020202020204" pitchFamily="34" charset="0"/>
                <a:hlinkClick r:id="rId4">
                  <a:extLst>
                    <a:ext uri="{A12FA001-AC4F-418D-AE19-62706E023703}">
                      <ahyp:hlinkClr xmlns:ahyp="http://schemas.microsoft.com/office/drawing/2018/hyperlinkcolor" val="tx"/>
                    </a:ext>
                  </a:extLst>
                </a:hlinkClick>
              </a:rPr>
              <a:t>tendaimjonhasi@gmail.com</a:t>
            </a:r>
            <a:endParaRPr lang="en-ZA" b="1" dirty="0">
              <a:solidFill>
                <a:schemeClr val="accent1">
                  <a:lumMod val="60000"/>
                  <a:lumOff val="40000"/>
                </a:schemeClr>
              </a:solidFill>
              <a:latin typeface="Arial" panose="020B0604020202020204" pitchFamily="34" charset="0"/>
              <a:cs typeface="Arial" panose="020B0604020202020204" pitchFamily="34" charset="0"/>
            </a:endParaRPr>
          </a:p>
          <a:p>
            <a:pPr algn="ctr"/>
            <a:r>
              <a:rPr lang="en-ZA" b="1" dirty="0">
                <a:solidFill>
                  <a:schemeClr val="accent1">
                    <a:lumMod val="60000"/>
                    <a:lumOff val="40000"/>
                  </a:schemeClr>
                </a:solidFill>
                <a:latin typeface="Arial" panose="020B0604020202020204" pitchFamily="34" charset="0"/>
                <a:cs typeface="Arial" panose="020B0604020202020204" pitchFamily="34" charset="0"/>
                <a:hlinkClick r:id="rId5">
                  <a:extLst>
                    <a:ext uri="{A12FA001-AC4F-418D-AE19-62706E023703}">
                      <ahyp:hlinkClr xmlns:ahyp="http://schemas.microsoft.com/office/drawing/2018/hyperlinkcolor" val="tx"/>
                    </a:ext>
                  </a:extLst>
                </a:hlinkClick>
              </a:rPr>
              <a:t>LinkedIn profile</a:t>
            </a:r>
            <a:endParaRPr lang="en-ZA" b="1" dirty="0">
              <a:solidFill>
                <a:schemeClr val="accent1">
                  <a:lumMod val="60000"/>
                  <a:lumOff val="40000"/>
                </a:schemeClr>
              </a:solidFill>
              <a:latin typeface="Arial" panose="020B0604020202020204" pitchFamily="34" charset="0"/>
              <a:cs typeface="Arial" panose="020B0604020202020204" pitchFamily="34" charset="0"/>
            </a:endParaRPr>
          </a:p>
          <a:p>
            <a:pPr algn="ctr"/>
            <a:r>
              <a:rPr lang="en-ZA" b="1" u="sng" dirty="0">
                <a:solidFill>
                  <a:schemeClr val="accent1">
                    <a:lumMod val="60000"/>
                    <a:lumOff val="40000"/>
                  </a:schemeClr>
                </a:solidFill>
                <a:latin typeface="Arial" panose="020B0604020202020204" pitchFamily="34" charset="0"/>
                <a:cs typeface="Arial" panose="020B0604020202020204" pitchFamily="34" charset="0"/>
                <a:hlinkClick r:id="rId6">
                  <a:extLst>
                    <a:ext uri="{A12FA001-AC4F-418D-AE19-62706E023703}">
                      <ahyp:hlinkClr xmlns:ahyp="http://schemas.microsoft.com/office/drawing/2018/hyperlinkcolor" val="tx"/>
                    </a:ext>
                  </a:extLst>
                </a:hlinkClick>
              </a:rPr>
              <a:t>GitHub</a:t>
            </a:r>
            <a:endParaRPr lang="en-ZA" b="1" u="sng" dirty="0">
              <a:solidFill>
                <a:schemeClr val="accent1">
                  <a:lumMod val="60000"/>
                  <a:lumOff val="40000"/>
                </a:schemeClr>
              </a:solidFill>
              <a:latin typeface="Arial" panose="020B0604020202020204" pitchFamily="34" charset="0"/>
              <a:cs typeface="Arial" panose="020B0604020202020204" pitchFamily="34" charset="0"/>
            </a:endParaRPr>
          </a:p>
          <a:p>
            <a:pPr algn="ctr"/>
            <a:endParaRPr lang="en-ZA"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928576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3E0933C-730B-134E-93BC-F3F1809DC5D6}"/>
              </a:ext>
            </a:extLst>
          </p:cNvPr>
          <p:cNvSpPr/>
          <p:nvPr/>
        </p:nvSpPr>
        <p:spPr>
          <a:xfrm>
            <a:off x="1005573" y="1349265"/>
            <a:ext cx="10180854" cy="10058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latin typeface="Arial" panose="020B0604020202020204" pitchFamily="34" charset="0"/>
              <a:cs typeface="Arial" panose="020B0604020202020204" pitchFamily="34" charset="0"/>
            </a:endParaRPr>
          </a:p>
        </p:txBody>
      </p:sp>
      <p:sp>
        <p:nvSpPr>
          <p:cNvPr id="5" name="Rectangle 4">
            <a:extLst>
              <a:ext uri="{FF2B5EF4-FFF2-40B4-BE49-F238E27FC236}">
                <a16:creationId xmlns:a16="http://schemas.microsoft.com/office/drawing/2014/main" id="{E39D60C1-2B35-5842-AFC5-6CB80EED2E2D}"/>
              </a:ext>
            </a:extLst>
          </p:cNvPr>
          <p:cNvSpPr/>
          <p:nvPr/>
        </p:nvSpPr>
        <p:spPr>
          <a:xfrm>
            <a:off x="1005573" y="1349265"/>
            <a:ext cx="106680" cy="1005840"/>
          </a:xfrm>
          <a:prstGeom prst="rect">
            <a:avLst/>
          </a:prstGeom>
          <a:solidFill>
            <a:srgbClr val="0069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latin typeface="Arial" panose="020B0604020202020204" pitchFamily="34" charset="0"/>
              <a:cs typeface="Arial" panose="020B0604020202020204" pitchFamily="34" charset="0"/>
            </a:endParaRPr>
          </a:p>
        </p:txBody>
      </p:sp>
      <p:sp>
        <p:nvSpPr>
          <p:cNvPr id="27" name="TextBox 26">
            <a:extLst>
              <a:ext uri="{FF2B5EF4-FFF2-40B4-BE49-F238E27FC236}">
                <a16:creationId xmlns:a16="http://schemas.microsoft.com/office/drawing/2014/main" id="{87CE4E5F-27C1-A743-8058-463CE2E25E8C}"/>
              </a:ext>
            </a:extLst>
          </p:cNvPr>
          <p:cNvSpPr txBox="1"/>
          <p:nvPr/>
        </p:nvSpPr>
        <p:spPr>
          <a:xfrm>
            <a:off x="2301461" y="1399228"/>
            <a:ext cx="3433953" cy="338554"/>
          </a:xfrm>
          <a:prstGeom prst="rect">
            <a:avLst/>
          </a:prstGeom>
          <a:noFill/>
        </p:spPr>
        <p:txBody>
          <a:bodyPr wrap="none" rtlCol="0" anchor="b" anchorCtr="0">
            <a:spAutoFit/>
          </a:bodyPr>
          <a:lstStyle/>
          <a:p>
            <a:r>
              <a:rPr lang="en-US" sz="1600" b="1" dirty="0">
                <a:solidFill>
                  <a:srgbClr val="0069B4"/>
                </a:solidFill>
                <a:latin typeface="Arial" panose="020B0604020202020204" pitchFamily="34" charset="0"/>
                <a:ea typeface="League Spartan" charset="0"/>
                <a:cs typeface="Arial" panose="020B0604020202020204" pitchFamily="34" charset="0"/>
              </a:rPr>
              <a:t>Data Preparation and Exploration</a:t>
            </a:r>
          </a:p>
        </p:txBody>
      </p:sp>
      <p:sp>
        <p:nvSpPr>
          <p:cNvPr id="28" name="Subtitle 2">
            <a:extLst>
              <a:ext uri="{FF2B5EF4-FFF2-40B4-BE49-F238E27FC236}">
                <a16:creationId xmlns:a16="http://schemas.microsoft.com/office/drawing/2014/main" id="{4087EA86-A9D0-5B43-B610-6937598860E0}"/>
              </a:ext>
            </a:extLst>
          </p:cNvPr>
          <p:cNvSpPr txBox="1">
            <a:spLocks/>
          </p:cNvSpPr>
          <p:nvPr/>
        </p:nvSpPr>
        <p:spPr>
          <a:xfrm>
            <a:off x="2364216" y="1734143"/>
            <a:ext cx="8822211" cy="485197"/>
          </a:xfrm>
          <a:prstGeom prst="rect">
            <a:avLst/>
          </a:prstGeom>
        </p:spPr>
        <p:txBody>
          <a:bodyPr vert="horz" wrap="square" lIns="45720" tIns="22860" rIns="45720" bIns="2286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1750"/>
              </a:lnSpc>
            </a:pPr>
            <a:r>
              <a:rPr lang="en-US" sz="1200" dirty="0">
                <a:solidFill>
                  <a:srgbClr val="08105B"/>
                </a:solidFill>
                <a:latin typeface="Arial" panose="020B0604020202020204" pitchFamily="34" charset="0"/>
                <a:ea typeface="Lato Light" panose="020F0502020204030203" pitchFamily="34" charset="0"/>
                <a:cs typeface="Arial" panose="020B0604020202020204" pitchFamily="34" charset="0"/>
              </a:rPr>
              <a:t>The objective is to transform raw data into a suitable format for modeling and to understand the underlying patterns. From handling missing values to some basic exploratory data analysis to understand the data.</a:t>
            </a:r>
          </a:p>
        </p:txBody>
      </p:sp>
      <p:sp>
        <p:nvSpPr>
          <p:cNvPr id="51" name="TextBox 50">
            <a:extLst>
              <a:ext uri="{FF2B5EF4-FFF2-40B4-BE49-F238E27FC236}">
                <a16:creationId xmlns:a16="http://schemas.microsoft.com/office/drawing/2014/main" id="{05AFFAC4-0981-DD4F-9BB4-0B7561B8157F}"/>
              </a:ext>
            </a:extLst>
          </p:cNvPr>
          <p:cNvSpPr txBox="1"/>
          <p:nvPr/>
        </p:nvSpPr>
        <p:spPr>
          <a:xfrm>
            <a:off x="1379002" y="1575186"/>
            <a:ext cx="718466" cy="553998"/>
          </a:xfrm>
          <a:prstGeom prst="rect">
            <a:avLst/>
          </a:prstGeom>
          <a:noFill/>
        </p:spPr>
        <p:txBody>
          <a:bodyPr wrap="none" rtlCol="0" anchor="ctr" anchorCtr="0">
            <a:spAutoFit/>
          </a:bodyPr>
          <a:lstStyle/>
          <a:p>
            <a:pPr algn="ctr"/>
            <a:r>
              <a:rPr lang="en-US" sz="3000" b="1" dirty="0">
                <a:solidFill>
                  <a:srgbClr val="0069B4"/>
                </a:solidFill>
                <a:latin typeface="Arial" panose="020B0604020202020204" pitchFamily="34" charset="0"/>
                <a:ea typeface="League Spartan" charset="0"/>
                <a:cs typeface="Arial" panose="020B0604020202020204" pitchFamily="34" charset="0"/>
              </a:rPr>
              <a:t>01.</a:t>
            </a:r>
          </a:p>
        </p:txBody>
      </p:sp>
      <p:sp>
        <p:nvSpPr>
          <p:cNvPr id="13" name="Title 1">
            <a:extLst>
              <a:ext uri="{FF2B5EF4-FFF2-40B4-BE49-F238E27FC236}">
                <a16:creationId xmlns:a16="http://schemas.microsoft.com/office/drawing/2014/main" id="{3B7CE322-7B89-AABB-ABDD-8AFD03983351}"/>
              </a:ext>
            </a:extLst>
          </p:cNvPr>
          <p:cNvSpPr txBox="1">
            <a:spLocks/>
          </p:cNvSpPr>
          <p:nvPr/>
        </p:nvSpPr>
        <p:spPr>
          <a:xfrm>
            <a:off x="838200" y="365126"/>
            <a:ext cx="9921949" cy="863390"/>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dirty="0">
                <a:solidFill>
                  <a:srgbClr val="002953"/>
                </a:solidFill>
                <a:latin typeface="Arial" panose="020B0604020202020204" pitchFamily="34" charset="0"/>
                <a:cs typeface="Arial" panose="020B0604020202020204" pitchFamily="34" charset="0"/>
              </a:rPr>
              <a:t>Predicting Loan Defaulters for Bajaj </a:t>
            </a:r>
            <a:r>
              <a:rPr lang="en-US" sz="2800" b="1" dirty="0" err="1">
                <a:solidFill>
                  <a:srgbClr val="002953"/>
                </a:solidFill>
                <a:latin typeface="Arial" panose="020B0604020202020204" pitchFamily="34" charset="0"/>
                <a:cs typeface="Arial" panose="020B0604020202020204" pitchFamily="34" charset="0"/>
              </a:rPr>
              <a:t>Finserv</a:t>
            </a:r>
            <a:r>
              <a:rPr lang="en-US" sz="2800" b="1" dirty="0">
                <a:solidFill>
                  <a:srgbClr val="002953"/>
                </a:solidFill>
                <a:latin typeface="Arial" panose="020B0604020202020204" pitchFamily="34" charset="0"/>
                <a:cs typeface="Arial" panose="020B0604020202020204" pitchFamily="34" charset="0"/>
              </a:rPr>
              <a:t> Ltd</a:t>
            </a:r>
          </a:p>
        </p:txBody>
      </p:sp>
      <p:sp>
        <p:nvSpPr>
          <p:cNvPr id="17" name="Rectangle 16">
            <a:extLst>
              <a:ext uri="{FF2B5EF4-FFF2-40B4-BE49-F238E27FC236}">
                <a16:creationId xmlns:a16="http://schemas.microsoft.com/office/drawing/2014/main" id="{68369C1D-2D61-C44D-A327-EC5EA7F2BD24}"/>
              </a:ext>
            </a:extLst>
          </p:cNvPr>
          <p:cNvSpPr/>
          <p:nvPr/>
        </p:nvSpPr>
        <p:spPr>
          <a:xfrm>
            <a:off x="1005573" y="5013953"/>
            <a:ext cx="10180854" cy="10058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latin typeface="Arial" panose="020B0604020202020204" pitchFamily="34" charset="0"/>
              <a:cs typeface="Arial" panose="020B0604020202020204" pitchFamily="34" charset="0"/>
            </a:endParaRPr>
          </a:p>
        </p:txBody>
      </p:sp>
      <p:sp>
        <p:nvSpPr>
          <p:cNvPr id="26" name="Rectangle 25">
            <a:extLst>
              <a:ext uri="{FF2B5EF4-FFF2-40B4-BE49-F238E27FC236}">
                <a16:creationId xmlns:a16="http://schemas.microsoft.com/office/drawing/2014/main" id="{BF9042AF-2A35-D7ED-E25E-6E531FEDD2A8}"/>
              </a:ext>
            </a:extLst>
          </p:cNvPr>
          <p:cNvSpPr/>
          <p:nvPr/>
        </p:nvSpPr>
        <p:spPr>
          <a:xfrm>
            <a:off x="1005573" y="5013953"/>
            <a:ext cx="106680" cy="100584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latin typeface="Arial" panose="020B0604020202020204" pitchFamily="34" charset="0"/>
              <a:cs typeface="Arial" panose="020B0604020202020204" pitchFamily="34" charset="0"/>
            </a:endParaRPr>
          </a:p>
        </p:txBody>
      </p:sp>
      <p:sp>
        <p:nvSpPr>
          <p:cNvPr id="29" name="TextBox 28">
            <a:extLst>
              <a:ext uri="{FF2B5EF4-FFF2-40B4-BE49-F238E27FC236}">
                <a16:creationId xmlns:a16="http://schemas.microsoft.com/office/drawing/2014/main" id="{E36D4699-7058-3E17-A00D-BC4E028F66F7}"/>
              </a:ext>
            </a:extLst>
          </p:cNvPr>
          <p:cNvSpPr txBox="1"/>
          <p:nvPr/>
        </p:nvSpPr>
        <p:spPr>
          <a:xfrm>
            <a:off x="2301461" y="5063916"/>
            <a:ext cx="4402167" cy="338554"/>
          </a:xfrm>
          <a:prstGeom prst="rect">
            <a:avLst/>
          </a:prstGeom>
          <a:noFill/>
        </p:spPr>
        <p:txBody>
          <a:bodyPr wrap="none" rtlCol="0" anchor="b" anchorCtr="0">
            <a:spAutoFit/>
          </a:bodyPr>
          <a:lstStyle/>
          <a:p>
            <a:r>
              <a:rPr lang="en-US" sz="1600" b="1" dirty="0">
                <a:solidFill>
                  <a:schemeClr val="bg1">
                    <a:lumMod val="85000"/>
                  </a:schemeClr>
                </a:solidFill>
                <a:latin typeface="Arial" panose="020B0604020202020204" pitchFamily="34" charset="0"/>
                <a:ea typeface="League Spartan" charset="0"/>
                <a:cs typeface="Arial" panose="020B0604020202020204" pitchFamily="34" charset="0"/>
              </a:rPr>
              <a:t>Feature Importance and Recommendations</a:t>
            </a:r>
          </a:p>
        </p:txBody>
      </p:sp>
      <p:sp>
        <p:nvSpPr>
          <p:cNvPr id="30" name="Subtitle 2">
            <a:extLst>
              <a:ext uri="{FF2B5EF4-FFF2-40B4-BE49-F238E27FC236}">
                <a16:creationId xmlns:a16="http://schemas.microsoft.com/office/drawing/2014/main" id="{19B220C3-9ED5-E93F-A215-B3180E757E40}"/>
              </a:ext>
            </a:extLst>
          </p:cNvPr>
          <p:cNvSpPr txBox="1">
            <a:spLocks/>
          </p:cNvSpPr>
          <p:nvPr/>
        </p:nvSpPr>
        <p:spPr>
          <a:xfrm>
            <a:off x="2364216" y="5398831"/>
            <a:ext cx="8822211" cy="485197"/>
          </a:xfrm>
          <a:prstGeom prst="rect">
            <a:avLst/>
          </a:prstGeom>
        </p:spPr>
        <p:txBody>
          <a:bodyPr vert="horz" wrap="square" lIns="45720" tIns="22860" rIns="45720" bIns="2286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1750"/>
              </a:lnSpc>
            </a:pPr>
            <a:r>
              <a:rPr lang="en-US" sz="1200" dirty="0">
                <a:solidFill>
                  <a:schemeClr val="bg1">
                    <a:lumMod val="85000"/>
                  </a:schemeClr>
                </a:solidFill>
                <a:latin typeface="Arial" panose="020B0604020202020204" pitchFamily="34" charset="0"/>
                <a:ea typeface="Lato Light" panose="020F0502020204030203" pitchFamily="34" charset="0"/>
                <a:cs typeface="Arial" panose="020B0604020202020204" pitchFamily="34" charset="0"/>
              </a:rPr>
              <a:t>A concise overview of the best-performing model and the resulting actionable recommendations based on the focus areas and suggestions on how to further enhance predictive power of model.</a:t>
            </a:r>
          </a:p>
        </p:txBody>
      </p:sp>
      <p:sp>
        <p:nvSpPr>
          <p:cNvPr id="33" name="TextBox 32">
            <a:extLst>
              <a:ext uri="{FF2B5EF4-FFF2-40B4-BE49-F238E27FC236}">
                <a16:creationId xmlns:a16="http://schemas.microsoft.com/office/drawing/2014/main" id="{E8E22B5F-0DFB-308A-8DB9-905AA7E31443}"/>
              </a:ext>
            </a:extLst>
          </p:cNvPr>
          <p:cNvSpPr txBox="1"/>
          <p:nvPr/>
        </p:nvSpPr>
        <p:spPr>
          <a:xfrm>
            <a:off x="1379002" y="5239874"/>
            <a:ext cx="718466" cy="553998"/>
          </a:xfrm>
          <a:prstGeom prst="rect">
            <a:avLst/>
          </a:prstGeom>
          <a:noFill/>
        </p:spPr>
        <p:txBody>
          <a:bodyPr wrap="none" rtlCol="0" anchor="ctr" anchorCtr="0">
            <a:spAutoFit/>
          </a:bodyPr>
          <a:lstStyle/>
          <a:p>
            <a:pPr algn="ctr"/>
            <a:r>
              <a:rPr lang="en-US" sz="3000" b="1" dirty="0">
                <a:solidFill>
                  <a:schemeClr val="bg1">
                    <a:lumMod val="85000"/>
                  </a:schemeClr>
                </a:solidFill>
                <a:latin typeface="Arial" panose="020B0604020202020204" pitchFamily="34" charset="0"/>
                <a:ea typeface="League Spartan" charset="0"/>
                <a:cs typeface="Arial" panose="020B0604020202020204" pitchFamily="34" charset="0"/>
              </a:rPr>
              <a:t>03.</a:t>
            </a:r>
          </a:p>
        </p:txBody>
      </p:sp>
      <p:sp>
        <p:nvSpPr>
          <p:cNvPr id="42" name="Rectangle 41">
            <a:extLst>
              <a:ext uri="{FF2B5EF4-FFF2-40B4-BE49-F238E27FC236}">
                <a16:creationId xmlns:a16="http://schemas.microsoft.com/office/drawing/2014/main" id="{970F4BF7-4A6C-D428-79AE-794197F34FBC}"/>
              </a:ext>
            </a:extLst>
          </p:cNvPr>
          <p:cNvSpPr/>
          <p:nvPr/>
        </p:nvSpPr>
        <p:spPr>
          <a:xfrm>
            <a:off x="1005573" y="3059294"/>
            <a:ext cx="10180854" cy="121502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latin typeface="Arial" panose="020B0604020202020204" pitchFamily="34" charset="0"/>
              <a:cs typeface="Arial" panose="020B0604020202020204" pitchFamily="34" charset="0"/>
            </a:endParaRPr>
          </a:p>
        </p:txBody>
      </p:sp>
      <p:sp>
        <p:nvSpPr>
          <p:cNvPr id="45" name="Rectangle 44">
            <a:extLst>
              <a:ext uri="{FF2B5EF4-FFF2-40B4-BE49-F238E27FC236}">
                <a16:creationId xmlns:a16="http://schemas.microsoft.com/office/drawing/2014/main" id="{EF2594A0-8599-0E44-0D35-2A3CAC422256}"/>
              </a:ext>
            </a:extLst>
          </p:cNvPr>
          <p:cNvSpPr/>
          <p:nvPr/>
        </p:nvSpPr>
        <p:spPr>
          <a:xfrm>
            <a:off x="1005573" y="3059295"/>
            <a:ext cx="106680" cy="121502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chemeClr val="bg1">
                  <a:lumMod val="85000"/>
                </a:schemeClr>
              </a:solidFill>
              <a:latin typeface="Arial" panose="020B0604020202020204" pitchFamily="34" charset="0"/>
              <a:cs typeface="Arial" panose="020B0604020202020204" pitchFamily="34" charset="0"/>
            </a:endParaRPr>
          </a:p>
        </p:txBody>
      </p:sp>
      <p:sp>
        <p:nvSpPr>
          <p:cNvPr id="48" name="TextBox 47">
            <a:extLst>
              <a:ext uri="{FF2B5EF4-FFF2-40B4-BE49-F238E27FC236}">
                <a16:creationId xmlns:a16="http://schemas.microsoft.com/office/drawing/2014/main" id="{69BB2558-2D74-6DD7-DC29-756FE03270D3}"/>
              </a:ext>
            </a:extLst>
          </p:cNvPr>
          <p:cNvSpPr txBox="1"/>
          <p:nvPr/>
        </p:nvSpPr>
        <p:spPr>
          <a:xfrm>
            <a:off x="2227030" y="3109258"/>
            <a:ext cx="5440913" cy="338554"/>
          </a:xfrm>
          <a:prstGeom prst="rect">
            <a:avLst/>
          </a:prstGeom>
          <a:noFill/>
        </p:spPr>
        <p:txBody>
          <a:bodyPr wrap="none" rtlCol="0" anchor="b" anchorCtr="0">
            <a:spAutoFit/>
          </a:bodyPr>
          <a:lstStyle/>
          <a:p>
            <a:r>
              <a:rPr lang="en-US" sz="1600" b="1" dirty="0">
                <a:solidFill>
                  <a:schemeClr val="bg1">
                    <a:lumMod val="85000"/>
                  </a:schemeClr>
                </a:solidFill>
                <a:latin typeface="Arial" panose="020B0604020202020204" pitchFamily="34" charset="0"/>
                <a:ea typeface="League Spartan" charset="0"/>
                <a:cs typeface="Arial" panose="020B0604020202020204" pitchFamily="34" charset="0"/>
              </a:rPr>
              <a:t>Machine Learning Model Development and Evaluation</a:t>
            </a:r>
          </a:p>
        </p:txBody>
      </p:sp>
      <p:sp>
        <p:nvSpPr>
          <p:cNvPr id="55" name="Subtitle 2">
            <a:extLst>
              <a:ext uri="{FF2B5EF4-FFF2-40B4-BE49-F238E27FC236}">
                <a16:creationId xmlns:a16="http://schemas.microsoft.com/office/drawing/2014/main" id="{E3FD6E34-3DB8-2B2B-A0B3-3E0B0F3F8D8E}"/>
              </a:ext>
            </a:extLst>
          </p:cNvPr>
          <p:cNvSpPr txBox="1">
            <a:spLocks/>
          </p:cNvSpPr>
          <p:nvPr/>
        </p:nvSpPr>
        <p:spPr>
          <a:xfrm>
            <a:off x="2289785" y="3444173"/>
            <a:ext cx="8745768" cy="716030"/>
          </a:xfrm>
          <a:prstGeom prst="rect">
            <a:avLst/>
          </a:prstGeom>
        </p:spPr>
        <p:txBody>
          <a:bodyPr vert="horz" wrap="square" lIns="45720" tIns="22860" rIns="45720" bIns="2286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1750"/>
              </a:lnSpc>
            </a:pPr>
            <a:r>
              <a:rPr lang="en-US" sz="1200" dirty="0">
                <a:solidFill>
                  <a:schemeClr val="bg1">
                    <a:lumMod val="85000"/>
                  </a:schemeClr>
                </a:solidFill>
                <a:latin typeface="Arial" panose="020B0604020202020204" pitchFamily="34" charset="0"/>
                <a:ea typeface="Lato Light" panose="020F0502020204030203" pitchFamily="34" charset="0"/>
                <a:cs typeface="Arial" panose="020B0604020202020204" pitchFamily="34" charset="0"/>
              </a:rPr>
              <a:t>The objective is to develop initial predictive models and evaluate their performance without addressing class imbalance and compare with the outcomes when we improve model performance by addressing class imbalance using SMOTE (Synthetic Minority Over-sampling Technique).</a:t>
            </a:r>
          </a:p>
        </p:txBody>
      </p:sp>
      <p:sp>
        <p:nvSpPr>
          <p:cNvPr id="56" name="TextBox 55">
            <a:extLst>
              <a:ext uri="{FF2B5EF4-FFF2-40B4-BE49-F238E27FC236}">
                <a16:creationId xmlns:a16="http://schemas.microsoft.com/office/drawing/2014/main" id="{EE5814EE-E390-88DB-5773-043A68CBDB1A}"/>
              </a:ext>
            </a:extLst>
          </p:cNvPr>
          <p:cNvSpPr txBox="1"/>
          <p:nvPr/>
        </p:nvSpPr>
        <p:spPr>
          <a:xfrm>
            <a:off x="1379002" y="3285216"/>
            <a:ext cx="718466" cy="553998"/>
          </a:xfrm>
          <a:prstGeom prst="rect">
            <a:avLst/>
          </a:prstGeom>
          <a:noFill/>
        </p:spPr>
        <p:txBody>
          <a:bodyPr wrap="none" rtlCol="0" anchor="ctr" anchorCtr="0">
            <a:spAutoFit/>
          </a:bodyPr>
          <a:lstStyle/>
          <a:p>
            <a:pPr algn="ctr"/>
            <a:r>
              <a:rPr lang="en-US" sz="3000" b="1" dirty="0">
                <a:solidFill>
                  <a:schemeClr val="bg1">
                    <a:lumMod val="85000"/>
                  </a:schemeClr>
                </a:solidFill>
                <a:latin typeface="Arial" panose="020B0604020202020204" pitchFamily="34" charset="0"/>
                <a:ea typeface="League Spartan" charset="0"/>
                <a:cs typeface="Arial" panose="020B0604020202020204" pitchFamily="34" charset="0"/>
              </a:rPr>
              <a:t>02.</a:t>
            </a:r>
          </a:p>
        </p:txBody>
      </p:sp>
      <p:pic>
        <p:nvPicPr>
          <p:cNvPr id="3" name="Picture 2" descr="A blue circle with black letters&#10;&#10;Description automatically generated">
            <a:extLst>
              <a:ext uri="{FF2B5EF4-FFF2-40B4-BE49-F238E27FC236}">
                <a16:creationId xmlns:a16="http://schemas.microsoft.com/office/drawing/2014/main" id="{35BE2629-EE17-1A0B-146B-2279D8409A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89676" y="208891"/>
            <a:ext cx="719140" cy="720000"/>
          </a:xfrm>
          <a:prstGeom prst="rect">
            <a:avLst/>
          </a:prstGeom>
        </p:spPr>
      </p:pic>
    </p:spTree>
    <p:extLst>
      <p:ext uri="{BB962C8B-B14F-4D97-AF65-F5344CB8AC3E}">
        <p14:creationId xmlns:p14="http://schemas.microsoft.com/office/powerpoint/2010/main" val="35261687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3B7CE322-7B89-AABB-ABDD-8AFD03983351}"/>
              </a:ext>
            </a:extLst>
          </p:cNvPr>
          <p:cNvSpPr txBox="1">
            <a:spLocks/>
          </p:cNvSpPr>
          <p:nvPr/>
        </p:nvSpPr>
        <p:spPr>
          <a:xfrm>
            <a:off x="584793" y="365126"/>
            <a:ext cx="10533517" cy="863390"/>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dirty="0">
                <a:solidFill>
                  <a:srgbClr val="002953"/>
                </a:solidFill>
                <a:latin typeface="Arial" panose="020B0604020202020204" pitchFamily="34" charset="0"/>
                <a:cs typeface="Arial" panose="020B0604020202020204" pitchFamily="34" charset="0"/>
              </a:rPr>
              <a:t>Data Preparation and Exploration</a:t>
            </a:r>
          </a:p>
        </p:txBody>
      </p:sp>
      <p:sp>
        <p:nvSpPr>
          <p:cNvPr id="12" name="Slide Number Placeholder 4">
            <a:extLst>
              <a:ext uri="{FF2B5EF4-FFF2-40B4-BE49-F238E27FC236}">
                <a16:creationId xmlns:a16="http://schemas.microsoft.com/office/drawing/2014/main" id="{6E722EAD-CB37-ABFC-B2A8-9FE280D287B6}"/>
              </a:ext>
            </a:extLst>
          </p:cNvPr>
          <p:cNvSpPr txBox="1">
            <a:spLocks/>
          </p:cNvSpPr>
          <p:nvPr/>
        </p:nvSpPr>
        <p:spPr>
          <a:xfrm>
            <a:off x="11579934" y="6273209"/>
            <a:ext cx="459467" cy="384538"/>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8F63A3B-78C7-47BE-AE5E-E10140E04643}" type="slidenum">
              <a:rPr lang="en-US" sz="1600" smtClean="0">
                <a:solidFill>
                  <a:srgbClr val="141FAA"/>
                </a:solidFill>
                <a:latin typeface="Arial" panose="020B0604020202020204" pitchFamily="34" charset="0"/>
                <a:cs typeface="Arial" panose="020B0604020202020204" pitchFamily="34" charset="0"/>
              </a:rPr>
              <a:pPr/>
              <a:t>4</a:t>
            </a:fld>
            <a:endParaRPr lang="en-US" sz="1600" dirty="0">
              <a:solidFill>
                <a:srgbClr val="141FAA"/>
              </a:solidFill>
              <a:latin typeface="Arial" panose="020B0604020202020204" pitchFamily="34" charset="0"/>
              <a:cs typeface="Arial" panose="020B0604020202020204" pitchFamily="34" charset="0"/>
            </a:endParaRPr>
          </a:p>
        </p:txBody>
      </p:sp>
      <p:grpSp>
        <p:nvGrpSpPr>
          <p:cNvPr id="8" name="Group 7">
            <a:extLst>
              <a:ext uri="{FF2B5EF4-FFF2-40B4-BE49-F238E27FC236}">
                <a16:creationId xmlns:a16="http://schemas.microsoft.com/office/drawing/2014/main" id="{706799F6-A497-89F7-E438-D6A929446D60}"/>
              </a:ext>
            </a:extLst>
          </p:cNvPr>
          <p:cNvGrpSpPr/>
          <p:nvPr/>
        </p:nvGrpSpPr>
        <p:grpSpPr>
          <a:xfrm>
            <a:off x="3548405" y="1193690"/>
            <a:ext cx="1906088" cy="1554532"/>
            <a:chOff x="2872369" y="1193690"/>
            <a:chExt cx="1906088" cy="1554532"/>
          </a:xfrm>
        </p:grpSpPr>
        <p:sp>
          <p:nvSpPr>
            <p:cNvPr id="38" name="Freeform 164">
              <a:extLst>
                <a:ext uri="{FF2B5EF4-FFF2-40B4-BE49-F238E27FC236}">
                  <a16:creationId xmlns:a16="http://schemas.microsoft.com/office/drawing/2014/main" id="{422BA9B6-2C84-DC1A-AF89-B10B1C305AD7}"/>
                </a:ext>
              </a:extLst>
            </p:cNvPr>
            <p:cNvSpPr>
              <a:spLocks noChangeArrowheads="1"/>
            </p:cNvSpPr>
            <p:nvPr/>
          </p:nvSpPr>
          <p:spPr bwMode="auto">
            <a:xfrm>
              <a:off x="3421675" y="1193690"/>
              <a:ext cx="1356782" cy="1554532"/>
            </a:xfrm>
            <a:custGeom>
              <a:avLst/>
              <a:gdLst>
                <a:gd name="T0" fmla="*/ 43 w 2179"/>
                <a:gd name="T1" fmla="*/ 156 h 2498"/>
                <a:gd name="T2" fmla="*/ 650 w 2179"/>
                <a:gd name="T3" fmla="*/ 1208 h 2498"/>
                <a:gd name="T4" fmla="*/ 650 w 2179"/>
                <a:gd name="T5" fmla="*/ 1208 h 2498"/>
                <a:gd name="T6" fmla="*/ 650 w 2179"/>
                <a:gd name="T7" fmla="*/ 1290 h 2498"/>
                <a:gd name="T8" fmla="*/ 43 w 2179"/>
                <a:gd name="T9" fmla="*/ 2341 h 2498"/>
                <a:gd name="T10" fmla="*/ 43 w 2179"/>
                <a:gd name="T11" fmla="*/ 2341 h 2498"/>
                <a:gd name="T12" fmla="*/ 156 w 2179"/>
                <a:gd name="T13" fmla="*/ 2455 h 2498"/>
                <a:gd name="T14" fmla="*/ 2122 w 2179"/>
                <a:gd name="T15" fmla="*/ 1321 h 2498"/>
                <a:gd name="T16" fmla="*/ 2122 w 2179"/>
                <a:gd name="T17" fmla="*/ 1321 h 2498"/>
                <a:gd name="T18" fmla="*/ 2122 w 2179"/>
                <a:gd name="T19" fmla="*/ 1177 h 2498"/>
                <a:gd name="T20" fmla="*/ 156 w 2179"/>
                <a:gd name="T21" fmla="*/ 42 h 2498"/>
                <a:gd name="T22" fmla="*/ 156 w 2179"/>
                <a:gd name="T23" fmla="*/ 42 h 2498"/>
                <a:gd name="T24" fmla="*/ 43 w 2179"/>
                <a:gd name="T25" fmla="*/ 156 h 24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179" h="2498">
                  <a:moveTo>
                    <a:pt x="43" y="156"/>
                  </a:moveTo>
                  <a:lnTo>
                    <a:pt x="650" y="1208"/>
                  </a:lnTo>
                  <a:lnTo>
                    <a:pt x="650" y="1208"/>
                  </a:lnTo>
                  <a:cubicBezTo>
                    <a:pt x="665" y="1233"/>
                    <a:pt x="665" y="1265"/>
                    <a:pt x="650" y="1290"/>
                  </a:cubicBezTo>
                  <a:lnTo>
                    <a:pt x="43" y="2341"/>
                  </a:lnTo>
                  <a:lnTo>
                    <a:pt x="43" y="2341"/>
                  </a:lnTo>
                  <a:cubicBezTo>
                    <a:pt x="0" y="2415"/>
                    <a:pt x="83" y="2497"/>
                    <a:pt x="156" y="2455"/>
                  </a:cubicBezTo>
                  <a:lnTo>
                    <a:pt x="2122" y="1321"/>
                  </a:lnTo>
                  <a:lnTo>
                    <a:pt x="2122" y="1321"/>
                  </a:lnTo>
                  <a:cubicBezTo>
                    <a:pt x="2178" y="1289"/>
                    <a:pt x="2178" y="1209"/>
                    <a:pt x="2122" y="1177"/>
                  </a:cubicBezTo>
                  <a:lnTo>
                    <a:pt x="156" y="42"/>
                  </a:lnTo>
                  <a:lnTo>
                    <a:pt x="156" y="42"/>
                  </a:lnTo>
                  <a:cubicBezTo>
                    <a:pt x="83" y="0"/>
                    <a:pt x="0" y="82"/>
                    <a:pt x="43" y="156"/>
                  </a:cubicBezTo>
                </a:path>
              </a:pathLst>
            </a:custGeom>
            <a:solidFill>
              <a:srgbClr val="C60BDF"/>
            </a:solidFill>
            <a:ln>
              <a:noFill/>
            </a:ln>
            <a:effectLst/>
          </p:spPr>
          <p:txBody>
            <a:bodyPr wrap="none" anchor="ctr"/>
            <a:lstStyle/>
            <a:p>
              <a:endParaRPr lang="en-US" dirty="0">
                <a:latin typeface="Poppins" pitchFamily="2" charset="77"/>
              </a:endParaRPr>
            </a:p>
          </p:txBody>
        </p:sp>
        <p:grpSp>
          <p:nvGrpSpPr>
            <p:cNvPr id="6" name="Group 5">
              <a:extLst>
                <a:ext uri="{FF2B5EF4-FFF2-40B4-BE49-F238E27FC236}">
                  <a16:creationId xmlns:a16="http://schemas.microsoft.com/office/drawing/2014/main" id="{2865C81E-8645-BD31-BA47-1D78DFA5932B}"/>
                </a:ext>
              </a:extLst>
            </p:cNvPr>
            <p:cNvGrpSpPr/>
            <p:nvPr/>
          </p:nvGrpSpPr>
          <p:grpSpPr>
            <a:xfrm>
              <a:off x="2872369" y="1424397"/>
              <a:ext cx="1098610" cy="1095862"/>
              <a:chOff x="2872369" y="1424397"/>
              <a:chExt cx="1098610" cy="1095862"/>
            </a:xfrm>
          </p:grpSpPr>
          <p:sp>
            <p:nvSpPr>
              <p:cNvPr id="39" name="Freeform 165">
                <a:extLst>
                  <a:ext uri="{FF2B5EF4-FFF2-40B4-BE49-F238E27FC236}">
                    <a16:creationId xmlns:a16="http://schemas.microsoft.com/office/drawing/2014/main" id="{AB223ED6-AFBD-D9C9-0406-0E1E6C157BBE}"/>
                  </a:ext>
                </a:extLst>
              </p:cNvPr>
              <p:cNvSpPr>
                <a:spLocks noChangeArrowheads="1"/>
              </p:cNvSpPr>
              <p:nvPr/>
            </p:nvSpPr>
            <p:spPr bwMode="auto">
              <a:xfrm>
                <a:off x="2872369" y="1424397"/>
                <a:ext cx="1098610" cy="1095862"/>
              </a:xfrm>
              <a:custGeom>
                <a:avLst/>
                <a:gdLst>
                  <a:gd name="T0" fmla="*/ 1761 w 1762"/>
                  <a:gd name="T1" fmla="*/ 880 h 1760"/>
                  <a:gd name="T2" fmla="*/ 1761 w 1762"/>
                  <a:gd name="T3" fmla="*/ 880 h 1760"/>
                  <a:gd name="T4" fmla="*/ 880 w 1762"/>
                  <a:gd name="T5" fmla="*/ 1759 h 1760"/>
                  <a:gd name="T6" fmla="*/ 880 w 1762"/>
                  <a:gd name="T7" fmla="*/ 1759 h 1760"/>
                  <a:gd name="T8" fmla="*/ 0 w 1762"/>
                  <a:gd name="T9" fmla="*/ 880 h 1760"/>
                  <a:gd name="T10" fmla="*/ 0 w 1762"/>
                  <a:gd name="T11" fmla="*/ 880 h 1760"/>
                  <a:gd name="T12" fmla="*/ 880 w 1762"/>
                  <a:gd name="T13" fmla="*/ 0 h 1760"/>
                  <a:gd name="T14" fmla="*/ 880 w 1762"/>
                  <a:gd name="T15" fmla="*/ 0 h 1760"/>
                  <a:gd name="T16" fmla="*/ 1761 w 1762"/>
                  <a:gd name="T17" fmla="*/ 880 h 17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62" h="1760">
                    <a:moveTo>
                      <a:pt x="1761" y="880"/>
                    </a:moveTo>
                    <a:lnTo>
                      <a:pt x="1761" y="880"/>
                    </a:lnTo>
                    <a:cubicBezTo>
                      <a:pt x="1761" y="1367"/>
                      <a:pt x="1366" y="1759"/>
                      <a:pt x="880" y="1759"/>
                    </a:cubicBezTo>
                    <a:lnTo>
                      <a:pt x="880" y="1759"/>
                    </a:lnTo>
                    <a:cubicBezTo>
                      <a:pt x="394" y="1759"/>
                      <a:pt x="0" y="1367"/>
                      <a:pt x="0" y="880"/>
                    </a:cubicBezTo>
                    <a:lnTo>
                      <a:pt x="0" y="880"/>
                    </a:lnTo>
                    <a:cubicBezTo>
                      <a:pt x="0" y="394"/>
                      <a:pt x="394" y="0"/>
                      <a:pt x="880" y="0"/>
                    </a:cubicBezTo>
                    <a:lnTo>
                      <a:pt x="880" y="0"/>
                    </a:lnTo>
                    <a:cubicBezTo>
                      <a:pt x="1366" y="0"/>
                      <a:pt x="1761" y="394"/>
                      <a:pt x="1761" y="880"/>
                    </a:cubicBezTo>
                  </a:path>
                </a:pathLst>
              </a:custGeom>
              <a:solidFill>
                <a:schemeClr val="bg1"/>
              </a:solidFill>
              <a:ln>
                <a:noFill/>
              </a:ln>
              <a:effectLst/>
            </p:spPr>
            <p:txBody>
              <a:bodyPr wrap="none" anchor="ctr"/>
              <a:lstStyle/>
              <a:p>
                <a:endParaRPr lang="en-US" dirty="0">
                  <a:latin typeface="Poppins" pitchFamily="2" charset="77"/>
                </a:endParaRPr>
              </a:p>
            </p:txBody>
          </p:sp>
          <p:sp>
            <p:nvSpPr>
              <p:cNvPr id="40" name="Freeform 166">
                <a:extLst>
                  <a:ext uri="{FF2B5EF4-FFF2-40B4-BE49-F238E27FC236}">
                    <a16:creationId xmlns:a16="http://schemas.microsoft.com/office/drawing/2014/main" id="{9E141910-E137-2B22-2BD3-D1FB9FACE215}"/>
                  </a:ext>
                </a:extLst>
              </p:cNvPr>
              <p:cNvSpPr>
                <a:spLocks noChangeArrowheads="1"/>
              </p:cNvSpPr>
              <p:nvPr/>
            </p:nvSpPr>
            <p:spPr bwMode="auto">
              <a:xfrm>
                <a:off x="2982230" y="1534258"/>
                <a:ext cx="878888" cy="878888"/>
              </a:xfrm>
              <a:custGeom>
                <a:avLst/>
                <a:gdLst>
                  <a:gd name="T0" fmla="*/ 1410 w 1411"/>
                  <a:gd name="T1" fmla="*/ 705 h 1410"/>
                  <a:gd name="T2" fmla="*/ 1410 w 1411"/>
                  <a:gd name="T3" fmla="*/ 705 h 1410"/>
                  <a:gd name="T4" fmla="*/ 705 w 1411"/>
                  <a:gd name="T5" fmla="*/ 1409 h 1410"/>
                  <a:gd name="T6" fmla="*/ 705 w 1411"/>
                  <a:gd name="T7" fmla="*/ 1409 h 1410"/>
                  <a:gd name="T8" fmla="*/ 0 w 1411"/>
                  <a:gd name="T9" fmla="*/ 705 h 1410"/>
                  <a:gd name="T10" fmla="*/ 0 w 1411"/>
                  <a:gd name="T11" fmla="*/ 705 h 1410"/>
                  <a:gd name="T12" fmla="*/ 705 w 1411"/>
                  <a:gd name="T13" fmla="*/ 0 h 1410"/>
                  <a:gd name="T14" fmla="*/ 705 w 1411"/>
                  <a:gd name="T15" fmla="*/ 0 h 1410"/>
                  <a:gd name="T16" fmla="*/ 1410 w 1411"/>
                  <a:gd name="T17" fmla="*/ 705 h 14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11" h="1410">
                    <a:moveTo>
                      <a:pt x="1410" y="705"/>
                    </a:moveTo>
                    <a:lnTo>
                      <a:pt x="1410" y="705"/>
                    </a:lnTo>
                    <a:cubicBezTo>
                      <a:pt x="1410" y="1094"/>
                      <a:pt x="1095" y="1409"/>
                      <a:pt x="705" y="1409"/>
                    </a:cubicBezTo>
                    <a:lnTo>
                      <a:pt x="705" y="1409"/>
                    </a:lnTo>
                    <a:cubicBezTo>
                      <a:pt x="316" y="1409"/>
                      <a:pt x="0" y="1094"/>
                      <a:pt x="0" y="705"/>
                    </a:cubicBezTo>
                    <a:lnTo>
                      <a:pt x="0" y="705"/>
                    </a:lnTo>
                    <a:cubicBezTo>
                      <a:pt x="0" y="316"/>
                      <a:pt x="316" y="0"/>
                      <a:pt x="705" y="0"/>
                    </a:cubicBezTo>
                    <a:lnTo>
                      <a:pt x="705" y="0"/>
                    </a:lnTo>
                    <a:cubicBezTo>
                      <a:pt x="1095" y="0"/>
                      <a:pt x="1410" y="316"/>
                      <a:pt x="1410" y="705"/>
                    </a:cubicBezTo>
                  </a:path>
                </a:pathLst>
              </a:custGeom>
              <a:solidFill>
                <a:srgbClr val="C60BDF"/>
              </a:solidFill>
              <a:ln>
                <a:noFill/>
              </a:ln>
              <a:effectLst/>
            </p:spPr>
            <p:txBody>
              <a:bodyPr wrap="none" anchor="ctr"/>
              <a:lstStyle/>
              <a:p>
                <a:endParaRPr lang="en-US" dirty="0">
                  <a:latin typeface="Poppins" pitchFamily="2" charset="77"/>
                </a:endParaRPr>
              </a:p>
            </p:txBody>
          </p:sp>
        </p:grpSp>
      </p:grpSp>
      <p:grpSp>
        <p:nvGrpSpPr>
          <p:cNvPr id="5" name="Group 4">
            <a:extLst>
              <a:ext uri="{FF2B5EF4-FFF2-40B4-BE49-F238E27FC236}">
                <a16:creationId xmlns:a16="http://schemas.microsoft.com/office/drawing/2014/main" id="{2878E710-7A4F-9054-DD83-85CA8E9B3312}"/>
              </a:ext>
            </a:extLst>
          </p:cNvPr>
          <p:cNvGrpSpPr/>
          <p:nvPr/>
        </p:nvGrpSpPr>
        <p:grpSpPr>
          <a:xfrm>
            <a:off x="6394194" y="1193690"/>
            <a:ext cx="1903340" cy="1554532"/>
            <a:chOff x="5042123" y="1193690"/>
            <a:chExt cx="1903340" cy="1554532"/>
          </a:xfrm>
        </p:grpSpPr>
        <p:sp>
          <p:nvSpPr>
            <p:cNvPr id="46" name="Freeform 351">
              <a:extLst>
                <a:ext uri="{FF2B5EF4-FFF2-40B4-BE49-F238E27FC236}">
                  <a16:creationId xmlns:a16="http://schemas.microsoft.com/office/drawing/2014/main" id="{40EBDA4C-8842-D4C9-502A-59D40F9B25C3}"/>
                </a:ext>
              </a:extLst>
            </p:cNvPr>
            <p:cNvSpPr>
              <a:spLocks noChangeArrowheads="1"/>
            </p:cNvSpPr>
            <p:nvPr/>
          </p:nvSpPr>
          <p:spPr bwMode="auto">
            <a:xfrm>
              <a:off x="5588681" y="1193690"/>
              <a:ext cx="1356782" cy="1554532"/>
            </a:xfrm>
            <a:custGeom>
              <a:avLst/>
              <a:gdLst>
                <a:gd name="T0" fmla="*/ 43 w 2178"/>
                <a:gd name="T1" fmla="*/ 156 h 2498"/>
                <a:gd name="T2" fmla="*/ 651 w 2178"/>
                <a:gd name="T3" fmla="*/ 1208 h 2498"/>
                <a:gd name="T4" fmla="*/ 651 w 2178"/>
                <a:gd name="T5" fmla="*/ 1208 h 2498"/>
                <a:gd name="T6" fmla="*/ 651 w 2178"/>
                <a:gd name="T7" fmla="*/ 1290 h 2498"/>
                <a:gd name="T8" fmla="*/ 43 w 2178"/>
                <a:gd name="T9" fmla="*/ 2341 h 2498"/>
                <a:gd name="T10" fmla="*/ 43 w 2178"/>
                <a:gd name="T11" fmla="*/ 2341 h 2498"/>
                <a:gd name="T12" fmla="*/ 156 w 2178"/>
                <a:gd name="T13" fmla="*/ 2455 h 2498"/>
                <a:gd name="T14" fmla="*/ 2121 w 2178"/>
                <a:gd name="T15" fmla="*/ 1321 h 2498"/>
                <a:gd name="T16" fmla="*/ 2121 w 2178"/>
                <a:gd name="T17" fmla="*/ 1321 h 2498"/>
                <a:gd name="T18" fmla="*/ 2121 w 2178"/>
                <a:gd name="T19" fmla="*/ 1177 h 2498"/>
                <a:gd name="T20" fmla="*/ 156 w 2178"/>
                <a:gd name="T21" fmla="*/ 42 h 2498"/>
                <a:gd name="T22" fmla="*/ 156 w 2178"/>
                <a:gd name="T23" fmla="*/ 42 h 2498"/>
                <a:gd name="T24" fmla="*/ 43 w 2178"/>
                <a:gd name="T25" fmla="*/ 156 h 24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178" h="2498">
                  <a:moveTo>
                    <a:pt x="43" y="156"/>
                  </a:moveTo>
                  <a:lnTo>
                    <a:pt x="651" y="1208"/>
                  </a:lnTo>
                  <a:lnTo>
                    <a:pt x="651" y="1208"/>
                  </a:lnTo>
                  <a:cubicBezTo>
                    <a:pt x="664" y="1233"/>
                    <a:pt x="664" y="1265"/>
                    <a:pt x="651" y="1290"/>
                  </a:cubicBezTo>
                  <a:lnTo>
                    <a:pt x="43" y="2341"/>
                  </a:lnTo>
                  <a:lnTo>
                    <a:pt x="43" y="2341"/>
                  </a:lnTo>
                  <a:cubicBezTo>
                    <a:pt x="0" y="2415"/>
                    <a:pt x="83" y="2497"/>
                    <a:pt x="156" y="2455"/>
                  </a:cubicBezTo>
                  <a:lnTo>
                    <a:pt x="2121" y="1321"/>
                  </a:lnTo>
                  <a:lnTo>
                    <a:pt x="2121" y="1321"/>
                  </a:lnTo>
                  <a:cubicBezTo>
                    <a:pt x="2177" y="1289"/>
                    <a:pt x="2177" y="1209"/>
                    <a:pt x="2121" y="1177"/>
                  </a:cubicBezTo>
                  <a:lnTo>
                    <a:pt x="156" y="42"/>
                  </a:lnTo>
                  <a:lnTo>
                    <a:pt x="156" y="42"/>
                  </a:lnTo>
                  <a:cubicBezTo>
                    <a:pt x="83" y="0"/>
                    <a:pt x="0" y="82"/>
                    <a:pt x="43" y="156"/>
                  </a:cubicBezTo>
                </a:path>
              </a:pathLst>
            </a:custGeom>
            <a:solidFill>
              <a:schemeClr val="accent3"/>
            </a:solidFill>
            <a:ln>
              <a:noFill/>
            </a:ln>
            <a:effectLst/>
          </p:spPr>
          <p:txBody>
            <a:bodyPr wrap="none" anchor="ctr"/>
            <a:lstStyle/>
            <a:p>
              <a:endParaRPr lang="en-US" dirty="0">
                <a:latin typeface="Poppins" pitchFamily="2" charset="77"/>
              </a:endParaRPr>
            </a:p>
          </p:txBody>
        </p:sp>
        <p:sp>
          <p:nvSpPr>
            <p:cNvPr id="47" name="Freeform 352">
              <a:extLst>
                <a:ext uri="{FF2B5EF4-FFF2-40B4-BE49-F238E27FC236}">
                  <a16:creationId xmlns:a16="http://schemas.microsoft.com/office/drawing/2014/main" id="{C3F88F83-5AB1-6D0D-08CF-4D4966EBA2C8}"/>
                </a:ext>
              </a:extLst>
            </p:cNvPr>
            <p:cNvSpPr>
              <a:spLocks noChangeArrowheads="1"/>
            </p:cNvSpPr>
            <p:nvPr/>
          </p:nvSpPr>
          <p:spPr bwMode="auto">
            <a:xfrm>
              <a:off x="5042123" y="1424397"/>
              <a:ext cx="1095862" cy="1095862"/>
            </a:xfrm>
            <a:custGeom>
              <a:avLst/>
              <a:gdLst>
                <a:gd name="T0" fmla="*/ 1759 w 1760"/>
                <a:gd name="T1" fmla="*/ 880 h 1760"/>
                <a:gd name="T2" fmla="*/ 1759 w 1760"/>
                <a:gd name="T3" fmla="*/ 880 h 1760"/>
                <a:gd name="T4" fmla="*/ 879 w 1760"/>
                <a:gd name="T5" fmla="*/ 1759 h 1760"/>
                <a:gd name="T6" fmla="*/ 879 w 1760"/>
                <a:gd name="T7" fmla="*/ 1759 h 1760"/>
                <a:gd name="T8" fmla="*/ 0 w 1760"/>
                <a:gd name="T9" fmla="*/ 880 h 1760"/>
                <a:gd name="T10" fmla="*/ 0 w 1760"/>
                <a:gd name="T11" fmla="*/ 880 h 1760"/>
                <a:gd name="T12" fmla="*/ 879 w 1760"/>
                <a:gd name="T13" fmla="*/ 0 h 1760"/>
                <a:gd name="T14" fmla="*/ 879 w 1760"/>
                <a:gd name="T15" fmla="*/ 0 h 1760"/>
                <a:gd name="T16" fmla="*/ 1759 w 1760"/>
                <a:gd name="T17" fmla="*/ 880 h 17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60" h="1760">
                  <a:moveTo>
                    <a:pt x="1759" y="880"/>
                  </a:moveTo>
                  <a:lnTo>
                    <a:pt x="1759" y="880"/>
                  </a:lnTo>
                  <a:cubicBezTo>
                    <a:pt x="1759" y="1367"/>
                    <a:pt x="1366" y="1759"/>
                    <a:pt x="879" y="1759"/>
                  </a:cubicBezTo>
                  <a:lnTo>
                    <a:pt x="879" y="1759"/>
                  </a:lnTo>
                  <a:cubicBezTo>
                    <a:pt x="393" y="1759"/>
                    <a:pt x="0" y="1367"/>
                    <a:pt x="0" y="880"/>
                  </a:cubicBezTo>
                  <a:lnTo>
                    <a:pt x="0" y="880"/>
                  </a:lnTo>
                  <a:cubicBezTo>
                    <a:pt x="0" y="394"/>
                    <a:pt x="393" y="0"/>
                    <a:pt x="879" y="0"/>
                  </a:cubicBezTo>
                  <a:lnTo>
                    <a:pt x="879" y="0"/>
                  </a:lnTo>
                  <a:cubicBezTo>
                    <a:pt x="1366" y="0"/>
                    <a:pt x="1759" y="394"/>
                    <a:pt x="1759" y="880"/>
                  </a:cubicBezTo>
                </a:path>
              </a:pathLst>
            </a:custGeom>
            <a:solidFill>
              <a:schemeClr val="bg1"/>
            </a:solidFill>
            <a:ln>
              <a:noFill/>
            </a:ln>
            <a:effectLst/>
          </p:spPr>
          <p:txBody>
            <a:bodyPr wrap="none" anchor="ctr"/>
            <a:lstStyle/>
            <a:p>
              <a:endParaRPr lang="en-US" dirty="0">
                <a:latin typeface="Poppins" pitchFamily="2" charset="77"/>
              </a:endParaRPr>
            </a:p>
          </p:txBody>
        </p:sp>
        <p:sp>
          <p:nvSpPr>
            <p:cNvPr id="48" name="Freeform 353">
              <a:extLst>
                <a:ext uri="{FF2B5EF4-FFF2-40B4-BE49-F238E27FC236}">
                  <a16:creationId xmlns:a16="http://schemas.microsoft.com/office/drawing/2014/main" id="{F813FBF8-C4FB-001E-B19B-FCB4AEFFB6ED}"/>
                </a:ext>
              </a:extLst>
            </p:cNvPr>
            <p:cNvSpPr>
              <a:spLocks noChangeArrowheads="1"/>
            </p:cNvSpPr>
            <p:nvPr/>
          </p:nvSpPr>
          <p:spPr bwMode="auto">
            <a:xfrm>
              <a:off x="5149236" y="1534258"/>
              <a:ext cx="878888" cy="878888"/>
            </a:xfrm>
            <a:custGeom>
              <a:avLst/>
              <a:gdLst>
                <a:gd name="T0" fmla="*/ 1410 w 1411"/>
                <a:gd name="T1" fmla="*/ 705 h 1410"/>
                <a:gd name="T2" fmla="*/ 1410 w 1411"/>
                <a:gd name="T3" fmla="*/ 705 h 1410"/>
                <a:gd name="T4" fmla="*/ 705 w 1411"/>
                <a:gd name="T5" fmla="*/ 1409 h 1410"/>
                <a:gd name="T6" fmla="*/ 705 w 1411"/>
                <a:gd name="T7" fmla="*/ 1409 h 1410"/>
                <a:gd name="T8" fmla="*/ 0 w 1411"/>
                <a:gd name="T9" fmla="*/ 705 h 1410"/>
                <a:gd name="T10" fmla="*/ 0 w 1411"/>
                <a:gd name="T11" fmla="*/ 705 h 1410"/>
                <a:gd name="T12" fmla="*/ 705 w 1411"/>
                <a:gd name="T13" fmla="*/ 0 h 1410"/>
                <a:gd name="T14" fmla="*/ 705 w 1411"/>
                <a:gd name="T15" fmla="*/ 0 h 1410"/>
                <a:gd name="T16" fmla="*/ 1410 w 1411"/>
                <a:gd name="T17" fmla="*/ 705 h 14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11" h="1410">
                  <a:moveTo>
                    <a:pt x="1410" y="705"/>
                  </a:moveTo>
                  <a:lnTo>
                    <a:pt x="1410" y="705"/>
                  </a:lnTo>
                  <a:cubicBezTo>
                    <a:pt x="1410" y="1094"/>
                    <a:pt x="1095" y="1409"/>
                    <a:pt x="705" y="1409"/>
                  </a:cubicBezTo>
                  <a:lnTo>
                    <a:pt x="705" y="1409"/>
                  </a:lnTo>
                  <a:cubicBezTo>
                    <a:pt x="316" y="1409"/>
                    <a:pt x="0" y="1094"/>
                    <a:pt x="0" y="705"/>
                  </a:cubicBezTo>
                  <a:lnTo>
                    <a:pt x="0" y="705"/>
                  </a:lnTo>
                  <a:cubicBezTo>
                    <a:pt x="0" y="316"/>
                    <a:pt x="316" y="0"/>
                    <a:pt x="705" y="0"/>
                  </a:cubicBezTo>
                  <a:lnTo>
                    <a:pt x="705" y="0"/>
                  </a:lnTo>
                  <a:cubicBezTo>
                    <a:pt x="1095" y="0"/>
                    <a:pt x="1410" y="316"/>
                    <a:pt x="1410" y="705"/>
                  </a:cubicBezTo>
                </a:path>
              </a:pathLst>
            </a:custGeom>
            <a:solidFill>
              <a:schemeClr val="accent3"/>
            </a:solidFill>
            <a:ln>
              <a:noFill/>
            </a:ln>
            <a:effectLst/>
          </p:spPr>
          <p:txBody>
            <a:bodyPr wrap="none" anchor="ctr"/>
            <a:lstStyle/>
            <a:p>
              <a:endParaRPr lang="en-US" dirty="0">
                <a:latin typeface="Poppins" pitchFamily="2" charset="77"/>
              </a:endParaRPr>
            </a:p>
          </p:txBody>
        </p:sp>
      </p:grpSp>
      <p:grpSp>
        <p:nvGrpSpPr>
          <p:cNvPr id="7" name="Group 6">
            <a:extLst>
              <a:ext uri="{FF2B5EF4-FFF2-40B4-BE49-F238E27FC236}">
                <a16:creationId xmlns:a16="http://schemas.microsoft.com/office/drawing/2014/main" id="{4ECD02CC-6B6A-4AC6-50C9-EE125EA84369}"/>
              </a:ext>
            </a:extLst>
          </p:cNvPr>
          <p:cNvGrpSpPr/>
          <p:nvPr/>
        </p:nvGrpSpPr>
        <p:grpSpPr>
          <a:xfrm>
            <a:off x="705362" y="1193690"/>
            <a:ext cx="1903342" cy="1554532"/>
            <a:chOff x="705362" y="1193690"/>
            <a:chExt cx="1903342" cy="1554532"/>
          </a:xfrm>
        </p:grpSpPr>
        <p:sp>
          <p:nvSpPr>
            <p:cNvPr id="54" name="Freeform 539">
              <a:extLst>
                <a:ext uri="{FF2B5EF4-FFF2-40B4-BE49-F238E27FC236}">
                  <a16:creationId xmlns:a16="http://schemas.microsoft.com/office/drawing/2014/main" id="{20FCF082-43AF-08A5-53B7-C8ED20C5CCB5}"/>
                </a:ext>
              </a:extLst>
            </p:cNvPr>
            <p:cNvSpPr>
              <a:spLocks noChangeArrowheads="1"/>
            </p:cNvSpPr>
            <p:nvPr/>
          </p:nvSpPr>
          <p:spPr bwMode="auto">
            <a:xfrm>
              <a:off x="1251922" y="1193690"/>
              <a:ext cx="1356782" cy="1554532"/>
            </a:xfrm>
            <a:custGeom>
              <a:avLst/>
              <a:gdLst>
                <a:gd name="T0" fmla="*/ 43 w 2178"/>
                <a:gd name="T1" fmla="*/ 156 h 2498"/>
                <a:gd name="T2" fmla="*/ 650 w 2178"/>
                <a:gd name="T3" fmla="*/ 1208 h 2498"/>
                <a:gd name="T4" fmla="*/ 650 w 2178"/>
                <a:gd name="T5" fmla="*/ 1208 h 2498"/>
                <a:gd name="T6" fmla="*/ 650 w 2178"/>
                <a:gd name="T7" fmla="*/ 1290 h 2498"/>
                <a:gd name="T8" fmla="*/ 43 w 2178"/>
                <a:gd name="T9" fmla="*/ 2341 h 2498"/>
                <a:gd name="T10" fmla="*/ 43 w 2178"/>
                <a:gd name="T11" fmla="*/ 2341 h 2498"/>
                <a:gd name="T12" fmla="*/ 156 w 2178"/>
                <a:gd name="T13" fmla="*/ 2455 h 2498"/>
                <a:gd name="T14" fmla="*/ 2122 w 2178"/>
                <a:gd name="T15" fmla="*/ 1321 h 2498"/>
                <a:gd name="T16" fmla="*/ 2122 w 2178"/>
                <a:gd name="T17" fmla="*/ 1321 h 2498"/>
                <a:gd name="T18" fmla="*/ 2122 w 2178"/>
                <a:gd name="T19" fmla="*/ 1177 h 2498"/>
                <a:gd name="T20" fmla="*/ 156 w 2178"/>
                <a:gd name="T21" fmla="*/ 42 h 2498"/>
                <a:gd name="T22" fmla="*/ 156 w 2178"/>
                <a:gd name="T23" fmla="*/ 42 h 2498"/>
                <a:gd name="T24" fmla="*/ 43 w 2178"/>
                <a:gd name="T25" fmla="*/ 156 h 24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178" h="2498">
                  <a:moveTo>
                    <a:pt x="43" y="156"/>
                  </a:moveTo>
                  <a:lnTo>
                    <a:pt x="650" y="1208"/>
                  </a:lnTo>
                  <a:lnTo>
                    <a:pt x="650" y="1208"/>
                  </a:lnTo>
                  <a:cubicBezTo>
                    <a:pt x="665" y="1233"/>
                    <a:pt x="665" y="1265"/>
                    <a:pt x="650" y="1290"/>
                  </a:cubicBezTo>
                  <a:lnTo>
                    <a:pt x="43" y="2341"/>
                  </a:lnTo>
                  <a:lnTo>
                    <a:pt x="43" y="2341"/>
                  </a:lnTo>
                  <a:cubicBezTo>
                    <a:pt x="0" y="2415"/>
                    <a:pt x="83" y="2497"/>
                    <a:pt x="156" y="2455"/>
                  </a:cubicBezTo>
                  <a:lnTo>
                    <a:pt x="2122" y="1321"/>
                  </a:lnTo>
                  <a:lnTo>
                    <a:pt x="2122" y="1321"/>
                  </a:lnTo>
                  <a:cubicBezTo>
                    <a:pt x="2177" y="1289"/>
                    <a:pt x="2177" y="1209"/>
                    <a:pt x="2122" y="1177"/>
                  </a:cubicBezTo>
                  <a:lnTo>
                    <a:pt x="156" y="42"/>
                  </a:lnTo>
                  <a:lnTo>
                    <a:pt x="156" y="42"/>
                  </a:lnTo>
                  <a:cubicBezTo>
                    <a:pt x="83" y="0"/>
                    <a:pt x="0" y="82"/>
                    <a:pt x="43" y="156"/>
                  </a:cubicBezTo>
                </a:path>
              </a:pathLst>
            </a:custGeom>
            <a:solidFill>
              <a:srgbClr val="0069B4"/>
            </a:solidFill>
            <a:ln>
              <a:noFill/>
            </a:ln>
            <a:effectLst/>
          </p:spPr>
          <p:txBody>
            <a:bodyPr wrap="none" anchor="ctr"/>
            <a:lstStyle/>
            <a:p>
              <a:endParaRPr lang="en-US" dirty="0">
                <a:solidFill>
                  <a:srgbClr val="141FAA"/>
                </a:solidFill>
                <a:latin typeface="Poppins" pitchFamily="2" charset="77"/>
              </a:endParaRPr>
            </a:p>
          </p:txBody>
        </p:sp>
        <p:sp>
          <p:nvSpPr>
            <p:cNvPr id="55" name="Freeform 540">
              <a:extLst>
                <a:ext uri="{FF2B5EF4-FFF2-40B4-BE49-F238E27FC236}">
                  <a16:creationId xmlns:a16="http://schemas.microsoft.com/office/drawing/2014/main" id="{E970E808-7B92-F8DF-8865-C152C4DEAB98}"/>
                </a:ext>
              </a:extLst>
            </p:cNvPr>
            <p:cNvSpPr>
              <a:spLocks noChangeArrowheads="1"/>
            </p:cNvSpPr>
            <p:nvPr/>
          </p:nvSpPr>
          <p:spPr bwMode="auto">
            <a:xfrm>
              <a:off x="705362" y="1424397"/>
              <a:ext cx="1098610" cy="1095862"/>
            </a:xfrm>
            <a:custGeom>
              <a:avLst/>
              <a:gdLst>
                <a:gd name="T0" fmla="*/ 1761 w 1762"/>
                <a:gd name="T1" fmla="*/ 880 h 1760"/>
                <a:gd name="T2" fmla="*/ 1761 w 1762"/>
                <a:gd name="T3" fmla="*/ 880 h 1760"/>
                <a:gd name="T4" fmla="*/ 880 w 1762"/>
                <a:gd name="T5" fmla="*/ 1759 h 1760"/>
                <a:gd name="T6" fmla="*/ 880 w 1762"/>
                <a:gd name="T7" fmla="*/ 1759 h 1760"/>
                <a:gd name="T8" fmla="*/ 0 w 1762"/>
                <a:gd name="T9" fmla="*/ 880 h 1760"/>
                <a:gd name="T10" fmla="*/ 0 w 1762"/>
                <a:gd name="T11" fmla="*/ 880 h 1760"/>
                <a:gd name="T12" fmla="*/ 880 w 1762"/>
                <a:gd name="T13" fmla="*/ 0 h 1760"/>
                <a:gd name="T14" fmla="*/ 880 w 1762"/>
                <a:gd name="T15" fmla="*/ 0 h 1760"/>
                <a:gd name="T16" fmla="*/ 1761 w 1762"/>
                <a:gd name="T17" fmla="*/ 880 h 17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62" h="1760">
                  <a:moveTo>
                    <a:pt x="1761" y="880"/>
                  </a:moveTo>
                  <a:lnTo>
                    <a:pt x="1761" y="880"/>
                  </a:lnTo>
                  <a:cubicBezTo>
                    <a:pt x="1761" y="1367"/>
                    <a:pt x="1366" y="1759"/>
                    <a:pt x="880" y="1759"/>
                  </a:cubicBezTo>
                  <a:lnTo>
                    <a:pt x="880" y="1759"/>
                  </a:lnTo>
                  <a:cubicBezTo>
                    <a:pt x="394" y="1759"/>
                    <a:pt x="0" y="1367"/>
                    <a:pt x="0" y="880"/>
                  </a:cubicBezTo>
                  <a:lnTo>
                    <a:pt x="0" y="880"/>
                  </a:lnTo>
                  <a:cubicBezTo>
                    <a:pt x="0" y="394"/>
                    <a:pt x="394" y="0"/>
                    <a:pt x="880" y="0"/>
                  </a:cubicBezTo>
                  <a:lnTo>
                    <a:pt x="880" y="0"/>
                  </a:lnTo>
                  <a:cubicBezTo>
                    <a:pt x="1366" y="0"/>
                    <a:pt x="1761" y="394"/>
                    <a:pt x="1761" y="880"/>
                  </a:cubicBezTo>
                </a:path>
              </a:pathLst>
            </a:custGeom>
            <a:solidFill>
              <a:schemeClr val="bg1"/>
            </a:solidFill>
            <a:ln>
              <a:noFill/>
            </a:ln>
            <a:effectLst/>
          </p:spPr>
          <p:txBody>
            <a:bodyPr wrap="none" anchor="ctr"/>
            <a:lstStyle/>
            <a:p>
              <a:endParaRPr lang="en-US" dirty="0">
                <a:latin typeface="Poppins" pitchFamily="2" charset="77"/>
              </a:endParaRPr>
            </a:p>
          </p:txBody>
        </p:sp>
        <p:sp>
          <p:nvSpPr>
            <p:cNvPr id="56" name="Freeform 541">
              <a:extLst>
                <a:ext uri="{FF2B5EF4-FFF2-40B4-BE49-F238E27FC236}">
                  <a16:creationId xmlns:a16="http://schemas.microsoft.com/office/drawing/2014/main" id="{99908B6A-A295-9DED-0759-105636DDCC69}"/>
                </a:ext>
              </a:extLst>
            </p:cNvPr>
            <p:cNvSpPr>
              <a:spLocks noChangeArrowheads="1"/>
            </p:cNvSpPr>
            <p:nvPr/>
          </p:nvSpPr>
          <p:spPr bwMode="auto">
            <a:xfrm>
              <a:off x="812477" y="1534258"/>
              <a:ext cx="878888" cy="878888"/>
            </a:xfrm>
            <a:custGeom>
              <a:avLst/>
              <a:gdLst>
                <a:gd name="T0" fmla="*/ 1411 w 1412"/>
                <a:gd name="T1" fmla="*/ 705 h 1410"/>
                <a:gd name="T2" fmla="*/ 1411 w 1412"/>
                <a:gd name="T3" fmla="*/ 705 h 1410"/>
                <a:gd name="T4" fmla="*/ 705 w 1412"/>
                <a:gd name="T5" fmla="*/ 1409 h 1410"/>
                <a:gd name="T6" fmla="*/ 705 w 1412"/>
                <a:gd name="T7" fmla="*/ 1409 h 1410"/>
                <a:gd name="T8" fmla="*/ 0 w 1412"/>
                <a:gd name="T9" fmla="*/ 705 h 1410"/>
                <a:gd name="T10" fmla="*/ 0 w 1412"/>
                <a:gd name="T11" fmla="*/ 705 h 1410"/>
                <a:gd name="T12" fmla="*/ 705 w 1412"/>
                <a:gd name="T13" fmla="*/ 0 h 1410"/>
                <a:gd name="T14" fmla="*/ 705 w 1412"/>
                <a:gd name="T15" fmla="*/ 0 h 1410"/>
                <a:gd name="T16" fmla="*/ 1411 w 1412"/>
                <a:gd name="T17" fmla="*/ 705 h 14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12" h="1410">
                  <a:moveTo>
                    <a:pt x="1411" y="705"/>
                  </a:moveTo>
                  <a:lnTo>
                    <a:pt x="1411" y="705"/>
                  </a:lnTo>
                  <a:cubicBezTo>
                    <a:pt x="1411" y="1094"/>
                    <a:pt x="1095" y="1409"/>
                    <a:pt x="705" y="1409"/>
                  </a:cubicBezTo>
                  <a:lnTo>
                    <a:pt x="705" y="1409"/>
                  </a:lnTo>
                  <a:cubicBezTo>
                    <a:pt x="316" y="1409"/>
                    <a:pt x="0" y="1094"/>
                    <a:pt x="0" y="705"/>
                  </a:cubicBezTo>
                  <a:lnTo>
                    <a:pt x="0" y="705"/>
                  </a:lnTo>
                  <a:cubicBezTo>
                    <a:pt x="0" y="316"/>
                    <a:pt x="316" y="0"/>
                    <a:pt x="705" y="0"/>
                  </a:cubicBezTo>
                  <a:lnTo>
                    <a:pt x="705" y="0"/>
                  </a:lnTo>
                  <a:cubicBezTo>
                    <a:pt x="1095" y="0"/>
                    <a:pt x="1411" y="316"/>
                    <a:pt x="1411" y="705"/>
                  </a:cubicBezTo>
                </a:path>
              </a:pathLst>
            </a:custGeom>
            <a:solidFill>
              <a:srgbClr val="0069B4"/>
            </a:solidFill>
            <a:ln>
              <a:noFill/>
            </a:ln>
            <a:effectLst/>
          </p:spPr>
          <p:txBody>
            <a:bodyPr wrap="none" anchor="ctr"/>
            <a:lstStyle/>
            <a:p>
              <a:endParaRPr lang="en-US" dirty="0">
                <a:latin typeface="Poppins" pitchFamily="2" charset="77"/>
              </a:endParaRPr>
            </a:p>
          </p:txBody>
        </p:sp>
      </p:grpSp>
      <p:sp>
        <p:nvSpPr>
          <p:cNvPr id="58" name="TextBox 57">
            <a:extLst>
              <a:ext uri="{FF2B5EF4-FFF2-40B4-BE49-F238E27FC236}">
                <a16:creationId xmlns:a16="http://schemas.microsoft.com/office/drawing/2014/main" id="{E624E8C0-8039-1942-3F58-8F70BE866F75}"/>
              </a:ext>
            </a:extLst>
          </p:cNvPr>
          <p:cNvSpPr txBox="1"/>
          <p:nvPr/>
        </p:nvSpPr>
        <p:spPr>
          <a:xfrm>
            <a:off x="704841" y="2915716"/>
            <a:ext cx="1892787" cy="584775"/>
          </a:xfrm>
          <a:prstGeom prst="rect">
            <a:avLst/>
          </a:prstGeom>
          <a:noFill/>
        </p:spPr>
        <p:txBody>
          <a:bodyPr wrap="square" rtlCol="0" anchor="b">
            <a:spAutoFit/>
          </a:bodyPr>
          <a:lstStyle/>
          <a:p>
            <a:pPr algn="ctr"/>
            <a:r>
              <a:rPr lang="en-US" sz="1600" b="1" spc="-15" dirty="0">
                <a:solidFill>
                  <a:srgbClr val="0069B4"/>
                </a:solidFill>
                <a:latin typeface="Arial" panose="020B0604020202020204" pitchFamily="34" charset="0"/>
                <a:cs typeface="Arial" panose="020B0604020202020204" pitchFamily="34" charset="0"/>
              </a:rPr>
              <a:t>Handling Missing Values</a:t>
            </a:r>
          </a:p>
        </p:txBody>
      </p:sp>
      <p:sp>
        <p:nvSpPr>
          <p:cNvPr id="59" name="TextBox 58">
            <a:extLst>
              <a:ext uri="{FF2B5EF4-FFF2-40B4-BE49-F238E27FC236}">
                <a16:creationId xmlns:a16="http://schemas.microsoft.com/office/drawing/2014/main" id="{DB7A1A0A-B703-BC39-E605-2165E40BC2E4}"/>
              </a:ext>
            </a:extLst>
          </p:cNvPr>
          <p:cNvSpPr txBox="1"/>
          <p:nvPr/>
        </p:nvSpPr>
        <p:spPr>
          <a:xfrm>
            <a:off x="589674" y="3638216"/>
            <a:ext cx="2296800" cy="993029"/>
          </a:xfrm>
          <a:prstGeom prst="rect">
            <a:avLst/>
          </a:prstGeom>
          <a:noFill/>
        </p:spPr>
        <p:txBody>
          <a:bodyPr wrap="square" rtlCol="0">
            <a:spAutoFit/>
          </a:bodyPr>
          <a:lstStyle/>
          <a:p>
            <a:pPr algn="just">
              <a:lnSpc>
                <a:spcPts val="1800"/>
              </a:lnSpc>
            </a:pPr>
            <a:r>
              <a:rPr lang="en-US" sz="1200" spc="-10" dirty="0">
                <a:solidFill>
                  <a:srgbClr val="08105B"/>
                </a:solidFill>
                <a:latin typeface="Arial" panose="020B0604020202020204" pitchFamily="34" charset="0"/>
                <a:cs typeface="Arial" panose="020B0604020202020204" pitchFamily="34" charset="0"/>
              </a:rPr>
              <a:t>Imputed missing values using the mean for numerical features and the mode for categorical features.</a:t>
            </a:r>
          </a:p>
        </p:txBody>
      </p:sp>
      <p:sp>
        <p:nvSpPr>
          <p:cNvPr id="60" name="TextBox 59">
            <a:extLst>
              <a:ext uri="{FF2B5EF4-FFF2-40B4-BE49-F238E27FC236}">
                <a16:creationId xmlns:a16="http://schemas.microsoft.com/office/drawing/2014/main" id="{435AB2AD-6304-CB2D-7D5A-7AE2369BD339}"/>
              </a:ext>
            </a:extLst>
          </p:cNvPr>
          <p:cNvSpPr txBox="1"/>
          <p:nvPr/>
        </p:nvSpPr>
        <p:spPr>
          <a:xfrm>
            <a:off x="3372332" y="2915716"/>
            <a:ext cx="2295748" cy="584775"/>
          </a:xfrm>
          <a:prstGeom prst="rect">
            <a:avLst/>
          </a:prstGeom>
          <a:noFill/>
        </p:spPr>
        <p:txBody>
          <a:bodyPr wrap="square" rtlCol="0" anchor="b">
            <a:spAutoFit/>
          </a:bodyPr>
          <a:lstStyle/>
          <a:p>
            <a:pPr algn="ctr"/>
            <a:r>
              <a:rPr lang="en-US" sz="1600" b="1" spc="-15" dirty="0">
                <a:solidFill>
                  <a:srgbClr val="C60BDF"/>
                </a:solidFill>
                <a:latin typeface="Arial" panose="020B0604020202020204" pitchFamily="34" charset="0"/>
                <a:cs typeface="Arial" panose="020B0604020202020204" pitchFamily="34" charset="0"/>
              </a:rPr>
              <a:t>Encoding Categorical Variables</a:t>
            </a:r>
          </a:p>
        </p:txBody>
      </p:sp>
      <p:sp>
        <p:nvSpPr>
          <p:cNvPr id="61" name="TextBox 60">
            <a:extLst>
              <a:ext uri="{FF2B5EF4-FFF2-40B4-BE49-F238E27FC236}">
                <a16:creationId xmlns:a16="http://schemas.microsoft.com/office/drawing/2014/main" id="{1BD1F183-E61F-C467-9E3A-8C5D2EBF0177}"/>
              </a:ext>
            </a:extLst>
          </p:cNvPr>
          <p:cNvSpPr txBox="1"/>
          <p:nvPr/>
        </p:nvSpPr>
        <p:spPr>
          <a:xfrm>
            <a:off x="3365152" y="3638216"/>
            <a:ext cx="2296800" cy="1454694"/>
          </a:xfrm>
          <a:prstGeom prst="rect">
            <a:avLst/>
          </a:prstGeom>
          <a:noFill/>
        </p:spPr>
        <p:txBody>
          <a:bodyPr wrap="square" rtlCol="0">
            <a:spAutoFit/>
          </a:bodyPr>
          <a:lstStyle/>
          <a:p>
            <a:pPr algn="just">
              <a:lnSpc>
                <a:spcPts val="1800"/>
              </a:lnSpc>
            </a:pPr>
            <a:r>
              <a:rPr lang="en-US" sz="1200" spc="-10" dirty="0">
                <a:solidFill>
                  <a:srgbClr val="08105B"/>
                </a:solidFill>
                <a:latin typeface="Arial" panose="020B0604020202020204" pitchFamily="34" charset="0"/>
                <a:cs typeface="Arial" panose="020B0604020202020204" pitchFamily="34" charset="0"/>
              </a:rPr>
              <a:t>Used Label Encoding for categorical features, ensuring that no encoded value is 0 and maintaining a mapping for clarity.</a:t>
            </a:r>
            <a:br>
              <a:rPr lang="en-US" sz="1200" spc="-10" dirty="0">
                <a:solidFill>
                  <a:srgbClr val="08105B"/>
                </a:solidFill>
                <a:latin typeface="Arial" panose="020B0604020202020204" pitchFamily="34" charset="0"/>
                <a:cs typeface="Arial" panose="020B0604020202020204" pitchFamily="34" charset="0"/>
              </a:rPr>
            </a:br>
            <a:endParaRPr lang="en-US" sz="1200" spc="-10" dirty="0">
              <a:solidFill>
                <a:srgbClr val="08105B"/>
              </a:solidFill>
              <a:latin typeface="Arial" panose="020B0604020202020204" pitchFamily="34" charset="0"/>
              <a:cs typeface="Arial" panose="020B0604020202020204" pitchFamily="34" charset="0"/>
            </a:endParaRPr>
          </a:p>
        </p:txBody>
      </p:sp>
      <p:sp>
        <p:nvSpPr>
          <p:cNvPr id="62" name="TextBox 61">
            <a:extLst>
              <a:ext uri="{FF2B5EF4-FFF2-40B4-BE49-F238E27FC236}">
                <a16:creationId xmlns:a16="http://schemas.microsoft.com/office/drawing/2014/main" id="{E6983137-11D5-6AB8-D32D-668227679870}"/>
              </a:ext>
            </a:extLst>
          </p:cNvPr>
          <p:cNvSpPr txBox="1"/>
          <p:nvPr/>
        </p:nvSpPr>
        <p:spPr>
          <a:xfrm>
            <a:off x="6442784" y="2915716"/>
            <a:ext cx="2169217" cy="584775"/>
          </a:xfrm>
          <a:prstGeom prst="rect">
            <a:avLst/>
          </a:prstGeom>
          <a:noFill/>
        </p:spPr>
        <p:txBody>
          <a:bodyPr wrap="square" rtlCol="0" anchor="b">
            <a:spAutoFit/>
          </a:bodyPr>
          <a:lstStyle/>
          <a:p>
            <a:pPr algn="ctr"/>
            <a:r>
              <a:rPr lang="en-US" sz="1600" b="1" spc="-15" dirty="0">
                <a:solidFill>
                  <a:schemeClr val="accent3"/>
                </a:solidFill>
                <a:latin typeface="Arial" panose="020B0604020202020204" pitchFamily="34" charset="0"/>
                <a:cs typeface="Arial" panose="020B0604020202020204" pitchFamily="34" charset="0"/>
              </a:rPr>
              <a:t>Scaling Numerical Features:</a:t>
            </a:r>
          </a:p>
        </p:txBody>
      </p:sp>
      <p:sp>
        <p:nvSpPr>
          <p:cNvPr id="63" name="TextBox 62">
            <a:extLst>
              <a:ext uri="{FF2B5EF4-FFF2-40B4-BE49-F238E27FC236}">
                <a16:creationId xmlns:a16="http://schemas.microsoft.com/office/drawing/2014/main" id="{1CB32FA8-9E44-9A4E-ABDC-6C6150F0AC1B}"/>
              </a:ext>
            </a:extLst>
          </p:cNvPr>
          <p:cNvSpPr txBox="1"/>
          <p:nvPr/>
        </p:nvSpPr>
        <p:spPr>
          <a:xfrm>
            <a:off x="6140630" y="3638216"/>
            <a:ext cx="2458800" cy="993029"/>
          </a:xfrm>
          <a:prstGeom prst="rect">
            <a:avLst/>
          </a:prstGeom>
          <a:noFill/>
        </p:spPr>
        <p:txBody>
          <a:bodyPr wrap="square" rtlCol="0">
            <a:spAutoFit/>
          </a:bodyPr>
          <a:lstStyle/>
          <a:p>
            <a:pPr algn="just">
              <a:lnSpc>
                <a:spcPts val="1800"/>
              </a:lnSpc>
            </a:pPr>
            <a:r>
              <a:rPr lang="en-US" sz="1200" spc="-10" dirty="0">
                <a:solidFill>
                  <a:srgbClr val="08105B"/>
                </a:solidFill>
                <a:latin typeface="Arial" panose="020B0604020202020204" pitchFamily="34" charset="0"/>
                <a:cs typeface="Arial" panose="020B0604020202020204" pitchFamily="34" charset="0"/>
              </a:rPr>
              <a:t>Applied Standard Scaler to standardize numerical features so that it has a mean of 0 and a standard deviation of 1. </a:t>
            </a:r>
          </a:p>
        </p:txBody>
      </p:sp>
      <p:sp>
        <p:nvSpPr>
          <p:cNvPr id="64" name="TextBox 63">
            <a:extLst>
              <a:ext uri="{FF2B5EF4-FFF2-40B4-BE49-F238E27FC236}">
                <a16:creationId xmlns:a16="http://schemas.microsoft.com/office/drawing/2014/main" id="{9392EE57-F6E2-A0C2-2091-AD889CC9C941}"/>
              </a:ext>
            </a:extLst>
          </p:cNvPr>
          <p:cNvSpPr txBox="1"/>
          <p:nvPr/>
        </p:nvSpPr>
        <p:spPr>
          <a:xfrm>
            <a:off x="9386704" y="2915716"/>
            <a:ext cx="1892787" cy="584775"/>
          </a:xfrm>
          <a:prstGeom prst="rect">
            <a:avLst/>
          </a:prstGeom>
          <a:noFill/>
        </p:spPr>
        <p:txBody>
          <a:bodyPr wrap="square" rtlCol="0" anchor="b">
            <a:spAutoFit/>
          </a:bodyPr>
          <a:lstStyle/>
          <a:p>
            <a:pPr algn="ctr"/>
            <a:r>
              <a:rPr lang="en-US" sz="1600" b="1" spc="-15" dirty="0">
                <a:solidFill>
                  <a:srgbClr val="00F2AD"/>
                </a:solidFill>
                <a:latin typeface="Arial" panose="020B0604020202020204" pitchFamily="34" charset="0"/>
                <a:cs typeface="Arial" panose="020B0604020202020204" pitchFamily="34" charset="0"/>
              </a:rPr>
              <a:t>Exploratory Data Analysis</a:t>
            </a:r>
          </a:p>
        </p:txBody>
      </p:sp>
      <p:sp>
        <p:nvSpPr>
          <p:cNvPr id="65" name="TextBox 64">
            <a:extLst>
              <a:ext uri="{FF2B5EF4-FFF2-40B4-BE49-F238E27FC236}">
                <a16:creationId xmlns:a16="http://schemas.microsoft.com/office/drawing/2014/main" id="{B3CEAD1A-977F-6C37-8D6F-E1E0CA381C67}"/>
              </a:ext>
            </a:extLst>
          </p:cNvPr>
          <p:cNvSpPr txBox="1"/>
          <p:nvPr/>
        </p:nvSpPr>
        <p:spPr>
          <a:xfrm>
            <a:off x="9078109" y="3608069"/>
            <a:ext cx="2295748" cy="3070521"/>
          </a:xfrm>
          <a:prstGeom prst="rect">
            <a:avLst/>
          </a:prstGeom>
          <a:noFill/>
        </p:spPr>
        <p:txBody>
          <a:bodyPr wrap="square" rtlCol="0">
            <a:spAutoFit/>
          </a:bodyPr>
          <a:lstStyle/>
          <a:p>
            <a:pPr algn="just">
              <a:lnSpc>
                <a:spcPts val="1800"/>
              </a:lnSpc>
            </a:pPr>
            <a:r>
              <a:rPr lang="en-US" sz="1200" spc="-10" dirty="0">
                <a:solidFill>
                  <a:srgbClr val="08105B"/>
                </a:solidFill>
                <a:latin typeface="Arial" panose="020B0604020202020204" pitchFamily="34" charset="0"/>
                <a:cs typeface="Arial" panose="020B0604020202020204" pitchFamily="34" charset="0"/>
              </a:rPr>
              <a:t>Checked for data imbalance in the target variable. Created visualizations like scatter plots and pie charts to analyze the distribution and relationships in the data.</a:t>
            </a:r>
          </a:p>
          <a:p>
            <a:pPr marL="171450" indent="-171450" algn="just">
              <a:lnSpc>
                <a:spcPts val="1800"/>
              </a:lnSpc>
              <a:buFont typeface="Arial" panose="020B0604020202020204" pitchFamily="34" charset="0"/>
              <a:buChar char="•"/>
            </a:pPr>
            <a:r>
              <a:rPr lang="en-US" sz="1200" spc="-10" dirty="0">
                <a:solidFill>
                  <a:srgbClr val="08105B"/>
                </a:solidFill>
                <a:latin typeface="Arial" panose="020B0604020202020204" pitchFamily="34" charset="0"/>
                <a:cs typeface="Arial" panose="020B0604020202020204" pitchFamily="34" charset="0"/>
              </a:rPr>
              <a:t>Check for Imbalance in target variable</a:t>
            </a:r>
          </a:p>
          <a:p>
            <a:pPr marL="171450" indent="-171450" algn="just">
              <a:lnSpc>
                <a:spcPts val="1800"/>
              </a:lnSpc>
              <a:buFont typeface="Arial" panose="020B0604020202020204" pitchFamily="34" charset="0"/>
              <a:buChar char="•"/>
            </a:pPr>
            <a:r>
              <a:rPr lang="en-US" sz="1200" spc="-10" dirty="0">
                <a:solidFill>
                  <a:srgbClr val="08105B"/>
                </a:solidFill>
                <a:latin typeface="Arial" panose="020B0604020202020204" pitchFamily="34" charset="0"/>
                <a:cs typeface="Arial" panose="020B0604020202020204" pitchFamily="34" charset="0"/>
              </a:rPr>
              <a:t>Check for feature distributions</a:t>
            </a:r>
          </a:p>
          <a:p>
            <a:pPr marL="171450" indent="-171450" algn="just">
              <a:lnSpc>
                <a:spcPts val="1800"/>
              </a:lnSpc>
              <a:buFont typeface="Arial" panose="020B0604020202020204" pitchFamily="34" charset="0"/>
              <a:buChar char="•"/>
            </a:pPr>
            <a:r>
              <a:rPr lang="en-US" sz="1200" spc="-10" dirty="0">
                <a:solidFill>
                  <a:srgbClr val="08105B"/>
                </a:solidFill>
                <a:latin typeface="Arial" panose="020B0604020202020204" pitchFamily="34" charset="0"/>
                <a:cs typeface="Arial" panose="020B0604020202020204" pitchFamily="34" charset="0"/>
              </a:rPr>
              <a:t>Check Linear Relationship between target variable and features</a:t>
            </a:r>
          </a:p>
        </p:txBody>
      </p:sp>
      <p:grpSp>
        <p:nvGrpSpPr>
          <p:cNvPr id="4" name="Group 3">
            <a:extLst>
              <a:ext uri="{FF2B5EF4-FFF2-40B4-BE49-F238E27FC236}">
                <a16:creationId xmlns:a16="http://schemas.microsoft.com/office/drawing/2014/main" id="{26DD3BEE-EF6E-00DC-C7FF-B49E2B0D77B2}"/>
              </a:ext>
            </a:extLst>
          </p:cNvPr>
          <p:cNvGrpSpPr/>
          <p:nvPr/>
        </p:nvGrpSpPr>
        <p:grpSpPr>
          <a:xfrm>
            <a:off x="9237234" y="1193690"/>
            <a:ext cx="1906087" cy="1554532"/>
            <a:chOff x="7209129" y="1193690"/>
            <a:chExt cx="1906087" cy="1554532"/>
          </a:xfrm>
        </p:grpSpPr>
        <p:sp>
          <p:nvSpPr>
            <p:cNvPr id="42" name="Freeform 257">
              <a:extLst>
                <a:ext uri="{FF2B5EF4-FFF2-40B4-BE49-F238E27FC236}">
                  <a16:creationId xmlns:a16="http://schemas.microsoft.com/office/drawing/2014/main" id="{C2DA264D-6BDC-17E6-B81D-D7AFC526311D}"/>
                </a:ext>
              </a:extLst>
            </p:cNvPr>
            <p:cNvSpPr>
              <a:spLocks noChangeArrowheads="1"/>
            </p:cNvSpPr>
            <p:nvPr/>
          </p:nvSpPr>
          <p:spPr bwMode="auto">
            <a:xfrm>
              <a:off x="7758434" y="1193690"/>
              <a:ext cx="1356782" cy="1554532"/>
            </a:xfrm>
            <a:custGeom>
              <a:avLst/>
              <a:gdLst>
                <a:gd name="T0" fmla="*/ 43 w 2178"/>
                <a:gd name="T1" fmla="*/ 156 h 2498"/>
                <a:gd name="T2" fmla="*/ 649 w 2178"/>
                <a:gd name="T3" fmla="*/ 1208 h 2498"/>
                <a:gd name="T4" fmla="*/ 649 w 2178"/>
                <a:gd name="T5" fmla="*/ 1208 h 2498"/>
                <a:gd name="T6" fmla="*/ 649 w 2178"/>
                <a:gd name="T7" fmla="*/ 1290 h 2498"/>
                <a:gd name="T8" fmla="*/ 43 w 2178"/>
                <a:gd name="T9" fmla="*/ 2341 h 2498"/>
                <a:gd name="T10" fmla="*/ 43 w 2178"/>
                <a:gd name="T11" fmla="*/ 2341 h 2498"/>
                <a:gd name="T12" fmla="*/ 156 w 2178"/>
                <a:gd name="T13" fmla="*/ 2455 h 2498"/>
                <a:gd name="T14" fmla="*/ 2121 w 2178"/>
                <a:gd name="T15" fmla="*/ 1321 h 2498"/>
                <a:gd name="T16" fmla="*/ 2121 w 2178"/>
                <a:gd name="T17" fmla="*/ 1321 h 2498"/>
                <a:gd name="T18" fmla="*/ 2121 w 2178"/>
                <a:gd name="T19" fmla="*/ 1177 h 2498"/>
                <a:gd name="T20" fmla="*/ 156 w 2178"/>
                <a:gd name="T21" fmla="*/ 42 h 2498"/>
                <a:gd name="T22" fmla="*/ 156 w 2178"/>
                <a:gd name="T23" fmla="*/ 42 h 2498"/>
                <a:gd name="T24" fmla="*/ 43 w 2178"/>
                <a:gd name="T25" fmla="*/ 156 h 24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178" h="2498">
                  <a:moveTo>
                    <a:pt x="43" y="156"/>
                  </a:moveTo>
                  <a:lnTo>
                    <a:pt x="649" y="1208"/>
                  </a:lnTo>
                  <a:lnTo>
                    <a:pt x="649" y="1208"/>
                  </a:lnTo>
                  <a:cubicBezTo>
                    <a:pt x="665" y="1233"/>
                    <a:pt x="665" y="1265"/>
                    <a:pt x="649" y="1290"/>
                  </a:cubicBezTo>
                  <a:lnTo>
                    <a:pt x="43" y="2341"/>
                  </a:lnTo>
                  <a:lnTo>
                    <a:pt x="43" y="2341"/>
                  </a:lnTo>
                  <a:cubicBezTo>
                    <a:pt x="0" y="2415"/>
                    <a:pt x="82" y="2497"/>
                    <a:pt x="156" y="2455"/>
                  </a:cubicBezTo>
                  <a:lnTo>
                    <a:pt x="2121" y="1321"/>
                  </a:lnTo>
                  <a:lnTo>
                    <a:pt x="2121" y="1321"/>
                  </a:lnTo>
                  <a:cubicBezTo>
                    <a:pt x="2177" y="1289"/>
                    <a:pt x="2177" y="1209"/>
                    <a:pt x="2121" y="1177"/>
                  </a:cubicBezTo>
                  <a:lnTo>
                    <a:pt x="156" y="42"/>
                  </a:lnTo>
                  <a:lnTo>
                    <a:pt x="156" y="42"/>
                  </a:lnTo>
                  <a:cubicBezTo>
                    <a:pt x="82" y="0"/>
                    <a:pt x="0" y="82"/>
                    <a:pt x="43" y="156"/>
                  </a:cubicBezTo>
                </a:path>
              </a:pathLst>
            </a:custGeom>
            <a:solidFill>
              <a:srgbClr val="00F2AD"/>
            </a:solidFill>
            <a:ln>
              <a:noFill/>
            </a:ln>
            <a:effectLst/>
          </p:spPr>
          <p:txBody>
            <a:bodyPr wrap="none" anchor="ctr"/>
            <a:lstStyle/>
            <a:p>
              <a:endParaRPr lang="en-US" dirty="0">
                <a:latin typeface="Poppins" pitchFamily="2" charset="77"/>
              </a:endParaRPr>
            </a:p>
          </p:txBody>
        </p:sp>
        <p:sp>
          <p:nvSpPr>
            <p:cNvPr id="43" name="Freeform 258">
              <a:extLst>
                <a:ext uri="{FF2B5EF4-FFF2-40B4-BE49-F238E27FC236}">
                  <a16:creationId xmlns:a16="http://schemas.microsoft.com/office/drawing/2014/main" id="{9CA64E97-CA07-D694-AB56-F7CE061F3491}"/>
                </a:ext>
              </a:extLst>
            </p:cNvPr>
            <p:cNvSpPr>
              <a:spLocks noChangeArrowheads="1"/>
            </p:cNvSpPr>
            <p:nvPr/>
          </p:nvSpPr>
          <p:spPr bwMode="auto">
            <a:xfrm>
              <a:off x="7209129" y="1424397"/>
              <a:ext cx="1095864" cy="1095862"/>
            </a:xfrm>
            <a:custGeom>
              <a:avLst/>
              <a:gdLst>
                <a:gd name="T0" fmla="*/ 1760 w 1761"/>
                <a:gd name="T1" fmla="*/ 880 h 1760"/>
                <a:gd name="T2" fmla="*/ 1760 w 1761"/>
                <a:gd name="T3" fmla="*/ 880 h 1760"/>
                <a:gd name="T4" fmla="*/ 880 w 1761"/>
                <a:gd name="T5" fmla="*/ 1759 h 1760"/>
                <a:gd name="T6" fmla="*/ 880 w 1761"/>
                <a:gd name="T7" fmla="*/ 1759 h 1760"/>
                <a:gd name="T8" fmla="*/ 0 w 1761"/>
                <a:gd name="T9" fmla="*/ 880 h 1760"/>
                <a:gd name="T10" fmla="*/ 0 w 1761"/>
                <a:gd name="T11" fmla="*/ 880 h 1760"/>
                <a:gd name="T12" fmla="*/ 880 w 1761"/>
                <a:gd name="T13" fmla="*/ 0 h 1760"/>
                <a:gd name="T14" fmla="*/ 880 w 1761"/>
                <a:gd name="T15" fmla="*/ 0 h 1760"/>
                <a:gd name="T16" fmla="*/ 1760 w 1761"/>
                <a:gd name="T17" fmla="*/ 880 h 17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61" h="1760">
                  <a:moveTo>
                    <a:pt x="1760" y="880"/>
                  </a:moveTo>
                  <a:lnTo>
                    <a:pt x="1760" y="880"/>
                  </a:lnTo>
                  <a:cubicBezTo>
                    <a:pt x="1760" y="1367"/>
                    <a:pt x="1366" y="1759"/>
                    <a:pt x="880" y="1759"/>
                  </a:cubicBezTo>
                  <a:lnTo>
                    <a:pt x="880" y="1759"/>
                  </a:lnTo>
                  <a:cubicBezTo>
                    <a:pt x="394" y="1759"/>
                    <a:pt x="0" y="1367"/>
                    <a:pt x="0" y="880"/>
                  </a:cubicBezTo>
                  <a:lnTo>
                    <a:pt x="0" y="880"/>
                  </a:lnTo>
                  <a:cubicBezTo>
                    <a:pt x="0" y="394"/>
                    <a:pt x="394" y="0"/>
                    <a:pt x="880" y="0"/>
                  </a:cubicBezTo>
                  <a:lnTo>
                    <a:pt x="880" y="0"/>
                  </a:lnTo>
                  <a:cubicBezTo>
                    <a:pt x="1366" y="0"/>
                    <a:pt x="1760" y="394"/>
                    <a:pt x="1760" y="880"/>
                  </a:cubicBezTo>
                </a:path>
              </a:pathLst>
            </a:custGeom>
            <a:solidFill>
              <a:schemeClr val="bg1"/>
            </a:solidFill>
            <a:ln>
              <a:noFill/>
            </a:ln>
            <a:effectLst/>
          </p:spPr>
          <p:txBody>
            <a:bodyPr wrap="none" anchor="ctr"/>
            <a:lstStyle/>
            <a:p>
              <a:endParaRPr lang="en-US" dirty="0">
                <a:latin typeface="Poppins" pitchFamily="2" charset="77"/>
              </a:endParaRPr>
            </a:p>
          </p:txBody>
        </p:sp>
        <p:sp>
          <p:nvSpPr>
            <p:cNvPr id="44" name="Freeform 259">
              <a:extLst>
                <a:ext uri="{FF2B5EF4-FFF2-40B4-BE49-F238E27FC236}">
                  <a16:creationId xmlns:a16="http://schemas.microsoft.com/office/drawing/2014/main" id="{B277F3CD-9DED-8BFD-575C-E8742438FCA9}"/>
                </a:ext>
              </a:extLst>
            </p:cNvPr>
            <p:cNvSpPr>
              <a:spLocks noChangeArrowheads="1"/>
            </p:cNvSpPr>
            <p:nvPr/>
          </p:nvSpPr>
          <p:spPr bwMode="auto">
            <a:xfrm>
              <a:off x="7318990" y="1534258"/>
              <a:ext cx="878888" cy="878888"/>
            </a:xfrm>
            <a:custGeom>
              <a:avLst/>
              <a:gdLst>
                <a:gd name="T0" fmla="*/ 1410 w 1411"/>
                <a:gd name="T1" fmla="*/ 705 h 1410"/>
                <a:gd name="T2" fmla="*/ 1410 w 1411"/>
                <a:gd name="T3" fmla="*/ 705 h 1410"/>
                <a:gd name="T4" fmla="*/ 705 w 1411"/>
                <a:gd name="T5" fmla="*/ 1409 h 1410"/>
                <a:gd name="T6" fmla="*/ 705 w 1411"/>
                <a:gd name="T7" fmla="*/ 1409 h 1410"/>
                <a:gd name="T8" fmla="*/ 0 w 1411"/>
                <a:gd name="T9" fmla="*/ 705 h 1410"/>
                <a:gd name="T10" fmla="*/ 0 w 1411"/>
                <a:gd name="T11" fmla="*/ 705 h 1410"/>
                <a:gd name="T12" fmla="*/ 705 w 1411"/>
                <a:gd name="T13" fmla="*/ 0 h 1410"/>
                <a:gd name="T14" fmla="*/ 705 w 1411"/>
                <a:gd name="T15" fmla="*/ 0 h 1410"/>
                <a:gd name="T16" fmla="*/ 1410 w 1411"/>
                <a:gd name="T17" fmla="*/ 705 h 14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11" h="1410">
                  <a:moveTo>
                    <a:pt x="1410" y="705"/>
                  </a:moveTo>
                  <a:lnTo>
                    <a:pt x="1410" y="705"/>
                  </a:lnTo>
                  <a:cubicBezTo>
                    <a:pt x="1410" y="1094"/>
                    <a:pt x="1095" y="1409"/>
                    <a:pt x="705" y="1409"/>
                  </a:cubicBezTo>
                  <a:lnTo>
                    <a:pt x="705" y="1409"/>
                  </a:lnTo>
                  <a:cubicBezTo>
                    <a:pt x="315" y="1409"/>
                    <a:pt x="0" y="1094"/>
                    <a:pt x="0" y="705"/>
                  </a:cubicBezTo>
                  <a:lnTo>
                    <a:pt x="0" y="705"/>
                  </a:lnTo>
                  <a:cubicBezTo>
                    <a:pt x="0" y="316"/>
                    <a:pt x="315" y="0"/>
                    <a:pt x="705" y="0"/>
                  </a:cubicBezTo>
                  <a:lnTo>
                    <a:pt x="705" y="0"/>
                  </a:lnTo>
                  <a:cubicBezTo>
                    <a:pt x="1095" y="0"/>
                    <a:pt x="1410" y="316"/>
                    <a:pt x="1410" y="705"/>
                  </a:cubicBezTo>
                </a:path>
              </a:pathLst>
            </a:custGeom>
            <a:solidFill>
              <a:srgbClr val="00F2AD"/>
            </a:solidFill>
            <a:ln>
              <a:noFill/>
            </a:ln>
            <a:effectLst/>
          </p:spPr>
          <p:txBody>
            <a:bodyPr wrap="none" anchor="ctr"/>
            <a:lstStyle/>
            <a:p>
              <a:endParaRPr lang="en-US" dirty="0">
                <a:latin typeface="Poppins" pitchFamily="2" charset="77"/>
              </a:endParaRPr>
            </a:p>
          </p:txBody>
        </p:sp>
      </p:grpSp>
      <p:pic>
        <p:nvPicPr>
          <p:cNvPr id="2" name="Picture 1" descr="A blue circle with black letters&#10;&#10;Description automatically generated">
            <a:extLst>
              <a:ext uri="{FF2B5EF4-FFF2-40B4-BE49-F238E27FC236}">
                <a16:creationId xmlns:a16="http://schemas.microsoft.com/office/drawing/2014/main" id="{A2FBFF28-51E3-9B60-31DA-B64EA82B68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89676" y="208891"/>
            <a:ext cx="719140" cy="720000"/>
          </a:xfrm>
          <a:prstGeom prst="rect">
            <a:avLst/>
          </a:prstGeom>
        </p:spPr>
      </p:pic>
      <p:pic>
        <p:nvPicPr>
          <p:cNvPr id="10" name="Graphic 9" descr="Dice outline">
            <a:extLst>
              <a:ext uri="{FF2B5EF4-FFF2-40B4-BE49-F238E27FC236}">
                <a16:creationId xmlns:a16="http://schemas.microsoft.com/office/drawing/2014/main" id="{BC97DCE1-A294-03EC-C3CA-BA94227C16A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740076" y="1741999"/>
            <a:ext cx="468000" cy="468000"/>
          </a:xfrm>
          <a:prstGeom prst="rect">
            <a:avLst/>
          </a:prstGeom>
        </p:spPr>
      </p:pic>
      <p:pic>
        <p:nvPicPr>
          <p:cNvPr id="14" name="Graphic 13" descr="Magnifying glass outline">
            <a:extLst>
              <a:ext uri="{FF2B5EF4-FFF2-40B4-BE49-F238E27FC236}">
                <a16:creationId xmlns:a16="http://schemas.microsoft.com/office/drawing/2014/main" id="{AB6297DF-FA22-3384-EEFA-27D27BF25D7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27413" y="1763315"/>
            <a:ext cx="468000" cy="468000"/>
          </a:xfrm>
          <a:prstGeom prst="rect">
            <a:avLst/>
          </a:prstGeom>
        </p:spPr>
      </p:pic>
      <p:pic>
        <p:nvPicPr>
          <p:cNvPr id="16" name="Graphic 15" descr="Pie chart outline">
            <a:extLst>
              <a:ext uri="{FF2B5EF4-FFF2-40B4-BE49-F238E27FC236}">
                <a16:creationId xmlns:a16="http://schemas.microsoft.com/office/drawing/2014/main" id="{467D6D69-86D4-E06E-0461-D537D153A543}"/>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9545272" y="1743371"/>
            <a:ext cx="468000" cy="468000"/>
          </a:xfrm>
          <a:prstGeom prst="rect">
            <a:avLst/>
          </a:prstGeom>
        </p:spPr>
      </p:pic>
      <p:pic>
        <p:nvPicPr>
          <p:cNvPr id="18" name="Graphic 17" descr="Abacus outline">
            <a:extLst>
              <a:ext uri="{FF2B5EF4-FFF2-40B4-BE49-F238E27FC236}">
                <a16:creationId xmlns:a16="http://schemas.microsoft.com/office/drawing/2014/main" id="{5BEFE87A-A74A-04BE-04B1-68AB2E8BBD1C}"/>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3866378" y="1731366"/>
            <a:ext cx="468000" cy="468000"/>
          </a:xfrm>
          <a:prstGeom prst="rect">
            <a:avLst/>
          </a:prstGeom>
        </p:spPr>
      </p:pic>
      <p:pic>
        <p:nvPicPr>
          <p:cNvPr id="22" name="Picture 21">
            <a:extLst>
              <a:ext uri="{FF2B5EF4-FFF2-40B4-BE49-F238E27FC236}">
                <a16:creationId xmlns:a16="http://schemas.microsoft.com/office/drawing/2014/main" id="{14627972-3D9B-FF81-E82A-183AA40817D1}"/>
              </a:ext>
            </a:extLst>
          </p:cNvPr>
          <p:cNvPicPr>
            <a:picLocks noChangeAspect="1"/>
          </p:cNvPicPr>
          <p:nvPr/>
        </p:nvPicPr>
        <p:blipFill rotWithShape="1">
          <a:blip r:embed="rId11"/>
          <a:srcRect t="1241"/>
          <a:stretch/>
        </p:blipFill>
        <p:spPr>
          <a:xfrm>
            <a:off x="637958" y="4641015"/>
            <a:ext cx="1473523" cy="2047890"/>
          </a:xfrm>
          <a:prstGeom prst="rect">
            <a:avLst/>
          </a:prstGeom>
        </p:spPr>
      </p:pic>
      <p:pic>
        <p:nvPicPr>
          <p:cNvPr id="9" name="Picture 8" descr="A close-up of a computer code&#10;&#10;Description automatically generated">
            <a:extLst>
              <a:ext uri="{FF2B5EF4-FFF2-40B4-BE49-F238E27FC236}">
                <a16:creationId xmlns:a16="http://schemas.microsoft.com/office/drawing/2014/main" id="{A2E0866B-D852-7382-1400-01095344FF4C}"/>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056598" y="5217159"/>
            <a:ext cx="5913487" cy="893314"/>
          </a:xfrm>
          <a:prstGeom prst="rect">
            <a:avLst/>
          </a:prstGeom>
        </p:spPr>
      </p:pic>
    </p:spTree>
    <p:extLst>
      <p:ext uri="{BB962C8B-B14F-4D97-AF65-F5344CB8AC3E}">
        <p14:creationId xmlns:p14="http://schemas.microsoft.com/office/powerpoint/2010/main" val="38202610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3B7CE322-7B89-AABB-ABDD-8AFD03983351}"/>
              </a:ext>
            </a:extLst>
          </p:cNvPr>
          <p:cNvSpPr txBox="1">
            <a:spLocks/>
          </p:cNvSpPr>
          <p:nvPr/>
        </p:nvSpPr>
        <p:spPr>
          <a:xfrm>
            <a:off x="584793" y="365126"/>
            <a:ext cx="10533517" cy="863390"/>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dirty="0">
                <a:solidFill>
                  <a:srgbClr val="002953"/>
                </a:solidFill>
                <a:latin typeface="Arial" panose="020B0604020202020204" pitchFamily="34" charset="0"/>
                <a:cs typeface="Arial" panose="020B0604020202020204" pitchFamily="34" charset="0"/>
              </a:rPr>
              <a:t>Process Flow of the Explanatory Analysis</a:t>
            </a:r>
          </a:p>
        </p:txBody>
      </p:sp>
      <p:sp>
        <p:nvSpPr>
          <p:cNvPr id="12" name="Slide Number Placeholder 4">
            <a:extLst>
              <a:ext uri="{FF2B5EF4-FFF2-40B4-BE49-F238E27FC236}">
                <a16:creationId xmlns:a16="http://schemas.microsoft.com/office/drawing/2014/main" id="{6E722EAD-CB37-ABFC-B2A8-9FE280D287B6}"/>
              </a:ext>
            </a:extLst>
          </p:cNvPr>
          <p:cNvSpPr txBox="1">
            <a:spLocks/>
          </p:cNvSpPr>
          <p:nvPr/>
        </p:nvSpPr>
        <p:spPr>
          <a:xfrm>
            <a:off x="11579934" y="6273209"/>
            <a:ext cx="459467" cy="384538"/>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8F63A3B-78C7-47BE-AE5E-E10140E04643}" type="slidenum">
              <a:rPr lang="en-US" sz="1600" smtClean="0">
                <a:solidFill>
                  <a:srgbClr val="141FAA"/>
                </a:solidFill>
                <a:latin typeface="Arial" panose="020B0604020202020204" pitchFamily="34" charset="0"/>
                <a:cs typeface="Arial" panose="020B0604020202020204" pitchFamily="34" charset="0"/>
              </a:rPr>
              <a:pPr/>
              <a:t>5</a:t>
            </a:fld>
            <a:endParaRPr lang="en-US" sz="1600" dirty="0">
              <a:solidFill>
                <a:srgbClr val="141FAA"/>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5EA23D07-A85C-935C-B536-2F2948C97D85}"/>
              </a:ext>
            </a:extLst>
          </p:cNvPr>
          <p:cNvSpPr txBox="1"/>
          <p:nvPr/>
        </p:nvSpPr>
        <p:spPr>
          <a:xfrm>
            <a:off x="584794" y="1068470"/>
            <a:ext cx="10855838" cy="1323439"/>
          </a:xfrm>
          <a:prstGeom prst="rect">
            <a:avLst/>
          </a:prstGeom>
          <a:solidFill>
            <a:schemeClr val="bg1">
              <a:lumMod val="95000"/>
            </a:schemeClr>
          </a:solidFill>
        </p:spPr>
        <p:txBody>
          <a:bodyPr wrap="square">
            <a:spAutoFit/>
          </a:bodyPr>
          <a:lstStyle/>
          <a:p>
            <a:pPr algn="l"/>
            <a:r>
              <a:rPr lang="en-US" sz="2000" b="1" i="0" dirty="0">
                <a:solidFill>
                  <a:srgbClr val="141FAA"/>
                </a:solidFill>
                <a:effectLst/>
                <a:latin typeface="Arial" panose="020B0604020202020204" pitchFamily="34" charset="0"/>
                <a:cs typeface="Arial" panose="020B0604020202020204" pitchFamily="34" charset="0"/>
              </a:rPr>
              <a:t>Imbalance in Target Variable</a:t>
            </a:r>
          </a:p>
          <a:p>
            <a:pPr algn="l"/>
            <a:endParaRPr lang="en-US" dirty="0">
              <a:latin typeface="Arial" panose="020B0604020202020204" pitchFamily="34" charset="0"/>
              <a:cs typeface="Arial" panose="020B0604020202020204" pitchFamily="34" charset="0"/>
            </a:endParaRPr>
          </a:p>
          <a:p>
            <a:pPr algn="l"/>
            <a:r>
              <a:rPr lang="en-US" sz="1400" b="0" i="0" dirty="0">
                <a:solidFill>
                  <a:srgbClr val="08105B"/>
                </a:solidFill>
                <a:effectLst/>
                <a:latin typeface="Arial" panose="020B0604020202020204" pitchFamily="34" charset="0"/>
                <a:cs typeface="Arial" panose="020B0604020202020204" pitchFamily="34" charset="0"/>
              </a:rPr>
              <a:t>The variable/attribute "Default Status" represents whether or not the customer has paid or defaulted on loan. This variable is the target or dependent variable that will be predicted in the model. The following graphs provides a visual representation of the distribution of data for this variable.</a:t>
            </a:r>
            <a:endParaRPr lang="en-US" sz="1400" b="0" i="0" dirty="0">
              <a:effectLst/>
              <a:latin typeface="Arial" panose="020B0604020202020204" pitchFamily="34" charset="0"/>
              <a:cs typeface="Arial" panose="020B0604020202020204" pitchFamily="34" charset="0"/>
            </a:endParaRPr>
          </a:p>
        </p:txBody>
      </p:sp>
      <p:pic>
        <p:nvPicPr>
          <p:cNvPr id="2" name="Picture 1" descr="A blue circle with black letters&#10;&#10;Description automatically generated">
            <a:extLst>
              <a:ext uri="{FF2B5EF4-FFF2-40B4-BE49-F238E27FC236}">
                <a16:creationId xmlns:a16="http://schemas.microsoft.com/office/drawing/2014/main" id="{CEFD4B9D-808C-20FD-23C3-DEED634202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89676" y="208891"/>
            <a:ext cx="719140" cy="720000"/>
          </a:xfrm>
          <a:prstGeom prst="rect">
            <a:avLst/>
          </a:prstGeom>
        </p:spPr>
      </p:pic>
      <p:sp>
        <p:nvSpPr>
          <p:cNvPr id="5" name="TextBox 4">
            <a:extLst>
              <a:ext uri="{FF2B5EF4-FFF2-40B4-BE49-F238E27FC236}">
                <a16:creationId xmlns:a16="http://schemas.microsoft.com/office/drawing/2014/main" id="{89F578A2-BF7F-417A-DA5D-0558CC9163F7}"/>
              </a:ext>
            </a:extLst>
          </p:cNvPr>
          <p:cNvSpPr txBox="1"/>
          <p:nvPr/>
        </p:nvSpPr>
        <p:spPr>
          <a:xfrm>
            <a:off x="584793" y="5876388"/>
            <a:ext cx="10855838" cy="738664"/>
          </a:xfrm>
          <a:prstGeom prst="rect">
            <a:avLst/>
          </a:prstGeom>
          <a:solidFill>
            <a:schemeClr val="bg1">
              <a:lumMod val="95000"/>
            </a:schemeClr>
          </a:solidFill>
        </p:spPr>
        <p:txBody>
          <a:bodyPr wrap="square">
            <a:spAutoFit/>
          </a:bodyPr>
          <a:lstStyle/>
          <a:p>
            <a:pPr algn="l"/>
            <a:r>
              <a:rPr lang="en-US" sz="1400" b="0" i="0" dirty="0">
                <a:solidFill>
                  <a:srgbClr val="08105B"/>
                </a:solidFill>
                <a:effectLst/>
                <a:latin typeface="Arial" panose="020B0604020202020204" pitchFamily="34" charset="0"/>
                <a:cs typeface="Arial" panose="020B0604020202020204" pitchFamily="34" charset="0"/>
              </a:rPr>
              <a:t>Based on the chart, it is evident that out of the total 5,000 records, 4,001 (80%) are classified as 0 and 999 (20%) are classified as 1. This indicates that the majority of customers has paid the loan and did not default. This distribution is known as imbalanced, which could cause modeling issues and low performance levels for the imbalanced value. In the upcoming phases, this issue will be tackled.</a:t>
            </a:r>
            <a:endParaRPr lang="en-US" sz="1400" b="0" i="0" dirty="0">
              <a:effectLst/>
              <a:latin typeface="Arial" panose="020B0604020202020204" pitchFamily="34" charset="0"/>
              <a:cs typeface="Arial" panose="020B0604020202020204" pitchFamily="34" charset="0"/>
            </a:endParaRPr>
          </a:p>
        </p:txBody>
      </p:sp>
      <p:pic>
        <p:nvPicPr>
          <p:cNvPr id="7" name="Picture 6" descr="A graph of a distribution of default status">
            <a:extLst>
              <a:ext uri="{FF2B5EF4-FFF2-40B4-BE49-F238E27FC236}">
                <a16:creationId xmlns:a16="http://schemas.microsoft.com/office/drawing/2014/main" id="{04417E59-7B6E-4BEB-4660-A7281E13503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1120" y="2391795"/>
            <a:ext cx="5103626" cy="3461533"/>
          </a:xfrm>
          <a:prstGeom prst="rect">
            <a:avLst/>
          </a:prstGeom>
        </p:spPr>
      </p:pic>
      <p:pic>
        <p:nvPicPr>
          <p:cNvPr id="11" name="Picture 10" descr="A blue and orange pie chart&#10;&#10;Description automatically generated">
            <a:extLst>
              <a:ext uri="{FF2B5EF4-FFF2-40B4-BE49-F238E27FC236}">
                <a16:creationId xmlns:a16="http://schemas.microsoft.com/office/drawing/2014/main" id="{AF25F4D7-A9C1-9D9A-228E-0D116713073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59269" y="2413061"/>
            <a:ext cx="3791952" cy="3461533"/>
          </a:xfrm>
          <a:prstGeom prst="rect">
            <a:avLst/>
          </a:prstGeom>
        </p:spPr>
      </p:pic>
    </p:spTree>
    <p:extLst>
      <p:ext uri="{BB962C8B-B14F-4D97-AF65-F5344CB8AC3E}">
        <p14:creationId xmlns:p14="http://schemas.microsoft.com/office/powerpoint/2010/main" val="29890464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3B7CE322-7B89-AABB-ABDD-8AFD03983351}"/>
              </a:ext>
            </a:extLst>
          </p:cNvPr>
          <p:cNvSpPr txBox="1">
            <a:spLocks/>
          </p:cNvSpPr>
          <p:nvPr/>
        </p:nvSpPr>
        <p:spPr>
          <a:xfrm>
            <a:off x="584793" y="365126"/>
            <a:ext cx="10533517" cy="863390"/>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dirty="0">
                <a:solidFill>
                  <a:srgbClr val="002953"/>
                </a:solidFill>
                <a:latin typeface="Arial" panose="020B0604020202020204" pitchFamily="34" charset="0"/>
                <a:cs typeface="Arial" panose="020B0604020202020204" pitchFamily="34" charset="0"/>
              </a:rPr>
              <a:t>Process Flow of the Explanatory Analysis</a:t>
            </a:r>
          </a:p>
        </p:txBody>
      </p:sp>
      <p:sp>
        <p:nvSpPr>
          <p:cNvPr id="12" name="Slide Number Placeholder 4">
            <a:extLst>
              <a:ext uri="{FF2B5EF4-FFF2-40B4-BE49-F238E27FC236}">
                <a16:creationId xmlns:a16="http://schemas.microsoft.com/office/drawing/2014/main" id="{6E722EAD-CB37-ABFC-B2A8-9FE280D287B6}"/>
              </a:ext>
            </a:extLst>
          </p:cNvPr>
          <p:cNvSpPr txBox="1">
            <a:spLocks/>
          </p:cNvSpPr>
          <p:nvPr/>
        </p:nvSpPr>
        <p:spPr>
          <a:xfrm>
            <a:off x="11579934" y="6273209"/>
            <a:ext cx="459467" cy="384538"/>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8F63A3B-78C7-47BE-AE5E-E10140E04643}" type="slidenum">
              <a:rPr lang="en-US" sz="1600" smtClean="0">
                <a:solidFill>
                  <a:srgbClr val="141FAA"/>
                </a:solidFill>
                <a:latin typeface="Arial" panose="020B0604020202020204" pitchFamily="34" charset="0"/>
                <a:cs typeface="Arial" panose="020B0604020202020204" pitchFamily="34" charset="0"/>
              </a:rPr>
              <a:pPr/>
              <a:t>6</a:t>
            </a:fld>
            <a:endParaRPr lang="en-US" sz="1600" dirty="0">
              <a:solidFill>
                <a:srgbClr val="141FAA"/>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5EA23D07-A85C-935C-B536-2F2948C97D85}"/>
              </a:ext>
            </a:extLst>
          </p:cNvPr>
          <p:cNvSpPr txBox="1"/>
          <p:nvPr/>
        </p:nvSpPr>
        <p:spPr>
          <a:xfrm>
            <a:off x="584794" y="1068470"/>
            <a:ext cx="10855838" cy="1107996"/>
          </a:xfrm>
          <a:prstGeom prst="rect">
            <a:avLst/>
          </a:prstGeom>
          <a:solidFill>
            <a:schemeClr val="bg1">
              <a:lumMod val="95000"/>
            </a:schemeClr>
          </a:solidFill>
        </p:spPr>
        <p:txBody>
          <a:bodyPr wrap="square">
            <a:spAutoFit/>
          </a:bodyPr>
          <a:lstStyle/>
          <a:p>
            <a:pPr algn="l"/>
            <a:r>
              <a:rPr lang="en-US" sz="2000" b="1" i="0" dirty="0">
                <a:solidFill>
                  <a:srgbClr val="141FAA"/>
                </a:solidFill>
                <a:effectLst/>
                <a:latin typeface="Arial" panose="020B0604020202020204" pitchFamily="34" charset="0"/>
                <a:cs typeface="Arial" panose="020B0604020202020204" pitchFamily="34" charset="0"/>
              </a:rPr>
              <a:t>Feature Distribution</a:t>
            </a:r>
          </a:p>
          <a:p>
            <a:pPr algn="l"/>
            <a:endParaRPr lang="en-US" dirty="0">
              <a:latin typeface="Arial" panose="020B0604020202020204" pitchFamily="34" charset="0"/>
              <a:cs typeface="Arial" panose="020B0604020202020204" pitchFamily="34" charset="0"/>
            </a:endParaRPr>
          </a:p>
          <a:p>
            <a:pPr algn="l"/>
            <a:r>
              <a:rPr lang="en-US" sz="1400" b="0" i="0" dirty="0">
                <a:solidFill>
                  <a:srgbClr val="08105B"/>
                </a:solidFill>
                <a:effectLst/>
                <a:latin typeface="Arial" panose="020B0604020202020204" pitchFamily="34" charset="0"/>
                <a:cs typeface="Arial" panose="020B0604020202020204" pitchFamily="34" charset="0"/>
              </a:rPr>
              <a:t>The variable</a:t>
            </a:r>
            <a:r>
              <a:rPr lang="en-US" sz="1400" dirty="0">
                <a:solidFill>
                  <a:srgbClr val="08105B"/>
                </a:solidFill>
                <a:latin typeface="Arial" panose="020B0604020202020204" pitchFamily="34" charset="0"/>
                <a:cs typeface="Arial" panose="020B0604020202020204" pitchFamily="34" charset="0"/>
              </a:rPr>
              <a:t>s gender and marital status are control variables, that make sure our dataset is representative of the demography of the customers for the bank.</a:t>
            </a:r>
            <a:endParaRPr lang="en-US" sz="1400" b="0" i="0" dirty="0">
              <a:effectLst/>
              <a:latin typeface="Arial" panose="020B0604020202020204" pitchFamily="34" charset="0"/>
              <a:cs typeface="Arial" panose="020B0604020202020204" pitchFamily="34" charset="0"/>
            </a:endParaRPr>
          </a:p>
        </p:txBody>
      </p:sp>
      <p:pic>
        <p:nvPicPr>
          <p:cNvPr id="2" name="Picture 1" descr="A blue circle with black letters&#10;&#10;Description automatically generated">
            <a:extLst>
              <a:ext uri="{FF2B5EF4-FFF2-40B4-BE49-F238E27FC236}">
                <a16:creationId xmlns:a16="http://schemas.microsoft.com/office/drawing/2014/main" id="{CEFD4B9D-808C-20FD-23C3-DEED634202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89676" y="208891"/>
            <a:ext cx="719140" cy="720000"/>
          </a:xfrm>
          <a:prstGeom prst="rect">
            <a:avLst/>
          </a:prstGeom>
        </p:spPr>
      </p:pic>
      <p:sp>
        <p:nvSpPr>
          <p:cNvPr id="5" name="TextBox 4">
            <a:extLst>
              <a:ext uri="{FF2B5EF4-FFF2-40B4-BE49-F238E27FC236}">
                <a16:creationId xmlns:a16="http://schemas.microsoft.com/office/drawing/2014/main" id="{89F578A2-BF7F-417A-DA5D-0558CC9163F7}"/>
              </a:ext>
            </a:extLst>
          </p:cNvPr>
          <p:cNvSpPr txBox="1"/>
          <p:nvPr/>
        </p:nvSpPr>
        <p:spPr>
          <a:xfrm>
            <a:off x="584793" y="6003981"/>
            <a:ext cx="10855838" cy="523220"/>
          </a:xfrm>
          <a:prstGeom prst="rect">
            <a:avLst/>
          </a:prstGeom>
          <a:solidFill>
            <a:schemeClr val="bg1">
              <a:lumMod val="95000"/>
            </a:schemeClr>
          </a:solidFill>
        </p:spPr>
        <p:txBody>
          <a:bodyPr wrap="square">
            <a:spAutoFit/>
          </a:bodyPr>
          <a:lstStyle/>
          <a:p>
            <a:pPr algn="l"/>
            <a:r>
              <a:rPr lang="en-US" sz="1400" b="0" i="0" dirty="0">
                <a:solidFill>
                  <a:srgbClr val="08105B"/>
                </a:solidFill>
                <a:effectLst/>
                <a:latin typeface="Arial" panose="020B0604020202020204" pitchFamily="34" charset="0"/>
                <a:cs typeface="Arial" panose="020B0604020202020204" pitchFamily="34" charset="0"/>
              </a:rPr>
              <a:t>Here we see that, </a:t>
            </a:r>
            <a:r>
              <a:rPr lang="en-US" sz="1400" dirty="0">
                <a:solidFill>
                  <a:srgbClr val="08105B"/>
                </a:solidFill>
                <a:latin typeface="Arial" panose="020B0604020202020204" pitchFamily="34" charset="0"/>
                <a:cs typeface="Arial" panose="020B0604020202020204" pitchFamily="34" charset="0"/>
              </a:rPr>
              <a:t>the distribution of the gender and martial status is evenly distributed across the dataset. Eliminating any skewness in the data towards a particular gender, or martial status</a:t>
            </a:r>
            <a:r>
              <a:rPr lang="en-US" sz="1400" b="0" i="0" dirty="0">
                <a:solidFill>
                  <a:srgbClr val="08105B"/>
                </a:solidFill>
                <a:effectLst/>
                <a:latin typeface="Arial" panose="020B0604020202020204" pitchFamily="34" charset="0"/>
                <a:cs typeface="Arial" panose="020B0604020202020204" pitchFamily="34" charset="0"/>
              </a:rPr>
              <a:t>. </a:t>
            </a:r>
            <a:r>
              <a:rPr lang="en-US" sz="1400" b="0" i="0" dirty="0" err="1">
                <a:solidFill>
                  <a:srgbClr val="08105B"/>
                </a:solidFill>
                <a:effectLst/>
                <a:latin typeface="Arial" panose="020B0604020202020204" pitchFamily="34" charset="0"/>
                <a:cs typeface="Arial" panose="020B0604020202020204" pitchFamily="34" charset="0"/>
              </a:rPr>
              <a:t>Normalising</a:t>
            </a:r>
            <a:r>
              <a:rPr lang="en-US" sz="1400" b="0" i="0" dirty="0">
                <a:solidFill>
                  <a:srgbClr val="08105B"/>
                </a:solidFill>
                <a:effectLst/>
                <a:latin typeface="Arial" panose="020B0604020202020204" pitchFamily="34" charset="0"/>
                <a:cs typeface="Arial" panose="020B0604020202020204" pitchFamily="34" charset="0"/>
              </a:rPr>
              <a:t> the dataset has reduced the likelihood of confounded bias.</a:t>
            </a:r>
            <a:endParaRPr lang="en-US" sz="1400" b="0" i="0" dirty="0">
              <a:effectLst/>
              <a:latin typeface="Arial" panose="020B0604020202020204" pitchFamily="34" charset="0"/>
              <a:cs typeface="Arial" panose="020B0604020202020204" pitchFamily="34" charset="0"/>
            </a:endParaRPr>
          </a:p>
        </p:txBody>
      </p:sp>
      <p:pic>
        <p:nvPicPr>
          <p:cNvPr id="6" name="Picture 5" descr="A blue and orange bar graph&#10;&#10;Description automatically generated">
            <a:extLst>
              <a:ext uri="{FF2B5EF4-FFF2-40B4-BE49-F238E27FC236}">
                <a16:creationId xmlns:a16="http://schemas.microsoft.com/office/drawing/2014/main" id="{349EE0D7-59CC-5373-A444-54D63CB3E97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4793" y="2338630"/>
            <a:ext cx="5098812" cy="3539335"/>
          </a:xfrm>
          <a:prstGeom prst="rect">
            <a:avLst/>
          </a:prstGeom>
        </p:spPr>
      </p:pic>
      <p:pic>
        <p:nvPicPr>
          <p:cNvPr id="9" name="Picture 8" descr="A bar chart with different colored rectangles&#10;&#10;Description automatically generated">
            <a:extLst>
              <a:ext uri="{FF2B5EF4-FFF2-40B4-BE49-F238E27FC236}">
                <a16:creationId xmlns:a16="http://schemas.microsoft.com/office/drawing/2014/main" id="{5DF82AC2-8FFE-73CA-AC31-D8A51B34BBC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55588" y="2317478"/>
            <a:ext cx="5098812" cy="3474899"/>
          </a:xfrm>
          <a:prstGeom prst="rect">
            <a:avLst/>
          </a:prstGeom>
        </p:spPr>
      </p:pic>
    </p:spTree>
    <p:extLst>
      <p:ext uri="{BB962C8B-B14F-4D97-AF65-F5344CB8AC3E}">
        <p14:creationId xmlns:p14="http://schemas.microsoft.com/office/powerpoint/2010/main" val="6327285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3B7CE322-7B89-AABB-ABDD-8AFD03983351}"/>
              </a:ext>
            </a:extLst>
          </p:cNvPr>
          <p:cNvSpPr txBox="1">
            <a:spLocks/>
          </p:cNvSpPr>
          <p:nvPr/>
        </p:nvSpPr>
        <p:spPr>
          <a:xfrm>
            <a:off x="584793" y="365126"/>
            <a:ext cx="10533517" cy="863390"/>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dirty="0">
                <a:solidFill>
                  <a:srgbClr val="002953"/>
                </a:solidFill>
                <a:latin typeface="Arial" panose="020B0604020202020204" pitchFamily="34" charset="0"/>
                <a:cs typeface="Arial" panose="020B0604020202020204" pitchFamily="34" charset="0"/>
              </a:rPr>
              <a:t>Process Flow of the Explanatory Analysis</a:t>
            </a:r>
          </a:p>
        </p:txBody>
      </p:sp>
      <p:sp>
        <p:nvSpPr>
          <p:cNvPr id="12" name="Slide Number Placeholder 4">
            <a:extLst>
              <a:ext uri="{FF2B5EF4-FFF2-40B4-BE49-F238E27FC236}">
                <a16:creationId xmlns:a16="http://schemas.microsoft.com/office/drawing/2014/main" id="{6E722EAD-CB37-ABFC-B2A8-9FE280D287B6}"/>
              </a:ext>
            </a:extLst>
          </p:cNvPr>
          <p:cNvSpPr txBox="1">
            <a:spLocks/>
          </p:cNvSpPr>
          <p:nvPr/>
        </p:nvSpPr>
        <p:spPr>
          <a:xfrm>
            <a:off x="11579934" y="6273209"/>
            <a:ext cx="459467" cy="384538"/>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8F63A3B-78C7-47BE-AE5E-E10140E04643}" type="slidenum">
              <a:rPr lang="en-US" sz="1600" smtClean="0">
                <a:solidFill>
                  <a:srgbClr val="141FAA"/>
                </a:solidFill>
                <a:latin typeface="Arial" panose="020B0604020202020204" pitchFamily="34" charset="0"/>
                <a:cs typeface="Arial" panose="020B0604020202020204" pitchFamily="34" charset="0"/>
              </a:rPr>
              <a:pPr/>
              <a:t>7</a:t>
            </a:fld>
            <a:endParaRPr lang="en-US" sz="1600" dirty="0">
              <a:solidFill>
                <a:srgbClr val="141FAA"/>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5EA23D07-A85C-935C-B536-2F2948C97D85}"/>
              </a:ext>
            </a:extLst>
          </p:cNvPr>
          <p:cNvSpPr txBox="1"/>
          <p:nvPr/>
        </p:nvSpPr>
        <p:spPr>
          <a:xfrm>
            <a:off x="584794" y="1068470"/>
            <a:ext cx="10855838" cy="1754326"/>
          </a:xfrm>
          <a:prstGeom prst="rect">
            <a:avLst/>
          </a:prstGeom>
          <a:solidFill>
            <a:schemeClr val="bg1">
              <a:lumMod val="95000"/>
            </a:schemeClr>
          </a:solidFill>
        </p:spPr>
        <p:txBody>
          <a:bodyPr wrap="square">
            <a:spAutoFit/>
          </a:bodyPr>
          <a:lstStyle/>
          <a:p>
            <a:pPr algn="l"/>
            <a:r>
              <a:rPr lang="en-US" sz="2000" b="1" i="0" dirty="0">
                <a:solidFill>
                  <a:srgbClr val="141FAA"/>
                </a:solidFill>
                <a:effectLst/>
                <a:latin typeface="Arial" panose="020B0604020202020204" pitchFamily="34" charset="0"/>
                <a:cs typeface="Arial" panose="020B0604020202020204" pitchFamily="34" charset="0"/>
              </a:rPr>
              <a:t>Relationship between Features and the Target Variable</a:t>
            </a:r>
          </a:p>
          <a:p>
            <a:pPr algn="l"/>
            <a:endParaRPr lang="en-US" dirty="0">
              <a:latin typeface="Arial" panose="020B0604020202020204" pitchFamily="34" charset="0"/>
              <a:cs typeface="Arial" panose="020B0604020202020204" pitchFamily="34" charset="0"/>
            </a:endParaRPr>
          </a:p>
          <a:p>
            <a:pPr algn="l"/>
            <a:r>
              <a:rPr lang="en-US" sz="1400" b="0" i="0" dirty="0">
                <a:solidFill>
                  <a:srgbClr val="08105B"/>
                </a:solidFill>
                <a:effectLst/>
                <a:latin typeface="Arial" panose="020B0604020202020204" pitchFamily="34" charset="0"/>
                <a:cs typeface="Arial" panose="020B0604020202020204" pitchFamily="34" charset="0"/>
              </a:rPr>
              <a:t>The boxplots reveal the following insights regarding the relationship between numerical features and the default status:</a:t>
            </a:r>
          </a:p>
          <a:p>
            <a:pPr algn="l"/>
            <a:r>
              <a:rPr lang="en-US" sz="1400" b="1" i="0" dirty="0">
                <a:solidFill>
                  <a:srgbClr val="08105B"/>
                </a:solidFill>
                <a:effectLst/>
                <a:latin typeface="Arial" panose="020B0604020202020204" pitchFamily="34" charset="0"/>
                <a:cs typeface="Arial" panose="020B0604020202020204" pitchFamily="34" charset="0"/>
              </a:rPr>
              <a:t>Loan Amount vs Default Status</a:t>
            </a:r>
            <a:r>
              <a:rPr lang="en-US" sz="1400" b="0" i="0" dirty="0">
                <a:solidFill>
                  <a:srgbClr val="08105B"/>
                </a:solidFill>
                <a:effectLst/>
                <a:latin typeface="Arial" panose="020B0604020202020204" pitchFamily="34" charset="0"/>
                <a:cs typeface="Arial" panose="020B0604020202020204" pitchFamily="34" charset="0"/>
              </a:rPr>
              <a:t>: There is a slight difference in loan amounts between defaulters and non-defaulters, with defaulters tending to have higher loan amounts.</a:t>
            </a:r>
          </a:p>
          <a:p>
            <a:pPr algn="l"/>
            <a:r>
              <a:rPr lang="en-US" sz="1400" b="1" i="0" dirty="0">
                <a:solidFill>
                  <a:srgbClr val="08105B"/>
                </a:solidFill>
                <a:effectLst/>
                <a:latin typeface="Arial" panose="020B0604020202020204" pitchFamily="34" charset="0"/>
                <a:cs typeface="Arial" panose="020B0604020202020204" pitchFamily="34" charset="0"/>
              </a:rPr>
              <a:t>Interest Rate vs Default Status</a:t>
            </a:r>
            <a:r>
              <a:rPr lang="en-US" sz="1400" b="0" i="0" dirty="0">
                <a:solidFill>
                  <a:srgbClr val="08105B"/>
                </a:solidFill>
                <a:effectLst/>
                <a:latin typeface="Arial" panose="020B0604020202020204" pitchFamily="34" charset="0"/>
                <a:cs typeface="Arial" panose="020B0604020202020204" pitchFamily="34" charset="0"/>
              </a:rPr>
              <a:t>: Defaulters tend to have higher interest rates compared to non-defaulters.</a:t>
            </a:r>
          </a:p>
          <a:p>
            <a:pPr algn="l"/>
            <a:endParaRPr lang="en-US" sz="1400" b="0" i="0" dirty="0">
              <a:effectLst/>
              <a:latin typeface="Arial" panose="020B0604020202020204" pitchFamily="34" charset="0"/>
              <a:cs typeface="Arial" panose="020B0604020202020204" pitchFamily="34" charset="0"/>
            </a:endParaRPr>
          </a:p>
        </p:txBody>
      </p:sp>
      <p:pic>
        <p:nvPicPr>
          <p:cNvPr id="2" name="Picture 1" descr="A blue circle with black letters&#10;&#10;Description automatically generated">
            <a:extLst>
              <a:ext uri="{FF2B5EF4-FFF2-40B4-BE49-F238E27FC236}">
                <a16:creationId xmlns:a16="http://schemas.microsoft.com/office/drawing/2014/main" id="{CEFD4B9D-808C-20FD-23C3-DEED634202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89676" y="208891"/>
            <a:ext cx="719140" cy="720000"/>
          </a:xfrm>
          <a:prstGeom prst="rect">
            <a:avLst/>
          </a:prstGeom>
        </p:spPr>
      </p:pic>
      <p:pic>
        <p:nvPicPr>
          <p:cNvPr id="7" name="Picture 6" descr="A screenshot of a graph&#10;&#10;Description automatically generated">
            <a:extLst>
              <a:ext uri="{FF2B5EF4-FFF2-40B4-BE49-F238E27FC236}">
                <a16:creationId xmlns:a16="http://schemas.microsoft.com/office/drawing/2014/main" id="{C68F8F2A-2F78-8A1A-C499-E386FDAF0EF5}"/>
              </a:ext>
            </a:extLst>
          </p:cNvPr>
          <p:cNvPicPr>
            <a:picLocks noChangeAspect="1"/>
          </p:cNvPicPr>
          <p:nvPr/>
        </p:nvPicPr>
        <p:blipFill rotWithShape="1">
          <a:blip r:embed="rId3">
            <a:extLst>
              <a:ext uri="{28A0092B-C50C-407E-A947-70E740481C1C}">
                <a14:useLocalDpi xmlns:a14="http://schemas.microsoft.com/office/drawing/2010/main" val="0"/>
              </a:ext>
            </a:extLst>
          </a:blip>
          <a:srcRect l="1380" t="3188" r="4647" b="34584"/>
          <a:stretch/>
        </p:blipFill>
        <p:spPr>
          <a:xfrm>
            <a:off x="584793" y="3019232"/>
            <a:ext cx="9484240" cy="3397621"/>
          </a:xfrm>
          <a:prstGeom prst="rect">
            <a:avLst/>
          </a:prstGeom>
        </p:spPr>
      </p:pic>
    </p:spTree>
    <p:extLst>
      <p:ext uri="{BB962C8B-B14F-4D97-AF65-F5344CB8AC3E}">
        <p14:creationId xmlns:p14="http://schemas.microsoft.com/office/powerpoint/2010/main" val="8497866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3B7CE322-7B89-AABB-ABDD-8AFD03983351}"/>
              </a:ext>
            </a:extLst>
          </p:cNvPr>
          <p:cNvSpPr txBox="1">
            <a:spLocks/>
          </p:cNvSpPr>
          <p:nvPr/>
        </p:nvSpPr>
        <p:spPr>
          <a:xfrm>
            <a:off x="584793" y="365126"/>
            <a:ext cx="10533517" cy="863390"/>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dirty="0">
                <a:solidFill>
                  <a:srgbClr val="002953"/>
                </a:solidFill>
                <a:latin typeface="Arial" panose="020B0604020202020204" pitchFamily="34" charset="0"/>
                <a:cs typeface="Arial" panose="020B0604020202020204" pitchFamily="34" charset="0"/>
              </a:rPr>
              <a:t>Process Flow of the Explanatory Analysis</a:t>
            </a:r>
          </a:p>
        </p:txBody>
      </p:sp>
      <p:sp>
        <p:nvSpPr>
          <p:cNvPr id="12" name="Slide Number Placeholder 4">
            <a:extLst>
              <a:ext uri="{FF2B5EF4-FFF2-40B4-BE49-F238E27FC236}">
                <a16:creationId xmlns:a16="http://schemas.microsoft.com/office/drawing/2014/main" id="{6E722EAD-CB37-ABFC-B2A8-9FE280D287B6}"/>
              </a:ext>
            </a:extLst>
          </p:cNvPr>
          <p:cNvSpPr txBox="1">
            <a:spLocks/>
          </p:cNvSpPr>
          <p:nvPr/>
        </p:nvSpPr>
        <p:spPr>
          <a:xfrm>
            <a:off x="11579934" y="6273209"/>
            <a:ext cx="459467" cy="384538"/>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8F63A3B-78C7-47BE-AE5E-E10140E04643}" type="slidenum">
              <a:rPr lang="en-US" sz="1600" smtClean="0">
                <a:solidFill>
                  <a:srgbClr val="141FAA"/>
                </a:solidFill>
                <a:latin typeface="Arial" panose="020B0604020202020204" pitchFamily="34" charset="0"/>
                <a:cs typeface="Arial" panose="020B0604020202020204" pitchFamily="34" charset="0"/>
              </a:rPr>
              <a:pPr/>
              <a:t>8</a:t>
            </a:fld>
            <a:endParaRPr lang="en-US" sz="1600" dirty="0">
              <a:solidFill>
                <a:srgbClr val="141FAA"/>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5EA23D07-A85C-935C-B536-2F2948C97D85}"/>
              </a:ext>
            </a:extLst>
          </p:cNvPr>
          <p:cNvSpPr txBox="1"/>
          <p:nvPr/>
        </p:nvSpPr>
        <p:spPr>
          <a:xfrm>
            <a:off x="584794" y="1068470"/>
            <a:ext cx="10855838" cy="1538883"/>
          </a:xfrm>
          <a:prstGeom prst="rect">
            <a:avLst/>
          </a:prstGeom>
          <a:solidFill>
            <a:schemeClr val="bg1">
              <a:lumMod val="95000"/>
            </a:schemeClr>
          </a:solidFill>
        </p:spPr>
        <p:txBody>
          <a:bodyPr wrap="square">
            <a:spAutoFit/>
          </a:bodyPr>
          <a:lstStyle/>
          <a:p>
            <a:pPr algn="l"/>
            <a:r>
              <a:rPr lang="en-US" sz="2000" b="1" i="0" dirty="0">
                <a:solidFill>
                  <a:srgbClr val="141FAA"/>
                </a:solidFill>
                <a:effectLst/>
                <a:latin typeface="Arial" panose="020B0604020202020204" pitchFamily="34" charset="0"/>
                <a:cs typeface="Arial" panose="020B0604020202020204" pitchFamily="34" charset="0"/>
              </a:rPr>
              <a:t>Relationship between Features and the Target Variable</a:t>
            </a:r>
          </a:p>
          <a:p>
            <a:pPr algn="l"/>
            <a:endParaRPr lang="en-US" dirty="0">
              <a:latin typeface="Arial" panose="020B0604020202020204" pitchFamily="34" charset="0"/>
              <a:cs typeface="Arial" panose="020B0604020202020204" pitchFamily="34" charset="0"/>
            </a:endParaRPr>
          </a:p>
          <a:p>
            <a:pPr algn="l"/>
            <a:r>
              <a:rPr lang="en-US" sz="1400" b="0" i="0" dirty="0">
                <a:solidFill>
                  <a:srgbClr val="08105B"/>
                </a:solidFill>
                <a:effectLst/>
                <a:latin typeface="Arial" panose="020B0604020202020204" pitchFamily="34" charset="0"/>
                <a:cs typeface="Arial" panose="020B0604020202020204" pitchFamily="34" charset="0"/>
              </a:rPr>
              <a:t>The boxplots reveal the following insights regarding the relationship between numerical features and the default status:</a:t>
            </a:r>
          </a:p>
          <a:p>
            <a:pPr algn="l"/>
            <a:r>
              <a:rPr lang="en-US" sz="1400" b="1" i="0" dirty="0">
                <a:solidFill>
                  <a:srgbClr val="08105B"/>
                </a:solidFill>
                <a:effectLst/>
                <a:latin typeface="Arial" panose="020B0604020202020204" pitchFamily="34" charset="0"/>
                <a:cs typeface="Arial" panose="020B0604020202020204" pitchFamily="34" charset="0"/>
              </a:rPr>
              <a:t>Loan Term vs Default Status: </a:t>
            </a:r>
            <a:r>
              <a:rPr lang="en-US" sz="1400" i="0" dirty="0">
                <a:solidFill>
                  <a:srgbClr val="08105B"/>
                </a:solidFill>
                <a:effectLst/>
                <a:latin typeface="Arial" panose="020B0604020202020204" pitchFamily="34" charset="0"/>
                <a:cs typeface="Arial" panose="020B0604020202020204" pitchFamily="34" charset="0"/>
              </a:rPr>
              <a:t>There is no significant difference in loan term between defaulters and non-defaulters</a:t>
            </a:r>
            <a:r>
              <a:rPr lang="en-US" sz="1400" b="1" i="0" dirty="0">
                <a:solidFill>
                  <a:srgbClr val="08105B"/>
                </a:solidFill>
                <a:effectLst/>
                <a:latin typeface="Arial" panose="020B0604020202020204" pitchFamily="34" charset="0"/>
                <a:cs typeface="Arial" panose="020B0604020202020204" pitchFamily="34" charset="0"/>
              </a:rPr>
              <a:t>.</a:t>
            </a:r>
          </a:p>
          <a:p>
            <a:pPr algn="l"/>
            <a:r>
              <a:rPr lang="en-US" sz="1400" b="1" i="0" dirty="0">
                <a:solidFill>
                  <a:srgbClr val="08105B"/>
                </a:solidFill>
                <a:effectLst/>
                <a:latin typeface="Arial" panose="020B0604020202020204" pitchFamily="34" charset="0"/>
                <a:cs typeface="Arial" panose="020B0604020202020204" pitchFamily="34" charset="0"/>
              </a:rPr>
              <a:t>Credit Score vs Default Status: </a:t>
            </a:r>
            <a:r>
              <a:rPr lang="en-US" sz="1400" i="0" dirty="0">
                <a:solidFill>
                  <a:srgbClr val="08105B"/>
                </a:solidFill>
                <a:effectLst/>
                <a:latin typeface="Arial" panose="020B0604020202020204" pitchFamily="34" charset="0"/>
                <a:cs typeface="Arial" panose="020B0604020202020204" pitchFamily="34" charset="0"/>
              </a:rPr>
              <a:t>Defaulters tend to have lower credit scores compared to non-defaulters.</a:t>
            </a:r>
          </a:p>
          <a:p>
            <a:pPr algn="l"/>
            <a:endParaRPr lang="en-US" sz="1400" i="0" dirty="0">
              <a:effectLst/>
              <a:latin typeface="Arial" panose="020B0604020202020204" pitchFamily="34" charset="0"/>
              <a:cs typeface="Arial" panose="020B0604020202020204" pitchFamily="34" charset="0"/>
            </a:endParaRPr>
          </a:p>
        </p:txBody>
      </p:sp>
      <p:pic>
        <p:nvPicPr>
          <p:cNvPr id="2" name="Picture 1" descr="A blue circle with black letters&#10;&#10;Description automatically generated">
            <a:extLst>
              <a:ext uri="{FF2B5EF4-FFF2-40B4-BE49-F238E27FC236}">
                <a16:creationId xmlns:a16="http://schemas.microsoft.com/office/drawing/2014/main" id="{CEFD4B9D-808C-20FD-23C3-DEED634202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89676" y="208891"/>
            <a:ext cx="719140" cy="720000"/>
          </a:xfrm>
          <a:prstGeom prst="rect">
            <a:avLst/>
          </a:prstGeom>
        </p:spPr>
      </p:pic>
      <p:pic>
        <p:nvPicPr>
          <p:cNvPr id="5" name="Picture 4">
            <a:extLst>
              <a:ext uri="{FF2B5EF4-FFF2-40B4-BE49-F238E27FC236}">
                <a16:creationId xmlns:a16="http://schemas.microsoft.com/office/drawing/2014/main" id="{C896D973-FB40-5799-6F47-ECFBD02810D6}"/>
              </a:ext>
            </a:extLst>
          </p:cNvPr>
          <p:cNvPicPr>
            <a:picLocks noChangeAspect="1"/>
          </p:cNvPicPr>
          <p:nvPr/>
        </p:nvPicPr>
        <p:blipFill>
          <a:blip r:embed="rId3"/>
          <a:stretch>
            <a:fillRect/>
          </a:stretch>
        </p:blipFill>
        <p:spPr>
          <a:xfrm>
            <a:off x="697186" y="2877311"/>
            <a:ext cx="9840698" cy="3581900"/>
          </a:xfrm>
          <a:prstGeom prst="rect">
            <a:avLst/>
          </a:prstGeom>
        </p:spPr>
      </p:pic>
    </p:spTree>
    <p:extLst>
      <p:ext uri="{BB962C8B-B14F-4D97-AF65-F5344CB8AC3E}">
        <p14:creationId xmlns:p14="http://schemas.microsoft.com/office/powerpoint/2010/main" val="1297757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3E0933C-730B-134E-93BC-F3F1809DC5D6}"/>
              </a:ext>
            </a:extLst>
          </p:cNvPr>
          <p:cNvSpPr/>
          <p:nvPr/>
        </p:nvSpPr>
        <p:spPr>
          <a:xfrm>
            <a:off x="1005573" y="1349265"/>
            <a:ext cx="10180854" cy="10058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latin typeface="Arial" panose="020B0604020202020204" pitchFamily="34" charset="0"/>
              <a:cs typeface="Arial" panose="020B0604020202020204" pitchFamily="34" charset="0"/>
            </a:endParaRPr>
          </a:p>
        </p:txBody>
      </p:sp>
      <p:sp>
        <p:nvSpPr>
          <p:cNvPr id="5" name="Rectangle 4">
            <a:extLst>
              <a:ext uri="{FF2B5EF4-FFF2-40B4-BE49-F238E27FC236}">
                <a16:creationId xmlns:a16="http://schemas.microsoft.com/office/drawing/2014/main" id="{E39D60C1-2B35-5842-AFC5-6CB80EED2E2D}"/>
              </a:ext>
            </a:extLst>
          </p:cNvPr>
          <p:cNvSpPr/>
          <p:nvPr/>
        </p:nvSpPr>
        <p:spPr>
          <a:xfrm>
            <a:off x="1005573" y="1349265"/>
            <a:ext cx="106680" cy="100584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latin typeface="Arial" panose="020B0604020202020204" pitchFamily="34" charset="0"/>
              <a:cs typeface="Arial" panose="020B0604020202020204" pitchFamily="34" charset="0"/>
            </a:endParaRPr>
          </a:p>
        </p:txBody>
      </p:sp>
      <p:sp>
        <p:nvSpPr>
          <p:cNvPr id="27" name="TextBox 26">
            <a:extLst>
              <a:ext uri="{FF2B5EF4-FFF2-40B4-BE49-F238E27FC236}">
                <a16:creationId xmlns:a16="http://schemas.microsoft.com/office/drawing/2014/main" id="{87CE4E5F-27C1-A743-8058-463CE2E25E8C}"/>
              </a:ext>
            </a:extLst>
          </p:cNvPr>
          <p:cNvSpPr txBox="1"/>
          <p:nvPr/>
        </p:nvSpPr>
        <p:spPr>
          <a:xfrm>
            <a:off x="2301461" y="1399228"/>
            <a:ext cx="3433953" cy="338554"/>
          </a:xfrm>
          <a:prstGeom prst="rect">
            <a:avLst/>
          </a:prstGeom>
          <a:noFill/>
        </p:spPr>
        <p:txBody>
          <a:bodyPr wrap="none" rtlCol="0" anchor="b" anchorCtr="0">
            <a:spAutoFit/>
          </a:bodyPr>
          <a:lstStyle/>
          <a:p>
            <a:r>
              <a:rPr lang="en-US" sz="1600" b="1" dirty="0">
                <a:solidFill>
                  <a:schemeClr val="bg1">
                    <a:lumMod val="85000"/>
                  </a:schemeClr>
                </a:solidFill>
                <a:latin typeface="Arial" panose="020B0604020202020204" pitchFamily="34" charset="0"/>
                <a:ea typeface="League Spartan" charset="0"/>
                <a:cs typeface="Arial" panose="020B0604020202020204" pitchFamily="34" charset="0"/>
              </a:rPr>
              <a:t>Data Preparation and Exploration</a:t>
            </a:r>
          </a:p>
        </p:txBody>
      </p:sp>
      <p:sp>
        <p:nvSpPr>
          <p:cNvPr id="28" name="Subtitle 2">
            <a:extLst>
              <a:ext uri="{FF2B5EF4-FFF2-40B4-BE49-F238E27FC236}">
                <a16:creationId xmlns:a16="http://schemas.microsoft.com/office/drawing/2014/main" id="{4087EA86-A9D0-5B43-B610-6937598860E0}"/>
              </a:ext>
            </a:extLst>
          </p:cNvPr>
          <p:cNvSpPr txBox="1">
            <a:spLocks/>
          </p:cNvSpPr>
          <p:nvPr/>
        </p:nvSpPr>
        <p:spPr>
          <a:xfrm>
            <a:off x="2364216" y="1734143"/>
            <a:ext cx="8822211" cy="485197"/>
          </a:xfrm>
          <a:prstGeom prst="rect">
            <a:avLst/>
          </a:prstGeom>
        </p:spPr>
        <p:txBody>
          <a:bodyPr vert="horz" wrap="square" lIns="45720" tIns="22860" rIns="45720" bIns="2286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1750"/>
              </a:lnSpc>
            </a:pPr>
            <a:r>
              <a:rPr lang="en-US" sz="1200" dirty="0">
                <a:solidFill>
                  <a:schemeClr val="bg1">
                    <a:lumMod val="85000"/>
                  </a:schemeClr>
                </a:solidFill>
                <a:latin typeface="Arial" panose="020B0604020202020204" pitchFamily="34" charset="0"/>
                <a:ea typeface="Lato Light" panose="020F0502020204030203" pitchFamily="34" charset="0"/>
                <a:cs typeface="Arial" panose="020B0604020202020204" pitchFamily="34" charset="0"/>
              </a:rPr>
              <a:t>The objective is to transform raw data into a suitable format for modeling and to understand the underlying patterns. From handling missing values to some basic exploratory data analysis to understand the data.</a:t>
            </a:r>
          </a:p>
        </p:txBody>
      </p:sp>
      <p:sp>
        <p:nvSpPr>
          <p:cNvPr id="51" name="TextBox 50">
            <a:extLst>
              <a:ext uri="{FF2B5EF4-FFF2-40B4-BE49-F238E27FC236}">
                <a16:creationId xmlns:a16="http://schemas.microsoft.com/office/drawing/2014/main" id="{05AFFAC4-0981-DD4F-9BB4-0B7561B8157F}"/>
              </a:ext>
            </a:extLst>
          </p:cNvPr>
          <p:cNvSpPr txBox="1"/>
          <p:nvPr/>
        </p:nvSpPr>
        <p:spPr>
          <a:xfrm>
            <a:off x="1379002" y="1575186"/>
            <a:ext cx="718466" cy="553998"/>
          </a:xfrm>
          <a:prstGeom prst="rect">
            <a:avLst/>
          </a:prstGeom>
          <a:noFill/>
        </p:spPr>
        <p:txBody>
          <a:bodyPr wrap="none" rtlCol="0" anchor="ctr" anchorCtr="0">
            <a:spAutoFit/>
          </a:bodyPr>
          <a:lstStyle/>
          <a:p>
            <a:pPr algn="ctr"/>
            <a:r>
              <a:rPr lang="en-US" sz="3000" b="1" dirty="0">
                <a:solidFill>
                  <a:schemeClr val="bg1">
                    <a:lumMod val="85000"/>
                  </a:schemeClr>
                </a:solidFill>
                <a:latin typeface="Arial" panose="020B0604020202020204" pitchFamily="34" charset="0"/>
                <a:ea typeface="League Spartan" charset="0"/>
                <a:cs typeface="Arial" panose="020B0604020202020204" pitchFamily="34" charset="0"/>
              </a:rPr>
              <a:t>01.</a:t>
            </a:r>
          </a:p>
        </p:txBody>
      </p:sp>
      <p:sp>
        <p:nvSpPr>
          <p:cNvPr id="13" name="Title 1">
            <a:extLst>
              <a:ext uri="{FF2B5EF4-FFF2-40B4-BE49-F238E27FC236}">
                <a16:creationId xmlns:a16="http://schemas.microsoft.com/office/drawing/2014/main" id="{3B7CE322-7B89-AABB-ABDD-8AFD03983351}"/>
              </a:ext>
            </a:extLst>
          </p:cNvPr>
          <p:cNvSpPr txBox="1">
            <a:spLocks/>
          </p:cNvSpPr>
          <p:nvPr/>
        </p:nvSpPr>
        <p:spPr>
          <a:xfrm>
            <a:off x="838200" y="365126"/>
            <a:ext cx="9921949" cy="863390"/>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dirty="0">
                <a:solidFill>
                  <a:srgbClr val="002953"/>
                </a:solidFill>
                <a:latin typeface="Arial" panose="020B0604020202020204" pitchFamily="34" charset="0"/>
                <a:cs typeface="Arial" panose="020B0604020202020204" pitchFamily="34" charset="0"/>
              </a:rPr>
              <a:t>Predicting Loan Defaulters for Bajaj </a:t>
            </a:r>
            <a:r>
              <a:rPr lang="en-US" sz="2800" b="1" dirty="0" err="1">
                <a:solidFill>
                  <a:srgbClr val="002953"/>
                </a:solidFill>
                <a:latin typeface="Arial" panose="020B0604020202020204" pitchFamily="34" charset="0"/>
                <a:cs typeface="Arial" panose="020B0604020202020204" pitchFamily="34" charset="0"/>
              </a:rPr>
              <a:t>Finserv</a:t>
            </a:r>
            <a:r>
              <a:rPr lang="en-US" sz="2800" b="1" dirty="0">
                <a:solidFill>
                  <a:srgbClr val="002953"/>
                </a:solidFill>
                <a:latin typeface="Arial" panose="020B0604020202020204" pitchFamily="34" charset="0"/>
                <a:cs typeface="Arial" panose="020B0604020202020204" pitchFamily="34" charset="0"/>
              </a:rPr>
              <a:t> Ltd</a:t>
            </a:r>
          </a:p>
        </p:txBody>
      </p:sp>
      <p:sp>
        <p:nvSpPr>
          <p:cNvPr id="17" name="Rectangle 16">
            <a:extLst>
              <a:ext uri="{FF2B5EF4-FFF2-40B4-BE49-F238E27FC236}">
                <a16:creationId xmlns:a16="http://schemas.microsoft.com/office/drawing/2014/main" id="{68369C1D-2D61-C44D-A327-EC5EA7F2BD24}"/>
              </a:ext>
            </a:extLst>
          </p:cNvPr>
          <p:cNvSpPr/>
          <p:nvPr/>
        </p:nvSpPr>
        <p:spPr>
          <a:xfrm>
            <a:off x="1005573" y="5013953"/>
            <a:ext cx="10180854" cy="10058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latin typeface="Arial" panose="020B0604020202020204" pitchFamily="34" charset="0"/>
              <a:cs typeface="Arial" panose="020B0604020202020204" pitchFamily="34" charset="0"/>
            </a:endParaRPr>
          </a:p>
        </p:txBody>
      </p:sp>
      <p:sp>
        <p:nvSpPr>
          <p:cNvPr id="26" name="Rectangle 25">
            <a:extLst>
              <a:ext uri="{FF2B5EF4-FFF2-40B4-BE49-F238E27FC236}">
                <a16:creationId xmlns:a16="http://schemas.microsoft.com/office/drawing/2014/main" id="{BF9042AF-2A35-D7ED-E25E-6E531FEDD2A8}"/>
              </a:ext>
            </a:extLst>
          </p:cNvPr>
          <p:cNvSpPr/>
          <p:nvPr/>
        </p:nvSpPr>
        <p:spPr>
          <a:xfrm>
            <a:off x="1005573" y="5013953"/>
            <a:ext cx="106680" cy="100584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latin typeface="Arial" panose="020B0604020202020204" pitchFamily="34" charset="0"/>
              <a:cs typeface="Arial" panose="020B0604020202020204" pitchFamily="34" charset="0"/>
            </a:endParaRPr>
          </a:p>
        </p:txBody>
      </p:sp>
      <p:sp>
        <p:nvSpPr>
          <p:cNvPr id="29" name="TextBox 28">
            <a:extLst>
              <a:ext uri="{FF2B5EF4-FFF2-40B4-BE49-F238E27FC236}">
                <a16:creationId xmlns:a16="http://schemas.microsoft.com/office/drawing/2014/main" id="{E36D4699-7058-3E17-A00D-BC4E028F66F7}"/>
              </a:ext>
            </a:extLst>
          </p:cNvPr>
          <p:cNvSpPr txBox="1"/>
          <p:nvPr/>
        </p:nvSpPr>
        <p:spPr>
          <a:xfrm>
            <a:off x="2301461" y="5063916"/>
            <a:ext cx="4402167" cy="338554"/>
          </a:xfrm>
          <a:prstGeom prst="rect">
            <a:avLst/>
          </a:prstGeom>
          <a:noFill/>
        </p:spPr>
        <p:txBody>
          <a:bodyPr wrap="none" rtlCol="0" anchor="b" anchorCtr="0">
            <a:spAutoFit/>
          </a:bodyPr>
          <a:lstStyle/>
          <a:p>
            <a:r>
              <a:rPr lang="en-US" sz="1600" b="1" dirty="0">
                <a:solidFill>
                  <a:schemeClr val="bg1">
                    <a:lumMod val="85000"/>
                  </a:schemeClr>
                </a:solidFill>
                <a:latin typeface="Arial" panose="020B0604020202020204" pitchFamily="34" charset="0"/>
                <a:ea typeface="League Spartan" charset="0"/>
                <a:cs typeface="Arial" panose="020B0604020202020204" pitchFamily="34" charset="0"/>
              </a:rPr>
              <a:t>Feature Importance and Recommendations</a:t>
            </a:r>
          </a:p>
        </p:txBody>
      </p:sp>
      <p:sp>
        <p:nvSpPr>
          <p:cNvPr id="30" name="Subtitle 2">
            <a:extLst>
              <a:ext uri="{FF2B5EF4-FFF2-40B4-BE49-F238E27FC236}">
                <a16:creationId xmlns:a16="http://schemas.microsoft.com/office/drawing/2014/main" id="{19B220C3-9ED5-E93F-A215-B3180E757E40}"/>
              </a:ext>
            </a:extLst>
          </p:cNvPr>
          <p:cNvSpPr txBox="1">
            <a:spLocks/>
          </p:cNvSpPr>
          <p:nvPr/>
        </p:nvSpPr>
        <p:spPr>
          <a:xfrm>
            <a:off x="2364216" y="5398831"/>
            <a:ext cx="8822211" cy="485197"/>
          </a:xfrm>
          <a:prstGeom prst="rect">
            <a:avLst/>
          </a:prstGeom>
        </p:spPr>
        <p:txBody>
          <a:bodyPr vert="horz" wrap="square" lIns="45720" tIns="22860" rIns="45720" bIns="2286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1750"/>
              </a:lnSpc>
            </a:pPr>
            <a:r>
              <a:rPr lang="en-US" sz="1200" dirty="0">
                <a:solidFill>
                  <a:schemeClr val="bg1">
                    <a:lumMod val="85000"/>
                  </a:schemeClr>
                </a:solidFill>
                <a:latin typeface="Arial" panose="020B0604020202020204" pitchFamily="34" charset="0"/>
                <a:ea typeface="Lato Light" panose="020F0502020204030203" pitchFamily="34" charset="0"/>
                <a:cs typeface="Arial" panose="020B0604020202020204" pitchFamily="34" charset="0"/>
              </a:rPr>
              <a:t>A concise overview of the best-performing model and the resulting actionable recommendations based on the focus areas and suggestions on how to further enhance predictive power of model.</a:t>
            </a:r>
          </a:p>
        </p:txBody>
      </p:sp>
      <p:sp>
        <p:nvSpPr>
          <p:cNvPr id="33" name="TextBox 32">
            <a:extLst>
              <a:ext uri="{FF2B5EF4-FFF2-40B4-BE49-F238E27FC236}">
                <a16:creationId xmlns:a16="http://schemas.microsoft.com/office/drawing/2014/main" id="{E8E22B5F-0DFB-308A-8DB9-905AA7E31443}"/>
              </a:ext>
            </a:extLst>
          </p:cNvPr>
          <p:cNvSpPr txBox="1"/>
          <p:nvPr/>
        </p:nvSpPr>
        <p:spPr>
          <a:xfrm>
            <a:off x="1379002" y="5239874"/>
            <a:ext cx="718466" cy="553998"/>
          </a:xfrm>
          <a:prstGeom prst="rect">
            <a:avLst/>
          </a:prstGeom>
          <a:noFill/>
        </p:spPr>
        <p:txBody>
          <a:bodyPr wrap="none" rtlCol="0" anchor="ctr" anchorCtr="0">
            <a:spAutoFit/>
          </a:bodyPr>
          <a:lstStyle/>
          <a:p>
            <a:pPr algn="ctr"/>
            <a:r>
              <a:rPr lang="en-US" sz="3000" b="1" dirty="0">
                <a:solidFill>
                  <a:schemeClr val="bg1">
                    <a:lumMod val="85000"/>
                  </a:schemeClr>
                </a:solidFill>
                <a:latin typeface="Arial" panose="020B0604020202020204" pitchFamily="34" charset="0"/>
                <a:ea typeface="League Spartan" charset="0"/>
                <a:cs typeface="Arial" panose="020B0604020202020204" pitchFamily="34" charset="0"/>
              </a:rPr>
              <a:t>03.</a:t>
            </a:r>
          </a:p>
        </p:txBody>
      </p:sp>
      <p:sp>
        <p:nvSpPr>
          <p:cNvPr id="42" name="Rectangle 41">
            <a:extLst>
              <a:ext uri="{FF2B5EF4-FFF2-40B4-BE49-F238E27FC236}">
                <a16:creationId xmlns:a16="http://schemas.microsoft.com/office/drawing/2014/main" id="{970F4BF7-4A6C-D428-79AE-794197F34FBC}"/>
              </a:ext>
            </a:extLst>
          </p:cNvPr>
          <p:cNvSpPr/>
          <p:nvPr/>
        </p:nvSpPr>
        <p:spPr>
          <a:xfrm>
            <a:off x="1005573" y="3059294"/>
            <a:ext cx="10180854" cy="121502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latin typeface="Arial" panose="020B0604020202020204" pitchFamily="34" charset="0"/>
              <a:cs typeface="Arial" panose="020B0604020202020204" pitchFamily="34" charset="0"/>
            </a:endParaRPr>
          </a:p>
        </p:txBody>
      </p:sp>
      <p:sp>
        <p:nvSpPr>
          <p:cNvPr id="45" name="Rectangle 44">
            <a:extLst>
              <a:ext uri="{FF2B5EF4-FFF2-40B4-BE49-F238E27FC236}">
                <a16:creationId xmlns:a16="http://schemas.microsoft.com/office/drawing/2014/main" id="{EF2594A0-8599-0E44-0D35-2A3CAC422256}"/>
              </a:ext>
            </a:extLst>
          </p:cNvPr>
          <p:cNvSpPr/>
          <p:nvPr/>
        </p:nvSpPr>
        <p:spPr>
          <a:xfrm>
            <a:off x="1005573" y="3059295"/>
            <a:ext cx="106680" cy="1215020"/>
          </a:xfrm>
          <a:prstGeom prst="rect">
            <a:avLst/>
          </a:prstGeom>
          <a:solidFill>
            <a:srgbClr val="39B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latin typeface="Arial" panose="020B0604020202020204" pitchFamily="34" charset="0"/>
              <a:cs typeface="Arial" panose="020B0604020202020204" pitchFamily="34" charset="0"/>
            </a:endParaRPr>
          </a:p>
        </p:txBody>
      </p:sp>
      <p:sp>
        <p:nvSpPr>
          <p:cNvPr id="48" name="TextBox 47">
            <a:extLst>
              <a:ext uri="{FF2B5EF4-FFF2-40B4-BE49-F238E27FC236}">
                <a16:creationId xmlns:a16="http://schemas.microsoft.com/office/drawing/2014/main" id="{69BB2558-2D74-6DD7-DC29-756FE03270D3}"/>
              </a:ext>
            </a:extLst>
          </p:cNvPr>
          <p:cNvSpPr txBox="1"/>
          <p:nvPr/>
        </p:nvSpPr>
        <p:spPr>
          <a:xfrm>
            <a:off x="2227030" y="3109258"/>
            <a:ext cx="5440913" cy="338554"/>
          </a:xfrm>
          <a:prstGeom prst="rect">
            <a:avLst/>
          </a:prstGeom>
          <a:noFill/>
        </p:spPr>
        <p:txBody>
          <a:bodyPr wrap="none" rtlCol="0" anchor="b" anchorCtr="0">
            <a:spAutoFit/>
          </a:bodyPr>
          <a:lstStyle/>
          <a:p>
            <a:r>
              <a:rPr lang="en-US" sz="1600" b="1" dirty="0">
                <a:solidFill>
                  <a:srgbClr val="39B6FF"/>
                </a:solidFill>
                <a:latin typeface="Arial" panose="020B0604020202020204" pitchFamily="34" charset="0"/>
                <a:ea typeface="League Spartan" charset="0"/>
                <a:cs typeface="Arial" panose="020B0604020202020204" pitchFamily="34" charset="0"/>
              </a:rPr>
              <a:t>Machine Learning Model Development and Evaluation</a:t>
            </a:r>
          </a:p>
        </p:txBody>
      </p:sp>
      <p:sp>
        <p:nvSpPr>
          <p:cNvPr id="55" name="Subtitle 2">
            <a:extLst>
              <a:ext uri="{FF2B5EF4-FFF2-40B4-BE49-F238E27FC236}">
                <a16:creationId xmlns:a16="http://schemas.microsoft.com/office/drawing/2014/main" id="{E3FD6E34-3DB8-2B2B-A0B3-3E0B0F3F8D8E}"/>
              </a:ext>
            </a:extLst>
          </p:cNvPr>
          <p:cNvSpPr txBox="1">
            <a:spLocks/>
          </p:cNvSpPr>
          <p:nvPr/>
        </p:nvSpPr>
        <p:spPr>
          <a:xfrm>
            <a:off x="2289785" y="3444173"/>
            <a:ext cx="8745768" cy="716030"/>
          </a:xfrm>
          <a:prstGeom prst="rect">
            <a:avLst/>
          </a:prstGeom>
        </p:spPr>
        <p:txBody>
          <a:bodyPr vert="horz" wrap="square" lIns="45720" tIns="22860" rIns="45720" bIns="2286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1750"/>
              </a:lnSpc>
            </a:pPr>
            <a:r>
              <a:rPr lang="en-US" sz="1200" dirty="0">
                <a:solidFill>
                  <a:srgbClr val="08105B"/>
                </a:solidFill>
                <a:latin typeface="Arial" panose="020B0604020202020204" pitchFamily="34" charset="0"/>
                <a:ea typeface="Lato Light" panose="020F0502020204030203" pitchFamily="34" charset="0"/>
                <a:cs typeface="Arial" panose="020B0604020202020204" pitchFamily="34" charset="0"/>
              </a:rPr>
              <a:t>The objective is to develop initial predictive models and evaluate their performance without addressing class imbalance and compare with the outcomes when we improve model performance by addressing class imbalance using SMOTE (Synthetic Minority Over-sampling Technique).</a:t>
            </a:r>
          </a:p>
        </p:txBody>
      </p:sp>
      <p:sp>
        <p:nvSpPr>
          <p:cNvPr id="56" name="TextBox 55">
            <a:extLst>
              <a:ext uri="{FF2B5EF4-FFF2-40B4-BE49-F238E27FC236}">
                <a16:creationId xmlns:a16="http://schemas.microsoft.com/office/drawing/2014/main" id="{EE5814EE-E390-88DB-5773-043A68CBDB1A}"/>
              </a:ext>
            </a:extLst>
          </p:cNvPr>
          <p:cNvSpPr txBox="1"/>
          <p:nvPr/>
        </p:nvSpPr>
        <p:spPr>
          <a:xfrm>
            <a:off x="1379002" y="3285216"/>
            <a:ext cx="718466" cy="553998"/>
          </a:xfrm>
          <a:prstGeom prst="rect">
            <a:avLst/>
          </a:prstGeom>
          <a:noFill/>
        </p:spPr>
        <p:txBody>
          <a:bodyPr wrap="none" rtlCol="0" anchor="ctr" anchorCtr="0">
            <a:spAutoFit/>
          </a:bodyPr>
          <a:lstStyle/>
          <a:p>
            <a:pPr algn="ctr"/>
            <a:r>
              <a:rPr lang="en-US" sz="3000" b="1" dirty="0">
                <a:solidFill>
                  <a:srgbClr val="39B6FF"/>
                </a:solidFill>
                <a:latin typeface="Arial" panose="020B0604020202020204" pitchFamily="34" charset="0"/>
                <a:ea typeface="League Spartan" charset="0"/>
                <a:cs typeface="Arial" panose="020B0604020202020204" pitchFamily="34" charset="0"/>
              </a:rPr>
              <a:t>02.</a:t>
            </a:r>
          </a:p>
        </p:txBody>
      </p:sp>
      <p:pic>
        <p:nvPicPr>
          <p:cNvPr id="3" name="Picture 2" descr="A blue circle with black letters&#10;&#10;Description automatically generated">
            <a:extLst>
              <a:ext uri="{FF2B5EF4-FFF2-40B4-BE49-F238E27FC236}">
                <a16:creationId xmlns:a16="http://schemas.microsoft.com/office/drawing/2014/main" id="{35BE2629-EE17-1A0B-146B-2279D8409A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89676" y="208891"/>
            <a:ext cx="719140" cy="720000"/>
          </a:xfrm>
          <a:prstGeom prst="rect">
            <a:avLst/>
          </a:prstGeom>
        </p:spPr>
      </p:pic>
    </p:spTree>
    <p:extLst>
      <p:ext uri="{BB962C8B-B14F-4D97-AF65-F5344CB8AC3E}">
        <p14:creationId xmlns:p14="http://schemas.microsoft.com/office/powerpoint/2010/main" val="30826982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2007</TotalTime>
  <Words>3331</Words>
  <Application>Microsoft Office PowerPoint</Application>
  <PresentationFormat>Widescreen</PresentationFormat>
  <Paragraphs>217</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Calibri Light</vt:lpstr>
      <vt:lpstr>Lato Light</vt:lpstr>
      <vt:lpstr>Poppins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Tendai Jonhasi</dc:creator>
  <cp:lastModifiedBy>Tendai Jonhasi</cp:lastModifiedBy>
  <cp:revision>27</cp:revision>
  <dcterms:created xsi:type="dcterms:W3CDTF">2023-06-10T10:26:00Z</dcterms:created>
  <dcterms:modified xsi:type="dcterms:W3CDTF">2024-08-06T14:33:20Z</dcterms:modified>
</cp:coreProperties>
</file>