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73" r:id="rId3"/>
    <p:sldId id="268" r:id="rId4"/>
    <p:sldId id="263" r:id="rId5"/>
    <p:sldId id="264" r:id="rId6"/>
    <p:sldId id="265" r:id="rId7"/>
    <p:sldId id="269" r:id="rId8"/>
    <p:sldId id="266" r:id="rId9"/>
    <p:sldId id="270" r:id="rId10"/>
    <p:sldId id="267"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0"/>
    <a:srgbClr val="FF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7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FB90BE-10A8-4DF2-A147-496652CCBA31}" type="datetimeFigureOut">
              <a:rPr lang="es-CO" smtClean="0"/>
              <a:t>11/02/2024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243138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FB90BE-10A8-4DF2-A147-496652CCBA31}" type="datetimeFigureOut">
              <a:rPr lang="es-CO" smtClean="0"/>
              <a:t>11/02/2024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221960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FB90BE-10A8-4DF2-A147-496652CCBA31}" type="datetimeFigureOut">
              <a:rPr lang="es-CO" smtClean="0"/>
              <a:t>11/02/2024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55467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FB90BE-10A8-4DF2-A147-496652CCBA31}" type="datetimeFigureOut">
              <a:rPr lang="es-CO" smtClean="0"/>
              <a:t>11/02/2024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422759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FB90BE-10A8-4DF2-A147-496652CCBA31}" type="datetimeFigureOut">
              <a:rPr lang="es-CO" smtClean="0"/>
              <a:t>11/02/2024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181327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FB90BE-10A8-4DF2-A147-496652CCBA31}" type="datetimeFigureOut">
              <a:rPr lang="es-CO" smtClean="0"/>
              <a:t>11/02/2024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175620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FB90BE-10A8-4DF2-A147-496652CCBA31}" type="datetimeFigureOut">
              <a:rPr lang="es-CO" smtClean="0"/>
              <a:t>11/02/2024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357894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FB90BE-10A8-4DF2-A147-496652CCBA31}" type="datetimeFigureOut">
              <a:rPr lang="es-CO" smtClean="0"/>
              <a:t>11/02/2024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386300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B90BE-10A8-4DF2-A147-496652CCBA31}" type="datetimeFigureOut">
              <a:rPr lang="es-CO" smtClean="0"/>
              <a:t>11/02/2024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113598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FB90BE-10A8-4DF2-A147-496652CCBA31}" type="datetimeFigureOut">
              <a:rPr lang="es-CO" smtClean="0"/>
              <a:t>11/02/2024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130668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FB90BE-10A8-4DF2-A147-496652CCBA31}" type="datetimeFigureOut">
              <a:rPr lang="es-CO" smtClean="0"/>
              <a:t>11/02/2024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C5FE2B-C841-412C-8E5F-8EF76DE975C7}" type="slidenum">
              <a:rPr lang="es-CO" smtClean="0"/>
              <a:t>‹Nº›</a:t>
            </a:fld>
            <a:endParaRPr lang="es-CO"/>
          </a:p>
        </p:txBody>
      </p:sp>
    </p:spTree>
    <p:extLst>
      <p:ext uri="{BB962C8B-B14F-4D97-AF65-F5344CB8AC3E}">
        <p14:creationId xmlns:p14="http://schemas.microsoft.com/office/powerpoint/2010/main" val="145917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36000">
              <a:srgbClr val="E3E3E5"/>
            </a:gs>
            <a:gs pos="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B90BE-10A8-4DF2-A147-496652CCBA31}" type="datetimeFigureOut">
              <a:rPr lang="es-CO" smtClean="0"/>
              <a:t>11/02/2024</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5FE2B-C841-412C-8E5F-8EF76DE975C7}" type="slidenum">
              <a:rPr lang="es-CO" smtClean="0"/>
              <a:t>‹Nº›</a:t>
            </a:fld>
            <a:endParaRPr lang="es-CO"/>
          </a:p>
        </p:txBody>
      </p:sp>
    </p:spTree>
    <p:extLst>
      <p:ext uri="{BB962C8B-B14F-4D97-AF65-F5344CB8AC3E}">
        <p14:creationId xmlns:p14="http://schemas.microsoft.com/office/powerpoint/2010/main" val="34800671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curriculumnacional.cl/portal/Evaluacion/Recursos-para-recoger-evidencia-de-aprendizaje/Herramientas-para-el-monitoreo-de-clase/" TargetMode="External"/><Relationship Id="rId5" Type="http://schemas.openxmlformats.org/officeDocument/2006/relationships/hyperlink" Target="https://pz.harvard.edu/thinking-routines"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esvin.wordpress.com/2018/02/10/mapas-mentales-10-eficaces-tips-para-elaborarlos-infografia/"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xmlns="" id="{726BC498-A354-5785-55E6-78642768D831}"/>
              </a:ext>
            </a:extLst>
          </p:cNvPr>
          <p:cNvSpPr>
            <a:spLocks noChangeArrowheads="1"/>
          </p:cNvSpPr>
          <p:nvPr/>
        </p:nvSpPr>
        <p:spPr bwMode="auto">
          <a:xfrm>
            <a:off x="6088944" y="890743"/>
            <a:ext cx="5405144"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4800" i="0" u="none" strike="noStrike" normalizeH="0" dirty="0">
                <a:ln w="0"/>
                <a:effectLst>
                  <a:outerShdw blurRad="50800" dist="38100" dir="2700000" algn="tl" rotWithShape="0">
                    <a:prstClr val="black">
                      <a:alpha val="40000"/>
                    </a:prstClr>
                  </a:outerShdw>
                </a:effectLst>
                <a:latin typeface="+mj-lt"/>
                <a:ea typeface="Calibri Light" panose="020F0302020204030204" pitchFamily="34" charset="0"/>
              </a:rPr>
              <a:t>INSTITUCIÓN EDUCATIVA FUSCA</a:t>
            </a:r>
            <a:endParaRPr kumimoji="0" lang="es-CO" altLang="es-CO" sz="3200" i="0" u="none" strike="noStrike" normalizeH="0" dirty="0">
              <a:ln w="0"/>
              <a:effectLst>
                <a:outerShdw blurRad="50800" dist="38100" dir="2700000" algn="tl" rotWithShape="0">
                  <a:prstClr val="black">
                    <a:alpha val="40000"/>
                  </a:prstClr>
                </a:outerShdw>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3600" u="none" strike="noStrike" normalizeH="0" baseline="0" dirty="0">
                <a:ln w="0"/>
                <a:effectLst>
                  <a:outerShdw blurRad="50800" dist="38100" dir="2700000" algn="tl" rotWithShape="0">
                    <a:prstClr val="black">
                      <a:alpha val="40000"/>
                    </a:prstClr>
                  </a:outerShdw>
                </a:effectLst>
                <a:latin typeface="+mj-lt"/>
                <a:ea typeface="Calibri" panose="020F0502020204030204" pitchFamily="34" charset="0"/>
                <a:cs typeface="Calibri Light" panose="020F0302020204030204" pitchFamily="34" charset="0"/>
              </a:rPr>
              <a:t>Sedes: Fusca - El Cerro - La Caro</a:t>
            </a:r>
            <a:endParaRPr kumimoji="0" lang="es-CO" altLang="es-CO" sz="3200" u="none" strike="noStrike" normalizeH="0" baseline="0" dirty="0">
              <a:ln w="0"/>
              <a:effectLst>
                <a:outerShdw blurRad="50800" dist="38100" dir="2700000" algn="tl" rotWithShape="0">
                  <a:prstClr val="black">
                    <a:alpha val="40000"/>
                  </a:prstClr>
                </a:outerShdw>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3200" i="1" u="none" strike="noStrike" normalizeH="0" baseline="0" dirty="0">
                <a:ln w="0"/>
                <a:effectLst>
                  <a:outerShdw blurRad="50800" dist="38100" dir="2700000" algn="tl" rotWithShape="0">
                    <a:prstClr val="black">
                      <a:alpha val="40000"/>
                    </a:prstClr>
                  </a:outerShdw>
                </a:effectLst>
                <a:latin typeface="+mj-lt"/>
                <a:ea typeface="Times New Roman" panose="02020603050405020304" pitchFamily="18" charset="0"/>
                <a:cs typeface="Calibri Light" panose="020F0302020204030204" pitchFamily="34" charset="0"/>
              </a:rPr>
              <a:t>“Pensar para comprender, comprender para actuar</a:t>
            </a:r>
            <a:r>
              <a:rPr kumimoji="0" lang="es-ES" altLang="es-CO" sz="4000" i="1" u="none" strike="noStrike" normalizeH="0" baseline="0" dirty="0">
                <a:ln w="0"/>
                <a:effectLst>
                  <a:outerShdw blurRad="50800" dist="38100" dir="2700000" algn="tl" rotWithShape="0">
                    <a:prstClr val="black">
                      <a:alpha val="40000"/>
                    </a:prstClr>
                  </a:outerShdw>
                </a:effectLst>
                <a:latin typeface="+mj-lt"/>
                <a:ea typeface="Times New Roman" panose="02020603050405020304" pitchFamily="18" charset="0"/>
                <a:cs typeface="Calibri Light" panose="020F0302020204030204" pitchFamily="34" charset="0"/>
              </a:rPr>
              <a:t>”</a:t>
            </a:r>
            <a:endParaRPr kumimoji="0" lang="es-CO" altLang="es-CO" sz="3200" i="1" u="none" strike="noStrike" normalizeH="0" baseline="0" dirty="0">
              <a:ln w="0"/>
              <a:effectLst>
                <a:outerShdw blurRad="50800" dist="38100" dir="2700000" algn="tl" rotWithShape="0">
                  <a:prstClr val="black">
                    <a:alpha val="40000"/>
                  </a:prstClr>
                </a:outerShdw>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i="0" u="none" strike="noStrike" normalizeH="0" baseline="0" dirty="0">
              <a:ln w="0"/>
              <a:effectLst>
                <a:outerShdw blurRad="50800" dist="38100" dir="2700000" algn="tl" rotWithShape="0">
                  <a:prstClr val="black">
                    <a:alpha val="40000"/>
                  </a:prstClr>
                </a:outerShdw>
              </a:effectLst>
              <a:latin typeface="+mj-lt"/>
            </a:endParaRPr>
          </a:p>
        </p:txBody>
      </p:sp>
      <p:sp>
        <p:nvSpPr>
          <p:cNvPr id="19" name="Rectangle 16">
            <a:extLst>
              <a:ext uri="{FF2B5EF4-FFF2-40B4-BE49-F238E27FC236}">
                <a16:creationId xmlns:a16="http://schemas.microsoft.com/office/drawing/2014/main" xmlns="" id="{05B31860-DD30-FD1D-5FD1-139B376D6AF3}"/>
              </a:ext>
            </a:extLst>
          </p:cNvPr>
          <p:cNvSpPr>
            <a:spLocks noChangeArrowheads="1"/>
          </p:cNvSpPr>
          <p:nvPr/>
        </p:nvSpPr>
        <p:spPr bwMode="auto">
          <a:xfrm>
            <a:off x="0" y="6374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1pPr>
            <a:lvl2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2pPr>
            <a:lvl3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3pPr>
            <a:lvl4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4pPr>
            <a:lvl5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5pPr>
            <a:lvl6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6pPr>
            <a:lvl7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7pPr>
            <a:lvl8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8pPr>
            <a:lvl9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s-ES" altLang="es-CO"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r>
            <a:br>
              <a:rPr kumimoji="0" lang="es-ES" altLang="es-CO"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p:grpSp>
        <p:nvGrpSpPr>
          <p:cNvPr id="5" name="Grupo 4">
            <a:extLst>
              <a:ext uri="{FF2B5EF4-FFF2-40B4-BE49-F238E27FC236}">
                <a16:creationId xmlns:a16="http://schemas.microsoft.com/office/drawing/2014/main" xmlns="" id="{38D8A2EB-B927-4C13-9D2D-8405339DB886}"/>
              </a:ext>
            </a:extLst>
          </p:cNvPr>
          <p:cNvGrpSpPr/>
          <p:nvPr/>
        </p:nvGrpSpPr>
        <p:grpSpPr>
          <a:xfrm>
            <a:off x="-14111" y="5266490"/>
            <a:ext cx="12206111" cy="1908217"/>
            <a:chOff x="-1" y="4949783"/>
            <a:chExt cx="12206111" cy="1908217"/>
          </a:xfrm>
        </p:grpSpPr>
        <p:sp>
          <p:nvSpPr>
            <p:cNvPr id="14" name="Diagrama de flujo: documento 3">
              <a:extLst>
                <a:ext uri="{FF2B5EF4-FFF2-40B4-BE49-F238E27FC236}">
                  <a16:creationId xmlns:a16="http://schemas.microsoft.com/office/drawing/2014/main" xmlns="" id="{5C5DECFB-C0CC-4490-8F98-5DDB749F78A6}"/>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grama de flujo: documento 3">
              <a:extLst>
                <a:ext uri="{FF2B5EF4-FFF2-40B4-BE49-F238E27FC236}">
                  <a16:creationId xmlns:a16="http://schemas.microsoft.com/office/drawing/2014/main" xmlns="" id="{D49F637C-AC31-4EE2-AF52-70E23C6F3AAE}"/>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grama de flujo: documento 3">
              <a:extLst>
                <a:ext uri="{FF2B5EF4-FFF2-40B4-BE49-F238E27FC236}">
                  <a16:creationId xmlns:a16="http://schemas.microsoft.com/office/drawing/2014/main" xmlns="" id="{8C3C4681-EBB1-46E5-87CB-E82D01316143}"/>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grama de flujo: documento 3">
              <a:extLst>
                <a:ext uri="{FF2B5EF4-FFF2-40B4-BE49-F238E27FC236}">
                  <a16:creationId xmlns:a16="http://schemas.microsoft.com/office/drawing/2014/main" xmlns="" id="{7000B32D-E816-4D62-9C74-6F2CBDC22D0D}"/>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upo 11">
            <a:extLst>
              <a:ext uri="{FF2B5EF4-FFF2-40B4-BE49-F238E27FC236}">
                <a16:creationId xmlns:a16="http://schemas.microsoft.com/office/drawing/2014/main" xmlns="" id="{53001345-EF87-4D40-838B-E98AA7A73BFF}"/>
              </a:ext>
            </a:extLst>
          </p:cNvPr>
          <p:cNvGrpSpPr/>
          <p:nvPr/>
        </p:nvGrpSpPr>
        <p:grpSpPr>
          <a:xfrm>
            <a:off x="-14112" y="17558"/>
            <a:ext cx="5474744" cy="7204206"/>
            <a:chOff x="-14112" y="1"/>
            <a:chExt cx="5460632" cy="7204206"/>
          </a:xfrm>
        </p:grpSpPr>
        <p:sp>
          <p:nvSpPr>
            <p:cNvPr id="10" name="Triángulo rectángulo 9">
              <a:extLst>
                <a:ext uri="{FF2B5EF4-FFF2-40B4-BE49-F238E27FC236}">
                  <a16:creationId xmlns:a16="http://schemas.microsoft.com/office/drawing/2014/main" xmlns="" id="{A88E8A29-C652-4AF1-856D-A2BF842AC096}"/>
                </a:ext>
              </a:extLst>
            </p:cNvPr>
            <p:cNvSpPr/>
            <p:nvPr/>
          </p:nvSpPr>
          <p:spPr>
            <a:xfrm rot="5400000">
              <a:off x="-1475430" y="1475431"/>
              <a:ext cx="7204206" cy="4253345"/>
            </a:xfrm>
            <a:prstGeom prst="rtTriangle">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ángulo rectángulo 25">
              <a:extLst>
                <a:ext uri="{FF2B5EF4-FFF2-40B4-BE49-F238E27FC236}">
                  <a16:creationId xmlns:a16="http://schemas.microsoft.com/office/drawing/2014/main" xmlns="" id="{44E33F40-F6A3-4D00-AB86-5B28323F497F}"/>
                </a:ext>
              </a:extLst>
            </p:cNvPr>
            <p:cNvSpPr/>
            <p:nvPr/>
          </p:nvSpPr>
          <p:spPr>
            <a:xfrm>
              <a:off x="-14112" y="739450"/>
              <a:ext cx="4267457" cy="6464755"/>
            </a:xfrm>
            <a:prstGeom prst="rtTriangle">
              <a:avLst/>
            </a:prstGeom>
            <a:gradFill flip="none" rotWithShape="1">
              <a:gsLst>
                <a:gs pos="0">
                  <a:srgbClr val="006FC0">
                    <a:shade val="30000"/>
                    <a:satMod val="115000"/>
                  </a:srgbClr>
                </a:gs>
                <a:gs pos="50000">
                  <a:srgbClr val="006FC0">
                    <a:shade val="67500"/>
                    <a:satMod val="115000"/>
                  </a:srgbClr>
                </a:gs>
                <a:gs pos="100000">
                  <a:srgbClr val="006F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grama de flujo: retraso 10">
              <a:extLst>
                <a:ext uri="{FF2B5EF4-FFF2-40B4-BE49-F238E27FC236}">
                  <a16:creationId xmlns:a16="http://schemas.microsoft.com/office/drawing/2014/main" xmlns="" id="{29B65345-D2AB-455E-88E4-1DCC28D60A48}"/>
                </a:ext>
              </a:extLst>
            </p:cNvPr>
            <p:cNvSpPr/>
            <p:nvPr/>
          </p:nvSpPr>
          <p:spPr>
            <a:xfrm>
              <a:off x="2989613" y="1512"/>
              <a:ext cx="2456907" cy="7202694"/>
            </a:xfrm>
            <a:prstGeom prst="flowChartDelay">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Imagen 7" descr="Imagen que contiene alimentos, sostener, fruta&#10;&#10;Descripción generada automáticamente">
            <a:extLst>
              <a:ext uri="{FF2B5EF4-FFF2-40B4-BE49-F238E27FC236}">
                <a16:creationId xmlns:a16="http://schemas.microsoft.com/office/drawing/2014/main" xmlns="" id="{5CAFB967-1068-4D77-B3EE-44937420C2F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074773" y="1711846"/>
            <a:ext cx="3623741" cy="3623741"/>
          </a:xfrm>
          <a:prstGeom prst="rect">
            <a:avLst/>
          </a:prstGeom>
          <a:effectLst>
            <a:innerShdw blurRad="114300">
              <a:prstClr val="black"/>
            </a:innerShdw>
          </a:effectLst>
        </p:spPr>
      </p:pic>
    </p:spTree>
    <p:extLst>
      <p:ext uri="{BB962C8B-B14F-4D97-AF65-F5344CB8AC3E}">
        <p14:creationId xmlns:p14="http://schemas.microsoft.com/office/powerpoint/2010/main" val="17972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066B5875-DAA2-4106-897C-8FD19F8B9090}"/>
              </a:ext>
            </a:extLst>
          </p:cNvPr>
          <p:cNvSpPr txBox="1"/>
          <p:nvPr/>
        </p:nvSpPr>
        <p:spPr>
          <a:xfrm>
            <a:off x="2157847" y="598807"/>
            <a:ext cx="6102926" cy="625428"/>
          </a:xfrm>
          <a:prstGeom prst="rect">
            <a:avLst/>
          </a:prstGeom>
          <a:noFill/>
        </p:spPr>
        <p:txBody>
          <a:bodyPr wrap="square">
            <a:spAutoFit/>
          </a:bodyPr>
          <a:lstStyle/>
          <a:p>
            <a:pPr>
              <a:lnSpc>
                <a:spcPct val="115000"/>
              </a:lnSpc>
              <a:spcAft>
                <a:spcPts val="1000"/>
              </a:spcAft>
            </a:pPr>
            <a:r>
              <a:rPr lang="es-CO" sz="3200" b="1" dirty="0">
                <a:solidFill>
                  <a:schemeClr val="bg1"/>
                </a:solidFill>
                <a:effectLst/>
                <a:latin typeface="+mj-lt"/>
                <a:ea typeface="Calibri" panose="020F0502020204030204" pitchFamily="34" charset="0"/>
                <a:cs typeface="Calibri" panose="020F0502020204030204" pitchFamily="34" charset="0"/>
              </a:rPr>
              <a:t>Valoración Continua (VC):</a:t>
            </a: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sp>
        <p:nvSpPr>
          <p:cNvPr id="20" name="CuadroTexto 19">
            <a:extLst>
              <a:ext uri="{FF2B5EF4-FFF2-40B4-BE49-F238E27FC236}">
                <a16:creationId xmlns:a16="http://schemas.microsoft.com/office/drawing/2014/main" xmlns="" id="{AEF73CF3-2E41-49F2-85EC-BAECF216B3E8}"/>
              </a:ext>
            </a:extLst>
          </p:cNvPr>
          <p:cNvSpPr txBox="1"/>
          <p:nvPr/>
        </p:nvSpPr>
        <p:spPr>
          <a:xfrm>
            <a:off x="512620" y="2308958"/>
            <a:ext cx="3500794" cy="2862322"/>
          </a:xfrm>
          <a:prstGeom prst="rect">
            <a:avLst/>
          </a:prstGeom>
          <a:noFill/>
        </p:spPr>
        <p:txBody>
          <a:bodyPr wrap="square">
            <a:spAutoFit/>
          </a:bodyPr>
          <a:lstStyle/>
          <a:p>
            <a:pPr algn="ctr"/>
            <a:r>
              <a:rPr lang="es-ES" b="0" i="0" dirty="0">
                <a:solidFill>
                  <a:srgbClr val="333333"/>
                </a:solidFill>
                <a:effectLst/>
                <a:latin typeface="Arial" panose="020B0604020202020204" pitchFamily="34" charset="0"/>
              </a:rPr>
              <a:t>Corresponde a los criterios utilizados por docentes y estudiantes para conocer el dominio de las metas de comprensión antes establecidas. Una forma de evaluación diagnóstica puede ser la preguntas que se utilizan para argumentar y comunicar lo aprendido.</a:t>
            </a:r>
            <a:endParaRPr lang="en-US" dirty="0"/>
          </a:p>
        </p:txBody>
      </p:sp>
      <p:graphicFrame>
        <p:nvGraphicFramePr>
          <p:cNvPr id="21" name="Tabla 20">
            <a:extLst>
              <a:ext uri="{FF2B5EF4-FFF2-40B4-BE49-F238E27FC236}">
                <a16:creationId xmlns:a16="http://schemas.microsoft.com/office/drawing/2014/main" xmlns="" id="{2909DB46-980E-437D-A3C0-86D55A7847BC}"/>
              </a:ext>
            </a:extLst>
          </p:cNvPr>
          <p:cNvGraphicFramePr>
            <a:graphicFrameLocks noGrp="1"/>
          </p:cNvGraphicFramePr>
          <p:nvPr>
            <p:extLst>
              <p:ext uri="{D42A27DB-BD31-4B8C-83A1-F6EECF244321}">
                <p14:modId xmlns:p14="http://schemas.microsoft.com/office/powerpoint/2010/main" val="4094305775"/>
              </p:ext>
            </p:extLst>
          </p:nvPr>
        </p:nvGraphicFramePr>
        <p:xfrm>
          <a:off x="4410599" y="1327123"/>
          <a:ext cx="7398326" cy="5423916"/>
        </p:xfrm>
        <a:graphic>
          <a:graphicData uri="http://schemas.openxmlformats.org/drawingml/2006/table">
            <a:tbl>
              <a:tblPr firstRow="1" firstCol="1" bandRow="1">
                <a:tableStyleId>{00A15C55-8517-42AA-B614-E9B94910E393}</a:tableStyleId>
              </a:tblPr>
              <a:tblGrid>
                <a:gridCol w="847448">
                  <a:extLst>
                    <a:ext uri="{9D8B030D-6E8A-4147-A177-3AD203B41FA5}">
                      <a16:colId xmlns:a16="http://schemas.microsoft.com/office/drawing/2014/main" xmlns="" val="2845385722"/>
                    </a:ext>
                  </a:extLst>
                </a:gridCol>
                <a:gridCol w="6550878">
                  <a:extLst>
                    <a:ext uri="{9D8B030D-6E8A-4147-A177-3AD203B41FA5}">
                      <a16:colId xmlns:a16="http://schemas.microsoft.com/office/drawing/2014/main" xmlns="" val="3418384967"/>
                    </a:ext>
                  </a:extLst>
                </a:gridCol>
              </a:tblGrid>
              <a:tr h="205333">
                <a:tc gridSpan="2">
                  <a:txBody>
                    <a:bodyPr/>
                    <a:lstStyle/>
                    <a:p>
                      <a:pPr>
                        <a:lnSpc>
                          <a:spcPct val="115000"/>
                        </a:lnSpc>
                        <a:spcBef>
                          <a:spcPts val="200"/>
                        </a:spcBef>
                        <a:spcAft>
                          <a:spcPts val="200"/>
                        </a:spcAft>
                      </a:pPr>
                      <a:r>
                        <a:rPr lang="es-CO" sz="1400">
                          <a:solidFill>
                            <a:sysClr val="windowText" lastClr="000000"/>
                          </a:solidFill>
                          <a:effectLst/>
                        </a:rPr>
                        <a:t>¿En qué medida se involucra a los estudiantes en ciclos de retroalimentación formal e informal con ellos mismos, otros y el profesor, acerca de los DCs?</a:t>
                      </a:r>
                      <a:endParaRPr lang="en-US" sz="1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tc hMerge="1">
                  <a:txBody>
                    <a:bodyPr/>
                    <a:lstStyle/>
                    <a:p>
                      <a:endParaRPr lang="en-US"/>
                    </a:p>
                  </a:txBody>
                  <a:tcPr/>
                </a:tc>
                <a:extLst>
                  <a:ext uri="{0D108BD9-81ED-4DB2-BD59-A6C34878D82A}">
                    <a16:rowId xmlns:a16="http://schemas.microsoft.com/office/drawing/2014/main" xmlns="" val="1725275624"/>
                  </a:ext>
                </a:extLst>
              </a:tr>
              <a:tr h="775188">
                <a:tc>
                  <a:txBody>
                    <a:bodyPr/>
                    <a:lstStyle/>
                    <a:p>
                      <a:pPr>
                        <a:lnSpc>
                          <a:spcPct val="115000"/>
                        </a:lnSpc>
                        <a:spcBef>
                          <a:spcPts val="200"/>
                        </a:spcBef>
                        <a:spcAft>
                          <a:spcPts val="200"/>
                        </a:spcAft>
                      </a:pPr>
                      <a:r>
                        <a:rPr lang="es-CO" sz="1400" dirty="0">
                          <a:solidFill>
                            <a:sysClr val="windowText" lastClr="000000"/>
                          </a:solidFill>
                          <a:effectLst/>
                        </a:rPr>
                        <a:t>Cíclica</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ysClr val="windowText" lastClr="000000"/>
                          </a:solidFill>
                          <a:effectLst/>
                        </a:rPr>
                        <a:t>La VC está organizada claramente en ciclos de retroalimentación que le ayudan al estudiante a desarrollar su comprensión en el tiempo.  </a:t>
                      </a:r>
                      <a:endParaRPr lang="en-US" sz="14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ysClr val="windowText" lastClr="000000"/>
                          </a:solidFill>
                          <a:effectLst/>
                        </a:rPr>
                        <a:t>Son eventos de aprendizaje y son parte de un ciclo continuo.</a:t>
                      </a:r>
                      <a:endParaRPr lang="en-US" sz="14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 sz="1400" dirty="0">
                          <a:solidFill>
                            <a:sysClr val="windowText" lastClr="000000"/>
                          </a:solidFill>
                          <a:effectLst/>
                        </a:rPr>
                        <a:t>Estos ciclos son parte del proceso de enseñanza-aprendizaje e incluyen estrategias y herramientas variadas para ayudar al desarrollo de la comprensión. No se proponen únicamente al final de determinados períodos de enseñanza. </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extLst>
                  <a:ext uri="{0D108BD9-81ED-4DB2-BD59-A6C34878D82A}">
                    <a16:rowId xmlns:a16="http://schemas.microsoft.com/office/drawing/2014/main" xmlns="" val="3019652812"/>
                  </a:ext>
                </a:extLst>
              </a:tr>
              <a:tr h="1156781">
                <a:tc>
                  <a:txBody>
                    <a:bodyPr/>
                    <a:lstStyle/>
                    <a:p>
                      <a:pPr>
                        <a:lnSpc>
                          <a:spcPct val="115000"/>
                        </a:lnSpc>
                        <a:spcBef>
                          <a:spcPts val="200"/>
                        </a:spcBef>
                        <a:spcAft>
                          <a:spcPts val="200"/>
                        </a:spcAft>
                      </a:pPr>
                      <a:r>
                        <a:rPr lang="es-CO" sz="1400">
                          <a:solidFill>
                            <a:sysClr val="windowText" lastClr="000000"/>
                          </a:solidFill>
                          <a:effectLst/>
                        </a:rPr>
                        <a:t>Criterios</a:t>
                      </a:r>
                      <a:endParaRPr lang="en-US" sz="1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ES_tradnl" sz="1400" dirty="0">
                          <a:solidFill>
                            <a:sysClr val="windowText" lastClr="000000"/>
                          </a:solidFill>
                          <a:effectLst/>
                        </a:rPr>
                        <a:t>Cuentan con criterios que son claros y enunciados explícitamente.</a:t>
                      </a:r>
                      <a:endParaRPr lang="en-US" sz="14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_tradnl" sz="1400" dirty="0">
                          <a:solidFill>
                            <a:sysClr val="windowText" lastClr="000000"/>
                          </a:solidFill>
                          <a:effectLst/>
                        </a:rPr>
                        <a:t>Son pertinentes, es decir que están estrechamente vinculados con las </a:t>
                      </a:r>
                      <a:r>
                        <a:rPr lang="es-ES_tradnl" sz="1400" dirty="0" err="1">
                          <a:solidFill>
                            <a:sysClr val="windowText" lastClr="000000"/>
                          </a:solidFill>
                          <a:effectLst/>
                        </a:rPr>
                        <a:t>MCs</a:t>
                      </a:r>
                      <a:r>
                        <a:rPr lang="es-ES_tradnl" sz="1400" dirty="0">
                          <a:solidFill>
                            <a:sysClr val="windowText" lastClr="000000"/>
                          </a:solidFill>
                          <a:effectLst/>
                        </a:rPr>
                        <a:t>.</a:t>
                      </a:r>
                      <a:endParaRPr lang="en-US" sz="14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 sz="1400" dirty="0">
                          <a:solidFill>
                            <a:sysClr val="windowText" lastClr="000000"/>
                          </a:solidFill>
                          <a:effectLst/>
                        </a:rPr>
                        <a:t>Son públicos, es decir que todos los estudiantes los conocen y comprenden. Los estudiantes incluso pueden participar en su diseño. </a:t>
                      </a:r>
                      <a:endParaRPr lang="en-US" sz="14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_tradnl" sz="1400" dirty="0">
                          <a:solidFill>
                            <a:sysClr val="windowText" lastClr="000000"/>
                          </a:solidFill>
                          <a:effectLst/>
                        </a:rPr>
                        <a:t>Claramente</a:t>
                      </a:r>
                      <a:r>
                        <a:rPr lang="es-CO" sz="1400" dirty="0">
                          <a:solidFill>
                            <a:sysClr val="windowText" lastClr="000000"/>
                          </a:solidFill>
                          <a:effectLst/>
                        </a:rPr>
                        <a:t> reflejan las </a:t>
                      </a:r>
                      <a:r>
                        <a:rPr lang="es-CO" sz="1400" dirty="0" err="1">
                          <a:solidFill>
                            <a:sysClr val="windowText" lastClr="000000"/>
                          </a:solidFill>
                          <a:effectLst/>
                        </a:rPr>
                        <a:t>MCs</a:t>
                      </a:r>
                      <a:r>
                        <a:rPr lang="es-CO" sz="1400" dirty="0">
                          <a:solidFill>
                            <a:sysClr val="windowText" lastClr="000000"/>
                          </a:solidFill>
                          <a:effectLst/>
                        </a:rPr>
                        <a:t> y las Dimensiones de la Comprensión.</a:t>
                      </a:r>
                      <a:endParaRPr lang="en-US" sz="14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ysClr val="windowText" lastClr="000000"/>
                          </a:solidFill>
                          <a:effectLst/>
                        </a:rPr>
                        <a:t>Se relacionan con los desempeños de comprensión, presentando con claridad lo que se tendrá en cuenta en la valoración, mas no se confunden con estos. No es lo que harán los estudiantes para demostrar su comprensión sino la forma en que se puede visibilizar el nivel de comprensión que han logrado, quién participará en la valoración, los criterios que se utilizarán y cómo y cuándo se dará la retroalimentación. </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extLst>
                  <a:ext uri="{0D108BD9-81ED-4DB2-BD59-A6C34878D82A}">
                    <a16:rowId xmlns:a16="http://schemas.microsoft.com/office/drawing/2014/main" xmlns="" val="3715427698"/>
                  </a:ext>
                </a:extLst>
              </a:tr>
            </a:tbl>
          </a:graphicData>
        </a:graphic>
      </p:graphicFrame>
    </p:spTree>
    <p:extLst>
      <p:ext uri="{BB962C8B-B14F-4D97-AF65-F5344CB8AC3E}">
        <p14:creationId xmlns:p14="http://schemas.microsoft.com/office/powerpoint/2010/main" val="212566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graphicFrame>
        <p:nvGraphicFramePr>
          <p:cNvPr id="21" name="Tabla 20">
            <a:extLst>
              <a:ext uri="{FF2B5EF4-FFF2-40B4-BE49-F238E27FC236}">
                <a16:creationId xmlns:a16="http://schemas.microsoft.com/office/drawing/2014/main" xmlns="" id="{750563AC-6622-4BE1-86A6-F372C8EFAD79}"/>
              </a:ext>
            </a:extLst>
          </p:cNvPr>
          <p:cNvGraphicFramePr>
            <a:graphicFrameLocks noGrp="1"/>
          </p:cNvGraphicFramePr>
          <p:nvPr>
            <p:extLst>
              <p:ext uri="{D42A27DB-BD31-4B8C-83A1-F6EECF244321}">
                <p14:modId xmlns:p14="http://schemas.microsoft.com/office/powerpoint/2010/main" val="2109332348"/>
              </p:ext>
            </p:extLst>
          </p:nvPr>
        </p:nvGraphicFramePr>
        <p:xfrm>
          <a:off x="1335233" y="1815377"/>
          <a:ext cx="8728639" cy="2941320"/>
        </p:xfrm>
        <a:graphic>
          <a:graphicData uri="http://schemas.openxmlformats.org/drawingml/2006/table">
            <a:tbl>
              <a:tblPr firstRow="1" firstCol="1" bandRow="1">
                <a:tableStyleId>{00A15C55-8517-42AA-B614-E9B94910E393}</a:tableStyleId>
              </a:tblPr>
              <a:tblGrid>
                <a:gridCol w="1540696">
                  <a:extLst>
                    <a:ext uri="{9D8B030D-6E8A-4147-A177-3AD203B41FA5}">
                      <a16:colId xmlns:a16="http://schemas.microsoft.com/office/drawing/2014/main" xmlns="" val="2845385722"/>
                    </a:ext>
                  </a:extLst>
                </a:gridCol>
                <a:gridCol w="7187943">
                  <a:extLst>
                    <a:ext uri="{9D8B030D-6E8A-4147-A177-3AD203B41FA5}">
                      <a16:colId xmlns:a16="http://schemas.microsoft.com/office/drawing/2014/main" xmlns="" val="3418384967"/>
                    </a:ext>
                  </a:extLst>
                </a:gridCol>
              </a:tblGrid>
              <a:tr h="406185">
                <a:tc gridSpan="2">
                  <a:txBody>
                    <a:bodyPr/>
                    <a:lstStyle/>
                    <a:p>
                      <a:pPr>
                        <a:lnSpc>
                          <a:spcPct val="100000"/>
                        </a:lnSpc>
                        <a:spcBef>
                          <a:spcPts val="200"/>
                        </a:spcBef>
                        <a:spcAft>
                          <a:spcPts val="200"/>
                        </a:spcAft>
                      </a:pPr>
                      <a:r>
                        <a:rPr lang="es-CO" sz="1400" dirty="0">
                          <a:solidFill>
                            <a:sysClr val="windowText" lastClr="000000"/>
                          </a:solidFill>
                          <a:effectLst/>
                        </a:rPr>
                        <a:t>¿En qué medida se involucra a los estudiantes en ciclos de retroalimentación formal e informal con ellos mismos, otros y el profesor, acerca de los </a:t>
                      </a:r>
                      <a:r>
                        <a:rPr lang="es-CO" sz="1400" dirty="0" err="1">
                          <a:solidFill>
                            <a:sysClr val="windowText" lastClr="000000"/>
                          </a:solidFill>
                          <a:effectLst/>
                        </a:rPr>
                        <a:t>DCs</a:t>
                      </a:r>
                      <a:r>
                        <a:rPr lang="es-CO" sz="1400" dirty="0">
                          <a:solidFill>
                            <a:sysClr val="windowText" lastClr="000000"/>
                          </a:solidFill>
                          <a:effectLst/>
                        </a:rPr>
                        <a:t>?</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tc hMerge="1">
                  <a:txBody>
                    <a:bodyPr/>
                    <a:lstStyle/>
                    <a:p>
                      <a:endParaRPr lang="en-US"/>
                    </a:p>
                  </a:txBody>
                  <a:tcPr/>
                </a:tc>
                <a:extLst>
                  <a:ext uri="{0D108BD9-81ED-4DB2-BD59-A6C34878D82A}">
                    <a16:rowId xmlns:a16="http://schemas.microsoft.com/office/drawing/2014/main" xmlns="" val="1725275624"/>
                  </a:ext>
                </a:extLst>
              </a:tr>
              <a:tr h="833248">
                <a:tc>
                  <a:txBody>
                    <a:bodyPr/>
                    <a:lstStyle/>
                    <a:p>
                      <a:pPr>
                        <a:lnSpc>
                          <a:spcPct val="100000"/>
                        </a:lnSpc>
                        <a:spcBef>
                          <a:spcPts val="200"/>
                        </a:spcBef>
                        <a:spcAft>
                          <a:spcPts val="200"/>
                        </a:spcAft>
                      </a:pPr>
                      <a:r>
                        <a:rPr lang="es-CO" sz="1400">
                          <a:solidFill>
                            <a:sysClr val="windowText" lastClr="000000"/>
                          </a:solidFill>
                          <a:effectLst/>
                        </a:rPr>
                        <a:t>Variedad</a:t>
                      </a:r>
                      <a:endParaRPr lang="en-US" sz="1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tc>
                  <a:txBody>
                    <a:bodyPr/>
                    <a:lstStyle/>
                    <a:p>
                      <a:pPr marL="342900" lvl="0" indent="-342900">
                        <a:lnSpc>
                          <a:spcPct val="100000"/>
                        </a:lnSpc>
                        <a:spcAft>
                          <a:spcPts val="1000"/>
                        </a:spcAft>
                        <a:buClr>
                          <a:srgbClr val="002060"/>
                        </a:buClr>
                        <a:buSzPts val="1000"/>
                        <a:buFont typeface="Wingdings 2" panose="05020102010507070707" pitchFamily="18" charset="2"/>
                        <a:buChar char=""/>
                      </a:pPr>
                      <a:r>
                        <a:rPr lang="es-CO" sz="1400" dirty="0">
                          <a:solidFill>
                            <a:sysClr val="windowText" lastClr="000000"/>
                          </a:solidFill>
                          <a:effectLst/>
                        </a:rPr>
                        <a:t>Hay equilibrio entre diferentes formas de autoevaluación, valoración de pares y del profesor. </a:t>
                      </a:r>
                      <a:endParaRPr lang="en-US" sz="1400" dirty="0">
                        <a:solidFill>
                          <a:sysClr val="windowText" lastClr="000000"/>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ES" sz="1400" dirty="0">
                          <a:solidFill>
                            <a:sysClr val="windowText" lastClr="000000"/>
                          </a:solidFill>
                          <a:effectLst/>
                        </a:rPr>
                        <a:t>Cuenta con  valoración tanto formal (basada en criterios claros, conocidos con anticipación) como informal (pueden surgir de manera más espontánea).</a:t>
                      </a:r>
                      <a:endParaRPr lang="en-US" sz="1400" dirty="0">
                        <a:solidFill>
                          <a:sysClr val="windowText" lastClr="000000"/>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400" dirty="0">
                          <a:solidFill>
                            <a:sysClr val="windowText" lastClr="000000"/>
                          </a:solidFill>
                          <a:effectLst/>
                        </a:rPr>
                        <a:t>Involucra al estudiante en la autoevaluación y la reflexión sobre su propio trabajo, de lo que está aprendiendo y de cómo lo está haciendo con base en criterios claros, conocidos con anterioridad).</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extLst>
                  <a:ext uri="{0D108BD9-81ED-4DB2-BD59-A6C34878D82A}">
                    <a16:rowId xmlns:a16="http://schemas.microsoft.com/office/drawing/2014/main" xmlns="" val="366853091"/>
                  </a:ext>
                </a:extLst>
              </a:tr>
              <a:tr h="480729">
                <a:tc>
                  <a:txBody>
                    <a:bodyPr/>
                    <a:lstStyle/>
                    <a:p>
                      <a:pPr>
                        <a:lnSpc>
                          <a:spcPct val="100000"/>
                        </a:lnSpc>
                        <a:spcBef>
                          <a:spcPts val="200"/>
                        </a:spcBef>
                        <a:spcAft>
                          <a:spcPts val="200"/>
                        </a:spcAft>
                      </a:pPr>
                      <a:r>
                        <a:rPr lang="es-CO" sz="1400">
                          <a:solidFill>
                            <a:sysClr val="windowText" lastClr="000000"/>
                          </a:solidFill>
                          <a:effectLst/>
                        </a:rPr>
                        <a:t>Retroalimentación </a:t>
                      </a:r>
                      <a:endParaRPr lang="en-US" sz="1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tc>
                  <a:txBody>
                    <a:bodyPr/>
                    <a:lstStyle/>
                    <a:p>
                      <a:pPr marL="342900" lvl="0" indent="-342900">
                        <a:lnSpc>
                          <a:spcPct val="100000"/>
                        </a:lnSpc>
                        <a:spcAft>
                          <a:spcPts val="1000"/>
                        </a:spcAft>
                        <a:buClr>
                          <a:srgbClr val="002060"/>
                        </a:buClr>
                        <a:buSzPts val="1000"/>
                        <a:buFont typeface="Wingdings 2" panose="05020102010507070707" pitchFamily="18" charset="2"/>
                        <a:buChar char=""/>
                      </a:pPr>
                      <a:r>
                        <a:rPr lang="es-ES" sz="1400" dirty="0">
                          <a:solidFill>
                            <a:sysClr val="windowText" lastClr="000000"/>
                          </a:solidFill>
                          <a:effectLst/>
                        </a:rPr>
                        <a:t>La retroalimentación proviene de diferentes fuentes: la ofrecen el docente, los pares, los expertos, los padres. </a:t>
                      </a:r>
                      <a:endParaRPr lang="en-US" sz="1400" dirty="0">
                        <a:solidFill>
                          <a:sysClr val="windowText" lastClr="000000"/>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ES" sz="1400" dirty="0">
                          <a:solidFill>
                            <a:sysClr val="windowText" lastClr="000000"/>
                          </a:solidFill>
                          <a:effectLst/>
                        </a:rPr>
                        <a:t>La VC ofrece tiempo para que los estudiantes usen la retroalimentación y enriquezcan su trabajo.</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488" marR="34488" marT="0" marB="0"/>
                </a:tc>
                <a:extLst>
                  <a:ext uri="{0D108BD9-81ED-4DB2-BD59-A6C34878D82A}">
                    <a16:rowId xmlns:a16="http://schemas.microsoft.com/office/drawing/2014/main" xmlns="" val="1231440309"/>
                  </a:ext>
                </a:extLst>
              </a:tr>
            </a:tbl>
          </a:graphicData>
        </a:graphic>
      </p:graphicFrame>
      <p:sp>
        <p:nvSpPr>
          <p:cNvPr id="22" name="CuadroTexto 21">
            <a:extLst>
              <a:ext uri="{FF2B5EF4-FFF2-40B4-BE49-F238E27FC236}">
                <a16:creationId xmlns:a16="http://schemas.microsoft.com/office/drawing/2014/main" xmlns="" id="{5BF2850F-00D5-4051-A1E3-CD8D724E18B0}"/>
              </a:ext>
            </a:extLst>
          </p:cNvPr>
          <p:cNvSpPr txBox="1"/>
          <p:nvPr/>
        </p:nvSpPr>
        <p:spPr>
          <a:xfrm>
            <a:off x="2157847" y="598807"/>
            <a:ext cx="6102926" cy="625428"/>
          </a:xfrm>
          <a:prstGeom prst="rect">
            <a:avLst/>
          </a:prstGeom>
          <a:noFill/>
        </p:spPr>
        <p:txBody>
          <a:bodyPr wrap="square">
            <a:spAutoFit/>
          </a:bodyPr>
          <a:lstStyle/>
          <a:p>
            <a:pPr>
              <a:lnSpc>
                <a:spcPct val="115000"/>
              </a:lnSpc>
              <a:spcAft>
                <a:spcPts val="1000"/>
              </a:spcAft>
            </a:pPr>
            <a:r>
              <a:rPr lang="es-CO" sz="3200" b="1" dirty="0">
                <a:solidFill>
                  <a:schemeClr val="bg1"/>
                </a:solidFill>
                <a:effectLst/>
                <a:latin typeface="+mj-lt"/>
                <a:ea typeface="Calibri" panose="020F0502020204030204" pitchFamily="34" charset="0"/>
                <a:cs typeface="Calibri" panose="020F0502020204030204" pitchFamily="34" charset="0"/>
              </a:rPr>
              <a:t>Valoración Continua (VC):</a:t>
            </a: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03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2" name="CuadroTexto 1">
            <a:extLst>
              <a:ext uri="{FF2B5EF4-FFF2-40B4-BE49-F238E27FC236}">
                <a16:creationId xmlns:a16="http://schemas.microsoft.com/office/drawing/2014/main" xmlns="" id="{6951DBB5-F151-4E22-9C86-7C0B29707F58}"/>
              </a:ext>
            </a:extLst>
          </p:cNvPr>
          <p:cNvSpPr txBox="1"/>
          <p:nvPr/>
        </p:nvSpPr>
        <p:spPr>
          <a:xfrm>
            <a:off x="2251511" y="703479"/>
            <a:ext cx="4804382" cy="523220"/>
          </a:xfrm>
          <a:prstGeom prst="rect">
            <a:avLst/>
          </a:prstGeom>
          <a:noFill/>
        </p:spPr>
        <p:txBody>
          <a:bodyPr wrap="square" rtlCol="0">
            <a:spAutoFit/>
          </a:bodyPr>
          <a:lstStyle/>
          <a:p>
            <a:r>
              <a:rPr lang="es-CO" sz="2800" b="1" dirty="0">
                <a:solidFill>
                  <a:schemeClr val="bg1"/>
                </a:solidFill>
                <a:latin typeface="+mj-lt"/>
              </a:rPr>
              <a:t>Hacer visible el pensamiento</a:t>
            </a:r>
            <a:endParaRPr lang="en-US" sz="2800" b="1" dirty="0">
              <a:solidFill>
                <a:schemeClr val="bg1"/>
              </a:solidFill>
              <a:latin typeface="+mj-lt"/>
            </a:endParaRPr>
          </a:p>
        </p:txBody>
      </p:sp>
      <p:pic>
        <p:nvPicPr>
          <p:cNvPr id="4" name="Imagen 3">
            <a:extLst>
              <a:ext uri="{FF2B5EF4-FFF2-40B4-BE49-F238E27FC236}">
                <a16:creationId xmlns:a16="http://schemas.microsoft.com/office/drawing/2014/main" xmlns="" id="{010F01B0-83E2-4E54-A656-4A956EB9CE8F}"/>
              </a:ext>
            </a:extLst>
          </p:cNvPr>
          <p:cNvPicPr>
            <a:picLocks noChangeAspect="1"/>
          </p:cNvPicPr>
          <p:nvPr/>
        </p:nvPicPr>
        <p:blipFill>
          <a:blip r:embed="rId4"/>
          <a:stretch>
            <a:fillRect/>
          </a:stretch>
        </p:blipFill>
        <p:spPr>
          <a:xfrm>
            <a:off x="606283" y="2181414"/>
            <a:ext cx="5316845" cy="2655690"/>
          </a:xfrm>
          <a:prstGeom prst="rect">
            <a:avLst/>
          </a:prstGeom>
        </p:spPr>
      </p:pic>
      <p:sp>
        <p:nvSpPr>
          <p:cNvPr id="20" name="CuadroTexto 19">
            <a:extLst>
              <a:ext uri="{FF2B5EF4-FFF2-40B4-BE49-F238E27FC236}">
                <a16:creationId xmlns:a16="http://schemas.microsoft.com/office/drawing/2014/main" xmlns="" id="{24266418-EF41-47FD-99C4-24E694E508B9}"/>
              </a:ext>
            </a:extLst>
          </p:cNvPr>
          <p:cNvSpPr txBox="1"/>
          <p:nvPr/>
        </p:nvSpPr>
        <p:spPr>
          <a:xfrm>
            <a:off x="606283" y="5087727"/>
            <a:ext cx="4201244" cy="646331"/>
          </a:xfrm>
          <a:prstGeom prst="rect">
            <a:avLst/>
          </a:prstGeom>
          <a:noFill/>
        </p:spPr>
        <p:txBody>
          <a:bodyPr wrap="square">
            <a:spAutoFit/>
          </a:bodyPr>
          <a:lstStyle/>
          <a:p>
            <a:r>
              <a:rPr lang="en-US" dirty="0"/>
              <a:t>Proyecto Zero: </a:t>
            </a:r>
            <a:r>
              <a:rPr lang="en-US" dirty="0">
                <a:hlinkClick r:id="rId5"/>
              </a:rPr>
              <a:t>https://pz.harvard.edu/thinking-routines</a:t>
            </a:r>
            <a:r>
              <a:rPr lang="en-US" dirty="0"/>
              <a:t> </a:t>
            </a:r>
          </a:p>
        </p:txBody>
      </p:sp>
      <p:sp>
        <p:nvSpPr>
          <p:cNvPr id="21" name="CuadroTexto 20">
            <a:extLst>
              <a:ext uri="{FF2B5EF4-FFF2-40B4-BE49-F238E27FC236}">
                <a16:creationId xmlns:a16="http://schemas.microsoft.com/office/drawing/2014/main" xmlns="" id="{E419181E-BBEF-475A-AFB7-4BB585113078}"/>
              </a:ext>
            </a:extLst>
          </p:cNvPr>
          <p:cNvSpPr txBox="1"/>
          <p:nvPr/>
        </p:nvSpPr>
        <p:spPr>
          <a:xfrm>
            <a:off x="6268874" y="3791018"/>
            <a:ext cx="5316843" cy="1200329"/>
          </a:xfrm>
          <a:prstGeom prst="rect">
            <a:avLst/>
          </a:prstGeom>
          <a:noFill/>
        </p:spPr>
        <p:txBody>
          <a:bodyPr wrap="square">
            <a:spAutoFit/>
          </a:bodyPr>
          <a:lstStyle/>
          <a:p>
            <a:r>
              <a:rPr lang="en-US" dirty="0"/>
              <a:t>MEN Chile </a:t>
            </a:r>
            <a:r>
              <a:rPr lang="en-US" dirty="0">
                <a:hlinkClick r:id="rId6"/>
              </a:rPr>
              <a:t>https://www.curriculumnacional.cl/portal/Evaluacion/Recursos-para-recoger-evidencia-de-aprendizaje/Herramientas-para-el-monitoreo-de-clase/</a:t>
            </a:r>
            <a:r>
              <a:rPr lang="en-US" dirty="0"/>
              <a:t>  </a:t>
            </a:r>
          </a:p>
        </p:txBody>
      </p:sp>
      <p:pic>
        <p:nvPicPr>
          <p:cNvPr id="22" name="Imagen 21">
            <a:extLst>
              <a:ext uri="{FF2B5EF4-FFF2-40B4-BE49-F238E27FC236}">
                <a16:creationId xmlns:a16="http://schemas.microsoft.com/office/drawing/2014/main" xmlns="" id="{9520A08B-EEAD-4F1C-ACDF-B3975809ED21}"/>
              </a:ext>
            </a:extLst>
          </p:cNvPr>
          <p:cNvPicPr>
            <a:picLocks noChangeAspect="1"/>
          </p:cNvPicPr>
          <p:nvPr/>
        </p:nvPicPr>
        <p:blipFill>
          <a:blip r:embed="rId7"/>
          <a:stretch>
            <a:fillRect/>
          </a:stretch>
        </p:blipFill>
        <p:spPr>
          <a:xfrm>
            <a:off x="6268874" y="1470275"/>
            <a:ext cx="5660040" cy="2132342"/>
          </a:xfrm>
          <a:prstGeom prst="rect">
            <a:avLst/>
          </a:prstGeom>
        </p:spPr>
      </p:pic>
    </p:spTree>
    <p:extLst>
      <p:ext uri="{BB962C8B-B14F-4D97-AF65-F5344CB8AC3E}">
        <p14:creationId xmlns:p14="http://schemas.microsoft.com/office/powerpoint/2010/main" val="418851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xmlns="" id="{05B31860-DD30-FD1D-5FD1-139B376D6AF3}"/>
              </a:ext>
            </a:extLst>
          </p:cNvPr>
          <p:cNvSpPr>
            <a:spLocks noChangeArrowheads="1"/>
          </p:cNvSpPr>
          <p:nvPr/>
        </p:nvSpPr>
        <p:spPr bwMode="auto">
          <a:xfrm>
            <a:off x="0" y="6374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1pPr>
            <a:lvl2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2pPr>
            <a:lvl3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3pPr>
            <a:lvl4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4pPr>
            <a:lvl5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5pPr>
            <a:lvl6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6pPr>
            <a:lvl7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7pPr>
            <a:lvl8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8pPr>
            <a:lvl9pPr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s-ES" altLang="es-CO"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r>
            <a:br>
              <a:rPr kumimoji="0" lang="es-ES" altLang="es-CO"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p:grpSp>
        <p:nvGrpSpPr>
          <p:cNvPr id="5" name="Grupo 4">
            <a:extLst>
              <a:ext uri="{FF2B5EF4-FFF2-40B4-BE49-F238E27FC236}">
                <a16:creationId xmlns:a16="http://schemas.microsoft.com/office/drawing/2014/main" xmlns="" id="{38D8A2EB-B927-4C13-9D2D-8405339DB886}"/>
              </a:ext>
            </a:extLst>
          </p:cNvPr>
          <p:cNvGrpSpPr/>
          <p:nvPr/>
        </p:nvGrpSpPr>
        <p:grpSpPr>
          <a:xfrm>
            <a:off x="-14111" y="5266490"/>
            <a:ext cx="12206111" cy="1908217"/>
            <a:chOff x="-1" y="4949783"/>
            <a:chExt cx="12206111" cy="1908217"/>
          </a:xfrm>
        </p:grpSpPr>
        <p:sp>
          <p:nvSpPr>
            <p:cNvPr id="14" name="Diagrama de flujo: documento 3">
              <a:extLst>
                <a:ext uri="{FF2B5EF4-FFF2-40B4-BE49-F238E27FC236}">
                  <a16:creationId xmlns:a16="http://schemas.microsoft.com/office/drawing/2014/main" xmlns="" id="{5C5DECFB-C0CC-4490-8F98-5DDB749F78A6}"/>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grama de flujo: documento 3">
              <a:extLst>
                <a:ext uri="{FF2B5EF4-FFF2-40B4-BE49-F238E27FC236}">
                  <a16:creationId xmlns:a16="http://schemas.microsoft.com/office/drawing/2014/main" xmlns="" id="{D49F637C-AC31-4EE2-AF52-70E23C6F3AAE}"/>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grama de flujo: documento 3">
              <a:extLst>
                <a:ext uri="{FF2B5EF4-FFF2-40B4-BE49-F238E27FC236}">
                  <a16:creationId xmlns:a16="http://schemas.microsoft.com/office/drawing/2014/main" xmlns="" id="{8C3C4681-EBB1-46E5-87CB-E82D01316143}"/>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grama de flujo: documento 3">
              <a:extLst>
                <a:ext uri="{FF2B5EF4-FFF2-40B4-BE49-F238E27FC236}">
                  <a16:creationId xmlns:a16="http://schemas.microsoft.com/office/drawing/2014/main" xmlns="" id="{7000B32D-E816-4D62-9C74-6F2CBDC22D0D}"/>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upo 11">
            <a:extLst>
              <a:ext uri="{FF2B5EF4-FFF2-40B4-BE49-F238E27FC236}">
                <a16:creationId xmlns:a16="http://schemas.microsoft.com/office/drawing/2014/main" xmlns="" id="{53001345-EF87-4D40-838B-E98AA7A73BFF}"/>
              </a:ext>
            </a:extLst>
          </p:cNvPr>
          <p:cNvGrpSpPr/>
          <p:nvPr/>
        </p:nvGrpSpPr>
        <p:grpSpPr>
          <a:xfrm>
            <a:off x="-14112" y="17558"/>
            <a:ext cx="5474744" cy="7204206"/>
            <a:chOff x="-14112" y="1"/>
            <a:chExt cx="5460632" cy="7204206"/>
          </a:xfrm>
        </p:grpSpPr>
        <p:sp>
          <p:nvSpPr>
            <p:cNvPr id="10" name="Triángulo rectángulo 9">
              <a:extLst>
                <a:ext uri="{FF2B5EF4-FFF2-40B4-BE49-F238E27FC236}">
                  <a16:creationId xmlns:a16="http://schemas.microsoft.com/office/drawing/2014/main" xmlns="" id="{A88E8A29-C652-4AF1-856D-A2BF842AC096}"/>
                </a:ext>
              </a:extLst>
            </p:cNvPr>
            <p:cNvSpPr/>
            <p:nvPr/>
          </p:nvSpPr>
          <p:spPr>
            <a:xfrm rot="5400000">
              <a:off x="-1475430" y="1475431"/>
              <a:ext cx="7204206" cy="4253345"/>
            </a:xfrm>
            <a:prstGeom prst="rtTriangle">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ángulo rectángulo 25">
              <a:extLst>
                <a:ext uri="{FF2B5EF4-FFF2-40B4-BE49-F238E27FC236}">
                  <a16:creationId xmlns:a16="http://schemas.microsoft.com/office/drawing/2014/main" xmlns="" id="{44E33F40-F6A3-4D00-AB86-5B28323F497F}"/>
                </a:ext>
              </a:extLst>
            </p:cNvPr>
            <p:cNvSpPr/>
            <p:nvPr/>
          </p:nvSpPr>
          <p:spPr>
            <a:xfrm>
              <a:off x="-14112" y="739450"/>
              <a:ext cx="4267457" cy="6464755"/>
            </a:xfrm>
            <a:prstGeom prst="rtTriangle">
              <a:avLst/>
            </a:prstGeom>
            <a:gradFill flip="none" rotWithShape="1">
              <a:gsLst>
                <a:gs pos="0">
                  <a:srgbClr val="006FC0">
                    <a:shade val="30000"/>
                    <a:satMod val="115000"/>
                  </a:srgbClr>
                </a:gs>
                <a:gs pos="50000">
                  <a:srgbClr val="006FC0">
                    <a:shade val="67500"/>
                    <a:satMod val="115000"/>
                  </a:srgbClr>
                </a:gs>
                <a:gs pos="100000">
                  <a:srgbClr val="006F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grama de flujo: retraso 10">
              <a:extLst>
                <a:ext uri="{FF2B5EF4-FFF2-40B4-BE49-F238E27FC236}">
                  <a16:creationId xmlns:a16="http://schemas.microsoft.com/office/drawing/2014/main" xmlns="" id="{29B65345-D2AB-455E-88E4-1DCC28D60A48}"/>
                </a:ext>
              </a:extLst>
            </p:cNvPr>
            <p:cNvSpPr/>
            <p:nvPr/>
          </p:nvSpPr>
          <p:spPr>
            <a:xfrm>
              <a:off x="2989613" y="1512"/>
              <a:ext cx="2456907" cy="7202694"/>
            </a:xfrm>
            <a:prstGeom prst="flowChartDelay">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Imagen 7" descr="Imagen que contiene alimentos, sostener, fruta&#10;&#10;Descripción generada automáticamente">
            <a:extLst>
              <a:ext uri="{FF2B5EF4-FFF2-40B4-BE49-F238E27FC236}">
                <a16:creationId xmlns:a16="http://schemas.microsoft.com/office/drawing/2014/main" xmlns="" id="{5CAFB967-1068-4D77-B3EE-44937420C2F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074773" y="1711846"/>
            <a:ext cx="3623741" cy="3623741"/>
          </a:xfrm>
          <a:prstGeom prst="rect">
            <a:avLst/>
          </a:prstGeom>
          <a:effectLst>
            <a:innerShdw blurRad="114300">
              <a:prstClr val="black"/>
            </a:innerShdw>
          </a:effectLst>
        </p:spPr>
      </p:pic>
      <p:sp>
        <p:nvSpPr>
          <p:cNvPr id="18" name="Rectangle 15">
            <a:extLst>
              <a:ext uri="{FF2B5EF4-FFF2-40B4-BE49-F238E27FC236}">
                <a16:creationId xmlns:a16="http://schemas.microsoft.com/office/drawing/2014/main" xmlns="" id="{726BC498-A354-5785-55E6-78642768D831}"/>
              </a:ext>
            </a:extLst>
          </p:cNvPr>
          <p:cNvSpPr>
            <a:spLocks noChangeArrowheads="1"/>
          </p:cNvSpPr>
          <p:nvPr/>
        </p:nvSpPr>
        <p:spPr bwMode="auto">
          <a:xfrm>
            <a:off x="7003925" y="6052211"/>
            <a:ext cx="5405144"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2400" i="0" u="none" strike="noStrike" normalizeH="0" dirty="0">
                <a:ln w="0"/>
                <a:effectLst>
                  <a:outerShdw blurRad="50800" dist="38100" dir="2700000" algn="tl" rotWithShape="0">
                    <a:prstClr val="black">
                      <a:alpha val="40000"/>
                    </a:prstClr>
                  </a:outerShdw>
                </a:effectLst>
                <a:latin typeface="+mj-lt"/>
                <a:ea typeface="Calibri Light" panose="020F0302020204030204" pitchFamily="34" charset="0"/>
              </a:rPr>
              <a:t>INSTITUCIÓN EDUCATIVA FUSCA</a:t>
            </a:r>
            <a:endParaRPr kumimoji="0" lang="es-CO" altLang="es-CO" sz="1400" i="0" u="none" strike="noStrike" normalizeH="0" dirty="0">
              <a:ln w="0"/>
              <a:effectLst>
                <a:outerShdw blurRad="50800" dist="38100" dir="2700000" algn="tl" rotWithShape="0">
                  <a:prstClr val="black">
                    <a:alpha val="40000"/>
                  </a:prstClr>
                </a:outerShdw>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600" u="none" strike="noStrike" normalizeH="0" baseline="0" dirty="0">
                <a:ln w="0"/>
                <a:effectLst>
                  <a:outerShdw blurRad="50800" dist="38100" dir="2700000" algn="tl" rotWithShape="0">
                    <a:prstClr val="black">
                      <a:alpha val="40000"/>
                    </a:prstClr>
                  </a:outerShdw>
                </a:effectLst>
                <a:latin typeface="+mj-lt"/>
                <a:ea typeface="Calibri" panose="020F0502020204030204" pitchFamily="34" charset="0"/>
                <a:cs typeface="Calibri Light" panose="020F0302020204030204" pitchFamily="34" charset="0"/>
              </a:rPr>
              <a:t>Sedes: Fusca - El Cerro - La Caro</a:t>
            </a:r>
            <a:endParaRPr kumimoji="0" lang="es-CO" altLang="es-CO" sz="1400" u="none" strike="noStrike" normalizeH="0" baseline="0" dirty="0">
              <a:ln w="0"/>
              <a:effectLst>
                <a:outerShdw blurRad="50800" dist="38100" dir="2700000" algn="tl" rotWithShape="0">
                  <a:prstClr val="black">
                    <a:alpha val="40000"/>
                  </a:prstClr>
                </a:outerShdw>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i="1" u="none" strike="noStrike" normalizeH="0" baseline="0" dirty="0">
                <a:ln w="0"/>
                <a:effectLst>
                  <a:outerShdw blurRad="50800" dist="38100" dir="2700000" algn="tl" rotWithShape="0">
                    <a:prstClr val="black">
                      <a:alpha val="40000"/>
                    </a:prstClr>
                  </a:outerShdw>
                </a:effectLst>
                <a:latin typeface="+mj-lt"/>
                <a:ea typeface="Times New Roman" panose="02020603050405020304" pitchFamily="18" charset="0"/>
                <a:cs typeface="Calibri Light" panose="020F0302020204030204" pitchFamily="34" charset="0"/>
              </a:rPr>
              <a:t>“Pensar para comprender, comprender para actuar</a:t>
            </a:r>
            <a:r>
              <a:rPr kumimoji="0" lang="es-ES" altLang="es-CO" i="1" u="none" strike="noStrike" normalizeH="0" baseline="0" dirty="0">
                <a:ln w="0"/>
                <a:effectLst>
                  <a:outerShdw blurRad="50800" dist="38100" dir="2700000" algn="tl" rotWithShape="0">
                    <a:prstClr val="black">
                      <a:alpha val="40000"/>
                    </a:prstClr>
                  </a:outerShdw>
                </a:effectLst>
                <a:latin typeface="+mj-lt"/>
                <a:ea typeface="Times New Roman" panose="02020603050405020304" pitchFamily="18" charset="0"/>
                <a:cs typeface="Calibri Light" panose="020F0302020204030204" pitchFamily="34" charset="0"/>
              </a:rPr>
              <a:t>”</a:t>
            </a:r>
            <a:endParaRPr kumimoji="0" lang="es-CO" altLang="es-CO" sz="1400" i="1" u="none" strike="noStrike" normalizeH="0" baseline="0" dirty="0">
              <a:ln w="0"/>
              <a:effectLst>
                <a:outerShdw blurRad="50800" dist="38100" dir="2700000" algn="tl" rotWithShape="0">
                  <a:prstClr val="black">
                    <a:alpha val="40000"/>
                  </a:prstClr>
                </a:outerShdw>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100" i="0" u="none" strike="noStrike" normalizeH="0" baseline="0" dirty="0">
              <a:ln w="0"/>
              <a:effectLst>
                <a:outerShdw blurRad="50800" dist="38100" dir="2700000" algn="tl" rotWithShape="0">
                  <a:prstClr val="black">
                    <a:alpha val="40000"/>
                  </a:prstClr>
                </a:outerShdw>
              </a:effectLst>
              <a:latin typeface="+mj-lt"/>
            </a:endParaRPr>
          </a:p>
        </p:txBody>
      </p:sp>
      <p:sp>
        <p:nvSpPr>
          <p:cNvPr id="16" name="Rectangle 15">
            <a:extLst>
              <a:ext uri="{FF2B5EF4-FFF2-40B4-BE49-F238E27FC236}">
                <a16:creationId xmlns:a16="http://schemas.microsoft.com/office/drawing/2014/main" xmlns="" id="{350E7966-CD88-4CB9-BBB8-1BA3DD18CF7F}"/>
              </a:ext>
            </a:extLst>
          </p:cNvPr>
          <p:cNvSpPr>
            <a:spLocks noChangeArrowheads="1"/>
          </p:cNvSpPr>
          <p:nvPr/>
        </p:nvSpPr>
        <p:spPr bwMode="auto">
          <a:xfrm>
            <a:off x="6123743" y="269543"/>
            <a:ext cx="5405144"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6000" b="1" i="0" u="none" strike="noStrike" normalizeH="0" dirty="0">
                <a:ln w="0"/>
                <a:effectLst>
                  <a:outerShdw blurRad="50800" dist="38100" dir="2700000" algn="tl" rotWithShape="0">
                    <a:prstClr val="black">
                      <a:alpha val="40000"/>
                    </a:prstClr>
                  </a:outerShdw>
                </a:effectLst>
                <a:latin typeface="+mj-lt"/>
                <a:ea typeface="Calibri Light" panose="020F0302020204030204" pitchFamily="34" charset="0"/>
              </a:rPr>
              <a:t>Enseñanza para la comprensión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6000" b="1" i="0" u="none" strike="noStrike" normalizeH="0" dirty="0">
              <a:ln w="0"/>
              <a:effectLst>
                <a:outerShdw blurRad="50800" dist="38100" dir="2700000" algn="tl" rotWithShape="0">
                  <a:prstClr val="black">
                    <a:alpha val="40000"/>
                  </a:prstClr>
                </a:outerShdw>
              </a:effectLst>
              <a:latin typeface="+mj-lt"/>
              <a:ea typeface="Calibri Light" panose="020F03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000" i="0" u="none" strike="noStrike" normalizeH="0" dirty="0">
                <a:ln w="0"/>
                <a:effectLst>
                  <a:outerShdw blurRad="50800" dist="38100" dir="2700000" algn="tl" rotWithShape="0">
                    <a:prstClr val="black">
                      <a:alpha val="40000"/>
                    </a:prstClr>
                  </a:outerShdw>
                </a:effectLst>
                <a:latin typeface="+mj-lt"/>
                <a:ea typeface="Calibri Light" panose="020F0302020204030204" pitchFamily="34" charset="0"/>
              </a:rPr>
              <a:t>¿Cómo logro que otros comprendan lo que yo comprendo?</a:t>
            </a:r>
            <a:endParaRPr kumimoji="0" lang="es-CO" altLang="es-CO" sz="2400" i="1" u="none" strike="noStrike" normalizeH="0" baseline="0" dirty="0">
              <a:ln w="0"/>
              <a:effectLst>
                <a:outerShdw blurRad="50800" dist="38100" dir="2700000" algn="tl" rotWithShape="0">
                  <a:prstClr val="black">
                    <a:alpha val="40000"/>
                  </a:prstClr>
                </a:outerShdw>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i="0" u="none" strike="noStrike" normalizeH="0" baseline="0" dirty="0">
              <a:ln w="0"/>
              <a:effectLst>
                <a:outerShdw blurRad="50800" dist="38100" dir="2700000" algn="tl" rotWithShape="0">
                  <a:prstClr val="black">
                    <a:alpha val="40000"/>
                  </a:prstClr>
                </a:outerShdw>
              </a:effectLst>
              <a:latin typeface="+mj-lt"/>
            </a:endParaRPr>
          </a:p>
        </p:txBody>
      </p:sp>
    </p:spTree>
    <p:extLst>
      <p:ext uri="{BB962C8B-B14F-4D97-AF65-F5344CB8AC3E}">
        <p14:creationId xmlns:p14="http://schemas.microsoft.com/office/powerpoint/2010/main" val="21905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8F8988CA-8F6F-49E1-8A1F-ACA4313BEDBD}"/>
              </a:ext>
            </a:extLst>
          </p:cNvPr>
          <p:cNvSpPr txBox="1"/>
          <p:nvPr/>
        </p:nvSpPr>
        <p:spPr>
          <a:xfrm>
            <a:off x="973282" y="1864737"/>
            <a:ext cx="4540827" cy="3785652"/>
          </a:xfrm>
          <a:prstGeom prst="rect">
            <a:avLst/>
          </a:prstGeom>
          <a:noFill/>
        </p:spPr>
        <p:txBody>
          <a:bodyPr wrap="square">
            <a:spAutoFit/>
          </a:bodyPr>
          <a:lstStyle/>
          <a:p>
            <a:pPr algn="ctr"/>
            <a:r>
              <a:rPr lang="es-ES" sz="2400" b="0" i="0" dirty="0">
                <a:solidFill>
                  <a:srgbClr val="49424F"/>
                </a:solidFill>
                <a:effectLst/>
                <a:latin typeface="Roboto" panose="02000000000000000000" pitchFamily="2" charset="0"/>
              </a:rPr>
              <a:t>Desde la perspectiva de la </a:t>
            </a:r>
            <a:r>
              <a:rPr lang="es-ES" sz="2400" b="0" i="0" dirty="0" err="1">
                <a:solidFill>
                  <a:srgbClr val="49424F"/>
                </a:solidFill>
                <a:effectLst/>
                <a:latin typeface="Roboto" panose="02000000000000000000" pitchFamily="2" charset="0"/>
              </a:rPr>
              <a:t>EpC</a:t>
            </a:r>
            <a:r>
              <a:rPr lang="es-ES" sz="2400" b="0" i="0" dirty="0">
                <a:solidFill>
                  <a:srgbClr val="49424F"/>
                </a:solidFill>
                <a:effectLst/>
                <a:latin typeface="Roboto" panose="02000000000000000000" pitchFamily="2" charset="0"/>
              </a:rPr>
              <a:t>, comprender no es llegar a un resultado, sino que es usar el conocimiento para resolver nuevos problemas, comunicando los hallazgos con las propias palabras, indicando, así, el esquema mental que se ha diseñado para este campo del conocimiento. </a:t>
            </a:r>
            <a:endParaRPr lang="en-US" sz="2400" dirty="0"/>
          </a:p>
        </p:txBody>
      </p:sp>
      <p:sp>
        <p:nvSpPr>
          <p:cNvPr id="20" name="CuadroTexto 19">
            <a:extLst>
              <a:ext uri="{FF2B5EF4-FFF2-40B4-BE49-F238E27FC236}">
                <a16:creationId xmlns:a16="http://schemas.microsoft.com/office/drawing/2014/main" xmlns="" id="{691A9CDD-DFA8-4985-8BD5-672DB5A3F7E9}"/>
              </a:ext>
            </a:extLst>
          </p:cNvPr>
          <p:cNvSpPr txBox="1"/>
          <p:nvPr/>
        </p:nvSpPr>
        <p:spPr>
          <a:xfrm>
            <a:off x="7351807" y="3112427"/>
            <a:ext cx="2912919"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ES" sz="2400" dirty="0">
                <a:solidFill>
                  <a:srgbClr val="49424F"/>
                </a:solidFill>
                <a:latin typeface="Roboto" panose="02000000000000000000" pitchFamily="2" charset="0"/>
              </a:rPr>
              <a:t>R</a:t>
            </a:r>
            <a:r>
              <a:rPr lang="es-ES" sz="2400" b="1" i="0" dirty="0">
                <a:solidFill>
                  <a:srgbClr val="49424F"/>
                </a:solidFill>
                <a:effectLst/>
                <a:latin typeface="Roboto" panose="02000000000000000000" pitchFamily="2" charset="0"/>
              </a:rPr>
              <a:t>epresentación de lo aprendido</a:t>
            </a:r>
            <a:r>
              <a:rPr lang="es-ES" sz="2400" b="0" i="0" dirty="0">
                <a:solidFill>
                  <a:srgbClr val="49424F"/>
                </a:solidFill>
                <a:effectLst/>
                <a:latin typeface="Roboto" panose="02000000000000000000" pitchFamily="2" charset="0"/>
              </a:rPr>
              <a:t>, a través de un </a:t>
            </a:r>
            <a:r>
              <a:rPr lang="es-ES" sz="2400" b="1" i="0" dirty="0">
                <a:solidFill>
                  <a:srgbClr val="49424F"/>
                </a:solidFill>
                <a:effectLst/>
                <a:latin typeface="Roboto" panose="02000000000000000000" pitchFamily="2" charset="0"/>
              </a:rPr>
              <a:t>esquema mental</a:t>
            </a:r>
            <a:r>
              <a:rPr lang="es-ES" sz="2400" b="0" i="0" dirty="0">
                <a:solidFill>
                  <a:srgbClr val="49424F"/>
                </a:solidFill>
                <a:effectLst/>
                <a:latin typeface="Roboto" panose="02000000000000000000" pitchFamily="2" charset="0"/>
              </a:rPr>
              <a:t>. </a:t>
            </a:r>
            <a:endParaRPr lang="en-US" sz="2400" dirty="0"/>
          </a:p>
        </p:txBody>
      </p:sp>
      <p:sp>
        <p:nvSpPr>
          <p:cNvPr id="4" name="CuadroTexto 3">
            <a:extLst>
              <a:ext uri="{FF2B5EF4-FFF2-40B4-BE49-F238E27FC236}">
                <a16:creationId xmlns:a16="http://schemas.microsoft.com/office/drawing/2014/main" xmlns="" id="{2A9CF006-48B5-4BDA-B913-B3D143ACB253}"/>
              </a:ext>
            </a:extLst>
          </p:cNvPr>
          <p:cNvSpPr txBox="1"/>
          <p:nvPr/>
        </p:nvSpPr>
        <p:spPr>
          <a:xfrm>
            <a:off x="2206748" y="666090"/>
            <a:ext cx="4484423" cy="584775"/>
          </a:xfrm>
          <a:prstGeom prst="rect">
            <a:avLst/>
          </a:prstGeom>
          <a:noFill/>
        </p:spPr>
        <p:txBody>
          <a:bodyPr wrap="square" rtlCol="0">
            <a:spAutoFit/>
          </a:bodyPr>
          <a:lstStyle/>
          <a:p>
            <a:r>
              <a:rPr lang="es-CO" sz="3200" b="1" dirty="0">
                <a:solidFill>
                  <a:schemeClr val="bg1"/>
                </a:solidFill>
                <a:latin typeface="+mj-lt"/>
              </a:rPr>
              <a:t>Comprender Vs Aprender</a:t>
            </a:r>
            <a:endParaRPr lang="en-US" sz="3200" b="1" dirty="0">
              <a:solidFill>
                <a:schemeClr val="bg1"/>
              </a:solidFill>
              <a:latin typeface="+mj-lt"/>
            </a:endParaRPr>
          </a:p>
        </p:txBody>
      </p:sp>
      <p:pic>
        <p:nvPicPr>
          <p:cNvPr id="22" name="Imagen 21" descr="Texto, Pizarra&#10;&#10;Descripción generada automáticamente">
            <a:extLst>
              <a:ext uri="{FF2B5EF4-FFF2-40B4-BE49-F238E27FC236}">
                <a16:creationId xmlns:a16="http://schemas.microsoft.com/office/drawing/2014/main" xmlns="" id="{9978ABAD-CAD8-44C9-A0D3-D462E4324BC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7519982" y="1537808"/>
            <a:ext cx="2576568" cy="1476005"/>
          </a:xfrm>
          <a:prstGeom prst="rect">
            <a:avLst/>
          </a:prstGeom>
        </p:spPr>
      </p:pic>
    </p:spTree>
    <p:extLst>
      <p:ext uri="{BB962C8B-B14F-4D97-AF65-F5344CB8AC3E}">
        <p14:creationId xmlns:p14="http://schemas.microsoft.com/office/powerpoint/2010/main" val="205106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graphicFrame>
        <p:nvGraphicFramePr>
          <p:cNvPr id="14" name="Tabla 13">
            <a:extLst>
              <a:ext uri="{FF2B5EF4-FFF2-40B4-BE49-F238E27FC236}">
                <a16:creationId xmlns:a16="http://schemas.microsoft.com/office/drawing/2014/main" xmlns="" id="{B6E9D8D2-C113-4608-9EA2-1861FCB60814}"/>
              </a:ext>
            </a:extLst>
          </p:cNvPr>
          <p:cNvGraphicFramePr>
            <a:graphicFrameLocks noGrp="1"/>
          </p:cNvGraphicFramePr>
          <p:nvPr>
            <p:extLst>
              <p:ext uri="{D42A27DB-BD31-4B8C-83A1-F6EECF244321}">
                <p14:modId xmlns:p14="http://schemas.microsoft.com/office/powerpoint/2010/main" val="3927796305"/>
              </p:ext>
            </p:extLst>
          </p:nvPr>
        </p:nvGraphicFramePr>
        <p:xfrm>
          <a:off x="803278" y="1982243"/>
          <a:ext cx="10321922" cy="4696460"/>
        </p:xfrm>
        <a:graphic>
          <a:graphicData uri="http://schemas.openxmlformats.org/drawingml/2006/table">
            <a:tbl>
              <a:tblPr firstRow="1" firstCol="1" bandRow="1">
                <a:tableStyleId>{00A15C55-8517-42AA-B614-E9B94910E393}</a:tableStyleId>
              </a:tblPr>
              <a:tblGrid>
                <a:gridCol w="1108649">
                  <a:extLst>
                    <a:ext uri="{9D8B030D-6E8A-4147-A177-3AD203B41FA5}">
                      <a16:colId xmlns:a16="http://schemas.microsoft.com/office/drawing/2014/main" xmlns="" val="300967081"/>
                    </a:ext>
                  </a:extLst>
                </a:gridCol>
                <a:gridCol w="9213273">
                  <a:extLst>
                    <a:ext uri="{9D8B030D-6E8A-4147-A177-3AD203B41FA5}">
                      <a16:colId xmlns:a16="http://schemas.microsoft.com/office/drawing/2014/main" xmlns="" val="4069785721"/>
                    </a:ext>
                  </a:extLst>
                </a:gridCol>
              </a:tblGrid>
              <a:tr h="330793">
                <a:tc gridSpan="2">
                  <a:txBody>
                    <a:bodyPr/>
                    <a:lstStyle/>
                    <a:p>
                      <a:pPr>
                        <a:lnSpc>
                          <a:spcPct val="115000"/>
                        </a:lnSpc>
                        <a:spcBef>
                          <a:spcPts val="200"/>
                        </a:spcBef>
                        <a:spcAft>
                          <a:spcPts val="200"/>
                        </a:spcAft>
                      </a:pPr>
                      <a:r>
                        <a:rPr lang="es-CO" sz="1400" dirty="0">
                          <a:solidFill>
                            <a:schemeClr val="tx1"/>
                          </a:solidFill>
                          <a:effectLst/>
                        </a:rPr>
                        <a:t>¿En qué medida formula preguntas claras que guían el trabajo del profesor y los estudiantes, que son abarcadoras, que son centrales en su disciplina?</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tc hMerge="1">
                  <a:txBody>
                    <a:bodyPr/>
                    <a:lstStyle/>
                    <a:p>
                      <a:endParaRPr lang="en-US"/>
                    </a:p>
                  </a:txBody>
                  <a:tcPr/>
                </a:tc>
                <a:extLst>
                  <a:ext uri="{0D108BD9-81ED-4DB2-BD59-A6C34878D82A}">
                    <a16:rowId xmlns:a16="http://schemas.microsoft.com/office/drawing/2014/main" xmlns="" val="900530190"/>
                  </a:ext>
                </a:extLst>
              </a:tr>
              <a:tr h="1321010">
                <a:tc>
                  <a:txBody>
                    <a:bodyPr/>
                    <a:lstStyle/>
                    <a:p>
                      <a:pPr>
                        <a:lnSpc>
                          <a:spcPct val="115000"/>
                        </a:lnSpc>
                        <a:spcBef>
                          <a:spcPts val="200"/>
                        </a:spcBef>
                        <a:spcAft>
                          <a:spcPts val="200"/>
                        </a:spcAft>
                      </a:pPr>
                      <a:r>
                        <a:rPr lang="es-CO" sz="1400">
                          <a:solidFill>
                            <a:schemeClr val="tx1"/>
                          </a:solidFill>
                          <a:effectLst/>
                        </a:rPr>
                        <a:t>Preguntas abarcadoras</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No se responden con un “si” o un “no”.</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No se responden a corto plazo. </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Se vuelve sobre ellas periódicamente a lo largo del curso para verificar los avances en la comprensión.</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Enfocan el trabajo de un curso, un semestre, un año, un grupo de grados, una institución, etc.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extLst>
                  <a:ext uri="{0D108BD9-81ED-4DB2-BD59-A6C34878D82A}">
                    <a16:rowId xmlns:a16="http://schemas.microsoft.com/office/drawing/2014/main" xmlns="" val="2670200082"/>
                  </a:ext>
                </a:extLst>
              </a:tr>
              <a:tr h="604069">
                <a:tc>
                  <a:txBody>
                    <a:bodyPr/>
                    <a:lstStyle/>
                    <a:p>
                      <a:pPr>
                        <a:lnSpc>
                          <a:spcPct val="115000"/>
                        </a:lnSpc>
                        <a:spcBef>
                          <a:spcPts val="200"/>
                        </a:spcBef>
                        <a:spcAft>
                          <a:spcPts val="200"/>
                        </a:spcAft>
                      </a:pPr>
                      <a:r>
                        <a:rPr lang="es-CO" sz="1400">
                          <a:solidFill>
                            <a:schemeClr val="tx1"/>
                          </a:solidFill>
                          <a:effectLst/>
                        </a:rPr>
                        <a:t>Preguntas claras</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Se escriben de manera que los estudiantes y otras personas las comprendan.</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Son preguntas motivadoras y llamativas para los estudiantes.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extLst>
                  <a:ext uri="{0D108BD9-81ED-4DB2-BD59-A6C34878D82A}">
                    <a16:rowId xmlns:a16="http://schemas.microsoft.com/office/drawing/2014/main" xmlns="" val="413923163"/>
                  </a:ext>
                </a:extLst>
              </a:tr>
              <a:tr h="877346">
                <a:tc>
                  <a:txBody>
                    <a:bodyPr/>
                    <a:lstStyle/>
                    <a:p>
                      <a:pPr>
                        <a:lnSpc>
                          <a:spcPct val="115000"/>
                        </a:lnSpc>
                        <a:spcBef>
                          <a:spcPts val="200"/>
                        </a:spcBef>
                        <a:spcAft>
                          <a:spcPts val="200"/>
                        </a:spcAft>
                      </a:pPr>
                      <a:r>
                        <a:rPr lang="es-CO" sz="1400">
                          <a:solidFill>
                            <a:schemeClr val="tx1"/>
                          </a:solidFill>
                          <a:effectLst/>
                        </a:rPr>
                        <a:t>Preguntas esenciales</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Van a la esencia de la disciplina.</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Tienen en cuenta las Dimensiones de la Comprensión (conocimiento, método, praxis y formas de comunicación).</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Alineados con referentes normativos, contextuales y/o curriculares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extLst>
                  <a:ext uri="{0D108BD9-81ED-4DB2-BD59-A6C34878D82A}">
                    <a16:rowId xmlns:a16="http://schemas.microsoft.com/office/drawing/2014/main" xmlns="" val="656978692"/>
                  </a:ext>
                </a:extLst>
              </a:tr>
              <a:tr h="1218119">
                <a:tc>
                  <a:txBody>
                    <a:bodyPr/>
                    <a:lstStyle/>
                    <a:p>
                      <a:pPr>
                        <a:lnSpc>
                          <a:spcPct val="115000"/>
                        </a:lnSpc>
                        <a:spcBef>
                          <a:spcPts val="200"/>
                        </a:spcBef>
                        <a:spcAft>
                          <a:spcPts val="200"/>
                        </a:spcAft>
                      </a:pPr>
                      <a:r>
                        <a:rPr lang="es-CO" sz="1400">
                          <a:solidFill>
                            <a:schemeClr val="tx1"/>
                          </a:solidFill>
                          <a:effectLst/>
                        </a:rPr>
                        <a:t>Preguntas públicas</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Se les presentan a los estudiantes desde el inicio del curso y se comentan con ellos.</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En ocasiones, pueden ser enriquecidos por los estudiantes.</a:t>
                      </a:r>
                      <a:endParaRPr lang="en-US" sz="12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chemeClr val="tx1"/>
                          </a:solidFill>
                          <a:effectLst/>
                        </a:rPr>
                        <a:t>Se hacen explícitos y se despliegan en los documentos curriculares, las paredes del aula u otros “lugares” para servir de referencias permanentes.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561" marR="55561" marT="0" marB="0"/>
                </a:tc>
                <a:extLst>
                  <a:ext uri="{0D108BD9-81ED-4DB2-BD59-A6C34878D82A}">
                    <a16:rowId xmlns:a16="http://schemas.microsoft.com/office/drawing/2014/main" xmlns="" val="755891300"/>
                  </a:ext>
                </a:extLst>
              </a:tr>
            </a:tbl>
          </a:graphicData>
        </a:graphic>
      </p:graphicFrame>
      <p:sp>
        <p:nvSpPr>
          <p:cNvPr id="23" name="CuadroTexto 22">
            <a:extLst>
              <a:ext uri="{FF2B5EF4-FFF2-40B4-BE49-F238E27FC236}">
                <a16:creationId xmlns:a16="http://schemas.microsoft.com/office/drawing/2014/main" xmlns="" id="{827C6F4C-7FEB-416B-A4BA-6410FE491BC0}"/>
              </a:ext>
            </a:extLst>
          </p:cNvPr>
          <p:cNvSpPr txBox="1"/>
          <p:nvPr/>
        </p:nvSpPr>
        <p:spPr>
          <a:xfrm>
            <a:off x="2234527" y="591616"/>
            <a:ext cx="6102926" cy="558743"/>
          </a:xfrm>
          <a:prstGeom prst="rect">
            <a:avLst/>
          </a:prstGeom>
          <a:noFill/>
        </p:spPr>
        <p:txBody>
          <a:bodyPr wrap="square">
            <a:spAutoFit/>
          </a:bodyPr>
          <a:lstStyle/>
          <a:p>
            <a:pPr>
              <a:lnSpc>
                <a:spcPct val="115000"/>
              </a:lnSpc>
              <a:spcAft>
                <a:spcPts val="1000"/>
              </a:spcAft>
            </a:pPr>
            <a:r>
              <a:rPr lang="es-CO" sz="2800" b="1" dirty="0">
                <a:solidFill>
                  <a:schemeClr val="bg1"/>
                </a:solidFill>
                <a:effectLst/>
                <a:latin typeface="+mj-lt"/>
                <a:ea typeface="Calibri" panose="020F0502020204030204" pitchFamily="34" charset="0"/>
                <a:cs typeface="Calibri" panose="020F0502020204030204" pitchFamily="34" charset="0"/>
              </a:rPr>
              <a:t>Hilos Conductores (HC):</a:t>
            </a:r>
            <a:endParaRPr lang="en-US" sz="24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05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15812912-0048-40FB-85CF-4DCF0852D1CB}"/>
              </a:ext>
            </a:extLst>
          </p:cNvPr>
          <p:cNvSpPr txBox="1"/>
          <p:nvPr/>
        </p:nvSpPr>
        <p:spPr>
          <a:xfrm>
            <a:off x="2234527" y="649792"/>
            <a:ext cx="6102926" cy="558743"/>
          </a:xfrm>
          <a:prstGeom prst="rect">
            <a:avLst/>
          </a:prstGeom>
          <a:noFill/>
        </p:spPr>
        <p:txBody>
          <a:bodyPr wrap="square">
            <a:spAutoFit/>
          </a:bodyPr>
          <a:lstStyle/>
          <a:p>
            <a:pPr>
              <a:lnSpc>
                <a:spcPct val="115000"/>
              </a:lnSpc>
              <a:spcAft>
                <a:spcPts val="1000"/>
              </a:spcAft>
            </a:pPr>
            <a:r>
              <a:rPr lang="es-CO" sz="2800" b="1" dirty="0">
                <a:solidFill>
                  <a:schemeClr val="bg1"/>
                </a:solidFill>
                <a:effectLst/>
                <a:latin typeface="+mj-lt"/>
                <a:ea typeface="Calibri" panose="020F0502020204030204" pitchFamily="34" charset="0"/>
                <a:cs typeface="Calibri" panose="020F0502020204030204" pitchFamily="34" charset="0"/>
              </a:rPr>
              <a:t>Tópicos Generativos o Generadores (TG):</a:t>
            </a: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xmlns="" id="{D542775F-6293-434A-A818-8B82A9E20BFD}"/>
              </a:ext>
            </a:extLst>
          </p:cNvPr>
          <p:cNvGraphicFramePr>
            <a:graphicFrameLocks noGrp="1"/>
          </p:cNvGraphicFramePr>
          <p:nvPr>
            <p:extLst>
              <p:ext uri="{D42A27DB-BD31-4B8C-83A1-F6EECF244321}">
                <p14:modId xmlns:p14="http://schemas.microsoft.com/office/powerpoint/2010/main" val="3391547295"/>
              </p:ext>
            </p:extLst>
          </p:nvPr>
        </p:nvGraphicFramePr>
        <p:xfrm>
          <a:off x="4492507" y="1444325"/>
          <a:ext cx="7588657" cy="4705350"/>
        </p:xfrm>
        <a:graphic>
          <a:graphicData uri="http://schemas.openxmlformats.org/drawingml/2006/table">
            <a:tbl>
              <a:tblPr firstRow="1" firstCol="1" bandRow="1">
                <a:tableStyleId>{21E4AEA4-8DFA-4A89-87EB-49C32662AFE0}</a:tableStyleId>
              </a:tblPr>
              <a:tblGrid>
                <a:gridCol w="1629533">
                  <a:extLst>
                    <a:ext uri="{9D8B030D-6E8A-4147-A177-3AD203B41FA5}">
                      <a16:colId xmlns:a16="http://schemas.microsoft.com/office/drawing/2014/main" xmlns="" val="1134868303"/>
                    </a:ext>
                  </a:extLst>
                </a:gridCol>
                <a:gridCol w="5959124">
                  <a:extLst>
                    <a:ext uri="{9D8B030D-6E8A-4147-A177-3AD203B41FA5}">
                      <a16:colId xmlns:a16="http://schemas.microsoft.com/office/drawing/2014/main" xmlns="" val="817631508"/>
                    </a:ext>
                  </a:extLst>
                </a:gridCol>
              </a:tblGrid>
              <a:tr h="458924">
                <a:tc gridSpan="2">
                  <a:txBody>
                    <a:bodyPr/>
                    <a:lstStyle/>
                    <a:p>
                      <a:pPr>
                        <a:lnSpc>
                          <a:spcPct val="115000"/>
                        </a:lnSpc>
                        <a:spcBef>
                          <a:spcPts val="200"/>
                        </a:spcBef>
                        <a:spcAft>
                          <a:spcPts val="200"/>
                        </a:spcAft>
                      </a:pPr>
                      <a:r>
                        <a:rPr lang="es-CO" sz="1500" dirty="0">
                          <a:solidFill>
                            <a:schemeClr val="tx1"/>
                          </a:solidFill>
                          <a:effectLst/>
                        </a:rPr>
                        <a:t>¿En qué medida  propone usted </a:t>
                      </a:r>
                      <a:r>
                        <a:rPr lang="es-CO" sz="1500" dirty="0" err="1">
                          <a:solidFill>
                            <a:schemeClr val="tx1"/>
                          </a:solidFill>
                          <a:effectLst/>
                        </a:rPr>
                        <a:t>TGs</a:t>
                      </a:r>
                      <a:r>
                        <a:rPr lang="es-CO" sz="1500" dirty="0">
                          <a:solidFill>
                            <a:schemeClr val="tx1"/>
                          </a:solidFill>
                          <a:effectLst/>
                        </a:rPr>
                        <a:t> relacionados con sus pasiones, son centrales a su dominio o disciplina y asequibles a sus estudiantes?</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xmlns="" val="585532073"/>
                  </a:ext>
                </a:extLst>
              </a:tr>
              <a:tr h="1453570">
                <a:tc>
                  <a:txBody>
                    <a:bodyPr/>
                    <a:lstStyle/>
                    <a:p>
                      <a:pPr>
                        <a:lnSpc>
                          <a:spcPct val="115000"/>
                        </a:lnSpc>
                        <a:spcBef>
                          <a:spcPts val="200"/>
                        </a:spcBef>
                        <a:spcAft>
                          <a:spcPts val="200"/>
                        </a:spcAft>
                      </a:pPr>
                      <a:r>
                        <a:rPr lang="es-CO" sz="1500">
                          <a:solidFill>
                            <a:schemeClr val="tx1"/>
                          </a:solidFill>
                          <a:effectLst/>
                        </a:rPr>
                        <a:t>Centrales a la disciplina</a:t>
                      </a:r>
                      <a:endParaRPr lang="en-US"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Son temas, conceptos, ideas y/o hechos centrales  que van a la esencia  de la disciplina.</a:t>
                      </a:r>
                      <a:endParaRPr lang="en-US" sz="15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Se relacionan con los otros elementos de la unidad (Hilos conductores, metas de comprensión y desempeños de compresión).</a:t>
                      </a:r>
                      <a:endParaRPr lang="en-US" sz="15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Alineados con referentes normativos, contextuales y/o curriculares</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28913520"/>
                  </a:ext>
                </a:extLst>
              </a:tr>
              <a:tr h="838055">
                <a:tc>
                  <a:txBody>
                    <a:bodyPr/>
                    <a:lstStyle/>
                    <a:p>
                      <a:pPr>
                        <a:lnSpc>
                          <a:spcPct val="115000"/>
                        </a:lnSpc>
                        <a:spcBef>
                          <a:spcPts val="200"/>
                        </a:spcBef>
                        <a:spcAft>
                          <a:spcPts val="200"/>
                        </a:spcAft>
                      </a:pPr>
                      <a:r>
                        <a:rPr lang="es-CO" sz="1500">
                          <a:solidFill>
                            <a:schemeClr val="tx1"/>
                          </a:solidFill>
                          <a:effectLst/>
                        </a:rPr>
                        <a:t>Asequibles</a:t>
                      </a:r>
                      <a:endParaRPr lang="en-US"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Los estudiantes están en capacidad de trabajarlos, a la vez que representan un desafío para ellos. </a:t>
                      </a:r>
                      <a:endParaRPr lang="en-US" sz="15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Siempre pueden estudiarse a mayor profundidad.</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74710772"/>
                  </a:ext>
                </a:extLst>
              </a:tr>
              <a:tr h="601669">
                <a:tc>
                  <a:txBody>
                    <a:bodyPr/>
                    <a:lstStyle/>
                    <a:p>
                      <a:pPr>
                        <a:lnSpc>
                          <a:spcPct val="115000"/>
                        </a:lnSpc>
                        <a:spcBef>
                          <a:spcPts val="200"/>
                        </a:spcBef>
                        <a:spcAft>
                          <a:spcPts val="200"/>
                        </a:spcAft>
                      </a:pPr>
                      <a:r>
                        <a:rPr lang="es-CO" sz="1500">
                          <a:solidFill>
                            <a:schemeClr val="tx1"/>
                          </a:solidFill>
                          <a:effectLst/>
                        </a:rPr>
                        <a:t>Interesantes</a:t>
                      </a:r>
                      <a:endParaRPr lang="en-US"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Los estudiantes y docentes los encuentran motivantes e interesantes. </a:t>
                      </a:r>
                      <a:endParaRPr lang="en-US" sz="15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Idealmente están relacionados con las pasiones del docente.</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76428898"/>
                  </a:ext>
                </a:extLst>
              </a:tr>
              <a:tr h="980799">
                <a:tc>
                  <a:txBody>
                    <a:bodyPr/>
                    <a:lstStyle/>
                    <a:p>
                      <a:pPr>
                        <a:lnSpc>
                          <a:spcPct val="115000"/>
                        </a:lnSpc>
                        <a:spcBef>
                          <a:spcPts val="200"/>
                        </a:spcBef>
                        <a:spcAft>
                          <a:spcPts val="1000"/>
                        </a:spcAft>
                      </a:pPr>
                      <a:r>
                        <a:rPr lang="es-CO" sz="1500">
                          <a:solidFill>
                            <a:schemeClr val="tx1"/>
                          </a:solidFill>
                          <a:effectLst/>
                        </a:rPr>
                        <a:t>Ofrecen conexiones</a:t>
                      </a:r>
                      <a:endParaRPr lang="en-US"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Se relacionan con otros tópicos de la disciplina y con otras disciplinas. </a:t>
                      </a:r>
                      <a:endParaRPr lang="en-US" sz="1500" dirty="0">
                        <a:solidFill>
                          <a:schemeClr val="tx1"/>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500" dirty="0">
                          <a:solidFill>
                            <a:schemeClr val="tx1"/>
                          </a:solidFill>
                          <a:effectLst/>
                        </a:rPr>
                        <a:t>Se relacionan con el contexto y sus necesidades</a:t>
                      </a:r>
                      <a:endParaRPr lang="en-US" sz="1500" dirty="0">
                        <a:solidFill>
                          <a:schemeClr val="tx1"/>
                        </a:solidFill>
                        <a:effectLst/>
                      </a:endParaRPr>
                    </a:p>
                    <a:p>
                      <a:pPr>
                        <a:lnSpc>
                          <a:spcPct val="115000"/>
                        </a:lnSpc>
                        <a:spcAft>
                          <a:spcPts val="1000"/>
                        </a:spcAft>
                      </a:pPr>
                      <a:r>
                        <a:rPr lang="es-CO" sz="1500" dirty="0">
                          <a:solidFill>
                            <a:schemeClr val="tx1"/>
                          </a:solidFill>
                          <a:effectLst/>
                        </a:rPr>
                        <a:t> </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24435160"/>
                  </a:ext>
                </a:extLst>
              </a:tr>
            </a:tbl>
          </a:graphicData>
        </a:graphic>
      </p:graphicFrame>
      <p:sp>
        <p:nvSpPr>
          <p:cNvPr id="20" name="CuadroTexto 19">
            <a:extLst>
              <a:ext uri="{FF2B5EF4-FFF2-40B4-BE49-F238E27FC236}">
                <a16:creationId xmlns:a16="http://schemas.microsoft.com/office/drawing/2014/main" xmlns="" id="{CB2DECF6-E726-4C2D-9161-A8779B3AD370}"/>
              </a:ext>
            </a:extLst>
          </p:cNvPr>
          <p:cNvSpPr txBox="1"/>
          <p:nvPr/>
        </p:nvSpPr>
        <p:spPr>
          <a:xfrm>
            <a:off x="606283" y="2031959"/>
            <a:ext cx="3571009" cy="3139321"/>
          </a:xfrm>
          <a:prstGeom prst="rect">
            <a:avLst/>
          </a:prstGeom>
          <a:noFill/>
        </p:spPr>
        <p:txBody>
          <a:bodyPr wrap="square">
            <a:spAutoFit/>
          </a:bodyPr>
          <a:lstStyle/>
          <a:p>
            <a:pPr algn="ctr"/>
            <a:r>
              <a:rPr lang="es-ES" b="0" i="0" dirty="0">
                <a:effectLst/>
                <a:latin typeface="Arial" panose="020B0604020202020204" pitchFamily="34" charset="0"/>
              </a:rPr>
              <a:t>Un tópico generativo es un conjunto de ideas, temas, conceptos y teorías, ricas en conexiones y que se relacionan entre sí. Dado que los tópicos generativos son puertas de acceso a diversos temas, es muy propicio que su desarrollo permita abordarlos de distintas perspectivas, vinculado diversas asignaturas. </a:t>
            </a:r>
            <a:endParaRPr lang="en-US" dirty="0"/>
          </a:p>
        </p:txBody>
      </p:sp>
    </p:spTree>
    <p:extLst>
      <p:ext uri="{BB962C8B-B14F-4D97-AF65-F5344CB8AC3E}">
        <p14:creationId xmlns:p14="http://schemas.microsoft.com/office/powerpoint/2010/main" val="175289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95846408-E495-4ED5-A2DD-DC7F9FD80125}"/>
              </a:ext>
            </a:extLst>
          </p:cNvPr>
          <p:cNvSpPr txBox="1"/>
          <p:nvPr/>
        </p:nvSpPr>
        <p:spPr>
          <a:xfrm>
            <a:off x="2157847" y="591616"/>
            <a:ext cx="6102926" cy="558743"/>
          </a:xfrm>
          <a:prstGeom prst="rect">
            <a:avLst/>
          </a:prstGeom>
          <a:noFill/>
        </p:spPr>
        <p:txBody>
          <a:bodyPr wrap="square">
            <a:spAutoFit/>
          </a:bodyPr>
          <a:lstStyle/>
          <a:p>
            <a:pPr>
              <a:lnSpc>
                <a:spcPct val="115000"/>
              </a:lnSpc>
              <a:spcAft>
                <a:spcPts val="1000"/>
              </a:spcAft>
            </a:pPr>
            <a:r>
              <a:rPr lang="es-CO" sz="2800" b="1" dirty="0">
                <a:solidFill>
                  <a:schemeClr val="bg1"/>
                </a:solidFill>
                <a:effectLst/>
                <a:latin typeface="+mj-lt"/>
                <a:ea typeface="Calibri" panose="020F0502020204030204" pitchFamily="34" charset="0"/>
                <a:cs typeface="Calibri" panose="020F0502020204030204" pitchFamily="34" charset="0"/>
              </a:rPr>
              <a:t>Metas de Comprensión (MC):</a:t>
            </a:r>
            <a:endParaRPr lang="en-US" sz="2400" dirty="0">
              <a:solidFill>
                <a:schemeClr val="bg1"/>
              </a:solidFill>
              <a:effectLst/>
              <a:latin typeface="+mj-lt"/>
              <a:ea typeface="Calibri" panose="020F0502020204030204" pitchFamily="3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xmlns="" id="{ED36359D-83B4-47D9-A3CD-383C9B08528F}"/>
              </a:ext>
            </a:extLst>
          </p:cNvPr>
          <p:cNvGraphicFramePr>
            <a:graphicFrameLocks noGrp="1"/>
          </p:cNvGraphicFramePr>
          <p:nvPr>
            <p:extLst>
              <p:ext uri="{D42A27DB-BD31-4B8C-83A1-F6EECF244321}">
                <p14:modId xmlns:p14="http://schemas.microsoft.com/office/powerpoint/2010/main" val="240644737"/>
              </p:ext>
            </p:extLst>
          </p:nvPr>
        </p:nvGraphicFramePr>
        <p:xfrm>
          <a:off x="4480127" y="1627369"/>
          <a:ext cx="7398327" cy="4790440"/>
        </p:xfrm>
        <a:graphic>
          <a:graphicData uri="http://schemas.openxmlformats.org/drawingml/2006/table">
            <a:tbl>
              <a:tblPr firstRow="1" firstCol="1" bandRow="1">
                <a:tableStyleId>{00A15C55-8517-42AA-B614-E9B94910E393}</a:tableStyleId>
              </a:tblPr>
              <a:tblGrid>
                <a:gridCol w="1047837">
                  <a:extLst>
                    <a:ext uri="{9D8B030D-6E8A-4147-A177-3AD203B41FA5}">
                      <a16:colId xmlns:a16="http://schemas.microsoft.com/office/drawing/2014/main" xmlns="" val="2702933505"/>
                    </a:ext>
                  </a:extLst>
                </a:gridCol>
                <a:gridCol w="6350490">
                  <a:extLst>
                    <a:ext uri="{9D8B030D-6E8A-4147-A177-3AD203B41FA5}">
                      <a16:colId xmlns:a16="http://schemas.microsoft.com/office/drawing/2014/main" xmlns="" val="462181222"/>
                    </a:ext>
                  </a:extLst>
                </a:gridCol>
              </a:tblGrid>
              <a:tr h="448932">
                <a:tc gridSpan="2">
                  <a:txBody>
                    <a:bodyPr/>
                    <a:lstStyle/>
                    <a:p>
                      <a:pPr>
                        <a:lnSpc>
                          <a:spcPct val="100000"/>
                        </a:lnSpc>
                        <a:spcBef>
                          <a:spcPts val="200"/>
                        </a:spcBef>
                        <a:spcAft>
                          <a:spcPts val="200"/>
                        </a:spcAft>
                      </a:pPr>
                      <a:r>
                        <a:rPr lang="es-CO" sz="1600" dirty="0">
                          <a:solidFill>
                            <a:schemeClr val="tx1"/>
                          </a:solidFill>
                          <a:effectLst/>
                        </a:rPr>
                        <a:t>¿En qué medida plantea usted </a:t>
                      </a:r>
                      <a:r>
                        <a:rPr lang="es-CO" sz="1600" dirty="0" err="1">
                          <a:solidFill>
                            <a:schemeClr val="tx1"/>
                          </a:solidFill>
                          <a:effectLst/>
                        </a:rPr>
                        <a:t>MCs</a:t>
                      </a:r>
                      <a:r>
                        <a:rPr lang="es-CO" sz="1600" dirty="0">
                          <a:solidFill>
                            <a:schemeClr val="tx1"/>
                          </a:solidFill>
                          <a:effectLst/>
                        </a:rPr>
                        <a:t> claras y unívocas dentro de cada TG, que se </a:t>
                      </a:r>
                      <a:r>
                        <a:rPr lang="es-CO" sz="1400" dirty="0">
                          <a:solidFill>
                            <a:schemeClr val="tx1"/>
                          </a:solidFill>
                          <a:effectLst/>
                        </a:rPr>
                        <a:t>enfocan</a:t>
                      </a:r>
                      <a:r>
                        <a:rPr lang="es-CO" sz="1600" dirty="0">
                          <a:solidFill>
                            <a:schemeClr val="tx1"/>
                          </a:solidFill>
                          <a:effectLst/>
                        </a:rPr>
                        <a:t> en las comprensiones específicas que usted quiere que sus estudiantes desarrollen sobre el TG?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xmlns="" val="648424878"/>
                  </a:ext>
                </a:extLst>
              </a:tr>
              <a:tr h="1330318">
                <a:tc>
                  <a:txBody>
                    <a:bodyPr/>
                    <a:lstStyle/>
                    <a:p>
                      <a:pPr>
                        <a:lnSpc>
                          <a:spcPct val="100000"/>
                        </a:lnSpc>
                        <a:spcBef>
                          <a:spcPts val="200"/>
                        </a:spcBef>
                        <a:spcAft>
                          <a:spcPts val="200"/>
                        </a:spcAft>
                      </a:pPr>
                      <a:r>
                        <a:rPr lang="es-CO" sz="1600">
                          <a:solidFill>
                            <a:schemeClr val="tx1"/>
                          </a:solidFill>
                          <a:effectLst/>
                        </a:rPr>
                        <a:t>Claridad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Tienen sentido para los estudiantes.</a:t>
                      </a:r>
                      <a:endParaRPr lang="en-US" sz="1400" dirty="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Les muestran a los estudiantes el horizonte hacia donde se quiere llegar. </a:t>
                      </a:r>
                      <a:endParaRPr lang="en-US" sz="1400" dirty="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Están claramente escritas y los estudiantes las entienden.</a:t>
                      </a:r>
                      <a:endParaRPr lang="en-US" sz="1400" dirty="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Son motivantes y llamativas para los estudiantes.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66096698"/>
                  </a:ext>
                </a:extLst>
              </a:tr>
              <a:tr h="1190681">
                <a:tc>
                  <a:txBody>
                    <a:bodyPr/>
                    <a:lstStyle/>
                    <a:p>
                      <a:pPr>
                        <a:lnSpc>
                          <a:spcPct val="100000"/>
                        </a:lnSpc>
                        <a:spcBef>
                          <a:spcPts val="200"/>
                        </a:spcBef>
                        <a:spcAft>
                          <a:spcPts val="200"/>
                        </a:spcAft>
                      </a:pPr>
                      <a:r>
                        <a:rPr lang="es-CO" sz="1600">
                          <a:solidFill>
                            <a:schemeClr val="tx1"/>
                          </a:solidFill>
                          <a:effectLst/>
                        </a:rPr>
                        <a:t>Centrales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0000"/>
                        </a:lnSpc>
                        <a:spcAft>
                          <a:spcPts val="1000"/>
                        </a:spcAft>
                        <a:buClr>
                          <a:srgbClr val="002060"/>
                        </a:buClr>
                        <a:buSzPts val="1000"/>
                        <a:buFont typeface="Wingdings 2" panose="05020102010507070707" pitchFamily="18" charset="2"/>
                        <a:buChar char=""/>
                      </a:pPr>
                      <a:r>
                        <a:rPr lang="es-CO" sz="1600">
                          <a:solidFill>
                            <a:schemeClr val="tx1"/>
                          </a:solidFill>
                          <a:effectLst/>
                        </a:rPr>
                        <a:t>Van a la esencia de la disciplina.</a:t>
                      </a:r>
                      <a:endParaRPr lang="en-US" sz="140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a:solidFill>
                            <a:schemeClr val="tx1"/>
                          </a:solidFill>
                          <a:effectLst/>
                        </a:rPr>
                        <a:t>Tienen en cuenta las Dimensiones de la Comprensión (Conocimiento, Método, Praxis y Formas de Comunicación).</a:t>
                      </a:r>
                      <a:endParaRPr lang="en-US" sz="140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a:solidFill>
                            <a:schemeClr val="tx1"/>
                          </a:solidFill>
                          <a:effectLst/>
                        </a:rPr>
                        <a:t>Alineados con referentes normativos, contextuales y/o curriculares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892731"/>
                  </a:ext>
                </a:extLst>
              </a:tr>
              <a:tr h="1190681">
                <a:tc>
                  <a:txBody>
                    <a:bodyPr/>
                    <a:lstStyle/>
                    <a:p>
                      <a:pPr>
                        <a:lnSpc>
                          <a:spcPct val="100000"/>
                        </a:lnSpc>
                        <a:spcBef>
                          <a:spcPts val="200"/>
                        </a:spcBef>
                        <a:spcAft>
                          <a:spcPts val="200"/>
                        </a:spcAft>
                      </a:pPr>
                      <a:r>
                        <a:rPr lang="es-CO" sz="1600">
                          <a:solidFill>
                            <a:schemeClr val="tx1"/>
                          </a:solidFill>
                          <a:effectLst/>
                        </a:rPr>
                        <a:t>Concretas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Son preguntas o afirmaciones observables, medibles y evaluables a través de los desempeños de comprensión.</a:t>
                      </a:r>
                      <a:endParaRPr lang="en-US" sz="1400" dirty="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Ayudan a la exploración del Tópico Generativo.</a:t>
                      </a:r>
                      <a:endParaRPr lang="en-US" sz="1400" dirty="0">
                        <a:solidFill>
                          <a:schemeClr val="tx1"/>
                        </a:solidFill>
                        <a:effectLst/>
                      </a:endParaRPr>
                    </a:p>
                    <a:p>
                      <a:pPr marL="342900" lvl="0" indent="-342900">
                        <a:lnSpc>
                          <a:spcPct val="100000"/>
                        </a:lnSpc>
                        <a:spcAft>
                          <a:spcPts val="1000"/>
                        </a:spcAft>
                        <a:buClr>
                          <a:srgbClr val="002060"/>
                        </a:buClr>
                        <a:buSzPts val="1000"/>
                        <a:buFont typeface="Wingdings 2" panose="05020102010507070707" pitchFamily="18" charset="2"/>
                        <a:buChar char=""/>
                      </a:pPr>
                      <a:r>
                        <a:rPr lang="es-CO" sz="1600" dirty="0">
                          <a:solidFill>
                            <a:schemeClr val="tx1"/>
                          </a:solidFill>
                          <a:effectLst/>
                        </a:rPr>
                        <a:t>Están claramente relacionadas entre sí.</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6635094"/>
                  </a:ext>
                </a:extLst>
              </a:tr>
            </a:tbl>
          </a:graphicData>
        </a:graphic>
      </p:graphicFrame>
      <p:sp>
        <p:nvSpPr>
          <p:cNvPr id="20" name="CuadroTexto 19">
            <a:extLst>
              <a:ext uri="{FF2B5EF4-FFF2-40B4-BE49-F238E27FC236}">
                <a16:creationId xmlns:a16="http://schemas.microsoft.com/office/drawing/2014/main" xmlns="" id="{C7A41D2B-65C8-4726-95A0-DAC5CDE6BD93}"/>
              </a:ext>
            </a:extLst>
          </p:cNvPr>
          <p:cNvSpPr txBox="1"/>
          <p:nvPr/>
        </p:nvSpPr>
        <p:spPr>
          <a:xfrm>
            <a:off x="606283" y="2466606"/>
            <a:ext cx="3283813" cy="2862322"/>
          </a:xfrm>
          <a:prstGeom prst="rect">
            <a:avLst/>
          </a:prstGeom>
          <a:noFill/>
        </p:spPr>
        <p:txBody>
          <a:bodyPr wrap="square">
            <a:spAutoFit/>
          </a:bodyPr>
          <a:lstStyle/>
          <a:p>
            <a:pPr algn="ctr"/>
            <a:r>
              <a:rPr lang="es-ES" b="0" i="0" dirty="0">
                <a:effectLst/>
                <a:latin typeface="Arial" panose="020B0604020202020204" pitchFamily="34" charset="0"/>
              </a:rPr>
              <a:t>Corresponden a la definición sobre aquello que los estudiantes deben llegar a comprender. Se refieren a la habilidad que desarrollan de manera práctica, en el desempeño de una tarea que ha sido asignada previamente por el profesor.</a:t>
            </a:r>
            <a:r>
              <a:rPr lang="es-ES" dirty="0"/>
              <a:t/>
            </a:r>
            <a:br>
              <a:rPr lang="es-ES" dirty="0"/>
            </a:br>
            <a:r>
              <a:rPr lang="es-ES" b="0" i="0" dirty="0">
                <a:effectLst/>
                <a:latin typeface="Arial" panose="020B0604020202020204" pitchFamily="34" charset="0"/>
              </a:rPr>
              <a:t> </a:t>
            </a:r>
            <a:endParaRPr lang="en-US" dirty="0"/>
          </a:p>
        </p:txBody>
      </p:sp>
    </p:spTree>
    <p:extLst>
      <p:ext uri="{BB962C8B-B14F-4D97-AF65-F5344CB8AC3E}">
        <p14:creationId xmlns:p14="http://schemas.microsoft.com/office/powerpoint/2010/main" val="363600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57FDABA9-98ED-472D-B69A-0C0B971144F3}"/>
              </a:ext>
            </a:extLst>
          </p:cNvPr>
          <p:cNvSpPr txBox="1"/>
          <p:nvPr/>
        </p:nvSpPr>
        <p:spPr>
          <a:xfrm>
            <a:off x="1335233" y="1912626"/>
            <a:ext cx="4289990" cy="2677656"/>
          </a:xfrm>
          <a:prstGeom prst="rect">
            <a:avLst/>
          </a:prstGeom>
          <a:noFill/>
        </p:spPr>
        <p:txBody>
          <a:bodyPr wrap="square">
            <a:spAutoFit/>
          </a:bodyPr>
          <a:lstStyle/>
          <a:p>
            <a:pPr algn="l"/>
            <a:r>
              <a:rPr lang="es-ES" sz="2400" dirty="0">
                <a:latin typeface="Arial" panose="020B0604020202020204" pitchFamily="34" charset="0"/>
              </a:rPr>
              <a:t>D</a:t>
            </a:r>
            <a:r>
              <a:rPr lang="es-ES" sz="2400" i="0" u="none" strike="noStrike" baseline="0" dirty="0">
                <a:latin typeface="Arial" panose="020B0604020202020204" pitchFamily="34" charset="0"/>
              </a:rPr>
              <a:t>imensiones que articulan el alcance de la </a:t>
            </a:r>
            <a:r>
              <a:rPr lang="en-US" sz="2400" i="0" u="none" strike="noStrike" baseline="0" dirty="0" err="1">
                <a:latin typeface="Arial" panose="020B0604020202020204" pitchFamily="34" charset="0"/>
              </a:rPr>
              <a:t>comprensión</a:t>
            </a:r>
            <a:r>
              <a:rPr lang="en-US" sz="2400" i="0" u="none" strike="noStrike" baseline="0" dirty="0">
                <a:latin typeface="Arial" panose="020B0604020202020204" pitchFamily="34" charset="0"/>
              </a:rPr>
              <a:t> de la </a:t>
            </a:r>
            <a:r>
              <a:rPr lang="en-US" sz="2400" i="0" u="none" strike="noStrike" baseline="0" dirty="0" err="1">
                <a:latin typeface="Arial" panose="020B0604020202020204" pitchFamily="34" charset="0"/>
              </a:rPr>
              <a:t>materi</a:t>
            </a:r>
            <a:r>
              <a:rPr lang="en-US" sz="2400" dirty="0" err="1">
                <a:latin typeface="Arial" panose="020B0604020202020204" pitchFamily="34" charset="0"/>
              </a:rPr>
              <a:t>a</a:t>
            </a:r>
            <a:r>
              <a:rPr lang="en-US" sz="2400" dirty="0">
                <a:latin typeface="Arial" panose="020B0604020202020204" pitchFamily="34" charset="0"/>
              </a:rPr>
              <a:t>:</a:t>
            </a:r>
            <a:endParaRPr lang="en-US" sz="2400" i="0" u="none" strike="noStrike" baseline="0" dirty="0">
              <a:latin typeface="Arial" panose="020B0604020202020204" pitchFamily="34" charset="0"/>
            </a:endParaRPr>
          </a:p>
          <a:p>
            <a:pPr marL="285750" indent="-285750" algn="l">
              <a:buFont typeface="Arial" panose="020B0604020202020204" pitchFamily="34" charset="0"/>
              <a:buChar char="•"/>
            </a:pPr>
            <a:r>
              <a:rPr lang="en-US" sz="2400" i="0" u="none" strike="noStrike" baseline="0" dirty="0" err="1">
                <a:latin typeface="Arial" panose="020B0604020202020204" pitchFamily="34" charset="0"/>
              </a:rPr>
              <a:t>Conocimiento</a:t>
            </a:r>
            <a:r>
              <a:rPr lang="en-US" sz="2400" i="0" u="none" strike="noStrike" baseline="0" dirty="0">
                <a:latin typeface="Arial" panose="020B0604020202020204" pitchFamily="34" charset="0"/>
              </a:rPr>
              <a:t> </a:t>
            </a:r>
          </a:p>
          <a:p>
            <a:pPr marL="285750" indent="-285750" algn="l">
              <a:buFont typeface="Arial" panose="020B0604020202020204" pitchFamily="34" charset="0"/>
              <a:buChar char="•"/>
            </a:pPr>
            <a:r>
              <a:rPr lang="en-US" sz="2400" i="0" u="none" strike="noStrike" baseline="0" dirty="0" err="1">
                <a:latin typeface="Arial" panose="020B0604020202020204" pitchFamily="34" charset="0"/>
              </a:rPr>
              <a:t>Métodos</a:t>
            </a:r>
            <a:endParaRPr lang="en-US" sz="2400" i="0" u="none" strike="noStrike" baseline="0" dirty="0">
              <a:latin typeface="Arial" panose="020B0604020202020204" pitchFamily="34" charset="0"/>
            </a:endParaRPr>
          </a:p>
          <a:p>
            <a:pPr marL="285750" indent="-285750" algn="l">
              <a:buFont typeface="Arial" panose="020B0604020202020204" pitchFamily="34" charset="0"/>
              <a:buChar char="•"/>
            </a:pPr>
            <a:r>
              <a:rPr lang="en-US" sz="2400" i="0" u="none" strike="noStrike" baseline="0" dirty="0" err="1">
                <a:latin typeface="Arial" panose="020B0604020202020204" pitchFamily="34" charset="0"/>
              </a:rPr>
              <a:t>Propósitos</a:t>
            </a:r>
            <a:endParaRPr lang="en-US" sz="2400" i="0" u="none" strike="noStrike" baseline="0" dirty="0">
              <a:latin typeface="Arial" panose="020B0604020202020204" pitchFamily="34" charset="0"/>
            </a:endParaRPr>
          </a:p>
          <a:p>
            <a:pPr marL="285750" indent="-285750" algn="l">
              <a:buFont typeface="Arial" panose="020B0604020202020204" pitchFamily="34" charset="0"/>
              <a:buChar char="•"/>
            </a:pPr>
            <a:r>
              <a:rPr lang="en-US" sz="2400" i="0" u="none" strike="noStrike" baseline="0" dirty="0" err="1">
                <a:latin typeface="Arial" panose="020B0604020202020204" pitchFamily="34" charset="0"/>
              </a:rPr>
              <a:t>Formas</a:t>
            </a:r>
            <a:r>
              <a:rPr lang="en-US" sz="2400" i="0" u="none" strike="noStrike" baseline="0" dirty="0">
                <a:latin typeface="Arial" panose="020B0604020202020204" pitchFamily="34" charset="0"/>
              </a:rPr>
              <a:t> de </a:t>
            </a:r>
            <a:r>
              <a:rPr lang="en-US" sz="2400" i="0" u="none" strike="noStrike" baseline="0" dirty="0" err="1">
                <a:latin typeface="Arial" panose="020B0604020202020204" pitchFamily="34" charset="0"/>
              </a:rPr>
              <a:t>expresión</a:t>
            </a:r>
            <a:endParaRPr lang="en-US" sz="2400" dirty="0"/>
          </a:p>
        </p:txBody>
      </p:sp>
      <p:pic>
        <p:nvPicPr>
          <p:cNvPr id="4" name="Imagen 3">
            <a:extLst>
              <a:ext uri="{FF2B5EF4-FFF2-40B4-BE49-F238E27FC236}">
                <a16:creationId xmlns:a16="http://schemas.microsoft.com/office/drawing/2014/main" xmlns="" id="{85269E2A-5D7D-4F20-885C-7CD1DC5B4FA3}"/>
              </a:ext>
            </a:extLst>
          </p:cNvPr>
          <p:cNvPicPr>
            <a:picLocks noChangeAspect="1"/>
          </p:cNvPicPr>
          <p:nvPr/>
        </p:nvPicPr>
        <p:blipFill>
          <a:blip r:embed="rId4"/>
          <a:stretch>
            <a:fillRect/>
          </a:stretch>
        </p:blipFill>
        <p:spPr>
          <a:xfrm>
            <a:off x="6387153" y="1783036"/>
            <a:ext cx="5537464" cy="2973091"/>
          </a:xfrm>
          <a:prstGeom prst="rect">
            <a:avLst/>
          </a:prstGeom>
        </p:spPr>
      </p:pic>
      <p:sp>
        <p:nvSpPr>
          <p:cNvPr id="12" name="CuadroTexto 11">
            <a:extLst>
              <a:ext uri="{FF2B5EF4-FFF2-40B4-BE49-F238E27FC236}">
                <a16:creationId xmlns:a16="http://schemas.microsoft.com/office/drawing/2014/main" xmlns="" id="{3D3861DA-98E3-4773-8F10-F3514C610DE0}"/>
              </a:ext>
            </a:extLst>
          </p:cNvPr>
          <p:cNvSpPr txBox="1"/>
          <p:nvPr/>
        </p:nvSpPr>
        <p:spPr>
          <a:xfrm>
            <a:off x="2157847" y="611659"/>
            <a:ext cx="5894270" cy="523220"/>
          </a:xfrm>
          <a:prstGeom prst="rect">
            <a:avLst/>
          </a:prstGeom>
          <a:noFill/>
        </p:spPr>
        <p:txBody>
          <a:bodyPr wrap="square" rtlCol="0">
            <a:spAutoFit/>
          </a:bodyPr>
          <a:lstStyle/>
          <a:p>
            <a:r>
              <a:rPr lang="es-CO" sz="2800" b="1" dirty="0">
                <a:solidFill>
                  <a:schemeClr val="bg1"/>
                </a:solidFill>
                <a:latin typeface="+mj-lt"/>
              </a:rPr>
              <a:t>Dimensiones de la comprensión</a:t>
            </a:r>
            <a:endParaRPr lang="en-US" sz="2800" b="1" dirty="0">
              <a:solidFill>
                <a:schemeClr val="bg1"/>
              </a:solidFill>
              <a:latin typeface="+mj-lt"/>
            </a:endParaRPr>
          </a:p>
        </p:txBody>
      </p:sp>
    </p:spTree>
    <p:extLst>
      <p:ext uri="{BB962C8B-B14F-4D97-AF65-F5344CB8AC3E}">
        <p14:creationId xmlns:p14="http://schemas.microsoft.com/office/powerpoint/2010/main" val="20396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50F307D3-3803-48F4-BF66-94A58C049F02}"/>
              </a:ext>
            </a:extLst>
          </p:cNvPr>
          <p:cNvSpPr txBox="1"/>
          <p:nvPr/>
        </p:nvSpPr>
        <p:spPr>
          <a:xfrm>
            <a:off x="2199682" y="578747"/>
            <a:ext cx="6102926" cy="625428"/>
          </a:xfrm>
          <a:prstGeom prst="rect">
            <a:avLst/>
          </a:prstGeom>
          <a:noFill/>
        </p:spPr>
        <p:txBody>
          <a:bodyPr wrap="square">
            <a:spAutoFit/>
          </a:bodyPr>
          <a:lstStyle/>
          <a:p>
            <a:pPr>
              <a:lnSpc>
                <a:spcPct val="115000"/>
              </a:lnSpc>
              <a:spcAft>
                <a:spcPts val="1000"/>
              </a:spcAft>
            </a:pPr>
            <a:r>
              <a:rPr lang="es-CO" sz="3200" b="1" dirty="0">
                <a:solidFill>
                  <a:schemeClr val="bg1"/>
                </a:solidFill>
                <a:effectLst/>
                <a:latin typeface="+mj-lt"/>
                <a:ea typeface="Calibri" panose="020F0502020204030204" pitchFamily="34" charset="0"/>
                <a:cs typeface="Calibri" panose="020F0502020204030204" pitchFamily="34" charset="0"/>
              </a:rPr>
              <a:t>Desempeños de Comprensión (DC):</a:t>
            </a:r>
            <a:endParaRPr lang="en-US" sz="3200" dirty="0">
              <a:solidFill>
                <a:schemeClr val="bg1"/>
              </a:solidFill>
              <a:effectLst/>
              <a:latin typeface="+mj-lt"/>
              <a:ea typeface="Calibri" panose="020F0502020204030204" pitchFamily="3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xmlns="" id="{42FADEC4-35E8-4E49-A010-19F90D66136E}"/>
              </a:ext>
            </a:extLst>
          </p:cNvPr>
          <p:cNvGraphicFramePr>
            <a:graphicFrameLocks noGrp="1"/>
          </p:cNvGraphicFramePr>
          <p:nvPr>
            <p:extLst>
              <p:ext uri="{D42A27DB-BD31-4B8C-83A1-F6EECF244321}">
                <p14:modId xmlns:p14="http://schemas.microsoft.com/office/powerpoint/2010/main" val="2410587969"/>
              </p:ext>
            </p:extLst>
          </p:nvPr>
        </p:nvGraphicFramePr>
        <p:xfrm>
          <a:off x="4738526" y="1563214"/>
          <a:ext cx="7190238" cy="5143869"/>
        </p:xfrm>
        <a:graphic>
          <a:graphicData uri="http://schemas.openxmlformats.org/drawingml/2006/table">
            <a:tbl>
              <a:tblPr firstRow="1" firstCol="1" bandRow="1">
                <a:tableStyleId>{21E4AEA4-8DFA-4A89-87EB-49C32662AFE0}</a:tableStyleId>
              </a:tblPr>
              <a:tblGrid>
                <a:gridCol w="1678173">
                  <a:extLst>
                    <a:ext uri="{9D8B030D-6E8A-4147-A177-3AD203B41FA5}">
                      <a16:colId xmlns:a16="http://schemas.microsoft.com/office/drawing/2014/main" xmlns="" val="2396985177"/>
                    </a:ext>
                  </a:extLst>
                </a:gridCol>
                <a:gridCol w="5512065">
                  <a:extLst>
                    <a:ext uri="{9D8B030D-6E8A-4147-A177-3AD203B41FA5}">
                      <a16:colId xmlns:a16="http://schemas.microsoft.com/office/drawing/2014/main" xmlns="" val="3722073087"/>
                    </a:ext>
                  </a:extLst>
                </a:gridCol>
              </a:tblGrid>
              <a:tr h="388825">
                <a:tc gridSpan="2">
                  <a:txBody>
                    <a:bodyPr/>
                    <a:lstStyle/>
                    <a:p>
                      <a:pPr>
                        <a:lnSpc>
                          <a:spcPct val="115000"/>
                        </a:lnSpc>
                        <a:spcBef>
                          <a:spcPts val="200"/>
                        </a:spcBef>
                        <a:spcAft>
                          <a:spcPts val="200"/>
                        </a:spcAft>
                      </a:pPr>
                      <a:r>
                        <a:rPr lang="es-CO" sz="1400" dirty="0">
                          <a:solidFill>
                            <a:sysClr val="windowText" lastClr="000000"/>
                          </a:solidFill>
                          <a:effectLst/>
                        </a:rPr>
                        <a:t>¿En qué medida organiza usted ciclos de acciones y reflexión en los cuales los estudiantes hacen visible su pensamiento y desarrollan su comprensión de las </a:t>
                      </a:r>
                      <a:r>
                        <a:rPr lang="es-CO" sz="1400" dirty="0" err="1">
                          <a:solidFill>
                            <a:sysClr val="windowText" lastClr="000000"/>
                          </a:solidFill>
                          <a:effectLst/>
                        </a:rPr>
                        <a:t>MCs</a:t>
                      </a:r>
                      <a:r>
                        <a:rPr lang="es-CO" sz="1400" dirty="0">
                          <a:solidFill>
                            <a:sysClr val="windowText" lastClr="000000"/>
                          </a:solidFill>
                          <a:effectLst/>
                        </a:rPr>
                        <a:t>?</a:t>
                      </a:r>
                      <a:endParaRPr lang="en-US"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tc hMerge="1">
                  <a:txBody>
                    <a:bodyPr/>
                    <a:lstStyle/>
                    <a:p>
                      <a:endParaRPr lang="en-US"/>
                    </a:p>
                  </a:txBody>
                  <a:tcPr/>
                </a:tc>
                <a:extLst>
                  <a:ext uri="{0D108BD9-81ED-4DB2-BD59-A6C34878D82A}">
                    <a16:rowId xmlns:a16="http://schemas.microsoft.com/office/drawing/2014/main" xmlns="" val="1956053875"/>
                  </a:ext>
                </a:extLst>
              </a:tr>
              <a:tr h="1231543">
                <a:tc>
                  <a:txBody>
                    <a:bodyPr/>
                    <a:lstStyle/>
                    <a:p>
                      <a:pPr>
                        <a:lnSpc>
                          <a:spcPct val="115000"/>
                        </a:lnSpc>
                        <a:spcBef>
                          <a:spcPts val="200"/>
                        </a:spcBef>
                        <a:spcAft>
                          <a:spcPts val="200"/>
                        </a:spcAft>
                      </a:pPr>
                      <a:r>
                        <a:rPr lang="es-CO" sz="1400">
                          <a:solidFill>
                            <a:sysClr val="windowText" lastClr="000000"/>
                          </a:solidFill>
                          <a:effectLst/>
                        </a:rPr>
                        <a:t>Enganche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a:solidFill>
                            <a:sysClr val="windowText" lastClr="000000"/>
                          </a:solidFill>
                          <a:effectLst/>
                        </a:rPr>
                        <a:t>Los estudiantes están activamente comprometidos con lo que están haciendo.</a:t>
                      </a:r>
                      <a:endParaRPr lang="en-US" sz="110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a:solidFill>
                            <a:sysClr val="windowText" lastClr="000000"/>
                          </a:solidFill>
                          <a:effectLst/>
                        </a:rPr>
                        <a:t>Los estudiantes tienen claridad del propósito de lo que hacen.</a:t>
                      </a:r>
                      <a:endParaRPr lang="en-US" sz="110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CO" sz="1400">
                          <a:solidFill>
                            <a:sysClr val="windowText" lastClr="000000"/>
                          </a:solidFill>
                          <a:effectLst/>
                        </a:rPr>
                        <a:t>Con frecuencia, los estudiantes trabajan de manera cooperativa/colaborativa para desarrollar sus comprensiones.</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extLst>
                  <a:ext uri="{0D108BD9-81ED-4DB2-BD59-A6C34878D82A}">
                    <a16:rowId xmlns:a16="http://schemas.microsoft.com/office/drawing/2014/main" xmlns="" val="753984616"/>
                  </a:ext>
                </a:extLst>
              </a:tr>
              <a:tr h="910323">
                <a:tc>
                  <a:txBody>
                    <a:bodyPr/>
                    <a:lstStyle/>
                    <a:p>
                      <a:pPr>
                        <a:lnSpc>
                          <a:spcPct val="115000"/>
                        </a:lnSpc>
                        <a:spcBef>
                          <a:spcPts val="200"/>
                        </a:spcBef>
                        <a:spcAft>
                          <a:spcPts val="200"/>
                        </a:spcAft>
                      </a:pPr>
                      <a:r>
                        <a:rPr lang="es-CO" sz="1400">
                          <a:solidFill>
                            <a:sysClr val="windowText" lastClr="000000"/>
                          </a:solidFill>
                          <a:effectLst/>
                        </a:rPr>
                        <a:t>Pensamiento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ES_tradnl" sz="1400">
                          <a:solidFill>
                            <a:sysClr val="windowText" lastClr="000000"/>
                          </a:solidFill>
                          <a:effectLst/>
                        </a:rPr>
                        <a:t>Las acciones son variadas y ricas y requiere que los estudiantes vayan más allá de lo que saben.</a:t>
                      </a:r>
                      <a:endParaRPr lang="en-US" sz="110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_tradnl" sz="1400">
                          <a:solidFill>
                            <a:sysClr val="windowText" lastClr="000000"/>
                          </a:solidFill>
                          <a:effectLst/>
                        </a:rPr>
                        <a:t>Invitan a los estudiantes a utilizar lo que saben en contextos nuevos y en formas diferentes.</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extLst>
                  <a:ext uri="{0D108BD9-81ED-4DB2-BD59-A6C34878D82A}">
                    <a16:rowId xmlns:a16="http://schemas.microsoft.com/office/drawing/2014/main" xmlns="" val="1016295559"/>
                  </a:ext>
                </a:extLst>
              </a:tr>
              <a:tr h="1110602">
                <a:tc>
                  <a:txBody>
                    <a:bodyPr/>
                    <a:lstStyle/>
                    <a:p>
                      <a:pPr>
                        <a:lnSpc>
                          <a:spcPct val="115000"/>
                        </a:lnSpc>
                        <a:spcBef>
                          <a:spcPts val="200"/>
                        </a:spcBef>
                        <a:spcAft>
                          <a:spcPts val="200"/>
                        </a:spcAft>
                      </a:pPr>
                      <a:r>
                        <a:rPr lang="es-CO" sz="1400">
                          <a:solidFill>
                            <a:sysClr val="windowText" lastClr="000000"/>
                          </a:solidFill>
                          <a:effectLst/>
                        </a:rPr>
                        <a:t>Secuencia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ES_tradnl" sz="1400">
                          <a:solidFill>
                            <a:sysClr val="windowText" lastClr="000000"/>
                          </a:solidFill>
                          <a:effectLst/>
                        </a:rPr>
                        <a:t>Están diseñados secuencialmente para que los estudiantes desarrollen comprensión, construyendo sobre lo que ya saben y teniendo en cuenta sus ideas y preguntas.</a:t>
                      </a:r>
                      <a:endParaRPr lang="en-US" sz="110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_tradnl" sz="1400">
                          <a:solidFill>
                            <a:sysClr val="windowText" lastClr="000000"/>
                          </a:solidFill>
                          <a:effectLst/>
                        </a:rPr>
                        <a:t>Están organizados en desempeños de exploración, de investigación guida y proyecto final de síntesis.</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extLst>
                  <a:ext uri="{0D108BD9-81ED-4DB2-BD59-A6C34878D82A}">
                    <a16:rowId xmlns:a16="http://schemas.microsoft.com/office/drawing/2014/main" xmlns="" val="980930693"/>
                  </a:ext>
                </a:extLst>
              </a:tr>
              <a:tr h="710045">
                <a:tc>
                  <a:txBody>
                    <a:bodyPr/>
                    <a:lstStyle/>
                    <a:p>
                      <a:pPr>
                        <a:lnSpc>
                          <a:spcPct val="115000"/>
                        </a:lnSpc>
                        <a:spcBef>
                          <a:spcPts val="200"/>
                        </a:spcBef>
                        <a:spcAft>
                          <a:spcPts val="200"/>
                        </a:spcAft>
                      </a:pPr>
                      <a:r>
                        <a:rPr lang="es-CO" sz="1400">
                          <a:solidFill>
                            <a:sysClr val="windowText" lastClr="000000"/>
                          </a:solidFill>
                          <a:effectLst/>
                        </a:rPr>
                        <a:t>Dirección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tc>
                  <a:txBody>
                    <a:bodyPr/>
                    <a:lstStyle/>
                    <a:p>
                      <a:pPr marL="342900" lvl="0" indent="-342900">
                        <a:lnSpc>
                          <a:spcPct val="115000"/>
                        </a:lnSpc>
                        <a:spcAft>
                          <a:spcPts val="1000"/>
                        </a:spcAft>
                        <a:buClr>
                          <a:srgbClr val="002060"/>
                        </a:buClr>
                        <a:buSzPts val="1000"/>
                        <a:buFont typeface="Wingdings 2" panose="05020102010507070707" pitchFamily="18" charset="2"/>
                        <a:buChar char=""/>
                      </a:pPr>
                      <a:r>
                        <a:rPr lang="es-CO" sz="1400" dirty="0">
                          <a:solidFill>
                            <a:sysClr val="windowText" lastClr="000000"/>
                          </a:solidFill>
                          <a:effectLst/>
                        </a:rPr>
                        <a:t>Los desempeños están claramente conectados con las </a:t>
                      </a:r>
                      <a:r>
                        <a:rPr lang="es-CO" sz="1400" dirty="0" err="1">
                          <a:solidFill>
                            <a:sysClr val="windowText" lastClr="000000"/>
                          </a:solidFill>
                          <a:effectLst/>
                        </a:rPr>
                        <a:t>MCs</a:t>
                      </a:r>
                      <a:r>
                        <a:rPr lang="es-CO" sz="1400" dirty="0">
                          <a:solidFill>
                            <a:sysClr val="windowText" lastClr="000000"/>
                          </a:solidFill>
                          <a:effectLst/>
                        </a:rPr>
                        <a:t>.</a:t>
                      </a:r>
                      <a:endParaRPr lang="en-US" sz="1100" dirty="0">
                        <a:solidFill>
                          <a:sysClr val="windowText" lastClr="000000"/>
                        </a:solidFill>
                        <a:effectLst/>
                      </a:endParaRPr>
                    </a:p>
                    <a:p>
                      <a:pPr marL="342900" lvl="0" indent="-342900">
                        <a:lnSpc>
                          <a:spcPct val="115000"/>
                        </a:lnSpc>
                        <a:spcAft>
                          <a:spcPts val="1000"/>
                        </a:spcAft>
                        <a:buClr>
                          <a:srgbClr val="002060"/>
                        </a:buClr>
                        <a:buSzPts val="1000"/>
                        <a:buFont typeface="Wingdings 2" panose="05020102010507070707" pitchFamily="18" charset="2"/>
                        <a:buChar char=""/>
                      </a:pPr>
                      <a:r>
                        <a:rPr lang="es-ES_tradnl" sz="1400" dirty="0">
                          <a:solidFill>
                            <a:sysClr val="windowText" lastClr="000000"/>
                          </a:solidFill>
                          <a:effectLst/>
                        </a:rPr>
                        <a:t>Contribuyen a la comprensión de lo establecido en las </a:t>
                      </a:r>
                      <a:r>
                        <a:rPr lang="es-ES_tradnl" sz="1400" dirty="0" err="1">
                          <a:solidFill>
                            <a:sysClr val="windowText" lastClr="000000"/>
                          </a:solidFill>
                          <a:effectLst/>
                        </a:rPr>
                        <a:t>MCs</a:t>
                      </a:r>
                      <a:r>
                        <a:rPr lang="es-ES_tradnl" sz="1400" dirty="0">
                          <a:solidFill>
                            <a:sysClr val="windowText" lastClr="000000"/>
                          </a:solidFill>
                          <a:effectLst/>
                        </a:rPr>
                        <a:t> y del TG. </a:t>
                      </a:r>
                      <a:endParaRPr lang="en-US"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308" marR="65308" marT="0" marB="0"/>
                </a:tc>
                <a:extLst>
                  <a:ext uri="{0D108BD9-81ED-4DB2-BD59-A6C34878D82A}">
                    <a16:rowId xmlns:a16="http://schemas.microsoft.com/office/drawing/2014/main" xmlns="" val="1564862290"/>
                  </a:ext>
                </a:extLst>
              </a:tr>
            </a:tbl>
          </a:graphicData>
        </a:graphic>
      </p:graphicFrame>
      <p:sp>
        <p:nvSpPr>
          <p:cNvPr id="20" name="CuadroTexto 19">
            <a:extLst>
              <a:ext uri="{FF2B5EF4-FFF2-40B4-BE49-F238E27FC236}">
                <a16:creationId xmlns:a16="http://schemas.microsoft.com/office/drawing/2014/main" xmlns="" id="{81F1C025-71A9-46A2-86CF-5A7B1327A96A}"/>
              </a:ext>
            </a:extLst>
          </p:cNvPr>
          <p:cNvSpPr txBox="1"/>
          <p:nvPr/>
        </p:nvSpPr>
        <p:spPr>
          <a:xfrm>
            <a:off x="606283" y="2168888"/>
            <a:ext cx="3217572" cy="2585323"/>
          </a:xfrm>
          <a:prstGeom prst="rect">
            <a:avLst/>
          </a:prstGeom>
          <a:noFill/>
        </p:spPr>
        <p:txBody>
          <a:bodyPr wrap="square">
            <a:spAutoFit/>
          </a:bodyPr>
          <a:lstStyle/>
          <a:p>
            <a:pPr algn="ctr"/>
            <a:r>
              <a:rPr lang="es-ES" b="0" i="0" dirty="0">
                <a:solidFill>
                  <a:srgbClr val="333333"/>
                </a:solidFill>
                <a:effectLst/>
                <a:latin typeface="Arial" panose="020B0604020202020204" pitchFamily="34" charset="0"/>
              </a:rPr>
              <a:t>Corresponde a la organización de las distintas tareas que realizan los estudiantes en un periodo. Posee etapas definidas como: </a:t>
            </a:r>
            <a:r>
              <a:rPr lang="es-ES" b="1" i="0" dirty="0">
                <a:solidFill>
                  <a:srgbClr val="333333"/>
                </a:solidFill>
                <a:effectLst/>
                <a:latin typeface="Arial" panose="020B0604020202020204" pitchFamily="34" charset="0"/>
              </a:rPr>
              <a:t>exploración</a:t>
            </a:r>
            <a:r>
              <a:rPr lang="es-ES" b="0" i="0" dirty="0">
                <a:solidFill>
                  <a:srgbClr val="333333"/>
                </a:solidFill>
                <a:effectLst/>
                <a:latin typeface="Arial" panose="020B0604020202020204" pitchFamily="34" charset="0"/>
              </a:rPr>
              <a:t>, i</a:t>
            </a:r>
            <a:r>
              <a:rPr lang="es-ES" b="1" i="0" dirty="0">
                <a:solidFill>
                  <a:srgbClr val="333333"/>
                </a:solidFill>
                <a:effectLst/>
                <a:latin typeface="Arial" panose="020B0604020202020204" pitchFamily="34" charset="0"/>
              </a:rPr>
              <a:t>nvestigación guiada</a:t>
            </a:r>
            <a:r>
              <a:rPr lang="es-ES" b="0" i="0" dirty="0">
                <a:solidFill>
                  <a:srgbClr val="333333"/>
                </a:solidFill>
                <a:effectLst/>
                <a:latin typeface="Arial" panose="020B0604020202020204" pitchFamily="34" charset="0"/>
              </a:rPr>
              <a:t>, p</a:t>
            </a:r>
            <a:r>
              <a:rPr lang="es-ES" b="1" i="0" dirty="0">
                <a:solidFill>
                  <a:srgbClr val="333333"/>
                </a:solidFill>
                <a:effectLst/>
                <a:latin typeface="Arial" panose="020B0604020202020204" pitchFamily="34" charset="0"/>
              </a:rPr>
              <a:t>royecto final de síntesis</a:t>
            </a:r>
            <a:r>
              <a:rPr lang="es-ES" b="0" i="0" dirty="0">
                <a:solidFill>
                  <a:srgbClr val="333333"/>
                </a:solidFill>
                <a:effectLst/>
                <a:latin typeface="Arial" panose="020B0604020202020204" pitchFamily="34" charset="0"/>
              </a:rPr>
              <a:t>, entre otras.</a:t>
            </a:r>
            <a:endParaRPr lang="en-US" dirty="0"/>
          </a:p>
        </p:txBody>
      </p:sp>
    </p:spTree>
    <p:extLst>
      <p:ext uri="{BB962C8B-B14F-4D97-AF65-F5344CB8AC3E}">
        <p14:creationId xmlns:p14="http://schemas.microsoft.com/office/powerpoint/2010/main" val="389105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xmlns="" id="{A51577C8-E076-49CE-88CC-9FCBF9E429AE}"/>
              </a:ext>
            </a:extLst>
          </p:cNvPr>
          <p:cNvGrpSpPr/>
          <p:nvPr/>
        </p:nvGrpSpPr>
        <p:grpSpPr>
          <a:xfrm>
            <a:off x="0" y="5102183"/>
            <a:ext cx="12206111" cy="1908217"/>
            <a:chOff x="-1" y="4949783"/>
            <a:chExt cx="12206111" cy="1908217"/>
          </a:xfrm>
        </p:grpSpPr>
        <p:sp>
          <p:nvSpPr>
            <p:cNvPr id="6" name="Diagrama de flujo: documento 3">
              <a:extLst>
                <a:ext uri="{FF2B5EF4-FFF2-40B4-BE49-F238E27FC236}">
                  <a16:creationId xmlns:a16="http://schemas.microsoft.com/office/drawing/2014/main" xmlns="" id="{F0479701-3F71-47F6-9BFA-486648609E30}"/>
                </a:ext>
              </a:extLst>
            </p:cNvPr>
            <p:cNvSpPr/>
            <p:nvPr/>
          </p:nvSpPr>
          <p:spPr>
            <a:xfrm rot="10800000">
              <a:off x="-1" y="4949783"/>
              <a:ext cx="12206110" cy="19082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rama de flujo: documento 3">
              <a:extLst>
                <a:ext uri="{FF2B5EF4-FFF2-40B4-BE49-F238E27FC236}">
                  <a16:creationId xmlns:a16="http://schemas.microsoft.com/office/drawing/2014/main" xmlns="" id="{CAFA80EE-6439-4FA8-8864-EE04953D554C}"/>
                </a:ext>
              </a:extLst>
            </p:cNvPr>
            <p:cNvSpPr/>
            <p:nvPr/>
          </p:nvSpPr>
          <p:spPr>
            <a:xfrm rot="10800000">
              <a:off x="-1" y="5147011"/>
              <a:ext cx="12206110" cy="171098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rama de flujo: documento 3">
              <a:extLst>
                <a:ext uri="{FF2B5EF4-FFF2-40B4-BE49-F238E27FC236}">
                  <a16:creationId xmlns:a16="http://schemas.microsoft.com/office/drawing/2014/main" xmlns="" id="{C7B4DF76-8F75-4BE9-BAD8-11DA310C7804}"/>
                </a:ext>
              </a:extLst>
            </p:cNvPr>
            <p:cNvSpPr/>
            <p:nvPr/>
          </p:nvSpPr>
          <p:spPr>
            <a:xfrm rot="10800000">
              <a:off x="0" y="5403273"/>
              <a:ext cx="12206110" cy="14547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rgbClr val="00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rama de flujo: documento 3">
              <a:extLst>
                <a:ext uri="{FF2B5EF4-FFF2-40B4-BE49-F238E27FC236}">
                  <a16:creationId xmlns:a16="http://schemas.microsoft.com/office/drawing/2014/main" xmlns="" id="{06F80C0F-1387-41A4-BD32-C5A6AC6D109C}"/>
                </a:ext>
              </a:extLst>
            </p:cNvPr>
            <p:cNvSpPr/>
            <p:nvPr/>
          </p:nvSpPr>
          <p:spPr>
            <a:xfrm rot="10800000">
              <a:off x="0" y="5624944"/>
              <a:ext cx="12206110" cy="123305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5 w 21625"/>
                <a:gd name="connsiteY0" fmla="*/ 0 h 25042"/>
                <a:gd name="connsiteX1" fmla="*/ 21625 w 21625"/>
                <a:gd name="connsiteY1" fmla="*/ 0 h 25042"/>
                <a:gd name="connsiteX2" fmla="*/ 21625 w 21625"/>
                <a:gd name="connsiteY2" fmla="*/ 17322 h 25042"/>
                <a:gd name="connsiteX3" fmla="*/ 0 w 21625"/>
                <a:gd name="connsiteY3" fmla="*/ 24244 h 25042"/>
                <a:gd name="connsiteX4" fmla="*/ 25 w 21625"/>
                <a:gd name="connsiteY4" fmla="*/ 0 h 25042"/>
                <a:gd name="connsiteX0" fmla="*/ 25 w 21625"/>
                <a:gd name="connsiteY0" fmla="*/ 0 h 27024"/>
                <a:gd name="connsiteX1" fmla="*/ 21625 w 21625"/>
                <a:gd name="connsiteY1" fmla="*/ 0 h 27024"/>
                <a:gd name="connsiteX2" fmla="*/ 21625 w 21625"/>
                <a:gd name="connsiteY2" fmla="*/ 17322 h 27024"/>
                <a:gd name="connsiteX3" fmla="*/ 0 w 21625"/>
                <a:gd name="connsiteY3" fmla="*/ 24244 h 27024"/>
                <a:gd name="connsiteX4" fmla="*/ 25 w 21625"/>
                <a:gd name="connsiteY4" fmla="*/ 0 h 27024"/>
                <a:gd name="connsiteX0" fmla="*/ 25 w 21625"/>
                <a:gd name="connsiteY0" fmla="*/ 0 h 25599"/>
                <a:gd name="connsiteX1" fmla="*/ 21625 w 21625"/>
                <a:gd name="connsiteY1" fmla="*/ 0 h 25599"/>
                <a:gd name="connsiteX2" fmla="*/ 21625 w 21625"/>
                <a:gd name="connsiteY2" fmla="*/ 17322 h 25599"/>
                <a:gd name="connsiteX3" fmla="*/ 0 w 21625"/>
                <a:gd name="connsiteY3" fmla="*/ 24244 h 25599"/>
                <a:gd name="connsiteX4" fmla="*/ 25 w 21625"/>
                <a:gd name="connsiteY4" fmla="*/ 0 h 25599"/>
                <a:gd name="connsiteX0" fmla="*/ 25 w 21625"/>
                <a:gd name="connsiteY0" fmla="*/ 0 h 25532"/>
                <a:gd name="connsiteX1" fmla="*/ 21625 w 21625"/>
                <a:gd name="connsiteY1" fmla="*/ 0 h 25532"/>
                <a:gd name="connsiteX2" fmla="*/ 21576 w 21625"/>
                <a:gd name="connsiteY2" fmla="*/ 15020 h 25532"/>
                <a:gd name="connsiteX3" fmla="*/ 0 w 21625"/>
                <a:gd name="connsiteY3" fmla="*/ 24244 h 25532"/>
                <a:gd name="connsiteX4" fmla="*/ 25 w 21625"/>
                <a:gd name="connsiteY4" fmla="*/ 0 h 25532"/>
                <a:gd name="connsiteX0" fmla="*/ 25 w 21625"/>
                <a:gd name="connsiteY0" fmla="*/ 0 h 25513"/>
                <a:gd name="connsiteX1" fmla="*/ 21625 w 21625"/>
                <a:gd name="connsiteY1" fmla="*/ 0 h 25513"/>
                <a:gd name="connsiteX2" fmla="*/ 21601 w 21625"/>
                <a:gd name="connsiteY2" fmla="*/ 14312 h 25513"/>
                <a:gd name="connsiteX3" fmla="*/ 0 w 21625"/>
                <a:gd name="connsiteY3" fmla="*/ 24244 h 25513"/>
                <a:gd name="connsiteX4" fmla="*/ 25 w 21625"/>
                <a:gd name="connsiteY4" fmla="*/ 0 h 25513"/>
                <a:gd name="connsiteX0" fmla="*/ 25 w 21625"/>
                <a:gd name="connsiteY0" fmla="*/ 0 h 25744"/>
                <a:gd name="connsiteX1" fmla="*/ 21625 w 21625"/>
                <a:gd name="connsiteY1" fmla="*/ 0 h 25744"/>
                <a:gd name="connsiteX2" fmla="*/ 21601 w 21625"/>
                <a:gd name="connsiteY2" fmla="*/ 14312 h 25744"/>
                <a:gd name="connsiteX3" fmla="*/ 0 w 21625"/>
                <a:gd name="connsiteY3" fmla="*/ 24244 h 25744"/>
                <a:gd name="connsiteX4" fmla="*/ 25 w 21625"/>
                <a:gd name="connsiteY4" fmla="*/ 0 h 25744"/>
                <a:gd name="connsiteX0" fmla="*/ 25 w 21625"/>
                <a:gd name="connsiteY0" fmla="*/ 0 h 24245"/>
                <a:gd name="connsiteX1" fmla="*/ 21625 w 21625"/>
                <a:gd name="connsiteY1" fmla="*/ 0 h 24245"/>
                <a:gd name="connsiteX2" fmla="*/ 21601 w 21625"/>
                <a:gd name="connsiteY2" fmla="*/ 14312 h 24245"/>
                <a:gd name="connsiteX3" fmla="*/ 0 w 21625"/>
                <a:gd name="connsiteY3" fmla="*/ 24244 h 24245"/>
                <a:gd name="connsiteX4" fmla="*/ 25 w 21625"/>
                <a:gd name="connsiteY4" fmla="*/ 0 h 24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24245">
                  <a:moveTo>
                    <a:pt x="25" y="0"/>
                  </a:moveTo>
                  <a:lnTo>
                    <a:pt x="21625" y="0"/>
                  </a:lnTo>
                  <a:cubicBezTo>
                    <a:pt x="21609" y="5007"/>
                    <a:pt x="21617" y="9305"/>
                    <a:pt x="21601" y="14312"/>
                  </a:cubicBezTo>
                  <a:cubicBezTo>
                    <a:pt x="14434" y="-2331"/>
                    <a:pt x="14433" y="24453"/>
                    <a:pt x="0" y="24244"/>
                  </a:cubicBezTo>
                  <a:cubicBezTo>
                    <a:pt x="8" y="16163"/>
                    <a:pt x="17" y="8081"/>
                    <a:pt x="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15">
            <a:extLst>
              <a:ext uri="{FF2B5EF4-FFF2-40B4-BE49-F238E27FC236}">
                <a16:creationId xmlns:a16="http://schemas.microsoft.com/office/drawing/2014/main" xmlns="" id="{2ACBA881-3483-4FE8-B7B6-D21EDC6AD085}"/>
              </a:ext>
            </a:extLst>
          </p:cNvPr>
          <p:cNvSpPr>
            <a:spLocks noChangeArrowheads="1"/>
          </p:cNvSpPr>
          <p:nvPr/>
        </p:nvSpPr>
        <p:spPr bwMode="auto">
          <a:xfrm>
            <a:off x="8337453" y="6014725"/>
            <a:ext cx="385454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800" b="1" i="0" u="none" strike="noStrike" cap="none" normalizeH="0" baseline="0" dirty="0">
                <a:ln>
                  <a:noFill/>
                </a:ln>
                <a:solidFill>
                  <a:schemeClr val="tx1"/>
                </a:solidFill>
                <a:effectLst/>
                <a:latin typeface="+mj-lt"/>
                <a:ea typeface="Calibri Light" panose="020F0302020204030204" pitchFamily="34" charset="0"/>
              </a:rPr>
              <a:t>INSTITUCIÓN EDUCATIVA FUSCA</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a:ln>
                  <a:noFill/>
                </a:ln>
                <a:solidFill>
                  <a:schemeClr val="tx1"/>
                </a:solidFill>
                <a:effectLst/>
                <a:latin typeface="+mj-lt"/>
                <a:ea typeface="Calibri" panose="020F0502020204030204" pitchFamily="34" charset="0"/>
                <a:cs typeface="Calibri Light" panose="020F0302020204030204" pitchFamily="34" charset="0"/>
              </a:rPr>
              <a:t>SEDES: FUSCA - EL CERRO - LA CARO</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mj-lt"/>
                <a:ea typeface="Times New Roman" panose="02020603050405020304" pitchFamily="18" charset="0"/>
                <a:cs typeface="Calibri Light" panose="020F0302020204030204" pitchFamily="34" charset="0"/>
              </a:rPr>
              <a:t>“Pensar para Comprender, comprender para actuar”</a:t>
            </a:r>
            <a:endParaRPr kumimoji="0" lang="es-CO" altLang="es-CO" sz="11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mj-lt"/>
            </a:endParaRPr>
          </a:p>
        </p:txBody>
      </p:sp>
      <p:grpSp>
        <p:nvGrpSpPr>
          <p:cNvPr id="19" name="Grupo 18">
            <a:extLst>
              <a:ext uri="{FF2B5EF4-FFF2-40B4-BE49-F238E27FC236}">
                <a16:creationId xmlns:a16="http://schemas.microsoft.com/office/drawing/2014/main" xmlns="" id="{60CABE39-C98D-4721-B233-444E75EC7602}"/>
              </a:ext>
            </a:extLst>
          </p:cNvPr>
          <p:cNvGrpSpPr/>
          <p:nvPr/>
        </p:nvGrpSpPr>
        <p:grpSpPr>
          <a:xfrm>
            <a:off x="512620" y="197398"/>
            <a:ext cx="8505198" cy="1518000"/>
            <a:chOff x="512620" y="197398"/>
            <a:chExt cx="8505198" cy="1518000"/>
          </a:xfrm>
        </p:grpSpPr>
        <p:grpSp>
          <p:nvGrpSpPr>
            <p:cNvPr id="16" name="Grupo 15">
              <a:extLst>
                <a:ext uri="{FF2B5EF4-FFF2-40B4-BE49-F238E27FC236}">
                  <a16:creationId xmlns:a16="http://schemas.microsoft.com/office/drawing/2014/main" xmlns="" id="{AFC5324C-1184-461D-A7D6-1AB45E3695D8}"/>
                </a:ext>
              </a:extLst>
            </p:cNvPr>
            <p:cNvGrpSpPr/>
            <p:nvPr/>
          </p:nvGrpSpPr>
          <p:grpSpPr>
            <a:xfrm>
              <a:off x="512620" y="197398"/>
              <a:ext cx="8505198" cy="1518000"/>
              <a:chOff x="1759528" y="871909"/>
              <a:chExt cx="8505198" cy="1518000"/>
            </a:xfrm>
            <a:solidFill>
              <a:schemeClr val="bg2">
                <a:lumMod val="25000"/>
              </a:schemeClr>
            </a:solidFill>
          </p:grpSpPr>
          <p:sp>
            <p:nvSpPr>
              <p:cNvPr id="13" name="Diagrama de flujo: proceso alternativo 12">
                <a:extLst>
                  <a:ext uri="{FF2B5EF4-FFF2-40B4-BE49-F238E27FC236}">
                    <a16:creationId xmlns:a16="http://schemas.microsoft.com/office/drawing/2014/main" xmlns="" id="{F85E11D5-A652-4DF3-B75D-CA94FD520E46}"/>
                  </a:ext>
                </a:extLst>
              </p:cNvPr>
              <p:cNvSpPr/>
              <p:nvPr/>
            </p:nvSpPr>
            <p:spPr>
              <a:xfrm>
                <a:off x="2866399" y="1216200"/>
                <a:ext cx="7398327" cy="829418"/>
              </a:xfrm>
              <a:prstGeom prst="flowChartAlternateProcess">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xmlns="" id="{2EBB220C-E9B7-44E4-8DE3-E222DFCA9731}"/>
                  </a:ext>
                </a:extLst>
              </p:cNvPr>
              <p:cNvSpPr/>
              <p:nvPr/>
            </p:nvSpPr>
            <p:spPr>
              <a:xfrm>
                <a:off x="1759528" y="871909"/>
                <a:ext cx="1645228" cy="1518000"/>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Elipse 17">
              <a:extLst>
                <a:ext uri="{FF2B5EF4-FFF2-40B4-BE49-F238E27FC236}">
                  <a16:creationId xmlns:a16="http://schemas.microsoft.com/office/drawing/2014/main" xmlns="" id="{D97FEB94-ED0B-4AF2-BAA2-85C42FED7DA9}"/>
                </a:ext>
              </a:extLst>
            </p:cNvPr>
            <p:cNvSpPr/>
            <p:nvPr/>
          </p:nvSpPr>
          <p:spPr>
            <a:xfrm>
              <a:off x="606283" y="269729"/>
              <a:ext cx="1457901" cy="1373337"/>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n 10" descr="Imagen que contiene alimentos, sostener, fruta&#10;&#10;Descripción generada automáticamente">
              <a:extLst>
                <a:ext uri="{FF2B5EF4-FFF2-40B4-BE49-F238E27FC236}">
                  <a16:creationId xmlns:a16="http://schemas.microsoft.com/office/drawing/2014/main" xmlns="" id="{4D014203-8C97-4638-9824-976B5377B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03278" y="424442"/>
              <a:ext cx="1063912" cy="1063912"/>
            </a:xfrm>
            <a:prstGeom prst="rect">
              <a:avLst/>
            </a:prstGeom>
            <a:effectLst>
              <a:outerShdw blurRad="50800" dist="38100" dir="16200000" rotWithShape="0">
                <a:prstClr val="black">
                  <a:alpha val="40000"/>
                </a:prstClr>
              </a:outerShdw>
            </a:effectLst>
          </p:spPr>
        </p:pic>
      </p:grpSp>
      <p:sp>
        <p:nvSpPr>
          <p:cNvPr id="17" name="CuadroTexto 16">
            <a:extLst>
              <a:ext uri="{FF2B5EF4-FFF2-40B4-BE49-F238E27FC236}">
                <a16:creationId xmlns:a16="http://schemas.microsoft.com/office/drawing/2014/main" xmlns="" id="{10A87A19-C536-4220-85C0-BBDE6F39D367}"/>
              </a:ext>
            </a:extLst>
          </p:cNvPr>
          <p:cNvSpPr txBox="1"/>
          <p:nvPr/>
        </p:nvSpPr>
        <p:spPr>
          <a:xfrm>
            <a:off x="803278" y="1845629"/>
            <a:ext cx="10033044"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sz="1800" b="1" i="0" u="none" strike="noStrike" baseline="0" dirty="0">
                <a:latin typeface="Arial" panose="020B0604020202020204" pitchFamily="34" charset="0"/>
              </a:rPr>
              <a:t>Etapa de </a:t>
            </a:r>
            <a:r>
              <a:rPr lang="en-US" sz="1800" b="1" i="0" u="none" strike="noStrike" baseline="0" dirty="0" err="1">
                <a:latin typeface="Arial" panose="020B0604020202020204" pitchFamily="34" charset="0"/>
              </a:rPr>
              <a:t>exploración</a:t>
            </a:r>
            <a:endParaRPr lang="en-US" sz="1800" b="1" i="0" u="none" strike="noStrike" baseline="0" dirty="0">
              <a:latin typeface="Arial" panose="020B0604020202020204" pitchFamily="34" charset="0"/>
            </a:endParaRPr>
          </a:p>
          <a:p>
            <a:pPr algn="l"/>
            <a:r>
              <a:rPr lang="es-ES" sz="1800" b="0" i="0" u="none" strike="noStrike" baseline="0" dirty="0">
                <a:latin typeface="Arial" panose="020B0604020202020204" pitchFamily="34" charset="0"/>
              </a:rPr>
              <a:t>•Los desempeños consistentes en explorar los elementos reconocen su respeto por la investigación inicial todavía no estructurada por métodos y conceptos basados en la disciplina.</a:t>
            </a:r>
          </a:p>
          <a:p>
            <a:pPr algn="l"/>
            <a:r>
              <a:rPr lang="es-ES" sz="1800" b="0" i="0" u="none" strike="noStrike" baseline="0" dirty="0">
                <a:latin typeface="Arial" panose="020B0604020202020204" pitchFamily="34" charset="0"/>
              </a:rPr>
              <a:t>•Atraer a los alumnos al dominio de un tópico, son de final abierto, ayudar a ver las conexiones entre el tópico generativo y los intereses y experiencias previos.</a:t>
            </a:r>
          </a:p>
          <a:p>
            <a:pPr algn="l"/>
            <a:r>
              <a:rPr lang="es-ES" sz="1800" b="0" i="0" u="none" strike="noStrike" baseline="0" dirty="0">
                <a:latin typeface="Arial" panose="020B0604020202020204" pitchFamily="34" charset="0"/>
              </a:rPr>
              <a:t>•Ofrecen información de lo que ya se sabe y lo que se aprenderá. </a:t>
            </a:r>
          </a:p>
          <a:p>
            <a:pPr algn="l"/>
            <a:r>
              <a:rPr lang="en-US" sz="1800" b="1" i="0" u="none" strike="noStrike" baseline="0" dirty="0" err="1">
                <a:latin typeface="Arial" panose="020B0604020202020204" pitchFamily="34" charset="0"/>
              </a:rPr>
              <a:t>Investigación</a:t>
            </a:r>
            <a:r>
              <a:rPr lang="en-US" sz="1800" b="1" i="0" u="none" strike="noStrike" baseline="0" dirty="0">
                <a:latin typeface="Arial" panose="020B0604020202020204" pitchFamily="34" charset="0"/>
              </a:rPr>
              <a:t> </a:t>
            </a:r>
            <a:r>
              <a:rPr lang="en-US" sz="1800" b="1" i="0" u="none" strike="noStrike" baseline="0" dirty="0" err="1">
                <a:latin typeface="Arial" panose="020B0604020202020204" pitchFamily="34" charset="0"/>
              </a:rPr>
              <a:t>guiada</a:t>
            </a:r>
            <a:endParaRPr lang="en-US" sz="1800" b="1" i="0" u="none" strike="noStrike" baseline="0" dirty="0">
              <a:latin typeface="Arial" panose="020B0604020202020204" pitchFamily="34" charset="0"/>
            </a:endParaRPr>
          </a:p>
          <a:p>
            <a:pPr algn="l"/>
            <a:r>
              <a:rPr lang="es-ES" sz="1800" b="0" i="0" u="none" strike="noStrike" baseline="0" dirty="0">
                <a:latin typeface="Arial" panose="020B0604020202020204" pitchFamily="34" charset="0"/>
              </a:rPr>
              <a:t>•Involucran en la utilización de ideas o modalidades de investigación que consideran centrales para la comprensión de </a:t>
            </a:r>
            <a:r>
              <a:rPr lang="en-US" sz="1800" b="0" i="0" u="none" strike="noStrike" baseline="0" dirty="0" err="1">
                <a:latin typeface="Arial" panose="020B0604020202020204" pitchFamily="34" charset="0"/>
              </a:rPr>
              <a:t>metas</a:t>
            </a:r>
            <a:r>
              <a:rPr lang="en-US" sz="1800" b="0" i="0" u="none" strike="noStrike" baseline="0" dirty="0">
                <a:latin typeface="Arial" panose="020B0604020202020204" pitchFamily="34" charset="0"/>
              </a:rPr>
              <a:t>.</a:t>
            </a:r>
          </a:p>
          <a:p>
            <a:pPr algn="l"/>
            <a:r>
              <a:rPr lang="es-ES" sz="1800" b="0" i="0" u="none" strike="noStrike" baseline="0" dirty="0">
                <a:latin typeface="Arial" panose="020B0604020202020204" pitchFamily="34" charset="0"/>
              </a:rPr>
              <a:t>•Centrarse en habilidades básicas como la observación, registro, </a:t>
            </a:r>
            <a:r>
              <a:rPr lang="en-US" sz="1800" b="0" i="0" u="none" strike="noStrike" baseline="0" dirty="0" err="1">
                <a:latin typeface="Arial" panose="020B0604020202020204" pitchFamily="34" charset="0"/>
              </a:rPr>
              <a:t>vocabulario</a:t>
            </a:r>
            <a:r>
              <a:rPr lang="en-US" sz="1800" b="0" i="0" u="none" strike="noStrike" baseline="0" dirty="0">
                <a:latin typeface="Arial" panose="020B0604020202020204" pitchFamily="34" charset="0"/>
              </a:rPr>
              <a:t>, </a:t>
            </a:r>
            <a:r>
              <a:rPr lang="en-US" sz="1800" b="0" i="0" u="none" strike="noStrike" baseline="0" dirty="0" err="1">
                <a:latin typeface="Arial" panose="020B0604020202020204" pitchFamily="34" charset="0"/>
              </a:rPr>
              <a:t>síntesis</a:t>
            </a:r>
            <a:r>
              <a:rPr lang="en-US" sz="1800" b="0" i="0" u="none" strike="noStrike" baseline="0" dirty="0">
                <a:latin typeface="Arial" panose="020B0604020202020204" pitchFamily="34" charset="0"/>
              </a:rPr>
              <a:t> de </a:t>
            </a:r>
            <a:r>
              <a:rPr lang="en-US" sz="1800" b="0" i="0" u="none" strike="noStrike" baseline="0" dirty="0" err="1">
                <a:latin typeface="Arial" panose="020B0604020202020204" pitchFamily="34" charset="0"/>
              </a:rPr>
              <a:t>notas</a:t>
            </a:r>
            <a:r>
              <a:rPr lang="en-US" sz="1800" b="0" i="0" u="none" strike="noStrike" baseline="0" dirty="0">
                <a:latin typeface="Arial" panose="020B0604020202020204" pitchFamily="34" charset="0"/>
              </a:rPr>
              <a:t>.</a:t>
            </a:r>
          </a:p>
          <a:p>
            <a:pPr algn="l"/>
            <a:r>
              <a:rPr lang="en-US" sz="1800" b="1" i="0" u="none" strike="noStrike" baseline="0" dirty="0">
                <a:latin typeface="Arial" panose="020B0604020202020204" pitchFamily="34" charset="0"/>
              </a:rPr>
              <a:t>Proyecto final de </a:t>
            </a:r>
            <a:r>
              <a:rPr lang="en-US" sz="1800" b="1" i="0" u="none" strike="noStrike" baseline="0" dirty="0" err="1">
                <a:latin typeface="Arial" panose="020B0604020202020204" pitchFamily="34" charset="0"/>
              </a:rPr>
              <a:t>síntesis</a:t>
            </a:r>
            <a:endParaRPr lang="en-US" sz="1800" b="1" i="0" u="none" strike="noStrike" baseline="0" dirty="0">
              <a:latin typeface="Arial" panose="020B0604020202020204" pitchFamily="34" charset="0"/>
            </a:endParaRPr>
          </a:p>
          <a:p>
            <a:pPr algn="l"/>
            <a:r>
              <a:rPr lang="es-ES" sz="1800" b="0" i="0" u="none" strike="noStrike" baseline="0" dirty="0">
                <a:latin typeface="Arial" panose="020B0604020202020204" pitchFamily="34" charset="0"/>
              </a:rPr>
              <a:t>•Su rasgo distintivo es que demuestran con claridad el dominio que tienen los alumnos de las metas de comprensión </a:t>
            </a:r>
            <a:r>
              <a:rPr lang="en-US" sz="1800" b="0" i="0" u="none" strike="noStrike" baseline="0" dirty="0" err="1">
                <a:latin typeface="Arial" panose="020B0604020202020204" pitchFamily="34" charset="0"/>
              </a:rPr>
              <a:t>establecidas</a:t>
            </a:r>
            <a:r>
              <a:rPr lang="en-US" sz="1800" b="0" i="0" u="none" strike="noStrike" baseline="0" dirty="0">
                <a:latin typeface="Arial" panose="020B0604020202020204" pitchFamily="34" charset="0"/>
              </a:rPr>
              <a:t>.</a:t>
            </a:r>
          </a:p>
          <a:p>
            <a:pPr algn="l"/>
            <a:r>
              <a:rPr lang="es-ES" sz="1800" b="0" i="0" u="none" strike="noStrike" baseline="0" dirty="0">
                <a:latin typeface="Arial" panose="020B0604020202020204" pitchFamily="34" charset="0"/>
              </a:rPr>
              <a:t>•Invitan a trabajar de manera mas independiente y a sintetizar las comprensiones</a:t>
            </a:r>
            <a:endParaRPr lang="en-US" dirty="0"/>
          </a:p>
        </p:txBody>
      </p:sp>
      <p:sp>
        <p:nvSpPr>
          <p:cNvPr id="12" name="CuadroTexto 11">
            <a:extLst>
              <a:ext uri="{FF2B5EF4-FFF2-40B4-BE49-F238E27FC236}">
                <a16:creationId xmlns:a16="http://schemas.microsoft.com/office/drawing/2014/main" xmlns="" id="{8A6925EF-4314-4285-81B5-CA23582E2AC5}"/>
              </a:ext>
            </a:extLst>
          </p:cNvPr>
          <p:cNvSpPr txBox="1"/>
          <p:nvPr/>
        </p:nvSpPr>
        <p:spPr>
          <a:xfrm>
            <a:off x="2251511" y="647261"/>
            <a:ext cx="4653887" cy="584775"/>
          </a:xfrm>
          <a:prstGeom prst="rect">
            <a:avLst/>
          </a:prstGeom>
          <a:noFill/>
        </p:spPr>
        <p:txBody>
          <a:bodyPr wrap="square" rtlCol="0">
            <a:spAutoFit/>
          </a:bodyPr>
          <a:lstStyle/>
          <a:p>
            <a:r>
              <a:rPr lang="es-CO" sz="3200" b="1" dirty="0">
                <a:solidFill>
                  <a:schemeClr val="bg1"/>
                </a:solidFill>
                <a:latin typeface="+mj-lt"/>
              </a:rPr>
              <a:t>Etapas de progreso</a:t>
            </a:r>
            <a:endParaRPr lang="en-US" sz="3200" b="1" dirty="0">
              <a:solidFill>
                <a:schemeClr val="bg1"/>
              </a:solidFill>
              <a:latin typeface="+mj-lt"/>
            </a:endParaRPr>
          </a:p>
        </p:txBody>
      </p:sp>
    </p:spTree>
    <p:extLst>
      <p:ext uri="{BB962C8B-B14F-4D97-AF65-F5344CB8AC3E}">
        <p14:creationId xmlns:p14="http://schemas.microsoft.com/office/powerpoint/2010/main" val="2283117704"/>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LANTILLA_PRESENTACION_FUSCA" id="{0D7C6D82-D778-4A9C-80F0-B84204E9E003}" vid="{42188FE5-EB81-4E02-B2A7-655914BFAF65}"/>
    </a:ext>
  </a:extLst>
</a:theme>
</file>

<file path=docProps/app.xml><?xml version="1.0" encoding="utf-8"?>
<Properties xmlns="http://schemas.openxmlformats.org/officeDocument/2006/extended-properties" xmlns:vt="http://schemas.openxmlformats.org/officeDocument/2006/docPropsVTypes">
  <Template/>
  <TotalTime>424</TotalTime>
  <Words>1687</Words>
  <Application>Microsoft Office PowerPoint</Application>
  <PresentationFormat>Personalizado</PresentationFormat>
  <Paragraphs>153</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Olmer  Ramirez Castañeda</dc:creator>
  <cp:lastModifiedBy>Johana Gutiérrez</cp:lastModifiedBy>
  <cp:revision>21</cp:revision>
  <dcterms:created xsi:type="dcterms:W3CDTF">2024-01-23T14:43:02Z</dcterms:created>
  <dcterms:modified xsi:type="dcterms:W3CDTF">2024-02-11T23:14:08Z</dcterms:modified>
</cp:coreProperties>
</file>