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7" r:id="rId4"/>
    <p:sldId id="258" r:id="rId5"/>
    <p:sldId id="259" r:id="rId6"/>
    <p:sldId id="271" r:id="rId7"/>
    <p:sldId id="260" r:id="rId8"/>
    <p:sldId id="280" r:id="rId9"/>
    <p:sldId id="261" r:id="rId10"/>
    <p:sldId id="281" r:id="rId11"/>
    <p:sldId id="262" r:id="rId12"/>
    <p:sldId id="263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B89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-2274" y="-1008"/>
      </p:cViewPr>
      <p:guideLst>
        <p:guide orient="horz" pos="2201"/>
        <p:guide pos="46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6296-0D33-4E4D-A5FC-8C9B425340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DA2A-D438-4C87-8693-054CBECC47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6296-0D33-4E4D-A5FC-8C9B425340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DA2A-D438-4C87-8693-054CBECC47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6296-0D33-4E4D-A5FC-8C9B425340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DA2A-D438-4C87-8693-054CBECC47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6296-0D33-4E4D-A5FC-8C9B425340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DA2A-D438-4C87-8693-054CBECC47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6296-0D33-4E4D-A5FC-8C9B425340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DA2A-D438-4C87-8693-054CBECC47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6296-0D33-4E4D-A5FC-8C9B425340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DA2A-D438-4C87-8693-054CBECC47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6296-0D33-4E4D-A5FC-8C9B425340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DA2A-D438-4C87-8693-054CBECC47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6296-0D33-4E4D-A5FC-8C9B425340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DA2A-D438-4C87-8693-054CBECC47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6296-0D33-4E4D-A5FC-8C9B425340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DA2A-D438-4C87-8693-054CBECC476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10568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6296-0D33-4E4D-A5FC-8C9B425340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DA2A-D438-4C87-8693-054CBECC47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6296-0D33-4E4D-A5FC-8C9B425340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DA2A-D438-4C87-8693-054CBECC47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6296-0D33-4E4D-A5FC-8C9B425340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DA2A-D438-4C87-8693-054CBECC47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E6296-0D33-4E4D-A5FC-8C9B425340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8DA2A-D438-4C87-8693-054CBECC47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/>
        </p:nvSpPr>
        <p:spPr>
          <a:xfrm>
            <a:off x="195580" y="3905885"/>
            <a:ext cx="753554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rgbClr val="B8914B"/>
                </a:solidFill>
                <a:cs typeface="+mn-ea"/>
                <a:sym typeface="+mn-lt"/>
              </a:rPr>
              <a:t>仓库入侵检测系统</a:t>
            </a:r>
            <a:r>
              <a:rPr lang="en-US" altLang="zh-CN" sz="7200" dirty="0">
                <a:solidFill>
                  <a:srgbClr val="B8914B"/>
                </a:solidFill>
                <a:cs typeface="+mn-ea"/>
                <a:sym typeface="+mn-lt"/>
              </a:rPr>
              <a:t> </a:t>
            </a:r>
            <a:r>
              <a:rPr lang="en-US" altLang="zh-CN" sz="8800" dirty="0">
                <a:solidFill>
                  <a:srgbClr val="B8914B"/>
                </a:solidFill>
                <a:cs typeface="+mn-ea"/>
                <a:sym typeface="+mn-lt"/>
              </a:rPr>
              <a:t> </a:t>
            </a:r>
            <a:endParaRPr lang="en-US" altLang="zh-CN" sz="8800" dirty="0">
              <a:solidFill>
                <a:srgbClr val="B8914B"/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66195" y="5351064"/>
            <a:ext cx="37769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rgbClr val="B8914B"/>
                </a:solidFill>
                <a:latin typeface="幼圆" panose="02010509060101010101" charset="-122"/>
                <a:ea typeface="幼圆" panose="02010509060101010101" charset="-122"/>
                <a:cs typeface="+mn-ea"/>
                <a:sym typeface="+mn-lt"/>
              </a:rPr>
              <a:t>中期答辩</a:t>
            </a:r>
            <a:endParaRPr lang="zh-CN" altLang="en-US" dirty="0">
              <a:solidFill>
                <a:srgbClr val="B8914B"/>
              </a:solidFill>
              <a:latin typeface="幼圆" panose="02010509060101010101" charset="-122"/>
              <a:ea typeface="幼圆" panose="02010509060101010101" charset="-122"/>
              <a:cs typeface="+mn-ea"/>
              <a:sym typeface="+mn-lt"/>
            </a:endParaRP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77" y="261962"/>
            <a:ext cx="611444" cy="3746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19397" y="279167"/>
            <a:ext cx="1706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第八组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912124" y="262022"/>
            <a:ext cx="1859893" cy="404261"/>
            <a:chOff x="642675" y="6035040"/>
            <a:chExt cx="1859893" cy="404261"/>
          </a:xfrm>
        </p:grpSpPr>
        <p:sp>
          <p:nvSpPr>
            <p:cNvPr id="8" name="矩形 7"/>
            <p:cNvSpPr/>
            <p:nvPr/>
          </p:nvSpPr>
          <p:spPr>
            <a:xfrm>
              <a:off x="642675" y="6035040"/>
              <a:ext cx="1859893" cy="404261"/>
            </a:xfrm>
            <a:prstGeom prst="rect">
              <a:avLst/>
            </a:prstGeom>
            <a:solidFill>
              <a:srgbClr val="B89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19468" y="6035040"/>
              <a:ext cx="17063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第八组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/>
        </p:nvSpPr>
        <p:spPr>
          <a:xfrm>
            <a:off x="560381" y="3527134"/>
            <a:ext cx="5314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800" dirty="0">
                <a:solidFill>
                  <a:srgbClr val="B8914B"/>
                </a:solidFill>
                <a:cs typeface="+mn-ea"/>
                <a:sym typeface="+mn-lt"/>
              </a:rPr>
              <a:t>THANKS</a:t>
            </a:r>
            <a:endParaRPr lang="en-US" altLang="zh-CN" sz="8800" dirty="0">
              <a:solidFill>
                <a:srgbClr val="B8914B"/>
              </a:solidFill>
              <a:cs typeface="+mn-ea"/>
              <a:sym typeface="+mn-lt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9912124" y="262022"/>
            <a:ext cx="1859893" cy="404261"/>
            <a:chOff x="642675" y="6035040"/>
            <a:chExt cx="1859893" cy="404261"/>
          </a:xfrm>
        </p:grpSpPr>
        <p:sp>
          <p:nvSpPr>
            <p:cNvPr id="63" name="矩形 62"/>
            <p:cNvSpPr/>
            <p:nvPr/>
          </p:nvSpPr>
          <p:spPr>
            <a:xfrm>
              <a:off x="642675" y="6035040"/>
              <a:ext cx="1859893" cy="404261"/>
            </a:xfrm>
            <a:prstGeom prst="rect">
              <a:avLst/>
            </a:prstGeom>
            <a:solidFill>
              <a:srgbClr val="B89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719468" y="6035040"/>
              <a:ext cx="17063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第八组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77" y="261962"/>
            <a:ext cx="611444" cy="374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/>
        </p:nvSpPr>
        <p:spPr>
          <a:xfrm>
            <a:off x="5707543" y="1409385"/>
            <a:ext cx="3166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B8914B"/>
                </a:solidFill>
                <a:cs typeface="+mn-ea"/>
                <a:sym typeface="+mn-lt"/>
              </a:rPr>
              <a:t>CONTENTS</a:t>
            </a:r>
            <a:endParaRPr lang="en-US" altLang="zh-CN" sz="4000" dirty="0">
              <a:solidFill>
                <a:srgbClr val="B8914B"/>
              </a:solidFill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641993" y="2117271"/>
            <a:ext cx="19904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</a:t>
            </a:r>
            <a:endParaRPr lang="en-US" altLang="zh-CN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录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93" y="308786"/>
            <a:ext cx="506096" cy="31009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913274" y="1545504"/>
            <a:ext cx="3872071" cy="646331"/>
            <a:chOff x="869600" y="1806710"/>
            <a:chExt cx="3872071" cy="646331"/>
          </a:xfrm>
        </p:grpSpPr>
        <p:sp>
          <p:nvSpPr>
            <p:cNvPr id="18" name="文本框 17"/>
            <p:cNvSpPr txBox="1"/>
            <p:nvPr/>
          </p:nvSpPr>
          <p:spPr>
            <a:xfrm>
              <a:off x="869600" y="1806710"/>
              <a:ext cx="7393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B8914B"/>
                  </a:solidFill>
                  <a:cs typeface="+mn-ea"/>
                  <a:sym typeface="+mn-lt"/>
                </a:rPr>
                <a:t>01</a:t>
              </a:r>
              <a:endParaRPr lang="zh-CN" altLang="en-US" sz="3600" dirty="0">
                <a:solidFill>
                  <a:srgbClr val="B8914B"/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75069" y="1872879"/>
              <a:ext cx="31666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功能模块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13274" y="2560253"/>
            <a:ext cx="3872071" cy="646331"/>
            <a:chOff x="869600" y="2821459"/>
            <a:chExt cx="3872071" cy="646331"/>
          </a:xfrm>
        </p:grpSpPr>
        <p:sp>
          <p:nvSpPr>
            <p:cNvPr id="22" name="文本框 21"/>
            <p:cNvSpPr txBox="1"/>
            <p:nvPr/>
          </p:nvSpPr>
          <p:spPr>
            <a:xfrm>
              <a:off x="869600" y="2821459"/>
              <a:ext cx="7393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B8914B"/>
                  </a:solidFill>
                  <a:cs typeface="+mn-ea"/>
                  <a:sym typeface="+mn-lt"/>
                </a:rPr>
                <a:t>02</a:t>
              </a:r>
              <a:endParaRPr lang="zh-CN" altLang="en-US" sz="3600" dirty="0">
                <a:solidFill>
                  <a:srgbClr val="B8914B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575069" y="2887628"/>
              <a:ext cx="31666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算法设计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13274" y="3575002"/>
            <a:ext cx="4050665" cy="646331"/>
            <a:chOff x="869600" y="3836208"/>
            <a:chExt cx="4050665" cy="646331"/>
          </a:xfrm>
        </p:grpSpPr>
        <p:sp>
          <p:nvSpPr>
            <p:cNvPr id="26" name="文本框 25"/>
            <p:cNvSpPr txBox="1"/>
            <p:nvPr/>
          </p:nvSpPr>
          <p:spPr>
            <a:xfrm>
              <a:off x="869600" y="3836208"/>
              <a:ext cx="7393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B8914B"/>
                  </a:solidFill>
                  <a:cs typeface="+mn-ea"/>
                  <a:sym typeface="+mn-lt"/>
                </a:rPr>
                <a:t>03</a:t>
              </a:r>
              <a:endParaRPr lang="zh-CN" altLang="en-US" sz="3600" dirty="0">
                <a:solidFill>
                  <a:srgbClr val="B8914B"/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575085" y="3902248"/>
              <a:ext cx="334518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完成请况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13274" y="4589751"/>
            <a:ext cx="3872071" cy="646331"/>
            <a:chOff x="869600" y="4850957"/>
            <a:chExt cx="3872071" cy="646331"/>
          </a:xfrm>
        </p:grpSpPr>
        <p:sp>
          <p:nvSpPr>
            <p:cNvPr id="30" name="文本框 29"/>
            <p:cNvSpPr txBox="1"/>
            <p:nvPr/>
          </p:nvSpPr>
          <p:spPr>
            <a:xfrm>
              <a:off x="869600" y="4850957"/>
              <a:ext cx="7393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B8914B"/>
                  </a:solidFill>
                  <a:cs typeface="+mn-ea"/>
                  <a:sym typeface="+mn-lt"/>
                </a:rPr>
                <a:t>04</a:t>
              </a:r>
              <a:endParaRPr lang="zh-CN" altLang="en-US" sz="3600" dirty="0">
                <a:solidFill>
                  <a:srgbClr val="B8914B"/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75069" y="4917126"/>
              <a:ext cx="31666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项目演示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29010" y="5845094"/>
            <a:ext cx="37769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rgbClr val="B8914B"/>
                </a:solidFill>
                <a:latin typeface="幼圆" panose="02010509060101010101" charset="-122"/>
                <a:ea typeface="幼圆" panose="02010509060101010101" charset="-122"/>
                <a:cs typeface="+mn-ea"/>
                <a:sym typeface="+mn-lt"/>
              </a:rPr>
              <a:t>intrusion detection system</a:t>
            </a:r>
            <a:endParaRPr lang="zh-CN" altLang="en-US" dirty="0">
              <a:solidFill>
                <a:srgbClr val="B8914B"/>
              </a:solidFill>
              <a:latin typeface="幼圆" panose="02010509060101010101" charset="-122"/>
              <a:ea typeface="幼圆" panose="02010509060101010101" charset="-122"/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811159" y="5844942"/>
            <a:ext cx="1859893" cy="404261"/>
            <a:chOff x="642675" y="6035040"/>
            <a:chExt cx="1859893" cy="404261"/>
          </a:xfrm>
        </p:grpSpPr>
        <p:sp>
          <p:nvSpPr>
            <p:cNvPr id="13" name="矩形 12"/>
            <p:cNvSpPr/>
            <p:nvPr/>
          </p:nvSpPr>
          <p:spPr>
            <a:xfrm>
              <a:off x="642675" y="6035040"/>
              <a:ext cx="1859893" cy="404261"/>
            </a:xfrm>
            <a:prstGeom prst="rect">
              <a:avLst/>
            </a:prstGeom>
            <a:solidFill>
              <a:srgbClr val="B89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19468" y="6035040"/>
              <a:ext cx="17063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第八组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图片 6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76" y="308786"/>
            <a:ext cx="506096" cy="310094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6632867" y="3050176"/>
            <a:ext cx="12233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dirty="0">
                <a:solidFill>
                  <a:srgbClr val="B8914B"/>
                </a:solidFill>
                <a:cs typeface="+mn-ea"/>
                <a:sym typeface="+mn-lt"/>
              </a:rPr>
              <a:t>01</a:t>
            </a:r>
            <a:endParaRPr lang="zh-CN" altLang="en-US" sz="6600" dirty="0">
              <a:solidFill>
                <a:srgbClr val="B8914B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094730" y="4712970"/>
            <a:ext cx="55384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功能模块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56275" y="3420029"/>
            <a:ext cx="37769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rgbClr val="B8914B"/>
                </a:solidFill>
                <a:latin typeface="幼圆" panose="02010509060101010101" charset="-122"/>
                <a:ea typeface="幼圆" panose="02010509060101010101" charset="-122"/>
                <a:cs typeface="+mn-ea"/>
                <a:sym typeface="+mn-lt"/>
              </a:rPr>
              <a:t>intrusion detection system</a:t>
            </a:r>
            <a:endParaRPr lang="zh-CN" altLang="en-US" dirty="0">
              <a:solidFill>
                <a:srgbClr val="B8914B"/>
              </a:solidFill>
              <a:latin typeface="幼圆" panose="02010509060101010101" charset="-122"/>
              <a:ea typeface="幼圆" panose="02010509060101010101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47754" y="308377"/>
            <a:ext cx="1859893" cy="404261"/>
            <a:chOff x="642675" y="6035040"/>
            <a:chExt cx="1859893" cy="404261"/>
          </a:xfrm>
        </p:grpSpPr>
        <p:sp>
          <p:nvSpPr>
            <p:cNvPr id="7" name="矩形 6"/>
            <p:cNvSpPr/>
            <p:nvPr/>
          </p:nvSpPr>
          <p:spPr>
            <a:xfrm>
              <a:off x="642675" y="6035040"/>
              <a:ext cx="1859893" cy="404261"/>
            </a:xfrm>
            <a:prstGeom prst="rect">
              <a:avLst/>
            </a:prstGeom>
            <a:solidFill>
              <a:srgbClr val="B89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19468" y="6035040"/>
              <a:ext cx="17063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第八组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" grpId="0"/>
      <p:bldP spid="35" grpId="0"/>
      <p:bldP spid="3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568538" y="5293895"/>
            <a:ext cx="1623462" cy="1564105"/>
            <a:chOff x="10568538" y="5293895"/>
            <a:chExt cx="1623462" cy="156410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59" t="36246" r="45239" b="32264"/>
            <a:stretch>
              <a:fillRect/>
            </a:stretch>
          </p:blipFill>
          <p:spPr>
            <a:xfrm flipV="1">
              <a:off x="10568538" y="5300238"/>
              <a:ext cx="1623461" cy="155775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0568539" y="5293895"/>
              <a:ext cx="1623461" cy="1564105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173084" y="239587"/>
            <a:ext cx="384583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B8914B"/>
                </a:solidFill>
                <a:cs typeface="+mn-ea"/>
                <a:sym typeface="+mn-lt"/>
              </a:rPr>
              <a:t>功能模块</a:t>
            </a:r>
            <a:endParaRPr lang="zh-CN" altLang="en-US" sz="3200" dirty="0">
              <a:solidFill>
                <a:srgbClr val="B8914B"/>
              </a:solidFill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 rot="10800000">
            <a:off x="0" y="0"/>
            <a:ext cx="1623462" cy="1564105"/>
            <a:chOff x="10568538" y="5293895"/>
            <a:chExt cx="1623462" cy="1564105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59" t="36246" r="45239" b="32264"/>
            <a:stretch>
              <a:fillRect/>
            </a:stretch>
          </p:blipFill>
          <p:spPr>
            <a:xfrm flipV="1">
              <a:off x="10568538" y="5300238"/>
              <a:ext cx="1623461" cy="1557759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10568539" y="5293895"/>
              <a:ext cx="1623461" cy="1564105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799586" y="1042109"/>
            <a:ext cx="2018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模块区分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9590" y="1557655"/>
            <a:ext cx="907161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登录注册模块：使用邮件发送验证码的方式注册，登录与</a:t>
            </a:r>
            <a:r>
              <a:rPr lang="en-US" altLang="zh-CN" sz="2000"/>
              <a:t>mysql</a:t>
            </a:r>
            <a:r>
              <a:rPr lang="zh-CN" altLang="en-US" sz="2000"/>
              <a:t>数据库连接验证用户名和密码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白名单管理模块</a:t>
            </a:r>
            <a:r>
              <a:rPr lang="en-US" altLang="zh-CN" sz="2000"/>
              <a:t>:</a:t>
            </a:r>
            <a:r>
              <a:rPr lang="zh-CN" altLang="en-US" sz="2000"/>
              <a:t>上传白名单人脸照片到</a:t>
            </a:r>
            <a:r>
              <a:rPr lang="en-US" altLang="zh-CN" sz="2000"/>
              <a:t>mangodb</a:t>
            </a:r>
            <a:r>
              <a:rPr lang="zh-CN" altLang="en-US" sz="2000"/>
              <a:t>在人脸识别中自动调用匹配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人脸识别模块：使用</a:t>
            </a:r>
            <a:r>
              <a:rPr lang="en-US" altLang="zh-CN" sz="2000"/>
              <a:t>opencv</a:t>
            </a:r>
            <a:r>
              <a:rPr lang="zh-CN" altLang="en-US" sz="2000"/>
              <a:t>自带的训练模型检测人脸，自动识别人脸。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报警模快：将识别的人脸灰度图与白名单中的人脸灰度图对比，如果相似度低于设定的值则报警并自动保存报警图到</a:t>
            </a:r>
            <a:r>
              <a:rPr lang="en-US" altLang="zh-CN" sz="2000"/>
              <a:t>mangodb</a:t>
            </a:r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zh-CN" altLang="en-US" sz="2000"/>
              <a:t>实时监控：将</a:t>
            </a:r>
            <a:r>
              <a:rPr lang="en-US" altLang="zh-CN" sz="2000"/>
              <a:t>opencv</a:t>
            </a:r>
            <a:r>
              <a:rPr lang="zh-CN" altLang="en-US" sz="2000"/>
              <a:t>处理好的图片逐帧传输到前端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入侵回放模块：前端页面调用</a:t>
            </a:r>
            <a:r>
              <a:rPr lang="en-US" altLang="zh-CN" sz="2000"/>
              <a:t>mangodb</a:t>
            </a:r>
            <a:r>
              <a:rPr lang="zh-CN" altLang="en-US" sz="2000"/>
              <a:t>中的图片查看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推拉流模块</a:t>
            </a:r>
            <a:r>
              <a:rPr lang="en-US" altLang="zh-CN" sz="2000"/>
              <a:t>:</a:t>
            </a:r>
            <a:r>
              <a:rPr lang="zh-CN" altLang="en-US" sz="2000"/>
              <a:t>负责网络摄像头的推拉流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6632867" y="3050176"/>
            <a:ext cx="14225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rgbClr val="B8914B"/>
                </a:solidFill>
                <a:cs typeface="+mn-ea"/>
                <a:sym typeface="+mn-lt"/>
              </a:rPr>
              <a:t>02</a:t>
            </a:r>
            <a:endParaRPr lang="zh-CN" altLang="en-US" sz="8000" dirty="0">
              <a:solidFill>
                <a:srgbClr val="B8914B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632575" y="4373880"/>
            <a:ext cx="50558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算法设计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76" y="308786"/>
            <a:ext cx="506096" cy="310094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58879" y="261387"/>
            <a:ext cx="1859893" cy="404261"/>
            <a:chOff x="642675" y="6035040"/>
            <a:chExt cx="1859893" cy="404261"/>
          </a:xfrm>
        </p:grpSpPr>
        <p:sp>
          <p:nvSpPr>
            <p:cNvPr id="5" name="矩形 4"/>
            <p:cNvSpPr/>
            <p:nvPr/>
          </p:nvSpPr>
          <p:spPr>
            <a:xfrm>
              <a:off x="642675" y="6035040"/>
              <a:ext cx="1859893" cy="404261"/>
            </a:xfrm>
            <a:prstGeom prst="rect">
              <a:avLst/>
            </a:prstGeom>
            <a:solidFill>
              <a:srgbClr val="B89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19468" y="6035040"/>
              <a:ext cx="17063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第八组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055665" y="3764834"/>
            <a:ext cx="37769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dirty="0">
                <a:solidFill>
                  <a:srgbClr val="B8914B"/>
                </a:solidFill>
                <a:latin typeface="幼圆" panose="02010509060101010101" charset="-122"/>
                <a:ea typeface="幼圆" panose="02010509060101010101" charset="-122"/>
                <a:cs typeface="+mn-ea"/>
                <a:sym typeface="+mn-lt"/>
              </a:rPr>
              <a:t>intrusion detection system</a:t>
            </a:r>
            <a:endParaRPr lang="zh-CN" altLang="en-US" dirty="0">
              <a:solidFill>
                <a:srgbClr val="B8914B"/>
              </a:solidFill>
              <a:latin typeface="幼圆" panose="02010509060101010101" charset="-122"/>
              <a:ea typeface="幼圆" panose="020105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8" grpId="0"/>
      <p:bldP spid="35" grpId="0"/>
      <p:bldP spid="3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568538" y="5293895"/>
            <a:ext cx="1623462" cy="1564105"/>
            <a:chOff x="10568538" y="5293895"/>
            <a:chExt cx="1623462" cy="156410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59" t="36246" r="45239" b="32264"/>
            <a:stretch>
              <a:fillRect/>
            </a:stretch>
          </p:blipFill>
          <p:spPr>
            <a:xfrm flipV="1">
              <a:off x="10568538" y="5300238"/>
              <a:ext cx="1623461" cy="155775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0568539" y="5293895"/>
              <a:ext cx="1623461" cy="1564105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173084" y="239587"/>
            <a:ext cx="384583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B8914B"/>
                </a:solidFill>
                <a:cs typeface="+mn-ea"/>
                <a:sym typeface="+mn-lt"/>
              </a:rPr>
              <a:t>算法设计</a:t>
            </a:r>
            <a:endParaRPr lang="zh-CN" altLang="en-US" sz="3200" dirty="0">
              <a:solidFill>
                <a:srgbClr val="B8914B"/>
              </a:solidFill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 rot="10800000">
            <a:off x="0" y="0"/>
            <a:ext cx="1623462" cy="1564105"/>
            <a:chOff x="10568538" y="5293895"/>
            <a:chExt cx="1623462" cy="1564105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59" t="36246" r="45239" b="32264"/>
            <a:stretch>
              <a:fillRect/>
            </a:stretch>
          </p:blipFill>
          <p:spPr>
            <a:xfrm flipV="1">
              <a:off x="10568538" y="5300238"/>
              <a:ext cx="1623461" cy="1557759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10568539" y="5293895"/>
              <a:ext cx="1623461" cy="1564105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799590" y="1557655"/>
            <a:ext cx="907161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主要的算法就是</a:t>
            </a:r>
            <a:r>
              <a:rPr lang="en-US" altLang="zh-CN" sz="2000"/>
              <a:t>opencv</a:t>
            </a:r>
            <a:r>
              <a:rPr lang="zh-CN" altLang="en-US" sz="2000"/>
              <a:t>和</a:t>
            </a:r>
            <a:r>
              <a:rPr lang="en-US" altLang="zh-CN" sz="2000"/>
              <a:t>javacv</a:t>
            </a:r>
            <a:r>
              <a:rPr lang="zh-CN" altLang="en-US" sz="2000"/>
              <a:t>的功能</a:t>
            </a:r>
            <a:endParaRPr lang="zh-CN" altLang="en-US" sz="2000"/>
          </a:p>
          <a:p>
            <a:pPr algn="l"/>
            <a:r>
              <a:rPr lang="zh-CN" altLang="en-US" sz="2000"/>
              <a:t>将视频流捕捉并逐帧处理框选人脸并且将人脸与白名单人脸库对比，如果相似度低则报警并保存图片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代码示例：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加载好文件和模型后</a:t>
            </a:r>
            <a:endParaRPr lang="zh-CN" altLang="en-US" sz="2000"/>
          </a:p>
          <a:p>
            <a:pPr algn="l"/>
            <a:r>
              <a:rPr lang="zh-CN" altLang="en-US" sz="1400"/>
              <a:t> faceDetector.detectMultiScale(gray, faveRect);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for (Rect re : faveRect.toArray()) {</a:t>
            </a:r>
            <a:endParaRPr lang="zh-CN" altLang="en-US" sz="1400"/>
          </a:p>
          <a:p>
            <a:pPr algn="l"/>
            <a:r>
              <a:rPr lang="zh-CN" altLang="en-US" sz="1400"/>
              <a:t>                    Imgproc.rectangle(img, new Point(re.x, re.y), new Point(re.x + re.width, re.y + re.height), new Scalar(0, 255,0), 2);</a:t>
            </a:r>
            <a:endParaRPr lang="zh-CN" altLang="en-US" sz="1400"/>
          </a:p>
          <a:p>
            <a:pPr algn="l"/>
            <a:r>
              <a:rPr lang="zh-CN" altLang="en-US" sz="1400"/>
              <a:t>                    imgcompare=new Mat(gray,new</a:t>
            </a:r>
            <a:r>
              <a:rPr lang="en-US" altLang="zh-CN" sz="1400"/>
              <a:t>   </a:t>
            </a:r>
            <a:r>
              <a:rPr lang="zh-CN" altLang="en-US" sz="1400"/>
              <a:t>Rect(re.x,re.y,re.width,re.height));</a:t>
            </a:r>
            <a:endParaRPr lang="zh-CN" altLang="en-US" sz="1400"/>
          </a:p>
          <a:p>
            <a:pPr algn="l"/>
            <a:r>
              <a:rPr lang="zh-CN" altLang="en-US" sz="1400"/>
              <a:t> boolean flag=facecheck(imgcompare);</a:t>
            </a:r>
            <a:endParaRPr lang="zh-CN" altLang="en-US" sz="1400"/>
          </a:p>
          <a:p>
            <a:pPr algn="l"/>
            <a:r>
              <a:rPr lang="zh-CN" altLang="en-US" sz="1400"/>
              <a:t>                if(flag)</a:t>
            </a:r>
            <a:endParaRPr lang="zh-CN" altLang="en-US" sz="1400"/>
          </a:p>
          <a:p>
            <a:pPr algn="l"/>
            <a:r>
              <a:rPr lang="zh-CN" altLang="en-US" sz="1400"/>
              <a:t>                    Imgproc.putText(img,"admin",new Point(re.x,re.y),2,1,new Scalar(0, 255,0));</a:t>
            </a:r>
            <a:endParaRPr lang="zh-CN" altLang="en-US" sz="1400"/>
          </a:p>
          <a:p>
            <a:pPr algn="l"/>
            <a:r>
              <a:rPr lang="zh-CN" altLang="en-US" sz="1400"/>
              <a:t>                else{</a:t>
            </a:r>
            <a:endParaRPr lang="zh-CN" altLang="en-US" sz="1400"/>
          </a:p>
          <a:p>
            <a:pPr algn="l"/>
            <a:r>
              <a:rPr lang="zh-CN" altLang="en-US" sz="1400"/>
              <a:t>                    Imgproc.rectangle(img, new Point(re.x, re.y), new Point(re.x + re.width, re.y + re.height), new Scalar(0, 0,255), 2);</a:t>
            </a:r>
            <a:endParaRPr lang="zh-CN" altLang="en-US" sz="1400"/>
          </a:p>
          <a:p>
            <a:pPr algn="l"/>
            <a:r>
              <a:rPr lang="zh-CN" altLang="en-US" sz="1400"/>
              <a:t>                    Imgproc.putText(img,"warn",new Point(re.x,re.y),2,1,new Scalar(0, 0, 255));}</a:t>
            </a:r>
            <a:endParaRPr lang="zh-CN" altLang="en-US" sz="1400"/>
          </a:p>
          <a:p>
            <a:pPr algn="l"/>
            <a:r>
              <a:rPr lang="zh-CN" altLang="en-US" sz="1400"/>
              <a:t>            }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6632866" y="3050176"/>
            <a:ext cx="1393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rgbClr val="B8914B"/>
                </a:solidFill>
                <a:cs typeface="+mn-ea"/>
                <a:sym typeface="+mn-lt"/>
              </a:rPr>
              <a:t>03</a:t>
            </a:r>
            <a:endParaRPr lang="zh-CN" altLang="en-US" sz="8000" dirty="0">
              <a:solidFill>
                <a:srgbClr val="B8914B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044565" y="4286885"/>
            <a:ext cx="58667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完成情况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76" y="308786"/>
            <a:ext cx="506096" cy="310094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56644" y="250592"/>
            <a:ext cx="1859893" cy="404261"/>
            <a:chOff x="642675" y="6035040"/>
            <a:chExt cx="1859893" cy="404261"/>
          </a:xfrm>
        </p:grpSpPr>
        <p:sp>
          <p:nvSpPr>
            <p:cNvPr id="5" name="矩形 4"/>
            <p:cNvSpPr/>
            <p:nvPr/>
          </p:nvSpPr>
          <p:spPr>
            <a:xfrm>
              <a:off x="642675" y="6035040"/>
              <a:ext cx="1859893" cy="404261"/>
            </a:xfrm>
            <a:prstGeom prst="rect">
              <a:avLst/>
            </a:prstGeom>
            <a:solidFill>
              <a:srgbClr val="B89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19468" y="6035040"/>
              <a:ext cx="17063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第八组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055665" y="3764834"/>
            <a:ext cx="37769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dirty="0">
                <a:solidFill>
                  <a:srgbClr val="B8914B"/>
                </a:solidFill>
                <a:latin typeface="幼圆" panose="02010509060101010101" charset="-122"/>
                <a:ea typeface="幼圆" panose="02010509060101010101" charset="-122"/>
                <a:cs typeface="+mn-ea"/>
                <a:sym typeface="+mn-lt"/>
              </a:rPr>
              <a:t>intrusion detection system</a:t>
            </a:r>
            <a:endParaRPr lang="zh-CN" altLang="en-US" dirty="0">
              <a:solidFill>
                <a:srgbClr val="B8914B"/>
              </a:solidFill>
              <a:latin typeface="幼圆" panose="02010509060101010101" charset="-122"/>
              <a:ea typeface="幼圆" panose="020105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8" grpId="0"/>
      <p:bldP spid="35" grpId="0"/>
      <p:bldP spid="3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568538" y="5293895"/>
            <a:ext cx="1623462" cy="1564105"/>
            <a:chOff x="10568538" y="5293895"/>
            <a:chExt cx="1623462" cy="156410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59" t="36246" r="45239" b="32264"/>
            <a:stretch>
              <a:fillRect/>
            </a:stretch>
          </p:blipFill>
          <p:spPr>
            <a:xfrm flipV="1">
              <a:off x="10568538" y="5300238"/>
              <a:ext cx="1623461" cy="155775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0568539" y="5293895"/>
              <a:ext cx="1623461" cy="1564105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173084" y="239587"/>
            <a:ext cx="384583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B8914B"/>
                </a:solidFill>
                <a:cs typeface="+mn-ea"/>
                <a:sym typeface="+mn-lt"/>
              </a:rPr>
              <a:t>完成情况</a:t>
            </a:r>
            <a:endParaRPr lang="zh-CN" altLang="en-US" sz="2800" dirty="0">
              <a:solidFill>
                <a:srgbClr val="B8914B"/>
              </a:solidFill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 rot="10800000">
            <a:off x="0" y="0"/>
            <a:ext cx="1623462" cy="1564105"/>
            <a:chOff x="10568538" y="5293895"/>
            <a:chExt cx="1623462" cy="1564105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59" t="36246" r="45239" b="32264"/>
            <a:stretch>
              <a:fillRect/>
            </a:stretch>
          </p:blipFill>
          <p:spPr>
            <a:xfrm flipV="1">
              <a:off x="10568538" y="5300238"/>
              <a:ext cx="1623461" cy="1557759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10568539" y="5293895"/>
              <a:ext cx="1623461" cy="1564105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21865" y="2164541"/>
            <a:ext cx="3381688" cy="3381688"/>
            <a:chOff x="4381954" y="2104842"/>
            <a:chExt cx="3636962" cy="3636962"/>
          </a:xfrm>
        </p:grpSpPr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4381954" y="2104842"/>
              <a:ext cx="3636962" cy="3636962"/>
            </a:xfrm>
            <a:prstGeom prst="ellipse">
              <a:avLst/>
            </a:prstGeom>
            <a:noFill/>
            <a:ln w="14288" cap="flat">
              <a:solidFill>
                <a:srgbClr val="C8C8C8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531179" y="2255654"/>
              <a:ext cx="3338512" cy="3340100"/>
            </a:xfrm>
            <a:prstGeom prst="ellipse">
              <a:avLst/>
            </a:prstGeom>
            <a:noFill/>
            <a:ln w="14288" cap="flat">
              <a:solidFill>
                <a:srgbClr val="C8C8C8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4677229" y="2404879"/>
              <a:ext cx="3046412" cy="3041650"/>
            </a:xfrm>
            <a:prstGeom prst="ellipse">
              <a:avLst/>
            </a:prstGeom>
            <a:noFill/>
            <a:ln w="14288" cap="flat">
              <a:solidFill>
                <a:srgbClr val="C8C8C8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4828042" y="2550929"/>
              <a:ext cx="2744787" cy="2744787"/>
            </a:xfrm>
            <a:prstGeom prst="ellipse">
              <a:avLst/>
            </a:prstGeom>
            <a:noFill/>
            <a:ln w="14288" cap="flat">
              <a:solidFill>
                <a:srgbClr val="C8C8C8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4977267" y="2701742"/>
              <a:ext cx="2446337" cy="2447925"/>
            </a:xfrm>
            <a:prstGeom prst="ellipse">
              <a:avLst/>
            </a:prstGeom>
            <a:noFill/>
            <a:ln w="14288" cap="flat">
              <a:solidFill>
                <a:srgbClr val="C8C8C8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4381954" y="2104842"/>
              <a:ext cx="1817687" cy="3636962"/>
            </a:xfrm>
            <a:custGeom>
              <a:avLst/>
              <a:gdLst/>
              <a:ahLst/>
              <a:cxnLst>
                <a:cxn ang="0">
                  <a:pos x="485" y="970"/>
                </a:cxn>
                <a:cxn ang="0">
                  <a:pos x="0" y="485"/>
                </a:cxn>
                <a:cxn ang="0">
                  <a:pos x="485" y="0"/>
                </a:cxn>
              </a:cxnLst>
              <a:rect l="0" t="0" r="r" b="b"/>
              <a:pathLst>
                <a:path w="485" h="970">
                  <a:moveTo>
                    <a:pt x="485" y="970"/>
                  </a:moveTo>
                  <a:cubicBezTo>
                    <a:pt x="218" y="970"/>
                    <a:pt x="0" y="753"/>
                    <a:pt x="0" y="485"/>
                  </a:cubicBezTo>
                  <a:cubicBezTo>
                    <a:pt x="0" y="218"/>
                    <a:pt x="218" y="0"/>
                    <a:pt x="485" y="0"/>
                  </a:cubicBezTo>
                </a:path>
              </a:pathLst>
            </a:custGeom>
            <a:noFill/>
            <a:ln w="38100" cap="flat">
              <a:solidFill>
                <a:srgbClr val="B8914B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4531179" y="3924117"/>
              <a:ext cx="1668462" cy="1671637"/>
            </a:xfrm>
            <a:custGeom>
              <a:avLst/>
              <a:gdLst/>
              <a:ahLst/>
              <a:cxnLst>
                <a:cxn ang="0">
                  <a:pos x="445" y="446"/>
                </a:cxn>
                <a:cxn ang="0">
                  <a:pos x="0" y="0"/>
                </a:cxn>
              </a:cxnLst>
              <a:rect l="0" t="0" r="r" b="b"/>
              <a:pathLst>
                <a:path w="445" h="446">
                  <a:moveTo>
                    <a:pt x="445" y="446"/>
                  </a:moveTo>
                  <a:cubicBezTo>
                    <a:pt x="199" y="446"/>
                    <a:pt x="0" y="246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B8914B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4677229" y="2404879"/>
              <a:ext cx="3046412" cy="3041650"/>
            </a:xfrm>
            <a:custGeom>
              <a:avLst/>
              <a:gdLst/>
              <a:ahLst/>
              <a:cxnLst>
                <a:cxn ang="0">
                  <a:pos x="812" y="405"/>
                </a:cxn>
                <a:cxn ang="0">
                  <a:pos x="406" y="811"/>
                </a:cxn>
                <a:cxn ang="0">
                  <a:pos x="0" y="405"/>
                </a:cxn>
                <a:cxn ang="0">
                  <a:pos x="406" y="0"/>
                </a:cxn>
              </a:cxnLst>
              <a:rect l="0" t="0" r="r" b="b"/>
              <a:pathLst>
                <a:path w="812" h="811">
                  <a:moveTo>
                    <a:pt x="812" y="405"/>
                  </a:moveTo>
                  <a:cubicBezTo>
                    <a:pt x="812" y="629"/>
                    <a:pt x="630" y="811"/>
                    <a:pt x="406" y="811"/>
                  </a:cubicBezTo>
                  <a:cubicBezTo>
                    <a:pt x="182" y="811"/>
                    <a:pt x="0" y="629"/>
                    <a:pt x="0" y="405"/>
                  </a:cubicBezTo>
                  <a:cubicBezTo>
                    <a:pt x="0" y="182"/>
                    <a:pt x="182" y="0"/>
                    <a:pt x="406" y="0"/>
                  </a:cubicBezTo>
                </a:path>
              </a:pathLst>
            </a:custGeom>
            <a:noFill/>
            <a:ln w="38100" cap="flat">
              <a:solidFill>
                <a:srgbClr val="B8914B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4828042" y="2550929"/>
              <a:ext cx="2744787" cy="2744787"/>
            </a:xfrm>
            <a:custGeom>
              <a:avLst/>
              <a:gdLst/>
              <a:ahLst/>
              <a:cxnLst>
                <a:cxn ang="0">
                  <a:pos x="732" y="366"/>
                </a:cxn>
                <a:cxn ang="0">
                  <a:pos x="366" y="732"/>
                </a:cxn>
                <a:cxn ang="0">
                  <a:pos x="0" y="366"/>
                </a:cxn>
                <a:cxn ang="0">
                  <a:pos x="366" y="0"/>
                </a:cxn>
              </a:cxnLst>
              <a:rect l="0" t="0" r="r" b="b"/>
              <a:pathLst>
                <a:path w="732" h="732">
                  <a:moveTo>
                    <a:pt x="732" y="366"/>
                  </a:moveTo>
                  <a:cubicBezTo>
                    <a:pt x="732" y="568"/>
                    <a:pt x="568" y="732"/>
                    <a:pt x="366" y="732"/>
                  </a:cubicBezTo>
                  <a:cubicBezTo>
                    <a:pt x="164" y="732"/>
                    <a:pt x="0" y="568"/>
                    <a:pt x="0" y="366"/>
                  </a:cubicBezTo>
                  <a:cubicBezTo>
                    <a:pt x="0" y="164"/>
                    <a:pt x="164" y="0"/>
                    <a:pt x="366" y="0"/>
                  </a:cubicBezTo>
                </a:path>
              </a:pathLst>
            </a:custGeom>
            <a:noFill/>
            <a:ln w="38100" cap="flat">
              <a:solidFill>
                <a:srgbClr val="B8914B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5"/>
            <p:cNvSpPr/>
            <p:nvPr/>
          </p:nvSpPr>
          <p:spPr bwMode="auto">
            <a:xfrm>
              <a:off x="4977267" y="2701742"/>
              <a:ext cx="1222375" cy="2447925"/>
            </a:xfrm>
            <a:custGeom>
              <a:avLst/>
              <a:gdLst/>
              <a:ahLst/>
              <a:cxnLst>
                <a:cxn ang="0">
                  <a:pos x="326" y="653"/>
                </a:cxn>
                <a:cxn ang="0">
                  <a:pos x="0" y="326"/>
                </a:cxn>
                <a:cxn ang="0">
                  <a:pos x="326" y="0"/>
                </a:cxn>
              </a:cxnLst>
              <a:rect l="0" t="0" r="r" b="b"/>
              <a:pathLst>
                <a:path w="326" h="653">
                  <a:moveTo>
                    <a:pt x="326" y="653"/>
                  </a:moveTo>
                  <a:cubicBezTo>
                    <a:pt x="146" y="653"/>
                    <a:pt x="0" y="507"/>
                    <a:pt x="0" y="326"/>
                  </a:cubicBezTo>
                  <a:cubicBezTo>
                    <a:pt x="0" y="146"/>
                    <a:pt x="146" y="0"/>
                    <a:pt x="326" y="0"/>
                  </a:cubicBezTo>
                </a:path>
              </a:pathLst>
            </a:custGeom>
            <a:noFill/>
            <a:ln w="38100" cap="flat">
              <a:solidFill>
                <a:srgbClr val="B8914B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Rectangle 22"/>
            <p:cNvSpPr>
              <a:spLocks noChangeArrowheads="1"/>
            </p:cNvSpPr>
            <p:nvPr/>
          </p:nvSpPr>
          <p:spPr bwMode="auto">
            <a:xfrm>
              <a:off x="6121855" y="3919354"/>
              <a:ext cx="136587" cy="2977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5387379" y="1038655"/>
            <a:ext cx="5180994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登录注册模块：邮件验证码与登录注册功能已经</a:t>
            </a:r>
            <a:endParaRPr lang="zh-CN" altLang="en-US"/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白名单管理模块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已经连接好</a:t>
            </a:r>
            <a:r>
              <a:rPr lang="en-US" altLang="zh-CN">
                <a:sym typeface="+mn-ea"/>
              </a:rPr>
              <a:t>mongodb</a:t>
            </a:r>
            <a:r>
              <a:rPr lang="zh-CN" altLang="en-US">
                <a:sym typeface="+mn-ea"/>
              </a:rPr>
              <a:t>数据库，上传图片的功能已经写好，但还没有与自动截图的功能对接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人脸识别模块：已完成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报警模快：尚未在前端自动显示报警记录。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入侵回放模块：已经可以查看图片但还没有与</a:t>
            </a:r>
            <a:r>
              <a:rPr lang="en-US" altLang="zh-CN">
                <a:sym typeface="+mn-ea"/>
              </a:rPr>
              <a:t>mongodb</a:t>
            </a:r>
            <a:r>
              <a:rPr lang="zh-CN" altLang="en-US">
                <a:sym typeface="+mn-ea"/>
              </a:rPr>
              <a:t>连接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推拉流模块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已完成</a:t>
            </a:r>
            <a:endParaRPr lang="zh-CN" altLang="en-US">
              <a:sym typeface="+mn-ea"/>
            </a:endParaRPr>
          </a:p>
          <a:p>
            <a:pPr algn="l"/>
            <a:endParaRPr lang="zh-CN" altLang="en-US" spc="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ea"/>
            </a:endParaRPr>
          </a:p>
          <a:p>
            <a:pPr algn="l"/>
            <a:r>
              <a:rPr lang="zh-CN" altLang="en-US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ea"/>
              </a:rPr>
              <a:t>实时监控模块：已有大致思路，遇到了问题需要解决</a:t>
            </a:r>
            <a:endParaRPr lang="zh-CN" altLang="en-US" spc="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ea"/>
            </a:endParaRPr>
          </a:p>
          <a:p>
            <a:pPr algn="l"/>
            <a:endParaRPr lang="zh-CN" altLang="en-US" spc="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ea"/>
            </a:endParaRPr>
          </a:p>
          <a:p>
            <a:pPr algn="l"/>
            <a:r>
              <a:rPr lang="zh-CN" altLang="en-US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ea"/>
              </a:rPr>
              <a:t>所需页面：已完成</a:t>
            </a:r>
            <a:endParaRPr lang="zh-CN" altLang="en-US" spc="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72744" y="3670702"/>
            <a:ext cx="1859893" cy="404261"/>
            <a:chOff x="642675" y="6035040"/>
            <a:chExt cx="1859893" cy="404261"/>
          </a:xfrm>
        </p:grpSpPr>
        <p:sp>
          <p:nvSpPr>
            <p:cNvPr id="6" name="矩形 5"/>
            <p:cNvSpPr/>
            <p:nvPr/>
          </p:nvSpPr>
          <p:spPr>
            <a:xfrm>
              <a:off x="642675" y="6035040"/>
              <a:ext cx="1859893" cy="404261"/>
            </a:xfrm>
            <a:prstGeom prst="rect">
              <a:avLst/>
            </a:prstGeom>
            <a:solidFill>
              <a:srgbClr val="B89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19468" y="6035040"/>
              <a:ext cx="17063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第八组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6632866" y="3050176"/>
            <a:ext cx="1393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rgbClr val="B8914B"/>
                </a:solidFill>
                <a:cs typeface="+mn-ea"/>
                <a:sym typeface="+mn-lt"/>
              </a:rPr>
              <a:t>04</a:t>
            </a:r>
            <a:endParaRPr lang="zh-CN" altLang="en-US" sz="8000" dirty="0">
              <a:solidFill>
                <a:srgbClr val="B8914B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632575" y="4519930"/>
            <a:ext cx="50558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项目演示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76" y="308786"/>
            <a:ext cx="506096" cy="310094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96649" y="261387"/>
            <a:ext cx="1859893" cy="404261"/>
            <a:chOff x="642675" y="6035040"/>
            <a:chExt cx="1859893" cy="404261"/>
          </a:xfrm>
        </p:grpSpPr>
        <p:sp>
          <p:nvSpPr>
            <p:cNvPr id="5" name="矩形 4"/>
            <p:cNvSpPr/>
            <p:nvPr/>
          </p:nvSpPr>
          <p:spPr>
            <a:xfrm>
              <a:off x="642675" y="6035040"/>
              <a:ext cx="1859893" cy="404261"/>
            </a:xfrm>
            <a:prstGeom prst="rect">
              <a:avLst/>
            </a:prstGeom>
            <a:solidFill>
              <a:srgbClr val="B89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19468" y="6035040"/>
              <a:ext cx="17063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第八组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055665" y="3764834"/>
            <a:ext cx="37769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dirty="0">
                <a:solidFill>
                  <a:srgbClr val="B8914B"/>
                </a:solidFill>
                <a:latin typeface="幼圆" panose="02010509060101010101" charset="-122"/>
                <a:ea typeface="幼圆" panose="02010509060101010101" charset="-122"/>
                <a:cs typeface="+mn-ea"/>
                <a:sym typeface="+mn-lt"/>
              </a:rPr>
              <a:t>intrusion detection system</a:t>
            </a:r>
            <a:endParaRPr lang="zh-CN" altLang="en-US" dirty="0">
              <a:solidFill>
                <a:srgbClr val="B8914B"/>
              </a:solidFill>
              <a:latin typeface="幼圆" panose="02010509060101010101" charset="-122"/>
              <a:ea typeface="幼圆" panose="020105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8" grpId="0"/>
      <p:bldP spid="35" grpId="0"/>
      <p:bldP spid="35" grpId="1"/>
    </p:bldLst>
  </p:timing>
</p:sld>
</file>

<file path=ppt/tags/tag1.xml><?xml version="1.0" encoding="utf-8"?>
<p:tagLst xmlns:p="http://schemas.openxmlformats.org/presentationml/2006/main">
  <p:tag name="KSO_WPP_MARK_KEY" val="901d0dad-1606-4d93-84bf-da9fee502818"/>
  <p:tag name="COMMONDATA" val="eyJoZGlkIjoiNzJmYzMyNWZhMzc5ODdjMTBiZWFmMWYwZTE4NDA0YzE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mqs31cy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1472</Words>
  <Application>WPS 演示</Application>
  <PresentationFormat>自定义</PresentationFormat>
  <Paragraphs>128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幼圆</vt:lpstr>
      <vt:lpstr>微软雅黑</vt:lpstr>
      <vt:lpstr>Arial Unicode MS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极简白色商务</dc:title>
  <dc:creator>第一PPT</dc:creator>
  <cp:keywords>www.1ppt.com</cp:keywords>
  <dc:description>www.1ppt.com</dc:description>
  <cp:lastModifiedBy>（笑）</cp:lastModifiedBy>
  <cp:revision>31</cp:revision>
  <dcterms:created xsi:type="dcterms:W3CDTF">2021-01-28T05:28:00Z</dcterms:created>
  <dcterms:modified xsi:type="dcterms:W3CDTF">2022-07-11T14:02:52Z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45A5CECCE74D41B9947D6F8B986F4B2F</vt:lpwstr>
  </property>
  <property fmtid="{D5CDD505-2E9C-101B-9397-08002B2CF9AE}" pid="3" name="KSOProductBuildVer">
    <vt:lpwstr>2052-11.1.0.11830</vt:lpwstr>
  </property>
</Properties>
</file>