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1209" r:id="rId6"/>
    <p:sldId id="273" r:id="rId7"/>
    <p:sldId id="1116" r:id="rId8"/>
    <p:sldId id="1152" r:id="rId9"/>
    <p:sldId id="1165" r:id="rId10"/>
    <p:sldId id="1166" r:id="rId11"/>
    <p:sldId id="1167" r:id="rId12"/>
    <p:sldId id="1168" r:id="rId13"/>
    <p:sldId id="1177" r:id="rId14"/>
    <p:sldId id="1170" r:id="rId15"/>
    <p:sldId id="1171" r:id="rId16"/>
    <p:sldId id="1172" r:id="rId17"/>
    <p:sldId id="1182" r:id="rId18"/>
    <p:sldId id="1174" r:id="rId19"/>
    <p:sldId id="1175" r:id="rId20"/>
    <p:sldId id="1176" r:id="rId21"/>
    <p:sldId id="1181" r:id="rId22"/>
    <p:sldId id="1179" r:id="rId23"/>
    <p:sldId id="1180" r:id="rId24"/>
    <p:sldId id="1185" r:id="rId25"/>
    <p:sldId id="121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麦 永顺" initials="麦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1"/>
    <p:restoredTop sz="67275"/>
  </p:normalViewPr>
  <p:slideViewPr>
    <p:cSldViewPr snapToGrid="0" snapToObjects="1">
      <p:cViewPr varScale="1">
        <p:scale>
          <a:sx n="81" d="100"/>
          <a:sy n="81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 dirty="0">
              <a:solidFill>
                <a:srgbClr val="676B6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25071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125071" y="917464"/>
            <a:ext cx="10515600" cy="2499379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757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38200" y="1744663"/>
            <a:ext cx="10515600" cy="42910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31200" y="489600"/>
            <a:ext cx="9729000" cy="65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00" y="1445192"/>
            <a:ext cx="9729000" cy="45069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训练营ppt模版-5.jpg" descr="训练营ppt模版-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1596000" y="3141742"/>
            <a:ext cx="9000000" cy="574517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ct val="0"/>
              </a:spcBef>
              <a:defRPr sz="3400" b="0" i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10871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125071" y="596767"/>
            <a:ext cx="10515600" cy="2662840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21151" y="5800846"/>
            <a:ext cx="10515600" cy="484208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718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kumimoji="1"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921150" y="4833257"/>
            <a:ext cx="10515599" cy="817933"/>
          </a:xfrm>
        </p:spPr>
        <p:txBody>
          <a:bodyPr anchor="ctr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 b="1" i="0" baseline="0"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839913"/>
            <a:ext cx="10515600" cy="4410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5355773" y="2255838"/>
            <a:ext cx="5998028" cy="3538537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4726379" cy="6858000"/>
          </a:xfr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355772" y="961901"/>
            <a:ext cx="5998028" cy="1068780"/>
          </a:xfrm>
        </p:spPr>
        <p:txBody>
          <a:bodyPr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424613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732588" y="0"/>
            <a:ext cx="5459412" cy="3218213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732588" y="3503221"/>
            <a:ext cx="5459412" cy="3354779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79827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123713" y="0"/>
            <a:ext cx="3854303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8285163" y="0"/>
            <a:ext cx="3906837" cy="6858000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838199" y="1828800"/>
            <a:ext cx="5154637" cy="4219575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302326" y="1828800"/>
            <a:ext cx="5051474" cy="421957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内容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016000"/>
            <a:ext cx="10160000" cy="27940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>
              <a:lnSpc>
                <a:spcPct val="140000"/>
              </a:lnSpc>
            </a:pPr>
            <a:endParaRPr lang="en-US" sz="4500" b="1">
              <a:solidFill>
                <a:srgbClr val="41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3962400"/>
            <a:ext cx="10160000" cy="12700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40000"/>
              </a:lnSpc>
            </a:pPr>
            <a:endParaRPr lang="en-US" sz="1800">
              <a:solidFill>
                <a:srgbClr val="676B6F"/>
              </a:solidFill>
              <a:latin typeface="sans-serif"/>
              <a:ea typeface="sans-serif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-88900" y="-38100"/>
            <a:ext cx="12293600" cy="6972300"/>
          </a:xfrm>
          <a:prstGeom prst="rect">
            <a:avLst/>
          </a:prstGeom>
          <a:solidFill>
            <a:scrgbClr r="99555" g="99555" b="99555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39700" y="-38100"/>
            <a:ext cx="12471400" cy="7002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090" y="2242820"/>
            <a:ext cx="9194165" cy="22764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6600" b="1" spc="3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兰亭黑-简" panose="02000000000000000000" charset="-122"/>
                <a:sym typeface="+mn-ea"/>
              </a:rPr>
              <a:t>CPU的结构和工作原理</a:t>
            </a:r>
            <a:endParaRPr lang="zh-CN" altLang="en-US" sz="6600" b="1" spc="3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兰亭黑-简" panose="02000000000000000000" charset="-122"/>
            </a:endParaRPr>
          </a:p>
          <a:p>
            <a:pPr>
              <a:spcBef>
                <a:spcPts val="1200"/>
              </a:spcBef>
            </a:pPr>
            <a:endParaRPr lang="en-US" sz="6600" b="1" spc="3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兰亭黑-简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220" y="4091017"/>
            <a:ext cx="9425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+mn-ea"/>
              </a:rPr>
              <a:t>海纳  </a:t>
            </a:r>
            <a:endParaRPr kumimoji="1" lang="en-US" altLang="zh-CN" sz="32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endParaRPr kumimoji="1" lang="en-US" altLang="zh-CN" sz="32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华</a:t>
            </a:r>
            <a:r>
              <a:rPr kumimoji="1" lang="en-US" altLang="zh-CN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为资深编译器专家</a:t>
            </a:r>
            <a:endParaRPr kumimoji="1" lang="en-US" altLang="zh-CN" sz="28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kumimoji="1" lang="en-US" altLang="zh-CN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原Huawei JDK团队负责人</a:t>
            </a:r>
            <a:endParaRPr kumimoji="1" lang="en-US" altLang="zh-CN" sz="28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88" y="665798"/>
            <a:ext cx="2989898" cy="661035"/>
          </a:xfrm>
        </p:spPr>
        <p:txBody>
          <a:bodyPr>
            <a:noAutofit/>
          </a:bodyPr>
          <a:lstStyle/>
          <a:p>
            <a:r>
              <a:rPr lang="en-US" altLang="zh-CN" sz="3050" dirty="0">
                <a:solidFill>
                  <a:schemeClr val="bg1"/>
                </a:solidFill>
              </a:rPr>
              <a:t>CPU</a:t>
            </a:r>
            <a:r>
              <a:rPr lang="zh-CN" altLang="en-US" sz="3050" dirty="0">
                <a:solidFill>
                  <a:schemeClr val="bg1"/>
                </a:solidFill>
              </a:rPr>
              <a:t>的执行流程</a:t>
            </a:r>
            <a:endParaRPr lang="zh-CN" altLang="en-US" sz="3050" dirty="0">
              <a:solidFill>
                <a:schemeClr val="bg1"/>
              </a:solidFill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1401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097588" y="1788795"/>
            <a:ext cx="4861560" cy="431228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典型的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CPU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会包含以下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个执行流程：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取指，从内存中取出指令。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译码，识别指令的类型，计算指令长度，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从指令中解析参数。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执行，将数据送给计算单元或者控制单元进行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具体的计算和跳转。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4.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访存，有些指令可能需要从内存加载数据。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写回，有些指令对寄存器或者内存状态有影响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，将结果写入这些受影响的寄存器或者内存。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1296975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2</a:t>
            </a:r>
            <a:r>
              <a:rPr lang="zh-CN" altLang="en-US" sz="6600" b="1" dirty="0">
                <a:solidFill>
                  <a:schemeClr val="accent2"/>
                </a:solidFill>
              </a:rPr>
              <a:t>   电路基础</a:t>
            </a:r>
            <a:endParaRPr lang="en-US" altLang="zh-CN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1231265" y="489585"/>
            <a:ext cx="9728835" cy="65532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</a:rPr>
              <a:t>组合电路基本原理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and_g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2908618"/>
            <a:ext cx="2372995" cy="553720"/>
          </a:xfrm>
          <a:prstGeom prst="rect">
            <a:avLst/>
          </a:prstGeom>
        </p:spPr>
      </p:pic>
      <p:pic>
        <p:nvPicPr>
          <p:cNvPr id="14" name="图片 13" descr="or_g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0" y="2908618"/>
            <a:ext cx="2452053" cy="553720"/>
          </a:xfrm>
          <a:prstGeom prst="rect">
            <a:avLst/>
          </a:prstGeom>
        </p:spPr>
      </p:pic>
      <p:pic>
        <p:nvPicPr>
          <p:cNvPr id="15" name="图片 14" descr="not_ga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75" y="3011488"/>
            <a:ext cx="2577148" cy="347980"/>
          </a:xfrm>
          <a:prstGeom prst="rect">
            <a:avLst/>
          </a:prstGeom>
        </p:spPr>
      </p:pic>
      <p:graphicFrame>
        <p:nvGraphicFramePr>
          <p:cNvPr id="17" name="表格 16"/>
          <p:cNvGraphicFramePr/>
          <p:nvPr>
            <p:custDataLst>
              <p:tags r:id="rId4"/>
            </p:custDataLst>
          </p:nvPr>
        </p:nvGraphicFramePr>
        <p:xfrm>
          <a:off x="1231265" y="1372870"/>
          <a:ext cx="9669780" cy="21717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100000"/>
                    </a:schemeClr>
                  </a:outerShdw>
                </a:effectLst>
                <a:tableStyleId>{5940675A-B579-460E-94D1-54222C63F5DA}</a:tableStyleId>
              </a:tblPr>
              <a:tblGrid>
                <a:gridCol w="3223260"/>
                <a:gridCol w="3223260"/>
                <a:gridCol w="3223260"/>
              </a:tblGrid>
              <a:tr h="732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与门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或门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非门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</a:tr>
              <a:tr h="715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只有当两个输入都为高电平时，输出才为高电平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至少有一个输入为高电平时，输出为高电平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输出与输入相反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5"/>
            </p:custDataLst>
          </p:nvPr>
        </p:nvGraphicFramePr>
        <p:xfrm>
          <a:off x="1231265" y="4621213"/>
          <a:ext cx="4107180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100000"/>
                    </a:schemeClr>
                  </a:outerShdw>
                </a:effectLst>
                <a:tableStyleId>{5940675A-B579-460E-94D1-54222C63F5DA}</a:tableStyleId>
              </a:tblPr>
              <a:tblGrid>
                <a:gridCol w="1026795"/>
                <a:gridCol w="1026795"/>
                <a:gridCol w="1026795"/>
                <a:gridCol w="102679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output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n w="12700" cmpd="sng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altLang="zh-CN" sz="1400">
                        <a:ln w="12700" cmpd="sng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22860" marB="22860"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231265" y="4013835"/>
            <a:ext cx="677545" cy="4572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加法器真值表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80778" y="3950335"/>
            <a:ext cx="1656715" cy="4572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= x xor y</a:t>
            </a:r>
            <a:endParaRPr kumimoji="1" lang="en-US" altLang="zh-CN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  = x and y </a:t>
            </a:r>
            <a:endParaRPr kumimoji="1" lang="en-US" altLang="zh-CN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4" name="图片 23" descr="x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628" y="4013518"/>
            <a:ext cx="3604260" cy="22155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692583" y="3973195"/>
            <a:ext cx="277495" cy="38766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</a:rPr>
              <a:t>x</a:t>
            </a:r>
            <a:endParaRPr kumimoji="1" lang="en-US" altLang="zh-CN" sz="1400" b="0" dirty="0" smtClean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48133" y="5050790"/>
            <a:ext cx="277495" cy="38766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</a:rPr>
              <a:t>y</a:t>
            </a:r>
            <a:endParaRPr kumimoji="1" lang="en-US" altLang="zh-CN" sz="1400" b="0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562908" y="4233863"/>
            <a:ext cx="804863" cy="38766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</a:rPr>
              <a:t>Output</a:t>
            </a:r>
            <a:endParaRPr kumimoji="1" lang="en-US" altLang="zh-CN" sz="1400" b="0" dirty="0" smtClean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92398" y="5803265"/>
            <a:ext cx="804863" cy="38766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tx1"/>
                </a:solidFill>
              </a:rPr>
              <a:t>C</a:t>
            </a:r>
            <a:endParaRPr kumimoji="1" lang="en-US" altLang="zh-CN" sz="14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</a:rPr>
              <a:t>时序电路基本原理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8658" y="1302703"/>
            <a:ext cx="2996506" cy="2567881"/>
            <a:chOff x="3941" y="7257"/>
            <a:chExt cx="11608" cy="9948"/>
          </a:xfrm>
        </p:grpSpPr>
        <p:sp>
          <p:nvSpPr>
            <p:cNvPr id="7" name="矩形 6"/>
            <p:cNvSpPr/>
            <p:nvPr/>
          </p:nvSpPr>
          <p:spPr>
            <a:xfrm>
              <a:off x="5767" y="11220"/>
              <a:ext cx="1440" cy="144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2" name="流程图: 手动操作 1"/>
            <p:cNvSpPr/>
            <p:nvPr/>
          </p:nvSpPr>
          <p:spPr>
            <a:xfrm rot="16200000">
              <a:off x="6205" y="9211"/>
              <a:ext cx="6823" cy="2915"/>
            </a:xfrm>
            <a:prstGeom prst="flowChartManualOperation">
              <a:avLst/>
            </a:prstGeom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M" panose="00020600040101010101" charset="-122"/>
                  <a:ea typeface="阿里巴巴普惠体 M" panose="00020600040101010101" charset="-122"/>
                  <a:cs typeface="+mn-cs"/>
                  <a:sym typeface="Helvetica Neue Medium" panose="02000503000000020004"/>
                </a:rPr>
                <a:t>加法单元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M" panose="00020600040101010101" charset="-122"/>
                <a:ea typeface="阿里巴巴普惠体 M" panose="00020600040101010101" charset="-122"/>
                <a:cs typeface="+mn-cs"/>
                <a:sym typeface="Helvetica Neue Medium" panose="02000503000000020004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4032" y="9138"/>
              <a:ext cx="4125" cy="18"/>
            </a:xfrm>
            <a:prstGeom prst="line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" name="直接连接符 4"/>
            <p:cNvCxnSpPr/>
            <p:nvPr/>
          </p:nvCxnSpPr>
          <p:spPr>
            <a:xfrm>
              <a:off x="3941" y="12660"/>
              <a:ext cx="4234" cy="0"/>
            </a:xfrm>
            <a:prstGeom prst="line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" name="肘形连接符 5"/>
            <p:cNvCxnSpPr>
              <a:stCxn id="2" idx="2"/>
              <a:endCxn id="7" idx="2"/>
            </p:cNvCxnSpPr>
            <p:nvPr/>
          </p:nvCxnSpPr>
          <p:spPr>
            <a:xfrm flipH="1">
              <a:off x="6487" y="10668"/>
              <a:ext cx="4587" cy="1992"/>
            </a:xfrm>
            <a:prstGeom prst="bentConnector4">
              <a:avLst>
                <a:gd name="adj1" fmla="val -38412"/>
                <a:gd name="adj2" fmla="val 227660"/>
              </a:avLst>
            </a:prstGeom>
            <a:noFill/>
            <a:ln w="28575" cap="flat" cmpd="sng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074" y="10669"/>
              <a:ext cx="4475" cy="39"/>
            </a:xfrm>
            <a:prstGeom prst="line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文本框 8"/>
            <p:cNvSpPr txBox="1"/>
            <p:nvPr/>
          </p:nvSpPr>
          <p:spPr>
            <a:xfrm>
              <a:off x="6230" y="15449"/>
              <a:ext cx="7097" cy="1756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en-US" altLang="zh-CN" sz="1400" b="0" dirty="0" smtClean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  </a:t>
              </a:r>
              <a:r>
                <a:rPr kumimoji="1" lang="zh-CN" altLang="en-US" sz="1400" b="0" dirty="0" smtClean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？？这里需要一个</a:t>
              </a:r>
              <a:endPara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  <a:p>
              <a:pPr algn="l"/>
              <a:r>
                <a:rPr kumimoji="1" lang="zh-CN" altLang="en-US" sz="1400" b="0" dirty="0" smtClean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  能保存状态的东西</a:t>
              </a:r>
              <a:endPara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</p:grp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7379970" y="2513330"/>
            <a:ext cx="4402773" cy="416274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4031298"/>
            <a:ext cx="6642418" cy="243427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4380548" y="1995170"/>
            <a:ext cx="2681288" cy="129794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触发器可以保存数据，为了保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证触发器的输出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是正确的值，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一定要让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信号稳定后，才在时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钟的上升沿打入触发器。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</a:rPr>
              <a:t>单核主频是有极限的，多核成为主流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00" y="2043748"/>
            <a:ext cx="10382885" cy="346805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81050" y="1293800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3</a:t>
            </a:r>
            <a:r>
              <a:rPr lang="zh-CN" altLang="en-US" sz="6600" b="1" dirty="0">
                <a:solidFill>
                  <a:schemeClr val="accent2"/>
                </a:solidFill>
              </a:rPr>
              <a:t>   汇编语言和寄存器</a:t>
            </a:r>
            <a:endParaRPr lang="en-US" altLang="zh-CN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44270" y="513080"/>
            <a:ext cx="9815830" cy="6610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X86</a:t>
            </a:r>
            <a:r>
              <a:rPr lang="zh-CN" altLang="en-US" dirty="0">
                <a:solidFill>
                  <a:schemeClr val="bg1"/>
                </a:solidFill>
              </a:rPr>
              <a:t>中的常用寄存器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0598" y="1405890"/>
            <a:ext cx="3979863" cy="105949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16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个通用寄存器：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RAX, RBX, RCX, RDX, RSI, RDI, RSP, RBP,</a:t>
            </a:r>
            <a:endParaRPr kumimoji="1" lang="en-US" altLang="zh-CN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R8,  R9,  R10, R11, R12, R13, R14, R15</a:t>
            </a:r>
            <a:endParaRPr kumimoji="1" lang="en-US" altLang="zh-CN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0598" y="2899410"/>
            <a:ext cx="3979863" cy="83343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程序计数器：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RIP</a:t>
            </a:r>
            <a:endParaRPr kumimoji="1" lang="en-US" altLang="zh-CN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0598" y="4069715"/>
            <a:ext cx="3979863" cy="83343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状态寄存器：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EFLAGS</a:t>
            </a:r>
            <a:endParaRPr kumimoji="1" lang="en-US" altLang="zh-CN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598" y="5286375"/>
            <a:ext cx="3979863" cy="83343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段寄存器：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CS, DS, ES, FS, GS</a:t>
            </a:r>
            <a:endParaRPr kumimoji="1" lang="en-US" altLang="zh-CN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24550" y="1405890"/>
            <a:ext cx="5637213" cy="378841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RAX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：调用程序时，用于存储返回值。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RCX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：在字符串处理指令中，常用做计数器。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RSI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：在字符串处理指令中，做为源操作数。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RDI: 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  <a:sym typeface="+mn-ea"/>
              </a:rPr>
              <a:t>在字符串处理指令中，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常做为目标操作数。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RSP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：指向当前栈帧的栈顶。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RBP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：指向当前栈帧的栈基址。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RDI, RSI, R8, R9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可以在调用函数时传递参数。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RIP 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中记录着当前指令的地址，每次取指阶段完成以后就会指向下一条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指令的地址，如果有办法修改这个寄存器的值，就可以控制程序的执行。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EFLAGS 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中记录着溢出，方向，为零等状态。可以用于整个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CPU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的状态标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记。我们会在下一节课中具体讲解有哪些指令可以修改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RIP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和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EFLAGS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段寄存器在现代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CPU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中几乎不起作用了。在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8086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时代是做为段基址寄存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 R" panose="00020600040101010101" pitchFamily="18" charset="-122"/>
                <a:cs typeface="Consolas" panose="020B0609020204030204" pitchFamily="49" charset="0"/>
              </a:rPr>
              <a:t>器。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ea typeface="阿里巴巴普惠体 R" panose="00020600040101010101" pitchFamily="18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83310" y="513080"/>
            <a:ext cx="9815830" cy="66103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汇编语言是一种低级语言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0998" y="2055495"/>
            <a:ext cx="6367463" cy="36785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000000000040052d &lt;add&gt;: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40052d:       55                      push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40052e:       48 89 e5                mov    %rsp,%rbp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400531:       89 7d fc                mov    %edi,-0x4(%rbp)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400534:       89 75 f8                mov    %esi,-0x8(%rbp)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400537:       8b 45 f8                mov    -0x8(%rbp),%eax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40053a:       8b 55 fc                mov    -0x4(%rbp),%edx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40053d:       01 d0                   add    %edx,%eax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40053f:       5d                      pop    %rbp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400540:       c3                      retq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5770" y="2599690"/>
            <a:ext cx="3458845" cy="2247583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add(int a, int b) {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a + b;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printf("%d\n", add(1, 2));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4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215958" y="3723323"/>
            <a:ext cx="2225040" cy="953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3468370" y="2200275"/>
            <a:ext cx="1720533" cy="1424623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使用</a:t>
            </a:r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gcc</a:t>
            </a:r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将源代码编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译成可执行文件以后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，再使用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M" panose="00020600040101010101" charset="-122"/>
                <a:ea typeface="阿里巴巴普惠体 M" panose="00020600040101010101" charset="-122"/>
                <a:cs typeface="阿里巴巴普惠体 L" panose="00020600040101010101" charset="-122"/>
              </a:rPr>
              <a:t>objdump -d</a:t>
            </a:r>
            <a:endParaRPr kumimoji="1" lang="en-US" altLang="zh-CN" sz="1400" b="0" dirty="0" smtClean="0">
              <a:solidFill>
                <a:schemeClr val="bg1"/>
              </a:solidFill>
              <a:latin typeface="阿里巴巴普惠体 M" panose="00020600040101010101" charset="-122"/>
              <a:ea typeface="阿里巴巴普惠体 M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将可执行文件反编译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L" panose="00020600040101010101" charset="-122"/>
                <a:ea typeface="阿里巴巴普惠体 L" panose="00020600040101010101" charset="-122"/>
                <a:cs typeface="阿里巴巴普惠体 L" panose="00020600040101010101" charset="-122"/>
              </a:rPr>
              <a:t>出来。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L" panose="00020600040101010101" charset="-122"/>
              <a:ea typeface="阿里巴巴普惠体 L" panose="00020600040101010101" charset="-122"/>
              <a:cs typeface="阿里巴巴普惠体 L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35495" y="1374458"/>
            <a:ext cx="737235" cy="54768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</a:rPr>
              <a:t>机器码</a:t>
            </a:r>
            <a:endParaRPr kumimoji="1" lang="zh-CN" altLang="en-US" sz="1400" b="0" dirty="0" smtClean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18375" y="1922145"/>
            <a:ext cx="185738" cy="48672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>
            <a:off x="9743123" y="1374458"/>
            <a:ext cx="737235" cy="547688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</a:rPr>
              <a:t>汇编助记符</a:t>
            </a:r>
            <a:endParaRPr kumimoji="1" lang="zh-CN" altLang="en-US" sz="1400" b="0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146030" y="1927860"/>
            <a:ext cx="121920" cy="735965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矩形 23"/>
          <p:cNvSpPr/>
          <p:nvPr/>
        </p:nvSpPr>
        <p:spPr>
          <a:xfrm>
            <a:off x="1857375" y="5734050"/>
            <a:ext cx="8410575" cy="912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也可以使用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gcc -s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将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C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语言先翻译成汇编文件。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机器码是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CPU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真正能看懂并逐条执行的指令，而汇编语句是给人看的。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由于汇编语句与机器码几乎一一对应，所以我们也常常对机器码和汇编这两个词不加区分。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44270" y="513080"/>
            <a:ext cx="9815830" cy="66103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注意汇编代码中的寄存器宽度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5608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AL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21663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AH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7718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3773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69828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5883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1938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17993" y="2333308"/>
            <a:ext cx="1083945" cy="107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5608" y="2333308"/>
            <a:ext cx="1083945" cy="1072198"/>
          </a:xfrm>
          <a:prstGeom prst="rect">
            <a:avLst/>
          </a:prstGeom>
          <a:solidFill>
            <a:srgbClr val="E8611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AL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1663" y="2333308"/>
            <a:ext cx="1083945" cy="1072198"/>
          </a:xfrm>
          <a:prstGeom prst="rect">
            <a:avLst/>
          </a:prstGeom>
          <a:solidFill>
            <a:srgbClr val="E8611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AH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8" name="左大括号 17"/>
          <p:cNvSpPr/>
          <p:nvPr/>
        </p:nvSpPr>
        <p:spPr>
          <a:xfrm rot="16200000">
            <a:off x="9198610" y="2486025"/>
            <a:ext cx="214313" cy="2168208"/>
          </a:xfrm>
          <a:prstGeom prst="lef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22859" rIns="45719" bIns="2285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26220" y="3734753"/>
            <a:ext cx="359093" cy="4572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AX</a:t>
            </a:r>
            <a:endParaRPr kumimoji="1" lang="en-US" altLang="zh-CN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0" name="左大括号 19"/>
          <p:cNvSpPr/>
          <p:nvPr/>
        </p:nvSpPr>
        <p:spPr>
          <a:xfrm rot="5400000">
            <a:off x="8166418" y="-13970"/>
            <a:ext cx="110490" cy="4335780"/>
          </a:xfrm>
          <a:prstGeom prst="leftBrace">
            <a:avLst>
              <a:gd name="adj1" fmla="val 8333"/>
              <a:gd name="adj2" fmla="val 50402"/>
            </a:avLst>
          </a:prstGeom>
          <a:noFill/>
          <a:ln w="25400" cap="flat">
            <a:solidFill>
              <a:schemeClr val="bg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22859" rIns="45719" bIns="2285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93063" y="1690053"/>
            <a:ext cx="457200" cy="4572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EAX</a:t>
            </a:r>
            <a:endParaRPr kumimoji="1" lang="en-US" altLang="zh-CN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2" name="左大括号 21"/>
          <p:cNvSpPr/>
          <p:nvPr/>
        </p:nvSpPr>
        <p:spPr>
          <a:xfrm rot="16200000">
            <a:off x="5970588" y="-227647"/>
            <a:ext cx="166688" cy="8672195"/>
          </a:xfrm>
          <a:prstGeom prst="lef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22859" rIns="45719" bIns="2285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5490" y="4291648"/>
            <a:ext cx="457200" cy="4572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RAX</a:t>
            </a:r>
            <a:endParaRPr kumimoji="1" lang="en-US" altLang="zh-CN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27835" y="5058728"/>
            <a:ext cx="8672513" cy="912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AL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AH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1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字节，也就是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8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位寄存器，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AX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16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位，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EAX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32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位，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RAX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是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64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位。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其它的通用寄存器也符合这个命名规则。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2376475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4</a:t>
            </a:r>
            <a:r>
              <a:rPr lang="zh-CN" altLang="en-US" sz="6600" b="1" dirty="0">
                <a:solidFill>
                  <a:schemeClr val="accent2"/>
                </a:solidFill>
              </a:rPr>
              <a:t>   中断的基本原理</a:t>
            </a:r>
            <a:br>
              <a:rPr lang="en-US" altLang="zh-CN" sz="6600" b="1" dirty="0">
                <a:solidFill>
                  <a:schemeClr val="accent2"/>
                </a:solidFill>
              </a:rPr>
            </a:br>
            <a:endParaRPr lang="en-US" altLang="zh-CN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25071" y="1957388"/>
            <a:ext cx="10515600" cy="1655762"/>
          </a:xfrm>
        </p:spPr>
        <p:txBody>
          <a:bodyPr>
            <a:noAutofit/>
          </a:bodyPr>
          <a:lstStyle/>
          <a:p>
            <a:pPr algn="l"/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海纳，华为资深编译器专家，原Huawei JDK团队负责人。著有《自己动手写Python虚拟机》，并长期维护知乎专栏《进击的Java新人》，最近在写的《从零开始写linux内核》也即将上市。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海纳的工作领域涉及数据库、操作系统、编译器和图像处理，以及计算机视觉等方面，积累了大量的一线实战经验。同时，他也是开源社区的积级贡献者，发起了railgun虚拟机和海浪编程语言等项目。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5071" y="-527161"/>
            <a:ext cx="10515600" cy="2499379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我是谁？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44270" y="513080"/>
            <a:ext cx="9815830" cy="66103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中断的产生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3065780" y="3577590"/>
            <a:ext cx="5688013" cy="2687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717550" y="1657350"/>
            <a:ext cx="9815830" cy="912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如下图所示，两片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8259A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级联可以处理共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15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种中断，其中包括时钟，键盘，软盘，硬盘，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DMA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等等。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当链盘被敲击时，就会通过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8259A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向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CPU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发出中断请求，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CPU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rPr>
              <a:t>根据中断号判断是什么类型的中断。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+mn-cs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44270" y="513080"/>
            <a:ext cx="9815830" cy="66103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中断服务程序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5765" y="3415983"/>
            <a:ext cx="1083945" cy="1072198"/>
          </a:xfrm>
          <a:prstGeom prst="rect">
            <a:avLst/>
          </a:prstGeom>
          <a:solidFill>
            <a:srgbClr val="E8611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Consolas" panose="020B0609020204030204" pitchFamily="49" charset="0"/>
                <a:sym typeface="Helvetica Neue Medium" panose="02000503000000020004"/>
              </a:rPr>
              <a:t>键盘中断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Consolas" panose="020B0609020204030204" pitchFamily="49" charset="0"/>
              <a:sym typeface="Helvetica Neue Medium" panose="02000503000000020004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725988" y="3006090"/>
          <a:ext cx="1650365" cy="2291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100000"/>
                    </a:schemeClr>
                  </a:outerShdw>
                </a:effectLst>
                <a:tableStyleId>{5940675A-B579-460E-94D1-54222C63F5DA}</a:tableStyleId>
              </a:tblPr>
              <a:tblGrid>
                <a:gridCol w="1650365"/>
              </a:tblGrid>
              <a:tr h="454660">
                <a:tc>
                  <a:txBody>
                    <a:bodyPr/>
                    <a:p>
                      <a:pPr fontAlgn="ctr">
                        <a:buNone/>
                      </a:pPr>
                      <a:endParaRPr lang="zh-CN" altLang="en-US" sz="90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>
                    <a:noFill/>
                  </a:tcPr>
                </a:tc>
              </a:tr>
              <a:tr h="473075">
                <a:tc>
                  <a:txBody>
                    <a:bodyPr/>
                    <a:p>
                      <a:pPr fontAlgn="ctr">
                        <a:buNone/>
                      </a:pPr>
                      <a:endParaRPr lang="zh-CN" altLang="en-US" sz="90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>
                    <a:noFill/>
                  </a:tcPr>
                </a:tc>
              </a:tr>
              <a:tr h="454660">
                <a:tc>
                  <a:txBody>
                    <a:bodyPr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键盘中断描述符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>
                    <a:noFill/>
                  </a:tcPr>
                </a:tc>
              </a:tr>
              <a:tr h="454660">
                <a:tc>
                  <a:txBody>
                    <a:bodyPr/>
                    <a:p>
                      <a:pPr fontAlgn="ctr">
                        <a:buNone/>
                      </a:pPr>
                      <a:endParaRPr lang="zh-CN" altLang="en-US" sz="90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>
                    <a:noFill/>
                  </a:tcPr>
                </a:tc>
              </a:tr>
              <a:tr h="454660">
                <a:tc>
                  <a:txBody>
                    <a:bodyPr/>
                    <a:p>
                      <a:pPr fontAlgn="ctr">
                        <a:buNone/>
                      </a:pPr>
                      <a:endParaRPr lang="zh-CN" altLang="en-US" sz="900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marL="45720" marR="45720" marT="22860" marB="22860"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29138" y="2111375"/>
            <a:ext cx="2044065" cy="8337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中断向量表中的中断描述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符，可以看成是一个函数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  <a:p>
            <a:pPr algn="l"/>
            <a:r>
              <a: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指针，指向中断服务程序</a:t>
            </a:r>
            <a:endParaRPr kumimoji="1" lang="zh-CN" altLang="en-US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6275" y="3521710"/>
            <a:ext cx="2144078" cy="445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Consolas" panose="020B0609020204030204" pitchFamily="49" charset="0"/>
                <a:sym typeface="Helvetica Neue Medium" panose="02000503000000020004"/>
              </a:rPr>
              <a:t>保存现场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96275" y="4321175"/>
            <a:ext cx="2144078" cy="445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Consolas" panose="020B0609020204030204" pitchFamily="49" charset="0"/>
                <a:sym typeface="Helvetica Neue Medium" panose="02000503000000020004"/>
              </a:rPr>
              <a:t>将字符持贝进显存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96275" y="5120640"/>
            <a:ext cx="2144078" cy="445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Consolas" panose="020B0609020204030204" pitchFamily="49" charset="0"/>
                <a:sym typeface="Helvetica Neue Medium" panose="02000503000000020004"/>
              </a:rPr>
              <a:t>恢复现场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96275" y="2722245"/>
            <a:ext cx="2144078" cy="445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Consolas" panose="020B0609020204030204" pitchFamily="49" charset="0"/>
                <a:sym typeface="Helvetica Neue Medium" panose="02000503000000020004"/>
              </a:rPr>
              <a:t>键盘中断入口</a:t>
            </a: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阿里巴巴普惠体 R" panose="00020600040101010101" pitchFamily="18" charset="-122"/>
              <a:ea typeface="阿里巴巴普惠体 R" panose="00020600040101010101" pitchFamily="18" charset="-122"/>
              <a:cs typeface="Consolas" panose="020B0609020204030204" pitchFamily="49" charset="0"/>
              <a:sym typeface="Helvetica Neue Medium" panose="02000503000000020004"/>
            </a:endParaRPr>
          </a:p>
        </p:txBody>
      </p:sp>
      <p:cxnSp>
        <p:nvCxnSpPr>
          <p:cNvPr id="29" name="直接箭头连接符 28"/>
          <p:cNvCxnSpPr>
            <a:stCxn id="3" idx="3"/>
          </p:cNvCxnSpPr>
          <p:nvPr/>
        </p:nvCxnSpPr>
        <p:spPr>
          <a:xfrm>
            <a:off x="2759710" y="3952875"/>
            <a:ext cx="1966595" cy="14605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肘形连接符 29"/>
          <p:cNvCxnSpPr>
            <a:stCxn id="4" idx="3"/>
            <a:endCxn id="27" idx="1"/>
          </p:cNvCxnSpPr>
          <p:nvPr/>
        </p:nvCxnSpPr>
        <p:spPr>
          <a:xfrm flipV="1">
            <a:off x="6376670" y="2945130"/>
            <a:ext cx="1919605" cy="1207135"/>
          </a:xfrm>
          <a:prstGeom prst="bentConnector3">
            <a:avLst>
              <a:gd name="adj1" fmla="val 50017"/>
            </a:avLst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2044700"/>
            <a:ext cx="10515600" cy="249999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接下来，答疑环节</a:t>
            </a:r>
            <a:br>
              <a:rPr lang="zh-CN" altLang="en-US" sz="6600" b="1" dirty="0">
                <a:solidFill>
                  <a:schemeClr val="accent2"/>
                </a:solidFill>
              </a:rPr>
            </a:br>
            <a:br>
              <a:rPr lang="zh-CN" altLang="en-US" sz="6600" b="1" dirty="0">
                <a:solidFill>
                  <a:schemeClr val="accent2"/>
                </a:solidFill>
              </a:rPr>
            </a:br>
            <a:r>
              <a:rPr lang="zh-CN" altLang="en-US" sz="6600" b="1" dirty="0">
                <a:solidFill>
                  <a:schemeClr val="accent2"/>
                </a:solidFill>
              </a:rPr>
              <a:t>发弹幕，来提问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9170" y="366395"/>
            <a:ext cx="705739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</a:rPr>
              <a:t>三场导学直播</a:t>
            </a:r>
            <a:endParaRPr lang="en-US" altLang="zh-CN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20</a:t>
            </a:r>
            <a:r>
              <a:rPr lang="zh-CN" altLang="en-US" sz="2800">
                <a:solidFill>
                  <a:schemeClr val="bg1"/>
                </a:solidFill>
              </a:rPr>
              <a:t>日：拆解CPU的基本结构和运行原理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21</a:t>
            </a:r>
            <a:r>
              <a:rPr lang="zh-CN" altLang="en-US" sz="2800">
                <a:solidFill>
                  <a:schemeClr val="bg1"/>
                </a:solidFill>
              </a:rPr>
              <a:t>日：汇编语言是怎么一回事？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25</a:t>
            </a:r>
            <a:r>
              <a:rPr lang="zh-CN" altLang="en-US" sz="2800">
                <a:solidFill>
                  <a:schemeClr val="bg1"/>
                </a:solidFill>
              </a:rPr>
              <a:t>日：</a:t>
            </a:r>
            <a:r>
              <a:rPr lang="en-US" altLang="zh-CN" sz="2800">
                <a:solidFill>
                  <a:schemeClr val="bg1"/>
                </a:solidFill>
              </a:rPr>
              <a:t> 一个CPU是怎么寻址的？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 descr="营销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524760"/>
            <a:ext cx="922972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9170" y="366395"/>
            <a:ext cx="705739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</a:rPr>
              <a:t>三场导学直播</a:t>
            </a:r>
            <a:endParaRPr lang="en-US" altLang="zh-CN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20</a:t>
            </a:r>
            <a:r>
              <a:rPr lang="zh-CN" altLang="en-US" sz="2800">
                <a:solidFill>
                  <a:schemeClr val="bg1"/>
                </a:solidFill>
              </a:rPr>
              <a:t>日：拆解CPU的基本结构和运行原理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21</a:t>
            </a:r>
            <a:r>
              <a:rPr lang="zh-CN" altLang="en-US" sz="2800">
                <a:solidFill>
                  <a:schemeClr val="bg1"/>
                </a:solidFill>
              </a:rPr>
              <a:t>日：汇编语言是怎么一回事？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25</a:t>
            </a:r>
            <a:r>
              <a:rPr lang="zh-CN" altLang="en-US" sz="2800">
                <a:solidFill>
                  <a:schemeClr val="bg1"/>
                </a:solidFill>
              </a:rPr>
              <a:t>日：</a:t>
            </a:r>
            <a:r>
              <a:rPr lang="en-US" altLang="zh-CN" sz="2800">
                <a:solidFill>
                  <a:schemeClr val="bg1"/>
                </a:solidFill>
              </a:rPr>
              <a:t> 一个CPU是怎么寻址的？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 descr="营销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524760"/>
            <a:ext cx="922972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10515600" cy="165576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我会随机回答大家的问题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91795"/>
            <a:ext cx="10515600" cy="2499379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有问题，咱弹幕见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524000" y="-532130"/>
            <a:ext cx="10515600" cy="2499995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目录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117" name="TextBox 5"/>
          <p:cNvSpPr txBox="1"/>
          <p:nvPr/>
        </p:nvSpPr>
        <p:spPr>
          <a:xfrm>
            <a:off x="2761615" y="2240915"/>
            <a:ext cx="5915660" cy="43999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00000"/>
              </a:lnSpc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 1</a:t>
            </a:r>
            <a:r>
              <a:rPr kumimoji="1" lang="zh-CN" altLang="en-US">
                <a:sym typeface="+mn-ea"/>
              </a:rPr>
              <a:t>、</a:t>
            </a:r>
            <a:r>
              <a:rPr kumimoji="1" lang="en-US" altLang="zh-CN">
                <a:sym typeface="+mn-ea"/>
              </a:rPr>
              <a:t>CPU</a:t>
            </a:r>
            <a:r>
              <a:rPr kumimoji="1" lang="zh-CN" altLang="en-US">
                <a:sym typeface="+mn-ea"/>
              </a:rPr>
              <a:t>的基本结构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2</a:t>
            </a:r>
            <a:r>
              <a:rPr kumimoji="1" lang="zh-CN" altLang="en-US">
                <a:sym typeface="+mn-ea"/>
              </a:rPr>
              <a:t>、</a:t>
            </a:r>
            <a:r>
              <a:rPr kumimoji="1" lang="en-US" altLang="zh-CN">
                <a:sym typeface="+mn-ea"/>
              </a:rPr>
              <a:t>CPU</a:t>
            </a:r>
            <a:r>
              <a:rPr kumimoji="1" lang="zh-CN" altLang="en-US">
                <a:sym typeface="+mn-ea"/>
              </a:rPr>
              <a:t>的电路基础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3</a:t>
            </a:r>
            <a:r>
              <a:rPr kumimoji="1" lang="zh-CN" altLang="en-US">
                <a:sym typeface="+mn-ea"/>
              </a:rPr>
              <a:t>、汇编语言和寄存器</a:t>
            </a:r>
            <a:endParaRPr kumimoji="1" lang="zh-CN" altLang="en-US">
              <a:sym typeface="+mn-ea"/>
            </a:endParaRPr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>
              <a:sym typeface="+mn-ea"/>
            </a:endParaRPr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4</a:t>
            </a:r>
            <a:r>
              <a:rPr kumimoji="1" lang="zh-CN" altLang="en-US">
                <a:sym typeface="+mn-ea"/>
              </a:rPr>
              <a:t>、中断的基本原理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2376475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1</a:t>
            </a:r>
            <a:r>
              <a:rPr lang="zh-CN" altLang="en-US" sz="6600" b="1" dirty="0">
                <a:solidFill>
                  <a:schemeClr val="accent2"/>
                </a:solidFill>
              </a:rPr>
              <a:t>   </a:t>
            </a:r>
            <a:r>
              <a:rPr lang="en-US" altLang="zh-CN" sz="6600" b="1" dirty="0">
                <a:solidFill>
                  <a:schemeClr val="accent2"/>
                </a:solidFill>
              </a:rPr>
              <a:t>CPU的</a:t>
            </a:r>
            <a:r>
              <a:rPr lang="en-US" altLang="zh-CN" sz="6600" b="1" dirty="0">
                <a:solidFill>
                  <a:schemeClr val="accent2"/>
                </a:solidFill>
                <a:sym typeface="+mn-ea"/>
              </a:rPr>
              <a:t>基本结构</a:t>
            </a:r>
            <a:br>
              <a:rPr lang="en-US" altLang="zh-CN" sz="6600" b="1" dirty="0">
                <a:solidFill>
                  <a:schemeClr val="accent2"/>
                </a:solidFill>
              </a:rPr>
            </a:br>
            <a:endParaRPr lang="en-US" altLang="zh-CN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55903" y="441975"/>
            <a:ext cx="9729000" cy="65520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solidFill>
                  <a:schemeClr val="bg1"/>
                </a:solidFill>
              </a:rPr>
              <a:t>CPU</a:t>
            </a:r>
            <a:r>
              <a:rPr kumimoji="1" lang="zh-CN" altLang="en-US" sz="3050" dirty="0">
                <a:solidFill>
                  <a:schemeClr val="bg1"/>
                </a:solidFill>
              </a:rPr>
              <a:t>是一个计算系统的核心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2780" y="1316673"/>
            <a:ext cx="5197793" cy="422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 panose="020005030000000200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6650" y="1594803"/>
            <a:ext cx="4229735" cy="2375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9463" y="1751648"/>
            <a:ext cx="2404110" cy="4572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Central Processing Unit</a:t>
            </a:r>
            <a:endParaRPr kumimoji="1" lang="en-US" altLang="zh-CN" sz="14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6385" y="2290445"/>
            <a:ext cx="3424873" cy="666433"/>
          </a:xfrm>
          <a:prstGeom prst="rect">
            <a:avLst/>
          </a:prstGeom>
          <a:solidFill>
            <a:srgbClr val="DE5C1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Control Unit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6385" y="3165475"/>
            <a:ext cx="3424873" cy="666433"/>
          </a:xfrm>
          <a:prstGeom prst="rect">
            <a:avLst/>
          </a:prstGeom>
          <a:solidFill>
            <a:srgbClr val="DE5C1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Arithmetic/Logic Unit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6385" y="4422458"/>
            <a:ext cx="3424873" cy="666433"/>
          </a:xfrm>
          <a:prstGeom prst="rect">
            <a:avLst/>
          </a:prstGeom>
          <a:solidFill>
            <a:srgbClr val="DE5C1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Main Memory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145405" y="3831908"/>
            <a:ext cx="0" cy="6026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 flipV="1">
            <a:off x="6379528" y="3831908"/>
            <a:ext cx="0" cy="57943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矩形 12"/>
          <p:cNvSpPr/>
          <p:nvPr/>
        </p:nvSpPr>
        <p:spPr>
          <a:xfrm>
            <a:off x="1030923" y="2814638"/>
            <a:ext cx="1378585" cy="1228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Input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Device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08135" y="2814638"/>
            <a:ext cx="1378585" cy="1228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Output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Neue Medium" panose="02000503000000020004"/>
              </a:rPr>
              <a:t>Device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Neue Medium" panose="02000503000000020004"/>
            </a:endParaRPr>
          </a:p>
        </p:txBody>
      </p:sp>
      <p:cxnSp>
        <p:nvCxnSpPr>
          <p:cNvPr id="15" name="直接箭头连接符 14"/>
          <p:cNvCxnSpPr>
            <a:stCxn id="13" idx="3"/>
            <a:endCxn id="2" idx="1"/>
          </p:cNvCxnSpPr>
          <p:nvPr/>
        </p:nvCxnSpPr>
        <p:spPr>
          <a:xfrm>
            <a:off x="2409508" y="3429000"/>
            <a:ext cx="783273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3"/>
            <a:endCxn id="14" idx="1"/>
          </p:cNvCxnSpPr>
          <p:nvPr/>
        </p:nvCxnSpPr>
        <p:spPr>
          <a:xfrm>
            <a:off x="8390573" y="3429000"/>
            <a:ext cx="817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502978" y="5900103"/>
            <a:ext cx="4490403" cy="54292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Control Unit，负责控制。比如指令计数器，指令跳转。</a:t>
            </a:r>
            <a:endParaRPr kumimoji="1" lang="en-US" altLang="zh-CN" sz="1400" b="0" dirty="0" smtClean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en-US" altLang="zh-CN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Logic Unit，负责计算。比如加减，比较大小等</a:t>
            </a:r>
            <a:r>
              <a:rPr kumimoji="1" lang="en-US" altLang="zh-CN" sz="1400" b="0" dirty="0" smtClean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endParaRPr kumimoji="1" lang="en-US" altLang="zh-CN" sz="1400" b="0" dirty="0" smtClean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55650" y="385445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南北桥芯片将</a:t>
            </a:r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CPU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与外设连接起来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798445" y="1564005"/>
            <a:ext cx="6594475" cy="4507865"/>
            <a:chOff x="8486" y="4886"/>
            <a:chExt cx="20770" cy="14198"/>
          </a:xfrm>
        </p:grpSpPr>
        <p:sp>
          <p:nvSpPr>
            <p:cNvPr id="5" name="矩形 4"/>
            <p:cNvSpPr/>
            <p:nvPr/>
          </p:nvSpPr>
          <p:spPr>
            <a:xfrm>
              <a:off x="16699" y="4886"/>
              <a:ext cx="4344" cy="1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CPU</a:t>
              </a:r>
              <a:endPara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699" y="8024"/>
              <a:ext cx="4344" cy="1442"/>
            </a:xfrm>
            <a:prstGeom prst="rect">
              <a:avLst/>
            </a:prstGeom>
            <a:solidFill>
              <a:srgbClr val="DE5C1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北桥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486" y="8024"/>
              <a:ext cx="4344" cy="1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显卡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912" y="8024"/>
              <a:ext cx="4344" cy="1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内存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699" y="13791"/>
              <a:ext cx="4344" cy="1442"/>
            </a:xfrm>
            <a:prstGeom prst="rect">
              <a:avLst/>
            </a:prstGeom>
            <a:solidFill>
              <a:srgbClr val="DE5C1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南桥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86" y="13791"/>
              <a:ext cx="4344" cy="1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USB</a:t>
              </a: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设备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912" y="13791"/>
              <a:ext cx="4344" cy="1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硬盘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830" y="17642"/>
              <a:ext cx="4344" cy="1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BIOS</a:t>
              </a:r>
              <a:endPara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568" y="17642"/>
              <a:ext cx="4344" cy="1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Overflow="overflow" horzOverflow="overflow" vert="horz" wrap="square" lIns="0" tIns="0" rIns="0" bIns="0" numCol="1" spcCol="38100" rtlCol="0" anchor="ctr" forceAA="0">
              <a:no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+mn-cs"/>
                  <a:sym typeface="Helvetica Neue Medium" panose="02000503000000020004"/>
                </a:rPr>
                <a:t>其他外设</a:t>
              </a:r>
              <a:endPara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  <a:sym typeface="Helvetica Neue Medium" panose="02000503000000020004"/>
              </a:endParaRPr>
            </a:p>
          </p:txBody>
        </p:sp>
        <p:cxnSp>
          <p:nvCxnSpPr>
            <p:cNvPr id="26" name="直接箭头连接符 25"/>
            <p:cNvCxnSpPr>
              <a:stCxn id="17" idx="3"/>
              <a:endCxn id="6" idx="1"/>
            </p:cNvCxnSpPr>
            <p:nvPr/>
          </p:nvCxnSpPr>
          <p:spPr>
            <a:xfrm>
              <a:off x="12830" y="8745"/>
              <a:ext cx="38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2"/>
              <a:endCxn id="6" idx="0"/>
            </p:cNvCxnSpPr>
            <p:nvPr/>
          </p:nvCxnSpPr>
          <p:spPr>
            <a:xfrm>
              <a:off x="18871" y="6328"/>
              <a:ext cx="0" cy="169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6" idx="2"/>
              <a:endCxn id="20" idx="0"/>
            </p:cNvCxnSpPr>
            <p:nvPr/>
          </p:nvCxnSpPr>
          <p:spPr>
            <a:xfrm>
              <a:off x="18871" y="9466"/>
              <a:ext cx="0" cy="432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6" idx="3"/>
              <a:endCxn id="18" idx="1"/>
            </p:cNvCxnSpPr>
            <p:nvPr/>
          </p:nvCxnSpPr>
          <p:spPr>
            <a:xfrm>
              <a:off x="21043" y="8745"/>
              <a:ext cx="38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1" idx="3"/>
              <a:endCxn id="20" idx="1"/>
            </p:cNvCxnSpPr>
            <p:nvPr/>
          </p:nvCxnSpPr>
          <p:spPr>
            <a:xfrm>
              <a:off x="12830" y="14512"/>
              <a:ext cx="38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0" idx="3"/>
              <a:endCxn id="22" idx="1"/>
            </p:cNvCxnSpPr>
            <p:nvPr/>
          </p:nvCxnSpPr>
          <p:spPr>
            <a:xfrm>
              <a:off x="21043" y="14512"/>
              <a:ext cx="38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0" idx="2"/>
            </p:cNvCxnSpPr>
            <p:nvPr/>
          </p:nvCxnSpPr>
          <p:spPr>
            <a:xfrm flipH="1">
              <a:off x="15037" y="15233"/>
              <a:ext cx="3834" cy="231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0" idx="2"/>
              <a:endCxn id="24" idx="0"/>
            </p:cNvCxnSpPr>
            <p:nvPr/>
          </p:nvCxnSpPr>
          <p:spPr>
            <a:xfrm>
              <a:off x="18871" y="15233"/>
              <a:ext cx="3869" cy="240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395" y="6586"/>
              <a:ext cx="2822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en-US" altLang="zh-CN" sz="1400" b="0" dirty="0" smtClean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FSB</a:t>
              </a:r>
              <a:r>
                <a:rPr kumimoji="1" lang="zh-CN" altLang="en-US" sz="1400" b="0" dirty="0" smtClean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总线</a:t>
              </a:r>
              <a:endParaRPr kumimoji="1" lang="zh-CN" altLang="en-US" sz="1400" b="0" dirty="0" smtClean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354" y="8589"/>
              <a:ext cx="2822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en-US" altLang="zh-CN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PCI</a:t>
              </a:r>
              <a:r>
                <a:rPr kumimoji="1" lang="zh-CN" altLang="en-US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总线</a:t>
              </a:r>
              <a:endParaRPr kumimoji="1" lang="zh-CN" altLang="en-US" sz="1400" b="0" dirty="0" smtClean="0">
                <a:ln>
                  <a:noFill/>
                </a:ln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567" y="8589"/>
              <a:ext cx="2822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zh-CN" altLang="en-US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内存总线</a:t>
              </a:r>
              <a:endParaRPr kumimoji="1" lang="zh-CN" altLang="en-US" sz="1400" b="0" dirty="0" smtClean="0">
                <a:ln>
                  <a:noFill/>
                </a:ln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395" y="10909"/>
              <a:ext cx="2822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zh-CN" altLang="en-US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桥间总线</a:t>
              </a:r>
              <a:endParaRPr kumimoji="1" lang="zh-CN" altLang="en-US" sz="1400" b="0" dirty="0" smtClean="0">
                <a:ln>
                  <a:noFill/>
                </a:ln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353" y="13297"/>
              <a:ext cx="2822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en-US" altLang="zh-CN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USB</a:t>
              </a:r>
              <a:r>
                <a:rPr kumimoji="1" lang="zh-CN" altLang="en-US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总线</a:t>
              </a:r>
              <a:endParaRPr kumimoji="1" lang="zh-CN" altLang="en-US" sz="1400" b="0" dirty="0" smtClean="0">
                <a:ln>
                  <a:noFill/>
                </a:ln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567" y="13297"/>
              <a:ext cx="2822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en-US" altLang="zh-CN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SATA</a:t>
              </a:r>
              <a:r>
                <a:rPr kumimoji="1" lang="zh-CN" altLang="en-US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总线</a:t>
              </a:r>
              <a:endParaRPr kumimoji="1" lang="zh-CN" altLang="en-US" sz="1400" b="0" dirty="0" smtClean="0">
                <a:ln>
                  <a:noFill/>
                </a:ln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006" y="15357"/>
              <a:ext cx="2822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zh-CN" altLang="en-US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串行总线</a:t>
              </a:r>
              <a:endParaRPr kumimoji="1" lang="zh-CN" altLang="en-US" sz="1400" b="0" dirty="0" smtClean="0">
                <a:ln>
                  <a:noFill/>
                </a:ln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490" y="15357"/>
              <a:ext cx="1995" cy="1440"/>
            </a:xfrm>
            <a:prstGeom prst="rect">
              <a:avLst/>
            </a:prstGeom>
            <a:noFill/>
            <a:ln w="285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25200" tIns="25400" rIns="25400" bIns="25400" numCol="1" spcCol="38100" rtlCol="0" anchor="ctr" forceAA="0">
              <a:noAutofit/>
            </a:bodyPr>
            <a:p>
              <a:pPr algn="l"/>
              <a:r>
                <a:rPr kumimoji="1" lang="en-US" altLang="zh-CN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ISA</a:t>
              </a:r>
              <a:r>
                <a:rPr kumimoji="1" lang="zh-CN" altLang="en-US" sz="1400" b="0" dirty="0" smtClean="0">
                  <a:ln>
                    <a:noFill/>
                  </a:ln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总线</a:t>
              </a:r>
              <a:endParaRPr kumimoji="1" lang="zh-CN" altLang="en-US" sz="1400" b="0" dirty="0" smtClean="0">
                <a:ln>
                  <a:noFill/>
                </a:ln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南北桥芯片将</a:t>
            </a:r>
            <a:r>
              <a:rPr kumimoji="1" lang="en-US" altLang="zh-CN" sz="3050" dirty="0">
                <a:solidFill>
                  <a:schemeClr val="bg1"/>
                </a:solidFill>
              </a:rPr>
              <a:t>CPU</a:t>
            </a:r>
            <a:r>
              <a:rPr kumimoji="1" lang="zh-CN" altLang="en-US" sz="3050" dirty="0">
                <a:solidFill>
                  <a:schemeClr val="bg1"/>
                </a:solidFill>
              </a:rPr>
              <a:t>与外设连接起来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740" y="1040765"/>
            <a:ext cx="9728200" cy="520890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北桥：北桥是CPU和内存、显卡等部件进行数据交换的唯一桥梁，也就是说CPU想和其他任何部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分通信必须经过北桥。北桥芯片中通常集成的还有内存控制器等，用来控制与内存的通信。现在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的主板上已经看不到北桥了，它的功能已经被集成到CPU当中了。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南桥：主要负责I/O设备之间的通信，CPU要想访问外设必须经过南桥芯片。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总线是传输数据用的，它分为地址总线和数据总线。以内存为例，地址总线传输要访问的内存地</a:t>
            </a:r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址，数据总线传输读写的数据。有些总线地址和数据是分离的，有些是同一根总线分时利用。</a:t>
            </a:r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FSB总线：即前端总线（Front Side Bus），CPU和北桥之间的桥梁，CPU和北桥传递的所有数据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必须经过FSB总线，可以这么说FSB总线的频率直接影响到CPU访问内存的速度。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  <a:p>
            <a:pPr algn="l"/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  <a:p>
            <a:pPr algn="l"/>
            <a:r>
              <a:rPr kumimoji="1" 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ISA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总线：最早出现的标准总线，传输速度低，早期的低速外设会采用</a:t>
            </a: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ISA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总线进行连接，比如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  <a:p>
            <a:pPr algn="l"/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声卡。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  <a:p>
            <a:pPr algn="l"/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PCI总线：一种高性能局部总线，构成了CPU和外设之间的高速通道。显卡一般都是用的PCI插槽，</a:t>
            </a:r>
            <a:endParaRPr kumimoji="1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  <a:p>
            <a:pPr algn="l"/>
            <a:r>
              <a:rPr kumimoji="1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PCI总线传输速度快，能够很好地让显卡和CPU进行数据交换。</a:t>
            </a:r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/>
            <a:endParaRPr kumimoji="1" lang="zh-CN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e5b53d6f-2596-4d02-8563-6c97b9a56c55}"/>
  <p:tag name="TABLE_ENDDRAG_ORIGIN_RECT" val="1522*228"/>
  <p:tag name="TABLE_ENDDRAG_RECT" val="193*248*1522*228"/>
</p:tagLst>
</file>

<file path=ppt/tags/tag2.xml><?xml version="1.0" encoding="utf-8"?>
<p:tagLst xmlns:p="http://schemas.openxmlformats.org/presentationml/2006/main">
  <p:tag name="KSO_WM_UNIT_TABLE_BEAUTIFY" val="smartTable{fcaadd89-8514-473d-b99a-19f74a9d2f31}"/>
  <p:tag name="TABLE_ENDDRAG_ORIGIN_RECT" val="646*215"/>
  <p:tag name="TABLE_ENDDRAG_RECT" val="193*768*646*215"/>
</p:tagLst>
</file>

<file path=ppt/tags/tag3.xml><?xml version="1.0" encoding="utf-8"?>
<p:tagLst xmlns:p="http://schemas.openxmlformats.org/presentationml/2006/main">
  <p:tag name="TABLE_ENDDRAG_ORIGIN_RECT" val="259*357"/>
  <p:tag name="TABLE_ENDDRAG_RECT" val="288*450*259*357"/>
  <p:tag name="KSO_WM_UNIT_TABLE_BEAUTIFY" val="smartTable{279370a8-0a1a-4c0d-8532-05669280ec9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演示</Application>
  <PresentationFormat>宽屏</PresentationFormat>
  <Paragraphs>334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阿里巴巴普惠体 R</vt:lpstr>
      <vt:lpstr>微软雅黑</vt:lpstr>
      <vt:lpstr>sans-serif</vt:lpstr>
      <vt:lpstr>苹方-简</vt:lpstr>
      <vt:lpstr>兰亭黑-简</vt:lpstr>
      <vt:lpstr>Arial</vt:lpstr>
      <vt:lpstr>Helvetica Light</vt:lpstr>
      <vt:lpstr>Helvetica Neue Medium</vt:lpstr>
      <vt:lpstr>Consolas</vt:lpstr>
      <vt:lpstr>Segoe Print</vt:lpstr>
      <vt:lpstr>Arial Unicode MS</vt:lpstr>
      <vt:lpstr>黑体</vt:lpstr>
      <vt:lpstr>阿里巴巴普惠体 M</vt:lpstr>
      <vt:lpstr>阿里巴巴普惠体 L</vt:lpstr>
      <vt:lpstr>Office 主题​​</vt:lpstr>
      <vt:lpstr>PowerPoint 演示文稿</vt:lpstr>
      <vt:lpstr>我是谁？</vt:lpstr>
      <vt:lpstr>PowerPoint 演示文稿</vt:lpstr>
      <vt:lpstr>有问题，咱弹幕见</vt:lpstr>
      <vt:lpstr>目录</vt:lpstr>
      <vt:lpstr>Part 1   CPU的基本结构 </vt:lpstr>
      <vt:lpstr>PowerPoint 演示文稿</vt:lpstr>
      <vt:lpstr>PowerPoint 演示文稿</vt:lpstr>
      <vt:lpstr>PowerPoint 演示文稿</vt:lpstr>
      <vt:lpstr>CPU的执行流程</vt:lpstr>
      <vt:lpstr>Part 2   电路基础</vt:lpstr>
      <vt:lpstr>组合电路基本原理</vt:lpstr>
      <vt:lpstr>时序电路基本原理</vt:lpstr>
      <vt:lpstr>单核主频是有极限的，多核成为主流</vt:lpstr>
      <vt:lpstr>Part 3   汇编语言和寄存器</vt:lpstr>
      <vt:lpstr>X86中的常用寄存器</vt:lpstr>
      <vt:lpstr>汇编语言是一种低级语言</vt:lpstr>
      <vt:lpstr>注意汇编代码中的寄存器宽度</vt:lpstr>
      <vt:lpstr>Part 4   中断的基本原理 </vt:lpstr>
      <vt:lpstr>中断的产生</vt:lpstr>
      <vt:lpstr>中断服务程序</vt:lpstr>
      <vt:lpstr>接下来，答疑环节  发弹幕，来提问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氦钠锶</cp:lastModifiedBy>
  <cp:revision>26</cp:revision>
  <dcterms:created xsi:type="dcterms:W3CDTF">2021-10-19T05:38:00Z</dcterms:created>
  <dcterms:modified xsi:type="dcterms:W3CDTF">2021-10-21T07:11:03Z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774204CD7BD5448394EC8E5ABD480864</vt:lpwstr>
  </property>
</Properties>
</file>