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1241" r:id="rId5"/>
    <p:sldId id="1242" r:id="rId6"/>
    <p:sldId id="273" r:id="rId7"/>
    <p:sldId id="1116" r:id="rId8"/>
    <p:sldId id="1268" r:id="rId9"/>
    <p:sldId id="1152" r:id="rId10"/>
    <p:sldId id="1214" r:id="rId11"/>
    <p:sldId id="1213" r:id="rId12"/>
    <p:sldId id="1289" r:id="rId13"/>
    <p:sldId id="1290" r:id="rId14"/>
    <p:sldId id="1291" r:id="rId15"/>
    <p:sldId id="1177" r:id="rId16"/>
    <p:sldId id="1170" r:id="rId17"/>
    <p:sldId id="1308" r:id="rId18"/>
    <p:sldId id="1182" r:id="rId19"/>
    <p:sldId id="1312" r:id="rId20"/>
    <p:sldId id="1314" r:id="rId21"/>
    <p:sldId id="1315" r:id="rId22"/>
    <p:sldId id="1316" r:id="rId23"/>
    <p:sldId id="1318" r:id="rId24"/>
    <p:sldId id="1319" r:id="rId25"/>
    <p:sldId id="1321" r:id="rId26"/>
    <p:sldId id="1322" r:id="rId27"/>
    <p:sldId id="1323" r:id="rId28"/>
    <p:sldId id="1309" r:id="rId29"/>
    <p:sldId id="1310" r:id="rId30"/>
    <p:sldId id="1185" r:id="rId31"/>
    <p:sldId id="124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麦 永顺" initials="麦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11E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1"/>
    <p:restoredTop sz="67275"/>
  </p:normalViewPr>
  <p:slideViewPr>
    <p:cSldViewPr snapToGrid="0" snapToObjects="1">
      <p:cViewPr varScale="1">
        <p:scale>
          <a:sx n="81" d="100"/>
          <a:sy n="81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algn="l">
              <a:lnSpc>
                <a:spcPct val="100000"/>
              </a:lnSpc>
            </a:pPr>
            <a:endParaRPr sz="1400" dirty="0">
              <a:solidFill>
                <a:srgbClr val="676B6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25071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125071" y="917464"/>
            <a:ext cx="10515600" cy="2499379"/>
          </a:xfrm>
        </p:spPr>
        <p:txBody>
          <a:bodyPr anchor="b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7577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38200" y="1744663"/>
            <a:ext cx="10515600" cy="42910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31200" y="489600"/>
            <a:ext cx="9729000" cy="65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00" y="1445192"/>
            <a:ext cx="9729000" cy="450691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训练营ppt模版-5.jpg" descr="训练营ppt模版-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1596000" y="3141742"/>
            <a:ext cx="9000000" cy="574517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ct val="0"/>
              </a:spcBef>
              <a:defRPr sz="3400" b="0" i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10871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125071" y="596767"/>
            <a:ext cx="10515600" cy="2662840"/>
          </a:xfrm>
        </p:spPr>
        <p:txBody>
          <a:bodyPr anchor="b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21151" y="5800846"/>
            <a:ext cx="10515600" cy="484208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请输入副标题</a:t>
            </a:r>
            <a:endParaRPr kumimoji="1"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718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kumimoji="1"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921150" y="4833257"/>
            <a:ext cx="10515599" cy="817933"/>
          </a:xfrm>
        </p:spPr>
        <p:txBody>
          <a:bodyPr anchor="ctr" anchorCtr="1"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anchor="ctr" anchorCtr="1"/>
          <a:lstStyle>
            <a:lvl1pPr>
              <a:defRPr b="1" i="0" baseline="0"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839913"/>
            <a:ext cx="10515600" cy="4410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5355773" y="2255838"/>
            <a:ext cx="5998028" cy="3538537"/>
          </a:xfrm>
        </p:spPr>
        <p:txBody>
          <a:bodyPr/>
          <a:lstStyle/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4726379" cy="6858000"/>
          </a:xfr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kumimoji="1"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355772" y="961901"/>
            <a:ext cx="5998028" cy="1068780"/>
          </a:xfrm>
        </p:spPr>
        <p:txBody>
          <a:bodyPr/>
          <a:lstStyle/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424613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732588" y="0"/>
            <a:ext cx="5459412" cy="3218213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732588" y="3503221"/>
            <a:ext cx="5459412" cy="3354779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798277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123713" y="0"/>
            <a:ext cx="3854303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8285163" y="0"/>
            <a:ext cx="3906837" cy="6858000"/>
          </a:xfr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anchor="ctr" anchorCtr="1"/>
          <a:lstStyle>
            <a:lvl1pPr>
              <a:defRPr/>
            </a:lvl1pPr>
          </a:lstStyle>
          <a:p>
            <a:r>
              <a:rPr kumimoji="1" lang="zh-CN" altLang="en-US" dirty="0"/>
              <a:t>请输入标题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838199" y="1828800"/>
            <a:ext cx="5154637" cy="4219575"/>
          </a:xfrm>
        </p:spPr>
        <p:txBody>
          <a:bodyPr/>
          <a:lstStyle/>
          <a:p>
            <a:r>
              <a:rPr kumimoji="1" lang="zh-CN" altLang="en-US" dirty="0"/>
              <a:t>请输入内容</a:t>
            </a:r>
            <a:endParaRPr kumimoji="1"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302326" y="1828800"/>
            <a:ext cx="5051474" cy="421957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内容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86EA-347A-0A4B-B731-411027E898F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C02E-4B37-F146-8FFE-91CADB2232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1016000"/>
            <a:ext cx="10160000" cy="27940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ctr">
              <a:lnSpc>
                <a:spcPct val="140000"/>
              </a:lnSpc>
            </a:pPr>
            <a:endParaRPr lang="en-US" sz="4500" b="1">
              <a:solidFill>
                <a:srgbClr val="41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3962400"/>
            <a:ext cx="10160000" cy="127000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ctr">
              <a:lnSpc>
                <a:spcPct val="140000"/>
              </a:lnSpc>
            </a:pPr>
            <a:endParaRPr lang="en-US" sz="1800">
              <a:solidFill>
                <a:srgbClr val="676B6F"/>
              </a:solidFill>
              <a:latin typeface="sans-serif"/>
              <a:ea typeface="sans-serif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-88900" y="-38100"/>
            <a:ext cx="12293600" cy="6972300"/>
          </a:xfrm>
          <a:prstGeom prst="rect">
            <a:avLst/>
          </a:prstGeom>
          <a:solidFill>
            <a:scrgbClr r="99555" g="99555" b="99555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39700" y="-38100"/>
            <a:ext cx="12471400" cy="7002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090" y="2242820"/>
            <a:ext cx="9194165" cy="22764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6600" b="1" spc="3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兰亭黑-简" panose="02000000000000000000" charset="-122"/>
              </a:rPr>
              <a:t>CPU</a:t>
            </a:r>
            <a:r>
              <a:rPr lang="zh-CN" altLang="en-US" sz="6600" b="1" spc="3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兰亭黑-简" panose="02000000000000000000" charset="-122"/>
              </a:rPr>
              <a:t>是怎么寻址</a:t>
            </a:r>
            <a:r>
              <a:rPr lang="zh-CN" altLang="en-US" sz="6600" b="1" spc="3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兰亭黑-简" panose="02000000000000000000" charset="-122"/>
              </a:rPr>
              <a:t>的</a:t>
            </a:r>
            <a:endParaRPr lang="zh-CN" altLang="en-US" sz="6600" b="1" spc="3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兰亭黑-简" panose="02000000000000000000" charset="-122"/>
            </a:endParaRPr>
          </a:p>
          <a:p>
            <a:pPr>
              <a:spcBef>
                <a:spcPts val="1200"/>
              </a:spcBef>
            </a:pPr>
            <a:endParaRPr lang="en-US" sz="6600" b="1" spc="3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兰亭黑-简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220" y="4091017"/>
            <a:ext cx="9425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+mn-ea"/>
              </a:rPr>
              <a:t>海纳  </a:t>
            </a:r>
            <a:endParaRPr kumimoji="1" lang="en-US" altLang="zh-CN" sz="32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endParaRPr kumimoji="1" lang="en-US" altLang="zh-CN" sz="32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华</a:t>
            </a:r>
            <a:r>
              <a:rPr kumimoji="1" lang="en-US" altLang="zh-CN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为资深编译器专家</a:t>
            </a:r>
            <a:endParaRPr kumimoji="1" lang="en-US" altLang="zh-CN" sz="28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r>
              <a:rPr kumimoji="1" lang="en-US" altLang="zh-CN" sz="28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原Huawei JDK团队负责人</a:t>
            </a:r>
            <a:endParaRPr kumimoji="1" lang="en-US" altLang="zh-CN" sz="28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CISC vs RISC</a:t>
            </a:r>
            <a:endParaRPr kumimoji="1" lang="en-US" altLang="zh-CN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34060" y="1506855"/>
          <a:ext cx="9721850" cy="467804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895850"/>
                <a:gridCol w="4826000"/>
              </a:tblGrid>
              <a:tr h="664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CISC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RISC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有条件</a:t>
                      </a:r>
                      <a:r>
                        <a:rPr lang="zh-CN" altLang="en-US"/>
                        <a:t>码。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没有条件码。测试指令使用普通寄存</a:t>
                      </a:r>
                      <a:r>
                        <a:rPr lang="zh-CN" altLang="en-US"/>
                        <a:t>器。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栈的使用比较</a:t>
                      </a:r>
                      <a:r>
                        <a:rPr lang="zh-CN" altLang="en-US"/>
                        <a:t>多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有更多的寄存器。更倾向于使用寄存</a:t>
                      </a:r>
                      <a:r>
                        <a:rPr lang="zh-CN" altLang="en-US"/>
                        <a:t>器。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一条指令可以做更多的事情，</a:t>
                      </a:r>
                      <a:r>
                        <a:rPr lang="zh-CN" altLang="en-US" sz="1800">
                          <a:sym typeface="+mn-ea"/>
                        </a:rPr>
                        <a:t>编译器产生的二进制</a:t>
                      </a:r>
                      <a:r>
                        <a:rPr lang="zh-CN" altLang="en-US" sz="1800">
                          <a:sym typeface="+mn-ea"/>
                        </a:rPr>
                        <a:t>文件体积更小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需要多条指令组合，编译文件体积更</a:t>
                      </a:r>
                      <a:r>
                        <a:rPr lang="zh-CN" altLang="en-US"/>
                        <a:t>大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电路面积大，功耗更难控制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指令精简，电路面积小，功耗容易做到比较</a:t>
                      </a:r>
                      <a:r>
                        <a:rPr lang="zh-CN" altLang="en-US"/>
                        <a:t>小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对比举例：</a:t>
            </a:r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X86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CAS</a:t>
            </a:r>
            <a:endParaRPr kumimoji="1" lang="en-US" altLang="zh-CN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270" y="1294130"/>
            <a:ext cx="9323070" cy="403860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 jint  Atomic::cmpxchg(jint exchange_value, volatile jint* dest, 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jint  compare_value) {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mp = os::is_MP();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__asm__ volatile (LOCK_IF_MP(%4) "cmpxchgl %1,(%3)"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: "=a" (exchange_value)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: "r" (exchange_value), "a" (compare_value), "r" (dest), "r" (mp)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: "cc", "memory");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exchange_value;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对比举例：</a:t>
            </a:r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Arm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CAS</a:t>
            </a:r>
            <a:endParaRPr kumimoji="1" lang="en-US" altLang="zh-CN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675" y="1121410"/>
            <a:ext cx="7689850" cy="506285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inline int atomic_cmpxchg(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atomic_t *ptr, int old, int new)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long oldval, res;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smp_mb(); 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__asm__ __volatile__("@ atomic_cmpxchg\n"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"ldrex %1, [%2]\n" "mov %0, #0\n" //res = 0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"teq %1, %3\n" 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"strexeq %0, %4, [%2]\n"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"=&amp;r" (res), "=&amp;r" (oldval)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"r" (&amp;ptr-&gt;counter), "Ir" (old), "r" (new)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 "cc");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while (res); 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smp_mb();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oldval;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1296975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2</a:t>
            </a:r>
            <a:r>
              <a:rPr lang="zh-CN" altLang="en-US" sz="6600" b="1" dirty="0">
                <a:solidFill>
                  <a:schemeClr val="accent2"/>
                </a:solidFill>
              </a:rPr>
              <a:t>   指令寻</a:t>
            </a:r>
            <a:r>
              <a:rPr lang="zh-CN" altLang="en-US" sz="6600" b="1" dirty="0">
                <a:solidFill>
                  <a:schemeClr val="accent2"/>
                </a:solidFill>
              </a:rPr>
              <a:t>址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指令中的操作数的寻址</a:t>
            </a:r>
            <a:r>
              <a:rPr kumimoji="1" lang="zh-CN" altLang="en-US" sz="3050" dirty="0">
                <a:solidFill>
                  <a:schemeClr val="bg1"/>
                </a:solidFill>
              </a:rPr>
              <a:t>方式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2635" y="1490345"/>
          <a:ext cx="9721850" cy="433768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14500"/>
                <a:gridCol w="8007350"/>
              </a:tblGrid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寻址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举</a:t>
                      </a:r>
                      <a:r>
                        <a:rPr lang="zh-CN" altLang="en-US"/>
                        <a:t>例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立即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数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指令所需的操作数直接包含在指令代码中，就是常说的立即数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注意，立即数有8/16位两种，在使用时要求与另一个操作数长度匹配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且只能出现在源操作数位置。例如</a:t>
                      </a: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movw $8, %ax</a:t>
                      </a:r>
                      <a:endParaRPr lang="en-US" altLang="zh-CN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绝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对寻址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用数字对内存进行引用。</a:t>
                      </a: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mov </a:t>
                      </a:r>
                      <a:r>
                        <a:rPr 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(x010), %ax</a:t>
                      </a:r>
                      <a:endParaRPr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寄存器寻址</a:t>
                      </a:r>
                      <a:endParaRPr lang="en-US" altLang="zh-CN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操作数是寄存器。例如</a:t>
                      </a: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movw</a:t>
                      </a:r>
                      <a:r>
                        <a:rPr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</a:t>
                      </a:r>
                      <a:r>
                        <a:rPr 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%ax</a:t>
                      </a:r>
                      <a:r>
                        <a:rPr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,</a:t>
                      </a:r>
                      <a:r>
                        <a:rPr 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%bx</a:t>
                      </a:r>
                      <a:r>
                        <a:rPr 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。</a:t>
                      </a:r>
                      <a:endParaRPr lang="zh-CN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间接寻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址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通过寄存器对内存进行寻址。例如</a:t>
                      </a: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 mov (%ax), %bx</a:t>
                      </a:r>
                      <a:endParaRPr lang="en-US" altLang="zh-CN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  <a:tr h="6115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基址偏移寻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址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mov $0x8(%ax), %bx</a:t>
                      </a:r>
                      <a:endParaRPr lang="en-US" altLang="zh-CN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指令中的操作数的寻址</a:t>
            </a:r>
            <a:r>
              <a:rPr kumimoji="1" lang="zh-CN" altLang="en-US" sz="3050" dirty="0">
                <a:solidFill>
                  <a:schemeClr val="bg1"/>
                </a:solidFill>
              </a:rPr>
              <a:t>方式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3270" y="1768475"/>
          <a:ext cx="9721850" cy="306895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14500"/>
                <a:gridCol w="8007350"/>
              </a:tblGrid>
              <a:tr h="694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寻址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举</a:t>
                      </a:r>
                      <a:r>
                        <a:rPr lang="zh-CN" altLang="en-US"/>
                        <a:t>例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5651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变址寻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址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mov (%ax, %bx), %cx</a:t>
                      </a:r>
                      <a:endParaRPr lang="en-US" altLang="zh-CN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变址寻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址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mov $8(%ax, %bx), %cx</a:t>
                      </a:r>
                      <a:endParaRPr 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  <a:tr h="509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比例变址寻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址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mov (%ax, %bx, 4), %cx;     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把</a:t>
                      </a: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ax + bx*4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处的内存的值送到</a:t>
                      </a: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cx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寄存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器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  <a:tr h="727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比例变址寻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</a:rPr>
                        <a:t>址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mov $0x8(%ax, %bx, 4), %cx;     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把</a:t>
                      </a: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ax + bx * 4 + 8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位置处的内存值送到</a:t>
                      </a:r>
                      <a:r>
                        <a:rPr lang="en-US" altLang="zh-CN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cx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寄存</a:t>
                      </a:r>
                      <a:r>
                        <a:rPr lang="zh-CN" altLang="en-US">
                          <a:latin typeface="阿里巴巴普惠体 R" panose="00020600040101010101" pitchFamily="18" charset="-122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a:t>器</a:t>
                      </a:r>
                      <a:endParaRPr lang="zh-CN" altLang="en-US">
                        <a:latin typeface="阿里巴巴普惠体 R" panose="00020600040101010101" pitchFamily="18" charset="-122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81050" y="1293800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3</a:t>
            </a:r>
            <a:r>
              <a:rPr lang="zh-CN" altLang="en-US" sz="6600" b="1" dirty="0">
                <a:solidFill>
                  <a:schemeClr val="accent2"/>
                </a:solidFill>
              </a:rPr>
              <a:t>   对象内存</a:t>
            </a:r>
            <a:r>
              <a:rPr lang="zh-CN" altLang="en-US" sz="6600" b="1" dirty="0">
                <a:solidFill>
                  <a:schemeClr val="accent2"/>
                </a:solidFill>
              </a:rPr>
              <a:t>布局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C++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内存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布局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0665" y="1459865"/>
            <a:ext cx="6479540" cy="438594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e8 f1 fe ff ff          callq  400510 &lt;_Znwm@plt&gt;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c7 00 00 00 00 00       movl   $0x0,(%rax)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c6 40 04 00             movb   $0x0,0x4(%rax)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 c7 40 06 00 00       movw   $0x0,0x6(%rax)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89 45 f8             mov    %rax,-0x8(%rbp)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8b 45 f8             mov    -0x8(%rbp),%rax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c7 00 01 00 00 00       movl   $0x1,(%rax)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8b 45 f8             mov    -0x8(%rbp),%rax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c6 40 04 02             movb   $0x2,0x4(%rax)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8b 45 f8             mov    -0x8(%rbp),%rax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 c7 40 06 03 00       movw   $0x3,0x6(%rax)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260" y="1121410"/>
            <a:ext cx="2926715" cy="506285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b;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short c;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A* obj = new A();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obj-&gt;a = 1;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obj-&gt;b = 2;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obj-&gt;c = 3;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C++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内存布局：虚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函数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13225" y="1459865"/>
            <a:ext cx="6479540" cy="438594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83 ec 08             sub    $0x8,%rsp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 10 00 00 00          mov    $0x10,%edi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e8 e2 ff ff ff          callq  400580 &lt;_Znwm@plt&gt;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c7 00 70 07 40 00    movq   $0x400770,(%rax)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c7 40 08 01 00 00 00    movl   $0x1,0x8(%rax)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 c0                   xor    %eax,%eax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83 c4 08             add    $0x8,%rsp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c3                      retq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750" y="1121410"/>
            <a:ext cx="2926715" cy="506285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virtual void foo() {}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A* obj = new A();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obj-&gt;a = 1;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C++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内存布局：虚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函数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5970" y="247205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0x0:    vtable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5970" y="330644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0x8:            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7230" y="330644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0x100800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" name="肘形连接符 7"/>
          <p:cNvCxnSpPr>
            <a:endCxn id="7" idx="1"/>
          </p:cNvCxnSpPr>
          <p:nvPr/>
        </p:nvCxnSpPr>
        <p:spPr>
          <a:xfrm>
            <a:off x="3435985" y="2883535"/>
            <a:ext cx="1071245" cy="840105"/>
          </a:xfrm>
          <a:prstGeom prst="bentConnector3">
            <a:avLst>
              <a:gd name="adj1" fmla="val 50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24445" y="1689100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0x100800:   foo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7" idx="3"/>
            <a:endCxn id="9" idx="2"/>
          </p:cNvCxnSpPr>
          <p:nvPr/>
        </p:nvCxnSpPr>
        <p:spPr>
          <a:xfrm flipV="1">
            <a:off x="7167245" y="2523490"/>
            <a:ext cx="1787525" cy="120015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25071" y="1957388"/>
            <a:ext cx="10515600" cy="1655762"/>
          </a:xfrm>
        </p:spPr>
        <p:txBody>
          <a:bodyPr>
            <a:noAutofit/>
          </a:bodyPr>
          <a:lstStyle/>
          <a:p>
            <a:pPr algn="l"/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海纳，华为资深编译器专家，原Huawei JDK团队负责人。著有《自己动手写Python虚拟机》，并长期维护知乎专栏《进击的Java新人》，最近在写的《从零开始写linux内核》也即将上市。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海纳的工作领域涉及数据库、操作系统、编译器和图像处理，以及计算机视觉等方面，积累了大量的一线实战经验。同时，他也是开源社区的积级贡献者，发起了railgun虚拟机和海浪编程语言等项目。</a:t>
            </a:r>
            <a:endParaRPr lang="zh-CN" altLang="en-US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5071" y="-527161"/>
            <a:ext cx="10515600" cy="2499379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我是谁？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44145" y="3683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C++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内存布局：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继承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1565" y="1459865"/>
            <a:ext cx="3890010" cy="438594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-0x18(%rbp),%rax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   $0x1,0x8(%rax)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-0x18(%rbp),%rax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(%rax),%rax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(%rax),%rax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-0x18(%rbp),%rdx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%rdx,%rdi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  *%rax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750" y="1121410"/>
            <a:ext cx="2926715" cy="506285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virtual void foo()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printf("In A\n");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 : public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virtual void foo()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printf("In B\n");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A* obj = new B();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obj-&gt;a = 1;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obj-&gt;foo();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运行时识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别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5970" y="247205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0x0:    vtable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5970" y="330644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0x8:            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7230" y="330644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类型的虚</a:t>
            </a:r>
            <a:r>
              <a:rPr lang="zh-CN" altLang="en-US">
                <a:solidFill>
                  <a:schemeClr val="tx1"/>
                </a:solidFill>
              </a:rPr>
              <a:t>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肘形连接符 7"/>
          <p:cNvCxnSpPr>
            <a:endCxn id="7" idx="1"/>
          </p:cNvCxnSpPr>
          <p:nvPr/>
        </p:nvCxnSpPr>
        <p:spPr>
          <a:xfrm>
            <a:off x="3435985" y="2883535"/>
            <a:ext cx="1071245" cy="840105"/>
          </a:xfrm>
          <a:prstGeom prst="bentConnector3">
            <a:avLst>
              <a:gd name="adj1" fmla="val 50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75970" y="414083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0xC:            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7230" y="152717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类型的虚</a:t>
            </a:r>
            <a:r>
              <a:rPr lang="zh-CN" altLang="en-US">
                <a:solidFill>
                  <a:schemeClr val="tx1"/>
                </a:solidFill>
              </a:rPr>
              <a:t>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14005" y="330644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fooB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14005" y="152717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fooA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3"/>
            <a:endCxn id="12" idx="1"/>
          </p:cNvCxnSpPr>
          <p:nvPr/>
        </p:nvCxnSpPr>
        <p:spPr>
          <a:xfrm>
            <a:off x="7167245" y="1944370"/>
            <a:ext cx="74676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11" idx="1"/>
          </p:cNvCxnSpPr>
          <p:nvPr/>
        </p:nvCxnSpPr>
        <p:spPr>
          <a:xfrm>
            <a:off x="7167245" y="3723640"/>
            <a:ext cx="74676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01625" y="16764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dynamic_cast 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依赖虚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表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465" y="1068705"/>
            <a:ext cx="3256915" cy="506285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</a:t>
            </a:r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printf("In A\n");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 : public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foo()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printf("In B\n");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A* obj = new B();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B* pb = dynamic_cast&lt;B*&gt;(obj);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pb-&gt;foo();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66205" y="1068705"/>
            <a:ext cx="3256915" cy="506285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foo()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printf("In A\n");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 : public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foo()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printf("In B\n");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理解编译单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元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270" y="1287780"/>
            <a:ext cx="9323070" cy="241046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每个独立的</a:t>
            </a:r>
            <a:r>
              <a:rPr kumimoji="1" lang="en-US" altLang="zh-CN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C/Cpp</a:t>
            </a: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文件是一个编译单元。</a:t>
            </a: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不在本编译单元的符号要使用</a:t>
            </a:r>
            <a:r>
              <a:rPr kumimoji="1" lang="en-US" altLang="zh-CN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来声明，不需要对外暴露的符号尽量使用</a:t>
            </a:r>
            <a:r>
              <a:rPr kumimoji="1" lang="en-US" altLang="zh-CN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为什么函虚数不能使用泛型声</a:t>
            </a: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明？</a:t>
            </a: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templates may not be ‘virtual’</a:t>
            </a: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75425" y="2679065"/>
            <a:ext cx="3256915" cy="362648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 &lt;typename T&gt;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add(T a, T b)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a + b;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a;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象内存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布局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1345" y="215963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0x0:  mark_oop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1345" y="299402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0x8: Klass*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6010" y="3399155"/>
            <a:ext cx="2660015" cy="550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parents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1345" y="3828415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fields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2605" y="1748155"/>
            <a:ext cx="4427220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age</a:t>
            </a:r>
            <a:r>
              <a:rPr lang="zh-CN" altLang="en-US">
                <a:solidFill>
                  <a:schemeClr val="tx1"/>
                </a:solidFill>
              </a:rPr>
              <a:t>，锁状态，</a:t>
            </a:r>
            <a:r>
              <a:rPr lang="en-US" altLang="zh-CN">
                <a:solidFill>
                  <a:schemeClr val="tx1"/>
                </a:solidFill>
              </a:rPr>
              <a:t>hash code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forwarding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6010" y="3949700"/>
            <a:ext cx="2660015" cy="550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itable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76010" y="4500245"/>
            <a:ext cx="2660015" cy="550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vtable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6010" y="5050790"/>
            <a:ext cx="2660015" cy="550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oopmap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2" idx="3"/>
            <a:endCxn id="6" idx="1"/>
          </p:cNvCxnSpPr>
          <p:nvPr/>
        </p:nvCxnSpPr>
        <p:spPr>
          <a:xfrm flipV="1">
            <a:off x="4531360" y="2165350"/>
            <a:ext cx="1071245" cy="411480"/>
          </a:xfrm>
          <a:prstGeom prst="bentConnector3">
            <a:avLst>
              <a:gd name="adj1" fmla="val 50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3"/>
            <a:endCxn id="10" idx="1"/>
          </p:cNvCxnSpPr>
          <p:nvPr/>
        </p:nvCxnSpPr>
        <p:spPr>
          <a:xfrm>
            <a:off x="4531360" y="3411220"/>
            <a:ext cx="1644650" cy="81407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Python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对象内存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布局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3120" y="2269490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PyObjectHeader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3120" y="3103880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”a”: 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3120" y="3938270"/>
            <a:ext cx="2660015" cy="83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”b”: “Hello”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5230" y="1891030"/>
            <a:ext cx="3890010" cy="326072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en-US" altLang="zh-CN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对象的属性是一张哈希</a:t>
            </a: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表。</a:t>
            </a: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可以随时增删</a:t>
            </a: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属性。</a:t>
            </a: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访问属性的效率极</a:t>
            </a:r>
            <a:r>
              <a:rPr kumimoji="1" lang="zh-CN" altLang="en-US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差。</a:t>
            </a:r>
            <a:endParaRPr kumimoji="1" lang="zh-CN" altLang="en-US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81050" y="1293800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4</a:t>
            </a:r>
            <a:r>
              <a:rPr lang="zh-CN" altLang="en-US" sz="6600" b="1" dirty="0">
                <a:solidFill>
                  <a:schemeClr val="accent2"/>
                </a:solidFill>
              </a:rPr>
              <a:t>   内存管理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713740" y="385445"/>
            <a:ext cx="977138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solidFill>
                  <a:schemeClr val="bg1"/>
                </a:solidFill>
              </a:rPr>
              <a:t>为什么要学习内存管</a:t>
            </a:r>
            <a:r>
              <a:rPr kumimoji="1" lang="zh-CN" altLang="en-US" sz="3050" dirty="0">
                <a:solidFill>
                  <a:schemeClr val="bg1"/>
                </a:solidFill>
              </a:rPr>
              <a:t>理</a:t>
            </a:r>
            <a:endParaRPr kumimoji="1" lang="zh-CN" altLang="en-US" sz="305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740" y="1475740"/>
            <a:ext cx="9213215" cy="412178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内存知识是基石。从今天课程的例子里可以看到，对内存知识的理解是你深入理解各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种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语言的基础。它广泛而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普遍。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系统级开发人员缺口大，职业天花板高，走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出内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卷。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3. 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内存知识零散而且难。每学一个知识都需要太多的前置知识，看不到边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界。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所以我整理出来这个专栏献给所有热爱技术的人，希望在基础软件前进的道路上，大家不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要再走弯</a:t>
            </a:r>
            <a:r>
              <a:rPr kumimoji="1" lang="zh-CN" altLang="en-US" b="0" dirty="0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路。</a:t>
            </a: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b="0" dirty="0">
              <a:solidFill>
                <a:schemeClr val="bg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2044700"/>
            <a:ext cx="10515600" cy="249999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接下来，答疑环节</a:t>
            </a:r>
            <a:br>
              <a:rPr lang="zh-CN" altLang="en-US" sz="6600" b="1" dirty="0">
                <a:solidFill>
                  <a:schemeClr val="accent2"/>
                </a:solidFill>
              </a:rPr>
            </a:br>
            <a:br>
              <a:rPr lang="zh-CN" altLang="en-US" sz="6600" b="1" dirty="0">
                <a:solidFill>
                  <a:schemeClr val="accent2"/>
                </a:solidFill>
              </a:rPr>
            </a:br>
            <a:r>
              <a:rPr lang="zh-CN" altLang="en-US" sz="6600" b="1" dirty="0">
                <a:solidFill>
                  <a:schemeClr val="accent2"/>
                </a:solidFill>
              </a:rPr>
              <a:t>发弹幕，来提问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79170" y="366395"/>
            <a:ext cx="705739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</a:rPr>
              <a:t>三场导学直播</a:t>
            </a:r>
            <a:endParaRPr lang="en-US" altLang="zh-CN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20</a:t>
            </a:r>
            <a:r>
              <a:rPr lang="zh-CN" altLang="en-US" sz="2800">
                <a:solidFill>
                  <a:schemeClr val="bg1"/>
                </a:solidFill>
              </a:rPr>
              <a:t>日：拆解CPU的基本结构和运行原理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21</a:t>
            </a:r>
            <a:r>
              <a:rPr lang="zh-CN" altLang="en-US" sz="2800">
                <a:solidFill>
                  <a:schemeClr val="bg1"/>
                </a:solidFill>
              </a:rPr>
              <a:t>日：汇编语言是怎么一回事？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25</a:t>
            </a:r>
            <a:r>
              <a:rPr lang="zh-CN" altLang="en-US" sz="2800">
                <a:solidFill>
                  <a:schemeClr val="bg1"/>
                </a:solidFill>
              </a:rPr>
              <a:t>日：</a:t>
            </a:r>
            <a:r>
              <a:rPr lang="en-US" altLang="zh-CN" sz="2800">
                <a:solidFill>
                  <a:schemeClr val="bg1"/>
                </a:solidFill>
              </a:rPr>
              <a:t> 一个CPU是怎么寻址的？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 descr="营销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524760"/>
            <a:ext cx="922972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79170" y="366395"/>
            <a:ext cx="705739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</a:rPr>
              <a:t>三场导学直播</a:t>
            </a:r>
            <a:endParaRPr lang="en-US" altLang="zh-CN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20</a:t>
            </a:r>
            <a:r>
              <a:rPr lang="zh-CN" altLang="en-US" sz="2800">
                <a:solidFill>
                  <a:schemeClr val="bg1"/>
                </a:solidFill>
              </a:rPr>
              <a:t>日：拆解CPU的基本结构和运行原理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21</a:t>
            </a:r>
            <a:r>
              <a:rPr lang="zh-CN" altLang="en-US" sz="2800">
                <a:solidFill>
                  <a:schemeClr val="bg1"/>
                </a:solidFill>
              </a:rPr>
              <a:t>日：汇编语言是怎么一回事？</a:t>
            </a:r>
            <a:endParaRPr lang="zh-CN" altLang="en-US" sz="280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</a:rPr>
              <a:t>10</a:t>
            </a:r>
            <a:r>
              <a:rPr lang="zh-CN" altLang="en-US" sz="2800">
                <a:solidFill>
                  <a:schemeClr val="bg1"/>
                </a:solidFill>
              </a:rPr>
              <a:t>月</a:t>
            </a:r>
            <a:r>
              <a:rPr lang="en-US" altLang="zh-CN" sz="2800">
                <a:solidFill>
                  <a:schemeClr val="bg1"/>
                </a:solidFill>
              </a:rPr>
              <a:t>25</a:t>
            </a:r>
            <a:r>
              <a:rPr lang="zh-CN" altLang="en-US" sz="2800">
                <a:solidFill>
                  <a:schemeClr val="bg1"/>
                </a:solidFill>
              </a:rPr>
              <a:t>日：</a:t>
            </a:r>
            <a:r>
              <a:rPr lang="en-US" altLang="zh-CN" sz="2800">
                <a:solidFill>
                  <a:schemeClr val="bg1"/>
                </a:solidFill>
              </a:rPr>
              <a:t> 一个CPU是怎么寻址的？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" name="图片 1" descr="营销页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524760"/>
            <a:ext cx="922972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10515600" cy="165576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我会随机回答大家的问题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91795"/>
            <a:ext cx="10515600" cy="2499379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有问题，咱弹幕见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524000" y="-532130"/>
            <a:ext cx="10515600" cy="2499995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accent2"/>
                </a:solidFill>
              </a:rPr>
              <a:t>目录</a:t>
            </a:r>
            <a:endParaRPr lang="zh-CN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117" name="TextBox 5"/>
          <p:cNvSpPr txBox="1"/>
          <p:nvPr/>
        </p:nvSpPr>
        <p:spPr>
          <a:xfrm>
            <a:off x="2761615" y="2240915"/>
            <a:ext cx="5915660" cy="43999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00000"/>
              </a:lnSpc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 1</a:t>
            </a:r>
            <a:r>
              <a:rPr kumimoji="1" lang="zh-CN" altLang="en-US">
                <a:sym typeface="+mn-ea"/>
              </a:rPr>
              <a:t>、</a:t>
            </a:r>
            <a:r>
              <a:rPr kumimoji="1" lang="en-US" altLang="zh-CN">
                <a:sym typeface="+mn-ea"/>
              </a:rPr>
              <a:t>CISC vs RISC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2</a:t>
            </a:r>
            <a:r>
              <a:rPr kumimoji="1" lang="zh-CN" altLang="en-US">
                <a:sym typeface="+mn-ea"/>
              </a:rPr>
              <a:t>、指令寻址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3</a:t>
            </a:r>
            <a:r>
              <a:rPr kumimoji="1" lang="zh-CN" altLang="en-US">
                <a:sym typeface="+mn-ea"/>
              </a:rPr>
              <a:t>、各语言对象内存布局对比</a:t>
            </a:r>
            <a:endParaRPr kumimoji="1" lang="zh-CN" altLang="en-US">
              <a:sym typeface="+mn-ea"/>
            </a:endParaRPr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kumimoji="1" lang="zh-CN" altLang="en-US">
              <a:sym typeface="+mn-ea"/>
            </a:endParaRPr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r>
              <a:rPr kumimoji="1" lang="en-US" altLang="zh-CN">
                <a:sym typeface="+mn-ea"/>
              </a:rPr>
              <a:t>4</a:t>
            </a:r>
            <a:r>
              <a:rPr kumimoji="1" lang="zh-CN" altLang="en-US">
                <a:sym typeface="+mn-ea"/>
              </a:rPr>
              <a:t>、保护模式和内存管理</a:t>
            </a:r>
            <a:endParaRPr kumimoji="1" lang="zh-CN" altLang="en-US"/>
          </a:p>
          <a:p>
            <a:pPr marL="226060" lvl="1" indent="0">
              <a:lnSpc>
                <a:spcPct val="100000"/>
              </a:lnSpc>
              <a:buSzPct val="100000"/>
              <a:buNone/>
              <a:defRPr sz="3500">
                <a:solidFill>
                  <a:srgbClr val="FFFFFF"/>
                </a:solidFill>
                <a:latin typeface="+mn-lt"/>
                <a:ea typeface="+mn-ea"/>
                <a:cs typeface="+mn-cs"/>
                <a:sym typeface="Arial" panose="020B0604020202020204"/>
              </a:defRPr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思考题</a:t>
            </a:r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答案</a:t>
            </a:r>
            <a:endParaRPr kumimoji="1" lang="zh-CN" altLang="en-US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4370" y="3671570"/>
            <a:ext cx="8783955" cy="1954530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将所有数异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或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假设最后所求两数是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，则最后的结果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就是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xor n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，一定不为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找到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的最低一位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，然后将原数据分为两组，一组该位为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，另一组该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位为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，则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 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与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一定分属两个不同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组。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两组分别进行异或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操作。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115" y="1557020"/>
            <a:ext cx="8800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一个数组中，出现一次的元素有一个，其他元素都出现过两次。如何找到这个只出现一次的元素。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请在第一步的基础上，进一步思考，假如出现一次的元素有两个呢？如何找出这两个元素。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 xor a </a:t>
            </a:r>
            <a:r>
              <a:rPr lang="zh-CN" altLang="en-US">
                <a:solidFill>
                  <a:schemeClr val="bg1"/>
                </a:solidFill>
              </a:rPr>
              <a:t>的结果为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，异或又满足交换律，所以只要把整个数组的所有元素都异或一遍即可。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0420" y="2376475"/>
            <a:ext cx="10515600" cy="2499379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Part 1</a:t>
            </a:r>
            <a:r>
              <a:rPr lang="zh-CN" altLang="en-US" sz="6600" b="1" dirty="0">
                <a:solidFill>
                  <a:schemeClr val="accent2"/>
                </a:solidFill>
              </a:rPr>
              <a:t>   </a:t>
            </a:r>
            <a:r>
              <a:rPr lang="en-US" altLang="zh-CN" sz="6600" b="1" dirty="0">
                <a:solidFill>
                  <a:schemeClr val="accent2"/>
                </a:solidFill>
              </a:rPr>
              <a:t>CISC vs RISC</a:t>
            </a:r>
            <a:br>
              <a:rPr lang="en-US" altLang="zh-CN" sz="6600" b="1" dirty="0">
                <a:solidFill>
                  <a:schemeClr val="accent2"/>
                </a:solidFill>
              </a:rPr>
            </a:br>
            <a:endParaRPr lang="en-US" altLang="zh-CN" sz="6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zh-CN" altLang="en-US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概念和历史</a:t>
            </a:r>
            <a:endParaRPr kumimoji="1" lang="en-US" altLang="zh-CN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725" y="1870710"/>
            <a:ext cx="9327515" cy="3367405"/>
          </a:xfrm>
          <a:prstGeom prst="rect">
            <a:avLst/>
          </a:prstGeom>
          <a:noFill/>
          <a:ln w="285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200" tIns="25400" rIns="25400" bIns="25400" numCol="1" spcCol="38100" rtlCol="0" anchor="ctr" forceAA="0">
            <a:noAutofit/>
          </a:bodyPr>
          <a:p>
            <a:pPr algn="l">
              <a:lnSpc>
                <a:spcPct val="150000"/>
              </a:lnSpc>
            </a:pP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复杂指令集计算机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(Complex Instruction Set Computing, CISC)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，它是最早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出现的指令集。上世纪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年代，人们发现新加到指令集中的高级指令很难以高效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的流水线结构组织起来，而且这种指令也很少被用到。所以工业界就在探索解决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之道，认为可以只使用更少的指令，通过它们的组合来完成复杂的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任务。</a:t>
            </a: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Patterson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Hennessy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就在工业界探索的基础上明确提出了精简指令集（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Reduced</a:t>
            </a:r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Instruction Set Computing, RISC)</a:t>
            </a:r>
            <a:r>
              <a:rPr kumimoji="1" lang="zh-CN" altLang="en-US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的概念，并把以前的指令集称为</a:t>
            </a:r>
            <a:r>
              <a:rPr kumimoji="1" lang="en-US" altLang="zh-CN" sz="2000" b="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CISC</a:t>
            </a:r>
            <a:endParaRPr kumimoji="1" lang="en-US" altLang="zh-CN" sz="2000" b="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45770" y="466090"/>
            <a:ext cx="9729470" cy="65532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t" anchorCtr="0">
            <a:normAutofit/>
            <a:scene3d>
              <a:camera prst="orthographicFront"/>
              <a:lightRig rig="threePt" dir="t"/>
            </a:scene3d>
          </a:bodyPr>
          <a:lstStyle>
            <a:lvl1pPr marL="0" marR="0" indent="0" algn="l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chemeClr val="tx1"/>
                </a:solidFill>
                <a:uFillTx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Helvetica Light"/>
              </a:defRPr>
            </a:lvl1pPr>
            <a:lvl2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kumimoji="1" lang="en-US" altLang="zh-CN" sz="305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CISC vs RISC</a:t>
            </a:r>
            <a:endParaRPr kumimoji="1" lang="en-US" altLang="zh-CN" sz="305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45490" y="1213485"/>
          <a:ext cx="9721850" cy="467804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895850"/>
                <a:gridCol w="4826000"/>
              </a:tblGrid>
              <a:tr h="664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CISC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RISC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DA511E"/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指令数量</a:t>
                      </a:r>
                      <a:r>
                        <a:rPr lang="zh-CN" altLang="en-US"/>
                        <a:t>多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指令数量少。通常少于</a:t>
                      </a:r>
                      <a:r>
                        <a:rPr lang="en-US" altLang="zh-CN"/>
                        <a:t>100</a:t>
                      </a:r>
                      <a:r>
                        <a:rPr lang="zh-CN" altLang="en-US"/>
                        <a:t>个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有些指令延迟很长，比如内存</a:t>
                      </a:r>
                      <a:r>
                        <a:rPr lang="zh-CN" altLang="en-US"/>
                        <a:t>复制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很少出</a:t>
                      </a:r>
                      <a:r>
                        <a:rPr lang="zh-CN" altLang="en-US"/>
                        <a:t>现较长延迟的指令。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编码是可变长度</a:t>
                      </a:r>
                      <a:r>
                        <a:rPr lang="zh-CN" altLang="en-US"/>
                        <a:t>的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编码是固定长度</a:t>
                      </a:r>
                      <a:r>
                        <a:rPr lang="zh-CN" altLang="en-US"/>
                        <a:t>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指定操作数（指令寻址）的方式多</a:t>
                      </a:r>
                      <a:r>
                        <a:rPr lang="zh-CN" altLang="en-US"/>
                        <a:t>样。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寻址方式</a:t>
                      </a:r>
                      <a:r>
                        <a:rPr lang="zh-CN" altLang="en-US"/>
                        <a:t>简单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可以对内存和寄存器操作数进行算术和逻辑运</a:t>
                      </a:r>
                      <a:r>
                        <a:rPr lang="zh-CN" altLang="en-US"/>
                        <a:t>算。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只能对寄存器进行算术逻辑运算。对内存中的数只能用</a:t>
                      </a:r>
                      <a:r>
                        <a:rPr lang="en-US" altLang="zh-CN"/>
                        <a:t>load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store</a:t>
                      </a:r>
                      <a:r>
                        <a:rPr lang="zh-CN" altLang="en-US"/>
                        <a:t>指令进</a:t>
                      </a:r>
                      <a:r>
                        <a:rPr lang="zh-CN" altLang="en-US"/>
                        <a:t>行。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53ffcbd9-3f15-4772-94e4-882b6fcd8b1d}"/>
  <p:tag name="TABLE_ENDDRAG_ORIGIN_RECT" val="765*416"/>
  <p:tag name="TABLE_ENDDRAG_RECT" val="60*88*765*417"/>
</p:tagLst>
</file>

<file path=ppt/tags/tag2.xml><?xml version="1.0" encoding="utf-8"?>
<p:tagLst xmlns:p="http://schemas.openxmlformats.org/presentationml/2006/main">
  <p:tag name="KSO_WM_UNIT_TABLE_BEAUTIFY" val="smartTable{53ffcbd9-3f15-4772-94e4-882b6fcd8b1d}"/>
  <p:tag name="TABLE_ENDDRAG_ORIGIN_RECT" val="765*416"/>
  <p:tag name="TABLE_ENDDRAG_RECT" val="60*88*765*417"/>
</p:tagLst>
</file>

<file path=ppt/tags/tag3.xml><?xml version="1.0" encoding="utf-8"?>
<p:tagLst xmlns:p="http://schemas.openxmlformats.org/presentationml/2006/main">
  <p:tag name="KSO_WM_UNIT_TABLE_BEAUTIFY" val="smartTable{53ffcbd9-3f15-4772-94e4-882b6fcd8b1d}"/>
  <p:tag name="TABLE_ENDDRAG_ORIGIN_RECT" val="765*240"/>
  <p:tag name="TABLE_ENDDRAG_RECT" val="60*117*765*240"/>
</p:tagLst>
</file>

<file path=ppt/tags/tag4.xml><?xml version="1.0" encoding="utf-8"?>
<p:tagLst xmlns:p="http://schemas.openxmlformats.org/presentationml/2006/main">
  <p:tag name="KSO_WM_UNIT_TABLE_BEAUTIFY" val="smartTable{53ffcbd9-3f15-4772-94e4-882b6fcd8b1d}"/>
  <p:tag name="TABLE_ENDDRAG_ORIGIN_RECT" val="765*278"/>
  <p:tag name="TABLE_ENDDRAG_RECT" val="60*117*765*27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5186</Words>
  <Application>WPS 演示</Application>
  <PresentationFormat>宽屏</PresentationFormat>
  <Paragraphs>415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阿里巴巴普惠体 R</vt:lpstr>
      <vt:lpstr>微软雅黑</vt:lpstr>
      <vt:lpstr>sans-serif</vt:lpstr>
      <vt:lpstr>苹方-简</vt:lpstr>
      <vt:lpstr>兰亭黑-简</vt:lpstr>
      <vt:lpstr>Arial</vt:lpstr>
      <vt:lpstr>Helvetica Light</vt:lpstr>
      <vt:lpstr>Consolas</vt:lpstr>
      <vt:lpstr>Segoe Print</vt:lpstr>
      <vt:lpstr>Arial Unicode MS</vt:lpstr>
      <vt:lpstr>黑体</vt:lpstr>
      <vt:lpstr>Office 主题​​</vt:lpstr>
      <vt:lpstr>PowerPoint 演示文稿</vt:lpstr>
      <vt:lpstr>我是谁？</vt:lpstr>
      <vt:lpstr>PowerPoint 演示文稿</vt:lpstr>
      <vt:lpstr>有问题，咱弹幕见</vt:lpstr>
      <vt:lpstr>目录</vt:lpstr>
      <vt:lpstr>PowerPoint 演示文稿</vt:lpstr>
      <vt:lpstr>Part 1   CISC vs RISC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2   指令寻址</vt:lpstr>
      <vt:lpstr>PowerPoint 演示文稿</vt:lpstr>
      <vt:lpstr>PowerPoint 演示文稿</vt:lpstr>
      <vt:lpstr>Part 3   对象内存布局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4   内存管理</vt:lpstr>
      <vt:lpstr>PowerPoint 演示文稿</vt:lpstr>
      <vt:lpstr>接下来，答疑环节  发弹幕，来提问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氦钠锶</cp:lastModifiedBy>
  <cp:revision>365</cp:revision>
  <dcterms:created xsi:type="dcterms:W3CDTF">2021-10-19T05:38:00Z</dcterms:created>
  <dcterms:modified xsi:type="dcterms:W3CDTF">2021-10-25T09:18:26Z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67BFF223962B4F7F9632F5A895557B78</vt:lpwstr>
  </property>
</Properties>
</file>