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1241" r:id="rId5"/>
    <p:sldId id="1242" r:id="rId6"/>
    <p:sldId id="273" r:id="rId7"/>
    <p:sldId id="1116" r:id="rId8"/>
    <p:sldId id="1268" r:id="rId9"/>
    <p:sldId id="1152" r:id="rId10"/>
    <p:sldId id="1214" r:id="rId11"/>
    <p:sldId id="1213" r:id="rId12"/>
    <p:sldId id="1215" r:id="rId13"/>
    <p:sldId id="1177" r:id="rId14"/>
    <p:sldId id="1170" r:id="rId15"/>
    <p:sldId id="1209" r:id="rId16"/>
    <p:sldId id="1230" r:id="rId17"/>
    <p:sldId id="1210" r:id="rId18"/>
    <p:sldId id="1244" r:id="rId19"/>
    <p:sldId id="1211" r:id="rId20"/>
    <p:sldId id="1245" r:id="rId21"/>
    <p:sldId id="1212" r:id="rId22"/>
    <p:sldId id="1182" r:id="rId23"/>
    <p:sldId id="1246" r:id="rId24"/>
    <p:sldId id="1247" r:id="rId25"/>
    <p:sldId id="1264" r:id="rId26"/>
    <p:sldId id="1248" r:id="rId27"/>
    <p:sldId id="1185" r:id="rId28"/>
    <p:sldId id="124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麦 永顺" initials="麦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11E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1"/>
    <p:restoredTop sz="67275"/>
  </p:normalViewPr>
  <p:slideViewPr>
    <p:cSldViewPr snapToGrid="0" snapToObjects="1">
      <p:cViewPr varScale="1">
        <p:scale>
          <a:sx n="81" d="100"/>
          <a:sy n="81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 dirty="0">
              <a:solidFill>
                <a:srgbClr val="676B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25071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917464"/>
            <a:ext cx="10515600" cy="2499379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757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38200" y="1744663"/>
            <a:ext cx="10515600" cy="42910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31200" y="489600"/>
            <a:ext cx="9729000" cy="6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00" y="1445192"/>
            <a:ext cx="9729000" cy="45069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训练营ppt模版-5.jpg" descr="训练营ppt模版-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1596000" y="3141742"/>
            <a:ext cx="9000000" cy="57451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ct val="0"/>
              </a:spcBef>
              <a:defRPr sz="3400" b="0" i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10871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596767"/>
            <a:ext cx="10515600" cy="2662840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21151" y="5800846"/>
            <a:ext cx="10515600" cy="484208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71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921150" y="4833257"/>
            <a:ext cx="10515599" cy="817933"/>
          </a:xfrm>
        </p:spPr>
        <p:txBody>
          <a:bodyPr anchor="ctr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 b="1" i="0" baseline="0"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839913"/>
            <a:ext cx="10515600" cy="4410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5355773" y="2255838"/>
            <a:ext cx="5998028" cy="3538537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4726379" cy="6858000"/>
          </a:xfr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355772" y="961901"/>
            <a:ext cx="5998028" cy="1068780"/>
          </a:xfrm>
        </p:spPr>
        <p:txBody>
          <a:bodyPr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42461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732588" y="0"/>
            <a:ext cx="5459412" cy="321821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732588" y="3503221"/>
            <a:ext cx="5459412" cy="3354779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79827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123713" y="0"/>
            <a:ext cx="3854303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8285163" y="0"/>
            <a:ext cx="3906837" cy="685800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838199" y="1828800"/>
            <a:ext cx="5154637" cy="4219575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302326" y="1828800"/>
            <a:ext cx="5051474" cy="421957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-88900" y="-38100"/>
            <a:ext cx="12293600" cy="6972300"/>
          </a:xfrm>
          <a:prstGeom prst="rect">
            <a:avLst/>
          </a:prstGeom>
          <a:solidFill>
            <a:scrgbClr r="99555" g="99555" b="99555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39700" y="-38100"/>
            <a:ext cx="12471400" cy="7002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90" y="2242820"/>
            <a:ext cx="9194165" cy="22764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</a:rPr>
              <a:t>汇编语言原</a:t>
            </a:r>
            <a:r>
              <a:rPr lang="zh-CN" altLang="en-US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</a:rPr>
              <a:t>理</a:t>
            </a:r>
            <a:endParaRPr lang="zh-CN" alt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  <a:p>
            <a:pPr>
              <a:spcBef>
                <a:spcPts val="1200"/>
              </a:spcBef>
            </a:pPr>
            <a:endParaRPr 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220" y="4091017"/>
            <a:ext cx="9425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+mn-ea"/>
              </a:rPr>
              <a:t>海纳  </a:t>
            </a:r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华</a:t>
            </a:r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为资深编译器专家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原Huawei JDK团队负责人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2760" y="37338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数据的表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示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760" y="1172845"/>
            <a:ext cx="9537700" cy="470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十进制与二进制互换：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29 = 16 + 8 + 4 + 1 = b11101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二进制换十六进制，四位一组：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111011 = 11’1011 = 0x3b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负数的表示：最高位做为符号位，为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时表示负数，为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时表示正数。正数相加是有可能溢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出的，对于有符号整型，溢出会使得条件判断错误。在线游戏中有很多与溢出相关的刷钱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负数如果使用原码表示，则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就表示为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1000 0001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；还可以采用反码表示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1111 1110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；计算机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中实际采用的是使用补码表示，即反码加一，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的补码表示法是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1111 1111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补码的好处是：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1. +0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在系统中的表示法是一样的，而原码和反码都做不到；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负数的运算可以复用正数的加法器，不需要额外的电路。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12969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2</a:t>
            </a:r>
            <a:r>
              <a:rPr lang="zh-CN" altLang="en-US" sz="6600" b="1" dirty="0">
                <a:solidFill>
                  <a:schemeClr val="accent2"/>
                </a:solidFill>
              </a:rPr>
              <a:t>   汇编指令分</a:t>
            </a:r>
            <a:r>
              <a:rPr lang="zh-CN" altLang="en-US" sz="6600" b="1" dirty="0">
                <a:solidFill>
                  <a:schemeClr val="accent2"/>
                </a:solidFill>
              </a:rPr>
              <a:t>类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数据传送和算术运</a:t>
            </a:r>
            <a:r>
              <a:rPr kumimoji="1" lang="zh-CN" altLang="en-US" sz="3050" dirty="0">
                <a:solidFill>
                  <a:schemeClr val="bg1"/>
                </a:solidFill>
              </a:rPr>
              <a:t>算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2635" y="1490345"/>
          <a:ext cx="9721850" cy="433768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指</a:t>
                      </a:r>
                      <a:r>
                        <a:rPr lang="zh-CN" altLang="en-US"/>
                        <a:t>令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将源操作数复制到目的操作数。可以实现赋值语</a:t>
                      </a:r>
                      <a:r>
                        <a:rPr lang="zh-CN" altLang="en-US"/>
                        <a:t>句。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xchg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交换两个操作数的内容，例如</a:t>
                      </a:r>
                      <a:r>
                        <a:rPr lang="en-US" altLang="zh-CN"/>
                        <a:t> xchg %ax, %bx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inc/dec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寄存器或内存操作数加</a:t>
                      </a:r>
                      <a:r>
                        <a:rPr lang="en-US" altLang="zh-CN"/>
                        <a:t>1/</a:t>
                      </a:r>
                      <a:r>
                        <a:rPr lang="zh-CN" altLang="en-US"/>
                        <a:t>减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将长度相同的两个操作数进行相加操作，结果存入目的操作数。例如</a:t>
                      </a:r>
                      <a:r>
                        <a:rPr lang="en-US" altLang="zh-CN"/>
                        <a:t> add %ax, %bx</a:t>
                      </a:r>
                      <a:r>
                        <a:rPr lang="zh-CN" altLang="en-US"/>
                        <a:t>，即</a:t>
                      </a:r>
                      <a:r>
                        <a:rPr lang="en-US" altLang="zh-CN"/>
                        <a:t>bx += ax</a:t>
                      </a:r>
                      <a:r>
                        <a:rPr lang="zh-CN" altLang="en-US"/>
                        <a:t>。注意</a:t>
                      </a:r>
                      <a:r>
                        <a:rPr lang="en-US" altLang="zh-CN"/>
                        <a:t>intel</a:t>
                      </a:r>
                      <a:r>
                        <a:rPr lang="zh-CN" altLang="en-US"/>
                        <a:t>语法和</a:t>
                      </a:r>
                      <a:r>
                        <a:rPr lang="en-US" altLang="zh-CN"/>
                        <a:t>AT&amp;T</a:t>
                      </a:r>
                      <a:r>
                        <a:rPr lang="zh-CN" altLang="en-US"/>
                        <a:t>语法的不</a:t>
                      </a:r>
                      <a:r>
                        <a:rPr lang="zh-CN" altLang="en-US"/>
                        <a:t>同。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从目的操作数中减去源操作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位运</a:t>
            </a:r>
            <a:r>
              <a:rPr kumimoji="1" lang="zh-CN" altLang="en-US" sz="3050" dirty="0">
                <a:solidFill>
                  <a:schemeClr val="bg1"/>
                </a:solidFill>
              </a:rPr>
              <a:t>算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2635" y="1490345"/>
          <a:ext cx="9721850" cy="37668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指</a:t>
                      </a:r>
                      <a:r>
                        <a:rPr lang="zh-CN" altLang="en-US"/>
                        <a:t>令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按位与。常用技巧：</a:t>
                      </a:r>
                      <a:r>
                        <a:rPr lang="en-US" altLang="zh-CN"/>
                        <a:t>char* p;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p &amp; -8</a:t>
                      </a:r>
                      <a:r>
                        <a:rPr lang="zh-CN" altLang="en-US"/>
                        <a:t>）进行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字节对</a:t>
                      </a:r>
                      <a:r>
                        <a:rPr lang="zh-CN" altLang="en-US"/>
                        <a:t>齐。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</a:t>
                      </a:r>
                      <a:r>
                        <a:rPr lang="zh-CN" altLang="en-US"/>
                        <a:t>或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按位异</a:t>
                      </a:r>
                      <a:r>
                        <a:rPr lang="zh-CN" altLang="en-US"/>
                        <a:t>或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按位取</a:t>
                      </a:r>
                      <a:r>
                        <a:rPr lang="zh-CN" altLang="en-US"/>
                        <a:t>反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shl/shr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操作数按位向左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右移动。根据不同的补充空位的方法，可以分为算术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逻辑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循环等不同的类型。左移相当于乘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，右移相当于除以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。当乘数或者除数刚好是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的整数次幂时，可以使用移位操作</a:t>
                      </a:r>
                      <a:r>
                        <a:rPr lang="zh-CN" altLang="en-US"/>
                        <a:t>代替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位运算常见面试题解</a:t>
            </a:r>
            <a:r>
              <a:rPr kumimoji="1" lang="zh-CN" altLang="en-US" sz="3050" dirty="0">
                <a:solidFill>
                  <a:schemeClr val="bg1"/>
                </a:solidFill>
              </a:rPr>
              <a:t>析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950" y="1336675"/>
            <a:ext cx="88004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统计某个整数的二进制表示中共有多少个</a:t>
            </a:r>
            <a:r>
              <a:rPr lang="en-US" altLang="zh-CN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？</a:t>
            </a:r>
            <a:endParaRPr lang="zh-CN" altLang="en-US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 &amp; (n - 1) </a:t>
            </a:r>
            <a:r>
              <a:rPr lang="zh-CN" altLang="en-US">
                <a:solidFill>
                  <a:schemeClr val="bg1"/>
                </a:solidFill>
              </a:rPr>
              <a:t>这个与操作可以消除掉整数的最低位的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一个数组中，出现一次的元素有一个，其他元素都出现过两次。如何找到这个只出现一次的</a:t>
            </a:r>
            <a:r>
              <a:rPr lang="zh-CN" altLang="en-US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元素。</a:t>
            </a:r>
            <a:endParaRPr lang="zh-CN" altLang="en-US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 xor a </a:t>
            </a:r>
            <a:r>
              <a:rPr lang="zh-CN" altLang="en-US">
                <a:solidFill>
                  <a:schemeClr val="bg1"/>
                </a:solidFill>
              </a:rPr>
              <a:t>的结果为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，异或又满足交换律，所以只要把整个数组的所有元素都异或一遍即可。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请在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的基础上，进一步思考，假如出现一次的元素有两个呢？如何找出这两个</a:t>
            </a:r>
            <a:r>
              <a:rPr lang="zh-CN" altLang="en-US">
                <a:solidFill>
                  <a:schemeClr val="bg1"/>
                </a:solidFill>
              </a:rPr>
              <a:t>元素。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条件分支指</a:t>
            </a:r>
            <a:r>
              <a:rPr kumimoji="1" lang="zh-CN" altLang="en-US" sz="3050" dirty="0">
                <a:solidFill>
                  <a:schemeClr val="bg1"/>
                </a:solidFill>
              </a:rPr>
              <a:t>令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2635" y="1490345"/>
          <a:ext cx="9721850" cy="404749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742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指</a:t>
                      </a:r>
                      <a:r>
                        <a:rPr lang="zh-CN" altLang="en-US"/>
                        <a:t>令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1028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在两个操作数的对应位之间进行</a:t>
                      </a:r>
                      <a:r>
                        <a:rPr lang="en-US" altLang="zh-CN"/>
                        <a:t>And</a:t>
                      </a:r>
                      <a:r>
                        <a:rPr lang="zh-CN" altLang="en-US"/>
                        <a:t>操作，并根据运算结果设置符号标志位，零标志位和奇偶标志</a:t>
                      </a:r>
                      <a:r>
                        <a:rPr lang="zh-CN" altLang="en-US"/>
                        <a:t>位。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比较整数。执行从目的操作数中减去源操作数的隐含减法操作，并且不修改任何操作</a:t>
                      </a:r>
                      <a:r>
                        <a:rPr lang="zh-CN" altLang="en-US"/>
                        <a:t>数。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23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jmp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跳转指令，控制流转向目标地址</a:t>
                      </a:r>
                      <a:r>
                        <a:rPr lang="zh-CN" altLang="en-US"/>
                        <a:t>执行。可以影响</a:t>
                      </a:r>
                      <a:r>
                        <a:rPr lang="en-US" altLang="zh-CN"/>
                        <a:t>RIP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j(cond)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条件跳转。只有标记位满足某个条件时才会发生跳转。例如，</a:t>
                      </a:r>
                      <a:r>
                        <a:rPr lang="en-US" altLang="zh-CN"/>
                        <a:t>JZ</a:t>
                      </a:r>
                      <a:r>
                        <a:rPr lang="zh-CN" altLang="en-US"/>
                        <a:t>表示为零跳转，</a:t>
                      </a:r>
                      <a:r>
                        <a:rPr lang="en-US" altLang="zh-CN"/>
                        <a:t>JG</a:t>
                      </a:r>
                      <a:r>
                        <a:rPr lang="zh-CN" altLang="en-US"/>
                        <a:t>表示大于跳转，</a:t>
                      </a:r>
                      <a:r>
                        <a:rPr lang="en-US" altLang="zh-CN"/>
                        <a:t>JLE</a:t>
                      </a:r>
                      <a:r>
                        <a:rPr lang="zh-CN" altLang="en-US"/>
                        <a:t>表示小于等于跳转等等。条件有很多，这里就不再一一举例了。有需要的同学请自行查</a:t>
                      </a:r>
                      <a:r>
                        <a:rPr lang="zh-CN" altLang="en-US"/>
                        <a:t>阅。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195" y="2658745"/>
            <a:ext cx="2381885" cy="22479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i = 0;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(i &lt; 10)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i++;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74035" y="3782695"/>
            <a:ext cx="1424940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2926080" y="3075305"/>
            <a:ext cx="1720850" cy="70739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使用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gcc -S 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C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源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码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编译成汇编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文件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条件分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支举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例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6040" y="1610360"/>
            <a:ext cx="2851150" cy="388112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00000000004004ed &lt;main&gt;: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4004ed:       55                      push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4004ee:       48 89 e5                mov    %rsp,%rbp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4004f1:       c7 45 fc 00 00 00 00    movl   $0x0,-0x4(%rbp)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4004f8:       eb 04                   jmp    4004fe &lt;main+0x11&gt;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4004fa:       83 45 fc 01             addl   $0x1,-0x4(%rbp)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4004fe:       83 7d fc 09             cmpl   $0x9,-0x4(%rbp)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zh-CN" altLang="en-US" sz="14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400502:       7e f6                   jle    4004fa &lt;main+0xd&gt;</a:t>
            </a:r>
            <a:endParaRPr kumimoji="1" lang="zh-CN" altLang="en-US" sz="1400" b="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400504:       5d                      pop 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400505:       c3                      retq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函数调</a:t>
            </a:r>
            <a:r>
              <a:rPr kumimoji="1" lang="zh-CN" altLang="en-US" sz="3050" dirty="0">
                <a:solidFill>
                  <a:schemeClr val="bg1"/>
                </a:solidFill>
              </a:rPr>
              <a:t>用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3270" y="1188720"/>
          <a:ext cx="9721850" cy="42862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指</a:t>
                      </a:r>
                      <a:r>
                        <a:rPr lang="zh-CN" altLang="en-US"/>
                        <a:t>令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2348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用于函数调用。对控制流的影响和</a:t>
                      </a:r>
                      <a:r>
                        <a:rPr lang="en-US" altLang="zh-CN"/>
                        <a:t>jmp</a:t>
                      </a:r>
                      <a:r>
                        <a:rPr lang="zh-CN" altLang="en-US"/>
                        <a:t>指令是一样的。它与</a:t>
                      </a:r>
                      <a:r>
                        <a:rPr lang="en-US" altLang="zh-CN"/>
                        <a:t>jmp</a:t>
                      </a:r>
                      <a:r>
                        <a:rPr lang="zh-CN" altLang="en-US"/>
                        <a:t>最大的不同是，</a:t>
                      </a:r>
                      <a:r>
                        <a:rPr lang="en-US" altLang="zh-CN"/>
                        <a:t>call</a:t>
                      </a:r>
                      <a:r>
                        <a:rPr lang="zh-CN" altLang="en-US"/>
                        <a:t>指令会把它的下一条指令压入栈上，等待从被调用者返回时再恢复到下一条指令</a:t>
                      </a:r>
                      <a:r>
                        <a:rPr lang="zh-CN" altLang="en-US"/>
                        <a:t>执行。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r>
                        <a:rPr lang="zh-CN" altLang="en-US"/>
                        <a:t>指令传递参数的方法根据不同的操作系统会有所不同，例如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规定在</a:t>
                      </a:r>
                      <a:r>
                        <a:rPr lang="en-US" altLang="zh-CN"/>
                        <a:t>64</a:t>
                      </a:r>
                      <a:r>
                        <a:rPr lang="zh-CN" altLang="en-US"/>
                        <a:t>位</a:t>
                      </a:r>
                      <a:r>
                        <a:rPr lang="en-US" altLang="zh-CN"/>
                        <a:t>x86</a:t>
                      </a:r>
                      <a:r>
                        <a:rPr lang="zh-CN" altLang="en-US"/>
                        <a:t>寄存器上，前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个整型参数要通过</a:t>
                      </a:r>
                      <a:r>
                        <a:rPr lang="en-US" altLang="zh-CN"/>
                        <a:t>rdi, rsi, rdx, rcx, r8, r9</a:t>
                      </a:r>
                      <a:r>
                        <a:rPr lang="zh-CN" altLang="en-US"/>
                        <a:t>来传递。一个操作系统关于入参方式的规定就是应用程序二进制接口（Application Binary Interface，</a:t>
                      </a:r>
                      <a:r>
                        <a:rPr lang="en-US" altLang="zh-CN"/>
                        <a:t> ABI</a:t>
                      </a:r>
                      <a:r>
                        <a:rPr lang="zh-CN" altLang="en-US"/>
                        <a:t>）。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281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从被调用者返回。跳转的目标地址是从栈上取得的，这也是</a:t>
                      </a:r>
                      <a:r>
                        <a:rPr lang="en-US" altLang="zh-CN"/>
                        <a:t>call</a:t>
                      </a:r>
                      <a:r>
                        <a:rPr lang="zh-CN" altLang="en-US"/>
                        <a:t>指令压入的那个地址。也就是</a:t>
                      </a:r>
                      <a:r>
                        <a:rPr lang="en-US" altLang="zh-CN"/>
                        <a:t>call</a:t>
                      </a:r>
                      <a:r>
                        <a:rPr lang="zh-CN" altLang="en-US"/>
                        <a:t>指令的下一条地</a:t>
                      </a:r>
                      <a:r>
                        <a:rPr lang="zh-CN" altLang="en-US"/>
                        <a:t>址。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整型或者指针类型</a:t>
                      </a:r>
                      <a:r>
                        <a:rPr lang="zh-CN" altLang="en-US"/>
                        <a:t>的返回值在</a:t>
                      </a:r>
                      <a:r>
                        <a:rPr lang="en-US" altLang="zh-CN"/>
                        <a:t>rax</a:t>
                      </a:r>
                      <a:r>
                        <a:rPr lang="zh-CN" altLang="en-US"/>
                        <a:t>中。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5770" y="2757170"/>
            <a:ext cx="2381885" cy="22479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template&lt;typename T&gt;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dist(T x1, T y1, T z1, T x2, T y2, T z2)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x = x2 - x1;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y = y2 - y1;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z = z2 - z1;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x*x + y*y + z*z;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函数调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用举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例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52390" y="1442720"/>
            <a:ext cx="2851150" cy="388112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00000000004005dc &lt;_Z4distIiET_S0_S0_S0_S0_S0_S0_&gt;: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4005dc:       29 f9                   sub    %edi,%ecx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4005de:       41 29 f0                sub    %esi,%r8d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4005e1:       41 29 d1                sub    %edx,%r9d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4005e4:       0f af c9                imul   %ecx,%ecx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4005e7:       45 0f af c0             imul   %r8d,%r8d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4005eb:       42 8d 04 01             lea    (%rcx,%r8,1),%eax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4005ef:       45 0f af c9             imul   %r9d,%r9d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4005f3:       44 01 c8                add    %r9d,%eax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4005f6:       c3                      retq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00000000004005f7 &lt;_Z4distIfET_S0_S0_S0_S0_S0_S0_&gt;: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4005f7:       f3 0f 5c d8             subss  %xmm0,%xmm3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4005fb:       f3 0f 5c e1             subss  %xmm1,%xmm4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4005ff:       f3 0f 5c ea             subss  %xmm2,%xmm5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400603:       f3 0f 59 db             mulss  %xmm3,%xmm3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400607:       f3 0f 59 e4             mulss  %xmm4,%xmm4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40060b:       f3 0f 58 dc             addss  %xmm4,%xmm3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40060f:       0f 28 c3                movaps %xmm3,%xmm0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400612:       f3 0f 59 ed             mulss  %xmm5,%xmm5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400616:       f3 0f 58 c5             addss  %xmm5,%xmm0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40061a:       c3                      retq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字符串处</a:t>
            </a:r>
            <a:r>
              <a:rPr kumimoji="1" lang="zh-CN" altLang="en-US" sz="3050" dirty="0">
                <a:solidFill>
                  <a:schemeClr val="bg1"/>
                </a:solidFill>
              </a:rPr>
              <a:t>理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2635" y="1490345"/>
          <a:ext cx="9721850" cy="441388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指</a:t>
                      </a:r>
                      <a:r>
                        <a:rPr lang="zh-CN" altLang="en-US"/>
                        <a:t>令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movsb(w, d)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传送字符串数据。将</a:t>
                      </a:r>
                      <a:r>
                        <a:rPr lang="en-US" altLang="zh-CN"/>
                        <a:t>ESI</a:t>
                      </a:r>
                      <a:r>
                        <a:rPr lang="zh-CN" altLang="en-US"/>
                        <a:t>寻址的内存数据复制到</a:t>
                      </a:r>
                      <a:r>
                        <a:rPr lang="en-US" altLang="zh-CN"/>
                        <a:t>EDI</a:t>
                      </a:r>
                      <a:r>
                        <a:rPr lang="zh-CN" altLang="en-US"/>
                        <a:t>寻址的内存位</a:t>
                      </a:r>
                      <a:r>
                        <a:rPr lang="zh-CN" altLang="en-US"/>
                        <a:t>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cmpsb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比较字符串。比较</a:t>
                      </a:r>
                      <a:r>
                        <a:rPr lang="en-US" altLang="zh-CN"/>
                        <a:t>ESI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EDI</a:t>
                      </a:r>
                      <a:r>
                        <a:rPr lang="zh-CN" altLang="en-US"/>
                        <a:t>寻址的内存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scasb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扫描字符串：比较累加器</a:t>
                      </a:r>
                      <a:r>
                        <a:rPr lang="en-US" altLang="zh-CN"/>
                        <a:t>EAX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EDI</a:t>
                      </a:r>
                      <a:r>
                        <a:rPr lang="zh-CN" altLang="en-US"/>
                        <a:t>寻址的内存数据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stosb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保存字符串：将累加器</a:t>
                      </a:r>
                      <a:r>
                        <a:rPr lang="en-US" altLang="zh-CN"/>
                        <a:t>EAX</a:t>
                      </a:r>
                      <a:r>
                        <a:rPr lang="zh-CN" altLang="en-US"/>
                        <a:t>的内容保存到</a:t>
                      </a:r>
                      <a:r>
                        <a:rPr lang="en-US" altLang="zh-CN"/>
                        <a:t>EDI</a:t>
                      </a:r>
                      <a:r>
                        <a:rPr lang="zh-CN" altLang="en-US"/>
                        <a:t>寻址的</a:t>
                      </a: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lodsb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从字符串加载到累加器：将</a:t>
                      </a:r>
                      <a:r>
                        <a:rPr lang="en-US" altLang="zh-CN"/>
                        <a:t>ESI</a:t>
                      </a:r>
                      <a:r>
                        <a:rPr lang="zh-CN" altLang="en-US"/>
                        <a:t>寻址的内存数据加载到累加</a:t>
                      </a:r>
                      <a:r>
                        <a:rPr lang="zh-CN" altLang="en-US"/>
                        <a:t>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ECX&gt;0</a:t>
                      </a:r>
                      <a:r>
                        <a:rPr lang="zh-CN" altLang="en-US"/>
                        <a:t>时重复。举例：传送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个字符串。</a:t>
                      </a:r>
                      <a:r>
                        <a:rPr lang="en-US" altLang="zh-CN"/>
                        <a:t>mov $10, %ecx; rep movsb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25071" y="1957388"/>
            <a:ext cx="10515600" cy="1655762"/>
          </a:xfrm>
        </p:spPr>
        <p:txBody>
          <a:bodyPr>
            <a:noAutofit/>
          </a:bodyPr>
          <a:lstStyle/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海纳，华为资深编译器专家，原Huawei JDK团队负责人。著有《自己动手写Python虚拟机》，并长期维护知乎专栏《进击的Java新人》，最近在写的《从零开始写linux内核》也即将上市。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海纳的工作领域涉及数据库、操作系统、编译器和图像处理，以及计算机视觉等方面，积累了大量的一线实战经验。同时，他也是开源社区的积级贡献者，发起了railgun虚拟机和海浪编程语言等项目。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5071" y="-527161"/>
            <a:ext cx="10515600" cy="2499379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我是谁？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1050" y="1293800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3</a:t>
            </a:r>
            <a:r>
              <a:rPr lang="zh-CN" altLang="en-US" sz="6600" b="1" dirty="0">
                <a:solidFill>
                  <a:schemeClr val="accent2"/>
                </a:solidFill>
              </a:rPr>
              <a:t>   流水线和指令调</a:t>
            </a:r>
            <a:r>
              <a:rPr lang="zh-CN" altLang="en-US" sz="6600" b="1" dirty="0">
                <a:solidFill>
                  <a:schemeClr val="accent2"/>
                </a:solidFill>
              </a:rPr>
              <a:t>度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流水线实现指令级并</a:t>
            </a:r>
            <a:r>
              <a:rPr kumimoji="1" lang="zh-CN" altLang="en-US" sz="3050" dirty="0">
                <a:solidFill>
                  <a:schemeClr val="bg1"/>
                </a:solidFill>
              </a:rPr>
              <a:t>行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423" y="1475740"/>
            <a:ext cx="4861560" cy="431228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典型的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会包含以下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个执行流程：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取指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2.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译码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3.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4.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访存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写回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如右上图，最简单的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是这五个阶段循环执行。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但实际上，这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个模块是相互独立的，当译码模块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在工作的时候，取值模块仍然可以工作，它可以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取下一条指令进来。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6050" y="1886585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2810" y="1886585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9570" y="1886585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6330" y="1886585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83090" y="1886585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8" idx="2"/>
            <a:endCxn id="2" idx="2"/>
          </p:cNvCxnSpPr>
          <p:nvPr/>
        </p:nvCxnSpPr>
        <p:spPr>
          <a:xfrm rot="5400000">
            <a:off x="8362950" y="1139825"/>
            <a:ext cx="3175" cy="2987040"/>
          </a:xfrm>
          <a:prstGeom prst="bentConnector3">
            <a:avLst>
              <a:gd name="adj1" fmla="val 75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96050" y="360172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2810" y="360172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89570" y="360172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36330" y="360172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83090" y="360172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2810" y="434848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89570" y="434848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6330" y="434848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83090" y="434848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29850" y="434848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89570" y="509524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6330" y="509524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83090" y="509524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29850" y="509524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976610" y="5095240"/>
            <a:ext cx="746760" cy="746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编译器指令调</a:t>
            </a:r>
            <a:r>
              <a:rPr kumimoji="1" lang="zh-CN" altLang="en-US" sz="3050" dirty="0">
                <a:solidFill>
                  <a:schemeClr val="bg1"/>
                </a:solidFill>
              </a:rPr>
              <a:t>度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713740" y="1040765"/>
          <a:ext cx="9721850" cy="544512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57325"/>
                <a:gridCol w="1457325"/>
                <a:gridCol w="6807200"/>
              </a:tblGrid>
              <a:tr h="530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结束时</a:t>
                      </a:r>
                      <a:r>
                        <a:rPr lang="zh-CN" altLang="en-US"/>
                        <a:t>间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553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loadAI Rarp, @a =&gt; R1 // 加载’a’</a:t>
                      </a:r>
                    </a:p>
                  </a:txBody>
                  <a:tcPr anchor="ctr" anchorCtr="0"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 R1, R1 =&gt; R1 // R1 = a * 2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loadAI Rarp, @b =&gt; R2 // 加载’b’</a:t>
                      </a:r>
                    </a:p>
                  </a:txBody>
                  <a:tcPr anchor="ctr" anchorCtr="0"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mult R1, R2 =&gt; R1 // R1 = (a * 2) * b</a:t>
                      </a: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t>loadAI Rarp, @c =&gt; R2 // 加载’c’</a:t>
                      </a: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t>mult R1, R2 =&gt; R1 // R1 = (a * 2 * b) * c</a:t>
                      </a: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loadAI Rarp, @d =&gt; R2 // 加载</a:t>
                      </a:r>
                      <a:r>
                        <a:rPr lang="en-US" altLang="zh-CN"/>
                        <a:t> ’</a:t>
                      </a:r>
                      <a:r>
                        <a:rPr lang="zh-CN" altLang="en-US"/>
                        <a:t>d</a:t>
                      </a:r>
                      <a:r>
                        <a:rPr lang="en-US" altLang="zh-CN"/>
                        <a:t>’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mult R1, R2 =&gt; R1 // R1 = (a * 2 * b * c) * d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storeAI R1 =&gt; Rarp, @a // 保存R1到</a:t>
                      </a:r>
                      <a:r>
                        <a:rPr lang="en-US" altLang="zh-CN"/>
                        <a:t> ’</a:t>
                      </a:r>
                      <a:r>
                        <a:rPr lang="zh-CN" altLang="en-US"/>
                        <a:t>a</a:t>
                      </a:r>
                      <a:r>
                        <a:rPr lang="en-US" altLang="zh-CN"/>
                        <a:t>‘ </a:t>
                      </a: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编译器指令调</a:t>
            </a:r>
            <a:r>
              <a:rPr kumimoji="1" lang="zh-CN" altLang="en-US" sz="3050" dirty="0">
                <a:solidFill>
                  <a:schemeClr val="bg1"/>
                </a:solidFill>
              </a:rPr>
              <a:t>度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713740" y="1040765"/>
          <a:ext cx="9721850" cy="544512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57325"/>
                <a:gridCol w="1457325"/>
                <a:gridCol w="6807200"/>
              </a:tblGrid>
              <a:tr h="530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结束时</a:t>
                      </a:r>
                      <a:r>
                        <a:rPr lang="zh-CN" altLang="en-US"/>
                        <a:t>间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</a:t>
                      </a:r>
                      <a:r>
                        <a:rPr lang="zh-CN" altLang="en-US"/>
                        <a:t>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553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loadAI Rarp, @a =&gt; R1 // 加载’a’</a:t>
                      </a:r>
                    </a:p>
                  </a:txBody>
                  <a:tcPr anchor="ctr" anchorCtr="0"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loadAI Rarp, @b =&gt; R2 // 加载’b’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loadAI Rarp, @c =&gt; R2 // 加载’c’</a:t>
                      </a:r>
                      <a:endParaRPr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add R1, R1 =&gt; R1 // R1 = a * 2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mult R1, R2 =&gt; R1 // R1 = (a * 2) * b</a:t>
                      </a:r>
                      <a:endParaRPr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loadAI Rarp, @d =&gt; R2 // 加载</a:t>
                      </a:r>
                      <a:r>
                        <a:rPr lang="en-US" altLang="zh-CN" sz="1800">
                          <a:sym typeface="+mn-ea"/>
                        </a:rPr>
                        <a:t> ’</a:t>
                      </a:r>
                      <a:r>
                        <a:rPr lang="zh-CN" altLang="en-US" sz="1800">
                          <a:sym typeface="+mn-ea"/>
                        </a:rPr>
                        <a:t>d</a:t>
                      </a:r>
                      <a:r>
                        <a:rPr lang="en-US" altLang="zh-CN" sz="1800">
                          <a:sym typeface="+mn-ea"/>
                        </a:rPr>
                        <a:t>’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mult R1, R3 =&gt; R1 // R1 = (a * 2 * b) * c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mult R1, R2 =&gt; R1 // R1 = (a * 2 * b * c) * d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t>storeAI R1 =&gt; Rarp, @a // 保存R1到’a’变量</a:t>
                      </a: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solidFill>
                  <a:schemeClr val="bg1"/>
                </a:solidFill>
              </a:rPr>
              <a:t>CPU</a:t>
            </a:r>
            <a:r>
              <a:rPr kumimoji="1" lang="zh-CN" altLang="en-US" sz="3050" dirty="0">
                <a:solidFill>
                  <a:schemeClr val="bg1"/>
                </a:solidFill>
              </a:rPr>
              <a:t>乱序与投机</a:t>
            </a:r>
            <a:r>
              <a:rPr kumimoji="1" lang="zh-CN" altLang="en-US" sz="3050" dirty="0">
                <a:solidFill>
                  <a:schemeClr val="bg1"/>
                </a:solidFill>
              </a:rPr>
              <a:t>执行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740" y="1475740"/>
            <a:ext cx="9213215" cy="431228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会使用乱序窗口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(ReOrdering Buffer, ROB)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一次性取多条指令，并判断指令之间是否存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在数据依赖，结构冲突。没有依赖和冲突的指令可以一起发射。所以编译器指令调度的重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要性有所下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降。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对分支指令进行预测，对于可能会执行的分支可以提前投机执行。如果预测错误，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结果就不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commit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，如果预测正确，性能会有很大的提升。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相关阅读：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gcc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内建宏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__likely__, __unlikely__</a:t>
            </a:r>
            <a:endParaRPr kumimoji="1" lang="en-US" alt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044700"/>
            <a:ext cx="10515600" cy="249999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接下来，答疑环节</a:t>
            </a:r>
            <a:br>
              <a:rPr lang="zh-CN" altLang="en-US" sz="6600" b="1" dirty="0">
                <a:solidFill>
                  <a:schemeClr val="accent2"/>
                </a:solidFill>
              </a:rPr>
            </a:br>
            <a:br>
              <a:rPr lang="zh-CN" altLang="en-US" sz="6600" b="1" dirty="0">
                <a:solidFill>
                  <a:schemeClr val="accent2"/>
                </a:solidFill>
              </a:rPr>
            </a:br>
            <a:r>
              <a:rPr lang="zh-CN" altLang="en-US" sz="6600" b="1" dirty="0">
                <a:solidFill>
                  <a:schemeClr val="accent2"/>
                </a:solidFill>
              </a:rPr>
              <a:t>发弹幕，来提问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10515600" cy="165576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我会随机回答大家的问题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91795"/>
            <a:ext cx="10515600" cy="2499379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有问题，咱弹幕见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24000" y="-532130"/>
            <a:ext cx="10515600" cy="249999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目录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117" name="TextBox 5"/>
          <p:cNvSpPr txBox="1"/>
          <p:nvPr/>
        </p:nvSpPr>
        <p:spPr>
          <a:xfrm>
            <a:off x="2761615" y="2240915"/>
            <a:ext cx="5915660" cy="3322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00000"/>
              </a:lnSpc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 1</a:t>
            </a:r>
            <a:r>
              <a:rPr kumimoji="1" lang="zh-CN" altLang="en-US">
                <a:sym typeface="+mn-ea"/>
              </a:rPr>
              <a:t>、汇编语言基础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2</a:t>
            </a:r>
            <a:r>
              <a:rPr kumimoji="1" lang="zh-CN" altLang="en-US">
                <a:sym typeface="+mn-ea"/>
              </a:rPr>
              <a:t>、各类汇编指令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3</a:t>
            </a:r>
            <a:r>
              <a:rPr kumimoji="1" lang="zh-CN" altLang="en-US">
                <a:sym typeface="+mn-ea"/>
              </a:rPr>
              <a:t>、流水线和指令调</a:t>
            </a:r>
            <a:r>
              <a:rPr kumimoji="1" lang="zh-CN" altLang="en-US">
                <a:sym typeface="+mn-ea"/>
              </a:rPr>
              <a:t>度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思考题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答案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790575" y="1706880"/>
          <a:ext cx="4568825" cy="41090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100000"/>
                    </a:schemeClr>
                  </a:outerShdw>
                </a:effectLst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</a:tblGrid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solidFill>
                      <a:srgbClr val="FF93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14720" y="1706880"/>
            <a:ext cx="4561205" cy="410845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O1 = x1 xor y1 xor C0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 = x1 and y1 and (not C0) +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x1 and (not y1) and C0 +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(not x1) and y1 and C0 +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x1 and y1 and C0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x1 and y1 + x1 and C0 + y1 and C0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3764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1</a:t>
            </a:r>
            <a:r>
              <a:rPr lang="zh-CN" altLang="en-US" sz="6600" b="1" dirty="0">
                <a:solidFill>
                  <a:schemeClr val="accent2"/>
                </a:solidFill>
              </a:rPr>
              <a:t>   汇编语言基础</a:t>
            </a:r>
            <a:br>
              <a:rPr lang="en-US" altLang="zh-CN" sz="6600" b="1" dirty="0">
                <a:solidFill>
                  <a:schemeClr val="accent2"/>
                </a:solidFill>
              </a:rPr>
            </a:b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63105" y="1523365"/>
            <a:ext cx="2851150" cy="388112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.LFB0: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pushq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movq    %rsp,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movl    $0,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jmp     .L2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addl    $1,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cmpl    $9,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jle     .L3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popq 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370" y="2657475"/>
            <a:ext cx="2381885" cy="22479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i = 0;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(i &lt; 10)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i++;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87545" y="3781425"/>
            <a:ext cx="1424940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4339590" y="3074035"/>
            <a:ext cx="1720850" cy="70739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使用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gcc -S 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C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源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码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编译成汇编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文件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汇编指令和机器码的区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别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760" y="1610360"/>
            <a:ext cx="2851150" cy="388112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.LFB0: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pushq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movq    %rsp,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movl    $0,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jmp     .L2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.L3: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addl    $1,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cmpl    $9, -4(%rbp)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jle     .L3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popq 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汇编指令和机器码的区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别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4170" y="1610360"/>
            <a:ext cx="2851150" cy="388112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00000000004004ed &lt;main&gt;: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4004ed:       55                      push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4004ee:       48 89 e5                mov    %rsp,%rbp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4004f1:       c7 45 fc 00 00 00 00    movl   $0x0,-0x4(%rbp)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4004f8:       eb 04                   jmp    4004fe &lt;main+0x11&gt;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4004fa:       83 45 fc 01             addl   $0x1,-0x4(%rbp)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4004fe:       83 7d fc 09             cmpl   $0x9,-0x4(%rbp)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zh-CN" altLang="en-US" sz="14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400502:       7e f6                   jle    4004fa &lt;main+0xd&gt;</a:t>
            </a:r>
            <a:endParaRPr kumimoji="1" lang="zh-CN" altLang="en-US" sz="1400" b="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400504:       5d                      pop 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400505:       c3                      retq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15958" y="3723323"/>
            <a:ext cx="2225040" cy="953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3468370" y="2200275"/>
            <a:ext cx="1720533" cy="1424623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使用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as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将汇编文件编译成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可执行文件后，再使用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M" panose="00020600040101010101" charset="-122"/>
                <a:ea typeface="阿里巴巴普惠体 M" panose="00020600040101010101" charset="-122"/>
                <a:cs typeface="阿里巴巴普惠体 L" panose="00020600040101010101" charset="-122"/>
              </a:rPr>
              <a:t>objdump -d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M" panose="00020600040101010101" charset="-122"/>
              <a:ea typeface="阿里巴巴普惠体 M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将可执行文件反编译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出来。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4170" y="5560060"/>
            <a:ext cx="5901690" cy="750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 7e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jle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指令的机器码，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f6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是这条指令的参数，是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-10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的补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码。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 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所以这条跳转指令的目标地址是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0x400504 + 2 - 10 = 0x4004fa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fcaadd89-8514-473d-b99a-19f74a9d2f31}"/>
  <p:tag name="TABLE_ENDDRAG_ORIGIN_RECT" val="359*215"/>
  <p:tag name="TABLE_ENDDRAG_RECT" val="83*137*359*215"/>
</p:tagLst>
</file>

<file path=ppt/tags/tag2.xml><?xml version="1.0" encoding="utf-8"?>
<p:tagLst xmlns:p="http://schemas.openxmlformats.org/presentationml/2006/main">
  <p:tag name="KSO_WM_UNIT_TABLE_BEAUTIFY" val="smartTable{53ffcbd9-3f15-4772-94e4-882b6fcd8b1d}"/>
  <p:tag name="TABLE_ENDDRAG_ORIGIN_RECT" val="765*240"/>
  <p:tag name="TABLE_ENDDRAG_RECT" val="60*117*765*240"/>
</p:tagLst>
</file>

<file path=ppt/tags/tag3.xml><?xml version="1.0" encoding="utf-8"?>
<p:tagLst xmlns:p="http://schemas.openxmlformats.org/presentationml/2006/main">
  <p:tag name="KSO_WM_UNIT_TABLE_BEAUTIFY" val="smartTable{53ffcbd9-3f15-4772-94e4-882b6fcd8b1d}"/>
  <p:tag name="TABLE_ENDDRAG_ORIGIN_RECT" val="765*296"/>
  <p:tag name="TABLE_ENDDRAG_RECT" val="60*117*765*296"/>
</p:tagLst>
</file>

<file path=ppt/tags/tag4.xml><?xml version="1.0" encoding="utf-8"?>
<p:tagLst xmlns:p="http://schemas.openxmlformats.org/presentationml/2006/main">
  <p:tag name="KSO_WM_UNIT_TABLE_BEAUTIFY" val="smartTable{53ffcbd9-3f15-4772-94e4-882b6fcd8b1d}"/>
  <p:tag name="TABLE_ENDDRAG_ORIGIN_RECT" val="765*318"/>
  <p:tag name="TABLE_ENDDRAG_RECT" val="60*117*765*318"/>
</p:tagLst>
</file>

<file path=ppt/tags/tag5.xml><?xml version="1.0" encoding="utf-8"?>
<p:tagLst xmlns:p="http://schemas.openxmlformats.org/presentationml/2006/main">
  <p:tag name="KSO_WM_UNIT_TABLE_BEAUTIFY" val="smartTable{53ffcbd9-3f15-4772-94e4-882b6fcd8b1d}"/>
  <p:tag name="TABLE_ENDDRAG_ORIGIN_RECT" val="765*346"/>
  <p:tag name="TABLE_ENDDRAG_RECT" val="60*84*765*346"/>
</p:tagLst>
</file>

<file path=ppt/tags/tag6.xml><?xml version="1.0" encoding="utf-8"?>
<p:tagLst xmlns:p="http://schemas.openxmlformats.org/presentationml/2006/main">
  <p:tag name="KSO_WM_UNIT_TABLE_BEAUTIFY" val="smartTable{53ffcbd9-3f15-4772-94e4-882b6fcd8b1d}"/>
  <p:tag name="TABLE_ENDDRAG_ORIGIN_RECT" val="765*296"/>
  <p:tag name="TABLE_ENDDRAG_RECT" val="60*117*765*296"/>
</p:tagLst>
</file>

<file path=ppt/tags/tag7.xml><?xml version="1.0" encoding="utf-8"?>
<p:tagLst xmlns:p="http://schemas.openxmlformats.org/presentationml/2006/main">
  <p:tag name="KSO_WM_UNIT_TABLE_BEAUTIFY" val="smartTable{53ffcbd9-3f15-4772-94e4-882b6fcd8b1d}"/>
  <p:tag name="TABLE_ENDDRAG_ORIGIN_RECT" val="765*297"/>
  <p:tag name="TABLE_ENDDRAG_RECT" val="60*117*765*297"/>
</p:tagLst>
</file>

<file path=ppt/tags/tag8.xml><?xml version="1.0" encoding="utf-8"?>
<p:tagLst xmlns:p="http://schemas.openxmlformats.org/presentationml/2006/main">
  <p:tag name="KSO_WM_UNIT_TABLE_BEAUTIFY" val="smartTable{53ffcbd9-3f15-4772-94e4-882b6fcd8b1d}"/>
  <p:tag name="TABLE_ENDDRAG_ORIGIN_RECT" val="765*297"/>
  <p:tag name="TABLE_ENDDRAG_RECT" val="60*117*765*2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6548</Words>
  <Application>WPS 演示</Application>
  <PresentationFormat>宽屏</PresentationFormat>
  <Paragraphs>606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阿里巴巴普惠体 R</vt:lpstr>
      <vt:lpstr>微软雅黑</vt:lpstr>
      <vt:lpstr>sans-serif</vt:lpstr>
      <vt:lpstr>苹方-简</vt:lpstr>
      <vt:lpstr>兰亭黑-简</vt:lpstr>
      <vt:lpstr>Arial</vt:lpstr>
      <vt:lpstr>Helvetica Light</vt:lpstr>
      <vt:lpstr>Consolas</vt:lpstr>
      <vt:lpstr>阿里巴巴普惠体 L</vt:lpstr>
      <vt:lpstr>阿里巴巴普惠体 M</vt:lpstr>
      <vt:lpstr>Helvetica Neue Medium</vt:lpstr>
      <vt:lpstr>Segoe Print</vt:lpstr>
      <vt:lpstr>Arial Unicode MS</vt:lpstr>
      <vt:lpstr>黑体</vt:lpstr>
      <vt:lpstr>Office 主题​​</vt:lpstr>
      <vt:lpstr>PowerPoint 演示文稿</vt:lpstr>
      <vt:lpstr>我是谁？</vt:lpstr>
      <vt:lpstr>PowerPoint 演示文稿</vt:lpstr>
      <vt:lpstr>有问题，咱弹幕见</vt:lpstr>
      <vt:lpstr>目录</vt:lpstr>
      <vt:lpstr>PowerPoint 演示文稿</vt:lpstr>
      <vt:lpstr>Part 1   汇编语言基础 </vt:lpstr>
      <vt:lpstr>PowerPoint 演示文稿</vt:lpstr>
      <vt:lpstr>PowerPoint 演示文稿</vt:lpstr>
      <vt:lpstr>PowerPoint 演示文稿</vt:lpstr>
      <vt:lpstr>Part 2   汇编指令分类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   流水线和指令调度</vt:lpstr>
      <vt:lpstr>PowerPoint 演示文稿</vt:lpstr>
      <vt:lpstr>PowerPoint 演示文稿</vt:lpstr>
      <vt:lpstr>PowerPoint 演示文稿</vt:lpstr>
      <vt:lpstr>PowerPoint 演示文稿</vt:lpstr>
      <vt:lpstr>接下来，答疑环节  发弹幕，来提问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氦钠锶</cp:lastModifiedBy>
  <cp:revision>178</cp:revision>
  <dcterms:created xsi:type="dcterms:W3CDTF">2021-10-19T05:38:00Z</dcterms:created>
  <dcterms:modified xsi:type="dcterms:W3CDTF">2021-10-25T00:44:57Z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67BFF223962B4F7F9632F5A895557B78</vt:lpwstr>
  </property>
</Properties>
</file>