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0" r:id="rId2"/>
    <p:sldId id="828" r:id="rId3"/>
    <p:sldId id="836" r:id="rId4"/>
    <p:sldId id="829" r:id="rId5"/>
    <p:sldId id="838" r:id="rId6"/>
    <p:sldId id="835" r:id="rId7"/>
    <p:sldId id="837" r:id="rId8"/>
    <p:sldId id="833" r:id="rId9"/>
    <p:sldId id="834" r:id="rId10"/>
    <p:sldId id="840" r:id="rId11"/>
    <p:sldId id="841" r:id="rId12"/>
    <p:sldId id="842" r:id="rId13"/>
    <p:sldId id="844" r:id="rId14"/>
    <p:sldId id="84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000" autoAdjust="0"/>
    <p:restoredTop sz="86085" autoAdjust="0"/>
  </p:normalViewPr>
  <p:slideViewPr>
    <p:cSldViewPr snapToGrid="0">
      <p:cViewPr varScale="1">
        <p:scale>
          <a:sx n="58" d="100"/>
          <a:sy n="58" d="100"/>
        </p:scale>
        <p:origin x="9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0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969D1-8F3B-4DFB-A636-7C4F8371189F}" type="datetimeFigureOut">
              <a:rPr lang="zh-CN" altLang="en-US" smtClean="0"/>
              <a:t>2023/4/28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280F2-776D-41C0-9217-17F5EA3BE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564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48223592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小结石病情比大结石轻，因此无论选择哪种治疗方案，康复率都比大结石高。然而，当你患了小结石时，考虑到病情比较轻，医生会倾向选择方案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（微创）。而如果患了大结石，医生会倾向选择方案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（创口比较大），疗效也更好。虽然无论病情严重与否，方案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都比方案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治疗效果好。但是，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选择方案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A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的病人通常是大结石，因此整体康复率比方案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B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差一些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280F2-776D-41C0-9217-17F5EA3BEE7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616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数据分析</a:t>
            </a:r>
            <a:r>
              <a:rPr lang="en-US" altLang="zh-CN" dirty="0">
                <a:hlinkClick r:id="rId3"/>
              </a:rPr>
              <a:t>—KNN</a:t>
            </a:r>
            <a:r>
              <a:rPr lang="zh-CN" altLang="en-US" dirty="0">
                <a:hlinkClick r:id="rId3"/>
              </a:rPr>
              <a:t>分类算法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知乎 </a:t>
            </a:r>
            <a:r>
              <a:rPr lang="en-US" altLang="zh-CN" dirty="0">
                <a:hlinkClick r:id="rId3"/>
              </a:rPr>
              <a:t>(zhihu.com)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0280F2-776D-41C0-9217-17F5EA3BEE7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100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8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5C86A94-886C-42A9-A3A4-2F967A0176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03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CAD74-1C4C-47CE-B435-7FAE87EB6777}" type="datetime8">
              <a:rPr lang="zh-CN" altLang="en-US"/>
              <a:pPr>
                <a:defRPr/>
              </a:pPr>
              <a:t>2023年4月28日8时3分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1AFE8-BA73-4CF9-B2B1-C961DD038C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85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31818" y="150814"/>
            <a:ext cx="2908300" cy="64785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1" y="150814"/>
            <a:ext cx="8523817" cy="64785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CA4AD-312F-4AA2-AA20-F2DB0784B4E4}" type="datetime8">
              <a:rPr lang="zh-CN" altLang="en-US"/>
              <a:pPr>
                <a:defRPr/>
              </a:pPr>
              <a:t>2023年4月28日8时3分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B8D5A-3914-4F8D-ABF2-B944B3CB0A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26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0814"/>
            <a:ext cx="10390717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1196976"/>
            <a:ext cx="11635317" cy="54324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15D5C1-AEE2-49E7-8B34-0A581C2310A2}" type="datetime8">
              <a:rPr lang="zh-CN" altLang="en-US"/>
              <a:pPr>
                <a:defRPr/>
              </a:pPr>
              <a:t>2023年4月28日8时3分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8BEDD-C469-455A-AE3F-0C3D96D376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6902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0814"/>
            <a:ext cx="10390717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96976"/>
            <a:ext cx="5715000" cy="5432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23000" y="1196976"/>
            <a:ext cx="5717117" cy="26400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23000" y="3989388"/>
            <a:ext cx="5717117" cy="26400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1F19-5A52-4C20-985D-782318143AE8}" type="datetime8">
              <a:rPr lang="zh-CN" altLang="en-US"/>
              <a:pPr>
                <a:defRPr/>
              </a:pPr>
              <a:t>2023年4月28日8时3分</a:t>
            </a:fld>
            <a:endParaRPr lang="zh-CN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4D18C-8108-40F6-B680-7F948763C1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0272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0814"/>
            <a:ext cx="10390717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196976"/>
            <a:ext cx="5715000" cy="5432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0" y="1196976"/>
            <a:ext cx="5717117" cy="5432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2B1DF-7264-422F-90DF-FC1D88EA00C4}" type="datetime8">
              <a:rPr lang="zh-CN" altLang="en-US"/>
              <a:pPr>
                <a:defRPr/>
              </a:pPr>
              <a:t>2023年4月28日8时3分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5DB95-238A-4218-BC87-B9A645228B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394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2"/>
            <a:ext cx="12192000" cy="836711"/>
          </a:xfrm>
          <a:solidFill>
            <a:srgbClr val="FF000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052737"/>
            <a:ext cx="11635317" cy="55766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485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EE849-A1A1-415F-86AD-6616A00ADB07}" type="datetime8">
              <a:rPr lang="zh-CN" altLang="en-US"/>
              <a:pPr>
                <a:defRPr/>
              </a:pPr>
              <a:t>2023年4月28日8时3分</a:t>
            </a:fld>
            <a:endParaRPr lang="zh-CN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F40A9-47C6-40B1-9E91-1614A5A2F5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17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196976"/>
            <a:ext cx="5715000" cy="5432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3000" y="1196976"/>
            <a:ext cx="5717117" cy="5432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E8166-6DFA-4A37-90C1-E590F0614A43}" type="datetime8">
              <a:rPr lang="zh-CN" altLang="en-US"/>
              <a:pPr>
                <a:defRPr/>
              </a:pPr>
              <a:t>2023年4月28日8时3分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3DB4E-3FA1-42C2-B858-124222D89A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869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0F191-FF55-4032-B4F3-4728AFD909E7}" type="datetime8">
              <a:rPr lang="zh-CN" altLang="en-US"/>
              <a:pPr>
                <a:defRPr/>
              </a:pPr>
              <a:t>2023年4月28日8时3分</a:t>
            </a:fld>
            <a:endParaRPr lang="zh-CN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52384-EC76-470D-8215-F3851A16C0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9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15C75-3443-411B-9BA4-F26D1B7AB720}" type="datetime8">
              <a:rPr lang="zh-CN" altLang="en-US"/>
              <a:pPr>
                <a:defRPr/>
              </a:pPr>
              <a:t>2023年4月28日8时3分</a:t>
            </a:fld>
            <a:endParaRPr lang="zh-CN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59481-CBAE-432F-9C18-AF5FB14C53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840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A3AA7-044A-46EF-845F-56DB0F13F210}" type="datetime8">
              <a:rPr lang="zh-CN" altLang="en-US"/>
              <a:pPr>
                <a:defRPr/>
              </a:pPr>
              <a:t>2023年4月28日8时3分</a:t>
            </a:fld>
            <a:endParaRPr lang="zh-CN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4CE98-0784-42F6-86A6-44CEC324D2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888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0ADD4-EFA2-42AD-B838-7856D70BC5C3}" type="datetime8">
              <a:rPr lang="zh-CN" altLang="en-US"/>
              <a:pPr>
                <a:defRPr/>
              </a:pPr>
              <a:t>2023年4月28日8时3分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51802-0C49-402D-A958-AA67EAC4E4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821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1BC65-D5B7-432B-B7DE-5BD6FBC9A24A}" type="datetime8">
              <a:rPr lang="zh-CN" altLang="en-US"/>
              <a:pPr>
                <a:defRPr/>
              </a:pPr>
              <a:t>2023年4月28日8时3分</a:t>
            </a:fld>
            <a:endParaRPr lang="zh-CN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BBD63-1FA3-42FF-85DF-AF98BE5C18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71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556684" y="314326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1066801" y="314326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ltGray">
          <a:xfrm>
            <a:off x="721785" y="736600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ltGray">
          <a:xfrm>
            <a:off x="1214967" y="736600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ltGray">
          <a:xfrm>
            <a:off x="169333" y="919164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gray">
          <a:xfrm>
            <a:off x="1016000" y="206376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590551" y="99695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1800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0814"/>
            <a:ext cx="10390717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96976"/>
            <a:ext cx="11635317" cy="543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567" y="6453188"/>
            <a:ext cx="2944284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fld id="{26E66555-249F-4641-9C09-BC377E64F282}" type="datetime8">
              <a:rPr lang="zh-CN" altLang="en-US"/>
              <a:pPr>
                <a:defRPr/>
              </a:pPr>
              <a:t>2023年4月28日8时3分</a:t>
            </a:fld>
            <a:endParaRPr lang="zh-CN" altLang="zh-CN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r>
              <a:rPr lang="zh-CN" altLang="en-US"/>
              <a:t>陈立军</a:t>
            </a:r>
            <a:endParaRPr lang="en-US" altLang="zh-CN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/>
            </a:lvl1pPr>
          </a:lstStyle>
          <a:p>
            <a:pPr>
              <a:defRPr/>
            </a:pPr>
            <a:fld id="{1A1A38E4-F4C3-44B1-A7A4-0A42EC0B25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13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folHlink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rgbClr val="660066"/>
          </a:solidFill>
          <a:latin typeface="+mn-lt"/>
          <a:ea typeface="华文新魏" pitchFamily="2" charset="-122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rgbClr val="6600CC"/>
          </a:solidFill>
          <a:latin typeface="+mn-lt"/>
          <a:ea typeface="华文新魏" pitchFamily="2" charset="-122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华文新魏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实习三：基于</a:t>
            </a:r>
            <a:r>
              <a:rPr lang="en-US" altLang="zh-CN" dirty="0"/>
              <a:t>SQL</a:t>
            </a:r>
            <a:r>
              <a:rPr lang="zh-CN" altLang="en-US" dirty="0"/>
              <a:t>实现机器学习的基本概念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8108" y="1364836"/>
            <a:ext cx="11263744" cy="5090817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zh-CN" altLang="en-US" sz="2800" dirty="0">
                <a:solidFill>
                  <a:srgbClr val="6600CC"/>
                </a:solidFill>
              </a:rPr>
              <a:t>“</a:t>
            </a:r>
            <a:r>
              <a:rPr lang="en-US" altLang="zh-CN" sz="2800" dirty="0">
                <a:solidFill>
                  <a:srgbClr val="6600CC"/>
                </a:solidFill>
              </a:rPr>
              <a:t>Data Scientist: The Sexiest Job of the 21st </a:t>
            </a:r>
            <a:r>
              <a:rPr lang="en-US" altLang="zh-CN" sz="2800" dirty="0" err="1">
                <a:solidFill>
                  <a:srgbClr val="6600CC"/>
                </a:solidFill>
              </a:rPr>
              <a:t>Centry</a:t>
            </a:r>
            <a:r>
              <a:rPr lang="en-US" altLang="zh-CN" sz="2800" dirty="0">
                <a:solidFill>
                  <a:srgbClr val="6600CC"/>
                </a:solidFill>
              </a:rPr>
              <a:t>”</a:t>
            </a:r>
            <a:r>
              <a:rPr lang="zh-CN" altLang="en-US" sz="2800" dirty="0">
                <a:solidFill>
                  <a:srgbClr val="6600CC"/>
                </a:solidFill>
              </a:rPr>
              <a:t> 。今年的第四届</a:t>
            </a:r>
            <a:r>
              <a:rPr lang="en-US" altLang="zh-CN" sz="2800" dirty="0">
                <a:solidFill>
                  <a:srgbClr val="6600CC"/>
                </a:solidFill>
              </a:rPr>
              <a:t>CECC</a:t>
            </a:r>
            <a:r>
              <a:rPr lang="zh-CN" altLang="en-US" sz="2800" dirty="0">
                <a:solidFill>
                  <a:srgbClr val="6600CC"/>
                </a:solidFill>
              </a:rPr>
              <a:t>会议上，有位院士的夸张观点是计算机的核心就是机器学习。</a:t>
            </a:r>
            <a:endParaRPr lang="en-US" altLang="zh-CN" sz="2800" dirty="0">
              <a:solidFill>
                <a:srgbClr val="6600CC"/>
              </a:solidFill>
            </a:endParaRPr>
          </a:p>
          <a:p>
            <a:pPr marL="0" indent="0" algn="ctr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zh-CN" altLang="en-US" sz="2800" dirty="0">
                <a:solidFill>
                  <a:srgbClr val="6600CC"/>
                </a:solidFill>
              </a:rPr>
              <a:t>大数据 </a:t>
            </a:r>
            <a:r>
              <a:rPr lang="en-US" altLang="zh-CN" sz="2800" dirty="0">
                <a:solidFill>
                  <a:srgbClr val="6600CC"/>
                </a:solidFill>
              </a:rPr>
              <a:t>+ </a:t>
            </a:r>
            <a:r>
              <a:rPr lang="zh-CN" altLang="en-US" sz="2800" dirty="0">
                <a:solidFill>
                  <a:srgbClr val="6600CC"/>
                </a:solidFill>
              </a:rPr>
              <a:t>机器学习 </a:t>
            </a:r>
            <a:r>
              <a:rPr lang="en-US" altLang="zh-CN" sz="2800" dirty="0">
                <a:solidFill>
                  <a:srgbClr val="6600CC"/>
                </a:solidFill>
              </a:rPr>
              <a:t>= AI</a:t>
            </a:r>
          </a:p>
          <a:p>
            <a:pPr marL="0" indent="0" algn="just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zh-CN" altLang="en-US" sz="2800" dirty="0">
                <a:solidFill>
                  <a:srgbClr val="6600CC"/>
                </a:solidFill>
              </a:rPr>
              <a:t>所以，我们课程的一块重要实习内容就是在数据库上利用</a:t>
            </a:r>
            <a:r>
              <a:rPr lang="en-US" altLang="zh-CN" sz="2800" dirty="0">
                <a:solidFill>
                  <a:srgbClr val="6600CC"/>
                </a:solidFill>
              </a:rPr>
              <a:t>SQL</a:t>
            </a:r>
            <a:r>
              <a:rPr lang="zh-CN" altLang="en-US" sz="2800" dirty="0">
                <a:solidFill>
                  <a:srgbClr val="6600CC"/>
                </a:solidFill>
              </a:rPr>
              <a:t>完成一些机器学习相关的概念和算法，逐年累积，希望能建立起一个比较完善的机器学习算法库。今年的实习包括如下内容：</a:t>
            </a:r>
            <a:endParaRPr lang="en-US" altLang="zh-CN" sz="2800" dirty="0">
              <a:solidFill>
                <a:srgbClr val="6600CC"/>
              </a:solidFill>
            </a:endParaRPr>
          </a:p>
          <a:p>
            <a:pPr marL="0" indent="0" algn="just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zh-CN" altLang="en-US" sz="2800" dirty="0">
                <a:solidFill>
                  <a:srgbClr val="6600CC"/>
                </a:solidFill>
              </a:rPr>
              <a:t>练习一：辛普森悖论、贝叶斯网络二选一</a:t>
            </a:r>
            <a:endParaRPr lang="en-US" altLang="zh-CN" sz="2800" dirty="0">
              <a:solidFill>
                <a:srgbClr val="6600CC"/>
              </a:solidFill>
            </a:endParaRPr>
          </a:p>
          <a:p>
            <a:pPr marL="0" indent="0" algn="just">
              <a:lnSpc>
                <a:spcPct val="150000"/>
              </a:lnSpc>
              <a:buClr>
                <a:srgbClr val="FF0000"/>
              </a:buClr>
              <a:buSzPct val="100000"/>
              <a:buNone/>
            </a:pPr>
            <a:r>
              <a:rPr lang="zh-CN" altLang="en-US" sz="2800" dirty="0">
                <a:solidFill>
                  <a:srgbClr val="6600CC"/>
                </a:solidFill>
              </a:rPr>
              <a:t>练习二：</a:t>
            </a:r>
            <a:r>
              <a:rPr lang="en-US" altLang="zh-CN" sz="2800" dirty="0">
                <a:solidFill>
                  <a:srgbClr val="6600CC"/>
                </a:solidFill>
              </a:rPr>
              <a:t>KNN</a:t>
            </a:r>
            <a:r>
              <a:rPr lang="zh-CN" altLang="en-US" sz="2800" dirty="0">
                <a:solidFill>
                  <a:srgbClr val="6600CC"/>
                </a:solidFill>
              </a:rPr>
              <a:t>分类</a:t>
            </a:r>
          </a:p>
        </p:txBody>
      </p:sp>
    </p:spTree>
    <p:extLst>
      <p:ext uri="{BB962C8B-B14F-4D97-AF65-F5344CB8AC3E}">
        <p14:creationId xmlns:p14="http://schemas.microsoft.com/office/powerpoint/2010/main" val="268875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F0F8D-A742-4EC4-972D-CC904E4E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练习一的一个替代任务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6488C4-B8AA-4C72-A8B6-4998C305B9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8341" y="836712"/>
                <a:ext cx="11635317" cy="5872559"/>
              </a:xfrm>
            </p:spPr>
            <p:txBody>
              <a:bodyPr/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zh-CN" altLang="en-US" dirty="0"/>
                  <a:t>我们给练习一提供一个替代任务：使用</a:t>
                </a:r>
                <a:r>
                  <a:rPr lang="en-US" altLang="zh-CN" dirty="0"/>
                  <a:t>SQL</a:t>
                </a:r>
                <a:r>
                  <a:rPr lang="zh-CN" altLang="en-US" dirty="0"/>
                  <a:t>构造贝叶斯网络</a:t>
                </a:r>
                <a:endParaRPr lang="en-US" altLang="zh-CN" dirty="0"/>
              </a:p>
              <a:p>
                <a:pPr marL="457200" indent="-457200">
                  <a:lnSpc>
                    <a:spcPct val="150000"/>
                  </a:lnSpc>
                  <a:buClr>
                    <a:srgbClr val="FF0000"/>
                  </a:buClr>
                  <a:buSzPct val="100000"/>
                  <a:buFont typeface="+mj-lt"/>
                  <a:buAutoNum type="arabicPeriod"/>
                </a:pPr>
                <a:r>
                  <a:rPr lang="zh-CN" altLang="en-US" sz="2400" dirty="0"/>
                  <a:t>定义一个贝叶斯因果网络，形成一个有向图，并根据每个节点的离散值产生有向边，将其存入一个条件概率表中</a:t>
                </a:r>
                <a:endParaRPr lang="en-US" altLang="zh-CN" sz="2400" dirty="0"/>
              </a:p>
              <a:p>
                <a:pPr marL="457200" indent="-457200">
                  <a:lnSpc>
                    <a:spcPct val="150000"/>
                  </a:lnSpc>
                  <a:buClr>
                    <a:srgbClr val="FF0000"/>
                  </a:buClr>
                  <a:buSzPct val="100000"/>
                  <a:buFont typeface="+mj-lt"/>
                  <a:buAutoNum type="arabicPeriod"/>
                </a:pPr>
                <a:r>
                  <a:rPr lang="zh-CN" altLang="en-US" sz="2400" dirty="0"/>
                  <a:t>例如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节点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包含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节点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包含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节点包含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dirty="0"/>
                  <a:t>如果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400" dirty="0"/>
                  <a:t>只有一个父节点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也即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对于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sz="2400" dirty="0"/>
                  <a:t>产生</a:t>
                </a:r>
                <a:r>
                  <a:rPr lang="en-US" altLang="zh-CN" sz="2400" dirty="0"/>
                  <a:t>4</a:t>
                </a:r>
                <a:r>
                  <a:rPr lang="zh-CN" altLang="en-US" sz="2400" dirty="0"/>
                  <a:t>条有向边：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=1,2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zh-CN" altLang="en-US" sz="2400" dirty="0"/>
                  <a:t>如果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400" dirty="0"/>
                  <a:t>有两个父节点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也即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sz="2400" dirty="0"/>
                  <a:t>产生</a:t>
                </a:r>
                <a:r>
                  <a:rPr lang="en-US" altLang="zh-CN" sz="2400" dirty="0"/>
                  <a:t>12</a:t>
                </a:r>
                <a:r>
                  <a:rPr lang="zh-CN" altLang="en-US" sz="2400" dirty="0"/>
                  <a:t>条有向边：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=1,2,3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=1,2</m:t>
                    </m:r>
                  </m:oMath>
                </a14:m>
                <a:endParaRPr lang="en-US" altLang="zh-CN" sz="2400" dirty="0"/>
              </a:p>
              <a:p>
                <a:pPr marL="457200" indent="-457200">
                  <a:lnSpc>
                    <a:spcPct val="150000"/>
                  </a:lnSpc>
                  <a:buClr>
                    <a:srgbClr val="FF0000"/>
                  </a:buClr>
                  <a:buSzPct val="100000"/>
                  <a:buFont typeface="+mj-lt"/>
                  <a:buAutoNum type="arabicPeriod"/>
                </a:pPr>
                <a:r>
                  <a:rPr lang="zh-CN" altLang="en-US" sz="2400" dirty="0"/>
                  <a:t>从数据集中计算有向边上的条件概率</a:t>
                </a:r>
                <a:endParaRPr lang="en-US" altLang="zh-CN" sz="2400" dirty="0"/>
              </a:p>
              <a:p>
                <a:pPr marL="457200" indent="-457200">
                  <a:lnSpc>
                    <a:spcPct val="150000"/>
                  </a:lnSpc>
                  <a:buClr>
                    <a:srgbClr val="FF0000"/>
                  </a:buClr>
                  <a:buSzPct val="100000"/>
                  <a:buFont typeface="+mj-lt"/>
                  <a:buAutoNum type="arabicPeriod"/>
                </a:pPr>
                <a:r>
                  <a:rPr lang="zh-CN" altLang="en-US" sz="2400" dirty="0"/>
                  <a:t>对于未知样本，根据你构造的贝叶斯网络算出其生存率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参考资料：贝叶斯网络</a:t>
                </a:r>
                <a:r>
                  <a:rPr lang="en-US" altLang="zh-CN" sz="2400" dirty="0"/>
                  <a:t>python</a:t>
                </a:r>
                <a:r>
                  <a:rPr lang="zh-CN" altLang="en-US" sz="2400" dirty="0"/>
                  <a:t>实战</a:t>
                </a:r>
                <a:r>
                  <a:rPr lang="en-US" altLang="zh-CN" sz="2400" dirty="0"/>
                  <a:t>.pdf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https://blog.csdn.net/leida_wt/article/details/88743323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6488C4-B8AA-4C72-A8B6-4998C305B9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341" y="836712"/>
                <a:ext cx="11635317" cy="5872559"/>
              </a:xfrm>
              <a:blipFill>
                <a:blip r:embed="rId2"/>
                <a:stretch>
                  <a:fillRect l="-839" r="-839" b="-2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FB9ADD8-3722-40F1-8161-02B0A19EF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154" y="4585836"/>
            <a:ext cx="3078504" cy="212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66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7B361-5581-4E49-830A-25B137F5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练习二：</a:t>
            </a:r>
            <a:r>
              <a:rPr lang="en-US" altLang="zh-CN" dirty="0"/>
              <a:t>KNN</a:t>
            </a:r>
            <a:r>
              <a:rPr lang="zh-CN" altLang="en-US" dirty="0"/>
              <a:t>分类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D4B6CE9F-3E01-4348-AE80-F4BAA11C2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635" y="1245473"/>
            <a:ext cx="4110730" cy="3024103"/>
          </a:xfrm>
          <a:prstGeom prst="rect">
            <a:avLst/>
          </a:prstGeom>
        </p:spPr>
      </p:pic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A3CE9183-DCCA-4C81-B042-88232D5B8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535" y="4269576"/>
            <a:ext cx="8662930" cy="218630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dirty="0"/>
              <a:t>KNN</a:t>
            </a:r>
            <a:r>
              <a:rPr lang="zh-CN" altLang="en-US" dirty="0"/>
              <a:t>算法的思想和实现并不困难，我们结合这个算法，构筑起一个机器学习项目的完整过程</a:t>
            </a:r>
            <a:endParaRPr lang="en-US" altLang="zh-CN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800" dirty="0"/>
              <a:t>（记住：下面列举的任务都是用</a:t>
            </a:r>
            <a:r>
              <a:rPr lang="en-US" altLang="zh-CN" sz="2800" dirty="0"/>
              <a:t>SQL</a:t>
            </a:r>
            <a:r>
              <a:rPr lang="zh-CN" altLang="en-US" sz="2800" dirty="0"/>
              <a:t>实现）</a:t>
            </a:r>
          </a:p>
        </p:txBody>
      </p:sp>
    </p:spTree>
    <p:extLst>
      <p:ext uri="{BB962C8B-B14F-4D97-AF65-F5344CB8AC3E}">
        <p14:creationId xmlns:p14="http://schemas.microsoft.com/office/powerpoint/2010/main" val="180365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7B361-5581-4E49-830A-25B137F5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练习二：</a:t>
            </a:r>
            <a:r>
              <a:rPr lang="en-US" altLang="zh-CN" dirty="0"/>
              <a:t>KNN</a:t>
            </a:r>
            <a:r>
              <a:rPr lang="zh-CN" altLang="en-US" dirty="0"/>
              <a:t>分类</a:t>
            </a:r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A3CE9183-DCCA-4C81-B042-88232D5B8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720" y="1537391"/>
            <a:ext cx="10598228" cy="4819341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CN" altLang="en-US" dirty="0"/>
              <a:t>任务一：属性值的预处理</a:t>
            </a:r>
            <a:endParaRPr lang="en-US" altLang="zh-CN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800" dirty="0"/>
              <a:t>为了正确计算样本之间的距离，需要先对属性值进行必要的预处理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sz="2800" dirty="0"/>
              <a:t>归一化：把数值型属性值映射到</a:t>
            </a:r>
            <a:r>
              <a:rPr lang="en-US" altLang="zh-CN" sz="2800" dirty="0"/>
              <a:t>[0,1]</a:t>
            </a:r>
            <a:r>
              <a:rPr lang="zh-CN" altLang="en-US" sz="2800" dirty="0"/>
              <a:t>区间，典型的有最大最小规范化，</a:t>
            </a:r>
            <a:r>
              <a:rPr lang="en-US" altLang="zh-CN" sz="2800" dirty="0"/>
              <a:t>z-score</a:t>
            </a:r>
            <a:r>
              <a:rPr lang="zh-CN" altLang="en-US" sz="2800" dirty="0"/>
              <a:t>规范化</a:t>
            </a:r>
            <a:endParaRPr lang="en-US" altLang="zh-CN" sz="2800" dirty="0"/>
          </a:p>
          <a:p>
            <a:pPr marL="514350" indent="-514350">
              <a:lnSpc>
                <a:spcPct val="150000"/>
              </a:lnSpc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zh-CN" altLang="en-US" sz="2800" dirty="0"/>
              <a:t>独热编码：对于一些枚举型属性，无法直接定义距离，可以用二进制表示，比如性别</a:t>
            </a:r>
            <a:r>
              <a:rPr lang="en-US" altLang="zh-CN" sz="2800" dirty="0"/>
              <a:t>(2)</a:t>
            </a:r>
            <a:r>
              <a:rPr lang="zh-CN" altLang="en-US" sz="2800" dirty="0"/>
              <a:t>、颜色</a:t>
            </a:r>
            <a:r>
              <a:rPr lang="en-US" altLang="zh-CN" sz="2800" dirty="0"/>
              <a:t>(8) </a:t>
            </a:r>
            <a:r>
              <a:rPr lang="zh-CN" altLang="en-US" sz="2800" dirty="0"/>
              <a:t>、城市</a:t>
            </a:r>
            <a:r>
              <a:rPr lang="en-US" altLang="zh-CN" sz="2800" dirty="0"/>
              <a:t>(16)</a:t>
            </a:r>
            <a:r>
              <a:rPr lang="zh-CN" altLang="en-US" sz="2800" dirty="0"/>
              <a:t>，用一个长度为</a:t>
            </a:r>
            <a:r>
              <a:rPr lang="en-US" altLang="zh-CN" sz="2800" dirty="0"/>
              <a:t>8</a:t>
            </a:r>
            <a:r>
              <a:rPr lang="zh-CN" altLang="en-US" sz="2800" dirty="0"/>
              <a:t>的</a:t>
            </a:r>
            <a:r>
              <a:rPr lang="en-US" altLang="zh-CN" sz="2800" dirty="0"/>
              <a:t>bit</a:t>
            </a:r>
            <a:r>
              <a:rPr lang="zh-CN" altLang="en-US" sz="2800" dirty="0"/>
              <a:t>数据类型就可以表示出来了</a:t>
            </a:r>
          </a:p>
        </p:txBody>
      </p:sp>
    </p:spTree>
    <p:extLst>
      <p:ext uri="{BB962C8B-B14F-4D97-AF65-F5344CB8AC3E}">
        <p14:creationId xmlns:p14="http://schemas.microsoft.com/office/powerpoint/2010/main" val="1019217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7B361-5581-4E49-830A-25B137F5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练习二：</a:t>
            </a:r>
            <a:r>
              <a:rPr lang="en-US" altLang="zh-CN" dirty="0"/>
              <a:t>KNN</a:t>
            </a:r>
            <a:r>
              <a:rPr lang="zh-CN" altLang="en-US" dirty="0"/>
              <a:t>分类</a:t>
            </a:r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A3CE9183-DCCA-4C81-B042-88232D5B8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10" y="1206885"/>
            <a:ext cx="11395114" cy="2417664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CN" altLang="en-US" dirty="0"/>
              <a:t>任务二：数据集划分</a:t>
            </a:r>
            <a:endParaRPr lang="en-US" altLang="zh-CN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800" dirty="0"/>
              <a:t>按比例使用随机数把数据集划分为训练集和测试集，比如按</a:t>
            </a:r>
            <a:r>
              <a:rPr lang="en-US" altLang="zh-CN" sz="2800" dirty="0"/>
              <a:t>7</a:t>
            </a:r>
            <a:r>
              <a:rPr lang="zh-CN" altLang="en-US" sz="2800" dirty="0"/>
              <a:t>：</a:t>
            </a:r>
            <a:r>
              <a:rPr lang="en-US" altLang="zh-CN" sz="2800" dirty="0"/>
              <a:t>3</a:t>
            </a:r>
            <a:r>
              <a:rPr lang="zh-CN" altLang="en-US" sz="2800" dirty="0"/>
              <a:t>划分数据，可以对每一行生成一个</a:t>
            </a:r>
            <a:r>
              <a:rPr lang="en-US" altLang="zh-CN" sz="2800" dirty="0"/>
              <a:t>0~1</a:t>
            </a:r>
            <a:r>
              <a:rPr lang="zh-CN" altLang="en-US" sz="2800" dirty="0"/>
              <a:t>之间的随机数，小于</a:t>
            </a:r>
            <a:r>
              <a:rPr lang="en-US" altLang="zh-CN" sz="2800" dirty="0"/>
              <a:t>0.7</a:t>
            </a:r>
            <a:r>
              <a:rPr lang="zh-CN" altLang="en-US" sz="2800" dirty="0"/>
              <a:t>作为测试集样本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E2D3D40-21C0-44D5-B553-DD6006393CCC}"/>
              </a:ext>
            </a:extLst>
          </p:cNvPr>
          <p:cNvSpPr txBox="1">
            <a:spLocks/>
          </p:cNvSpPr>
          <p:nvPr/>
        </p:nvSpPr>
        <p:spPr bwMode="auto">
          <a:xfrm>
            <a:off x="506776" y="3624549"/>
            <a:ext cx="11395114" cy="2809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rgbClr val="660066"/>
                </a:solidFill>
                <a:latin typeface="+mn-lt"/>
                <a:ea typeface="华文新魏" pitchFamily="2" charset="-122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rgbClr val="6600CC"/>
                </a:solidFill>
                <a:latin typeface="+mn-lt"/>
                <a:ea typeface="华文新魏" pitchFamily="2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9pPr>
          </a:lstStyle>
          <a:p>
            <a:pPr marL="0" indent="0" algn="ctr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kern="0" dirty="0"/>
              <a:t>任务三：实现</a:t>
            </a:r>
            <a:r>
              <a:rPr lang="en-US" altLang="zh-CN" kern="0" dirty="0"/>
              <a:t>KNN</a:t>
            </a:r>
            <a:r>
              <a:rPr lang="zh-CN" altLang="en-US" kern="0" dirty="0"/>
              <a:t>算法</a:t>
            </a:r>
            <a:endParaRPr lang="en-US" altLang="zh-CN" kern="0" dirty="0"/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kern="0" dirty="0"/>
              <a:t>可以把测试集和训练集样本之间的距离计算出来保存到一个表中。先确定一个</a:t>
            </a:r>
            <a:r>
              <a:rPr lang="en-US" altLang="zh-CN" sz="2800" kern="0" dirty="0"/>
              <a:t>K</a:t>
            </a:r>
            <a:r>
              <a:rPr lang="zh-CN" altLang="en-US" sz="2800" kern="0" dirty="0"/>
              <a:t>，针对每个测试集中的样本，选取前</a:t>
            </a:r>
            <a:r>
              <a:rPr lang="en-US" altLang="zh-CN" sz="2800" kern="0" dirty="0"/>
              <a:t>K</a:t>
            </a:r>
            <a:r>
              <a:rPr lang="zh-CN" altLang="en-US" sz="2800" kern="0" dirty="0"/>
              <a:t>个最近的训练集样本，并根据这</a:t>
            </a:r>
            <a:r>
              <a:rPr lang="en-US" altLang="zh-CN" sz="2800" kern="0" dirty="0"/>
              <a:t>K</a:t>
            </a:r>
            <a:r>
              <a:rPr lang="zh-CN" altLang="en-US" sz="2800" kern="0" dirty="0"/>
              <a:t>个样本的最多类标签数决定测试样本的类别。并给出正确率</a:t>
            </a:r>
          </a:p>
        </p:txBody>
      </p:sp>
    </p:spTree>
    <p:extLst>
      <p:ext uri="{BB962C8B-B14F-4D97-AF65-F5344CB8AC3E}">
        <p14:creationId xmlns:p14="http://schemas.microsoft.com/office/powerpoint/2010/main" val="575895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7B361-5581-4E49-830A-25B137F5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练习二：</a:t>
            </a:r>
            <a:r>
              <a:rPr lang="en-US" altLang="zh-CN" dirty="0"/>
              <a:t>KNN</a:t>
            </a:r>
            <a:r>
              <a:rPr lang="zh-CN" altLang="en-US" dirty="0"/>
              <a:t>分类</a:t>
            </a:r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A3CE9183-DCCA-4C81-B042-88232D5B8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10" y="1206885"/>
            <a:ext cx="11395114" cy="1591399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CN" altLang="en-US" dirty="0"/>
              <a:t>任务四：讨论最佳</a:t>
            </a:r>
            <a:r>
              <a:rPr lang="en-US" altLang="zh-CN" dirty="0"/>
              <a:t>K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2800" dirty="0"/>
              <a:t>观察不同</a:t>
            </a:r>
            <a:r>
              <a:rPr lang="en-US" altLang="zh-CN" sz="2800" dirty="0"/>
              <a:t>K</a:t>
            </a:r>
            <a:r>
              <a:rPr lang="zh-CN" altLang="en-US" sz="2800" dirty="0"/>
              <a:t>值下准确率的变化，找出最小的来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E2D3D40-21C0-44D5-B553-DD6006393CCC}"/>
              </a:ext>
            </a:extLst>
          </p:cNvPr>
          <p:cNvSpPr txBox="1">
            <a:spLocks/>
          </p:cNvSpPr>
          <p:nvPr/>
        </p:nvSpPr>
        <p:spPr bwMode="auto">
          <a:xfrm>
            <a:off x="565533" y="4786290"/>
            <a:ext cx="11395114" cy="172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rgbClr val="660066"/>
                </a:solidFill>
                <a:latin typeface="+mn-lt"/>
                <a:ea typeface="华文新魏" pitchFamily="2" charset="-122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rgbClr val="6600CC"/>
                </a:solidFill>
                <a:latin typeface="+mn-lt"/>
                <a:ea typeface="华文新魏" pitchFamily="2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9pPr>
          </a:lstStyle>
          <a:p>
            <a:pPr marL="0" indent="0" algn="ctr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kern="0" dirty="0"/>
              <a:t>参考资料：数据分析</a:t>
            </a:r>
            <a:r>
              <a:rPr lang="en-US" altLang="zh-CN" kern="0" dirty="0"/>
              <a:t>—KNN</a:t>
            </a:r>
            <a:r>
              <a:rPr lang="zh-CN" altLang="en-US" kern="0" dirty="0"/>
              <a:t>分类算法</a:t>
            </a:r>
            <a:endParaRPr lang="en-US" altLang="zh-CN" kern="0" dirty="0"/>
          </a:p>
          <a:p>
            <a:pPr marL="0" indent="0" algn="ctr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kern="0" dirty="0"/>
              <a:t>https://zhuanlan.zhihu.com/p/348223592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643B2F2-C399-4B95-9FCD-F82CAF2EA862}"/>
              </a:ext>
            </a:extLst>
          </p:cNvPr>
          <p:cNvSpPr txBox="1">
            <a:spLocks/>
          </p:cNvSpPr>
          <p:nvPr/>
        </p:nvSpPr>
        <p:spPr bwMode="auto">
          <a:xfrm>
            <a:off x="565533" y="2996587"/>
            <a:ext cx="11395114" cy="1591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fol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rgbClr val="660066"/>
                </a:solidFill>
                <a:latin typeface="+mn-lt"/>
                <a:ea typeface="华文新魏" pitchFamily="2" charset="-122"/>
              </a:defRPr>
            </a:lvl2pPr>
            <a:lvl3pPr marL="11430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rgbClr val="6600CC"/>
                </a:solidFill>
                <a:latin typeface="+mn-lt"/>
                <a:ea typeface="华文新魏" pitchFamily="2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5pPr>
            <a:lvl6pPr marL="25146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6pPr>
            <a:lvl7pPr marL="29718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7pPr>
            <a:lvl8pPr marL="34290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8pPr>
            <a:lvl9pPr marL="3886200" indent="-228600" algn="just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9pPr>
          </a:lstStyle>
          <a:p>
            <a:pPr marL="0" indent="0" algn="ctr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kern="0" dirty="0"/>
              <a:t>最后，同学们可以把自己实现的结果和</a:t>
            </a:r>
            <a:r>
              <a:rPr lang="en-US" altLang="zh-CN" sz="2800" kern="0" dirty="0"/>
              <a:t>scikit-learn</a:t>
            </a:r>
            <a:r>
              <a:rPr lang="zh-CN" altLang="en-US" sz="2800" kern="0" dirty="0"/>
              <a:t>包做对比</a:t>
            </a:r>
            <a:endParaRPr lang="en-US" altLang="zh-CN" sz="2800" kern="0" dirty="0"/>
          </a:p>
          <a:p>
            <a:pPr marL="0" indent="0" algn="ctr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kern="0" dirty="0"/>
              <a:t>数据集可以选择</a:t>
            </a:r>
            <a:r>
              <a:rPr lang="en-US" altLang="zh-CN" sz="2800" kern="0" dirty="0" err="1"/>
              <a:t>titannic</a:t>
            </a:r>
            <a:r>
              <a:rPr lang="zh-CN" altLang="en-US" sz="2800" kern="0" dirty="0"/>
              <a:t>数据集、威斯康辛乳腺癌数据集、钻石数据集</a:t>
            </a:r>
            <a:endParaRPr lang="en-US" altLang="zh-CN" sz="2800" kern="0" dirty="0"/>
          </a:p>
        </p:txBody>
      </p:sp>
    </p:spTree>
    <p:extLst>
      <p:ext uri="{BB962C8B-B14F-4D97-AF65-F5344CB8AC3E}">
        <p14:creationId xmlns:p14="http://schemas.microsoft.com/office/powerpoint/2010/main" val="368019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8CB8D-439A-437F-8A4B-2507ED66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辛普森悖论（</a:t>
            </a:r>
            <a:r>
              <a:rPr lang="en-US" altLang="zh-CN" dirty="0"/>
              <a:t>Simpson‘s Paradox</a:t>
            </a:r>
            <a:r>
              <a:rPr lang="zh-CN" altLang="en-US" dirty="0"/>
              <a:t>）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E2F7ED4-74D1-4FA8-95BD-FAF07EC8B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26" y="1201020"/>
            <a:ext cx="6360549" cy="473005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8D369EC-1A59-4003-ACA6-B3B2E7FEF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25" y="1201020"/>
            <a:ext cx="4950056" cy="473005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1E9FF47-5764-4111-9885-ABBA28D4A012}"/>
              </a:ext>
            </a:extLst>
          </p:cNvPr>
          <p:cNvSpPr txBox="1"/>
          <p:nvPr/>
        </p:nvSpPr>
        <p:spPr>
          <a:xfrm>
            <a:off x="828103" y="6202751"/>
            <a:ext cx="108387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i="0" dirty="0">
                <a:solidFill>
                  <a:srgbClr val="C00000"/>
                </a:solidFill>
                <a:effectLst/>
                <a:latin typeface="-apple-system"/>
              </a:rPr>
              <a:t>辛普森悖论</a:t>
            </a:r>
            <a:r>
              <a:rPr lang="zh-CN" altLang="en-US" sz="2400" b="0" i="0" dirty="0">
                <a:solidFill>
                  <a:srgbClr val="C00000"/>
                </a:solidFill>
                <a:effectLst/>
                <a:latin typeface="-apple-system"/>
              </a:rPr>
              <a:t>：</a:t>
            </a:r>
            <a:r>
              <a:rPr lang="zh-CN" altLang="en-US" sz="2400" b="1" i="0" dirty="0">
                <a:solidFill>
                  <a:srgbClr val="C00000"/>
                </a:solidFill>
                <a:effectLst/>
                <a:latin typeface="-apple-system"/>
              </a:rPr>
              <a:t>在分组比较中都占优势的一方，在总评中有时反而是失势的一方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8CB8D-439A-437F-8A4B-2507ED66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辛普森悖论发生的条件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0EDFCFCB-44F5-4269-AC48-BF539058ED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8669" y="5524870"/>
                <a:ext cx="11534661" cy="664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400" dirty="0">
                    <a:latin typeface="华文新魏" pitchFamily="2" charset="-122"/>
                    <a:ea typeface="华文新魏" pitchFamily="2" charset="-122"/>
                  </a:rPr>
                  <a:t>辛普森悖论</a:t>
                </a:r>
                <a:r>
                  <a:rPr lang="en-US" altLang="zh-CN" sz="2400" dirty="0">
                    <a:latin typeface="华文新魏" pitchFamily="2" charset="-122"/>
                    <a:ea typeface="华文新魏" pitchFamily="2" charset="-122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zh-C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altLang="zh-C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altLang="zh-C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altLang="zh-CN" sz="2400" dirty="0">
                  <a:latin typeface="华文新魏" pitchFamily="2" charset="-122"/>
                  <a:ea typeface="华文新魏" pitchFamily="2" charset="-122"/>
                </a:endParaRPr>
              </a:p>
            </p:txBody>
          </p:sp>
        </mc:Choice>
        <mc:Fallback xmlns="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0EDFCFCB-44F5-4269-AC48-BF539058E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669" y="5524870"/>
                <a:ext cx="11534661" cy="664862"/>
              </a:xfrm>
              <a:prstGeom prst="rect">
                <a:avLst/>
              </a:prstGeom>
              <a:blipFill>
                <a:blip r:embed="rId2"/>
                <a:stretch>
                  <a:fillRect b="-367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2">
                <a:extLst>
                  <a:ext uri="{FF2B5EF4-FFF2-40B4-BE49-F238E27FC236}">
                    <a16:creationId xmlns:a16="http://schemas.microsoft.com/office/drawing/2014/main" id="{0B05D445-3991-4D7A-AD88-C1CD79C788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0440645"/>
                  </p:ext>
                </p:extLst>
              </p:nvPr>
            </p:nvGraphicFramePr>
            <p:xfrm>
              <a:off x="1582825" y="1114709"/>
              <a:ext cx="9301839" cy="41321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6371">
                      <a:extLst>
                        <a:ext uri="{9D8B030D-6E8A-4147-A177-3AD203B41FA5}">
                          <a16:colId xmlns:a16="http://schemas.microsoft.com/office/drawing/2014/main" val="482512669"/>
                        </a:ext>
                      </a:extLst>
                    </a:gridCol>
                    <a:gridCol w="1096881">
                      <a:extLst>
                        <a:ext uri="{9D8B030D-6E8A-4147-A177-3AD203B41FA5}">
                          <a16:colId xmlns:a16="http://schemas.microsoft.com/office/drawing/2014/main" val="3400990316"/>
                        </a:ext>
                      </a:extLst>
                    </a:gridCol>
                    <a:gridCol w="1096881">
                      <a:extLst>
                        <a:ext uri="{9D8B030D-6E8A-4147-A177-3AD203B41FA5}">
                          <a16:colId xmlns:a16="http://schemas.microsoft.com/office/drawing/2014/main" val="2830174485"/>
                        </a:ext>
                      </a:extLst>
                    </a:gridCol>
                    <a:gridCol w="1096881">
                      <a:extLst>
                        <a:ext uri="{9D8B030D-6E8A-4147-A177-3AD203B41FA5}">
                          <a16:colId xmlns:a16="http://schemas.microsoft.com/office/drawing/2014/main" val="1179943842"/>
                        </a:ext>
                      </a:extLst>
                    </a:gridCol>
                    <a:gridCol w="2193762">
                      <a:extLst>
                        <a:ext uri="{9D8B030D-6E8A-4147-A177-3AD203B41FA5}">
                          <a16:colId xmlns:a16="http://schemas.microsoft.com/office/drawing/2014/main" val="2109111954"/>
                        </a:ext>
                      </a:extLst>
                    </a:gridCol>
                    <a:gridCol w="2151063">
                      <a:extLst>
                        <a:ext uri="{9D8B030D-6E8A-4147-A177-3AD203B41FA5}">
                          <a16:colId xmlns:a16="http://schemas.microsoft.com/office/drawing/2014/main" val="591530743"/>
                        </a:ext>
                      </a:extLst>
                    </a:gridCol>
                  </a:tblGrid>
                  <a:tr h="283387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成员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类别</a:t>
                          </a: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类别</a:t>
                          </a:r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类别</a:t>
                          </a:r>
                          <a:r>
                            <a:rPr lang="en-US" altLang="zh-CN" dirty="0"/>
                            <a:t>1 </a:t>
                          </a:r>
                          <a:r>
                            <a:rPr lang="en-US" altLang="zh-CN" sz="1800" dirty="0">
                              <a:latin typeface="华文新魏" pitchFamily="2" charset="-122"/>
                              <a:ea typeface="华文新魏" pitchFamily="2" charset="-122"/>
                            </a:rPr>
                            <a:t>→ </a:t>
                          </a:r>
                          <a:r>
                            <a:rPr lang="zh-CN" altLang="en-US" sz="1800" dirty="0">
                              <a:latin typeface="华文新魏" pitchFamily="2" charset="-122"/>
                              <a:ea typeface="华文新魏" pitchFamily="2" charset="-122"/>
                            </a:rPr>
                            <a:t>类别</a:t>
                          </a:r>
                          <a:r>
                            <a:rPr lang="en-US" altLang="zh-CN" sz="1800" dirty="0">
                              <a:latin typeface="华文新魏" pitchFamily="2" charset="-122"/>
                              <a:ea typeface="华文新魏" pitchFamily="2" charset="-122"/>
                            </a:rPr>
                            <a:t>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</m:oMath>
                          </a14:m>
                          <a:r>
                            <a:rPr lang="zh-CN" altLang="en-US" dirty="0"/>
                            <a:t>类别</a:t>
                          </a:r>
                          <a:r>
                            <a:rPr lang="en-US" altLang="zh-CN" dirty="0"/>
                            <a:t>1 </a:t>
                          </a:r>
                          <a:r>
                            <a:rPr lang="en-US" altLang="zh-CN" sz="1800" dirty="0">
                              <a:latin typeface="华文新魏" pitchFamily="2" charset="-122"/>
                              <a:ea typeface="华文新魏" pitchFamily="2" charset="-122"/>
                            </a:rPr>
                            <a:t>→ </a:t>
                          </a:r>
                          <a:r>
                            <a:rPr lang="zh-CN" altLang="en-US" sz="1800" dirty="0">
                              <a:latin typeface="华文新魏" pitchFamily="2" charset="-122"/>
                              <a:ea typeface="华文新魏" pitchFamily="2" charset="-122"/>
                            </a:rPr>
                            <a:t>类别</a:t>
                          </a:r>
                          <a:r>
                            <a:rPr lang="en-US" altLang="zh-CN" sz="1800" dirty="0">
                              <a:latin typeface="华文新魏" pitchFamily="2" charset="-122"/>
                              <a:ea typeface="华文新魏" pitchFamily="2" charset="-122"/>
                            </a:rPr>
                            <a:t>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4360660"/>
                      </a:ext>
                    </a:extLst>
                  </a:tr>
                  <a:tr h="28338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是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否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2960277"/>
                      </a:ext>
                    </a:extLst>
                  </a:tr>
                  <a:tr h="56677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分层样本集</a:t>
                          </a: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是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0489572"/>
                      </a:ext>
                    </a:extLst>
                  </a:tr>
                  <a:tr h="566774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75155812"/>
                      </a:ext>
                    </a:extLst>
                  </a:tr>
                  <a:tr h="56677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分层样本集</a:t>
                          </a:r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是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39656263"/>
                      </a:ext>
                    </a:extLst>
                  </a:tr>
                  <a:tr h="566774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9990855"/>
                      </a:ext>
                    </a:extLst>
                  </a:tr>
                  <a:tr h="56677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合并样本集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是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1285944"/>
                      </a:ext>
                    </a:extLst>
                  </a:tr>
                  <a:tr h="566774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555173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2">
                <a:extLst>
                  <a:ext uri="{FF2B5EF4-FFF2-40B4-BE49-F238E27FC236}">
                    <a16:creationId xmlns:a16="http://schemas.microsoft.com/office/drawing/2014/main" id="{0B05D445-3991-4D7A-AD88-C1CD79C788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0440645"/>
                  </p:ext>
                </p:extLst>
              </p:nvPr>
            </p:nvGraphicFramePr>
            <p:xfrm>
              <a:off x="1582825" y="1114709"/>
              <a:ext cx="9301839" cy="41321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6371">
                      <a:extLst>
                        <a:ext uri="{9D8B030D-6E8A-4147-A177-3AD203B41FA5}">
                          <a16:colId xmlns:a16="http://schemas.microsoft.com/office/drawing/2014/main" val="482512669"/>
                        </a:ext>
                      </a:extLst>
                    </a:gridCol>
                    <a:gridCol w="1096881">
                      <a:extLst>
                        <a:ext uri="{9D8B030D-6E8A-4147-A177-3AD203B41FA5}">
                          <a16:colId xmlns:a16="http://schemas.microsoft.com/office/drawing/2014/main" val="3400990316"/>
                        </a:ext>
                      </a:extLst>
                    </a:gridCol>
                    <a:gridCol w="1096881">
                      <a:extLst>
                        <a:ext uri="{9D8B030D-6E8A-4147-A177-3AD203B41FA5}">
                          <a16:colId xmlns:a16="http://schemas.microsoft.com/office/drawing/2014/main" val="2830174485"/>
                        </a:ext>
                      </a:extLst>
                    </a:gridCol>
                    <a:gridCol w="1096881">
                      <a:extLst>
                        <a:ext uri="{9D8B030D-6E8A-4147-A177-3AD203B41FA5}">
                          <a16:colId xmlns:a16="http://schemas.microsoft.com/office/drawing/2014/main" val="1179943842"/>
                        </a:ext>
                      </a:extLst>
                    </a:gridCol>
                    <a:gridCol w="2193762">
                      <a:extLst>
                        <a:ext uri="{9D8B030D-6E8A-4147-A177-3AD203B41FA5}">
                          <a16:colId xmlns:a16="http://schemas.microsoft.com/office/drawing/2014/main" val="2109111954"/>
                        </a:ext>
                      </a:extLst>
                    </a:gridCol>
                    <a:gridCol w="2151063">
                      <a:extLst>
                        <a:ext uri="{9D8B030D-6E8A-4147-A177-3AD203B41FA5}">
                          <a16:colId xmlns:a16="http://schemas.microsoft.com/office/drawing/2014/main" val="591530743"/>
                        </a:ext>
                      </a:extLst>
                    </a:gridCol>
                  </a:tblGrid>
                  <a:tr h="3657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成员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类别</a:t>
                          </a: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类别</a:t>
                          </a:r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类别</a:t>
                          </a:r>
                          <a:r>
                            <a:rPr lang="en-US" altLang="zh-CN" dirty="0"/>
                            <a:t>1 </a:t>
                          </a:r>
                          <a:r>
                            <a:rPr lang="en-US" altLang="zh-CN" sz="1800" dirty="0">
                              <a:latin typeface="华文新魏" pitchFamily="2" charset="-122"/>
                              <a:ea typeface="华文新魏" pitchFamily="2" charset="-122"/>
                            </a:rPr>
                            <a:t>→ </a:t>
                          </a:r>
                          <a:r>
                            <a:rPr lang="zh-CN" altLang="en-US" sz="1800" dirty="0">
                              <a:latin typeface="华文新魏" pitchFamily="2" charset="-122"/>
                              <a:ea typeface="华文新魏" pitchFamily="2" charset="-122"/>
                            </a:rPr>
                            <a:t>类别</a:t>
                          </a:r>
                          <a:r>
                            <a:rPr lang="en-US" altLang="zh-CN" sz="1800" dirty="0">
                              <a:latin typeface="华文新魏" pitchFamily="2" charset="-122"/>
                              <a:ea typeface="华文新魏" pitchFamily="2" charset="-122"/>
                            </a:rPr>
                            <a:t>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2861" t="-5000" r="-1133" b="-46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4360660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是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否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2960277"/>
                      </a:ext>
                    </a:extLst>
                  </a:tr>
                  <a:tr h="56677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分层样本集</a:t>
                          </a: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是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778" t="-135484" r="-498333" b="-5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52778" t="-135484" r="-398333" b="-503226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389" t="-67742" r="-99167" b="-201613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2861" t="-67742" r="-1133" b="-2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489572"/>
                      </a:ext>
                    </a:extLst>
                  </a:tr>
                  <a:tr h="566774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778" t="-235484" r="-498333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52778" t="-235484" r="-398333" b="-403226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75155812"/>
                      </a:ext>
                    </a:extLst>
                  </a:tr>
                  <a:tr h="56677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分层样本集</a:t>
                          </a:r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是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778" t="-331915" r="-498333" b="-2989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52778" t="-331915" r="-398333" b="-298936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389" t="-166845" r="-99167" b="-100535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2861" t="-166845" r="-1133" b="-1005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9656263"/>
                      </a:ext>
                    </a:extLst>
                  </a:tr>
                  <a:tr h="566774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778" t="-436559" r="-498333" b="-20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52778" t="-436559" r="-398333" b="-20215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9990855"/>
                      </a:ext>
                    </a:extLst>
                  </a:tr>
                  <a:tr h="56677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合并样本集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是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778" t="-536559" r="-498333" b="-10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52778" t="-536559" r="-398333" b="-102151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6389" t="-268280" r="-99167" b="-1075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2861" t="-268280" r="-1133" b="-1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1285944"/>
                      </a:ext>
                    </a:extLst>
                  </a:tr>
                  <a:tr h="566774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778" t="-636559" r="-498333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52778" t="-636559" r="-398333" b="-215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5551736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5054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33FFD-42BC-4175-AF85-DC7DDCF7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辛普森悖论的几何解释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7D3ECD-7951-46B2-8CE7-C193DA0BD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307" y="867867"/>
            <a:ext cx="7201905" cy="1228896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DE8316E-5664-4DC2-A919-FE3067DE620F}"/>
              </a:ext>
            </a:extLst>
          </p:cNvPr>
          <p:cNvCxnSpPr>
            <a:cxnSpLocks/>
          </p:cNvCxnSpPr>
          <p:nvPr/>
        </p:nvCxnSpPr>
        <p:spPr bwMode="auto">
          <a:xfrm>
            <a:off x="3260993" y="6094229"/>
            <a:ext cx="557453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29AC189-D252-446C-8571-A9993311E7F7}"/>
              </a:ext>
            </a:extLst>
          </p:cNvPr>
          <p:cNvCxnSpPr>
            <a:cxnSpLocks/>
          </p:cNvCxnSpPr>
          <p:nvPr/>
        </p:nvCxnSpPr>
        <p:spPr bwMode="auto">
          <a:xfrm flipV="1">
            <a:off x="3260993" y="2305569"/>
            <a:ext cx="0" cy="37886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3CEA0E7-7CC8-49E1-B584-2687908CD546}"/>
              </a:ext>
            </a:extLst>
          </p:cNvPr>
          <p:cNvCxnSpPr>
            <a:cxnSpLocks/>
          </p:cNvCxnSpPr>
          <p:nvPr/>
        </p:nvCxnSpPr>
        <p:spPr bwMode="auto">
          <a:xfrm flipV="1">
            <a:off x="3260992" y="5619046"/>
            <a:ext cx="3833871" cy="47518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0581BE7-A13E-4927-A329-ABEED86F71E1}"/>
              </a:ext>
            </a:extLst>
          </p:cNvPr>
          <p:cNvCxnSpPr>
            <a:cxnSpLocks/>
          </p:cNvCxnSpPr>
          <p:nvPr/>
        </p:nvCxnSpPr>
        <p:spPr bwMode="auto">
          <a:xfrm flipV="1">
            <a:off x="3290545" y="4585773"/>
            <a:ext cx="411123" cy="15084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FB2F3C3-1524-4295-9244-3EE01C76A4E0}"/>
              </a:ext>
            </a:extLst>
          </p:cNvPr>
          <p:cNvCxnSpPr>
            <a:cxnSpLocks/>
          </p:cNvCxnSpPr>
          <p:nvPr/>
        </p:nvCxnSpPr>
        <p:spPr bwMode="auto">
          <a:xfrm flipV="1">
            <a:off x="3688817" y="4151963"/>
            <a:ext cx="3833871" cy="47518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DC2B05D-6FE1-4C5E-8F40-DF4D473A4F15}"/>
              </a:ext>
            </a:extLst>
          </p:cNvPr>
          <p:cNvCxnSpPr>
            <a:cxnSpLocks/>
          </p:cNvCxnSpPr>
          <p:nvPr/>
        </p:nvCxnSpPr>
        <p:spPr bwMode="auto">
          <a:xfrm flipV="1">
            <a:off x="7094863" y="4116584"/>
            <a:ext cx="411123" cy="15084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24AC083-F7D3-425C-A823-E7225A1224A0}"/>
              </a:ext>
            </a:extLst>
          </p:cNvPr>
          <p:cNvCxnSpPr>
            <a:cxnSpLocks/>
          </p:cNvCxnSpPr>
          <p:nvPr/>
        </p:nvCxnSpPr>
        <p:spPr bwMode="auto">
          <a:xfrm flipV="1">
            <a:off x="3290545" y="4179201"/>
            <a:ext cx="4215441" cy="19150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B0F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9DC2200-0382-4624-83E7-30BC3DAA4401}"/>
              </a:ext>
            </a:extLst>
          </p:cNvPr>
          <p:cNvCxnSpPr>
            <a:cxnSpLocks/>
          </p:cNvCxnSpPr>
          <p:nvPr/>
        </p:nvCxnSpPr>
        <p:spPr bwMode="auto">
          <a:xfrm flipV="1">
            <a:off x="3290545" y="5977782"/>
            <a:ext cx="1578911" cy="12244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3B84222-2746-4975-A2C5-A27F776F0299}"/>
              </a:ext>
            </a:extLst>
          </p:cNvPr>
          <p:cNvCxnSpPr>
            <a:cxnSpLocks/>
          </p:cNvCxnSpPr>
          <p:nvPr/>
        </p:nvCxnSpPr>
        <p:spPr bwMode="auto">
          <a:xfrm flipV="1">
            <a:off x="3309653" y="3133493"/>
            <a:ext cx="3105664" cy="295474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B8CA8B3-15C8-47E9-AC97-95F78B9E1FF1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4300" y="3051430"/>
            <a:ext cx="1578911" cy="12244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7030A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CA8D4B9-1100-42C2-9967-14F9F66015A2}"/>
              </a:ext>
            </a:extLst>
          </p:cNvPr>
          <p:cNvCxnSpPr>
            <a:cxnSpLocks/>
          </p:cNvCxnSpPr>
          <p:nvPr/>
        </p:nvCxnSpPr>
        <p:spPr bwMode="auto">
          <a:xfrm flipV="1">
            <a:off x="4861193" y="3054536"/>
            <a:ext cx="3105664" cy="295474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7030A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0882A93-C4A4-449B-8BB3-3FD9AD5C98AD}"/>
              </a:ext>
            </a:extLst>
          </p:cNvPr>
          <p:cNvCxnSpPr>
            <a:cxnSpLocks/>
          </p:cNvCxnSpPr>
          <p:nvPr/>
        </p:nvCxnSpPr>
        <p:spPr bwMode="auto">
          <a:xfrm flipV="1">
            <a:off x="3324801" y="3054535"/>
            <a:ext cx="4611933" cy="30337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7030A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30F1A83D-4470-417E-98F5-7FE8880BC9D3}"/>
              </a:ext>
            </a:extLst>
          </p:cNvPr>
          <p:cNvSpPr txBox="1"/>
          <p:nvPr/>
        </p:nvSpPr>
        <p:spPr>
          <a:xfrm>
            <a:off x="8086381" y="6111239"/>
            <a:ext cx="1498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尝试次数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38AF255-CCC6-4565-ACA1-01B99B7C239A}"/>
              </a:ext>
            </a:extLst>
          </p:cNvPr>
          <p:cNvSpPr txBox="1"/>
          <p:nvPr/>
        </p:nvSpPr>
        <p:spPr>
          <a:xfrm>
            <a:off x="2492498" y="2115088"/>
            <a:ext cx="757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成功</a:t>
            </a:r>
            <a:endParaRPr lang="en-US" altLang="zh-CN" sz="2000" dirty="0"/>
          </a:p>
          <a:p>
            <a:pPr algn="ctr"/>
            <a:r>
              <a:rPr lang="zh-CN" altLang="en-US" sz="2000" dirty="0"/>
              <a:t>次数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A911403-5F27-43A8-95EA-B70CE061B946}"/>
                  </a:ext>
                </a:extLst>
              </p:cNvPr>
              <p:cNvSpPr txBox="1"/>
              <p:nvPr/>
            </p:nvSpPr>
            <p:spPr>
              <a:xfrm>
                <a:off x="7010487" y="5424987"/>
                <a:ext cx="926247" cy="426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A911403-5F27-43A8-95EA-B70CE061B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87" y="5424987"/>
                <a:ext cx="926247" cy="4265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7AABF119-6CEF-4DBD-B9C1-6F2D99931F1E}"/>
                  </a:ext>
                </a:extLst>
              </p:cNvPr>
              <p:cNvSpPr txBox="1"/>
              <p:nvPr/>
            </p:nvSpPr>
            <p:spPr>
              <a:xfrm>
                <a:off x="3282905" y="4154025"/>
                <a:ext cx="926247" cy="462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7AABF119-6CEF-4DBD-B9C1-6F2D99931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905" y="4154025"/>
                <a:ext cx="926247" cy="462306"/>
              </a:xfrm>
              <a:prstGeom prst="rect">
                <a:avLst/>
              </a:prstGeom>
              <a:blipFill>
                <a:blip r:embed="rId4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00B626A-B2E3-4404-870C-71118D779A48}"/>
                  </a:ext>
                </a:extLst>
              </p:cNvPr>
              <p:cNvSpPr txBox="1"/>
              <p:nvPr/>
            </p:nvSpPr>
            <p:spPr>
              <a:xfrm>
                <a:off x="7411383" y="3870268"/>
                <a:ext cx="926247" cy="485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总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00B626A-B2E3-4404-870C-71118D779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383" y="3870268"/>
                <a:ext cx="926247" cy="485133"/>
              </a:xfrm>
              <a:prstGeom prst="rect">
                <a:avLst/>
              </a:prstGeom>
              <a:blipFill>
                <a:blip r:embed="rId5"/>
                <a:stretch>
                  <a:fillRect b="-10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70F9D64-2E3A-42E0-8056-290657CBE399}"/>
                  </a:ext>
                </a:extLst>
              </p:cNvPr>
              <p:cNvSpPr txBox="1"/>
              <p:nvPr/>
            </p:nvSpPr>
            <p:spPr>
              <a:xfrm>
                <a:off x="7865109" y="2704300"/>
                <a:ext cx="926247" cy="485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总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70F9D64-2E3A-42E0-8056-290657CBE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109" y="2704300"/>
                <a:ext cx="926247" cy="485133"/>
              </a:xfrm>
              <a:prstGeom prst="rect">
                <a:avLst/>
              </a:prstGeom>
              <a:blipFill>
                <a:blip r:embed="rId6"/>
                <a:stretch>
                  <a:fillRect b="-10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3B87CAC-9CE6-4AA1-A9A0-5C815320C406}"/>
                  </a:ext>
                </a:extLst>
              </p:cNvPr>
              <p:cNvSpPr txBox="1"/>
              <p:nvPr/>
            </p:nvSpPr>
            <p:spPr>
              <a:xfrm>
                <a:off x="4712950" y="5689089"/>
                <a:ext cx="926247" cy="438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3B87CAC-9CE6-4AA1-A9A0-5C815320C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950" y="5689089"/>
                <a:ext cx="926247" cy="4385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31E857EB-FC36-4B4D-B13C-4BE7A2BE6D07}"/>
                  </a:ext>
                </a:extLst>
              </p:cNvPr>
              <p:cNvSpPr txBox="1"/>
              <p:nvPr/>
            </p:nvSpPr>
            <p:spPr>
              <a:xfrm>
                <a:off x="5922969" y="2734726"/>
                <a:ext cx="926247" cy="462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31E857EB-FC36-4B4D-B13C-4BE7A2BE6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969" y="2734726"/>
                <a:ext cx="926247" cy="462306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F6B05AE3-997C-4093-8D2C-DD0789C58452}"/>
                  </a:ext>
                </a:extLst>
              </p:cNvPr>
              <p:cNvSpPr txBox="1"/>
              <p:nvPr/>
            </p:nvSpPr>
            <p:spPr>
              <a:xfrm>
                <a:off x="9525282" y="3912964"/>
                <a:ext cx="19102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zh-CN" altLang="en-US" sz="2400" dirty="0">
                    <a:solidFill>
                      <a:srgbClr val="002060"/>
                    </a:solidFill>
                  </a:rPr>
                  <a:t>尝试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endParaRPr lang="zh-CN" alt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F6B05AE3-997C-4093-8D2C-DD0789C58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282" y="3912964"/>
                <a:ext cx="1910225" cy="461665"/>
              </a:xfrm>
              <a:prstGeom prst="rect">
                <a:avLst/>
              </a:prstGeom>
              <a:blipFill>
                <a:blip r:embed="rId9"/>
                <a:stretch>
                  <a:fillRect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214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8FB82-30E2-4E28-B9C8-49407875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各种辛普森悖论的例子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0129A3-FCCF-46CD-97F2-E2CFAB3A5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37" y="1425509"/>
            <a:ext cx="4417391" cy="13744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EED6B80-6E37-4D2F-AAFF-2FA4EA870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37" y="5325414"/>
            <a:ext cx="4417391" cy="136761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5B96428-514A-4A5A-93AF-1CEC8D0D6822}"/>
              </a:ext>
            </a:extLst>
          </p:cNvPr>
          <p:cNvSpPr txBox="1"/>
          <p:nvPr/>
        </p:nvSpPr>
        <p:spPr>
          <a:xfrm>
            <a:off x="1905918" y="972017"/>
            <a:ext cx="23465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法学院录取数据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022199-1FC8-4F20-B3B8-14338DC3658C}"/>
              </a:ext>
            </a:extLst>
          </p:cNvPr>
          <p:cNvSpPr txBox="1"/>
          <p:nvPr/>
        </p:nvSpPr>
        <p:spPr>
          <a:xfrm>
            <a:off x="1862036" y="2964585"/>
            <a:ext cx="23465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商学院录取数据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05D48EE-EA02-49D4-975A-31DCBAC60BA9}"/>
              </a:ext>
            </a:extLst>
          </p:cNvPr>
          <p:cNvSpPr txBox="1"/>
          <p:nvPr/>
        </p:nvSpPr>
        <p:spPr>
          <a:xfrm>
            <a:off x="1862036" y="4950137"/>
            <a:ext cx="23465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整体录取数据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62BBB60-2D05-4DCC-B7D8-665DCC0C0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38" y="3434213"/>
            <a:ext cx="4482508" cy="1374452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A27AF738-E977-4E5D-80DE-7023DCCAD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00834"/>
            <a:ext cx="5661280" cy="285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DB3F9B2-3078-4E32-B2F3-BFF15AC2FBF6}"/>
              </a:ext>
            </a:extLst>
          </p:cNvPr>
          <p:cNvSpPr txBox="1"/>
          <p:nvPr/>
        </p:nvSpPr>
        <p:spPr>
          <a:xfrm>
            <a:off x="7434735" y="1118409"/>
            <a:ext cx="23465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/>
              <a:t>餐馆推荐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F48A1D2-A361-4527-AA80-25A315F3743B}"/>
              </a:ext>
            </a:extLst>
          </p:cNvPr>
          <p:cNvSpPr txBox="1"/>
          <p:nvPr/>
        </p:nvSpPr>
        <p:spPr>
          <a:xfrm>
            <a:off x="6804019" y="4922706"/>
            <a:ext cx="4417391" cy="1123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i="0" dirty="0">
                <a:solidFill>
                  <a:srgbClr val="FF0000"/>
                </a:solidFill>
                <a:effectLst/>
                <a:latin typeface="+mn-ea"/>
              </a:rPr>
              <a:t>辛普森悖论的本质</a:t>
            </a:r>
            <a:r>
              <a:rPr lang="en-US" altLang="zh-CN" sz="2400" i="0" dirty="0">
                <a:solidFill>
                  <a:srgbClr val="FF0000"/>
                </a:solidFill>
                <a:effectLst/>
                <a:latin typeface="+mn-ea"/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zh-CN" altLang="en-US" sz="2400" i="0" dirty="0">
                <a:solidFill>
                  <a:srgbClr val="FF0000"/>
                </a:solidFill>
                <a:effectLst/>
                <a:latin typeface="+mn-ea"/>
              </a:rPr>
              <a:t>每层之间的成功率差别很大</a:t>
            </a:r>
            <a:endParaRPr lang="zh-CN" altLang="en-US" sz="24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658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9E7D0-8AD9-4B33-80F1-0F66C481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辛普森悖论背后的因果模型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5CF42C-5E7F-4848-9ED9-AE0BCA70C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777" y="1915596"/>
            <a:ext cx="3917724" cy="11333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9979A2-6541-42FB-BD82-A4F6F67A5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80" y="4070734"/>
            <a:ext cx="5057728" cy="130274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B8BACEA-431D-474E-8C46-9307E891E82D}"/>
              </a:ext>
            </a:extLst>
          </p:cNvPr>
          <p:cNvSpPr/>
          <p:nvPr/>
        </p:nvSpPr>
        <p:spPr bwMode="auto">
          <a:xfrm>
            <a:off x="8174513" y="2608955"/>
            <a:ext cx="1718631" cy="67202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结石大小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43C775-FA98-4D77-8E82-60860179E33B}"/>
              </a:ext>
            </a:extLst>
          </p:cNvPr>
          <p:cNvSpPr/>
          <p:nvPr/>
        </p:nvSpPr>
        <p:spPr bwMode="auto">
          <a:xfrm>
            <a:off x="6257578" y="4590514"/>
            <a:ext cx="2294274" cy="67202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治疗方案选择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743AC6-9A88-4C0F-8E0A-4AF146B6D1E7}"/>
              </a:ext>
            </a:extLst>
          </p:cNvPr>
          <p:cNvSpPr/>
          <p:nvPr/>
        </p:nvSpPr>
        <p:spPr bwMode="auto">
          <a:xfrm>
            <a:off x="9596670" y="4590513"/>
            <a:ext cx="2294274" cy="67202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手术成功率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5F2FF4F-17EB-49AF-9021-C768F4DC78C3}"/>
              </a:ext>
            </a:extLst>
          </p:cNvPr>
          <p:cNvCxnSpPr>
            <a:stCxn id="8" idx="2"/>
            <a:endCxn id="11" idx="0"/>
          </p:cNvCxnSpPr>
          <p:nvPr/>
        </p:nvCxnSpPr>
        <p:spPr bwMode="auto">
          <a:xfrm flipH="1">
            <a:off x="7404715" y="3280984"/>
            <a:ext cx="1629114" cy="130953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47E2C5E-D1A2-40D7-8020-C5D7A2BE3ACA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>
            <a:off x="9033829" y="3280984"/>
            <a:ext cx="1709978" cy="130952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FF3D139-67BB-48E9-A77A-E33AC95CD62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 bwMode="auto">
          <a:xfrm flipV="1">
            <a:off x="8551852" y="4926528"/>
            <a:ext cx="104481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C501768-9864-4A44-B299-4B4903878C0A}"/>
              </a:ext>
            </a:extLst>
          </p:cNvPr>
          <p:cNvSpPr txBox="1"/>
          <p:nvPr/>
        </p:nvSpPr>
        <p:spPr>
          <a:xfrm>
            <a:off x="7731565" y="1613760"/>
            <a:ext cx="23532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混淆变量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ctr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 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(confounding variable)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691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D8A63-3D80-4667-BEB4-882AAFB4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辛普森悖论背后的因果模型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1199ACD-023A-4A20-884C-12EE2EC76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631" y="3972149"/>
            <a:ext cx="3227351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B96B6B0-0C02-440C-BE0F-A57743731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28" y="1119760"/>
            <a:ext cx="60960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0422DB8-DD5D-45F5-942B-C2A698423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869" y="3972149"/>
            <a:ext cx="60960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6FBA9C1-284E-4081-8C73-9C2DD04103B5}"/>
              </a:ext>
            </a:extLst>
          </p:cNvPr>
          <p:cNvSpPr/>
          <p:nvPr/>
        </p:nvSpPr>
        <p:spPr bwMode="auto">
          <a:xfrm>
            <a:off x="9816029" y="1119760"/>
            <a:ext cx="1718631" cy="67202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锻炼时间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E9863C-12BD-4533-BDF0-527348B7496A}"/>
              </a:ext>
            </a:extLst>
          </p:cNvPr>
          <p:cNvSpPr/>
          <p:nvPr/>
        </p:nvSpPr>
        <p:spPr bwMode="auto">
          <a:xfrm>
            <a:off x="7304183" y="1119761"/>
            <a:ext cx="1718632" cy="67202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年龄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F4361F-F132-412B-81AC-8681C481DF41}"/>
              </a:ext>
            </a:extLst>
          </p:cNvPr>
          <p:cNvSpPr/>
          <p:nvPr/>
        </p:nvSpPr>
        <p:spPr bwMode="auto">
          <a:xfrm>
            <a:off x="8415103" y="2756970"/>
            <a:ext cx="2294274" cy="67202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tabLst/>
            </a:pP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疾病风险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0B2618D-6949-4228-B726-D6ECC21EFA45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 bwMode="auto">
          <a:xfrm flipH="1">
            <a:off x="9562240" y="1791789"/>
            <a:ext cx="1113105" cy="96518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3A539F7-9C11-4E71-B5C2-36EE6CA84B9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>
            <a:off x="8163499" y="1791790"/>
            <a:ext cx="1398741" cy="9651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691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A409B-395D-4121-9C8D-145C22F6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练习一：发现数据中隐含的辛普森悖论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5BFC1-C94B-4B4A-BC8D-FCAD80BED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77" y="933774"/>
            <a:ext cx="10392578" cy="29635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/>
              <a:t>有如下</a:t>
            </a:r>
            <a:r>
              <a:rPr lang="en-US" altLang="zh-CN" sz="2800" dirty="0"/>
              <a:t>application</a:t>
            </a:r>
            <a:r>
              <a:rPr lang="zh-CN" altLang="en-US" sz="2800" dirty="0"/>
              <a:t>表，存放学生申请学院的录取信息：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application(id, sex, department, </a:t>
            </a:r>
            <a:r>
              <a:rPr lang="en-US" altLang="zh-CN" sz="2800" dirty="0" err="1"/>
              <a:t>acception</a:t>
            </a:r>
            <a:r>
              <a:rPr lang="en-US" altLang="zh-CN" sz="28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sex: </a:t>
            </a:r>
            <a:r>
              <a:rPr lang="zh-CN" altLang="en-US" sz="2800" dirty="0"/>
              <a:t>男、女；</a:t>
            </a:r>
            <a:r>
              <a:rPr lang="en-US" altLang="zh-CN" sz="2800" dirty="0"/>
              <a:t>department:</a:t>
            </a:r>
            <a:r>
              <a:rPr lang="zh-CN" altLang="en-US" sz="2800" dirty="0"/>
              <a:t> 商学院、法学院；</a:t>
            </a:r>
            <a:r>
              <a:rPr lang="en-US" altLang="zh-CN" sz="2800" dirty="0" err="1"/>
              <a:t>acception</a:t>
            </a:r>
            <a:r>
              <a:rPr lang="en-US" altLang="zh-CN" sz="2800" dirty="0"/>
              <a:t>: yes</a:t>
            </a:r>
            <a:r>
              <a:rPr lang="zh-CN" altLang="en-US" sz="2800" dirty="0"/>
              <a:t>、</a:t>
            </a:r>
            <a:r>
              <a:rPr lang="en-US" altLang="zh-CN" sz="2800" dirty="0"/>
              <a:t>no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任务一</a:t>
            </a:r>
            <a:r>
              <a:rPr lang="zh-CN" altLang="en-US" sz="2800" dirty="0"/>
              <a:t>：使用纯</a:t>
            </a:r>
            <a:r>
              <a:rPr lang="en-US" altLang="zh-CN" sz="2800" dirty="0"/>
              <a:t>SQL</a:t>
            </a:r>
            <a:r>
              <a:rPr lang="zh-CN" altLang="en-US" sz="2800" dirty="0"/>
              <a:t>生成如下报表，并判断是否存在辛普森悖论</a:t>
            </a:r>
            <a:endParaRPr lang="en-US" altLang="zh-C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1E3451-F664-46DF-8472-B8564F6C4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8501"/>
            <a:ext cx="12192000" cy="221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16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A409B-395D-4121-9C8D-145C22F6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练习一：发现数据中隐含的辛普森悖论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25BFC1-C94B-4B4A-BC8D-FCAD80BED6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052736"/>
                <a:ext cx="11635317" cy="5491283"/>
              </a:xfrm>
            </p:spPr>
            <p:txBody>
              <a:bodyPr/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altLang="zh-CN" dirty="0"/>
                  <a:t>application(id, sex, department, </a:t>
                </a:r>
                <a:r>
                  <a:rPr lang="en-US" altLang="zh-CN" dirty="0" err="1"/>
                  <a:t>acception</a:t>
                </a:r>
                <a:r>
                  <a:rPr lang="en-US" altLang="zh-CN" dirty="0"/>
                  <a:t>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800" dirty="0">
                    <a:solidFill>
                      <a:srgbClr val="FF0000"/>
                    </a:solidFill>
                  </a:rPr>
                  <a:t>任务二</a:t>
                </a:r>
                <a:r>
                  <a:rPr lang="zh-CN" altLang="en-US" sz="2800" dirty="0"/>
                  <a:t>：使用</a:t>
                </a:r>
                <a:r>
                  <a:rPr lang="en-US" altLang="zh-CN" sz="2800" dirty="0"/>
                  <a:t>SQL</a:t>
                </a:r>
                <a:r>
                  <a:rPr lang="zh-CN" altLang="en-US" sz="2800" dirty="0"/>
                  <a:t>寻找一般性的辛普森悖论存在的方法，先算出如下所有概率，然后再从中寻找符合辛普森悖论的条件概率。</a:t>
                </a:r>
                <a:endParaRPr lang="en-US" altLang="zh-CN" sz="2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𝑦𝑒𝑠</m:t>
                          </m:r>
                        </m:e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男生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𝑦𝑒𝑠</m:t>
                          </m:r>
                        </m:e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女生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</m:e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男生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女生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𝑦𝑒𝑠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男生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商学院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𝑦𝑒𝑠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女生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商学院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𝑦𝑒𝑠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男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生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法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学院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𝑦𝑒𝑠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女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生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法学院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男生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商学院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𝑛𝑜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女生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商学院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𝑛𝑜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男生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法学院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𝑛𝑜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女生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法学院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25BFC1-C94B-4B4A-BC8D-FCAD80BED6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52736"/>
                <a:ext cx="11635317" cy="5491283"/>
              </a:xfrm>
              <a:blipFill>
                <a:blip r:embed="rId2"/>
                <a:stretch>
                  <a:fillRect l="-1048" r="-1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260004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itchFamily="2" charset="2"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3105</TotalTime>
  <Words>1123</Words>
  <Application>Microsoft Office PowerPoint</Application>
  <PresentationFormat>宽屏</PresentationFormat>
  <Paragraphs>118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-apple-system</vt:lpstr>
      <vt:lpstr>等线</vt:lpstr>
      <vt:lpstr>黑体</vt:lpstr>
      <vt:lpstr>华文新魏</vt:lpstr>
      <vt:lpstr>隶书</vt:lpstr>
      <vt:lpstr>Arial</vt:lpstr>
      <vt:lpstr>Cambria Math</vt:lpstr>
      <vt:lpstr>Tahoma</vt:lpstr>
      <vt:lpstr>Wingdings</vt:lpstr>
      <vt:lpstr>Blends</vt:lpstr>
      <vt:lpstr>实习三：基于SQL实现机器学习的基本概念</vt:lpstr>
      <vt:lpstr>辛普森悖论（Simpson‘s Paradox）</vt:lpstr>
      <vt:lpstr>辛普森悖论发生的条件</vt:lpstr>
      <vt:lpstr>辛普森悖论的几何解释</vt:lpstr>
      <vt:lpstr>各种辛普森悖论的例子</vt:lpstr>
      <vt:lpstr>辛普森悖论背后的因果模型</vt:lpstr>
      <vt:lpstr>辛普森悖论背后的因果模型</vt:lpstr>
      <vt:lpstr>练习一：发现数据中隐含的辛普森悖论</vt:lpstr>
      <vt:lpstr>练习一：发现数据中隐含的辛普森悖论</vt:lpstr>
      <vt:lpstr>练习一的一个替代任务</vt:lpstr>
      <vt:lpstr>练习二：KNN分类</vt:lpstr>
      <vt:lpstr>练习二：KNN分类</vt:lpstr>
      <vt:lpstr>练习二：KNN分类</vt:lpstr>
      <vt:lpstr>练习二：KNN分类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lijun</dc:creator>
  <cp:lastModifiedBy>admin</cp:lastModifiedBy>
  <cp:revision>146</cp:revision>
  <dcterms:created xsi:type="dcterms:W3CDTF">2019-02-26T02:32:22Z</dcterms:created>
  <dcterms:modified xsi:type="dcterms:W3CDTF">2023-04-28T04:36:12Z</dcterms:modified>
</cp:coreProperties>
</file>