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7" r:id="rId5"/>
    <p:sldId id="268" r:id="rId6"/>
    <p:sldId id="258" r:id="rId7"/>
    <p:sldId id="269" r:id="rId8"/>
    <p:sldId id="261" r:id="rId9"/>
    <p:sldId id="270" r:id="rId10"/>
    <p:sldId id="262" r:id="rId11"/>
    <p:sldId id="271" r:id="rId12"/>
    <p:sldId id="259" r:id="rId13"/>
    <p:sldId id="272" r:id="rId14"/>
    <p:sldId id="273" r:id="rId15"/>
    <p:sldId id="278" r:id="rId16"/>
    <p:sldId id="263" r:id="rId17"/>
    <p:sldId id="274" r:id="rId18"/>
    <p:sldId id="264" r:id="rId19"/>
    <p:sldId id="275" r:id="rId20"/>
    <p:sldId id="265" r:id="rId21"/>
    <p:sldId id="276" r:id="rId22"/>
    <p:sldId id="266" r:id="rId23"/>
    <p:sldId id="277" r:id="rId24"/>
  </p:sldIdLst>
  <p:sldSz cx="12192000" cy="6858000"/>
  <p:notesSz cx="6858000" cy="9144000"/>
  <p:custDataLst>
    <p:tags r:id="rId2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0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gs" Target="tags/tag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AD35-9F2F-402C-A002-54097F0A2F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BFB2-791D-4813-9BEB-6948163E0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AD35-9F2F-402C-A002-54097F0A2F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BFB2-791D-4813-9BEB-6948163E0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AD35-9F2F-402C-A002-54097F0A2F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BFB2-791D-4813-9BEB-6948163E0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AD35-9F2F-402C-A002-54097F0A2F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BFB2-791D-4813-9BEB-6948163E0615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AD35-9F2F-402C-A002-54097F0A2F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BFB2-791D-4813-9BEB-6948163E0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AD35-9F2F-402C-A002-54097F0A2F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BFB2-791D-4813-9BEB-6948163E0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AD35-9F2F-402C-A002-54097F0A2F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BFB2-791D-4813-9BEB-6948163E0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AD35-9F2F-402C-A002-54097F0A2F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BFB2-791D-4813-9BEB-6948163E0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AD35-9F2F-402C-A002-54097F0A2F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BFB2-791D-4813-9BEB-6948163E0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AD35-9F2F-402C-A002-54097F0A2F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BFB2-791D-4813-9BEB-6948163E0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AD35-9F2F-402C-A002-54097F0A2F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BFB2-791D-4813-9BEB-6948163E0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AD35-9F2F-402C-A002-54097F0A2F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BFB2-791D-4813-9BEB-6948163E0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AD35-9F2F-402C-A002-54097F0A2F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BFB2-791D-4813-9BEB-6948163E0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AD35-9F2F-402C-A002-54097F0A2F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BFB2-791D-4813-9BEB-6948163E0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AD35-9F2F-402C-A002-54097F0A2F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BFB2-791D-4813-9BEB-6948163E0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AD35-9F2F-402C-A002-54097F0A2F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BFB2-791D-4813-9BEB-6948163E0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AD35-9F2F-402C-A002-54097F0A2F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BFB2-791D-4813-9BEB-6948163E0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550AD35-9F2F-402C-A002-54097F0A2F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5ECBFB2-791D-4813-9BEB-6948163E0615}" type="slidenum">
              <a:rPr lang="zh-CN" altLang="en-US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slow">
    <p:wipe/>
  </p:transition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 panose="020B0603020202020204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90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160" indent="-215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205" indent="-215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3860" indent="-215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85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57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8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4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36.png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3" Type="http://schemas.openxmlformats.org/officeDocument/2006/relationships/image" Target="../media/image19.png"/><Relationship Id="rId2" Type="http://schemas.openxmlformats.org/officeDocument/2006/relationships/image" Target="../media/image37.pn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46.png"/><Relationship Id="rId8" Type="http://schemas.openxmlformats.org/officeDocument/2006/relationships/image" Target="../media/image45.png"/><Relationship Id="rId7" Type="http://schemas.openxmlformats.org/officeDocument/2006/relationships/image" Target="../media/image44.png"/><Relationship Id="rId6" Type="http://schemas.openxmlformats.org/officeDocument/2006/relationships/image" Target="../media/image43.png"/><Relationship Id="rId5" Type="http://schemas.openxmlformats.org/officeDocument/2006/relationships/image" Target="../media/image25.png"/><Relationship Id="rId4" Type="http://schemas.openxmlformats.org/officeDocument/2006/relationships/image" Target="../media/image19.png"/><Relationship Id="rId3" Type="http://schemas.openxmlformats.org/officeDocument/2006/relationships/image" Target="../media/image26.png"/><Relationship Id="rId2" Type="http://schemas.openxmlformats.org/officeDocument/2006/relationships/image" Target="../media/image37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8.png"/><Relationship Id="rId1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image" Target="../media/image37.png"/><Relationship Id="rId2" Type="http://schemas.openxmlformats.org/officeDocument/2006/relationships/image" Target="../media/image14.png"/><Relationship Id="rId1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5.png"/><Relationship Id="rId3" Type="http://schemas.openxmlformats.org/officeDocument/2006/relationships/image" Target="../media/image43.png"/><Relationship Id="rId2" Type="http://schemas.openxmlformats.org/officeDocument/2006/relationships/image" Target="../media/image19.png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openxmlformats.org/officeDocument/2006/relationships/image" Target="../media/image21.png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26.png"/><Relationship Id="rId12" Type="http://schemas.openxmlformats.org/officeDocument/2006/relationships/image" Target="../media/image25.png"/><Relationship Id="rId11" Type="http://schemas.openxmlformats.org/officeDocument/2006/relationships/image" Target="../media/image24.png"/><Relationship Id="rId10" Type="http://schemas.openxmlformats.org/officeDocument/2006/relationships/image" Target="../media/image23.png"/><Relationship Id="rId1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Datahub p2p </a:t>
            </a:r>
            <a:r>
              <a:rPr lang="zh-CN" altLang="en-US" dirty="0">
                <a:solidFill>
                  <a:schemeClr val="tx1"/>
                </a:solidFill>
              </a:rPr>
              <a:t>商业计划书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软件工程实验班</a:t>
            </a:r>
            <a:endParaRPr lang="en-US" altLang="zh-CN" dirty="0"/>
          </a:p>
          <a:p>
            <a:r>
              <a:rPr lang="zh-CN" altLang="en-US" dirty="0"/>
              <a:t>组员：宋聿辰 董欣然 郭城志 徐舟子 唐正举 罗翠铃</a:t>
            </a:r>
            <a:endParaRPr lang="zh-CN" altLang="en-US" dirty="0"/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CN" alt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竞品分析</a:t>
            </a:r>
            <a:endParaRPr lang="zh-CN" altLang="en-US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91" y="2059709"/>
            <a:ext cx="3807386" cy="3807386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070764" y="1538484"/>
            <a:ext cx="6520066" cy="4557515"/>
          </a:xfrm>
        </p:spPr>
        <p:txBody>
          <a:bodyPr>
            <a:normAutofit fontScale="92500" lnSpcReduction="10000"/>
          </a:bodyPr>
          <a:lstStyle/>
          <a:p>
            <a:pPr marL="36830" indent="0">
              <a:buNone/>
            </a:pPr>
            <a:r>
              <a:rPr lang="zh-CN" altLang="en-US" sz="3000" dirty="0"/>
              <a:t>网盘类产品</a:t>
            </a:r>
            <a:endParaRPr lang="en-US" altLang="zh-CN" sz="3000" dirty="0"/>
          </a:p>
          <a:p>
            <a:endParaRPr lang="en-US" altLang="zh-CN" dirty="0"/>
          </a:p>
          <a:p>
            <a:pPr marL="36830" indent="0">
              <a:buNone/>
            </a:pPr>
            <a:r>
              <a:rPr lang="zh-CN" altLang="en-US" dirty="0"/>
              <a:t>优点：</a:t>
            </a:r>
            <a:endParaRPr lang="en-US" altLang="zh-CN" dirty="0"/>
          </a:p>
          <a:p>
            <a:pPr marL="36830" indent="0">
              <a:buNone/>
            </a:pPr>
            <a:r>
              <a:rPr lang="zh-CN" altLang="en-US" dirty="0"/>
              <a:t>较大容量</a:t>
            </a:r>
            <a:endParaRPr lang="en-US" altLang="zh-CN" dirty="0"/>
          </a:p>
          <a:p>
            <a:pPr marL="36830" indent="0">
              <a:buNone/>
            </a:pPr>
            <a:r>
              <a:rPr lang="zh-CN" altLang="en-US" dirty="0"/>
              <a:t>较完善的分享机制</a:t>
            </a:r>
            <a:endParaRPr lang="en-US" altLang="zh-CN" dirty="0"/>
          </a:p>
          <a:p>
            <a:pPr marL="36830" indent="0">
              <a:buNone/>
            </a:pPr>
            <a:endParaRPr lang="en-US" altLang="zh-CN" dirty="0"/>
          </a:p>
          <a:p>
            <a:pPr marL="36830" indent="0">
              <a:buNone/>
            </a:pPr>
            <a:r>
              <a:rPr lang="zh-CN" altLang="en-US" dirty="0"/>
              <a:t>缺点：</a:t>
            </a:r>
            <a:endParaRPr lang="en-US" altLang="zh-CN" dirty="0"/>
          </a:p>
          <a:p>
            <a:pPr marL="36830" indent="0">
              <a:buNone/>
            </a:pPr>
            <a:r>
              <a:rPr lang="zh-CN" altLang="en-US" dirty="0"/>
              <a:t>敏感数据需要上传至商业服务器</a:t>
            </a:r>
            <a:endParaRPr lang="en-US" altLang="zh-CN" dirty="0"/>
          </a:p>
          <a:p>
            <a:pPr marL="36830" indent="0">
              <a:buNone/>
            </a:pPr>
            <a:r>
              <a:rPr lang="zh-CN" altLang="en-US" dirty="0"/>
              <a:t>难以多人协作</a:t>
            </a:r>
            <a:endParaRPr lang="en-US" altLang="zh-CN" dirty="0"/>
          </a:p>
          <a:p>
            <a:pPr marL="36830" indent="0">
              <a:buNone/>
            </a:pPr>
            <a:r>
              <a:rPr lang="zh-CN" altLang="en-US" dirty="0"/>
              <a:t>版本管理困难</a:t>
            </a:r>
            <a:endParaRPr lang="en-US" altLang="zh-CN" dirty="0"/>
          </a:p>
          <a:p>
            <a:pPr marL="36830" indent="0">
              <a:buNone/>
            </a:pPr>
            <a:r>
              <a:rPr lang="zh-CN" altLang="en-US" dirty="0"/>
              <a:t>上下行带宽限制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884" y="4031567"/>
            <a:ext cx="574659" cy="57465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665" y="2235053"/>
            <a:ext cx="613099" cy="613099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产品特点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P2p </a:t>
            </a:r>
            <a:r>
              <a:rPr lang="zh-CN" altLang="en-US" dirty="0"/>
              <a:t>分布式存储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激励机制</a:t>
            </a:r>
            <a:endParaRPr lang="en-US" altLang="zh-CN" dirty="0"/>
          </a:p>
          <a:p>
            <a:r>
              <a:rPr lang="zh-CN" altLang="en-US" dirty="0"/>
              <a:t>数据过滤器</a:t>
            </a:r>
            <a:r>
              <a:rPr lang="en-US" altLang="zh-CN" dirty="0"/>
              <a:t>+</a:t>
            </a:r>
            <a:r>
              <a:rPr lang="zh-CN" altLang="en-US" dirty="0"/>
              <a:t>版本控制</a:t>
            </a:r>
            <a:endParaRPr lang="en-US" altLang="zh-CN" dirty="0"/>
          </a:p>
        </p:txBody>
      </p:sp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CN" alt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产品特点</a:t>
            </a:r>
            <a:endParaRPr lang="zh-CN" altLang="en-US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24443" y="1580050"/>
            <a:ext cx="393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基于 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P2P 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的分布式存储模式</a:t>
            </a:r>
            <a:endParaRPr lang="zh-CN" alt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610" y="1361152"/>
            <a:ext cx="3160840" cy="31608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20" y="2356538"/>
            <a:ext cx="1365742" cy="136574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283" y="2420297"/>
            <a:ext cx="1365742" cy="1365742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924443" y="3924538"/>
            <a:ext cx="13971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节省服务器空间使用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597119" y="3961317"/>
            <a:ext cx="1257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网络加速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021" y="4521992"/>
            <a:ext cx="1365743" cy="136574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841" y="4595078"/>
            <a:ext cx="1365743" cy="1365743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2429462" y="5973436"/>
            <a:ext cx="11676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文件过滤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5222970" y="5977491"/>
            <a:ext cx="1099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激励机制</a:t>
            </a:r>
            <a:endParaRPr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446" y="2428500"/>
            <a:ext cx="1365743" cy="1365743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5799982" y="3973451"/>
            <a:ext cx="1682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数据隐私安全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201" y="4590672"/>
            <a:ext cx="1365743" cy="1365743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7555346" y="5973436"/>
            <a:ext cx="1886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二进制文件优化</a:t>
            </a:r>
            <a:endParaRPr lang="zh-CN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0"/>
                            </p:stCondLst>
                            <p:childTnLst>
                              <p:par>
                                <p:cTn id="8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2" grpId="1"/>
      <p:bldP spid="13" grpId="0"/>
      <p:bldP spid="18" grpId="0"/>
      <p:bldP spid="19" grpId="0"/>
      <p:bldP spid="22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CN" alt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产品特点</a:t>
            </a:r>
            <a:endParaRPr lang="zh-CN" altLang="en-US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24443" y="1580050"/>
            <a:ext cx="393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基于 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P2P 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的分布式存储模式</a:t>
            </a:r>
            <a:endParaRPr lang="zh-CN" alt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28" y="2421038"/>
            <a:ext cx="912129" cy="91212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618" y="2421038"/>
            <a:ext cx="912130" cy="9121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856" y="2475051"/>
            <a:ext cx="1907897" cy="190789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651" y="2595972"/>
            <a:ext cx="562259" cy="56225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28" y="3524833"/>
            <a:ext cx="912129" cy="91212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28" y="4628627"/>
            <a:ext cx="912129" cy="912129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650" y="2595972"/>
            <a:ext cx="562259" cy="562259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740" y="3158231"/>
            <a:ext cx="562259" cy="562259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618" y="2417441"/>
            <a:ext cx="912130" cy="91213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001" y="3528430"/>
            <a:ext cx="912130" cy="91213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650" y="3700600"/>
            <a:ext cx="562259" cy="562259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739" y="3699767"/>
            <a:ext cx="562259" cy="562259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618" y="2424635"/>
            <a:ext cx="912130" cy="91213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618" y="3532027"/>
            <a:ext cx="912130" cy="912130"/>
          </a:xfrm>
          <a:prstGeom prst="rect">
            <a:avLst/>
          </a:prstGeom>
        </p:spPr>
      </p:pic>
      <p:sp>
        <p:nvSpPr>
          <p:cNvPr id="31" name="箭头: 左弧形 30"/>
          <p:cNvSpPr/>
          <p:nvPr/>
        </p:nvSpPr>
        <p:spPr>
          <a:xfrm>
            <a:off x="828339" y="3905026"/>
            <a:ext cx="559397" cy="1372924"/>
          </a:xfrm>
          <a:prstGeom prst="curved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44510" y="2686491"/>
            <a:ext cx="11676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用户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244510" y="3905026"/>
            <a:ext cx="11676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用户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244510" y="4890230"/>
            <a:ext cx="11676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用户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3824180" y="3166292"/>
            <a:ext cx="11676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metadata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3824180" y="4290869"/>
            <a:ext cx="11676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metadata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3824180" y="5389496"/>
            <a:ext cx="11676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metadata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86" y="2666795"/>
            <a:ext cx="2223435" cy="2223435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5897529" y="4900025"/>
            <a:ext cx="11676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I</a:t>
            </a:r>
            <a:r>
              <a:rPr lang="en-US" altLang="zh-CN" dirty="0">
                <a:solidFill>
                  <a:schemeClr val="tx1"/>
                </a:solidFill>
              </a:rPr>
              <a:t>nternet</a:t>
            </a:r>
            <a:endParaRPr lang="zh-CN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44444E-6 L 0.38125 0.08195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62" y="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125 0.08195 L 0.00013 0.16389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62" y="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48148E-6 L -0.00117 0.16134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8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44444E-6 L 0.37956 -0.00487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71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44444E-6 L -0.37943 0.1581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71" y="7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59259E-6 L 0.00065 0.31898 " pathEditMode="relative" rAng="0" ptsTypes="AA">
                                      <p:cBhvr>
                                        <p:cTn id="12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5949"/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48148E-6 L 0.00065 0.16042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8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000"/>
                            </p:stCondLst>
                            <p:childTnLst>
                              <p:par>
                                <p:cTn id="1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1" grpId="0"/>
      <p:bldP spid="23" grpId="0"/>
      <p:bldP spid="24" grpId="0"/>
      <p:bldP spid="30" grpId="0"/>
      <p:bldP spid="32" grpId="0"/>
      <p:bldP spid="33" grpId="0"/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CN" alt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产品特点</a:t>
            </a:r>
            <a:endParaRPr lang="zh-CN" altLang="en-US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24443" y="1580050"/>
            <a:ext cx="4828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基于 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P2P 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的分布式存储模式 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DOI</a:t>
            </a:r>
            <a:endParaRPr lang="zh-CN" alt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28" y="2421038"/>
            <a:ext cx="912129" cy="91212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618" y="2421038"/>
            <a:ext cx="912130" cy="91213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28" y="3524833"/>
            <a:ext cx="912129" cy="91212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28" y="4628627"/>
            <a:ext cx="912129" cy="912129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001" y="3528430"/>
            <a:ext cx="912130" cy="912130"/>
          </a:xfrm>
          <a:prstGeom prst="rect">
            <a:avLst/>
          </a:prstGeom>
        </p:spPr>
      </p:pic>
      <p:sp>
        <p:nvSpPr>
          <p:cNvPr id="31" name="箭头: 左弧形 30"/>
          <p:cNvSpPr/>
          <p:nvPr/>
        </p:nvSpPr>
        <p:spPr>
          <a:xfrm>
            <a:off x="828339" y="3905026"/>
            <a:ext cx="559397" cy="1372924"/>
          </a:xfrm>
          <a:prstGeom prst="curved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44510" y="2686491"/>
            <a:ext cx="11676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用户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244510" y="3905026"/>
            <a:ext cx="11676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用户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244510" y="4890230"/>
            <a:ext cx="11676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用户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endParaRPr lang="zh-CN" altLang="en-US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944" y="2421038"/>
            <a:ext cx="912130" cy="91213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743" y="2421038"/>
            <a:ext cx="912130" cy="912130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069" y="2421038"/>
            <a:ext cx="912130" cy="91213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199" y="2421038"/>
            <a:ext cx="912130" cy="912130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525" y="2421038"/>
            <a:ext cx="912130" cy="912130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939" y="3528430"/>
            <a:ext cx="912130" cy="912130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944" y="3535832"/>
            <a:ext cx="912130" cy="912130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069" y="3535832"/>
            <a:ext cx="912130" cy="912130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199" y="3535832"/>
            <a:ext cx="912130" cy="912130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525" y="3535832"/>
            <a:ext cx="912130" cy="912130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8797974" y="2686491"/>
            <a:ext cx="33940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为每一个数据项生成独有的 </a:t>
            </a:r>
            <a:r>
              <a:rPr lang="en-US" altLang="zh-CN" dirty="0">
                <a:solidFill>
                  <a:schemeClr val="tx1"/>
                </a:solidFill>
              </a:rPr>
              <a:t>DOI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8797974" y="3802178"/>
            <a:ext cx="33940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数据发生变化后生成新的 </a:t>
            </a:r>
            <a:r>
              <a:rPr lang="en-US" altLang="zh-CN" dirty="0">
                <a:solidFill>
                  <a:schemeClr val="tx1"/>
                </a:solidFill>
              </a:rPr>
              <a:t>DOI</a:t>
            </a:r>
            <a:endParaRPr lang="zh-CN" altLang="en-US" dirty="0"/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001" y="4643224"/>
            <a:ext cx="912130" cy="912130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939" y="4643224"/>
            <a:ext cx="912130" cy="91213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944" y="4650626"/>
            <a:ext cx="912130" cy="912130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069" y="4650626"/>
            <a:ext cx="912130" cy="912130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199" y="4650626"/>
            <a:ext cx="912130" cy="912130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525" y="4650626"/>
            <a:ext cx="912130" cy="912130"/>
          </a:xfrm>
          <a:prstGeom prst="rect">
            <a:avLst/>
          </a:prstGeom>
        </p:spPr>
      </p:pic>
      <p:sp>
        <p:nvSpPr>
          <p:cNvPr id="52" name="文本框 51"/>
          <p:cNvSpPr txBox="1"/>
          <p:nvPr/>
        </p:nvSpPr>
        <p:spPr>
          <a:xfrm>
            <a:off x="8797974" y="4924220"/>
            <a:ext cx="33940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基于版本控制和 </a:t>
            </a:r>
            <a:r>
              <a:rPr lang="en-US" altLang="zh-CN" dirty="0">
                <a:solidFill>
                  <a:schemeClr val="tx1"/>
                </a:solidFill>
              </a:rPr>
              <a:t>DOI </a:t>
            </a:r>
            <a:r>
              <a:rPr lang="zh-CN" altLang="en-US" dirty="0">
                <a:solidFill>
                  <a:schemeClr val="tx1"/>
                </a:solidFill>
              </a:rPr>
              <a:t>寻找正确的数据下载</a:t>
            </a:r>
            <a:endParaRPr lang="zh-CN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5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产品特点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面向数据的共享协议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针对不同敏感度，设置不同的开源共享协议</a:t>
            </a:r>
            <a:endParaRPr lang="en-US" altLang="zh-CN" dirty="0"/>
          </a:p>
          <a:p>
            <a:r>
              <a:rPr lang="en-US" altLang="zh-CN" dirty="0"/>
              <a:t>DL-1</a:t>
            </a:r>
            <a:r>
              <a:rPr lang="zh-CN" altLang="en-US" dirty="0"/>
              <a:t>：完全开源，无责任共享</a:t>
            </a:r>
            <a:endParaRPr lang="en-US" altLang="zh-CN" dirty="0"/>
          </a:p>
          <a:p>
            <a:r>
              <a:rPr lang="en-US" altLang="zh-CN" dirty="0"/>
              <a:t>DL-2</a:t>
            </a:r>
            <a:r>
              <a:rPr lang="zh-CN" altLang="en-US" dirty="0"/>
              <a:t>：传染式开源协议</a:t>
            </a:r>
            <a:endParaRPr lang="en-US" altLang="zh-CN" dirty="0"/>
          </a:p>
          <a:p>
            <a:r>
              <a:rPr lang="en-US" altLang="zh-CN" dirty="0"/>
              <a:t>DL-3</a:t>
            </a:r>
            <a:r>
              <a:rPr lang="zh-CN" altLang="en-US" dirty="0"/>
              <a:t>：社区版</a:t>
            </a:r>
            <a:r>
              <a:rPr lang="en-US" altLang="zh-CN" dirty="0"/>
              <a:t>-</a:t>
            </a:r>
            <a:r>
              <a:rPr lang="zh-CN" altLang="en-US" dirty="0"/>
              <a:t>商业版协议</a:t>
            </a:r>
            <a:endParaRPr lang="en-US" altLang="zh-CN" dirty="0"/>
          </a:p>
          <a:p>
            <a:r>
              <a:rPr lang="en-US" altLang="zh-CN" dirty="0"/>
              <a:t>DL-n</a:t>
            </a:r>
            <a:r>
              <a:rPr lang="zh-CN" altLang="en-US" dirty="0"/>
              <a:t>：？</a:t>
            </a:r>
            <a:endParaRPr lang="zh-CN" altLang="en-US" dirty="0"/>
          </a:p>
        </p:txBody>
      </p:sp>
    </p:spTree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CN" alt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产品特点</a:t>
            </a:r>
            <a:endParaRPr lang="zh-CN" altLang="en-US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24443" y="1580050"/>
            <a:ext cx="2985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面向数据的共享协议</a:t>
            </a:r>
            <a:endParaRPr lang="zh-CN" alt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2550500"/>
            <a:ext cx="2838213" cy="283821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231" y="4636374"/>
            <a:ext cx="1504678" cy="1504678"/>
          </a:xfrm>
          <a:prstGeom prst="rect">
            <a:avLst/>
          </a:prstGeom>
        </p:spPr>
      </p:pic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4248122" y="2189649"/>
            <a:ext cx="7384173" cy="4058751"/>
          </a:xfrm>
        </p:spPr>
        <p:txBody>
          <a:bodyPr/>
          <a:lstStyle/>
          <a:p>
            <a:pPr marL="36830" indent="0">
              <a:buNone/>
            </a:pPr>
            <a:endParaRPr lang="en-US" altLang="zh-CN" dirty="0"/>
          </a:p>
          <a:p>
            <a:pPr marL="36830" indent="0">
              <a:buNone/>
            </a:pPr>
            <a:r>
              <a:rPr lang="zh-CN" altLang="en-US" dirty="0"/>
              <a:t>针对不同敏感度，设置不同的开源共享协议：</a:t>
            </a:r>
            <a:endParaRPr lang="en-US" altLang="zh-CN" dirty="0"/>
          </a:p>
          <a:p>
            <a:pPr marL="36830" indent="0">
              <a:buNone/>
            </a:pPr>
            <a:endParaRPr lang="en-US" altLang="zh-CN" dirty="0"/>
          </a:p>
          <a:p>
            <a:r>
              <a:rPr lang="en-US" altLang="zh-CN" dirty="0"/>
              <a:t>DL-1</a:t>
            </a:r>
            <a:r>
              <a:rPr lang="zh-CN" altLang="en-US" dirty="0"/>
              <a:t>：完全开源，无责任共享</a:t>
            </a:r>
            <a:endParaRPr lang="en-US" altLang="zh-CN" dirty="0"/>
          </a:p>
          <a:p>
            <a:r>
              <a:rPr lang="en-US" altLang="zh-CN" dirty="0"/>
              <a:t>DL-2</a:t>
            </a:r>
            <a:r>
              <a:rPr lang="zh-CN" altLang="en-US" dirty="0"/>
              <a:t>：传染式开源协议</a:t>
            </a:r>
            <a:endParaRPr lang="en-US" altLang="zh-CN" dirty="0"/>
          </a:p>
          <a:p>
            <a:r>
              <a:rPr lang="en-US" altLang="zh-CN" dirty="0"/>
              <a:t>DL-3</a:t>
            </a:r>
            <a:r>
              <a:rPr lang="zh-CN" altLang="en-US" dirty="0"/>
              <a:t>：社区版</a:t>
            </a:r>
            <a:r>
              <a:rPr lang="en-US" altLang="zh-CN" dirty="0"/>
              <a:t>-</a:t>
            </a:r>
            <a:r>
              <a:rPr lang="zh-CN" altLang="en-US" dirty="0"/>
              <a:t>商业版协议</a:t>
            </a:r>
            <a:endParaRPr lang="en-US" altLang="zh-CN" dirty="0"/>
          </a:p>
          <a:p>
            <a:r>
              <a:rPr lang="en-US" altLang="zh-CN" dirty="0"/>
              <a:t>DL-n</a:t>
            </a:r>
            <a:r>
              <a:rPr lang="zh-CN" altLang="en-US" dirty="0"/>
              <a:t>：？</a:t>
            </a:r>
            <a:endParaRPr lang="zh-CN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产品特点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社区功能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多人协作：数据检查纠错，数据增广，数据版本控制，贡献计量，质量评估，标签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CN" alt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产品特点</a:t>
            </a:r>
            <a:endParaRPr lang="zh-CN" altLang="en-US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24443" y="158005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社区功能</a:t>
            </a:r>
            <a:endParaRPr lang="en-US" altLang="zh-C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872" y="2041715"/>
            <a:ext cx="3936695" cy="393669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164" y="2439510"/>
            <a:ext cx="912130" cy="9121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420" y="2288415"/>
            <a:ext cx="302190" cy="30219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174" y="2242235"/>
            <a:ext cx="498960" cy="49896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755" y="2901223"/>
            <a:ext cx="498960" cy="49896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308" y="2901223"/>
            <a:ext cx="498960" cy="49896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116" y="2901223"/>
            <a:ext cx="498960" cy="49896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35627"/>
            <a:ext cx="766311" cy="76631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370" y="2657034"/>
            <a:ext cx="766311" cy="766311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646" y="4302120"/>
            <a:ext cx="1319073" cy="1319073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343" y="4572625"/>
            <a:ext cx="521768" cy="521768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878" y="4471942"/>
            <a:ext cx="1189486" cy="1189486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740" y="4394620"/>
            <a:ext cx="1189487" cy="1189487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852288" y="3471123"/>
            <a:ext cx="1560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数据检查纠正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3054132" y="3471123"/>
            <a:ext cx="1560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数据增广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5359002" y="3471123"/>
            <a:ext cx="1560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数据版本迭代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2001239" y="5799101"/>
            <a:ext cx="1560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社区贡献计量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4079580" y="5799101"/>
            <a:ext cx="1560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质量评估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5968442" y="5826809"/>
            <a:ext cx="1560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标记分类</a:t>
            </a:r>
            <a:endParaRPr lang="zh-CN" altLang="en-US" dirty="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84" y="4431707"/>
            <a:ext cx="1189486" cy="1189486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173613" y="5826809"/>
            <a:ext cx="11676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多人协作</a:t>
            </a:r>
            <a:endParaRPr lang="zh-CN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000"/>
                            </p:stCondLst>
                            <p:childTnLst>
                              <p:par>
                                <p:cTn id="8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0"/>
                            </p:stCondLst>
                            <p:childTnLst>
                              <p:par>
                                <p:cTn id="9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6000"/>
                            </p:stCondLst>
                            <p:childTnLst>
                              <p:par>
                                <p:cTn id="10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1" grpId="0"/>
      <p:bldP spid="32" grpId="0"/>
      <p:bldP spid="33" grpId="0"/>
      <p:bldP spid="34" grpId="0"/>
      <p:bldP spid="35" grpId="0"/>
      <p:bldP spid="36" grpId="0"/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CN" alt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应用场景例</a:t>
            </a:r>
            <a:endParaRPr lang="zh-CN" altLang="en-US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32" y="2883761"/>
            <a:ext cx="2410690" cy="241069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924443" y="158005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数据整理合并</a:t>
            </a:r>
            <a:endParaRPr lang="en-US" altLang="zh-C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595" y="2475051"/>
            <a:ext cx="465769" cy="46576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593" y="3132487"/>
            <a:ext cx="465770" cy="46577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393" y="4340503"/>
            <a:ext cx="1907897" cy="190789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528" y="2475051"/>
            <a:ext cx="465769" cy="465769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526" y="3132487"/>
            <a:ext cx="465770" cy="46577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459" y="2475051"/>
            <a:ext cx="465769" cy="465769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457" y="3132487"/>
            <a:ext cx="465770" cy="46577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390" y="2475051"/>
            <a:ext cx="465769" cy="465769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388" y="3132487"/>
            <a:ext cx="465770" cy="46577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673" y="2475051"/>
            <a:ext cx="465769" cy="465769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671" y="3132487"/>
            <a:ext cx="465770" cy="465770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8392064" y="2749932"/>
            <a:ext cx="345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处于全球不同地理位置的研究员</a:t>
            </a:r>
            <a:endParaRPr lang="en-US" altLang="zh-C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392064" y="4922577"/>
            <a:ext cx="345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将数据整理合并</a:t>
            </a:r>
            <a:endParaRPr lang="en-US" altLang="zh-C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6206342" y="3635201"/>
            <a:ext cx="0" cy="6412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6317673" y="3635201"/>
            <a:ext cx="526600" cy="6412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6611388" y="3635201"/>
            <a:ext cx="820168" cy="6412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4930478" y="3635201"/>
            <a:ext cx="943849" cy="6412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5568411" y="3635201"/>
            <a:ext cx="527589" cy="6412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24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产品简介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Datahub </a:t>
            </a:r>
            <a:r>
              <a:rPr lang="zh-CN" altLang="en-US" dirty="0">
                <a:solidFill>
                  <a:schemeClr val="tx1"/>
                </a:solidFill>
              </a:rPr>
              <a:t>面向数据的开源分发平台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我们提供的服务：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对数据分享者：数据信息登记，流转追溯，版本控制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对数据使用者：数据下载，问题反馈，数据重整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对数据使用社区：多人协作，质量评估和筛选，贡献计量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产品对象：人工智能等与数据强关联的集体或个人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CN" alt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应用场景例</a:t>
            </a:r>
            <a:endParaRPr lang="zh-CN" altLang="en-US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24443" y="158005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数据清洗分类</a:t>
            </a:r>
            <a:endParaRPr lang="en-US" altLang="zh-C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250" y="2550500"/>
            <a:ext cx="1036581" cy="103658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250" y="4095866"/>
            <a:ext cx="1036581" cy="103658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851" y="1948872"/>
            <a:ext cx="779227" cy="77922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956" y="2550500"/>
            <a:ext cx="1036581" cy="103658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957" y="4095867"/>
            <a:ext cx="464008" cy="46400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529" y="4095867"/>
            <a:ext cx="464008" cy="46400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957" y="4604653"/>
            <a:ext cx="464008" cy="46400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529" y="4604653"/>
            <a:ext cx="464008" cy="46400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831" y="4231000"/>
            <a:ext cx="766311" cy="766311"/>
          </a:xfrm>
          <a:prstGeom prst="rect">
            <a:avLst/>
          </a:prstGeom>
        </p:spPr>
      </p:pic>
      <p:sp>
        <p:nvSpPr>
          <p:cNvPr id="17" name="箭头: 下 16"/>
          <p:cNvSpPr/>
          <p:nvPr/>
        </p:nvSpPr>
        <p:spPr>
          <a:xfrm rot="16200000">
            <a:off x="3733955" y="4143490"/>
            <a:ext cx="464009" cy="766312"/>
          </a:xfrm>
          <a:prstGeom prst="dow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250" y="4086362"/>
            <a:ext cx="1036581" cy="1036581"/>
          </a:xfrm>
          <a:prstGeom prst="rect">
            <a:avLst/>
          </a:prstGeom>
        </p:spPr>
      </p:pic>
      <p:sp>
        <p:nvSpPr>
          <p:cNvPr id="19" name="箭头: 下 18"/>
          <p:cNvSpPr/>
          <p:nvPr/>
        </p:nvSpPr>
        <p:spPr>
          <a:xfrm rot="5400000">
            <a:off x="3733955" y="4143491"/>
            <a:ext cx="464009" cy="766312"/>
          </a:xfrm>
          <a:prstGeom prst="dow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39" y="2041715"/>
            <a:ext cx="3500413" cy="3500413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54169" y="2907685"/>
            <a:ext cx="15600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用户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/>
              <a:t>数据上传者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3000353" y="2907685"/>
            <a:ext cx="15600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用户</a:t>
            </a:r>
            <a:r>
              <a:rPr lang="en-US" altLang="zh-CN" dirty="0"/>
              <a:t>B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/>
              <a:t>数据使用者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4602488" y="5158708"/>
            <a:ext cx="1560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数据清洗整理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2288777" y="5134362"/>
            <a:ext cx="1560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数据版本迭代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5818171" y="2907685"/>
            <a:ext cx="1560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社区贡献计量</a:t>
            </a:r>
            <a:endParaRPr lang="zh-CN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81481E-6 L 0.24948 -0.0011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74" y="-6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 animBg="1"/>
      <p:bldP spid="17" grpId="1" animBg="1"/>
      <p:bldP spid="19" grpId="0" animBg="1"/>
      <p:bldP spid="20" grpId="0"/>
      <p:bldP spid="22" grpId="0"/>
      <p:bldP spid="23" grpId="0"/>
      <p:bldP spid="24" grpId="0"/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CN" alt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应用场景例</a:t>
            </a:r>
            <a:endParaRPr lang="zh-CN" altLang="en-US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24443" y="1580050"/>
            <a:ext cx="2367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分布式机器学习</a:t>
            </a:r>
            <a:endParaRPr lang="en-US" altLang="zh-C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51" y="5023722"/>
            <a:ext cx="1107252" cy="110725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646" y="2041714"/>
            <a:ext cx="3195303" cy="319530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421" y="2458550"/>
            <a:ext cx="970450" cy="9704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985" y="2458550"/>
            <a:ext cx="487850" cy="4878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835" y="2458550"/>
            <a:ext cx="487850" cy="4878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985" y="3057961"/>
            <a:ext cx="487850" cy="48785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835" y="3057961"/>
            <a:ext cx="487850" cy="48785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752" y="4535872"/>
            <a:ext cx="487850" cy="48785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421" y="5023722"/>
            <a:ext cx="1107252" cy="1107252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122" y="4535872"/>
            <a:ext cx="487850" cy="48785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791" y="5023722"/>
            <a:ext cx="1107252" cy="1107252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492" y="4535872"/>
            <a:ext cx="487850" cy="48785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161" y="5023722"/>
            <a:ext cx="1107252" cy="1107252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862" y="4535872"/>
            <a:ext cx="487850" cy="487850"/>
          </a:xfrm>
          <a:prstGeom prst="rect">
            <a:avLst/>
          </a:prstGeom>
        </p:spPr>
      </p:pic>
      <p:sp>
        <p:nvSpPr>
          <p:cNvPr id="25" name="箭头: 下 24"/>
          <p:cNvSpPr/>
          <p:nvPr/>
        </p:nvSpPr>
        <p:spPr>
          <a:xfrm rot="16200000">
            <a:off x="3370811" y="2770226"/>
            <a:ext cx="265235" cy="483876"/>
          </a:xfrm>
          <a:prstGeom prst="dow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/>
          <p:nvPr/>
        </p:nvCxnSpPr>
        <p:spPr>
          <a:xfrm flipH="1">
            <a:off x="1422677" y="3615844"/>
            <a:ext cx="2993158" cy="8084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2662047" y="3632632"/>
            <a:ext cx="1753788" cy="7429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3901417" y="3639365"/>
            <a:ext cx="514418" cy="7723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4415835" y="3632632"/>
            <a:ext cx="724952" cy="7916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12096" y="2620609"/>
            <a:ext cx="1560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大量数据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1935818" y="6130974"/>
            <a:ext cx="2651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分散在不同位置的算力</a:t>
            </a:r>
            <a:endParaRPr lang="zh-CN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5" grpId="0" animBg="1"/>
      <p:bldP spid="27" grpId="0"/>
      <p:bldP spid="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8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  <a:endParaRPr lang="zh-CN" altLang="en-US" sz="8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产品介绍</a:t>
            </a:r>
            <a:endParaRPr lang="zh-CN" altLang="en-US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366" y="2023021"/>
            <a:ext cx="1486246" cy="148624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648364" y="2023021"/>
            <a:ext cx="46987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Datahub</a:t>
            </a:r>
            <a:endParaRPr lang="en-US" altLang="zh-CN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面向数据的开源分发平台</a:t>
            </a:r>
            <a:endParaRPr lang="en-US" altLang="zh-CN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467" y="4573964"/>
            <a:ext cx="972941" cy="97045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268" y="4576306"/>
            <a:ext cx="970451" cy="97045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395" y="4573964"/>
            <a:ext cx="970452" cy="970452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084" y="4573964"/>
            <a:ext cx="970452" cy="970452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524" y="4794951"/>
            <a:ext cx="528477" cy="528477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040" y="4794951"/>
            <a:ext cx="447042" cy="447042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795" y="4794951"/>
            <a:ext cx="528477" cy="528477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842" y="4794951"/>
            <a:ext cx="528477" cy="528477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13" y="4573964"/>
            <a:ext cx="972942" cy="972942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168258" y="5627544"/>
            <a:ext cx="14173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云数据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102612" y="5627544"/>
            <a:ext cx="14173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多人协作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5075631" y="5627544"/>
            <a:ext cx="14173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</a:t>
            </a:r>
            <a:r>
              <a:rPr lang="en-US" altLang="zh-CN" dirty="0">
                <a:solidFill>
                  <a:schemeClr val="tx1"/>
                </a:solidFill>
              </a:rPr>
              <a:t>2P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7027942" y="5627544"/>
            <a:ext cx="14173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开源分享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8852305" y="5627544"/>
            <a:ext cx="14173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datahub</a:t>
            </a:r>
            <a:endParaRPr lang="zh-CN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50" decel="100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450" decel="100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450" decel="100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450" decel="100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450" decel="100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5" grpId="0" uiExpand="1" build="p"/>
      <p:bldP spid="17" grpId="0" uiExpand="1" build="p"/>
      <p:bldP spid="19" grpId="0" uiExpand="1" build="p"/>
      <p:bldP spid="21" grpId="0" uiExpand="1" build="p"/>
      <p:bldP spid="2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CN" alt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产品介绍</a:t>
            </a:r>
            <a:endParaRPr lang="zh-CN" altLang="en-US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67" y="1625001"/>
            <a:ext cx="371763" cy="37176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00730" y="158005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我们提供的服务</a:t>
            </a:r>
            <a:endParaRPr lang="zh-CN" alt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135" y="2262909"/>
            <a:ext cx="1661385" cy="166138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983" y="2262909"/>
            <a:ext cx="1661385" cy="166138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831" y="1962068"/>
            <a:ext cx="2339102" cy="2339102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240977" y="407033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数据分享者</a:t>
            </a:r>
            <a:endParaRPr lang="zh-CN" alt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305989" y="407033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数据使用者</a:t>
            </a:r>
            <a:endParaRPr lang="zh-CN" alt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416719" y="407033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数据分享社区</a:t>
            </a:r>
            <a:endParaRPr lang="zh-CN" alt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306914" y="4678045"/>
            <a:ext cx="16116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数据信息登记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流转追溯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版本控制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5500504" y="4678045"/>
            <a:ext cx="16116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数据下载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问题反馈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数据重整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8626578" y="4678045"/>
            <a:ext cx="18214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多人协作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质量评估和筛选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贡献计量</a:t>
            </a:r>
            <a:endParaRPr lang="zh-CN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50" decel="100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50" decel="1000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50" decel="1000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50" decel="100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450" decel="100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450" decel="100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50" decel="100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500"/>
                            </p:stCondLst>
                            <p:childTnLst>
                              <p:par>
                                <p:cTn id="8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450" decel="100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000"/>
                            </p:stCondLst>
                            <p:childTnLst>
                              <p:par>
                                <p:cTn id="8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450" decel="100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4" grpId="0"/>
      <p:bldP spid="15" grpId="0"/>
      <p:bldP spid="17" grpId="0" uiExpand="1" build="p"/>
      <p:bldP spid="18" grpId="0" build="p"/>
      <p:bldP spid="1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市场分析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机器学习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人工智能 需要大量数据作为支撑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人工智能科研人员很难找到或不知如何挑选质量高的数据集（口口相传）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数据下载分散在各个机构各自的服务器，难以整合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数据真实性、完整性验证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CN" alt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市场分析</a:t>
            </a:r>
            <a:endParaRPr lang="zh-CN" altLang="en-US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272" y="1731523"/>
            <a:ext cx="1096807" cy="109680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068" y="1731524"/>
            <a:ext cx="1096807" cy="109680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668" y="1731523"/>
            <a:ext cx="1096807" cy="109680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033" y="2015686"/>
            <a:ext cx="528477" cy="52847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633" y="2056403"/>
            <a:ext cx="447042" cy="447042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461876" y="1959388"/>
            <a:ext cx="31854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 = 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 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算法</a:t>
            </a:r>
            <a:endParaRPr lang="zh-CN" alt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179" y="2329635"/>
            <a:ext cx="716820" cy="71682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747" y="2329635"/>
            <a:ext cx="716820" cy="71682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315" y="2329635"/>
            <a:ext cx="716820" cy="71682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517" y="4340295"/>
            <a:ext cx="1597586" cy="1597586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587" y="4002885"/>
            <a:ext cx="344181" cy="344181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59" y="4328385"/>
            <a:ext cx="422734" cy="422734"/>
          </a:xfrm>
          <a:prstGeom prst="rect">
            <a:avLst/>
          </a:prstGeom>
        </p:spPr>
      </p:pic>
      <p:sp>
        <p:nvSpPr>
          <p:cNvPr id="30" name="对话气泡: 椭圆形 29"/>
          <p:cNvSpPr/>
          <p:nvPr/>
        </p:nvSpPr>
        <p:spPr>
          <a:xfrm>
            <a:off x="3038291" y="4002885"/>
            <a:ext cx="1143469" cy="873584"/>
          </a:xfrm>
          <a:prstGeom prst="wedgeEllipseCallout">
            <a:avLst>
              <a:gd name="adj1" fmla="val -41808"/>
              <a:gd name="adj2" fmla="val 43079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/>
          <p:cNvSpPr/>
          <p:nvPr/>
        </p:nvSpPr>
        <p:spPr>
          <a:xfrm>
            <a:off x="1643474" y="3773771"/>
            <a:ext cx="2639895" cy="233576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932893" y="3095925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目前存在的若干问题</a:t>
            </a:r>
            <a:endParaRPr lang="zh-CN" alt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511" y="5312483"/>
            <a:ext cx="612568" cy="612568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511" y="3956896"/>
            <a:ext cx="612568" cy="612568"/>
          </a:xfrm>
          <a:prstGeom prst="rect">
            <a:avLst/>
          </a:prstGeom>
        </p:spPr>
      </p:pic>
      <p:sp>
        <p:nvSpPr>
          <p:cNvPr id="36" name="箭头: 下 35"/>
          <p:cNvSpPr/>
          <p:nvPr/>
        </p:nvSpPr>
        <p:spPr>
          <a:xfrm>
            <a:off x="5214927" y="4699716"/>
            <a:ext cx="265235" cy="483876"/>
          </a:xfrm>
          <a:prstGeom prst="dow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676" y="5312483"/>
            <a:ext cx="612568" cy="612568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676" y="3956896"/>
            <a:ext cx="612568" cy="612568"/>
          </a:xfrm>
          <a:prstGeom prst="rect">
            <a:avLst/>
          </a:prstGeom>
        </p:spPr>
      </p:pic>
      <p:sp>
        <p:nvSpPr>
          <p:cNvPr id="39" name="箭头: 下 38"/>
          <p:cNvSpPr/>
          <p:nvPr/>
        </p:nvSpPr>
        <p:spPr>
          <a:xfrm>
            <a:off x="5942092" y="4699716"/>
            <a:ext cx="265235" cy="483876"/>
          </a:xfrm>
          <a:prstGeom prst="dow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841" y="5312483"/>
            <a:ext cx="612568" cy="612568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841" y="3956896"/>
            <a:ext cx="612568" cy="612568"/>
          </a:xfrm>
          <a:prstGeom prst="rect">
            <a:avLst/>
          </a:prstGeom>
        </p:spPr>
      </p:pic>
      <p:sp>
        <p:nvSpPr>
          <p:cNvPr id="42" name="箭头: 下 41"/>
          <p:cNvSpPr/>
          <p:nvPr/>
        </p:nvSpPr>
        <p:spPr>
          <a:xfrm>
            <a:off x="6669257" y="4699716"/>
            <a:ext cx="265235" cy="483876"/>
          </a:xfrm>
          <a:prstGeom prst="dow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角 42"/>
          <p:cNvSpPr/>
          <p:nvPr/>
        </p:nvSpPr>
        <p:spPr>
          <a:xfrm>
            <a:off x="4728797" y="3773771"/>
            <a:ext cx="2639895" cy="233576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2232487" y="6109538"/>
            <a:ext cx="16116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数据使用者寻找合适的数据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5322886" y="6109538"/>
            <a:ext cx="16116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数据分散在各自私有服务器</a:t>
            </a:r>
            <a:endParaRPr lang="zh-CN" altLang="en-US" dirty="0"/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836" y="4056521"/>
            <a:ext cx="766311" cy="766311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268" y="4047397"/>
            <a:ext cx="766311" cy="766311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161" y="5078468"/>
            <a:ext cx="766311" cy="766311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389" y="5542589"/>
            <a:ext cx="302190" cy="302190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759" y="5078467"/>
            <a:ext cx="716820" cy="716820"/>
          </a:xfrm>
          <a:prstGeom prst="rect">
            <a:avLst/>
          </a:prstGeom>
        </p:spPr>
      </p:pic>
      <p:sp>
        <p:nvSpPr>
          <p:cNvPr id="55" name="矩形: 圆角 54"/>
          <p:cNvSpPr/>
          <p:nvPr/>
        </p:nvSpPr>
        <p:spPr>
          <a:xfrm>
            <a:off x="7814120" y="3773771"/>
            <a:ext cx="2639895" cy="233576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8195772" y="6109538"/>
            <a:ext cx="20458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正确性完整性验证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/>
              <a:t>版本迭代控制</a:t>
            </a:r>
            <a:endParaRPr lang="zh-CN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30" grpId="0" animBg="1"/>
      <p:bldP spid="31" grpId="0" animBg="1"/>
      <p:bldP spid="32" grpId="0"/>
      <p:bldP spid="36" grpId="0" animBg="1"/>
      <p:bldP spid="39" grpId="0" animBg="1"/>
      <p:bldP spid="42" grpId="0" animBg="1"/>
      <p:bldP spid="43" grpId="0" animBg="1"/>
      <p:bldP spid="44" grpId="0"/>
      <p:bldP spid="45" grpId="0"/>
      <p:bldP spid="55" grpId="0" animBg="1"/>
      <p:bldP spid="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竞品分析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Github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优点：开源社区氛围，完善的代码共享机制（上传，下载，多人协作）</a:t>
            </a:r>
            <a:endParaRPr lang="en-US" altLang="zh-CN" dirty="0"/>
          </a:p>
          <a:p>
            <a:r>
              <a:rPr lang="zh-CN" altLang="en-US" dirty="0"/>
              <a:t>缺点：仅针对文本代码，敏感数据需要上传至商业服务器，空间限制</a:t>
            </a:r>
            <a:endParaRPr lang="zh-CN" altLang="en-US" dirty="0"/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CN" alt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竞品分析</a:t>
            </a:r>
            <a:endParaRPr lang="zh-CN" altLang="en-US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364" y="2262907"/>
            <a:ext cx="2829639" cy="2829639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070764" y="1538485"/>
            <a:ext cx="6520066" cy="4335842"/>
          </a:xfrm>
        </p:spPr>
        <p:txBody>
          <a:bodyPr>
            <a:normAutofit fontScale="92500" lnSpcReduction="20000"/>
          </a:bodyPr>
          <a:lstStyle/>
          <a:p>
            <a:pPr marL="36830" indent="0">
              <a:buNone/>
            </a:pPr>
            <a:r>
              <a:rPr lang="zh-CN" altLang="en-US" sz="3000" dirty="0"/>
              <a:t>代码开源平台 </a:t>
            </a:r>
            <a:r>
              <a:rPr lang="en-US" altLang="zh-CN" sz="3000" dirty="0" err="1"/>
              <a:t>Github</a:t>
            </a:r>
            <a:endParaRPr lang="en-US" altLang="zh-CN" sz="3000" dirty="0"/>
          </a:p>
          <a:p>
            <a:endParaRPr lang="en-US" altLang="zh-CN" dirty="0"/>
          </a:p>
          <a:p>
            <a:pPr marL="36830" indent="0">
              <a:buNone/>
            </a:pPr>
            <a:r>
              <a:rPr lang="zh-CN" altLang="en-US" dirty="0"/>
              <a:t>优点：</a:t>
            </a:r>
            <a:endParaRPr lang="en-US" altLang="zh-CN" dirty="0"/>
          </a:p>
          <a:p>
            <a:pPr marL="36830" indent="0">
              <a:buNone/>
            </a:pPr>
            <a:r>
              <a:rPr lang="zh-CN" altLang="en-US" dirty="0"/>
              <a:t>开源社区氛围</a:t>
            </a:r>
            <a:endParaRPr lang="en-US" altLang="zh-CN" dirty="0"/>
          </a:p>
          <a:p>
            <a:pPr marL="36830" indent="0">
              <a:buNone/>
            </a:pPr>
            <a:r>
              <a:rPr lang="zh-CN" altLang="en-US" dirty="0"/>
              <a:t>完善的代码共享机制（上传，下载，多人协作）</a:t>
            </a:r>
            <a:endParaRPr lang="en-US" altLang="zh-CN" dirty="0"/>
          </a:p>
          <a:p>
            <a:pPr marL="36830" indent="0">
              <a:buNone/>
            </a:pPr>
            <a:endParaRPr lang="en-US" altLang="zh-CN" dirty="0"/>
          </a:p>
          <a:p>
            <a:pPr marL="36830" indent="0">
              <a:buNone/>
            </a:pPr>
            <a:endParaRPr lang="en-US" altLang="zh-CN" dirty="0"/>
          </a:p>
          <a:p>
            <a:pPr marL="36830" indent="0">
              <a:buNone/>
            </a:pPr>
            <a:r>
              <a:rPr lang="zh-CN" altLang="en-US" dirty="0"/>
              <a:t>缺点：</a:t>
            </a:r>
            <a:endParaRPr lang="en-US" altLang="zh-CN" dirty="0"/>
          </a:p>
          <a:p>
            <a:pPr marL="36830" indent="0">
              <a:buNone/>
            </a:pPr>
            <a:r>
              <a:rPr lang="zh-CN" altLang="en-US" dirty="0"/>
              <a:t>仅针对文本代码</a:t>
            </a:r>
            <a:endParaRPr lang="en-US" altLang="zh-CN" dirty="0"/>
          </a:p>
          <a:p>
            <a:pPr marL="36830" indent="0">
              <a:buNone/>
            </a:pPr>
            <a:r>
              <a:rPr lang="zh-CN" altLang="en-US" dirty="0"/>
              <a:t>敏感数据需要上传至商业服务器</a:t>
            </a:r>
            <a:endParaRPr lang="en-US" altLang="zh-CN" dirty="0"/>
          </a:p>
          <a:p>
            <a:pPr marL="36830" indent="0">
              <a:buNone/>
            </a:pPr>
            <a:r>
              <a:rPr lang="zh-CN" altLang="en-US" dirty="0"/>
              <a:t>空间限制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553" y="4156363"/>
            <a:ext cx="574659" cy="57465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334" y="2138179"/>
            <a:ext cx="613099" cy="613099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竞品分析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网盘类产品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优点：容量大，较完善的分享机制</a:t>
            </a:r>
            <a:endParaRPr lang="en-US" altLang="zh-CN" dirty="0"/>
          </a:p>
          <a:p>
            <a:r>
              <a:rPr lang="zh-CN" altLang="en-US" dirty="0"/>
              <a:t>缺点：敏感数据需要上传至商业服务器，难以多人协作，版本管理困难，上下行带宽限制</a:t>
            </a:r>
            <a:endParaRPr lang="zh-CN" altLang="en-US" dirty="0"/>
          </a:p>
        </p:txBody>
      </p:sp>
    </p:spTree>
  </p:cSld>
  <p:clrMapOvr>
    <a:masterClrMapping/>
  </p:clrMapOvr>
  <p:transition spd="slow">
    <p:wipe/>
  </p:transition>
</p:sld>
</file>

<file path=ppt/tags/tag1.xml><?xml version="1.0" encoding="utf-8"?>
<p:tagLst xmlns:p="http://schemas.openxmlformats.org/presentationml/2006/main">
  <p:tag name="KSO_WPP_MARK_KEY" val="20bd91d6-1c0a-4d0e-848b-e57e0b09b93d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0</TotalTime>
  <Words>1288</Words>
  <Application>WPS 演示</Application>
  <PresentationFormat>宽屏</PresentationFormat>
  <Paragraphs>254</Paragraphs>
  <Slides>22</Slides>
  <Notes>0</Notes>
  <HiddenSlides>7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Arial</vt:lpstr>
      <vt:lpstr>宋体</vt:lpstr>
      <vt:lpstr>Wingdings</vt:lpstr>
      <vt:lpstr>Trebuchet MS</vt:lpstr>
      <vt:lpstr>Wingdings 2</vt:lpstr>
      <vt:lpstr>等线 Light</vt:lpstr>
      <vt:lpstr>等线</vt:lpstr>
      <vt:lpstr>微软雅黑</vt:lpstr>
      <vt:lpstr>Calibri</vt:lpstr>
      <vt:lpstr>Arial Unicode MS</vt:lpstr>
      <vt:lpstr>石板</vt:lpstr>
      <vt:lpstr>Datahub p2p 商业计划书</vt:lpstr>
      <vt:lpstr>产品简介</vt:lpstr>
      <vt:lpstr>产品介绍</vt:lpstr>
      <vt:lpstr>产品介绍</vt:lpstr>
      <vt:lpstr>市场分析</vt:lpstr>
      <vt:lpstr>市场分析</vt:lpstr>
      <vt:lpstr>竞品分析</vt:lpstr>
      <vt:lpstr>竞品分析</vt:lpstr>
      <vt:lpstr>竞品分析</vt:lpstr>
      <vt:lpstr>竞品分析</vt:lpstr>
      <vt:lpstr>产品特点</vt:lpstr>
      <vt:lpstr>产品特点</vt:lpstr>
      <vt:lpstr>产品特点</vt:lpstr>
      <vt:lpstr>产品特点</vt:lpstr>
      <vt:lpstr>产品特点</vt:lpstr>
      <vt:lpstr>产品特点</vt:lpstr>
      <vt:lpstr>产品特点</vt:lpstr>
      <vt:lpstr>产品特点</vt:lpstr>
      <vt:lpstr>应用场景例</vt:lpstr>
      <vt:lpstr>应用场景例</vt:lpstr>
      <vt:lpstr>应用场景例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Datahub p2p 商业计划书</dc:title>
  <dc:creator>Kerubiel Mayuri</dc:creator>
  <cp:lastModifiedBy>绘梨衣</cp:lastModifiedBy>
  <cp:revision>209</cp:revision>
  <dcterms:created xsi:type="dcterms:W3CDTF">2022-03-04T11:43:00Z</dcterms:created>
  <dcterms:modified xsi:type="dcterms:W3CDTF">2022-09-25T13:48:18Z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9F3E3EEFCBD44D46850CA565D99FD8EE</vt:lpwstr>
  </property>
  <property fmtid="{D5CDD505-2E9C-101B-9397-08002B2CF9AE}" pid="3" name="KSOProductBuildVer">
    <vt:lpwstr>2052-11.1.0.12358</vt:lpwstr>
  </property>
</Properties>
</file>