
<file path=[Content_Types].xml><?xml version="1.0" encoding="utf-8"?>
<Types xmlns="http://schemas.openxmlformats.org/package/2006/content-types">
  <Default Extension="MP3" ContentType="audio/mpeg"/>
  <Default Extension="png" ContentType="image/png"/>
  <Default Extension="wmf" ContentType="image/x-w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2.xml" ContentType="application/vnd.openxmlformats-officedocument.themeOverride+xml"/>
  <Override PartName="/ppt/theme/themeOverride3.xml" ContentType="application/vnd.openxmlformats-officedocument.themeOverride+xml"/>
  <Override PartName="/ppt/notesSlides/notesSlide4.xml" ContentType="application/vnd.openxmlformats-officedocument.presentationml.notesSlide+xml"/>
  <Override PartName="/ppt/theme/themeOverride4.xml" ContentType="application/vnd.openxmlformats-officedocument.themeOverride+xml"/>
  <Override PartName="/ppt/notesSlides/notesSlide5.xml" ContentType="application/vnd.openxmlformats-officedocument.presentationml.notesSlide+xml"/>
  <Override PartName="/ppt/theme/themeOverride5.xml" ContentType="application/vnd.openxmlformats-officedocument.themeOverr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notesSlides/notesSlide17.xml" ContentType="application/vnd.openxmlformats-officedocument.presentationml.notesSlide+xml"/>
  <Override PartName="/ppt/theme/themeOverride9.xml" ContentType="application/vnd.openxmlformats-officedocument.themeOverride+xml"/>
  <Override PartName="/ppt/notesSlides/notesSlide18.xml" ContentType="application/vnd.openxmlformats-officedocument.presentationml.notesSlide+xml"/>
  <Override PartName="/ppt/theme/themeOverride10.xml" ContentType="application/vnd.openxmlformats-officedocument.themeOverride+xml"/>
  <Override PartName="/ppt/theme/themeOverride11.xml" ContentType="application/vnd.openxmlformats-officedocument.themeOverr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heme/themeOverride12.xml" ContentType="application/vnd.openxmlformats-officedocument.themeOverr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theme/themeOverride13.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handoutMasterIdLst>
    <p:handoutMasterId r:id="rId49"/>
  </p:handoutMasterIdLst>
  <p:sldIdLst>
    <p:sldId id="390" r:id="rId2"/>
    <p:sldId id="428" r:id="rId3"/>
    <p:sldId id="429" r:id="rId4"/>
    <p:sldId id="382" r:id="rId5"/>
    <p:sldId id="383" r:id="rId6"/>
    <p:sldId id="385" r:id="rId7"/>
    <p:sldId id="430" r:id="rId8"/>
    <p:sldId id="326" r:id="rId9"/>
    <p:sldId id="403" r:id="rId10"/>
    <p:sldId id="404" r:id="rId11"/>
    <p:sldId id="434" r:id="rId12"/>
    <p:sldId id="405" r:id="rId13"/>
    <p:sldId id="407" r:id="rId14"/>
    <p:sldId id="408" r:id="rId15"/>
    <p:sldId id="410" r:id="rId16"/>
    <p:sldId id="431" r:id="rId17"/>
    <p:sldId id="411" r:id="rId18"/>
    <p:sldId id="412" r:id="rId19"/>
    <p:sldId id="432" r:id="rId20"/>
    <p:sldId id="387" r:id="rId21"/>
    <p:sldId id="352" r:id="rId22"/>
    <p:sldId id="334" r:id="rId23"/>
    <p:sldId id="347" r:id="rId24"/>
    <p:sldId id="341" r:id="rId25"/>
    <p:sldId id="440" r:id="rId26"/>
    <p:sldId id="415" r:id="rId27"/>
    <p:sldId id="344" r:id="rId28"/>
    <p:sldId id="416" r:id="rId29"/>
    <p:sldId id="439" r:id="rId30"/>
    <p:sldId id="417" r:id="rId31"/>
    <p:sldId id="418" r:id="rId32"/>
    <p:sldId id="332" r:id="rId33"/>
    <p:sldId id="433" r:id="rId34"/>
    <p:sldId id="419" r:id="rId35"/>
    <p:sldId id="420" r:id="rId36"/>
    <p:sldId id="421" r:id="rId37"/>
    <p:sldId id="422" r:id="rId38"/>
    <p:sldId id="423" r:id="rId39"/>
    <p:sldId id="424" r:id="rId40"/>
    <p:sldId id="425" r:id="rId41"/>
    <p:sldId id="438" r:id="rId42"/>
    <p:sldId id="436" r:id="rId43"/>
    <p:sldId id="426" r:id="rId44"/>
    <p:sldId id="437" r:id="rId45"/>
    <p:sldId id="435" r:id="rId46"/>
    <p:sldId id="386" r:id="rId4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876"/>
    <a:srgbClr val="EC0033"/>
    <a:srgbClr val="FF9A00"/>
    <a:srgbClr val="FF5900"/>
    <a:srgbClr val="F5F5F5"/>
    <a:srgbClr val="E9E9E9"/>
    <a:srgbClr val="E0CE22"/>
    <a:srgbClr val="53B2CB"/>
    <a:srgbClr val="E76C42"/>
    <a:srgbClr val="00AF9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339" autoAdjust="0"/>
    <p:restoredTop sz="88409" autoAdjust="0"/>
  </p:normalViewPr>
  <p:slideViewPr>
    <p:cSldViewPr snapToGrid="0">
      <p:cViewPr varScale="1">
        <p:scale>
          <a:sx n="52" d="100"/>
          <a:sy n="52" d="100"/>
        </p:scale>
        <p:origin x="77" y="509"/>
      </p:cViewPr>
      <p:guideLst>
        <p:guide orient="horz" pos="2160"/>
        <p:guide pos="3840"/>
      </p:guideLst>
    </p:cSldViewPr>
  </p:slideViewPr>
  <p:outlineViewPr>
    <p:cViewPr>
      <p:scale>
        <a:sx n="33" d="100"/>
        <a:sy n="33" d="100"/>
      </p:scale>
      <p:origin x="0" y="-1096"/>
    </p:cViewPr>
  </p:outlineViewPr>
  <p:notesTextViewPr>
    <p:cViewPr>
      <p:scale>
        <a:sx n="110" d="100"/>
        <a:sy n="110" d="100"/>
      </p:scale>
      <p:origin x="0" y="0"/>
    </p:cViewPr>
  </p:notesTextViewPr>
  <p:sorterViewPr>
    <p:cViewPr>
      <p:scale>
        <a:sx n="100" d="100"/>
        <a:sy n="100" d="100"/>
      </p:scale>
      <p:origin x="0" y="0"/>
    </p:cViewPr>
  </p:sorterViewPr>
  <p:notesViewPr>
    <p:cSldViewPr snapToGrid="0">
      <p:cViewPr varScale="1">
        <p:scale>
          <a:sx n="70" d="100"/>
          <a:sy n="70" d="100"/>
        </p:scale>
        <p:origin x="2760"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34DC153-CDFC-4B7A-9CFD-A4557736F303}" type="datetimeFigureOut">
              <a:rPr lang="zh-CN" altLang="en-US" smtClean="0"/>
              <a:t>2020/10/15</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F0BA946-0DCD-46F4-9F1A-6764AB97C3EB}" type="slidenum">
              <a:rPr lang="zh-CN" altLang="en-US" smtClean="0"/>
              <a:t>‹#›</a:t>
            </a:fld>
            <a:endParaRPr lang="zh-CN" altLang="en-US"/>
          </a:p>
        </p:txBody>
      </p:sp>
    </p:spTree>
    <p:extLst>
      <p:ext uri="{BB962C8B-B14F-4D97-AF65-F5344CB8AC3E}">
        <p14:creationId xmlns:p14="http://schemas.microsoft.com/office/powerpoint/2010/main" val="8188597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B54244-AE65-4789-A70D-B7B5CA2BCFA6}" type="datetimeFigureOut">
              <a:rPr lang="zh-CN" altLang="en-US" smtClean="0"/>
              <a:t>2020/10/15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A9CE0B-F6D1-448F-995F-1044D53E6361}" type="slidenum">
              <a:rPr lang="zh-CN" altLang="en-US" smtClean="0"/>
              <a:t>‹#›</a:t>
            </a:fld>
            <a:endParaRPr lang="zh-CN" altLang="en-US"/>
          </a:p>
        </p:txBody>
      </p:sp>
    </p:spTree>
    <p:extLst>
      <p:ext uri="{BB962C8B-B14F-4D97-AF65-F5344CB8AC3E}">
        <p14:creationId xmlns:p14="http://schemas.microsoft.com/office/powerpoint/2010/main" val="7122075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F3A9CE0B-F6D1-448F-995F-1044D53E6361}" type="slidenum">
              <a:rPr lang="zh-CN" altLang="en-US" smtClean="0"/>
              <a:t>1</a:t>
            </a:fld>
            <a:endParaRPr lang="zh-CN" altLang="en-US"/>
          </a:p>
        </p:txBody>
      </p:sp>
    </p:spTree>
    <p:extLst>
      <p:ext uri="{BB962C8B-B14F-4D97-AF65-F5344CB8AC3E}">
        <p14:creationId xmlns:p14="http://schemas.microsoft.com/office/powerpoint/2010/main" val="14950483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3A9CE0B-F6D1-448F-995F-1044D53E6361}" type="slidenum">
              <a:rPr lang="zh-CN" altLang="en-US" smtClean="0"/>
              <a:t>13</a:t>
            </a:fld>
            <a:endParaRPr lang="zh-CN" altLang="en-US"/>
          </a:p>
        </p:txBody>
      </p:sp>
    </p:spTree>
    <p:extLst>
      <p:ext uri="{BB962C8B-B14F-4D97-AF65-F5344CB8AC3E}">
        <p14:creationId xmlns:p14="http://schemas.microsoft.com/office/powerpoint/2010/main" val="30027818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3A9CE0B-F6D1-448F-995F-1044D53E6361}" type="slidenum">
              <a:rPr lang="zh-CN" altLang="en-US" smtClean="0"/>
              <a:t>14</a:t>
            </a:fld>
            <a:endParaRPr lang="zh-CN" altLang="en-US"/>
          </a:p>
        </p:txBody>
      </p:sp>
    </p:spTree>
    <p:extLst>
      <p:ext uri="{BB962C8B-B14F-4D97-AF65-F5344CB8AC3E}">
        <p14:creationId xmlns:p14="http://schemas.microsoft.com/office/powerpoint/2010/main" val="35952310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F3A9CE0B-F6D1-448F-995F-1044D53E6361}" type="slidenum">
              <a:rPr lang="zh-CN" altLang="en-US" smtClean="0"/>
              <a:t>15</a:t>
            </a:fld>
            <a:endParaRPr lang="zh-CN" altLang="en-US"/>
          </a:p>
        </p:txBody>
      </p:sp>
    </p:spTree>
    <p:extLst>
      <p:ext uri="{BB962C8B-B14F-4D97-AF65-F5344CB8AC3E}">
        <p14:creationId xmlns:p14="http://schemas.microsoft.com/office/powerpoint/2010/main" val="960666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耗油量最少，则意味着储油点之间的距离尽可能长，汽车往返距离尽可能短，往返次数尽可能少。</a:t>
            </a:r>
          </a:p>
        </p:txBody>
      </p:sp>
      <p:sp>
        <p:nvSpPr>
          <p:cNvPr id="4" name="灯片编号占位符 3"/>
          <p:cNvSpPr>
            <a:spLocks noGrp="1"/>
          </p:cNvSpPr>
          <p:nvPr>
            <p:ph type="sldNum" sz="quarter" idx="5"/>
          </p:nvPr>
        </p:nvSpPr>
        <p:spPr/>
        <p:txBody>
          <a:bodyPr/>
          <a:lstStyle/>
          <a:p>
            <a:fld id="{F3A9CE0B-F6D1-448F-995F-1044D53E6361}" type="slidenum">
              <a:rPr lang="zh-CN" altLang="en-US" smtClean="0"/>
              <a:t>16</a:t>
            </a:fld>
            <a:endParaRPr lang="zh-CN" altLang="en-US"/>
          </a:p>
        </p:txBody>
      </p:sp>
    </p:spTree>
    <p:extLst>
      <p:ext uri="{BB962C8B-B14F-4D97-AF65-F5344CB8AC3E}">
        <p14:creationId xmlns:p14="http://schemas.microsoft.com/office/powerpoint/2010/main" val="3344923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3A9CE0B-F6D1-448F-995F-1044D53E6361}" type="slidenum">
              <a:rPr lang="zh-CN" altLang="en-US" smtClean="0"/>
              <a:t>17</a:t>
            </a:fld>
            <a:endParaRPr lang="zh-CN" altLang="en-US"/>
          </a:p>
        </p:txBody>
      </p:sp>
    </p:spTree>
    <p:extLst>
      <p:ext uri="{BB962C8B-B14F-4D97-AF65-F5344CB8AC3E}">
        <p14:creationId xmlns:p14="http://schemas.microsoft.com/office/powerpoint/2010/main" val="10955860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3A9CE0B-F6D1-448F-995F-1044D53E6361}" type="slidenum">
              <a:rPr lang="zh-CN" altLang="en-US" smtClean="0"/>
              <a:t>18</a:t>
            </a:fld>
            <a:endParaRPr lang="zh-CN" altLang="en-US"/>
          </a:p>
        </p:txBody>
      </p:sp>
    </p:spTree>
    <p:extLst>
      <p:ext uri="{BB962C8B-B14F-4D97-AF65-F5344CB8AC3E}">
        <p14:creationId xmlns:p14="http://schemas.microsoft.com/office/powerpoint/2010/main" val="7309909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3A9CE0B-F6D1-448F-995F-1044D53E6361}" type="slidenum">
              <a:rPr lang="zh-CN" altLang="en-US" smtClean="0"/>
              <a:t>19</a:t>
            </a:fld>
            <a:endParaRPr lang="zh-CN" altLang="en-US"/>
          </a:p>
        </p:txBody>
      </p:sp>
    </p:spTree>
    <p:extLst>
      <p:ext uri="{BB962C8B-B14F-4D97-AF65-F5344CB8AC3E}">
        <p14:creationId xmlns:p14="http://schemas.microsoft.com/office/powerpoint/2010/main" val="9629302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3A9CE0B-F6D1-448F-995F-1044D53E6361}" type="slidenum">
              <a:rPr lang="zh-CN" altLang="en-US" smtClean="0"/>
              <a:t>22</a:t>
            </a:fld>
            <a:endParaRPr lang="zh-CN" altLang="en-US"/>
          </a:p>
        </p:txBody>
      </p:sp>
    </p:spTree>
    <p:extLst>
      <p:ext uri="{BB962C8B-B14F-4D97-AF65-F5344CB8AC3E}">
        <p14:creationId xmlns:p14="http://schemas.microsoft.com/office/powerpoint/2010/main" val="32439856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3A9CE0B-F6D1-448F-995F-1044D53E6361}" type="slidenum">
              <a:rPr lang="zh-CN" altLang="en-US" smtClean="0"/>
              <a:t>23</a:t>
            </a:fld>
            <a:endParaRPr lang="zh-CN" altLang="en-US"/>
          </a:p>
        </p:txBody>
      </p:sp>
    </p:spTree>
    <p:extLst>
      <p:ext uri="{BB962C8B-B14F-4D97-AF65-F5344CB8AC3E}">
        <p14:creationId xmlns:p14="http://schemas.microsoft.com/office/powerpoint/2010/main" val="26760721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3A9CE0B-F6D1-448F-995F-1044D53E6361}" type="slidenum">
              <a:rPr lang="zh-CN" altLang="en-US" smtClean="0"/>
              <a:t>28</a:t>
            </a:fld>
            <a:endParaRPr lang="zh-CN" altLang="en-US"/>
          </a:p>
        </p:txBody>
      </p:sp>
    </p:spTree>
    <p:extLst>
      <p:ext uri="{BB962C8B-B14F-4D97-AF65-F5344CB8AC3E}">
        <p14:creationId xmlns:p14="http://schemas.microsoft.com/office/powerpoint/2010/main" val="13212075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3A9CE0B-F6D1-448F-995F-1044D53E6361}" type="slidenum">
              <a:rPr lang="zh-CN" altLang="en-US" smtClean="0"/>
              <a:t>2</a:t>
            </a:fld>
            <a:endParaRPr lang="zh-CN" altLang="en-US"/>
          </a:p>
        </p:txBody>
      </p:sp>
    </p:spTree>
    <p:extLst>
      <p:ext uri="{BB962C8B-B14F-4D97-AF65-F5344CB8AC3E}">
        <p14:creationId xmlns:p14="http://schemas.microsoft.com/office/powerpoint/2010/main" val="7271602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两个乘数中不同的数字为</a:t>
            </a:r>
            <a:r>
              <a:rPr lang="en-US" altLang="zh-CN" dirty="0"/>
              <a:t>A,B,C</a:t>
            </a:r>
            <a:r>
              <a:rPr lang="zh-CN" altLang="en-US" dirty="0"/>
              <a:t>，根据分析，</a:t>
            </a:r>
            <a:r>
              <a:rPr lang="en-US" altLang="zh-CN" dirty="0"/>
              <a:t>A</a:t>
            </a:r>
            <a:r>
              <a:rPr lang="zh-CN" altLang="en-US" dirty="0"/>
              <a:t>存在</a:t>
            </a:r>
            <a:r>
              <a:rPr lang="en-US" altLang="zh-CN" dirty="0"/>
              <a:t>8</a:t>
            </a:r>
            <a:r>
              <a:rPr lang="zh-CN" altLang="en-US" dirty="0"/>
              <a:t>种，</a:t>
            </a:r>
            <a:r>
              <a:rPr lang="en-US" altLang="zh-CN" dirty="0"/>
              <a:t>B</a:t>
            </a:r>
            <a:r>
              <a:rPr lang="zh-CN" altLang="en-US" dirty="0"/>
              <a:t>存在</a:t>
            </a:r>
            <a:r>
              <a:rPr lang="en-US" altLang="zh-CN" dirty="0"/>
              <a:t>10</a:t>
            </a:r>
            <a:r>
              <a:rPr lang="zh-CN" altLang="en-US" dirty="0"/>
              <a:t>种，</a:t>
            </a:r>
            <a:r>
              <a:rPr lang="en-US" altLang="zh-CN" dirty="0"/>
              <a:t>C</a:t>
            </a:r>
            <a:r>
              <a:rPr lang="zh-CN" altLang="en-US" dirty="0"/>
              <a:t>存在</a:t>
            </a:r>
            <a:r>
              <a:rPr lang="en-US" altLang="zh-CN" dirty="0"/>
              <a:t>10</a:t>
            </a:r>
            <a:r>
              <a:rPr lang="zh-CN" altLang="en-US" dirty="0"/>
              <a:t>种可能性，共</a:t>
            </a:r>
            <a:r>
              <a:rPr lang="en-US" altLang="zh-CN" dirty="0"/>
              <a:t>8</a:t>
            </a:r>
            <a:r>
              <a:rPr lang="zh-CN" altLang="en-US" dirty="0"/>
              <a:t>*</a:t>
            </a:r>
            <a:r>
              <a:rPr lang="en-US" altLang="zh-CN" dirty="0"/>
              <a:t>10</a:t>
            </a:r>
            <a:r>
              <a:rPr lang="zh-CN" altLang="en-US" dirty="0"/>
              <a:t>*</a:t>
            </a:r>
            <a:r>
              <a:rPr lang="en-US" altLang="zh-CN" dirty="0"/>
              <a:t>10</a:t>
            </a:r>
            <a:r>
              <a:rPr lang="zh-CN" altLang="en-US" dirty="0"/>
              <a:t>种。</a:t>
            </a:r>
          </a:p>
        </p:txBody>
      </p:sp>
      <p:sp>
        <p:nvSpPr>
          <p:cNvPr id="4" name="灯片编号占位符 3"/>
          <p:cNvSpPr>
            <a:spLocks noGrp="1"/>
          </p:cNvSpPr>
          <p:nvPr>
            <p:ph type="sldNum" sz="quarter" idx="5"/>
          </p:nvPr>
        </p:nvSpPr>
        <p:spPr/>
        <p:txBody>
          <a:bodyPr/>
          <a:lstStyle/>
          <a:p>
            <a:fld id="{F3A9CE0B-F6D1-448F-995F-1044D53E6361}" type="slidenum">
              <a:rPr lang="zh-CN" altLang="en-US" smtClean="0"/>
              <a:t>29</a:t>
            </a:fld>
            <a:endParaRPr lang="zh-CN" altLang="en-US"/>
          </a:p>
        </p:txBody>
      </p:sp>
    </p:spTree>
    <p:extLst>
      <p:ext uri="{BB962C8B-B14F-4D97-AF65-F5344CB8AC3E}">
        <p14:creationId xmlns:p14="http://schemas.microsoft.com/office/powerpoint/2010/main" val="38579274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第一次开锁数：</a:t>
            </a:r>
            <a:r>
              <a:rPr lang="en-US" altLang="zh-CN" dirty="0"/>
              <a:t>n</a:t>
            </a:r>
            <a:r>
              <a:rPr lang="zh-CN" altLang="en-US" dirty="0"/>
              <a:t>；第二次开锁数：</a:t>
            </a:r>
            <a:r>
              <a:rPr lang="en-US" altLang="zh-CN" dirty="0"/>
              <a:t>n/2</a:t>
            </a:r>
            <a:r>
              <a:rPr lang="zh-CN" altLang="en-US" dirty="0"/>
              <a:t>；第三次：</a:t>
            </a:r>
            <a:r>
              <a:rPr lang="en-US" altLang="zh-CN" dirty="0"/>
              <a:t>n/3</a:t>
            </a:r>
            <a:r>
              <a:rPr lang="zh-CN" altLang="en-US" dirty="0"/>
              <a:t>；以此类推。</a:t>
            </a:r>
          </a:p>
        </p:txBody>
      </p:sp>
      <p:sp>
        <p:nvSpPr>
          <p:cNvPr id="4" name="灯片编号占位符 3"/>
          <p:cNvSpPr>
            <a:spLocks noGrp="1"/>
          </p:cNvSpPr>
          <p:nvPr>
            <p:ph type="sldNum" sz="quarter" idx="5"/>
          </p:nvPr>
        </p:nvSpPr>
        <p:spPr/>
        <p:txBody>
          <a:bodyPr/>
          <a:lstStyle/>
          <a:p>
            <a:fld id="{F3A9CE0B-F6D1-448F-995F-1044D53E6361}" type="slidenum">
              <a:rPr lang="zh-CN" altLang="en-US" smtClean="0"/>
              <a:t>36</a:t>
            </a:fld>
            <a:endParaRPr lang="zh-CN" altLang="en-US"/>
          </a:p>
        </p:txBody>
      </p:sp>
    </p:spTree>
    <p:extLst>
      <p:ext uri="{BB962C8B-B14F-4D97-AF65-F5344CB8AC3E}">
        <p14:creationId xmlns:p14="http://schemas.microsoft.com/office/powerpoint/2010/main" val="36812207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3A9CE0B-F6D1-448F-995F-1044D53E6361}" type="slidenum">
              <a:rPr lang="zh-CN" altLang="en-US" smtClean="0"/>
              <a:t>37</a:t>
            </a:fld>
            <a:endParaRPr lang="zh-CN" altLang="en-US"/>
          </a:p>
        </p:txBody>
      </p:sp>
    </p:spTree>
    <p:extLst>
      <p:ext uri="{BB962C8B-B14F-4D97-AF65-F5344CB8AC3E}">
        <p14:creationId xmlns:p14="http://schemas.microsoft.com/office/powerpoint/2010/main" val="7897702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3A9CE0B-F6D1-448F-995F-1044D53E6361}" type="slidenum">
              <a:rPr lang="zh-CN" altLang="en-US" smtClean="0"/>
              <a:t>38</a:t>
            </a:fld>
            <a:endParaRPr lang="zh-CN" altLang="en-US"/>
          </a:p>
        </p:txBody>
      </p:sp>
    </p:spTree>
    <p:extLst>
      <p:ext uri="{BB962C8B-B14F-4D97-AF65-F5344CB8AC3E}">
        <p14:creationId xmlns:p14="http://schemas.microsoft.com/office/powerpoint/2010/main" val="40235235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3A9CE0B-F6D1-448F-995F-1044D53E6361}" type="slidenum">
              <a:rPr lang="zh-CN" altLang="en-US" smtClean="0"/>
              <a:t>43</a:t>
            </a:fld>
            <a:endParaRPr lang="zh-CN" altLang="en-US"/>
          </a:p>
        </p:txBody>
      </p:sp>
    </p:spTree>
    <p:extLst>
      <p:ext uri="{BB962C8B-B14F-4D97-AF65-F5344CB8AC3E}">
        <p14:creationId xmlns:p14="http://schemas.microsoft.com/office/powerpoint/2010/main" val="32414395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3A9CE0B-F6D1-448F-995F-1044D53E6361}" type="slidenum">
              <a:rPr lang="zh-CN" altLang="en-US" smtClean="0"/>
              <a:t>44</a:t>
            </a:fld>
            <a:endParaRPr lang="zh-CN" altLang="en-US"/>
          </a:p>
        </p:txBody>
      </p:sp>
    </p:spTree>
    <p:extLst>
      <p:ext uri="{BB962C8B-B14F-4D97-AF65-F5344CB8AC3E}">
        <p14:creationId xmlns:p14="http://schemas.microsoft.com/office/powerpoint/2010/main" val="21667124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3A9CE0B-F6D1-448F-995F-1044D53E6361}" type="slidenum">
              <a:rPr lang="zh-CN" altLang="en-US" smtClean="0"/>
              <a:t>3</a:t>
            </a:fld>
            <a:endParaRPr lang="zh-CN" altLang="en-US"/>
          </a:p>
        </p:txBody>
      </p:sp>
    </p:spTree>
    <p:extLst>
      <p:ext uri="{BB962C8B-B14F-4D97-AF65-F5344CB8AC3E}">
        <p14:creationId xmlns:p14="http://schemas.microsoft.com/office/powerpoint/2010/main" val="31197073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3A9CE0B-F6D1-448F-995F-1044D53E6361}" type="slidenum">
              <a:rPr lang="zh-CN" altLang="en-US" smtClean="0"/>
              <a:t>5</a:t>
            </a:fld>
            <a:endParaRPr lang="zh-CN" altLang="en-US"/>
          </a:p>
        </p:txBody>
      </p:sp>
    </p:spTree>
    <p:extLst>
      <p:ext uri="{BB962C8B-B14F-4D97-AF65-F5344CB8AC3E}">
        <p14:creationId xmlns:p14="http://schemas.microsoft.com/office/powerpoint/2010/main" val="7569297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微积分</a:t>
            </a:r>
          </a:p>
        </p:txBody>
      </p:sp>
      <p:sp>
        <p:nvSpPr>
          <p:cNvPr id="4" name="幻灯片编号占位符 3"/>
          <p:cNvSpPr>
            <a:spLocks noGrp="1"/>
          </p:cNvSpPr>
          <p:nvPr>
            <p:ph type="sldNum" sz="quarter" idx="10"/>
          </p:nvPr>
        </p:nvSpPr>
        <p:spPr/>
        <p:txBody>
          <a:bodyPr/>
          <a:lstStyle/>
          <a:p>
            <a:fld id="{F3A9CE0B-F6D1-448F-995F-1044D53E6361}" type="slidenum">
              <a:rPr lang="zh-CN" altLang="en-US" smtClean="0"/>
              <a:t>6</a:t>
            </a:fld>
            <a:endParaRPr lang="zh-CN" altLang="en-US"/>
          </a:p>
        </p:txBody>
      </p:sp>
    </p:spTree>
    <p:extLst>
      <p:ext uri="{BB962C8B-B14F-4D97-AF65-F5344CB8AC3E}">
        <p14:creationId xmlns:p14="http://schemas.microsoft.com/office/powerpoint/2010/main" val="1226059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3A9CE0B-F6D1-448F-995F-1044D53E6361}" type="slidenum">
              <a:rPr lang="zh-CN" altLang="en-US" smtClean="0"/>
              <a:t>8</a:t>
            </a:fld>
            <a:endParaRPr lang="zh-CN" altLang="en-US"/>
          </a:p>
        </p:txBody>
      </p:sp>
    </p:spTree>
    <p:extLst>
      <p:ext uri="{BB962C8B-B14F-4D97-AF65-F5344CB8AC3E}">
        <p14:creationId xmlns:p14="http://schemas.microsoft.com/office/powerpoint/2010/main" val="3325443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F3A9CE0B-F6D1-448F-995F-1044D53E6361}" type="slidenum">
              <a:rPr lang="zh-CN" altLang="en-US" smtClean="0"/>
              <a:t>9</a:t>
            </a:fld>
            <a:endParaRPr lang="zh-CN" altLang="en-US"/>
          </a:p>
        </p:txBody>
      </p:sp>
    </p:spTree>
    <p:extLst>
      <p:ext uri="{BB962C8B-B14F-4D97-AF65-F5344CB8AC3E}">
        <p14:creationId xmlns:p14="http://schemas.microsoft.com/office/powerpoint/2010/main" val="6797380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3A9CE0B-F6D1-448F-995F-1044D53E6361}" type="slidenum">
              <a:rPr lang="zh-CN" altLang="en-US" smtClean="0"/>
              <a:t>10</a:t>
            </a:fld>
            <a:endParaRPr lang="zh-CN" altLang="en-US"/>
          </a:p>
        </p:txBody>
      </p:sp>
    </p:spTree>
    <p:extLst>
      <p:ext uri="{BB962C8B-B14F-4D97-AF65-F5344CB8AC3E}">
        <p14:creationId xmlns:p14="http://schemas.microsoft.com/office/powerpoint/2010/main" val="36135636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2800" dirty="0"/>
              <a:t>辗转相除法相关定理：两个整数的最大公约数等于其中较小的那个数和两数相除余数的最大公约数。</a:t>
            </a:r>
          </a:p>
          <a:p>
            <a:endParaRPr lang="zh-CN" altLang="en-US" sz="2800" dirty="0"/>
          </a:p>
          <a:p>
            <a:r>
              <a:rPr lang="zh-CN" altLang="en-US" sz="2800" dirty="0"/>
              <a:t>相减法是另一个求最大公约数的方法。</a:t>
            </a:r>
          </a:p>
        </p:txBody>
      </p:sp>
      <p:sp>
        <p:nvSpPr>
          <p:cNvPr id="4" name="灯片编号占位符 3"/>
          <p:cNvSpPr>
            <a:spLocks noGrp="1"/>
          </p:cNvSpPr>
          <p:nvPr>
            <p:ph type="sldNum" sz="quarter" idx="5"/>
          </p:nvPr>
        </p:nvSpPr>
        <p:spPr/>
        <p:txBody>
          <a:bodyPr/>
          <a:lstStyle/>
          <a:p>
            <a:fld id="{F3A9CE0B-F6D1-448F-995F-1044D53E6361}" type="slidenum">
              <a:rPr lang="zh-CN" altLang="en-US" smtClean="0"/>
              <a:t>12</a:t>
            </a:fld>
            <a:endParaRPr lang="zh-CN" altLang="en-US"/>
          </a:p>
        </p:txBody>
      </p:sp>
    </p:spTree>
    <p:extLst>
      <p:ext uri="{BB962C8B-B14F-4D97-AF65-F5344CB8AC3E}">
        <p14:creationId xmlns:p14="http://schemas.microsoft.com/office/powerpoint/2010/main" val="42366164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15000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3_空白">
    <p:spTree>
      <p:nvGrpSpPr>
        <p:cNvPr id="1" name=""/>
        <p:cNvGrpSpPr/>
        <p:nvPr/>
      </p:nvGrpSpPr>
      <p:grpSpPr>
        <a:xfrm>
          <a:off x="0" y="0"/>
          <a:ext cx="0" cy="0"/>
          <a:chOff x="0" y="0"/>
          <a:chExt cx="0" cy="0"/>
        </a:xfrm>
      </p:grpSpPr>
      <p:sp>
        <p:nvSpPr>
          <p:cNvPr id="2" name="椭圆 1"/>
          <p:cNvSpPr/>
          <p:nvPr userDrawn="1"/>
        </p:nvSpPr>
        <p:spPr>
          <a:xfrm>
            <a:off x="4097014" y="3317275"/>
            <a:ext cx="1842188" cy="1842188"/>
          </a:xfrm>
          <a:prstGeom prst="ellipse">
            <a:avLst/>
          </a:prstGeom>
          <a:solidFill>
            <a:schemeClr val="accent4"/>
          </a:solidFill>
          <a:ln>
            <a:noFill/>
          </a:ln>
          <a:effectLst>
            <a:innerShdw blurRad="1270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userDrawn="1"/>
        </p:nvSpPr>
        <p:spPr>
          <a:xfrm>
            <a:off x="328181" y="2265414"/>
            <a:ext cx="2349834" cy="2349834"/>
          </a:xfrm>
          <a:prstGeom prst="ellipse">
            <a:avLst/>
          </a:prstGeom>
          <a:ln>
            <a:noFill/>
          </a:ln>
          <a:effectLst>
            <a:innerShdw blurRad="1270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userDrawn="1"/>
        </p:nvSpPr>
        <p:spPr>
          <a:xfrm>
            <a:off x="3009034" y="2320039"/>
            <a:ext cx="1451756" cy="1451756"/>
          </a:xfrm>
          <a:prstGeom prst="ellipse">
            <a:avLst/>
          </a:prstGeom>
          <a:solidFill>
            <a:schemeClr val="accent2"/>
          </a:solidFill>
          <a:ln>
            <a:noFill/>
          </a:ln>
          <a:effectLst>
            <a:innerShdw blurRad="1270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userDrawn="1"/>
        </p:nvSpPr>
        <p:spPr>
          <a:xfrm>
            <a:off x="4460793" y="1265749"/>
            <a:ext cx="2360141" cy="2360141"/>
          </a:xfrm>
          <a:prstGeom prst="ellipse">
            <a:avLst/>
          </a:prstGeom>
          <a:solidFill>
            <a:schemeClr val="accent3"/>
          </a:solidFill>
          <a:ln>
            <a:noFill/>
          </a:ln>
          <a:effectLst>
            <a:innerShdw blurRad="1270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userDrawn="1"/>
        </p:nvSpPr>
        <p:spPr>
          <a:xfrm>
            <a:off x="1810367" y="4312508"/>
            <a:ext cx="605481" cy="605481"/>
          </a:xfrm>
          <a:prstGeom prst="ellipse">
            <a:avLst/>
          </a:prstGeom>
          <a:ln>
            <a:noFill/>
          </a:ln>
          <a:effectLst>
            <a:innerShdw blurRad="1270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userDrawn="1"/>
        </p:nvSpPr>
        <p:spPr>
          <a:xfrm>
            <a:off x="3452841" y="745011"/>
            <a:ext cx="605481" cy="605481"/>
          </a:xfrm>
          <a:prstGeom prst="ellipse">
            <a:avLst/>
          </a:prstGeom>
          <a:solidFill>
            <a:schemeClr val="accent2"/>
          </a:solidFill>
          <a:ln>
            <a:noFill/>
          </a:ln>
          <a:effectLst>
            <a:innerShdw blurRad="1270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userDrawn="1"/>
        </p:nvSpPr>
        <p:spPr>
          <a:xfrm>
            <a:off x="1816448" y="1305698"/>
            <a:ext cx="560172" cy="560172"/>
          </a:xfrm>
          <a:prstGeom prst="ellipse">
            <a:avLst/>
          </a:prstGeom>
          <a:solidFill>
            <a:schemeClr val="accent3"/>
          </a:solidFill>
          <a:ln>
            <a:noFill/>
          </a:ln>
          <a:effectLst>
            <a:innerShdw blurRad="1270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userDrawn="1"/>
        </p:nvSpPr>
        <p:spPr>
          <a:xfrm>
            <a:off x="1223323" y="1326291"/>
            <a:ext cx="308919" cy="308919"/>
          </a:xfrm>
          <a:prstGeom prst="ellipse">
            <a:avLst/>
          </a:prstGeom>
          <a:solidFill>
            <a:schemeClr val="accent4"/>
          </a:solidFill>
          <a:ln>
            <a:noFill/>
          </a:ln>
          <a:effectLst>
            <a:innerShdw blurRad="1270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3" name="组合 12"/>
          <p:cNvGrpSpPr/>
          <p:nvPr userDrawn="1"/>
        </p:nvGrpSpPr>
        <p:grpSpPr>
          <a:xfrm>
            <a:off x="5676512" y="-1"/>
            <a:ext cx="6515488" cy="6858001"/>
            <a:chOff x="5676512" y="-1"/>
            <a:chExt cx="6515488" cy="6858001"/>
          </a:xfrm>
        </p:grpSpPr>
        <p:sp>
          <p:nvSpPr>
            <p:cNvPr id="11" name="椭圆 10"/>
            <p:cNvSpPr/>
            <p:nvPr userDrawn="1"/>
          </p:nvSpPr>
          <p:spPr>
            <a:xfrm>
              <a:off x="5676512" y="-1"/>
              <a:ext cx="314050" cy="6858001"/>
            </a:xfrm>
            <a:prstGeom prst="ellipse">
              <a:avLst/>
            </a:prstGeom>
            <a:gradFill flip="none" rotWithShape="1">
              <a:gsLst>
                <a:gs pos="0">
                  <a:schemeClr val="tx1">
                    <a:lumMod val="95000"/>
                    <a:lumOff val="5000"/>
                    <a:alpha val="80000"/>
                  </a:schemeClr>
                </a:gs>
                <a:gs pos="100000">
                  <a:schemeClr val="tx1">
                    <a:lumMod val="95000"/>
                    <a:lumOff val="5000"/>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userDrawn="1"/>
          </p:nvSpPr>
          <p:spPr>
            <a:xfrm>
              <a:off x="5818561" y="0"/>
              <a:ext cx="6373439" cy="6858000"/>
            </a:xfrm>
            <a:prstGeom prst="rect">
              <a:avLst/>
            </a:prstGeom>
            <a:solidFill>
              <a:srgbClr val="F5F5F5"/>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049508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 calcmode="lin" valueType="num">
                                      <p:cBhvr>
                                        <p:cTn id="9" dur="500" fill="hold"/>
                                        <p:tgtEl>
                                          <p:spTgt spid="3"/>
                                        </p:tgtEl>
                                        <p:attrNameLst>
                                          <p:attrName>style.rotation</p:attrName>
                                        </p:attrNameLst>
                                      </p:cBhvr>
                                      <p:tavLst>
                                        <p:tav tm="0">
                                          <p:val>
                                            <p:fltVal val="360"/>
                                          </p:val>
                                        </p:tav>
                                        <p:tav tm="100000">
                                          <p:val>
                                            <p:fltVal val="0"/>
                                          </p:val>
                                        </p:tav>
                                      </p:tavLst>
                                    </p:anim>
                                    <p:animEffect transition="in" filter="fade">
                                      <p:cBhvr>
                                        <p:cTn id="10" dur="500"/>
                                        <p:tgtEl>
                                          <p:spTgt spid="3"/>
                                        </p:tgtEl>
                                      </p:cBhvr>
                                    </p:animEffect>
                                  </p:childTnLst>
                                </p:cTn>
                              </p:par>
                              <p:par>
                                <p:cTn id="11" presetID="49" presetClass="entr" presetSubtype="0" decel="100000" fill="hold" grpId="0" nodeType="withEffect">
                                  <p:stCondLst>
                                    <p:cond delay="250"/>
                                  </p:stCondLst>
                                  <p:childTnLst>
                                    <p:set>
                                      <p:cBhvr>
                                        <p:cTn id="12" dur="1" fill="hold">
                                          <p:stCondLst>
                                            <p:cond delay="0"/>
                                          </p:stCondLst>
                                        </p:cTn>
                                        <p:tgtEl>
                                          <p:spTgt spid="8"/>
                                        </p:tgtEl>
                                        <p:attrNameLst>
                                          <p:attrName>style.visibility</p:attrName>
                                        </p:attrNameLst>
                                      </p:cBhvr>
                                      <p:to>
                                        <p:strVal val="visible"/>
                                      </p:to>
                                    </p:set>
                                    <p:anim calcmode="lin" valueType="num">
                                      <p:cBhvr>
                                        <p:cTn id="13" dur="500" fill="hold"/>
                                        <p:tgtEl>
                                          <p:spTgt spid="8"/>
                                        </p:tgtEl>
                                        <p:attrNameLst>
                                          <p:attrName>ppt_w</p:attrName>
                                        </p:attrNameLst>
                                      </p:cBhvr>
                                      <p:tavLst>
                                        <p:tav tm="0">
                                          <p:val>
                                            <p:fltVal val="0"/>
                                          </p:val>
                                        </p:tav>
                                        <p:tav tm="100000">
                                          <p:val>
                                            <p:strVal val="#ppt_w"/>
                                          </p:val>
                                        </p:tav>
                                      </p:tavLst>
                                    </p:anim>
                                    <p:anim calcmode="lin" valueType="num">
                                      <p:cBhvr>
                                        <p:cTn id="14" dur="500" fill="hold"/>
                                        <p:tgtEl>
                                          <p:spTgt spid="8"/>
                                        </p:tgtEl>
                                        <p:attrNameLst>
                                          <p:attrName>ppt_h</p:attrName>
                                        </p:attrNameLst>
                                      </p:cBhvr>
                                      <p:tavLst>
                                        <p:tav tm="0">
                                          <p:val>
                                            <p:fltVal val="0"/>
                                          </p:val>
                                        </p:tav>
                                        <p:tav tm="100000">
                                          <p:val>
                                            <p:strVal val="#ppt_h"/>
                                          </p:val>
                                        </p:tav>
                                      </p:tavLst>
                                    </p:anim>
                                    <p:anim calcmode="lin" valueType="num">
                                      <p:cBhvr>
                                        <p:cTn id="15" dur="500" fill="hold"/>
                                        <p:tgtEl>
                                          <p:spTgt spid="8"/>
                                        </p:tgtEl>
                                        <p:attrNameLst>
                                          <p:attrName>style.rotation</p:attrName>
                                        </p:attrNameLst>
                                      </p:cBhvr>
                                      <p:tavLst>
                                        <p:tav tm="0">
                                          <p:val>
                                            <p:fltVal val="360"/>
                                          </p:val>
                                        </p:tav>
                                        <p:tav tm="100000">
                                          <p:val>
                                            <p:fltVal val="0"/>
                                          </p:val>
                                        </p:tav>
                                      </p:tavLst>
                                    </p:anim>
                                    <p:animEffect transition="in" filter="fade">
                                      <p:cBhvr>
                                        <p:cTn id="16" dur="500"/>
                                        <p:tgtEl>
                                          <p:spTgt spid="8"/>
                                        </p:tgtEl>
                                      </p:cBhvr>
                                    </p:animEffect>
                                  </p:childTnLst>
                                </p:cTn>
                              </p:par>
                              <p:par>
                                <p:cTn id="17" presetID="49" presetClass="entr" presetSubtype="0" decel="10000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p:cTn id="19" dur="500" fill="hold"/>
                                        <p:tgtEl>
                                          <p:spTgt spid="9"/>
                                        </p:tgtEl>
                                        <p:attrNameLst>
                                          <p:attrName>ppt_w</p:attrName>
                                        </p:attrNameLst>
                                      </p:cBhvr>
                                      <p:tavLst>
                                        <p:tav tm="0">
                                          <p:val>
                                            <p:fltVal val="0"/>
                                          </p:val>
                                        </p:tav>
                                        <p:tav tm="100000">
                                          <p:val>
                                            <p:strVal val="#ppt_w"/>
                                          </p:val>
                                        </p:tav>
                                      </p:tavLst>
                                    </p:anim>
                                    <p:anim calcmode="lin" valueType="num">
                                      <p:cBhvr>
                                        <p:cTn id="20" dur="500" fill="hold"/>
                                        <p:tgtEl>
                                          <p:spTgt spid="9"/>
                                        </p:tgtEl>
                                        <p:attrNameLst>
                                          <p:attrName>ppt_h</p:attrName>
                                        </p:attrNameLst>
                                      </p:cBhvr>
                                      <p:tavLst>
                                        <p:tav tm="0">
                                          <p:val>
                                            <p:fltVal val="0"/>
                                          </p:val>
                                        </p:tav>
                                        <p:tav tm="100000">
                                          <p:val>
                                            <p:strVal val="#ppt_h"/>
                                          </p:val>
                                        </p:tav>
                                      </p:tavLst>
                                    </p:anim>
                                    <p:anim calcmode="lin" valueType="num">
                                      <p:cBhvr>
                                        <p:cTn id="21" dur="500" fill="hold"/>
                                        <p:tgtEl>
                                          <p:spTgt spid="9"/>
                                        </p:tgtEl>
                                        <p:attrNameLst>
                                          <p:attrName>style.rotation</p:attrName>
                                        </p:attrNameLst>
                                      </p:cBhvr>
                                      <p:tavLst>
                                        <p:tav tm="0">
                                          <p:val>
                                            <p:fltVal val="360"/>
                                          </p:val>
                                        </p:tav>
                                        <p:tav tm="100000">
                                          <p:val>
                                            <p:fltVal val="0"/>
                                          </p:val>
                                        </p:tav>
                                      </p:tavLst>
                                    </p:anim>
                                    <p:animEffect transition="in" filter="fade">
                                      <p:cBhvr>
                                        <p:cTn id="22" dur="500"/>
                                        <p:tgtEl>
                                          <p:spTgt spid="9"/>
                                        </p:tgtEl>
                                      </p:cBhvr>
                                    </p:animEffect>
                                  </p:childTnLst>
                                </p:cTn>
                              </p:par>
                              <p:par>
                                <p:cTn id="23" presetID="49" presetClass="entr" presetSubtype="0" decel="100000" fill="hold" grpId="0" nodeType="with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p:cTn id="25" dur="500" fill="hold"/>
                                        <p:tgtEl>
                                          <p:spTgt spid="4"/>
                                        </p:tgtEl>
                                        <p:attrNameLst>
                                          <p:attrName>ppt_w</p:attrName>
                                        </p:attrNameLst>
                                      </p:cBhvr>
                                      <p:tavLst>
                                        <p:tav tm="0">
                                          <p:val>
                                            <p:fltVal val="0"/>
                                          </p:val>
                                        </p:tav>
                                        <p:tav tm="100000">
                                          <p:val>
                                            <p:strVal val="#ppt_w"/>
                                          </p:val>
                                        </p:tav>
                                      </p:tavLst>
                                    </p:anim>
                                    <p:anim calcmode="lin" valueType="num">
                                      <p:cBhvr>
                                        <p:cTn id="26" dur="500" fill="hold"/>
                                        <p:tgtEl>
                                          <p:spTgt spid="4"/>
                                        </p:tgtEl>
                                        <p:attrNameLst>
                                          <p:attrName>ppt_h</p:attrName>
                                        </p:attrNameLst>
                                      </p:cBhvr>
                                      <p:tavLst>
                                        <p:tav tm="0">
                                          <p:val>
                                            <p:fltVal val="0"/>
                                          </p:val>
                                        </p:tav>
                                        <p:tav tm="100000">
                                          <p:val>
                                            <p:strVal val="#ppt_h"/>
                                          </p:val>
                                        </p:tav>
                                      </p:tavLst>
                                    </p:anim>
                                    <p:anim calcmode="lin" valueType="num">
                                      <p:cBhvr>
                                        <p:cTn id="27" dur="500" fill="hold"/>
                                        <p:tgtEl>
                                          <p:spTgt spid="4"/>
                                        </p:tgtEl>
                                        <p:attrNameLst>
                                          <p:attrName>style.rotation</p:attrName>
                                        </p:attrNameLst>
                                      </p:cBhvr>
                                      <p:tavLst>
                                        <p:tav tm="0">
                                          <p:val>
                                            <p:fltVal val="360"/>
                                          </p:val>
                                        </p:tav>
                                        <p:tav tm="100000">
                                          <p:val>
                                            <p:fltVal val="0"/>
                                          </p:val>
                                        </p:tav>
                                      </p:tavLst>
                                    </p:anim>
                                    <p:animEffect transition="in" filter="fade">
                                      <p:cBhvr>
                                        <p:cTn id="28" dur="500"/>
                                        <p:tgtEl>
                                          <p:spTgt spid="4"/>
                                        </p:tgtEl>
                                      </p:cBhvr>
                                    </p:animEffect>
                                  </p:childTnLst>
                                </p:cTn>
                              </p:par>
                              <p:par>
                                <p:cTn id="29" presetID="49" presetClass="entr" presetSubtype="0" decel="100000" fill="hold" grpId="0" nodeType="withEffect">
                                  <p:stCondLst>
                                    <p:cond delay="500"/>
                                  </p:stCondLst>
                                  <p:childTnLst>
                                    <p:set>
                                      <p:cBhvr>
                                        <p:cTn id="30" dur="1" fill="hold">
                                          <p:stCondLst>
                                            <p:cond delay="0"/>
                                          </p:stCondLst>
                                        </p:cTn>
                                        <p:tgtEl>
                                          <p:spTgt spid="5"/>
                                        </p:tgtEl>
                                        <p:attrNameLst>
                                          <p:attrName>style.visibility</p:attrName>
                                        </p:attrNameLst>
                                      </p:cBhvr>
                                      <p:to>
                                        <p:strVal val="visible"/>
                                      </p:to>
                                    </p:set>
                                    <p:anim calcmode="lin" valueType="num">
                                      <p:cBhvr>
                                        <p:cTn id="31" dur="500" fill="hold"/>
                                        <p:tgtEl>
                                          <p:spTgt spid="5"/>
                                        </p:tgtEl>
                                        <p:attrNameLst>
                                          <p:attrName>ppt_w</p:attrName>
                                        </p:attrNameLst>
                                      </p:cBhvr>
                                      <p:tavLst>
                                        <p:tav tm="0">
                                          <p:val>
                                            <p:fltVal val="0"/>
                                          </p:val>
                                        </p:tav>
                                        <p:tav tm="100000">
                                          <p:val>
                                            <p:strVal val="#ppt_w"/>
                                          </p:val>
                                        </p:tav>
                                      </p:tavLst>
                                    </p:anim>
                                    <p:anim calcmode="lin" valueType="num">
                                      <p:cBhvr>
                                        <p:cTn id="32" dur="500" fill="hold"/>
                                        <p:tgtEl>
                                          <p:spTgt spid="5"/>
                                        </p:tgtEl>
                                        <p:attrNameLst>
                                          <p:attrName>ppt_h</p:attrName>
                                        </p:attrNameLst>
                                      </p:cBhvr>
                                      <p:tavLst>
                                        <p:tav tm="0">
                                          <p:val>
                                            <p:fltVal val="0"/>
                                          </p:val>
                                        </p:tav>
                                        <p:tav tm="100000">
                                          <p:val>
                                            <p:strVal val="#ppt_h"/>
                                          </p:val>
                                        </p:tav>
                                      </p:tavLst>
                                    </p:anim>
                                    <p:anim calcmode="lin" valueType="num">
                                      <p:cBhvr>
                                        <p:cTn id="33" dur="500" fill="hold"/>
                                        <p:tgtEl>
                                          <p:spTgt spid="5"/>
                                        </p:tgtEl>
                                        <p:attrNameLst>
                                          <p:attrName>style.rotation</p:attrName>
                                        </p:attrNameLst>
                                      </p:cBhvr>
                                      <p:tavLst>
                                        <p:tav tm="0">
                                          <p:val>
                                            <p:fltVal val="360"/>
                                          </p:val>
                                        </p:tav>
                                        <p:tav tm="100000">
                                          <p:val>
                                            <p:fltVal val="0"/>
                                          </p:val>
                                        </p:tav>
                                      </p:tavLst>
                                    </p:anim>
                                    <p:animEffect transition="in" filter="fade">
                                      <p:cBhvr>
                                        <p:cTn id="34" dur="500"/>
                                        <p:tgtEl>
                                          <p:spTgt spid="5"/>
                                        </p:tgtEl>
                                      </p:cBhvr>
                                    </p:animEffect>
                                  </p:childTnLst>
                                </p:cTn>
                              </p:par>
                              <p:par>
                                <p:cTn id="35" presetID="49" presetClass="entr" presetSubtype="0" decel="100000" fill="hold" grpId="0" nodeType="withEffect">
                                  <p:stCondLst>
                                    <p:cond delay="250"/>
                                  </p:stCondLst>
                                  <p:childTnLst>
                                    <p:set>
                                      <p:cBhvr>
                                        <p:cTn id="36" dur="1" fill="hold">
                                          <p:stCondLst>
                                            <p:cond delay="0"/>
                                          </p:stCondLst>
                                        </p:cTn>
                                        <p:tgtEl>
                                          <p:spTgt spid="2"/>
                                        </p:tgtEl>
                                        <p:attrNameLst>
                                          <p:attrName>style.visibility</p:attrName>
                                        </p:attrNameLst>
                                      </p:cBhvr>
                                      <p:to>
                                        <p:strVal val="visible"/>
                                      </p:to>
                                    </p:set>
                                    <p:anim calcmode="lin" valueType="num">
                                      <p:cBhvr>
                                        <p:cTn id="37" dur="500" fill="hold"/>
                                        <p:tgtEl>
                                          <p:spTgt spid="2"/>
                                        </p:tgtEl>
                                        <p:attrNameLst>
                                          <p:attrName>ppt_w</p:attrName>
                                        </p:attrNameLst>
                                      </p:cBhvr>
                                      <p:tavLst>
                                        <p:tav tm="0">
                                          <p:val>
                                            <p:fltVal val="0"/>
                                          </p:val>
                                        </p:tav>
                                        <p:tav tm="100000">
                                          <p:val>
                                            <p:strVal val="#ppt_w"/>
                                          </p:val>
                                        </p:tav>
                                      </p:tavLst>
                                    </p:anim>
                                    <p:anim calcmode="lin" valueType="num">
                                      <p:cBhvr>
                                        <p:cTn id="38" dur="500" fill="hold"/>
                                        <p:tgtEl>
                                          <p:spTgt spid="2"/>
                                        </p:tgtEl>
                                        <p:attrNameLst>
                                          <p:attrName>ppt_h</p:attrName>
                                        </p:attrNameLst>
                                      </p:cBhvr>
                                      <p:tavLst>
                                        <p:tav tm="0">
                                          <p:val>
                                            <p:fltVal val="0"/>
                                          </p:val>
                                        </p:tav>
                                        <p:tav tm="100000">
                                          <p:val>
                                            <p:strVal val="#ppt_h"/>
                                          </p:val>
                                        </p:tav>
                                      </p:tavLst>
                                    </p:anim>
                                    <p:anim calcmode="lin" valueType="num">
                                      <p:cBhvr>
                                        <p:cTn id="39" dur="500" fill="hold"/>
                                        <p:tgtEl>
                                          <p:spTgt spid="2"/>
                                        </p:tgtEl>
                                        <p:attrNameLst>
                                          <p:attrName>style.rotation</p:attrName>
                                        </p:attrNameLst>
                                      </p:cBhvr>
                                      <p:tavLst>
                                        <p:tav tm="0">
                                          <p:val>
                                            <p:fltVal val="360"/>
                                          </p:val>
                                        </p:tav>
                                        <p:tav tm="100000">
                                          <p:val>
                                            <p:fltVal val="0"/>
                                          </p:val>
                                        </p:tav>
                                      </p:tavLst>
                                    </p:anim>
                                    <p:animEffect transition="in" filter="fade">
                                      <p:cBhvr>
                                        <p:cTn id="40" dur="500"/>
                                        <p:tgtEl>
                                          <p:spTgt spid="2"/>
                                        </p:tgtEl>
                                      </p:cBhvr>
                                    </p:animEffect>
                                  </p:childTnLst>
                                </p:cTn>
                              </p:par>
                              <p:par>
                                <p:cTn id="41" presetID="49" presetClass="entr" presetSubtype="0" decel="100000" fill="hold" grpId="0" nodeType="withEffect">
                                  <p:stCondLst>
                                    <p:cond delay="500"/>
                                  </p:stCondLst>
                                  <p:childTnLst>
                                    <p:set>
                                      <p:cBhvr>
                                        <p:cTn id="42" dur="1" fill="hold">
                                          <p:stCondLst>
                                            <p:cond delay="0"/>
                                          </p:stCondLst>
                                        </p:cTn>
                                        <p:tgtEl>
                                          <p:spTgt spid="7"/>
                                        </p:tgtEl>
                                        <p:attrNameLst>
                                          <p:attrName>style.visibility</p:attrName>
                                        </p:attrNameLst>
                                      </p:cBhvr>
                                      <p:to>
                                        <p:strVal val="visible"/>
                                      </p:to>
                                    </p:set>
                                    <p:anim calcmode="lin" valueType="num">
                                      <p:cBhvr>
                                        <p:cTn id="43" dur="500" fill="hold"/>
                                        <p:tgtEl>
                                          <p:spTgt spid="7"/>
                                        </p:tgtEl>
                                        <p:attrNameLst>
                                          <p:attrName>ppt_w</p:attrName>
                                        </p:attrNameLst>
                                      </p:cBhvr>
                                      <p:tavLst>
                                        <p:tav tm="0">
                                          <p:val>
                                            <p:fltVal val="0"/>
                                          </p:val>
                                        </p:tav>
                                        <p:tav tm="100000">
                                          <p:val>
                                            <p:strVal val="#ppt_w"/>
                                          </p:val>
                                        </p:tav>
                                      </p:tavLst>
                                    </p:anim>
                                    <p:anim calcmode="lin" valueType="num">
                                      <p:cBhvr>
                                        <p:cTn id="44" dur="500" fill="hold"/>
                                        <p:tgtEl>
                                          <p:spTgt spid="7"/>
                                        </p:tgtEl>
                                        <p:attrNameLst>
                                          <p:attrName>ppt_h</p:attrName>
                                        </p:attrNameLst>
                                      </p:cBhvr>
                                      <p:tavLst>
                                        <p:tav tm="0">
                                          <p:val>
                                            <p:fltVal val="0"/>
                                          </p:val>
                                        </p:tav>
                                        <p:tav tm="100000">
                                          <p:val>
                                            <p:strVal val="#ppt_h"/>
                                          </p:val>
                                        </p:tav>
                                      </p:tavLst>
                                    </p:anim>
                                    <p:anim calcmode="lin" valueType="num">
                                      <p:cBhvr>
                                        <p:cTn id="45" dur="500" fill="hold"/>
                                        <p:tgtEl>
                                          <p:spTgt spid="7"/>
                                        </p:tgtEl>
                                        <p:attrNameLst>
                                          <p:attrName>style.rotation</p:attrName>
                                        </p:attrNameLst>
                                      </p:cBhvr>
                                      <p:tavLst>
                                        <p:tav tm="0">
                                          <p:val>
                                            <p:fltVal val="360"/>
                                          </p:val>
                                        </p:tav>
                                        <p:tav tm="100000">
                                          <p:val>
                                            <p:fltVal val="0"/>
                                          </p:val>
                                        </p:tav>
                                      </p:tavLst>
                                    </p:anim>
                                    <p:animEffect transition="in" filter="fade">
                                      <p:cBhvr>
                                        <p:cTn id="46" dur="500"/>
                                        <p:tgtEl>
                                          <p:spTgt spid="7"/>
                                        </p:tgtEl>
                                      </p:cBhvr>
                                    </p:animEffect>
                                  </p:childTnLst>
                                </p:cTn>
                              </p:par>
                              <p:par>
                                <p:cTn id="47" presetID="49" presetClass="entr" presetSubtype="0" decel="100000" fill="hold" grpId="0" nodeType="withEffect">
                                  <p:stCondLst>
                                    <p:cond delay="0"/>
                                  </p:stCondLst>
                                  <p:childTnLst>
                                    <p:set>
                                      <p:cBhvr>
                                        <p:cTn id="48" dur="1" fill="hold">
                                          <p:stCondLst>
                                            <p:cond delay="0"/>
                                          </p:stCondLst>
                                        </p:cTn>
                                        <p:tgtEl>
                                          <p:spTgt spid="6"/>
                                        </p:tgtEl>
                                        <p:attrNameLst>
                                          <p:attrName>style.visibility</p:attrName>
                                        </p:attrNameLst>
                                      </p:cBhvr>
                                      <p:to>
                                        <p:strVal val="visible"/>
                                      </p:to>
                                    </p:set>
                                    <p:anim calcmode="lin" valueType="num">
                                      <p:cBhvr>
                                        <p:cTn id="49" dur="500" fill="hold"/>
                                        <p:tgtEl>
                                          <p:spTgt spid="6"/>
                                        </p:tgtEl>
                                        <p:attrNameLst>
                                          <p:attrName>ppt_w</p:attrName>
                                        </p:attrNameLst>
                                      </p:cBhvr>
                                      <p:tavLst>
                                        <p:tav tm="0">
                                          <p:val>
                                            <p:fltVal val="0"/>
                                          </p:val>
                                        </p:tav>
                                        <p:tav tm="100000">
                                          <p:val>
                                            <p:strVal val="#ppt_w"/>
                                          </p:val>
                                        </p:tav>
                                      </p:tavLst>
                                    </p:anim>
                                    <p:anim calcmode="lin" valueType="num">
                                      <p:cBhvr>
                                        <p:cTn id="50" dur="500" fill="hold"/>
                                        <p:tgtEl>
                                          <p:spTgt spid="6"/>
                                        </p:tgtEl>
                                        <p:attrNameLst>
                                          <p:attrName>ppt_h</p:attrName>
                                        </p:attrNameLst>
                                      </p:cBhvr>
                                      <p:tavLst>
                                        <p:tav tm="0">
                                          <p:val>
                                            <p:fltVal val="0"/>
                                          </p:val>
                                        </p:tav>
                                        <p:tav tm="100000">
                                          <p:val>
                                            <p:strVal val="#ppt_h"/>
                                          </p:val>
                                        </p:tav>
                                      </p:tavLst>
                                    </p:anim>
                                    <p:anim calcmode="lin" valueType="num">
                                      <p:cBhvr>
                                        <p:cTn id="51" dur="500" fill="hold"/>
                                        <p:tgtEl>
                                          <p:spTgt spid="6"/>
                                        </p:tgtEl>
                                        <p:attrNameLst>
                                          <p:attrName>style.rotation</p:attrName>
                                        </p:attrNameLst>
                                      </p:cBhvr>
                                      <p:tavLst>
                                        <p:tav tm="0">
                                          <p:val>
                                            <p:fltVal val="360"/>
                                          </p:val>
                                        </p:tav>
                                        <p:tav tm="100000">
                                          <p:val>
                                            <p:fltVal val="0"/>
                                          </p:val>
                                        </p:tav>
                                      </p:tavLst>
                                    </p:anim>
                                    <p:animEffect transition="in" filter="fade">
                                      <p:cBhvr>
                                        <p:cTn id="52" dur="500"/>
                                        <p:tgtEl>
                                          <p:spTgt spid="6"/>
                                        </p:tgtEl>
                                      </p:cBhvr>
                                    </p:animEffect>
                                  </p:childTnLst>
                                </p:cTn>
                              </p:par>
                            </p:childTnLst>
                          </p:cTn>
                        </p:par>
                        <p:par>
                          <p:cTn id="53" fill="hold">
                            <p:stCondLst>
                              <p:cond delay="1000"/>
                            </p:stCondLst>
                            <p:childTnLst>
                              <p:par>
                                <p:cTn id="54" presetID="22" presetClass="entr" presetSubtype="1" fill="hold" nodeType="afterEffect">
                                  <p:stCondLst>
                                    <p:cond delay="0"/>
                                  </p:stCondLst>
                                  <p:childTnLst>
                                    <p:set>
                                      <p:cBhvr>
                                        <p:cTn id="55" dur="1" fill="hold">
                                          <p:stCondLst>
                                            <p:cond delay="0"/>
                                          </p:stCondLst>
                                        </p:cTn>
                                        <p:tgtEl>
                                          <p:spTgt spid="13"/>
                                        </p:tgtEl>
                                        <p:attrNameLst>
                                          <p:attrName>style.visibility</p:attrName>
                                        </p:attrNameLst>
                                      </p:cBhvr>
                                      <p:to>
                                        <p:strVal val="visible"/>
                                      </p:to>
                                    </p:set>
                                    <p:animEffect transition="in" filter="wipe(up)">
                                      <p:cBhvr>
                                        <p:cTn id="5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8" grpId="0" animBg="1"/>
      <p:bldP spid="9" grpId="0" animBg="1"/>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4_空白">
    <p:spTree>
      <p:nvGrpSpPr>
        <p:cNvPr id="1" name=""/>
        <p:cNvGrpSpPr/>
        <p:nvPr/>
      </p:nvGrpSpPr>
      <p:grpSpPr>
        <a:xfrm>
          <a:off x="0" y="0"/>
          <a:ext cx="0" cy="0"/>
          <a:chOff x="0" y="0"/>
          <a:chExt cx="0" cy="0"/>
        </a:xfrm>
      </p:grpSpPr>
      <p:grpSp>
        <p:nvGrpSpPr>
          <p:cNvPr id="31" name="组合 30"/>
          <p:cNvGrpSpPr/>
          <p:nvPr userDrawn="1"/>
        </p:nvGrpSpPr>
        <p:grpSpPr>
          <a:xfrm>
            <a:off x="-523858" y="1667004"/>
            <a:ext cx="13294580" cy="3490818"/>
            <a:chOff x="-523858" y="1667004"/>
            <a:chExt cx="13294580" cy="3490818"/>
          </a:xfrm>
        </p:grpSpPr>
        <p:sp>
          <p:nvSpPr>
            <p:cNvPr id="14" name="椭圆 13"/>
            <p:cNvSpPr/>
            <p:nvPr userDrawn="1"/>
          </p:nvSpPr>
          <p:spPr>
            <a:xfrm flipH="1">
              <a:off x="8799867" y="3726656"/>
              <a:ext cx="1431166" cy="1431166"/>
            </a:xfrm>
            <a:prstGeom prst="ellipse">
              <a:avLst/>
            </a:prstGeom>
            <a:solidFill>
              <a:schemeClr val="accent4"/>
            </a:solidFill>
            <a:ln>
              <a:noFill/>
            </a:ln>
            <a:effectLst>
              <a:innerShdw blurRad="1270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flipH="1">
              <a:off x="10945174" y="2881355"/>
              <a:ext cx="1825548" cy="1825548"/>
            </a:xfrm>
            <a:prstGeom prst="ellipse">
              <a:avLst/>
            </a:prstGeom>
            <a:ln>
              <a:noFill/>
            </a:ln>
            <a:effectLst>
              <a:innerShdw blurRad="1270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userDrawn="1"/>
          </p:nvSpPr>
          <p:spPr>
            <a:xfrm flipH="1">
              <a:off x="9948422" y="2901495"/>
              <a:ext cx="1127846" cy="1127846"/>
            </a:xfrm>
            <a:prstGeom prst="ellipse">
              <a:avLst/>
            </a:prstGeom>
            <a:solidFill>
              <a:schemeClr val="accent2"/>
            </a:solidFill>
            <a:ln>
              <a:noFill/>
            </a:ln>
            <a:effectLst>
              <a:innerShdw blurRad="1270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flipH="1">
              <a:off x="8114864" y="2132858"/>
              <a:ext cx="1833556" cy="1833555"/>
            </a:xfrm>
            <a:prstGeom prst="ellipse">
              <a:avLst/>
            </a:prstGeom>
            <a:solidFill>
              <a:schemeClr val="accent3"/>
            </a:solidFill>
            <a:ln>
              <a:noFill/>
            </a:ln>
            <a:effectLst>
              <a:innerShdw blurRad="1270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userDrawn="1"/>
          </p:nvSpPr>
          <p:spPr>
            <a:xfrm flipH="1">
              <a:off x="9727162" y="1700178"/>
              <a:ext cx="470388" cy="470388"/>
            </a:xfrm>
            <a:prstGeom prst="ellipse">
              <a:avLst/>
            </a:prstGeom>
            <a:solidFill>
              <a:schemeClr val="accent2"/>
            </a:solidFill>
            <a:ln>
              <a:noFill/>
            </a:ln>
            <a:effectLst>
              <a:innerShdw blurRad="1270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userDrawn="1"/>
          </p:nvSpPr>
          <p:spPr>
            <a:xfrm flipH="1">
              <a:off x="11033649" y="2135767"/>
              <a:ext cx="435189" cy="435189"/>
            </a:xfrm>
            <a:prstGeom prst="ellipse">
              <a:avLst/>
            </a:prstGeom>
            <a:solidFill>
              <a:schemeClr val="accent3"/>
            </a:solidFill>
            <a:ln>
              <a:noFill/>
            </a:ln>
            <a:effectLst>
              <a:innerShdw blurRad="1270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userDrawn="1"/>
          </p:nvSpPr>
          <p:spPr>
            <a:xfrm flipH="1">
              <a:off x="11689633" y="2151765"/>
              <a:ext cx="239994" cy="239994"/>
            </a:xfrm>
            <a:prstGeom prst="ellipse">
              <a:avLst/>
            </a:prstGeom>
            <a:solidFill>
              <a:schemeClr val="accent4"/>
            </a:solidFill>
            <a:ln>
              <a:noFill/>
            </a:ln>
            <a:effectLst>
              <a:innerShdw blurRad="1270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userDrawn="1"/>
          </p:nvSpPr>
          <p:spPr>
            <a:xfrm>
              <a:off x="2015831" y="3693482"/>
              <a:ext cx="1431166" cy="1431166"/>
            </a:xfrm>
            <a:prstGeom prst="ellipse">
              <a:avLst/>
            </a:prstGeom>
            <a:solidFill>
              <a:schemeClr val="accent4"/>
            </a:solidFill>
            <a:ln>
              <a:noFill/>
            </a:ln>
            <a:effectLst>
              <a:innerShdw blurRad="1270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userDrawn="1"/>
          </p:nvSpPr>
          <p:spPr>
            <a:xfrm>
              <a:off x="-523858" y="2848181"/>
              <a:ext cx="1825548" cy="1825548"/>
            </a:xfrm>
            <a:prstGeom prst="ellipse">
              <a:avLst/>
            </a:prstGeom>
            <a:ln>
              <a:noFill/>
            </a:ln>
            <a:effectLst>
              <a:innerShdw blurRad="1270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userDrawn="1"/>
          </p:nvSpPr>
          <p:spPr>
            <a:xfrm>
              <a:off x="1170596" y="2868321"/>
              <a:ext cx="1127846" cy="1127846"/>
            </a:xfrm>
            <a:prstGeom prst="ellipse">
              <a:avLst/>
            </a:prstGeom>
            <a:solidFill>
              <a:schemeClr val="accent2"/>
            </a:solidFill>
            <a:ln>
              <a:noFill/>
            </a:ln>
            <a:effectLst>
              <a:innerShdw blurRad="1270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userDrawn="1"/>
          </p:nvSpPr>
          <p:spPr>
            <a:xfrm>
              <a:off x="2298444" y="2099684"/>
              <a:ext cx="1833556" cy="1833555"/>
            </a:xfrm>
            <a:prstGeom prst="ellipse">
              <a:avLst/>
            </a:prstGeom>
            <a:solidFill>
              <a:schemeClr val="accent3"/>
            </a:solidFill>
            <a:ln>
              <a:noFill/>
            </a:ln>
            <a:effectLst>
              <a:innerShdw blurRad="1270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userDrawn="1"/>
          </p:nvSpPr>
          <p:spPr>
            <a:xfrm>
              <a:off x="2049314" y="1667004"/>
              <a:ext cx="470388" cy="470388"/>
            </a:xfrm>
            <a:prstGeom prst="ellipse">
              <a:avLst/>
            </a:prstGeom>
            <a:solidFill>
              <a:schemeClr val="accent2"/>
            </a:solidFill>
            <a:ln>
              <a:noFill/>
            </a:ln>
            <a:effectLst>
              <a:innerShdw blurRad="1270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userDrawn="1"/>
          </p:nvSpPr>
          <p:spPr>
            <a:xfrm>
              <a:off x="778026" y="2102593"/>
              <a:ext cx="435189" cy="435189"/>
            </a:xfrm>
            <a:prstGeom prst="ellipse">
              <a:avLst/>
            </a:prstGeom>
            <a:solidFill>
              <a:schemeClr val="accent3"/>
            </a:solidFill>
            <a:ln>
              <a:noFill/>
            </a:ln>
            <a:effectLst>
              <a:innerShdw blurRad="1270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userDrawn="1"/>
          </p:nvSpPr>
          <p:spPr>
            <a:xfrm>
              <a:off x="317237" y="2118591"/>
              <a:ext cx="239994" cy="239994"/>
            </a:xfrm>
            <a:prstGeom prst="ellipse">
              <a:avLst/>
            </a:prstGeom>
            <a:solidFill>
              <a:schemeClr val="accent4"/>
            </a:solidFill>
            <a:ln>
              <a:noFill/>
            </a:ln>
            <a:effectLst>
              <a:innerShdw blurRad="1270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0" name="组合 29"/>
          <p:cNvGrpSpPr/>
          <p:nvPr userDrawn="1"/>
        </p:nvGrpSpPr>
        <p:grpSpPr>
          <a:xfrm>
            <a:off x="3193947" y="-152399"/>
            <a:ext cx="5804106" cy="7162798"/>
            <a:chOff x="3193947" y="-152399"/>
            <a:chExt cx="5804106" cy="7162798"/>
          </a:xfrm>
        </p:grpSpPr>
        <p:grpSp>
          <p:nvGrpSpPr>
            <p:cNvPr id="12" name="组合 11"/>
            <p:cNvGrpSpPr/>
            <p:nvPr userDrawn="1"/>
          </p:nvGrpSpPr>
          <p:grpSpPr>
            <a:xfrm>
              <a:off x="3193947" y="-152399"/>
              <a:ext cx="5804106" cy="7162798"/>
              <a:chOff x="3193947" y="-1"/>
              <a:chExt cx="5804106" cy="6858001"/>
            </a:xfrm>
          </p:grpSpPr>
          <p:sp>
            <p:nvSpPr>
              <p:cNvPr id="11" name="椭圆 10"/>
              <p:cNvSpPr/>
              <p:nvPr userDrawn="1"/>
            </p:nvSpPr>
            <p:spPr>
              <a:xfrm>
                <a:off x="3193947" y="-1"/>
                <a:ext cx="178966" cy="6858001"/>
              </a:xfrm>
              <a:prstGeom prst="ellipse">
                <a:avLst/>
              </a:prstGeom>
              <a:gradFill flip="none" rotWithShape="1">
                <a:gsLst>
                  <a:gs pos="0">
                    <a:schemeClr val="tx1">
                      <a:lumMod val="95000"/>
                      <a:lumOff val="5000"/>
                      <a:alpha val="80000"/>
                    </a:schemeClr>
                  </a:gs>
                  <a:gs pos="100000">
                    <a:schemeClr val="tx1">
                      <a:lumMod val="95000"/>
                      <a:lumOff val="5000"/>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userDrawn="1"/>
            </p:nvSpPr>
            <p:spPr>
              <a:xfrm>
                <a:off x="8819087" y="-1"/>
                <a:ext cx="178966" cy="6858001"/>
              </a:xfrm>
              <a:prstGeom prst="ellipse">
                <a:avLst/>
              </a:prstGeom>
              <a:gradFill flip="none" rotWithShape="1">
                <a:gsLst>
                  <a:gs pos="0">
                    <a:schemeClr val="tx1">
                      <a:lumMod val="95000"/>
                      <a:lumOff val="5000"/>
                      <a:alpha val="80000"/>
                    </a:schemeClr>
                  </a:gs>
                  <a:gs pos="100000">
                    <a:schemeClr val="tx1">
                      <a:lumMod val="95000"/>
                      <a:lumOff val="5000"/>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8" name="矩形 27"/>
            <p:cNvSpPr/>
            <p:nvPr userDrawn="1"/>
          </p:nvSpPr>
          <p:spPr>
            <a:xfrm>
              <a:off x="3274948" y="0"/>
              <a:ext cx="5642104" cy="6858000"/>
            </a:xfrm>
            <a:prstGeom prst="rect">
              <a:avLst/>
            </a:prstGeom>
            <a:solidFill>
              <a:srgbClr val="F5F5F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957944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up)">
                                      <p:cBhvr>
                                        <p:cTn id="7" dur="500"/>
                                        <p:tgtEl>
                                          <p:spTgt spid="30"/>
                                        </p:tgtEl>
                                      </p:cBhvr>
                                    </p:animEffect>
                                  </p:childTnLst>
                                </p:cTn>
                              </p:par>
                            </p:childTnLst>
                          </p:cTn>
                        </p:par>
                        <p:par>
                          <p:cTn id="8" fill="hold">
                            <p:stCondLst>
                              <p:cond delay="500"/>
                            </p:stCondLst>
                            <p:childTnLst>
                              <p:par>
                                <p:cTn id="9" presetID="16" presetClass="entr" presetSubtype="37" fill="hold"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barn(outVertical)">
                                      <p:cBhvr>
                                        <p:cTn id="11" dur="10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矩形 2"/>
          <p:cNvSpPr/>
          <p:nvPr userDrawn="1"/>
        </p:nvSpPr>
        <p:spPr>
          <a:xfrm>
            <a:off x="-1" y="0"/>
            <a:ext cx="12192001" cy="6864022"/>
          </a:xfrm>
          <a:prstGeom prst="rect">
            <a:avLst/>
          </a:prstGeom>
          <a:blipFill dpi="0" rotWithShape="1">
            <a:blip r:embed="rId2">
              <a:alphaModFix amt="75000"/>
              <a:extLst>
                <a:ext uri="{28A0092B-C50C-407E-A947-70E740481C1C}">
                  <a14:useLocalDpi xmlns:a14="http://schemas.microsoft.com/office/drawing/2010/main" val="0"/>
                </a:ext>
              </a:extLst>
            </a:blip>
            <a:srcRect/>
            <a:stretch>
              <a:fillRect l="-10000" t="-15000" r="-10000" b="-210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userDrawn="1"/>
        </p:nvSpPr>
        <p:spPr>
          <a:xfrm>
            <a:off x="11584214" y="6276829"/>
            <a:ext cx="605481" cy="605481"/>
          </a:xfrm>
          <a:prstGeom prst="ellipse">
            <a:avLst/>
          </a:prstGeom>
          <a:solidFill>
            <a:schemeClr val="accent2"/>
          </a:solidFill>
          <a:ln>
            <a:noFill/>
          </a:ln>
          <a:effectLst>
            <a:innerShdw blurRad="1143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5"/>
          <p:cNvSpPr txBox="1"/>
          <p:nvPr userDrawn="1"/>
        </p:nvSpPr>
        <p:spPr>
          <a:xfrm>
            <a:off x="11387874" y="6421845"/>
            <a:ext cx="961584" cy="315449"/>
          </a:xfrm>
          <a:prstGeom prst="rect">
            <a:avLst/>
          </a:prstGeom>
          <a:noFill/>
        </p:spPr>
        <p:txBody>
          <a:bodyPr wrap="square" lIns="68558" tIns="34279" rIns="68558" bIns="34279" rtlCol="0">
            <a:spAutoFit/>
          </a:bodyPr>
          <a:lstStyle/>
          <a:p>
            <a:pPr algn="ctr"/>
            <a:r>
              <a:rPr lang="zh-CN" altLang="en-US" sz="16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 </a:t>
            </a:r>
            <a:fld id="{2EEF1883-7A0E-4F66-9932-E581691AD397}" type="slidenum">
              <a:rPr lang="zh-CN" altLang="en-US" sz="16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pPr algn="ctr"/>
              <a:t>‹#›</a:t>
            </a:fld>
            <a:r>
              <a:rPr lang="zh-CN" altLang="en-US" sz="16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  </a:t>
            </a:r>
            <a:endParaRPr lang="zh-CN" altLang="en-US" sz="1600" b="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10" name="椭圆 9"/>
          <p:cNvSpPr/>
          <p:nvPr userDrawn="1"/>
        </p:nvSpPr>
        <p:spPr>
          <a:xfrm>
            <a:off x="-302741" y="-302741"/>
            <a:ext cx="605481" cy="605481"/>
          </a:xfrm>
          <a:prstGeom prst="ellipse">
            <a:avLst/>
          </a:prstGeom>
          <a:solidFill>
            <a:schemeClr val="accent2"/>
          </a:solidFill>
          <a:ln>
            <a:noFill/>
          </a:ln>
          <a:effectLst>
            <a:innerShdw blurRad="1143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04313" y="-36576"/>
            <a:ext cx="349448" cy="349448"/>
          </a:xfrm>
          <a:prstGeom prst="ellipse">
            <a:avLst/>
          </a:prstGeom>
          <a:solidFill>
            <a:schemeClr val="accent3"/>
          </a:solidFill>
          <a:ln>
            <a:noFill/>
          </a:ln>
          <a:effectLst>
            <a:innerShdw blurRad="1143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229589" y="658367"/>
            <a:ext cx="243673" cy="243673"/>
          </a:xfrm>
          <a:prstGeom prst="ellipse">
            <a:avLst/>
          </a:prstGeom>
          <a:solidFill>
            <a:schemeClr val="accent4"/>
          </a:solidFill>
          <a:ln>
            <a:noFill/>
          </a:ln>
          <a:effectLst>
            <a:innerShdw blurRad="1143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8054445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2_空白">
    <p:spTree>
      <p:nvGrpSpPr>
        <p:cNvPr id="1" name=""/>
        <p:cNvGrpSpPr/>
        <p:nvPr/>
      </p:nvGrpSpPr>
      <p:grpSpPr>
        <a:xfrm>
          <a:off x="0" y="0"/>
          <a:ext cx="0" cy="0"/>
          <a:chOff x="0" y="0"/>
          <a:chExt cx="0" cy="0"/>
        </a:xfrm>
      </p:grpSpPr>
      <p:sp>
        <p:nvSpPr>
          <p:cNvPr id="31" name="矩形 30"/>
          <p:cNvSpPr/>
          <p:nvPr userDrawn="1"/>
        </p:nvSpPr>
        <p:spPr>
          <a:xfrm>
            <a:off x="-1" y="0"/>
            <a:ext cx="12192001" cy="6864022"/>
          </a:xfrm>
          <a:prstGeom prst="rect">
            <a:avLst/>
          </a:prstGeom>
          <a:blipFill dpi="0" rotWithShape="1">
            <a:blip r:embed="rId2">
              <a:alphaModFix amt="75000"/>
              <a:extLst>
                <a:ext uri="{28A0092B-C50C-407E-A947-70E740481C1C}">
                  <a14:useLocalDpi xmlns:a14="http://schemas.microsoft.com/office/drawing/2010/main" val="0"/>
                </a:ext>
              </a:extLst>
            </a:blip>
            <a:srcRect/>
            <a:stretch>
              <a:fillRect l="-10000" t="-15000" r="-10000" b="-210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userDrawn="1"/>
        </p:nvSpPr>
        <p:spPr>
          <a:xfrm>
            <a:off x="11584214" y="6276829"/>
            <a:ext cx="605481" cy="605481"/>
          </a:xfrm>
          <a:prstGeom prst="ellipse">
            <a:avLst/>
          </a:prstGeom>
          <a:solidFill>
            <a:schemeClr val="accent4"/>
          </a:solidFill>
          <a:ln>
            <a:noFill/>
          </a:ln>
          <a:effectLst>
            <a:innerShdw blurRad="1143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extBox 15"/>
          <p:cNvSpPr txBox="1"/>
          <p:nvPr userDrawn="1"/>
        </p:nvSpPr>
        <p:spPr>
          <a:xfrm>
            <a:off x="11387874" y="6421845"/>
            <a:ext cx="961584" cy="315449"/>
          </a:xfrm>
          <a:prstGeom prst="rect">
            <a:avLst/>
          </a:prstGeom>
          <a:noFill/>
        </p:spPr>
        <p:txBody>
          <a:bodyPr wrap="square" lIns="68558" tIns="34279" rIns="68558" bIns="34279" rtlCol="0">
            <a:spAutoFit/>
          </a:bodyPr>
          <a:lstStyle/>
          <a:p>
            <a:pPr algn="ctr"/>
            <a:r>
              <a:rPr lang="zh-CN" altLang="en-US" sz="16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 </a:t>
            </a:r>
            <a:fld id="{2EEF1883-7A0E-4F66-9932-E581691AD397}" type="slidenum">
              <a:rPr lang="zh-CN" altLang="en-US" sz="16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pPr algn="ctr"/>
              <a:t>‹#›</a:t>
            </a:fld>
            <a:r>
              <a:rPr lang="zh-CN" altLang="en-US" sz="16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  </a:t>
            </a:r>
            <a:endParaRPr lang="zh-CN" altLang="en-US" sz="1600" b="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12" name="椭圆 11"/>
          <p:cNvSpPr/>
          <p:nvPr userDrawn="1"/>
        </p:nvSpPr>
        <p:spPr>
          <a:xfrm>
            <a:off x="-302741" y="-302741"/>
            <a:ext cx="605481" cy="605481"/>
          </a:xfrm>
          <a:prstGeom prst="ellipse">
            <a:avLst/>
          </a:prstGeom>
          <a:solidFill>
            <a:schemeClr val="accent3"/>
          </a:solidFill>
          <a:ln>
            <a:noFill/>
          </a:ln>
          <a:effectLst>
            <a:innerShdw blurRad="1143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367467" y="32084"/>
            <a:ext cx="349448" cy="349448"/>
          </a:xfrm>
          <a:prstGeom prst="ellipse">
            <a:avLst/>
          </a:prstGeom>
          <a:solidFill>
            <a:schemeClr val="accent2"/>
          </a:solidFill>
          <a:ln>
            <a:noFill/>
          </a:ln>
          <a:effectLst>
            <a:innerShdw blurRad="1143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userDrawn="1"/>
        </p:nvSpPr>
        <p:spPr>
          <a:xfrm>
            <a:off x="282476" y="615613"/>
            <a:ext cx="243673" cy="243673"/>
          </a:xfrm>
          <a:prstGeom prst="ellipse">
            <a:avLst/>
          </a:prstGeom>
          <a:solidFill>
            <a:schemeClr val="accent4"/>
          </a:solidFill>
          <a:ln>
            <a:noFill/>
          </a:ln>
          <a:effectLst>
            <a:innerShdw blurRad="1143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71727514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矩形 7"/>
          <p:cNvSpPr/>
          <p:nvPr userDrawn="1"/>
        </p:nvSpPr>
        <p:spPr>
          <a:xfrm>
            <a:off x="0" y="0"/>
            <a:ext cx="12192000" cy="6858000"/>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927445132"/>
      </p:ext>
    </p:extLst>
  </p:cSld>
  <p:clrMap bg1="lt1" tx1="dk1" bg2="lt2" tx2="dk2" accent1="accent1" accent2="accent2" accent3="accent3" accent4="accent4" accent5="accent5" accent6="accent6" hlink="hlink" folHlink="folHlink"/>
  <p:sldLayoutIdLst>
    <p:sldLayoutId id="2147483656" r:id="rId1"/>
    <p:sldLayoutId id="2147483658" r:id="rId2"/>
    <p:sldLayoutId id="2147483659" r:id="rId3"/>
    <p:sldLayoutId id="2147483655" r:id="rId4"/>
    <p:sldLayoutId id="2147483657"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audio" Target="../media/media1.MP3"/><Relationship Id="rId2" Type="http://schemas.microsoft.com/office/2007/relationships/media" Target="../media/media1.MP3"/><Relationship Id="rId1" Type="http://schemas.openxmlformats.org/officeDocument/2006/relationships/themeOverride" Target="../theme/themeOverride1.xml"/><Relationship Id="rId6" Type="http://schemas.openxmlformats.org/officeDocument/2006/relationships/image" Target="../media/image2.png"/><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8.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hemeOverride" Target="../theme/themeOverride6.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hemeOverride" Target="../theme/themeOverride7.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5.xml"/><Relationship Id="rId1" Type="http://schemas.openxmlformats.org/officeDocument/2006/relationships/themeOverride" Target="../theme/themeOverride8.xml"/><Relationship Id="rId5" Type="http://schemas.openxmlformats.org/officeDocument/2006/relationships/image" Target="../media/image11.jpeg"/><Relationship Id="rId4" Type="http://schemas.openxmlformats.org/officeDocument/2006/relationships/image" Target="../media/image10.jpe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5.xml"/><Relationship Id="rId1" Type="http://schemas.openxmlformats.org/officeDocument/2006/relationships/themeOverride" Target="../theme/themeOverride9.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hemeOverride" Target="../theme/themeOverride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hemeOverride" Target="../theme/themeOverride1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5.xml"/><Relationship Id="rId5" Type="http://schemas.openxmlformats.org/officeDocument/2006/relationships/image" Target="../media/image6.wmf"/><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slideLayout" Target="../slideLayouts/slideLayout5.xml"/><Relationship Id="rId1" Type="http://schemas.openxmlformats.org/officeDocument/2006/relationships/themeOverride" Target="../theme/themeOverride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themeOverride" Target="../theme/themeOverr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themeOverride" Target="../theme/themeOverride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4625292" y="2612894"/>
            <a:ext cx="8223193" cy="646331"/>
          </a:xfrm>
          <a:prstGeom prst="rect">
            <a:avLst/>
          </a:prstGeom>
          <a:noFill/>
        </p:spPr>
        <p:txBody>
          <a:bodyPr wrap="square" rtlCol="0">
            <a:spAutoFit/>
          </a:bodyPr>
          <a:lstStyle/>
          <a:p>
            <a:pPr algn="ctr"/>
            <a:r>
              <a:rPr lang="zh-CN" altLang="en-US" sz="3600" b="1" spc="300" dirty="0">
                <a:solidFill>
                  <a:schemeClr val="tx1">
                    <a:lumMod val="65000"/>
                    <a:lumOff val="35000"/>
                  </a:schemeClr>
                </a:solidFill>
                <a:latin typeface="微软雅黑" panose="020B0503020204020204" pitchFamily="34" charset="-122"/>
                <a:ea typeface="微软雅黑" panose="020B0503020204020204" pitchFamily="34" charset="-122"/>
              </a:rPr>
              <a:t>第</a:t>
            </a:r>
            <a:r>
              <a:rPr lang="en-US" altLang="zh-CN" sz="3600" b="1" spc="300" dirty="0">
                <a:solidFill>
                  <a:schemeClr val="tx1">
                    <a:lumMod val="65000"/>
                    <a:lumOff val="35000"/>
                  </a:schemeClr>
                </a:solidFill>
                <a:latin typeface="微软雅黑" panose="020B0503020204020204" pitchFamily="34" charset="-122"/>
                <a:ea typeface="微软雅黑" panose="020B0503020204020204" pitchFamily="34" charset="-122"/>
              </a:rPr>
              <a:t>2</a:t>
            </a:r>
            <a:r>
              <a:rPr lang="zh-CN" altLang="en-US" sz="3600" b="1" spc="300" dirty="0">
                <a:solidFill>
                  <a:schemeClr val="tx1">
                    <a:lumMod val="65000"/>
                    <a:lumOff val="35000"/>
                  </a:schemeClr>
                </a:solidFill>
                <a:latin typeface="微软雅黑" panose="020B0503020204020204" pitchFamily="34" charset="-122"/>
                <a:ea typeface="微软雅黑" panose="020B0503020204020204" pitchFamily="34" charset="-122"/>
              </a:rPr>
              <a:t>章：迭代算法与蛮力法</a:t>
            </a:r>
          </a:p>
        </p:txBody>
      </p:sp>
      <p:sp>
        <p:nvSpPr>
          <p:cNvPr id="7" name="文本框 6"/>
          <p:cNvSpPr txBox="1"/>
          <p:nvPr/>
        </p:nvSpPr>
        <p:spPr>
          <a:xfrm>
            <a:off x="6604890" y="3790222"/>
            <a:ext cx="4295623" cy="825419"/>
          </a:xfrm>
          <a:prstGeom prst="rect">
            <a:avLst/>
          </a:prstGeom>
          <a:noFill/>
        </p:spPr>
        <p:txBody>
          <a:bodyPr wrap="square" rtlCol="0">
            <a:spAutoFit/>
          </a:bodyPr>
          <a:lstStyle/>
          <a:p>
            <a:pPr>
              <a:lnSpc>
                <a:spcPct val="150000"/>
              </a:lnSpc>
            </a:pPr>
            <a:r>
              <a:rPr lang="zh-CN" altLang="en-US" sz="3600" dirty="0">
                <a:solidFill>
                  <a:schemeClr val="tx1">
                    <a:lumMod val="65000"/>
                    <a:lumOff val="35000"/>
                  </a:schemeClr>
                </a:solidFill>
                <a:latin typeface="微软雅黑" panose="020B0503020204020204" pitchFamily="34" charset="-122"/>
                <a:ea typeface="微软雅黑" panose="020B0503020204020204" pitchFamily="34" charset="-122"/>
              </a:rPr>
              <a:t>讲课人：曾波</a:t>
            </a:r>
            <a:endParaRPr lang="en-US" altLang="zh-CN" sz="3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20" name="清新舒缓_Cookie &amp; Choco_自定义转码_纯音频输出">
            <a:hlinkClick r:id="" action="ppaction://media"/>
          </p:cNvPr>
          <p:cNvPicPr>
            <a:picLocks noChangeAspect="1"/>
          </p:cNvPicPr>
          <p:nvPr>
            <a:audioFile r:link="rId3"/>
            <p:extLst>
              <p:ext uri="{DAA4B4D4-6D71-4841-9C94-3DE7FCFB9230}">
                <p14:media xmlns:p14="http://schemas.microsoft.com/office/powerpoint/2010/main" r:embed="rId2"/>
              </p:ext>
            </p:extLst>
          </p:nvPr>
        </p:nvPicPr>
        <p:blipFill>
          <a:blip r:embed="rId6"/>
          <a:stretch>
            <a:fillRect/>
          </a:stretch>
        </p:blipFill>
        <p:spPr>
          <a:xfrm>
            <a:off x="5918572" y="6986349"/>
            <a:ext cx="609600" cy="609600"/>
          </a:xfrm>
          <a:prstGeom prst="rect">
            <a:avLst/>
          </a:prstGeom>
        </p:spPr>
      </p:pic>
      <p:sp>
        <p:nvSpPr>
          <p:cNvPr id="27" name="椭圆 26"/>
          <p:cNvSpPr/>
          <p:nvPr/>
        </p:nvSpPr>
        <p:spPr>
          <a:xfrm>
            <a:off x="1291487" y="3936444"/>
            <a:ext cx="605481" cy="605481"/>
          </a:xfrm>
          <a:prstGeom prst="ellipse">
            <a:avLst/>
          </a:prstGeom>
          <a:ln>
            <a:noFill/>
          </a:ln>
          <a:effectLst>
            <a:innerShdw blurRad="1143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4050004" y="975101"/>
            <a:ext cx="575289" cy="575289"/>
          </a:xfrm>
          <a:prstGeom prst="ellipse">
            <a:avLst/>
          </a:prstGeom>
          <a:solidFill>
            <a:schemeClr val="accent2"/>
          </a:solidFill>
          <a:ln>
            <a:noFill/>
          </a:ln>
          <a:effectLst>
            <a:innerShdw blurRad="1143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1417248" y="1084524"/>
            <a:ext cx="560172" cy="560172"/>
          </a:xfrm>
          <a:prstGeom prst="ellipse">
            <a:avLst/>
          </a:prstGeom>
          <a:solidFill>
            <a:schemeClr val="accent4"/>
          </a:solidFill>
          <a:ln>
            <a:noFill/>
          </a:ln>
          <a:effectLst>
            <a:innerShdw blurRad="1143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717909" y="1027796"/>
            <a:ext cx="308919" cy="308919"/>
          </a:xfrm>
          <a:prstGeom prst="ellipse">
            <a:avLst/>
          </a:prstGeom>
          <a:solidFill>
            <a:schemeClr val="accent3"/>
          </a:solidFill>
          <a:ln>
            <a:noFill/>
          </a:ln>
          <a:effectLst>
            <a:innerShdw blurRad="1143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6" name="组合 35"/>
          <p:cNvGrpSpPr/>
          <p:nvPr/>
        </p:nvGrpSpPr>
        <p:grpSpPr>
          <a:xfrm>
            <a:off x="142824" y="1495250"/>
            <a:ext cx="2372497" cy="2372497"/>
            <a:chOff x="3249826" y="1495250"/>
            <a:chExt cx="2372497" cy="2372497"/>
          </a:xfrm>
        </p:grpSpPr>
        <p:sp>
          <p:nvSpPr>
            <p:cNvPr id="24" name="椭圆 23"/>
            <p:cNvSpPr/>
            <p:nvPr/>
          </p:nvSpPr>
          <p:spPr>
            <a:xfrm>
              <a:off x="3249826" y="1495250"/>
              <a:ext cx="2372497" cy="2372497"/>
            </a:xfrm>
            <a:prstGeom prst="ellipse">
              <a:avLst/>
            </a:prstGeom>
            <a:ln>
              <a:noFill/>
            </a:ln>
            <a:effectLst>
              <a:innerShdw blurRad="1270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p:cNvSpPr txBox="1"/>
            <p:nvPr/>
          </p:nvSpPr>
          <p:spPr>
            <a:xfrm>
              <a:off x="3574528" y="2337371"/>
              <a:ext cx="1723093" cy="688256"/>
            </a:xfrm>
            <a:prstGeom prst="rect">
              <a:avLst/>
            </a:prstGeom>
            <a:noFill/>
            <a:effectLst>
              <a:innerShdw dist="63500" dir="13500000">
                <a:prstClr val="black">
                  <a:alpha val="50000"/>
                </a:prstClr>
              </a:innerShdw>
            </a:effectLst>
          </p:spPr>
          <p:txBody>
            <a:bodyPr wrap="square" lIns="90000" tIns="36000" rIns="90000" bIns="36000" rtlCol="0" anchor="ctr">
              <a:spAutoFit/>
            </a:bodyPr>
            <a:lstStyle/>
            <a:p>
              <a:pPr algn="ctr"/>
              <a:r>
                <a:rPr lang="zh-CN" altLang="en-US" sz="4000" b="1" dirty="0">
                  <a:solidFill>
                    <a:schemeClr val="bg1"/>
                  </a:solidFill>
                  <a:effectLst>
                    <a:innerShdw blurRad="101600" dist="50800" dir="13500000">
                      <a:prstClr val="black">
                        <a:alpha val="53000"/>
                      </a:prstClr>
                    </a:innerShdw>
                  </a:effectLst>
                </a:rPr>
                <a:t>算法</a:t>
              </a:r>
            </a:p>
          </p:txBody>
        </p:sp>
      </p:grpSp>
      <p:grpSp>
        <p:nvGrpSpPr>
          <p:cNvPr id="37" name="组合 36"/>
          <p:cNvGrpSpPr/>
          <p:nvPr/>
        </p:nvGrpSpPr>
        <p:grpSpPr>
          <a:xfrm>
            <a:off x="2063423" y="893115"/>
            <a:ext cx="1900578" cy="1900578"/>
            <a:chOff x="5170425" y="893115"/>
            <a:chExt cx="1900578" cy="1900578"/>
          </a:xfrm>
        </p:grpSpPr>
        <p:sp>
          <p:nvSpPr>
            <p:cNvPr id="25" name="椭圆 24"/>
            <p:cNvSpPr/>
            <p:nvPr/>
          </p:nvSpPr>
          <p:spPr>
            <a:xfrm>
              <a:off x="5170425" y="893115"/>
              <a:ext cx="1900578" cy="1900578"/>
            </a:xfrm>
            <a:prstGeom prst="ellipse">
              <a:avLst/>
            </a:prstGeom>
            <a:solidFill>
              <a:schemeClr val="accent2"/>
            </a:solidFill>
            <a:ln>
              <a:noFill/>
            </a:ln>
            <a:effectLst>
              <a:innerShdw blurRad="1270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文本框 31"/>
            <p:cNvSpPr txBox="1"/>
            <p:nvPr/>
          </p:nvSpPr>
          <p:spPr>
            <a:xfrm>
              <a:off x="5446674" y="1638603"/>
              <a:ext cx="1245455" cy="707886"/>
            </a:xfrm>
            <a:prstGeom prst="rect">
              <a:avLst/>
            </a:prstGeom>
            <a:noFill/>
            <a:effectLst>
              <a:innerShdw dist="63500" dir="13500000">
                <a:prstClr val="black">
                  <a:alpha val="50000"/>
                </a:prstClr>
              </a:innerShdw>
            </a:effectLst>
          </p:spPr>
          <p:txBody>
            <a:bodyPr wrap="square" rtlCol="0">
              <a:spAutoFit/>
            </a:bodyPr>
            <a:lstStyle/>
            <a:p>
              <a:pPr algn="ctr"/>
              <a:r>
                <a:rPr lang="zh-CN" altLang="en-US" sz="4000" b="1" dirty="0">
                  <a:solidFill>
                    <a:schemeClr val="bg1"/>
                  </a:solidFill>
                  <a:effectLst>
                    <a:innerShdw blurRad="101600" dist="50800" dir="13500000">
                      <a:prstClr val="black">
                        <a:alpha val="53000"/>
                      </a:prstClr>
                    </a:innerShdw>
                  </a:effectLst>
                </a:rPr>
                <a:t>设计</a:t>
              </a:r>
            </a:p>
          </p:txBody>
        </p:sp>
      </p:grpSp>
      <p:grpSp>
        <p:nvGrpSpPr>
          <p:cNvPr id="38" name="组合 37"/>
          <p:cNvGrpSpPr/>
          <p:nvPr/>
        </p:nvGrpSpPr>
        <p:grpSpPr>
          <a:xfrm>
            <a:off x="2039070" y="2830234"/>
            <a:ext cx="1842188" cy="1842188"/>
            <a:chOff x="5146072" y="2830234"/>
            <a:chExt cx="1842188" cy="1842188"/>
          </a:xfrm>
        </p:grpSpPr>
        <p:sp>
          <p:nvSpPr>
            <p:cNvPr id="23" name="椭圆 22"/>
            <p:cNvSpPr/>
            <p:nvPr/>
          </p:nvSpPr>
          <p:spPr>
            <a:xfrm>
              <a:off x="5146072" y="2830234"/>
              <a:ext cx="1842188" cy="1842188"/>
            </a:xfrm>
            <a:prstGeom prst="ellipse">
              <a:avLst/>
            </a:prstGeom>
            <a:solidFill>
              <a:schemeClr val="accent4"/>
            </a:solidFill>
            <a:ln>
              <a:noFill/>
            </a:ln>
            <a:effectLst>
              <a:innerShdw blurRad="1270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文本框 32"/>
            <p:cNvSpPr txBox="1"/>
            <p:nvPr/>
          </p:nvSpPr>
          <p:spPr>
            <a:xfrm>
              <a:off x="5427007" y="3390791"/>
              <a:ext cx="1245455" cy="707886"/>
            </a:xfrm>
            <a:prstGeom prst="rect">
              <a:avLst/>
            </a:prstGeom>
            <a:noFill/>
            <a:effectLst>
              <a:innerShdw dist="63500" dir="13500000">
                <a:prstClr val="black">
                  <a:alpha val="50000"/>
                </a:prstClr>
              </a:innerShdw>
            </a:effectLst>
          </p:spPr>
          <p:txBody>
            <a:bodyPr wrap="square" rtlCol="0">
              <a:spAutoFit/>
            </a:bodyPr>
            <a:lstStyle/>
            <a:p>
              <a:pPr algn="ctr"/>
              <a:r>
                <a:rPr lang="zh-CN" altLang="en-US" sz="4000" b="1" dirty="0">
                  <a:solidFill>
                    <a:schemeClr val="bg1"/>
                  </a:solidFill>
                  <a:effectLst>
                    <a:innerShdw blurRad="101600" dist="50800" dir="13500000">
                      <a:prstClr val="black">
                        <a:alpha val="53000"/>
                      </a:prstClr>
                    </a:innerShdw>
                  </a:effectLst>
                </a:rPr>
                <a:t>分析</a:t>
              </a:r>
            </a:p>
          </p:txBody>
        </p:sp>
      </p:grpSp>
      <p:grpSp>
        <p:nvGrpSpPr>
          <p:cNvPr id="39" name="组合 38"/>
          <p:cNvGrpSpPr/>
          <p:nvPr/>
        </p:nvGrpSpPr>
        <p:grpSpPr>
          <a:xfrm>
            <a:off x="3405006" y="1602184"/>
            <a:ext cx="2360141" cy="2360141"/>
            <a:chOff x="6512008" y="1602184"/>
            <a:chExt cx="2360141" cy="2360141"/>
          </a:xfrm>
        </p:grpSpPr>
        <p:sp>
          <p:nvSpPr>
            <p:cNvPr id="26" name="椭圆 25"/>
            <p:cNvSpPr/>
            <p:nvPr/>
          </p:nvSpPr>
          <p:spPr>
            <a:xfrm>
              <a:off x="6512008" y="1602184"/>
              <a:ext cx="2360141" cy="2360141"/>
            </a:xfrm>
            <a:prstGeom prst="ellipse">
              <a:avLst/>
            </a:prstGeom>
            <a:solidFill>
              <a:schemeClr val="accent3"/>
            </a:solidFill>
            <a:ln>
              <a:noFill/>
            </a:ln>
            <a:effectLst>
              <a:innerShdw blurRad="1270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500"/>
            </a:p>
          </p:txBody>
        </p:sp>
        <p:sp>
          <p:nvSpPr>
            <p:cNvPr id="34" name="文本框 33"/>
            <p:cNvSpPr txBox="1"/>
            <p:nvPr/>
          </p:nvSpPr>
          <p:spPr>
            <a:xfrm>
              <a:off x="6975261" y="2398925"/>
              <a:ext cx="1514067" cy="707886"/>
            </a:xfrm>
            <a:prstGeom prst="rect">
              <a:avLst/>
            </a:prstGeom>
            <a:noFill/>
            <a:effectLst>
              <a:innerShdw dist="63500" dir="13500000">
                <a:prstClr val="black">
                  <a:alpha val="50000"/>
                </a:prstClr>
              </a:innerShdw>
            </a:effectLst>
          </p:spPr>
          <p:txBody>
            <a:bodyPr wrap="square" rtlCol="0">
              <a:spAutoFit/>
            </a:bodyPr>
            <a:lstStyle/>
            <a:p>
              <a:pPr algn="ctr"/>
              <a:r>
                <a:rPr lang="zh-CN" altLang="en-US" sz="4000" b="1" dirty="0">
                  <a:solidFill>
                    <a:schemeClr val="bg1"/>
                  </a:solidFill>
                  <a:effectLst>
                    <a:innerShdw blurRad="101600" dist="50800" dir="13500000">
                      <a:prstClr val="black">
                        <a:alpha val="53000"/>
                      </a:prstClr>
                    </a:innerShdw>
                  </a:effectLst>
                </a:rPr>
                <a:t>与</a:t>
              </a:r>
              <a:endParaRPr lang="en-US" altLang="zh-CN" sz="4000" b="1" dirty="0">
                <a:solidFill>
                  <a:schemeClr val="bg1"/>
                </a:solidFill>
                <a:effectLst>
                  <a:innerShdw blurRad="101600" dist="50800" dir="13500000">
                    <a:prstClr val="black">
                      <a:alpha val="53000"/>
                    </a:prstClr>
                  </a:innerShdw>
                </a:effectLst>
              </a:endParaRPr>
            </a:p>
          </p:txBody>
        </p:sp>
      </p:grpSp>
      <p:sp>
        <p:nvSpPr>
          <p:cNvPr id="35" name="斜纹 34"/>
          <p:cNvSpPr/>
          <p:nvPr/>
        </p:nvSpPr>
        <p:spPr>
          <a:xfrm flipH="1" flipV="1">
            <a:off x="9663334" y="4329332"/>
            <a:ext cx="2528666" cy="2528668"/>
          </a:xfrm>
          <a:prstGeom prst="diagStripe">
            <a:avLst>
              <a:gd name="adj" fmla="val 54208"/>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文本框 7"/>
          <p:cNvSpPr txBox="1"/>
          <p:nvPr/>
        </p:nvSpPr>
        <p:spPr>
          <a:xfrm rot="-2700000">
            <a:off x="10451330" y="5704599"/>
            <a:ext cx="1569661" cy="375809"/>
          </a:xfrm>
          <a:prstGeom prst="rect">
            <a:avLst/>
          </a:prstGeom>
          <a:noFill/>
        </p:spPr>
        <p:txBody>
          <a:bodyPr wrap="none" rtlCol="0">
            <a:spAutoFit/>
          </a:bodyPr>
          <a:lstStyle>
            <a:defPPr>
              <a:defRPr lang="zh-CN"/>
            </a:defPPr>
            <a:lvl1pPr>
              <a:defRPr sz="2800">
                <a:solidFill>
                  <a:schemeClr val="bg1"/>
                </a:solidFill>
                <a:effectLst>
                  <a:glow rad="241300">
                    <a:srgbClr val="2C83AA">
                      <a:alpha val="30000"/>
                    </a:srgbClr>
                  </a:glow>
                </a:effectLst>
                <a:latin typeface="方正正大黑简体" panose="02000000000000000000" pitchFamily="2" charset="-122"/>
                <a:ea typeface="方正正大黑简体" panose="02000000000000000000" pitchFamily="2" charset="-122"/>
              </a:defRPr>
            </a:lvl1pPr>
          </a:lstStyle>
          <a:p>
            <a:pPr algn="ctr">
              <a:lnSpc>
                <a:spcPct val="110000"/>
              </a:lnSpc>
            </a:pPr>
            <a:r>
              <a:rPr lang="zh-CN" altLang="en-US" sz="1800" b="1" dirty="0">
                <a:effectLst/>
                <a:latin typeface="微软雅黑" panose="020B0503020204020204" pitchFamily="34" charset="-122"/>
                <a:ea typeface="微软雅黑" panose="020B0503020204020204" pitchFamily="34" charset="-122"/>
              </a:rPr>
              <a:t>信息技术学院</a:t>
            </a:r>
          </a:p>
        </p:txBody>
      </p:sp>
    </p:spTree>
    <p:extLst>
      <p:ext uri="{BB962C8B-B14F-4D97-AF65-F5344CB8AC3E}">
        <p14:creationId xmlns:p14="http://schemas.microsoft.com/office/powerpoint/2010/main" val="3561417115"/>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withEffect">
                                  <p:stCondLst>
                                    <p:cond delay="0"/>
                                  </p:stCondLst>
                                  <p:childTnLst>
                                    <p:cmd type="call" cmd="playFrom(0.0)">
                                      <p:cBhvr>
                                        <p:cTn id="6" dur="1" fill="hold"/>
                                        <p:tgtEl>
                                          <p:spTgt spid="20"/>
                                        </p:tgtEl>
                                      </p:cBhvr>
                                    </p:cmd>
                                  </p:childTnLst>
                                </p:cTn>
                              </p:par>
                            </p:childTnLst>
                          </p:cTn>
                        </p:par>
                        <p:par>
                          <p:cTn id="7" fill="hold">
                            <p:stCondLst>
                              <p:cond delay="0"/>
                            </p:stCondLst>
                            <p:childTnLst>
                              <p:par>
                                <p:cTn id="8" presetID="2" presetClass="entr" presetSubtype="2" fill="hold" nodeType="afterEffect">
                                  <p:stCondLst>
                                    <p:cond delay="0"/>
                                  </p:stCondLst>
                                  <p:childTnLst>
                                    <p:set>
                                      <p:cBhvr>
                                        <p:cTn id="9" dur="1" fill="hold">
                                          <p:stCondLst>
                                            <p:cond delay="0"/>
                                          </p:stCondLst>
                                        </p:cTn>
                                        <p:tgtEl>
                                          <p:spTgt spid="36"/>
                                        </p:tgtEl>
                                        <p:attrNameLst>
                                          <p:attrName>style.visibility</p:attrName>
                                        </p:attrNameLst>
                                      </p:cBhvr>
                                      <p:to>
                                        <p:strVal val="visible"/>
                                      </p:to>
                                    </p:set>
                                    <p:anim calcmode="lin" valueType="num">
                                      <p:cBhvr additive="base">
                                        <p:cTn id="10" dur="500" fill="hold"/>
                                        <p:tgtEl>
                                          <p:spTgt spid="36"/>
                                        </p:tgtEl>
                                        <p:attrNameLst>
                                          <p:attrName>ppt_x</p:attrName>
                                        </p:attrNameLst>
                                      </p:cBhvr>
                                      <p:tavLst>
                                        <p:tav tm="0">
                                          <p:val>
                                            <p:strVal val="1+#ppt_w/2"/>
                                          </p:val>
                                        </p:tav>
                                        <p:tav tm="100000">
                                          <p:val>
                                            <p:strVal val="#ppt_x"/>
                                          </p:val>
                                        </p:tav>
                                      </p:tavLst>
                                    </p:anim>
                                    <p:anim calcmode="lin" valueType="num">
                                      <p:cBhvr additive="base">
                                        <p:cTn id="11" dur="500" fill="hold"/>
                                        <p:tgtEl>
                                          <p:spTgt spid="36"/>
                                        </p:tgtEl>
                                        <p:attrNameLst>
                                          <p:attrName>ppt_y</p:attrName>
                                        </p:attrNameLst>
                                      </p:cBhvr>
                                      <p:tavLst>
                                        <p:tav tm="0">
                                          <p:val>
                                            <p:strVal val="#ppt_y"/>
                                          </p:val>
                                        </p:tav>
                                        <p:tav tm="100000">
                                          <p:val>
                                            <p:strVal val="#ppt_y"/>
                                          </p:val>
                                        </p:tav>
                                      </p:tavLst>
                                    </p:anim>
                                  </p:childTnLst>
                                </p:cTn>
                              </p:par>
                              <p:par>
                                <p:cTn id="12" presetID="2" presetClass="entr" presetSubtype="6" fill="hold" nodeType="withEffect">
                                  <p:stCondLst>
                                    <p:cond delay="0"/>
                                  </p:stCondLst>
                                  <p:childTnLst>
                                    <p:set>
                                      <p:cBhvr>
                                        <p:cTn id="13" dur="1" fill="hold">
                                          <p:stCondLst>
                                            <p:cond delay="0"/>
                                          </p:stCondLst>
                                        </p:cTn>
                                        <p:tgtEl>
                                          <p:spTgt spid="37"/>
                                        </p:tgtEl>
                                        <p:attrNameLst>
                                          <p:attrName>style.visibility</p:attrName>
                                        </p:attrNameLst>
                                      </p:cBhvr>
                                      <p:to>
                                        <p:strVal val="visible"/>
                                      </p:to>
                                    </p:set>
                                    <p:anim calcmode="lin" valueType="num">
                                      <p:cBhvr additive="base">
                                        <p:cTn id="14" dur="500" fill="hold"/>
                                        <p:tgtEl>
                                          <p:spTgt spid="37"/>
                                        </p:tgtEl>
                                        <p:attrNameLst>
                                          <p:attrName>ppt_x</p:attrName>
                                        </p:attrNameLst>
                                      </p:cBhvr>
                                      <p:tavLst>
                                        <p:tav tm="0">
                                          <p:val>
                                            <p:strVal val="1+#ppt_w/2"/>
                                          </p:val>
                                        </p:tav>
                                        <p:tav tm="100000">
                                          <p:val>
                                            <p:strVal val="#ppt_x"/>
                                          </p:val>
                                        </p:tav>
                                      </p:tavLst>
                                    </p:anim>
                                    <p:anim calcmode="lin" valueType="num">
                                      <p:cBhvr additive="base">
                                        <p:cTn id="15" dur="500" fill="hold"/>
                                        <p:tgtEl>
                                          <p:spTgt spid="37"/>
                                        </p:tgtEl>
                                        <p:attrNameLst>
                                          <p:attrName>ppt_y</p:attrName>
                                        </p:attrNameLst>
                                      </p:cBhvr>
                                      <p:tavLst>
                                        <p:tav tm="0">
                                          <p:val>
                                            <p:strVal val="1+#ppt_h/2"/>
                                          </p:val>
                                        </p:tav>
                                        <p:tav tm="100000">
                                          <p:val>
                                            <p:strVal val="#ppt_y"/>
                                          </p:val>
                                        </p:tav>
                                      </p:tavLst>
                                    </p:anim>
                                  </p:childTnLst>
                                </p:cTn>
                              </p:par>
                              <p:par>
                                <p:cTn id="16" presetID="2" presetClass="entr" presetSubtype="9" fill="hold" nodeType="withEffect">
                                  <p:stCondLst>
                                    <p:cond delay="0"/>
                                  </p:stCondLst>
                                  <p:childTnLst>
                                    <p:set>
                                      <p:cBhvr>
                                        <p:cTn id="17" dur="1" fill="hold">
                                          <p:stCondLst>
                                            <p:cond delay="0"/>
                                          </p:stCondLst>
                                        </p:cTn>
                                        <p:tgtEl>
                                          <p:spTgt spid="38"/>
                                        </p:tgtEl>
                                        <p:attrNameLst>
                                          <p:attrName>style.visibility</p:attrName>
                                        </p:attrNameLst>
                                      </p:cBhvr>
                                      <p:to>
                                        <p:strVal val="visible"/>
                                      </p:to>
                                    </p:set>
                                    <p:anim calcmode="lin" valueType="num">
                                      <p:cBhvr additive="base">
                                        <p:cTn id="18" dur="500" fill="hold"/>
                                        <p:tgtEl>
                                          <p:spTgt spid="38"/>
                                        </p:tgtEl>
                                        <p:attrNameLst>
                                          <p:attrName>ppt_x</p:attrName>
                                        </p:attrNameLst>
                                      </p:cBhvr>
                                      <p:tavLst>
                                        <p:tav tm="0">
                                          <p:val>
                                            <p:strVal val="0-#ppt_w/2"/>
                                          </p:val>
                                        </p:tav>
                                        <p:tav tm="100000">
                                          <p:val>
                                            <p:strVal val="#ppt_x"/>
                                          </p:val>
                                        </p:tav>
                                      </p:tavLst>
                                    </p:anim>
                                    <p:anim calcmode="lin" valueType="num">
                                      <p:cBhvr additive="base">
                                        <p:cTn id="19" dur="500" fill="hold"/>
                                        <p:tgtEl>
                                          <p:spTgt spid="38"/>
                                        </p:tgtEl>
                                        <p:attrNameLst>
                                          <p:attrName>ppt_y</p:attrName>
                                        </p:attrNameLst>
                                      </p:cBhvr>
                                      <p:tavLst>
                                        <p:tav tm="0">
                                          <p:val>
                                            <p:strVal val="0-#ppt_h/2"/>
                                          </p:val>
                                        </p:tav>
                                        <p:tav tm="100000">
                                          <p:val>
                                            <p:strVal val="#ppt_y"/>
                                          </p:val>
                                        </p:tav>
                                      </p:tavLst>
                                    </p:anim>
                                  </p:childTnLst>
                                </p:cTn>
                              </p:par>
                              <p:par>
                                <p:cTn id="20" presetID="2" presetClass="entr" presetSubtype="8" fill="hold" nodeType="withEffect">
                                  <p:stCondLst>
                                    <p:cond delay="0"/>
                                  </p:stCondLst>
                                  <p:childTnLst>
                                    <p:set>
                                      <p:cBhvr>
                                        <p:cTn id="21" dur="1" fill="hold">
                                          <p:stCondLst>
                                            <p:cond delay="0"/>
                                          </p:stCondLst>
                                        </p:cTn>
                                        <p:tgtEl>
                                          <p:spTgt spid="39"/>
                                        </p:tgtEl>
                                        <p:attrNameLst>
                                          <p:attrName>style.visibility</p:attrName>
                                        </p:attrNameLst>
                                      </p:cBhvr>
                                      <p:to>
                                        <p:strVal val="visible"/>
                                      </p:to>
                                    </p:set>
                                    <p:anim calcmode="lin" valueType="num">
                                      <p:cBhvr additive="base">
                                        <p:cTn id="22" dur="500" fill="hold"/>
                                        <p:tgtEl>
                                          <p:spTgt spid="39"/>
                                        </p:tgtEl>
                                        <p:attrNameLst>
                                          <p:attrName>ppt_x</p:attrName>
                                        </p:attrNameLst>
                                      </p:cBhvr>
                                      <p:tavLst>
                                        <p:tav tm="0">
                                          <p:val>
                                            <p:strVal val="0-#ppt_w/2"/>
                                          </p:val>
                                        </p:tav>
                                        <p:tav tm="100000">
                                          <p:val>
                                            <p:strVal val="#ppt_x"/>
                                          </p:val>
                                        </p:tav>
                                      </p:tavLst>
                                    </p:anim>
                                    <p:anim calcmode="lin" valueType="num">
                                      <p:cBhvr additive="base">
                                        <p:cTn id="23" dur="500" fill="hold"/>
                                        <p:tgtEl>
                                          <p:spTgt spid="39"/>
                                        </p:tgtEl>
                                        <p:attrNameLst>
                                          <p:attrName>ppt_y</p:attrName>
                                        </p:attrNameLst>
                                      </p:cBhvr>
                                      <p:tavLst>
                                        <p:tav tm="0">
                                          <p:val>
                                            <p:strVal val="#ppt_y"/>
                                          </p:val>
                                        </p:tav>
                                        <p:tav tm="100000">
                                          <p:val>
                                            <p:strVal val="#ppt_y"/>
                                          </p:val>
                                        </p:tav>
                                      </p:tavLst>
                                    </p:anim>
                                  </p:childTnLst>
                                </p:cTn>
                              </p:par>
                              <p:par>
                                <p:cTn id="24" presetID="2" presetClass="entr" presetSubtype="12" fill="hold" grpId="0" nodeType="withEffect">
                                  <p:stCondLst>
                                    <p:cond delay="500"/>
                                  </p:stCondLst>
                                  <p:childTnLst>
                                    <p:set>
                                      <p:cBhvr>
                                        <p:cTn id="25" dur="1" fill="hold">
                                          <p:stCondLst>
                                            <p:cond delay="0"/>
                                          </p:stCondLst>
                                        </p:cTn>
                                        <p:tgtEl>
                                          <p:spTgt spid="28"/>
                                        </p:tgtEl>
                                        <p:attrNameLst>
                                          <p:attrName>style.visibility</p:attrName>
                                        </p:attrNameLst>
                                      </p:cBhvr>
                                      <p:to>
                                        <p:strVal val="visible"/>
                                      </p:to>
                                    </p:set>
                                    <p:anim calcmode="lin" valueType="num">
                                      <p:cBhvr additive="base">
                                        <p:cTn id="26" dur="600" fill="hold"/>
                                        <p:tgtEl>
                                          <p:spTgt spid="28"/>
                                        </p:tgtEl>
                                        <p:attrNameLst>
                                          <p:attrName>ppt_x</p:attrName>
                                        </p:attrNameLst>
                                      </p:cBhvr>
                                      <p:tavLst>
                                        <p:tav tm="0">
                                          <p:val>
                                            <p:strVal val="0-#ppt_w/2"/>
                                          </p:val>
                                        </p:tav>
                                        <p:tav tm="100000">
                                          <p:val>
                                            <p:strVal val="#ppt_x"/>
                                          </p:val>
                                        </p:tav>
                                      </p:tavLst>
                                    </p:anim>
                                    <p:anim calcmode="lin" valueType="num">
                                      <p:cBhvr additive="base">
                                        <p:cTn id="27" dur="600" fill="hold"/>
                                        <p:tgtEl>
                                          <p:spTgt spid="28"/>
                                        </p:tgtEl>
                                        <p:attrNameLst>
                                          <p:attrName>ppt_y</p:attrName>
                                        </p:attrNameLst>
                                      </p:cBhvr>
                                      <p:tavLst>
                                        <p:tav tm="0">
                                          <p:val>
                                            <p:strVal val="1+#ppt_h/2"/>
                                          </p:val>
                                        </p:tav>
                                        <p:tav tm="100000">
                                          <p:val>
                                            <p:strVal val="#ppt_y"/>
                                          </p:val>
                                        </p:tav>
                                      </p:tavLst>
                                    </p:anim>
                                  </p:childTnLst>
                                </p:cTn>
                              </p:par>
                              <p:par>
                                <p:cTn id="28" presetID="2" presetClass="entr" presetSubtype="6" fill="hold" grpId="0" nodeType="withEffect">
                                  <p:stCondLst>
                                    <p:cond delay="500"/>
                                  </p:stCondLst>
                                  <p:childTnLst>
                                    <p:set>
                                      <p:cBhvr>
                                        <p:cTn id="29" dur="1" fill="hold">
                                          <p:stCondLst>
                                            <p:cond delay="0"/>
                                          </p:stCondLst>
                                        </p:cTn>
                                        <p:tgtEl>
                                          <p:spTgt spid="29"/>
                                        </p:tgtEl>
                                        <p:attrNameLst>
                                          <p:attrName>style.visibility</p:attrName>
                                        </p:attrNameLst>
                                      </p:cBhvr>
                                      <p:to>
                                        <p:strVal val="visible"/>
                                      </p:to>
                                    </p:set>
                                    <p:anim calcmode="lin" valueType="num">
                                      <p:cBhvr additive="base">
                                        <p:cTn id="30" dur="600" fill="hold"/>
                                        <p:tgtEl>
                                          <p:spTgt spid="29"/>
                                        </p:tgtEl>
                                        <p:attrNameLst>
                                          <p:attrName>ppt_x</p:attrName>
                                        </p:attrNameLst>
                                      </p:cBhvr>
                                      <p:tavLst>
                                        <p:tav tm="0">
                                          <p:val>
                                            <p:strVal val="1+#ppt_w/2"/>
                                          </p:val>
                                        </p:tav>
                                        <p:tav tm="100000">
                                          <p:val>
                                            <p:strVal val="#ppt_x"/>
                                          </p:val>
                                        </p:tav>
                                      </p:tavLst>
                                    </p:anim>
                                    <p:anim calcmode="lin" valueType="num">
                                      <p:cBhvr additive="base">
                                        <p:cTn id="31" dur="600" fill="hold"/>
                                        <p:tgtEl>
                                          <p:spTgt spid="29"/>
                                        </p:tgtEl>
                                        <p:attrNameLst>
                                          <p:attrName>ppt_y</p:attrName>
                                        </p:attrNameLst>
                                      </p:cBhvr>
                                      <p:tavLst>
                                        <p:tav tm="0">
                                          <p:val>
                                            <p:strVal val="1+#ppt_h/2"/>
                                          </p:val>
                                        </p:tav>
                                        <p:tav tm="100000">
                                          <p:val>
                                            <p:strVal val="#ppt_y"/>
                                          </p:val>
                                        </p:tav>
                                      </p:tavLst>
                                    </p:anim>
                                  </p:childTnLst>
                                </p:cTn>
                              </p:par>
                              <p:par>
                                <p:cTn id="32" presetID="2" presetClass="entr" presetSubtype="2" fill="hold" grpId="0" nodeType="withEffect">
                                  <p:stCondLst>
                                    <p:cond delay="500"/>
                                  </p:stCondLst>
                                  <p:childTnLst>
                                    <p:set>
                                      <p:cBhvr>
                                        <p:cTn id="33" dur="1" fill="hold">
                                          <p:stCondLst>
                                            <p:cond delay="0"/>
                                          </p:stCondLst>
                                        </p:cTn>
                                        <p:tgtEl>
                                          <p:spTgt spid="27"/>
                                        </p:tgtEl>
                                        <p:attrNameLst>
                                          <p:attrName>style.visibility</p:attrName>
                                        </p:attrNameLst>
                                      </p:cBhvr>
                                      <p:to>
                                        <p:strVal val="visible"/>
                                      </p:to>
                                    </p:set>
                                    <p:anim calcmode="lin" valueType="num">
                                      <p:cBhvr additive="base">
                                        <p:cTn id="34" dur="600" fill="hold"/>
                                        <p:tgtEl>
                                          <p:spTgt spid="27"/>
                                        </p:tgtEl>
                                        <p:attrNameLst>
                                          <p:attrName>ppt_x</p:attrName>
                                        </p:attrNameLst>
                                      </p:cBhvr>
                                      <p:tavLst>
                                        <p:tav tm="0">
                                          <p:val>
                                            <p:strVal val="1+#ppt_w/2"/>
                                          </p:val>
                                        </p:tav>
                                        <p:tav tm="100000">
                                          <p:val>
                                            <p:strVal val="#ppt_x"/>
                                          </p:val>
                                        </p:tav>
                                      </p:tavLst>
                                    </p:anim>
                                    <p:anim calcmode="lin" valueType="num">
                                      <p:cBhvr additive="base">
                                        <p:cTn id="35" dur="600" fill="hold"/>
                                        <p:tgtEl>
                                          <p:spTgt spid="27"/>
                                        </p:tgtEl>
                                        <p:attrNameLst>
                                          <p:attrName>ppt_y</p:attrName>
                                        </p:attrNameLst>
                                      </p:cBhvr>
                                      <p:tavLst>
                                        <p:tav tm="0">
                                          <p:val>
                                            <p:strVal val="#ppt_y"/>
                                          </p:val>
                                        </p:tav>
                                        <p:tav tm="100000">
                                          <p:val>
                                            <p:strVal val="#ppt_y"/>
                                          </p:val>
                                        </p:tav>
                                      </p:tavLst>
                                    </p:anim>
                                  </p:childTnLst>
                                </p:cTn>
                              </p:par>
                              <p:par>
                                <p:cTn id="36" presetID="2" presetClass="entr" presetSubtype="4" fill="hold" grpId="0" nodeType="withEffect">
                                  <p:stCondLst>
                                    <p:cond delay="500"/>
                                  </p:stCondLst>
                                  <p:childTnLst>
                                    <p:set>
                                      <p:cBhvr>
                                        <p:cTn id="37" dur="1" fill="hold">
                                          <p:stCondLst>
                                            <p:cond delay="0"/>
                                          </p:stCondLst>
                                        </p:cTn>
                                        <p:tgtEl>
                                          <p:spTgt spid="30"/>
                                        </p:tgtEl>
                                        <p:attrNameLst>
                                          <p:attrName>style.visibility</p:attrName>
                                        </p:attrNameLst>
                                      </p:cBhvr>
                                      <p:to>
                                        <p:strVal val="visible"/>
                                      </p:to>
                                    </p:set>
                                    <p:anim calcmode="lin" valueType="num">
                                      <p:cBhvr additive="base">
                                        <p:cTn id="38" dur="600" fill="hold"/>
                                        <p:tgtEl>
                                          <p:spTgt spid="30"/>
                                        </p:tgtEl>
                                        <p:attrNameLst>
                                          <p:attrName>ppt_x</p:attrName>
                                        </p:attrNameLst>
                                      </p:cBhvr>
                                      <p:tavLst>
                                        <p:tav tm="0">
                                          <p:val>
                                            <p:strVal val="#ppt_x"/>
                                          </p:val>
                                        </p:tav>
                                        <p:tav tm="100000">
                                          <p:val>
                                            <p:strVal val="#ppt_x"/>
                                          </p:val>
                                        </p:tav>
                                      </p:tavLst>
                                    </p:anim>
                                    <p:anim calcmode="lin" valueType="num">
                                      <p:cBhvr additive="base">
                                        <p:cTn id="39" dur="600" fill="hold"/>
                                        <p:tgtEl>
                                          <p:spTgt spid="30"/>
                                        </p:tgtEl>
                                        <p:attrNameLst>
                                          <p:attrName>ppt_y</p:attrName>
                                        </p:attrNameLst>
                                      </p:cBhvr>
                                      <p:tavLst>
                                        <p:tav tm="0">
                                          <p:val>
                                            <p:strVal val="1+#ppt_h/2"/>
                                          </p:val>
                                        </p:tav>
                                        <p:tav tm="100000">
                                          <p:val>
                                            <p:strVal val="#ppt_y"/>
                                          </p:val>
                                        </p:tav>
                                      </p:tavLst>
                                    </p:anim>
                                  </p:childTnLst>
                                </p:cTn>
                              </p:par>
                            </p:childTnLst>
                          </p:cTn>
                        </p:par>
                        <p:par>
                          <p:cTn id="40" fill="hold">
                            <p:stCondLst>
                              <p:cond delay="1100"/>
                            </p:stCondLst>
                            <p:childTnLst>
                              <p:par>
                                <p:cTn id="41" presetID="38" presetClass="entr" presetSubtype="0" accel="50000" fill="hold" grpId="0" nodeType="afterEffect">
                                  <p:stCondLst>
                                    <p:cond delay="0"/>
                                  </p:stCondLst>
                                  <p:iterate type="lt">
                                    <p:tmPct val="24000"/>
                                  </p:iterate>
                                  <p:childTnLst>
                                    <p:set>
                                      <p:cBhvr>
                                        <p:cTn id="42" dur="1" fill="hold">
                                          <p:stCondLst>
                                            <p:cond delay="0"/>
                                          </p:stCondLst>
                                        </p:cTn>
                                        <p:tgtEl>
                                          <p:spTgt spid="6"/>
                                        </p:tgtEl>
                                        <p:attrNameLst>
                                          <p:attrName>style.visibility</p:attrName>
                                        </p:attrNameLst>
                                      </p:cBhvr>
                                      <p:to>
                                        <p:strVal val="visible"/>
                                      </p:to>
                                    </p:set>
                                    <p:set>
                                      <p:cBhvr>
                                        <p:cTn id="43" dur="341" fill="hold">
                                          <p:stCondLst>
                                            <p:cond delay="0"/>
                                          </p:stCondLst>
                                        </p:cTn>
                                        <p:tgtEl>
                                          <p:spTgt spid="6"/>
                                        </p:tgtEl>
                                        <p:attrNameLst>
                                          <p:attrName>style.rotation</p:attrName>
                                        </p:attrNameLst>
                                      </p:cBhvr>
                                      <p:to>
                                        <p:strVal val="-45.0"/>
                                      </p:to>
                                    </p:set>
                                    <p:anim calcmode="lin" valueType="num">
                                      <p:cBhvr>
                                        <p:cTn id="44" dur="341" fill="hold">
                                          <p:stCondLst>
                                            <p:cond delay="341"/>
                                          </p:stCondLst>
                                        </p:cTn>
                                        <p:tgtEl>
                                          <p:spTgt spid="6"/>
                                        </p:tgtEl>
                                        <p:attrNameLst>
                                          <p:attrName>style.rotation</p:attrName>
                                        </p:attrNameLst>
                                      </p:cBhvr>
                                      <p:tavLst>
                                        <p:tav tm="0">
                                          <p:val>
                                            <p:fltVal val="-45"/>
                                          </p:val>
                                        </p:tav>
                                        <p:tav tm="69900">
                                          <p:val>
                                            <p:fltVal val="45"/>
                                          </p:val>
                                        </p:tav>
                                        <p:tav tm="100000">
                                          <p:val>
                                            <p:fltVal val="0"/>
                                          </p:val>
                                        </p:tav>
                                      </p:tavLst>
                                    </p:anim>
                                    <p:anim calcmode="lin" valueType="num">
                                      <p:cBhvr>
                                        <p:cTn id="45" dur="341" fill="hold">
                                          <p:stCondLst>
                                            <p:cond delay="0"/>
                                          </p:stCondLst>
                                        </p:cTn>
                                        <p:tgtEl>
                                          <p:spTgt spid="6"/>
                                        </p:tgtEl>
                                        <p:attrNameLst>
                                          <p:attrName>ppt_y</p:attrName>
                                        </p:attrNameLst>
                                      </p:cBhvr>
                                      <p:tavLst>
                                        <p:tav tm="0">
                                          <p:val>
                                            <p:strVal val="#ppt_y-1"/>
                                          </p:val>
                                        </p:tav>
                                        <p:tav tm="100000">
                                          <p:val>
                                            <p:strVal val="#ppt_y-(0.354*#ppt_w-0.172*#ppt_h)"/>
                                          </p:val>
                                        </p:tav>
                                      </p:tavLst>
                                    </p:anim>
                                    <p:anim calcmode="lin" valueType="num">
                                      <p:cBhvr>
                                        <p:cTn id="46" dur="117" decel="50000" autoRev="1" fill="hold">
                                          <p:stCondLst>
                                            <p:cond delay="341"/>
                                          </p:stCondLst>
                                        </p:cTn>
                                        <p:tgtEl>
                                          <p:spTgt spid="6"/>
                                        </p:tgtEl>
                                        <p:attrNameLst>
                                          <p:attrName>ppt_y</p:attrName>
                                        </p:attrNameLst>
                                      </p:cBhvr>
                                      <p:tavLst>
                                        <p:tav tm="0">
                                          <p:val>
                                            <p:strVal val="#ppt_y-(0.354*#ppt_w-0.172*#ppt_h)"/>
                                          </p:val>
                                        </p:tav>
                                        <p:tav tm="100000">
                                          <p:val>
                                            <p:strVal val="#ppt_y-(0.354*#ppt_w-0.172*#ppt_h)-#ppt_h/2"/>
                                          </p:val>
                                        </p:tav>
                                      </p:tavLst>
                                    </p:anim>
                                    <p:anim calcmode="lin" valueType="num">
                                      <p:cBhvr>
                                        <p:cTn id="47" dur="102" fill="hold">
                                          <p:stCondLst>
                                            <p:cond delay="648"/>
                                          </p:stCondLst>
                                        </p:cTn>
                                        <p:tgtEl>
                                          <p:spTgt spid="6"/>
                                        </p:tgtEl>
                                        <p:attrNameLst>
                                          <p:attrName>ppt_y</p:attrName>
                                        </p:attrNameLst>
                                      </p:cBhvr>
                                      <p:tavLst>
                                        <p:tav tm="0">
                                          <p:val>
                                            <p:strVal val="#ppt_y-(0.354*#ppt_w-0.172*#ppt_h)"/>
                                          </p:val>
                                        </p:tav>
                                        <p:tav tm="100000">
                                          <p:val>
                                            <p:strVal val="#ppt_y"/>
                                          </p:val>
                                        </p:tav>
                                      </p:tavLst>
                                    </p:anim>
                                  </p:childTnLst>
                                </p:cTn>
                              </p:par>
                            </p:childTnLst>
                          </p:cTn>
                        </p:par>
                        <p:par>
                          <p:cTn id="48" fill="hold">
                            <p:stCondLst>
                              <p:cond delay="3830"/>
                            </p:stCondLst>
                            <p:childTnLst>
                              <p:par>
                                <p:cTn id="49" presetID="12" presetClass="entr" presetSubtype="1" fill="hold" grpId="0" nodeType="afterEffect">
                                  <p:stCondLst>
                                    <p:cond delay="0"/>
                                  </p:stCondLst>
                                  <p:childTnLst>
                                    <p:set>
                                      <p:cBhvr>
                                        <p:cTn id="50" dur="1" fill="hold">
                                          <p:stCondLst>
                                            <p:cond delay="0"/>
                                          </p:stCondLst>
                                        </p:cTn>
                                        <p:tgtEl>
                                          <p:spTgt spid="7"/>
                                        </p:tgtEl>
                                        <p:attrNameLst>
                                          <p:attrName>style.visibility</p:attrName>
                                        </p:attrNameLst>
                                      </p:cBhvr>
                                      <p:to>
                                        <p:strVal val="visible"/>
                                      </p:to>
                                    </p:set>
                                    <p:anim calcmode="lin" valueType="num">
                                      <p:cBhvr additive="base">
                                        <p:cTn id="51" dur="500"/>
                                        <p:tgtEl>
                                          <p:spTgt spid="7"/>
                                        </p:tgtEl>
                                        <p:attrNameLst>
                                          <p:attrName>ppt_y</p:attrName>
                                        </p:attrNameLst>
                                      </p:cBhvr>
                                      <p:tavLst>
                                        <p:tav tm="0">
                                          <p:val>
                                            <p:strVal val="#ppt_y-#ppt_h*1.125000"/>
                                          </p:val>
                                        </p:tav>
                                        <p:tav tm="100000">
                                          <p:val>
                                            <p:strVal val="#ppt_y"/>
                                          </p:val>
                                        </p:tav>
                                      </p:tavLst>
                                    </p:anim>
                                    <p:animEffect transition="in" filter="wipe(down)">
                                      <p:cBhvr>
                                        <p:cTn id="52" dur="500"/>
                                        <p:tgtEl>
                                          <p:spTgt spid="7"/>
                                        </p:tgtEl>
                                      </p:cBhvr>
                                    </p:animEffect>
                                  </p:childTnLst>
                                </p:cTn>
                              </p:par>
                            </p:childTnLst>
                          </p:cTn>
                        </p:par>
                        <p:par>
                          <p:cTn id="53" fill="hold">
                            <p:stCondLst>
                              <p:cond delay="4330"/>
                            </p:stCondLst>
                            <p:childTnLst>
                              <p:par>
                                <p:cTn id="54" presetID="22" presetClass="entr" presetSubtype="4" fill="hold" grpId="0" nodeType="afterEffect">
                                  <p:stCondLst>
                                    <p:cond delay="0"/>
                                  </p:stCondLst>
                                  <p:childTnLst>
                                    <p:set>
                                      <p:cBhvr>
                                        <p:cTn id="55" dur="1" fill="hold">
                                          <p:stCondLst>
                                            <p:cond delay="0"/>
                                          </p:stCondLst>
                                        </p:cTn>
                                        <p:tgtEl>
                                          <p:spTgt spid="35"/>
                                        </p:tgtEl>
                                        <p:attrNameLst>
                                          <p:attrName>style.visibility</p:attrName>
                                        </p:attrNameLst>
                                      </p:cBhvr>
                                      <p:to>
                                        <p:strVal val="visible"/>
                                      </p:to>
                                    </p:set>
                                    <p:animEffect transition="in" filter="wipe(down)">
                                      <p:cBhvr>
                                        <p:cTn id="56" dur="500"/>
                                        <p:tgtEl>
                                          <p:spTgt spid="35"/>
                                        </p:tgtEl>
                                      </p:cBhvr>
                                    </p:animEffect>
                                  </p:childTnLst>
                                </p:cTn>
                              </p:par>
                            </p:childTnLst>
                          </p:cTn>
                        </p:par>
                        <p:par>
                          <p:cTn id="57" fill="hold">
                            <p:stCondLst>
                              <p:cond delay="4830"/>
                            </p:stCondLst>
                            <p:childTnLst>
                              <p:par>
                                <p:cTn id="58" presetID="2" presetClass="entr" presetSubtype="2" fill="hold" grpId="0" nodeType="afterEffect">
                                  <p:stCondLst>
                                    <p:cond delay="0"/>
                                  </p:stCondLst>
                                  <p:childTnLst>
                                    <p:set>
                                      <p:cBhvr>
                                        <p:cTn id="59" dur="1" fill="hold">
                                          <p:stCondLst>
                                            <p:cond delay="0"/>
                                          </p:stCondLst>
                                        </p:cTn>
                                        <p:tgtEl>
                                          <p:spTgt spid="8">
                                            <p:txEl>
                                              <p:pRg st="0" end="0"/>
                                            </p:txEl>
                                          </p:spTgt>
                                        </p:tgtEl>
                                        <p:attrNameLst>
                                          <p:attrName>style.visibility</p:attrName>
                                        </p:attrNameLst>
                                      </p:cBhvr>
                                      <p:to>
                                        <p:strVal val="visible"/>
                                      </p:to>
                                    </p:set>
                                    <p:anim calcmode="lin" valueType="num">
                                      <p:cBhvr additive="base">
                                        <p:cTn id="60" dur="25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61" dur="25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vol="80000" mute="1" numSld="999" showWhenStopped="0">
                <p:cTn id="62" repeatCount="indefinite" fill="hold" display="0">
                  <p:stCondLst>
                    <p:cond delay="indefinite"/>
                  </p:stCondLst>
                  <p:endCondLst>
                    <p:cond evt="onStopAudio" delay="0">
                      <p:tgtEl>
                        <p:sldTgt/>
                      </p:tgtEl>
                    </p:cond>
                  </p:endCondLst>
                </p:cTn>
                <p:tgtEl>
                  <p:spTgt spid="20"/>
                </p:tgtEl>
              </p:cMediaNode>
            </p:audio>
          </p:childTnLst>
        </p:cTn>
      </p:par>
    </p:tnLst>
    <p:bldLst>
      <p:bldP spid="6" grpId="0"/>
      <p:bldP spid="7" grpId="0"/>
      <p:bldP spid="27" grpId="0" animBg="1"/>
      <p:bldP spid="28" grpId="0" animBg="1"/>
      <p:bldP spid="29" grpId="0" animBg="1"/>
      <p:bldP spid="30" grpId="0" animBg="1"/>
      <p:bldP spid="35" grpId="0" animBg="1"/>
      <p:bldP spid="8"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756967" y="658368"/>
            <a:ext cx="10948386" cy="5859415"/>
          </a:xfrm>
          <a:prstGeom prst="rect">
            <a:avLst/>
          </a:prstGeom>
          <a:gradFill rotWithShape="1">
            <a:gsLst>
              <a:gs pos="53000">
                <a:schemeClr val="bg1">
                  <a:lumMod val="95000"/>
                </a:schemeClr>
              </a:gs>
              <a:gs pos="100000">
                <a:schemeClr val="bg1">
                  <a:lumMod val="95000"/>
                </a:schemeClr>
              </a:gs>
              <a:gs pos="7000">
                <a:srgbClr val="D5D5D5"/>
              </a:gs>
            </a:gsLst>
            <a:lin ang="7800000" scaled="0"/>
          </a:gradFill>
          <a:ln w="28575">
            <a:gradFill>
              <a:gsLst>
                <a:gs pos="0">
                  <a:srgbClr val="F3F3F3"/>
                </a:gs>
                <a:gs pos="42000">
                  <a:schemeClr val="bg1">
                    <a:lumMod val="85000"/>
                  </a:schemeClr>
                </a:gs>
              </a:gsLst>
              <a:lin ang="7800000" scaled="0"/>
            </a:gradFill>
          </a:ln>
          <a:effectLst>
            <a:outerShdw blurRad="152400" dist="101600" dir="10200000" sx="101000" sy="101000" algn="ctr" rotWithShape="0">
              <a:schemeClr val="tx1">
                <a:lumMod val="90000"/>
                <a:lumOff val="10000"/>
                <a:alpha val="40000"/>
              </a:schemeClr>
            </a:outerShdw>
          </a:effectLst>
        </p:spPr>
        <p:txBody>
          <a:bodyPr wrap="none" anchor="ctr"/>
          <a:lstStyle/>
          <a:p>
            <a:pPr latinLnBrk="1"/>
            <a:endParaRPr kumimoji="1" lang="zh-CN" altLang="en-US" sz="2400">
              <a:solidFill>
                <a:srgbClr val="000000"/>
              </a:solidFill>
              <a:latin typeface="굴림" charset="-127"/>
              <a:ea typeface="굴림" charset="-127"/>
            </a:endParaRPr>
          </a:p>
        </p:txBody>
      </p:sp>
      <p:sp>
        <p:nvSpPr>
          <p:cNvPr id="23" name="文本框 22"/>
          <p:cNvSpPr txBox="1"/>
          <p:nvPr/>
        </p:nvSpPr>
        <p:spPr>
          <a:xfrm>
            <a:off x="893187" y="1044667"/>
            <a:ext cx="2779356" cy="4696487"/>
          </a:xfrm>
          <a:prstGeom prst="rect">
            <a:avLst/>
          </a:prstGeom>
          <a:noFill/>
          <a:ln>
            <a:solidFill>
              <a:srgbClr val="C00000"/>
            </a:solidFill>
          </a:ln>
        </p:spPr>
        <p:txBody>
          <a:bodyPr wrap="square" rtlCol="0">
            <a:spAutoFit/>
          </a:bodyPr>
          <a:lstStyle/>
          <a:p>
            <a:r>
              <a:rPr lang="zh-CN" altLang="en-US" sz="2000" b="1" dirty="0"/>
              <a:t>算法</a:t>
            </a:r>
            <a:r>
              <a:rPr lang="en-US" altLang="zh-CN" sz="2000" b="1" dirty="0"/>
              <a:t>1</a:t>
            </a:r>
            <a:r>
              <a:rPr lang="zh-CN" altLang="en-US" sz="2000" b="1" dirty="0"/>
              <a:t>：</a:t>
            </a:r>
          </a:p>
          <a:p>
            <a:r>
              <a:rPr lang="en-US" altLang="zh-CN" sz="2000" b="1" dirty="0"/>
              <a:t>main( ){</a:t>
            </a:r>
          </a:p>
          <a:p>
            <a:r>
              <a:rPr lang="en-US" altLang="zh-CN" sz="2000" b="1" dirty="0"/>
              <a:t>   int </a:t>
            </a:r>
            <a:r>
              <a:rPr lang="en-US" altLang="zh-CN" sz="2000" b="1" dirty="0" err="1"/>
              <a:t>i</a:t>
            </a:r>
            <a:r>
              <a:rPr lang="zh-CN" altLang="en-US" sz="2000" b="1" dirty="0"/>
              <a:t>，</a:t>
            </a:r>
            <a:r>
              <a:rPr lang="en-US" altLang="zh-CN" sz="2000" b="1" dirty="0"/>
              <a:t>a=1</a:t>
            </a:r>
            <a:r>
              <a:rPr lang="zh-CN" altLang="en-US" sz="2000" b="1" dirty="0"/>
              <a:t>，</a:t>
            </a:r>
            <a:r>
              <a:rPr lang="en-US" altLang="zh-CN" sz="2000" b="1" dirty="0"/>
              <a:t>b=1</a:t>
            </a:r>
            <a:r>
              <a:rPr lang="zh-CN" altLang="en-US" sz="2000" b="1" dirty="0"/>
              <a:t>；    </a:t>
            </a:r>
            <a:endParaRPr lang="en-US" altLang="zh-CN" sz="2000" b="1" dirty="0"/>
          </a:p>
          <a:p>
            <a:r>
              <a:rPr lang="en-US" altLang="zh-CN" sz="2000" b="1" dirty="0"/>
              <a:t>   </a:t>
            </a:r>
            <a:r>
              <a:rPr lang="en-US" altLang="zh-CN" sz="2000" b="1" dirty="0" err="1"/>
              <a:t>cout</a:t>
            </a:r>
            <a:r>
              <a:rPr lang="en-US" altLang="zh-CN" sz="2000" b="1" dirty="0"/>
              <a:t>&lt;&lt;a&lt;&lt;b;</a:t>
            </a:r>
          </a:p>
          <a:p>
            <a:r>
              <a:rPr lang="en-US" altLang="zh-CN" sz="2000" b="1" dirty="0"/>
              <a:t>   for (</a:t>
            </a:r>
            <a:r>
              <a:rPr lang="en-US" altLang="zh-CN" sz="2000" b="1" dirty="0" err="1"/>
              <a:t>i</a:t>
            </a:r>
            <a:r>
              <a:rPr lang="en-US" altLang="zh-CN" sz="2000" b="1" dirty="0"/>
              <a:t>=1;i&lt;=10;i=i+1)</a:t>
            </a:r>
          </a:p>
          <a:p>
            <a:r>
              <a:rPr lang="en-US" altLang="zh-CN" sz="2000" b="1" dirty="0"/>
              <a:t>   {</a:t>
            </a:r>
          </a:p>
          <a:p>
            <a:pPr lvl="2"/>
            <a:r>
              <a:rPr lang="en-US" altLang="zh-CN" sz="2000" b="1" dirty="0">
                <a:solidFill>
                  <a:srgbClr val="C00000"/>
                </a:solidFill>
              </a:rPr>
              <a:t>c=</a:t>
            </a:r>
            <a:r>
              <a:rPr lang="en-US" altLang="zh-CN" sz="2000" b="1" dirty="0" err="1">
                <a:solidFill>
                  <a:srgbClr val="C00000"/>
                </a:solidFill>
              </a:rPr>
              <a:t>a+b</a:t>
            </a:r>
            <a:r>
              <a:rPr lang="zh-CN" altLang="en-US" sz="2000" b="1" dirty="0">
                <a:solidFill>
                  <a:srgbClr val="C00000"/>
                </a:solidFill>
              </a:rPr>
              <a:t>；</a:t>
            </a:r>
          </a:p>
          <a:p>
            <a:pPr lvl="2"/>
            <a:r>
              <a:rPr lang="en-US" altLang="zh-CN" sz="2000" b="1" dirty="0" err="1"/>
              <a:t>cout</a:t>
            </a:r>
            <a:r>
              <a:rPr lang="en-US" altLang="zh-CN" sz="2000" b="1" dirty="0"/>
              <a:t>&lt;&lt;c</a:t>
            </a:r>
            <a:r>
              <a:rPr lang="zh-CN" altLang="en-US" sz="2000" b="1" dirty="0"/>
              <a:t>；</a:t>
            </a:r>
          </a:p>
          <a:p>
            <a:pPr lvl="2"/>
            <a:r>
              <a:rPr lang="en-US" altLang="zh-CN" sz="2000" b="1" dirty="0"/>
              <a:t>a= b;</a:t>
            </a:r>
          </a:p>
          <a:p>
            <a:pPr lvl="2"/>
            <a:r>
              <a:rPr lang="en-US" altLang="zh-CN" sz="2000" b="1" dirty="0"/>
              <a:t>b=c;</a:t>
            </a:r>
          </a:p>
          <a:p>
            <a:pPr lvl="1"/>
            <a:r>
              <a:rPr lang="en-US" altLang="zh-CN" sz="2000" b="1" dirty="0"/>
              <a:t>}</a:t>
            </a:r>
          </a:p>
          <a:p>
            <a:r>
              <a:rPr lang="en-US" altLang="zh-CN" sz="2000" b="1" dirty="0"/>
              <a:t>}</a:t>
            </a:r>
          </a:p>
        </p:txBody>
      </p:sp>
      <p:sp>
        <p:nvSpPr>
          <p:cNvPr id="9" name="文本框 8">
            <a:extLst>
              <a:ext uri="{FF2B5EF4-FFF2-40B4-BE49-F238E27FC236}">
                <a16:creationId xmlns:a16="http://schemas.microsoft.com/office/drawing/2014/main" id="{3219475B-1B11-43A7-BD91-DDE82528A02B}"/>
              </a:ext>
            </a:extLst>
          </p:cNvPr>
          <p:cNvSpPr txBox="1"/>
          <p:nvPr/>
        </p:nvSpPr>
        <p:spPr>
          <a:xfrm>
            <a:off x="3816783" y="1044667"/>
            <a:ext cx="7960690" cy="1200330"/>
          </a:xfrm>
          <a:prstGeom prst="rect">
            <a:avLst/>
          </a:prstGeom>
          <a:noFill/>
          <a:ln>
            <a:solidFill>
              <a:srgbClr val="C00000"/>
            </a:solidFill>
          </a:ln>
        </p:spPr>
        <p:txBody>
          <a:bodyPr wrap="square" rtlCol="0">
            <a:spAutoFit/>
          </a:bodyPr>
          <a:lstStyle/>
          <a:p>
            <a:pPr algn="ctr"/>
            <a:r>
              <a:rPr lang="zh-CN" altLang="en-US" dirty="0">
                <a:solidFill>
                  <a:srgbClr val="C00000"/>
                </a:solidFill>
              </a:rPr>
              <a:t>算法设计</a:t>
            </a:r>
            <a:r>
              <a:rPr lang="en-US" altLang="zh-CN" dirty="0">
                <a:solidFill>
                  <a:srgbClr val="C00000"/>
                </a:solidFill>
              </a:rPr>
              <a:t>2</a:t>
            </a:r>
            <a:r>
              <a:rPr lang="zh-CN" altLang="en-US" dirty="0"/>
              <a:t>：构造“循环不变式”的方法很多，表</a:t>
            </a:r>
            <a:r>
              <a:rPr lang="en-US" altLang="zh-CN" dirty="0"/>
              <a:t>2-1</a:t>
            </a:r>
            <a:r>
              <a:rPr lang="zh-CN" altLang="en-US" dirty="0"/>
              <a:t>是一种递推迭代过程。</a:t>
            </a:r>
          </a:p>
          <a:p>
            <a:pPr algn="ctr"/>
            <a:r>
              <a:rPr lang="zh-CN" altLang="en-US" b="1" dirty="0">
                <a:solidFill>
                  <a:srgbClr val="C00000"/>
                </a:solidFill>
              </a:rPr>
              <a:t>表</a:t>
            </a:r>
            <a:r>
              <a:rPr lang="en-US" altLang="zh-CN" b="1" dirty="0">
                <a:solidFill>
                  <a:srgbClr val="C00000"/>
                </a:solidFill>
              </a:rPr>
              <a:t>2-1  </a:t>
            </a:r>
            <a:r>
              <a:rPr lang="zh-CN" altLang="en-US" b="1" dirty="0">
                <a:solidFill>
                  <a:srgbClr val="C00000"/>
                </a:solidFill>
              </a:rPr>
              <a:t>一种递推迭代表达式</a:t>
            </a:r>
          </a:p>
          <a:p>
            <a:r>
              <a:rPr lang="en-US" altLang="zh-CN" b="1" dirty="0"/>
              <a:t>1	2	3	4	5	6	7	8	9</a:t>
            </a:r>
          </a:p>
          <a:p>
            <a:r>
              <a:rPr lang="en-US" altLang="zh-CN" b="1" dirty="0"/>
              <a:t>a	b</a:t>
            </a:r>
            <a:r>
              <a:rPr lang="zh-CN" altLang="en-US" b="1" dirty="0"/>
              <a:t>          </a:t>
            </a:r>
            <a:r>
              <a:rPr lang="en-US" altLang="zh-CN" b="1" dirty="0"/>
              <a:t>c=</a:t>
            </a:r>
            <a:r>
              <a:rPr lang="en-US" altLang="zh-CN" b="1" dirty="0" err="1"/>
              <a:t>a+b</a:t>
            </a:r>
            <a:r>
              <a:rPr lang="en-US" altLang="zh-CN" b="1" dirty="0"/>
              <a:t>	a=</a:t>
            </a:r>
            <a:r>
              <a:rPr lang="en-US" altLang="zh-CN" b="1" dirty="0" err="1"/>
              <a:t>b+c</a:t>
            </a:r>
            <a:r>
              <a:rPr lang="en-US" altLang="zh-CN" b="1" dirty="0"/>
              <a:t>	b=</a:t>
            </a:r>
            <a:r>
              <a:rPr lang="en-US" altLang="zh-CN" b="1" dirty="0" err="1"/>
              <a:t>a+c</a:t>
            </a:r>
            <a:r>
              <a:rPr lang="en-US" altLang="zh-CN" b="1" dirty="0"/>
              <a:t>	c=</a:t>
            </a:r>
            <a:r>
              <a:rPr lang="en-US" altLang="zh-CN" b="1" dirty="0" err="1"/>
              <a:t>a+b</a:t>
            </a:r>
            <a:r>
              <a:rPr lang="en-US" altLang="zh-CN" b="1" dirty="0"/>
              <a:t>	a=</a:t>
            </a:r>
            <a:r>
              <a:rPr lang="en-US" altLang="zh-CN" b="1" dirty="0" err="1"/>
              <a:t>b+c</a:t>
            </a:r>
            <a:r>
              <a:rPr lang="en-US" altLang="zh-CN" b="1" dirty="0"/>
              <a:t>	b=</a:t>
            </a:r>
            <a:r>
              <a:rPr lang="en-US" altLang="zh-CN" b="1" dirty="0" err="1"/>
              <a:t>a+c</a:t>
            </a:r>
            <a:r>
              <a:rPr lang="en-US" altLang="zh-CN" b="1" dirty="0"/>
              <a:t>	…</a:t>
            </a:r>
          </a:p>
        </p:txBody>
      </p:sp>
      <p:sp>
        <p:nvSpPr>
          <p:cNvPr id="10" name="文本框 9">
            <a:extLst>
              <a:ext uri="{FF2B5EF4-FFF2-40B4-BE49-F238E27FC236}">
                <a16:creationId xmlns:a16="http://schemas.microsoft.com/office/drawing/2014/main" id="{E6A20273-3E76-49BF-9B82-B6CED8EF3E4C}"/>
              </a:ext>
            </a:extLst>
          </p:cNvPr>
          <p:cNvSpPr txBox="1"/>
          <p:nvPr/>
        </p:nvSpPr>
        <p:spPr>
          <a:xfrm>
            <a:off x="3780724" y="3516036"/>
            <a:ext cx="7960690" cy="1200329"/>
          </a:xfrm>
          <a:prstGeom prst="rect">
            <a:avLst/>
          </a:prstGeom>
          <a:noFill/>
          <a:ln>
            <a:solidFill>
              <a:srgbClr val="C00000"/>
            </a:solidFill>
          </a:ln>
        </p:spPr>
        <p:txBody>
          <a:bodyPr wrap="square" rtlCol="0">
            <a:spAutoFit/>
          </a:bodyPr>
          <a:lstStyle/>
          <a:p>
            <a:r>
              <a:rPr lang="zh-CN" altLang="en-US" dirty="0"/>
              <a:t> </a:t>
            </a:r>
            <a:r>
              <a:rPr lang="zh-CN" altLang="en-US" dirty="0">
                <a:solidFill>
                  <a:srgbClr val="C00000"/>
                </a:solidFill>
              </a:rPr>
              <a:t>算法设计</a:t>
            </a:r>
            <a:r>
              <a:rPr lang="en-US" altLang="zh-CN" dirty="0">
                <a:solidFill>
                  <a:srgbClr val="C00000"/>
                </a:solidFill>
              </a:rPr>
              <a:t>3</a:t>
            </a:r>
            <a:r>
              <a:rPr lang="zh-CN" altLang="en-US" dirty="0"/>
              <a:t>：不依赖中间变量，构造“循环不变式”。</a:t>
            </a:r>
            <a:endParaRPr lang="en-US" altLang="zh-CN" dirty="0"/>
          </a:p>
          <a:p>
            <a:pPr algn="ctr"/>
            <a:r>
              <a:rPr lang="zh-CN" altLang="en-US" b="1" dirty="0">
                <a:solidFill>
                  <a:srgbClr val="C00000"/>
                </a:solidFill>
              </a:rPr>
              <a:t>表</a:t>
            </a:r>
            <a:r>
              <a:rPr lang="en-US" altLang="zh-CN" b="1" dirty="0">
                <a:solidFill>
                  <a:srgbClr val="C00000"/>
                </a:solidFill>
              </a:rPr>
              <a:t>2-2  </a:t>
            </a:r>
            <a:r>
              <a:rPr lang="zh-CN" altLang="en-US" b="1" dirty="0">
                <a:solidFill>
                  <a:srgbClr val="C00000"/>
                </a:solidFill>
              </a:rPr>
              <a:t>另一种递推迭代表达式</a:t>
            </a:r>
          </a:p>
          <a:p>
            <a:r>
              <a:rPr lang="en-US" altLang="zh-CN" b="1" dirty="0"/>
              <a:t>1	2	3	4	5	6	7	8	9</a:t>
            </a:r>
          </a:p>
          <a:p>
            <a:r>
              <a:rPr lang="en-US" altLang="zh-CN" b="1" dirty="0"/>
              <a:t>a	b	a=</a:t>
            </a:r>
            <a:r>
              <a:rPr lang="en-US" altLang="zh-CN" b="1" dirty="0" err="1"/>
              <a:t>a+b</a:t>
            </a:r>
            <a:r>
              <a:rPr lang="en-US" altLang="zh-CN" b="1" dirty="0"/>
              <a:t>	b=</a:t>
            </a:r>
            <a:r>
              <a:rPr lang="en-US" altLang="zh-CN" b="1" dirty="0" err="1"/>
              <a:t>a+b</a:t>
            </a:r>
            <a:r>
              <a:rPr lang="en-US" altLang="zh-CN" b="1" dirty="0"/>
              <a:t>	a=</a:t>
            </a:r>
            <a:r>
              <a:rPr lang="en-US" altLang="zh-CN" b="1" dirty="0" err="1"/>
              <a:t>a+b</a:t>
            </a:r>
            <a:r>
              <a:rPr lang="en-US" altLang="zh-CN" b="1" dirty="0"/>
              <a:t>	b=</a:t>
            </a:r>
            <a:r>
              <a:rPr lang="en-US" altLang="zh-CN" b="1" dirty="0" err="1"/>
              <a:t>a+b</a:t>
            </a:r>
            <a:r>
              <a:rPr lang="en-US" altLang="zh-CN" b="1" dirty="0"/>
              <a:t>	…	…	…</a:t>
            </a:r>
          </a:p>
        </p:txBody>
      </p:sp>
      <p:sp>
        <p:nvSpPr>
          <p:cNvPr id="11" name="矩形 10"/>
          <p:cNvSpPr/>
          <p:nvPr/>
        </p:nvSpPr>
        <p:spPr>
          <a:xfrm>
            <a:off x="3780724" y="2327219"/>
            <a:ext cx="7924629" cy="707886"/>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dirty="0">
                <a:solidFill>
                  <a:srgbClr val="C00000"/>
                </a:solidFill>
              </a:rPr>
              <a:t>循环不变式</a:t>
            </a:r>
            <a:r>
              <a:rPr lang="zh-CN" altLang="en-US" sz="2000" dirty="0"/>
              <a:t>：</a:t>
            </a:r>
            <a:r>
              <a:rPr lang="en-US" altLang="zh-CN" sz="2000" dirty="0"/>
              <a:t>c=</a:t>
            </a:r>
            <a:r>
              <a:rPr lang="en-US" altLang="zh-CN" sz="2000" dirty="0" err="1"/>
              <a:t>a+b</a:t>
            </a:r>
            <a:r>
              <a:rPr lang="en-US" altLang="zh-CN" sz="2000" dirty="0"/>
              <a:t>,</a:t>
            </a:r>
            <a:r>
              <a:rPr lang="zh-CN" altLang="en-US" sz="2000" dirty="0"/>
              <a:t> </a:t>
            </a:r>
            <a:r>
              <a:rPr lang="en-US" altLang="zh-CN" sz="2000" dirty="0"/>
              <a:t>a=</a:t>
            </a:r>
            <a:r>
              <a:rPr lang="en-US" altLang="zh-CN" sz="2000" dirty="0" err="1"/>
              <a:t>b+c</a:t>
            </a:r>
            <a:r>
              <a:rPr lang="en-US" altLang="zh-CN" sz="2000" dirty="0"/>
              <a:t>,</a:t>
            </a:r>
            <a:r>
              <a:rPr lang="zh-CN" altLang="en-US" sz="2000" dirty="0"/>
              <a:t> </a:t>
            </a:r>
            <a:r>
              <a:rPr lang="en-US" altLang="zh-CN" sz="2000" dirty="0"/>
              <a:t>b=</a:t>
            </a:r>
            <a:r>
              <a:rPr lang="en-US" altLang="zh-CN" sz="2000" dirty="0" err="1"/>
              <a:t>a+c</a:t>
            </a:r>
            <a:r>
              <a:rPr lang="en-US" altLang="zh-CN" sz="2000" dirty="0"/>
              <a:t>;</a:t>
            </a:r>
            <a:r>
              <a:rPr lang="zh-CN" altLang="en-US" sz="2000" dirty="0"/>
              <a:t> </a:t>
            </a:r>
          </a:p>
          <a:p>
            <a:r>
              <a:rPr lang="zh-CN" altLang="en-US" sz="2000" dirty="0">
                <a:solidFill>
                  <a:srgbClr val="C00000"/>
                </a:solidFill>
              </a:rPr>
              <a:t>算法设计</a:t>
            </a:r>
            <a:r>
              <a:rPr lang="zh-CN" altLang="en-US" sz="2000" dirty="0"/>
              <a:t>：每次输出</a:t>
            </a:r>
            <a:r>
              <a:rPr lang="en-US" altLang="zh-CN" sz="2000" dirty="0"/>
              <a:t>3</a:t>
            </a:r>
            <a:r>
              <a:rPr lang="zh-CN" altLang="en-US" sz="2000" dirty="0"/>
              <a:t>步结果，故循环执行</a:t>
            </a:r>
            <a:r>
              <a:rPr lang="en-US" altLang="zh-CN" sz="2000" dirty="0"/>
              <a:t>4</a:t>
            </a:r>
            <a:r>
              <a:rPr lang="zh-CN" altLang="en-US" sz="2000" dirty="0"/>
              <a:t>次，输出：</a:t>
            </a:r>
            <a:r>
              <a:rPr lang="en-US" altLang="zh-CN" sz="2000" dirty="0"/>
              <a:t>3</a:t>
            </a:r>
            <a:r>
              <a:rPr lang="zh-CN" altLang="en-US" sz="2000" dirty="0"/>
              <a:t>*</a:t>
            </a:r>
            <a:r>
              <a:rPr lang="en-US" altLang="zh-CN" sz="2000" dirty="0"/>
              <a:t>4+2=14</a:t>
            </a:r>
            <a:r>
              <a:rPr lang="zh-CN" altLang="en-US" sz="2000" dirty="0"/>
              <a:t>次。</a:t>
            </a:r>
          </a:p>
        </p:txBody>
      </p:sp>
      <p:sp>
        <p:nvSpPr>
          <p:cNvPr id="12" name="矩形 11"/>
          <p:cNvSpPr/>
          <p:nvPr/>
        </p:nvSpPr>
        <p:spPr>
          <a:xfrm>
            <a:off x="3780723" y="5084495"/>
            <a:ext cx="7924629" cy="707886"/>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dirty="0">
                <a:solidFill>
                  <a:srgbClr val="C00000"/>
                </a:solidFill>
              </a:rPr>
              <a:t>循环不变式</a:t>
            </a:r>
            <a:r>
              <a:rPr lang="zh-CN" altLang="en-US" sz="2000" dirty="0"/>
              <a:t>：</a:t>
            </a:r>
            <a:r>
              <a:rPr lang="en-US" altLang="zh-CN" sz="2000" dirty="0"/>
              <a:t>a=</a:t>
            </a:r>
            <a:r>
              <a:rPr lang="en-US" altLang="zh-CN" sz="2000" dirty="0" err="1"/>
              <a:t>a+b</a:t>
            </a:r>
            <a:r>
              <a:rPr lang="en-US" altLang="zh-CN" sz="2000" dirty="0"/>
              <a:t>,</a:t>
            </a:r>
            <a:r>
              <a:rPr lang="zh-CN" altLang="en-US" sz="2000" dirty="0"/>
              <a:t> </a:t>
            </a:r>
            <a:r>
              <a:rPr lang="en-US" altLang="zh-CN" sz="2000" dirty="0"/>
              <a:t>b=</a:t>
            </a:r>
            <a:r>
              <a:rPr lang="en-US" altLang="zh-CN" sz="2000" dirty="0" err="1"/>
              <a:t>a+b</a:t>
            </a:r>
            <a:r>
              <a:rPr lang="en-US" altLang="zh-CN" sz="2000" dirty="0"/>
              <a:t>;</a:t>
            </a:r>
            <a:r>
              <a:rPr lang="zh-CN" altLang="en-US" sz="2000" dirty="0"/>
              <a:t> </a:t>
            </a:r>
          </a:p>
          <a:p>
            <a:r>
              <a:rPr lang="zh-CN" altLang="en-US" sz="2000" dirty="0">
                <a:solidFill>
                  <a:srgbClr val="C00000"/>
                </a:solidFill>
              </a:rPr>
              <a:t>算法设计</a:t>
            </a:r>
            <a:r>
              <a:rPr lang="zh-CN" altLang="en-US" sz="2000" dirty="0"/>
              <a:t>：每次输出</a:t>
            </a:r>
            <a:r>
              <a:rPr lang="en-US" altLang="zh-CN" sz="2000" dirty="0"/>
              <a:t>2</a:t>
            </a:r>
            <a:r>
              <a:rPr lang="zh-CN" altLang="en-US" sz="2000" dirty="0"/>
              <a:t>步结果，故循环执行</a:t>
            </a:r>
            <a:r>
              <a:rPr lang="en-US" altLang="zh-CN" sz="2000" dirty="0"/>
              <a:t>5</a:t>
            </a:r>
            <a:r>
              <a:rPr lang="zh-CN" altLang="en-US" sz="2000" dirty="0"/>
              <a:t>次，输出：</a:t>
            </a:r>
            <a:r>
              <a:rPr lang="en-US" altLang="zh-CN" sz="2000" dirty="0"/>
              <a:t>2</a:t>
            </a:r>
            <a:r>
              <a:rPr lang="zh-CN" altLang="en-US" sz="2000" dirty="0"/>
              <a:t>*</a:t>
            </a:r>
            <a:r>
              <a:rPr lang="en-US" altLang="zh-CN" sz="2000" dirty="0"/>
              <a:t>5+2=12</a:t>
            </a:r>
            <a:r>
              <a:rPr lang="zh-CN" altLang="en-US" sz="2000" dirty="0"/>
              <a:t>次。</a:t>
            </a:r>
          </a:p>
        </p:txBody>
      </p:sp>
    </p:spTree>
    <p:extLst>
      <p:ext uri="{BB962C8B-B14F-4D97-AF65-F5344CB8AC3E}">
        <p14:creationId xmlns:p14="http://schemas.microsoft.com/office/powerpoint/2010/main" val="2479609315"/>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down)">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 calcmode="lin" valueType="num">
                                      <p:cBhvr additive="base">
                                        <p:cTn id="12" dur="500" fill="hold"/>
                                        <p:tgtEl>
                                          <p:spTgt spid="23"/>
                                        </p:tgtEl>
                                        <p:attrNameLst>
                                          <p:attrName>ppt_x</p:attrName>
                                        </p:attrNameLst>
                                      </p:cBhvr>
                                      <p:tavLst>
                                        <p:tav tm="0">
                                          <p:val>
                                            <p:strVal val="#ppt_x"/>
                                          </p:val>
                                        </p:tav>
                                        <p:tav tm="100000">
                                          <p:val>
                                            <p:strVal val="#ppt_x"/>
                                          </p:val>
                                        </p:tav>
                                      </p:tavLst>
                                    </p:anim>
                                    <p:anim calcmode="lin" valueType="num">
                                      <p:cBhvr additive="base">
                                        <p:cTn id="13"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additive="base">
                                        <p:cTn id="18" dur="500" fill="hold"/>
                                        <p:tgtEl>
                                          <p:spTgt spid="9"/>
                                        </p:tgtEl>
                                        <p:attrNameLst>
                                          <p:attrName>ppt_x</p:attrName>
                                        </p:attrNameLst>
                                      </p:cBhvr>
                                      <p:tavLst>
                                        <p:tav tm="0">
                                          <p:val>
                                            <p:strVal val="#ppt_x"/>
                                          </p:val>
                                        </p:tav>
                                        <p:tav tm="100000">
                                          <p:val>
                                            <p:strVal val="#ppt_x"/>
                                          </p:val>
                                        </p:tav>
                                      </p:tavLst>
                                    </p:anim>
                                    <p:anim calcmode="lin" valueType="num">
                                      <p:cBhvr additive="base">
                                        <p:cTn id="19"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11"/>
                                        </p:tgtEl>
                                        <p:attrNameLst>
                                          <p:attrName>style.visibility</p:attrName>
                                        </p:attrNameLst>
                                      </p:cBhvr>
                                      <p:to>
                                        <p:strVal val="visible"/>
                                      </p:to>
                                    </p:set>
                                    <p:anim calcmode="lin" valueType="num">
                                      <p:cBhvr additive="base">
                                        <p:cTn id="24" dur="500" fill="hold"/>
                                        <p:tgtEl>
                                          <p:spTgt spid="11"/>
                                        </p:tgtEl>
                                        <p:attrNameLst>
                                          <p:attrName>ppt_x</p:attrName>
                                        </p:attrNameLst>
                                      </p:cBhvr>
                                      <p:tavLst>
                                        <p:tav tm="0">
                                          <p:val>
                                            <p:strVal val="#ppt_x"/>
                                          </p:val>
                                        </p:tav>
                                        <p:tav tm="100000">
                                          <p:val>
                                            <p:strVal val="#ppt_x"/>
                                          </p:val>
                                        </p:tav>
                                      </p:tavLst>
                                    </p:anim>
                                    <p:anim calcmode="lin" valueType="num">
                                      <p:cBhvr additive="base">
                                        <p:cTn id="25"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10"/>
                                        </p:tgtEl>
                                        <p:attrNameLst>
                                          <p:attrName>style.visibility</p:attrName>
                                        </p:attrNameLst>
                                      </p:cBhvr>
                                      <p:to>
                                        <p:strVal val="visible"/>
                                      </p:to>
                                    </p:set>
                                    <p:anim calcmode="lin" valueType="num">
                                      <p:cBhvr additive="base">
                                        <p:cTn id="30" dur="500" fill="hold"/>
                                        <p:tgtEl>
                                          <p:spTgt spid="10"/>
                                        </p:tgtEl>
                                        <p:attrNameLst>
                                          <p:attrName>ppt_x</p:attrName>
                                        </p:attrNameLst>
                                      </p:cBhvr>
                                      <p:tavLst>
                                        <p:tav tm="0">
                                          <p:val>
                                            <p:strVal val="#ppt_x"/>
                                          </p:val>
                                        </p:tav>
                                        <p:tav tm="100000">
                                          <p:val>
                                            <p:strVal val="#ppt_x"/>
                                          </p:val>
                                        </p:tav>
                                      </p:tavLst>
                                    </p:anim>
                                    <p:anim calcmode="lin" valueType="num">
                                      <p:cBhvr additive="base">
                                        <p:cTn id="31"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12"/>
                                        </p:tgtEl>
                                        <p:attrNameLst>
                                          <p:attrName>style.visibility</p:attrName>
                                        </p:attrNameLst>
                                      </p:cBhvr>
                                      <p:to>
                                        <p:strVal val="visible"/>
                                      </p:to>
                                    </p:set>
                                    <p:anim calcmode="lin" valueType="num">
                                      <p:cBhvr additive="base">
                                        <p:cTn id="36" dur="500" fill="hold"/>
                                        <p:tgtEl>
                                          <p:spTgt spid="12"/>
                                        </p:tgtEl>
                                        <p:attrNameLst>
                                          <p:attrName>ppt_x</p:attrName>
                                        </p:attrNameLst>
                                      </p:cBhvr>
                                      <p:tavLst>
                                        <p:tav tm="0">
                                          <p:val>
                                            <p:strVal val="#ppt_x"/>
                                          </p:val>
                                        </p:tav>
                                        <p:tav tm="100000">
                                          <p:val>
                                            <p:strVal val="#ppt_x"/>
                                          </p:val>
                                        </p:tav>
                                      </p:tavLst>
                                    </p:anim>
                                    <p:anim calcmode="lin" valueType="num">
                                      <p:cBhvr additive="base">
                                        <p:cTn id="37"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3" grpId="0" animBg="1"/>
      <p:bldP spid="9" grpId="0" animBg="1"/>
      <p:bldP spid="10" grpId="0" animBg="1"/>
      <p:bldP spid="11" grpId="0"/>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AAA1FA20-37F4-417F-871B-B8517F1F30C0}"/>
              </a:ext>
            </a:extLst>
          </p:cNvPr>
          <p:cNvSpPr txBox="1"/>
          <p:nvPr/>
        </p:nvSpPr>
        <p:spPr>
          <a:xfrm>
            <a:off x="1018867" y="964959"/>
            <a:ext cx="5582265" cy="2862322"/>
          </a:xfrm>
          <a:prstGeom prst="rect">
            <a:avLst/>
          </a:prstGeom>
          <a:noFill/>
          <a:ln>
            <a:solidFill>
              <a:srgbClr val="C00000"/>
            </a:solidFill>
          </a:ln>
        </p:spPr>
        <p:txBody>
          <a:bodyPr wrap="square">
            <a:spAutoFit/>
          </a:bodyPr>
          <a:lstStyle/>
          <a:p>
            <a:r>
              <a:rPr lang="zh-CN" altLang="en-US" sz="2000" dirty="0">
                <a:solidFill>
                  <a:srgbClr val="C00000"/>
                </a:solidFill>
              </a:rPr>
              <a:t>算法</a:t>
            </a:r>
            <a:r>
              <a:rPr lang="en-US" altLang="zh-CN" sz="2000" dirty="0">
                <a:solidFill>
                  <a:srgbClr val="C00000"/>
                </a:solidFill>
              </a:rPr>
              <a:t>2</a:t>
            </a:r>
            <a:r>
              <a:rPr lang="zh-CN" altLang="en-US" sz="2000" dirty="0">
                <a:solidFill>
                  <a:srgbClr val="C00000"/>
                </a:solidFill>
              </a:rPr>
              <a:t>：</a:t>
            </a:r>
            <a:endParaRPr lang="en-US" altLang="zh-CN" sz="2000" dirty="0">
              <a:solidFill>
                <a:srgbClr val="C00000"/>
              </a:solidFill>
            </a:endParaRPr>
          </a:p>
          <a:p>
            <a:r>
              <a:rPr lang="en-US" altLang="zh-CN" sz="2000" dirty="0" err="1"/>
              <a:t>cout</a:t>
            </a:r>
            <a:r>
              <a:rPr lang="en-US" altLang="zh-CN" sz="2000" dirty="0"/>
              <a:t> &lt;&lt;a &lt;&lt;" "&lt;&lt;b &lt;&lt;" ";	</a:t>
            </a:r>
          </a:p>
          <a:p>
            <a:r>
              <a:rPr lang="en-US" altLang="zh-CN" sz="2000" dirty="0"/>
              <a:t>a = 1, b = 1, c = 0;</a:t>
            </a:r>
          </a:p>
          <a:p>
            <a:r>
              <a:rPr lang="en-US" altLang="zh-CN" sz="2000" dirty="0"/>
              <a:t>for(</a:t>
            </a:r>
            <a:r>
              <a:rPr lang="en-US" altLang="zh-CN" sz="2000" dirty="0" err="1"/>
              <a:t>i</a:t>
            </a:r>
            <a:r>
              <a:rPr lang="en-US" altLang="zh-CN" sz="2000" dirty="0"/>
              <a:t> = 1; </a:t>
            </a:r>
            <a:r>
              <a:rPr lang="en-US" altLang="zh-CN" sz="2000" dirty="0" err="1"/>
              <a:t>i</a:t>
            </a:r>
            <a:r>
              <a:rPr lang="en-US" altLang="zh-CN" sz="2000" dirty="0"/>
              <a:t>&lt;=4; </a:t>
            </a:r>
            <a:r>
              <a:rPr lang="en-US" altLang="zh-CN" sz="2000" dirty="0" err="1"/>
              <a:t>i</a:t>
            </a:r>
            <a:r>
              <a:rPr lang="en-US" altLang="zh-CN" sz="2000" dirty="0"/>
              <a:t>++) {</a:t>
            </a:r>
          </a:p>
          <a:p>
            <a:r>
              <a:rPr lang="en-US" altLang="zh-CN" sz="2000" dirty="0"/>
              <a:t>	c = a + b;</a:t>
            </a:r>
          </a:p>
          <a:p>
            <a:r>
              <a:rPr lang="en-US" altLang="zh-CN" sz="2000" dirty="0"/>
              <a:t>	a = b + c;</a:t>
            </a:r>
          </a:p>
          <a:p>
            <a:r>
              <a:rPr lang="en-US" altLang="zh-CN" sz="2000" dirty="0"/>
              <a:t>	b = c + a;</a:t>
            </a:r>
          </a:p>
          <a:p>
            <a:r>
              <a:rPr lang="en-US" altLang="zh-CN" sz="2000" dirty="0"/>
              <a:t>      </a:t>
            </a:r>
            <a:r>
              <a:rPr lang="en-US" altLang="zh-CN" sz="2000" dirty="0" err="1"/>
              <a:t>cout</a:t>
            </a:r>
            <a:r>
              <a:rPr lang="en-US" altLang="zh-CN" sz="2000" dirty="0"/>
              <a:t> &lt;&lt; a &lt;&lt; " " &lt;&lt;  b &lt;&lt; " " &lt;&lt; c &lt;&lt; </a:t>
            </a:r>
            <a:r>
              <a:rPr lang="en-US" altLang="zh-CN" sz="2000" dirty="0" err="1"/>
              <a:t>endl</a:t>
            </a:r>
            <a:r>
              <a:rPr lang="en-US" altLang="zh-CN" sz="2000" dirty="0"/>
              <a:t>;</a:t>
            </a:r>
          </a:p>
          <a:p>
            <a:r>
              <a:rPr lang="en-US" altLang="zh-CN" sz="2000" dirty="0"/>
              <a:t>} </a:t>
            </a:r>
            <a:endParaRPr lang="zh-CN" altLang="en-US" sz="2000" dirty="0"/>
          </a:p>
        </p:txBody>
      </p:sp>
      <p:sp>
        <p:nvSpPr>
          <p:cNvPr id="5" name="文本框 4">
            <a:extLst>
              <a:ext uri="{FF2B5EF4-FFF2-40B4-BE49-F238E27FC236}">
                <a16:creationId xmlns:a16="http://schemas.microsoft.com/office/drawing/2014/main" id="{EF665F20-80F5-4702-90D5-94D53129A8FA}"/>
              </a:ext>
            </a:extLst>
          </p:cNvPr>
          <p:cNvSpPr txBox="1"/>
          <p:nvPr/>
        </p:nvSpPr>
        <p:spPr>
          <a:xfrm>
            <a:off x="1018867" y="4209603"/>
            <a:ext cx="5582265" cy="2246769"/>
          </a:xfrm>
          <a:prstGeom prst="rect">
            <a:avLst/>
          </a:prstGeom>
          <a:noFill/>
          <a:ln>
            <a:solidFill>
              <a:srgbClr val="C00000"/>
            </a:solidFill>
          </a:ln>
        </p:spPr>
        <p:txBody>
          <a:bodyPr wrap="square">
            <a:spAutoFit/>
          </a:bodyPr>
          <a:lstStyle/>
          <a:p>
            <a:r>
              <a:rPr lang="zh-CN" altLang="en-US" sz="2000" dirty="0">
                <a:solidFill>
                  <a:srgbClr val="C00000"/>
                </a:solidFill>
              </a:rPr>
              <a:t>算法</a:t>
            </a:r>
            <a:r>
              <a:rPr lang="en-US" altLang="zh-CN" sz="2000" dirty="0">
                <a:solidFill>
                  <a:srgbClr val="C00000"/>
                </a:solidFill>
              </a:rPr>
              <a:t>3</a:t>
            </a:r>
            <a:r>
              <a:rPr lang="zh-CN" altLang="en-US" sz="2000" dirty="0">
                <a:solidFill>
                  <a:srgbClr val="C00000"/>
                </a:solidFill>
              </a:rPr>
              <a:t>：</a:t>
            </a:r>
            <a:endParaRPr lang="en-US" altLang="zh-CN" sz="2000" dirty="0">
              <a:solidFill>
                <a:srgbClr val="C00000"/>
              </a:solidFill>
            </a:endParaRPr>
          </a:p>
          <a:p>
            <a:r>
              <a:rPr lang="en-US" altLang="zh-CN" sz="2000" dirty="0"/>
              <a:t>a = 1, b = 1, c = 0;</a:t>
            </a:r>
          </a:p>
          <a:p>
            <a:r>
              <a:rPr lang="en-US" altLang="zh-CN" sz="2000" dirty="0"/>
              <a:t>for(</a:t>
            </a:r>
            <a:r>
              <a:rPr lang="en-US" altLang="zh-CN" sz="2000" dirty="0" err="1"/>
              <a:t>i</a:t>
            </a:r>
            <a:r>
              <a:rPr lang="en-US" altLang="zh-CN" sz="2000" dirty="0"/>
              <a:t>=1; </a:t>
            </a:r>
            <a:r>
              <a:rPr lang="en-US" altLang="zh-CN" sz="2000" dirty="0" err="1"/>
              <a:t>i</a:t>
            </a:r>
            <a:r>
              <a:rPr lang="en-US" altLang="zh-CN" sz="2000" dirty="0"/>
              <a:t>&lt;=5; </a:t>
            </a:r>
            <a:r>
              <a:rPr lang="en-US" altLang="zh-CN" sz="2000" dirty="0" err="1"/>
              <a:t>i</a:t>
            </a:r>
            <a:r>
              <a:rPr lang="en-US" altLang="zh-CN" sz="2000" dirty="0"/>
              <a:t>++) {</a:t>
            </a:r>
          </a:p>
          <a:p>
            <a:r>
              <a:rPr lang="en-US" altLang="zh-CN" sz="2000" dirty="0"/>
              <a:t>	a = a + b;</a:t>
            </a:r>
          </a:p>
          <a:p>
            <a:r>
              <a:rPr lang="en-US" altLang="zh-CN" sz="2000" dirty="0"/>
              <a:t>	b = a + b;</a:t>
            </a:r>
          </a:p>
          <a:p>
            <a:r>
              <a:rPr lang="en-US" altLang="zh-CN" sz="2000" dirty="0"/>
              <a:t>	</a:t>
            </a:r>
            <a:r>
              <a:rPr lang="en-US" altLang="zh-CN" sz="2000" dirty="0" err="1"/>
              <a:t>cout</a:t>
            </a:r>
            <a:r>
              <a:rPr lang="en-US" altLang="zh-CN" sz="2000" dirty="0"/>
              <a:t> &lt;&lt; a &lt;&lt; " " &lt;&lt; b  &lt;&lt; </a:t>
            </a:r>
            <a:r>
              <a:rPr lang="en-US" altLang="zh-CN" sz="2000" dirty="0" err="1"/>
              <a:t>endl</a:t>
            </a:r>
            <a:r>
              <a:rPr lang="en-US" altLang="zh-CN" sz="2000" dirty="0"/>
              <a:t>;</a:t>
            </a:r>
          </a:p>
          <a:p>
            <a:r>
              <a:rPr lang="en-US" altLang="zh-CN" sz="2000" dirty="0"/>
              <a:t>}</a:t>
            </a:r>
            <a:endParaRPr lang="zh-CN" altLang="en-US" sz="2000" dirty="0"/>
          </a:p>
        </p:txBody>
      </p:sp>
      <p:sp>
        <p:nvSpPr>
          <p:cNvPr id="2" name="文本框 1">
            <a:extLst>
              <a:ext uri="{FF2B5EF4-FFF2-40B4-BE49-F238E27FC236}">
                <a16:creationId xmlns:a16="http://schemas.microsoft.com/office/drawing/2014/main" id="{5A50C5C9-E146-428A-A523-ECE84318E9FF}"/>
              </a:ext>
            </a:extLst>
          </p:cNvPr>
          <p:cNvSpPr txBox="1"/>
          <p:nvPr/>
        </p:nvSpPr>
        <p:spPr>
          <a:xfrm>
            <a:off x="6724902" y="964959"/>
            <a:ext cx="5582265" cy="2862322"/>
          </a:xfrm>
          <a:prstGeom prst="rect">
            <a:avLst/>
          </a:prstGeom>
          <a:noFill/>
          <a:ln>
            <a:solidFill>
              <a:srgbClr val="C00000"/>
            </a:solidFill>
          </a:ln>
        </p:spPr>
        <p:txBody>
          <a:bodyPr wrap="square">
            <a:spAutoFit/>
          </a:bodyPr>
          <a:lstStyle/>
          <a:p>
            <a:r>
              <a:rPr lang="zh-CN" altLang="en-US" sz="2000" dirty="0">
                <a:solidFill>
                  <a:srgbClr val="C00000"/>
                </a:solidFill>
              </a:rPr>
              <a:t>算法</a:t>
            </a:r>
            <a:r>
              <a:rPr lang="en-US" altLang="zh-CN" sz="2000" dirty="0">
                <a:solidFill>
                  <a:srgbClr val="C00000"/>
                </a:solidFill>
              </a:rPr>
              <a:t>4</a:t>
            </a:r>
            <a:r>
              <a:rPr lang="zh-CN" altLang="en-US" sz="2000" dirty="0">
                <a:solidFill>
                  <a:srgbClr val="C00000"/>
                </a:solidFill>
              </a:rPr>
              <a:t>：</a:t>
            </a:r>
            <a:endParaRPr lang="en-US" altLang="zh-CN" sz="2000" dirty="0">
              <a:solidFill>
                <a:srgbClr val="C00000"/>
              </a:solidFill>
            </a:endParaRPr>
          </a:p>
          <a:p>
            <a:r>
              <a:rPr lang="en-US" altLang="zh-CN" sz="2000" dirty="0">
                <a:solidFill>
                  <a:srgbClr val="C00000"/>
                </a:solidFill>
              </a:rPr>
              <a:t>#define NUM 30</a:t>
            </a:r>
          </a:p>
          <a:p>
            <a:r>
              <a:rPr lang="en-US" altLang="zh-CN" sz="2000" dirty="0"/>
              <a:t>long </a:t>
            </a:r>
            <a:r>
              <a:rPr lang="en-US" altLang="zh-CN" sz="2000" dirty="0" err="1"/>
              <a:t>long</a:t>
            </a:r>
            <a:r>
              <a:rPr lang="en-US" altLang="zh-CN" sz="2000" dirty="0"/>
              <a:t> f[NUM+1]={0};</a:t>
            </a:r>
          </a:p>
          <a:p>
            <a:r>
              <a:rPr lang="en-US" altLang="zh-CN" sz="2000" dirty="0"/>
              <a:t>	f[1] = f[2] = 1;</a:t>
            </a:r>
          </a:p>
          <a:p>
            <a:r>
              <a:rPr lang="en-US" altLang="zh-CN" sz="2000" dirty="0"/>
              <a:t>	</a:t>
            </a:r>
            <a:r>
              <a:rPr lang="en-US" altLang="zh-CN" sz="2000" dirty="0" err="1"/>
              <a:t>cout</a:t>
            </a:r>
            <a:r>
              <a:rPr lang="en-US" altLang="zh-CN" sz="2000" dirty="0"/>
              <a:t>&lt;&lt; f[1] &lt;&lt; " " &lt;&lt; f[2] &lt;&lt; " ";</a:t>
            </a:r>
          </a:p>
          <a:p>
            <a:r>
              <a:rPr lang="en-US" altLang="zh-CN" sz="2000" dirty="0"/>
              <a:t>	for(int </a:t>
            </a:r>
            <a:r>
              <a:rPr lang="en-US" altLang="zh-CN" sz="2000" dirty="0" err="1"/>
              <a:t>i</a:t>
            </a:r>
            <a:r>
              <a:rPr lang="en-US" altLang="zh-CN" sz="2000" dirty="0"/>
              <a:t>=3; </a:t>
            </a:r>
            <a:r>
              <a:rPr lang="en-US" altLang="zh-CN" sz="2000" dirty="0" err="1"/>
              <a:t>i</a:t>
            </a:r>
            <a:r>
              <a:rPr lang="en-US" altLang="zh-CN" sz="2000" dirty="0"/>
              <a:t>&lt;=NUM; </a:t>
            </a:r>
            <a:r>
              <a:rPr lang="en-US" altLang="zh-CN" sz="2000" dirty="0" err="1"/>
              <a:t>i</a:t>
            </a:r>
            <a:r>
              <a:rPr lang="en-US" altLang="zh-CN" sz="2000" dirty="0"/>
              <a:t>++) {</a:t>
            </a:r>
          </a:p>
          <a:p>
            <a:r>
              <a:rPr lang="en-US" altLang="zh-CN" sz="2000" dirty="0"/>
              <a:t>		f[</a:t>
            </a:r>
            <a:r>
              <a:rPr lang="en-US" altLang="zh-CN" sz="2000" dirty="0" err="1"/>
              <a:t>i</a:t>
            </a:r>
            <a:r>
              <a:rPr lang="en-US" altLang="zh-CN" sz="2000" dirty="0"/>
              <a:t>] = f[i-1] + f[i-2];</a:t>
            </a:r>
          </a:p>
          <a:p>
            <a:r>
              <a:rPr lang="en-US" altLang="zh-CN" sz="2000" dirty="0"/>
              <a:t>		</a:t>
            </a:r>
            <a:r>
              <a:rPr lang="en-US" altLang="zh-CN" sz="2000" dirty="0" err="1"/>
              <a:t>cout</a:t>
            </a:r>
            <a:r>
              <a:rPr lang="en-US" altLang="zh-CN" sz="2000" dirty="0"/>
              <a:t> &lt;&lt; f[</a:t>
            </a:r>
            <a:r>
              <a:rPr lang="en-US" altLang="zh-CN" sz="2000" dirty="0" err="1"/>
              <a:t>i</a:t>
            </a:r>
            <a:r>
              <a:rPr lang="en-US" altLang="zh-CN" sz="2000" dirty="0"/>
              <a:t>] &lt;&lt; </a:t>
            </a:r>
            <a:r>
              <a:rPr lang="en-US" altLang="zh-CN" sz="2000" dirty="0" err="1"/>
              <a:t>endl</a:t>
            </a:r>
            <a:r>
              <a:rPr lang="en-US" altLang="zh-CN" sz="2000" dirty="0"/>
              <a:t>;</a:t>
            </a:r>
          </a:p>
          <a:p>
            <a:r>
              <a:rPr lang="en-US" altLang="zh-CN" sz="2000" dirty="0"/>
              <a:t>	}</a:t>
            </a:r>
            <a:endParaRPr lang="zh-CN" altLang="en-US" sz="2000" dirty="0"/>
          </a:p>
        </p:txBody>
      </p:sp>
    </p:spTree>
    <p:extLst>
      <p:ext uri="{BB962C8B-B14F-4D97-AF65-F5344CB8AC3E}">
        <p14:creationId xmlns:p14="http://schemas.microsoft.com/office/powerpoint/2010/main" val="5562965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文本框 28"/>
          <p:cNvSpPr txBox="1"/>
          <p:nvPr/>
        </p:nvSpPr>
        <p:spPr>
          <a:xfrm flipH="1">
            <a:off x="8597209" y="1552867"/>
            <a:ext cx="1555739" cy="461665"/>
          </a:xfrm>
          <a:prstGeom prst="rect">
            <a:avLst/>
          </a:prstGeom>
          <a:noFill/>
        </p:spPr>
        <p:txBody>
          <a:bodyPr wrap="square" rtlCol="0">
            <a:spAutoFit/>
          </a:bodyPr>
          <a:lstStyle/>
          <a:p>
            <a:pPr algn="r"/>
            <a:r>
              <a:rPr lang="zh-CN" altLang="en-US" sz="2400" dirty="0">
                <a:solidFill>
                  <a:schemeClr val="accent2"/>
                </a:solidFill>
                <a:latin typeface="Impact" panose="020B0806030902050204" pitchFamily="34" charset="0"/>
              </a:rPr>
              <a:t>问题分析</a:t>
            </a:r>
          </a:p>
        </p:txBody>
      </p:sp>
      <p:sp>
        <p:nvSpPr>
          <p:cNvPr id="30" name="TextBox 42"/>
          <p:cNvSpPr txBox="1"/>
          <p:nvPr/>
        </p:nvSpPr>
        <p:spPr>
          <a:xfrm flipH="1">
            <a:off x="1632153" y="1450611"/>
            <a:ext cx="7173392" cy="707886"/>
          </a:xfrm>
          <a:prstGeom prst="rect">
            <a:avLst/>
          </a:prstGeom>
          <a:noFill/>
        </p:spPr>
        <p:txBody>
          <a:bodyPr wrap="square" rtlCol="0">
            <a:spAutoFit/>
          </a:bodyPr>
          <a:lstStyle/>
          <a:p>
            <a:r>
              <a:rPr lang="zh-CN" altLang="en-US" sz="2000" b="1" dirty="0">
                <a:solidFill>
                  <a:schemeClr val="bg2">
                    <a:lumMod val="25000"/>
                  </a:schemeClr>
                </a:solidFill>
              </a:rPr>
              <a:t>      小学曾学习过用</a:t>
            </a:r>
            <a:r>
              <a:rPr lang="zh-CN" altLang="en-US" sz="2000" b="1" dirty="0">
                <a:solidFill>
                  <a:srgbClr val="C00000"/>
                </a:solidFill>
              </a:rPr>
              <a:t>短除法</a:t>
            </a:r>
            <a:r>
              <a:rPr lang="zh-CN" altLang="en-US" sz="2000" b="1" dirty="0">
                <a:solidFill>
                  <a:schemeClr val="bg2">
                    <a:lumMod val="25000"/>
                  </a:schemeClr>
                </a:solidFill>
              </a:rPr>
              <a:t>手工求解此问题，模拟这个计算过程，可以设计出解决此问题的算法。更有效的是辗转相除法。</a:t>
            </a:r>
          </a:p>
        </p:txBody>
      </p:sp>
      <p:sp>
        <p:nvSpPr>
          <p:cNvPr id="33" name="文本框 32"/>
          <p:cNvSpPr txBox="1"/>
          <p:nvPr/>
        </p:nvSpPr>
        <p:spPr>
          <a:xfrm>
            <a:off x="1682490" y="4475334"/>
            <a:ext cx="2368209" cy="1754326"/>
          </a:xfrm>
          <a:prstGeom prst="rect">
            <a:avLst/>
          </a:prstGeom>
          <a:noFill/>
          <a:ln>
            <a:solidFill>
              <a:srgbClr val="C00000"/>
            </a:solidFill>
          </a:ln>
        </p:spPr>
        <p:txBody>
          <a:bodyPr wrap="square" rtlCol="0">
            <a:spAutoFit/>
          </a:bodyPr>
          <a:lstStyle/>
          <a:p>
            <a:r>
              <a:rPr lang="zh-CN" altLang="en-US" sz="2400" dirty="0">
                <a:solidFill>
                  <a:srgbClr val="C00000"/>
                </a:solidFill>
                <a:latin typeface="微软雅黑" panose="020B0503020204020204" pitchFamily="34" charset="-122"/>
                <a:ea typeface="微软雅黑" panose="020B0503020204020204" pitchFamily="34" charset="-122"/>
              </a:rPr>
              <a:t>数学建模</a:t>
            </a:r>
            <a:r>
              <a:rPr lang="zh-CN" altLang="en-US" sz="2400" dirty="0">
                <a:solidFill>
                  <a:schemeClr val="accent3"/>
                </a:solidFill>
                <a:latin typeface="微软雅黑" panose="020B0503020204020204" pitchFamily="34" charset="-122"/>
                <a:ea typeface="微软雅黑" panose="020B0503020204020204" pitchFamily="34" charset="-122"/>
              </a:rPr>
              <a:t>：</a:t>
            </a:r>
            <a:endParaRPr lang="en-US" altLang="zh-CN" sz="2400" dirty="0">
              <a:solidFill>
                <a:schemeClr val="accent3"/>
              </a:solidFill>
              <a:latin typeface="微软雅黑" panose="020B0503020204020204" pitchFamily="34" charset="-122"/>
              <a:ea typeface="微软雅黑" panose="020B0503020204020204" pitchFamily="34" charset="-122"/>
            </a:endParaRPr>
          </a:p>
          <a:p>
            <a:pPr algn="just"/>
            <a:r>
              <a:rPr lang="en-US" altLang="zh-CN" sz="2400" dirty="0">
                <a:solidFill>
                  <a:schemeClr val="accent3"/>
                </a:solidFill>
                <a:latin typeface="微软雅黑" panose="020B0503020204020204" pitchFamily="34" charset="-122"/>
                <a:ea typeface="微软雅黑" panose="020B0503020204020204" pitchFamily="34" charset="-122"/>
              </a:rPr>
              <a:t>     </a:t>
            </a:r>
            <a:r>
              <a:rPr lang="zh-CN" altLang="en-US" sz="2000" dirty="0">
                <a:solidFill>
                  <a:schemeClr val="bg2">
                    <a:lumMod val="25000"/>
                  </a:schemeClr>
                </a:solidFill>
                <a:latin typeface="微软雅黑" panose="020B0503020204020204" pitchFamily="34" charset="-122"/>
                <a:ea typeface="微软雅黑" panose="020B0503020204020204" pitchFamily="34" charset="-122"/>
              </a:rPr>
              <a:t>辗转相除法（欧几里德算法）是根据</a:t>
            </a:r>
            <a:r>
              <a:rPr lang="zh-CN" altLang="en-US" sz="2000" dirty="0">
                <a:solidFill>
                  <a:srgbClr val="C00000"/>
                </a:solidFill>
                <a:latin typeface="微软雅黑" panose="020B0503020204020204" pitchFamily="34" charset="-122"/>
                <a:ea typeface="微软雅黑" panose="020B0503020204020204" pitchFamily="34" charset="-122"/>
              </a:rPr>
              <a:t>递推策略</a:t>
            </a:r>
            <a:r>
              <a:rPr lang="zh-CN" altLang="en-US" sz="2000" dirty="0">
                <a:solidFill>
                  <a:schemeClr val="bg2">
                    <a:lumMod val="25000"/>
                  </a:schemeClr>
                </a:solidFill>
                <a:latin typeface="微软雅黑" panose="020B0503020204020204" pitchFamily="34" charset="-122"/>
                <a:ea typeface="微软雅黑" panose="020B0503020204020204" pitchFamily="34" charset="-122"/>
              </a:rPr>
              <a:t>设计的</a:t>
            </a:r>
            <a:r>
              <a:rPr lang="zh-CN" altLang="en-US" sz="2000" b="1" dirty="0">
                <a:solidFill>
                  <a:schemeClr val="bg2">
                    <a:lumMod val="25000"/>
                  </a:schemeClr>
                </a:solidFill>
                <a:latin typeface="微软雅黑" panose="020B0503020204020204" pitchFamily="34" charset="-122"/>
                <a:ea typeface="微软雅黑" panose="020B0503020204020204" pitchFamily="34" charset="-122"/>
              </a:rPr>
              <a:t>。</a:t>
            </a:r>
            <a:endParaRPr lang="zh-CN" altLang="en-US" sz="2400" b="1" dirty="0">
              <a:solidFill>
                <a:schemeClr val="bg2">
                  <a:lumMod val="25000"/>
                </a:schemeClr>
              </a:solidFill>
              <a:latin typeface="微软雅黑" panose="020B0503020204020204" pitchFamily="34" charset="-122"/>
              <a:ea typeface="微软雅黑" panose="020B0503020204020204" pitchFamily="34" charset="-122"/>
            </a:endParaRPr>
          </a:p>
        </p:txBody>
      </p:sp>
      <p:grpSp>
        <p:nvGrpSpPr>
          <p:cNvPr id="63" name="组合 62"/>
          <p:cNvGrpSpPr/>
          <p:nvPr/>
        </p:nvGrpSpPr>
        <p:grpSpPr>
          <a:xfrm>
            <a:off x="10291019" y="1333991"/>
            <a:ext cx="821963" cy="899416"/>
            <a:chOff x="2657311" y="3910522"/>
            <a:chExt cx="1303470" cy="1303696"/>
          </a:xfrm>
        </p:grpSpPr>
        <p:grpSp>
          <p:nvGrpSpPr>
            <p:cNvPr id="13" name="组合 12"/>
            <p:cNvGrpSpPr/>
            <p:nvPr/>
          </p:nvGrpSpPr>
          <p:grpSpPr>
            <a:xfrm>
              <a:off x="2657311" y="3910522"/>
              <a:ext cx="1303470" cy="1303696"/>
              <a:chOff x="5054033" y="1695602"/>
              <a:chExt cx="765599" cy="765732"/>
            </a:xfrm>
          </p:grpSpPr>
          <p:sp>
            <p:nvSpPr>
              <p:cNvPr id="14" name="椭圆 27"/>
              <p:cNvSpPr>
                <a:spLocks noChangeArrowheads="1"/>
              </p:cNvSpPr>
              <p:nvPr/>
            </p:nvSpPr>
            <p:spPr bwMode="auto">
              <a:xfrm>
                <a:off x="5054033" y="1695602"/>
                <a:ext cx="765599" cy="765732"/>
              </a:xfrm>
              <a:prstGeom prst="ellipse">
                <a:avLst/>
              </a:prstGeom>
              <a:gradFill rotWithShape="1">
                <a:gsLst>
                  <a:gs pos="63000">
                    <a:srgbClr val="ECECEC"/>
                  </a:gs>
                  <a:gs pos="100000">
                    <a:srgbClr val="F7F7F7"/>
                  </a:gs>
                  <a:gs pos="9000">
                    <a:srgbClr val="BEBEBE"/>
                  </a:gs>
                </a:gsLst>
                <a:lin ang="7800000" scaled="0"/>
              </a:gradFill>
              <a:ln w="31750">
                <a:gradFill>
                  <a:gsLst>
                    <a:gs pos="0">
                      <a:schemeClr val="bg1"/>
                    </a:gs>
                    <a:gs pos="100000">
                      <a:schemeClr val="bg1">
                        <a:lumMod val="85000"/>
                      </a:schemeClr>
                    </a:gs>
                  </a:gsLst>
                  <a:lin ang="7800000" scaled="0"/>
                </a:gradFill>
              </a:ln>
              <a:effectLst>
                <a:outerShdw blurRad="203200" dist="127000" dir="7200000" sx="102000" sy="102000" algn="ctr" rotWithShape="0">
                  <a:schemeClr val="tx1">
                    <a:lumMod val="90000"/>
                    <a:lumOff val="10000"/>
                    <a:alpha val="40000"/>
                  </a:schemeClr>
                </a:outerShdw>
              </a:effectLst>
            </p:spPr>
            <p:txBody>
              <a:bodyPr wrap="none" anchor="ctr"/>
              <a:lstStyle/>
              <a:p>
                <a:pPr latinLnBrk="1"/>
                <a:endParaRPr kumimoji="1" lang="zh-CN" altLang="zh-CN" sz="2600">
                  <a:solidFill>
                    <a:srgbClr val="000000"/>
                  </a:solidFill>
                  <a:latin typeface="굴림" charset="-127"/>
                  <a:ea typeface="굴림" charset="-127"/>
                  <a:sym typeface="微软雅黑" pitchFamily="34" charset="-122"/>
                </a:endParaRPr>
              </a:p>
            </p:txBody>
          </p:sp>
          <p:sp>
            <p:nvSpPr>
              <p:cNvPr id="15" name="椭圆 28"/>
              <p:cNvSpPr>
                <a:spLocks noChangeArrowheads="1"/>
              </p:cNvSpPr>
              <p:nvPr/>
            </p:nvSpPr>
            <p:spPr bwMode="auto">
              <a:xfrm>
                <a:off x="5139119" y="1780703"/>
                <a:ext cx="595426" cy="595530"/>
              </a:xfrm>
              <a:prstGeom prst="ellipse">
                <a:avLst/>
              </a:prstGeom>
              <a:gradFill rotWithShape="1">
                <a:gsLst>
                  <a:gs pos="63000">
                    <a:srgbClr val="ECECEC"/>
                  </a:gs>
                  <a:gs pos="100000">
                    <a:srgbClr val="F7F7F7"/>
                  </a:gs>
                  <a:gs pos="9000">
                    <a:srgbClr val="BEBEBE"/>
                  </a:gs>
                </a:gsLst>
                <a:lin ang="4200000" scaled="0"/>
              </a:gradFill>
              <a:ln w="31750">
                <a:gradFill>
                  <a:gsLst>
                    <a:gs pos="0">
                      <a:schemeClr val="bg1"/>
                    </a:gs>
                    <a:gs pos="100000">
                      <a:schemeClr val="bg1">
                        <a:lumMod val="85000"/>
                      </a:schemeClr>
                    </a:gs>
                  </a:gsLst>
                  <a:lin ang="7800000" scaled="0"/>
                </a:gradFill>
              </a:ln>
              <a:effectLst>
                <a:outerShdw blurRad="203200" dist="127000" dir="7200000" sx="102000" sy="102000" algn="ctr" rotWithShape="0">
                  <a:schemeClr val="tx1">
                    <a:lumMod val="90000"/>
                    <a:lumOff val="10000"/>
                    <a:alpha val="40000"/>
                  </a:schemeClr>
                </a:outerShdw>
              </a:effectLst>
            </p:spPr>
            <p:txBody>
              <a:bodyPr wrap="none" anchor="ctr"/>
              <a:lstStyle/>
              <a:p>
                <a:pPr latinLnBrk="1"/>
                <a:endParaRPr kumimoji="1" lang="zh-CN" altLang="zh-CN" sz="2600" dirty="0">
                  <a:solidFill>
                    <a:srgbClr val="000000"/>
                  </a:solidFill>
                  <a:latin typeface="굴림" charset="-127"/>
                  <a:ea typeface="굴림" charset="-127"/>
                  <a:sym typeface="微软雅黑" pitchFamily="34" charset="-122"/>
                </a:endParaRPr>
              </a:p>
            </p:txBody>
          </p:sp>
        </p:grpSp>
        <p:sp>
          <p:nvSpPr>
            <p:cNvPr id="48" name="Freeform 118"/>
            <p:cNvSpPr>
              <a:spLocks noChangeAspect="1" noEditPoints="1"/>
            </p:cNvSpPr>
            <p:nvPr/>
          </p:nvSpPr>
          <p:spPr bwMode="auto">
            <a:xfrm>
              <a:off x="3060612" y="4331493"/>
              <a:ext cx="496871" cy="461752"/>
            </a:xfrm>
            <a:custGeom>
              <a:avLst/>
              <a:gdLst>
                <a:gd name="T0" fmla="*/ 80 w 85"/>
                <a:gd name="T1" fmla="*/ 53 h 85"/>
                <a:gd name="T2" fmla="*/ 80 w 85"/>
                <a:gd name="T3" fmla="*/ 80 h 85"/>
                <a:gd name="T4" fmla="*/ 74 w 85"/>
                <a:gd name="T5" fmla="*/ 85 h 85"/>
                <a:gd name="T6" fmla="*/ 10 w 85"/>
                <a:gd name="T7" fmla="*/ 85 h 85"/>
                <a:gd name="T8" fmla="*/ 5 w 85"/>
                <a:gd name="T9" fmla="*/ 80 h 85"/>
                <a:gd name="T10" fmla="*/ 5 w 85"/>
                <a:gd name="T11" fmla="*/ 53 h 85"/>
                <a:gd name="T12" fmla="*/ 17 w 85"/>
                <a:gd name="T13" fmla="*/ 56 h 85"/>
                <a:gd name="T14" fmla="*/ 17 w 85"/>
                <a:gd name="T15" fmla="*/ 60 h 85"/>
                <a:gd name="T16" fmla="*/ 20 w 85"/>
                <a:gd name="T17" fmla="*/ 60 h 85"/>
                <a:gd name="T18" fmla="*/ 20 w 85"/>
                <a:gd name="T19" fmla="*/ 68 h 85"/>
                <a:gd name="T20" fmla="*/ 27 w 85"/>
                <a:gd name="T21" fmla="*/ 68 h 85"/>
                <a:gd name="T22" fmla="*/ 27 w 85"/>
                <a:gd name="T23" fmla="*/ 60 h 85"/>
                <a:gd name="T24" fmla="*/ 30 w 85"/>
                <a:gd name="T25" fmla="*/ 60 h 85"/>
                <a:gd name="T26" fmla="*/ 30 w 85"/>
                <a:gd name="T27" fmla="*/ 57 h 85"/>
                <a:gd name="T28" fmla="*/ 54 w 85"/>
                <a:gd name="T29" fmla="*/ 57 h 85"/>
                <a:gd name="T30" fmla="*/ 54 w 85"/>
                <a:gd name="T31" fmla="*/ 60 h 85"/>
                <a:gd name="T32" fmla="*/ 57 w 85"/>
                <a:gd name="T33" fmla="*/ 60 h 85"/>
                <a:gd name="T34" fmla="*/ 57 w 85"/>
                <a:gd name="T35" fmla="*/ 68 h 85"/>
                <a:gd name="T36" fmla="*/ 63 w 85"/>
                <a:gd name="T37" fmla="*/ 68 h 85"/>
                <a:gd name="T38" fmla="*/ 63 w 85"/>
                <a:gd name="T39" fmla="*/ 60 h 85"/>
                <a:gd name="T40" fmla="*/ 66 w 85"/>
                <a:gd name="T41" fmla="*/ 60 h 85"/>
                <a:gd name="T42" fmla="*/ 66 w 85"/>
                <a:gd name="T43" fmla="*/ 56 h 85"/>
                <a:gd name="T44" fmla="*/ 80 w 85"/>
                <a:gd name="T45" fmla="*/ 53 h 85"/>
                <a:gd name="T46" fmla="*/ 31 w 85"/>
                <a:gd name="T47" fmla="*/ 0 h 85"/>
                <a:gd name="T48" fmla="*/ 54 w 85"/>
                <a:gd name="T49" fmla="*/ 0 h 85"/>
                <a:gd name="T50" fmla="*/ 61 w 85"/>
                <a:gd name="T51" fmla="*/ 7 h 85"/>
                <a:gd name="T52" fmla="*/ 61 w 85"/>
                <a:gd name="T53" fmla="*/ 16 h 85"/>
                <a:gd name="T54" fmla="*/ 53 w 85"/>
                <a:gd name="T55" fmla="*/ 16 h 85"/>
                <a:gd name="T56" fmla="*/ 53 w 85"/>
                <a:gd name="T57" fmla="*/ 8 h 85"/>
                <a:gd name="T58" fmla="*/ 32 w 85"/>
                <a:gd name="T59" fmla="*/ 8 h 85"/>
                <a:gd name="T60" fmla="*/ 32 w 85"/>
                <a:gd name="T61" fmla="*/ 16 h 85"/>
                <a:gd name="T62" fmla="*/ 24 w 85"/>
                <a:gd name="T63" fmla="*/ 16 h 85"/>
                <a:gd name="T64" fmla="*/ 24 w 85"/>
                <a:gd name="T65" fmla="*/ 7 h 85"/>
                <a:gd name="T66" fmla="*/ 31 w 85"/>
                <a:gd name="T67" fmla="*/ 0 h 85"/>
                <a:gd name="T68" fmla="*/ 0 w 85"/>
                <a:gd name="T69" fmla="*/ 20 h 85"/>
                <a:gd name="T70" fmla="*/ 0 w 85"/>
                <a:gd name="T71" fmla="*/ 48 h 85"/>
                <a:gd name="T72" fmla="*/ 85 w 85"/>
                <a:gd name="T73" fmla="*/ 48 h 85"/>
                <a:gd name="T74" fmla="*/ 85 w 85"/>
                <a:gd name="T75" fmla="*/ 20 h 85"/>
                <a:gd name="T76" fmla="*/ 0 w 85"/>
                <a:gd name="T77" fmla="*/ 2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85" h="85">
                  <a:moveTo>
                    <a:pt x="80" y="53"/>
                  </a:moveTo>
                  <a:cubicBezTo>
                    <a:pt x="80" y="80"/>
                    <a:pt x="80" y="80"/>
                    <a:pt x="80" y="80"/>
                  </a:cubicBezTo>
                  <a:cubicBezTo>
                    <a:pt x="80" y="83"/>
                    <a:pt x="78" y="85"/>
                    <a:pt x="74" y="85"/>
                  </a:cubicBezTo>
                  <a:cubicBezTo>
                    <a:pt x="10" y="85"/>
                    <a:pt x="10" y="85"/>
                    <a:pt x="10" y="85"/>
                  </a:cubicBezTo>
                  <a:cubicBezTo>
                    <a:pt x="7" y="85"/>
                    <a:pt x="5" y="83"/>
                    <a:pt x="5" y="80"/>
                  </a:cubicBezTo>
                  <a:cubicBezTo>
                    <a:pt x="5" y="53"/>
                    <a:pt x="5" y="53"/>
                    <a:pt x="5" y="53"/>
                  </a:cubicBezTo>
                  <a:cubicBezTo>
                    <a:pt x="9" y="54"/>
                    <a:pt x="13" y="55"/>
                    <a:pt x="17" y="56"/>
                  </a:cubicBezTo>
                  <a:cubicBezTo>
                    <a:pt x="17" y="60"/>
                    <a:pt x="17" y="60"/>
                    <a:pt x="17" y="60"/>
                  </a:cubicBezTo>
                  <a:cubicBezTo>
                    <a:pt x="20" y="60"/>
                    <a:pt x="20" y="60"/>
                    <a:pt x="20" y="60"/>
                  </a:cubicBezTo>
                  <a:cubicBezTo>
                    <a:pt x="20" y="68"/>
                    <a:pt x="20" y="68"/>
                    <a:pt x="20" y="68"/>
                  </a:cubicBezTo>
                  <a:cubicBezTo>
                    <a:pt x="27" y="68"/>
                    <a:pt x="27" y="68"/>
                    <a:pt x="27" y="68"/>
                  </a:cubicBezTo>
                  <a:cubicBezTo>
                    <a:pt x="27" y="60"/>
                    <a:pt x="27" y="60"/>
                    <a:pt x="27" y="60"/>
                  </a:cubicBezTo>
                  <a:cubicBezTo>
                    <a:pt x="30" y="60"/>
                    <a:pt x="30" y="60"/>
                    <a:pt x="30" y="60"/>
                  </a:cubicBezTo>
                  <a:cubicBezTo>
                    <a:pt x="30" y="57"/>
                    <a:pt x="30" y="57"/>
                    <a:pt x="30" y="57"/>
                  </a:cubicBezTo>
                  <a:cubicBezTo>
                    <a:pt x="38" y="58"/>
                    <a:pt x="46" y="58"/>
                    <a:pt x="54" y="57"/>
                  </a:cubicBezTo>
                  <a:cubicBezTo>
                    <a:pt x="54" y="60"/>
                    <a:pt x="54" y="60"/>
                    <a:pt x="54" y="60"/>
                  </a:cubicBezTo>
                  <a:cubicBezTo>
                    <a:pt x="57" y="60"/>
                    <a:pt x="57" y="60"/>
                    <a:pt x="57" y="60"/>
                  </a:cubicBezTo>
                  <a:cubicBezTo>
                    <a:pt x="57" y="68"/>
                    <a:pt x="57" y="68"/>
                    <a:pt x="57" y="68"/>
                  </a:cubicBezTo>
                  <a:cubicBezTo>
                    <a:pt x="63" y="68"/>
                    <a:pt x="63" y="68"/>
                    <a:pt x="63" y="68"/>
                  </a:cubicBezTo>
                  <a:cubicBezTo>
                    <a:pt x="63" y="60"/>
                    <a:pt x="63" y="60"/>
                    <a:pt x="63" y="60"/>
                  </a:cubicBezTo>
                  <a:cubicBezTo>
                    <a:pt x="66" y="60"/>
                    <a:pt x="66" y="60"/>
                    <a:pt x="66" y="60"/>
                  </a:cubicBezTo>
                  <a:cubicBezTo>
                    <a:pt x="66" y="56"/>
                    <a:pt x="66" y="56"/>
                    <a:pt x="66" y="56"/>
                  </a:cubicBezTo>
                  <a:cubicBezTo>
                    <a:pt x="71" y="55"/>
                    <a:pt x="75" y="54"/>
                    <a:pt x="80" y="53"/>
                  </a:cubicBezTo>
                  <a:close/>
                  <a:moveTo>
                    <a:pt x="31" y="0"/>
                  </a:moveTo>
                  <a:cubicBezTo>
                    <a:pt x="54" y="0"/>
                    <a:pt x="54" y="0"/>
                    <a:pt x="54" y="0"/>
                  </a:cubicBezTo>
                  <a:cubicBezTo>
                    <a:pt x="58" y="0"/>
                    <a:pt x="61" y="3"/>
                    <a:pt x="61" y="7"/>
                  </a:cubicBezTo>
                  <a:cubicBezTo>
                    <a:pt x="61" y="16"/>
                    <a:pt x="61" y="16"/>
                    <a:pt x="61" y="16"/>
                  </a:cubicBezTo>
                  <a:cubicBezTo>
                    <a:pt x="53" y="16"/>
                    <a:pt x="53" y="16"/>
                    <a:pt x="53" y="16"/>
                  </a:cubicBezTo>
                  <a:cubicBezTo>
                    <a:pt x="53" y="8"/>
                    <a:pt x="53" y="8"/>
                    <a:pt x="53" y="8"/>
                  </a:cubicBezTo>
                  <a:cubicBezTo>
                    <a:pt x="32" y="8"/>
                    <a:pt x="32" y="8"/>
                    <a:pt x="32" y="8"/>
                  </a:cubicBezTo>
                  <a:cubicBezTo>
                    <a:pt x="32" y="16"/>
                    <a:pt x="32" y="16"/>
                    <a:pt x="32" y="16"/>
                  </a:cubicBezTo>
                  <a:cubicBezTo>
                    <a:pt x="24" y="16"/>
                    <a:pt x="24" y="16"/>
                    <a:pt x="24" y="16"/>
                  </a:cubicBezTo>
                  <a:cubicBezTo>
                    <a:pt x="24" y="7"/>
                    <a:pt x="24" y="7"/>
                    <a:pt x="24" y="7"/>
                  </a:cubicBezTo>
                  <a:cubicBezTo>
                    <a:pt x="24" y="3"/>
                    <a:pt x="27" y="0"/>
                    <a:pt x="31" y="0"/>
                  </a:cubicBezTo>
                  <a:close/>
                  <a:moveTo>
                    <a:pt x="0" y="20"/>
                  </a:moveTo>
                  <a:cubicBezTo>
                    <a:pt x="0" y="48"/>
                    <a:pt x="0" y="48"/>
                    <a:pt x="0" y="48"/>
                  </a:cubicBezTo>
                  <a:cubicBezTo>
                    <a:pt x="27" y="55"/>
                    <a:pt x="56" y="55"/>
                    <a:pt x="85" y="48"/>
                  </a:cubicBezTo>
                  <a:cubicBezTo>
                    <a:pt x="85" y="20"/>
                    <a:pt x="85" y="20"/>
                    <a:pt x="85" y="20"/>
                  </a:cubicBezTo>
                  <a:lnTo>
                    <a:pt x="0" y="2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zh-CN" altLang="en-US"/>
            </a:p>
          </p:txBody>
        </p:sp>
      </p:grpSp>
      <p:sp>
        <p:nvSpPr>
          <p:cNvPr id="43" name="矩形 42"/>
          <p:cNvSpPr>
            <a:spLocks noChangeArrowheads="1"/>
          </p:cNvSpPr>
          <p:nvPr/>
        </p:nvSpPr>
        <p:spPr bwMode="auto">
          <a:xfrm>
            <a:off x="2413104" y="609076"/>
            <a:ext cx="6832301"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a:spcBef>
                <a:spcPct val="0"/>
              </a:spcBef>
              <a:buNone/>
            </a:pPr>
            <a:r>
              <a:rPr lang="en-US" altLang="zh-CN" dirty="0"/>
              <a:t>【</a:t>
            </a:r>
            <a:r>
              <a:rPr lang="zh-CN" altLang="en-US" dirty="0"/>
              <a:t>例</a:t>
            </a:r>
            <a:r>
              <a:rPr lang="en-US" altLang="zh-CN" dirty="0"/>
              <a:t>2-2】  </a:t>
            </a:r>
            <a:r>
              <a:rPr lang="zh-CN" altLang="en-US" dirty="0"/>
              <a:t>求两个整数的最大公约数</a:t>
            </a:r>
            <a:endParaRPr lang="zh-CN" altLang="en-US" b="1" dirty="0">
              <a:solidFill>
                <a:schemeClr val="tx1">
                  <a:lumMod val="65000"/>
                  <a:lumOff val="35000"/>
                </a:schemeClr>
              </a:solidFill>
              <a:latin typeface="Arial" panose="020B0604020202020204" pitchFamily="34" charset="0"/>
              <a:ea typeface="宋体" pitchFamily="2" charset="-122"/>
              <a:cs typeface="Arial" panose="020B0604020202020204" pitchFamily="34" charset="0"/>
            </a:endParaRPr>
          </a:p>
        </p:txBody>
      </p:sp>
      <p:sp>
        <p:nvSpPr>
          <p:cNvPr id="3" name="文本框 2">
            <a:extLst>
              <a:ext uri="{FF2B5EF4-FFF2-40B4-BE49-F238E27FC236}">
                <a16:creationId xmlns:a16="http://schemas.microsoft.com/office/drawing/2014/main" id="{5056600B-9F06-4128-80CE-70EE1DCFBC8B}"/>
              </a:ext>
            </a:extLst>
          </p:cNvPr>
          <p:cNvSpPr txBox="1"/>
          <p:nvPr/>
        </p:nvSpPr>
        <p:spPr>
          <a:xfrm>
            <a:off x="6471452" y="2767174"/>
            <a:ext cx="2800685" cy="2585323"/>
          </a:xfrm>
          <a:prstGeom prst="rect">
            <a:avLst/>
          </a:prstGeom>
          <a:noFill/>
          <a:ln>
            <a:solidFill>
              <a:srgbClr val="C00000"/>
            </a:solidFill>
          </a:ln>
        </p:spPr>
        <p:txBody>
          <a:bodyPr wrap="square" rtlCol="0">
            <a:spAutoFit/>
          </a:bodyPr>
          <a:lstStyle/>
          <a:p>
            <a:r>
              <a:rPr lang="en-US" altLang="zh-CN" dirty="0">
                <a:cs typeface="Times New Roman" panose="02020603050405020304" pitchFamily="18" charset="0"/>
              </a:rPr>
              <a:t>main()</a:t>
            </a:r>
          </a:p>
          <a:p>
            <a:r>
              <a:rPr lang="en-US" altLang="zh-CN" dirty="0">
                <a:cs typeface="Times New Roman" panose="02020603050405020304" pitchFamily="18" charset="0"/>
              </a:rPr>
              <a:t>{</a:t>
            </a:r>
          </a:p>
          <a:p>
            <a:pPr lvl="1"/>
            <a:r>
              <a:rPr lang="en-US" altLang="zh-CN" dirty="0">
                <a:cs typeface="Times New Roman" panose="02020603050405020304" pitchFamily="18" charset="0"/>
              </a:rPr>
              <a:t>int </a:t>
            </a:r>
            <a:r>
              <a:rPr lang="en-US" altLang="zh-CN" dirty="0" err="1">
                <a:cs typeface="Times New Roman" panose="02020603050405020304" pitchFamily="18" charset="0"/>
              </a:rPr>
              <a:t>a,b</a:t>
            </a:r>
            <a:r>
              <a:rPr lang="en-US" altLang="zh-CN" dirty="0">
                <a:cs typeface="Times New Roman" panose="02020603050405020304" pitchFamily="18" charset="0"/>
              </a:rPr>
              <a:t>;</a:t>
            </a:r>
          </a:p>
          <a:p>
            <a:pPr lvl="1"/>
            <a:r>
              <a:rPr lang="en-US" altLang="zh-CN" dirty="0" err="1">
                <a:cs typeface="Times New Roman" panose="02020603050405020304" pitchFamily="18" charset="0"/>
              </a:rPr>
              <a:t>cin</a:t>
            </a:r>
            <a:r>
              <a:rPr lang="en-US" altLang="zh-CN" dirty="0">
                <a:cs typeface="Times New Roman" panose="02020603050405020304" pitchFamily="18" charset="0"/>
              </a:rPr>
              <a:t>&gt;&gt;a&gt;&gt;b;</a:t>
            </a:r>
          </a:p>
          <a:p>
            <a:pPr lvl="1"/>
            <a:r>
              <a:rPr lang="en-US" altLang="zh-CN" dirty="0">
                <a:cs typeface="Times New Roman" panose="02020603050405020304" pitchFamily="18" charset="0"/>
              </a:rPr>
              <a:t>if(b=0)</a:t>
            </a:r>
          </a:p>
          <a:p>
            <a:pPr lvl="1"/>
            <a:r>
              <a:rPr lang="en-US" altLang="zh-CN" dirty="0">
                <a:cs typeface="Times New Roman" panose="02020603050405020304" pitchFamily="18" charset="0"/>
              </a:rPr>
              <a:t>{</a:t>
            </a:r>
          </a:p>
          <a:p>
            <a:pPr lvl="1"/>
            <a:r>
              <a:rPr lang="en-US" altLang="zh-CN" dirty="0">
                <a:cs typeface="Times New Roman" panose="02020603050405020304" pitchFamily="18" charset="0"/>
              </a:rPr>
              <a:t>  </a:t>
            </a:r>
            <a:r>
              <a:rPr lang="en-US" altLang="zh-CN" dirty="0" err="1">
                <a:cs typeface="Times New Roman" panose="02020603050405020304" pitchFamily="18" charset="0"/>
              </a:rPr>
              <a:t>cout</a:t>
            </a:r>
            <a:r>
              <a:rPr lang="en-US" altLang="zh-CN" dirty="0">
                <a:cs typeface="Times New Roman" panose="02020603050405020304" pitchFamily="18" charset="0"/>
              </a:rPr>
              <a:t>&lt;&lt;“data error”;</a:t>
            </a:r>
          </a:p>
          <a:p>
            <a:pPr lvl="1"/>
            <a:r>
              <a:rPr lang="en-US" altLang="zh-CN" dirty="0">
                <a:cs typeface="Times New Roman" panose="02020603050405020304" pitchFamily="18" charset="0"/>
              </a:rPr>
              <a:t>  return;</a:t>
            </a:r>
          </a:p>
          <a:p>
            <a:pPr lvl="1"/>
            <a:r>
              <a:rPr lang="en-US" altLang="zh-CN" dirty="0">
                <a:cs typeface="Times New Roman" panose="02020603050405020304" pitchFamily="18" charset="0"/>
              </a:rPr>
              <a:t>}</a:t>
            </a:r>
          </a:p>
        </p:txBody>
      </p:sp>
      <p:sp>
        <p:nvSpPr>
          <p:cNvPr id="4" name="文本框 3">
            <a:extLst>
              <a:ext uri="{FF2B5EF4-FFF2-40B4-BE49-F238E27FC236}">
                <a16:creationId xmlns:a16="http://schemas.microsoft.com/office/drawing/2014/main" id="{1D8D54FD-614D-49A5-AA7D-09797B83E62D}"/>
              </a:ext>
            </a:extLst>
          </p:cNvPr>
          <p:cNvSpPr txBox="1"/>
          <p:nvPr/>
        </p:nvSpPr>
        <p:spPr>
          <a:xfrm>
            <a:off x="9332275" y="2767174"/>
            <a:ext cx="2173477" cy="3416320"/>
          </a:xfrm>
          <a:prstGeom prst="rect">
            <a:avLst/>
          </a:prstGeom>
          <a:noFill/>
          <a:ln>
            <a:solidFill>
              <a:srgbClr val="C00000"/>
            </a:solidFill>
          </a:ln>
        </p:spPr>
        <p:txBody>
          <a:bodyPr wrap="square" rtlCol="0">
            <a:spAutoFit/>
          </a:bodyPr>
          <a:lstStyle/>
          <a:p>
            <a:r>
              <a:rPr lang="da-DK" altLang="zh-CN" dirty="0">
                <a:cs typeface="Times New Roman" panose="02020603050405020304" pitchFamily="18" charset="0"/>
              </a:rPr>
              <a:t>else</a:t>
            </a:r>
            <a:r>
              <a:rPr lang="da-DK" altLang="zh-CN" dirty="0">
                <a:solidFill>
                  <a:srgbClr val="C00000"/>
                </a:solidFill>
                <a:cs typeface="Times New Roman" panose="02020603050405020304" pitchFamily="18" charset="0"/>
              </a:rPr>
              <a:t>{</a:t>
            </a:r>
          </a:p>
          <a:p>
            <a:r>
              <a:rPr lang="da-DK" altLang="zh-CN" dirty="0">
                <a:cs typeface="Times New Roman" panose="02020603050405020304" pitchFamily="18" charset="0"/>
              </a:rPr>
              <a:t>       </a:t>
            </a:r>
            <a:r>
              <a:rPr lang="en-US" altLang="zh-CN" dirty="0">
                <a:cs typeface="Times New Roman" panose="02020603050405020304" pitchFamily="18" charset="0"/>
              </a:rPr>
              <a:t>r</a:t>
            </a:r>
            <a:r>
              <a:rPr lang="da-DK" altLang="zh-CN" dirty="0">
                <a:cs typeface="Times New Roman" panose="02020603050405020304" pitchFamily="18" charset="0"/>
              </a:rPr>
              <a:t>=a mod b;</a:t>
            </a:r>
            <a:endParaRPr lang="en-US" altLang="zh-CN" dirty="0">
              <a:cs typeface="Times New Roman" panose="02020603050405020304" pitchFamily="18" charset="0"/>
            </a:endParaRPr>
          </a:p>
          <a:p>
            <a:pPr lvl="1"/>
            <a:r>
              <a:rPr lang="en-US" altLang="zh-CN" dirty="0">
                <a:cs typeface="Times New Roman" panose="02020603050405020304" pitchFamily="18" charset="0"/>
              </a:rPr>
              <a:t>while r&lt;&gt;0</a:t>
            </a:r>
          </a:p>
          <a:p>
            <a:pPr lvl="1"/>
            <a:r>
              <a:rPr lang="en-US" altLang="zh-CN" dirty="0">
                <a:cs typeface="Times New Roman" panose="02020603050405020304" pitchFamily="18" charset="0"/>
              </a:rPr>
              <a:t> {</a:t>
            </a:r>
          </a:p>
          <a:p>
            <a:pPr lvl="1"/>
            <a:r>
              <a:rPr lang="en-US" altLang="zh-CN" dirty="0">
                <a:cs typeface="Times New Roman" panose="02020603050405020304" pitchFamily="18" charset="0"/>
              </a:rPr>
              <a:t>  a=b;</a:t>
            </a:r>
          </a:p>
          <a:p>
            <a:pPr lvl="1"/>
            <a:r>
              <a:rPr lang="en-US" altLang="zh-CN" dirty="0">
                <a:cs typeface="Times New Roman" panose="02020603050405020304" pitchFamily="18" charset="0"/>
              </a:rPr>
              <a:t>  b=r;</a:t>
            </a:r>
          </a:p>
          <a:p>
            <a:pPr lvl="1"/>
            <a:r>
              <a:rPr lang="en-US" altLang="zh-CN" dirty="0">
                <a:cs typeface="Times New Roman" panose="02020603050405020304" pitchFamily="18" charset="0"/>
              </a:rPr>
              <a:t>  r=a mod b;</a:t>
            </a:r>
          </a:p>
          <a:p>
            <a:pPr lvl="1"/>
            <a:r>
              <a:rPr lang="en-US" altLang="zh-CN" dirty="0">
                <a:cs typeface="Times New Roman" panose="02020603050405020304" pitchFamily="18" charset="0"/>
              </a:rPr>
              <a:t>  }</a:t>
            </a:r>
          </a:p>
          <a:p>
            <a:pPr lvl="1"/>
            <a:r>
              <a:rPr lang="en-US" altLang="zh-CN" dirty="0">
                <a:solidFill>
                  <a:srgbClr val="C00000"/>
                </a:solidFill>
                <a:cs typeface="Times New Roman" panose="02020603050405020304" pitchFamily="18" charset="0"/>
              </a:rPr>
              <a:t>}</a:t>
            </a:r>
          </a:p>
          <a:p>
            <a:pPr lvl="1"/>
            <a:r>
              <a:rPr lang="en-US" altLang="zh-CN" dirty="0" err="1">
                <a:cs typeface="Times New Roman" panose="02020603050405020304" pitchFamily="18" charset="0"/>
              </a:rPr>
              <a:t>cout</a:t>
            </a:r>
            <a:r>
              <a:rPr lang="en-US" altLang="zh-CN" dirty="0">
                <a:cs typeface="Times New Roman" panose="02020603050405020304" pitchFamily="18" charset="0"/>
              </a:rPr>
              <a:t>&lt;&lt;b;</a:t>
            </a:r>
          </a:p>
          <a:p>
            <a:r>
              <a:rPr lang="en-US" altLang="zh-CN" dirty="0">
                <a:cs typeface="Times New Roman" panose="02020603050405020304" pitchFamily="18" charset="0"/>
              </a:rPr>
              <a:t>}</a:t>
            </a:r>
          </a:p>
          <a:p>
            <a:endParaRPr lang="en-US" altLang="zh-CN" dirty="0">
              <a:cs typeface="Times New Roman" panose="02020603050405020304" pitchFamily="18" charset="0"/>
            </a:endParaRPr>
          </a:p>
        </p:txBody>
      </p:sp>
      <p:pic>
        <p:nvPicPr>
          <p:cNvPr id="1026" name="Picture 2" descr="欧几里得算法">
            <a:extLst>
              <a:ext uri="{FF2B5EF4-FFF2-40B4-BE49-F238E27FC236}">
                <a16:creationId xmlns:a16="http://schemas.microsoft.com/office/drawing/2014/main" id="{B1A18EC2-4CB9-4E59-9F88-9D76A8118A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81762" y="2415265"/>
            <a:ext cx="2215914" cy="357567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公约数和公倍数">
            <a:extLst>
              <a:ext uri="{FF2B5EF4-FFF2-40B4-BE49-F238E27FC236}">
                <a16:creationId xmlns:a16="http://schemas.microsoft.com/office/drawing/2014/main" id="{BB54B60E-D77C-4740-9687-E84F943C2CF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82489" y="2415265"/>
            <a:ext cx="2368209" cy="18622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6260961"/>
      </p:ext>
    </p:extLst>
  </p:cSld>
  <p:clrMapOvr>
    <a:masterClrMapping/>
  </p:clrMapOvr>
  <mc:AlternateContent xmlns:mc="http://schemas.openxmlformats.org/markup-compatibility/2006" xmlns:p14="http://schemas.microsoft.com/office/powerpoint/2010/main">
    <mc:Choice Requires="p14">
      <p:transition spd="slow" p14:dur="1250">
        <p14:switch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wipe(left)">
                                      <p:cBhvr>
                                        <p:cTn id="7" dur="500"/>
                                        <p:tgtEl>
                                          <p:spTgt spid="43"/>
                                        </p:tgtEl>
                                      </p:cBhvr>
                                    </p:animEffect>
                                  </p:childTnLst>
                                </p:cTn>
                              </p:par>
                            </p:childTnLst>
                          </p:cTn>
                        </p:par>
                        <p:par>
                          <p:cTn id="8" fill="hold">
                            <p:stCondLst>
                              <p:cond delay="500"/>
                            </p:stCondLst>
                            <p:childTnLst>
                              <p:par>
                                <p:cTn id="9" presetID="49" presetClass="entr" presetSubtype="0" decel="100000" fill="hold" grpId="0" nodeType="after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p:cTn id="11" dur="500" fill="hold"/>
                                        <p:tgtEl>
                                          <p:spTgt spid="29"/>
                                        </p:tgtEl>
                                        <p:attrNameLst>
                                          <p:attrName>ppt_w</p:attrName>
                                        </p:attrNameLst>
                                      </p:cBhvr>
                                      <p:tavLst>
                                        <p:tav tm="0">
                                          <p:val>
                                            <p:fltVal val="0"/>
                                          </p:val>
                                        </p:tav>
                                        <p:tav tm="100000">
                                          <p:val>
                                            <p:strVal val="#ppt_w"/>
                                          </p:val>
                                        </p:tav>
                                      </p:tavLst>
                                    </p:anim>
                                    <p:anim calcmode="lin" valueType="num">
                                      <p:cBhvr>
                                        <p:cTn id="12" dur="500" fill="hold"/>
                                        <p:tgtEl>
                                          <p:spTgt spid="29"/>
                                        </p:tgtEl>
                                        <p:attrNameLst>
                                          <p:attrName>ppt_h</p:attrName>
                                        </p:attrNameLst>
                                      </p:cBhvr>
                                      <p:tavLst>
                                        <p:tav tm="0">
                                          <p:val>
                                            <p:fltVal val="0"/>
                                          </p:val>
                                        </p:tav>
                                        <p:tav tm="100000">
                                          <p:val>
                                            <p:strVal val="#ppt_h"/>
                                          </p:val>
                                        </p:tav>
                                      </p:tavLst>
                                    </p:anim>
                                    <p:anim calcmode="lin" valueType="num">
                                      <p:cBhvr>
                                        <p:cTn id="13" dur="500" fill="hold"/>
                                        <p:tgtEl>
                                          <p:spTgt spid="29"/>
                                        </p:tgtEl>
                                        <p:attrNameLst>
                                          <p:attrName>style.rotation</p:attrName>
                                        </p:attrNameLst>
                                      </p:cBhvr>
                                      <p:tavLst>
                                        <p:tav tm="0">
                                          <p:val>
                                            <p:fltVal val="360"/>
                                          </p:val>
                                        </p:tav>
                                        <p:tav tm="100000">
                                          <p:val>
                                            <p:fltVal val="0"/>
                                          </p:val>
                                        </p:tav>
                                      </p:tavLst>
                                    </p:anim>
                                    <p:animEffect transition="in" filter="fade">
                                      <p:cBhvr>
                                        <p:cTn id="14" dur="500"/>
                                        <p:tgtEl>
                                          <p:spTgt spid="29"/>
                                        </p:tgtEl>
                                      </p:cBhvr>
                                    </p:animEffect>
                                  </p:childTnLst>
                                </p:cTn>
                              </p:par>
                            </p:childTnLst>
                          </p:cTn>
                        </p:par>
                        <p:par>
                          <p:cTn id="15" fill="hold">
                            <p:stCondLst>
                              <p:cond delay="1000"/>
                            </p:stCondLst>
                            <p:childTnLst>
                              <p:par>
                                <p:cTn id="16" presetID="22" presetClass="entr" presetSubtype="2" fill="hold" grpId="0" nodeType="after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wipe(right)">
                                      <p:cBhvr>
                                        <p:cTn id="18" dur="500"/>
                                        <p:tgtEl>
                                          <p:spTgt spid="30"/>
                                        </p:tgtEl>
                                      </p:cBhvr>
                                    </p:animEffect>
                                  </p:childTnLst>
                                </p:cTn>
                              </p:par>
                              <p:par>
                                <p:cTn id="19" presetID="10" presetClass="entr" presetSubtype="0" fill="hold" nodeType="withEffect">
                                  <p:stCondLst>
                                    <p:cond delay="0"/>
                                  </p:stCondLst>
                                  <p:childTnLst>
                                    <p:set>
                                      <p:cBhvr>
                                        <p:cTn id="20" dur="1" fill="hold">
                                          <p:stCondLst>
                                            <p:cond delay="0"/>
                                          </p:stCondLst>
                                        </p:cTn>
                                        <p:tgtEl>
                                          <p:spTgt spid="63"/>
                                        </p:tgtEl>
                                        <p:attrNameLst>
                                          <p:attrName>style.visibility</p:attrName>
                                        </p:attrNameLst>
                                      </p:cBhvr>
                                      <p:to>
                                        <p:strVal val="visible"/>
                                      </p:to>
                                    </p:set>
                                    <p:animEffect transition="in" filter="fade">
                                      <p:cBhvr>
                                        <p:cTn id="21" dur="100"/>
                                        <p:tgtEl>
                                          <p:spTgt spid="63"/>
                                        </p:tgtEl>
                                      </p:cBhvr>
                                    </p:animEffect>
                                  </p:childTnLst>
                                </p:cTn>
                              </p:par>
                              <p:par>
                                <p:cTn id="22" presetID="35" presetClass="path" presetSubtype="0" accel="50000" decel="50000" fill="hold" nodeType="withEffect">
                                  <p:stCondLst>
                                    <p:cond delay="0"/>
                                  </p:stCondLst>
                                  <p:childTnLst>
                                    <p:animMotion origin="layout" path="M 3.54167E-6 1.85185E-6 L -0.81159 -0.00255 " pathEditMode="relative" rAng="0" ptsTypes="AA">
                                      <p:cBhvr>
                                        <p:cTn id="23" dur="700" fill="hold"/>
                                        <p:tgtEl>
                                          <p:spTgt spid="63"/>
                                        </p:tgtEl>
                                        <p:attrNameLst>
                                          <p:attrName>ppt_x</p:attrName>
                                          <p:attrName>ppt_y</p:attrName>
                                        </p:attrNameLst>
                                      </p:cBhvr>
                                      <p:rCtr x="-40586" y="-139"/>
                                    </p:animMotion>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1028"/>
                                        </p:tgtEl>
                                        <p:attrNameLst>
                                          <p:attrName>style.visibility</p:attrName>
                                        </p:attrNameLst>
                                      </p:cBhvr>
                                      <p:to>
                                        <p:strVal val="visible"/>
                                      </p:to>
                                    </p:set>
                                    <p:animEffect transition="in" filter="wipe(down)">
                                      <p:cBhvr>
                                        <p:cTn id="28" dur="500"/>
                                        <p:tgtEl>
                                          <p:spTgt spid="1028"/>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33"/>
                                        </p:tgtEl>
                                        <p:attrNameLst>
                                          <p:attrName>style.visibility</p:attrName>
                                        </p:attrNameLst>
                                      </p:cBhvr>
                                      <p:to>
                                        <p:strVal val="visible"/>
                                      </p:to>
                                    </p:set>
                                    <p:animEffect transition="in" filter="wipe(down)">
                                      <p:cBhvr>
                                        <p:cTn id="33" dur="500"/>
                                        <p:tgtEl>
                                          <p:spTgt spid="33"/>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nodeType="clickEffect">
                                  <p:stCondLst>
                                    <p:cond delay="0"/>
                                  </p:stCondLst>
                                  <p:childTnLst>
                                    <p:set>
                                      <p:cBhvr>
                                        <p:cTn id="37" dur="1" fill="hold">
                                          <p:stCondLst>
                                            <p:cond delay="0"/>
                                          </p:stCondLst>
                                        </p:cTn>
                                        <p:tgtEl>
                                          <p:spTgt spid="1026"/>
                                        </p:tgtEl>
                                        <p:attrNameLst>
                                          <p:attrName>style.visibility</p:attrName>
                                        </p:attrNameLst>
                                      </p:cBhvr>
                                      <p:to>
                                        <p:strVal val="visible"/>
                                      </p:to>
                                    </p:set>
                                    <p:animEffect transition="in" filter="wipe(down)">
                                      <p:cBhvr>
                                        <p:cTn id="38" dur="500"/>
                                        <p:tgtEl>
                                          <p:spTgt spid="1026"/>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3"/>
                                        </p:tgtEl>
                                        <p:attrNameLst>
                                          <p:attrName>style.visibility</p:attrName>
                                        </p:attrNameLst>
                                      </p:cBhvr>
                                      <p:to>
                                        <p:strVal val="visible"/>
                                      </p:to>
                                    </p:set>
                                    <p:animEffect transition="in" filter="blinds(horizontal)">
                                      <p:cBhvr>
                                        <p:cTn id="43" dur="500"/>
                                        <p:tgtEl>
                                          <p:spTgt spid="3"/>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4"/>
                                        </p:tgtEl>
                                        <p:attrNameLst>
                                          <p:attrName>style.visibility</p:attrName>
                                        </p:attrNameLst>
                                      </p:cBhvr>
                                      <p:to>
                                        <p:strVal val="visible"/>
                                      </p:to>
                                    </p:set>
                                    <p:animEffect transition="in" filter="blinds(horizontal)">
                                      <p:cBhvr>
                                        <p:cTn id="4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P spid="33" grpId="0" animBg="1"/>
      <p:bldP spid="43" grpId="0"/>
      <p:bldP spid="3" grpId="0" animBg="1"/>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组合 37"/>
          <p:cNvGrpSpPr/>
          <p:nvPr/>
        </p:nvGrpSpPr>
        <p:grpSpPr>
          <a:xfrm>
            <a:off x="580102" y="589136"/>
            <a:ext cx="10992465" cy="5909987"/>
            <a:chOff x="6357666" y="738271"/>
            <a:chExt cx="2243119" cy="5256437"/>
          </a:xfrm>
        </p:grpSpPr>
        <p:grpSp>
          <p:nvGrpSpPr>
            <p:cNvPr id="19" name="组合 18"/>
            <p:cNvGrpSpPr/>
            <p:nvPr/>
          </p:nvGrpSpPr>
          <p:grpSpPr>
            <a:xfrm>
              <a:off x="6357666" y="738271"/>
              <a:ext cx="2243119" cy="5256437"/>
              <a:chOff x="4262511" y="785615"/>
              <a:chExt cx="2321170" cy="5439338"/>
            </a:xfrm>
          </p:grpSpPr>
          <p:sp>
            <p:nvSpPr>
              <p:cNvPr id="20" name="矩形 19"/>
              <p:cNvSpPr/>
              <p:nvPr/>
            </p:nvSpPr>
            <p:spPr>
              <a:xfrm>
                <a:off x="4262511" y="1878036"/>
                <a:ext cx="2321170" cy="4346917"/>
              </a:xfrm>
              <a:prstGeom prst="rect">
                <a:avLst/>
              </a:prstGeom>
              <a:gradFill rotWithShape="1">
                <a:gsLst>
                  <a:gs pos="53000">
                    <a:schemeClr val="bg1">
                      <a:lumMod val="95000"/>
                    </a:schemeClr>
                  </a:gs>
                  <a:gs pos="100000">
                    <a:schemeClr val="bg1">
                      <a:lumMod val="95000"/>
                    </a:schemeClr>
                  </a:gs>
                  <a:gs pos="7000">
                    <a:srgbClr val="D5D5D5"/>
                  </a:gs>
                </a:gsLst>
                <a:lin ang="7800000" scaled="0"/>
              </a:gradFill>
              <a:ln w="28575">
                <a:gradFill>
                  <a:gsLst>
                    <a:gs pos="0">
                      <a:srgbClr val="F3F3F3"/>
                    </a:gs>
                    <a:gs pos="42000">
                      <a:schemeClr val="bg1">
                        <a:lumMod val="85000"/>
                      </a:schemeClr>
                    </a:gs>
                  </a:gsLst>
                  <a:lin ang="7800000" scaled="0"/>
                </a:gradFill>
              </a:ln>
              <a:effectLst>
                <a:outerShdw blurRad="152400" dist="101600" dir="10200000" sx="101000" sy="101000" algn="ctr" rotWithShape="0">
                  <a:schemeClr val="tx1">
                    <a:lumMod val="90000"/>
                    <a:lumOff val="10000"/>
                    <a:alpha val="40000"/>
                  </a:schemeClr>
                </a:outerShdw>
              </a:effectLst>
            </p:spPr>
            <p:txBody>
              <a:bodyPr wrap="none" anchor="ctr"/>
              <a:lstStyle/>
              <a:p>
                <a:pPr latinLnBrk="1"/>
                <a:endParaRPr kumimoji="1" lang="zh-CN" altLang="en-US" sz="2400">
                  <a:solidFill>
                    <a:srgbClr val="000000"/>
                  </a:solidFill>
                  <a:latin typeface="굴림" charset="-127"/>
                  <a:ea typeface="굴림" charset="-127"/>
                </a:endParaRPr>
              </a:p>
            </p:txBody>
          </p:sp>
          <p:sp>
            <p:nvSpPr>
              <p:cNvPr id="21" name="矩形 20"/>
              <p:cNvSpPr/>
              <p:nvPr/>
            </p:nvSpPr>
            <p:spPr>
              <a:xfrm>
                <a:off x="4560694" y="785615"/>
                <a:ext cx="1828801" cy="684940"/>
              </a:xfrm>
              <a:prstGeom prst="rect">
                <a:avLst/>
              </a:prstGeom>
              <a:solidFill>
                <a:schemeClr val="accent3"/>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4560694" y="2085486"/>
                <a:ext cx="1828801" cy="661182"/>
              </a:xfrm>
              <a:prstGeom prst="rect">
                <a:avLst/>
              </a:prstGeom>
              <a:gradFill>
                <a:gsLst>
                  <a:gs pos="0">
                    <a:srgbClr val="F7F7F7"/>
                  </a:gs>
                  <a:gs pos="42000">
                    <a:schemeClr val="bg1">
                      <a:lumMod val="85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文本框 22"/>
            <p:cNvSpPr txBox="1"/>
            <p:nvPr/>
          </p:nvSpPr>
          <p:spPr>
            <a:xfrm>
              <a:off x="6645822" y="2833857"/>
              <a:ext cx="1767306" cy="1163515"/>
            </a:xfrm>
            <a:prstGeom prst="rect">
              <a:avLst/>
            </a:prstGeom>
            <a:noFill/>
          </p:spPr>
          <p:txBody>
            <a:bodyPr wrap="square" rtlCol="0">
              <a:spAutoFit/>
            </a:bodyPr>
            <a:lstStyle/>
            <a:p>
              <a:pPr>
                <a:lnSpc>
                  <a:spcPct val="150000"/>
                </a:lnSpc>
              </a:pPr>
              <a:r>
                <a:rPr lang="zh-CN" altLang="en-US" sz="2800" dirty="0">
                  <a:solidFill>
                    <a:srgbClr val="C00000"/>
                  </a:solidFill>
                </a:rPr>
                <a:t>倒推法</a:t>
              </a:r>
              <a:r>
                <a:rPr lang="en-US" altLang="zh-CN" sz="2800" dirty="0"/>
                <a:t>(inverted recursion)</a:t>
              </a:r>
              <a:r>
                <a:rPr lang="zh-CN" altLang="en-US" sz="2800" dirty="0"/>
                <a:t>是对某些特殊问题所采用的违反通常习惯的，</a:t>
              </a:r>
              <a:r>
                <a:rPr lang="zh-CN" altLang="en-US" sz="2800" dirty="0">
                  <a:solidFill>
                    <a:srgbClr val="C00000"/>
                  </a:solidFill>
                </a:rPr>
                <a:t>从后向前推解问题</a:t>
              </a:r>
              <a:r>
                <a:rPr lang="zh-CN" altLang="en-US" sz="2800" dirty="0"/>
                <a:t>的方法。</a:t>
              </a:r>
            </a:p>
          </p:txBody>
        </p:sp>
      </p:grpSp>
      <p:sp>
        <p:nvSpPr>
          <p:cNvPr id="36" name="矩形 35"/>
          <p:cNvSpPr>
            <a:spLocks noChangeArrowheads="1"/>
          </p:cNvSpPr>
          <p:nvPr/>
        </p:nvSpPr>
        <p:spPr bwMode="auto">
          <a:xfrm>
            <a:off x="4875964" y="748575"/>
            <a:ext cx="2440072"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a:spcBef>
                <a:spcPct val="0"/>
              </a:spcBef>
              <a:buNone/>
            </a:pPr>
            <a:r>
              <a:rPr lang="en-US" altLang="zh-CN"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2.1.2 </a:t>
            </a:r>
            <a:r>
              <a:rPr lang="zh-CN" altLang="en-US"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倒推法</a:t>
            </a:r>
            <a:endParaRPr lang="zh-CN" altLang="en-US" b="1" dirty="0">
              <a:solidFill>
                <a:schemeClr val="tx1">
                  <a:lumMod val="65000"/>
                  <a:lumOff val="35000"/>
                </a:schemeClr>
              </a:solidFill>
              <a:latin typeface="Arial" panose="020B0604020202020204" pitchFamily="34" charset="0"/>
              <a:ea typeface="宋体" pitchFamily="2" charset="-122"/>
              <a:cs typeface="Arial" panose="020B0604020202020204" pitchFamily="34" charset="0"/>
            </a:endParaRPr>
          </a:p>
        </p:txBody>
      </p:sp>
    </p:spTree>
    <p:extLst>
      <p:ext uri="{BB962C8B-B14F-4D97-AF65-F5344CB8AC3E}">
        <p14:creationId xmlns:p14="http://schemas.microsoft.com/office/powerpoint/2010/main" val="1115349621"/>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left)">
                                      <p:cBhvr>
                                        <p:cTn id="7" dur="500"/>
                                        <p:tgtEl>
                                          <p:spTgt spid="36"/>
                                        </p:tgtEl>
                                      </p:cBhvr>
                                    </p:animEffect>
                                  </p:childTnLst>
                                </p:cTn>
                              </p:par>
                            </p:childTnLst>
                          </p:cTn>
                        </p:par>
                        <p:par>
                          <p:cTn id="8" fill="hold">
                            <p:stCondLst>
                              <p:cond delay="500"/>
                            </p:stCondLst>
                            <p:childTnLst>
                              <p:par>
                                <p:cTn id="9" presetID="47" presetClass="entr" presetSubtype="0" fill="hold" nodeType="afterEffect">
                                  <p:stCondLst>
                                    <p:cond delay="0"/>
                                  </p:stCondLst>
                                  <p:childTnLst>
                                    <p:set>
                                      <p:cBhvr>
                                        <p:cTn id="10" dur="1" fill="hold">
                                          <p:stCondLst>
                                            <p:cond delay="0"/>
                                          </p:stCondLst>
                                        </p:cTn>
                                        <p:tgtEl>
                                          <p:spTgt spid="38"/>
                                        </p:tgtEl>
                                        <p:attrNameLst>
                                          <p:attrName>style.visibility</p:attrName>
                                        </p:attrNameLst>
                                      </p:cBhvr>
                                      <p:to>
                                        <p:strVal val="visible"/>
                                      </p:to>
                                    </p:set>
                                    <p:animEffect transition="in" filter="fade">
                                      <p:cBhvr>
                                        <p:cTn id="11" dur="500"/>
                                        <p:tgtEl>
                                          <p:spTgt spid="38"/>
                                        </p:tgtEl>
                                      </p:cBhvr>
                                    </p:animEffect>
                                    <p:anim calcmode="lin" valueType="num">
                                      <p:cBhvr>
                                        <p:cTn id="12" dur="500" fill="hold"/>
                                        <p:tgtEl>
                                          <p:spTgt spid="38"/>
                                        </p:tgtEl>
                                        <p:attrNameLst>
                                          <p:attrName>ppt_x</p:attrName>
                                        </p:attrNameLst>
                                      </p:cBhvr>
                                      <p:tavLst>
                                        <p:tav tm="0">
                                          <p:val>
                                            <p:strVal val="#ppt_x"/>
                                          </p:val>
                                        </p:tav>
                                        <p:tav tm="100000">
                                          <p:val>
                                            <p:strVal val="#ppt_x"/>
                                          </p:val>
                                        </p:tav>
                                      </p:tavLst>
                                    </p:anim>
                                    <p:anim calcmode="lin" valueType="num">
                                      <p:cBhvr>
                                        <p:cTn id="13" dur="500" fill="hold"/>
                                        <p:tgtEl>
                                          <p:spTgt spid="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10"/>
          <p:cNvSpPr/>
          <p:nvPr/>
        </p:nvSpPr>
        <p:spPr>
          <a:xfrm>
            <a:off x="1150374" y="2508453"/>
            <a:ext cx="5950463" cy="229899"/>
          </a:xfrm>
          <a:prstGeom prst="roundRect">
            <a:avLst>
              <a:gd name="adj" fmla="val 50000"/>
            </a:avLst>
          </a:prstGeom>
          <a:solidFill>
            <a:schemeClr val="bg1">
              <a:lumMod val="65000"/>
            </a:schemeClr>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600"/>
          </a:p>
        </p:txBody>
      </p:sp>
      <p:sp>
        <p:nvSpPr>
          <p:cNvPr id="12" name="圆角矩形 11"/>
          <p:cNvSpPr/>
          <p:nvPr/>
        </p:nvSpPr>
        <p:spPr>
          <a:xfrm>
            <a:off x="1029790" y="4275700"/>
            <a:ext cx="6071047" cy="218663"/>
          </a:xfrm>
          <a:prstGeom prst="roundRect">
            <a:avLst>
              <a:gd name="adj" fmla="val 50000"/>
            </a:avLst>
          </a:prstGeom>
          <a:solidFill>
            <a:schemeClr val="bg1">
              <a:lumMod val="65000"/>
            </a:schemeClr>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600"/>
          </a:p>
        </p:txBody>
      </p:sp>
      <p:sp>
        <p:nvSpPr>
          <p:cNvPr id="29" name="文本框 28"/>
          <p:cNvSpPr txBox="1"/>
          <p:nvPr/>
        </p:nvSpPr>
        <p:spPr>
          <a:xfrm flipH="1">
            <a:off x="8537519" y="1791973"/>
            <a:ext cx="1415772" cy="461665"/>
          </a:xfrm>
          <a:prstGeom prst="rect">
            <a:avLst/>
          </a:prstGeom>
          <a:noFill/>
        </p:spPr>
        <p:txBody>
          <a:bodyPr wrap="none" rtlCol="0">
            <a:spAutoFit/>
          </a:bodyPr>
          <a:lstStyle/>
          <a:p>
            <a:pPr algn="r"/>
            <a:r>
              <a:rPr lang="zh-CN" altLang="en-US" sz="2400" dirty="0">
                <a:solidFill>
                  <a:schemeClr val="accent2"/>
                </a:solidFill>
                <a:latin typeface="Impact" panose="020B0806030902050204" pitchFamily="34" charset="0"/>
              </a:rPr>
              <a:t>问题描述</a:t>
            </a:r>
          </a:p>
        </p:txBody>
      </p:sp>
      <p:sp>
        <p:nvSpPr>
          <p:cNvPr id="30" name="TextBox 42"/>
          <p:cNvSpPr txBox="1"/>
          <p:nvPr/>
        </p:nvSpPr>
        <p:spPr>
          <a:xfrm flipH="1">
            <a:off x="1632153" y="1450611"/>
            <a:ext cx="7173392" cy="707886"/>
          </a:xfrm>
          <a:prstGeom prst="rect">
            <a:avLst/>
          </a:prstGeom>
          <a:noFill/>
        </p:spPr>
        <p:txBody>
          <a:bodyPr wrap="square" rtlCol="0">
            <a:spAutoFit/>
          </a:bodyPr>
          <a:lstStyle/>
          <a:p>
            <a:r>
              <a:rPr lang="zh-CN" altLang="en-US" sz="2000" b="1" dirty="0">
                <a:solidFill>
                  <a:schemeClr val="bg2">
                    <a:lumMod val="25000"/>
                  </a:schemeClr>
                </a:solidFill>
              </a:rPr>
              <a:t>一只小猴子摘了若干桃子，每天吃现有桃的一半多一个，到第</a:t>
            </a:r>
            <a:r>
              <a:rPr lang="en-US" altLang="zh-CN" sz="2000" b="1" dirty="0">
                <a:solidFill>
                  <a:schemeClr val="bg2">
                    <a:lumMod val="25000"/>
                  </a:schemeClr>
                </a:solidFill>
              </a:rPr>
              <a:t>10</a:t>
            </a:r>
            <a:r>
              <a:rPr lang="zh-CN" altLang="en-US" sz="2000" b="1" dirty="0">
                <a:solidFill>
                  <a:schemeClr val="bg2">
                    <a:lumMod val="25000"/>
                  </a:schemeClr>
                </a:solidFill>
              </a:rPr>
              <a:t>天时就只有一个桃子了，求原有多少个桃？</a:t>
            </a:r>
          </a:p>
        </p:txBody>
      </p:sp>
      <p:sp>
        <p:nvSpPr>
          <p:cNvPr id="33" name="文本框 32"/>
          <p:cNvSpPr txBox="1"/>
          <p:nvPr/>
        </p:nvSpPr>
        <p:spPr>
          <a:xfrm>
            <a:off x="2224059" y="2778038"/>
            <a:ext cx="1686664" cy="461665"/>
          </a:xfrm>
          <a:prstGeom prst="rect">
            <a:avLst/>
          </a:prstGeom>
          <a:noFill/>
        </p:spPr>
        <p:txBody>
          <a:bodyPr wrap="square" rtlCol="0">
            <a:spAutoFit/>
          </a:bodyPr>
          <a:lstStyle/>
          <a:p>
            <a:r>
              <a:rPr lang="zh-CN" altLang="en-US" sz="2400" dirty="0">
                <a:solidFill>
                  <a:schemeClr val="accent3"/>
                </a:solidFill>
                <a:latin typeface="Impact" panose="020B0806030902050204" pitchFamily="34" charset="0"/>
              </a:rPr>
              <a:t>数学模型</a:t>
            </a:r>
          </a:p>
        </p:txBody>
      </p:sp>
      <p:sp>
        <p:nvSpPr>
          <p:cNvPr id="34" name="TextBox 42"/>
          <p:cNvSpPr txBox="1"/>
          <p:nvPr/>
        </p:nvSpPr>
        <p:spPr>
          <a:xfrm>
            <a:off x="2446835" y="3300118"/>
            <a:ext cx="5260252" cy="830997"/>
          </a:xfrm>
          <a:prstGeom prst="rect">
            <a:avLst/>
          </a:prstGeom>
          <a:noFill/>
        </p:spPr>
        <p:txBody>
          <a:bodyPr wrap="square" rtlCol="0">
            <a:spAutoFit/>
          </a:bodyPr>
          <a:lstStyle/>
          <a:p>
            <a:r>
              <a:rPr lang="zh-CN" altLang="en-US" sz="2400" b="1" dirty="0">
                <a:solidFill>
                  <a:schemeClr val="bg2">
                    <a:lumMod val="25000"/>
                  </a:schemeClr>
                </a:solidFill>
              </a:rPr>
              <a:t>基于已知条件，每天的桃子数为：</a:t>
            </a:r>
          </a:p>
          <a:p>
            <a:r>
              <a:rPr lang="en-US" altLang="zh-CN" sz="2400" b="1" dirty="0">
                <a:solidFill>
                  <a:schemeClr val="bg2">
                    <a:lumMod val="25000"/>
                  </a:schemeClr>
                </a:solidFill>
              </a:rPr>
              <a:t>a</a:t>
            </a:r>
            <a:r>
              <a:rPr lang="en-US" altLang="zh-CN" sz="2400" b="1" baseline="-25000" dirty="0">
                <a:solidFill>
                  <a:schemeClr val="bg2">
                    <a:lumMod val="25000"/>
                  </a:schemeClr>
                </a:solidFill>
              </a:rPr>
              <a:t>10</a:t>
            </a:r>
            <a:r>
              <a:rPr lang="en-US" altLang="zh-CN" sz="2400" b="1" dirty="0">
                <a:solidFill>
                  <a:schemeClr val="bg2">
                    <a:lumMod val="25000"/>
                  </a:schemeClr>
                </a:solidFill>
              </a:rPr>
              <a:t>=1, a</a:t>
            </a:r>
            <a:r>
              <a:rPr lang="en-US" altLang="zh-CN" sz="2400" b="1" baseline="-25000" dirty="0">
                <a:solidFill>
                  <a:schemeClr val="bg2">
                    <a:lumMod val="25000"/>
                  </a:schemeClr>
                </a:solidFill>
              </a:rPr>
              <a:t>9</a:t>
            </a:r>
            <a:r>
              <a:rPr lang="en-US" altLang="zh-CN" sz="2400" b="1" dirty="0">
                <a:solidFill>
                  <a:schemeClr val="bg2">
                    <a:lumMod val="25000"/>
                  </a:schemeClr>
                </a:solidFill>
              </a:rPr>
              <a:t>=(1+a</a:t>
            </a:r>
            <a:r>
              <a:rPr lang="en-US" altLang="zh-CN" sz="2400" b="1" baseline="-25000" dirty="0">
                <a:solidFill>
                  <a:schemeClr val="bg2">
                    <a:lumMod val="25000"/>
                  </a:schemeClr>
                </a:solidFill>
              </a:rPr>
              <a:t>10</a:t>
            </a:r>
            <a:r>
              <a:rPr lang="en-US" altLang="zh-CN" sz="2400" b="1" dirty="0">
                <a:solidFill>
                  <a:schemeClr val="bg2">
                    <a:lumMod val="25000"/>
                  </a:schemeClr>
                </a:solidFill>
              </a:rPr>
              <a:t>)*2, a</a:t>
            </a:r>
            <a:r>
              <a:rPr lang="en-US" altLang="zh-CN" sz="2400" b="1" baseline="-25000" dirty="0">
                <a:solidFill>
                  <a:schemeClr val="bg2">
                    <a:lumMod val="25000"/>
                  </a:schemeClr>
                </a:solidFill>
              </a:rPr>
              <a:t>8</a:t>
            </a:r>
            <a:r>
              <a:rPr lang="en-US" altLang="zh-CN" sz="2400" b="1" dirty="0">
                <a:solidFill>
                  <a:schemeClr val="bg2">
                    <a:lumMod val="25000"/>
                  </a:schemeClr>
                </a:solidFill>
              </a:rPr>
              <a:t>=(1+a</a:t>
            </a:r>
            <a:r>
              <a:rPr lang="en-US" altLang="zh-CN" sz="2400" b="1" baseline="-25000" dirty="0">
                <a:solidFill>
                  <a:schemeClr val="bg2">
                    <a:lumMod val="25000"/>
                  </a:schemeClr>
                </a:solidFill>
              </a:rPr>
              <a:t>9</a:t>
            </a:r>
            <a:r>
              <a:rPr lang="en-US" altLang="zh-CN" sz="2400" b="1" dirty="0">
                <a:solidFill>
                  <a:schemeClr val="bg2">
                    <a:lumMod val="25000"/>
                  </a:schemeClr>
                </a:solidFill>
              </a:rPr>
              <a:t>)*2</a:t>
            </a:r>
            <a:r>
              <a:rPr lang="zh-CN" altLang="en-US" sz="2400" b="1" dirty="0">
                <a:solidFill>
                  <a:schemeClr val="bg2">
                    <a:lumMod val="25000"/>
                  </a:schemeClr>
                </a:solidFill>
              </a:rPr>
              <a:t>，</a:t>
            </a:r>
            <a:r>
              <a:rPr lang="en-US" altLang="zh-CN" sz="2400" b="1" dirty="0">
                <a:solidFill>
                  <a:schemeClr val="bg2">
                    <a:lumMod val="25000"/>
                  </a:schemeClr>
                </a:solidFill>
              </a:rPr>
              <a:t>…</a:t>
            </a:r>
          </a:p>
        </p:txBody>
      </p:sp>
      <p:grpSp>
        <p:nvGrpSpPr>
          <p:cNvPr id="63" name="组合 62"/>
          <p:cNvGrpSpPr/>
          <p:nvPr/>
        </p:nvGrpSpPr>
        <p:grpSpPr>
          <a:xfrm>
            <a:off x="10066861" y="1265286"/>
            <a:ext cx="1303470" cy="1303696"/>
            <a:chOff x="2657311" y="3910522"/>
            <a:chExt cx="1303470" cy="1303696"/>
          </a:xfrm>
        </p:grpSpPr>
        <p:grpSp>
          <p:nvGrpSpPr>
            <p:cNvPr id="13" name="组合 12"/>
            <p:cNvGrpSpPr/>
            <p:nvPr/>
          </p:nvGrpSpPr>
          <p:grpSpPr>
            <a:xfrm>
              <a:off x="2657311" y="3910522"/>
              <a:ext cx="1303470" cy="1303696"/>
              <a:chOff x="5054033" y="1695602"/>
              <a:chExt cx="765599" cy="765732"/>
            </a:xfrm>
          </p:grpSpPr>
          <p:sp>
            <p:nvSpPr>
              <p:cNvPr id="14" name="椭圆 27"/>
              <p:cNvSpPr>
                <a:spLocks noChangeArrowheads="1"/>
              </p:cNvSpPr>
              <p:nvPr/>
            </p:nvSpPr>
            <p:spPr bwMode="auto">
              <a:xfrm>
                <a:off x="5054033" y="1695602"/>
                <a:ext cx="765599" cy="765732"/>
              </a:xfrm>
              <a:prstGeom prst="ellipse">
                <a:avLst/>
              </a:prstGeom>
              <a:gradFill rotWithShape="1">
                <a:gsLst>
                  <a:gs pos="63000">
                    <a:srgbClr val="ECECEC"/>
                  </a:gs>
                  <a:gs pos="100000">
                    <a:srgbClr val="F7F7F7"/>
                  </a:gs>
                  <a:gs pos="9000">
                    <a:srgbClr val="BEBEBE"/>
                  </a:gs>
                </a:gsLst>
                <a:lin ang="7800000" scaled="0"/>
              </a:gradFill>
              <a:ln w="31750">
                <a:gradFill>
                  <a:gsLst>
                    <a:gs pos="0">
                      <a:schemeClr val="bg1"/>
                    </a:gs>
                    <a:gs pos="100000">
                      <a:schemeClr val="bg1">
                        <a:lumMod val="85000"/>
                      </a:schemeClr>
                    </a:gs>
                  </a:gsLst>
                  <a:lin ang="7800000" scaled="0"/>
                </a:gradFill>
              </a:ln>
              <a:effectLst>
                <a:outerShdw blurRad="203200" dist="127000" dir="7200000" sx="102000" sy="102000" algn="ctr" rotWithShape="0">
                  <a:schemeClr val="tx1">
                    <a:lumMod val="90000"/>
                    <a:lumOff val="10000"/>
                    <a:alpha val="40000"/>
                  </a:schemeClr>
                </a:outerShdw>
              </a:effectLst>
            </p:spPr>
            <p:txBody>
              <a:bodyPr wrap="none" anchor="ctr"/>
              <a:lstStyle/>
              <a:p>
                <a:pPr latinLnBrk="1"/>
                <a:endParaRPr kumimoji="1" lang="zh-CN" altLang="zh-CN" sz="2600">
                  <a:solidFill>
                    <a:srgbClr val="000000"/>
                  </a:solidFill>
                  <a:latin typeface="굴림" charset="-127"/>
                  <a:ea typeface="굴림" charset="-127"/>
                  <a:sym typeface="微软雅黑" pitchFamily="34" charset="-122"/>
                </a:endParaRPr>
              </a:p>
            </p:txBody>
          </p:sp>
          <p:sp>
            <p:nvSpPr>
              <p:cNvPr id="15" name="椭圆 28"/>
              <p:cNvSpPr>
                <a:spLocks noChangeArrowheads="1"/>
              </p:cNvSpPr>
              <p:nvPr/>
            </p:nvSpPr>
            <p:spPr bwMode="auto">
              <a:xfrm>
                <a:off x="5139119" y="1780703"/>
                <a:ext cx="595426" cy="595530"/>
              </a:xfrm>
              <a:prstGeom prst="ellipse">
                <a:avLst/>
              </a:prstGeom>
              <a:gradFill rotWithShape="1">
                <a:gsLst>
                  <a:gs pos="63000">
                    <a:srgbClr val="ECECEC"/>
                  </a:gs>
                  <a:gs pos="100000">
                    <a:srgbClr val="F7F7F7"/>
                  </a:gs>
                  <a:gs pos="9000">
                    <a:srgbClr val="BEBEBE"/>
                  </a:gs>
                </a:gsLst>
                <a:lin ang="4200000" scaled="0"/>
              </a:gradFill>
              <a:ln w="31750">
                <a:gradFill>
                  <a:gsLst>
                    <a:gs pos="0">
                      <a:schemeClr val="bg1"/>
                    </a:gs>
                    <a:gs pos="100000">
                      <a:schemeClr val="bg1">
                        <a:lumMod val="85000"/>
                      </a:schemeClr>
                    </a:gs>
                  </a:gsLst>
                  <a:lin ang="7800000" scaled="0"/>
                </a:gradFill>
              </a:ln>
              <a:effectLst>
                <a:outerShdw blurRad="203200" dist="127000" dir="7200000" sx="102000" sy="102000" algn="ctr" rotWithShape="0">
                  <a:schemeClr val="tx1">
                    <a:lumMod val="90000"/>
                    <a:lumOff val="10000"/>
                    <a:alpha val="40000"/>
                  </a:schemeClr>
                </a:outerShdw>
              </a:effectLst>
            </p:spPr>
            <p:txBody>
              <a:bodyPr wrap="none" anchor="ctr"/>
              <a:lstStyle/>
              <a:p>
                <a:pPr latinLnBrk="1"/>
                <a:endParaRPr kumimoji="1" lang="zh-CN" altLang="zh-CN" sz="2600" dirty="0">
                  <a:solidFill>
                    <a:srgbClr val="000000"/>
                  </a:solidFill>
                  <a:latin typeface="굴림" charset="-127"/>
                  <a:ea typeface="굴림" charset="-127"/>
                  <a:sym typeface="微软雅黑" pitchFamily="34" charset="-122"/>
                </a:endParaRPr>
              </a:p>
            </p:txBody>
          </p:sp>
        </p:grpSp>
        <p:sp>
          <p:nvSpPr>
            <p:cNvPr id="48" name="Freeform 118"/>
            <p:cNvSpPr>
              <a:spLocks noChangeAspect="1" noEditPoints="1"/>
            </p:cNvSpPr>
            <p:nvPr/>
          </p:nvSpPr>
          <p:spPr bwMode="auto">
            <a:xfrm>
              <a:off x="3060612" y="4331493"/>
              <a:ext cx="496871" cy="461752"/>
            </a:xfrm>
            <a:custGeom>
              <a:avLst/>
              <a:gdLst>
                <a:gd name="T0" fmla="*/ 80 w 85"/>
                <a:gd name="T1" fmla="*/ 53 h 85"/>
                <a:gd name="T2" fmla="*/ 80 w 85"/>
                <a:gd name="T3" fmla="*/ 80 h 85"/>
                <a:gd name="T4" fmla="*/ 74 w 85"/>
                <a:gd name="T5" fmla="*/ 85 h 85"/>
                <a:gd name="T6" fmla="*/ 10 w 85"/>
                <a:gd name="T7" fmla="*/ 85 h 85"/>
                <a:gd name="T8" fmla="*/ 5 w 85"/>
                <a:gd name="T9" fmla="*/ 80 h 85"/>
                <a:gd name="T10" fmla="*/ 5 w 85"/>
                <a:gd name="T11" fmla="*/ 53 h 85"/>
                <a:gd name="T12" fmla="*/ 17 w 85"/>
                <a:gd name="T13" fmla="*/ 56 h 85"/>
                <a:gd name="T14" fmla="*/ 17 w 85"/>
                <a:gd name="T15" fmla="*/ 60 h 85"/>
                <a:gd name="T16" fmla="*/ 20 w 85"/>
                <a:gd name="T17" fmla="*/ 60 h 85"/>
                <a:gd name="T18" fmla="*/ 20 w 85"/>
                <a:gd name="T19" fmla="*/ 68 h 85"/>
                <a:gd name="T20" fmla="*/ 27 w 85"/>
                <a:gd name="T21" fmla="*/ 68 h 85"/>
                <a:gd name="T22" fmla="*/ 27 w 85"/>
                <a:gd name="T23" fmla="*/ 60 h 85"/>
                <a:gd name="T24" fmla="*/ 30 w 85"/>
                <a:gd name="T25" fmla="*/ 60 h 85"/>
                <a:gd name="T26" fmla="*/ 30 w 85"/>
                <a:gd name="T27" fmla="*/ 57 h 85"/>
                <a:gd name="T28" fmla="*/ 54 w 85"/>
                <a:gd name="T29" fmla="*/ 57 h 85"/>
                <a:gd name="T30" fmla="*/ 54 w 85"/>
                <a:gd name="T31" fmla="*/ 60 h 85"/>
                <a:gd name="T32" fmla="*/ 57 w 85"/>
                <a:gd name="T33" fmla="*/ 60 h 85"/>
                <a:gd name="T34" fmla="*/ 57 w 85"/>
                <a:gd name="T35" fmla="*/ 68 h 85"/>
                <a:gd name="T36" fmla="*/ 63 w 85"/>
                <a:gd name="T37" fmla="*/ 68 h 85"/>
                <a:gd name="T38" fmla="*/ 63 w 85"/>
                <a:gd name="T39" fmla="*/ 60 h 85"/>
                <a:gd name="T40" fmla="*/ 66 w 85"/>
                <a:gd name="T41" fmla="*/ 60 h 85"/>
                <a:gd name="T42" fmla="*/ 66 w 85"/>
                <a:gd name="T43" fmla="*/ 56 h 85"/>
                <a:gd name="T44" fmla="*/ 80 w 85"/>
                <a:gd name="T45" fmla="*/ 53 h 85"/>
                <a:gd name="T46" fmla="*/ 31 w 85"/>
                <a:gd name="T47" fmla="*/ 0 h 85"/>
                <a:gd name="T48" fmla="*/ 54 w 85"/>
                <a:gd name="T49" fmla="*/ 0 h 85"/>
                <a:gd name="T50" fmla="*/ 61 w 85"/>
                <a:gd name="T51" fmla="*/ 7 h 85"/>
                <a:gd name="T52" fmla="*/ 61 w 85"/>
                <a:gd name="T53" fmla="*/ 16 h 85"/>
                <a:gd name="T54" fmla="*/ 53 w 85"/>
                <a:gd name="T55" fmla="*/ 16 h 85"/>
                <a:gd name="T56" fmla="*/ 53 w 85"/>
                <a:gd name="T57" fmla="*/ 8 h 85"/>
                <a:gd name="T58" fmla="*/ 32 w 85"/>
                <a:gd name="T59" fmla="*/ 8 h 85"/>
                <a:gd name="T60" fmla="*/ 32 w 85"/>
                <a:gd name="T61" fmla="*/ 16 h 85"/>
                <a:gd name="T62" fmla="*/ 24 w 85"/>
                <a:gd name="T63" fmla="*/ 16 h 85"/>
                <a:gd name="T64" fmla="*/ 24 w 85"/>
                <a:gd name="T65" fmla="*/ 7 h 85"/>
                <a:gd name="T66" fmla="*/ 31 w 85"/>
                <a:gd name="T67" fmla="*/ 0 h 85"/>
                <a:gd name="T68" fmla="*/ 0 w 85"/>
                <a:gd name="T69" fmla="*/ 20 h 85"/>
                <a:gd name="T70" fmla="*/ 0 w 85"/>
                <a:gd name="T71" fmla="*/ 48 h 85"/>
                <a:gd name="T72" fmla="*/ 85 w 85"/>
                <a:gd name="T73" fmla="*/ 48 h 85"/>
                <a:gd name="T74" fmla="*/ 85 w 85"/>
                <a:gd name="T75" fmla="*/ 20 h 85"/>
                <a:gd name="T76" fmla="*/ 0 w 85"/>
                <a:gd name="T77" fmla="*/ 2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85" h="85">
                  <a:moveTo>
                    <a:pt x="80" y="53"/>
                  </a:moveTo>
                  <a:cubicBezTo>
                    <a:pt x="80" y="80"/>
                    <a:pt x="80" y="80"/>
                    <a:pt x="80" y="80"/>
                  </a:cubicBezTo>
                  <a:cubicBezTo>
                    <a:pt x="80" y="83"/>
                    <a:pt x="78" y="85"/>
                    <a:pt x="74" y="85"/>
                  </a:cubicBezTo>
                  <a:cubicBezTo>
                    <a:pt x="10" y="85"/>
                    <a:pt x="10" y="85"/>
                    <a:pt x="10" y="85"/>
                  </a:cubicBezTo>
                  <a:cubicBezTo>
                    <a:pt x="7" y="85"/>
                    <a:pt x="5" y="83"/>
                    <a:pt x="5" y="80"/>
                  </a:cubicBezTo>
                  <a:cubicBezTo>
                    <a:pt x="5" y="53"/>
                    <a:pt x="5" y="53"/>
                    <a:pt x="5" y="53"/>
                  </a:cubicBezTo>
                  <a:cubicBezTo>
                    <a:pt x="9" y="54"/>
                    <a:pt x="13" y="55"/>
                    <a:pt x="17" y="56"/>
                  </a:cubicBezTo>
                  <a:cubicBezTo>
                    <a:pt x="17" y="60"/>
                    <a:pt x="17" y="60"/>
                    <a:pt x="17" y="60"/>
                  </a:cubicBezTo>
                  <a:cubicBezTo>
                    <a:pt x="20" y="60"/>
                    <a:pt x="20" y="60"/>
                    <a:pt x="20" y="60"/>
                  </a:cubicBezTo>
                  <a:cubicBezTo>
                    <a:pt x="20" y="68"/>
                    <a:pt x="20" y="68"/>
                    <a:pt x="20" y="68"/>
                  </a:cubicBezTo>
                  <a:cubicBezTo>
                    <a:pt x="27" y="68"/>
                    <a:pt x="27" y="68"/>
                    <a:pt x="27" y="68"/>
                  </a:cubicBezTo>
                  <a:cubicBezTo>
                    <a:pt x="27" y="60"/>
                    <a:pt x="27" y="60"/>
                    <a:pt x="27" y="60"/>
                  </a:cubicBezTo>
                  <a:cubicBezTo>
                    <a:pt x="30" y="60"/>
                    <a:pt x="30" y="60"/>
                    <a:pt x="30" y="60"/>
                  </a:cubicBezTo>
                  <a:cubicBezTo>
                    <a:pt x="30" y="57"/>
                    <a:pt x="30" y="57"/>
                    <a:pt x="30" y="57"/>
                  </a:cubicBezTo>
                  <a:cubicBezTo>
                    <a:pt x="38" y="58"/>
                    <a:pt x="46" y="58"/>
                    <a:pt x="54" y="57"/>
                  </a:cubicBezTo>
                  <a:cubicBezTo>
                    <a:pt x="54" y="60"/>
                    <a:pt x="54" y="60"/>
                    <a:pt x="54" y="60"/>
                  </a:cubicBezTo>
                  <a:cubicBezTo>
                    <a:pt x="57" y="60"/>
                    <a:pt x="57" y="60"/>
                    <a:pt x="57" y="60"/>
                  </a:cubicBezTo>
                  <a:cubicBezTo>
                    <a:pt x="57" y="68"/>
                    <a:pt x="57" y="68"/>
                    <a:pt x="57" y="68"/>
                  </a:cubicBezTo>
                  <a:cubicBezTo>
                    <a:pt x="63" y="68"/>
                    <a:pt x="63" y="68"/>
                    <a:pt x="63" y="68"/>
                  </a:cubicBezTo>
                  <a:cubicBezTo>
                    <a:pt x="63" y="60"/>
                    <a:pt x="63" y="60"/>
                    <a:pt x="63" y="60"/>
                  </a:cubicBezTo>
                  <a:cubicBezTo>
                    <a:pt x="66" y="60"/>
                    <a:pt x="66" y="60"/>
                    <a:pt x="66" y="60"/>
                  </a:cubicBezTo>
                  <a:cubicBezTo>
                    <a:pt x="66" y="56"/>
                    <a:pt x="66" y="56"/>
                    <a:pt x="66" y="56"/>
                  </a:cubicBezTo>
                  <a:cubicBezTo>
                    <a:pt x="71" y="55"/>
                    <a:pt x="75" y="54"/>
                    <a:pt x="80" y="53"/>
                  </a:cubicBezTo>
                  <a:close/>
                  <a:moveTo>
                    <a:pt x="31" y="0"/>
                  </a:moveTo>
                  <a:cubicBezTo>
                    <a:pt x="54" y="0"/>
                    <a:pt x="54" y="0"/>
                    <a:pt x="54" y="0"/>
                  </a:cubicBezTo>
                  <a:cubicBezTo>
                    <a:pt x="58" y="0"/>
                    <a:pt x="61" y="3"/>
                    <a:pt x="61" y="7"/>
                  </a:cubicBezTo>
                  <a:cubicBezTo>
                    <a:pt x="61" y="16"/>
                    <a:pt x="61" y="16"/>
                    <a:pt x="61" y="16"/>
                  </a:cubicBezTo>
                  <a:cubicBezTo>
                    <a:pt x="53" y="16"/>
                    <a:pt x="53" y="16"/>
                    <a:pt x="53" y="16"/>
                  </a:cubicBezTo>
                  <a:cubicBezTo>
                    <a:pt x="53" y="8"/>
                    <a:pt x="53" y="8"/>
                    <a:pt x="53" y="8"/>
                  </a:cubicBezTo>
                  <a:cubicBezTo>
                    <a:pt x="32" y="8"/>
                    <a:pt x="32" y="8"/>
                    <a:pt x="32" y="8"/>
                  </a:cubicBezTo>
                  <a:cubicBezTo>
                    <a:pt x="32" y="16"/>
                    <a:pt x="32" y="16"/>
                    <a:pt x="32" y="16"/>
                  </a:cubicBezTo>
                  <a:cubicBezTo>
                    <a:pt x="24" y="16"/>
                    <a:pt x="24" y="16"/>
                    <a:pt x="24" y="16"/>
                  </a:cubicBezTo>
                  <a:cubicBezTo>
                    <a:pt x="24" y="7"/>
                    <a:pt x="24" y="7"/>
                    <a:pt x="24" y="7"/>
                  </a:cubicBezTo>
                  <a:cubicBezTo>
                    <a:pt x="24" y="3"/>
                    <a:pt x="27" y="0"/>
                    <a:pt x="31" y="0"/>
                  </a:cubicBezTo>
                  <a:close/>
                  <a:moveTo>
                    <a:pt x="0" y="20"/>
                  </a:moveTo>
                  <a:cubicBezTo>
                    <a:pt x="0" y="48"/>
                    <a:pt x="0" y="48"/>
                    <a:pt x="0" y="48"/>
                  </a:cubicBezTo>
                  <a:cubicBezTo>
                    <a:pt x="27" y="55"/>
                    <a:pt x="56" y="55"/>
                    <a:pt x="85" y="48"/>
                  </a:cubicBezTo>
                  <a:cubicBezTo>
                    <a:pt x="85" y="20"/>
                    <a:pt x="85" y="20"/>
                    <a:pt x="85" y="20"/>
                  </a:cubicBezTo>
                  <a:lnTo>
                    <a:pt x="0" y="2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zh-CN" altLang="en-US"/>
            </a:p>
          </p:txBody>
        </p:sp>
      </p:grpSp>
      <p:grpSp>
        <p:nvGrpSpPr>
          <p:cNvPr id="64" name="组合 63"/>
          <p:cNvGrpSpPr/>
          <p:nvPr/>
        </p:nvGrpSpPr>
        <p:grpSpPr>
          <a:xfrm>
            <a:off x="884927" y="2888047"/>
            <a:ext cx="1303470" cy="1303696"/>
            <a:chOff x="8231220" y="5067478"/>
            <a:chExt cx="1303470" cy="1303696"/>
          </a:xfrm>
        </p:grpSpPr>
        <p:grpSp>
          <p:nvGrpSpPr>
            <p:cNvPr id="16" name="组合 15"/>
            <p:cNvGrpSpPr/>
            <p:nvPr/>
          </p:nvGrpSpPr>
          <p:grpSpPr>
            <a:xfrm>
              <a:off x="8231220" y="5067478"/>
              <a:ext cx="1303470" cy="1303696"/>
              <a:chOff x="5054033" y="1695602"/>
              <a:chExt cx="765599" cy="765732"/>
            </a:xfrm>
          </p:grpSpPr>
          <p:sp>
            <p:nvSpPr>
              <p:cNvPr id="17" name="椭圆 27"/>
              <p:cNvSpPr>
                <a:spLocks noChangeArrowheads="1"/>
              </p:cNvSpPr>
              <p:nvPr/>
            </p:nvSpPr>
            <p:spPr bwMode="auto">
              <a:xfrm>
                <a:off x="5054033" y="1695602"/>
                <a:ext cx="765599" cy="765732"/>
              </a:xfrm>
              <a:prstGeom prst="ellipse">
                <a:avLst/>
              </a:prstGeom>
              <a:gradFill rotWithShape="1">
                <a:gsLst>
                  <a:gs pos="63000">
                    <a:srgbClr val="ECECEC"/>
                  </a:gs>
                  <a:gs pos="100000">
                    <a:srgbClr val="F7F7F7"/>
                  </a:gs>
                  <a:gs pos="9000">
                    <a:srgbClr val="BEBEBE"/>
                  </a:gs>
                </a:gsLst>
                <a:lin ang="7800000" scaled="0"/>
              </a:gradFill>
              <a:ln w="31750">
                <a:gradFill>
                  <a:gsLst>
                    <a:gs pos="0">
                      <a:schemeClr val="bg1"/>
                    </a:gs>
                    <a:gs pos="100000">
                      <a:schemeClr val="bg1">
                        <a:lumMod val="85000"/>
                      </a:schemeClr>
                    </a:gs>
                  </a:gsLst>
                  <a:lin ang="7800000" scaled="0"/>
                </a:gradFill>
              </a:ln>
              <a:effectLst>
                <a:outerShdw blurRad="203200" dist="127000" dir="7200000" sx="102000" sy="102000" algn="ctr" rotWithShape="0">
                  <a:schemeClr val="tx1">
                    <a:lumMod val="90000"/>
                    <a:lumOff val="10000"/>
                    <a:alpha val="40000"/>
                  </a:schemeClr>
                </a:outerShdw>
              </a:effectLst>
            </p:spPr>
            <p:txBody>
              <a:bodyPr wrap="none" anchor="ctr"/>
              <a:lstStyle/>
              <a:p>
                <a:pPr latinLnBrk="1"/>
                <a:endParaRPr kumimoji="1" lang="zh-CN" altLang="zh-CN" sz="2600">
                  <a:solidFill>
                    <a:srgbClr val="000000"/>
                  </a:solidFill>
                  <a:latin typeface="굴림" charset="-127"/>
                  <a:ea typeface="굴림" charset="-127"/>
                  <a:sym typeface="微软雅黑" pitchFamily="34" charset="-122"/>
                </a:endParaRPr>
              </a:p>
            </p:txBody>
          </p:sp>
          <p:sp>
            <p:nvSpPr>
              <p:cNvPr id="18" name="椭圆 28"/>
              <p:cNvSpPr>
                <a:spLocks noChangeArrowheads="1"/>
              </p:cNvSpPr>
              <p:nvPr/>
            </p:nvSpPr>
            <p:spPr bwMode="auto">
              <a:xfrm>
                <a:off x="5139119" y="1780703"/>
                <a:ext cx="595426" cy="595530"/>
              </a:xfrm>
              <a:prstGeom prst="ellipse">
                <a:avLst/>
              </a:prstGeom>
              <a:gradFill rotWithShape="1">
                <a:gsLst>
                  <a:gs pos="63000">
                    <a:srgbClr val="ECECEC"/>
                  </a:gs>
                  <a:gs pos="100000">
                    <a:srgbClr val="F7F7F7"/>
                  </a:gs>
                  <a:gs pos="9000">
                    <a:srgbClr val="BEBEBE"/>
                  </a:gs>
                </a:gsLst>
                <a:lin ang="4200000" scaled="0"/>
              </a:gradFill>
              <a:ln w="31750">
                <a:gradFill>
                  <a:gsLst>
                    <a:gs pos="0">
                      <a:schemeClr val="bg1"/>
                    </a:gs>
                    <a:gs pos="100000">
                      <a:schemeClr val="bg1">
                        <a:lumMod val="85000"/>
                      </a:schemeClr>
                    </a:gs>
                  </a:gsLst>
                  <a:lin ang="7800000" scaled="0"/>
                </a:gradFill>
              </a:ln>
              <a:effectLst>
                <a:outerShdw blurRad="203200" dist="127000" dir="7200000" sx="102000" sy="102000" algn="ctr" rotWithShape="0">
                  <a:schemeClr val="tx1">
                    <a:lumMod val="90000"/>
                    <a:lumOff val="10000"/>
                    <a:alpha val="40000"/>
                  </a:schemeClr>
                </a:outerShdw>
              </a:effectLst>
            </p:spPr>
            <p:txBody>
              <a:bodyPr wrap="none" anchor="ctr"/>
              <a:lstStyle/>
              <a:p>
                <a:pPr latinLnBrk="1"/>
                <a:endParaRPr kumimoji="1" lang="zh-CN" altLang="zh-CN" sz="2600" dirty="0">
                  <a:solidFill>
                    <a:srgbClr val="000000"/>
                  </a:solidFill>
                  <a:latin typeface="굴림" charset="-127"/>
                  <a:ea typeface="굴림" charset="-127"/>
                  <a:sym typeface="微软雅黑" pitchFamily="34" charset="-122"/>
                </a:endParaRPr>
              </a:p>
            </p:txBody>
          </p:sp>
        </p:grpSp>
        <p:sp>
          <p:nvSpPr>
            <p:cNvPr id="51" name="Freeform 169"/>
            <p:cNvSpPr>
              <a:spLocks/>
            </p:cNvSpPr>
            <p:nvPr/>
          </p:nvSpPr>
          <p:spPr bwMode="auto">
            <a:xfrm>
              <a:off x="8645959" y="5485689"/>
              <a:ext cx="473995" cy="467277"/>
            </a:xfrm>
            <a:custGeom>
              <a:avLst/>
              <a:gdLst>
                <a:gd name="T0" fmla="*/ 29 w 85"/>
                <a:gd name="T1" fmla="*/ 0 h 78"/>
                <a:gd name="T2" fmla="*/ 34 w 85"/>
                <a:gd name="T3" fmla="*/ 29 h 78"/>
                <a:gd name="T4" fmla="*/ 8 w 85"/>
                <a:gd name="T5" fmla="*/ 29 h 78"/>
                <a:gd name="T6" fmla="*/ 6 w 85"/>
                <a:gd name="T7" fmla="*/ 29 h 78"/>
                <a:gd name="T8" fmla="*/ 0 w 85"/>
                <a:gd name="T9" fmla="*/ 35 h 78"/>
                <a:gd name="T10" fmla="*/ 0 w 85"/>
                <a:gd name="T11" fmla="*/ 35 h 78"/>
                <a:gd name="T12" fmla="*/ 4 w 85"/>
                <a:gd name="T13" fmla="*/ 42 h 78"/>
                <a:gd name="T14" fmla="*/ 0 w 85"/>
                <a:gd name="T15" fmla="*/ 47 h 78"/>
                <a:gd name="T16" fmla="*/ 0 w 85"/>
                <a:gd name="T17" fmla="*/ 47 h 78"/>
                <a:gd name="T18" fmla="*/ 5 w 85"/>
                <a:gd name="T19" fmla="*/ 54 h 78"/>
                <a:gd name="T20" fmla="*/ 4 w 85"/>
                <a:gd name="T21" fmla="*/ 58 h 78"/>
                <a:gd name="T22" fmla="*/ 4 w 85"/>
                <a:gd name="T23" fmla="*/ 58 h 78"/>
                <a:gd name="T24" fmla="*/ 10 w 85"/>
                <a:gd name="T25" fmla="*/ 65 h 78"/>
                <a:gd name="T26" fmla="*/ 11 w 85"/>
                <a:gd name="T27" fmla="*/ 65 h 78"/>
                <a:gd name="T28" fmla="*/ 9 w 85"/>
                <a:gd name="T29" fmla="*/ 70 h 78"/>
                <a:gd name="T30" fmla="*/ 9 w 85"/>
                <a:gd name="T31" fmla="*/ 70 h 78"/>
                <a:gd name="T32" fmla="*/ 15 w 85"/>
                <a:gd name="T33" fmla="*/ 77 h 78"/>
                <a:gd name="T34" fmla="*/ 29 w 85"/>
                <a:gd name="T35" fmla="*/ 77 h 78"/>
                <a:gd name="T36" fmla="*/ 45 w 85"/>
                <a:gd name="T37" fmla="*/ 77 h 78"/>
                <a:gd name="T38" fmla="*/ 46 w 85"/>
                <a:gd name="T39" fmla="*/ 77 h 78"/>
                <a:gd name="T40" fmla="*/ 51 w 85"/>
                <a:gd name="T41" fmla="*/ 71 h 78"/>
                <a:gd name="T42" fmla="*/ 66 w 85"/>
                <a:gd name="T43" fmla="*/ 69 h 78"/>
                <a:gd name="T44" fmla="*/ 66 w 85"/>
                <a:gd name="T45" fmla="*/ 78 h 78"/>
                <a:gd name="T46" fmla="*/ 85 w 85"/>
                <a:gd name="T47" fmla="*/ 78 h 78"/>
                <a:gd name="T48" fmla="*/ 85 w 85"/>
                <a:gd name="T49" fmla="*/ 25 h 78"/>
                <a:gd name="T50" fmla="*/ 66 w 85"/>
                <a:gd name="T51" fmla="*/ 25 h 78"/>
                <a:gd name="T52" fmla="*/ 66 w 85"/>
                <a:gd name="T53" fmla="*/ 32 h 78"/>
                <a:gd name="T54" fmla="*/ 61 w 85"/>
                <a:gd name="T55" fmla="*/ 32 h 78"/>
                <a:gd name="T56" fmla="*/ 29 w 85"/>
                <a:gd name="T57"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5" h="78">
                  <a:moveTo>
                    <a:pt x="29" y="0"/>
                  </a:moveTo>
                  <a:cubicBezTo>
                    <a:pt x="1" y="7"/>
                    <a:pt x="33" y="28"/>
                    <a:pt x="34" y="29"/>
                  </a:cubicBezTo>
                  <a:cubicBezTo>
                    <a:pt x="8" y="29"/>
                    <a:pt x="8" y="29"/>
                    <a:pt x="8" y="29"/>
                  </a:cubicBezTo>
                  <a:cubicBezTo>
                    <a:pt x="6" y="29"/>
                    <a:pt x="6" y="29"/>
                    <a:pt x="6" y="29"/>
                  </a:cubicBezTo>
                  <a:cubicBezTo>
                    <a:pt x="3" y="29"/>
                    <a:pt x="0" y="32"/>
                    <a:pt x="0" y="35"/>
                  </a:cubicBezTo>
                  <a:cubicBezTo>
                    <a:pt x="0" y="35"/>
                    <a:pt x="0" y="35"/>
                    <a:pt x="0" y="35"/>
                  </a:cubicBezTo>
                  <a:cubicBezTo>
                    <a:pt x="0" y="38"/>
                    <a:pt x="1" y="41"/>
                    <a:pt x="4" y="42"/>
                  </a:cubicBezTo>
                  <a:cubicBezTo>
                    <a:pt x="2" y="43"/>
                    <a:pt x="0" y="45"/>
                    <a:pt x="0" y="47"/>
                  </a:cubicBezTo>
                  <a:cubicBezTo>
                    <a:pt x="0" y="47"/>
                    <a:pt x="0" y="47"/>
                    <a:pt x="0" y="47"/>
                  </a:cubicBezTo>
                  <a:cubicBezTo>
                    <a:pt x="0" y="51"/>
                    <a:pt x="2" y="53"/>
                    <a:pt x="5" y="54"/>
                  </a:cubicBezTo>
                  <a:cubicBezTo>
                    <a:pt x="4" y="55"/>
                    <a:pt x="4" y="57"/>
                    <a:pt x="4" y="58"/>
                  </a:cubicBezTo>
                  <a:cubicBezTo>
                    <a:pt x="4" y="58"/>
                    <a:pt x="4" y="58"/>
                    <a:pt x="4" y="58"/>
                  </a:cubicBezTo>
                  <a:cubicBezTo>
                    <a:pt x="4" y="62"/>
                    <a:pt x="7" y="65"/>
                    <a:pt x="10" y="65"/>
                  </a:cubicBezTo>
                  <a:cubicBezTo>
                    <a:pt x="11" y="65"/>
                    <a:pt x="11" y="65"/>
                    <a:pt x="11" y="65"/>
                  </a:cubicBezTo>
                  <a:cubicBezTo>
                    <a:pt x="9" y="66"/>
                    <a:pt x="9" y="68"/>
                    <a:pt x="9" y="70"/>
                  </a:cubicBezTo>
                  <a:cubicBezTo>
                    <a:pt x="9" y="70"/>
                    <a:pt x="9" y="70"/>
                    <a:pt x="9" y="70"/>
                  </a:cubicBezTo>
                  <a:cubicBezTo>
                    <a:pt x="9" y="74"/>
                    <a:pt x="12" y="77"/>
                    <a:pt x="15" y="77"/>
                  </a:cubicBezTo>
                  <a:cubicBezTo>
                    <a:pt x="29" y="77"/>
                    <a:pt x="29" y="77"/>
                    <a:pt x="29" y="77"/>
                  </a:cubicBezTo>
                  <a:cubicBezTo>
                    <a:pt x="45" y="77"/>
                    <a:pt x="45" y="77"/>
                    <a:pt x="45" y="77"/>
                  </a:cubicBezTo>
                  <a:cubicBezTo>
                    <a:pt x="46" y="77"/>
                    <a:pt x="46" y="77"/>
                    <a:pt x="46" y="77"/>
                  </a:cubicBezTo>
                  <a:cubicBezTo>
                    <a:pt x="51" y="71"/>
                    <a:pt x="51" y="71"/>
                    <a:pt x="51" y="71"/>
                  </a:cubicBezTo>
                  <a:cubicBezTo>
                    <a:pt x="66" y="69"/>
                    <a:pt x="66" y="69"/>
                    <a:pt x="66" y="69"/>
                  </a:cubicBezTo>
                  <a:cubicBezTo>
                    <a:pt x="66" y="78"/>
                    <a:pt x="66" y="78"/>
                    <a:pt x="66" y="78"/>
                  </a:cubicBezTo>
                  <a:cubicBezTo>
                    <a:pt x="85" y="78"/>
                    <a:pt x="85" y="78"/>
                    <a:pt x="85" y="78"/>
                  </a:cubicBezTo>
                  <a:cubicBezTo>
                    <a:pt x="85" y="25"/>
                    <a:pt x="85" y="25"/>
                    <a:pt x="85" y="25"/>
                  </a:cubicBezTo>
                  <a:cubicBezTo>
                    <a:pt x="66" y="25"/>
                    <a:pt x="66" y="25"/>
                    <a:pt x="66" y="25"/>
                  </a:cubicBezTo>
                  <a:cubicBezTo>
                    <a:pt x="66" y="32"/>
                    <a:pt x="66" y="32"/>
                    <a:pt x="66" y="32"/>
                  </a:cubicBezTo>
                  <a:cubicBezTo>
                    <a:pt x="61" y="32"/>
                    <a:pt x="61" y="32"/>
                    <a:pt x="61" y="32"/>
                  </a:cubicBezTo>
                  <a:cubicBezTo>
                    <a:pt x="57" y="16"/>
                    <a:pt x="32" y="17"/>
                    <a:pt x="29" y="0"/>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zh-CN" altLang="en-US"/>
            </a:p>
          </p:txBody>
        </p:sp>
      </p:grpSp>
      <p:sp>
        <p:nvSpPr>
          <p:cNvPr id="43" name="矩形 42"/>
          <p:cNvSpPr>
            <a:spLocks noChangeArrowheads="1"/>
          </p:cNvSpPr>
          <p:nvPr/>
        </p:nvSpPr>
        <p:spPr bwMode="auto">
          <a:xfrm>
            <a:off x="3357666" y="624854"/>
            <a:ext cx="4780457"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a:spcBef>
                <a:spcPct val="0"/>
              </a:spcBef>
              <a:buNone/>
            </a:pPr>
            <a:r>
              <a:rPr lang="en-US" altLang="zh-CN" dirty="0"/>
              <a:t>【</a:t>
            </a:r>
            <a:r>
              <a:rPr lang="zh-CN" altLang="en-US" dirty="0"/>
              <a:t>例</a:t>
            </a:r>
            <a:r>
              <a:rPr lang="en-US" altLang="zh-CN" dirty="0"/>
              <a:t>2-3】  </a:t>
            </a:r>
            <a:r>
              <a:rPr lang="zh-CN" altLang="en-US" dirty="0"/>
              <a:t>猴子吃桃问题</a:t>
            </a:r>
            <a:endParaRPr lang="zh-CN" altLang="en-US" b="1" dirty="0">
              <a:solidFill>
                <a:schemeClr val="tx1">
                  <a:lumMod val="65000"/>
                  <a:lumOff val="35000"/>
                </a:schemeClr>
              </a:solidFill>
              <a:latin typeface="Arial" panose="020B0604020202020204" pitchFamily="34" charset="0"/>
              <a:ea typeface="宋体" pitchFamily="2" charset="-122"/>
              <a:cs typeface="Arial" panose="020B0604020202020204" pitchFamily="34" charset="0"/>
            </a:endParaRPr>
          </a:p>
        </p:txBody>
      </p:sp>
      <p:sp>
        <p:nvSpPr>
          <p:cNvPr id="19" name="圆角矩形 10">
            <a:extLst>
              <a:ext uri="{FF2B5EF4-FFF2-40B4-BE49-F238E27FC236}">
                <a16:creationId xmlns:a16="http://schemas.microsoft.com/office/drawing/2014/main" id="{DBF9C75C-1F62-4207-A3E7-5A51D45055FA}"/>
              </a:ext>
            </a:extLst>
          </p:cNvPr>
          <p:cNvSpPr/>
          <p:nvPr/>
        </p:nvSpPr>
        <p:spPr>
          <a:xfrm>
            <a:off x="891941" y="6023095"/>
            <a:ext cx="6208896" cy="218663"/>
          </a:xfrm>
          <a:prstGeom prst="roundRect">
            <a:avLst>
              <a:gd name="adj" fmla="val 50000"/>
            </a:avLst>
          </a:prstGeom>
          <a:solidFill>
            <a:schemeClr val="bg1">
              <a:lumMod val="65000"/>
            </a:schemeClr>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600"/>
          </a:p>
        </p:txBody>
      </p:sp>
      <p:sp>
        <p:nvSpPr>
          <p:cNvPr id="20" name="文本框 19">
            <a:extLst>
              <a:ext uri="{FF2B5EF4-FFF2-40B4-BE49-F238E27FC236}">
                <a16:creationId xmlns:a16="http://schemas.microsoft.com/office/drawing/2014/main" id="{E46D9970-7477-46DD-B564-B2396250343A}"/>
              </a:ext>
            </a:extLst>
          </p:cNvPr>
          <p:cNvSpPr txBox="1"/>
          <p:nvPr/>
        </p:nvSpPr>
        <p:spPr>
          <a:xfrm flipH="1">
            <a:off x="2188394" y="4720588"/>
            <a:ext cx="1415772" cy="461665"/>
          </a:xfrm>
          <a:prstGeom prst="rect">
            <a:avLst/>
          </a:prstGeom>
          <a:noFill/>
        </p:spPr>
        <p:txBody>
          <a:bodyPr wrap="none" rtlCol="0">
            <a:spAutoFit/>
          </a:bodyPr>
          <a:lstStyle/>
          <a:p>
            <a:pPr algn="r"/>
            <a:r>
              <a:rPr lang="zh-CN" altLang="en-US" sz="2400" dirty="0">
                <a:solidFill>
                  <a:schemeClr val="accent2"/>
                </a:solidFill>
                <a:latin typeface="Impact" panose="020B0806030902050204" pitchFamily="34" charset="0"/>
              </a:rPr>
              <a:t>递推公式</a:t>
            </a:r>
          </a:p>
        </p:txBody>
      </p:sp>
      <p:sp>
        <p:nvSpPr>
          <p:cNvPr id="21" name="TextBox 42">
            <a:extLst>
              <a:ext uri="{FF2B5EF4-FFF2-40B4-BE49-F238E27FC236}">
                <a16:creationId xmlns:a16="http://schemas.microsoft.com/office/drawing/2014/main" id="{D6D9A8F7-C538-4C36-B9CF-E0480F33CF3C}"/>
              </a:ext>
            </a:extLst>
          </p:cNvPr>
          <p:cNvSpPr txBox="1"/>
          <p:nvPr/>
        </p:nvSpPr>
        <p:spPr>
          <a:xfrm flipH="1">
            <a:off x="2446834" y="5286753"/>
            <a:ext cx="4924350" cy="523220"/>
          </a:xfrm>
          <a:prstGeom prst="rect">
            <a:avLst/>
          </a:prstGeom>
          <a:noFill/>
        </p:spPr>
        <p:txBody>
          <a:bodyPr wrap="square" rtlCol="0">
            <a:spAutoFit/>
          </a:bodyPr>
          <a:lstStyle/>
          <a:p>
            <a:r>
              <a:rPr lang="it-IT" altLang="zh-CN" sz="2800" b="1" dirty="0">
                <a:solidFill>
                  <a:schemeClr val="bg2">
                    <a:lumMod val="25000"/>
                  </a:schemeClr>
                </a:solidFill>
              </a:rPr>
              <a:t>a</a:t>
            </a:r>
            <a:r>
              <a:rPr lang="it-IT" altLang="zh-CN" sz="2800" b="1" baseline="-25000" dirty="0">
                <a:solidFill>
                  <a:schemeClr val="bg2">
                    <a:lumMod val="25000"/>
                  </a:schemeClr>
                </a:solidFill>
              </a:rPr>
              <a:t>i</a:t>
            </a:r>
            <a:r>
              <a:rPr lang="it-IT" altLang="zh-CN" sz="2800" b="1" dirty="0">
                <a:solidFill>
                  <a:schemeClr val="bg2">
                    <a:lumMod val="25000"/>
                  </a:schemeClr>
                </a:solidFill>
              </a:rPr>
              <a:t>=(1+a</a:t>
            </a:r>
            <a:r>
              <a:rPr lang="it-IT" altLang="zh-CN" sz="2800" b="1" baseline="-25000" dirty="0">
                <a:solidFill>
                  <a:schemeClr val="bg2">
                    <a:lumMod val="25000"/>
                  </a:schemeClr>
                </a:solidFill>
              </a:rPr>
              <a:t>i+1</a:t>
            </a:r>
            <a:r>
              <a:rPr lang="it-IT" altLang="zh-CN" sz="2800" b="1" dirty="0">
                <a:solidFill>
                  <a:schemeClr val="bg2">
                    <a:lumMod val="25000"/>
                  </a:schemeClr>
                </a:solidFill>
              </a:rPr>
              <a:t>)*2  i=9,8,7,6,…</a:t>
            </a:r>
            <a:r>
              <a:rPr lang="zh-CN" altLang="it-IT" sz="2800" b="1" dirty="0">
                <a:solidFill>
                  <a:schemeClr val="bg2">
                    <a:lumMod val="25000"/>
                  </a:schemeClr>
                </a:solidFill>
              </a:rPr>
              <a:t>，</a:t>
            </a:r>
            <a:r>
              <a:rPr lang="it-IT" altLang="zh-CN" sz="2800" b="1" dirty="0">
                <a:solidFill>
                  <a:schemeClr val="bg2">
                    <a:lumMod val="25000"/>
                  </a:schemeClr>
                </a:solidFill>
              </a:rPr>
              <a:t>1</a:t>
            </a:r>
            <a:endParaRPr lang="zh-CN" altLang="en-US" sz="2800" b="1" dirty="0">
              <a:solidFill>
                <a:schemeClr val="bg2">
                  <a:lumMod val="25000"/>
                </a:schemeClr>
              </a:solidFill>
            </a:endParaRPr>
          </a:p>
        </p:txBody>
      </p:sp>
      <p:grpSp>
        <p:nvGrpSpPr>
          <p:cNvPr id="22" name="组合 21">
            <a:extLst>
              <a:ext uri="{FF2B5EF4-FFF2-40B4-BE49-F238E27FC236}">
                <a16:creationId xmlns:a16="http://schemas.microsoft.com/office/drawing/2014/main" id="{FF77DAF9-2630-4982-AF61-5194EE4A592D}"/>
              </a:ext>
            </a:extLst>
          </p:cNvPr>
          <p:cNvGrpSpPr/>
          <p:nvPr/>
        </p:nvGrpSpPr>
        <p:grpSpPr>
          <a:xfrm>
            <a:off x="884926" y="4625560"/>
            <a:ext cx="1303470" cy="1303696"/>
            <a:chOff x="2657311" y="3910522"/>
            <a:chExt cx="1303470" cy="1303696"/>
          </a:xfrm>
        </p:grpSpPr>
        <p:grpSp>
          <p:nvGrpSpPr>
            <p:cNvPr id="23" name="组合 22">
              <a:extLst>
                <a:ext uri="{FF2B5EF4-FFF2-40B4-BE49-F238E27FC236}">
                  <a16:creationId xmlns:a16="http://schemas.microsoft.com/office/drawing/2014/main" id="{7E2F285F-41A4-480A-A9B0-9D7516049876}"/>
                </a:ext>
              </a:extLst>
            </p:cNvPr>
            <p:cNvGrpSpPr/>
            <p:nvPr/>
          </p:nvGrpSpPr>
          <p:grpSpPr>
            <a:xfrm>
              <a:off x="2657311" y="3910522"/>
              <a:ext cx="1303470" cy="1303696"/>
              <a:chOff x="5054033" y="1695602"/>
              <a:chExt cx="765599" cy="765732"/>
            </a:xfrm>
          </p:grpSpPr>
          <p:sp>
            <p:nvSpPr>
              <p:cNvPr id="25" name="椭圆 27">
                <a:extLst>
                  <a:ext uri="{FF2B5EF4-FFF2-40B4-BE49-F238E27FC236}">
                    <a16:creationId xmlns:a16="http://schemas.microsoft.com/office/drawing/2014/main" id="{AB4370C6-8C04-4E4E-9692-42FFE07AC020}"/>
                  </a:ext>
                </a:extLst>
              </p:cNvPr>
              <p:cNvSpPr>
                <a:spLocks noChangeArrowheads="1"/>
              </p:cNvSpPr>
              <p:nvPr/>
            </p:nvSpPr>
            <p:spPr bwMode="auto">
              <a:xfrm>
                <a:off x="5054033" y="1695602"/>
                <a:ext cx="765599" cy="765732"/>
              </a:xfrm>
              <a:prstGeom prst="ellipse">
                <a:avLst/>
              </a:prstGeom>
              <a:gradFill rotWithShape="1">
                <a:gsLst>
                  <a:gs pos="63000">
                    <a:srgbClr val="ECECEC"/>
                  </a:gs>
                  <a:gs pos="100000">
                    <a:srgbClr val="F7F7F7"/>
                  </a:gs>
                  <a:gs pos="9000">
                    <a:srgbClr val="BEBEBE"/>
                  </a:gs>
                </a:gsLst>
                <a:lin ang="7800000" scaled="0"/>
              </a:gradFill>
              <a:ln w="31750">
                <a:gradFill>
                  <a:gsLst>
                    <a:gs pos="0">
                      <a:schemeClr val="bg1"/>
                    </a:gs>
                    <a:gs pos="100000">
                      <a:schemeClr val="bg1">
                        <a:lumMod val="85000"/>
                      </a:schemeClr>
                    </a:gs>
                  </a:gsLst>
                  <a:lin ang="7800000" scaled="0"/>
                </a:gradFill>
              </a:ln>
              <a:effectLst>
                <a:outerShdw blurRad="203200" dist="127000" dir="7200000" sx="102000" sy="102000" algn="ctr" rotWithShape="0">
                  <a:schemeClr val="tx1">
                    <a:lumMod val="90000"/>
                    <a:lumOff val="10000"/>
                    <a:alpha val="40000"/>
                  </a:schemeClr>
                </a:outerShdw>
              </a:effectLst>
            </p:spPr>
            <p:txBody>
              <a:bodyPr wrap="none" anchor="ctr"/>
              <a:lstStyle/>
              <a:p>
                <a:pPr latinLnBrk="1"/>
                <a:endParaRPr kumimoji="1" lang="zh-CN" altLang="zh-CN" sz="2600">
                  <a:solidFill>
                    <a:srgbClr val="000000"/>
                  </a:solidFill>
                  <a:latin typeface="굴림" charset="-127"/>
                  <a:ea typeface="굴림" charset="-127"/>
                  <a:sym typeface="微软雅黑" pitchFamily="34" charset="-122"/>
                </a:endParaRPr>
              </a:p>
            </p:txBody>
          </p:sp>
          <p:sp>
            <p:nvSpPr>
              <p:cNvPr id="26" name="椭圆 28">
                <a:extLst>
                  <a:ext uri="{FF2B5EF4-FFF2-40B4-BE49-F238E27FC236}">
                    <a16:creationId xmlns:a16="http://schemas.microsoft.com/office/drawing/2014/main" id="{87AE1CFF-B04D-40B5-97B6-A5DEBCC77AA9}"/>
                  </a:ext>
                </a:extLst>
              </p:cNvPr>
              <p:cNvSpPr>
                <a:spLocks noChangeArrowheads="1"/>
              </p:cNvSpPr>
              <p:nvPr/>
            </p:nvSpPr>
            <p:spPr bwMode="auto">
              <a:xfrm>
                <a:off x="5139119" y="1780703"/>
                <a:ext cx="595426" cy="595530"/>
              </a:xfrm>
              <a:prstGeom prst="ellipse">
                <a:avLst/>
              </a:prstGeom>
              <a:gradFill rotWithShape="1">
                <a:gsLst>
                  <a:gs pos="63000">
                    <a:srgbClr val="ECECEC"/>
                  </a:gs>
                  <a:gs pos="100000">
                    <a:srgbClr val="F7F7F7"/>
                  </a:gs>
                  <a:gs pos="9000">
                    <a:srgbClr val="BEBEBE"/>
                  </a:gs>
                </a:gsLst>
                <a:lin ang="4200000" scaled="0"/>
              </a:gradFill>
              <a:ln w="31750">
                <a:gradFill>
                  <a:gsLst>
                    <a:gs pos="0">
                      <a:schemeClr val="bg1"/>
                    </a:gs>
                    <a:gs pos="100000">
                      <a:schemeClr val="bg1">
                        <a:lumMod val="85000"/>
                      </a:schemeClr>
                    </a:gs>
                  </a:gsLst>
                  <a:lin ang="7800000" scaled="0"/>
                </a:gradFill>
              </a:ln>
              <a:effectLst>
                <a:outerShdw blurRad="203200" dist="127000" dir="7200000" sx="102000" sy="102000" algn="ctr" rotWithShape="0">
                  <a:schemeClr val="tx1">
                    <a:lumMod val="90000"/>
                    <a:lumOff val="10000"/>
                    <a:alpha val="40000"/>
                  </a:schemeClr>
                </a:outerShdw>
              </a:effectLst>
            </p:spPr>
            <p:txBody>
              <a:bodyPr wrap="none" anchor="ctr"/>
              <a:lstStyle/>
              <a:p>
                <a:pPr latinLnBrk="1"/>
                <a:endParaRPr kumimoji="1" lang="zh-CN" altLang="zh-CN" sz="2600" dirty="0">
                  <a:solidFill>
                    <a:srgbClr val="000000"/>
                  </a:solidFill>
                  <a:latin typeface="굴림" charset="-127"/>
                  <a:ea typeface="굴림" charset="-127"/>
                  <a:sym typeface="微软雅黑" pitchFamily="34" charset="-122"/>
                </a:endParaRPr>
              </a:p>
            </p:txBody>
          </p:sp>
        </p:grpSp>
        <p:sp>
          <p:nvSpPr>
            <p:cNvPr id="24" name="Freeform 118">
              <a:extLst>
                <a:ext uri="{FF2B5EF4-FFF2-40B4-BE49-F238E27FC236}">
                  <a16:creationId xmlns:a16="http://schemas.microsoft.com/office/drawing/2014/main" id="{8DF4CD43-1579-4954-A5AD-040E602923D9}"/>
                </a:ext>
              </a:extLst>
            </p:cNvPr>
            <p:cNvSpPr>
              <a:spLocks noChangeAspect="1" noEditPoints="1"/>
            </p:cNvSpPr>
            <p:nvPr/>
          </p:nvSpPr>
          <p:spPr bwMode="auto">
            <a:xfrm>
              <a:off x="3060612" y="4331493"/>
              <a:ext cx="496871" cy="461752"/>
            </a:xfrm>
            <a:custGeom>
              <a:avLst/>
              <a:gdLst>
                <a:gd name="T0" fmla="*/ 80 w 85"/>
                <a:gd name="T1" fmla="*/ 53 h 85"/>
                <a:gd name="T2" fmla="*/ 80 w 85"/>
                <a:gd name="T3" fmla="*/ 80 h 85"/>
                <a:gd name="T4" fmla="*/ 74 w 85"/>
                <a:gd name="T5" fmla="*/ 85 h 85"/>
                <a:gd name="T6" fmla="*/ 10 w 85"/>
                <a:gd name="T7" fmla="*/ 85 h 85"/>
                <a:gd name="T8" fmla="*/ 5 w 85"/>
                <a:gd name="T9" fmla="*/ 80 h 85"/>
                <a:gd name="T10" fmla="*/ 5 w 85"/>
                <a:gd name="T11" fmla="*/ 53 h 85"/>
                <a:gd name="T12" fmla="*/ 17 w 85"/>
                <a:gd name="T13" fmla="*/ 56 h 85"/>
                <a:gd name="T14" fmla="*/ 17 w 85"/>
                <a:gd name="T15" fmla="*/ 60 h 85"/>
                <a:gd name="T16" fmla="*/ 20 w 85"/>
                <a:gd name="T17" fmla="*/ 60 h 85"/>
                <a:gd name="T18" fmla="*/ 20 w 85"/>
                <a:gd name="T19" fmla="*/ 68 h 85"/>
                <a:gd name="T20" fmla="*/ 27 w 85"/>
                <a:gd name="T21" fmla="*/ 68 h 85"/>
                <a:gd name="T22" fmla="*/ 27 w 85"/>
                <a:gd name="T23" fmla="*/ 60 h 85"/>
                <a:gd name="T24" fmla="*/ 30 w 85"/>
                <a:gd name="T25" fmla="*/ 60 h 85"/>
                <a:gd name="T26" fmla="*/ 30 w 85"/>
                <a:gd name="T27" fmla="*/ 57 h 85"/>
                <a:gd name="T28" fmla="*/ 54 w 85"/>
                <a:gd name="T29" fmla="*/ 57 h 85"/>
                <a:gd name="T30" fmla="*/ 54 w 85"/>
                <a:gd name="T31" fmla="*/ 60 h 85"/>
                <a:gd name="T32" fmla="*/ 57 w 85"/>
                <a:gd name="T33" fmla="*/ 60 h 85"/>
                <a:gd name="T34" fmla="*/ 57 w 85"/>
                <a:gd name="T35" fmla="*/ 68 h 85"/>
                <a:gd name="T36" fmla="*/ 63 w 85"/>
                <a:gd name="T37" fmla="*/ 68 h 85"/>
                <a:gd name="T38" fmla="*/ 63 w 85"/>
                <a:gd name="T39" fmla="*/ 60 h 85"/>
                <a:gd name="T40" fmla="*/ 66 w 85"/>
                <a:gd name="T41" fmla="*/ 60 h 85"/>
                <a:gd name="T42" fmla="*/ 66 w 85"/>
                <a:gd name="T43" fmla="*/ 56 h 85"/>
                <a:gd name="T44" fmla="*/ 80 w 85"/>
                <a:gd name="T45" fmla="*/ 53 h 85"/>
                <a:gd name="T46" fmla="*/ 31 w 85"/>
                <a:gd name="T47" fmla="*/ 0 h 85"/>
                <a:gd name="T48" fmla="*/ 54 w 85"/>
                <a:gd name="T49" fmla="*/ 0 h 85"/>
                <a:gd name="T50" fmla="*/ 61 w 85"/>
                <a:gd name="T51" fmla="*/ 7 h 85"/>
                <a:gd name="T52" fmla="*/ 61 w 85"/>
                <a:gd name="T53" fmla="*/ 16 h 85"/>
                <a:gd name="T54" fmla="*/ 53 w 85"/>
                <a:gd name="T55" fmla="*/ 16 h 85"/>
                <a:gd name="T56" fmla="*/ 53 w 85"/>
                <a:gd name="T57" fmla="*/ 8 h 85"/>
                <a:gd name="T58" fmla="*/ 32 w 85"/>
                <a:gd name="T59" fmla="*/ 8 h 85"/>
                <a:gd name="T60" fmla="*/ 32 w 85"/>
                <a:gd name="T61" fmla="*/ 16 h 85"/>
                <a:gd name="T62" fmla="*/ 24 w 85"/>
                <a:gd name="T63" fmla="*/ 16 h 85"/>
                <a:gd name="T64" fmla="*/ 24 w 85"/>
                <a:gd name="T65" fmla="*/ 7 h 85"/>
                <a:gd name="T66" fmla="*/ 31 w 85"/>
                <a:gd name="T67" fmla="*/ 0 h 85"/>
                <a:gd name="T68" fmla="*/ 0 w 85"/>
                <a:gd name="T69" fmla="*/ 20 h 85"/>
                <a:gd name="T70" fmla="*/ 0 w 85"/>
                <a:gd name="T71" fmla="*/ 48 h 85"/>
                <a:gd name="T72" fmla="*/ 85 w 85"/>
                <a:gd name="T73" fmla="*/ 48 h 85"/>
                <a:gd name="T74" fmla="*/ 85 w 85"/>
                <a:gd name="T75" fmla="*/ 20 h 85"/>
                <a:gd name="T76" fmla="*/ 0 w 85"/>
                <a:gd name="T77" fmla="*/ 2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85" h="85">
                  <a:moveTo>
                    <a:pt x="80" y="53"/>
                  </a:moveTo>
                  <a:cubicBezTo>
                    <a:pt x="80" y="80"/>
                    <a:pt x="80" y="80"/>
                    <a:pt x="80" y="80"/>
                  </a:cubicBezTo>
                  <a:cubicBezTo>
                    <a:pt x="80" y="83"/>
                    <a:pt x="78" y="85"/>
                    <a:pt x="74" y="85"/>
                  </a:cubicBezTo>
                  <a:cubicBezTo>
                    <a:pt x="10" y="85"/>
                    <a:pt x="10" y="85"/>
                    <a:pt x="10" y="85"/>
                  </a:cubicBezTo>
                  <a:cubicBezTo>
                    <a:pt x="7" y="85"/>
                    <a:pt x="5" y="83"/>
                    <a:pt x="5" y="80"/>
                  </a:cubicBezTo>
                  <a:cubicBezTo>
                    <a:pt x="5" y="53"/>
                    <a:pt x="5" y="53"/>
                    <a:pt x="5" y="53"/>
                  </a:cubicBezTo>
                  <a:cubicBezTo>
                    <a:pt x="9" y="54"/>
                    <a:pt x="13" y="55"/>
                    <a:pt x="17" y="56"/>
                  </a:cubicBezTo>
                  <a:cubicBezTo>
                    <a:pt x="17" y="60"/>
                    <a:pt x="17" y="60"/>
                    <a:pt x="17" y="60"/>
                  </a:cubicBezTo>
                  <a:cubicBezTo>
                    <a:pt x="20" y="60"/>
                    <a:pt x="20" y="60"/>
                    <a:pt x="20" y="60"/>
                  </a:cubicBezTo>
                  <a:cubicBezTo>
                    <a:pt x="20" y="68"/>
                    <a:pt x="20" y="68"/>
                    <a:pt x="20" y="68"/>
                  </a:cubicBezTo>
                  <a:cubicBezTo>
                    <a:pt x="27" y="68"/>
                    <a:pt x="27" y="68"/>
                    <a:pt x="27" y="68"/>
                  </a:cubicBezTo>
                  <a:cubicBezTo>
                    <a:pt x="27" y="60"/>
                    <a:pt x="27" y="60"/>
                    <a:pt x="27" y="60"/>
                  </a:cubicBezTo>
                  <a:cubicBezTo>
                    <a:pt x="30" y="60"/>
                    <a:pt x="30" y="60"/>
                    <a:pt x="30" y="60"/>
                  </a:cubicBezTo>
                  <a:cubicBezTo>
                    <a:pt x="30" y="57"/>
                    <a:pt x="30" y="57"/>
                    <a:pt x="30" y="57"/>
                  </a:cubicBezTo>
                  <a:cubicBezTo>
                    <a:pt x="38" y="58"/>
                    <a:pt x="46" y="58"/>
                    <a:pt x="54" y="57"/>
                  </a:cubicBezTo>
                  <a:cubicBezTo>
                    <a:pt x="54" y="60"/>
                    <a:pt x="54" y="60"/>
                    <a:pt x="54" y="60"/>
                  </a:cubicBezTo>
                  <a:cubicBezTo>
                    <a:pt x="57" y="60"/>
                    <a:pt x="57" y="60"/>
                    <a:pt x="57" y="60"/>
                  </a:cubicBezTo>
                  <a:cubicBezTo>
                    <a:pt x="57" y="68"/>
                    <a:pt x="57" y="68"/>
                    <a:pt x="57" y="68"/>
                  </a:cubicBezTo>
                  <a:cubicBezTo>
                    <a:pt x="63" y="68"/>
                    <a:pt x="63" y="68"/>
                    <a:pt x="63" y="68"/>
                  </a:cubicBezTo>
                  <a:cubicBezTo>
                    <a:pt x="63" y="60"/>
                    <a:pt x="63" y="60"/>
                    <a:pt x="63" y="60"/>
                  </a:cubicBezTo>
                  <a:cubicBezTo>
                    <a:pt x="66" y="60"/>
                    <a:pt x="66" y="60"/>
                    <a:pt x="66" y="60"/>
                  </a:cubicBezTo>
                  <a:cubicBezTo>
                    <a:pt x="66" y="56"/>
                    <a:pt x="66" y="56"/>
                    <a:pt x="66" y="56"/>
                  </a:cubicBezTo>
                  <a:cubicBezTo>
                    <a:pt x="71" y="55"/>
                    <a:pt x="75" y="54"/>
                    <a:pt x="80" y="53"/>
                  </a:cubicBezTo>
                  <a:close/>
                  <a:moveTo>
                    <a:pt x="31" y="0"/>
                  </a:moveTo>
                  <a:cubicBezTo>
                    <a:pt x="54" y="0"/>
                    <a:pt x="54" y="0"/>
                    <a:pt x="54" y="0"/>
                  </a:cubicBezTo>
                  <a:cubicBezTo>
                    <a:pt x="58" y="0"/>
                    <a:pt x="61" y="3"/>
                    <a:pt x="61" y="7"/>
                  </a:cubicBezTo>
                  <a:cubicBezTo>
                    <a:pt x="61" y="16"/>
                    <a:pt x="61" y="16"/>
                    <a:pt x="61" y="16"/>
                  </a:cubicBezTo>
                  <a:cubicBezTo>
                    <a:pt x="53" y="16"/>
                    <a:pt x="53" y="16"/>
                    <a:pt x="53" y="16"/>
                  </a:cubicBezTo>
                  <a:cubicBezTo>
                    <a:pt x="53" y="8"/>
                    <a:pt x="53" y="8"/>
                    <a:pt x="53" y="8"/>
                  </a:cubicBezTo>
                  <a:cubicBezTo>
                    <a:pt x="32" y="8"/>
                    <a:pt x="32" y="8"/>
                    <a:pt x="32" y="8"/>
                  </a:cubicBezTo>
                  <a:cubicBezTo>
                    <a:pt x="32" y="16"/>
                    <a:pt x="32" y="16"/>
                    <a:pt x="32" y="16"/>
                  </a:cubicBezTo>
                  <a:cubicBezTo>
                    <a:pt x="24" y="16"/>
                    <a:pt x="24" y="16"/>
                    <a:pt x="24" y="16"/>
                  </a:cubicBezTo>
                  <a:cubicBezTo>
                    <a:pt x="24" y="7"/>
                    <a:pt x="24" y="7"/>
                    <a:pt x="24" y="7"/>
                  </a:cubicBezTo>
                  <a:cubicBezTo>
                    <a:pt x="24" y="3"/>
                    <a:pt x="27" y="0"/>
                    <a:pt x="31" y="0"/>
                  </a:cubicBezTo>
                  <a:close/>
                  <a:moveTo>
                    <a:pt x="0" y="20"/>
                  </a:moveTo>
                  <a:cubicBezTo>
                    <a:pt x="0" y="48"/>
                    <a:pt x="0" y="48"/>
                    <a:pt x="0" y="48"/>
                  </a:cubicBezTo>
                  <a:cubicBezTo>
                    <a:pt x="27" y="55"/>
                    <a:pt x="56" y="55"/>
                    <a:pt x="85" y="48"/>
                  </a:cubicBezTo>
                  <a:cubicBezTo>
                    <a:pt x="85" y="20"/>
                    <a:pt x="85" y="20"/>
                    <a:pt x="85" y="20"/>
                  </a:cubicBezTo>
                  <a:lnTo>
                    <a:pt x="0" y="2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zh-CN" altLang="en-US"/>
            </a:p>
          </p:txBody>
        </p:sp>
      </p:grpSp>
      <p:sp>
        <p:nvSpPr>
          <p:cNvPr id="2" name="文本框 1">
            <a:extLst>
              <a:ext uri="{FF2B5EF4-FFF2-40B4-BE49-F238E27FC236}">
                <a16:creationId xmlns:a16="http://schemas.microsoft.com/office/drawing/2014/main" id="{768CCFF6-3B35-4E81-A47B-B9FF53E06E76}"/>
              </a:ext>
            </a:extLst>
          </p:cNvPr>
          <p:cNvSpPr txBox="1"/>
          <p:nvPr/>
        </p:nvSpPr>
        <p:spPr>
          <a:xfrm>
            <a:off x="8381871" y="3102066"/>
            <a:ext cx="3142839" cy="3046988"/>
          </a:xfrm>
          <a:prstGeom prst="rect">
            <a:avLst/>
          </a:prstGeom>
          <a:noFill/>
          <a:ln>
            <a:solidFill>
              <a:srgbClr val="C00000"/>
            </a:solidFill>
          </a:ln>
        </p:spPr>
        <p:txBody>
          <a:bodyPr wrap="square" rtlCol="0">
            <a:spAutoFit/>
          </a:bodyPr>
          <a:lstStyle/>
          <a:p>
            <a:r>
              <a:rPr lang="en-US" altLang="zh-CN" sz="2400" dirty="0"/>
              <a:t>main()</a:t>
            </a:r>
          </a:p>
          <a:p>
            <a:r>
              <a:rPr lang="en-US" altLang="zh-CN" sz="2400" dirty="0"/>
              <a:t>{</a:t>
            </a:r>
          </a:p>
          <a:p>
            <a:pPr lvl="1"/>
            <a:r>
              <a:rPr lang="en-US" altLang="zh-CN" sz="2400" dirty="0"/>
              <a:t>int </a:t>
            </a:r>
            <a:r>
              <a:rPr lang="en-US" altLang="zh-CN" sz="2400" dirty="0" err="1"/>
              <a:t>i,a</a:t>
            </a:r>
            <a:r>
              <a:rPr lang="en-US" altLang="zh-CN" sz="2400" dirty="0"/>
              <a:t>;</a:t>
            </a:r>
          </a:p>
          <a:p>
            <a:pPr lvl="1"/>
            <a:r>
              <a:rPr lang="en-US" altLang="zh-CN" sz="2400" dirty="0"/>
              <a:t>a=1;</a:t>
            </a:r>
          </a:p>
          <a:p>
            <a:pPr lvl="1"/>
            <a:r>
              <a:rPr lang="en-US" altLang="zh-CN" sz="2400" dirty="0"/>
              <a:t>for(</a:t>
            </a:r>
            <a:r>
              <a:rPr lang="en-US" altLang="zh-CN" sz="2400" dirty="0" err="1"/>
              <a:t>i</a:t>
            </a:r>
            <a:r>
              <a:rPr lang="en-US" altLang="zh-CN" sz="2400" dirty="0"/>
              <a:t>=9;i&gt;=1;i--)</a:t>
            </a:r>
          </a:p>
          <a:p>
            <a:pPr lvl="1"/>
            <a:r>
              <a:rPr lang="en-US" altLang="zh-CN" sz="2400" dirty="0"/>
              <a:t>  a=(a+1)*2;</a:t>
            </a:r>
          </a:p>
          <a:p>
            <a:pPr lvl="1"/>
            <a:r>
              <a:rPr lang="en-US" altLang="zh-CN" sz="2400" dirty="0" err="1"/>
              <a:t>cout</a:t>
            </a:r>
            <a:r>
              <a:rPr lang="en-US" altLang="zh-CN" sz="2400" dirty="0"/>
              <a:t>&lt;&lt;a;</a:t>
            </a:r>
          </a:p>
          <a:p>
            <a:r>
              <a:rPr lang="en-US" altLang="zh-CN" sz="2400" dirty="0"/>
              <a:t>}</a:t>
            </a:r>
          </a:p>
        </p:txBody>
      </p:sp>
    </p:spTree>
    <p:extLst>
      <p:ext uri="{BB962C8B-B14F-4D97-AF65-F5344CB8AC3E}">
        <p14:creationId xmlns:p14="http://schemas.microsoft.com/office/powerpoint/2010/main" val="1307283062"/>
      </p:ext>
    </p:extLst>
  </p:cSld>
  <p:clrMapOvr>
    <a:masterClrMapping/>
  </p:clrMapOvr>
  <mc:AlternateContent xmlns:mc="http://schemas.openxmlformats.org/markup-compatibility/2006" xmlns:p14="http://schemas.microsoft.com/office/powerpoint/2010/main">
    <mc:Choice Requires="p14">
      <p:transition spd="slow" p14:dur="1250">
        <p14:switch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wipe(left)">
                                      <p:cBhvr>
                                        <p:cTn id="7" dur="500"/>
                                        <p:tgtEl>
                                          <p:spTgt spid="4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750"/>
                                        <p:tgtEl>
                                          <p:spTgt spid="11"/>
                                        </p:tgtEl>
                                      </p:cBhvr>
                                    </p:animEffect>
                                  </p:childTnLst>
                                </p:cTn>
                              </p:par>
                            </p:childTnLst>
                          </p:cTn>
                        </p:par>
                        <p:par>
                          <p:cTn id="12" fill="hold">
                            <p:stCondLst>
                              <p:cond delay="1250"/>
                            </p:stCondLst>
                            <p:childTnLst>
                              <p:par>
                                <p:cTn id="13" presetID="49" presetClass="entr" presetSubtype="0" decel="100000" fill="hold" grpId="0" nodeType="afterEffect">
                                  <p:stCondLst>
                                    <p:cond delay="0"/>
                                  </p:stCondLst>
                                  <p:childTnLst>
                                    <p:set>
                                      <p:cBhvr>
                                        <p:cTn id="14" dur="1" fill="hold">
                                          <p:stCondLst>
                                            <p:cond delay="0"/>
                                          </p:stCondLst>
                                        </p:cTn>
                                        <p:tgtEl>
                                          <p:spTgt spid="29"/>
                                        </p:tgtEl>
                                        <p:attrNameLst>
                                          <p:attrName>style.visibility</p:attrName>
                                        </p:attrNameLst>
                                      </p:cBhvr>
                                      <p:to>
                                        <p:strVal val="visible"/>
                                      </p:to>
                                    </p:set>
                                    <p:anim calcmode="lin" valueType="num">
                                      <p:cBhvr>
                                        <p:cTn id="15" dur="500" fill="hold"/>
                                        <p:tgtEl>
                                          <p:spTgt spid="29"/>
                                        </p:tgtEl>
                                        <p:attrNameLst>
                                          <p:attrName>ppt_w</p:attrName>
                                        </p:attrNameLst>
                                      </p:cBhvr>
                                      <p:tavLst>
                                        <p:tav tm="0">
                                          <p:val>
                                            <p:fltVal val="0"/>
                                          </p:val>
                                        </p:tav>
                                        <p:tav tm="100000">
                                          <p:val>
                                            <p:strVal val="#ppt_w"/>
                                          </p:val>
                                        </p:tav>
                                      </p:tavLst>
                                    </p:anim>
                                    <p:anim calcmode="lin" valueType="num">
                                      <p:cBhvr>
                                        <p:cTn id="16" dur="500" fill="hold"/>
                                        <p:tgtEl>
                                          <p:spTgt spid="29"/>
                                        </p:tgtEl>
                                        <p:attrNameLst>
                                          <p:attrName>ppt_h</p:attrName>
                                        </p:attrNameLst>
                                      </p:cBhvr>
                                      <p:tavLst>
                                        <p:tav tm="0">
                                          <p:val>
                                            <p:fltVal val="0"/>
                                          </p:val>
                                        </p:tav>
                                        <p:tav tm="100000">
                                          <p:val>
                                            <p:strVal val="#ppt_h"/>
                                          </p:val>
                                        </p:tav>
                                      </p:tavLst>
                                    </p:anim>
                                    <p:anim calcmode="lin" valueType="num">
                                      <p:cBhvr>
                                        <p:cTn id="17" dur="500" fill="hold"/>
                                        <p:tgtEl>
                                          <p:spTgt spid="29"/>
                                        </p:tgtEl>
                                        <p:attrNameLst>
                                          <p:attrName>style.rotation</p:attrName>
                                        </p:attrNameLst>
                                      </p:cBhvr>
                                      <p:tavLst>
                                        <p:tav tm="0">
                                          <p:val>
                                            <p:fltVal val="360"/>
                                          </p:val>
                                        </p:tav>
                                        <p:tav tm="100000">
                                          <p:val>
                                            <p:fltVal val="0"/>
                                          </p:val>
                                        </p:tav>
                                      </p:tavLst>
                                    </p:anim>
                                    <p:animEffect transition="in" filter="fade">
                                      <p:cBhvr>
                                        <p:cTn id="18" dur="500"/>
                                        <p:tgtEl>
                                          <p:spTgt spid="29"/>
                                        </p:tgtEl>
                                      </p:cBhvr>
                                    </p:animEffect>
                                  </p:childTnLst>
                                </p:cTn>
                              </p:par>
                            </p:childTnLst>
                          </p:cTn>
                        </p:par>
                        <p:par>
                          <p:cTn id="19" fill="hold">
                            <p:stCondLst>
                              <p:cond delay="1750"/>
                            </p:stCondLst>
                            <p:childTnLst>
                              <p:par>
                                <p:cTn id="20" presetID="22" presetClass="entr" presetSubtype="2" fill="hold" grpId="0" nodeType="after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wipe(right)">
                                      <p:cBhvr>
                                        <p:cTn id="22" dur="500"/>
                                        <p:tgtEl>
                                          <p:spTgt spid="30"/>
                                        </p:tgtEl>
                                      </p:cBhvr>
                                    </p:animEffect>
                                  </p:childTnLst>
                                </p:cTn>
                              </p:par>
                            </p:childTnLst>
                          </p:cTn>
                        </p:par>
                        <p:par>
                          <p:cTn id="23" fill="hold">
                            <p:stCondLst>
                              <p:cond delay="2250"/>
                            </p:stCondLst>
                            <p:childTnLst>
                              <p:par>
                                <p:cTn id="24" presetID="22" presetClass="entr" presetSubtype="2" fill="hold" grpId="0" nodeType="after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wipe(right)">
                                      <p:cBhvr>
                                        <p:cTn id="26" dur="750"/>
                                        <p:tgtEl>
                                          <p:spTgt spid="12"/>
                                        </p:tgtEl>
                                      </p:cBhvr>
                                    </p:animEffect>
                                  </p:childTnLst>
                                </p:cTn>
                              </p:par>
                              <p:par>
                                <p:cTn id="27" presetID="10" presetClass="entr" presetSubtype="0" fill="hold" nodeType="withEffect">
                                  <p:stCondLst>
                                    <p:cond delay="0"/>
                                  </p:stCondLst>
                                  <p:childTnLst>
                                    <p:set>
                                      <p:cBhvr>
                                        <p:cTn id="28" dur="1" fill="hold">
                                          <p:stCondLst>
                                            <p:cond delay="0"/>
                                          </p:stCondLst>
                                        </p:cTn>
                                        <p:tgtEl>
                                          <p:spTgt spid="63"/>
                                        </p:tgtEl>
                                        <p:attrNameLst>
                                          <p:attrName>style.visibility</p:attrName>
                                        </p:attrNameLst>
                                      </p:cBhvr>
                                      <p:to>
                                        <p:strVal val="visible"/>
                                      </p:to>
                                    </p:set>
                                    <p:animEffect transition="in" filter="fade">
                                      <p:cBhvr>
                                        <p:cTn id="29" dur="100"/>
                                        <p:tgtEl>
                                          <p:spTgt spid="63"/>
                                        </p:tgtEl>
                                      </p:cBhvr>
                                    </p:animEffect>
                                  </p:childTnLst>
                                </p:cTn>
                              </p:par>
                              <p:par>
                                <p:cTn id="30" presetID="35" presetClass="path" presetSubtype="0" accel="50000" decel="50000" fill="hold" nodeType="withEffect">
                                  <p:stCondLst>
                                    <p:cond delay="0"/>
                                  </p:stCondLst>
                                  <p:childTnLst>
                                    <p:animMotion origin="layout" path="M 3.54167E-6 1.85185E-6 L -0.79453 -0.0044 " pathEditMode="relative" rAng="0" ptsTypes="AA">
                                      <p:cBhvr>
                                        <p:cTn id="31" dur="700" fill="hold"/>
                                        <p:tgtEl>
                                          <p:spTgt spid="63"/>
                                        </p:tgtEl>
                                        <p:attrNameLst>
                                          <p:attrName>ppt_x</p:attrName>
                                          <p:attrName>ppt_y</p:attrName>
                                        </p:attrNameLst>
                                      </p:cBhvr>
                                      <p:rCtr x="-39727" y="-231"/>
                                    </p:animMotion>
                                  </p:childTnLst>
                                </p:cTn>
                              </p:par>
                            </p:childTnLst>
                          </p:cTn>
                        </p:par>
                        <p:par>
                          <p:cTn id="32" fill="hold">
                            <p:stCondLst>
                              <p:cond delay="3000"/>
                            </p:stCondLst>
                            <p:childTnLst>
                              <p:par>
                                <p:cTn id="33" presetID="49" presetClass="entr" presetSubtype="0" decel="100000" fill="hold" grpId="0" nodeType="afterEffect">
                                  <p:stCondLst>
                                    <p:cond delay="0"/>
                                  </p:stCondLst>
                                  <p:childTnLst>
                                    <p:set>
                                      <p:cBhvr>
                                        <p:cTn id="34" dur="1" fill="hold">
                                          <p:stCondLst>
                                            <p:cond delay="0"/>
                                          </p:stCondLst>
                                        </p:cTn>
                                        <p:tgtEl>
                                          <p:spTgt spid="33"/>
                                        </p:tgtEl>
                                        <p:attrNameLst>
                                          <p:attrName>style.visibility</p:attrName>
                                        </p:attrNameLst>
                                      </p:cBhvr>
                                      <p:to>
                                        <p:strVal val="visible"/>
                                      </p:to>
                                    </p:set>
                                    <p:anim calcmode="lin" valueType="num">
                                      <p:cBhvr>
                                        <p:cTn id="35" dur="500" fill="hold"/>
                                        <p:tgtEl>
                                          <p:spTgt spid="33"/>
                                        </p:tgtEl>
                                        <p:attrNameLst>
                                          <p:attrName>ppt_w</p:attrName>
                                        </p:attrNameLst>
                                      </p:cBhvr>
                                      <p:tavLst>
                                        <p:tav tm="0">
                                          <p:val>
                                            <p:fltVal val="0"/>
                                          </p:val>
                                        </p:tav>
                                        <p:tav tm="100000">
                                          <p:val>
                                            <p:strVal val="#ppt_w"/>
                                          </p:val>
                                        </p:tav>
                                      </p:tavLst>
                                    </p:anim>
                                    <p:anim calcmode="lin" valueType="num">
                                      <p:cBhvr>
                                        <p:cTn id="36" dur="500" fill="hold"/>
                                        <p:tgtEl>
                                          <p:spTgt spid="33"/>
                                        </p:tgtEl>
                                        <p:attrNameLst>
                                          <p:attrName>ppt_h</p:attrName>
                                        </p:attrNameLst>
                                      </p:cBhvr>
                                      <p:tavLst>
                                        <p:tav tm="0">
                                          <p:val>
                                            <p:fltVal val="0"/>
                                          </p:val>
                                        </p:tav>
                                        <p:tav tm="100000">
                                          <p:val>
                                            <p:strVal val="#ppt_h"/>
                                          </p:val>
                                        </p:tav>
                                      </p:tavLst>
                                    </p:anim>
                                    <p:anim calcmode="lin" valueType="num">
                                      <p:cBhvr>
                                        <p:cTn id="37" dur="500" fill="hold"/>
                                        <p:tgtEl>
                                          <p:spTgt spid="33"/>
                                        </p:tgtEl>
                                        <p:attrNameLst>
                                          <p:attrName>style.rotation</p:attrName>
                                        </p:attrNameLst>
                                      </p:cBhvr>
                                      <p:tavLst>
                                        <p:tav tm="0">
                                          <p:val>
                                            <p:fltVal val="360"/>
                                          </p:val>
                                        </p:tav>
                                        <p:tav tm="100000">
                                          <p:val>
                                            <p:fltVal val="0"/>
                                          </p:val>
                                        </p:tav>
                                      </p:tavLst>
                                    </p:anim>
                                    <p:animEffect transition="in" filter="fade">
                                      <p:cBhvr>
                                        <p:cTn id="38" dur="500"/>
                                        <p:tgtEl>
                                          <p:spTgt spid="33"/>
                                        </p:tgtEl>
                                      </p:cBhvr>
                                    </p:animEffect>
                                  </p:childTnLst>
                                </p:cTn>
                              </p:par>
                            </p:childTnLst>
                          </p:cTn>
                        </p:par>
                        <p:par>
                          <p:cTn id="39" fill="hold">
                            <p:stCondLst>
                              <p:cond delay="3500"/>
                            </p:stCondLst>
                            <p:childTnLst>
                              <p:par>
                                <p:cTn id="40" presetID="22" presetClass="entr" presetSubtype="8" fill="hold" grpId="0" nodeType="afterEffect">
                                  <p:stCondLst>
                                    <p:cond delay="0"/>
                                  </p:stCondLst>
                                  <p:childTnLst>
                                    <p:set>
                                      <p:cBhvr>
                                        <p:cTn id="41" dur="1" fill="hold">
                                          <p:stCondLst>
                                            <p:cond delay="0"/>
                                          </p:stCondLst>
                                        </p:cTn>
                                        <p:tgtEl>
                                          <p:spTgt spid="34"/>
                                        </p:tgtEl>
                                        <p:attrNameLst>
                                          <p:attrName>style.visibility</p:attrName>
                                        </p:attrNameLst>
                                      </p:cBhvr>
                                      <p:to>
                                        <p:strVal val="visible"/>
                                      </p:to>
                                    </p:set>
                                    <p:animEffect transition="in" filter="wipe(left)">
                                      <p:cBhvr>
                                        <p:cTn id="42" dur="500"/>
                                        <p:tgtEl>
                                          <p:spTgt spid="34"/>
                                        </p:tgtEl>
                                      </p:cBhvr>
                                    </p:animEffect>
                                  </p:childTnLst>
                                </p:cTn>
                              </p:par>
                              <p:par>
                                <p:cTn id="43" presetID="10" presetClass="entr" presetSubtype="0" fill="hold" nodeType="withEffect">
                                  <p:stCondLst>
                                    <p:cond delay="0"/>
                                  </p:stCondLst>
                                  <p:childTnLst>
                                    <p:set>
                                      <p:cBhvr>
                                        <p:cTn id="44" dur="1" fill="hold">
                                          <p:stCondLst>
                                            <p:cond delay="0"/>
                                          </p:stCondLst>
                                        </p:cTn>
                                        <p:tgtEl>
                                          <p:spTgt spid="64"/>
                                        </p:tgtEl>
                                        <p:attrNameLst>
                                          <p:attrName>style.visibility</p:attrName>
                                        </p:attrNameLst>
                                      </p:cBhvr>
                                      <p:to>
                                        <p:strVal val="visible"/>
                                      </p:to>
                                    </p:set>
                                    <p:animEffect transition="in" filter="fade">
                                      <p:cBhvr>
                                        <p:cTn id="45" dur="100"/>
                                        <p:tgtEl>
                                          <p:spTgt spid="64"/>
                                        </p:tgtEl>
                                      </p:cBhvr>
                                    </p:animEffect>
                                  </p:childTnLst>
                                </p:cTn>
                              </p:par>
                            </p:childTnLst>
                          </p:cTn>
                        </p:par>
                        <p:par>
                          <p:cTn id="46" fill="hold">
                            <p:stCondLst>
                              <p:cond delay="4000"/>
                            </p:stCondLst>
                            <p:childTnLst>
                              <p:par>
                                <p:cTn id="47" presetID="22" presetClass="entr" presetSubtype="8" fill="hold" grpId="0" nodeType="afterEffect">
                                  <p:stCondLst>
                                    <p:cond delay="0"/>
                                  </p:stCondLst>
                                  <p:childTnLst>
                                    <p:set>
                                      <p:cBhvr>
                                        <p:cTn id="48" dur="1" fill="hold">
                                          <p:stCondLst>
                                            <p:cond delay="0"/>
                                          </p:stCondLst>
                                        </p:cTn>
                                        <p:tgtEl>
                                          <p:spTgt spid="19"/>
                                        </p:tgtEl>
                                        <p:attrNameLst>
                                          <p:attrName>style.visibility</p:attrName>
                                        </p:attrNameLst>
                                      </p:cBhvr>
                                      <p:to>
                                        <p:strVal val="visible"/>
                                      </p:to>
                                    </p:set>
                                    <p:animEffect transition="in" filter="wipe(left)">
                                      <p:cBhvr>
                                        <p:cTn id="49" dur="750"/>
                                        <p:tgtEl>
                                          <p:spTgt spid="19"/>
                                        </p:tgtEl>
                                      </p:cBhvr>
                                    </p:animEffect>
                                  </p:childTnLst>
                                </p:cTn>
                              </p:par>
                            </p:childTnLst>
                          </p:cTn>
                        </p:par>
                        <p:par>
                          <p:cTn id="50" fill="hold">
                            <p:stCondLst>
                              <p:cond delay="4750"/>
                            </p:stCondLst>
                            <p:childTnLst>
                              <p:par>
                                <p:cTn id="51" presetID="49" presetClass="entr" presetSubtype="0" decel="100000" fill="hold" grpId="0" nodeType="afterEffect">
                                  <p:stCondLst>
                                    <p:cond delay="0"/>
                                  </p:stCondLst>
                                  <p:childTnLst>
                                    <p:set>
                                      <p:cBhvr>
                                        <p:cTn id="52" dur="1" fill="hold">
                                          <p:stCondLst>
                                            <p:cond delay="0"/>
                                          </p:stCondLst>
                                        </p:cTn>
                                        <p:tgtEl>
                                          <p:spTgt spid="20"/>
                                        </p:tgtEl>
                                        <p:attrNameLst>
                                          <p:attrName>style.visibility</p:attrName>
                                        </p:attrNameLst>
                                      </p:cBhvr>
                                      <p:to>
                                        <p:strVal val="visible"/>
                                      </p:to>
                                    </p:set>
                                    <p:anim calcmode="lin" valueType="num">
                                      <p:cBhvr>
                                        <p:cTn id="53" dur="500" fill="hold"/>
                                        <p:tgtEl>
                                          <p:spTgt spid="20"/>
                                        </p:tgtEl>
                                        <p:attrNameLst>
                                          <p:attrName>ppt_w</p:attrName>
                                        </p:attrNameLst>
                                      </p:cBhvr>
                                      <p:tavLst>
                                        <p:tav tm="0">
                                          <p:val>
                                            <p:fltVal val="0"/>
                                          </p:val>
                                        </p:tav>
                                        <p:tav tm="100000">
                                          <p:val>
                                            <p:strVal val="#ppt_w"/>
                                          </p:val>
                                        </p:tav>
                                      </p:tavLst>
                                    </p:anim>
                                    <p:anim calcmode="lin" valueType="num">
                                      <p:cBhvr>
                                        <p:cTn id="54" dur="500" fill="hold"/>
                                        <p:tgtEl>
                                          <p:spTgt spid="20"/>
                                        </p:tgtEl>
                                        <p:attrNameLst>
                                          <p:attrName>ppt_h</p:attrName>
                                        </p:attrNameLst>
                                      </p:cBhvr>
                                      <p:tavLst>
                                        <p:tav tm="0">
                                          <p:val>
                                            <p:fltVal val="0"/>
                                          </p:val>
                                        </p:tav>
                                        <p:tav tm="100000">
                                          <p:val>
                                            <p:strVal val="#ppt_h"/>
                                          </p:val>
                                        </p:tav>
                                      </p:tavLst>
                                    </p:anim>
                                    <p:anim calcmode="lin" valueType="num">
                                      <p:cBhvr>
                                        <p:cTn id="55" dur="500" fill="hold"/>
                                        <p:tgtEl>
                                          <p:spTgt spid="20"/>
                                        </p:tgtEl>
                                        <p:attrNameLst>
                                          <p:attrName>style.rotation</p:attrName>
                                        </p:attrNameLst>
                                      </p:cBhvr>
                                      <p:tavLst>
                                        <p:tav tm="0">
                                          <p:val>
                                            <p:fltVal val="360"/>
                                          </p:val>
                                        </p:tav>
                                        <p:tav tm="100000">
                                          <p:val>
                                            <p:fltVal val="0"/>
                                          </p:val>
                                        </p:tav>
                                      </p:tavLst>
                                    </p:anim>
                                    <p:animEffect transition="in" filter="fade">
                                      <p:cBhvr>
                                        <p:cTn id="56" dur="500"/>
                                        <p:tgtEl>
                                          <p:spTgt spid="20"/>
                                        </p:tgtEl>
                                      </p:cBhvr>
                                    </p:animEffect>
                                  </p:childTnLst>
                                </p:cTn>
                              </p:par>
                            </p:childTnLst>
                          </p:cTn>
                        </p:par>
                        <p:par>
                          <p:cTn id="57" fill="hold">
                            <p:stCondLst>
                              <p:cond delay="5250"/>
                            </p:stCondLst>
                            <p:childTnLst>
                              <p:par>
                                <p:cTn id="58" presetID="22" presetClass="entr" presetSubtype="2" fill="hold" grpId="0" nodeType="afterEffect">
                                  <p:stCondLst>
                                    <p:cond delay="0"/>
                                  </p:stCondLst>
                                  <p:childTnLst>
                                    <p:set>
                                      <p:cBhvr>
                                        <p:cTn id="59" dur="1" fill="hold">
                                          <p:stCondLst>
                                            <p:cond delay="0"/>
                                          </p:stCondLst>
                                        </p:cTn>
                                        <p:tgtEl>
                                          <p:spTgt spid="21"/>
                                        </p:tgtEl>
                                        <p:attrNameLst>
                                          <p:attrName>style.visibility</p:attrName>
                                        </p:attrNameLst>
                                      </p:cBhvr>
                                      <p:to>
                                        <p:strVal val="visible"/>
                                      </p:to>
                                    </p:set>
                                    <p:animEffect transition="in" filter="wipe(right)">
                                      <p:cBhvr>
                                        <p:cTn id="60" dur="500"/>
                                        <p:tgtEl>
                                          <p:spTgt spid="21"/>
                                        </p:tgtEl>
                                      </p:cBhvr>
                                    </p:animEffect>
                                  </p:childTnLst>
                                </p:cTn>
                              </p:par>
                              <p:par>
                                <p:cTn id="61" presetID="10" presetClass="entr" presetSubtype="0" fill="hold" nodeType="withEffect">
                                  <p:stCondLst>
                                    <p:cond delay="0"/>
                                  </p:stCondLst>
                                  <p:childTnLst>
                                    <p:set>
                                      <p:cBhvr>
                                        <p:cTn id="62" dur="1" fill="hold">
                                          <p:stCondLst>
                                            <p:cond delay="0"/>
                                          </p:stCondLst>
                                        </p:cTn>
                                        <p:tgtEl>
                                          <p:spTgt spid="22"/>
                                        </p:tgtEl>
                                        <p:attrNameLst>
                                          <p:attrName>style.visibility</p:attrName>
                                        </p:attrNameLst>
                                      </p:cBhvr>
                                      <p:to>
                                        <p:strVal val="visible"/>
                                      </p:to>
                                    </p:set>
                                    <p:animEffect transition="in" filter="fade">
                                      <p:cBhvr>
                                        <p:cTn id="63" dur="100"/>
                                        <p:tgtEl>
                                          <p:spTgt spid="22"/>
                                        </p:tgtEl>
                                      </p:cBhvr>
                                    </p:animEffect>
                                  </p:childTnLst>
                                </p:cTn>
                              </p:par>
                              <p:par>
                                <p:cTn id="64" presetID="35" presetClass="path" presetSubtype="0" accel="50000" decel="50000" fill="hold" nodeType="withEffect">
                                  <p:stCondLst>
                                    <p:cond delay="0"/>
                                  </p:stCondLst>
                                  <p:childTnLst>
                                    <p:animMotion origin="layout" path="M 4.16667E-7 3.33333E-6 L -0.75339 0.01227 " pathEditMode="relative" rAng="0" ptsTypes="AA">
                                      <p:cBhvr>
                                        <p:cTn id="65" dur="700" fill="hold"/>
                                        <p:tgtEl>
                                          <p:spTgt spid="22"/>
                                        </p:tgtEl>
                                        <p:attrNameLst>
                                          <p:attrName>ppt_x</p:attrName>
                                          <p:attrName>ppt_y</p:attrName>
                                        </p:attrNameLst>
                                      </p:cBhvr>
                                      <p:rCtr x="-37669" y="602"/>
                                    </p:animMotion>
                                  </p:childTnLst>
                                </p:cTn>
                              </p:par>
                            </p:childTnLst>
                          </p:cTn>
                        </p:par>
                      </p:childTnLst>
                    </p:cTn>
                  </p:par>
                  <p:par>
                    <p:cTn id="66" fill="hold">
                      <p:stCondLst>
                        <p:cond delay="indefinite"/>
                      </p:stCondLst>
                      <p:childTnLst>
                        <p:par>
                          <p:cTn id="67" fill="hold">
                            <p:stCondLst>
                              <p:cond delay="0"/>
                            </p:stCondLst>
                            <p:childTnLst>
                              <p:par>
                                <p:cTn id="68" presetID="2" presetClass="entr" presetSubtype="4" fill="hold" grpId="0" nodeType="clickEffect">
                                  <p:stCondLst>
                                    <p:cond delay="0"/>
                                  </p:stCondLst>
                                  <p:childTnLst>
                                    <p:set>
                                      <p:cBhvr>
                                        <p:cTn id="69" dur="1" fill="hold">
                                          <p:stCondLst>
                                            <p:cond delay="0"/>
                                          </p:stCondLst>
                                        </p:cTn>
                                        <p:tgtEl>
                                          <p:spTgt spid="2"/>
                                        </p:tgtEl>
                                        <p:attrNameLst>
                                          <p:attrName>style.visibility</p:attrName>
                                        </p:attrNameLst>
                                      </p:cBhvr>
                                      <p:to>
                                        <p:strVal val="visible"/>
                                      </p:to>
                                    </p:set>
                                    <p:anim calcmode="lin" valueType="num">
                                      <p:cBhvr additive="base">
                                        <p:cTn id="70" dur="500" fill="hold"/>
                                        <p:tgtEl>
                                          <p:spTgt spid="2"/>
                                        </p:tgtEl>
                                        <p:attrNameLst>
                                          <p:attrName>ppt_x</p:attrName>
                                        </p:attrNameLst>
                                      </p:cBhvr>
                                      <p:tavLst>
                                        <p:tav tm="0">
                                          <p:val>
                                            <p:strVal val="#ppt_x"/>
                                          </p:val>
                                        </p:tav>
                                        <p:tav tm="100000">
                                          <p:val>
                                            <p:strVal val="#ppt_x"/>
                                          </p:val>
                                        </p:tav>
                                      </p:tavLst>
                                    </p:anim>
                                    <p:anim calcmode="lin" valueType="num">
                                      <p:cBhvr additive="base">
                                        <p:cTn id="71"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29" grpId="0"/>
      <p:bldP spid="30" grpId="0"/>
      <p:bldP spid="33" grpId="0"/>
      <p:bldP spid="34" grpId="0"/>
      <p:bldP spid="43" grpId="0"/>
      <p:bldP spid="19" grpId="0" animBg="1"/>
      <p:bldP spid="20" grpId="0"/>
      <p:bldP spid="21" grpId="0"/>
      <p:bldP spid="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10"/>
          <p:cNvSpPr/>
          <p:nvPr/>
        </p:nvSpPr>
        <p:spPr>
          <a:xfrm>
            <a:off x="1150374" y="2508454"/>
            <a:ext cx="10075092" cy="198810"/>
          </a:xfrm>
          <a:prstGeom prst="roundRect">
            <a:avLst>
              <a:gd name="adj" fmla="val 50000"/>
            </a:avLst>
          </a:prstGeom>
          <a:solidFill>
            <a:schemeClr val="bg1">
              <a:lumMod val="65000"/>
            </a:schemeClr>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600"/>
          </a:p>
        </p:txBody>
      </p:sp>
      <p:sp>
        <p:nvSpPr>
          <p:cNvPr id="12" name="圆角矩形 11"/>
          <p:cNvSpPr/>
          <p:nvPr/>
        </p:nvSpPr>
        <p:spPr>
          <a:xfrm>
            <a:off x="1141186" y="6155972"/>
            <a:ext cx="10195676" cy="198810"/>
          </a:xfrm>
          <a:prstGeom prst="roundRect">
            <a:avLst>
              <a:gd name="adj" fmla="val 50000"/>
            </a:avLst>
          </a:prstGeom>
          <a:solidFill>
            <a:schemeClr val="bg1">
              <a:lumMod val="65000"/>
            </a:schemeClr>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600"/>
          </a:p>
        </p:txBody>
      </p:sp>
      <p:sp>
        <p:nvSpPr>
          <p:cNvPr id="29" name="文本框 28"/>
          <p:cNvSpPr txBox="1"/>
          <p:nvPr/>
        </p:nvSpPr>
        <p:spPr>
          <a:xfrm flipH="1">
            <a:off x="8744433" y="1497333"/>
            <a:ext cx="1415772" cy="461665"/>
          </a:xfrm>
          <a:prstGeom prst="rect">
            <a:avLst/>
          </a:prstGeom>
          <a:noFill/>
        </p:spPr>
        <p:txBody>
          <a:bodyPr wrap="none" rtlCol="0">
            <a:spAutoFit/>
          </a:bodyPr>
          <a:lstStyle/>
          <a:p>
            <a:pPr algn="r"/>
            <a:r>
              <a:rPr lang="zh-CN" altLang="en-US" sz="2400" dirty="0">
                <a:solidFill>
                  <a:schemeClr val="accent2"/>
                </a:solidFill>
                <a:latin typeface="Impact" panose="020B0806030902050204" pitchFamily="34" charset="0"/>
              </a:rPr>
              <a:t>问题描述</a:t>
            </a:r>
          </a:p>
        </p:txBody>
      </p:sp>
      <p:sp>
        <p:nvSpPr>
          <p:cNvPr id="30" name="TextBox 42"/>
          <p:cNvSpPr txBox="1"/>
          <p:nvPr/>
        </p:nvSpPr>
        <p:spPr>
          <a:xfrm flipH="1">
            <a:off x="1585085" y="1211994"/>
            <a:ext cx="7173392" cy="1323439"/>
          </a:xfrm>
          <a:prstGeom prst="rect">
            <a:avLst/>
          </a:prstGeom>
          <a:noFill/>
        </p:spPr>
        <p:txBody>
          <a:bodyPr wrap="square" rtlCol="0">
            <a:spAutoFit/>
          </a:bodyPr>
          <a:lstStyle/>
          <a:p>
            <a:r>
              <a:rPr lang="zh-CN" altLang="en-US" sz="2000" b="1" dirty="0">
                <a:solidFill>
                  <a:schemeClr val="bg2">
                    <a:lumMod val="25000"/>
                  </a:schemeClr>
                </a:solidFill>
              </a:rPr>
              <a:t>       用一辆吉普车穿越</a:t>
            </a:r>
            <a:r>
              <a:rPr lang="en-US" altLang="zh-CN" sz="2000" b="1" dirty="0">
                <a:solidFill>
                  <a:schemeClr val="bg2">
                    <a:lumMod val="25000"/>
                  </a:schemeClr>
                </a:solidFill>
              </a:rPr>
              <a:t>1000</a:t>
            </a:r>
            <a:r>
              <a:rPr lang="zh-CN" altLang="en-US" sz="2000" b="1" dirty="0">
                <a:solidFill>
                  <a:schemeClr val="bg2">
                    <a:lumMod val="25000"/>
                  </a:schemeClr>
                </a:solidFill>
              </a:rPr>
              <a:t>公里的沙漠。吉普车的总装油量为</a:t>
            </a:r>
            <a:r>
              <a:rPr lang="en-US" altLang="zh-CN" sz="2000" b="1" dirty="0">
                <a:solidFill>
                  <a:schemeClr val="bg2">
                    <a:lumMod val="25000"/>
                  </a:schemeClr>
                </a:solidFill>
              </a:rPr>
              <a:t>500</a:t>
            </a:r>
            <a:r>
              <a:rPr lang="zh-CN" altLang="en-US" sz="2000" b="1" dirty="0">
                <a:solidFill>
                  <a:schemeClr val="bg2">
                    <a:lumMod val="25000"/>
                  </a:schemeClr>
                </a:solidFill>
              </a:rPr>
              <a:t>加仑，耗油率为</a:t>
            </a:r>
            <a:r>
              <a:rPr lang="en-US" altLang="zh-CN" sz="2000" b="1" dirty="0">
                <a:solidFill>
                  <a:schemeClr val="bg2">
                    <a:lumMod val="25000"/>
                  </a:schemeClr>
                </a:solidFill>
              </a:rPr>
              <a:t>1</a:t>
            </a:r>
            <a:r>
              <a:rPr lang="zh-CN" altLang="en-US" sz="2000" b="1" dirty="0">
                <a:solidFill>
                  <a:schemeClr val="bg2">
                    <a:lumMod val="25000"/>
                  </a:schemeClr>
                </a:solidFill>
              </a:rPr>
              <a:t>加仑</a:t>
            </a:r>
            <a:r>
              <a:rPr lang="en-US" altLang="zh-CN" sz="2000" b="1" dirty="0">
                <a:solidFill>
                  <a:schemeClr val="bg2">
                    <a:lumMod val="25000"/>
                  </a:schemeClr>
                </a:solidFill>
              </a:rPr>
              <a:t>/</a:t>
            </a:r>
            <a:r>
              <a:rPr lang="zh-CN" altLang="en-US" sz="2000" b="1" dirty="0">
                <a:solidFill>
                  <a:schemeClr val="bg2">
                    <a:lumMod val="25000"/>
                  </a:schemeClr>
                </a:solidFill>
              </a:rPr>
              <a:t>公里。由于沙漠中没有油库，必须先用这辆车在沙漠中建立临时油库。该吉普车以最少的耗油量穿越沙漠，应在什么地方建油库，以及各处的贮油量。</a:t>
            </a:r>
          </a:p>
        </p:txBody>
      </p:sp>
      <p:sp>
        <p:nvSpPr>
          <p:cNvPr id="33" name="文本框 32"/>
          <p:cNvSpPr txBox="1"/>
          <p:nvPr/>
        </p:nvSpPr>
        <p:spPr>
          <a:xfrm>
            <a:off x="949588" y="4563674"/>
            <a:ext cx="1686664" cy="523220"/>
          </a:xfrm>
          <a:prstGeom prst="rect">
            <a:avLst/>
          </a:prstGeom>
          <a:noFill/>
        </p:spPr>
        <p:txBody>
          <a:bodyPr wrap="square" rtlCol="0">
            <a:spAutoFit/>
          </a:bodyPr>
          <a:lstStyle/>
          <a:p>
            <a:r>
              <a:rPr lang="zh-CN" altLang="en-US" sz="2800" dirty="0">
                <a:solidFill>
                  <a:schemeClr val="accent3"/>
                </a:solidFill>
                <a:latin typeface="Impact" panose="020B0806030902050204" pitchFamily="34" charset="0"/>
              </a:rPr>
              <a:t>问题分析</a:t>
            </a:r>
          </a:p>
        </p:txBody>
      </p:sp>
      <p:sp>
        <p:nvSpPr>
          <p:cNvPr id="34" name="TextBox 42"/>
          <p:cNvSpPr txBox="1"/>
          <p:nvPr/>
        </p:nvSpPr>
        <p:spPr>
          <a:xfrm>
            <a:off x="2594284" y="2788910"/>
            <a:ext cx="8775931" cy="3170099"/>
          </a:xfrm>
          <a:prstGeom prst="rect">
            <a:avLst/>
          </a:prstGeom>
          <a:noFill/>
        </p:spPr>
        <p:txBody>
          <a:bodyPr wrap="square" rtlCol="0">
            <a:spAutoFit/>
          </a:bodyPr>
          <a:lstStyle/>
          <a:p>
            <a:r>
              <a:rPr lang="en-US" altLang="zh-CN" sz="2000" dirty="0">
                <a:solidFill>
                  <a:schemeClr val="bg2">
                    <a:lumMod val="25000"/>
                  </a:schemeClr>
                </a:solidFill>
              </a:rPr>
              <a:t>1</a:t>
            </a:r>
            <a:r>
              <a:rPr lang="zh-CN" altLang="en-US" sz="2000" dirty="0">
                <a:solidFill>
                  <a:schemeClr val="bg2">
                    <a:lumMod val="25000"/>
                  </a:schemeClr>
                </a:solidFill>
              </a:rPr>
              <a:t>）先看一个简单问题：有一位探险家用</a:t>
            </a:r>
            <a:r>
              <a:rPr lang="en-US" altLang="zh-CN" sz="2000" dirty="0">
                <a:solidFill>
                  <a:schemeClr val="bg2">
                    <a:lumMod val="25000"/>
                  </a:schemeClr>
                </a:solidFill>
              </a:rPr>
              <a:t>5</a:t>
            </a:r>
            <a:r>
              <a:rPr lang="zh-CN" altLang="en-US" sz="2000" dirty="0">
                <a:solidFill>
                  <a:schemeClr val="bg2">
                    <a:lumMod val="25000"/>
                  </a:schemeClr>
                </a:solidFill>
              </a:rPr>
              <a:t>天的时间徒步横穿</a:t>
            </a:r>
            <a:r>
              <a:rPr lang="en-US" altLang="zh-CN" sz="2000" dirty="0">
                <a:solidFill>
                  <a:schemeClr val="bg2">
                    <a:lumMod val="25000"/>
                  </a:schemeClr>
                </a:solidFill>
              </a:rPr>
              <a:t>A</a:t>
            </a:r>
            <a:r>
              <a:rPr lang="zh-CN" altLang="en-US" sz="2000" dirty="0">
                <a:solidFill>
                  <a:schemeClr val="bg2">
                    <a:lumMod val="25000"/>
                  </a:schemeClr>
                </a:solidFill>
              </a:rPr>
              <a:t>、</a:t>
            </a:r>
            <a:r>
              <a:rPr lang="en-US" altLang="zh-CN" sz="2000" dirty="0">
                <a:solidFill>
                  <a:schemeClr val="bg2">
                    <a:lumMod val="25000"/>
                  </a:schemeClr>
                </a:solidFill>
              </a:rPr>
              <a:t>B</a:t>
            </a:r>
            <a:r>
              <a:rPr lang="zh-CN" altLang="en-US" sz="2000" dirty="0">
                <a:solidFill>
                  <a:schemeClr val="bg2">
                    <a:lumMod val="25000"/>
                  </a:schemeClr>
                </a:solidFill>
              </a:rPr>
              <a:t>两村，两村间是荒无人烟的沙漠，如果一个人只能担负</a:t>
            </a:r>
            <a:r>
              <a:rPr lang="en-US" altLang="zh-CN" sz="2000" dirty="0">
                <a:solidFill>
                  <a:schemeClr val="bg2">
                    <a:lumMod val="25000"/>
                  </a:schemeClr>
                </a:solidFill>
              </a:rPr>
              <a:t>3</a:t>
            </a:r>
            <a:r>
              <a:rPr lang="zh-CN" altLang="en-US" sz="2000" dirty="0">
                <a:solidFill>
                  <a:schemeClr val="bg2">
                    <a:lumMod val="25000"/>
                  </a:schemeClr>
                </a:solidFill>
              </a:rPr>
              <a:t>天的食物和水，那么这个探险家至少雇佣几个人才能顺利通过沙漠。</a:t>
            </a:r>
            <a:r>
              <a:rPr lang="zh-CN" altLang="en-US" sz="2000" dirty="0">
                <a:solidFill>
                  <a:srgbClr val="C00000"/>
                </a:solidFill>
              </a:rPr>
              <a:t>注意：雇的人“来去”都要吃饭！</a:t>
            </a:r>
            <a:endParaRPr lang="en-US" altLang="zh-CN" sz="2000" dirty="0">
              <a:solidFill>
                <a:srgbClr val="C00000"/>
              </a:solidFill>
            </a:endParaRPr>
          </a:p>
          <a:p>
            <a:r>
              <a:rPr lang="en-US" altLang="zh-CN" sz="2000" dirty="0">
                <a:solidFill>
                  <a:schemeClr val="bg2">
                    <a:lumMod val="25000"/>
                  </a:schemeClr>
                </a:solidFill>
              </a:rPr>
              <a:t>(2)</a:t>
            </a:r>
            <a:r>
              <a:rPr lang="zh-CN" altLang="en-US" sz="2000" dirty="0">
                <a:solidFill>
                  <a:schemeClr val="bg2">
                    <a:lumMod val="25000"/>
                  </a:schemeClr>
                </a:solidFill>
              </a:rPr>
              <a:t> 对于穿越沙漠问题，只能由吉普车独立地来回运输油料并建立临时油库。吉普车来回的路程都是要耗油的。</a:t>
            </a:r>
            <a:endParaRPr lang="en-US" altLang="zh-CN" sz="2000" dirty="0">
              <a:solidFill>
                <a:schemeClr val="bg2">
                  <a:lumMod val="25000"/>
                </a:schemeClr>
              </a:solidFill>
            </a:endParaRPr>
          </a:p>
          <a:p>
            <a:r>
              <a:rPr lang="en-US" altLang="zh-CN" sz="2000" dirty="0">
                <a:solidFill>
                  <a:schemeClr val="bg2">
                    <a:lumMod val="25000"/>
                  </a:schemeClr>
                </a:solidFill>
              </a:rPr>
              <a:t>(3)</a:t>
            </a:r>
            <a:r>
              <a:rPr lang="zh-CN" altLang="en-US" sz="2000" dirty="0">
                <a:solidFill>
                  <a:schemeClr val="bg2">
                    <a:lumMod val="25000"/>
                  </a:schemeClr>
                </a:solidFill>
              </a:rPr>
              <a:t> 问题的已知条件：</a:t>
            </a:r>
          </a:p>
          <a:p>
            <a:r>
              <a:rPr lang="en-US" altLang="zh-CN" sz="2000" dirty="0">
                <a:solidFill>
                  <a:schemeClr val="bg2">
                    <a:lumMod val="25000"/>
                  </a:schemeClr>
                </a:solidFill>
              </a:rPr>
              <a:t>   1)</a:t>
            </a:r>
            <a:r>
              <a:rPr lang="zh-CN" altLang="en-US" sz="2000" dirty="0">
                <a:solidFill>
                  <a:schemeClr val="bg2">
                    <a:lumMod val="25000"/>
                  </a:schemeClr>
                </a:solidFill>
              </a:rPr>
              <a:t> 首先不计方向这段应走奇数次（</a:t>
            </a:r>
            <a:r>
              <a:rPr lang="zh-CN" altLang="en-US" sz="2000" dirty="0">
                <a:solidFill>
                  <a:srgbClr val="C00000"/>
                </a:solidFill>
              </a:rPr>
              <a:t>保证最后向终点方向走</a:t>
            </a:r>
            <a:r>
              <a:rPr lang="zh-CN" altLang="en-US" sz="2000" dirty="0">
                <a:solidFill>
                  <a:schemeClr val="bg2">
                    <a:lumMod val="25000"/>
                  </a:schemeClr>
                </a:solidFill>
              </a:rPr>
              <a:t>）。</a:t>
            </a:r>
          </a:p>
          <a:p>
            <a:r>
              <a:rPr lang="en-US" altLang="zh-CN" sz="2000" dirty="0">
                <a:solidFill>
                  <a:schemeClr val="bg2">
                    <a:lumMod val="25000"/>
                  </a:schemeClr>
                </a:solidFill>
              </a:rPr>
              <a:t>   2)</a:t>
            </a:r>
            <a:r>
              <a:rPr lang="zh-CN" altLang="en-US" sz="2000" dirty="0">
                <a:solidFill>
                  <a:schemeClr val="bg2">
                    <a:lumMod val="25000"/>
                  </a:schemeClr>
                </a:solidFill>
              </a:rPr>
              <a:t> 每次向终点行进时吉普车是满载的。</a:t>
            </a:r>
          </a:p>
          <a:p>
            <a:r>
              <a:rPr lang="en-US" altLang="zh-CN" sz="2000" dirty="0">
                <a:solidFill>
                  <a:schemeClr val="bg2">
                    <a:lumMod val="25000"/>
                  </a:schemeClr>
                </a:solidFill>
              </a:rPr>
              <a:t>   3)</a:t>
            </a:r>
            <a:r>
              <a:rPr lang="zh-CN" altLang="en-US" sz="2000" dirty="0">
                <a:solidFill>
                  <a:schemeClr val="bg2">
                    <a:lumMod val="25000"/>
                  </a:schemeClr>
                </a:solidFill>
              </a:rPr>
              <a:t> 加油点要储存下一加油点的储油量以及建立下一加油点路上的油耗。</a:t>
            </a:r>
          </a:p>
          <a:p>
            <a:endParaRPr lang="en-US" altLang="zh-CN" sz="2000" dirty="0">
              <a:solidFill>
                <a:schemeClr val="bg2">
                  <a:lumMod val="25000"/>
                </a:schemeClr>
              </a:solidFill>
            </a:endParaRPr>
          </a:p>
        </p:txBody>
      </p:sp>
      <p:grpSp>
        <p:nvGrpSpPr>
          <p:cNvPr id="63" name="组合 62"/>
          <p:cNvGrpSpPr/>
          <p:nvPr/>
        </p:nvGrpSpPr>
        <p:grpSpPr>
          <a:xfrm>
            <a:off x="10200673" y="1072246"/>
            <a:ext cx="1303470" cy="1303696"/>
            <a:chOff x="2657311" y="3910522"/>
            <a:chExt cx="1303470" cy="1303696"/>
          </a:xfrm>
        </p:grpSpPr>
        <p:grpSp>
          <p:nvGrpSpPr>
            <p:cNvPr id="13" name="组合 12"/>
            <p:cNvGrpSpPr/>
            <p:nvPr/>
          </p:nvGrpSpPr>
          <p:grpSpPr>
            <a:xfrm>
              <a:off x="2657311" y="3910522"/>
              <a:ext cx="1303470" cy="1303696"/>
              <a:chOff x="5054033" y="1695602"/>
              <a:chExt cx="765599" cy="765732"/>
            </a:xfrm>
          </p:grpSpPr>
          <p:sp>
            <p:nvSpPr>
              <p:cNvPr id="14" name="椭圆 27"/>
              <p:cNvSpPr>
                <a:spLocks noChangeArrowheads="1"/>
              </p:cNvSpPr>
              <p:nvPr/>
            </p:nvSpPr>
            <p:spPr bwMode="auto">
              <a:xfrm>
                <a:off x="5054033" y="1695602"/>
                <a:ext cx="765599" cy="765732"/>
              </a:xfrm>
              <a:prstGeom prst="ellipse">
                <a:avLst/>
              </a:prstGeom>
              <a:gradFill rotWithShape="1">
                <a:gsLst>
                  <a:gs pos="63000">
                    <a:srgbClr val="ECECEC"/>
                  </a:gs>
                  <a:gs pos="100000">
                    <a:srgbClr val="F7F7F7"/>
                  </a:gs>
                  <a:gs pos="9000">
                    <a:srgbClr val="BEBEBE"/>
                  </a:gs>
                </a:gsLst>
                <a:lin ang="7800000" scaled="0"/>
              </a:gradFill>
              <a:ln w="31750">
                <a:gradFill>
                  <a:gsLst>
                    <a:gs pos="0">
                      <a:schemeClr val="bg1"/>
                    </a:gs>
                    <a:gs pos="100000">
                      <a:schemeClr val="bg1">
                        <a:lumMod val="85000"/>
                      </a:schemeClr>
                    </a:gs>
                  </a:gsLst>
                  <a:lin ang="7800000" scaled="0"/>
                </a:gradFill>
              </a:ln>
              <a:effectLst>
                <a:outerShdw blurRad="203200" dist="127000" dir="7200000" sx="102000" sy="102000" algn="ctr" rotWithShape="0">
                  <a:schemeClr val="tx1">
                    <a:lumMod val="90000"/>
                    <a:lumOff val="10000"/>
                    <a:alpha val="40000"/>
                  </a:schemeClr>
                </a:outerShdw>
              </a:effectLst>
            </p:spPr>
            <p:txBody>
              <a:bodyPr wrap="none" anchor="ctr"/>
              <a:lstStyle/>
              <a:p>
                <a:pPr latinLnBrk="1"/>
                <a:endParaRPr kumimoji="1" lang="zh-CN" altLang="zh-CN" sz="2600">
                  <a:solidFill>
                    <a:srgbClr val="000000"/>
                  </a:solidFill>
                  <a:latin typeface="굴림" charset="-127"/>
                  <a:ea typeface="굴림" charset="-127"/>
                  <a:sym typeface="微软雅黑" pitchFamily="34" charset="-122"/>
                </a:endParaRPr>
              </a:p>
            </p:txBody>
          </p:sp>
          <p:sp>
            <p:nvSpPr>
              <p:cNvPr id="15" name="椭圆 28"/>
              <p:cNvSpPr>
                <a:spLocks noChangeArrowheads="1"/>
              </p:cNvSpPr>
              <p:nvPr/>
            </p:nvSpPr>
            <p:spPr bwMode="auto">
              <a:xfrm>
                <a:off x="5139119" y="1780703"/>
                <a:ext cx="595426" cy="595530"/>
              </a:xfrm>
              <a:prstGeom prst="ellipse">
                <a:avLst/>
              </a:prstGeom>
              <a:gradFill rotWithShape="1">
                <a:gsLst>
                  <a:gs pos="63000">
                    <a:srgbClr val="ECECEC"/>
                  </a:gs>
                  <a:gs pos="100000">
                    <a:srgbClr val="F7F7F7"/>
                  </a:gs>
                  <a:gs pos="9000">
                    <a:srgbClr val="BEBEBE"/>
                  </a:gs>
                </a:gsLst>
                <a:lin ang="4200000" scaled="0"/>
              </a:gradFill>
              <a:ln w="31750">
                <a:gradFill>
                  <a:gsLst>
                    <a:gs pos="0">
                      <a:schemeClr val="bg1"/>
                    </a:gs>
                    <a:gs pos="100000">
                      <a:schemeClr val="bg1">
                        <a:lumMod val="85000"/>
                      </a:schemeClr>
                    </a:gs>
                  </a:gsLst>
                  <a:lin ang="7800000" scaled="0"/>
                </a:gradFill>
              </a:ln>
              <a:effectLst>
                <a:outerShdw blurRad="203200" dist="127000" dir="7200000" sx="102000" sy="102000" algn="ctr" rotWithShape="0">
                  <a:schemeClr val="tx1">
                    <a:lumMod val="90000"/>
                    <a:lumOff val="10000"/>
                    <a:alpha val="40000"/>
                  </a:schemeClr>
                </a:outerShdw>
              </a:effectLst>
            </p:spPr>
            <p:txBody>
              <a:bodyPr wrap="none" anchor="ctr"/>
              <a:lstStyle/>
              <a:p>
                <a:pPr latinLnBrk="1"/>
                <a:endParaRPr kumimoji="1" lang="zh-CN" altLang="zh-CN" sz="2600" dirty="0">
                  <a:solidFill>
                    <a:srgbClr val="000000"/>
                  </a:solidFill>
                  <a:latin typeface="굴림" charset="-127"/>
                  <a:ea typeface="굴림" charset="-127"/>
                  <a:sym typeface="微软雅黑" pitchFamily="34" charset="-122"/>
                </a:endParaRPr>
              </a:p>
            </p:txBody>
          </p:sp>
        </p:grpSp>
        <p:sp>
          <p:nvSpPr>
            <p:cNvPr id="48" name="Freeform 118"/>
            <p:cNvSpPr>
              <a:spLocks noChangeAspect="1" noEditPoints="1"/>
            </p:cNvSpPr>
            <p:nvPr/>
          </p:nvSpPr>
          <p:spPr bwMode="auto">
            <a:xfrm>
              <a:off x="3060612" y="4331493"/>
              <a:ext cx="496871" cy="461752"/>
            </a:xfrm>
            <a:custGeom>
              <a:avLst/>
              <a:gdLst>
                <a:gd name="T0" fmla="*/ 80 w 85"/>
                <a:gd name="T1" fmla="*/ 53 h 85"/>
                <a:gd name="T2" fmla="*/ 80 w 85"/>
                <a:gd name="T3" fmla="*/ 80 h 85"/>
                <a:gd name="T4" fmla="*/ 74 w 85"/>
                <a:gd name="T5" fmla="*/ 85 h 85"/>
                <a:gd name="T6" fmla="*/ 10 w 85"/>
                <a:gd name="T7" fmla="*/ 85 h 85"/>
                <a:gd name="T8" fmla="*/ 5 w 85"/>
                <a:gd name="T9" fmla="*/ 80 h 85"/>
                <a:gd name="T10" fmla="*/ 5 w 85"/>
                <a:gd name="T11" fmla="*/ 53 h 85"/>
                <a:gd name="T12" fmla="*/ 17 w 85"/>
                <a:gd name="T13" fmla="*/ 56 h 85"/>
                <a:gd name="T14" fmla="*/ 17 w 85"/>
                <a:gd name="T15" fmla="*/ 60 h 85"/>
                <a:gd name="T16" fmla="*/ 20 w 85"/>
                <a:gd name="T17" fmla="*/ 60 h 85"/>
                <a:gd name="T18" fmla="*/ 20 w 85"/>
                <a:gd name="T19" fmla="*/ 68 h 85"/>
                <a:gd name="T20" fmla="*/ 27 w 85"/>
                <a:gd name="T21" fmla="*/ 68 h 85"/>
                <a:gd name="T22" fmla="*/ 27 w 85"/>
                <a:gd name="T23" fmla="*/ 60 h 85"/>
                <a:gd name="T24" fmla="*/ 30 w 85"/>
                <a:gd name="T25" fmla="*/ 60 h 85"/>
                <a:gd name="T26" fmla="*/ 30 w 85"/>
                <a:gd name="T27" fmla="*/ 57 h 85"/>
                <a:gd name="T28" fmla="*/ 54 w 85"/>
                <a:gd name="T29" fmla="*/ 57 h 85"/>
                <a:gd name="T30" fmla="*/ 54 w 85"/>
                <a:gd name="T31" fmla="*/ 60 h 85"/>
                <a:gd name="T32" fmla="*/ 57 w 85"/>
                <a:gd name="T33" fmla="*/ 60 h 85"/>
                <a:gd name="T34" fmla="*/ 57 w 85"/>
                <a:gd name="T35" fmla="*/ 68 h 85"/>
                <a:gd name="T36" fmla="*/ 63 w 85"/>
                <a:gd name="T37" fmla="*/ 68 h 85"/>
                <a:gd name="T38" fmla="*/ 63 w 85"/>
                <a:gd name="T39" fmla="*/ 60 h 85"/>
                <a:gd name="T40" fmla="*/ 66 w 85"/>
                <a:gd name="T41" fmla="*/ 60 h 85"/>
                <a:gd name="T42" fmla="*/ 66 w 85"/>
                <a:gd name="T43" fmla="*/ 56 h 85"/>
                <a:gd name="T44" fmla="*/ 80 w 85"/>
                <a:gd name="T45" fmla="*/ 53 h 85"/>
                <a:gd name="T46" fmla="*/ 31 w 85"/>
                <a:gd name="T47" fmla="*/ 0 h 85"/>
                <a:gd name="T48" fmla="*/ 54 w 85"/>
                <a:gd name="T49" fmla="*/ 0 h 85"/>
                <a:gd name="T50" fmla="*/ 61 w 85"/>
                <a:gd name="T51" fmla="*/ 7 h 85"/>
                <a:gd name="T52" fmla="*/ 61 w 85"/>
                <a:gd name="T53" fmla="*/ 16 h 85"/>
                <a:gd name="T54" fmla="*/ 53 w 85"/>
                <a:gd name="T55" fmla="*/ 16 h 85"/>
                <a:gd name="T56" fmla="*/ 53 w 85"/>
                <a:gd name="T57" fmla="*/ 8 h 85"/>
                <a:gd name="T58" fmla="*/ 32 w 85"/>
                <a:gd name="T59" fmla="*/ 8 h 85"/>
                <a:gd name="T60" fmla="*/ 32 w 85"/>
                <a:gd name="T61" fmla="*/ 16 h 85"/>
                <a:gd name="T62" fmla="*/ 24 w 85"/>
                <a:gd name="T63" fmla="*/ 16 h 85"/>
                <a:gd name="T64" fmla="*/ 24 w 85"/>
                <a:gd name="T65" fmla="*/ 7 h 85"/>
                <a:gd name="T66" fmla="*/ 31 w 85"/>
                <a:gd name="T67" fmla="*/ 0 h 85"/>
                <a:gd name="T68" fmla="*/ 0 w 85"/>
                <a:gd name="T69" fmla="*/ 20 h 85"/>
                <a:gd name="T70" fmla="*/ 0 w 85"/>
                <a:gd name="T71" fmla="*/ 48 h 85"/>
                <a:gd name="T72" fmla="*/ 85 w 85"/>
                <a:gd name="T73" fmla="*/ 48 h 85"/>
                <a:gd name="T74" fmla="*/ 85 w 85"/>
                <a:gd name="T75" fmla="*/ 20 h 85"/>
                <a:gd name="T76" fmla="*/ 0 w 85"/>
                <a:gd name="T77" fmla="*/ 2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85" h="85">
                  <a:moveTo>
                    <a:pt x="80" y="53"/>
                  </a:moveTo>
                  <a:cubicBezTo>
                    <a:pt x="80" y="80"/>
                    <a:pt x="80" y="80"/>
                    <a:pt x="80" y="80"/>
                  </a:cubicBezTo>
                  <a:cubicBezTo>
                    <a:pt x="80" y="83"/>
                    <a:pt x="78" y="85"/>
                    <a:pt x="74" y="85"/>
                  </a:cubicBezTo>
                  <a:cubicBezTo>
                    <a:pt x="10" y="85"/>
                    <a:pt x="10" y="85"/>
                    <a:pt x="10" y="85"/>
                  </a:cubicBezTo>
                  <a:cubicBezTo>
                    <a:pt x="7" y="85"/>
                    <a:pt x="5" y="83"/>
                    <a:pt x="5" y="80"/>
                  </a:cubicBezTo>
                  <a:cubicBezTo>
                    <a:pt x="5" y="53"/>
                    <a:pt x="5" y="53"/>
                    <a:pt x="5" y="53"/>
                  </a:cubicBezTo>
                  <a:cubicBezTo>
                    <a:pt x="9" y="54"/>
                    <a:pt x="13" y="55"/>
                    <a:pt x="17" y="56"/>
                  </a:cubicBezTo>
                  <a:cubicBezTo>
                    <a:pt x="17" y="60"/>
                    <a:pt x="17" y="60"/>
                    <a:pt x="17" y="60"/>
                  </a:cubicBezTo>
                  <a:cubicBezTo>
                    <a:pt x="20" y="60"/>
                    <a:pt x="20" y="60"/>
                    <a:pt x="20" y="60"/>
                  </a:cubicBezTo>
                  <a:cubicBezTo>
                    <a:pt x="20" y="68"/>
                    <a:pt x="20" y="68"/>
                    <a:pt x="20" y="68"/>
                  </a:cubicBezTo>
                  <a:cubicBezTo>
                    <a:pt x="27" y="68"/>
                    <a:pt x="27" y="68"/>
                    <a:pt x="27" y="68"/>
                  </a:cubicBezTo>
                  <a:cubicBezTo>
                    <a:pt x="27" y="60"/>
                    <a:pt x="27" y="60"/>
                    <a:pt x="27" y="60"/>
                  </a:cubicBezTo>
                  <a:cubicBezTo>
                    <a:pt x="30" y="60"/>
                    <a:pt x="30" y="60"/>
                    <a:pt x="30" y="60"/>
                  </a:cubicBezTo>
                  <a:cubicBezTo>
                    <a:pt x="30" y="57"/>
                    <a:pt x="30" y="57"/>
                    <a:pt x="30" y="57"/>
                  </a:cubicBezTo>
                  <a:cubicBezTo>
                    <a:pt x="38" y="58"/>
                    <a:pt x="46" y="58"/>
                    <a:pt x="54" y="57"/>
                  </a:cubicBezTo>
                  <a:cubicBezTo>
                    <a:pt x="54" y="60"/>
                    <a:pt x="54" y="60"/>
                    <a:pt x="54" y="60"/>
                  </a:cubicBezTo>
                  <a:cubicBezTo>
                    <a:pt x="57" y="60"/>
                    <a:pt x="57" y="60"/>
                    <a:pt x="57" y="60"/>
                  </a:cubicBezTo>
                  <a:cubicBezTo>
                    <a:pt x="57" y="68"/>
                    <a:pt x="57" y="68"/>
                    <a:pt x="57" y="68"/>
                  </a:cubicBezTo>
                  <a:cubicBezTo>
                    <a:pt x="63" y="68"/>
                    <a:pt x="63" y="68"/>
                    <a:pt x="63" y="68"/>
                  </a:cubicBezTo>
                  <a:cubicBezTo>
                    <a:pt x="63" y="60"/>
                    <a:pt x="63" y="60"/>
                    <a:pt x="63" y="60"/>
                  </a:cubicBezTo>
                  <a:cubicBezTo>
                    <a:pt x="66" y="60"/>
                    <a:pt x="66" y="60"/>
                    <a:pt x="66" y="60"/>
                  </a:cubicBezTo>
                  <a:cubicBezTo>
                    <a:pt x="66" y="56"/>
                    <a:pt x="66" y="56"/>
                    <a:pt x="66" y="56"/>
                  </a:cubicBezTo>
                  <a:cubicBezTo>
                    <a:pt x="71" y="55"/>
                    <a:pt x="75" y="54"/>
                    <a:pt x="80" y="53"/>
                  </a:cubicBezTo>
                  <a:close/>
                  <a:moveTo>
                    <a:pt x="31" y="0"/>
                  </a:moveTo>
                  <a:cubicBezTo>
                    <a:pt x="54" y="0"/>
                    <a:pt x="54" y="0"/>
                    <a:pt x="54" y="0"/>
                  </a:cubicBezTo>
                  <a:cubicBezTo>
                    <a:pt x="58" y="0"/>
                    <a:pt x="61" y="3"/>
                    <a:pt x="61" y="7"/>
                  </a:cubicBezTo>
                  <a:cubicBezTo>
                    <a:pt x="61" y="16"/>
                    <a:pt x="61" y="16"/>
                    <a:pt x="61" y="16"/>
                  </a:cubicBezTo>
                  <a:cubicBezTo>
                    <a:pt x="53" y="16"/>
                    <a:pt x="53" y="16"/>
                    <a:pt x="53" y="16"/>
                  </a:cubicBezTo>
                  <a:cubicBezTo>
                    <a:pt x="53" y="8"/>
                    <a:pt x="53" y="8"/>
                    <a:pt x="53" y="8"/>
                  </a:cubicBezTo>
                  <a:cubicBezTo>
                    <a:pt x="32" y="8"/>
                    <a:pt x="32" y="8"/>
                    <a:pt x="32" y="8"/>
                  </a:cubicBezTo>
                  <a:cubicBezTo>
                    <a:pt x="32" y="16"/>
                    <a:pt x="32" y="16"/>
                    <a:pt x="32" y="16"/>
                  </a:cubicBezTo>
                  <a:cubicBezTo>
                    <a:pt x="24" y="16"/>
                    <a:pt x="24" y="16"/>
                    <a:pt x="24" y="16"/>
                  </a:cubicBezTo>
                  <a:cubicBezTo>
                    <a:pt x="24" y="7"/>
                    <a:pt x="24" y="7"/>
                    <a:pt x="24" y="7"/>
                  </a:cubicBezTo>
                  <a:cubicBezTo>
                    <a:pt x="24" y="3"/>
                    <a:pt x="27" y="0"/>
                    <a:pt x="31" y="0"/>
                  </a:cubicBezTo>
                  <a:close/>
                  <a:moveTo>
                    <a:pt x="0" y="20"/>
                  </a:moveTo>
                  <a:cubicBezTo>
                    <a:pt x="0" y="48"/>
                    <a:pt x="0" y="48"/>
                    <a:pt x="0" y="48"/>
                  </a:cubicBezTo>
                  <a:cubicBezTo>
                    <a:pt x="27" y="55"/>
                    <a:pt x="56" y="55"/>
                    <a:pt x="85" y="48"/>
                  </a:cubicBezTo>
                  <a:cubicBezTo>
                    <a:pt x="85" y="20"/>
                    <a:pt x="85" y="20"/>
                    <a:pt x="85" y="20"/>
                  </a:cubicBezTo>
                  <a:lnTo>
                    <a:pt x="0" y="2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zh-CN" altLang="en-US"/>
            </a:p>
          </p:txBody>
        </p:sp>
      </p:grpSp>
      <p:grpSp>
        <p:nvGrpSpPr>
          <p:cNvPr id="64" name="组合 63"/>
          <p:cNvGrpSpPr/>
          <p:nvPr/>
        </p:nvGrpSpPr>
        <p:grpSpPr>
          <a:xfrm>
            <a:off x="1141186" y="2965717"/>
            <a:ext cx="1303470" cy="1303696"/>
            <a:chOff x="8231220" y="5067478"/>
            <a:chExt cx="1303470" cy="1303696"/>
          </a:xfrm>
        </p:grpSpPr>
        <p:grpSp>
          <p:nvGrpSpPr>
            <p:cNvPr id="16" name="组合 15"/>
            <p:cNvGrpSpPr/>
            <p:nvPr/>
          </p:nvGrpSpPr>
          <p:grpSpPr>
            <a:xfrm>
              <a:off x="8231220" y="5067478"/>
              <a:ext cx="1303470" cy="1303696"/>
              <a:chOff x="5054033" y="1695602"/>
              <a:chExt cx="765599" cy="765732"/>
            </a:xfrm>
          </p:grpSpPr>
          <p:sp>
            <p:nvSpPr>
              <p:cNvPr id="17" name="椭圆 27"/>
              <p:cNvSpPr>
                <a:spLocks noChangeArrowheads="1"/>
              </p:cNvSpPr>
              <p:nvPr/>
            </p:nvSpPr>
            <p:spPr bwMode="auto">
              <a:xfrm>
                <a:off x="5054033" y="1695602"/>
                <a:ext cx="765599" cy="765732"/>
              </a:xfrm>
              <a:prstGeom prst="ellipse">
                <a:avLst/>
              </a:prstGeom>
              <a:gradFill rotWithShape="1">
                <a:gsLst>
                  <a:gs pos="63000">
                    <a:srgbClr val="ECECEC"/>
                  </a:gs>
                  <a:gs pos="100000">
                    <a:srgbClr val="F7F7F7"/>
                  </a:gs>
                  <a:gs pos="9000">
                    <a:srgbClr val="BEBEBE"/>
                  </a:gs>
                </a:gsLst>
                <a:lin ang="7800000" scaled="0"/>
              </a:gradFill>
              <a:ln w="31750">
                <a:gradFill>
                  <a:gsLst>
                    <a:gs pos="0">
                      <a:schemeClr val="bg1"/>
                    </a:gs>
                    <a:gs pos="100000">
                      <a:schemeClr val="bg1">
                        <a:lumMod val="85000"/>
                      </a:schemeClr>
                    </a:gs>
                  </a:gsLst>
                  <a:lin ang="7800000" scaled="0"/>
                </a:gradFill>
              </a:ln>
              <a:effectLst>
                <a:outerShdw blurRad="203200" dist="127000" dir="7200000" sx="102000" sy="102000" algn="ctr" rotWithShape="0">
                  <a:schemeClr val="tx1">
                    <a:lumMod val="90000"/>
                    <a:lumOff val="10000"/>
                    <a:alpha val="40000"/>
                  </a:schemeClr>
                </a:outerShdw>
              </a:effectLst>
            </p:spPr>
            <p:txBody>
              <a:bodyPr wrap="none" anchor="ctr"/>
              <a:lstStyle/>
              <a:p>
                <a:pPr latinLnBrk="1"/>
                <a:endParaRPr kumimoji="1" lang="zh-CN" altLang="zh-CN" sz="2600">
                  <a:solidFill>
                    <a:srgbClr val="000000"/>
                  </a:solidFill>
                  <a:latin typeface="굴림" charset="-127"/>
                  <a:ea typeface="굴림" charset="-127"/>
                  <a:sym typeface="微软雅黑" pitchFamily="34" charset="-122"/>
                </a:endParaRPr>
              </a:p>
            </p:txBody>
          </p:sp>
          <p:sp>
            <p:nvSpPr>
              <p:cNvPr id="18" name="椭圆 28"/>
              <p:cNvSpPr>
                <a:spLocks noChangeArrowheads="1"/>
              </p:cNvSpPr>
              <p:nvPr/>
            </p:nvSpPr>
            <p:spPr bwMode="auto">
              <a:xfrm>
                <a:off x="5139119" y="1780703"/>
                <a:ext cx="595426" cy="595530"/>
              </a:xfrm>
              <a:prstGeom prst="ellipse">
                <a:avLst/>
              </a:prstGeom>
              <a:gradFill rotWithShape="1">
                <a:gsLst>
                  <a:gs pos="63000">
                    <a:srgbClr val="ECECEC"/>
                  </a:gs>
                  <a:gs pos="100000">
                    <a:srgbClr val="F7F7F7"/>
                  </a:gs>
                  <a:gs pos="9000">
                    <a:srgbClr val="BEBEBE"/>
                  </a:gs>
                </a:gsLst>
                <a:lin ang="4200000" scaled="0"/>
              </a:gradFill>
              <a:ln w="31750">
                <a:gradFill>
                  <a:gsLst>
                    <a:gs pos="0">
                      <a:schemeClr val="bg1"/>
                    </a:gs>
                    <a:gs pos="100000">
                      <a:schemeClr val="bg1">
                        <a:lumMod val="85000"/>
                      </a:schemeClr>
                    </a:gs>
                  </a:gsLst>
                  <a:lin ang="7800000" scaled="0"/>
                </a:gradFill>
              </a:ln>
              <a:effectLst>
                <a:outerShdw blurRad="203200" dist="127000" dir="7200000" sx="102000" sy="102000" algn="ctr" rotWithShape="0">
                  <a:schemeClr val="tx1">
                    <a:lumMod val="90000"/>
                    <a:lumOff val="10000"/>
                    <a:alpha val="40000"/>
                  </a:schemeClr>
                </a:outerShdw>
              </a:effectLst>
            </p:spPr>
            <p:txBody>
              <a:bodyPr wrap="none" anchor="ctr"/>
              <a:lstStyle/>
              <a:p>
                <a:pPr latinLnBrk="1"/>
                <a:endParaRPr kumimoji="1" lang="zh-CN" altLang="zh-CN" sz="2600" dirty="0">
                  <a:solidFill>
                    <a:srgbClr val="000000"/>
                  </a:solidFill>
                  <a:latin typeface="굴림" charset="-127"/>
                  <a:ea typeface="굴림" charset="-127"/>
                  <a:sym typeface="微软雅黑" pitchFamily="34" charset="-122"/>
                </a:endParaRPr>
              </a:p>
            </p:txBody>
          </p:sp>
        </p:grpSp>
        <p:sp>
          <p:nvSpPr>
            <p:cNvPr id="51" name="Freeform 169"/>
            <p:cNvSpPr>
              <a:spLocks/>
            </p:cNvSpPr>
            <p:nvPr/>
          </p:nvSpPr>
          <p:spPr bwMode="auto">
            <a:xfrm>
              <a:off x="8645959" y="5485689"/>
              <a:ext cx="473995" cy="467277"/>
            </a:xfrm>
            <a:custGeom>
              <a:avLst/>
              <a:gdLst>
                <a:gd name="T0" fmla="*/ 29 w 85"/>
                <a:gd name="T1" fmla="*/ 0 h 78"/>
                <a:gd name="T2" fmla="*/ 34 w 85"/>
                <a:gd name="T3" fmla="*/ 29 h 78"/>
                <a:gd name="T4" fmla="*/ 8 w 85"/>
                <a:gd name="T5" fmla="*/ 29 h 78"/>
                <a:gd name="T6" fmla="*/ 6 w 85"/>
                <a:gd name="T7" fmla="*/ 29 h 78"/>
                <a:gd name="T8" fmla="*/ 0 w 85"/>
                <a:gd name="T9" fmla="*/ 35 h 78"/>
                <a:gd name="T10" fmla="*/ 0 w 85"/>
                <a:gd name="T11" fmla="*/ 35 h 78"/>
                <a:gd name="T12" fmla="*/ 4 w 85"/>
                <a:gd name="T13" fmla="*/ 42 h 78"/>
                <a:gd name="T14" fmla="*/ 0 w 85"/>
                <a:gd name="T15" fmla="*/ 47 h 78"/>
                <a:gd name="T16" fmla="*/ 0 w 85"/>
                <a:gd name="T17" fmla="*/ 47 h 78"/>
                <a:gd name="T18" fmla="*/ 5 w 85"/>
                <a:gd name="T19" fmla="*/ 54 h 78"/>
                <a:gd name="T20" fmla="*/ 4 w 85"/>
                <a:gd name="T21" fmla="*/ 58 h 78"/>
                <a:gd name="T22" fmla="*/ 4 w 85"/>
                <a:gd name="T23" fmla="*/ 58 h 78"/>
                <a:gd name="T24" fmla="*/ 10 w 85"/>
                <a:gd name="T25" fmla="*/ 65 h 78"/>
                <a:gd name="T26" fmla="*/ 11 w 85"/>
                <a:gd name="T27" fmla="*/ 65 h 78"/>
                <a:gd name="T28" fmla="*/ 9 w 85"/>
                <a:gd name="T29" fmla="*/ 70 h 78"/>
                <a:gd name="T30" fmla="*/ 9 w 85"/>
                <a:gd name="T31" fmla="*/ 70 h 78"/>
                <a:gd name="T32" fmla="*/ 15 w 85"/>
                <a:gd name="T33" fmla="*/ 77 h 78"/>
                <a:gd name="T34" fmla="*/ 29 w 85"/>
                <a:gd name="T35" fmla="*/ 77 h 78"/>
                <a:gd name="T36" fmla="*/ 45 w 85"/>
                <a:gd name="T37" fmla="*/ 77 h 78"/>
                <a:gd name="T38" fmla="*/ 46 w 85"/>
                <a:gd name="T39" fmla="*/ 77 h 78"/>
                <a:gd name="T40" fmla="*/ 51 w 85"/>
                <a:gd name="T41" fmla="*/ 71 h 78"/>
                <a:gd name="T42" fmla="*/ 66 w 85"/>
                <a:gd name="T43" fmla="*/ 69 h 78"/>
                <a:gd name="T44" fmla="*/ 66 w 85"/>
                <a:gd name="T45" fmla="*/ 78 h 78"/>
                <a:gd name="T46" fmla="*/ 85 w 85"/>
                <a:gd name="T47" fmla="*/ 78 h 78"/>
                <a:gd name="T48" fmla="*/ 85 w 85"/>
                <a:gd name="T49" fmla="*/ 25 h 78"/>
                <a:gd name="T50" fmla="*/ 66 w 85"/>
                <a:gd name="T51" fmla="*/ 25 h 78"/>
                <a:gd name="T52" fmla="*/ 66 w 85"/>
                <a:gd name="T53" fmla="*/ 32 h 78"/>
                <a:gd name="T54" fmla="*/ 61 w 85"/>
                <a:gd name="T55" fmla="*/ 32 h 78"/>
                <a:gd name="T56" fmla="*/ 29 w 85"/>
                <a:gd name="T57"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5" h="78">
                  <a:moveTo>
                    <a:pt x="29" y="0"/>
                  </a:moveTo>
                  <a:cubicBezTo>
                    <a:pt x="1" y="7"/>
                    <a:pt x="33" y="28"/>
                    <a:pt x="34" y="29"/>
                  </a:cubicBezTo>
                  <a:cubicBezTo>
                    <a:pt x="8" y="29"/>
                    <a:pt x="8" y="29"/>
                    <a:pt x="8" y="29"/>
                  </a:cubicBezTo>
                  <a:cubicBezTo>
                    <a:pt x="6" y="29"/>
                    <a:pt x="6" y="29"/>
                    <a:pt x="6" y="29"/>
                  </a:cubicBezTo>
                  <a:cubicBezTo>
                    <a:pt x="3" y="29"/>
                    <a:pt x="0" y="32"/>
                    <a:pt x="0" y="35"/>
                  </a:cubicBezTo>
                  <a:cubicBezTo>
                    <a:pt x="0" y="35"/>
                    <a:pt x="0" y="35"/>
                    <a:pt x="0" y="35"/>
                  </a:cubicBezTo>
                  <a:cubicBezTo>
                    <a:pt x="0" y="38"/>
                    <a:pt x="1" y="41"/>
                    <a:pt x="4" y="42"/>
                  </a:cubicBezTo>
                  <a:cubicBezTo>
                    <a:pt x="2" y="43"/>
                    <a:pt x="0" y="45"/>
                    <a:pt x="0" y="47"/>
                  </a:cubicBezTo>
                  <a:cubicBezTo>
                    <a:pt x="0" y="47"/>
                    <a:pt x="0" y="47"/>
                    <a:pt x="0" y="47"/>
                  </a:cubicBezTo>
                  <a:cubicBezTo>
                    <a:pt x="0" y="51"/>
                    <a:pt x="2" y="53"/>
                    <a:pt x="5" y="54"/>
                  </a:cubicBezTo>
                  <a:cubicBezTo>
                    <a:pt x="4" y="55"/>
                    <a:pt x="4" y="57"/>
                    <a:pt x="4" y="58"/>
                  </a:cubicBezTo>
                  <a:cubicBezTo>
                    <a:pt x="4" y="58"/>
                    <a:pt x="4" y="58"/>
                    <a:pt x="4" y="58"/>
                  </a:cubicBezTo>
                  <a:cubicBezTo>
                    <a:pt x="4" y="62"/>
                    <a:pt x="7" y="65"/>
                    <a:pt x="10" y="65"/>
                  </a:cubicBezTo>
                  <a:cubicBezTo>
                    <a:pt x="11" y="65"/>
                    <a:pt x="11" y="65"/>
                    <a:pt x="11" y="65"/>
                  </a:cubicBezTo>
                  <a:cubicBezTo>
                    <a:pt x="9" y="66"/>
                    <a:pt x="9" y="68"/>
                    <a:pt x="9" y="70"/>
                  </a:cubicBezTo>
                  <a:cubicBezTo>
                    <a:pt x="9" y="70"/>
                    <a:pt x="9" y="70"/>
                    <a:pt x="9" y="70"/>
                  </a:cubicBezTo>
                  <a:cubicBezTo>
                    <a:pt x="9" y="74"/>
                    <a:pt x="12" y="77"/>
                    <a:pt x="15" y="77"/>
                  </a:cubicBezTo>
                  <a:cubicBezTo>
                    <a:pt x="29" y="77"/>
                    <a:pt x="29" y="77"/>
                    <a:pt x="29" y="77"/>
                  </a:cubicBezTo>
                  <a:cubicBezTo>
                    <a:pt x="45" y="77"/>
                    <a:pt x="45" y="77"/>
                    <a:pt x="45" y="77"/>
                  </a:cubicBezTo>
                  <a:cubicBezTo>
                    <a:pt x="46" y="77"/>
                    <a:pt x="46" y="77"/>
                    <a:pt x="46" y="77"/>
                  </a:cubicBezTo>
                  <a:cubicBezTo>
                    <a:pt x="51" y="71"/>
                    <a:pt x="51" y="71"/>
                    <a:pt x="51" y="71"/>
                  </a:cubicBezTo>
                  <a:cubicBezTo>
                    <a:pt x="66" y="69"/>
                    <a:pt x="66" y="69"/>
                    <a:pt x="66" y="69"/>
                  </a:cubicBezTo>
                  <a:cubicBezTo>
                    <a:pt x="66" y="78"/>
                    <a:pt x="66" y="78"/>
                    <a:pt x="66" y="78"/>
                  </a:cubicBezTo>
                  <a:cubicBezTo>
                    <a:pt x="85" y="78"/>
                    <a:pt x="85" y="78"/>
                    <a:pt x="85" y="78"/>
                  </a:cubicBezTo>
                  <a:cubicBezTo>
                    <a:pt x="85" y="25"/>
                    <a:pt x="85" y="25"/>
                    <a:pt x="85" y="25"/>
                  </a:cubicBezTo>
                  <a:cubicBezTo>
                    <a:pt x="66" y="25"/>
                    <a:pt x="66" y="25"/>
                    <a:pt x="66" y="25"/>
                  </a:cubicBezTo>
                  <a:cubicBezTo>
                    <a:pt x="66" y="32"/>
                    <a:pt x="66" y="32"/>
                    <a:pt x="66" y="32"/>
                  </a:cubicBezTo>
                  <a:cubicBezTo>
                    <a:pt x="61" y="32"/>
                    <a:pt x="61" y="32"/>
                    <a:pt x="61" y="32"/>
                  </a:cubicBezTo>
                  <a:cubicBezTo>
                    <a:pt x="57" y="16"/>
                    <a:pt x="32" y="17"/>
                    <a:pt x="29" y="0"/>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zh-CN" altLang="en-US"/>
            </a:p>
          </p:txBody>
        </p:sp>
      </p:grpSp>
      <p:sp>
        <p:nvSpPr>
          <p:cNvPr id="43" name="矩形 42"/>
          <p:cNvSpPr>
            <a:spLocks noChangeArrowheads="1"/>
          </p:cNvSpPr>
          <p:nvPr/>
        </p:nvSpPr>
        <p:spPr bwMode="auto">
          <a:xfrm>
            <a:off x="3479494" y="624854"/>
            <a:ext cx="4536801"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a:spcBef>
                <a:spcPct val="0"/>
              </a:spcBef>
              <a:buNone/>
            </a:pPr>
            <a:r>
              <a:rPr lang="en-US" altLang="zh-CN" dirty="0"/>
              <a:t>【</a:t>
            </a:r>
            <a:r>
              <a:rPr lang="zh-CN" altLang="en-US" dirty="0"/>
              <a:t>例</a:t>
            </a:r>
            <a:r>
              <a:rPr lang="en-US" altLang="zh-CN" dirty="0"/>
              <a:t>2-5】</a:t>
            </a:r>
            <a:r>
              <a:rPr lang="zh-CN" altLang="en-US" dirty="0"/>
              <a:t>穿越沙漠问题</a:t>
            </a:r>
            <a:endParaRPr lang="zh-CN" altLang="en-US" b="1" dirty="0">
              <a:solidFill>
                <a:schemeClr val="tx1">
                  <a:lumMod val="65000"/>
                  <a:lumOff val="35000"/>
                </a:schemeClr>
              </a:solidFill>
              <a:latin typeface="Arial" panose="020B0604020202020204" pitchFamily="34" charset="0"/>
              <a:ea typeface="宋体" pitchFamily="2" charset="-122"/>
              <a:cs typeface="Arial" panose="020B0604020202020204" pitchFamily="34" charset="0"/>
            </a:endParaRPr>
          </a:p>
        </p:txBody>
      </p:sp>
    </p:spTree>
    <p:extLst>
      <p:ext uri="{BB962C8B-B14F-4D97-AF65-F5344CB8AC3E}">
        <p14:creationId xmlns:p14="http://schemas.microsoft.com/office/powerpoint/2010/main" val="4054626417"/>
      </p:ext>
    </p:extLst>
  </p:cSld>
  <p:clrMapOvr>
    <a:masterClrMapping/>
  </p:clrMapOvr>
  <mc:AlternateContent xmlns:mc="http://schemas.openxmlformats.org/markup-compatibility/2006" xmlns:p14="http://schemas.microsoft.com/office/powerpoint/2010/main">
    <mc:Choice Requires="p14">
      <p:transition spd="slow" p14:dur="1250">
        <p14:switch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wipe(left)">
                                      <p:cBhvr>
                                        <p:cTn id="7" dur="500"/>
                                        <p:tgtEl>
                                          <p:spTgt spid="4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750"/>
                                        <p:tgtEl>
                                          <p:spTgt spid="11"/>
                                        </p:tgtEl>
                                      </p:cBhvr>
                                    </p:animEffect>
                                  </p:childTnLst>
                                </p:cTn>
                              </p:par>
                            </p:childTnLst>
                          </p:cTn>
                        </p:par>
                        <p:par>
                          <p:cTn id="12" fill="hold">
                            <p:stCondLst>
                              <p:cond delay="1250"/>
                            </p:stCondLst>
                            <p:childTnLst>
                              <p:par>
                                <p:cTn id="13" presetID="49" presetClass="entr" presetSubtype="0" decel="100000" fill="hold" grpId="0" nodeType="afterEffect">
                                  <p:stCondLst>
                                    <p:cond delay="0"/>
                                  </p:stCondLst>
                                  <p:childTnLst>
                                    <p:set>
                                      <p:cBhvr>
                                        <p:cTn id="14" dur="1" fill="hold">
                                          <p:stCondLst>
                                            <p:cond delay="0"/>
                                          </p:stCondLst>
                                        </p:cTn>
                                        <p:tgtEl>
                                          <p:spTgt spid="29"/>
                                        </p:tgtEl>
                                        <p:attrNameLst>
                                          <p:attrName>style.visibility</p:attrName>
                                        </p:attrNameLst>
                                      </p:cBhvr>
                                      <p:to>
                                        <p:strVal val="visible"/>
                                      </p:to>
                                    </p:set>
                                    <p:anim calcmode="lin" valueType="num">
                                      <p:cBhvr>
                                        <p:cTn id="15" dur="500" fill="hold"/>
                                        <p:tgtEl>
                                          <p:spTgt spid="29"/>
                                        </p:tgtEl>
                                        <p:attrNameLst>
                                          <p:attrName>ppt_w</p:attrName>
                                        </p:attrNameLst>
                                      </p:cBhvr>
                                      <p:tavLst>
                                        <p:tav tm="0">
                                          <p:val>
                                            <p:fltVal val="0"/>
                                          </p:val>
                                        </p:tav>
                                        <p:tav tm="100000">
                                          <p:val>
                                            <p:strVal val="#ppt_w"/>
                                          </p:val>
                                        </p:tav>
                                      </p:tavLst>
                                    </p:anim>
                                    <p:anim calcmode="lin" valueType="num">
                                      <p:cBhvr>
                                        <p:cTn id="16" dur="500" fill="hold"/>
                                        <p:tgtEl>
                                          <p:spTgt spid="29"/>
                                        </p:tgtEl>
                                        <p:attrNameLst>
                                          <p:attrName>ppt_h</p:attrName>
                                        </p:attrNameLst>
                                      </p:cBhvr>
                                      <p:tavLst>
                                        <p:tav tm="0">
                                          <p:val>
                                            <p:fltVal val="0"/>
                                          </p:val>
                                        </p:tav>
                                        <p:tav tm="100000">
                                          <p:val>
                                            <p:strVal val="#ppt_h"/>
                                          </p:val>
                                        </p:tav>
                                      </p:tavLst>
                                    </p:anim>
                                    <p:anim calcmode="lin" valueType="num">
                                      <p:cBhvr>
                                        <p:cTn id="17" dur="500" fill="hold"/>
                                        <p:tgtEl>
                                          <p:spTgt spid="29"/>
                                        </p:tgtEl>
                                        <p:attrNameLst>
                                          <p:attrName>style.rotation</p:attrName>
                                        </p:attrNameLst>
                                      </p:cBhvr>
                                      <p:tavLst>
                                        <p:tav tm="0">
                                          <p:val>
                                            <p:fltVal val="360"/>
                                          </p:val>
                                        </p:tav>
                                        <p:tav tm="100000">
                                          <p:val>
                                            <p:fltVal val="0"/>
                                          </p:val>
                                        </p:tav>
                                      </p:tavLst>
                                    </p:anim>
                                    <p:animEffect transition="in" filter="fade">
                                      <p:cBhvr>
                                        <p:cTn id="18" dur="500"/>
                                        <p:tgtEl>
                                          <p:spTgt spid="29"/>
                                        </p:tgtEl>
                                      </p:cBhvr>
                                    </p:animEffect>
                                  </p:childTnLst>
                                </p:cTn>
                              </p:par>
                            </p:childTnLst>
                          </p:cTn>
                        </p:par>
                        <p:par>
                          <p:cTn id="19" fill="hold">
                            <p:stCondLst>
                              <p:cond delay="1750"/>
                            </p:stCondLst>
                            <p:childTnLst>
                              <p:par>
                                <p:cTn id="20" presetID="22" presetClass="entr" presetSubtype="2" fill="hold" grpId="0" nodeType="after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wipe(right)">
                                      <p:cBhvr>
                                        <p:cTn id="22" dur="500"/>
                                        <p:tgtEl>
                                          <p:spTgt spid="30"/>
                                        </p:tgtEl>
                                      </p:cBhvr>
                                    </p:animEffect>
                                  </p:childTnLst>
                                </p:cTn>
                              </p:par>
                            </p:childTnLst>
                          </p:cTn>
                        </p:par>
                        <p:par>
                          <p:cTn id="23" fill="hold">
                            <p:stCondLst>
                              <p:cond delay="2250"/>
                            </p:stCondLst>
                            <p:childTnLst>
                              <p:par>
                                <p:cTn id="24" presetID="22" presetClass="entr" presetSubtype="2" fill="hold" grpId="0" nodeType="after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wipe(right)">
                                      <p:cBhvr>
                                        <p:cTn id="26" dur="750"/>
                                        <p:tgtEl>
                                          <p:spTgt spid="12"/>
                                        </p:tgtEl>
                                      </p:cBhvr>
                                    </p:animEffect>
                                  </p:childTnLst>
                                </p:cTn>
                              </p:par>
                              <p:par>
                                <p:cTn id="27" presetID="10" presetClass="entr" presetSubtype="0" fill="hold" nodeType="withEffect">
                                  <p:stCondLst>
                                    <p:cond delay="0"/>
                                  </p:stCondLst>
                                  <p:childTnLst>
                                    <p:set>
                                      <p:cBhvr>
                                        <p:cTn id="28" dur="1" fill="hold">
                                          <p:stCondLst>
                                            <p:cond delay="0"/>
                                          </p:stCondLst>
                                        </p:cTn>
                                        <p:tgtEl>
                                          <p:spTgt spid="63"/>
                                        </p:tgtEl>
                                        <p:attrNameLst>
                                          <p:attrName>style.visibility</p:attrName>
                                        </p:attrNameLst>
                                      </p:cBhvr>
                                      <p:to>
                                        <p:strVal val="visible"/>
                                      </p:to>
                                    </p:set>
                                    <p:animEffect transition="in" filter="fade">
                                      <p:cBhvr>
                                        <p:cTn id="29" dur="100"/>
                                        <p:tgtEl>
                                          <p:spTgt spid="63"/>
                                        </p:tgtEl>
                                      </p:cBhvr>
                                    </p:animEffect>
                                  </p:childTnLst>
                                </p:cTn>
                              </p:par>
                              <p:par>
                                <p:cTn id="30" presetID="35" presetClass="path" presetSubtype="0" accel="50000" decel="50000" fill="hold" nodeType="withEffect">
                                  <p:stCondLst>
                                    <p:cond delay="0"/>
                                  </p:stCondLst>
                                  <p:childTnLst>
                                    <p:animMotion origin="layout" path="M -4.16667E-6 1.11111E-6 L -0.81158 0.00347 " pathEditMode="relative" rAng="0" ptsTypes="AA">
                                      <p:cBhvr>
                                        <p:cTn id="31" dur="700" fill="hold"/>
                                        <p:tgtEl>
                                          <p:spTgt spid="63"/>
                                        </p:tgtEl>
                                        <p:attrNameLst>
                                          <p:attrName>ppt_x</p:attrName>
                                          <p:attrName>ppt_y</p:attrName>
                                        </p:attrNameLst>
                                      </p:cBhvr>
                                      <p:rCtr x="-40586" y="162"/>
                                    </p:animMotion>
                                  </p:childTnLst>
                                </p:cTn>
                              </p:par>
                            </p:childTnLst>
                          </p:cTn>
                        </p:par>
                        <p:par>
                          <p:cTn id="32" fill="hold">
                            <p:stCondLst>
                              <p:cond delay="3000"/>
                            </p:stCondLst>
                            <p:childTnLst>
                              <p:par>
                                <p:cTn id="33" presetID="49" presetClass="entr" presetSubtype="0" decel="100000" fill="hold" grpId="0" nodeType="afterEffect">
                                  <p:stCondLst>
                                    <p:cond delay="0"/>
                                  </p:stCondLst>
                                  <p:childTnLst>
                                    <p:set>
                                      <p:cBhvr>
                                        <p:cTn id="34" dur="1" fill="hold">
                                          <p:stCondLst>
                                            <p:cond delay="0"/>
                                          </p:stCondLst>
                                        </p:cTn>
                                        <p:tgtEl>
                                          <p:spTgt spid="33"/>
                                        </p:tgtEl>
                                        <p:attrNameLst>
                                          <p:attrName>style.visibility</p:attrName>
                                        </p:attrNameLst>
                                      </p:cBhvr>
                                      <p:to>
                                        <p:strVal val="visible"/>
                                      </p:to>
                                    </p:set>
                                    <p:anim calcmode="lin" valueType="num">
                                      <p:cBhvr>
                                        <p:cTn id="35" dur="500" fill="hold"/>
                                        <p:tgtEl>
                                          <p:spTgt spid="33"/>
                                        </p:tgtEl>
                                        <p:attrNameLst>
                                          <p:attrName>ppt_w</p:attrName>
                                        </p:attrNameLst>
                                      </p:cBhvr>
                                      <p:tavLst>
                                        <p:tav tm="0">
                                          <p:val>
                                            <p:fltVal val="0"/>
                                          </p:val>
                                        </p:tav>
                                        <p:tav tm="100000">
                                          <p:val>
                                            <p:strVal val="#ppt_w"/>
                                          </p:val>
                                        </p:tav>
                                      </p:tavLst>
                                    </p:anim>
                                    <p:anim calcmode="lin" valueType="num">
                                      <p:cBhvr>
                                        <p:cTn id="36" dur="500" fill="hold"/>
                                        <p:tgtEl>
                                          <p:spTgt spid="33"/>
                                        </p:tgtEl>
                                        <p:attrNameLst>
                                          <p:attrName>ppt_h</p:attrName>
                                        </p:attrNameLst>
                                      </p:cBhvr>
                                      <p:tavLst>
                                        <p:tav tm="0">
                                          <p:val>
                                            <p:fltVal val="0"/>
                                          </p:val>
                                        </p:tav>
                                        <p:tav tm="100000">
                                          <p:val>
                                            <p:strVal val="#ppt_h"/>
                                          </p:val>
                                        </p:tav>
                                      </p:tavLst>
                                    </p:anim>
                                    <p:anim calcmode="lin" valueType="num">
                                      <p:cBhvr>
                                        <p:cTn id="37" dur="500" fill="hold"/>
                                        <p:tgtEl>
                                          <p:spTgt spid="33"/>
                                        </p:tgtEl>
                                        <p:attrNameLst>
                                          <p:attrName>style.rotation</p:attrName>
                                        </p:attrNameLst>
                                      </p:cBhvr>
                                      <p:tavLst>
                                        <p:tav tm="0">
                                          <p:val>
                                            <p:fltVal val="360"/>
                                          </p:val>
                                        </p:tav>
                                        <p:tav tm="100000">
                                          <p:val>
                                            <p:fltVal val="0"/>
                                          </p:val>
                                        </p:tav>
                                      </p:tavLst>
                                    </p:anim>
                                    <p:animEffect transition="in" filter="fade">
                                      <p:cBhvr>
                                        <p:cTn id="38" dur="500"/>
                                        <p:tgtEl>
                                          <p:spTgt spid="33"/>
                                        </p:tgtEl>
                                      </p:cBhvr>
                                    </p:animEffect>
                                  </p:childTnLst>
                                </p:cTn>
                              </p:par>
                            </p:childTnLst>
                          </p:cTn>
                        </p:par>
                        <p:par>
                          <p:cTn id="39" fill="hold">
                            <p:stCondLst>
                              <p:cond delay="3500"/>
                            </p:stCondLst>
                            <p:childTnLst>
                              <p:par>
                                <p:cTn id="40" presetID="22" presetClass="entr" presetSubtype="8" fill="hold" grpId="0" nodeType="afterEffect">
                                  <p:stCondLst>
                                    <p:cond delay="0"/>
                                  </p:stCondLst>
                                  <p:childTnLst>
                                    <p:set>
                                      <p:cBhvr>
                                        <p:cTn id="41" dur="1" fill="hold">
                                          <p:stCondLst>
                                            <p:cond delay="0"/>
                                          </p:stCondLst>
                                        </p:cTn>
                                        <p:tgtEl>
                                          <p:spTgt spid="34"/>
                                        </p:tgtEl>
                                        <p:attrNameLst>
                                          <p:attrName>style.visibility</p:attrName>
                                        </p:attrNameLst>
                                      </p:cBhvr>
                                      <p:to>
                                        <p:strVal val="visible"/>
                                      </p:to>
                                    </p:set>
                                    <p:animEffect transition="in" filter="wipe(left)">
                                      <p:cBhvr>
                                        <p:cTn id="42" dur="500"/>
                                        <p:tgtEl>
                                          <p:spTgt spid="34"/>
                                        </p:tgtEl>
                                      </p:cBhvr>
                                    </p:animEffect>
                                  </p:childTnLst>
                                </p:cTn>
                              </p:par>
                              <p:par>
                                <p:cTn id="43" presetID="10" presetClass="entr" presetSubtype="0" fill="hold" nodeType="withEffect">
                                  <p:stCondLst>
                                    <p:cond delay="0"/>
                                  </p:stCondLst>
                                  <p:childTnLst>
                                    <p:set>
                                      <p:cBhvr>
                                        <p:cTn id="44" dur="1" fill="hold">
                                          <p:stCondLst>
                                            <p:cond delay="0"/>
                                          </p:stCondLst>
                                        </p:cTn>
                                        <p:tgtEl>
                                          <p:spTgt spid="64"/>
                                        </p:tgtEl>
                                        <p:attrNameLst>
                                          <p:attrName>style.visibility</p:attrName>
                                        </p:attrNameLst>
                                      </p:cBhvr>
                                      <p:to>
                                        <p:strVal val="visible"/>
                                      </p:to>
                                    </p:set>
                                    <p:animEffect transition="in" filter="fade">
                                      <p:cBhvr>
                                        <p:cTn id="45" dur="100"/>
                                        <p:tgtEl>
                                          <p:spTgt spid="64"/>
                                        </p:tgtEl>
                                      </p:cBhvr>
                                    </p:animEffect>
                                  </p:childTnLst>
                                </p:cTn>
                              </p:par>
                              <p:par>
                                <p:cTn id="46" presetID="63" presetClass="path" presetSubtype="0" accel="50000" decel="50000" fill="hold" nodeType="withEffect">
                                  <p:stCondLst>
                                    <p:cond delay="0"/>
                                  </p:stCondLst>
                                  <p:childTnLst>
                                    <p:animMotion origin="layout" path="M -4.79167E-6 1.85185E-6 L 0.86146 0.02893 " pathEditMode="relative" rAng="0" ptsTypes="AA">
                                      <p:cBhvr>
                                        <p:cTn id="47" dur="700" fill="hold"/>
                                        <p:tgtEl>
                                          <p:spTgt spid="64"/>
                                        </p:tgtEl>
                                        <p:attrNameLst>
                                          <p:attrName>ppt_x</p:attrName>
                                          <p:attrName>ppt_y</p:attrName>
                                        </p:attrNameLst>
                                      </p:cBhvr>
                                      <p:rCtr x="43073" y="143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29" grpId="0"/>
      <p:bldP spid="30" grpId="0"/>
      <p:bldP spid="33" grpId="0"/>
      <p:bldP spid="34" grpId="0"/>
      <p:bldP spid="4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10"/>
          <p:cNvSpPr/>
          <p:nvPr/>
        </p:nvSpPr>
        <p:spPr>
          <a:xfrm>
            <a:off x="1090081" y="1528488"/>
            <a:ext cx="10328768" cy="203921"/>
          </a:xfrm>
          <a:prstGeom prst="roundRect">
            <a:avLst>
              <a:gd name="adj" fmla="val 50000"/>
            </a:avLst>
          </a:prstGeom>
          <a:solidFill>
            <a:schemeClr val="bg1">
              <a:lumMod val="65000"/>
            </a:schemeClr>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600"/>
          </a:p>
        </p:txBody>
      </p:sp>
      <p:sp>
        <p:nvSpPr>
          <p:cNvPr id="33" name="文本框 32"/>
          <p:cNvSpPr txBox="1"/>
          <p:nvPr/>
        </p:nvSpPr>
        <p:spPr>
          <a:xfrm>
            <a:off x="785569" y="3434270"/>
            <a:ext cx="1686664" cy="461665"/>
          </a:xfrm>
          <a:prstGeom prst="rect">
            <a:avLst/>
          </a:prstGeom>
          <a:noFill/>
        </p:spPr>
        <p:txBody>
          <a:bodyPr wrap="square" rtlCol="0">
            <a:spAutoFit/>
          </a:bodyPr>
          <a:lstStyle/>
          <a:p>
            <a:r>
              <a:rPr lang="zh-CN" altLang="en-US" sz="2400" b="1" dirty="0">
                <a:solidFill>
                  <a:schemeClr val="accent3"/>
                </a:solidFill>
                <a:latin typeface="Impact" panose="020B0806030902050204" pitchFamily="34" charset="0"/>
              </a:rPr>
              <a:t>数学模型</a:t>
            </a:r>
          </a:p>
        </p:txBody>
      </p:sp>
      <p:grpSp>
        <p:nvGrpSpPr>
          <p:cNvPr id="64" name="组合 63"/>
          <p:cNvGrpSpPr/>
          <p:nvPr/>
        </p:nvGrpSpPr>
        <p:grpSpPr>
          <a:xfrm>
            <a:off x="785569" y="1945531"/>
            <a:ext cx="1303470" cy="1303696"/>
            <a:chOff x="8231220" y="5067478"/>
            <a:chExt cx="1303470" cy="1303696"/>
          </a:xfrm>
        </p:grpSpPr>
        <p:grpSp>
          <p:nvGrpSpPr>
            <p:cNvPr id="16" name="组合 15"/>
            <p:cNvGrpSpPr/>
            <p:nvPr/>
          </p:nvGrpSpPr>
          <p:grpSpPr>
            <a:xfrm>
              <a:off x="8231220" y="5067478"/>
              <a:ext cx="1303470" cy="1303696"/>
              <a:chOff x="5054033" y="1695602"/>
              <a:chExt cx="765599" cy="765732"/>
            </a:xfrm>
          </p:grpSpPr>
          <p:sp>
            <p:nvSpPr>
              <p:cNvPr id="17" name="椭圆 27"/>
              <p:cNvSpPr>
                <a:spLocks noChangeArrowheads="1"/>
              </p:cNvSpPr>
              <p:nvPr/>
            </p:nvSpPr>
            <p:spPr bwMode="auto">
              <a:xfrm>
                <a:off x="5054033" y="1695602"/>
                <a:ext cx="765599" cy="765732"/>
              </a:xfrm>
              <a:prstGeom prst="ellipse">
                <a:avLst/>
              </a:prstGeom>
              <a:gradFill rotWithShape="1">
                <a:gsLst>
                  <a:gs pos="63000">
                    <a:srgbClr val="ECECEC"/>
                  </a:gs>
                  <a:gs pos="100000">
                    <a:srgbClr val="F7F7F7"/>
                  </a:gs>
                  <a:gs pos="9000">
                    <a:srgbClr val="BEBEBE"/>
                  </a:gs>
                </a:gsLst>
                <a:lin ang="7800000" scaled="0"/>
              </a:gradFill>
              <a:ln w="31750">
                <a:gradFill>
                  <a:gsLst>
                    <a:gs pos="0">
                      <a:schemeClr val="bg1"/>
                    </a:gs>
                    <a:gs pos="100000">
                      <a:schemeClr val="bg1">
                        <a:lumMod val="85000"/>
                      </a:schemeClr>
                    </a:gs>
                  </a:gsLst>
                  <a:lin ang="7800000" scaled="0"/>
                </a:gradFill>
              </a:ln>
              <a:effectLst>
                <a:outerShdw blurRad="203200" dist="127000" dir="7200000" sx="102000" sy="102000" algn="ctr" rotWithShape="0">
                  <a:schemeClr val="tx1">
                    <a:lumMod val="90000"/>
                    <a:lumOff val="10000"/>
                    <a:alpha val="40000"/>
                  </a:schemeClr>
                </a:outerShdw>
              </a:effectLst>
            </p:spPr>
            <p:txBody>
              <a:bodyPr wrap="none" anchor="ctr"/>
              <a:lstStyle/>
              <a:p>
                <a:pPr latinLnBrk="1"/>
                <a:endParaRPr kumimoji="1" lang="zh-CN" altLang="zh-CN" sz="2600">
                  <a:solidFill>
                    <a:srgbClr val="000000"/>
                  </a:solidFill>
                  <a:latin typeface="굴림" charset="-127"/>
                  <a:ea typeface="굴림" charset="-127"/>
                  <a:sym typeface="微软雅黑" pitchFamily="34" charset="-122"/>
                </a:endParaRPr>
              </a:p>
            </p:txBody>
          </p:sp>
          <p:sp>
            <p:nvSpPr>
              <p:cNvPr id="18" name="椭圆 28"/>
              <p:cNvSpPr>
                <a:spLocks noChangeArrowheads="1"/>
              </p:cNvSpPr>
              <p:nvPr/>
            </p:nvSpPr>
            <p:spPr bwMode="auto">
              <a:xfrm>
                <a:off x="5139119" y="1780703"/>
                <a:ext cx="595426" cy="595530"/>
              </a:xfrm>
              <a:prstGeom prst="ellipse">
                <a:avLst/>
              </a:prstGeom>
              <a:gradFill rotWithShape="1">
                <a:gsLst>
                  <a:gs pos="63000">
                    <a:srgbClr val="ECECEC"/>
                  </a:gs>
                  <a:gs pos="100000">
                    <a:srgbClr val="F7F7F7"/>
                  </a:gs>
                  <a:gs pos="9000">
                    <a:srgbClr val="BEBEBE"/>
                  </a:gs>
                </a:gsLst>
                <a:lin ang="4200000" scaled="0"/>
              </a:gradFill>
              <a:ln w="31750">
                <a:gradFill>
                  <a:gsLst>
                    <a:gs pos="0">
                      <a:schemeClr val="bg1"/>
                    </a:gs>
                    <a:gs pos="100000">
                      <a:schemeClr val="bg1">
                        <a:lumMod val="85000"/>
                      </a:schemeClr>
                    </a:gs>
                  </a:gsLst>
                  <a:lin ang="7800000" scaled="0"/>
                </a:gradFill>
              </a:ln>
              <a:effectLst>
                <a:outerShdw blurRad="203200" dist="127000" dir="7200000" sx="102000" sy="102000" algn="ctr" rotWithShape="0">
                  <a:schemeClr val="tx1">
                    <a:lumMod val="90000"/>
                    <a:lumOff val="10000"/>
                    <a:alpha val="40000"/>
                  </a:schemeClr>
                </a:outerShdw>
              </a:effectLst>
            </p:spPr>
            <p:txBody>
              <a:bodyPr wrap="none" anchor="ctr"/>
              <a:lstStyle/>
              <a:p>
                <a:pPr latinLnBrk="1"/>
                <a:endParaRPr kumimoji="1" lang="zh-CN" altLang="zh-CN" sz="2600" dirty="0">
                  <a:solidFill>
                    <a:srgbClr val="000000"/>
                  </a:solidFill>
                  <a:latin typeface="굴림" charset="-127"/>
                  <a:ea typeface="굴림" charset="-127"/>
                  <a:sym typeface="微软雅黑" pitchFamily="34" charset="-122"/>
                </a:endParaRPr>
              </a:p>
            </p:txBody>
          </p:sp>
        </p:grpSp>
        <p:sp>
          <p:nvSpPr>
            <p:cNvPr id="51" name="Freeform 169"/>
            <p:cNvSpPr>
              <a:spLocks/>
            </p:cNvSpPr>
            <p:nvPr/>
          </p:nvSpPr>
          <p:spPr bwMode="auto">
            <a:xfrm>
              <a:off x="8645959" y="5485689"/>
              <a:ext cx="473995" cy="467277"/>
            </a:xfrm>
            <a:custGeom>
              <a:avLst/>
              <a:gdLst>
                <a:gd name="T0" fmla="*/ 29 w 85"/>
                <a:gd name="T1" fmla="*/ 0 h 78"/>
                <a:gd name="T2" fmla="*/ 34 w 85"/>
                <a:gd name="T3" fmla="*/ 29 h 78"/>
                <a:gd name="T4" fmla="*/ 8 w 85"/>
                <a:gd name="T5" fmla="*/ 29 h 78"/>
                <a:gd name="T6" fmla="*/ 6 w 85"/>
                <a:gd name="T7" fmla="*/ 29 h 78"/>
                <a:gd name="T8" fmla="*/ 0 w 85"/>
                <a:gd name="T9" fmla="*/ 35 h 78"/>
                <a:gd name="T10" fmla="*/ 0 w 85"/>
                <a:gd name="T11" fmla="*/ 35 h 78"/>
                <a:gd name="T12" fmla="*/ 4 w 85"/>
                <a:gd name="T13" fmla="*/ 42 h 78"/>
                <a:gd name="T14" fmla="*/ 0 w 85"/>
                <a:gd name="T15" fmla="*/ 47 h 78"/>
                <a:gd name="T16" fmla="*/ 0 w 85"/>
                <a:gd name="T17" fmla="*/ 47 h 78"/>
                <a:gd name="T18" fmla="*/ 5 w 85"/>
                <a:gd name="T19" fmla="*/ 54 h 78"/>
                <a:gd name="T20" fmla="*/ 4 w 85"/>
                <a:gd name="T21" fmla="*/ 58 h 78"/>
                <a:gd name="T22" fmla="*/ 4 w 85"/>
                <a:gd name="T23" fmla="*/ 58 h 78"/>
                <a:gd name="T24" fmla="*/ 10 w 85"/>
                <a:gd name="T25" fmla="*/ 65 h 78"/>
                <a:gd name="T26" fmla="*/ 11 w 85"/>
                <a:gd name="T27" fmla="*/ 65 h 78"/>
                <a:gd name="T28" fmla="*/ 9 w 85"/>
                <a:gd name="T29" fmla="*/ 70 h 78"/>
                <a:gd name="T30" fmla="*/ 9 w 85"/>
                <a:gd name="T31" fmla="*/ 70 h 78"/>
                <a:gd name="T32" fmla="*/ 15 w 85"/>
                <a:gd name="T33" fmla="*/ 77 h 78"/>
                <a:gd name="T34" fmla="*/ 29 w 85"/>
                <a:gd name="T35" fmla="*/ 77 h 78"/>
                <a:gd name="T36" fmla="*/ 45 w 85"/>
                <a:gd name="T37" fmla="*/ 77 h 78"/>
                <a:gd name="T38" fmla="*/ 46 w 85"/>
                <a:gd name="T39" fmla="*/ 77 h 78"/>
                <a:gd name="T40" fmla="*/ 51 w 85"/>
                <a:gd name="T41" fmla="*/ 71 h 78"/>
                <a:gd name="T42" fmla="*/ 66 w 85"/>
                <a:gd name="T43" fmla="*/ 69 h 78"/>
                <a:gd name="T44" fmla="*/ 66 w 85"/>
                <a:gd name="T45" fmla="*/ 78 h 78"/>
                <a:gd name="T46" fmla="*/ 85 w 85"/>
                <a:gd name="T47" fmla="*/ 78 h 78"/>
                <a:gd name="T48" fmla="*/ 85 w 85"/>
                <a:gd name="T49" fmla="*/ 25 h 78"/>
                <a:gd name="T50" fmla="*/ 66 w 85"/>
                <a:gd name="T51" fmla="*/ 25 h 78"/>
                <a:gd name="T52" fmla="*/ 66 w 85"/>
                <a:gd name="T53" fmla="*/ 32 h 78"/>
                <a:gd name="T54" fmla="*/ 61 w 85"/>
                <a:gd name="T55" fmla="*/ 32 h 78"/>
                <a:gd name="T56" fmla="*/ 29 w 85"/>
                <a:gd name="T57"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5" h="78">
                  <a:moveTo>
                    <a:pt x="29" y="0"/>
                  </a:moveTo>
                  <a:cubicBezTo>
                    <a:pt x="1" y="7"/>
                    <a:pt x="33" y="28"/>
                    <a:pt x="34" y="29"/>
                  </a:cubicBezTo>
                  <a:cubicBezTo>
                    <a:pt x="8" y="29"/>
                    <a:pt x="8" y="29"/>
                    <a:pt x="8" y="29"/>
                  </a:cubicBezTo>
                  <a:cubicBezTo>
                    <a:pt x="6" y="29"/>
                    <a:pt x="6" y="29"/>
                    <a:pt x="6" y="29"/>
                  </a:cubicBezTo>
                  <a:cubicBezTo>
                    <a:pt x="3" y="29"/>
                    <a:pt x="0" y="32"/>
                    <a:pt x="0" y="35"/>
                  </a:cubicBezTo>
                  <a:cubicBezTo>
                    <a:pt x="0" y="35"/>
                    <a:pt x="0" y="35"/>
                    <a:pt x="0" y="35"/>
                  </a:cubicBezTo>
                  <a:cubicBezTo>
                    <a:pt x="0" y="38"/>
                    <a:pt x="1" y="41"/>
                    <a:pt x="4" y="42"/>
                  </a:cubicBezTo>
                  <a:cubicBezTo>
                    <a:pt x="2" y="43"/>
                    <a:pt x="0" y="45"/>
                    <a:pt x="0" y="47"/>
                  </a:cubicBezTo>
                  <a:cubicBezTo>
                    <a:pt x="0" y="47"/>
                    <a:pt x="0" y="47"/>
                    <a:pt x="0" y="47"/>
                  </a:cubicBezTo>
                  <a:cubicBezTo>
                    <a:pt x="0" y="51"/>
                    <a:pt x="2" y="53"/>
                    <a:pt x="5" y="54"/>
                  </a:cubicBezTo>
                  <a:cubicBezTo>
                    <a:pt x="4" y="55"/>
                    <a:pt x="4" y="57"/>
                    <a:pt x="4" y="58"/>
                  </a:cubicBezTo>
                  <a:cubicBezTo>
                    <a:pt x="4" y="58"/>
                    <a:pt x="4" y="58"/>
                    <a:pt x="4" y="58"/>
                  </a:cubicBezTo>
                  <a:cubicBezTo>
                    <a:pt x="4" y="62"/>
                    <a:pt x="7" y="65"/>
                    <a:pt x="10" y="65"/>
                  </a:cubicBezTo>
                  <a:cubicBezTo>
                    <a:pt x="11" y="65"/>
                    <a:pt x="11" y="65"/>
                    <a:pt x="11" y="65"/>
                  </a:cubicBezTo>
                  <a:cubicBezTo>
                    <a:pt x="9" y="66"/>
                    <a:pt x="9" y="68"/>
                    <a:pt x="9" y="70"/>
                  </a:cubicBezTo>
                  <a:cubicBezTo>
                    <a:pt x="9" y="70"/>
                    <a:pt x="9" y="70"/>
                    <a:pt x="9" y="70"/>
                  </a:cubicBezTo>
                  <a:cubicBezTo>
                    <a:pt x="9" y="74"/>
                    <a:pt x="12" y="77"/>
                    <a:pt x="15" y="77"/>
                  </a:cubicBezTo>
                  <a:cubicBezTo>
                    <a:pt x="29" y="77"/>
                    <a:pt x="29" y="77"/>
                    <a:pt x="29" y="77"/>
                  </a:cubicBezTo>
                  <a:cubicBezTo>
                    <a:pt x="45" y="77"/>
                    <a:pt x="45" y="77"/>
                    <a:pt x="45" y="77"/>
                  </a:cubicBezTo>
                  <a:cubicBezTo>
                    <a:pt x="46" y="77"/>
                    <a:pt x="46" y="77"/>
                    <a:pt x="46" y="77"/>
                  </a:cubicBezTo>
                  <a:cubicBezTo>
                    <a:pt x="51" y="71"/>
                    <a:pt x="51" y="71"/>
                    <a:pt x="51" y="71"/>
                  </a:cubicBezTo>
                  <a:cubicBezTo>
                    <a:pt x="66" y="69"/>
                    <a:pt x="66" y="69"/>
                    <a:pt x="66" y="69"/>
                  </a:cubicBezTo>
                  <a:cubicBezTo>
                    <a:pt x="66" y="78"/>
                    <a:pt x="66" y="78"/>
                    <a:pt x="66" y="78"/>
                  </a:cubicBezTo>
                  <a:cubicBezTo>
                    <a:pt x="85" y="78"/>
                    <a:pt x="85" y="78"/>
                    <a:pt x="85" y="78"/>
                  </a:cubicBezTo>
                  <a:cubicBezTo>
                    <a:pt x="85" y="25"/>
                    <a:pt x="85" y="25"/>
                    <a:pt x="85" y="25"/>
                  </a:cubicBezTo>
                  <a:cubicBezTo>
                    <a:pt x="66" y="25"/>
                    <a:pt x="66" y="25"/>
                    <a:pt x="66" y="25"/>
                  </a:cubicBezTo>
                  <a:cubicBezTo>
                    <a:pt x="66" y="32"/>
                    <a:pt x="66" y="32"/>
                    <a:pt x="66" y="32"/>
                  </a:cubicBezTo>
                  <a:cubicBezTo>
                    <a:pt x="61" y="32"/>
                    <a:pt x="61" y="32"/>
                    <a:pt x="61" y="32"/>
                  </a:cubicBezTo>
                  <a:cubicBezTo>
                    <a:pt x="57" y="16"/>
                    <a:pt x="32" y="17"/>
                    <a:pt x="29" y="0"/>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zh-CN" altLang="en-US"/>
            </a:p>
          </p:txBody>
        </p:sp>
      </p:grpSp>
      <p:sp>
        <p:nvSpPr>
          <p:cNvPr id="43" name="矩形 42"/>
          <p:cNvSpPr>
            <a:spLocks noChangeArrowheads="1"/>
          </p:cNvSpPr>
          <p:nvPr/>
        </p:nvSpPr>
        <p:spPr bwMode="auto">
          <a:xfrm>
            <a:off x="3357670" y="624854"/>
            <a:ext cx="4780457"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a:spcBef>
                <a:spcPct val="0"/>
              </a:spcBef>
              <a:buNone/>
            </a:pPr>
            <a:r>
              <a:rPr lang="en-US" altLang="zh-CN" dirty="0"/>
              <a:t>【</a:t>
            </a:r>
            <a:r>
              <a:rPr lang="zh-CN" altLang="en-US" dirty="0"/>
              <a:t>例</a:t>
            </a:r>
            <a:r>
              <a:rPr lang="en-US" altLang="zh-CN" dirty="0"/>
              <a:t>2-5】  </a:t>
            </a:r>
            <a:r>
              <a:rPr lang="zh-CN" altLang="en-US" dirty="0"/>
              <a:t>穿越沙漠问题</a:t>
            </a:r>
            <a:endParaRPr lang="zh-CN" altLang="en-US" b="1" dirty="0">
              <a:solidFill>
                <a:schemeClr val="tx1">
                  <a:lumMod val="65000"/>
                  <a:lumOff val="35000"/>
                </a:schemeClr>
              </a:solidFill>
              <a:latin typeface="Arial" panose="020B0604020202020204" pitchFamily="34" charset="0"/>
              <a:ea typeface="宋体" pitchFamily="2" charset="-122"/>
              <a:cs typeface="Arial" panose="020B0604020202020204" pitchFamily="34" charset="0"/>
            </a:endParaRPr>
          </a:p>
        </p:txBody>
      </p:sp>
      <p:sp>
        <p:nvSpPr>
          <p:cNvPr id="3" name="文本框 2"/>
          <p:cNvSpPr txBox="1"/>
          <p:nvPr/>
        </p:nvSpPr>
        <p:spPr>
          <a:xfrm>
            <a:off x="2233902" y="1865907"/>
            <a:ext cx="9500331" cy="1938992"/>
          </a:xfrm>
          <a:prstGeom prst="rect">
            <a:avLst/>
          </a:prstGeom>
          <a:noFill/>
        </p:spPr>
        <p:txBody>
          <a:bodyPr wrap="square" rtlCol="0">
            <a:spAutoFit/>
          </a:bodyPr>
          <a:lstStyle/>
          <a:p>
            <a:r>
              <a:rPr kumimoji="1" lang="zh-CN" altLang="en-US" sz="2000" dirty="0"/>
              <a:t>基于耗油量最少的设计目标，采用从后（终点）向前（起点）讨论。</a:t>
            </a:r>
          </a:p>
          <a:p>
            <a:r>
              <a:rPr kumimoji="1" lang="zh-CN" altLang="en-US" sz="2000" dirty="0"/>
              <a:t>第一段路程：长度</a:t>
            </a:r>
            <a:r>
              <a:rPr kumimoji="1" lang="en-US" altLang="zh-CN" sz="2000" dirty="0"/>
              <a:t>500km</a:t>
            </a:r>
            <a:r>
              <a:rPr kumimoji="1" lang="zh-CN" altLang="en-US" sz="2000" dirty="0"/>
              <a:t>，第一个储油点油量为</a:t>
            </a:r>
            <a:r>
              <a:rPr kumimoji="1" lang="en-US" altLang="zh-CN" sz="2000" dirty="0"/>
              <a:t>500</a:t>
            </a:r>
            <a:r>
              <a:rPr kumimoji="1" lang="zh-CN" altLang="en-US" sz="2000" dirty="0"/>
              <a:t>加仑。</a:t>
            </a:r>
          </a:p>
          <a:p>
            <a:r>
              <a:rPr kumimoji="1" lang="zh-CN" altLang="en-US" sz="2000" dirty="0"/>
              <a:t>第二段路程：考虑到往返次数必为奇数，故最少为</a:t>
            </a:r>
            <a:r>
              <a:rPr kumimoji="1" lang="en-US" altLang="zh-CN" sz="2000" dirty="0"/>
              <a:t>3</a:t>
            </a:r>
            <a:r>
              <a:rPr kumimoji="1" lang="zh-CN" altLang="en-US" sz="2000" dirty="0"/>
              <a:t>次，储油点选择为距离第一储油点 </a:t>
            </a:r>
            <a:r>
              <a:rPr kumimoji="1" lang="en-US" altLang="zh-CN" sz="2000" dirty="0"/>
              <a:t>500/3</a:t>
            </a:r>
            <a:r>
              <a:rPr kumimoji="1" lang="zh-CN" altLang="en-US" sz="2000" dirty="0"/>
              <a:t> </a:t>
            </a:r>
            <a:r>
              <a:rPr kumimoji="1" lang="en-US" altLang="zh-CN" sz="2000" dirty="0"/>
              <a:t>km</a:t>
            </a:r>
            <a:r>
              <a:rPr kumimoji="1" lang="zh-CN" altLang="en-US" sz="2000" dirty="0"/>
              <a:t>处，储油量为</a:t>
            </a:r>
            <a:r>
              <a:rPr kumimoji="1" lang="en-US" altLang="zh-CN" sz="2000" dirty="0"/>
              <a:t>500+500=1000</a:t>
            </a:r>
            <a:r>
              <a:rPr kumimoji="1" lang="zh-CN" altLang="en-US" sz="2000" dirty="0"/>
              <a:t>加仑。</a:t>
            </a:r>
          </a:p>
          <a:p>
            <a:r>
              <a:rPr kumimoji="1" lang="zh-CN" altLang="en-US" sz="2000" dirty="0"/>
              <a:t>第三段路程：同理，储油点距离第二储油点 </a:t>
            </a:r>
            <a:r>
              <a:rPr kumimoji="1" lang="en-US" altLang="zh-CN" sz="2000" dirty="0"/>
              <a:t>500/5</a:t>
            </a:r>
            <a:r>
              <a:rPr kumimoji="1" lang="zh-CN" altLang="en-US" sz="2000" dirty="0"/>
              <a:t> </a:t>
            </a:r>
            <a:r>
              <a:rPr kumimoji="1" lang="en-US" altLang="zh-CN" sz="2000" dirty="0"/>
              <a:t>km</a:t>
            </a:r>
            <a:r>
              <a:rPr kumimoji="1" lang="zh-CN" altLang="en-US" sz="2000" dirty="0"/>
              <a:t>处，储油量为</a:t>
            </a:r>
            <a:r>
              <a:rPr kumimoji="1" lang="en-US" altLang="zh-CN" sz="2000" dirty="0"/>
              <a:t>1000+500</a:t>
            </a:r>
            <a:r>
              <a:rPr kumimoji="1" lang="zh-CN" altLang="en-US" sz="2000" dirty="0"/>
              <a:t>加仑。</a:t>
            </a:r>
          </a:p>
          <a:p>
            <a:r>
              <a:rPr kumimoji="1" lang="is-IS" altLang="zh-CN" sz="2000" dirty="0"/>
              <a:t>…</a:t>
            </a:r>
            <a:r>
              <a:rPr kumimoji="1" lang="zh-CN" altLang="en-US" sz="2000" dirty="0"/>
              <a:t> </a:t>
            </a:r>
            <a:r>
              <a:rPr kumimoji="1" lang="is-IS" altLang="zh-CN" sz="2000" dirty="0"/>
              <a:t>…</a:t>
            </a:r>
            <a:endParaRPr kumimoji="1" lang="zh-CN" altLang="en-US" sz="2000"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22410" y="3598196"/>
            <a:ext cx="7925995" cy="3086658"/>
          </a:xfrm>
          <a:prstGeom prst="rect">
            <a:avLst/>
          </a:prstGeom>
        </p:spPr>
      </p:pic>
    </p:spTree>
    <p:extLst>
      <p:ext uri="{BB962C8B-B14F-4D97-AF65-F5344CB8AC3E}">
        <p14:creationId xmlns:p14="http://schemas.microsoft.com/office/powerpoint/2010/main" val="43207233"/>
      </p:ext>
    </p:extLst>
  </p:cSld>
  <p:clrMapOvr>
    <a:masterClrMapping/>
  </p:clrMapOvr>
  <mc:AlternateContent xmlns:mc="http://schemas.openxmlformats.org/markup-compatibility/2006" xmlns:p14="http://schemas.microsoft.com/office/powerpoint/2010/main">
    <mc:Choice Requires="p14">
      <p:transition spd="slow" p14:dur="1250">
        <p14:switch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wipe(left)">
                                      <p:cBhvr>
                                        <p:cTn id="7" dur="500"/>
                                        <p:tgtEl>
                                          <p:spTgt spid="4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750"/>
                                        <p:tgtEl>
                                          <p:spTgt spid="11"/>
                                        </p:tgtEl>
                                      </p:cBhvr>
                                    </p:animEffect>
                                  </p:childTnLst>
                                </p:cTn>
                              </p:par>
                            </p:childTnLst>
                          </p:cTn>
                        </p:par>
                        <p:par>
                          <p:cTn id="12" fill="hold">
                            <p:stCondLst>
                              <p:cond delay="1250"/>
                            </p:stCondLst>
                            <p:childTnLst>
                              <p:par>
                                <p:cTn id="13" presetID="49" presetClass="entr" presetSubtype="0" decel="100000" fill="hold" grpId="0" nodeType="afterEffect">
                                  <p:stCondLst>
                                    <p:cond delay="0"/>
                                  </p:stCondLst>
                                  <p:childTnLst>
                                    <p:set>
                                      <p:cBhvr>
                                        <p:cTn id="14" dur="1" fill="hold">
                                          <p:stCondLst>
                                            <p:cond delay="0"/>
                                          </p:stCondLst>
                                        </p:cTn>
                                        <p:tgtEl>
                                          <p:spTgt spid="33"/>
                                        </p:tgtEl>
                                        <p:attrNameLst>
                                          <p:attrName>style.visibility</p:attrName>
                                        </p:attrNameLst>
                                      </p:cBhvr>
                                      <p:to>
                                        <p:strVal val="visible"/>
                                      </p:to>
                                    </p:set>
                                    <p:anim calcmode="lin" valueType="num">
                                      <p:cBhvr>
                                        <p:cTn id="15" dur="500" fill="hold"/>
                                        <p:tgtEl>
                                          <p:spTgt spid="33"/>
                                        </p:tgtEl>
                                        <p:attrNameLst>
                                          <p:attrName>ppt_w</p:attrName>
                                        </p:attrNameLst>
                                      </p:cBhvr>
                                      <p:tavLst>
                                        <p:tav tm="0">
                                          <p:val>
                                            <p:fltVal val="0"/>
                                          </p:val>
                                        </p:tav>
                                        <p:tav tm="100000">
                                          <p:val>
                                            <p:strVal val="#ppt_w"/>
                                          </p:val>
                                        </p:tav>
                                      </p:tavLst>
                                    </p:anim>
                                    <p:anim calcmode="lin" valueType="num">
                                      <p:cBhvr>
                                        <p:cTn id="16" dur="500" fill="hold"/>
                                        <p:tgtEl>
                                          <p:spTgt spid="33"/>
                                        </p:tgtEl>
                                        <p:attrNameLst>
                                          <p:attrName>ppt_h</p:attrName>
                                        </p:attrNameLst>
                                      </p:cBhvr>
                                      <p:tavLst>
                                        <p:tav tm="0">
                                          <p:val>
                                            <p:fltVal val="0"/>
                                          </p:val>
                                        </p:tav>
                                        <p:tav tm="100000">
                                          <p:val>
                                            <p:strVal val="#ppt_h"/>
                                          </p:val>
                                        </p:tav>
                                      </p:tavLst>
                                    </p:anim>
                                    <p:anim calcmode="lin" valueType="num">
                                      <p:cBhvr>
                                        <p:cTn id="17" dur="500" fill="hold"/>
                                        <p:tgtEl>
                                          <p:spTgt spid="33"/>
                                        </p:tgtEl>
                                        <p:attrNameLst>
                                          <p:attrName>style.rotation</p:attrName>
                                        </p:attrNameLst>
                                      </p:cBhvr>
                                      <p:tavLst>
                                        <p:tav tm="0">
                                          <p:val>
                                            <p:fltVal val="360"/>
                                          </p:val>
                                        </p:tav>
                                        <p:tav tm="100000">
                                          <p:val>
                                            <p:fltVal val="0"/>
                                          </p:val>
                                        </p:tav>
                                      </p:tavLst>
                                    </p:anim>
                                    <p:animEffect transition="in" filter="fade">
                                      <p:cBhvr>
                                        <p:cTn id="18" dur="500"/>
                                        <p:tgtEl>
                                          <p:spTgt spid="33"/>
                                        </p:tgtEl>
                                      </p:cBhvr>
                                    </p:animEffect>
                                  </p:childTnLst>
                                </p:cTn>
                              </p:par>
                              <p:par>
                                <p:cTn id="19" presetID="10" presetClass="entr" presetSubtype="0" fill="hold" nodeType="withEffect">
                                  <p:stCondLst>
                                    <p:cond delay="0"/>
                                  </p:stCondLst>
                                  <p:childTnLst>
                                    <p:set>
                                      <p:cBhvr>
                                        <p:cTn id="20" dur="1" fill="hold">
                                          <p:stCondLst>
                                            <p:cond delay="0"/>
                                          </p:stCondLst>
                                        </p:cTn>
                                        <p:tgtEl>
                                          <p:spTgt spid="64"/>
                                        </p:tgtEl>
                                        <p:attrNameLst>
                                          <p:attrName>style.visibility</p:attrName>
                                        </p:attrNameLst>
                                      </p:cBhvr>
                                      <p:to>
                                        <p:strVal val="visible"/>
                                      </p:to>
                                    </p:set>
                                    <p:animEffect transition="in" filter="fade">
                                      <p:cBhvr>
                                        <p:cTn id="21" dur="1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33" grpId="0"/>
      <p:bldP spid="4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组合 37"/>
          <p:cNvGrpSpPr/>
          <p:nvPr/>
        </p:nvGrpSpPr>
        <p:grpSpPr>
          <a:xfrm>
            <a:off x="1048215" y="586401"/>
            <a:ext cx="10308047" cy="5925911"/>
            <a:chOff x="6656619" y="786085"/>
            <a:chExt cx="1994328" cy="4910016"/>
          </a:xfrm>
        </p:grpSpPr>
        <p:grpSp>
          <p:nvGrpSpPr>
            <p:cNvPr id="19" name="组合 18"/>
            <p:cNvGrpSpPr/>
            <p:nvPr/>
          </p:nvGrpSpPr>
          <p:grpSpPr>
            <a:xfrm>
              <a:off x="6656619" y="786085"/>
              <a:ext cx="1994328" cy="4910016"/>
              <a:chOff x="4571861" y="835094"/>
              <a:chExt cx="2063720" cy="5080863"/>
            </a:xfrm>
          </p:grpSpPr>
          <p:sp>
            <p:nvSpPr>
              <p:cNvPr id="20" name="矩形 19"/>
              <p:cNvSpPr/>
              <p:nvPr/>
            </p:nvSpPr>
            <p:spPr>
              <a:xfrm>
                <a:off x="4571861" y="1569040"/>
                <a:ext cx="2063720" cy="4346917"/>
              </a:xfrm>
              <a:prstGeom prst="rect">
                <a:avLst/>
              </a:prstGeom>
              <a:gradFill rotWithShape="1">
                <a:gsLst>
                  <a:gs pos="53000">
                    <a:schemeClr val="bg1">
                      <a:lumMod val="95000"/>
                    </a:schemeClr>
                  </a:gs>
                  <a:gs pos="100000">
                    <a:schemeClr val="bg1">
                      <a:lumMod val="95000"/>
                    </a:schemeClr>
                  </a:gs>
                  <a:gs pos="7000">
                    <a:srgbClr val="D5D5D5"/>
                  </a:gs>
                </a:gsLst>
                <a:lin ang="7800000" scaled="0"/>
              </a:gradFill>
              <a:ln w="28575">
                <a:gradFill>
                  <a:gsLst>
                    <a:gs pos="0">
                      <a:srgbClr val="F3F3F3"/>
                    </a:gs>
                    <a:gs pos="42000">
                      <a:schemeClr val="bg1">
                        <a:lumMod val="85000"/>
                      </a:schemeClr>
                    </a:gs>
                  </a:gsLst>
                  <a:lin ang="7800000" scaled="0"/>
                </a:gradFill>
              </a:ln>
              <a:effectLst>
                <a:outerShdw blurRad="152400" dist="101600" dir="10200000" sx="101000" sy="101000" algn="ctr" rotWithShape="0">
                  <a:schemeClr val="tx1">
                    <a:lumMod val="90000"/>
                    <a:lumOff val="10000"/>
                    <a:alpha val="40000"/>
                  </a:schemeClr>
                </a:outerShdw>
              </a:effectLst>
            </p:spPr>
            <p:txBody>
              <a:bodyPr wrap="none" anchor="ctr"/>
              <a:lstStyle/>
              <a:p>
                <a:pPr latinLnBrk="1"/>
                <a:endParaRPr kumimoji="1" lang="zh-CN" altLang="en-US" sz="2400">
                  <a:solidFill>
                    <a:srgbClr val="000000"/>
                  </a:solidFill>
                  <a:latin typeface="굴림" charset="-127"/>
                  <a:ea typeface="굴림" charset="-127"/>
                </a:endParaRPr>
              </a:p>
            </p:txBody>
          </p:sp>
          <p:sp>
            <p:nvSpPr>
              <p:cNvPr id="21" name="矩形 20"/>
              <p:cNvSpPr/>
              <p:nvPr/>
            </p:nvSpPr>
            <p:spPr>
              <a:xfrm>
                <a:off x="5041124" y="835094"/>
                <a:ext cx="1026194" cy="684940"/>
              </a:xfrm>
              <a:prstGeom prst="rect">
                <a:avLst/>
              </a:prstGeom>
              <a:solidFill>
                <a:schemeClr val="accent3"/>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a:extLst>
                <a:ext uri="{FF2B5EF4-FFF2-40B4-BE49-F238E27FC236}">
                  <a16:creationId xmlns:a16="http://schemas.microsoft.com/office/drawing/2014/main" id="{E6A20273-3E76-49BF-9B82-B6CED8EF3E4C}"/>
                </a:ext>
              </a:extLst>
            </p:cNvPr>
            <p:cNvSpPr txBox="1"/>
            <p:nvPr/>
          </p:nvSpPr>
          <p:spPr>
            <a:xfrm>
              <a:off x="6741950" y="1970014"/>
              <a:ext cx="1823665" cy="3391681"/>
            </a:xfrm>
            <a:prstGeom prst="rect">
              <a:avLst/>
            </a:prstGeom>
            <a:noFill/>
          </p:spPr>
          <p:txBody>
            <a:bodyPr wrap="square" rtlCol="0">
              <a:spAutoFit/>
            </a:bodyPr>
            <a:lstStyle/>
            <a:p>
              <a:r>
                <a:rPr lang="en-US" altLang="zh-CN" sz="2000" dirty="0"/>
                <a:t>main( )</a:t>
              </a:r>
            </a:p>
            <a:p>
              <a:r>
                <a:rPr lang="en-US" altLang="zh-CN" sz="2000" dirty="0"/>
                <a:t>{ </a:t>
              </a:r>
            </a:p>
            <a:p>
              <a:pPr lvl="1"/>
              <a:r>
                <a:rPr lang="en-US" altLang="zh-CN" sz="2000" dirty="0"/>
                <a:t>  int dis</a:t>
              </a:r>
              <a:r>
                <a:rPr lang="zh-CN" altLang="en-US" sz="2000" dirty="0"/>
                <a:t>，</a:t>
              </a:r>
              <a:r>
                <a:rPr lang="en-US" altLang="zh-CN" sz="2000" dirty="0"/>
                <a:t>k</a:t>
              </a:r>
              <a:r>
                <a:rPr lang="zh-CN" altLang="en-US" sz="2000" dirty="0"/>
                <a:t>，</a:t>
              </a:r>
              <a:r>
                <a:rPr lang="en-US" altLang="zh-CN" sz="2000" dirty="0"/>
                <a:t>oil,</a:t>
              </a:r>
              <a:r>
                <a:rPr lang="zh-CN" altLang="en-US" sz="2000" dirty="0"/>
                <a:t> </a:t>
              </a:r>
              <a:r>
                <a:rPr lang="en-US" altLang="zh-CN" sz="2000" dirty="0"/>
                <a:t>k;</a:t>
              </a:r>
            </a:p>
            <a:p>
              <a:pPr lvl="1"/>
              <a:r>
                <a:rPr lang="en-US" altLang="zh-CN" sz="2000" dirty="0"/>
                <a:t>  dis=500;k=1;oil=500;</a:t>
              </a:r>
            </a:p>
            <a:p>
              <a:pPr lvl="1"/>
              <a:r>
                <a:rPr lang="en-US" altLang="zh-CN" sz="2000" dirty="0"/>
                <a:t>  do{</a:t>
              </a:r>
            </a:p>
            <a:p>
              <a:pPr lvl="1"/>
              <a:r>
                <a:rPr lang="en-US" altLang="zh-CN" sz="2000" dirty="0"/>
                <a:t>       </a:t>
              </a:r>
              <a:r>
                <a:rPr lang="en-US" altLang="zh-CN" sz="2000" dirty="0" err="1"/>
                <a:t>cout</a:t>
              </a:r>
              <a:r>
                <a:rPr lang="en-US" altLang="zh-CN" sz="2000" dirty="0"/>
                <a:t>&lt;&lt;“</a:t>
              </a:r>
              <a:r>
                <a:rPr lang="en-US" altLang="zh-CN" sz="2000" dirty="0" err="1"/>
                <a:t>storepoint</a:t>
              </a:r>
              <a:r>
                <a:rPr lang="en-US" altLang="zh-CN" sz="2000" dirty="0"/>
                <a:t>”&lt;&lt;k&lt;&lt;”distance”&lt;&lt;1000-dis&lt;&lt;”</a:t>
              </a:r>
              <a:r>
                <a:rPr lang="en-US" altLang="zh-CN" sz="2000" dirty="0" err="1"/>
                <a:t>oilquantity</a:t>
              </a:r>
              <a:r>
                <a:rPr lang="en-US" altLang="zh-CN" sz="2000" dirty="0"/>
                <a:t>”&lt;&lt;oil</a:t>
              </a:r>
              <a:r>
                <a:rPr lang="zh-CN" altLang="en-US" sz="2000" dirty="0"/>
                <a:t>；</a:t>
              </a:r>
            </a:p>
            <a:p>
              <a:pPr lvl="1"/>
              <a:r>
                <a:rPr lang="zh-CN" altLang="en-US" sz="2000" dirty="0"/>
                <a:t>       </a:t>
              </a:r>
              <a:r>
                <a:rPr lang="en-US" altLang="zh-CN" sz="2000" dirty="0"/>
                <a:t>k=k+1;</a:t>
              </a:r>
            </a:p>
            <a:p>
              <a:pPr lvl="1"/>
              <a:r>
                <a:rPr lang="en-US" altLang="zh-CN" sz="2000" dirty="0"/>
                <a:t>   	dis=dis+500/(2*k-1);</a:t>
              </a:r>
            </a:p>
            <a:p>
              <a:pPr lvl="1"/>
              <a:r>
                <a:rPr lang="en-US" altLang="zh-CN" sz="2000" dirty="0"/>
                <a:t>   	oil= 500*k;</a:t>
              </a:r>
            </a:p>
            <a:p>
              <a:pPr lvl="1"/>
              <a:r>
                <a:rPr lang="en-US" altLang="zh-CN" sz="2000" dirty="0"/>
                <a:t>   }while ( dis&lt;1000)</a:t>
              </a:r>
            </a:p>
            <a:p>
              <a:pPr lvl="1"/>
              <a:r>
                <a:rPr lang="en-US" altLang="zh-CN" sz="2000" dirty="0"/>
                <a:t>   oil=500*k+(1000-dis)*( 2*k-1);</a:t>
              </a:r>
            </a:p>
            <a:p>
              <a:pPr lvl="1"/>
              <a:r>
                <a:rPr lang="en-US" altLang="zh-CN" sz="2000" dirty="0" err="1"/>
                <a:t>cout</a:t>
              </a:r>
              <a:r>
                <a:rPr lang="en-US" altLang="zh-CN" sz="2000" dirty="0"/>
                <a:t>&lt;&lt;”</a:t>
              </a:r>
              <a:r>
                <a:rPr lang="en-US" altLang="zh-CN" sz="2000" dirty="0" err="1"/>
                <a:t>storepoint</a:t>
              </a:r>
              <a:r>
                <a:rPr lang="en-US" altLang="zh-CN" sz="2000" dirty="0"/>
                <a:t>”&lt;&lt;k&lt;&lt;”distance”&lt;&lt;0&lt;&lt;”</a:t>
              </a:r>
              <a:r>
                <a:rPr lang="en-US" altLang="zh-CN" sz="2000" dirty="0" err="1"/>
                <a:t>oilquantity</a:t>
              </a:r>
              <a:r>
                <a:rPr lang="en-US" altLang="zh-CN" sz="2000" dirty="0"/>
                <a:t>”&lt;&lt;oil</a:t>
              </a:r>
              <a:r>
                <a:rPr lang="zh-CN" altLang="en-US" sz="2000" dirty="0"/>
                <a:t>；</a:t>
              </a:r>
            </a:p>
            <a:p>
              <a:r>
                <a:rPr lang="zh-CN" altLang="en-US" sz="2000" dirty="0"/>
                <a:t> </a:t>
              </a:r>
              <a:r>
                <a:rPr lang="en-US" altLang="zh-CN" sz="2000" dirty="0"/>
                <a:t>}</a:t>
              </a:r>
            </a:p>
          </p:txBody>
        </p:sp>
      </p:grpSp>
      <p:sp>
        <p:nvSpPr>
          <p:cNvPr id="36" name="矩形 35"/>
          <p:cNvSpPr>
            <a:spLocks noChangeArrowheads="1"/>
          </p:cNvSpPr>
          <p:nvPr/>
        </p:nvSpPr>
        <p:spPr bwMode="auto">
          <a:xfrm>
            <a:off x="4138947" y="695959"/>
            <a:ext cx="3467598"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a:spcBef>
                <a:spcPct val="0"/>
              </a:spcBef>
              <a:buNone/>
            </a:pPr>
            <a:r>
              <a:rPr lang="zh-CN" altLang="en-US"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穿越沙漠算法如下</a:t>
            </a:r>
          </a:p>
        </p:txBody>
      </p:sp>
    </p:spTree>
    <p:extLst>
      <p:ext uri="{BB962C8B-B14F-4D97-AF65-F5344CB8AC3E}">
        <p14:creationId xmlns:p14="http://schemas.microsoft.com/office/powerpoint/2010/main" val="3764361596"/>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left)">
                                      <p:cBhvr>
                                        <p:cTn id="7" dur="500"/>
                                        <p:tgtEl>
                                          <p:spTgt spid="36"/>
                                        </p:tgtEl>
                                      </p:cBhvr>
                                    </p:animEffect>
                                  </p:childTnLst>
                                </p:cTn>
                              </p:par>
                            </p:childTnLst>
                          </p:cTn>
                        </p:par>
                        <p:par>
                          <p:cTn id="8" fill="hold">
                            <p:stCondLst>
                              <p:cond delay="500"/>
                            </p:stCondLst>
                            <p:childTnLst>
                              <p:par>
                                <p:cTn id="9" presetID="47" presetClass="entr" presetSubtype="0" fill="hold" nodeType="afterEffect">
                                  <p:stCondLst>
                                    <p:cond delay="0"/>
                                  </p:stCondLst>
                                  <p:childTnLst>
                                    <p:set>
                                      <p:cBhvr>
                                        <p:cTn id="10" dur="1" fill="hold">
                                          <p:stCondLst>
                                            <p:cond delay="0"/>
                                          </p:stCondLst>
                                        </p:cTn>
                                        <p:tgtEl>
                                          <p:spTgt spid="38"/>
                                        </p:tgtEl>
                                        <p:attrNameLst>
                                          <p:attrName>style.visibility</p:attrName>
                                        </p:attrNameLst>
                                      </p:cBhvr>
                                      <p:to>
                                        <p:strVal val="visible"/>
                                      </p:to>
                                    </p:set>
                                    <p:animEffect transition="in" filter="fade">
                                      <p:cBhvr>
                                        <p:cTn id="11" dur="500"/>
                                        <p:tgtEl>
                                          <p:spTgt spid="38"/>
                                        </p:tgtEl>
                                      </p:cBhvr>
                                    </p:animEffect>
                                    <p:anim calcmode="lin" valueType="num">
                                      <p:cBhvr>
                                        <p:cTn id="12" dur="500" fill="hold"/>
                                        <p:tgtEl>
                                          <p:spTgt spid="38"/>
                                        </p:tgtEl>
                                        <p:attrNameLst>
                                          <p:attrName>ppt_x</p:attrName>
                                        </p:attrNameLst>
                                      </p:cBhvr>
                                      <p:tavLst>
                                        <p:tav tm="0">
                                          <p:val>
                                            <p:strVal val="#ppt_x"/>
                                          </p:val>
                                        </p:tav>
                                        <p:tav tm="100000">
                                          <p:val>
                                            <p:strVal val="#ppt_x"/>
                                          </p:val>
                                        </p:tav>
                                      </p:tavLst>
                                    </p:anim>
                                    <p:anim calcmode="lin" valueType="num">
                                      <p:cBhvr>
                                        <p:cTn id="13" dur="500" fill="hold"/>
                                        <p:tgtEl>
                                          <p:spTgt spid="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组合 37"/>
          <p:cNvGrpSpPr/>
          <p:nvPr/>
        </p:nvGrpSpPr>
        <p:grpSpPr>
          <a:xfrm>
            <a:off x="580102" y="589136"/>
            <a:ext cx="10992465" cy="5909987"/>
            <a:chOff x="6357666" y="738271"/>
            <a:chExt cx="2243119" cy="5256437"/>
          </a:xfrm>
        </p:grpSpPr>
        <p:grpSp>
          <p:nvGrpSpPr>
            <p:cNvPr id="19" name="组合 18"/>
            <p:cNvGrpSpPr/>
            <p:nvPr/>
          </p:nvGrpSpPr>
          <p:grpSpPr>
            <a:xfrm>
              <a:off x="6357666" y="738271"/>
              <a:ext cx="2243119" cy="5256437"/>
              <a:chOff x="4262511" y="785615"/>
              <a:chExt cx="2321170" cy="5439338"/>
            </a:xfrm>
          </p:grpSpPr>
          <p:sp>
            <p:nvSpPr>
              <p:cNvPr id="20" name="矩形 19"/>
              <p:cNvSpPr/>
              <p:nvPr/>
            </p:nvSpPr>
            <p:spPr>
              <a:xfrm>
                <a:off x="4262511" y="1878036"/>
                <a:ext cx="2321170" cy="4346917"/>
              </a:xfrm>
              <a:prstGeom prst="rect">
                <a:avLst/>
              </a:prstGeom>
              <a:gradFill rotWithShape="1">
                <a:gsLst>
                  <a:gs pos="53000">
                    <a:schemeClr val="bg1">
                      <a:lumMod val="95000"/>
                    </a:schemeClr>
                  </a:gs>
                  <a:gs pos="100000">
                    <a:schemeClr val="bg1">
                      <a:lumMod val="95000"/>
                    </a:schemeClr>
                  </a:gs>
                  <a:gs pos="7000">
                    <a:srgbClr val="D5D5D5"/>
                  </a:gs>
                </a:gsLst>
                <a:lin ang="7800000" scaled="0"/>
              </a:gradFill>
              <a:ln w="28575">
                <a:gradFill>
                  <a:gsLst>
                    <a:gs pos="0">
                      <a:srgbClr val="F3F3F3"/>
                    </a:gs>
                    <a:gs pos="42000">
                      <a:schemeClr val="bg1">
                        <a:lumMod val="85000"/>
                      </a:schemeClr>
                    </a:gs>
                  </a:gsLst>
                  <a:lin ang="7800000" scaled="0"/>
                </a:gradFill>
              </a:ln>
              <a:effectLst>
                <a:outerShdw blurRad="152400" dist="101600" dir="10200000" sx="101000" sy="101000" algn="ctr" rotWithShape="0">
                  <a:schemeClr val="tx1">
                    <a:lumMod val="90000"/>
                    <a:lumOff val="10000"/>
                    <a:alpha val="40000"/>
                  </a:schemeClr>
                </a:outerShdw>
              </a:effectLst>
            </p:spPr>
            <p:txBody>
              <a:bodyPr wrap="none" anchor="ctr"/>
              <a:lstStyle/>
              <a:p>
                <a:pPr latinLnBrk="1"/>
                <a:endParaRPr kumimoji="1" lang="zh-CN" altLang="en-US" sz="2400">
                  <a:solidFill>
                    <a:srgbClr val="000000"/>
                  </a:solidFill>
                  <a:latin typeface="굴림" charset="-127"/>
                  <a:ea typeface="굴림" charset="-127"/>
                </a:endParaRPr>
              </a:p>
            </p:txBody>
          </p:sp>
          <p:sp>
            <p:nvSpPr>
              <p:cNvPr id="21" name="矩形 20"/>
              <p:cNvSpPr/>
              <p:nvPr/>
            </p:nvSpPr>
            <p:spPr>
              <a:xfrm>
                <a:off x="4560694" y="785615"/>
                <a:ext cx="1828801" cy="684940"/>
              </a:xfrm>
              <a:prstGeom prst="rect">
                <a:avLst/>
              </a:prstGeom>
              <a:solidFill>
                <a:schemeClr val="accent3"/>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文本框 22"/>
            <p:cNvSpPr txBox="1"/>
            <p:nvPr/>
          </p:nvSpPr>
          <p:spPr>
            <a:xfrm>
              <a:off x="6553909" y="2139031"/>
              <a:ext cx="1921661" cy="3235623"/>
            </a:xfrm>
            <a:prstGeom prst="rect">
              <a:avLst/>
            </a:prstGeom>
            <a:noFill/>
          </p:spPr>
          <p:txBody>
            <a:bodyPr wrap="square" rtlCol="0">
              <a:spAutoFit/>
            </a:bodyPr>
            <a:lstStyle/>
            <a:p>
              <a:pPr>
                <a:lnSpc>
                  <a:spcPct val="120000"/>
                </a:lnSpc>
              </a:pPr>
              <a:r>
                <a:rPr lang="zh-CN" altLang="en-US" sz="2400" dirty="0"/>
                <a:t>       迭代法解方程的实质是按照下列步骤构造一个序列</a:t>
              </a:r>
              <a:r>
                <a:rPr lang="en-US" altLang="zh-CN" sz="2400" dirty="0"/>
                <a:t>x0,x1,…,</a:t>
              </a:r>
              <a:r>
                <a:rPr lang="en-US" altLang="zh-CN" sz="2400" dirty="0" err="1"/>
                <a:t>xn</a:t>
              </a:r>
              <a:r>
                <a:rPr lang="en-US" altLang="zh-CN" sz="2400" dirty="0"/>
                <a:t>,</a:t>
              </a:r>
              <a:r>
                <a:rPr lang="zh-CN" altLang="en-US" sz="2400" dirty="0"/>
                <a:t>来逐步逼近方程</a:t>
              </a:r>
              <a:r>
                <a:rPr lang="en-US" altLang="zh-CN" sz="2400" dirty="0"/>
                <a:t>f(x)=0</a:t>
              </a:r>
              <a:r>
                <a:rPr lang="zh-CN" altLang="en-US" sz="2400" dirty="0"/>
                <a:t>的解（</a:t>
              </a:r>
              <a:r>
                <a:rPr lang="zh-CN" altLang="en-US" sz="2400" dirty="0">
                  <a:solidFill>
                    <a:srgbClr val="C00000"/>
                  </a:solidFill>
                </a:rPr>
                <a:t>满足一定精度要求</a:t>
              </a:r>
              <a:r>
                <a:rPr lang="zh-CN" altLang="en-US" sz="2400" dirty="0"/>
                <a:t>）：</a:t>
              </a:r>
            </a:p>
            <a:p>
              <a:pPr>
                <a:lnSpc>
                  <a:spcPct val="120000"/>
                </a:lnSpc>
              </a:pPr>
              <a:r>
                <a:rPr lang="en-US" altLang="zh-CN" sz="2400" dirty="0"/>
                <a:t>       1</a:t>
              </a:r>
              <a:r>
                <a:rPr lang="zh-CN" altLang="en-US" sz="2400" dirty="0"/>
                <a:t>）选取适当的初值</a:t>
              </a:r>
              <a:r>
                <a:rPr lang="en-US" altLang="zh-CN" sz="2400" dirty="0"/>
                <a:t>x0</a:t>
              </a:r>
              <a:r>
                <a:rPr lang="zh-CN" altLang="en-US" sz="2400" dirty="0"/>
                <a:t>；</a:t>
              </a:r>
            </a:p>
            <a:p>
              <a:pPr>
                <a:lnSpc>
                  <a:spcPct val="120000"/>
                </a:lnSpc>
              </a:pPr>
              <a:r>
                <a:rPr lang="en-US" altLang="zh-CN" sz="2400" dirty="0"/>
                <a:t>       2</a:t>
              </a:r>
              <a:r>
                <a:rPr lang="zh-CN" altLang="en-US" sz="2400" dirty="0"/>
                <a:t>）建立迭代关系，需要将方程</a:t>
              </a:r>
              <a:r>
                <a:rPr lang="en-US" altLang="zh-CN" sz="2400" dirty="0"/>
                <a:t>f(x)=0</a:t>
              </a:r>
              <a:r>
                <a:rPr lang="zh-CN" altLang="en-US" sz="2400" dirty="0"/>
                <a:t>改写为</a:t>
              </a:r>
              <a:r>
                <a:rPr lang="en-US" altLang="zh-CN" sz="2400" dirty="0"/>
                <a:t>x=φ(x)</a:t>
              </a:r>
              <a:r>
                <a:rPr lang="zh-CN" altLang="en-US" sz="2400" dirty="0"/>
                <a:t>的等价形式； </a:t>
              </a:r>
            </a:p>
            <a:p>
              <a:pPr>
                <a:lnSpc>
                  <a:spcPct val="120000"/>
                </a:lnSpc>
              </a:pPr>
              <a:r>
                <a:rPr lang="en-US" altLang="zh-CN" sz="2400" dirty="0"/>
                <a:t>       3</a:t>
              </a:r>
              <a:r>
                <a:rPr lang="zh-CN" altLang="en-US" sz="2400" dirty="0"/>
                <a:t>）构造序列</a:t>
              </a:r>
              <a:r>
                <a:rPr lang="en-US" altLang="zh-CN" sz="2400" dirty="0"/>
                <a:t>x0</a:t>
              </a:r>
              <a:r>
                <a:rPr lang="zh-CN" altLang="en-US" sz="2400" dirty="0"/>
                <a:t>，</a:t>
              </a:r>
              <a:r>
                <a:rPr lang="en-US" altLang="zh-CN" sz="2400" dirty="0"/>
                <a:t>x1</a:t>
              </a:r>
              <a:r>
                <a:rPr lang="zh-CN" altLang="en-US" sz="2400" dirty="0"/>
                <a:t>，</a:t>
              </a:r>
              <a:r>
                <a:rPr lang="en-US" altLang="zh-CN" sz="2400" dirty="0"/>
                <a:t>……</a:t>
              </a:r>
              <a:r>
                <a:rPr lang="zh-CN" altLang="en-US" sz="2400" dirty="0"/>
                <a:t>，</a:t>
              </a:r>
              <a:r>
                <a:rPr lang="en-US" altLang="zh-CN" sz="2400" dirty="0" err="1"/>
                <a:t>xn</a:t>
              </a:r>
              <a:r>
                <a:rPr lang="zh-CN" altLang="en-US" sz="2400" dirty="0"/>
                <a:t>，即先求得</a:t>
              </a:r>
              <a:r>
                <a:rPr lang="en-US" altLang="zh-CN" sz="2400" dirty="0"/>
                <a:t>x1=φ(x0)</a:t>
              </a:r>
              <a:r>
                <a:rPr lang="zh-CN" altLang="en-US" sz="2400" dirty="0"/>
                <a:t>，再求</a:t>
              </a:r>
              <a:r>
                <a:rPr lang="en-US" altLang="zh-CN" sz="2400" dirty="0"/>
                <a:t>x2=φ(x1)</a:t>
              </a:r>
              <a:r>
                <a:rPr lang="zh-CN" altLang="en-US" sz="2400" dirty="0"/>
                <a:t>，</a:t>
              </a:r>
              <a:r>
                <a:rPr lang="en-US" altLang="zh-CN" sz="2400" dirty="0"/>
                <a:t>……</a:t>
              </a:r>
              <a:r>
                <a:rPr lang="zh-CN" altLang="en-US" sz="2400" dirty="0"/>
                <a:t>如此反复迭代，就得到一个数列</a:t>
              </a:r>
              <a:r>
                <a:rPr lang="en-US" altLang="zh-CN" sz="2400" dirty="0"/>
                <a:t>x0</a:t>
              </a:r>
              <a:r>
                <a:rPr lang="zh-CN" altLang="en-US" sz="2400" dirty="0"/>
                <a:t>，</a:t>
              </a:r>
              <a:r>
                <a:rPr lang="en-US" altLang="zh-CN" sz="2400" dirty="0"/>
                <a:t>x1</a:t>
              </a:r>
              <a:r>
                <a:rPr lang="zh-CN" altLang="en-US" sz="2400" dirty="0"/>
                <a:t>，</a:t>
              </a:r>
              <a:r>
                <a:rPr lang="en-US" altLang="zh-CN" sz="2400" dirty="0"/>
                <a:t>……</a:t>
              </a:r>
              <a:r>
                <a:rPr lang="zh-CN" altLang="en-US" sz="2400" dirty="0"/>
                <a:t>，</a:t>
              </a:r>
              <a:r>
                <a:rPr lang="en-US" altLang="zh-CN" sz="2400" dirty="0" err="1"/>
                <a:t>xn</a:t>
              </a:r>
              <a:r>
                <a:rPr lang="zh-CN" altLang="en-US" sz="2400" dirty="0"/>
                <a:t>，若这个数列收敛，即存在极值，且函数</a:t>
              </a:r>
              <a:r>
                <a:rPr lang="en-US" altLang="zh-CN" sz="2400" dirty="0"/>
                <a:t>φ(x)</a:t>
              </a:r>
              <a:r>
                <a:rPr lang="zh-CN" altLang="en-US" sz="2400" dirty="0"/>
                <a:t>连续，则很容易得到这个极限值 </a:t>
              </a:r>
              <a:r>
                <a:rPr lang="en-US" altLang="zh-CN" sz="2400" dirty="0"/>
                <a:t>x* </a:t>
              </a:r>
              <a:r>
                <a:rPr lang="zh-CN" altLang="en-US" sz="2400" dirty="0"/>
                <a:t>就是方程</a:t>
              </a:r>
              <a:r>
                <a:rPr lang="en-US" altLang="zh-CN" sz="2400" dirty="0"/>
                <a:t>f(x)=0</a:t>
              </a:r>
              <a:r>
                <a:rPr lang="zh-CN" altLang="en-US" sz="2400" dirty="0"/>
                <a:t>的根。</a:t>
              </a:r>
            </a:p>
          </p:txBody>
        </p:sp>
      </p:grpSp>
      <p:sp>
        <p:nvSpPr>
          <p:cNvPr id="36" name="矩形 35"/>
          <p:cNvSpPr>
            <a:spLocks noChangeArrowheads="1"/>
          </p:cNvSpPr>
          <p:nvPr/>
        </p:nvSpPr>
        <p:spPr bwMode="auto">
          <a:xfrm>
            <a:off x="4260410" y="748575"/>
            <a:ext cx="3671180"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a:spcBef>
                <a:spcPct val="0"/>
              </a:spcBef>
              <a:buNone/>
            </a:pPr>
            <a:r>
              <a:rPr lang="en-US" altLang="zh-CN"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2.1.3 </a:t>
            </a:r>
            <a:r>
              <a:rPr lang="zh-CN" altLang="en-US"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迭代法解方程</a:t>
            </a:r>
            <a:endParaRPr lang="zh-CN" altLang="en-US" b="1" dirty="0">
              <a:solidFill>
                <a:schemeClr val="tx1">
                  <a:lumMod val="65000"/>
                  <a:lumOff val="35000"/>
                </a:schemeClr>
              </a:solidFill>
              <a:latin typeface="Arial" panose="020B0604020202020204" pitchFamily="34" charset="0"/>
              <a:ea typeface="宋体" pitchFamily="2" charset="-122"/>
              <a:cs typeface="Arial" panose="020B0604020202020204" pitchFamily="34" charset="0"/>
            </a:endParaRPr>
          </a:p>
        </p:txBody>
      </p:sp>
    </p:spTree>
    <p:extLst>
      <p:ext uri="{BB962C8B-B14F-4D97-AF65-F5344CB8AC3E}">
        <p14:creationId xmlns:p14="http://schemas.microsoft.com/office/powerpoint/2010/main" val="1902570230"/>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left)">
                                      <p:cBhvr>
                                        <p:cTn id="7" dur="500"/>
                                        <p:tgtEl>
                                          <p:spTgt spid="36"/>
                                        </p:tgtEl>
                                      </p:cBhvr>
                                    </p:animEffect>
                                  </p:childTnLst>
                                </p:cTn>
                              </p:par>
                            </p:childTnLst>
                          </p:cTn>
                        </p:par>
                        <p:par>
                          <p:cTn id="8" fill="hold">
                            <p:stCondLst>
                              <p:cond delay="500"/>
                            </p:stCondLst>
                            <p:childTnLst>
                              <p:par>
                                <p:cTn id="9" presetID="47" presetClass="entr" presetSubtype="0" fill="hold" nodeType="afterEffect">
                                  <p:stCondLst>
                                    <p:cond delay="0"/>
                                  </p:stCondLst>
                                  <p:childTnLst>
                                    <p:set>
                                      <p:cBhvr>
                                        <p:cTn id="10" dur="1" fill="hold">
                                          <p:stCondLst>
                                            <p:cond delay="0"/>
                                          </p:stCondLst>
                                        </p:cTn>
                                        <p:tgtEl>
                                          <p:spTgt spid="38"/>
                                        </p:tgtEl>
                                        <p:attrNameLst>
                                          <p:attrName>style.visibility</p:attrName>
                                        </p:attrNameLst>
                                      </p:cBhvr>
                                      <p:to>
                                        <p:strVal val="visible"/>
                                      </p:to>
                                    </p:set>
                                    <p:animEffect transition="in" filter="fade">
                                      <p:cBhvr>
                                        <p:cTn id="11" dur="500"/>
                                        <p:tgtEl>
                                          <p:spTgt spid="38"/>
                                        </p:tgtEl>
                                      </p:cBhvr>
                                    </p:animEffect>
                                    <p:anim calcmode="lin" valueType="num">
                                      <p:cBhvr>
                                        <p:cTn id="12" dur="500" fill="hold"/>
                                        <p:tgtEl>
                                          <p:spTgt spid="38"/>
                                        </p:tgtEl>
                                        <p:attrNameLst>
                                          <p:attrName>ppt_x</p:attrName>
                                        </p:attrNameLst>
                                      </p:cBhvr>
                                      <p:tavLst>
                                        <p:tav tm="0">
                                          <p:val>
                                            <p:strVal val="#ppt_x"/>
                                          </p:val>
                                        </p:tav>
                                        <p:tav tm="100000">
                                          <p:val>
                                            <p:strVal val="#ppt_x"/>
                                          </p:val>
                                        </p:tav>
                                      </p:tavLst>
                                    </p:anim>
                                    <p:anim calcmode="lin" valueType="num">
                                      <p:cBhvr>
                                        <p:cTn id="13" dur="500" fill="hold"/>
                                        <p:tgtEl>
                                          <p:spTgt spid="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组合 37"/>
          <p:cNvGrpSpPr/>
          <p:nvPr/>
        </p:nvGrpSpPr>
        <p:grpSpPr>
          <a:xfrm>
            <a:off x="599763" y="589136"/>
            <a:ext cx="10992465" cy="6268864"/>
            <a:chOff x="6361678" y="738271"/>
            <a:chExt cx="2243119" cy="5575627"/>
          </a:xfrm>
        </p:grpSpPr>
        <p:grpSp>
          <p:nvGrpSpPr>
            <p:cNvPr id="19" name="组合 18"/>
            <p:cNvGrpSpPr/>
            <p:nvPr/>
          </p:nvGrpSpPr>
          <p:grpSpPr>
            <a:xfrm>
              <a:off x="6361678" y="738271"/>
              <a:ext cx="2243119" cy="5575627"/>
              <a:chOff x="4266663" y="785615"/>
              <a:chExt cx="2321170" cy="5769634"/>
            </a:xfrm>
          </p:grpSpPr>
          <p:sp>
            <p:nvSpPr>
              <p:cNvPr id="20" name="矩形 19"/>
              <p:cNvSpPr/>
              <p:nvPr/>
            </p:nvSpPr>
            <p:spPr>
              <a:xfrm>
                <a:off x="4266663" y="1666113"/>
                <a:ext cx="2321170" cy="4889136"/>
              </a:xfrm>
              <a:prstGeom prst="rect">
                <a:avLst/>
              </a:prstGeom>
              <a:gradFill rotWithShape="1">
                <a:gsLst>
                  <a:gs pos="53000">
                    <a:schemeClr val="bg1">
                      <a:lumMod val="95000"/>
                    </a:schemeClr>
                  </a:gs>
                  <a:gs pos="100000">
                    <a:schemeClr val="bg1">
                      <a:lumMod val="95000"/>
                    </a:schemeClr>
                  </a:gs>
                  <a:gs pos="7000">
                    <a:srgbClr val="D5D5D5"/>
                  </a:gs>
                </a:gsLst>
                <a:lin ang="7800000" scaled="0"/>
              </a:gradFill>
              <a:ln w="28575">
                <a:gradFill>
                  <a:gsLst>
                    <a:gs pos="0">
                      <a:srgbClr val="F3F3F3"/>
                    </a:gs>
                    <a:gs pos="42000">
                      <a:schemeClr val="bg1">
                        <a:lumMod val="85000"/>
                      </a:schemeClr>
                    </a:gs>
                  </a:gsLst>
                  <a:lin ang="7800000" scaled="0"/>
                </a:gradFill>
              </a:ln>
              <a:effectLst>
                <a:outerShdw blurRad="152400" dist="101600" dir="10200000" sx="101000" sy="101000" algn="ctr" rotWithShape="0">
                  <a:schemeClr val="tx1">
                    <a:lumMod val="90000"/>
                    <a:lumOff val="10000"/>
                    <a:alpha val="40000"/>
                  </a:schemeClr>
                </a:outerShdw>
              </a:effectLst>
            </p:spPr>
            <p:txBody>
              <a:bodyPr wrap="none" anchor="ctr"/>
              <a:lstStyle/>
              <a:p>
                <a:pPr latinLnBrk="1"/>
                <a:endParaRPr kumimoji="1" lang="zh-CN" altLang="en-US" sz="2400">
                  <a:solidFill>
                    <a:srgbClr val="000000"/>
                  </a:solidFill>
                  <a:latin typeface="굴림" charset="-127"/>
                  <a:ea typeface="굴림" charset="-127"/>
                </a:endParaRPr>
              </a:p>
            </p:txBody>
          </p:sp>
          <p:sp>
            <p:nvSpPr>
              <p:cNvPr id="21" name="矩形 20"/>
              <p:cNvSpPr/>
              <p:nvPr/>
            </p:nvSpPr>
            <p:spPr>
              <a:xfrm>
                <a:off x="4560694" y="785615"/>
                <a:ext cx="1828801" cy="684940"/>
              </a:xfrm>
              <a:prstGeom prst="rect">
                <a:avLst/>
              </a:prstGeom>
              <a:solidFill>
                <a:schemeClr val="accent3"/>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文本框 22"/>
            <p:cNvSpPr txBox="1"/>
            <p:nvPr/>
          </p:nvSpPr>
          <p:spPr>
            <a:xfrm>
              <a:off x="6501744" y="1882334"/>
              <a:ext cx="1962989" cy="4270365"/>
            </a:xfrm>
            <a:prstGeom prst="rect">
              <a:avLst/>
            </a:prstGeom>
            <a:noFill/>
          </p:spPr>
          <p:txBody>
            <a:bodyPr wrap="square" rtlCol="0">
              <a:spAutoFit/>
            </a:bodyPr>
            <a:lstStyle/>
            <a:p>
              <a:r>
                <a:rPr lang="zh-CN" altLang="en-US" dirty="0"/>
                <a:t>算法说明：方程组解的初值 </a:t>
              </a:r>
              <a:r>
                <a:rPr lang="en-US" altLang="zh-CN" dirty="0"/>
                <a:t>X=</a:t>
              </a:r>
              <a:r>
                <a:rPr lang="zh-CN" altLang="en-US" dirty="0"/>
                <a:t>（</a:t>
              </a:r>
              <a:r>
                <a:rPr lang="en-US" altLang="zh-CN" dirty="0"/>
                <a:t>x</a:t>
              </a:r>
              <a:r>
                <a:rPr lang="en-US" altLang="zh-CN" baseline="-25000" dirty="0"/>
                <a:t>0</a:t>
              </a:r>
              <a:r>
                <a:rPr lang="zh-CN" altLang="en-US" dirty="0"/>
                <a:t>，</a:t>
              </a:r>
              <a:r>
                <a:rPr lang="en-US" altLang="zh-CN" dirty="0"/>
                <a:t>x</a:t>
              </a:r>
              <a:r>
                <a:rPr lang="en-US" altLang="zh-CN" baseline="-25000" dirty="0"/>
                <a:t>1</a:t>
              </a:r>
              <a:r>
                <a:rPr lang="zh-CN" altLang="en-US" dirty="0"/>
                <a:t>，</a:t>
              </a:r>
              <a:r>
                <a:rPr lang="en-US" altLang="zh-CN" dirty="0"/>
                <a:t>…</a:t>
              </a:r>
              <a:r>
                <a:rPr lang="zh-CN" altLang="en-US" dirty="0"/>
                <a:t>，</a:t>
              </a:r>
              <a:r>
                <a:rPr lang="en-US" altLang="zh-CN" dirty="0"/>
                <a:t>x</a:t>
              </a:r>
              <a:r>
                <a:rPr lang="en-US" altLang="zh-CN" baseline="-25000" dirty="0"/>
                <a:t>n-1</a:t>
              </a:r>
              <a:r>
                <a:rPr lang="zh-CN" altLang="en-US" dirty="0"/>
                <a:t>）</a:t>
              </a:r>
              <a:r>
                <a:rPr lang="en-US" altLang="zh-CN" dirty="0"/>
                <a:t>,</a:t>
              </a:r>
              <a:r>
                <a:rPr lang="zh-CN" altLang="en-US" dirty="0"/>
                <a:t>迭代关系方程组为：</a:t>
              </a:r>
              <a:r>
                <a:rPr lang="en-US" altLang="zh-CN" dirty="0"/>
                <a:t>x</a:t>
              </a:r>
              <a:r>
                <a:rPr lang="en-US" altLang="zh-CN" baseline="-25000" dirty="0"/>
                <a:t>i</a:t>
              </a:r>
              <a:r>
                <a:rPr lang="en-US" altLang="zh-CN" dirty="0"/>
                <a:t>=</a:t>
              </a:r>
              <a:r>
                <a:rPr lang="en-US" altLang="zh-CN" dirty="0" err="1"/>
                <a:t>g</a:t>
              </a:r>
              <a:r>
                <a:rPr lang="en-US" altLang="zh-CN" baseline="-25000" dirty="0" err="1"/>
                <a:t>i</a:t>
              </a:r>
              <a:r>
                <a:rPr lang="en-US" altLang="zh-CN" dirty="0"/>
                <a:t>(X)(</a:t>
              </a:r>
              <a:r>
                <a:rPr lang="en-US" altLang="zh-CN" dirty="0" err="1"/>
                <a:t>i</a:t>
              </a:r>
              <a:r>
                <a:rPr lang="en-US" altLang="zh-CN" dirty="0"/>
                <a:t>=0,1,…,n-1)</a:t>
              </a:r>
              <a:r>
                <a:rPr lang="zh-CN" altLang="en-US" dirty="0"/>
                <a:t>，</a:t>
              </a:r>
              <a:r>
                <a:rPr lang="en-US" altLang="zh-CN" dirty="0"/>
                <a:t>w</a:t>
              </a:r>
              <a:r>
                <a:rPr lang="zh-CN" altLang="en-US" dirty="0"/>
                <a:t>为解的精度，则算法如下：</a:t>
              </a:r>
            </a:p>
            <a:p>
              <a:r>
                <a:rPr lang="en-US" altLang="zh-CN" dirty="0"/>
                <a:t>{ </a:t>
              </a:r>
            </a:p>
            <a:p>
              <a:r>
                <a:rPr lang="en-US" altLang="zh-CN" dirty="0"/>
                <a:t>        for (</a:t>
              </a:r>
              <a:r>
                <a:rPr lang="en-US" altLang="zh-CN" dirty="0" err="1"/>
                <a:t>i</a:t>
              </a:r>
              <a:r>
                <a:rPr lang="en-US" altLang="zh-CN" dirty="0"/>
                <a:t>=0;i&lt;</a:t>
              </a:r>
              <a:r>
                <a:rPr lang="en-US" altLang="zh-CN" dirty="0" err="1"/>
                <a:t>n;i</a:t>
              </a:r>
              <a:r>
                <a:rPr lang="en-US" altLang="zh-CN" dirty="0"/>
                <a:t>++)</a:t>
              </a:r>
            </a:p>
            <a:p>
              <a:pPr lvl="1"/>
              <a:r>
                <a:rPr lang="en-US" altLang="zh-CN" dirty="0"/>
                <a:t>    x[</a:t>
              </a:r>
              <a:r>
                <a:rPr lang="en-US" altLang="zh-CN" dirty="0" err="1"/>
                <a:t>i</a:t>
              </a:r>
              <a:r>
                <a:rPr lang="en-US" altLang="zh-CN" dirty="0"/>
                <a:t>]=</a:t>
              </a:r>
              <a:r>
                <a:rPr lang="zh-CN" altLang="en-US" dirty="0"/>
                <a:t>初始近似根</a:t>
              </a:r>
              <a:r>
                <a:rPr lang="en-US" altLang="zh-CN" dirty="0"/>
                <a:t>;</a:t>
              </a:r>
            </a:p>
            <a:p>
              <a:pPr lvl="1"/>
              <a:r>
                <a:rPr lang="en-US" altLang="zh-CN" dirty="0"/>
                <a:t> do {       k=k+1;</a:t>
              </a:r>
            </a:p>
            <a:p>
              <a:pPr lvl="2"/>
              <a:r>
                <a:rPr lang="en-US" altLang="zh-CN" dirty="0"/>
                <a:t>       for (</a:t>
              </a:r>
              <a:r>
                <a:rPr lang="en-US" altLang="zh-CN" dirty="0" err="1"/>
                <a:t>i</a:t>
              </a:r>
              <a:r>
                <a:rPr lang="en-US" altLang="zh-CN" dirty="0"/>
                <a:t>=0;i&lt;</a:t>
              </a:r>
              <a:r>
                <a:rPr lang="en-US" altLang="zh-CN" dirty="0" err="1"/>
                <a:t>n;i</a:t>
              </a:r>
              <a:r>
                <a:rPr lang="en-US" altLang="zh-CN" dirty="0"/>
                <a:t>++)</a:t>
              </a:r>
            </a:p>
            <a:p>
              <a:pPr lvl="2"/>
              <a:r>
                <a:rPr lang="en-US" altLang="zh-CN" dirty="0"/>
                <a:t>          y[</a:t>
              </a:r>
              <a:r>
                <a:rPr lang="en-US" altLang="zh-CN" dirty="0" err="1"/>
                <a:t>i</a:t>
              </a:r>
              <a:r>
                <a:rPr lang="en-US" altLang="zh-CN" dirty="0"/>
                <a:t>]=x[</a:t>
              </a:r>
              <a:r>
                <a:rPr lang="en-US" altLang="zh-CN" dirty="0" err="1"/>
                <a:t>i</a:t>
              </a:r>
              <a:r>
                <a:rPr lang="en-US" altLang="zh-CN" dirty="0"/>
                <a:t>];</a:t>
              </a:r>
            </a:p>
            <a:p>
              <a:pPr lvl="2"/>
              <a:r>
                <a:rPr lang="en-US" altLang="zh-CN" dirty="0"/>
                <a:t>       for (</a:t>
              </a:r>
              <a:r>
                <a:rPr lang="en-US" altLang="zh-CN" dirty="0" err="1"/>
                <a:t>i</a:t>
              </a:r>
              <a:r>
                <a:rPr lang="en-US" altLang="zh-CN" dirty="0"/>
                <a:t>=0;i&lt;</a:t>
              </a:r>
              <a:r>
                <a:rPr lang="en-US" altLang="zh-CN" dirty="0" err="1"/>
                <a:t>n;i</a:t>
              </a:r>
              <a:r>
                <a:rPr lang="en-US" altLang="zh-CN" dirty="0"/>
                <a:t>++)       </a:t>
              </a:r>
            </a:p>
            <a:p>
              <a:pPr lvl="2"/>
              <a:r>
                <a:rPr lang="en-US" altLang="zh-CN" dirty="0"/>
                <a:t>           x[</a:t>
              </a:r>
              <a:r>
                <a:rPr lang="en-US" altLang="zh-CN" dirty="0" err="1"/>
                <a:t>i</a:t>
              </a:r>
              <a:r>
                <a:rPr lang="en-US" altLang="zh-CN" dirty="0"/>
                <a:t>]=</a:t>
              </a:r>
              <a:r>
                <a:rPr lang="en-US" altLang="zh-CN" dirty="0" err="1"/>
                <a:t>gi</a:t>
              </a:r>
              <a:r>
                <a:rPr lang="en-US" altLang="zh-CN" dirty="0"/>
                <a:t>(X);</a:t>
              </a:r>
            </a:p>
            <a:p>
              <a:pPr lvl="3"/>
              <a:r>
                <a:rPr lang="en-US" altLang="zh-CN" dirty="0"/>
                <a:t>c=0;        </a:t>
              </a:r>
            </a:p>
            <a:p>
              <a:pPr lvl="3"/>
              <a:r>
                <a:rPr lang="en-US" altLang="zh-CN" dirty="0"/>
                <a:t>for (</a:t>
              </a:r>
              <a:r>
                <a:rPr lang="en-US" altLang="zh-CN" dirty="0" err="1"/>
                <a:t>i</a:t>
              </a:r>
              <a:r>
                <a:rPr lang="en-US" altLang="zh-CN" dirty="0"/>
                <a:t>=0;i&lt;</a:t>
              </a:r>
              <a:r>
                <a:rPr lang="en-US" altLang="zh-CN" dirty="0" err="1"/>
                <a:t>n;i</a:t>
              </a:r>
              <a:r>
                <a:rPr lang="en-US" altLang="zh-CN" dirty="0"/>
                <a:t>++)</a:t>
              </a:r>
            </a:p>
            <a:p>
              <a:pPr lvl="3"/>
              <a:r>
                <a:rPr lang="en-US" altLang="zh-CN" dirty="0"/>
                <a:t>      c=</a:t>
              </a:r>
              <a:r>
                <a:rPr lang="en-US" altLang="zh-CN" dirty="0" err="1"/>
                <a:t>c+fabs</a:t>
              </a:r>
              <a:r>
                <a:rPr lang="en-US" altLang="zh-CN" dirty="0"/>
                <a:t>(y[</a:t>
              </a:r>
              <a:r>
                <a:rPr lang="en-US" altLang="zh-CN" dirty="0" err="1"/>
                <a:t>i</a:t>
              </a:r>
              <a:r>
                <a:rPr lang="en-US" altLang="zh-CN" dirty="0"/>
                <a:t>]-x[</a:t>
              </a:r>
              <a:r>
                <a:rPr lang="en-US" altLang="zh-CN" dirty="0" err="1"/>
                <a:t>i</a:t>
              </a:r>
              <a:r>
                <a:rPr lang="en-US" altLang="zh-CN" dirty="0"/>
                <a:t>])</a:t>
              </a:r>
              <a:r>
                <a:rPr lang="zh-CN" altLang="en-US" dirty="0"/>
                <a:t>；</a:t>
              </a:r>
            </a:p>
            <a:p>
              <a:pPr lvl="1"/>
              <a:r>
                <a:rPr lang="en-US" altLang="zh-CN" dirty="0"/>
                <a:t>  } while (c&gt;w  and k&lt;</a:t>
              </a:r>
              <a:r>
                <a:rPr lang="en-US" altLang="zh-CN" dirty="0" err="1"/>
                <a:t>maxn</a:t>
              </a:r>
              <a:r>
                <a:rPr lang="en-US" altLang="zh-CN" dirty="0"/>
                <a:t> )</a:t>
              </a:r>
              <a:r>
                <a:rPr lang="zh-CN" altLang="en-US" dirty="0"/>
                <a:t>；</a:t>
              </a:r>
            </a:p>
            <a:p>
              <a:pPr lvl="1"/>
              <a:r>
                <a:rPr lang="zh-CN" altLang="en-US" dirty="0"/>
                <a:t>  </a:t>
              </a:r>
              <a:r>
                <a:rPr lang="en-US" altLang="zh-CN" dirty="0"/>
                <a:t>for (</a:t>
              </a:r>
              <a:r>
                <a:rPr lang="en-US" altLang="zh-CN" dirty="0" err="1"/>
                <a:t>i</a:t>
              </a:r>
              <a:r>
                <a:rPr lang="en-US" altLang="zh-CN" dirty="0"/>
                <a:t>=0;i&lt;</a:t>
              </a:r>
              <a:r>
                <a:rPr lang="en-US" altLang="zh-CN" dirty="0" err="1"/>
                <a:t>n;i</a:t>
              </a:r>
              <a:r>
                <a:rPr lang="en-US" altLang="zh-CN" dirty="0"/>
                <a:t>++)</a:t>
              </a:r>
            </a:p>
            <a:p>
              <a:pPr lvl="1"/>
              <a:r>
                <a:rPr lang="en-US" altLang="zh-CN" dirty="0"/>
                <a:t>  </a:t>
              </a:r>
              <a:r>
                <a:rPr lang="en-US" altLang="zh-CN" dirty="0" err="1"/>
                <a:t>cout</a:t>
              </a:r>
              <a:r>
                <a:rPr lang="en-US" altLang="zh-CN" dirty="0"/>
                <a:t>&lt;&lt;</a:t>
              </a:r>
              <a:r>
                <a:rPr lang="en-US" altLang="zh-CN" dirty="0" err="1"/>
                <a:t>i</a:t>
              </a:r>
              <a:r>
                <a:rPr lang="en-US" altLang="zh-CN" dirty="0"/>
                <a:t>&lt;&lt;“</a:t>
              </a:r>
              <a:r>
                <a:rPr lang="zh-CN" altLang="en-US" dirty="0"/>
                <a:t>变量的近似根是”</a:t>
              </a:r>
              <a:r>
                <a:rPr lang="en-US" altLang="zh-CN" dirty="0"/>
                <a:t>&lt;&lt;x[</a:t>
              </a:r>
              <a:r>
                <a:rPr lang="en-US" altLang="zh-CN" dirty="0" err="1"/>
                <a:t>i</a:t>
              </a:r>
              <a:r>
                <a:rPr lang="en-US" altLang="zh-CN" dirty="0"/>
                <a:t>]</a:t>
              </a:r>
              <a:r>
                <a:rPr lang="zh-CN" altLang="en-US" dirty="0"/>
                <a:t>；</a:t>
              </a:r>
            </a:p>
            <a:p>
              <a:r>
                <a:rPr lang="en-US" altLang="zh-CN" dirty="0"/>
                <a:t>}</a:t>
              </a:r>
            </a:p>
          </p:txBody>
        </p:sp>
      </p:grpSp>
      <p:sp>
        <p:nvSpPr>
          <p:cNvPr id="36" name="矩形 35"/>
          <p:cNvSpPr>
            <a:spLocks noChangeArrowheads="1"/>
          </p:cNvSpPr>
          <p:nvPr/>
        </p:nvSpPr>
        <p:spPr bwMode="auto">
          <a:xfrm>
            <a:off x="3861265" y="748575"/>
            <a:ext cx="4469474"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a:spcBef>
                <a:spcPct val="0"/>
              </a:spcBef>
              <a:buNone/>
            </a:pPr>
            <a:r>
              <a:rPr lang="en-US" altLang="zh-CN"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a:t>
            </a:r>
            <a:r>
              <a:rPr lang="zh-CN" altLang="en-US"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例</a:t>
            </a:r>
            <a:r>
              <a:rPr lang="en-US" altLang="zh-CN"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2-8】</a:t>
            </a:r>
            <a:r>
              <a:rPr lang="zh-CN" altLang="en-US"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迭代法解方程</a:t>
            </a:r>
            <a:endParaRPr lang="zh-CN" altLang="en-US" b="1" dirty="0">
              <a:solidFill>
                <a:schemeClr val="tx1">
                  <a:lumMod val="65000"/>
                  <a:lumOff val="35000"/>
                </a:schemeClr>
              </a:solidFill>
              <a:latin typeface="Arial" panose="020B0604020202020204" pitchFamily="34" charset="0"/>
              <a:ea typeface="宋体" pitchFamily="2" charset="-122"/>
              <a:cs typeface="Arial" panose="020B0604020202020204" pitchFamily="34" charset="0"/>
            </a:endParaRPr>
          </a:p>
        </p:txBody>
      </p:sp>
    </p:spTree>
    <p:extLst>
      <p:ext uri="{BB962C8B-B14F-4D97-AF65-F5344CB8AC3E}">
        <p14:creationId xmlns:p14="http://schemas.microsoft.com/office/powerpoint/2010/main" val="529804851"/>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left)">
                                      <p:cBhvr>
                                        <p:cTn id="7" dur="500"/>
                                        <p:tgtEl>
                                          <p:spTgt spid="36"/>
                                        </p:tgtEl>
                                      </p:cBhvr>
                                    </p:animEffect>
                                  </p:childTnLst>
                                </p:cTn>
                              </p:par>
                            </p:childTnLst>
                          </p:cTn>
                        </p:par>
                        <p:par>
                          <p:cTn id="8" fill="hold">
                            <p:stCondLst>
                              <p:cond delay="500"/>
                            </p:stCondLst>
                            <p:childTnLst>
                              <p:par>
                                <p:cTn id="9" presetID="47" presetClass="entr" presetSubtype="0" fill="hold" nodeType="afterEffect">
                                  <p:stCondLst>
                                    <p:cond delay="0"/>
                                  </p:stCondLst>
                                  <p:childTnLst>
                                    <p:set>
                                      <p:cBhvr>
                                        <p:cTn id="10" dur="1" fill="hold">
                                          <p:stCondLst>
                                            <p:cond delay="0"/>
                                          </p:stCondLst>
                                        </p:cTn>
                                        <p:tgtEl>
                                          <p:spTgt spid="38"/>
                                        </p:tgtEl>
                                        <p:attrNameLst>
                                          <p:attrName>style.visibility</p:attrName>
                                        </p:attrNameLst>
                                      </p:cBhvr>
                                      <p:to>
                                        <p:strVal val="visible"/>
                                      </p:to>
                                    </p:set>
                                    <p:animEffect transition="in" filter="fade">
                                      <p:cBhvr>
                                        <p:cTn id="11" dur="500"/>
                                        <p:tgtEl>
                                          <p:spTgt spid="38"/>
                                        </p:tgtEl>
                                      </p:cBhvr>
                                    </p:animEffect>
                                    <p:anim calcmode="lin" valueType="num">
                                      <p:cBhvr>
                                        <p:cTn id="12" dur="500" fill="hold"/>
                                        <p:tgtEl>
                                          <p:spTgt spid="38"/>
                                        </p:tgtEl>
                                        <p:attrNameLst>
                                          <p:attrName>ppt_x</p:attrName>
                                        </p:attrNameLst>
                                      </p:cBhvr>
                                      <p:tavLst>
                                        <p:tav tm="0">
                                          <p:val>
                                            <p:strVal val="#ppt_x"/>
                                          </p:val>
                                        </p:tav>
                                        <p:tav tm="100000">
                                          <p:val>
                                            <p:strVal val="#ppt_x"/>
                                          </p:val>
                                        </p:tav>
                                      </p:tavLst>
                                    </p:anim>
                                    <p:anim calcmode="lin" valueType="num">
                                      <p:cBhvr>
                                        <p:cTn id="13" dur="500" fill="hold"/>
                                        <p:tgtEl>
                                          <p:spTgt spid="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a:extLst>
              <a:ext uri="{FF2B5EF4-FFF2-40B4-BE49-F238E27FC236}">
                <a16:creationId xmlns:a16="http://schemas.microsoft.com/office/drawing/2014/main" id="{A8033F71-F8E5-4B04-A7B1-3280E4B23594}"/>
              </a:ext>
            </a:extLst>
          </p:cNvPr>
          <p:cNvSpPr>
            <a:spLocks noGrp="1"/>
          </p:cNvSpPr>
          <p:nvPr/>
        </p:nvSpPr>
        <p:spPr>
          <a:xfrm>
            <a:off x="1015928" y="626557"/>
            <a:ext cx="7924800" cy="647700"/>
          </a:xfrm>
          <a:prstGeom prst="roundRect">
            <a:avLst>
              <a:gd name="adj" fmla="val 21667"/>
            </a:avLst>
          </a:prstGeom>
          <a:noFill/>
          <a:ln w="9525">
            <a:noFill/>
          </a:ln>
        </p:spPr>
        <p:txBody>
          <a:bodyPr vert="horz" wrap="square" lIns="91440" tIns="45720" rIns="91440" bIns="45720" anchor="b"/>
          <a:lstStyle>
            <a:lvl1pPr algn="ctr" rtl="0" eaLnBrk="0" fontAlgn="base" hangingPunct="0">
              <a:lnSpc>
                <a:spcPct val="90000"/>
              </a:lnSpc>
              <a:spcBef>
                <a:spcPct val="0"/>
              </a:spcBef>
              <a:spcAft>
                <a:spcPct val="0"/>
              </a:spcAft>
              <a:defRPr sz="3600" b="1">
                <a:solidFill>
                  <a:schemeClr val="tx1"/>
                </a:solidFill>
                <a:effectLst/>
                <a:latin typeface="+mj-lt"/>
                <a:ea typeface="+mj-ea"/>
                <a:cs typeface="+mj-cs"/>
              </a:defRPr>
            </a:lvl1pPr>
            <a:lvl2pPr algn="ctr" rtl="0" eaLnBrk="0" fontAlgn="base" hangingPunct="0">
              <a:lnSpc>
                <a:spcPct val="90000"/>
              </a:lnSpc>
              <a:spcBef>
                <a:spcPct val="0"/>
              </a:spcBef>
              <a:spcAft>
                <a:spcPct val="0"/>
              </a:spcAft>
              <a:defRPr sz="3600" b="1">
                <a:solidFill>
                  <a:schemeClr val="tx1"/>
                </a:solidFill>
                <a:effectLst>
                  <a:outerShdw blurRad="38100" dist="38100" dir="2700000" algn="tl">
                    <a:srgbClr val="C0C0C0"/>
                  </a:outerShdw>
                </a:effectLst>
                <a:latin typeface="Arial" panose="020B0604020202020204" pitchFamily="34" charset="0"/>
                <a:ea typeface="华文中宋" panose="02010600040101010101" pitchFamily="2" charset="-122"/>
              </a:defRPr>
            </a:lvl2pPr>
            <a:lvl3pPr algn="ctr" rtl="0" eaLnBrk="0" fontAlgn="base" hangingPunct="0">
              <a:lnSpc>
                <a:spcPct val="90000"/>
              </a:lnSpc>
              <a:spcBef>
                <a:spcPct val="0"/>
              </a:spcBef>
              <a:spcAft>
                <a:spcPct val="0"/>
              </a:spcAft>
              <a:defRPr sz="3600" b="1">
                <a:solidFill>
                  <a:schemeClr val="tx1"/>
                </a:solidFill>
                <a:effectLst>
                  <a:outerShdw blurRad="38100" dist="38100" dir="2700000" algn="tl">
                    <a:srgbClr val="C0C0C0"/>
                  </a:outerShdw>
                </a:effectLst>
                <a:latin typeface="Arial" panose="020B0604020202020204" pitchFamily="34" charset="0"/>
                <a:ea typeface="华文中宋" panose="02010600040101010101" pitchFamily="2" charset="-122"/>
              </a:defRPr>
            </a:lvl3pPr>
            <a:lvl4pPr algn="ctr" rtl="0" eaLnBrk="0" fontAlgn="base" hangingPunct="0">
              <a:lnSpc>
                <a:spcPct val="90000"/>
              </a:lnSpc>
              <a:spcBef>
                <a:spcPct val="0"/>
              </a:spcBef>
              <a:spcAft>
                <a:spcPct val="0"/>
              </a:spcAft>
              <a:defRPr sz="3600" b="1">
                <a:solidFill>
                  <a:schemeClr val="tx1"/>
                </a:solidFill>
                <a:effectLst>
                  <a:outerShdw blurRad="38100" dist="38100" dir="2700000" algn="tl">
                    <a:srgbClr val="C0C0C0"/>
                  </a:outerShdw>
                </a:effectLst>
                <a:latin typeface="Arial" panose="020B0604020202020204" pitchFamily="34" charset="0"/>
                <a:ea typeface="华文中宋" panose="02010600040101010101" pitchFamily="2" charset="-122"/>
              </a:defRPr>
            </a:lvl4pPr>
            <a:lvl5pPr algn="ctr" rtl="0" eaLnBrk="0" fontAlgn="base" hangingPunct="0">
              <a:lnSpc>
                <a:spcPct val="90000"/>
              </a:lnSpc>
              <a:spcBef>
                <a:spcPct val="0"/>
              </a:spcBef>
              <a:spcAft>
                <a:spcPct val="0"/>
              </a:spcAft>
              <a:defRPr sz="3600" b="1">
                <a:solidFill>
                  <a:schemeClr val="tx1"/>
                </a:solidFill>
                <a:effectLst>
                  <a:outerShdw blurRad="38100" dist="38100" dir="2700000" algn="tl">
                    <a:srgbClr val="C0C0C0"/>
                  </a:outerShdw>
                </a:effectLst>
                <a:latin typeface="Arial" panose="020B0604020202020204" pitchFamily="34" charset="0"/>
                <a:ea typeface="华文中宋" panose="02010600040101010101" pitchFamily="2" charset="-122"/>
              </a:defRPr>
            </a:lvl5pPr>
            <a:lvl6pPr marL="457200" algn="l" rtl="0" fontAlgn="base">
              <a:lnSpc>
                <a:spcPct val="90000"/>
              </a:lnSpc>
              <a:spcBef>
                <a:spcPct val="0"/>
              </a:spcBef>
              <a:spcAft>
                <a:spcPct val="0"/>
              </a:spcAft>
              <a:defRPr sz="3600" b="1">
                <a:solidFill>
                  <a:schemeClr val="tx1"/>
                </a:solidFill>
                <a:effectLst>
                  <a:outerShdw blurRad="38100" dist="38100" dir="2700000" algn="tl">
                    <a:srgbClr val="C0C0C0"/>
                  </a:outerShdw>
                </a:effectLst>
                <a:latin typeface="Arial" panose="020B0604020202020204" pitchFamily="34" charset="0"/>
                <a:ea typeface="华文中宋" panose="02010600040101010101" pitchFamily="2" charset="-122"/>
              </a:defRPr>
            </a:lvl6pPr>
            <a:lvl7pPr marL="914400" algn="l" rtl="0" fontAlgn="base">
              <a:lnSpc>
                <a:spcPct val="90000"/>
              </a:lnSpc>
              <a:spcBef>
                <a:spcPct val="0"/>
              </a:spcBef>
              <a:spcAft>
                <a:spcPct val="0"/>
              </a:spcAft>
              <a:defRPr sz="3600" b="1">
                <a:solidFill>
                  <a:schemeClr val="tx1"/>
                </a:solidFill>
                <a:effectLst>
                  <a:outerShdw blurRad="38100" dist="38100" dir="2700000" algn="tl">
                    <a:srgbClr val="C0C0C0"/>
                  </a:outerShdw>
                </a:effectLst>
                <a:latin typeface="Arial" panose="020B0604020202020204" pitchFamily="34" charset="0"/>
                <a:ea typeface="华文中宋" panose="02010600040101010101" pitchFamily="2" charset="-122"/>
              </a:defRPr>
            </a:lvl7pPr>
            <a:lvl8pPr marL="1371600" algn="l" rtl="0" fontAlgn="base">
              <a:lnSpc>
                <a:spcPct val="90000"/>
              </a:lnSpc>
              <a:spcBef>
                <a:spcPct val="0"/>
              </a:spcBef>
              <a:spcAft>
                <a:spcPct val="0"/>
              </a:spcAft>
              <a:defRPr sz="3600" b="1">
                <a:solidFill>
                  <a:schemeClr val="tx1"/>
                </a:solidFill>
                <a:effectLst>
                  <a:outerShdw blurRad="38100" dist="38100" dir="2700000" algn="tl">
                    <a:srgbClr val="C0C0C0"/>
                  </a:outerShdw>
                </a:effectLst>
                <a:latin typeface="Arial" panose="020B0604020202020204" pitchFamily="34" charset="0"/>
                <a:ea typeface="华文中宋" panose="02010600040101010101" pitchFamily="2" charset="-122"/>
              </a:defRPr>
            </a:lvl8pPr>
            <a:lvl9pPr marL="1828800" algn="l" rtl="0" fontAlgn="base">
              <a:lnSpc>
                <a:spcPct val="90000"/>
              </a:lnSpc>
              <a:spcBef>
                <a:spcPct val="0"/>
              </a:spcBef>
              <a:spcAft>
                <a:spcPct val="0"/>
              </a:spcAft>
              <a:defRPr sz="3600" b="1">
                <a:solidFill>
                  <a:schemeClr val="tx1"/>
                </a:solidFill>
                <a:effectLst>
                  <a:outerShdw blurRad="38100" dist="38100" dir="2700000" algn="tl">
                    <a:srgbClr val="C0C0C0"/>
                  </a:outerShdw>
                </a:effectLst>
                <a:latin typeface="Arial" panose="020B0604020202020204" pitchFamily="34" charset="0"/>
                <a:ea typeface="华文中宋" panose="02010600040101010101" pitchFamily="2" charset="-122"/>
              </a:defRPr>
            </a:lvl9pPr>
          </a:lstStyle>
          <a:p>
            <a:r>
              <a:rPr lang="x-none" altLang="en-US" sz="2400" dirty="0">
                <a:latin typeface="微软雅黑" panose="020B0503020204020204" pitchFamily="34" charset="-122"/>
                <a:ea typeface="微软雅黑" panose="020B0503020204020204" pitchFamily="34" charset="-122"/>
              </a:rPr>
              <a:t>知识回顾</a:t>
            </a:r>
          </a:p>
        </p:txBody>
      </p:sp>
      <p:sp>
        <p:nvSpPr>
          <p:cNvPr id="8" name="内容占位符 2">
            <a:extLst>
              <a:ext uri="{FF2B5EF4-FFF2-40B4-BE49-F238E27FC236}">
                <a16:creationId xmlns:a16="http://schemas.microsoft.com/office/drawing/2014/main" id="{DAACAA7E-DA6F-467E-A38A-6A90F14F8609}"/>
              </a:ext>
            </a:extLst>
          </p:cNvPr>
          <p:cNvSpPr>
            <a:spLocks noGrp="1"/>
          </p:cNvSpPr>
          <p:nvPr/>
        </p:nvSpPr>
        <p:spPr>
          <a:xfrm>
            <a:off x="800028" y="1418719"/>
            <a:ext cx="10283608" cy="4895850"/>
          </a:xfrm>
          <a:prstGeom prst="rect">
            <a:avLst/>
          </a:prstGeom>
          <a:noFill/>
          <a:ln w="9525">
            <a:noFill/>
          </a:ln>
        </p:spPr>
        <p:txBody>
          <a:bodyPr vert="horz" wrap="square" lIns="91440" tIns="45720" rIns="91440" bIns="45720" anchor="t"/>
          <a:lstStyle>
            <a:lvl1pPr marL="342900" indent="-342900" algn="l" rtl="0" eaLnBrk="0" fontAlgn="base" hangingPunct="0">
              <a:lnSpc>
                <a:spcPct val="110000"/>
              </a:lnSpc>
              <a:spcBef>
                <a:spcPts val="500"/>
              </a:spcBef>
              <a:spcAft>
                <a:spcPct val="0"/>
              </a:spcAft>
              <a:buClr>
                <a:schemeClr val="tx1"/>
              </a:buClr>
              <a:buFont typeface="Wingdings" panose="05000000000000000000" pitchFamily="2" charset="2"/>
              <a:buBlip>
                <a:blip r:embed="rId3"/>
              </a:buBlip>
              <a:defRPr sz="2400" b="1">
                <a:solidFill>
                  <a:schemeClr val="tx1"/>
                </a:solidFill>
                <a:effectLst/>
                <a:latin typeface="宋体" panose="02010600030101010101" pitchFamily="2" charset="-122"/>
                <a:ea typeface="宋体" panose="02010600030101010101" pitchFamily="2" charset="-122"/>
                <a:cs typeface="+mn-cs"/>
              </a:defRPr>
            </a:lvl1pPr>
            <a:lvl2pPr marL="742950" indent="-285750" algn="l" rtl="0" eaLnBrk="0" fontAlgn="base" hangingPunct="0">
              <a:lnSpc>
                <a:spcPct val="110000"/>
              </a:lnSpc>
              <a:spcBef>
                <a:spcPts val="500"/>
              </a:spcBef>
              <a:spcAft>
                <a:spcPct val="0"/>
              </a:spcAft>
              <a:buClr>
                <a:srgbClr val="CC0000"/>
              </a:buClr>
              <a:buFont typeface="Wingdings" panose="05000000000000000000" pitchFamily="2" charset="2"/>
              <a:buChar char="u"/>
              <a:defRPr sz="2400" b="1">
                <a:solidFill>
                  <a:schemeClr val="tx1"/>
                </a:solidFill>
                <a:effectLst/>
                <a:latin typeface="宋体" panose="02010600030101010101" pitchFamily="2" charset="-122"/>
                <a:ea typeface="宋体" panose="02010600030101010101" pitchFamily="2" charset="-122"/>
              </a:defRPr>
            </a:lvl2pPr>
            <a:lvl3pPr marL="1143000" indent="-228600" algn="l" rtl="0" eaLnBrk="0" fontAlgn="base" hangingPunct="0">
              <a:lnSpc>
                <a:spcPct val="110000"/>
              </a:lnSpc>
              <a:spcBef>
                <a:spcPts val="500"/>
              </a:spcBef>
              <a:spcAft>
                <a:spcPct val="0"/>
              </a:spcAft>
              <a:buClr>
                <a:srgbClr val="CC0000"/>
              </a:buClr>
              <a:buFont typeface="Wingdings" panose="05000000000000000000" pitchFamily="2" charset="2"/>
              <a:buChar char="Ø"/>
              <a:defRPr sz="2400" b="1">
                <a:solidFill>
                  <a:schemeClr val="tx1"/>
                </a:solidFill>
                <a:effectLst/>
                <a:latin typeface="宋体" panose="02010600030101010101" pitchFamily="2" charset="-122"/>
                <a:ea typeface="宋体" panose="02010600030101010101" pitchFamily="2" charset="-122"/>
              </a:defRPr>
            </a:lvl3pPr>
            <a:lvl4pPr marL="1600200" indent="-228600" algn="l" rtl="0" eaLnBrk="0" fontAlgn="base" hangingPunct="0">
              <a:lnSpc>
                <a:spcPct val="110000"/>
              </a:lnSpc>
              <a:spcBef>
                <a:spcPts val="500"/>
              </a:spcBef>
              <a:spcAft>
                <a:spcPct val="0"/>
              </a:spcAft>
              <a:buClr>
                <a:schemeClr val="tx1"/>
              </a:buClr>
              <a:buBlip>
                <a:blip r:embed="rId3"/>
              </a:buBlip>
              <a:defRPr sz="2400" b="1">
                <a:solidFill>
                  <a:schemeClr val="tx1"/>
                </a:solidFill>
                <a:effectLst/>
                <a:latin typeface="宋体" panose="02010600030101010101" pitchFamily="2" charset="-122"/>
                <a:ea typeface="宋体" panose="02010600030101010101" pitchFamily="2" charset="-122"/>
              </a:defRPr>
            </a:lvl4pPr>
            <a:lvl5pPr marL="2057400" indent="-228600" algn="l" rtl="0" eaLnBrk="0" fontAlgn="base" hangingPunct="0">
              <a:lnSpc>
                <a:spcPct val="110000"/>
              </a:lnSpc>
              <a:spcBef>
                <a:spcPts val="500"/>
              </a:spcBef>
              <a:spcAft>
                <a:spcPct val="0"/>
              </a:spcAft>
              <a:buClr>
                <a:schemeClr val="tx1"/>
              </a:buClr>
              <a:buFont typeface="Wingdings" panose="05000000000000000000" pitchFamily="2" charset="2"/>
              <a:buBlip>
                <a:blip r:embed="rId3"/>
              </a:buBlip>
              <a:defRPr sz="2400" b="1">
                <a:solidFill>
                  <a:schemeClr val="tx1"/>
                </a:solidFill>
                <a:effectLst/>
                <a:latin typeface="宋体" panose="02010600030101010101" pitchFamily="2" charset="-122"/>
                <a:ea typeface="宋体" panose="02010600030101010101" pitchFamily="2" charset="-122"/>
              </a:defRPr>
            </a:lvl5pPr>
            <a:lvl6pPr marL="2514600" indent="-228600" algn="l" rtl="0" fontAlgn="base">
              <a:spcBef>
                <a:spcPct val="20000"/>
              </a:spcBef>
              <a:spcAft>
                <a:spcPct val="0"/>
              </a:spcAft>
              <a:buClr>
                <a:schemeClr val="tx1"/>
              </a:buClr>
              <a:buFont typeface="Wingdings" panose="05000000000000000000" pitchFamily="2" charset="2"/>
              <a:buBlip>
                <a:blip r:embed="rId3"/>
              </a:buBlip>
              <a:defRPr sz="2400" b="1">
                <a:solidFill>
                  <a:schemeClr val="tx1"/>
                </a:solidFill>
                <a:effectLst>
                  <a:outerShdw blurRad="38100" dist="38100" dir="2700000" algn="tl">
                    <a:srgbClr val="C0C0C0"/>
                  </a:outerShdw>
                </a:effectLst>
                <a:latin typeface="+mn-lt"/>
                <a:ea typeface="+mn-ea"/>
              </a:defRPr>
            </a:lvl6pPr>
            <a:lvl7pPr marL="2971800" indent="-228600" algn="l" rtl="0" fontAlgn="base">
              <a:spcBef>
                <a:spcPct val="20000"/>
              </a:spcBef>
              <a:spcAft>
                <a:spcPct val="0"/>
              </a:spcAft>
              <a:buClr>
                <a:schemeClr val="tx1"/>
              </a:buClr>
              <a:buFont typeface="Wingdings" panose="05000000000000000000" pitchFamily="2" charset="2"/>
              <a:buBlip>
                <a:blip r:embed="rId3"/>
              </a:buBlip>
              <a:defRPr sz="2400" b="1">
                <a:solidFill>
                  <a:schemeClr val="tx1"/>
                </a:solidFill>
                <a:effectLst>
                  <a:outerShdw blurRad="38100" dist="38100" dir="2700000" algn="tl">
                    <a:srgbClr val="C0C0C0"/>
                  </a:outerShdw>
                </a:effectLst>
                <a:latin typeface="+mn-lt"/>
                <a:ea typeface="+mn-ea"/>
              </a:defRPr>
            </a:lvl7pPr>
            <a:lvl8pPr marL="3429000" indent="-228600" algn="l" rtl="0" fontAlgn="base">
              <a:spcBef>
                <a:spcPct val="20000"/>
              </a:spcBef>
              <a:spcAft>
                <a:spcPct val="0"/>
              </a:spcAft>
              <a:buClr>
                <a:schemeClr val="tx1"/>
              </a:buClr>
              <a:buFont typeface="Wingdings" panose="05000000000000000000" pitchFamily="2" charset="2"/>
              <a:buBlip>
                <a:blip r:embed="rId3"/>
              </a:buBlip>
              <a:defRPr sz="2400" b="1">
                <a:solidFill>
                  <a:schemeClr val="tx1"/>
                </a:solidFill>
                <a:effectLst>
                  <a:outerShdw blurRad="38100" dist="38100" dir="2700000" algn="tl">
                    <a:srgbClr val="C0C0C0"/>
                  </a:outerShdw>
                </a:effectLst>
                <a:latin typeface="+mn-lt"/>
                <a:ea typeface="+mn-ea"/>
              </a:defRPr>
            </a:lvl8pPr>
            <a:lvl9pPr marL="3886200" indent="-228600" algn="l" rtl="0" fontAlgn="base">
              <a:spcBef>
                <a:spcPct val="20000"/>
              </a:spcBef>
              <a:spcAft>
                <a:spcPct val="0"/>
              </a:spcAft>
              <a:buClr>
                <a:schemeClr val="tx1"/>
              </a:buClr>
              <a:buFont typeface="Wingdings" panose="05000000000000000000" pitchFamily="2" charset="2"/>
              <a:buBlip>
                <a:blip r:embed="rId3"/>
              </a:buBlip>
              <a:defRPr sz="2400" b="1">
                <a:solidFill>
                  <a:schemeClr val="tx1"/>
                </a:solidFill>
                <a:effectLst>
                  <a:outerShdw blurRad="38100" dist="38100" dir="2700000" algn="tl">
                    <a:srgbClr val="C0C0C0"/>
                  </a:outerShdw>
                </a:effectLst>
                <a:latin typeface="+mn-lt"/>
                <a:ea typeface="+mn-ea"/>
              </a:defRPr>
            </a:lvl9pPr>
          </a:lstStyle>
          <a:p>
            <a:pPr>
              <a:buClr>
                <a:schemeClr val="accent1"/>
              </a:buClr>
              <a:buChar char="l"/>
            </a:pPr>
            <a:r>
              <a:rPr lang="zh-CN" altLang="en-US" b="0" dirty="0">
                <a:latin typeface="微软雅黑" panose="020B0503020204020204" pitchFamily="34" charset="-122"/>
                <a:ea typeface="微软雅黑" panose="020B0503020204020204" pitchFamily="34" charset="-122"/>
              </a:rPr>
              <a:t>算法的特性</a:t>
            </a:r>
            <a:endParaRPr lang="en-US" altLang="zh-CN" b="0" dirty="0">
              <a:latin typeface="微软雅黑" panose="020B0503020204020204" pitchFamily="34" charset="-122"/>
              <a:ea typeface="微软雅黑" panose="020B0503020204020204" pitchFamily="34" charset="-122"/>
            </a:endParaRPr>
          </a:p>
          <a:p>
            <a:pPr lvl="1">
              <a:buClr>
                <a:schemeClr val="accent1"/>
              </a:buClr>
              <a:buFont typeface="Wingdings" panose="05000000000000000000" pitchFamily="2" charset="2"/>
              <a:buChar char="Ø"/>
            </a:pPr>
            <a:r>
              <a:rPr lang="zh-CN" altLang="en-US" b="0" dirty="0">
                <a:latin typeface="微软雅黑" panose="020B0503020204020204" pitchFamily="34" charset="-122"/>
                <a:ea typeface="微软雅黑" panose="020B0503020204020204" pitchFamily="34" charset="-122"/>
              </a:rPr>
              <a:t>有限性、可行性、确定性、输入、输出。</a:t>
            </a:r>
            <a:endParaRPr lang="en-US" altLang="zh-CN" b="0" dirty="0">
              <a:latin typeface="微软雅黑" panose="020B0503020204020204" pitchFamily="34" charset="-122"/>
              <a:ea typeface="微软雅黑" panose="020B0503020204020204" pitchFamily="34" charset="-122"/>
            </a:endParaRPr>
          </a:p>
          <a:p>
            <a:pPr>
              <a:buClr>
                <a:schemeClr val="accent1"/>
              </a:buClr>
              <a:buChar char="l"/>
            </a:pPr>
            <a:r>
              <a:rPr lang="zh-CN" altLang="en-US" b="0" dirty="0">
                <a:latin typeface="微软雅黑" panose="020B0503020204020204" pitchFamily="34" charset="-122"/>
                <a:ea typeface="微软雅黑" panose="020B0503020204020204" pitchFamily="34" charset="-122"/>
              </a:rPr>
              <a:t>什么是算法的复杂性</a:t>
            </a:r>
            <a:endParaRPr lang="en-US" altLang="zh-CN" b="0" dirty="0">
              <a:latin typeface="微软雅黑" panose="020B0503020204020204" pitchFamily="34" charset="-122"/>
              <a:ea typeface="微软雅黑" panose="020B0503020204020204" pitchFamily="34" charset="-122"/>
            </a:endParaRPr>
          </a:p>
          <a:p>
            <a:pPr lvl="1">
              <a:buClr>
                <a:schemeClr val="accent1"/>
              </a:buClr>
              <a:buChar char="Ø"/>
            </a:pPr>
            <a:r>
              <a:rPr lang="zh-CN" altLang="en-US" b="0" dirty="0">
                <a:latin typeface="微软雅黑" panose="020B0503020204020204" pitchFamily="34" charset="-122"/>
                <a:ea typeface="微软雅黑" panose="020B0503020204020204" pitchFamily="34" charset="-122"/>
              </a:rPr>
              <a:t>算法的复杂性是算法运行需要的计算机资源的量，分为时间复杂性和空间复杂性</a:t>
            </a:r>
            <a:endParaRPr lang="en-US" altLang="zh-CN" b="0" dirty="0">
              <a:latin typeface="微软雅黑" panose="020B0503020204020204" pitchFamily="34" charset="-122"/>
              <a:ea typeface="微软雅黑" panose="020B0503020204020204" pitchFamily="34" charset="-122"/>
            </a:endParaRPr>
          </a:p>
          <a:p>
            <a:pPr>
              <a:buClr>
                <a:schemeClr val="accent1"/>
              </a:buClr>
              <a:buFont typeface="Wingdings" panose="05000000000000000000" pitchFamily="2" charset="2"/>
              <a:buChar char="l"/>
            </a:pPr>
            <a:r>
              <a:rPr lang="zh-CN" altLang="en-US" b="0" dirty="0">
                <a:latin typeface="微软雅黑" panose="020B0503020204020204" pitchFamily="34" charset="-122"/>
                <a:ea typeface="微软雅黑" panose="020B0503020204020204" pitchFamily="34" charset="-122"/>
              </a:rPr>
              <a:t>算法的渐进复杂性</a:t>
            </a:r>
            <a:endParaRPr lang="en-US" altLang="zh-CN" b="0" dirty="0">
              <a:latin typeface="微软雅黑" panose="020B0503020204020204" pitchFamily="34" charset="-122"/>
              <a:ea typeface="微软雅黑" panose="020B0503020204020204" pitchFamily="34" charset="-122"/>
            </a:endParaRPr>
          </a:p>
          <a:p>
            <a:pPr lvl="1">
              <a:buClr>
                <a:schemeClr val="accent1"/>
              </a:buClr>
              <a:buChar char="Ø"/>
            </a:pPr>
            <a:r>
              <a:rPr lang="zh-CN" altLang="en-US" b="0" dirty="0">
                <a:latin typeface="微软雅黑" panose="020B0503020204020204" pitchFamily="34" charset="-122"/>
                <a:ea typeface="微软雅黑" panose="020B0503020204020204" pitchFamily="34" charset="-122"/>
              </a:rPr>
              <a:t>当 </a:t>
            </a:r>
            <a:r>
              <a:rPr lang="en-US" altLang="zh-CN" b="0" dirty="0">
                <a:latin typeface="微软雅黑" panose="020B0503020204020204" pitchFamily="34" charset="-122"/>
                <a:ea typeface="微软雅黑" panose="020B0503020204020204" pitchFamily="34" charset="-122"/>
              </a:rPr>
              <a:t>n→∞</a:t>
            </a:r>
            <a:r>
              <a:rPr lang="zh-CN" altLang="en-US" b="0" dirty="0">
                <a:latin typeface="微软雅黑" panose="020B0503020204020204" pitchFamily="34" charset="-122"/>
                <a:ea typeface="微软雅黑" panose="020B0503020204020204" pitchFamily="34" charset="-122"/>
              </a:rPr>
              <a:t>时</a:t>
            </a:r>
            <a:r>
              <a:rPr lang="en-US" altLang="zh-CN" b="0" dirty="0">
                <a:latin typeface="微软雅黑" panose="020B0503020204020204" pitchFamily="34" charset="-122"/>
                <a:ea typeface="微软雅黑" panose="020B0503020204020204" pitchFamily="34" charset="-122"/>
              </a:rPr>
              <a:t>,</a:t>
            </a:r>
            <a:r>
              <a:rPr lang="zh-CN" altLang="en-US" b="0" dirty="0">
                <a:latin typeface="微软雅黑" panose="020B0503020204020204" pitchFamily="34" charset="-122"/>
                <a:ea typeface="微软雅黑" panose="020B0503020204020204" pitchFamily="34" charset="-122"/>
              </a:rPr>
              <a:t>一般</a:t>
            </a:r>
            <a:r>
              <a:rPr lang="en-US" altLang="zh-CN" b="0" dirty="0">
                <a:latin typeface="微软雅黑" panose="020B0503020204020204" pitchFamily="34" charset="-122"/>
                <a:ea typeface="微软雅黑" panose="020B0503020204020204" pitchFamily="34" charset="-122"/>
              </a:rPr>
              <a:t>T(n) →∞</a:t>
            </a:r>
            <a:r>
              <a:rPr lang="zh-CN" altLang="en-US" b="0" dirty="0">
                <a:latin typeface="微软雅黑" panose="020B0503020204020204" pitchFamily="34" charset="-122"/>
                <a:ea typeface="微软雅黑" panose="020B0503020204020204" pitchFamily="34" charset="-122"/>
              </a:rPr>
              <a:t>；如果存在 </a:t>
            </a:r>
            <a:r>
              <a:rPr lang="en-US" altLang="zh-CN" b="0" dirty="0">
                <a:latin typeface="微软雅黑" panose="020B0503020204020204" pitchFamily="34" charset="-122"/>
                <a:ea typeface="微软雅黑" panose="020B0503020204020204" pitchFamily="34" charset="-122"/>
              </a:rPr>
              <a:t>t(n)</a:t>
            </a:r>
            <a:r>
              <a:rPr lang="zh-CN" altLang="en-US" b="0" dirty="0">
                <a:latin typeface="微软雅黑" panose="020B0503020204020204" pitchFamily="34" charset="-122"/>
                <a:ea typeface="微软雅黑" panose="020B0503020204020204" pitchFamily="34" charset="-122"/>
              </a:rPr>
              <a:t> ，当</a:t>
            </a:r>
            <a:r>
              <a:rPr lang="en-US" altLang="zh-CN" b="0" dirty="0">
                <a:latin typeface="微软雅黑" panose="020B0503020204020204" pitchFamily="34" charset="-122"/>
                <a:ea typeface="微软雅黑" panose="020B0503020204020204" pitchFamily="34" charset="-122"/>
              </a:rPr>
              <a:t>n→∞</a:t>
            </a:r>
            <a:r>
              <a:rPr lang="zh-CN" altLang="en-US" b="0" dirty="0">
                <a:latin typeface="微软雅黑" panose="020B0503020204020204" pitchFamily="34" charset="-122"/>
                <a:ea typeface="微软雅黑" panose="020B0503020204020204" pitchFamily="34" charset="-122"/>
              </a:rPr>
              <a:t>时，使得</a:t>
            </a:r>
            <a:r>
              <a:rPr lang="en-US" altLang="zh-CN" b="0" dirty="0">
                <a:latin typeface="微软雅黑" panose="020B0503020204020204" pitchFamily="34" charset="-122"/>
                <a:ea typeface="微软雅黑" panose="020B0503020204020204" pitchFamily="34" charset="-122"/>
              </a:rPr>
              <a:t>(T(n) - t(n) )/ T(n) →0 </a:t>
            </a:r>
            <a:r>
              <a:rPr lang="zh-CN" altLang="en-US" b="0" dirty="0">
                <a:latin typeface="微软雅黑" panose="020B0503020204020204" pitchFamily="34" charset="-122"/>
                <a:ea typeface="微软雅黑" panose="020B0503020204020204" pitchFamily="34" charset="-122"/>
              </a:rPr>
              <a:t>，则</a:t>
            </a:r>
            <a:r>
              <a:rPr lang="en-US" altLang="zh-CN" b="0" dirty="0">
                <a:latin typeface="微软雅黑" panose="020B0503020204020204" pitchFamily="34" charset="-122"/>
                <a:ea typeface="微软雅黑" panose="020B0503020204020204" pitchFamily="34" charset="-122"/>
              </a:rPr>
              <a:t>t(n)</a:t>
            </a:r>
            <a:r>
              <a:rPr lang="zh-CN" altLang="en-US" b="0" dirty="0">
                <a:latin typeface="微软雅黑" panose="020B0503020204020204" pitchFamily="34" charset="-122"/>
                <a:ea typeface="微软雅黑" panose="020B0503020204020204" pitchFamily="34" charset="-122"/>
              </a:rPr>
              <a:t>是</a:t>
            </a:r>
            <a:r>
              <a:rPr lang="en-US" altLang="zh-CN" b="0" dirty="0">
                <a:latin typeface="微软雅黑" panose="020B0503020204020204" pitchFamily="34" charset="-122"/>
                <a:ea typeface="微软雅黑" panose="020B0503020204020204" pitchFamily="34" charset="-122"/>
              </a:rPr>
              <a:t>T(n)</a:t>
            </a:r>
            <a:r>
              <a:rPr lang="zh-CN" altLang="en-US" b="0" dirty="0">
                <a:latin typeface="微软雅黑" panose="020B0503020204020204" pitchFamily="34" charset="-122"/>
                <a:ea typeface="微软雅黑" panose="020B0503020204020204" pitchFamily="34" charset="-122"/>
              </a:rPr>
              <a:t>的渐近复杂性。</a:t>
            </a:r>
          </a:p>
          <a:p>
            <a:pPr>
              <a:buClr>
                <a:schemeClr val="accent1"/>
              </a:buClr>
              <a:buFont typeface="Wingdings" panose="05000000000000000000" pitchFamily="2" charset="2"/>
              <a:buChar char="l"/>
            </a:pPr>
            <a:r>
              <a:rPr lang="zh-CN" altLang="en-US" b="0" dirty="0">
                <a:latin typeface="微软雅黑" panose="020B0503020204020204" pitchFamily="34" charset="-122"/>
                <a:ea typeface="微软雅黑" panose="020B0503020204020204" pitchFamily="34" charset="-122"/>
              </a:rPr>
              <a:t>渐进分析的记号、渐进分析记号的性质等</a:t>
            </a:r>
            <a:endParaRPr lang="en-US" altLang="zh-CN" b="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0159523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椭圆 33"/>
          <p:cNvSpPr/>
          <p:nvPr/>
        </p:nvSpPr>
        <p:spPr>
          <a:xfrm>
            <a:off x="5183226" y="1511893"/>
            <a:ext cx="1825548" cy="1825548"/>
          </a:xfrm>
          <a:prstGeom prst="ellipse">
            <a:avLst/>
          </a:prstGeom>
          <a:solidFill>
            <a:schemeClr val="accent2"/>
          </a:solidFill>
          <a:ln>
            <a:noFill/>
          </a:ln>
          <a:effectLst>
            <a:innerShdw blurRad="127000" dist="635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8"/>
          <p:cNvSpPr txBox="1"/>
          <p:nvPr/>
        </p:nvSpPr>
        <p:spPr>
          <a:xfrm>
            <a:off x="5471470" y="1762948"/>
            <a:ext cx="1249061" cy="1323439"/>
          </a:xfrm>
          <a:prstGeom prst="rect">
            <a:avLst/>
          </a:prstGeom>
          <a:noFill/>
        </p:spPr>
        <p:txBody>
          <a:bodyPr wrap="none" rtlCol="0">
            <a:spAutoFit/>
          </a:bodyPr>
          <a:lstStyle/>
          <a:p>
            <a:pPr algn="ctr"/>
            <a:r>
              <a:rPr lang="en-US" altLang="zh-CN" sz="8000" dirty="0">
                <a:solidFill>
                  <a:schemeClr val="bg1"/>
                </a:solidFill>
                <a:effectLst>
                  <a:innerShdw blurRad="127000" dist="63500" dir="16200000">
                    <a:prstClr val="black">
                      <a:alpha val="50000"/>
                    </a:prstClr>
                  </a:innerShdw>
                </a:effectLst>
                <a:latin typeface="Impact" panose="020B0806030902050204" pitchFamily="34" charset="0"/>
              </a:rPr>
              <a:t>02</a:t>
            </a:r>
            <a:endParaRPr lang="zh-CN" altLang="en-US" sz="8000" dirty="0">
              <a:solidFill>
                <a:schemeClr val="bg1"/>
              </a:solidFill>
              <a:effectLst>
                <a:innerShdw blurRad="127000" dist="63500" dir="16200000">
                  <a:prstClr val="black">
                    <a:alpha val="50000"/>
                  </a:prstClr>
                </a:innerShdw>
              </a:effectLst>
              <a:latin typeface="Impact" panose="020B0806030902050204" pitchFamily="34" charset="0"/>
            </a:endParaRPr>
          </a:p>
        </p:txBody>
      </p:sp>
      <p:sp>
        <p:nvSpPr>
          <p:cNvPr id="30" name="TextBox 64"/>
          <p:cNvSpPr txBox="1"/>
          <p:nvPr/>
        </p:nvSpPr>
        <p:spPr>
          <a:xfrm>
            <a:off x="3507249" y="3975220"/>
            <a:ext cx="5321300" cy="769441"/>
          </a:xfrm>
          <a:prstGeom prst="rect">
            <a:avLst/>
          </a:prstGeom>
          <a:noFill/>
        </p:spPr>
        <p:txBody>
          <a:bodyPr wrap="square" rtlCol="0" anchor="ctr">
            <a:spAutoFit/>
          </a:bodyPr>
          <a:lstStyle>
            <a:defPPr>
              <a:defRPr lang="zh-CN"/>
            </a:defPPr>
            <a:lvl1pPr>
              <a:defRPr sz="3000" b="1">
                <a:solidFill>
                  <a:schemeClr val="bg1"/>
                </a:solidFill>
                <a:latin typeface="微软雅黑" panose="020B0503020204020204" pitchFamily="34" charset="-122"/>
                <a:ea typeface="微软雅黑" panose="020B0503020204020204" pitchFamily="34" charset="-122"/>
              </a:defRPr>
            </a:lvl1pPr>
          </a:lstStyle>
          <a:p>
            <a:pPr algn="ctr" fontAlgn="ctr"/>
            <a:r>
              <a:rPr lang="zh-CN" altLang="en-US" sz="4400" dirty="0">
                <a:solidFill>
                  <a:schemeClr val="accent2"/>
                </a:solidFill>
                <a:effectLst>
                  <a:innerShdw blurRad="76200" dist="38100" dir="13500000">
                    <a:prstClr val="black">
                      <a:alpha val="50000"/>
                    </a:prstClr>
                  </a:innerShdw>
                </a:effectLst>
              </a:rPr>
              <a:t>蛮力法</a:t>
            </a:r>
          </a:p>
        </p:txBody>
      </p:sp>
    </p:spTree>
    <p:extLst>
      <p:ext uri="{BB962C8B-B14F-4D97-AF65-F5344CB8AC3E}">
        <p14:creationId xmlns:p14="http://schemas.microsoft.com/office/powerpoint/2010/main" val="26309357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randombar(horizontal)">
                                      <p:cBhvr>
                                        <p:cTn id="7" dur="500"/>
                                        <p:tgtEl>
                                          <p:spTgt spid="30"/>
                                        </p:tgtEl>
                                      </p:cBhvr>
                                    </p:animEffect>
                                  </p:childTnLst>
                                </p:cTn>
                              </p:par>
                            </p:childTnLst>
                          </p:cTn>
                        </p:par>
                        <p:par>
                          <p:cTn id="8" fill="hold">
                            <p:stCondLst>
                              <p:cond delay="1350"/>
                            </p:stCondLst>
                            <p:childTnLst>
                              <p:par>
                                <p:cTn id="9" presetID="53" presetClass="entr" presetSubtype="16" fill="hold" grpId="0" nodeType="afterEffect">
                                  <p:stCondLst>
                                    <p:cond delay="250"/>
                                  </p:stCondLst>
                                  <p:childTnLst>
                                    <p:set>
                                      <p:cBhvr>
                                        <p:cTn id="10" dur="1" fill="hold">
                                          <p:stCondLst>
                                            <p:cond delay="0"/>
                                          </p:stCondLst>
                                        </p:cTn>
                                        <p:tgtEl>
                                          <p:spTgt spid="29"/>
                                        </p:tgtEl>
                                        <p:attrNameLst>
                                          <p:attrName>style.visibility</p:attrName>
                                        </p:attrNameLst>
                                      </p:cBhvr>
                                      <p:to>
                                        <p:strVal val="visible"/>
                                      </p:to>
                                    </p:set>
                                    <p:anim calcmode="lin" valueType="num">
                                      <p:cBhvr>
                                        <p:cTn id="11" dur="500" fill="hold"/>
                                        <p:tgtEl>
                                          <p:spTgt spid="29"/>
                                        </p:tgtEl>
                                        <p:attrNameLst>
                                          <p:attrName>ppt_w</p:attrName>
                                        </p:attrNameLst>
                                      </p:cBhvr>
                                      <p:tavLst>
                                        <p:tav tm="0">
                                          <p:val>
                                            <p:fltVal val="0"/>
                                          </p:val>
                                        </p:tav>
                                        <p:tav tm="100000">
                                          <p:val>
                                            <p:strVal val="#ppt_w"/>
                                          </p:val>
                                        </p:tav>
                                      </p:tavLst>
                                    </p:anim>
                                    <p:anim calcmode="lin" valueType="num">
                                      <p:cBhvr>
                                        <p:cTn id="12" dur="500" fill="hold"/>
                                        <p:tgtEl>
                                          <p:spTgt spid="29"/>
                                        </p:tgtEl>
                                        <p:attrNameLst>
                                          <p:attrName>ppt_h</p:attrName>
                                        </p:attrNameLst>
                                      </p:cBhvr>
                                      <p:tavLst>
                                        <p:tav tm="0">
                                          <p:val>
                                            <p:fltVal val="0"/>
                                          </p:val>
                                        </p:tav>
                                        <p:tav tm="100000">
                                          <p:val>
                                            <p:strVal val="#ppt_h"/>
                                          </p:val>
                                        </p:tav>
                                      </p:tavLst>
                                    </p:anim>
                                    <p:animEffect transition="in" filter="fade">
                                      <p:cBhvr>
                                        <p:cTn id="13" dur="500"/>
                                        <p:tgtEl>
                                          <p:spTgt spid="29"/>
                                        </p:tgtEl>
                                      </p:cBhvr>
                                    </p:animEffect>
                                  </p:childTnLst>
                                </p:cTn>
                              </p:par>
                            </p:childTnLst>
                          </p:cTn>
                        </p:par>
                        <p:par>
                          <p:cTn id="14" fill="hold">
                            <p:stCondLst>
                              <p:cond delay="2100"/>
                            </p:stCondLst>
                            <p:childTnLst>
                              <p:par>
                                <p:cTn id="15" presetID="50" presetClass="entr" presetSubtype="0" decel="100000" fill="hold" grpId="0" nodeType="afterEffect">
                                  <p:stCondLst>
                                    <p:cond delay="0"/>
                                  </p:stCondLst>
                                  <p:childTnLst>
                                    <p:set>
                                      <p:cBhvr>
                                        <p:cTn id="16" dur="1" fill="hold">
                                          <p:stCondLst>
                                            <p:cond delay="0"/>
                                          </p:stCondLst>
                                        </p:cTn>
                                        <p:tgtEl>
                                          <p:spTgt spid="34"/>
                                        </p:tgtEl>
                                        <p:attrNameLst>
                                          <p:attrName>style.visibility</p:attrName>
                                        </p:attrNameLst>
                                      </p:cBhvr>
                                      <p:to>
                                        <p:strVal val="visible"/>
                                      </p:to>
                                    </p:set>
                                    <p:anim calcmode="lin" valueType="num">
                                      <p:cBhvr>
                                        <p:cTn id="17" dur="350" fill="hold"/>
                                        <p:tgtEl>
                                          <p:spTgt spid="34"/>
                                        </p:tgtEl>
                                        <p:attrNameLst>
                                          <p:attrName>ppt_w</p:attrName>
                                        </p:attrNameLst>
                                      </p:cBhvr>
                                      <p:tavLst>
                                        <p:tav tm="0">
                                          <p:val>
                                            <p:strVal val="#ppt_w+.3"/>
                                          </p:val>
                                        </p:tav>
                                        <p:tav tm="100000">
                                          <p:val>
                                            <p:strVal val="#ppt_w"/>
                                          </p:val>
                                        </p:tav>
                                      </p:tavLst>
                                    </p:anim>
                                    <p:anim calcmode="lin" valueType="num">
                                      <p:cBhvr>
                                        <p:cTn id="18" dur="350" fill="hold"/>
                                        <p:tgtEl>
                                          <p:spTgt spid="34"/>
                                        </p:tgtEl>
                                        <p:attrNameLst>
                                          <p:attrName>ppt_h</p:attrName>
                                        </p:attrNameLst>
                                      </p:cBhvr>
                                      <p:tavLst>
                                        <p:tav tm="0">
                                          <p:val>
                                            <p:strVal val="#ppt_h"/>
                                          </p:val>
                                        </p:tav>
                                        <p:tav tm="100000">
                                          <p:val>
                                            <p:strVal val="#ppt_h"/>
                                          </p:val>
                                        </p:tav>
                                      </p:tavLst>
                                    </p:anim>
                                    <p:animEffect transition="in" filter="fade">
                                      <p:cBhvr>
                                        <p:cTn id="19" dur="35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29" grpId="0"/>
      <p:bldP spid="3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346991" y="4926580"/>
            <a:ext cx="600770" cy="203131"/>
            <a:chOff x="2957773" y="3083499"/>
            <a:chExt cx="600770" cy="203131"/>
          </a:xfrm>
        </p:grpSpPr>
        <p:sp>
          <p:nvSpPr>
            <p:cNvPr id="3" name="矩形 2"/>
            <p:cNvSpPr/>
            <p:nvPr/>
          </p:nvSpPr>
          <p:spPr>
            <a:xfrm>
              <a:off x="3061932" y="3167064"/>
              <a:ext cx="364685" cy="36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椭圆 103"/>
            <p:cNvSpPr/>
            <p:nvPr/>
          </p:nvSpPr>
          <p:spPr>
            <a:xfrm>
              <a:off x="3355411" y="3083499"/>
              <a:ext cx="203132" cy="203131"/>
            </a:xfrm>
            <a:prstGeom prst="ellipse">
              <a:avLst/>
            </a:prstGeom>
            <a:solidFill>
              <a:schemeClr val="tx1">
                <a:lumMod val="75000"/>
                <a:lumOff val="25000"/>
              </a:schemeClr>
            </a:solidFill>
            <a:ln>
              <a:noFill/>
            </a:ln>
            <a:effectLst>
              <a:outerShdw blurRad="63500" dist="12700" dir="1380000" sx="92000" sy="92000" algn="ctr" rotWithShape="0">
                <a:srgbClr val="000000">
                  <a:alpha val="8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椭圆 105"/>
            <p:cNvSpPr/>
            <p:nvPr/>
          </p:nvSpPr>
          <p:spPr>
            <a:xfrm>
              <a:off x="2957773" y="3108507"/>
              <a:ext cx="153116" cy="153115"/>
            </a:xfrm>
            <a:prstGeom prst="ellipse">
              <a:avLst/>
            </a:prstGeom>
            <a:solidFill>
              <a:schemeClr val="tx1">
                <a:lumMod val="75000"/>
                <a:lumOff val="25000"/>
              </a:schemeClr>
            </a:solidFill>
            <a:ln>
              <a:noFill/>
            </a:ln>
            <a:effectLst>
              <a:outerShdw blurRad="63500" dist="12700" dir="1380000" sx="92000" sy="92000" algn="ctr" rotWithShape="0">
                <a:srgbClr val="000000">
                  <a:alpha val="8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 name="组合 12"/>
          <p:cNvGrpSpPr/>
          <p:nvPr/>
        </p:nvGrpSpPr>
        <p:grpSpPr>
          <a:xfrm>
            <a:off x="1315783" y="4326663"/>
            <a:ext cx="1978361" cy="1979236"/>
            <a:chOff x="903071" y="2194824"/>
            <a:chExt cx="1978361" cy="1979236"/>
          </a:xfrm>
        </p:grpSpPr>
        <p:sp>
          <p:nvSpPr>
            <p:cNvPr id="76" name="圆角矩形 75"/>
            <p:cNvSpPr/>
            <p:nvPr/>
          </p:nvSpPr>
          <p:spPr>
            <a:xfrm>
              <a:off x="903071" y="2194824"/>
              <a:ext cx="1978361" cy="1979236"/>
            </a:xfrm>
            <a:prstGeom prst="roundRect">
              <a:avLst>
                <a:gd name="adj" fmla="val 13183"/>
              </a:avLst>
            </a:prstGeom>
            <a:solidFill>
              <a:schemeClr val="accent1"/>
            </a:solidFill>
            <a:ln w="28575">
              <a:noFill/>
            </a:ln>
            <a:effectLst>
              <a:innerShdw blurRad="88900" dist="635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987858" y="2280048"/>
              <a:ext cx="1808787" cy="1808787"/>
              <a:chOff x="1086235" y="2565000"/>
              <a:chExt cx="1728000" cy="1728000"/>
            </a:xfrm>
          </p:grpSpPr>
          <p:sp>
            <p:nvSpPr>
              <p:cNvPr id="77" name="椭圆 76"/>
              <p:cNvSpPr/>
              <p:nvPr/>
            </p:nvSpPr>
            <p:spPr>
              <a:xfrm>
                <a:off x="1086235" y="2565000"/>
                <a:ext cx="1728000" cy="1728000"/>
              </a:xfrm>
              <a:prstGeom prst="ellipse">
                <a:avLst/>
              </a:prstGeom>
              <a:gradFill rotWithShape="1">
                <a:gsLst>
                  <a:gs pos="66000">
                    <a:srgbClr val="ECECEC"/>
                  </a:gs>
                  <a:gs pos="100000">
                    <a:srgbClr val="F7F7F7"/>
                  </a:gs>
                  <a:gs pos="7000">
                    <a:srgbClr val="BEBEBE"/>
                  </a:gs>
                </a:gsLst>
                <a:lin ang="7800000" scaled="0"/>
              </a:gradFill>
              <a:ln w="31750">
                <a:noFill/>
              </a:ln>
              <a:effectLst>
                <a:outerShdw blurRad="76200" dist="50800" dir="8100000" sx="101000" sy="101000" algn="ctr" rotWithShape="0">
                  <a:schemeClr val="tx1">
                    <a:lumMod val="90000"/>
                    <a:lumOff val="10000"/>
                    <a:alpha val="60000"/>
                  </a:schemeClr>
                </a:outerShdw>
              </a:effectLst>
            </p:spPr>
            <p:txBody>
              <a:bodyPr wrap="none" anchor="ctr"/>
              <a:lstStyle/>
              <a:p>
                <a:pPr latinLnBrk="1"/>
                <a:endParaRPr kumimoji="1" lang="zh-CN" altLang="en-US" sz="2400">
                  <a:solidFill>
                    <a:srgbClr val="000000"/>
                  </a:solidFill>
                  <a:latin typeface="굴림" charset="-127"/>
                  <a:ea typeface="굴림" charset="-127"/>
                </a:endParaRPr>
              </a:p>
            </p:txBody>
          </p:sp>
          <p:sp>
            <p:nvSpPr>
              <p:cNvPr id="78" name="椭圆 77"/>
              <p:cNvSpPr/>
              <p:nvPr/>
            </p:nvSpPr>
            <p:spPr>
              <a:xfrm>
                <a:off x="1320235" y="2799000"/>
                <a:ext cx="1260000" cy="1260000"/>
              </a:xfrm>
              <a:prstGeom prst="ellipse">
                <a:avLst/>
              </a:prstGeom>
              <a:gradFill rotWithShape="1">
                <a:gsLst>
                  <a:gs pos="66000">
                    <a:srgbClr val="ECECEC"/>
                  </a:gs>
                  <a:gs pos="100000">
                    <a:srgbClr val="F7F7F7"/>
                  </a:gs>
                  <a:gs pos="7000">
                    <a:srgbClr val="BEBEBE"/>
                  </a:gs>
                </a:gsLst>
                <a:lin ang="16800000" scaled="0"/>
              </a:gradFill>
              <a:ln w="31750">
                <a:noFill/>
              </a:ln>
              <a:effectLst/>
            </p:spPr>
            <p:txBody>
              <a:bodyPr wrap="none" anchor="ctr"/>
              <a:lstStyle/>
              <a:p>
                <a:pPr latinLnBrk="1"/>
                <a:endParaRPr kumimoji="1" lang="zh-CN" altLang="en-US" sz="2400">
                  <a:solidFill>
                    <a:srgbClr val="000000"/>
                  </a:solidFill>
                  <a:latin typeface="굴림" charset="-127"/>
                  <a:ea typeface="굴림" charset="-127"/>
                </a:endParaRPr>
              </a:p>
            </p:txBody>
          </p:sp>
          <p:sp>
            <p:nvSpPr>
              <p:cNvPr id="129" name="任意多边形 128"/>
              <p:cNvSpPr/>
              <p:nvPr/>
            </p:nvSpPr>
            <p:spPr>
              <a:xfrm>
                <a:off x="1657656" y="3163716"/>
                <a:ext cx="568445" cy="530568"/>
              </a:xfrm>
              <a:custGeom>
                <a:avLst/>
                <a:gdLst>
                  <a:gd name="connsiteX0" fmla="*/ 477800 w 611000"/>
                  <a:gd name="connsiteY0" fmla="*/ 437086 h 570286"/>
                  <a:gd name="connsiteX1" fmla="*/ 611000 w 611000"/>
                  <a:gd name="connsiteY1" fmla="*/ 437086 h 570286"/>
                  <a:gd name="connsiteX2" fmla="*/ 611000 w 611000"/>
                  <a:gd name="connsiteY2" fmla="*/ 570286 h 570286"/>
                  <a:gd name="connsiteX3" fmla="*/ 477800 w 611000"/>
                  <a:gd name="connsiteY3" fmla="*/ 570286 h 570286"/>
                  <a:gd name="connsiteX4" fmla="*/ 273555 w 611000"/>
                  <a:gd name="connsiteY4" fmla="*/ 437086 h 570286"/>
                  <a:gd name="connsiteX5" fmla="*/ 406755 w 611000"/>
                  <a:gd name="connsiteY5" fmla="*/ 437086 h 570286"/>
                  <a:gd name="connsiteX6" fmla="*/ 406755 w 611000"/>
                  <a:gd name="connsiteY6" fmla="*/ 570286 h 570286"/>
                  <a:gd name="connsiteX7" fmla="*/ 273555 w 611000"/>
                  <a:gd name="connsiteY7" fmla="*/ 570286 h 570286"/>
                  <a:gd name="connsiteX8" fmla="*/ 69311 w 611000"/>
                  <a:gd name="connsiteY8" fmla="*/ 437086 h 570286"/>
                  <a:gd name="connsiteX9" fmla="*/ 202511 w 611000"/>
                  <a:gd name="connsiteY9" fmla="*/ 437086 h 570286"/>
                  <a:gd name="connsiteX10" fmla="*/ 202511 w 611000"/>
                  <a:gd name="connsiteY10" fmla="*/ 570286 h 570286"/>
                  <a:gd name="connsiteX11" fmla="*/ 69311 w 611000"/>
                  <a:gd name="connsiteY11" fmla="*/ 570286 h 570286"/>
                  <a:gd name="connsiteX12" fmla="*/ 477800 w 611000"/>
                  <a:gd name="connsiteY12" fmla="*/ 262552 h 570286"/>
                  <a:gd name="connsiteX13" fmla="*/ 611000 w 611000"/>
                  <a:gd name="connsiteY13" fmla="*/ 262552 h 570286"/>
                  <a:gd name="connsiteX14" fmla="*/ 611000 w 611000"/>
                  <a:gd name="connsiteY14" fmla="*/ 395752 h 570286"/>
                  <a:gd name="connsiteX15" fmla="*/ 477800 w 611000"/>
                  <a:gd name="connsiteY15" fmla="*/ 395752 h 570286"/>
                  <a:gd name="connsiteX16" fmla="*/ 273555 w 611000"/>
                  <a:gd name="connsiteY16" fmla="*/ 262552 h 570286"/>
                  <a:gd name="connsiteX17" fmla="*/ 406755 w 611000"/>
                  <a:gd name="connsiteY17" fmla="*/ 262552 h 570286"/>
                  <a:gd name="connsiteX18" fmla="*/ 406755 w 611000"/>
                  <a:gd name="connsiteY18" fmla="*/ 395752 h 570286"/>
                  <a:gd name="connsiteX19" fmla="*/ 273555 w 611000"/>
                  <a:gd name="connsiteY19" fmla="*/ 395752 h 570286"/>
                  <a:gd name="connsiteX20" fmla="*/ 69311 w 611000"/>
                  <a:gd name="connsiteY20" fmla="*/ 262552 h 570286"/>
                  <a:gd name="connsiteX21" fmla="*/ 202511 w 611000"/>
                  <a:gd name="connsiteY21" fmla="*/ 262552 h 570286"/>
                  <a:gd name="connsiteX22" fmla="*/ 202511 w 611000"/>
                  <a:gd name="connsiteY22" fmla="*/ 395752 h 570286"/>
                  <a:gd name="connsiteX23" fmla="*/ 69311 w 611000"/>
                  <a:gd name="connsiteY23" fmla="*/ 395752 h 570286"/>
                  <a:gd name="connsiteX24" fmla="*/ 477800 w 611000"/>
                  <a:gd name="connsiteY24" fmla="*/ 88018 h 570286"/>
                  <a:gd name="connsiteX25" fmla="*/ 611000 w 611000"/>
                  <a:gd name="connsiteY25" fmla="*/ 88018 h 570286"/>
                  <a:gd name="connsiteX26" fmla="*/ 611000 w 611000"/>
                  <a:gd name="connsiteY26" fmla="*/ 221218 h 570286"/>
                  <a:gd name="connsiteX27" fmla="*/ 477800 w 611000"/>
                  <a:gd name="connsiteY27" fmla="*/ 221218 h 570286"/>
                  <a:gd name="connsiteX28" fmla="*/ 273555 w 611000"/>
                  <a:gd name="connsiteY28" fmla="*/ 88018 h 570286"/>
                  <a:gd name="connsiteX29" fmla="*/ 406755 w 611000"/>
                  <a:gd name="connsiteY29" fmla="*/ 88018 h 570286"/>
                  <a:gd name="connsiteX30" fmla="*/ 406755 w 611000"/>
                  <a:gd name="connsiteY30" fmla="*/ 221218 h 570286"/>
                  <a:gd name="connsiteX31" fmla="*/ 273555 w 611000"/>
                  <a:gd name="connsiteY31" fmla="*/ 221218 h 570286"/>
                  <a:gd name="connsiteX32" fmla="*/ 36220 w 611000"/>
                  <a:gd name="connsiteY32" fmla="*/ 36220 h 570286"/>
                  <a:gd name="connsiteX33" fmla="*/ 36220 w 611000"/>
                  <a:gd name="connsiteY33" fmla="*/ 184998 h 570286"/>
                  <a:gd name="connsiteX34" fmla="*/ 184998 w 611000"/>
                  <a:gd name="connsiteY34" fmla="*/ 184998 h 570286"/>
                  <a:gd name="connsiteX35" fmla="*/ 184998 w 611000"/>
                  <a:gd name="connsiteY35" fmla="*/ 36220 h 570286"/>
                  <a:gd name="connsiteX36" fmla="*/ 0 w 611000"/>
                  <a:gd name="connsiteY36" fmla="*/ 0 h 570286"/>
                  <a:gd name="connsiteX37" fmla="*/ 221218 w 611000"/>
                  <a:gd name="connsiteY37" fmla="*/ 0 h 570286"/>
                  <a:gd name="connsiteX38" fmla="*/ 221218 w 611000"/>
                  <a:gd name="connsiteY38" fmla="*/ 221218 h 570286"/>
                  <a:gd name="connsiteX39" fmla="*/ 0 w 611000"/>
                  <a:gd name="connsiteY39" fmla="*/ 221218 h 570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611000" h="570286">
                    <a:moveTo>
                      <a:pt x="477800" y="437086"/>
                    </a:moveTo>
                    <a:lnTo>
                      <a:pt x="611000" y="437086"/>
                    </a:lnTo>
                    <a:lnTo>
                      <a:pt x="611000" y="570286"/>
                    </a:lnTo>
                    <a:lnTo>
                      <a:pt x="477800" y="570286"/>
                    </a:lnTo>
                    <a:close/>
                    <a:moveTo>
                      <a:pt x="273555" y="437086"/>
                    </a:moveTo>
                    <a:lnTo>
                      <a:pt x="406755" y="437086"/>
                    </a:lnTo>
                    <a:lnTo>
                      <a:pt x="406755" y="570286"/>
                    </a:lnTo>
                    <a:lnTo>
                      <a:pt x="273555" y="570286"/>
                    </a:lnTo>
                    <a:close/>
                    <a:moveTo>
                      <a:pt x="69311" y="437086"/>
                    </a:moveTo>
                    <a:lnTo>
                      <a:pt x="202511" y="437086"/>
                    </a:lnTo>
                    <a:lnTo>
                      <a:pt x="202511" y="570286"/>
                    </a:lnTo>
                    <a:lnTo>
                      <a:pt x="69311" y="570286"/>
                    </a:lnTo>
                    <a:close/>
                    <a:moveTo>
                      <a:pt x="477800" y="262552"/>
                    </a:moveTo>
                    <a:lnTo>
                      <a:pt x="611000" y="262552"/>
                    </a:lnTo>
                    <a:lnTo>
                      <a:pt x="611000" y="395752"/>
                    </a:lnTo>
                    <a:lnTo>
                      <a:pt x="477800" y="395752"/>
                    </a:lnTo>
                    <a:close/>
                    <a:moveTo>
                      <a:pt x="273555" y="262552"/>
                    </a:moveTo>
                    <a:lnTo>
                      <a:pt x="406755" y="262552"/>
                    </a:lnTo>
                    <a:lnTo>
                      <a:pt x="406755" y="395752"/>
                    </a:lnTo>
                    <a:lnTo>
                      <a:pt x="273555" y="395752"/>
                    </a:lnTo>
                    <a:close/>
                    <a:moveTo>
                      <a:pt x="69311" y="262552"/>
                    </a:moveTo>
                    <a:lnTo>
                      <a:pt x="202511" y="262552"/>
                    </a:lnTo>
                    <a:lnTo>
                      <a:pt x="202511" y="395752"/>
                    </a:lnTo>
                    <a:lnTo>
                      <a:pt x="69311" y="395752"/>
                    </a:lnTo>
                    <a:close/>
                    <a:moveTo>
                      <a:pt x="477800" y="88018"/>
                    </a:moveTo>
                    <a:lnTo>
                      <a:pt x="611000" y="88018"/>
                    </a:lnTo>
                    <a:lnTo>
                      <a:pt x="611000" y="221218"/>
                    </a:lnTo>
                    <a:lnTo>
                      <a:pt x="477800" y="221218"/>
                    </a:lnTo>
                    <a:close/>
                    <a:moveTo>
                      <a:pt x="273555" y="88018"/>
                    </a:moveTo>
                    <a:lnTo>
                      <a:pt x="406755" y="88018"/>
                    </a:lnTo>
                    <a:lnTo>
                      <a:pt x="406755" y="221218"/>
                    </a:lnTo>
                    <a:lnTo>
                      <a:pt x="273555" y="221218"/>
                    </a:lnTo>
                    <a:close/>
                    <a:moveTo>
                      <a:pt x="36220" y="36220"/>
                    </a:moveTo>
                    <a:lnTo>
                      <a:pt x="36220" y="184998"/>
                    </a:lnTo>
                    <a:lnTo>
                      <a:pt x="184998" y="184998"/>
                    </a:lnTo>
                    <a:lnTo>
                      <a:pt x="184998" y="36220"/>
                    </a:lnTo>
                    <a:close/>
                    <a:moveTo>
                      <a:pt x="0" y="0"/>
                    </a:moveTo>
                    <a:lnTo>
                      <a:pt x="221218" y="0"/>
                    </a:lnTo>
                    <a:lnTo>
                      <a:pt x="221218" y="221218"/>
                    </a:lnTo>
                    <a:lnTo>
                      <a:pt x="0" y="22121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19" name="组合 18"/>
          <p:cNvGrpSpPr/>
          <p:nvPr/>
        </p:nvGrpSpPr>
        <p:grpSpPr>
          <a:xfrm>
            <a:off x="4000608" y="4326663"/>
            <a:ext cx="1260000" cy="1260000"/>
            <a:chOff x="3723307" y="2194824"/>
            <a:chExt cx="1260000" cy="1260000"/>
          </a:xfrm>
        </p:grpSpPr>
        <p:sp>
          <p:nvSpPr>
            <p:cNvPr id="137" name="圆角矩形 136"/>
            <p:cNvSpPr/>
            <p:nvPr/>
          </p:nvSpPr>
          <p:spPr>
            <a:xfrm>
              <a:off x="3723307" y="2194824"/>
              <a:ext cx="1260000" cy="1260000"/>
            </a:xfrm>
            <a:prstGeom prst="roundRect">
              <a:avLst>
                <a:gd name="adj" fmla="val 13183"/>
              </a:avLst>
            </a:prstGeom>
            <a:solidFill>
              <a:schemeClr val="accent2"/>
            </a:solidFill>
            <a:ln w="28575">
              <a:noFill/>
            </a:ln>
            <a:effectLst>
              <a:innerShdw blurRad="88900" dist="635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 name="组合 17"/>
            <p:cNvGrpSpPr/>
            <p:nvPr/>
          </p:nvGrpSpPr>
          <p:grpSpPr>
            <a:xfrm>
              <a:off x="3777307" y="2249079"/>
              <a:ext cx="1152000" cy="1151491"/>
              <a:chOff x="3777307" y="2249079"/>
              <a:chExt cx="1152000" cy="1151491"/>
            </a:xfrm>
          </p:grpSpPr>
          <p:sp>
            <p:nvSpPr>
              <p:cNvPr id="139" name="椭圆 138"/>
              <p:cNvSpPr/>
              <p:nvPr/>
            </p:nvSpPr>
            <p:spPr>
              <a:xfrm>
                <a:off x="3777307" y="2249079"/>
                <a:ext cx="1152000" cy="1151491"/>
              </a:xfrm>
              <a:prstGeom prst="ellipse">
                <a:avLst/>
              </a:prstGeom>
              <a:gradFill rotWithShape="1">
                <a:gsLst>
                  <a:gs pos="66000">
                    <a:srgbClr val="ECECEC"/>
                  </a:gs>
                  <a:gs pos="100000">
                    <a:srgbClr val="F7F7F7"/>
                  </a:gs>
                  <a:gs pos="7000">
                    <a:srgbClr val="BEBEBE"/>
                  </a:gs>
                </a:gsLst>
                <a:lin ang="7800000" scaled="0"/>
              </a:gradFill>
              <a:ln w="31750">
                <a:noFill/>
              </a:ln>
              <a:effectLst>
                <a:outerShdw blurRad="76200" dist="50800" dir="8100000" sx="101000" sy="101000" algn="ctr" rotWithShape="0">
                  <a:schemeClr val="tx1">
                    <a:lumMod val="90000"/>
                    <a:lumOff val="10000"/>
                    <a:alpha val="60000"/>
                  </a:schemeClr>
                </a:outerShdw>
              </a:effectLst>
            </p:spPr>
            <p:txBody>
              <a:bodyPr wrap="none" anchor="ctr"/>
              <a:lstStyle/>
              <a:p>
                <a:pPr latinLnBrk="1"/>
                <a:endParaRPr kumimoji="1" lang="zh-CN" altLang="en-US" sz="2400">
                  <a:solidFill>
                    <a:srgbClr val="000000"/>
                  </a:solidFill>
                  <a:latin typeface="굴림" charset="-127"/>
                  <a:ea typeface="굴림" charset="-127"/>
                </a:endParaRPr>
              </a:p>
            </p:txBody>
          </p:sp>
          <p:sp>
            <p:nvSpPr>
              <p:cNvPr id="140" name="椭圆 139"/>
              <p:cNvSpPr/>
              <p:nvPr/>
            </p:nvSpPr>
            <p:spPr>
              <a:xfrm>
                <a:off x="3933307" y="2405010"/>
                <a:ext cx="840000" cy="839629"/>
              </a:xfrm>
              <a:prstGeom prst="ellipse">
                <a:avLst/>
              </a:prstGeom>
              <a:gradFill rotWithShape="1">
                <a:gsLst>
                  <a:gs pos="66000">
                    <a:srgbClr val="ECECEC"/>
                  </a:gs>
                  <a:gs pos="100000">
                    <a:srgbClr val="F7F7F7"/>
                  </a:gs>
                  <a:gs pos="7000">
                    <a:srgbClr val="BEBEBE"/>
                  </a:gs>
                </a:gsLst>
                <a:lin ang="16800000" scaled="0"/>
              </a:gradFill>
              <a:ln w="31750">
                <a:noFill/>
              </a:ln>
              <a:effectLst/>
            </p:spPr>
            <p:txBody>
              <a:bodyPr wrap="none" anchor="ctr"/>
              <a:lstStyle/>
              <a:p>
                <a:pPr latinLnBrk="1"/>
                <a:endParaRPr kumimoji="1" lang="zh-CN" altLang="en-US" sz="2400">
                  <a:solidFill>
                    <a:srgbClr val="000000"/>
                  </a:solidFill>
                  <a:latin typeface="굴림" charset="-127"/>
                  <a:ea typeface="굴림" charset="-127"/>
                </a:endParaRPr>
              </a:p>
            </p:txBody>
          </p:sp>
          <p:sp>
            <p:nvSpPr>
              <p:cNvPr id="178" name="任意多边形 177"/>
              <p:cNvSpPr>
                <a:spLocks noChangeAspect="1"/>
              </p:cNvSpPr>
              <p:nvPr/>
            </p:nvSpPr>
            <p:spPr>
              <a:xfrm>
                <a:off x="4086585" y="2652101"/>
                <a:ext cx="533445" cy="345447"/>
              </a:xfrm>
              <a:custGeom>
                <a:avLst/>
                <a:gdLst>
                  <a:gd name="connsiteX0" fmla="*/ 394600 w 789200"/>
                  <a:gd name="connsiteY0" fmla="*/ 127591 h 511064"/>
                  <a:gd name="connsiteX1" fmla="*/ 538741 w 789200"/>
                  <a:gd name="connsiteY1" fmla="*/ 255532 h 511064"/>
                  <a:gd name="connsiteX2" fmla="*/ 394600 w 789200"/>
                  <a:gd name="connsiteY2" fmla="*/ 383473 h 511064"/>
                  <a:gd name="connsiteX3" fmla="*/ 250459 w 789200"/>
                  <a:gd name="connsiteY3" fmla="*/ 255532 h 511064"/>
                  <a:gd name="connsiteX4" fmla="*/ 394600 w 789200"/>
                  <a:gd name="connsiteY4" fmla="*/ 127591 h 511064"/>
                  <a:gd name="connsiteX5" fmla="*/ 394600 w 789200"/>
                  <a:gd name="connsiteY5" fmla="*/ 70132 h 511064"/>
                  <a:gd name="connsiteX6" fmla="*/ 193000 w 789200"/>
                  <a:gd name="connsiteY6" fmla="*/ 255532 h 511064"/>
                  <a:gd name="connsiteX7" fmla="*/ 394600 w 789200"/>
                  <a:gd name="connsiteY7" fmla="*/ 440932 h 511064"/>
                  <a:gd name="connsiteX8" fmla="*/ 596200 w 789200"/>
                  <a:gd name="connsiteY8" fmla="*/ 255532 h 511064"/>
                  <a:gd name="connsiteX9" fmla="*/ 394600 w 789200"/>
                  <a:gd name="connsiteY9" fmla="*/ 70132 h 511064"/>
                  <a:gd name="connsiteX10" fmla="*/ 394600 w 789200"/>
                  <a:gd name="connsiteY10" fmla="*/ 0 h 511064"/>
                  <a:gd name="connsiteX11" fmla="*/ 754314 w 789200"/>
                  <a:gd name="connsiteY11" fmla="*/ 191258 h 511064"/>
                  <a:gd name="connsiteX12" fmla="*/ 789200 w 789200"/>
                  <a:gd name="connsiteY12" fmla="*/ 255532 h 511064"/>
                  <a:gd name="connsiteX13" fmla="*/ 754314 w 789200"/>
                  <a:gd name="connsiteY13" fmla="*/ 319806 h 511064"/>
                  <a:gd name="connsiteX14" fmla="*/ 394600 w 789200"/>
                  <a:gd name="connsiteY14" fmla="*/ 511064 h 511064"/>
                  <a:gd name="connsiteX15" fmla="*/ 34886 w 789200"/>
                  <a:gd name="connsiteY15" fmla="*/ 319806 h 511064"/>
                  <a:gd name="connsiteX16" fmla="*/ 0 w 789200"/>
                  <a:gd name="connsiteY16" fmla="*/ 255532 h 511064"/>
                  <a:gd name="connsiteX17" fmla="*/ 34886 w 789200"/>
                  <a:gd name="connsiteY17" fmla="*/ 191258 h 511064"/>
                  <a:gd name="connsiteX18" fmla="*/ 394600 w 789200"/>
                  <a:gd name="connsiteY18" fmla="*/ 0 h 511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89200" h="511064">
                    <a:moveTo>
                      <a:pt x="394600" y="127591"/>
                    </a:moveTo>
                    <a:cubicBezTo>
                      <a:pt x="474207" y="127591"/>
                      <a:pt x="538741" y="184872"/>
                      <a:pt x="538741" y="255532"/>
                    </a:cubicBezTo>
                    <a:cubicBezTo>
                      <a:pt x="538741" y="326192"/>
                      <a:pt x="474207" y="383473"/>
                      <a:pt x="394600" y="383473"/>
                    </a:cubicBezTo>
                    <a:cubicBezTo>
                      <a:pt x="314993" y="383473"/>
                      <a:pt x="250459" y="326192"/>
                      <a:pt x="250459" y="255532"/>
                    </a:cubicBezTo>
                    <a:cubicBezTo>
                      <a:pt x="250459" y="184872"/>
                      <a:pt x="314993" y="127591"/>
                      <a:pt x="394600" y="127591"/>
                    </a:cubicBezTo>
                    <a:close/>
                    <a:moveTo>
                      <a:pt x="394600" y="70132"/>
                    </a:moveTo>
                    <a:cubicBezTo>
                      <a:pt x="283259" y="70132"/>
                      <a:pt x="193000" y="153138"/>
                      <a:pt x="193000" y="255532"/>
                    </a:cubicBezTo>
                    <a:cubicBezTo>
                      <a:pt x="193000" y="357926"/>
                      <a:pt x="283259" y="440932"/>
                      <a:pt x="394600" y="440932"/>
                    </a:cubicBezTo>
                    <a:cubicBezTo>
                      <a:pt x="505941" y="440932"/>
                      <a:pt x="596200" y="357926"/>
                      <a:pt x="596200" y="255532"/>
                    </a:cubicBezTo>
                    <a:cubicBezTo>
                      <a:pt x="596200" y="153138"/>
                      <a:pt x="505941" y="70132"/>
                      <a:pt x="394600" y="70132"/>
                    </a:cubicBezTo>
                    <a:close/>
                    <a:moveTo>
                      <a:pt x="394600" y="0"/>
                    </a:moveTo>
                    <a:cubicBezTo>
                      <a:pt x="544338" y="0"/>
                      <a:pt x="676357" y="75867"/>
                      <a:pt x="754314" y="191258"/>
                    </a:cubicBezTo>
                    <a:lnTo>
                      <a:pt x="789200" y="255532"/>
                    </a:lnTo>
                    <a:lnTo>
                      <a:pt x="754314" y="319806"/>
                    </a:lnTo>
                    <a:cubicBezTo>
                      <a:pt x="676357" y="435197"/>
                      <a:pt x="544338" y="511064"/>
                      <a:pt x="394600" y="511064"/>
                    </a:cubicBezTo>
                    <a:cubicBezTo>
                      <a:pt x="244862" y="511064"/>
                      <a:pt x="112843" y="435197"/>
                      <a:pt x="34886" y="319806"/>
                    </a:cubicBezTo>
                    <a:lnTo>
                      <a:pt x="0" y="255532"/>
                    </a:lnTo>
                    <a:lnTo>
                      <a:pt x="34886" y="191258"/>
                    </a:lnTo>
                    <a:cubicBezTo>
                      <a:pt x="112843" y="75867"/>
                      <a:pt x="244862" y="0"/>
                      <a:pt x="39460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16" name="组合 15"/>
          <p:cNvGrpSpPr/>
          <p:nvPr/>
        </p:nvGrpSpPr>
        <p:grpSpPr>
          <a:xfrm>
            <a:off x="7933534" y="4326663"/>
            <a:ext cx="1260000" cy="1260000"/>
            <a:chOff x="7927057" y="2194824"/>
            <a:chExt cx="1260000" cy="1260000"/>
          </a:xfrm>
        </p:grpSpPr>
        <p:sp>
          <p:nvSpPr>
            <p:cNvPr id="155" name="圆角矩形 154"/>
            <p:cNvSpPr/>
            <p:nvPr/>
          </p:nvSpPr>
          <p:spPr>
            <a:xfrm>
              <a:off x="7927057" y="2194824"/>
              <a:ext cx="1260000" cy="1260000"/>
            </a:xfrm>
            <a:prstGeom prst="roundRect">
              <a:avLst>
                <a:gd name="adj" fmla="val 13183"/>
              </a:avLst>
            </a:prstGeom>
            <a:solidFill>
              <a:schemeClr val="accent4"/>
            </a:solidFill>
            <a:ln w="28575">
              <a:noFill/>
            </a:ln>
            <a:effectLst>
              <a:innerShdw blurRad="88900" dist="635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p:cNvGrpSpPr/>
            <p:nvPr/>
          </p:nvGrpSpPr>
          <p:grpSpPr>
            <a:xfrm>
              <a:off x="7981057" y="2249079"/>
              <a:ext cx="1152000" cy="1151491"/>
              <a:chOff x="7994860" y="2537837"/>
              <a:chExt cx="1152000" cy="1151491"/>
            </a:xfrm>
          </p:grpSpPr>
          <p:sp>
            <p:nvSpPr>
              <p:cNvPr id="157" name="椭圆 156"/>
              <p:cNvSpPr/>
              <p:nvPr/>
            </p:nvSpPr>
            <p:spPr>
              <a:xfrm>
                <a:off x="7994860" y="2537837"/>
                <a:ext cx="1152000" cy="1151491"/>
              </a:xfrm>
              <a:prstGeom prst="ellipse">
                <a:avLst/>
              </a:prstGeom>
              <a:gradFill rotWithShape="1">
                <a:gsLst>
                  <a:gs pos="66000">
                    <a:srgbClr val="ECECEC"/>
                  </a:gs>
                  <a:gs pos="100000">
                    <a:srgbClr val="F7F7F7"/>
                  </a:gs>
                  <a:gs pos="7000">
                    <a:srgbClr val="BEBEBE"/>
                  </a:gs>
                </a:gsLst>
                <a:lin ang="7800000" scaled="0"/>
              </a:gradFill>
              <a:ln w="31750">
                <a:noFill/>
              </a:ln>
              <a:effectLst>
                <a:outerShdw blurRad="76200" dist="50800" dir="8100000" sx="101000" sy="101000" algn="ctr" rotWithShape="0">
                  <a:schemeClr val="tx1">
                    <a:lumMod val="90000"/>
                    <a:lumOff val="10000"/>
                    <a:alpha val="60000"/>
                  </a:schemeClr>
                </a:outerShdw>
              </a:effectLst>
            </p:spPr>
            <p:txBody>
              <a:bodyPr wrap="none" anchor="ctr"/>
              <a:lstStyle/>
              <a:p>
                <a:pPr latinLnBrk="1"/>
                <a:endParaRPr kumimoji="1" lang="zh-CN" altLang="en-US" sz="2400">
                  <a:solidFill>
                    <a:srgbClr val="000000"/>
                  </a:solidFill>
                  <a:latin typeface="굴림" charset="-127"/>
                  <a:ea typeface="굴림" charset="-127"/>
                </a:endParaRPr>
              </a:p>
            </p:txBody>
          </p:sp>
          <p:sp>
            <p:nvSpPr>
              <p:cNvPr id="158" name="椭圆 157"/>
              <p:cNvSpPr/>
              <p:nvPr/>
            </p:nvSpPr>
            <p:spPr>
              <a:xfrm>
                <a:off x="8150860" y="2693768"/>
                <a:ext cx="840000" cy="839629"/>
              </a:xfrm>
              <a:prstGeom prst="ellipse">
                <a:avLst/>
              </a:prstGeom>
              <a:gradFill rotWithShape="1">
                <a:gsLst>
                  <a:gs pos="66000">
                    <a:srgbClr val="ECECEC"/>
                  </a:gs>
                  <a:gs pos="100000">
                    <a:srgbClr val="F7F7F7"/>
                  </a:gs>
                  <a:gs pos="7000">
                    <a:srgbClr val="BEBEBE"/>
                  </a:gs>
                </a:gsLst>
                <a:lin ang="16800000" scaled="0"/>
              </a:gradFill>
              <a:ln w="31750">
                <a:noFill/>
              </a:ln>
              <a:effectLst/>
            </p:spPr>
            <p:txBody>
              <a:bodyPr wrap="none" anchor="ctr"/>
              <a:lstStyle/>
              <a:p>
                <a:pPr latinLnBrk="1"/>
                <a:endParaRPr kumimoji="1" lang="zh-CN" altLang="en-US" sz="2400">
                  <a:solidFill>
                    <a:srgbClr val="000000"/>
                  </a:solidFill>
                  <a:latin typeface="굴림" charset="-127"/>
                  <a:ea typeface="굴림" charset="-127"/>
                </a:endParaRPr>
              </a:p>
            </p:txBody>
          </p:sp>
          <p:sp>
            <p:nvSpPr>
              <p:cNvPr id="181" name="Freeform 119"/>
              <p:cNvSpPr>
                <a:spLocks noEditPoints="1"/>
              </p:cNvSpPr>
              <p:nvPr/>
            </p:nvSpPr>
            <p:spPr bwMode="auto">
              <a:xfrm>
                <a:off x="8312782" y="2931874"/>
                <a:ext cx="516156" cy="363416"/>
              </a:xfrm>
              <a:custGeom>
                <a:avLst/>
                <a:gdLst>
                  <a:gd name="T0" fmla="*/ 65 w 91"/>
                  <a:gd name="T1" fmla="*/ 9 h 64"/>
                  <a:gd name="T2" fmla="*/ 34 w 91"/>
                  <a:gd name="T3" fmla="*/ 9 h 64"/>
                  <a:gd name="T4" fmla="*/ 27 w 91"/>
                  <a:gd name="T5" fmla="*/ 0 h 64"/>
                  <a:gd name="T6" fmla="*/ 5 w 91"/>
                  <a:gd name="T7" fmla="*/ 0 h 64"/>
                  <a:gd name="T8" fmla="*/ 0 w 91"/>
                  <a:gd name="T9" fmla="*/ 4 h 64"/>
                  <a:gd name="T10" fmla="*/ 0 w 91"/>
                  <a:gd name="T11" fmla="*/ 50 h 64"/>
                  <a:gd name="T12" fmla="*/ 4 w 91"/>
                  <a:gd name="T13" fmla="*/ 54 h 64"/>
                  <a:gd name="T14" fmla="*/ 14 w 91"/>
                  <a:gd name="T15" fmla="*/ 25 h 64"/>
                  <a:gd name="T16" fmla="*/ 20 w 91"/>
                  <a:gd name="T17" fmla="*/ 18 h 64"/>
                  <a:gd name="T18" fmla="*/ 29 w 91"/>
                  <a:gd name="T19" fmla="*/ 14 h 64"/>
                  <a:gd name="T20" fmla="*/ 60 w 91"/>
                  <a:gd name="T21" fmla="*/ 14 h 64"/>
                  <a:gd name="T22" fmla="*/ 65 w 91"/>
                  <a:gd name="T23" fmla="*/ 9 h 64"/>
                  <a:gd name="T24" fmla="*/ 72 w 91"/>
                  <a:gd name="T25" fmla="*/ 15 h 64"/>
                  <a:gd name="T26" fmla="*/ 66 w 91"/>
                  <a:gd name="T27" fmla="*/ 15 h 64"/>
                  <a:gd name="T28" fmla="*/ 79 w 91"/>
                  <a:gd name="T29" fmla="*/ 1 h 64"/>
                  <a:gd name="T30" fmla="*/ 90 w 91"/>
                  <a:gd name="T31" fmla="*/ 15 h 64"/>
                  <a:gd name="T32" fmla="*/ 85 w 91"/>
                  <a:gd name="T33" fmla="*/ 15 h 64"/>
                  <a:gd name="T34" fmla="*/ 59 w 91"/>
                  <a:gd name="T35" fmla="*/ 36 h 64"/>
                  <a:gd name="T36" fmla="*/ 59 w 91"/>
                  <a:gd name="T37" fmla="*/ 33 h 64"/>
                  <a:gd name="T38" fmla="*/ 72 w 91"/>
                  <a:gd name="T39" fmla="*/ 15 h 64"/>
                  <a:gd name="T40" fmla="*/ 79 w 91"/>
                  <a:gd name="T41" fmla="*/ 64 h 64"/>
                  <a:gd name="T42" fmla="*/ 11 w 91"/>
                  <a:gd name="T43" fmla="*/ 64 h 64"/>
                  <a:gd name="T44" fmla="*/ 22 w 91"/>
                  <a:gd name="T45" fmla="*/ 31 h 64"/>
                  <a:gd name="T46" fmla="*/ 26 w 91"/>
                  <a:gd name="T47" fmla="*/ 26 h 64"/>
                  <a:gd name="T48" fmla="*/ 33 w 91"/>
                  <a:gd name="T49" fmla="*/ 23 h 64"/>
                  <a:gd name="T50" fmla="*/ 63 w 91"/>
                  <a:gd name="T51" fmla="*/ 23 h 64"/>
                  <a:gd name="T52" fmla="*/ 57 w 91"/>
                  <a:gd name="T53" fmla="*/ 28 h 64"/>
                  <a:gd name="T54" fmla="*/ 54 w 91"/>
                  <a:gd name="T55" fmla="*/ 30 h 64"/>
                  <a:gd name="T56" fmla="*/ 54 w 91"/>
                  <a:gd name="T57" fmla="*/ 41 h 64"/>
                  <a:gd name="T58" fmla="*/ 59 w 91"/>
                  <a:gd name="T59" fmla="*/ 41 h 64"/>
                  <a:gd name="T60" fmla="*/ 87 w 91"/>
                  <a:gd name="T61" fmla="*/ 23 h 64"/>
                  <a:gd name="T62" fmla="*/ 89 w 91"/>
                  <a:gd name="T63" fmla="*/ 24 h 64"/>
                  <a:gd name="T64" fmla="*/ 91 w 91"/>
                  <a:gd name="T65" fmla="*/ 25 h 64"/>
                  <a:gd name="T66" fmla="*/ 91 w 91"/>
                  <a:gd name="T67" fmla="*/ 28 h 64"/>
                  <a:gd name="T68" fmla="*/ 91 w 91"/>
                  <a:gd name="T69" fmla="*/ 30 h 64"/>
                  <a:gd name="T70" fmla="*/ 79 w 91"/>
                  <a:gd name="T71"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1" h="64">
                    <a:moveTo>
                      <a:pt x="65" y="9"/>
                    </a:moveTo>
                    <a:cubicBezTo>
                      <a:pt x="34" y="9"/>
                      <a:pt x="34" y="9"/>
                      <a:pt x="34" y="9"/>
                    </a:cubicBezTo>
                    <a:cubicBezTo>
                      <a:pt x="27" y="0"/>
                      <a:pt x="27" y="0"/>
                      <a:pt x="27" y="0"/>
                    </a:cubicBezTo>
                    <a:cubicBezTo>
                      <a:pt x="5" y="0"/>
                      <a:pt x="5" y="0"/>
                      <a:pt x="5" y="0"/>
                    </a:cubicBezTo>
                    <a:cubicBezTo>
                      <a:pt x="2" y="0"/>
                      <a:pt x="0" y="2"/>
                      <a:pt x="0" y="4"/>
                    </a:cubicBezTo>
                    <a:cubicBezTo>
                      <a:pt x="0" y="50"/>
                      <a:pt x="0" y="50"/>
                      <a:pt x="0" y="50"/>
                    </a:cubicBezTo>
                    <a:cubicBezTo>
                      <a:pt x="0" y="52"/>
                      <a:pt x="2" y="54"/>
                      <a:pt x="4" y="54"/>
                    </a:cubicBezTo>
                    <a:cubicBezTo>
                      <a:pt x="14" y="25"/>
                      <a:pt x="14" y="25"/>
                      <a:pt x="14" y="25"/>
                    </a:cubicBezTo>
                    <a:cubicBezTo>
                      <a:pt x="15" y="22"/>
                      <a:pt x="17" y="20"/>
                      <a:pt x="20" y="18"/>
                    </a:cubicBezTo>
                    <a:cubicBezTo>
                      <a:pt x="22" y="16"/>
                      <a:pt x="26" y="14"/>
                      <a:pt x="29" y="14"/>
                    </a:cubicBezTo>
                    <a:cubicBezTo>
                      <a:pt x="60" y="14"/>
                      <a:pt x="60" y="14"/>
                      <a:pt x="60" y="14"/>
                    </a:cubicBezTo>
                    <a:cubicBezTo>
                      <a:pt x="65" y="9"/>
                      <a:pt x="65" y="9"/>
                      <a:pt x="65" y="9"/>
                    </a:cubicBezTo>
                    <a:close/>
                    <a:moveTo>
                      <a:pt x="72" y="15"/>
                    </a:moveTo>
                    <a:cubicBezTo>
                      <a:pt x="66" y="15"/>
                      <a:pt x="66" y="15"/>
                      <a:pt x="66" y="15"/>
                    </a:cubicBezTo>
                    <a:cubicBezTo>
                      <a:pt x="79" y="1"/>
                      <a:pt x="79" y="1"/>
                      <a:pt x="79" y="1"/>
                    </a:cubicBezTo>
                    <a:cubicBezTo>
                      <a:pt x="90" y="15"/>
                      <a:pt x="90" y="15"/>
                      <a:pt x="90" y="15"/>
                    </a:cubicBezTo>
                    <a:cubicBezTo>
                      <a:pt x="85" y="15"/>
                      <a:pt x="85" y="15"/>
                      <a:pt x="85" y="15"/>
                    </a:cubicBezTo>
                    <a:cubicBezTo>
                      <a:pt x="82" y="28"/>
                      <a:pt x="72" y="35"/>
                      <a:pt x="59" y="36"/>
                    </a:cubicBezTo>
                    <a:cubicBezTo>
                      <a:pt x="59" y="33"/>
                      <a:pt x="59" y="33"/>
                      <a:pt x="59" y="33"/>
                    </a:cubicBezTo>
                    <a:cubicBezTo>
                      <a:pt x="66" y="29"/>
                      <a:pt x="70" y="23"/>
                      <a:pt x="72" y="15"/>
                    </a:cubicBezTo>
                    <a:close/>
                    <a:moveTo>
                      <a:pt x="79" y="64"/>
                    </a:moveTo>
                    <a:cubicBezTo>
                      <a:pt x="11" y="64"/>
                      <a:pt x="11" y="64"/>
                      <a:pt x="11" y="64"/>
                    </a:cubicBezTo>
                    <a:cubicBezTo>
                      <a:pt x="22" y="31"/>
                      <a:pt x="22" y="31"/>
                      <a:pt x="22" y="31"/>
                    </a:cubicBezTo>
                    <a:cubicBezTo>
                      <a:pt x="23" y="29"/>
                      <a:pt x="24" y="27"/>
                      <a:pt x="26" y="26"/>
                    </a:cubicBezTo>
                    <a:cubicBezTo>
                      <a:pt x="28" y="24"/>
                      <a:pt x="31" y="23"/>
                      <a:pt x="33" y="23"/>
                    </a:cubicBezTo>
                    <a:cubicBezTo>
                      <a:pt x="63" y="23"/>
                      <a:pt x="63" y="23"/>
                      <a:pt x="63" y="23"/>
                    </a:cubicBezTo>
                    <a:cubicBezTo>
                      <a:pt x="61" y="25"/>
                      <a:pt x="59" y="27"/>
                      <a:pt x="57" y="28"/>
                    </a:cubicBezTo>
                    <a:cubicBezTo>
                      <a:pt x="54" y="30"/>
                      <a:pt x="54" y="30"/>
                      <a:pt x="54" y="30"/>
                    </a:cubicBezTo>
                    <a:cubicBezTo>
                      <a:pt x="54" y="41"/>
                      <a:pt x="54" y="41"/>
                      <a:pt x="54" y="41"/>
                    </a:cubicBezTo>
                    <a:cubicBezTo>
                      <a:pt x="59" y="41"/>
                      <a:pt x="59" y="41"/>
                      <a:pt x="59" y="41"/>
                    </a:cubicBezTo>
                    <a:cubicBezTo>
                      <a:pt x="72" y="40"/>
                      <a:pt x="82" y="34"/>
                      <a:pt x="87" y="23"/>
                    </a:cubicBezTo>
                    <a:cubicBezTo>
                      <a:pt x="88" y="23"/>
                      <a:pt x="88" y="24"/>
                      <a:pt x="89" y="24"/>
                    </a:cubicBezTo>
                    <a:cubicBezTo>
                      <a:pt x="89" y="24"/>
                      <a:pt x="90" y="25"/>
                      <a:pt x="91" y="25"/>
                    </a:cubicBezTo>
                    <a:cubicBezTo>
                      <a:pt x="91" y="26"/>
                      <a:pt x="91" y="27"/>
                      <a:pt x="91" y="28"/>
                    </a:cubicBezTo>
                    <a:cubicBezTo>
                      <a:pt x="91" y="28"/>
                      <a:pt x="91" y="29"/>
                      <a:pt x="91" y="30"/>
                    </a:cubicBezTo>
                    <a:lnTo>
                      <a:pt x="79" y="64"/>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15" name="组合 14"/>
          <p:cNvGrpSpPr/>
          <p:nvPr/>
        </p:nvGrpSpPr>
        <p:grpSpPr>
          <a:xfrm>
            <a:off x="5967072" y="4326663"/>
            <a:ext cx="1260000" cy="1260000"/>
            <a:chOff x="5825182" y="2194824"/>
            <a:chExt cx="1260000" cy="1260000"/>
          </a:xfrm>
        </p:grpSpPr>
        <p:sp>
          <p:nvSpPr>
            <p:cNvPr id="149" name="圆角矩形 148"/>
            <p:cNvSpPr/>
            <p:nvPr/>
          </p:nvSpPr>
          <p:spPr>
            <a:xfrm>
              <a:off x="5825182" y="2194824"/>
              <a:ext cx="1260000" cy="1260000"/>
            </a:xfrm>
            <a:prstGeom prst="roundRect">
              <a:avLst>
                <a:gd name="adj" fmla="val 13183"/>
              </a:avLst>
            </a:prstGeom>
            <a:solidFill>
              <a:schemeClr val="accent3"/>
            </a:solidFill>
            <a:ln w="28575">
              <a:noFill/>
            </a:ln>
            <a:effectLst>
              <a:innerShdw blurRad="88900" dist="635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p:cNvGrpSpPr/>
            <p:nvPr/>
          </p:nvGrpSpPr>
          <p:grpSpPr>
            <a:xfrm>
              <a:off x="5879182" y="2249079"/>
              <a:ext cx="1152000" cy="1151491"/>
              <a:chOff x="5892985" y="2537837"/>
              <a:chExt cx="1152000" cy="1151491"/>
            </a:xfrm>
          </p:grpSpPr>
          <p:sp>
            <p:nvSpPr>
              <p:cNvPr id="151" name="椭圆 150"/>
              <p:cNvSpPr/>
              <p:nvPr/>
            </p:nvSpPr>
            <p:spPr>
              <a:xfrm>
                <a:off x="5892985" y="2537837"/>
                <a:ext cx="1152000" cy="1151491"/>
              </a:xfrm>
              <a:prstGeom prst="ellipse">
                <a:avLst/>
              </a:prstGeom>
              <a:gradFill rotWithShape="1">
                <a:gsLst>
                  <a:gs pos="66000">
                    <a:srgbClr val="ECECEC"/>
                  </a:gs>
                  <a:gs pos="100000">
                    <a:srgbClr val="F7F7F7"/>
                  </a:gs>
                  <a:gs pos="7000">
                    <a:srgbClr val="BEBEBE"/>
                  </a:gs>
                </a:gsLst>
                <a:lin ang="7800000" scaled="0"/>
              </a:gradFill>
              <a:ln w="31750">
                <a:noFill/>
              </a:ln>
              <a:effectLst>
                <a:outerShdw blurRad="76200" dist="50800" dir="8100000" sx="101000" sy="101000" algn="ctr" rotWithShape="0">
                  <a:schemeClr val="tx1">
                    <a:lumMod val="90000"/>
                    <a:lumOff val="10000"/>
                    <a:alpha val="60000"/>
                  </a:schemeClr>
                </a:outerShdw>
              </a:effectLst>
            </p:spPr>
            <p:txBody>
              <a:bodyPr wrap="none" anchor="ctr"/>
              <a:lstStyle/>
              <a:p>
                <a:pPr latinLnBrk="1"/>
                <a:endParaRPr kumimoji="1" lang="zh-CN" altLang="en-US" sz="2400">
                  <a:solidFill>
                    <a:srgbClr val="000000"/>
                  </a:solidFill>
                  <a:latin typeface="굴림" charset="-127"/>
                  <a:ea typeface="굴림" charset="-127"/>
                </a:endParaRPr>
              </a:p>
            </p:txBody>
          </p:sp>
          <p:sp>
            <p:nvSpPr>
              <p:cNvPr id="152" name="椭圆 151"/>
              <p:cNvSpPr/>
              <p:nvPr/>
            </p:nvSpPr>
            <p:spPr>
              <a:xfrm>
                <a:off x="6048985" y="2693768"/>
                <a:ext cx="840000" cy="839629"/>
              </a:xfrm>
              <a:prstGeom prst="ellipse">
                <a:avLst/>
              </a:prstGeom>
              <a:gradFill rotWithShape="1">
                <a:gsLst>
                  <a:gs pos="66000">
                    <a:srgbClr val="ECECEC"/>
                  </a:gs>
                  <a:gs pos="100000">
                    <a:srgbClr val="F7F7F7"/>
                  </a:gs>
                  <a:gs pos="7000">
                    <a:srgbClr val="BEBEBE"/>
                  </a:gs>
                </a:gsLst>
                <a:lin ang="16800000" scaled="0"/>
              </a:gradFill>
              <a:ln w="31750">
                <a:noFill/>
              </a:ln>
              <a:effectLst/>
            </p:spPr>
            <p:txBody>
              <a:bodyPr wrap="none" anchor="ctr"/>
              <a:lstStyle/>
              <a:p>
                <a:pPr latinLnBrk="1"/>
                <a:endParaRPr kumimoji="1" lang="zh-CN" altLang="en-US" sz="2400">
                  <a:solidFill>
                    <a:srgbClr val="000000"/>
                  </a:solidFill>
                  <a:latin typeface="굴림" charset="-127"/>
                  <a:ea typeface="굴림" charset="-127"/>
                </a:endParaRPr>
              </a:p>
            </p:txBody>
          </p:sp>
          <p:sp>
            <p:nvSpPr>
              <p:cNvPr id="183" name="任意多边形 182"/>
              <p:cNvSpPr>
                <a:spLocks noChangeAspect="1"/>
              </p:cNvSpPr>
              <p:nvPr/>
            </p:nvSpPr>
            <p:spPr bwMode="auto">
              <a:xfrm>
                <a:off x="6248485" y="2905417"/>
                <a:ext cx="441000" cy="416330"/>
              </a:xfrm>
              <a:custGeom>
                <a:avLst/>
                <a:gdLst>
                  <a:gd name="connsiteX0" fmla="*/ 153983 w 511114"/>
                  <a:gd name="connsiteY0" fmla="*/ 241002 h 511299"/>
                  <a:gd name="connsiteX1" fmla="*/ 193590 w 511114"/>
                  <a:gd name="connsiteY1" fmla="*/ 245953 h 511299"/>
                  <a:gd name="connsiteX2" fmla="*/ 188639 w 511114"/>
                  <a:gd name="connsiteY2" fmla="*/ 253379 h 511299"/>
                  <a:gd name="connsiteX3" fmla="*/ 136655 w 511114"/>
                  <a:gd name="connsiteY3" fmla="*/ 305363 h 511299"/>
                  <a:gd name="connsiteX4" fmla="*/ 94573 w 511114"/>
                  <a:gd name="connsiteY4" fmla="*/ 342495 h 511299"/>
                  <a:gd name="connsiteX5" fmla="*/ 59917 w 511114"/>
                  <a:gd name="connsiteY5" fmla="*/ 399430 h 511299"/>
                  <a:gd name="connsiteX6" fmla="*/ 134180 w 511114"/>
                  <a:gd name="connsiteY6" fmla="*/ 446463 h 511299"/>
                  <a:gd name="connsiteX7" fmla="*/ 168836 w 511114"/>
                  <a:gd name="connsiteY7" fmla="*/ 416758 h 511299"/>
                  <a:gd name="connsiteX8" fmla="*/ 198541 w 511114"/>
                  <a:gd name="connsiteY8" fmla="*/ 387053 h 511299"/>
                  <a:gd name="connsiteX9" fmla="*/ 205968 w 511114"/>
                  <a:gd name="connsiteY9" fmla="*/ 372200 h 511299"/>
                  <a:gd name="connsiteX10" fmla="*/ 235673 w 511114"/>
                  <a:gd name="connsiteY10" fmla="*/ 344970 h 511299"/>
                  <a:gd name="connsiteX11" fmla="*/ 262903 w 511114"/>
                  <a:gd name="connsiteY11" fmla="*/ 317741 h 511299"/>
                  <a:gd name="connsiteX12" fmla="*/ 270329 w 511114"/>
                  <a:gd name="connsiteY12" fmla="*/ 352397 h 511299"/>
                  <a:gd name="connsiteX13" fmla="*/ 215869 w 511114"/>
                  <a:gd name="connsiteY13" fmla="*/ 451414 h 511299"/>
                  <a:gd name="connsiteX14" fmla="*/ 99524 w 511114"/>
                  <a:gd name="connsiteY14" fmla="*/ 510824 h 511299"/>
                  <a:gd name="connsiteX15" fmla="*/ 507 w 511114"/>
                  <a:gd name="connsiteY15" fmla="*/ 409332 h 511299"/>
                  <a:gd name="connsiteX16" fmla="*/ 57442 w 511114"/>
                  <a:gd name="connsiteY16" fmla="*/ 295462 h 511299"/>
                  <a:gd name="connsiteX17" fmla="*/ 153983 w 511114"/>
                  <a:gd name="connsiteY17" fmla="*/ 241002 h 511299"/>
                  <a:gd name="connsiteX18" fmla="*/ 330318 w 511114"/>
                  <a:gd name="connsiteY18" fmla="*/ 146325 h 511299"/>
                  <a:gd name="connsiteX19" fmla="*/ 367485 w 511114"/>
                  <a:gd name="connsiteY19" fmla="*/ 178537 h 511299"/>
                  <a:gd name="connsiteX20" fmla="*/ 322884 w 511114"/>
                  <a:gd name="connsiteY20" fmla="*/ 230571 h 511299"/>
                  <a:gd name="connsiteX21" fmla="*/ 228726 w 511114"/>
                  <a:gd name="connsiteY21" fmla="*/ 324729 h 511299"/>
                  <a:gd name="connsiteX22" fmla="*/ 174214 w 511114"/>
                  <a:gd name="connsiteY22" fmla="*/ 366852 h 511299"/>
                  <a:gd name="connsiteX23" fmla="*/ 144480 w 511114"/>
                  <a:gd name="connsiteY23" fmla="*/ 337118 h 511299"/>
                  <a:gd name="connsiteX24" fmla="*/ 161825 w 511114"/>
                  <a:gd name="connsiteY24" fmla="*/ 307384 h 511299"/>
                  <a:gd name="connsiteX25" fmla="*/ 303061 w 511114"/>
                  <a:gd name="connsiteY25" fmla="*/ 166148 h 511299"/>
                  <a:gd name="connsiteX26" fmla="*/ 330318 w 511114"/>
                  <a:gd name="connsiteY26" fmla="*/ 146325 h 511299"/>
                  <a:gd name="connsiteX27" fmla="*/ 406819 w 511114"/>
                  <a:gd name="connsiteY27" fmla="*/ 544 h 511299"/>
                  <a:gd name="connsiteX28" fmla="*/ 510787 w 511114"/>
                  <a:gd name="connsiteY28" fmla="*/ 119365 h 511299"/>
                  <a:gd name="connsiteX29" fmla="*/ 456328 w 511114"/>
                  <a:gd name="connsiteY29" fmla="*/ 213431 h 511299"/>
                  <a:gd name="connsiteX30" fmla="*/ 362261 w 511114"/>
                  <a:gd name="connsiteY30" fmla="*/ 267891 h 511299"/>
                  <a:gd name="connsiteX31" fmla="*/ 317703 w 511114"/>
                  <a:gd name="connsiteY31" fmla="*/ 262940 h 511299"/>
                  <a:gd name="connsiteX32" fmla="*/ 344933 w 511114"/>
                  <a:gd name="connsiteY32" fmla="*/ 233235 h 511299"/>
                  <a:gd name="connsiteX33" fmla="*/ 374638 w 511114"/>
                  <a:gd name="connsiteY33" fmla="*/ 206005 h 511299"/>
                  <a:gd name="connsiteX34" fmla="*/ 384540 w 511114"/>
                  <a:gd name="connsiteY34" fmla="*/ 201054 h 511299"/>
                  <a:gd name="connsiteX35" fmla="*/ 416721 w 511114"/>
                  <a:gd name="connsiteY35" fmla="*/ 168874 h 511299"/>
                  <a:gd name="connsiteX36" fmla="*/ 443950 w 511114"/>
                  <a:gd name="connsiteY36" fmla="*/ 139168 h 511299"/>
                  <a:gd name="connsiteX37" fmla="*/ 372163 w 511114"/>
                  <a:gd name="connsiteY37" fmla="*/ 67381 h 511299"/>
                  <a:gd name="connsiteX38" fmla="*/ 342458 w 511114"/>
                  <a:gd name="connsiteY38" fmla="*/ 94611 h 511299"/>
                  <a:gd name="connsiteX39" fmla="*/ 310277 w 511114"/>
                  <a:gd name="connsiteY39" fmla="*/ 124316 h 511299"/>
                  <a:gd name="connsiteX40" fmla="*/ 305326 w 511114"/>
                  <a:gd name="connsiteY40" fmla="*/ 136693 h 511299"/>
                  <a:gd name="connsiteX41" fmla="*/ 275621 w 511114"/>
                  <a:gd name="connsiteY41" fmla="*/ 166398 h 511299"/>
                  <a:gd name="connsiteX42" fmla="*/ 245916 w 511114"/>
                  <a:gd name="connsiteY42" fmla="*/ 193628 h 511299"/>
                  <a:gd name="connsiteX43" fmla="*/ 240965 w 511114"/>
                  <a:gd name="connsiteY43" fmla="*/ 149070 h 511299"/>
                  <a:gd name="connsiteX44" fmla="*/ 295425 w 511114"/>
                  <a:gd name="connsiteY44" fmla="*/ 55004 h 511299"/>
                  <a:gd name="connsiteX45" fmla="*/ 406819 w 511114"/>
                  <a:gd name="connsiteY45" fmla="*/ 544 h 511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511114" h="511299">
                    <a:moveTo>
                      <a:pt x="153983" y="241002"/>
                    </a:moveTo>
                    <a:cubicBezTo>
                      <a:pt x="168836" y="241002"/>
                      <a:pt x="181213" y="243478"/>
                      <a:pt x="193590" y="245953"/>
                    </a:cubicBezTo>
                    <a:cubicBezTo>
                      <a:pt x="193590" y="250904"/>
                      <a:pt x="188639" y="250904"/>
                      <a:pt x="188639" y="253379"/>
                    </a:cubicBezTo>
                    <a:cubicBezTo>
                      <a:pt x="171311" y="270707"/>
                      <a:pt x="153983" y="288035"/>
                      <a:pt x="136655" y="305363"/>
                    </a:cubicBezTo>
                    <a:cubicBezTo>
                      <a:pt x="121803" y="312790"/>
                      <a:pt x="109426" y="327642"/>
                      <a:pt x="94573" y="342495"/>
                    </a:cubicBezTo>
                    <a:cubicBezTo>
                      <a:pt x="79720" y="357348"/>
                      <a:pt x="59917" y="369725"/>
                      <a:pt x="59917" y="399430"/>
                    </a:cubicBezTo>
                    <a:cubicBezTo>
                      <a:pt x="59917" y="436561"/>
                      <a:pt x="97048" y="463791"/>
                      <a:pt x="134180" y="446463"/>
                    </a:cubicBezTo>
                    <a:cubicBezTo>
                      <a:pt x="146557" y="441512"/>
                      <a:pt x="156459" y="429135"/>
                      <a:pt x="168836" y="416758"/>
                    </a:cubicBezTo>
                    <a:cubicBezTo>
                      <a:pt x="178738" y="406856"/>
                      <a:pt x="191115" y="396954"/>
                      <a:pt x="198541" y="387053"/>
                    </a:cubicBezTo>
                    <a:cubicBezTo>
                      <a:pt x="201017" y="382102"/>
                      <a:pt x="203492" y="377151"/>
                      <a:pt x="205968" y="372200"/>
                    </a:cubicBezTo>
                    <a:cubicBezTo>
                      <a:pt x="213394" y="362298"/>
                      <a:pt x="225771" y="352397"/>
                      <a:pt x="235673" y="344970"/>
                    </a:cubicBezTo>
                    <a:cubicBezTo>
                      <a:pt x="245575" y="335069"/>
                      <a:pt x="253001" y="325167"/>
                      <a:pt x="262903" y="317741"/>
                    </a:cubicBezTo>
                    <a:cubicBezTo>
                      <a:pt x="267854" y="330118"/>
                      <a:pt x="270329" y="340020"/>
                      <a:pt x="270329" y="352397"/>
                    </a:cubicBezTo>
                    <a:cubicBezTo>
                      <a:pt x="270329" y="401905"/>
                      <a:pt x="243099" y="424184"/>
                      <a:pt x="215869" y="451414"/>
                    </a:cubicBezTo>
                    <a:cubicBezTo>
                      <a:pt x="186164" y="481119"/>
                      <a:pt x="161410" y="515775"/>
                      <a:pt x="99524" y="510824"/>
                    </a:cubicBezTo>
                    <a:cubicBezTo>
                      <a:pt x="47540" y="505874"/>
                      <a:pt x="5457" y="463791"/>
                      <a:pt x="507" y="409332"/>
                    </a:cubicBezTo>
                    <a:cubicBezTo>
                      <a:pt x="-4444" y="349921"/>
                      <a:pt x="27736" y="325167"/>
                      <a:pt x="57442" y="295462"/>
                    </a:cubicBezTo>
                    <a:cubicBezTo>
                      <a:pt x="84671" y="268232"/>
                      <a:pt x="106950" y="243478"/>
                      <a:pt x="153983" y="241002"/>
                    </a:cubicBezTo>
                    <a:close/>
                    <a:moveTo>
                      <a:pt x="330318" y="146325"/>
                    </a:moveTo>
                    <a:cubicBezTo>
                      <a:pt x="352618" y="141369"/>
                      <a:pt x="369963" y="156236"/>
                      <a:pt x="367485" y="178537"/>
                    </a:cubicBezTo>
                    <a:cubicBezTo>
                      <a:pt x="365007" y="195882"/>
                      <a:pt x="335273" y="218182"/>
                      <a:pt x="322884" y="230571"/>
                    </a:cubicBezTo>
                    <a:cubicBezTo>
                      <a:pt x="288195" y="262783"/>
                      <a:pt x="260938" y="290039"/>
                      <a:pt x="228726" y="324729"/>
                    </a:cubicBezTo>
                    <a:cubicBezTo>
                      <a:pt x="213859" y="337118"/>
                      <a:pt x="196514" y="364374"/>
                      <a:pt x="174214" y="366852"/>
                    </a:cubicBezTo>
                    <a:cubicBezTo>
                      <a:pt x="159347" y="366852"/>
                      <a:pt x="144480" y="354463"/>
                      <a:pt x="144480" y="337118"/>
                    </a:cubicBezTo>
                    <a:cubicBezTo>
                      <a:pt x="144480" y="324729"/>
                      <a:pt x="151913" y="314818"/>
                      <a:pt x="161825" y="307384"/>
                    </a:cubicBezTo>
                    <a:cubicBezTo>
                      <a:pt x="208903" y="257827"/>
                      <a:pt x="255983" y="213226"/>
                      <a:pt x="303061" y="166148"/>
                    </a:cubicBezTo>
                    <a:cubicBezTo>
                      <a:pt x="310495" y="158714"/>
                      <a:pt x="317928" y="146325"/>
                      <a:pt x="330318" y="146325"/>
                    </a:cubicBezTo>
                    <a:close/>
                    <a:moveTo>
                      <a:pt x="406819" y="544"/>
                    </a:moveTo>
                    <a:cubicBezTo>
                      <a:pt x="463754" y="3019"/>
                      <a:pt x="515738" y="50053"/>
                      <a:pt x="510787" y="119365"/>
                    </a:cubicBezTo>
                    <a:cubicBezTo>
                      <a:pt x="508312" y="163923"/>
                      <a:pt x="483557" y="186202"/>
                      <a:pt x="456328" y="213431"/>
                    </a:cubicBezTo>
                    <a:cubicBezTo>
                      <a:pt x="429098" y="238186"/>
                      <a:pt x="406819" y="265415"/>
                      <a:pt x="362261" y="267891"/>
                    </a:cubicBezTo>
                    <a:cubicBezTo>
                      <a:pt x="344933" y="270366"/>
                      <a:pt x="332556" y="267891"/>
                      <a:pt x="317703" y="262940"/>
                    </a:cubicBezTo>
                    <a:cubicBezTo>
                      <a:pt x="325130" y="253038"/>
                      <a:pt x="335031" y="243136"/>
                      <a:pt x="344933" y="233235"/>
                    </a:cubicBezTo>
                    <a:cubicBezTo>
                      <a:pt x="354835" y="225808"/>
                      <a:pt x="362261" y="213431"/>
                      <a:pt x="374638" y="206005"/>
                    </a:cubicBezTo>
                    <a:cubicBezTo>
                      <a:pt x="377114" y="203530"/>
                      <a:pt x="382065" y="203530"/>
                      <a:pt x="384540" y="201054"/>
                    </a:cubicBezTo>
                    <a:cubicBezTo>
                      <a:pt x="394442" y="193628"/>
                      <a:pt x="404344" y="181251"/>
                      <a:pt x="416721" y="168874"/>
                    </a:cubicBezTo>
                    <a:cubicBezTo>
                      <a:pt x="426622" y="158972"/>
                      <a:pt x="439000" y="149070"/>
                      <a:pt x="443950" y="139168"/>
                    </a:cubicBezTo>
                    <a:cubicBezTo>
                      <a:pt x="471180" y="92135"/>
                      <a:pt x="421672" y="40151"/>
                      <a:pt x="372163" y="67381"/>
                    </a:cubicBezTo>
                    <a:cubicBezTo>
                      <a:pt x="362261" y="72332"/>
                      <a:pt x="352359" y="84709"/>
                      <a:pt x="342458" y="94611"/>
                    </a:cubicBezTo>
                    <a:cubicBezTo>
                      <a:pt x="332556" y="104512"/>
                      <a:pt x="317703" y="116889"/>
                      <a:pt x="310277" y="124316"/>
                    </a:cubicBezTo>
                    <a:cubicBezTo>
                      <a:pt x="307802" y="129267"/>
                      <a:pt x="307802" y="134217"/>
                      <a:pt x="305326" y="136693"/>
                    </a:cubicBezTo>
                    <a:cubicBezTo>
                      <a:pt x="297900" y="149070"/>
                      <a:pt x="285523" y="156496"/>
                      <a:pt x="275621" y="166398"/>
                    </a:cubicBezTo>
                    <a:cubicBezTo>
                      <a:pt x="265720" y="176300"/>
                      <a:pt x="258293" y="186202"/>
                      <a:pt x="245916" y="193628"/>
                    </a:cubicBezTo>
                    <a:cubicBezTo>
                      <a:pt x="243441" y="178775"/>
                      <a:pt x="240965" y="168874"/>
                      <a:pt x="240965" y="149070"/>
                    </a:cubicBezTo>
                    <a:cubicBezTo>
                      <a:pt x="245916" y="106988"/>
                      <a:pt x="270670" y="82233"/>
                      <a:pt x="295425" y="55004"/>
                    </a:cubicBezTo>
                    <a:cubicBezTo>
                      <a:pt x="325130" y="25298"/>
                      <a:pt x="352359" y="-4407"/>
                      <a:pt x="406819" y="544"/>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endParaRPr lang="zh-CN" altLang="en-US"/>
              </a:p>
            </p:txBody>
          </p:sp>
        </p:grpSp>
      </p:grpSp>
      <p:grpSp>
        <p:nvGrpSpPr>
          <p:cNvPr id="17" name="组合 16"/>
          <p:cNvGrpSpPr/>
          <p:nvPr/>
        </p:nvGrpSpPr>
        <p:grpSpPr>
          <a:xfrm>
            <a:off x="9899996" y="4326663"/>
            <a:ext cx="1260000" cy="1260000"/>
            <a:chOff x="10028929" y="2194824"/>
            <a:chExt cx="1260000" cy="1260000"/>
          </a:xfrm>
        </p:grpSpPr>
        <p:sp>
          <p:nvSpPr>
            <p:cNvPr id="161" name="圆角矩形 160"/>
            <p:cNvSpPr/>
            <p:nvPr/>
          </p:nvSpPr>
          <p:spPr>
            <a:xfrm>
              <a:off x="10028929" y="2194824"/>
              <a:ext cx="1260000" cy="1260000"/>
            </a:xfrm>
            <a:prstGeom prst="roundRect">
              <a:avLst>
                <a:gd name="adj" fmla="val 13183"/>
              </a:avLst>
            </a:prstGeom>
            <a:solidFill>
              <a:schemeClr val="accent1"/>
            </a:solidFill>
            <a:ln w="28575">
              <a:noFill/>
            </a:ln>
            <a:effectLst>
              <a:innerShdw blurRad="88900" dist="635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 name="组合 7"/>
            <p:cNvGrpSpPr/>
            <p:nvPr/>
          </p:nvGrpSpPr>
          <p:grpSpPr>
            <a:xfrm>
              <a:off x="10082929" y="2249079"/>
              <a:ext cx="1152000" cy="1151491"/>
              <a:chOff x="10096732" y="2537837"/>
              <a:chExt cx="1152000" cy="1151491"/>
            </a:xfrm>
          </p:grpSpPr>
          <p:sp>
            <p:nvSpPr>
              <p:cNvPr id="163" name="椭圆 162"/>
              <p:cNvSpPr/>
              <p:nvPr/>
            </p:nvSpPr>
            <p:spPr>
              <a:xfrm>
                <a:off x="10096732" y="2537837"/>
                <a:ext cx="1152000" cy="1151491"/>
              </a:xfrm>
              <a:prstGeom prst="ellipse">
                <a:avLst/>
              </a:prstGeom>
              <a:gradFill rotWithShape="1">
                <a:gsLst>
                  <a:gs pos="66000">
                    <a:srgbClr val="ECECEC"/>
                  </a:gs>
                  <a:gs pos="100000">
                    <a:srgbClr val="F7F7F7"/>
                  </a:gs>
                  <a:gs pos="7000">
                    <a:srgbClr val="BEBEBE"/>
                  </a:gs>
                </a:gsLst>
                <a:lin ang="7800000" scaled="0"/>
              </a:gradFill>
              <a:ln w="31750">
                <a:noFill/>
              </a:ln>
              <a:effectLst>
                <a:outerShdw blurRad="76200" dist="50800" dir="8100000" sx="101000" sy="101000" algn="ctr" rotWithShape="0">
                  <a:schemeClr val="tx1">
                    <a:lumMod val="90000"/>
                    <a:lumOff val="10000"/>
                    <a:alpha val="60000"/>
                  </a:schemeClr>
                </a:outerShdw>
              </a:effectLst>
            </p:spPr>
            <p:txBody>
              <a:bodyPr wrap="none" anchor="ctr"/>
              <a:lstStyle/>
              <a:p>
                <a:pPr latinLnBrk="1"/>
                <a:endParaRPr kumimoji="1" lang="zh-CN" altLang="en-US" sz="2400">
                  <a:solidFill>
                    <a:srgbClr val="000000"/>
                  </a:solidFill>
                  <a:latin typeface="굴림" charset="-127"/>
                  <a:ea typeface="굴림" charset="-127"/>
                </a:endParaRPr>
              </a:p>
            </p:txBody>
          </p:sp>
          <p:sp>
            <p:nvSpPr>
              <p:cNvPr id="164" name="椭圆 163"/>
              <p:cNvSpPr/>
              <p:nvPr/>
            </p:nvSpPr>
            <p:spPr>
              <a:xfrm>
                <a:off x="10252732" y="2693768"/>
                <a:ext cx="840000" cy="839629"/>
              </a:xfrm>
              <a:prstGeom prst="ellipse">
                <a:avLst/>
              </a:prstGeom>
              <a:gradFill rotWithShape="1">
                <a:gsLst>
                  <a:gs pos="66000">
                    <a:srgbClr val="ECECEC"/>
                  </a:gs>
                  <a:gs pos="100000">
                    <a:srgbClr val="F7F7F7"/>
                  </a:gs>
                  <a:gs pos="7000">
                    <a:srgbClr val="BEBEBE"/>
                  </a:gs>
                </a:gsLst>
                <a:lin ang="16800000" scaled="0"/>
              </a:gradFill>
              <a:ln w="31750">
                <a:noFill/>
              </a:ln>
              <a:effectLst/>
            </p:spPr>
            <p:txBody>
              <a:bodyPr wrap="none" anchor="ctr"/>
              <a:lstStyle/>
              <a:p>
                <a:pPr latinLnBrk="1"/>
                <a:endParaRPr kumimoji="1" lang="zh-CN" altLang="en-US" sz="2400">
                  <a:solidFill>
                    <a:srgbClr val="000000"/>
                  </a:solidFill>
                  <a:latin typeface="굴림" charset="-127"/>
                  <a:ea typeface="굴림" charset="-127"/>
                </a:endParaRPr>
              </a:p>
            </p:txBody>
          </p:sp>
          <p:sp>
            <p:nvSpPr>
              <p:cNvPr id="184" name="Freeform 115"/>
              <p:cNvSpPr>
                <a:spLocks noChangeAspect="1" noEditPoints="1"/>
              </p:cNvSpPr>
              <p:nvPr/>
            </p:nvSpPr>
            <p:spPr bwMode="auto">
              <a:xfrm flipH="1">
                <a:off x="10399732" y="2840582"/>
                <a:ext cx="546000" cy="546001"/>
              </a:xfrm>
              <a:custGeom>
                <a:avLst/>
                <a:gdLst>
                  <a:gd name="T0" fmla="*/ 144 w 288"/>
                  <a:gd name="T1" fmla="*/ 0 h 288"/>
                  <a:gd name="T2" fmla="*/ 0 w 288"/>
                  <a:gd name="T3" fmla="*/ 144 h 288"/>
                  <a:gd name="T4" fmla="*/ 144 w 288"/>
                  <a:gd name="T5" fmla="*/ 288 h 288"/>
                  <a:gd name="T6" fmla="*/ 288 w 288"/>
                  <a:gd name="T7" fmla="*/ 144 h 288"/>
                  <a:gd name="T8" fmla="*/ 144 w 288"/>
                  <a:gd name="T9" fmla="*/ 0 h 288"/>
                  <a:gd name="T10" fmla="*/ 32 w 288"/>
                  <a:gd name="T11" fmla="*/ 144 h 288"/>
                  <a:gd name="T12" fmla="*/ 144 w 288"/>
                  <a:gd name="T13" fmla="*/ 32 h 288"/>
                  <a:gd name="T14" fmla="*/ 207 w 288"/>
                  <a:gd name="T15" fmla="*/ 51 h 288"/>
                  <a:gd name="T16" fmla="*/ 158 w 288"/>
                  <a:gd name="T17" fmla="*/ 116 h 288"/>
                  <a:gd name="T18" fmla="*/ 144 w 288"/>
                  <a:gd name="T19" fmla="*/ 112 h 288"/>
                  <a:gd name="T20" fmla="*/ 112 w 288"/>
                  <a:gd name="T21" fmla="*/ 144 h 288"/>
                  <a:gd name="T22" fmla="*/ 116 w 288"/>
                  <a:gd name="T23" fmla="*/ 158 h 288"/>
                  <a:gd name="T24" fmla="*/ 51 w 288"/>
                  <a:gd name="T25" fmla="*/ 207 h 288"/>
                  <a:gd name="T26" fmla="*/ 32 w 288"/>
                  <a:gd name="T27" fmla="*/ 144 h 288"/>
                  <a:gd name="T28" fmla="*/ 160 w 288"/>
                  <a:gd name="T29" fmla="*/ 144 h 288"/>
                  <a:gd name="T30" fmla="*/ 144 w 288"/>
                  <a:gd name="T31" fmla="*/ 160 h 288"/>
                  <a:gd name="T32" fmla="*/ 128 w 288"/>
                  <a:gd name="T33" fmla="*/ 144 h 288"/>
                  <a:gd name="T34" fmla="*/ 144 w 288"/>
                  <a:gd name="T35" fmla="*/ 128 h 288"/>
                  <a:gd name="T36" fmla="*/ 160 w 288"/>
                  <a:gd name="T37" fmla="*/ 144 h 288"/>
                  <a:gd name="T38" fmla="*/ 144 w 288"/>
                  <a:gd name="T39" fmla="*/ 256 h 288"/>
                  <a:gd name="T40" fmla="*/ 81 w 288"/>
                  <a:gd name="T41" fmla="*/ 237 h 288"/>
                  <a:gd name="T42" fmla="*/ 130 w 288"/>
                  <a:gd name="T43" fmla="*/ 172 h 288"/>
                  <a:gd name="T44" fmla="*/ 144 w 288"/>
                  <a:gd name="T45" fmla="*/ 176 h 288"/>
                  <a:gd name="T46" fmla="*/ 176 w 288"/>
                  <a:gd name="T47" fmla="*/ 144 h 288"/>
                  <a:gd name="T48" fmla="*/ 172 w 288"/>
                  <a:gd name="T49" fmla="*/ 130 h 288"/>
                  <a:gd name="T50" fmla="*/ 237 w 288"/>
                  <a:gd name="T51" fmla="*/ 81 h 288"/>
                  <a:gd name="T52" fmla="*/ 256 w 288"/>
                  <a:gd name="T53" fmla="*/ 144 h 288"/>
                  <a:gd name="T54" fmla="*/ 144 w 288"/>
                  <a:gd name="T55" fmla="*/ 256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8" h="288">
                    <a:moveTo>
                      <a:pt x="144" y="0"/>
                    </a:moveTo>
                    <a:cubicBezTo>
                      <a:pt x="64" y="0"/>
                      <a:pt x="0" y="64"/>
                      <a:pt x="0" y="144"/>
                    </a:cubicBezTo>
                    <a:cubicBezTo>
                      <a:pt x="0" y="224"/>
                      <a:pt x="64" y="288"/>
                      <a:pt x="144" y="288"/>
                    </a:cubicBezTo>
                    <a:cubicBezTo>
                      <a:pt x="224" y="288"/>
                      <a:pt x="288" y="224"/>
                      <a:pt x="288" y="144"/>
                    </a:cubicBezTo>
                    <a:cubicBezTo>
                      <a:pt x="288" y="64"/>
                      <a:pt x="224" y="0"/>
                      <a:pt x="144" y="0"/>
                    </a:cubicBezTo>
                    <a:close/>
                    <a:moveTo>
                      <a:pt x="32" y="144"/>
                    </a:moveTo>
                    <a:cubicBezTo>
                      <a:pt x="32" y="82"/>
                      <a:pt x="82" y="32"/>
                      <a:pt x="144" y="32"/>
                    </a:cubicBezTo>
                    <a:cubicBezTo>
                      <a:pt x="167" y="32"/>
                      <a:pt x="189" y="39"/>
                      <a:pt x="207" y="51"/>
                    </a:cubicBezTo>
                    <a:cubicBezTo>
                      <a:pt x="158" y="116"/>
                      <a:pt x="158" y="116"/>
                      <a:pt x="158" y="116"/>
                    </a:cubicBezTo>
                    <a:cubicBezTo>
                      <a:pt x="154" y="113"/>
                      <a:pt x="149" y="112"/>
                      <a:pt x="144" y="112"/>
                    </a:cubicBezTo>
                    <a:cubicBezTo>
                      <a:pt x="126" y="112"/>
                      <a:pt x="112" y="126"/>
                      <a:pt x="112" y="144"/>
                    </a:cubicBezTo>
                    <a:cubicBezTo>
                      <a:pt x="112" y="149"/>
                      <a:pt x="113" y="154"/>
                      <a:pt x="116" y="158"/>
                    </a:cubicBezTo>
                    <a:cubicBezTo>
                      <a:pt x="51" y="207"/>
                      <a:pt x="51" y="207"/>
                      <a:pt x="51" y="207"/>
                    </a:cubicBezTo>
                    <a:cubicBezTo>
                      <a:pt x="39" y="189"/>
                      <a:pt x="32" y="167"/>
                      <a:pt x="32" y="144"/>
                    </a:cubicBezTo>
                    <a:close/>
                    <a:moveTo>
                      <a:pt x="160" y="144"/>
                    </a:moveTo>
                    <a:cubicBezTo>
                      <a:pt x="160" y="153"/>
                      <a:pt x="153" y="160"/>
                      <a:pt x="144" y="160"/>
                    </a:cubicBezTo>
                    <a:cubicBezTo>
                      <a:pt x="135" y="160"/>
                      <a:pt x="128" y="153"/>
                      <a:pt x="128" y="144"/>
                    </a:cubicBezTo>
                    <a:cubicBezTo>
                      <a:pt x="128" y="135"/>
                      <a:pt x="135" y="128"/>
                      <a:pt x="144" y="128"/>
                    </a:cubicBezTo>
                    <a:cubicBezTo>
                      <a:pt x="153" y="128"/>
                      <a:pt x="160" y="135"/>
                      <a:pt x="160" y="144"/>
                    </a:cubicBezTo>
                    <a:close/>
                    <a:moveTo>
                      <a:pt x="144" y="256"/>
                    </a:moveTo>
                    <a:cubicBezTo>
                      <a:pt x="121" y="256"/>
                      <a:pt x="99" y="249"/>
                      <a:pt x="81" y="237"/>
                    </a:cubicBezTo>
                    <a:cubicBezTo>
                      <a:pt x="130" y="172"/>
                      <a:pt x="130" y="172"/>
                      <a:pt x="130" y="172"/>
                    </a:cubicBezTo>
                    <a:cubicBezTo>
                      <a:pt x="134" y="175"/>
                      <a:pt x="139" y="176"/>
                      <a:pt x="144" y="176"/>
                    </a:cubicBezTo>
                    <a:cubicBezTo>
                      <a:pt x="162" y="176"/>
                      <a:pt x="176" y="162"/>
                      <a:pt x="176" y="144"/>
                    </a:cubicBezTo>
                    <a:cubicBezTo>
                      <a:pt x="176" y="139"/>
                      <a:pt x="175" y="134"/>
                      <a:pt x="172" y="130"/>
                    </a:cubicBezTo>
                    <a:cubicBezTo>
                      <a:pt x="237" y="81"/>
                      <a:pt x="237" y="81"/>
                      <a:pt x="237" y="81"/>
                    </a:cubicBezTo>
                    <a:cubicBezTo>
                      <a:pt x="249" y="99"/>
                      <a:pt x="256" y="121"/>
                      <a:pt x="256" y="144"/>
                    </a:cubicBezTo>
                    <a:cubicBezTo>
                      <a:pt x="256" y="206"/>
                      <a:pt x="206" y="256"/>
                      <a:pt x="144" y="25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ysClr val="windowText" lastClr="000000"/>
                  </a:solidFill>
                  <a:effectLst/>
                  <a:uLnTx/>
                  <a:uFillTx/>
                  <a:latin typeface="Calibri"/>
                  <a:ea typeface="宋体"/>
                </a:endParaRPr>
              </a:p>
            </p:txBody>
          </p:sp>
        </p:grpSp>
      </p:grpSp>
      <p:sp>
        <p:nvSpPr>
          <p:cNvPr id="190" name="TextBox 107"/>
          <p:cNvSpPr txBox="1"/>
          <p:nvPr/>
        </p:nvSpPr>
        <p:spPr>
          <a:xfrm>
            <a:off x="1315351" y="1847855"/>
            <a:ext cx="10122441" cy="1485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defPPr>
              <a:defRPr lang="zh-CN"/>
            </a:defPPr>
            <a:lvl1pPr algn="ctr">
              <a:lnSpc>
                <a:spcPct val="130000"/>
              </a:lnSpc>
              <a:spcBef>
                <a:spcPct val="0"/>
              </a:spcBef>
              <a:buFont typeface="Arial" charset="0"/>
              <a:buNone/>
              <a:defRPr sz="1400">
                <a:solidFill>
                  <a:schemeClr val="tx1">
                    <a:lumMod val="65000"/>
                    <a:lumOff val="35000"/>
                  </a:schemeClr>
                </a:solidFill>
                <a:latin typeface="微软雅黑" pitchFamily="34" charset="-122"/>
                <a:ea typeface="微软雅黑" pitchFamily="34" charset="-122"/>
              </a:defRPr>
            </a:lvl1pPr>
            <a:lvl2pPr marL="742950" indent="-285750">
              <a:spcBef>
                <a:spcPct val="20000"/>
              </a:spcBef>
              <a:buFont typeface="Arial" charset="0"/>
              <a:buChar char="–"/>
              <a:defRPr sz="2800">
                <a:latin typeface="微软雅黑" pitchFamily="34" charset="-122"/>
                <a:ea typeface="微软雅黑" pitchFamily="34" charset="-122"/>
              </a:defRPr>
            </a:lvl2pPr>
            <a:lvl3pPr marL="1143000" indent="-228600">
              <a:spcBef>
                <a:spcPct val="20000"/>
              </a:spcBef>
              <a:buFont typeface="Arial" charset="0"/>
              <a:buChar char="•"/>
              <a:defRPr sz="2400">
                <a:latin typeface="微软雅黑" pitchFamily="34" charset="-122"/>
                <a:ea typeface="微软雅黑" pitchFamily="34" charset="-122"/>
              </a:defRPr>
            </a:lvl3pPr>
            <a:lvl4pPr marL="1600200" indent="-228600">
              <a:spcBef>
                <a:spcPct val="20000"/>
              </a:spcBef>
              <a:buFont typeface="Arial" charset="0"/>
              <a:buChar char="–"/>
              <a:defRPr sz="2000">
                <a:latin typeface="微软雅黑" pitchFamily="34" charset="-122"/>
                <a:ea typeface="微软雅黑" pitchFamily="34" charset="-122"/>
              </a:defRPr>
            </a:lvl4pPr>
            <a:lvl5pPr marL="2057400" indent="-228600">
              <a:spcBef>
                <a:spcPct val="20000"/>
              </a:spcBef>
              <a:buFont typeface="Arial" charset="0"/>
              <a:buChar char="»"/>
              <a:defRPr sz="2000">
                <a:latin typeface="微软雅黑" pitchFamily="34" charset="-122"/>
                <a:ea typeface="微软雅黑" pitchFamily="34" charset="-122"/>
              </a:defRPr>
            </a:lvl5pPr>
            <a:lvl6pPr marL="2514600" indent="-228600" eaLnBrk="0" fontAlgn="base" hangingPunct="0">
              <a:spcBef>
                <a:spcPct val="20000"/>
              </a:spcBef>
              <a:spcAft>
                <a:spcPct val="0"/>
              </a:spcAft>
              <a:buFont typeface="Arial" charset="0"/>
              <a:buChar char="»"/>
              <a:defRPr sz="2000">
                <a:latin typeface="微软雅黑" pitchFamily="34" charset="-122"/>
                <a:ea typeface="微软雅黑" pitchFamily="34" charset="-122"/>
              </a:defRPr>
            </a:lvl6pPr>
            <a:lvl7pPr marL="2971800" indent="-228600" eaLnBrk="0" fontAlgn="base" hangingPunct="0">
              <a:spcBef>
                <a:spcPct val="20000"/>
              </a:spcBef>
              <a:spcAft>
                <a:spcPct val="0"/>
              </a:spcAft>
              <a:buFont typeface="Arial" charset="0"/>
              <a:buChar char="»"/>
              <a:defRPr sz="2000">
                <a:latin typeface="微软雅黑" pitchFamily="34" charset="-122"/>
                <a:ea typeface="微软雅黑" pitchFamily="34" charset="-122"/>
              </a:defRPr>
            </a:lvl7pPr>
            <a:lvl8pPr marL="3429000" indent="-228600" eaLnBrk="0" fontAlgn="base" hangingPunct="0">
              <a:spcBef>
                <a:spcPct val="20000"/>
              </a:spcBef>
              <a:spcAft>
                <a:spcPct val="0"/>
              </a:spcAft>
              <a:buFont typeface="Arial" charset="0"/>
              <a:buChar char="»"/>
              <a:defRPr sz="2000">
                <a:latin typeface="微软雅黑" pitchFamily="34" charset="-122"/>
                <a:ea typeface="微软雅黑" pitchFamily="34" charset="-122"/>
              </a:defRPr>
            </a:lvl8pPr>
            <a:lvl9pPr marL="3886200" indent="-228600" eaLnBrk="0" fontAlgn="base" hangingPunct="0">
              <a:spcBef>
                <a:spcPct val="20000"/>
              </a:spcBef>
              <a:spcAft>
                <a:spcPct val="0"/>
              </a:spcAft>
              <a:buFont typeface="Arial" charset="0"/>
              <a:buChar char="»"/>
              <a:defRPr sz="2000">
                <a:latin typeface="微软雅黑" pitchFamily="34" charset="-122"/>
                <a:ea typeface="微软雅黑" pitchFamily="34" charset="-122"/>
              </a:defRPr>
            </a:lvl9pPr>
          </a:lstStyle>
          <a:p>
            <a:pPr algn="l"/>
            <a:r>
              <a:rPr lang="zh-CN" altLang="en-US" sz="2400" dirty="0">
                <a:solidFill>
                  <a:srgbClr val="C00000"/>
                </a:solidFill>
              </a:rPr>
              <a:t>蛮力法</a:t>
            </a:r>
            <a:r>
              <a:rPr lang="zh-CN" altLang="en-US" sz="2400" dirty="0"/>
              <a:t>是基于计算机运算速度快这一特性，在解决问题时采取的一种“懒惰”策略。这种策略不经过（或者说是经过很少的）思考，把问题的所有情况或所有过程交给计算机去一一尝试，从中找出问题的解。</a:t>
            </a:r>
            <a:endParaRPr lang="zh-CN" altLang="zh-CN" sz="2400" dirty="0"/>
          </a:p>
        </p:txBody>
      </p:sp>
      <p:grpSp>
        <p:nvGrpSpPr>
          <p:cNvPr id="192" name="组合 191"/>
          <p:cNvGrpSpPr/>
          <p:nvPr/>
        </p:nvGrpSpPr>
        <p:grpSpPr>
          <a:xfrm>
            <a:off x="5313455" y="4926580"/>
            <a:ext cx="600770" cy="203131"/>
            <a:chOff x="2957773" y="3083499"/>
            <a:chExt cx="600770" cy="203131"/>
          </a:xfrm>
        </p:grpSpPr>
        <p:sp>
          <p:nvSpPr>
            <p:cNvPr id="193" name="矩形 192"/>
            <p:cNvSpPr/>
            <p:nvPr/>
          </p:nvSpPr>
          <p:spPr>
            <a:xfrm>
              <a:off x="3061932" y="3167064"/>
              <a:ext cx="364685" cy="36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4" name="椭圆 193"/>
            <p:cNvSpPr/>
            <p:nvPr/>
          </p:nvSpPr>
          <p:spPr>
            <a:xfrm>
              <a:off x="3355411" y="3083499"/>
              <a:ext cx="203132" cy="203131"/>
            </a:xfrm>
            <a:prstGeom prst="ellipse">
              <a:avLst/>
            </a:prstGeom>
            <a:solidFill>
              <a:schemeClr val="tx1">
                <a:lumMod val="75000"/>
                <a:lumOff val="25000"/>
              </a:schemeClr>
            </a:solidFill>
            <a:ln>
              <a:noFill/>
            </a:ln>
            <a:effectLst>
              <a:outerShdw blurRad="63500" dist="12700" dir="1380000" sx="92000" sy="92000" algn="ctr" rotWithShape="0">
                <a:srgbClr val="000000">
                  <a:alpha val="8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5" name="椭圆 194"/>
            <p:cNvSpPr/>
            <p:nvPr/>
          </p:nvSpPr>
          <p:spPr>
            <a:xfrm>
              <a:off x="2957773" y="3108507"/>
              <a:ext cx="153116" cy="153115"/>
            </a:xfrm>
            <a:prstGeom prst="ellipse">
              <a:avLst/>
            </a:prstGeom>
            <a:solidFill>
              <a:schemeClr val="tx1">
                <a:lumMod val="75000"/>
                <a:lumOff val="25000"/>
              </a:schemeClr>
            </a:solidFill>
            <a:ln>
              <a:noFill/>
            </a:ln>
            <a:effectLst>
              <a:outerShdw blurRad="63500" dist="12700" dir="1380000" sx="92000" sy="92000" algn="ctr" rotWithShape="0">
                <a:srgbClr val="000000">
                  <a:alpha val="8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6" name="组合 195"/>
          <p:cNvGrpSpPr/>
          <p:nvPr/>
        </p:nvGrpSpPr>
        <p:grpSpPr>
          <a:xfrm>
            <a:off x="7279918" y="4926580"/>
            <a:ext cx="600770" cy="203131"/>
            <a:chOff x="2957773" y="3083499"/>
            <a:chExt cx="600770" cy="203131"/>
          </a:xfrm>
        </p:grpSpPr>
        <p:sp>
          <p:nvSpPr>
            <p:cNvPr id="197" name="矩形 196"/>
            <p:cNvSpPr/>
            <p:nvPr/>
          </p:nvSpPr>
          <p:spPr>
            <a:xfrm>
              <a:off x="3061932" y="3167064"/>
              <a:ext cx="364685" cy="36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8" name="椭圆 197"/>
            <p:cNvSpPr/>
            <p:nvPr/>
          </p:nvSpPr>
          <p:spPr>
            <a:xfrm>
              <a:off x="3355411" y="3083499"/>
              <a:ext cx="203132" cy="203131"/>
            </a:xfrm>
            <a:prstGeom prst="ellipse">
              <a:avLst/>
            </a:prstGeom>
            <a:solidFill>
              <a:schemeClr val="tx1">
                <a:lumMod val="75000"/>
                <a:lumOff val="25000"/>
              </a:schemeClr>
            </a:solidFill>
            <a:ln>
              <a:noFill/>
            </a:ln>
            <a:effectLst>
              <a:outerShdw blurRad="63500" dist="12700" dir="1380000" sx="92000" sy="92000" algn="ctr" rotWithShape="0">
                <a:srgbClr val="000000">
                  <a:alpha val="8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9" name="椭圆 198"/>
            <p:cNvSpPr/>
            <p:nvPr/>
          </p:nvSpPr>
          <p:spPr>
            <a:xfrm>
              <a:off x="2957773" y="3108507"/>
              <a:ext cx="153116" cy="153115"/>
            </a:xfrm>
            <a:prstGeom prst="ellipse">
              <a:avLst/>
            </a:prstGeom>
            <a:solidFill>
              <a:schemeClr val="tx1">
                <a:lumMod val="75000"/>
                <a:lumOff val="25000"/>
              </a:schemeClr>
            </a:solidFill>
            <a:ln>
              <a:noFill/>
            </a:ln>
            <a:effectLst>
              <a:outerShdw blurRad="63500" dist="12700" dir="1380000" sx="92000" sy="92000" algn="ctr" rotWithShape="0">
                <a:srgbClr val="000000">
                  <a:alpha val="8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0" name="组合 199"/>
          <p:cNvGrpSpPr/>
          <p:nvPr/>
        </p:nvGrpSpPr>
        <p:grpSpPr>
          <a:xfrm>
            <a:off x="9246380" y="4926580"/>
            <a:ext cx="600770" cy="203131"/>
            <a:chOff x="2957773" y="3083499"/>
            <a:chExt cx="600770" cy="203131"/>
          </a:xfrm>
        </p:grpSpPr>
        <p:sp>
          <p:nvSpPr>
            <p:cNvPr id="201" name="矩形 200"/>
            <p:cNvSpPr/>
            <p:nvPr/>
          </p:nvSpPr>
          <p:spPr>
            <a:xfrm>
              <a:off x="3061932" y="3167064"/>
              <a:ext cx="364685" cy="36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2" name="椭圆 201"/>
            <p:cNvSpPr/>
            <p:nvPr/>
          </p:nvSpPr>
          <p:spPr>
            <a:xfrm>
              <a:off x="3355411" y="3083499"/>
              <a:ext cx="203132" cy="203131"/>
            </a:xfrm>
            <a:prstGeom prst="ellipse">
              <a:avLst/>
            </a:prstGeom>
            <a:solidFill>
              <a:schemeClr val="tx1">
                <a:lumMod val="75000"/>
                <a:lumOff val="25000"/>
              </a:schemeClr>
            </a:solidFill>
            <a:ln>
              <a:noFill/>
            </a:ln>
            <a:effectLst>
              <a:outerShdw blurRad="63500" dist="12700" dir="1380000" sx="92000" sy="92000" algn="ctr" rotWithShape="0">
                <a:srgbClr val="000000">
                  <a:alpha val="8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3" name="椭圆 202"/>
            <p:cNvSpPr/>
            <p:nvPr/>
          </p:nvSpPr>
          <p:spPr>
            <a:xfrm>
              <a:off x="2957773" y="3108507"/>
              <a:ext cx="153116" cy="153115"/>
            </a:xfrm>
            <a:prstGeom prst="ellipse">
              <a:avLst/>
            </a:prstGeom>
            <a:solidFill>
              <a:schemeClr val="tx1">
                <a:lumMod val="75000"/>
                <a:lumOff val="25000"/>
              </a:schemeClr>
            </a:solidFill>
            <a:ln>
              <a:noFill/>
            </a:ln>
            <a:effectLst>
              <a:outerShdw blurRad="63500" dist="12700" dir="1380000" sx="92000" sy="92000" algn="ctr" rotWithShape="0">
                <a:srgbClr val="000000">
                  <a:alpha val="8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6" name="矩形 55"/>
          <p:cNvSpPr>
            <a:spLocks noChangeArrowheads="1"/>
          </p:cNvSpPr>
          <p:nvPr/>
        </p:nvSpPr>
        <p:spPr bwMode="auto">
          <a:xfrm>
            <a:off x="6003644" y="418828"/>
            <a:ext cx="184712"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a:spcBef>
                <a:spcPct val="0"/>
              </a:spcBef>
              <a:buNone/>
            </a:pPr>
            <a:endParaRPr lang="zh-CN" altLang="en-US" b="1" dirty="0">
              <a:solidFill>
                <a:schemeClr val="tx1">
                  <a:lumMod val="65000"/>
                  <a:lumOff val="3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73566991"/>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nodePh="1">
                                  <p:stCondLst>
                                    <p:cond delay="0"/>
                                  </p:stCondLst>
                                  <p:endCondLst>
                                    <p:cond evt="begin" delay="0">
                                      <p:tn val="5"/>
                                    </p:cond>
                                  </p:endCondLst>
                                  <p:childTnLst>
                                    <p:set>
                                      <p:cBhvr>
                                        <p:cTn id="6" dur="1" fill="hold">
                                          <p:stCondLst>
                                            <p:cond delay="0"/>
                                          </p:stCondLst>
                                        </p:cTn>
                                        <p:tgtEl>
                                          <p:spTgt spid="56"/>
                                        </p:tgtEl>
                                        <p:attrNameLst>
                                          <p:attrName>style.visibility</p:attrName>
                                        </p:attrNameLst>
                                      </p:cBhvr>
                                      <p:to>
                                        <p:strVal val="visible"/>
                                      </p:to>
                                    </p:set>
                                    <p:animEffect transition="in" filter="wipe(left)">
                                      <p:cBhvr>
                                        <p:cTn id="7" dur="500"/>
                                        <p:tgtEl>
                                          <p:spTgt spid="56"/>
                                        </p:tgtEl>
                                      </p:cBhvr>
                                    </p:animEffect>
                                  </p:childTnLst>
                                </p:cTn>
                              </p:par>
                              <p:par>
                                <p:cTn id="8" presetID="37" presetClass="entr" presetSubtype="0"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anim calcmode="lin" valueType="num">
                                      <p:cBhvr>
                                        <p:cTn id="11" dur="500" fill="hold"/>
                                        <p:tgtEl>
                                          <p:spTgt spid="13"/>
                                        </p:tgtEl>
                                        <p:attrNameLst>
                                          <p:attrName>ppt_x</p:attrName>
                                        </p:attrNameLst>
                                      </p:cBhvr>
                                      <p:tavLst>
                                        <p:tav tm="0">
                                          <p:val>
                                            <p:strVal val="#ppt_x"/>
                                          </p:val>
                                        </p:tav>
                                        <p:tav tm="100000">
                                          <p:val>
                                            <p:strVal val="#ppt_x"/>
                                          </p:val>
                                        </p:tav>
                                      </p:tavLst>
                                    </p:anim>
                                    <p:anim calcmode="lin" valueType="num">
                                      <p:cBhvr>
                                        <p:cTn id="12" dur="450" decel="100000" fill="hold"/>
                                        <p:tgtEl>
                                          <p:spTgt spid="13"/>
                                        </p:tgtEl>
                                        <p:attrNameLst>
                                          <p:attrName>ppt_y</p:attrName>
                                        </p:attrNameLst>
                                      </p:cBhvr>
                                      <p:tavLst>
                                        <p:tav tm="0">
                                          <p:val>
                                            <p:strVal val="#ppt_y+1"/>
                                          </p:val>
                                        </p:tav>
                                        <p:tav tm="100000">
                                          <p:val>
                                            <p:strVal val="#ppt_y-.03"/>
                                          </p:val>
                                        </p:tav>
                                      </p:tavLst>
                                    </p:anim>
                                    <p:anim calcmode="lin" valueType="num">
                                      <p:cBhvr>
                                        <p:cTn id="13" dur="50" accel="100000" fill="hold">
                                          <p:stCondLst>
                                            <p:cond delay="450"/>
                                          </p:stCondLst>
                                        </p:cTn>
                                        <p:tgtEl>
                                          <p:spTgt spid="13"/>
                                        </p:tgtEl>
                                        <p:attrNameLst>
                                          <p:attrName>ppt_y</p:attrName>
                                        </p:attrNameLst>
                                      </p:cBhvr>
                                      <p:tavLst>
                                        <p:tav tm="0">
                                          <p:val>
                                            <p:strVal val="#ppt_y-.03"/>
                                          </p:val>
                                        </p:tav>
                                        <p:tav tm="100000">
                                          <p:val>
                                            <p:strVal val="#ppt_y"/>
                                          </p:val>
                                        </p:tav>
                                      </p:tavLst>
                                    </p:anim>
                                  </p:childTnLst>
                                </p:cTn>
                              </p:par>
                              <p:par>
                                <p:cTn id="14" presetID="10" presetClass="entr" presetSubtype="0" fill="hold"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250"/>
                                        <p:tgtEl>
                                          <p:spTgt spid="4"/>
                                        </p:tgtEl>
                                      </p:cBhvr>
                                    </p:animEffect>
                                  </p:childTnLst>
                                </p:cTn>
                              </p:par>
                              <p:par>
                                <p:cTn id="17" presetID="37" presetClass="entr" presetSubtype="0" fill="hold" nodeType="with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500"/>
                                        <p:tgtEl>
                                          <p:spTgt spid="19"/>
                                        </p:tgtEl>
                                      </p:cBhvr>
                                    </p:animEffect>
                                    <p:anim calcmode="lin" valueType="num">
                                      <p:cBhvr>
                                        <p:cTn id="20" dur="500" fill="hold"/>
                                        <p:tgtEl>
                                          <p:spTgt spid="19"/>
                                        </p:tgtEl>
                                        <p:attrNameLst>
                                          <p:attrName>ppt_x</p:attrName>
                                        </p:attrNameLst>
                                      </p:cBhvr>
                                      <p:tavLst>
                                        <p:tav tm="0">
                                          <p:val>
                                            <p:strVal val="#ppt_x"/>
                                          </p:val>
                                        </p:tav>
                                        <p:tav tm="100000">
                                          <p:val>
                                            <p:strVal val="#ppt_x"/>
                                          </p:val>
                                        </p:tav>
                                      </p:tavLst>
                                    </p:anim>
                                    <p:anim calcmode="lin" valueType="num">
                                      <p:cBhvr>
                                        <p:cTn id="21" dur="450" decel="100000" fill="hold"/>
                                        <p:tgtEl>
                                          <p:spTgt spid="19"/>
                                        </p:tgtEl>
                                        <p:attrNameLst>
                                          <p:attrName>ppt_y</p:attrName>
                                        </p:attrNameLst>
                                      </p:cBhvr>
                                      <p:tavLst>
                                        <p:tav tm="0">
                                          <p:val>
                                            <p:strVal val="#ppt_y+1"/>
                                          </p:val>
                                        </p:tav>
                                        <p:tav tm="100000">
                                          <p:val>
                                            <p:strVal val="#ppt_y-.03"/>
                                          </p:val>
                                        </p:tav>
                                      </p:tavLst>
                                    </p:anim>
                                    <p:anim calcmode="lin" valueType="num">
                                      <p:cBhvr>
                                        <p:cTn id="22" dur="50" accel="100000" fill="hold">
                                          <p:stCondLst>
                                            <p:cond delay="450"/>
                                          </p:stCondLst>
                                        </p:cTn>
                                        <p:tgtEl>
                                          <p:spTgt spid="19"/>
                                        </p:tgtEl>
                                        <p:attrNameLst>
                                          <p:attrName>ppt_y</p:attrName>
                                        </p:attrNameLst>
                                      </p:cBhvr>
                                      <p:tavLst>
                                        <p:tav tm="0">
                                          <p:val>
                                            <p:strVal val="#ppt_y-.03"/>
                                          </p:val>
                                        </p:tav>
                                        <p:tav tm="100000">
                                          <p:val>
                                            <p:strVal val="#ppt_y"/>
                                          </p:val>
                                        </p:tav>
                                      </p:tavLst>
                                    </p:anim>
                                  </p:childTnLst>
                                </p:cTn>
                              </p:par>
                              <p:par>
                                <p:cTn id="23" presetID="10" presetClass="entr" presetSubtype="0" fill="hold" nodeType="withEffect">
                                  <p:stCondLst>
                                    <p:cond delay="0"/>
                                  </p:stCondLst>
                                  <p:childTnLst>
                                    <p:set>
                                      <p:cBhvr>
                                        <p:cTn id="24" dur="1" fill="hold">
                                          <p:stCondLst>
                                            <p:cond delay="0"/>
                                          </p:stCondLst>
                                        </p:cTn>
                                        <p:tgtEl>
                                          <p:spTgt spid="192"/>
                                        </p:tgtEl>
                                        <p:attrNameLst>
                                          <p:attrName>style.visibility</p:attrName>
                                        </p:attrNameLst>
                                      </p:cBhvr>
                                      <p:to>
                                        <p:strVal val="visible"/>
                                      </p:to>
                                    </p:set>
                                    <p:animEffect transition="in" filter="fade">
                                      <p:cBhvr>
                                        <p:cTn id="25" dur="250"/>
                                        <p:tgtEl>
                                          <p:spTgt spid="192"/>
                                        </p:tgtEl>
                                      </p:cBhvr>
                                    </p:animEffect>
                                  </p:childTnLst>
                                </p:cTn>
                              </p:par>
                              <p:par>
                                <p:cTn id="26" presetID="37" presetClass="entr" presetSubtype="0" fill="hold"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500"/>
                                        <p:tgtEl>
                                          <p:spTgt spid="15"/>
                                        </p:tgtEl>
                                      </p:cBhvr>
                                    </p:animEffect>
                                    <p:anim calcmode="lin" valueType="num">
                                      <p:cBhvr>
                                        <p:cTn id="29" dur="500" fill="hold"/>
                                        <p:tgtEl>
                                          <p:spTgt spid="15"/>
                                        </p:tgtEl>
                                        <p:attrNameLst>
                                          <p:attrName>ppt_x</p:attrName>
                                        </p:attrNameLst>
                                      </p:cBhvr>
                                      <p:tavLst>
                                        <p:tav tm="0">
                                          <p:val>
                                            <p:strVal val="#ppt_x"/>
                                          </p:val>
                                        </p:tav>
                                        <p:tav tm="100000">
                                          <p:val>
                                            <p:strVal val="#ppt_x"/>
                                          </p:val>
                                        </p:tav>
                                      </p:tavLst>
                                    </p:anim>
                                    <p:anim calcmode="lin" valueType="num">
                                      <p:cBhvr>
                                        <p:cTn id="30" dur="450" decel="100000" fill="hold"/>
                                        <p:tgtEl>
                                          <p:spTgt spid="15"/>
                                        </p:tgtEl>
                                        <p:attrNameLst>
                                          <p:attrName>ppt_y</p:attrName>
                                        </p:attrNameLst>
                                      </p:cBhvr>
                                      <p:tavLst>
                                        <p:tav tm="0">
                                          <p:val>
                                            <p:strVal val="#ppt_y+1"/>
                                          </p:val>
                                        </p:tav>
                                        <p:tav tm="100000">
                                          <p:val>
                                            <p:strVal val="#ppt_y-.03"/>
                                          </p:val>
                                        </p:tav>
                                      </p:tavLst>
                                    </p:anim>
                                    <p:anim calcmode="lin" valueType="num">
                                      <p:cBhvr>
                                        <p:cTn id="31" dur="50" accel="100000" fill="hold">
                                          <p:stCondLst>
                                            <p:cond delay="450"/>
                                          </p:stCondLst>
                                        </p:cTn>
                                        <p:tgtEl>
                                          <p:spTgt spid="15"/>
                                        </p:tgtEl>
                                        <p:attrNameLst>
                                          <p:attrName>ppt_y</p:attrName>
                                        </p:attrNameLst>
                                      </p:cBhvr>
                                      <p:tavLst>
                                        <p:tav tm="0">
                                          <p:val>
                                            <p:strVal val="#ppt_y-.03"/>
                                          </p:val>
                                        </p:tav>
                                        <p:tav tm="100000">
                                          <p:val>
                                            <p:strVal val="#ppt_y"/>
                                          </p:val>
                                        </p:tav>
                                      </p:tavLst>
                                    </p:anim>
                                  </p:childTnLst>
                                </p:cTn>
                              </p:par>
                              <p:par>
                                <p:cTn id="32" presetID="10" presetClass="entr" presetSubtype="0" fill="hold" nodeType="withEffect">
                                  <p:stCondLst>
                                    <p:cond delay="0"/>
                                  </p:stCondLst>
                                  <p:childTnLst>
                                    <p:set>
                                      <p:cBhvr>
                                        <p:cTn id="33" dur="1" fill="hold">
                                          <p:stCondLst>
                                            <p:cond delay="0"/>
                                          </p:stCondLst>
                                        </p:cTn>
                                        <p:tgtEl>
                                          <p:spTgt spid="196"/>
                                        </p:tgtEl>
                                        <p:attrNameLst>
                                          <p:attrName>style.visibility</p:attrName>
                                        </p:attrNameLst>
                                      </p:cBhvr>
                                      <p:to>
                                        <p:strVal val="visible"/>
                                      </p:to>
                                    </p:set>
                                    <p:animEffect transition="in" filter="fade">
                                      <p:cBhvr>
                                        <p:cTn id="34" dur="250"/>
                                        <p:tgtEl>
                                          <p:spTgt spid="196"/>
                                        </p:tgtEl>
                                      </p:cBhvr>
                                    </p:animEffect>
                                  </p:childTnLst>
                                </p:cTn>
                              </p:par>
                              <p:par>
                                <p:cTn id="35" presetID="37" presetClass="entr" presetSubtype="0" fill="hold"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500"/>
                                        <p:tgtEl>
                                          <p:spTgt spid="16"/>
                                        </p:tgtEl>
                                      </p:cBhvr>
                                    </p:animEffect>
                                    <p:anim calcmode="lin" valueType="num">
                                      <p:cBhvr>
                                        <p:cTn id="38" dur="500" fill="hold"/>
                                        <p:tgtEl>
                                          <p:spTgt spid="16"/>
                                        </p:tgtEl>
                                        <p:attrNameLst>
                                          <p:attrName>ppt_x</p:attrName>
                                        </p:attrNameLst>
                                      </p:cBhvr>
                                      <p:tavLst>
                                        <p:tav tm="0">
                                          <p:val>
                                            <p:strVal val="#ppt_x"/>
                                          </p:val>
                                        </p:tav>
                                        <p:tav tm="100000">
                                          <p:val>
                                            <p:strVal val="#ppt_x"/>
                                          </p:val>
                                        </p:tav>
                                      </p:tavLst>
                                    </p:anim>
                                    <p:anim calcmode="lin" valueType="num">
                                      <p:cBhvr>
                                        <p:cTn id="39" dur="450" decel="100000" fill="hold"/>
                                        <p:tgtEl>
                                          <p:spTgt spid="16"/>
                                        </p:tgtEl>
                                        <p:attrNameLst>
                                          <p:attrName>ppt_y</p:attrName>
                                        </p:attrNameLst>
                                      </p:cBhvr>
                                      <p:tavLst>
                                        <p:tav tm="0">
                                          <p:val>
                                            <p:strVal val="#ppt_y+1"/>
                                          </p:val>
                                        </p:tav>
                                        <p:tav tm="100000">
                                          <p:val>
                                            <p:strVal val="#ppt_y-.03"/>
                                          </p:val>
                                        </p:tav>
                                      </p:tavLst>
                                    </p:anim>
                                    <p:anim calcmode="lin" valueType="num">
                                      <p:cBhvr>
                                        <p:cTn id="40" dur="50" accel="100000" fill="hold">
                                          <p:stCondLst>
                                            <p:cond delay="450"/>
                                          </p:stCondLst>
                                        </p:cTn>
                                        <p:tgtEl>
                                          <p:spTgt spid="16"/>
                                        </p:tgtEl>
                                        <p:attrNameLst>
                                          <p:attrName>ppt_y</p:attrName>
                                        </p:attrNameLst>
                                      </p:cBhvr>
                                      <p:tavLst>
                                        <p:tav tm="0">
                                          <p:val>
                                            <p:strVal val="#ppt_y-.03"/>
                                          </p:val>
                                        </p:tav>
                                        <p:tav tm="100000">
                                          <p:val>
                                            <p:strVal val="#ppt_y"/>
                                          </p:val>
                                        </p:tav>
                                      </p:tavLst>
                                    </p:anim>
                                  </p:childTnLst>
                                </p:cTn>
                              </p:par>
                              <p:par>
                                <p:cTn id="41" presetID="10" presetClass="entr" presetSubtype="0" fill="hold" nodeType="withEffect">
                                  <p:stCondLst>
                                    <p:cond delay="0"/>
                                  </p:stCondLst>
                                  <p:childTnLst>
                                    <p:set>
                                      <p:cBhvr>
                                        <p:cTn id="42" dur="1" fill="hold">
                                          <p:stCondLst>
                                            <p:cond delay="0"/>
                                          </p:stCondLst>
                                        </p:cTn>
                                        <p:tgtEl>
                                          <p:spTgt spid="200"/>
                                        </p:tgtEl>
                                        <p:attrNameLst>
                                          <p:attrName>style.visibility</p:attrName>
                                        </p:attrNameLst>
                                      </p:cBhvr>
                                      <p:to>
                                        <p:strVal val="visible"/>
                                      </p:to>
                                    </p:set>
                                    <p:animEffect transition="in" filter="fade">
                                      <p:cBhvr>
                                        <p:cTn id="43" dur="250"/>
                                        <p:tgtEl>
                                          <p:spTgt spid="200"/>
                                        </p:tgtEl>
                                      </p:cBhvr>
                                    </p:animEffect>
                                  </p:childTnLst>
                                </p:cTn>
                              </p:par>
                              <p:par>
                                <p:cTn id="44" presetID="37" presetClass="entr" presetSubtype="0" fill="hold" nodeType="with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fade">
                                      <p:cBhvr>
                                        <p:cTn id="46" dur="500"/>
                                        <p:tgtEl>
                                          <p:spTgt spid="17"/>
                                        </p:tgtEl>
                                      </p:cBhvr>
                                    </p:animEffect>
                                    <p:anim calcmode="lin" valueType="num">
                                      <p:cBhvr>
                                        <p:cTn id="47" dur="500" fill="hold"/>
                                        <p:tgtEl>
                                          <p:spTgt spid="17"/>
                                        </p:tgtEl>
                                        <p:attrNameLst>
                                          <p:attrName>ppt_x</p:attrName>
                                        </p:attrNameLst>
                                      </p:cBhvr>
                                      <p:tavLst>
                                        <p:tav tm="0">
                                          <p:val>
                                            <p:strVal val="#ppt_x"/>
                                          </p:val>
                                        </p:tav>
                                        <p:tav tm="100000">
                                          <p:val>
                                            <p:strVal val="#ppt_x"/>
                                          </p:val>
                                        </p:tav>
                                      </p:tavLst>
                                    </p:anim>
                                    <p:anim calcmode="lin" valueType="num">
                                      <p:cBhvr>
                                        <p:cTn id="48" dur="450" decel="100000" fill="hold"/>
                                        <p:tgtEl>
                                          <p:spTgt spid="17"/>
                                        </p:tgtEl>
                                        <p:attrNameLst>
                                          <p:attrName>ppt_y</p:attrName>
                                        </p:attrNameLst>
                                      </p:cBhvr>
                                      <p:tavLst>
                                        <p:tav tm="0">
                                          <p:val>
                                            <p:strVal val="#ppt_y+1"/>
                                          </p:val>
                                        </p:tav>
                                        <p:tav tm="100000">
                                          <p:val>
                                            <p:strVal val="#ppt_y-.03"/>
                                          </p:val>
                                        </p:tav>
                                      </p:tavLst>
                                    </p:anim>
                                    <p:anim calcmode="lin" valueType="num">
                                      <p:cBhvr>
                                        <p:cTn id="49" dur="50" accel="100000" fill="hold">
                                          <p:stCondLst>
                                            <p:cond delay="450"/>
                                          </p:stCondLst>
                                        </p:cTn>
                                        <p:tgtEl>
                                          <p:spTgt spid="17"/>
                                        </p:tgtEl>
                                        <p:attrNameLst>
                                          <p:attrName>ppt_y</p:attrName>
                                        </p:attrNameLst>
                                      </p:cBhvr>
                                      <p:tavLst>
                                        <p:tav tm="0">
                                          <p:val>
                                            <p:strVal val="#ppt_y-.03"/>
                                          </p:val>
                                        </p:tav>
                                        <p:tav tm="100000">
                                          <p:val>
                                            <p:strVal val="#ppt_y"/>
                                          </p:val>
                                        </p:tav>
                                      </p:tavLst>
                                    </p:anim>
                                  </p:childTnLst>
                                </p:cTn>
                              </p:par>
                            </p:childTnLst>
                          </p:cTn>
                        </p:par>
                        <p:par>
                          <p:cTn id="50" fill="hold">
                            <p:stCondLst>
                              <p:cond delay="500"/>
                            </p:stCondLst>
                            <p:childTnLst>
                              <p:par>
                                <p:cTn id="51" presetID="10" presetClass="entr" presetSubtype="0" fill="hold" grpId="0" nodeType="afterEffect">
                                  <p:stCondLst>
                                    <p:cond delay="0"/>
                                  </p:stCondLst>
                                  <p:childTnLst>
                                    <p:set>
                                      <p:cBhvr>
                                        <p:cTn id="52" dur="1" fill="hold">
                                          <p:stCondLst>
                                            <p:cond delay="0"/>
                                          </p:stCondLst>
                                        </p:cTn>
                                        <p:tgtEl>
                                          <p:spTgt spid="190"/>
                                        </p:tgtEl>
                                        <p:attrNameLst>
                                          <p:attrName>style.visibility</p:attrName>
                                        </p:attrNameLst>
                                      </p:cBhvr>
                                      <p:to>
                                        <p:strVal val="visible"/>
                                      </p:to>
                                    </p:set>
                                    <p:animEffect transition="in" filter="fade">
                                      <p:cBhvr>
                                        <p:cTn id="53" dur="500"/>
                                        <p:tgtEl>
                                          <p:spTgt spid="1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 grpId="0"/>
      <p:bldP spid="5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1"/>
          <p:cNvSpPr/>
          <p:nvPr/>
        </p:nvSpPr>
        <p:spPr>
          <a:xfrm flipH="1">
            <a:off x="3023120" y="1554980"/>
            <a:ext cx="2213262" cy="4813402"/>
          </a:xfrm>
          <a:custGeom>
            <a:avLst/>
            <a:gdLst>
              <a:gd name="connsiteX0" fmla="*/ 1944000 w 1944000"/>
              <a:gd name="connsiteY0" fmla="*/ 0 h 5642511"/>
              <a:gd name="connsiteX1" fmla="*/ 1944000 w 1944000"/>
              <a:gd name="connsiteY1" fmla="*/ 5642511 h 5642511"/>
              <a:gd name="connsiteX2" fmla="*/ 1890038 w 1944000"/>
              <a:gd name="connsiteY2" fmla="*/ 5612121 h 5642511"/>
              <a:gd name="connsiteX3" fmla="*/ 134700 w 1944000"/>
              <a:gd name="connsiteY3" fmla="*/ 5062480 h 5642511"/>
              <a:gd name="connsiteX4" fmla="*/ 0 w 1944000"/>
              <a:gd name="connsiteY4" fmla="*/ 5035067 h 5642511"/>
              <a:gd name="connsiteX5" fmla="*/ 0 w 1944000"/>
              <a:gd name="connsiteY5" fmla="*/ 607444 h 5642511"/>
              <a:gd name="connsiteX6" fmla="*/ 134700 w 1944000"/>
              <a:gd name="connsiteY6" fmla="*/ 580031 h 5642511"/>
              <a:gd name="connsiteX7" fmla="*/ 1890038 w 1944000"/>
              <a:gd name="connsiteY7" fmla="*/ 30390 h 5642511"/>
              <a:gd name="connsiteX8" fmla="*/ 1944000 w 1944000"/>
              <a:gd name="connsiteY8" fmla="*/ 0 h 5642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44000" h="5642511">
                <a:moveTo>
                  <a:pt x="1944000" y="0"/>
                </a:moveTo>
                <a:lnTo>
                  <a:pt x="1944000" y="5642511"/>
                </a:lnTo>
                <a:lnTo>
                  <a:pt x="1890038" y="5612121"/>
                </a:lnTo>
                <a:cubicBezTo>
                  <a:pt x="1500756" y="5411959"/>
                  <a:pt x="901968" y="5226559"/>
                  <a:pt x="134700" y="5062480"/>
                </a:cubicBezTo>
                <a:lnTo>
                  <a:pt x="0" y="5035067"/>
                </a:lnTo>
                <a:lnTo>
                  <a:pt x="0" y="607444"/>
                </a:lnTo>
                <a:lnTo>
                  <a:pt x="134700" y="580031"/>
                </a:lnTo>
                <a:cubicBezTo>
                  <a:pt x="901968" y="415953"/>
                  <a:pt x="1500756" y="230552"/>
                  <a:pt x="1890038" y="30390"/>
                </a:cubicBezTo>
                <a:lnTo>
                  <a:pt x="1944000" y="0"/>
                </a:lnTo>
                <a:close/>
              </a:path>
            </a:pathLst>
          </a:custGeom>
          <a:blipFill>
            <a:blip r:embed="rId4" cstate="print">
              <a:extLst>
                <a:ext uri="{28A0092B-C50C-407E-A947-70E740481C1C}">
                  <a14:useLocalDpi xmlns:a14="http://schemas.microsoft.com/office/drawing/2010/main"/>
                </a:ext>
              </a:extLst>
            </a:blip>
            <a:srcRect/>
            <a:stretch>
              <a:fillRect/>
            </a:stretch>
          </a:blipFill>
          <a:ln>
            <a:noFill/>
          </a:ln>
          <a:effectLst>
            <a:innerShdw blurRad="76200" dist="63500" dir="135000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任意多边形 2"/>
          <p:cNvSpPr/>
          <p:nvPr/>
        </p:nvSpPr>
        <p:spPr>
          <a:xfrm flipH="1">
            <a:off x="5298342" y="2084707"/>
            <a:ext cx="2172276" cy="3753951"/>
          </a:xfrm>
          <a:custGeom>
            <a:avLst/>
            <a:gdLst>
              <a:gd name="connsiteX0" fmla="*/ 1908000 w 1908000"/>
              <a:gd name="connsiteY0" fmla="*/ 0 h 4400569"/>
              <a:gd name="connsiteX1" fmla="*/ 1908000 w 1908000"/>
              <a:gd name="connsiteY1" fmla="*/ 4400569 h 4400569"/>
              <a:gd name="connsiteX2" fmla="*/ 1770142 w 1908000"/>
              <a:gd name="connsiteY2" fmla="*/ 4372513 h 4400569"/>
              <a:gd name="connsiteX3" fmla="*/ 222086 w 1908000"/>
              <a:gd name="connsiteY3" fmla="*/ 4124937 h 4400569"/>
              <a:gd name="connsiteX4" fmla="*/ 0 w 1908000"/>
              <a:gd name="connsiteY4" fmla="*/ 4097026 h 4400569"/>
              <a:gd name="connsiteX5" fmla="*/ 0 w 1908000"/>
              <a:gd name="connsiteY5" fmla="*/ 303543 h 4400569"/>
              <a:gd name="connsiteX6" fmla="*/ 222086 w 1908000"/>
              <a:gd name="connsiteY6" fmla="*/ 275631 h 4400569"/>
              <a:gd name="connsiteX7" fmla="*/ 1770142 w 1908000"/>
              <a:gd name="connsiteY7" fmla="*/ 28055 h 4400569"/>
              <a:gd name="connsiteX8" fmla="*/ 1908000 w 1908000"/>
              <a:gd name="connsiteY8" fmla="*/ 0 h 4400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8000" h="4400569">
                <a:moveTo>
                  <a:pt x="1908000" y="0"/>
                </a:moveTo>
                <a:lnTo>
                  <a:pt x="1908000" y="4400569"/>
                </a:lnTo>
                <a:lnTo>
                  <a:pt x="1770142" y="4372513"/>
                </a:lnTo>
                <a:cubicBezTo>
                  <a:pt x="1304672" y="4282311"/>
                  <a:pt x="786104" y="4199378"/>
                  <a:pt x="222086" y="4124937"/>
                </a:cubicBezTo>
                <a:lnTo>
                  <a:pt x="0" y="4097026"/>
                </a:lnTo>
                <a:lnTo>
                  <a:pt x="0" y="303543"/>
                </a:lnTo>
                <a:lnTo>
                  <a:pt x="222086" y="275631"/>
                </a:lnTo>
                <a:cubicBezTo>
                  <a:pt x="786104" y="201190"/>
                  <a:pt x="1304672" y="118257"/>
                  <a:pt x="1770142" y="28055"/>
                </a:cubicBezTo>
                <a:lnTo>
                  <a:pt x="1908000" y="0"/>
                </a:lnTo>
                <a:close/>
              </a:path>
            </a:pathLst>
          </a:custGeom>
          <a:solidFill>
            <a:schemeClr val="accent2"/>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任意多边形 3"/>
          <p:cNvSpPr/>
          <p:nvPr/>
        </p:nvSpPr>
        <p:spPr>
          <a:xfrm flipH="1">
            <a:off x="7532577" y="2350773"/>
            <a:ext cx="2131292" cy="3221817"/>
          </a:xfrm>
          <a:custGeom>
            <a:avLst/>
            <a:gdLst>
              <a:gd name="connsiteX0" fmla="*/ 1872001 w 1872001"/>
              <a:gd name="connsiteY0" fmla="*/ 0 h 3776776"/>
              <a:gd name="connsiteX1" fmla="*/ 1872001 w 1872001"/>
              <a:gd name="connsiteY1" fmla="*/ 3776776 h 3776776"/>
              <a:gd name="connsiteX2" fmla="*/ 1729141 w 1872001"/>
              <a:gd name="connsiteY2" fmla="*/ 3758821 h 3776776"/>
              <a:gd name="connsiteX3" fmla="*/ 339813 w 1872001"/>
              <a:gd name="connsiteY3" fmla="*/ 3616419 h 3776776"/>
              <a:gd name="connsiteX4" fmla="*/ 0 w 1872001"/>
              <a:gd name="connsiteY4" fmla="*/ 3588585 h 3776776"/>
              <a:gd name="connsiteX5" fmla="*/ 0 w 1872001"/>
              <a:gd name="connsiteY5" fmla="*/ 188191 h 3776776"/>
              <a:gd name="connsiteX6" fmla="*/ 339813 w 1872001"/>
              <a:gd name="connsiteY6" fmla="*/ 160357 h 3776776"/>
              <a:gd name="connsiteX7" fmla="*/ 1729141 w 1872001"/>
              <a:gd name="connsiteY7" fmla="*/ 17955 h 3776776"/>
              <a:gd name="connsiteX8" fmla="*/ 1872001 w 1872001"/>
              <a:gd name="connsiteY8" fmla="*/ 0 h 3776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72001" h="3776776">
                <a:moveTo>
                  <a:pt x="1872001" y="0"/>
                </a:moveTo>
                <a:lnTo>
                  <a:pt x="1872001" y="3776776"/>
                </a:lnTo>
                <a:lnTo>
                  <a:pt x="1729141" y="3758821"/>
                </a:lnTo>
                <a:cubicBezTo>
                  <a:pt x="1289443" y="3706233"/>
                  <a:pt x="825257" y="3658593"/>
                  <a:pt x="339813" y="3616419"/>
                </a:cubicBezTo>
                <a:lnTo>
                  <a:pt x="0" y="3588585"/>
                </a:lnTo>
                <a:lnTo>
                  <a:pt x="0" y="188191"/>
                </a:lnTo>
                <a:lnTo>
                  <a:pt x="339813" y="160357"/>
                </a:lnTo>
                <a:cubicBezTo>
                  <a:pt x="825257" y="118183"/>
                  <a:pt x="1289443" y="70543"/>
                  <a:pt x="1729141" y="17955"/>
                </a:cubicBezTo>
                <a:lnTo>
                  <a:pt x="1872001" y="0"/>
                </a:lnTo>
                <a:close/>
              </a:path>
            </a:pathLst>
          </a:custGeom>
          <a:blipFill>
            <a:blip r:embed="rId5" cstate="print">
              <a:extLst>
                <a:ext uri="{28A0092B-C50C-407E-A947-70E740481C1C}">
                  <a14:useLocalDpi xmlns:a14="http://schemas.microsoft.com/office/drawing/2010/main"/>
                </a:ext>
              </a:extLst>
            </a:blip>
            <a:srcRect/>
            <a:stretch>
              <a:fillRect/>
            </a:stretch>
          </a:blipFill>
          <a:ln>
            <a:noFill/>
          </a:ln>
          <a:effectLst>
            <a:innerShdw blurRad="76200" dist="63500" dir="135000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rot="120000">
            <a:off x="5408580" y="2561303"/>
            <a:ext cx="1951799" cy="2800759"/>
          </a:xfrm>
          <a:prstGeom prst="rect">
            <a:avLst/>
          </a:prstGeom>
        </p:spPr>
        <p:txBody>
          <a:bodyPr wrap="square" lIns="91431" tIns="45716" rIns="91431" bIns="45716">
            <a:spAutoFit/>
          </a:bodyPr>
          <a:lstStyle/>
          <a:p>
            <a:r>
              <a:rPr lang="zh-CN" altLang="en-US" sz="1600" b="1" dirty="0">
                <a:solidFill>
                  <a:schemeClr val="bg1"/>
                </a:solidFill>
                <a:latin typeface="微软雅黑" pitchFamily="34" charset="-122"/>
                <a:ea typeface="微软雅黑" pitchFamily="34" charset="-122"/>
              </a:rPr>
              <a:t>枚举</a:t>
            </a:r>
            <a:r>
              <a:rPr lang="en-US" altLang="zh-CN" sz="1600" b="1" dirty="0">
                <a:solidFill>
                  <a:schemeClr val="bg1"/>
                </a:solidFill>
                <a:latin typeface="微软雅黑" pitchFamily="34" charset="-122"/>
                <a:ea typeface="微软雅黑" pitchFamily="34" charset="-122"/>
              </a:rPr>
              <a:t>( enumerate)</a:t>
            </a:r>
            <a:r>
              <a:rPr lang="zh-CN" altLang="en-US" sz="1600" b="1" dirty="0">
                <a:solidFill>
                  <a:schemeClr val="bg1"/>
                </a:solidFill>
                <a:latin typeface="微软雅黑" pitchFamily="34" charset="-122"/>
                <a:ea typeface="微软雅黑" pitchFamily="34" charset="-122"/>
              </a:rPr>
              <a:t>法（穷举法）是蛮力策略的一种表现形式，也是一种使用非常普遍的思维方法。它是根据问题中的条件将可能的情况一一列举出来，逐一尝试从中找出满足问题条件的解。</a:t>
            </a:r>
            <a:endParaRPr lang="en-US" altLang="zh-CN" sz="1600" b="1" dirty="0">
              <a:solidFill>
                <a:schemeClr val="bg1"/>
              </a:solidFill>
              <a:latin typeface="微软雅黑" pitchFamily="34" charset="-122"/>
              <a:ea typeface="微软雅黑" pitchFamily="34" charset="-122"/>
            </a:endParaRPr>
          </a:p>
        </p:txBody>
      </p:sp>
      <p:sp>
        <p:nvSpPr>
          <p:cNvPr id="18" name="矩形 17"/>
          <p:cNvSpPr>
            <a:spLocks noChangeArrowheads="1"/>
          </p:cNvSpPr>
          <p:nvPr/>
        </p:nvSpPr>
        <p:spPr bwMode="auto">
          <a:xfrm>
            <a:off x="5092438" y="612604"/>
            <a:ext cx="2440073"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a:spcBef>
                <a:spcPct val="0"/>
              </a:spcBef>
              <a:buNone/>
            </a:pPr>
            <a:r>
              <a:rPr lang="en-US" altLang="zh-CN"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2.2.1 </a:t>
            </a:r>
            <a:r>
              <a:rPr lang="zh-CN" altLang="en-US"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枚举法</a:t>
            </a:r>
            <a:endParaRPr lang="zh-CN" altLang="en-US" b="1" dirty="0">
              <a:solidFill>
                <a:schemeClr val="tx1">
                  <a:lumMod val="65000"/>
                  <a:lumOff val="35000"/>
                </a:schemeClr>
              </a:solidFill>
              <a:latin typeface="Arial" panose="020B0604020202020204" pitchFamily="34" charset="0"/>
              <a:ea typeface="宋体" pitchFamily="2" charset="-122"/>
              <a:cs typeface="Arial" panose="020B0604020202020204" pitchFamily="34" charset="0"/>
            </a:endParaRPr>
          </a:p>
        </p:txBody>
      </p:sp>
    </p:spTree>
    <p:extLst>
      <p:ext uri="{BB962C8B-B14F-4D97-AF65-F5344CB8AC3E}">
        <p14:creationId xmlns:p14="http://schemas.microsoft.com/office/powerpoint/2010/main" val="35045524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par>
                          <p:cTn id="8" fill="hold">
                            <p:stCondLst>
                              <p:cond delay="500"/>
                            </p:stCondLst>
                            <p:childTnLst>
                              <p:par>
                                <p:cTn id="9" presetID="22" presetClass="entr" presetSubtype="8" fill="hold" grpId="0" nodeType="afterEffect">
                                  <p:stCondLst>
                                    <p:cond delay="10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par>
                          <p:cTn id="12" fill="hold">
                            <p:stCondLst>
                              <p:cond delay="1100"/>
                            </p:stCondLst>
                            <p:childTnLst>
                              <p:par>
                                <p:cTn id="13" presetID="22" presetClass="entr" presetSubtype="8" fill="hold" grpId="0" nodeType="afterEffect">
                                  <p:stCondLst>
                                    <p:cond delay="10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500"/>
                                        <p:tgtEl>
                                          <p:spTgt spid="3"/>
                                        </p:tgtEl>
                                      </p:cBhvr>
                                    </p:animEffect>
                                  </p:childTnLst>
                                </p:cTn>
                              </p:par>
                            </p:childTnLst>
                          </p:cTn>
                        </p:par>
                        <p:par>
                          <p:cTn id="16" fill="hold">
                            <p:stCondLst>
                              <p:cond delay="1700"/>
                            </p:stCondLst>
                            <p:childTnLst>
                              <p:par>
                                <p:cTn id="17" presetID="22" presetClass="entr" presetSubtype="8" fill="hold" grpId="0" nodeType="afterEffect">
                                  <p:stCondLst>
                                    <p:cond delay="100"/>
                                  </p:stCondLst>
                                  <p:childTnLst>
                                    <p:set>
                                      <p:cBhvr>
                                        <p:cTn id="18" dur="1" fill="hold">
                                          <p:stCondLst>
                                            <p:cond delay="0"/>
                                          </p:stCondLst>
                                        </p:cTn>
                                        <p:tgtEl>
                                          <p:spTgt spid="4"/>
                                        </p:tgtEl>
                                        <p:attrNameLst>
                                          <p:attrName>style.visibility</p:attrName>
                                        </p:attrNameLst>
                                      </p:cBhvr>
                                      <p:to>
                                        <p:strVal val="visible"/>
                                      </p:to>
                                    </p:set>
                                    <p:animEffect transition="in" filter="wipe(left)">
                                      <p:cBhvr>
                                        <p:cTn id="19" dur="500"/>
                                        <p:tgtEl>
                                          <p:spTgt spid="4"/>
                                        </p:tgtEl>
                                      </p:cBhvr>
                                    </p:animEffect>
                                  </p:childTnLst>
                                </p:cTn>
                              </p:par>
                            </p:childTnLst>
                          </p:cTn>
                        </p:par>
                        <p:par>
                          <p:cTn id="20" fill="hold">
                            <p:stCondLst>
                              <p:cond delay="2300"/>
                            </p:stCondLst>
                            <p:childTnLst>
                              <p:par>
                                <p:cTn id="21" presetID="12" presetClass="entr" presetSubtype="1" fill="hold" grpId="0" nodeType="afterEffect">
                                  <p:stCondLst>
                                    <p:cond delay="0"/>
                                  </p:st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500"/>
                                        <p:tgtEl>
                                          <p:spTgt spid="14"/>
                                        </p:tgtEl>
                                        <p:attrNameLst>
                                          <p:attrName>ppt_y</p:attrName>
                                        </p:attrNameLst>
                                      </p:cBhvr>
                                      <p:tavLst>
                                        <p:tav tm="0">
                                          <p:val>
                                            <p:strVal val="#ppt_y-#ppt_h*1.125000"/>
                                          </p:val>
                                        </p:tav>
                                        <p:tav tm="100000">
                                          <p:val>
                                            <p:strVal val="#ppt_y"/>
                                          </p:val>
                                        </p:tav>
                                      </p:tavLst>
                                    </p:anim>
                                    <p:animEffect transition="in" filter="wipe(down)">
                                      <p:cBhvr>
                                        <p:cTn id="2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14" grpId="0"/>
      <p:bldP spid="1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圆角矩形 6"/>
          <p:cNvSpPr/>
          <p:nvPr/>
        </p:nvSpPr>
        <p:spPr>
          <a:xfrm>
            <a:off x="3414992" y="3752801"/>
            <a:ext cx="5531058" cy="144889"/>
          </a:xfrm>
          <a:prstGeom prst="roundRect">
            <a:avLst>
              <a:gd name="adj" fmla="val 50000"/>
            </a:avLst>
          </a:prstGeom>
          <a:solidFill>
            <a:schemeClr val="bg1">
              <a:lumMod val="65000"/>
            </a:schemeClr>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600"/>
          </a:p>
        </p:txBody>
      </p:sp>
      <p:sp>
        <p:nvSpPr>
          <p:cNvPr id="11" name="圆角矩形 10"/>
          <p:cNvSpPr/>
          <p:nvPr/>
        </p:nvSpPr>
        <p:spPr>
          <a:xfrm>
            <a:off x="914400" y="5249133"/>
            <a:ext cx="10833100" cy="131402"/>
          </a:xfrm>
          <a:prstGeom prst="roundRect">
            <a:avLst>
              <a:gd name="adj" fmla="val 50000"/>
            </a:avLst>
          </a:prstGeom>
          <a:solidFill>
            <a:schemeClr val="bg1">
              <a:lumMod val="65000"/>
            </a:schemeClr>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600"/>
          </a:p>
        </p:txBody>
      </p:sp>
      <p:sp>
        <p:nvSpPr>
          <p:cNvPr id="21" name="文本框 20"/>
          <p:cNvSpPr txBox="1"/>
          <p:nvPr/>
        </p:nvSpPr>
        <p:spPr>
          <a:xfrm>
            <a:off x="4134033" y="2698635"/>
            <a:ext cx="846477" cy="951912"/>
          </a:xfrm>
          <a:prstGeom prst="rect">
            <a:avLst/>
          </a:prstGeom>
          <a:noFill/>
        </p:spPr>
        <p:txBody>
          <a:bodyPr wrap="square" rtlCol="0">
            <a:spAutoFit/>
          </a:bodyPr>
          <a:lstStyle/>
          <a:p>
            <a:r>
              <a:rPr lang="en-US" altLang="zh-CN" sz="5400" dirty="0">
                <a:solidFill>
                  <a:schemeClr val="accent1"/>
                </a:solidFill>
                <a:latin typeface="Impact" panose="020B0806030902050204" pitchFamily="34" charset="0"/>
              </a:rPr>
              <a:t>01</a:t>
            </a:r>
            <a:endParaRPr lang="zh-CN" altLang="en-US" sz="5400" dirty="0">
              <a:solidFill>
                <a:schemeClr val="accent1"/>
              </a:solidFill>
              <a:latin typeface="Impact" panose="020B0806030902050204" pitchFamily="34" charset="0"/>
            </a:endParaRPr>
          </a:p>
        </p:txBody>
      </p:sp>
      <p:sp>
        <p:nvSpPr>
          <p:cNvPr id="22" name="TextBox 42"/>
          <p:cNvSpPr txBox="1"/>
          <p:nvPr/>
        </p:nvSpPr>
        <p:spPr>
          <a:xfrm>
            <a:off x="5009697" y="2712490"/>
            <a:ext cx="2962224" cy="707886"/>
          </a:xfrm>
          <a:prstGeom prst="rect">
            <a:avLst/>
          </a:prstGeom>
          <a:noFill/>
        </p:spPr>
        <p:txBody>
          <a:bodyPr wrap="square" rtlCol="0">
            <a:spAutoFit/>
          </a:bodyPr>
          <a:lstStyle/>
          <a:p>
            <a:r>
              <a:rPr lang="zh-CN" altLang="en-US" sz="2000" b="1" dirty="0">
                <a:solidFill>
                  <a:schemeClr val="bg2">
                    <a:lumMod val="25000"/>
                  </a:schemeClr>
                </a:solidFill>
              </a:rPr>
              <a:t>找出枚举范围：分析问题所涉及的各种情况。</a:t>
            </a:r>
          </a:p>
        </p:txBody>
      </p:sp>
      <p:sp>
        <p:nvSpPr>
          <p:cNvPr id="29" name="文本框 28"/>
          <p:cNvSpPr txBox="1"/>
          <p:nvPr/>
        </p:nvSpPr>
        <p:spPr>
          <a:xfrm flipH="1">
            <a:off x="9765616" y="4105709"/>
            <a:ext cx="904414" cy="923330"/>
          </a:xfrm>
          <a:prstGeom prst="rect">
            <a:avLst/>
          </a:prstGeom>
          <a:noFill/>
        </p:spPr>
        <p:txBody>
          <a:bodyPr wrap="square" rtlCol="0">
            <a:spAutoFit/>
          </a:bodyPr>
          <a:lstStyle/>
          <a:p>
            <a:pPr algn="r"/>
            <a:r>
              <a:rPr lang="en-US" altLang="zh-CN" sz="5400" dirty="0">
                <a:solidFill>
                  <a:schemeClr val="accent2"/>
                </a:solidFill>
                <a:latin typeface="Impact" panose="020B0806030902050204" pitchFamily="34" charset="0"/>
              </a:rPr>
              <a:t>02</a:t>
            </a:r>
            <a:endParaRPr lang="zh-CN" altLang="en-US" sz="5400" dirty="0">
              <a:solidFill>
                <a:schemeClr val="accent2"/>
              </a:solidFill>
              <a:latin typeface="Impact" panose="020B0806030902050204" pitchFamily="34" charset="0"/>
            </a:endParaRPr>
          </a:p>
        </p:txBody>
      </p:sp>
      <p:sp>
        <p:nvSpPr>
          <p:cNvPr id="30" name="TextBox 42"/>
          <p:cNvSpPr txBox="1"/>
          <p:nvPr/>
        </p:nvSpPr>
        <p:spPr>
          <a:xfrm flipH="1">
            <a:off x="2015560" y="4351725"/>
            <a:ext cx="7890830" cy="400110"/>
          </a:xfrm>
          <a:prstGeom prst="rect">
            <a:avLst/>
          </a:prstGeom>
          <a:noFill/>
        </p:spPr>
        <p:txBody>
          <a:bodyPr wrap="square" rtlCol="0">
            <a:spAutoFit/>
          </a:bodyPr>
          <a:lstStyle/>
          <a:p>
            <a:r>
              <a:rPr lang="zh-CN" altLang="en-US" sz="2000" b="1" dirty="0">
                <a:solidFill>
                  <a:schemeClr val="bg2">
                    <a:lumMod val="25000"/>
                  </a:schemeClr>
                </a:solidFill>
              </a:rPr>
              <a:t>找出约束条件：分析问题的解需要满足的条件，并用逻辑表达式表示。</a:t>
            </a:r>
          </a:p>
        </p:txBody>
      </p:sp>
      <p:grpSp>
        <p:nvGrpSpPr>
          <p:cNvPr id="57" name="组合 56"/>
          <p:cNvGrpSpPr/>
          <p:nvPr/>
        </p:nvGrpSpPr>
        <p:grpSpPr>
          <a:xfrm>
            <a:off x="8231220" y="2520428"/>
            <a:ext cx="1303470" cy="1303696"/>
            <a:chOff x="2657311" y="1596606"/>
            <a:chExt cx="1303470" cy="1303696"/>
          </a:xfrm>
        </p:grpSpPr>
        <p:grpSp>
          <p:nvGrpSpPr>
            <p:cNvPr id="3" name="组合 2"/>
            <p:cNvGrpSpPr/>
            <p:nvPr/>
          </p:nvGrpSpPr>
          <p:grpSpPr>
            <a:xfrm>
              <a:off x="2657311" y="1596606"/>
              <a:ext cx="1303470" cy="1303696"/>
              <a:chOff x="5054033" y="1695602"/>
              <a:chExt cx="765599" cy="765732"/>
            </a:xfrm>
          </p:grpSpPr>
          <p:sp>
            <p:nvSpPr>
              <p:cNvPr id="4" name="椭圆 27"/>
              <p:cNvSpPr>
                <a:spLocks noChangeArrowheads="1"/>
              </p:cNvSpPr>
              <p:nvPr/>
            </p:nvSpPr>
            <p:spPr bwMode="auto">
              <a:xfrm>
                <a:off x="5054033" y="1695602"/>
                <a:ext cx="765599" cy="765732"/>
              </a:xfrm>
              <a:prstGeom prst="ellipse">
                <a:avLst/>
              </a:prstGeom>
              <a:gradFill rotWithShape="1">
                <a:gsLst>
                  <a:gs pos="63000">
                    <a:srgbClr val="ECECEC"/>
                  </a:gs>
                  <a:gs pos="100000">
                    <a:srgbClr val="F7F7F7"/>
                  </a:gs>
                  <a:gs pos="9000">
                    <a:srgbClr val="BEBEBE"/>
                  </a:gs>
                </a:gsLst>
                <a:lin ang="7800000" scaled="0"/>
              </a:gradFill>
              <a:ln w="31750">
                <a:gradFill>
                  <a:gsLst>
                    <a:gs pos="0">
                      <a:schemeClr val="bg1"/>
                    </a:gs>
                    <a:gs pos="100000">
                      <a:schemeClr val="bg1">
                        <a:lumMod val="85000"/>
                      </a:schemeClr>
                    </a:gs>
                  </a:gsLst>
                  <a:lin ang="7800000" scaled="0"/>
                </a:gradFill>
              </a:ln>
              <a:effectLst>
                <a:outerShdw blurRad="203200" dist="127000" dir="7200000" sx="102000" sy="102000" algn="ctr" rotWithShape="0">
                  <a:schemeClr val="tx1">
                    <a:lumMod val="90000"/>
                    <a:lumOff val="10000"/>
                    <a:alpha val="40000"/>
                  </a:schemeClr>
                </a:outerShdw>
              </a:effectLst>
            </p:spPr>
            <p:txBody>
              <a:bodyPr wrap="none" anchor="ctr"/>
              <a:lstStyle/>
              <a:p>
                <a:pPr latinLnBrk="1"/>
                <a:endParaRPr kumimoji="1" lang="zh-CN" altLang="zh-CN" sz="2600">
                  <a:solidFill>
                    <a:srgbClr val="000000"/>
                  </a:solidFill>
                  <a:latin typeface="굴림" charset="-127"/>
                  <a:ea typeface="굴림" charset="-127"/>
                  <a:sym typeface="微软雅黑" pitchFamily="34" charset="-122"/>
                </a:endParaRPr>
              </a:p>
            </p:txBody>
          </p:sp>
          <p:sp>
            <p:nvSpPr>
              <p:cNvPr id="5" name="椭圆 28"/>
              <p:cNvSpPr>
                <a:spLocks noChangeArrowheads="1"/>
              </p:cNvSpPr>
              <p:nvPr/>
            </p:nvSpPr>
            <p:spPr bwMode="auto">
              <a:xfrm>
                <a:off x="5139119" y="1780703"/>
                <a:ext cx="595426" cy="595530"/>
              </a:xfrm>
              <a:prstGeom prst="ellipse">
                <a:avLst/>
              </a:prstGeom>
              <a:gradFill rotWithShape="1">
                <a:gsLst>
                  <a:gs pos="63000">
                    <a:srgbClr val="ECECEC"/>
                  </a:gs>
                  <a:gs pos="100000">
                    <a:srgbClr val="F7F7F7"/>
                  </a:gs>
                  <a:gs pos="9000">
                    <a:srgbClr val="BEBEBE"/>
                  </a:gs>
                </a:gsLst>
                <a:lin ang="4200000" scaled="0"/>
              </a:gradFill>
              <a:ln w="31750">
                <a:gradFill>
                  <a:gsLst>
                    <a:gs pos="0">
                      <a:schemeClr val="bg1"/>
                    </a:gs>
                    <a:gs pos="100000">
                      <a:schemeClr val="bg1">
                        <a:lumMod val="85000"/>
                      </a:schemeClr>
                    </a:gs>
                  </a:gsLst>
                  <a:lin ang="7800000" scaled="0"/>
                </a:gradFill>
              </a:ln>
              <a:effectLst>
                <a:outerShdw blurRad="203200" dist="127000" dir="7200000" sx="102000" sy="102000" algn="ctr" rotWithShape="0">
                  <a:schemeClr val="tx1">
                    <a:lumMod val="90000"/>
                    <a:lumOff val="10000"/>
                    <a:alpha val="40000"/>
                  </a:schemeClr>
                </a:outerShdw>
              </a:effectLst>
            </p:spPr>
            <p:txBody>
              <a:bodyPr wrap="none" anchor="ctr"/>
              <a:lstStyle/>
              <a:p>
                <a:pPr latinLnBrk="1"/>
                <a:endParaRPr kumimoji="1" lang="zh-CN" altLang="zh-CN" sz="2600" dirty="0">
                  <a:solidFill>
                    <a:srgbClr val="000000"/>
                  </a:solidFill>
                  <a:latin typeface="굴림" charset="-127"/>
                  <a:ea typeface="굴림" charset="-127"/>
                  <a:sym typeface="微软雅黑" pitchFamily="34" charset="-122"/>
                </a:endParaRPr>
              </a:p>
            </p:txBody>
          </p:sp>
        </p:grpSp>
        <p:sp>
          <p:nvSpPr>
            <p:cNvPr id="45" name="任意多边形 44"/>
            <p:cNvSpPr>
              <a:spLocks/>
            </p:cNvSpPr>
            <p:nvPr/>
          </p:nvSpPr>
          <p:spPr bwMode="auto">
            <a:xfrm>
              <a:off x="3046757" y="1994001"/>
              <a:ext cx="524579" cy="508905"/>
            </a:xfrm>
            <a:custGeom>
              <a:avLst/>
              <a:gdLst>
                <a:gd name="connsiteX0" fmla="*/ 262805 w 519288"/>
                <a:gd name="connsiteY0" fmla="*/ 111558 h 503774"/>
                <a:gd name="connsiteX1" fmla="*/ 439744 w 519288"/>
                <a:gd name="connsiteY1" fmla="*/ 276036 h 503774"/>
                <a:gd name="connsiteX2" fmla="*/ 439744 w 519288"/>
                <a:gd name="connsiteY2" fmla="*/ 484796 h 503774"/>
                <a:gd name="connsiteX3" fmla="*/ 433425 w 519288"/>
                <a:gd name="connsiteY3" fmla="*/ 503774 h 503774"/>
                <a:gd name="connsiteX4" fmla="*/ 414467 w 519288"/>
                <a:gd name="connsiteY4" fmla="*/ 503774 h 503774"/>
                <a:gd name="connsiteX5" fmla="*/ 319678 w 519288"/>
                <a:gd name="connsiteY5" fmla="*/ 503774 h 503774"/>
                <a:gd name="connsiteX6" fmla="*/ 313359 w 519288"/>
                <a:gd name="connsiteY6" fmla="*/ 503774 h 503774"/>
                <a:gd name="connsiteX7" fmla="*/ 307040 w 519288"/>
                <a:gd name="connsiteY7" fmla="*/ 497448 h 503774"/>
                <a:gd name="connsiteX8" fmla="*/ 307040 w 519288"/>
                <a:gd name="connsiteY8" fmla="*/ 396231 h 503774"/>
                <a:gd name="connsiteX9" fmla="*/ 212251 w 519288"/>
                <a:gd name="connsiteY9" fmla="*/ 396231 h 503774"/>
                <a:gd name="connsiteX10" fmla="*/ 212251 w 519288"/>
                <a:gd name="connsiteY10" fmla="*/ 497448 h 503774"/>
                <a:gd name="connsiteX11" fmla="*/ 212251 w 519288"/>
                <a:gd name="connsiteY11" fmla="*/ 503774 h 503774"/>
                <a:gd name="connsiteX12" fmla="*/ 199612 w 519288"/>
                <a:gd name="connsiteY12" fmla="*/ 503774 h 503774"/>
                <a:gd name="connsiteX13" fmla="*/ 104823 w 519288"/>
                <a:gd name="connsiteY13" fmla="*/ 503774 h 503774"/>
                <a:gd name="connsiteX14" fmla="*/ 92185 w 519288"/>
                <a:gd name="connsiteY14" fmla="*/ 503774 h 503774"/>
                <a:gd name="connsiteX15" fmla="*/ 79546 w 519288"/>
                <a:gd name="connsiteY15" fmla="*/ 484796 h 503774"/>
                <a:gd name="connsiteX16" fmla="*/ 79546 w 519288"/>
                <a:gd name="connsiteY16" fmla="*/ 276036 h 503774"/>
                <a:gd name="connsiteX17" fmla="*/ 259644 w 519288"/>
                <a:gd name="connsiteY17" fmla="*/ 0 h 503774"/>
                <a:gd name="connsiteX18" fmla="*/ 281809 w 519288"/>
                <a:gd name="connsiteY18" fmla="*/ 9516 h 503774"/>
                <a:gd name="connsiteX19" fmla="*/ 370468 w 519288"/>
                <a:gd name="connsiteY19" fmla="*/ 91992 h 503774"/>
                <a:gd name="connsiteX20" fmla="*/ 370468 w 519288"/>
                <a:gd name="connsiteY20" fmla="*/ 22205 h 503774"/>
                <a:gd name="connsiteX21" fmla="*/ 383134 w 519288"/>
                <a:gd name="connsiteY21" fmla="*/ 9516 h 503774"/>
                <a:gd name="connsiteX22" fmla="*/ 414798 w 519288"/>
                <a:gd name="connsiteY22" fmla="*/ 9516 h 503774"/>
                <a:gd name="connsiteX23" fmla="*/ 427463 w 519288"/>
                <a:gd name="connsiteY23" fmla="*/ 22205 h 503774"/>
                <a:gd name="connsiteX24" fmla="*/ 427463 w 519288"/>
                <a:gd name="connsiteY24" fmla="*/ 142746 h 503774"/>
                <a:gd name="connsiteX25" fmla="*/ 509789 w 519288"/>
                <a:gd name="connsiteY25" fmla="*/ 218877 h 503774"/>
                <a:gd name="connsiteX26" fmla="*/ 509789 w 519288"/>
                <a:gd name="connsiteY26" fmla="*/ 269631 h 503774"/>
                <a:gd name="connsiteX27" fmla="*/ 465460 w 519288"/>
                <a:gd name="connsiteY27" fmla="*/ 269631 h 503774"/>
                <a:gd name="connsiteX28" fmla="*/ 262810 w 519288"/>
                <a:gd name="connsiteY28" fmla="*/ 79303 h 503774"/>
                <a:gd name="connsiteX29" fmla="*/ 60161 w 519288"/>
                <a:gd name="connsiteY29" fmla="*/ 269631 h 503774"/>
                <a:gd name="connsiteX30" fmla="*/ 34830 w 519288"/>
                <a:gd name="connsiteY30" fmla="*/ 275975 h 503774"/>
                <a:gd name="connsiteX31" fmla="*/ 9499 w 519288"/>
                <a:gd name="connsiteY31" fmla="*/ 269631 h 503774"/>
                <a:gd name="connsiteX32" fmla="*/ 9499 w 519288"/>
                <a:gd name="connsiteY32" fmla="*/ 218877 h 503774"/>
                <a:gd name="connsiteX33" fmla="*/ 237479 w 519288"/>
                <a:gd name="connsiteY33" fmla="*/ 9516 h 503774"/>
                <a:gd name="connsiteX34" fmla="*/ 259644 w 519288"/>
                <a:gd name="connsiteY34" fmla="*/ 0 h 503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19288" h="503774">
                  <a:moveTo>
                    <a:pt x="262805" y="111558"/>
                  </a:moveTo>
                  <a:cubicBezTo>
                    <a:pt x="262805" y="111558"/>
                    <a:pt x="262805" y="111558"/>
                    <a:pt x="439744" y="276036"/>
                  </a:cubicBezTo>
                  <a:cubicBezTo>
                    <a:pt x="439744" y="276036"/>
                    <a:pt x="439744" y="276036"/>
                    <a:pt x="439744" y="484796"/>
                  </a:cubicBezTo>
                  <a:cubicBezTo>
                    <a:pt x="439744" y="497448"/>
                    <a:pt x="433425" y="503774"/>
                    <a:pt x="433425" y="503774"/>
                  </a:cubicBezTo>
                  <a:cubicBezTo>
                    <a:pt x="427106" y="503774"/>
                    <a:pt x="420786" y="503774"/>
                    <a:pt x="414467" y="503774"/>
                  </a:cubicBezTo>
                  <a:cubicBezTo>
                    <a:pt x="414467" y="503774"/>
                    <a:pt x="414467" y="503774"/>
                    <a:pt x="319678" y="503774"/>
                  </a:cubicBezTo>
                  <a:cubicBezTo>
                    <a:pt x="319678" y="503774"/>
                    <a:pt x="313359" y="503774"/>
                    <a:pt x="313359" y="503774"/>
                  </a:cubicBezTo>
                  <a:cubicBezTo>
                    <a:pt x="313359" y="503774"/>
                    <a:pt x="307040" y="497448"/>
                    <a:pt x="307040" y="497448"/>
                  </a:cubicBezTo>
                  <a:cubicBezTo>
                    <a:pt x="307040" y="497448"/>
                    <a:pt x="307040" y="497448"/>
                    <a:pt x="307040" y="396231"/>
                  </a:cubicBezTo>
                  <a:cubicBezTo>
                    <a:pt x="307040" y="396231"/>
                    <a:pt x="307040" y="396231"/>
                    <a:pt x="212251" y="396231"/>
                  </a:cubicBezTo>
                  <a:cubicBezTo>
                    <a:pt x="212251" y="396231"/>
                    <a:pt x="212251" y="396231"/>
                    <a:pt x="212251" y="497448"/>
                  </a:cubicBezTo>
                  <a:cubicBezTo>
                    <a:pt x="212251" y="497448"/>
                    <a:pt x="212251" y="503774"/>
                    <a:pt x="212251" y="503774"/>
                  </a:cubicBezTo>
                  <a:cubicBezTo>
                    <a:pt x="205931" y="503774"/>
                    <a:pt x="205931" y="503774"/>
                    <a:pt x="199612" y="503774"/>
                  </a:cubicBezTo>
                  <a:cubicBezTo>
                    <a:pt x="199612" y="503774"/>
                    <a:pt x="199612" y="503774"/>
                    <a:pt x="104823" y="503774"/>
                  </a:cubicBezTo>
                  <a:cubicBezTo>
                    <a:pt x="98504" y="503774"/>
                    <a:pt x="98504" y="503774"/>
                    <a:pt x="92185" y="503774"/>
                  </a:cubicBezTo>
                  <a:cubicBezTo>
                    <a:pt x="85865" y="503774"/>
                    <a:pt x="79546" y="497448"/>
                    <a:pt x="79546" y="484796"/>
                  </a:cubicBezTo>
                  <a:cubicBezTo>
                    <a:pt x="79546" y="484796"/>
                    <a:pt x="79546" y="484796"/>
                    <a:pt x="79546" y="276036"/>
                  </a:cubicBezTo>
                  <a:close/>
                  <a:moveTo>
                    <a:pt x="259644" y="0"/>
                  </a:moveTo>
                  <a:cubicBezTo>
                    <a:pt x="267560" y="0"/>
                    <a:pt x="275476" y="3172"/>
                    <a:pt x="281809" y="9516"/>
                  </a:cubicBezTo>
                  <a:cubicBezTo>
                    <a:pt x="281809" y="9516"/>
                    <a:pt x="281809" y="9516"/>
                    <a:pt x="370468" y="91992"/>
                  </a:cubicBezTo>
                  <a:cubicBezTo>
                    <a:pt x="370468" y="91992"/>
                    <a:pt x="370468" y="91992"/>
                    <a:pt x="370468" y="22205"/>
                  </a:cubicBezTo>
                  <a:cubicBezTo>
                    <a:pt x="370468" y="15861"/>
                    <a:pt x="376801" y="9516"/>
                    <a:pt x="383134" y="9516"/>
                  </a:cubicBezTo>
                  <a:cubicBezTo>
                    <a:pt x="383134" y="9516"/>
                    <a:pt x="383134" y="9516"/>
                    <a:pt x="414798" y="9516"/>
                  </a:cubicBezTo>
                  <a:cubicBezTo>
                    <a:pt x="421130" y="9516"/>
                    <a:pt x="427463" y="15861"/>
                    <a:pt x="427463" y="22205"/>
                  </a:cubicBezTo>
                  <a:cubicBezTo>
                    <a:pt x="427463" y="22205"/>
                    <a:pt x="427463" y="22205"/>
                    <a:pt x="427463" y="142746"/>
                  </a:cubicBezTo>
                  <a:cubicBezTo>
                    <a:pt x="427463" y="142746"/>
                    <a:pt x="427463" y="142746"/>
                    <a:pt x="509789" y="218877"/>
                  </a:cubicBezTo>
                  <a:cubicBezTo>
                    <a:pt x="522455" y="231565"/>
                    <a:pt x="522455" y="250598"/>
                    <a:pt x="509789" y="269631"/>
                  </a:cubicBezTo>
                  <a:cubicBezTo>
                    <a:pt x="503457" y="282319"/>
                    <a:pt x="478126" y="282319"/>
                    <a:pt x="465460" y="269631"/>
                  </a:cubicBezTo>
                  <a:cubicBezTo>
                    <a:pt x="465460" y="269631"/>
                    <a:pt x="465460" y="269631"/>
                    <a:pt x="262810" y="79303"/>
                  </a:cubicBezTo>
                  <a:cubicBezTo>
                    <a:pt x="262810" y="79303"/>
                    <a:pt x="262810" y="79303"/>
                    <a:pt x="60161" y="269631"/>
                  </a:cubicBezTo>
                  <a:cubicBezTo>
                    <a:pt x="53828" y="275975"/>
                    <a:pt x="41163" y="275975"/>
                    <a:pt x="34830" y="275975"/>
                  </a:cubicBezTo>
                  <a:cubicBezTo>
                    <a:pt x="28497" y="275975"/>
                    <a:pt x="15831" y="275975"/>
                    <a:pt x="9499" y="269631"/>
                  </a:cubicBezTo>
                  <a:cubicBezTo>
                    <a:pt x="-3167" y="250598"/>
                    <a:pt x="-3167" y="231565"/>
                    <a:pt x="9499" y="218877"/>
                  </a:cubicBezTo>
                  <a:cubicBezTo>
                    <a:pt x="9499" y="218877"/>
                    <a:pt x="9499" y="218877"/>
                    <a:pt x="237479" y="9516"/>
                  </a:cubicBezTo>
                  <a:cubicBezTo>
                    <a:pt x="243812" y="3172"/>
                    <a:pt x="251728" y="0"/>
                    <a:pt x="259644"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425"/>
            </a:p>
          </p:txBody>
        </p:sp>
      </p:grpSp>
      <p:grpSp>
        <p:nvGrpSpPr>
          <p:cNvPr id="61" name="组合 60"/>
          <p:cNvGrpSpPr/>
          <p:nvPr/>
        </p:nvGrpSpPr>
        <p:grpSpPr>
          <a:xfrm>
            <a:off x="712092" y="3766100"/>
            <a:ext cx="1303470" cy="1303696"/>
            <a:chOff x="8231220" y="2753563"/>
            <a:chExt cx="1303470" cy="1303696"/>
          </a:xfrm>
        </p:grpSpPr>
        <p:grpSp>
          <p:nvGrpSpPr>
            <p:cNvPr id="8" name="组合 7"/>
            <p:cNvGrpSpPr/>
            <p:nvPr/>
          </p:nvGrpSpPr>
          <p:grpSpPr>
            <a:xfrm>
              <a:off x="8231220" y="2753563"/>
              <a:ext cx="1303470" cy="1303696"/>
              <a:chOff x="5054033" y="1695602"/>
              <a:chExt cx="765599" cy="765732"/>
            </a:xfrm>
          </p:grpSpPr>
          <p:sp>
            <p:nvSpPr>
              <p:cNvPr id="9" name="椭圆 27"/>
              <p:cNvSpPr>
                <a:spLocks noChangeArrowheads="1"/>
              </p:cNvSpPr>
              <p:nvPr/>
            </p:nvSpPr>
            <p:spPr bwMode="auto">
              <a:xfrm>
                <a:off x="5054033" y="1695602"/>
                <a:ext cx="765599" cy="765732"/>
              </a:xfrm>
              <a:prstGeom prst="ellipse">
                <a:avLst/>
              </a:prstGeom>
              <a:gradFill rotWithShape="1">
                <a:gsLst>
                  <a:gs pos="63000">
                    <a:srgbClr val="ECECEC"/>
                  </a:gs>
                  <a:gs pos="100000">
                    <a:srgbClr val="F7F7F7"/>
                  </a:gs>
                  <a:gs pos="9000">
                    <a:srgbClr val="BEBEBE"/>
                  </a:gs>
                </a:gsLst>
                <a:lin ang="7800000" scaled="0"/>
              </a:gradFill>
              <a:ln w="31750">
                <a:gradFill>
                  <a:gsLst>
                    <a:gs pos="0">
                      <a:schemeClr val="bg1"/>
                    </a:gs>
                    <a:gs pos="100000">
                      <a:schemeClr val="bg1">
                        <a:lumMod val="85000"/>
                      </a:schemeClr>
                    </a:gs>
                  </a:gsLst>
                  <a:lin ang="7800000" scaled="0"/>
                </a:gradFill>
              </a:ln>
              <a:effectLst>
                <a:outerShdw blurRad="203200" dist="127000" dir="7200000" sx="102000" sy="102000" algn="ctr" rotWithShape="0">
                  <a:schemeClr val="tx1">
                    <a:lumMod val="90000"/>
                    <a:lumOff val="10000"/>
                    <a:alpha val="40000"/>
                  </a:schemeClr>
                </a:outerShdw>
              </a:effectLst>
            </p:spPr>
            <p:txBody>
              <a:bodyPr wrap="none" anchor="ctr"/>
              <a:lstStyle/>
              <a:p>
                <a:pPr latinLnBrk="1"/>
                <a:endParaRPr kumimoji="1" lang="zh-CN" altLang="zh-CN" sz="2600">
                  <a:solidFill>
                    <a:srgbClr val="000000"/>
                  </a:solidFill>
                  <a:latin typeface="굴림" charset="-127"/>
                  <a:ea typeface="굴림" charset="-127"/>
                  <a:sym typeface="微软雅黑" pitchFamily="34" charset="-122"/>
                </a:endParaRPr>
              </a:p>
            </p:txBody>
          </p:sp>
          <p:sp>
            <p:nvSpPr>
              <p:cNvPr id="10" name="椭圆 28"/>
              <p:cNvSpPr>
                <a:spLocks noChangeArrowheads="1"/>
              </p:cNvSpPr>
              <p:nvPr/>
            </p:nvSpPr>
            <p:spPr bwMode="auto">
              <a:xfrm>
                <a:off x="5139119" y="1780703"/>
                <a:ext cx="595426" cy="595530"/>
              </a:xfrm>
              <a:prstGeom prst="ellipse">
                <a:avLst/>
              </a:prstGeom>
              <a:gradFill rotWithShape="1">
                <a:gsLst>
                  <a:gs pos="63000">
                    <a:srgbClr val="ECECEC"/>
                  </a:gs>
                  <a:gs pos="100000">
                    <a:srgbClr val="F7F7F7"/>
                  </a:gs>
                  <a:gs pos="9000">
                    <a:srgbClr val="BEBEBE"/>
                  </a:gs>
                </a:gsLst>
                <a:lin ang="4200000" scaled="0"/>
              </a:gradFill>
              <a:ln w="31750">
                <a:gradFill>
                  <a:gsLst>
                    <a:gs pos="0">
                      <a:schemeClr val="bg1"/>
                    </a:gs>
                    <a:gs pos="100000">
                      <a:schemeClr val="bg1">
                        <a:lumMod val="85000"/>
                      </a:schemeClr>
                    </a:gs>
                  </a:gsLst>
                  <a:lin ang="7800000" scaled="0"/>
                </a:gradFill>
              </a:ln>
              <a:effectLst>
                <a:outerShdw blurRad="203200" dist="127000" dir="7200000" sx="102000" sy="102000" algn="ctr" rotWithShape="0">
                  <a:schemeClr val="tx1">
                    <a:lumMod val="90000"/>
                    <a:lumOff val="10000"/>
                    <a:alpha val="40000"/>
                  </a:schemeClr>
                </a:outerShdw>
              </a:effectLst>
            </p:spPr>
            <p:txBody>
              <a:bodyPr wrap="none" anchor="ctr"/>
              <a:lstStyle/>
              <a:p>
                <a:pPr latinLnBrk="1"/>
                <a:endParaRPr kumimoji="1" lang="zh-CN" altLang="zh-CN" sz="2600" dirty="0">
                  <a:solidFill>
                    <a:srgbClr val="000000"/>
                  </a:solidFill>
                  <a:latin typeface="굴림" charset="-127"/>
                  <a:ea typeface="굴림" charset="-127"/>
                  <a:sym typeface="微软雅黑" pitchFamily="34" charset="-122"/>
                </a:endParaRPr>
              </a:p>
            </p:txBody>
          </p:sp>
        </p:grpSp>
        <p:sp>
          <p:nvSpPr>
            <p:cNvPr id="54" name="任意多边形 53"/>
            <p:cNvSpPr>
              <a:spLocks noChangeAspect="1"/>
            </p:cNvSpPr>
            <p:nvPr/>
          </p:nvSpPr>
          <p:spPr bwMode="auto">
            <a:xfrm>
              <a:off x="8581515" y="3179584"/>
              <a:ext cx="578766" cy="433586"/>
            </a:xfrm>
            <a:custGeom>
              <a:avLst/>
              <a:gdLst>
                <a:gd name="connsiteX0" fmla="*/ 152941 w 574972"/>
                <a:gd name="connsiteY0" fmla="*/ 323694 h 399845"/>
                <a:gd name="connsiteX1" fmla="*/ 152941 w 574972"/>
                <a:gd name="connsiteY1" fmla="*/ 399844 h 399845"/>
                <a:gd name="connsiteX2" fmla="*/ 61228 w 574972"/>
                <a:gd name="connsiteY2" fmla="*/ 399844 h 399845"/>
                <a:gd name="connsiteX3" fmla="*/ 61228 w 574972"/>
                <a:gd name="connsiteY3" fmla="*/ 398217 h 399845"/>
                <a:gd name="connsiteX4" fmla="*/ 65606 w 574972"/>
                <a:gd name="connsiteY4" fmla="*/ 394470 h 399845"/>
                <a:gd name="connsiteX5" fmla="*/ 121790 w 574972"/>
                <a:gd name="connsiteY5" fmla="*/ 346388 h 399845"/>
                <a:gd name="connsiteX6" fmla="*/ 145086 w 574972"/>
                <a:gd name="connsiteY6" fmla="*/ 328444 h 399845"/>
                <a:gd name="connsiteX7" fmla="*/ 147415 w 574972"/>
                <a:gd name="connsiteY7" fmla="*/ 328444 h 399845"/>
                <a:gd name="connsiteX8" fmla="*/ 270881 w 574972"/>
                <a:gd name="connsiteY8" fmla="*/ 219691 h 399845"/>
                <a:gd name="connsiteX9" fmla="*/ 270881 w 574972"/>
                <a:gd name="connsiteY9" fmla="*/ 399845 h 399845"/>
                <a:gd name="connsiteX10" fmla="*/ 179168 w 574972"/>
                <a:gd name="connsiteY10" fmla="*/ 399845 h 399845"/>
                <a:gd name="connsiteX11" fmla="*/ 179168 w 574972"/>
                <a:gd name="connsiteY11" fmla="*/ 296830 h 399845"/>
                <a:gd name="connsiteX12" fmla="*/ 185489 w 574972"/>
                <a:gd name="connsiteY12" fmla="*/ 291396 h 399845"/>
                <a:gd name="connsiteX13" fmla="*/ 216939 w 574972"/>
                <a:gd name="connsiteY13" fmla="*/ 264361 h 399845"/>
                <a:gd name="connsiteX14" fmla="*/ 226257 w 574972"/>
                <a:gd name="connsiteY14" fmla="*/ 259235 h 399845"/>
                <a:gd name="connsiteX15" fmla="*/ 240235 w 574972"/>
                <a:gd name="connsiteY15" fmla="*/ 246418 h 399845"/>
                <a:gd name="connsiteX16" fmla="*/ 263531 w 574972"/>
                <a:gd name="connsiteY16" fmla="*/ 225912 h 399845"/>
                <a:gd name="connsiteX17" fmla="*/ 297108 w 574972"/>
                <a:gd name="connsiteY17" fmla="*/ 209429 h 399845"/>
                <a:gd name="connsiteX18" fmla="*/ 300913 w 574972"/>
                <a:gd name="connsiteY18" fmla="*/ 213616 h 399845"/>
                <a:gd name="connsiteX19" fmla="*/ 309758 w 574972"/>
                <a:gd name="connsiteY19" fmla="*/ 223349 h 399845"/>
                <a:gd name="connsiteX20" fmla="*/ 333054 w 574972"/>
                <a:gd name="connsiteY20" fmla="*/ 248982 h 399845"/>
                <a:gd name="connsiteX21" fmla="*/ 342372 w 574972"/>
                <a:gd name="connsiteY21" fmla="*/ 256672 h 399845"/>
                <a:gd name="connsiteX22" fmla="*/ 344702 w 574972"/>
                <a:gd name="connsiteY22" fmla="*/ 261799 h 399845"/>
                <a:gd name="connsiteX23" fmla="*/ 370328 w 574972"/>
                <a:gd name="connsiteY23" fmla="*/ 264362 h 399845"/>
                <a:gd name="connsiteX24" fmla="*/ 379646 w 574972"/>
                <a:gd name="connsiteY24" fmla="*/ 256672 h 399845"/>
                <a:gd name="connsiteX25" fmla="*/ 388821 w 574972"/>
                <a:gd name="connsiteY25" fmla="*/ 248907 h 399845"/>
                <a:gd name="connsiteX26" fmla="*/ 388821 w 574972"/>
                <a:gd name="connsiteY26" fmla="*/ 399844 h 399845"/>
                <a:gd name="connsiteX27" fmla="*/ 297108 w 574972"/>
                <a:gd name="connsiteY27" fmla="*/ 399844 h 399845"/>
                <a:gd name="connsiteX28" fmla="*/ 506761 w 574972"/>
                <a:gd name="connsiteY28" fmla="*/ 139370 h 399845"/>
                <a:gd name="connsiteX29" fmla="*/ 506761 w 574972"/>
                <a:gd name="connsiteY29" fmla="*/ 399844 h 399845"/>
                <a:gd name="connsiteX30" fmla="*/ 415048 w 574972"/>
                <a:gd name="connsiteY30" fmla="*/ 399844 h 399845"/>
                <a:gd name="connsiteX31" fmla="*/ 415048 w 574972"/>
                <a:gd name="connsiteY31" fmla="*/ 222112 h 399845"/>
                <a:gd name="connsiteX32" fmla="*/ 418375 w 574972"/>
                <a:gd name="connsiteY32" fmla="*/ 219183 h 399845"/>
                <a:gd name="connsiteX33" fmla="*/ 428203 w 574972"/>
                <a:gd name="connsiteY33" fmla="*/ 210532 h 399845"/>
                <a:gd name="connsiteX34" fmla="*/ 458488 w 574972"/>
                <a:gd name="connsiteY34" fmla="*/ 184898 h 399845"/>
                <a:gd name="connsiteX35" fmla="*/ 496198 w 574972"/>
                <a:gd name="connsiteY35" fmla="*/ 149332 h 399845"/>
                <a:gd name="connsiteX36" fmla="*/ 463151 w 574972"/>
                <a:gd name="connsiteY36" fmla="*/ 0 h 399845"/>
                <a:gd name="connsiteX37" fmla="*/ 533039 w 574972"/>
                <a:gd name="connsiteY37" fmla="*/ 0 h 399845"/>
                <a:gd name="connsiteX38" fmla="*/ 554006 w 574972"/>
                <a:gd name="connsiteY38" fmla="*/ 0 h 399845"/>
                <a:gd name="connsiteX39" fmla="*/ 567983 w 574972"/>
                <a:gd name="connsiteY39" fmla="*/ 5127 h 399845"/>
                <a:gd name="connsiteX40" fmla="*/ 574972 w 574972"/>
                <a:gd name="connsiteY40" fmla="*/ 20506 h 399845"/>
                <a:gd name="connsiteX41" fmla="*/ 574972 w 574972"/>
                <a:gd name="connsiteY41" fmla="*/ 117913 h 399845"/>
                <a:gd name="connsiteX42" fmla="*/ 554006 w 574972"/>
                <a:gd name="connsiteY42" fmla="*/ 138419 h 399845"/>
                <a:gd name="connsiteX43" fmla="*/ 535369 w 574972"/>
                <a:gd name="connsiteY43" fmla="*/ 117913 h 399845"/>
                <a:gd name="connsiteX44" fmla="*/ 535369 w 574972"/>
                <a:gd name="connsiteY44" fmla="*/ 66646 h 399845"/>
                <a:gd name="connsiteX45" fmla="*/ 533039 w 574972"/>
                <a:gd name="connsiteY45" fmla="*/ 69209 h 399845"/>
                <a:gd name="connsiteX46" fmla="*/ 467811 w 574972"/>
                <a:gd name="connsiteY46" fmla="*/ 130729 h 399845"/>
                <a:gd name="connsiteX47" fmla="*/ 437526 w 574972"/>
                <a:gd name="connsiteY47" fmla="*/ 156362 h 399845"/>
                <a:gd name="connsiteX48" fmla="*/ 414230 w 574972"/>
                <a:gd name="connsiteY48" fmla="*/ 176869 h 399845"/>
                <a:gd name="connsiteX49" fmla="*/ 383945 w 574972"/>
                <a:gd name="connsiteY49" fmla="*/ 202502 h 399845"/>
                <a:gd name="connsiteX50" fmla="*/ 374627 w 574972"/>
                <a:gd name="connsiteY50" fmla="*/ 210192 h 399845"/>
                <a:gd name="connsiteX51" fmla="*/ 349001 w 574972"/>
                <a:gd name="connsiteY51" fmla="*/ 207629 h 399845"/>
                <a:gd name="connsiteX52" fmla="*/ 346671 w 574972"/>
                <a:gd name="connsiteY52" fmla="*/ 202502 h 399845"/>
                <a:gd name="connsiteX53" fmla="*/ 337353 w 574972"/>
                <a:gd name="connsiteY53" fmla="*/ 194812 h 399845"/>
                <a:gd name="connsiteX54" fmla="*/ 314057 w 574972"/>
                <a:gd name="connsiteY54" fmla="*/ 169179 h 399845"/>
                <a:gd name="connsiteX55" fmla="*/ 293091 w 574972"/>
                <a:gd name="connsiteY55" fmla="*/ 146109 h 399845"/>
                <a:gd name="connsiteX56" fmla="*/ 262806 w 574972"/>
                <a:gd name="connsiteY56" fmla="*/ 171742 h 399845"/>
                <a:gd name="connsiteX57" fmla="*/ 239510 w 574972"/>
                <a:gd name="connsiteY57" fmla="*/ 192249 h 399845"/>
                <a:gd name="connsiteX58" fmla="*/ 225532 w 574972"/>
                <a:gd name="connsiteY58" fmla="*/ 205065 h 399845"/>
                <a:gd name="connsiteX59" fmla="*/ 216214 w 574972"/>
                <a:gd name="connsiteY59" fmla="*/ 210192 h 399845"/>
                <a:gd name="connsiteX60" fmla="*/ 141666 w 574972"/>
                <a:gd name="connsiteY60" fmla="*/ 274275 h 399845"/>
                <a:gd name="connsiteX61" fmla="*/ 139337 w 574972"/>
                <a:gd name="connsiteY61" fmla="*/ 274275 h 399845"/>
                <a:gd name="connsiteX62" fmla="*/ 116041 w 574972"/>
                <a:gd name="connsiteY62" fmla="*/ 292218 h 399845"/>
                <a:gd name="connsiteX63" fmla="*/ 32175 w 574972"/>
                <a:gd name="connsiteY63" fmla="*/ 363992 h 399845"/>
                <a:gd name="connsiteX64" fmla="*/ 22856 w 574972"/>
                <a:gd name="connsiteY64" fmla="*/ 366555 h 399845"/>
                <a:gd name="connsiteX65" fmla="*/ 4220 w 574972"/>
                <a:gd name="connsiteY65" fmla="*/ 358865 h 399845"/>
                <a:gd name="connsiteX66" fmla="*/ 6549 w 574972"/>
                <a:gd name="connsiteY66" fmla="*/ 328105 h 399845"/>
                <a:gd name="connsiteX67" fmla="*/ 18197 w 574972"/>
                <a:gd name="connsiteY67" fmla="*/ 317851 h 399845"/>
                <a:gd name="connsiteX68" fmla="*/ 116041 w 574972"/>
                <a:gd name="connsiteY68" fmla="*/ 238389 h 399845"/>
                <a:gd name="connsiteX69" fmla="*/ 139337 w 574972"/>
                <a:gd name="connsiteY69" fmla="*/ 220445 h 399845"/>
                <a:gd name="connsiteX70" fmla="*/ 141666 w 574972"/>
                <a:gd name="connsiteY70" fmla="*/ 217882 h 399845"/>
                <a:gd name="connsiteX71" fmla="*/ 216214 w 574972"/>
                <a:gd name="connsiteY71" fmla="*/ 156362 h 399845"/>
                <a:gd name="connsiteX72" fmla="*/ 223203 w 574972"/>
                <a:gd name="connsiteY72" fmla="*/ 148672 h 399845"/>
                <a:gd name="connsiteX73" fmla="*/ 239510 w 574972"/>
                <a:gd name="connsiteY73" fmla="*/ 138419 h 399845"/>
                <a:gd name="connsiteX74" fmla="*/ 262806 w 574972"/>
                <a:gd name="connsiteY74" fmla="*/ 117913 h 399845"/>
                <a:gd name="connsiteX75" fmla="*/ 283772 w 574972"/>
                <a:gd name="connsiteY75" fmla="*/ 99969 h 399845"/>
                <a:gd name="connsiteX76" fmla="*/ 309398 w 574972"/>
                <a:gd name="connsiteY76" fmla="*/ 102533 h 399845"/>
                <a:gd name="connsiteX77" fmla="*/ 314057 w 574972"/>
                <a:gd name="connsiteY77" fmla="*/ 107659 h 399845"/>
                <a:gd name="connsiteX78" fmla="*/ 337353 w 574972"/>
                <a:gd name="connsiteY78" fmla="*/ 133292 h 399845"/>
                <a:gd name="connsiteX79" fmla="*/ 346671 w 574972"/>
                <a:gd name="connsiteY79" fmla="*/ 140982 h 399845"/>
                <a:gd name="connsiteX80" fmla="*/ 365308 w 574972"/>
                <a:gd name="connsiteY80" fmla="*/ 161489 h 399845"/>
                <a:gd name="connsiteX81" fmla="*/ 383945 w 574972"/>
                <a:gd name="connsiteY81" fmla="*/ 146109 h 399845"/>
                <a:gd name="connsiteX82" fmla="*/ 414230 w 574972"/>
                <a:gd name="connsiteY82" fmla="*/ 120476 h 399845"/>
                <a:gd name="connsiteX83" fmla="*/ 437526 w 574972"/>
                <a:gd name="connsiteY83" fmla="*/ 99969 h 399845"/>
                <a:gd name="connsiteX84" fmla="*/ 477129 w 574972"/>
                <a:gd name="connsiteY84" fmla="*/ 61520 h 399845"/>
                <a:gd name="connsiteX85" fmla="*/ 498095 w 574972"/>
                <a:gd name="connsiteY85" fmla="*/ 43576 h 399845"/>
                <a:gd name="connsiteX86" fmla="*/ 486447 w 574972"/>
                <a:gd name="connsiteY86" fmla="*/ 43576 h 399845"/>
                <a:gd name="connsiteX87" fmla="*/ 463151 w 574972"/>
                <a:gd name="connsiteY87" fmla="*/ 43576 h 399845"/>
                <a:gd name="connsiteX88" fmla="*/ 456163 w 574972"/>
                <a:gd name="connsiteY88" fmla="*/ 41013 h 399845"/>
                <a:gd name="connsiteX89" fmla="*/ 442185 w 574972"/>
                <a:gd name="connsiteY89" fmla="*/ 20506 h 399845"/>
                <a:gd name="connsiteX90" fmla="*/ 453833 w 574972"/>
                <a:gd name="connsiteY90" fmla="*/ 2563 h 399845"/>
                <a:gd name="connsiteX91" fmla="*/ 456163 w 574972"/>
                <a:gd name="connsiteY91" fmla="*/ 2563 h 399845"/>
                <a:gd name="connsiteX92" fmla="*/ 463151 w 574972"/>
                <a:gd name="connsiteY92" fmla="*/ 0 h 399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74972" h="399845">
                  <a:moveTo>
                    <a:pt x="152941" y="323694"/>
                  </a:moveTo>
                  <a:lnTo>
                    <a:pt x="152941" y="399844"/>
                  </a:lnTo>
                  <a:lnTo>
                    <a:pt x="61228" y="399844"/>
                  </a:lnTo>
                  <a:lnTo>
                    <a:pt x="61228" y="398217"/>
                  </a:lnTo>
                  <a:lnTo>
                    <a:pt x="65606" y="394470"/>
                  </a:lnTo>
                  <a:cubicBezTo>
                    <a:pt x="121790" y="346388"/>
                    <a:pt x="121790" y="346388"/>
                    <a:pt x="121790" y="346388"/>
                  </a:cubicBezTo>
                  <a:cubicBezTo>
                    <a:pt x="145086" y="328444"/>
                    <a:pt x="145086" y="328444"/>
                    <a:pt x="145086" y="328444"/>
                  </a:cubicBezTo>
                  <a:cubicBezTo>
                    <a:pt x="147415" y="328444"/>
                    <a:pt x="147415" y="328444"/>
                    <a:pt x="147415" y="328444"/>
                  </a:cubicBezTo>
                  <a:close/>
                  <a:moveTo>
                    <a:pt x="270881" y="219691"/>
                  </a:moveTo>
                  <a:lnTo>
                    <a:pt x="270881" y="399845"/>
                  </a:lnTo>
                  <a:lnTo>
                    <a:pt x="179168" y="399845"/>
                  </a:lnTo>
                  <a:lnTo>
                    <a:pt x="179168" y="296830"/>
                  </a:lnTo>
                  <a:lnTo>
                    <a:pt x="185489" y="291396"/>
                  </a:lnTo>
                  <a:cubicBezTo>
                    <a:pt x="216939" y="264361"/>
                    <a:pt x="216939" y="264361"/>
                    <a:pt x="216939" y="264361"/>
                  </a:cubicBezTo>
                  <a:cubicBezTo>
                    <a:pt x="226257" y="259235"/>
                    <a:pt x="226257" y="259235"/>
                    <a:pt x="226257" y="259235"/>
                  </a:cubicBezTo>
                  <a:cubicBezTo>
                    <a:pt x="240235" y="246418"/>
                    <a:pt x="240235" y="246418"/>
                    <a:pt x="240235" y="246418"/>
                  </a:cubicBezTo>
                  <a:cubicBezTo>
                    <a:pt x="263531" y="225912"/>
                    <a:pt x="263531" y="225912"/>
                    <a:pt x="263531" y="225912"/>
                  </a:cubicBezTo>
                  <a:close/>
                  <a:moveTo>
                    <a:pt x="297108" y="209429"/>
                  </a:moveTo>
                  <a:lnTo>
                    <a:pt x="300913" y="213616"/>
                  </a:lnTo>
                  <a:cubicBezTo>
                    <a:pt x="309758" y="223349"/>
                    <a:pt x="309758" y="223349"/>
                    <a:pt x="309758" y="223349"/>
                  </a:cubicBezTo>
                  <a:cubicBezTo>
                    <a:pt x="333054" y="248982"/>
                    <a:pt x="333054" y="248982"/>
                    <a:pt x="333054" y="248982"/>
                  </a:cubicBezTo>
                  <a:cubicBezTo>
                    <a:pt x="342372" y="256672"/>
                    <a:pt x="342372" y="256672"/>
                    <a:pt x="342372" y="256672"/>
                  </a:cubicBezTo>
                  <a:cubicBezTo>
                    <a:pt x="344702" y="261799"/>
                    <a:pt x="344702" y="261799"/>
                    <a:pt x="344702" y="261799"/>
                  </a:cubicBezTo>
                  <a:cubicBezTo>
                    <a:pt x="351691" y="269489"/>
                    <a:pt x="363339" y="269489"/>
                    <a:pt x="370328" y="264362"/>
                  </a:cubicBezTo>
                  <a:cubicBezTo>
                    <a:pt x="379646" y="256672"/>
                    <a:pt x="379646" y="256672"/>
                    <a:pt x="379646" y="256672"/>
                  </a:cubicBezTo>
                  <a:lnTo>
                    <a:pt x="388821" y="248907"/>
                  </a:lnTo>
                  <a:lnTo>
                    <a:pt x="388821" y="399844"/>
                  </a:lnTo>
                  <a:lnTo>
                    <a:pt x="297108" y="399844"/>
                  </a:lnTo>
                  <a:close/>
                  <a:moveTo>
                    <a:pt x="506761" y="139370"/>
                  </a:moveTo>
                  <a:lnTo>
                    <a:pt x="506761" y="399844"/>
                  </a:lnTo>
                  <a:lnTo>
                    <a:pt x="415048" y="399844"/>
                  </a:lnTo>
                  <a:lnTo>
                    <a:pt x="415048" y="222112"/>
                  </a:lnTo>
                  <a:lnTo>
                    <a:pt x="418375" y="219183"/>
                  </a:lnTo>
                  <a:cubicBezTo>
                    <a:pt x="428203" y="210532"/>
                    <a:pt x="428203" y="210532"/>
                    <a:pt x="428203" y="210532"/>
                  </a:cubicBezTo>
                  <a:cubicBezTo>
                    <a:pt x="458488" y="184898"/>
                    <a:pt x="458488" y="184898"/>
                    <a:pt x="458488" y="184898"/>
                  </a:cubicBezTo>
                  <a:cubicBezTo>
                    <a:pt x="474795" y="169518"/>
                    <a:pt x="487025" y="157984"/>
                    <a:pt x="496198" y="149332"/>
                  </a:cubicBezTo>
                  <a:close/>
                  <a:moveTo>
                    <a:pt x="463151" y="0"/>
                  </a:moveTo>
                  <a:cubicBezTo>
                    <a:pt x="463151" y="0"/>
                    <a:pt x="463151" y="0"/>
                    <a:pt x="533039" y="0"/>
                  </a:cubicBezTo>
                  <a:cubicBezTo>
                    <a:pt x="533039" y="0"/>
                    <a:pt x="533039" y="0"/>
                    <a:pt x="554006" y="0"/>
                  </a:cubicBezTo>
                  <a:cubicBezTo>
                    <a:pt x="558665" y="0"/>
                    <a:pt x="563324" y="2563"/>
                    <a:pt x="567983" y="5127"/>
                  </a:cubicBezTo>
                  <a:cubicBezTo>
                    <a:pt x="572643" y="10253"/>
                    <a:pt x="574972" y="15380"/>
                    <a:pt x="574972" y="20506"/>
                  </a:cubicBezTo>
                  <a:lnTo>
                    <a:pt x="574972" y="117913"/>
                  </a:lnTo>
                  <a:cubicBezTo>
                    <a:pt x="574972" y="128166"/>
                    <a:pt x="565654" y="138419"/>
                    <a:pt x="554006" y="138419"/>
                  </a:cubicBezTo>
                  <a:cubicBezTo>
                    <a:pt x="542358" y="138419"/>
                    <a:pt x="535369" y="128166"/>
                    <a:pt x="535369" y="117913"/>
                  </a:cubicBezTo>
                  <a:cubicBezTo>
                    <a:pt x="535369" y="117913"/>
                    <a:pt x="535369" y="117913"/>
                    <a:pt x="535369" y="66646"/>
                  </a:cubicBezTo>
                  <a:cubicBezTo>
                    <a:pt x="535369" y="66646"/>
                    <a:pt x="535369" y="66646"/>
                    <a:pt x="533039" y="69209"/>
                  </a:cubicBezTo>
                  <a:cubicBezTo>
                    <a:pt x="533039" y="69209"/>
                    <a:pt x="533039" y="69209"/>
                    <a:pt x="467811" y="130729"/>
                  </a:cubicBezTo>
                  <a:cubicBezTo>
                    <a:pt x="467811" y="130729"/>
                    <a:pt x="467811" y="130729"/>
                    <a:pt x="437526" y="156362"/>
                  </a:cubicBezTo>
                  <a:cubicBezTo>
                    <a:pt x="437526" y="156362"/>
                    <a:pt x="437526" y="156362"/>
                    <a:pt x="414230" y="176869"/>
                  </a:cubicBezTo>
                  <a:cubicBezTo>
                    <a:pt x="414230" y="176869"/>
                    <a:pt x="414230" y="176869"/>
                    <a:pt x="383945" y="202502"/>
                  </a:cubicBezTo>
                  <a:cubicBezTo>
                    <a:pt x="383945" y="202502"/>
                    <a:pt x="383945" y="202502"/>
                    <a:pt x="374627" y="210192"/>
                  </a:cubicBezTo>
                  <a:cubicBezTo>
                    <a:pt x="367638" y="215319"/>
                    <a:pt x="355990" y="215319"/>
                    <a:pt x="349001" y="207629"/>
                  </a:cubicBezTo>
                  <a:cubicBezTo>
                    <a:pt x="349001" y="207629"/>
                    <a:pt x="349001" y="207629"/>
                    <a:pt x="346671" y="202502"/>
                  </a:cubicBezTo>
                  <a:cubicBezTo>
                    <a:pt x="346671" y="202502"/>
                    <a:pt x="346671" y="202502"/>
                    <a:pt x="337353" y="194812"/>
                  </a:cubicBezTo>
                  <a:cubicBezTo>
                    <a:pt x="337353" y="194812"/>
                    <a:pt x="337353" y="194812"/>
                    <a:pt x="314057" y="169179"/>
                  </a:cubicBezTo>
                  <a:cubicBezTo>
                    <a:pt x="314057" y="169179"/>
                    <a:pt x="314057" y="169179"/>
                    <a:pt x="293091" y="146109"/>
                  </a:cubicBezTo>
                  <a:cubicBezTo>
                    <a:pt x="293091" y="146109"/>
                    <a:pt x="293091" y="146109"/>
                    <a:pt x="262806" y="171742"/>
                  </a:cubicBezTo>
                  <a:cubicBezTo>
                    <a:pt x="262806" y="171742"/>
                    <a:pt x="262806" y="171742"/>
                    <a:pt x="239510" y="192249"/>
                  </a:cubicBezTo>
                  <a:cubicBezTo>
                    <a:pt x="239510" y="192249"/>
                    <a:pt x="239510" y="192249"/>
                    <a:pt x="225532" y="205065"/>
                  </a:cubicBezTo>
                  <a:cubicBezTo>
                    <a:pt x="225532" y="205065"/>
                    <a:pt x="225532" y="205065"/>
                    <a:pt x="216214" y="210192"/>
                  </a:cubicBezTo>
                  <a:cubicBezTo>
                    <a:pt x="216214" y="210192"/>
                    <a:pt x="216214" y="210192"/>
                    <a:pt x="141666" y="274275"/>
                  </a:cubicBezTo>
                  <a:cubicBezTo>
                    <a:pt x="141666" y="274275"/>
                    <a:pt x="141666" y="274275"/>
                    <a:pt x="139337" y="274275"/>
                  </a:cubicBezTo>
                  <a:cubicBezTo>
                    <a:pt x="139337" y="274275"/>
                    <a:pt x="139337" y="274275"/>
                    <a:pt x="116041" y="292218"/>
                  </a:cubicBezTo>
                  <a:cubicBezTo>
                    <a:pt x="116041" y="292218"/>
                    <a:pt x="116041" y="292218"/>
                    <a:pt x="32175" y="363992"/>
                  </a:cubicBezTo>
                  <a:cubicBezTo>
                    <a:pt x="29845" y="366555"/>
                    <a:pt x="25186" y="366555"/>
                    <a:pt x="22856" y="366555"/>
                  </a:cubicBezTo>
                  <a:cubicBezTo>
                    <a:pt x="15868" y="369118"/>
                    <a:pt x="8879" y="366555"/>
                    <a:pt x="4220" y="358865"/>
                  </a:cubicBezTo>
                  <a:cubicBezTo>
                    <a:pt x="-2769" y="348612"/>
                    <a:pt x="-440" y="335795"/>
                    <a:pt x="6549" y="328105"/>
                  </a:cubicBezTo>
                  <a:cubicBezTo>
                    <a:pt x="6549" y="328105"/>
                    <a:pt x="6549" y="328105"/>
                    <a:pt x="18197" y="317851"/>
                  </a:cubicBezTo>
                  <a:cubicBezTo>
                    <a:pt x="18197" y="317851"/>
                    <a:pt x="18197" y="317851"/>
                    <a:pt x="116041" y="238389"/>
                  </a:cubicBezTo>
                  <a:cubicBezTo>
                    <a:pt x="116041" y="238389"/>
                    <a:pt x="116041" y="238389"/>
                    <a:pt x="139337" y="220445"/>
                  </a:cubicBezTo>
                  <a:cubicBezTo>
                    <a:pt x="139337" y="220445"/>
                    <a:pt x="139337" y="220445"/>
                    <a:pt x="141666" y="217882"/>
                  </a:cubicBezTo>
                  <a:cubicBezTo>
                    <a:pt x="141666" y="217882"/>
                    <a:pt x="141666" y="217882"/>
                    <a:pt x="216214" y="156362"/>
                  </a:cubicBezTo>
                  <a:cubicBezTo>
                    <a:pt x="216214" y="156362"/>
                    <a:pt x="216214" y="156362"/>
                    <a:pt x="223203" y="148672"/>
                  </a:cubicBezTo>
                  <a:cubicBezTo>
                    <a:pt x="223203" y="148672"/>
                    <a:pt x="223203" y="148672"/>
                    <a:pt x="239510" y="138419"/>
                  </a:cubicBezTo>
                  <a:cubicBezTo>
                    <a:pt x="239510" y="138419"/>
                    <a:pt x="239510" y="138419"/>
                    <a:pt x="262806" y="117913"/>
                  </a:cubicBezTo>
                  <a:cubicBezTo>
                    <a:pt x="262806" y="117913"/>
                    <a:pt x="262806" y="117913"/>
                    <a:pt x="283772" y="99969"/>
                  </a:cubicBezTo>
                  <a:cubicBezTo>
                    <a:pt x="293091" y="92279"/>
                    <a:pt x="302409" y="94843"/>
                    <a:pt x="309398" y="102533"/>
                  </a:cubicBezTo>
                  <a:cubicBezTo>
                    <a:pt x="309398" y="102533"/>
                    <a:pt x="309398" y="102533"/>
                    <a:pt x="314057" y="107659"/>
                  </a:cubicBezTo>
                  <a:cubicBezTo>
                    <a:pt x="314057" y="107659"/>
                    <a:pt x="314057" y="107659"/>
                    <a:pt x="337353" y="133292"/>
                  </a:cubicBezTo>
                  <a:cubicBezTo>
                    <a:pt x="337353" y="133292"/>
                    <a:pt x="337353" y="133292"/>
                    <a:pt x="346671" y="140982"/>
                  </a:cubicBezTo>
                  <a:cubicBezTo>
                    <a:pt x="346671" y="140982"/>
                    <a:pt x="346671" y="140982"/>
                    <a:pt x="365308" y="161489"/>
                  </a:cubicBezTo>
                  <a:cubicBezTo>
                    <a:pt x="365308" y="161489"/>
                    <a:pt x="365308" y="161489"/>
                    <a:pt x="383945" y="146109"/>
                  </a:cubicBezTo>
                  <a:cubicBezTo>
                    <a:pt x="383945" y="146109"/>
                    <a:pt x="383945" y="146109"/>
                    <a:pt x="414230" y="120476"/>
                  </a:cubicBezTo>
                  <a:cubicBezTo>
                    <a:pt x="414230" y="120476"/>
                    <a:pt x="414230" y="120476"/>
                    <a:pt x="437526" y="99969"/>
                  </a:cubicBezTo>
                  <a:cubicBezTo>
                    <a:pt x="437526" y="99969"/>
                    <a:pt x="437526" y="99969"/>
                    <a:pt x="477129" y="61520"/>
                  </a:cubicBezTo>
                  <a:cubicBezTo>
                    <a:pt x="477129" y="61520"/>
                    <a:pt x="477129" y="61520"/>
                    <a:pt x="498095" y="43576"/>
                  </a:cubicBezTo>
                  <a:cubicBezTo>
                    <a:pt x="498095" y="43576"/>
                    <a:pt x="498095" y="43576"/>
                    <a:pt x="486447" y="43576"/>
                  </a:cubicBezTo>
                  <a:cubicBezTo>
                    <a:pt x="486447" y="43576"/>
                    <a:pt x="486447" y="43576"/>
                    <a:pt x="463151" y="43576"/>
                  </a:cubicBezTo>
                  <a:cubicBezTo>
                    <a:pt x="460822" y="43576"/>
                    <a:pt x="458492" y="43576"/>
                    <a:pt x="456163" y="41013"/>
                  </a:cubicBezTo>
                  <a:cubicBezTo>
                    <a:pt x="449174" y="38450"/>
                    <a:pt x="442185" y="30760"/>
                    <a:pt x="442185" y="20506"/>
                  </a:cubicBezTo>
                  <a:cubicBezTo>
                    <a:pt x="442185" y="12816"/>
                    <a:pt x="446844" y="5127"/>
                    <a:pt x="453833" y="2563"/>
                  </a:cubicBezTo>
                  <a:cubicBezTo>
                    <a:pt x="453833" y="2563"/>
                    <a:pt x="456163" y="2563"/>
                    <a:pt x="456163" y="2563"/>
                  </a:cubicBezTo>
                  <a:cubicBezTo>
                    <a:pt x="458492" y="0"/>
                    <a:pt x="460822" y="0"/>
                    <a:pt x="463151" y="0"/>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zh-CN" altLang="en-US">
                <a:latin typeface="Arial" panose="020B0604020202020204" pitchFamily="34" charset="0"/>
                <a:ea typeface="微软雅黑" panose="020B0503020204020204" pitchFamily="34" charset="-122"/>
                <a:cs typeface="Arial" panose="020B0604020202020204" pitchFamily="34" charset="0"/>
              </a:endParaRPr>
            </a:p>
          </p:txBody>
        </p:sp>
      </p:grpSp>
      <p:sp>
        <p:nvSpPr>
          <p:cNvPr id="43" name="矩形 42"/>
          <p:cNvSpPr>
            <a:spLocks noChangeArrowheads="1"/>
          </p:cNvSpPr>
          <p:nvPr/>
        </p:nvSpPr>
        <p:spPr bwMode="auto">
          <a:xfrm>
            <a:off x="1163771" y="1282132"/>
            <a:ext cx="10033499"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a:spcBef>
                <a:spcPct val="0"/>
              </a:spcBef>
              <a:buNone/>
            </a:pPr>
            <a:r>
              <a:rPr lang="zh-CN" altLang="en-US" dirty="0"/>
              <a:t>用枚举法解决问题，通常可以从两个方面进行算法设计</a:t>
            </a:r>
            <a:endParaRPr lang="zh-CN" altLang="en-US" b="1" dirty="0">
              <a:solidFill>
                <a:schemeClr val="tx1">
                  <a:lumMod val="65000"/>
                  <a:lumOff val="35000"/>
                </a:schemeClr>
              </a:solidFill>
              <a:latin typeface="Arial" panose="020B0604020202020204" pitchFamily="34" charset="0"/>
              <a:ea typeface="宋体" pitchFamily="2" charset="-122"/>
              <a:cs typeface="Arial" panose="020B0604020202020204" pitchFamily="34" charset="0"/>
            </a:endParaRPr>
          </a:p>
        </p:txBody>
      </p:sp>
    </p:spTree>
    <p:extLst>
      <p:ext uri="{BB962C8B-B14F-4D97-AF65-F5344CB8AC3E}">
        <p14:creationId xmlns:p14="http://schemas.microsoft.com/office/powerpoint/2010/main" val="3006326642"/>
      </p:ext>
    </p:extLst>
  </p:cSld>
  <p:clrMapOvr>
    <a:masterClrMapping/>
  </p:clrMapOvr>
  <mc:AlternateContent xmlns:mc="http://schemas.openxmlformats.org/markup-compatibility/2006" xmlns:p14="http://schemas.microsoft.com/office/powerpoint/2010/main">
    <mc:Choice Requires="p14">
      <p:transition spd="slow" p14:dur="1250">
        <p14:switch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wipe(left)">
                                      <p:cBhvr>
                                        <p:cTn id="7" dur="500"/>
                                        <p:tgtEl>
                                          <p:spTgt spid="43"/>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right)">
                                      <p:cBhvr>
                                        <p:cTn id="10" dur="750"/>
                                        <p:tgtEl>
                                          <p:spTgt spid="7"/>
                                        </p:tgtEl>
                                      </p:cBhvr>
                                    </p:animEffect>
                                  </p:childTnLst>
                                </p:cTn>
                              </p:par>
                              <p:par>
                                <p:cTn id="11" presetID="10" presetClass="entr" presetSubtype="0" fill="hold" nodeType="withEffect">
                                  <p:stCondLst>
                                    <p:cond delay="0"/>
                                  </p:stCondLst>
                                  <p:childTnLst>
                                    <p:set>
                                      <p:cBhvr>
                                        <p:cTn id="12" dur="1" fill="hold">
                                          <p:stCondLst>
                                            <p:cond delay="0"/>
                                          </p:stCondLst>
                                        </p:cTn>
                                        <p:tgtEl>
                                          <p:spTgt spid="57"/>
                                        </p:tgtEl>
                                        <p:attrNameLst>
                                          <p:attrName>style.visibility</p:attrName>
                                        </p:attrNameLst>
                                      </p:cBhvr>
                                      <p:to>
                                        <p:strVal val="visible"/>
                                      </p:to>
                                    </p:set>
                                    <p:animEffect transition="in" filter="fade">
                                      <p:cBhvr>
                                        <p:cTn id="13" dur="100"/>
                                        <p:tgtEl>
                                          <p:spTgt spid="57"/>
                                        </p:tgtEl>
                                      </p:cBhvr>
                                    </p:animEffect>
                                  </p:childTnLst>
                                </p:cTn>
                              </p:par>
                              <p:par>
                                <p:cTn id="14" presetID="35" presetClass="path" presetSubtype="0" accel="50000" decel="50000" fill="hold" nodeType="withEffect">
                                  <p:stCondLst>
                                    <p:cond delay="0"/>
                                  </p:stCondLst>
                                  <p:childTnLst>
                                    <p:animMotion origin="layout" path="M 4.375E-6 0 L -0.45586 0 " pathEditMode="relative" rAng="0" ptsTypes="AA">
                                      <p:cBhvr>
                                        <p:cTn id="15" dur="700" fill="hold"/>
                                        <p:tgtEl>
                                          <p:spTgt spid="57"/>
                                        </p:tgtEl>
                                        <p:attrNameLst>
                                          <p:attrName>ppt_x</p:attrName>
                                          <p:attrName>ppt_y</p:attrName>
                                        </p:attrNameLst>
                                      </p:cBhvr>
                                      <p:rCtr x="-22799" y="0"/>
                                    </p:animMotion>
                                  </p:childTnLst>
                                </p:cTn>
                              </p:par>
                            </p:childTnLst>
                          </p:cTn>
                        </p:par>
                        <p:par>
                          <p:cTn id="16" fill="hold">
                            <p:stCondLst>
                              <p:cond delay="750"/>
                            </p:stCondLst>
                            <p:childTnLst>
                              <p:par>
                                <p:cTn id="17" presetID="49" presetClass="entr" presetSubtype="0" decel="100000" fill="hold" grpId="0" nodeType="afterEffect">
                                  <p:stCondLst>
                                    <p:cond delay="0"/>
                                  </p:stCondLst>
                                  <p:childTnLst>
                                    <p:set>
                                      <p:cBhvr>
                                        <p:cTn id="18" dur="1" fill="hold">
                                          <p:stCondLst>
                                            <p:cond delay="0"/>
                                          </p:stCondLst>
                                        </p:cTn>
                                        <p:tgtEl>
                                          <p:spTgt spid="21"/>
                                        </p:tgtEl>
                                        <p:attrNameLst>
                                          <p:attrName>style.visibility</p:attrName>
                                        </p:attrNameLst>
                                      </p:cBhvr>
                                      <p:to>
                                        <p:strVal val="visible"/>
                                      </p:to>
                                    </p:set>
                                    <p:anim calcmode="lin" valueType="num">
                                      <p:cBhvr>
                                        <p:cTn id="19" dur="500" fill="hold"/>
                                        <p:tgtEl>
                                          <p:spTgt spid="21"/>
                                        </p:tgtEl>
                                        <p:attrNameLst>
                                          <p:attrName>ppt_w</p:attrName>
                                        </p:attrNameLst>
                                      </p:cBhvr>
                                      <p:tavLst>
                                        <p:tav tm="0">
                                          <p:val>
                                            <p:fltVal val="0"/>
                                          </p:val>
                                        </p:tav>
                                        <p:tav tm="100000">
                                          <p:val>
                                            <p:strVal val="#ppt_w"/>
                                          </p:val>
                                        </p:tav>
                                      </p:tavLst>
                                    </p:anim>
                                    <p:anim calcmode="lin" valueType="num">
                                      <p:cBhvr>
                                        <p:cTn id="20" dur="500" fill="hold"/>
                                        <p:tgtEl>
                                          <p:spTgt spid="21"/>
                                        </p:tgtEl>
                                        <p:attrNameLst>
                                          <p:attrName>ppt_h</p:attrName>
                                        </p:attrNameLst>
                                      </p:cBhvr>
                                      <p:tavLst>
                                        <p:tav tm="0">
                                          <p:val>
                                            <p:fltVal val="0"/>
                                          </p:val>
                                        </p:tav>
                                        <p:tav tm="100000">
                                          <p:val>
                                            <p:strVal val="#ppt_h"/>
                                          </p:val>
                                        </p:tav>
                                      </p:tavLst>
                                    </p:anim>
                                    <p:anim calcmode="lin" valueType="num">
                                      <p:cBhvr>
                                        <p:cTn id="21" dur="500" fill="hold"/>
                                        <p:tgtEl>
                                          <p:spTgt spid="21"/>
                                        </p:tgtEl>
                                        <p:attrNameLst>
                                          <p:attrName>style.rotation</p:attrName>
                                        </p:attrNameLst>
                                      </p:cBhvr>
                                      <p:tavLst>
                                        <p:tav tm="0">
                                          <p:val>
                                            <p:fltVal val="360"/>
                                          </p:val>
                                        </p:tav>
                                        <p:tav tm="100000">
                                          <p:val>
                                            <p:fltVal val="0"/>
                                          </p:val>
                                        </p:tav>
                                      </p:tavLst>
                                    </p:anim>
                                    <p:animEffect transition="in" filter="fade">
                                      <p:cBhvr>
                                        <p:cTn id="22" dur="500"/>
                                        <p:tgtEl>
                                          <p:spTgt spid="21"/>
                                        </p:tgtEl>
                                      </p:cBhvr>
                                    </p:animEffect>
                                  </p:childTnLst>
                                </p:cTn>
                              </p:par>
                            </p:childTnLst>
                          </p:cTn>
                        </p:par>
                        <p:par>
                          <p:cTn id="23" fill="hold">
                            <p:stCondLst>
                              <p:cond delay="1250"/>
                            </p:stCondLst>
                            <p:childTnLst>
                              <p:par>
                                <p:cTn id="24" presetID="22" presetClass="entr" presetSubtype="8" fill="hold" grpId="0" nodeType="after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wipe(left)">
                                      <p:cBhvr>
                                        <p:cTn id="26" dur="500"/>
                                        <p:tgtEl>
                                          <p:spTgt spid="22"/>
                                        </p:tgtEl>
                                      </p:cBhvr>
                                    </p:animEffect>
                                  </p:childTnLst>
                                </p:cTn>
                              </p:par>
                            </p:childTnLst>
                          </p:cTn>
                        </p:par>
                        <p:par>
                          <p:cTn id="27" fill="hold">
                            <p:stCondLst>
                              <p:cond delay="1750"/>
                            </p:stCondLst>
                            <p:childTnLst>
                              <p:par>
                                <p:cTn id="28" presetID="22" presetClass="entr" presetSubtype="8" fill="hold" grpId="0" nodeType="after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wipe(left)">
                                      <p:cBhvr>
                                        <p:cTn id="30" dur="750"/>
                                        <p:tgtEl>
                                          <p:spTgt spid="11"/>
                                        </p:tgtEl>
                                      </p:cBhvr>
                                    </p:animEffect>
                                  </p:childTnLst>
                                </p:cTn>
                              </p:par>
                              <p:par>
                                <p:cTn id="31" presetID="10" presetClass="entr" presetSubtype="0" fill="hold" nodeType="withEffect">
                                  <p:stCondLst>
                                    <p:cond delay="0"/>
                                  </p:stCondLst>
                                  <p:childTnLst>
                                    <p:set>
                                      <p:cBhvr>
                                        <p:cTn id="32" dur="1" fill="hold">
                                          <p:stCondLst>
                                            <p:cond delay="0"/>
                                          </p:stCondLst>
                                        </p:cTn>
                                        <p:tgtEl>
                                          <p:spTgt spid="61"/>
                                        </p:tgtEl>
                                        <p:attrNameLst>
                                          <p:attrName>style.visibility</p:attrName>
                                        </p:attrNameLst>
                                      </p:cBhvr>
                                      <p:to>
                                        <p:strVal val="visible"/>
                                      </p:to>
                                    </p:set>
                                    <p:animEffect transition="in" filter="fade">
                                      <p:cBhvr>
                                        <p:cTn id="33" dur="100"/>
                                        <p:tgtEl>
                                          <p:spTgt spid="61"/>
                                        </p:tgtEl>
                                      </p:cBhvr>
                                    </p:animEffect>
                                  </p:childTnLst>
                                </p:cTn>
                              </p:par>
                              <p:par>
                                <p:cTn id="34" presetID="63" presetClass="path" presetSubtype="0" accel="50000" decel="50000" fill="hold" nodeType="withEffect">
                                  <p:stCondLst>
                                    <p:cond delay="0"/>
                                  </p:stCondLst>
                                  <p:childTnLst>
                                    <p:animMotion origin="layout" path="M 1.04167E-6 4.07407E-6 L 0.82292 0.01921 " pathEditMode="relative" rAng="0" ptsTypes="AA">
                                      <p:cBhvr>
                                        <p:cTn id="35" dur="700" fill="hold"/>
                                        <p:tgtEl>
                                          <p:spTgt spid="61"/>
                                        </p:tgtEl>
                                        <p:attrNameLst>
                                          <p:attrName>ppt_x</p:attrName>
                                          <p:attrName>ppt_y</p:attrName>
                                        </p:attrNameLst>
                                      </p:cBhvr>
                                      <p:rCtr x="41146" y="949"/>
                                    </p:animMotion>
                                  </p:childTnLst>
                                </p:cTn>
                              </p:par>
                            </p:childTnLst>
                          </p:cTn>
                        </p:par>
                        <p:par>
                          <p:cTn id="36" fill="hold">
                            <p:stCondLst>
                              <p:cond delay="2500"/>
                            </p:stCondLst>
                            <p:childTnLst>
                              <p:par>
                                <p:cTn id="37" presetID="49" presetClass="entr" presetSubtype="0" decel="100000" fill="hold" grpId="0" nodeType="afterEffect">
                                  <p:stCondLst>
                                    <p:cond delay="0"/>
                                  </p:stCondLst>
                                  <p:childTnLst>
                                    <p:set>
                                      <p:cBhvr>
                                        <p:cTn id="38" dur="1" fill="hold">
                                          <p:stCondLst>
                                            <p:cond delay="0"/>
                                          </p:stCondLst>
                                        </p:cTn>
                                        <p:tgtEl>
                                          <p:spTgt spid="29"/>
                                        </p:tgtEl>
                                        <p:attrNameLst>
                                          <p:attrName>style.visibility</p:attrName>
                                        </p:attrNameLst>
                                      </p:cBhvr>
                                      <p:to>
                                        <p:strVal val="visible"/>
                                      </p:to>
                                    </p:set>
                                    <p:anim calcmode="lin" valueType="num">
                                      <p:cBhvr>
                                        <p:cTn id="39" dur="500" fill="hold"/>
                                        <p:tgtEl>
                                          <p:spTgt spid="29"/>
                                        </p:tgtEl>
                                        <p:attrNameLst>
                                          <p:attrName>ppt_w</p:attrName>
                                        </p:attrNameLst>
                                      </p:cBhvr>
                                      <p:tavLst>
                                        <p:tav tm="0">
                                          <p:val>
                                            <p:fltVal val="0"/>
                                          </p:val>
                                        </p:tav>
                                        <p:tav tm="100000">
                                          <p:val>
                                            <p:strVal val="#ppt_w"/>
                                          </p:val>
                                        </p:tav>
                                      </p:tavLst>
                                    </p:anim>
                                    <p:anim calcmode="lin" valueType="num">
                                      <p:cBhvr>
                                        <p:cTn id="40" dur="500" fill="hold"/>
                                        <p:tgtEl>
                                          <p:spTgt spid="29"/>
                                        </p:tgtEl>
                                        <p:attrNameLst>
                                          <p:attrName>ppt_h</p:attrName>
                                        </p:attrNameLst>
                                      </p:cBhvr>
                                      <p:tavLst>
                                        <p:tav tm="0">
                                          <p:val>
                                            <p:fltVal val="0"/>
                                          </p:val>
                                        </p:tav>
                                        <p:tav tm="100000">
                                          <p:val>
                                            <p:strVal val="#ppt_h"/>
                                          </p:val>
                                        </p:tav>
                                      </p:tavLst>
                                    </p:anim>
                                    <p:anim calcmode="lin" valueType="num">
                                      <p:cBhvr>
                                        <p:cTn id="41" dur="500" fill="hold"/>
                                        <p:tgtEl>
                                          <p:spTgt spid="29"/>
                                        </p:tgtEl>
                                        <p:attrNameLst>
                                          <p:attrName>style.rotation</p:attrName>
                                        </p:attrNameLst>
                                      </p:cBhvr>
                                      <p:tavLst>
                                        <p:tav tm="0">
                                          <p:val>
                                            <p:fltVal val="360"/>
                                          </p:val>
                                        </p:tav>
                                        <p:tav tm="100000">
                                          <p:val>
                                            <p:fltVal val="0"/>
                                          </p:val>
                                        </p:tav>
                                      </p:tavLst>
                                    </p:anim>
                                    <p:animEffect transition="in" filter="fade">
                                      <p:cBhvr>
                                        <p:cTn id="42" dur="500"/>
                                        <p:tgtEl>
                                          <p:spTgt spid="29"/>
                                        </p:tgtEl>
                                      </p:cBhvr>
                                    </p:animEffect>
                                  </p:childTnLst>
                                </p:cTn>
                              </p:par>
                            </p:childTnLst>
                          </p:cTn>
                        </p:par>
                        <p:par>
                          <p:cTn id="43" fill="hold">
                            <p:stCondLst>
                              <p:cond delay="3000"/>
                            </p:stCondLst>
                            <p:childTnLst>
                              <p:par>
                                <p:cTn id="44" presetID="22" presetClass="entr" presetSubtype="2" fill="hold" grpId="0" nodeType="afterEffect">
                                  <p:stCondLst>
                                    <p:cond delay="0"/>
                                  </p:stCondLst>
                                  <p:childTnLst>
                                    <p:set>
                                      <p:cBhvr>
                                        <p:cTn id="45" dur="1" fill="hold">
                                          <p:stCondLst>
                                            <p:cond delay="0"/>
                                          </p:stCondLst>
                                        </p:cTn>
                                        <p:tgtEl>
                                          <p:spTgt spid="30"/>
                                        </p:tgtEl>
                                        <p:attrNameLst>
                                          <p:attrName>style.visibility</p:attrName>
                                        </p:attrNameLst>
                                      </p:cBhvr>
                                      <p:to>
                                        <p:strVal val="visible"/>
                                      </p:to>
                                    </p:set>
                                    <p:animEffect transition="in" filter="wipe(right)">
                                      <p:cBhvr>
                                        <p:cTn id="46"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animBg="1"/>
      <p:bldP spid="21" grpId="0"/>
      <p:bldP spid="22" grpId="0"/>
      <p:bldP spid="29" grpId="0"/>
      <p:bldP spid="30" grpId="0"/>
      <p:bldP spid="4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 name="组合 60"/>
          <p:cNvGrpSpPr/>
          <p:nvPr/>
        </p:nvGrpSpPr>
        <p:grpSpPr>
          <a:xfrm>
            <a:off x="869159" y="2754135"/>
            <a:ext cx="1645441" cy="1601965"/>
            <a:chOff x="686947" y="1637240"/>
            <a:chExt cx="2399786" cy="2399786"/>
          </a:xfrm>
        </p:grpSpPr>
        <p:sp>
          <p:nvSpPr>
            <p:cNvPr id="62" name="椭圆 61"/>
            <p:cNvSpPr/>
            <p:nvPr/>
          </p:nvSpPr>
          <p:spPr>
            <a:xfrm>
              <a:off x="686947" y="1637240"/>
              <a:ext cx="2399786" cy="2399786"/>
            </a:xfrm>
            <a:prstGeom prst="ellipse">
              <a:avLst/>
            </a:prstGeom>
            <a:solidFill>
              <a:schemeClr val="accent1"/>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Freeform 22"/>
            <p:cNvSpPr>
              <a:spLocks/>
            </p:cNvSpPr>
            <p:nvPr/>
          </p:nvSpPr>
          <p:spPr bwMode="auto">
            <a:xfrm>
              <a:off x="784711" y="1735004"/>
              <a:ext cx="2204258" cy="2204258"/>
            </a:xfrm>
            <a:prstGeom prst="ellipse">
              <a:avLst/>
            </a:prstGeom>
            <a:gradFill rotWithShape="1">
              <a:gsLst>
                <a:gs pos="63000">
                  <a:srgbClr val="ECECEC"/>
                </a:gs>
                <a:gs pos="100000">
                  <a:srgbClr val="F7F7F7"/>
                </a:gs>
                <a:gs pos="9000">
                  <a:srgbClr val="BEBEBE"/>
                </a:gs>
              </a:gsLst>
              <a:lin ang="7800000" scaled="0"/>
            </a:gradFill>
            <a:ln w="31750">
              <a:gradFill>
                <a:gsLst>
                  <a:gs pos="0">
                    <a:schemeClr val="bg1"/>
                  </a:gs>
                  <a:gs pos="100000">
                    <a:schemeClr val="bg1">
                      <a:lumMod val="85000"/>
                    </a:schemeClr>
                  </a:gs>
                </a:gsLst>
                <a:lin ang="7800000" scaled="0"/>
              </a:gradFill>
            </a:ln>
            <a:effectLst>
              <a:outerShdw blurRad="203200" dist="127000" dir="7200000" sx="102000" sy="102000" algn="ctr" rotWithShape="0">
                <a:schemeClr val="tx1">
                  <a:lumMod val="90000"/>
                  <a:lumOff val="10000"/>
                  <a:alpha val="40000"/>
                </a:schemeClr>
              </a:outerShdw>
            </a:effectLst>
          </p:spPr>
          <p:txBody>
            <a:bodyPr wrap="none" anchor="ctr"/>
            <a:lstStyle/>
            <a:p>
              <a:pPr latinLnBrk="1"/>
              <a:endParaRPr kumimoji="1" lang="zh-CN" altLang="en-US" sz="2400">
                <a:solidFill>
                  <a:srgbClr val="000000"/>
                </a:solidFill>
                <a:latin typeface="굴림" charset="-127"/>
                <a:ea typeface="굴림" charset="-127"/>
              </a:endParaRPr>
            </a:p>
          </p:txBody>
        </p:sp>
      </p:grpSp>
      <p:sp>
        <p:nvSpPr>
          <p:cNvPr id="77" name="等腰三角形 15"/>
          <p:cNvSpPr>
            <a:spLocks noChangeArrowheads="1"/>
          </p:cNvSpPr>
          <p:nvPr/>
        </p:nvSpPr>
        <p:spPr bwMode="auto">
          <a:xfrm rot="16200000" flipV="1">
            <a:off x="1806140" y="4661932"/>
            <a:ext cx="287867" cy="192617"/>
          </a:xfrm>
          <a:prstGeom prst="triangle">
            <a:avLst>
              <a:gd name="adj" fmla="val 50000"/>
            </a:avLst>
          </a:prstGeom>
          <a:solidFill>
            <a:schemeClr val="tx1">
              <a:lumMod val="75000"/>
              <a:lumOff val="25000"/>
            </a:schemeClr>
          </a:solidFill>
          <a:ln>
            <a:noFill/>
          </a:ln>
          <a:effectLst>
            <a:innerShdw blurRad="63500" dist="25400" dir="13500000">
              <a:prstClr val="black">
                <a:alpha val="50000"/>
              </a:prstClr>
            </a:innerShdw>
          </a:effectLst>
        </p:spPr>
        <p:txBody>
          <a:bodyPr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endParaRPr lang="zh-CN" altLang="zh-CN" sz="2400">
              <a:solidFill>
                <a:srgbClr val="FFFFFF"/>
              </a:solidFill>
              <a:sym typeface="微软雅黑" pitchFamily="34" charset="-122"/>
            </a:endParaRPr>
          </a:p>
        </p:txBody>
      </p:sp>
      <p:sp>
        <p:nvSpPr>
          <p:cNvPr id="36" name="矩形 35"/>
          <p:cNvSpPr>
            <a:spLocks noChangeArrowheads="1"/>
          </p:cNvSpPr>
          <p:nvPr/>
        </p:nvSpPr>
        <p:spPr bwMode="auto">
          <a:xfrm>
            <a:off x="2792616" y="2647180"/>
            <a:ext cx="8361297" cy="18158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spcBef>
                <a:spcPct val="0"/>
              </a:spcBef>
              <a:buNone/>
            </a:pPr>
            <a:r>
              <a:rPr lang="en-US" altLang="zh-CN" sz="2800"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a:t>
            </a:r>
            <a:r>
              <a:rPr lang="zh-CN" altLang="en-US" sz="2800"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例</a:t>
            </a:r>
            <a:r>
              <a:rPr lang="en-US" altLang="zh-CN" sz="2800"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2-9】</a:t>
            </a:r>
            <a:r>
              <a:rPr lang="zh-CN" altLang="en-US" sz="2800"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百钱百鸡问题。中国古代数学家张丘建在他的</a:t>
            </a:r>
            <a:r>
              <a:rPr lang="en-US" altLang="zh-CN" sz="2800"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a:t>
            </a:r>
            <a:r>
              <a:rPr lang="zh-CN" altLang="en-US" sz="2800"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算经</a:t>
            </a:r>
            <a:r>
              <a:rPr lang="en-US" altLang="zh-CN" sz="2800"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a:t>
            </a:r>
            <a:r>
              <a:rPr lang="zh-CN" altLang="en-US" sz="2800"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中提出了著名的“百钱百鸡问题”：鸡翁一，值钱五；鸡母一，值钱三；鸡雏三，值钱一；百钱买百鸡，翁、母、雏各几何？</a:t>
            </a:r>
            <a:endParaRPr lang="zh-CN" altLang="en-US" sz="2800" dirty="0">
              <a:solidFill>
                <a:schemeClr val="tx1">
                  <a:lumMod val="65000"/>
                  <a:lumOff val="35000"/>
                </a:schemeClr>
              </a:solidFill>
              <a:latin typeface="Arial" panose="020B0604020202020204" pitchFamily="34" charset="0"/>
              <a:ea typeface="宋体" pitchFamily="2" charset="-122"/>
              <a:cs typeface="Arial" panose="020B0604020202020204" pitchFamily="34" charset="0"/>
            </a:endParaRPr>
          </a:p>
        </p:txBody>
      </p:sp>
    </p:spTree>
    <p:extLst>
      <p:ext uri="{BB962C8B-B14F-4D97-AF65-F5344CB8AC3E}">
        <p14:creationId xmlns:p14="http://schemas.microsoft.com/office/powerpoint/2010/main" val="24807795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left)">
                                      <p:cBhvr>
                                        <p:cTn id="7" dur="500"/>
                                        <p:tgtEl>
                                          <p:spTgt spid="36"/>
                                        </p:tgtEl>
                                      </p:cBhvr>
                                    </p:animEffect>
                                  </p:childTnLst>
                                </p:cTn>
                              </p:par>
                            </p:childTnLst>
                          </p:cTn>
                        </p:par>
                        <p:par>
                          <p:cTn id="8" fill="hold">
                            <p:stCondLst>
                              <p:cond delay="500"/>
                            </p:stCondLst>
                            <p:childTnLst>
                              <p:par>
                                <p:cTn id="9" presetID="53" presetClass="entr" presetSubtype="528" fill="hold" nodeType="afterEffect">
                                  <p:stCondLst>
                                    <p:cond delay="0"/>
                                  </p:stCondLst>
                                  <p:childTnLst>
                                    <p:set>
                                      <p:cBhvr>
                                        <p:cTn id="10" dur="1" fill="hold">
                                          <p:stCondLst>
                                            <p:cond delay="0"/>
                                          </p:stCondLst>
                                        </p:cTn>
                                        <p:tgtEl>
                                          <p:spTgt spid="61"/>
                                        </p:tgtEl>
                                        <p:attrNameLst>
                                          <p:attrName>style.visibility</p:attrName>
                                        </p:attrNameLst>
                                      </p:cBhvr>
                                      <p:to>
                                        <p:strVal val="visible"/>
                                      </p:to>
                                    </p:set>
                                    <p:anim calcmode="lin" valueType="num">
                                      <p:cBhvr>
                                        <p:cTn id="11" dur="500" fill="hold"/>
                                        <p:tgtEl>
                                          <p:spTgt spid="61"/>
                                        </p:tgtEl>
                                        <p:attrNameLst>
                                          <p:attrName>ppt_w</p:attrName>
                                        </p:attrNameLst>
                                      </p:cBhvr>
                                      <p:tavLst>
                                        <p:tav tm="0">
                                          <p:val>
                                            <p:fltVal val="0"/>
                                          </p:val>
                                        </p:tav>
                                        <p:tav tm="100000">
                                          <p:val>
                                            <p:strVal val="#ppt_w"/>
                                          </p:val>
                                        </p:tav>
                                      </p:tavLst>
                                    </p:anim>
                                    <p:anim calcmode="lin" valueType="num">
                                      <p:cBhvr>
                                        <p:cTn id="12" dur="500" fill="hold"/>
                                        <p:tgtEl>
                                          <p:spTgt spid="61"/>
                                        </p:tgtEl>
                                        <p:attrNameLst>
                                          <p:attrName>ppt_h</p:attrName>
                                        </p:attrNameLst>
                                      </p:cBhvr>
                                      <p:tavLst>
                                        <p:tav tm="0">
                                          <p:val>
                                            <p:fltVal val="0"/>
                                          </p:val>
                                        </p:tav>
                                        <p:tav tm="100000">
                                          <p:val>
                                            <p:strVal val="#ppt_h"/>
                                          </p:val>
                                        </p:tav>
                                      </p:tavLst>
                                    </p:anim>
                                    <p:animEffect transition="in" filter="fade">
                                      <p:cBhvr>
                                        <p:cTn id="13" dur="500"/>
                                        <p:tgtEl>
                                          <p:spTgt spid="61"/>
                                        </p:tgtEl>
                                      </p:cBhvr>
                                    </p:animEffect>
                                    <p:anim calcmode="lin" valueType="num">
                                      <p:cBhvr>
                                        <p:cTn id="14" dur="500" fill="hold"/>
                                        <p:tgtEl>
                                          <p:spTgt spid="61"/>
                                        </p:tgtEl>
                                        <p:attrNameLst>
                                          <p:attrName>ppt_x</p:attrName>
                                        </p:attrNameLst>
                                      </p:cBhvr>
                                      <p:tavLst>
                                        <p:tav tm="0">
                                          <p:val>
                                            <p:fltVal val="0.5"/>
                                          </p:val>
                                        </p:tav>
                                        <p:tav tm="100000">
                                          <p:val>
                                            <p:strVal val="#ppt_x"/>
                                          </p:val>
                                        </p:tav>
                                      </p:tavLst>
                                    </p:anim>
                                    <p:anim calcmode="lin" valueType="num">
                                      <p:cBhvr>
                                        <p:cTn id="15" dur="500" fill="hold"/>
                                        <p:tgtEl>
                                          <p:spTgt spid="61"/>
                                        </p:tgtEl>
                                        <p:attrNameLst>
                                          <p:attrName>ppt_y</p:attrName>
                                        </p:attrNameLst>
                                      </p:cBhvr>
                                      <p:tavLst>
                                        <p:tav tm="0">
                                          <p:val>
                                            <p:fltVal val="0.5"/>
                                          </p:val>
                                        </p:tav>
                                        <p:tav tm="100000">
                                          <p:val>
                                            <p:strVal val="#ppt_y"/>
                                          </p:val>
                                        </p:tav>
                                      </p:tavLst>
                                    </p:anim>
                                  </p:childTnLst>
                                </p:cTn>
                              </p:par>
                            </p:childTnLst>
                          </p:cTn>
                        </p:par>
                        <p:par>
                          <p:cTn id="16" fill="hold">
                            <p:stCondLst>
                              <p:cond delay="1000"/>
                            </p:stCondLst>
                            <p:childTnLst>
                              <p:par>
                                <p:cTn id="17" presetID="22" presetClass="entr" presetSubtype="1" fill="hold" grpId="0" nodeType="afterEffect">
                                  <p:stCondLst>
                                    <p:cond delay="0"/>
                                  </p:stCondLst>
                                  <p:childTnLst>
                                    <p:set>
                                      <p:cBhvr>
                                        <p:cTn id="18" dur="1" fill="hold">
                                          <p:stCondLst>
                                            <p:cond delay="0"/>
                                          </p:stCondLst>
                                        </p:cTn>
                                        <p:tgtEl>
                                          <p:spTgt spid="77"/>
                                        </p:tgtEl>
                                        <p:attrNameLst>
                                          <p:attrName>style.visibility</p:attrName>
                                        </p:attrNameLst>
                                      </p:cBhvr>
                                      <p:to>
                                        <p:strVal val="visible"/>
                                      </p:to>
                                    </p:set>
                                    <p:animEffect transition="in" filter="wipe(up)">
                                      <p:cBhvr>
                                        <p:cTn id="19" dur="25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animBg="1"/>
      <p:bldP spid="3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 name="组合 60"/>
          <p:cNvGrpSpPr/>
          <p:nvPr/>
        </p:nvGrpSpPr>
        <p:grpSpPr>
          <a:xfrm>
            <a:off x="869159" y="2754135"/>
            <a:ext cx="1645441" cy="1601965"/>
            <a:chOff x="686947" y="1637240"/>
            <a:chExt cx="2399786" cy="2399786"/>
          </a:xfrm>
        </p:grpSpPr>
        <p:sp>
          <p:nvSpPr>
            <p:cNvPr id="62" name="椭圆 61"/>
            <p:cNvSpPr/>
            <p:nvPr/>
          </p:nvSpPr>
          <p:spPr>
            <a:xfrm>
              <a:off x="686947" y="1637240"/>
              <a:ext cx="2399786" cy="2399786"/>
            </a:xfrm>
            <a:prstGeom prst="ellipse">
              <a:avLst/>
            </a:prstGeom>
            <a:solidFill>
              <a:schemeClr val="accent1"/>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Freeform 22"/>
            <p:cNvSpPr>
              <a:spLocks/>
            </p:cNvSpPr>
            <p:nvPr/>
          </p:nvSpPr>
          <p:spPr bwMode="auto">
            <a:xfrm>
              <a:off x="784711" y="1735004"/>
              <a:ext cx="2204258" cy="2204258"/>
            </a:xfrm>
            <a:prstGeom prst="ellipse">
              <a:avLst/>
            </a:prstGeom>
            <a:gradFill rotWithShape="1">
              <a:gsLst>
                <a:gs pos="63000">
                  <a:srgbClr val="ECECEC"/>
                </a:gs>
                <a:gs pos="100000">
                  <a:srgbClr val="F7F7F7"/>
                </a:gs>
                <a:gs pos="9000">
                  <a:srgbClr val="BEBEBE"/>
                </a:gs>
              </a:gsLst>
              <a:lin ang="7800000" scaled="0"/>
            </a:gradFill>
            <a:ln w="31750">
              <a:gradFill>
                <a:gsLst>
                  <a:gs pos="0">
                    <a:schemeClr val="bg1"/>
                  </a:gs>
                  <a:gs pos="100000">
                    <a:schemeClr val="bg1">
                      <a:lumMod val="85000"/>
                    </a:schemeClr>
                  </a:gs>
                </a:gsLst>
                <a:lin ang="7800000" scaled="0"/>
              </a:gradFill>
            </a:ln>
            <a:effectLst>
              <a:outerShdw blurRad="203200" dist="127000" dir="7200000" sx="102000" sy="102000" algn="ctr" rotWithShape="0">
                <a:schemeClr val="tx1">
                  <a:lumMod val="90000"/>
                  <a:lumOff val="10000"/>
                  <a:alpha val="40000"/>
                </a:schemeClr>
              </a:outerShdw>
            </a:effectLst>
          </p:spPr>
          <p:txBody>
            <a:bodyPr wrap="none" anchor="ctr"/>
            <a:lstStyle/>
            <a:p>
              <a:pPr latinLnBrk="1"/>
              <a:endParaRPr kumimoji="1" lang="zh-CN" altLang="en-US" sz="2400">
                <a:solidFill>
                  <a:srgbClr val="000000"/>
                </a:solidFill>
                <a:latin typeface="굴림" charset="-127"/>
                <a:ea typeface="굴림" charset="-127"/>
              </a:endParaRPr>
            </a:p>
          </p:txBody>
        </p:sp>
      </p:grpSp>
      <p:sp>
        <p:nvSpPr>
          <p:cNvPr id="77" name="等腰三角形 15"/>
          <p:cNvSpPr>
            <a:spLocks noChangeArrowheads="1"/>
          </p:cNvSpPr>
          <p:nvPr/>
        </p:nvSpPr>
        <p:spPr bwMode="auto">
          <a:xfrm rot="16200000" flipV="1">
            <a:off x="1806140" y="4661932"/>
            <a:ext cx="287867" cy="192617"/>
          </a:xfrm>
          <a:prstGeom prst="triangle">
            <a:avLst>
              <a:gd name="adj" fmla="val 50000"/>
            </a:avLst>
          </a:prstGeom>
          <a:solidFill>
            <a:schemeClr val="tx1">
              <a:lumMod val="75000"/>
              <a:lumOff val="25000"/>
            </a:schemeClr>
          </a:solidFill>
          <a:ln>
            <a:noFill/>
          </a:ln>
          <a:effectLst>
            <a:innerShdw blurRad="63500" dist="25400" dir="13500000">
              <a:prstClr val="black">
                <a:alpha val="50000"/>
              </a:prstClr>
            </a:innerShdw>
          </a:effectLst>
        </p:spPr>
        <p:txBody>
          <a:bodyPr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endParaRPr lang="zh-CN" altLang="zh-CN" sz="2400">
              <a:solidFill>
                <a:srgbClr val="FFFFFF"/>
              </a:solidFill>
              <a:sym typeface="微软雅黑" pitchFamily="34" charset="-122"/>
            </a:endParaRPr>
          </a:p>
        </p:txBody>
      </p:sp>
      <p:sp>
        <p:nvSpPr>
          <p:cNvPr id="81" name="Rectangle 60"/>
          <p:cNvSpPr/>
          <p:nvPr/>
        </p:nvSpPr>
        <p:spPr>
          <a:xfrm>
            <a:off x="2581633" y="1868083"/>
            <a:ext cx="9106335" cy="1200329"/>
          </a:xfrm>
          <a:prstGeom prst="rect">
            <a:avLst/>
          </a:prstGeom>
        </p:spPr>
        <p:txBody>
          <a:bodyPr wrap="square">
            <a:spAutoFit/>
          </a:bodyPr>
          <a:lstStyle/>
          <a:p>
            <a:pPr>
              <a:defRPr/>
            </a:pPr>
            <a:r>
              <a:rPr lang="zh-CN" altLang="en-US" sz="2400" dirty="0">
                <a:solidFill>
                  <a:srgbClr val="FF0000"/>
                </a:solidFill>
                <a:latin typeface="Calibri" pitchFamily="34" charset="0"/>
                <a:cs typeface="Calibri" pitchFamily="34" charset="0"/>
              </a:rPr>
              <a:t>算法设计</a:t>
            </a:r>
            <a:r>
              <a:rPr lang="en-US" altLang="zh-CN" sz="2400" dirty="0">
                <a:solidFill>
                  <a:srgbClr val="FF0000"/>
                </a:solidFill>
                <a:latin typeface="Calibri" pitchFamily="34" charset="0"/>
                <a:cs typeface="Calibri" pitchFamily="34" charset="0"/>
              </a:rPr>
              <a:t>1</a:t>
            </a:r>
            <a:r>
              <a:rPr lang="zh-CN" altLang="en-US" sz="2400" dirty="0">
                <a:solidFill>
                  <a:schemeClr val="tx1">
                    <a:lumMod val="75000"/>
                    <a:lumOff val="25000"/>
                  </a:schemeClr>
                </a:solidFill>
                <a:latin typeface="Calibri" pitchFamily="34" charset="0"/>
                <a:cs typeface="Calibri" pitchFamily="34" charset="0"/>
              </a:rPr>
              <a:t>：通过对问题的理解，可列出两个三元一次方程，去解这个不定解方程，即可找出问题的解。但这里要用“懒惰”的枚举策略进行算法设计。</a:t>
            </a:r>
            <a:endParaRPr lang="en-US" altLang="zh-CN" sz="2400" dirty="0">
              <a:solidFill>
                <a:schemeClr val="tx1">
                  <a:lumMod val="75000"/>
                  <a:lumOff val="25000"/>
                </a:schemeClr>
              </a:solidFill>
              <a:latin typeface="Calibri" pitchFamily="34" charset="0"/>
              <a:cs typeface="Calibri" pitchFamily="34" charset="0"/>
            </a:endParaRPr>
          </a:p>
        </p:txBody>
      </p:sp>
      <p:sp>
        <p:nvSpPr>
          <p:cNvPr id="36" name="矩形 35"/>
          <p:cNvSpPr>
            <a:spLocks noChangeArrowheads="1"/>
          </p:cNvSpPr>
          <p:nvPr/>
        </p:nvSpPr>
        <p:spPr bwMode="auto">
          <a:xfrm>
            <a:off x="4939469" y="632971"/>
            <a:ext cx="6530288" cy="923322"/>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spcBef>
                <a:spcPct val="0"/>
              </a:spcBef>
              <a:buNone/>
            </a:pPr>
            <a:r>
              <a:rPr lang="en-US" altLang="zh-CN" sz="1800"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a:t>
            </a:r>
            <a:r>
              <a:rPr lang="zh-CN" altLang="en-US" sz="1800"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例</a:t>
            </a:r>
            <a:r>
              <a:rPr lang="en-US" altLang="zh-CN" sz="1800"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2-9】</a:t>
            </a:r>
            <a:r>
              <a:rPr lang="zh-CN" altLang="en-US" sz="1800"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百钱百鸡问题。中国古代数学家张丘建在他的</a:t>
            </a:r>
            <a:r>
              <a:rPr lang="en-US" altLang="zh-CN" sz="1800"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a:t>
            </a:r>
            <a:r>
              <a:rPr lang="zh-CN" altLang="en-US" sz="1800"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算经</a:t>
            </a:r>
            <a:r>
              <a:rPr lang="en-US" altLang="zh-CN" sz="1800"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a:t>
            </a:r>
            <a:r>
              <a:rPr lang="zh-CN" altLang="en-US" sz="1800"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中提出了著名的“百钱百鸡问题”：鸡翁一，值钱五；鸡母一，值钱三；鸡雏三，值钱一；百钱买百鸡，翁、母、雏各几何？</a:t>
            </a:r>
            <a:endParaRPr lang="zh-CN" altLang="en-US" sz="1800" dirty="0">
              <a:solidFill>
                <a:schemeClr val="tx1">
                  <a:lumMod val="65000"/>
                  <a:lumOff val="35000"/>
                </a:schemeClr>
              </a:solidFill>
              <a:latin typeface="Arial" panose="020B0604020202020204" pitchFamily="34" charset="0"/>
              <a:ea typeface="宋体" pitchFamily="2" charset="-122"/>
              <a:cs typeface="Arial" panose="020B0604020202020204" pitchFamily="34" charset="0"/>
            </a:endParaRPr>
          </a:p>
        </p:txBody>
      </p:sp>
      <p:sp>
        <p:nvSpPr>
          <p:cNvPr id="23" name="Rectangle 60">
            <a:extLst>
              <a:ext uri="{FF2B5EF4-FFF2-40B4-BE49-F238E27FC236}">
                <a16:creationId xmlns:a16="http://schemas.microsoft.com/office/drawing/2014/main" id="{EE548206-8370-4A6C-84E0-CDE73557D0CF}"/>
              </a:ext>
            </a:extLst>
          </p:cNvPr>
          <p:cNvSpPr/>
          <p:nvPr/>
        </p:nvSpPr>
        <p:spPr>
          <a:xfrm>
            <a:off x="2581633" y="3153072"/>
            <a:ext cx="9106335" cy="2308324"/>
          </a:xfrm>
          <a:prstGeom prst="rect">
            <a:avLst/>
          </a:prstGeom>
        </p:spPr>
        <p:txBody>
          <a:bodyPr wrap="square">
            <a:spAutoFit/>
          </a:bodyPr>
          <a:lstStyle/>
          <a:p>
            <a:pPr marL="342900" indent="-342900">
              <a:buFont typeface="Wingdings" panose="05000000000000000000" pitchFamily="2" charset="2"/>
              <a:buChar char="n"/>
              <a:defRPr/>
            </a:pPr>
            <a:r>
              <a:rPr lang="zh-CN" altLang="en-US" sz="2400" dirty="0">
                <a:solidFill>
                  <a:schemeClr val="tx1">
                    <a:lumMod val="75000"/>
                    <a:lumOff val="25000"/>
                  </a:schemeClr>
                </a:solidFill>
                <a:latin typeface="Calibri" pitchFamily="34" charset="0"/>
                <a:cs typeface="Calibri" pitchFamily="34" charset="0"/>
              </a:rPr>
              <a:t>设 </a:t>
            </a:r>
            <a:r>
              <a:rPr lang="en-US" altLang="zh-CN" sz="2400" dirty="0" err="1">
                <a:solidFill>
                  <a:schemeClr val="tx1">
                    <a:lumMod val="75000"/>
                    <a:lumOff val="25000"/>
                  </a:schemeClr>
                </a:solidFill>
                <a:latin typeface="Calibri" pitchFamily="34" charset="0"/>
                <a:cs typeface="Calibri" pitchFamily="34" charset="0"/>
              </a:rPr>
              <a:t>x,y,z</a:t>
            </a:r>
            <a:r>
              <a:rPr lang="en-US" altLang="zh-CN" sz="2400" dirty="0">
                <a:solidFill>
                  <a:schemeClr val="tx1">
                    <a:lumMod val="75000"/>
                    <a:lumOff val="25000"/>
                  </a:schemeClr>
                </a:solidFill>
                <a:latin typeface="Calibri" pitchFamily="34" charset="0"/>
                <a:cs typeface="Calibri" pitchFamily="34" charset="0"/>
              </a:rPr>
              <a:t> </a:t>
            </a:r>
            <a:r>
              <a:rPr lang="zh-CN" altLang="en-US" sz="2400" dirty="0">
                <a:solidFill>
                  <a:schemeClr val="tx1">
                    <a:lumMod val="75000"/>
                    <a:lumOff val="25000"/>
                  </a:schemeClr>
                </a:solidFill>
                <a:latin typeface="Calibri" pitchFamily="34" charset="0"/>
                <a:cs typeface="Calibri" pitchFamily="34" charset="0"/>
              </a:rPr>
              <a:t>分别为公鸡、母鸡、小鸡的数量。</a:t>
            </a:r>
          </a:p>
          <a:p>
            <a:pPr>
              <a:defRPr/>
            </a:pPr>
            <a:endParaRPr lang="en-US" altLang="zh-CN" sz="2400" dirty="0" smtClean="0">
              <a:solidFill>
                <a:srgbClr val="FF0000"/>
              </a:solidFill>
              <a:latin typeface="Calibri" pitchFamily="34" charset="0"/>
              <a:cs typeface="Calibri" pitchFamily="34" charset="0"/>
            </a:endParaRPr>
          </a:p>
          <a:p>
            <a:pPr marL="342900" indent="-342900">
              <a:buFont typeface="Wingdings" panose="05000000000000000000" pitchFamily="2" charset="2"/>
              <a:buChar char="n"/>
              <a:defRPr/>
            </a:pPr>
            <a:r>
              <a:rPr lang="zh-CN" altLang="en-US" sz="2400" dirty="0" smtClean="0">
                <a:solidFill>
                  <a:srgbClr val="FF0000"/>
                </a:solidFill>
                <a:latin typeface="Calibri" pitchFamily="34" charset="0"/>
                <a:cs typeface="Calibri" pitchFamily="34" charset="0"/>
              </a:rPr>
              <a:t>尝试</a:t>
            </a:r>
            <a:r>
              <a:rPr lang="zh-CN" altLang="en-US" sz="2400" dirty="0">
                <a:solidFill>
                  <a:srgbClr val="FF0000"/>
                </a:solidFill>
                <a:latin typeface="Calibri" pitchFamily="34" charset="0"/>
                <a:cs typeface="Calibri" pitchFamily="34" charset="0"/>
              </a:rPr>
              <a:t>范围</a:t>
            </a:r>
            <a:r>
              <a:rPr lang="zh-CN" altLang="en-US" sz="2400" dirty="0">
                <a:solidFill>
                  <a:schemeClr val="tx1">
                    <a:lumMod val="75000"/>
                    <a:lumOff val="25000"/>
                  </a:schemeClr>
                </a:solidFill>
                <a:latin typeface="Calibri" pitchFamily="34" charset="0"/>
                <a:cs typeface="Calibri" pitchFamily="34" charset="0"/>
              </a:rPr>
              <a:t>：由题意给定共</a:t>
            </a:r>
            <a:r>
              <a:rPr lang="en-US" altLang="zh-CN" sz="2400" dirty="0">
                <a:solidFill>
                  <a:schemeClr val="tx1">
                    <a:lumMod val="75000"/>
                    <a:lumOff val="25000"/>
                  </a:schemeClr>
                </a:solidFill>
                <a:latin typeface="Calibri" pitchFamily="34" charset="0"/>
                <a:cs typeface="Calibri" pitchFamily="34" charset="0"/>
              </a:rPr>
              <a:t>100</a:t>
            </a:r>
            <a:r>
              <a:rPr lang="zh-CN" altLang="en-US" sz="2400" dirty="0">
                <a:solidFill>
                  <a:schemeClr val="tx1">
                    <a:lumMod val="75000"/>
                    <a:lumOff val="25000"/>
                  </a:schemeClr>
                </a:solidFill>
                <a:latin typeface="Calibri" pitchFamily="34" charset="0"/>
                <a:cs typeface="Calibri" pitchFamily="34" charset="0"/>
              </a:rPr>
              <a:t>钱要买百鸡，若全买公鸡最多买</a:t>
            </a:r>
            <a:r>
              <a:rPr lang="en-US" altLang="zh-CN" sz="2400" dirty="0">
                <a:solidFill>
                  <a:schemeClr val="tx1">
                    <a:lumMod val="75000"/>
                    <a:lumOff val="25000"/>
                  </a:schemeClr>
                </a:solidFill>
                <a:latin typeface="Calibri" pitchFamily="34" charset="0"/>
                <a:cs typeface="Calibri" pitchFamily="34" charset="0"/>
              </a:rPr>
              <a:t>100/5</a:t>
            </a:r>
            <a:r>
              <a:rPr lang="zh-CN" altLang="en-US" sz="2400" dirty="0">
                <a:solidFill>
                  <a:schemeClr val="tx1">
                    <a:lumMod val="75000"/>
                    <a:lumOff val="25000"/>
                  </a:schemeClr>
                </a:solidFill>
                <a:latin typeface="Calibri" pitchFamily="34" charset="0"/>
                <a:cs typeface="Calibri" pitchFamily="34" charset="0"/>
              </a:rPr>
              <a:t>＝ </a:t>
            </a:r>
            <a:r>
              <a:rPr lang="en-US" altLang="zh-CN" sz="2400" dirty="0">
                <a:solidFill>
                  <a:schemeClr val="tx1">
                    <a:lumMod val="75000"/>
                    <a:lumOff val="25000"/>
                  </a:schemeClr>
                </a:solidFill>
                <a:latin typeface="Calibri" pitchFamily="34" charset="0"/>
                <a:cs typeface="Calibri" pitchFamily="34" charset="0"/>
              </a:rPr>
              <a:t>20</a:t>
            </a:r>
            <a:r>
              <a:rPr lang="zh-CN" altLang="en-US" sz="2400" dirty="0">
                <a:solidFill>
                  <a:schemeClr val="tx1">
                    <a:lumMod val="75000"/>
                    <a:lumOff val="25000"/>
                  </a:schemeClr>
                </a:solidFill>
                <a:latin typeface="Calibri" pitchFamily="34" charset="0"/>
                <a:cs typeface="Calibri" pitchFamily="34" charset="0"/>
              </a:rPr>
              <a:t>只，显然</a:t>
            </a:r>
            <a:r>
              <a:rPr lang="en-US" altLang="zh-CN" sz="2400" dirty="0">
                <a:solidFill>
                  <a:schemeClr val="tx1">
                    <a:lumMod val="75000"/>
                    <a:lumOff val="25000"/>
                  </a:schemeClr>
                </a:solidFill>
                <a:latin typeface="Calibri" pitchFamily="34" charset="0"/>
                <a:cs typeface="Calibri" pitchFamily="34" charset="0"/>
              </a:rPr>
              <a:t>x</a:t>
            </a:r>
            <a:r>
              <a:rPr lang="zh-CN" altLang="en-US" sz="2400" dirty="0">
                <a:solidFill>
                  <a:schemeClr val="tx1">
                    <a:lumMod val="75000"/>
                    <a:lumOff val="25000"/>
                  </a:schemeClr>
                </a:solidFill>
                <a:latin typeface="Calibri" pitchFamily="34" charset="0"/>
                <a:cs typeface="Calibri" pitchFamily="34" charset="0"/>
              </a:rPr>
              <a:t>的取值范围在</a:t>
            </a:r>
            <a:r>
              <a:rPr lang="en-US" altLang="zh-CN" sz="2400" dirty="0">
                <a:solidFill>
                  <a:schemeClr val="tx1">
                    <a:lumMod val="75000"/>
                    <a:lumOff val="25000"/>
                  </a:schemeClr>
                </a:solidFill>
                <a:latin typeface="Calibri" pitchFamily="34" charset="0"/>
                <a:cs typeface="Calibri" pitchFamily="34" charset="0"/>
              </a:rPr>
              <a:t>1</a:t>
            </a:r>
            <a:r>
              <a:rPr lang="zh-CN" altLang="en-US" sz="2400" dirty="0">
                <a:solidFill>
                  <a:schemeClr val="tx1">
                    <a:lumMod val="75000"/>
                    <a:lumOff val="25000"/>
                  </a:schemeClr>
                </a:solidFill>
                <a:latin typeface="Calibri" pitchFamily="34" charset="0"/>
                <a:cs typeface="Calibri" pitchFamily="34" charset="0"/>
              </a:rPr>
              <a:t>～ </a:t>
            </a:r>
            <a:r>
              <a:rPr lang="en-US" altLang="zh-CN" sz="2400" dirty="0">
                <a:solidFill>
                  <a:schemeClr val="tx1">
                    <a:lumMod val="75000"/>
                    <a:lumOff val="25000"/>
                  </a:schemeClr>
                </a:solidFill>
                <a:latin typeface="Calibri" pitchFamily="34" charset="0"/>
                <a:cs typeface="Calibri" pitchFamily="34" charset="0"/>
              </a:rPr>
              <a:t>20</a:t>
            </a:r>
            <a:r>
              <a:rPr lang="zh-CN" altLang="en-US" sz="2400" dirty="0">
                <a:solidFill>
                  <a:schemeClr val="tx1">
                    <a:lumMod val="75000"/>
                    <a:lumOff val="25000"/>
                  </a:schemeClr>
                </a:solidFill>
                <a:latin typeface="Calibri" pitchFamily="34" charset="0"/>
                <a:cs typeface="Calibri" pitchFamily="34" charset="0"/>
              </a:rPr>
              <a:t>之间；同理，</a:t>
            </a:r>
            <a:r>
              <a:rPr lang="en-US" altLang="zh-CN" sz="2400" dirty="0">
                <a:solidFill>
                  <a:schemeClr val="tx1">
                    <a:lumMod val="75000"/>
                    <a:lumOff val="25000"/>
                  </a:schemeClr>
                </a:solidFill>
                <a:latin typeface="Calibri" pitchFamily="34" charset="0"/>
                <a:cs typeface="Calibri" pitchFamily="34" charset="0"/>
              </a:rPr>
              <a:t>y</a:t>
            </a:r>
            <a:r>
              <a:rPr lang="zh-CN" altLang="en-US" sz="2400" dirty="0">
                <a:solidFill>
                  <a:schemeClr val="tx1">
                    <a:lumMod val="75000"/>
                    <a:lumOff val="25000"/>
                  </a:schemeClr>
                </a:solidFill>
                <a:latin typeface="Calibri" pitchFamily="34" charset="0"/>
                <a:cs typeface="Calibri" pitchFamily="34" charset="0"/>
              </a:rPr>
              <a:t>的取值范围在</a:t>
            </a:r>
            <a:r>
              <a:rPr lang="en-US" altLang="zh-CN" sz="2400" dirty="0">
                <a:solidFill>
                  <a:schemeClr val="tx1">
                    <a:lumMod val="75000"/>
                    <a:lumOff val="25000"/>
                  </a:schemeClr>
                </a:solidFill>
                <a:latin typeface="Calibri" pitchFamily="34" charset="0"/>
                <a:cs typeface="Calibri" pitchFamily="34" charset="0"/>
              </a:rPr>
              <a:t>1</a:t>
            </a:r>
            <a:r>
              <a:rPr lang="zh-CN" altLang="en-US" sz="2400" dirty="0">
                <a:solidFill>
                  <a:schemeClr val="tx1">
                    <a:lumMod val="75000"/>
                    <a:lumOff val="25000"/>
                  </a:schemeClr>
                </a:solidFill>
                <a:latin typeface="Calibri" pitchFamily="34" charset="0"/>
                <a:cs typeface="Calibri" pitchFamily="34" charset="0"/>
              </a:rPr>
              <a:t>～ </a:t>
            </a:r>
            <a:r>
              <a:rPr lang="en-US" altLang="zh-CN" sz="2400" dirty="0">
                <a:solidFill>
                  <a:schemeClr val="tx1">
                    <a:lumMod val="75000"/>
                    <a:lumOff val="25000"/>
                  </a:schemeClr>
                </a:solidFill>
                <a:latin typeface="Calibri" pitchFamily="34" charset="0"/>
                <a:cs typeface="Calibri" pitchFamily="34" charset="0"/>
              </a:rPr>
              <a:t>33</a:t>
            </a:r>
            <a:r>
              <a:rPr lang="zh-CN" altLang="en-US" sz="2400" dirty="0">
                <a:solidFill>
                  <a:schemeClr val="tx1">
                    <a:lumMod val="75000"/>
                    <a:lumOff val="25000"/>
                  </a:schemeClr>
                </a:solidFill>
                <a:latin typeface="Calibri" pitchFamily="34" charset="0"/>
                <a:cs typeface="Calibri" pitchFamily="34" charset="0"/>
              </a:rPr>
              <a:t>之间，</a:t>
            </a:r>
            <a:r>
              <a:rPr lang="en-US" altLang="zh-CN" sz="2400" dirty="0">
                <a:solidFill>
                  <a:schemeClr val="tx1">
                    <a:lumMod val="75000"/>
                    <a:lumOff val="25000"/>
                  </a:schemeClr>
                </a:solidFill>
                <a:latin typeface="Calibri" pitchFamily="34" charset="0"/>
                <a:cs typeface="Calibri" pitchFamily="34" charset="0"/>
              </a:rPr>
              <a:t>z</a:t>
            </a:r>
            <a:r>
              <a:rPr lang="zh-CN" altLang="en-US" sz="2400" dirty="0">
                <a:solidFill>
                  <a:schemeClr val="tx1">
                    <a:lumMod val="75000"/>
                    <a:lumOff val="25000"/>
                  </a:schemeClr>
                </a:solidFill>
                <a:latin typeface="Calibri" pitchFamily="34" charset="0"/>
                <a:cs typeface="Calibri" pitchFamily="34" charset="0"/>
              </a:rPr>
              <a:t>的取值范围在</a:t>
            </a:r>
            <a:r>
              <a:rPr lang="en-US" altLang="zh-CN" sz="2400" dirty="0">
                <a:solidFill>
                  <a:schemeClr val="tx1">
                    <a:lumMod val="75000"/>
                    <a:lumOff val="25000"/>
                  </a:schemeClr>
                </a:solidFill>
                <a:latin typeface="Calibri" pitchFamily="34" charset="0"/>
                <a:cs typeface="Calibri" pitchFamily="34" charset="0"/>
              </a:rPr>
              <a:t>1</a:t>
            </a:r>
            <a:r>
              <a:rPr lang="zh-CN" altLang="en-US" sz="2400" dirty="0">
                <a:solidFill>
                  <a:schemeClr val="tx1">
                    <a:lumMod val="75000"/>
                    <a:lumOff val="25000"/>
                  </a:schemeClr>
                </a:solidFill>
                <a:latin typeface="Calibri" pitchFamily="34" charset="0"/>
                <a:cs typeface="Calibri" pitchFamily="34" charset="0"/>
              </a:rPr>
              <a:t>～</a:t>
            </a:r>
            <a:r>
              <a:rPr lang="en-US" altLang="zh-CN" sz="2400" dirty="0">
                <a:solidFill>
                  <a:schemeClr val="tx1">
                    <a:lumMod val="75000"/>
                    <a:lumOff val="25000"/>
                  </a:schemeClr>
                </a:solidFill>
                <a:latin typeface="Calibri" pitchFamily="34" charset="0"/>
                <a:cs typeface="Calibri" pitchFamily="34" charset="0"/>
              </a:rPr>
              <a:t>100</a:t>
            </a:r>
            <a:r>
              <a:rPr lang="zh-CN" altLang="en-US" sz="2400" dirty="0">
                <a:solidFill>
                  <a:schemeClr val="tx1">
                    <a:lumMod val="75000"/>
                    <a:lumOff val="25000"/>
                  </a:schemeClr>
                </a:solidFill>
                <a:latin typeface="Calibri" pitchFamily="34" charset="0"/>
                <a:cs typeface="Calibri" pitchFamily="34" charset="0"/>
              </a:rPr>
              <a:t>之间。</a:t>
            </a:r>
            <a:endParaRPr lang="en-US" altLang="zh-CN" sz="2400" dirty="0">
              <a:solidFill>
                <a:schemeClr val="tx1">
                  <a:lumMod val="75000"/>
                  <a:lumOff val="25000"/>
                </a:schemeClr>
              </a:solidFill>
              <a:latin typeface="Calibri" pitchFamily="34" charset="0"/>
              <a:cs typeface="Calibri" pitchFamily="34" charset="0"/>
            </a:endParaRPr>
          </a:p>
          <a:p>
            <a:pPr marL="342900" indent="-342900">
              <a:buFont typeface="Wingdings" panose="05000000000000000000" pitchFamily="2" charset="2"/>
              <a:buChar char="n"/>
              <a:defRPr/>
            </a:pPr>
            <a:r>
              <a:rPr lang="zh-CN" altLang="zh-CN" sz="2400" dirty="0">
                <a:solidFill>
                  <a:srgbClr val="FF0000"/>
                </a:solidFill>
                <a:latin typeface="Calibri" pitchFamily="34" charset="0"/>
                <a:cs typeface="Calibri" pitchFamily="34" charset="0"/>
              </a:rPr>
              <a:t>约束条件</a:t>
            </a:r>
            <a:r>
              <a:rPr lang="zh-CN" altLang="zh-CN" sz="2400" dirty="0">
                <a:solidFill>
                  <a:schemeClr val="tx1">
                    <a:lumMod val="75000"/>
                    <a:lumOff val="25000"/>
                  </a:schemeClr>
                </a:solidFill>
                <a:latin typeface="Calibri" pitchFamily="34" charset="0"/>
                <a:cs typeface="Calibri" pitchFamily="34" charset="0"/>
              </a:rPr>
              <a:t>：</a:t>
            </a:r>
            <a:r>
              <a:rPr lang="en-US" altLang="zh-CN" sz="2400" dirty="0">
                <a:solidFill>
                  <a:schemeClr val="tx1">
                    <a:lumMod val="75000"/>
                    <a:lumOff val="25000"/>
                  </a:schemeClr>
                </a:solidFill>
                <a:latin typeface="Calibri" pitchFamily="34" charset="0"/>
                <a:cs typeface="Calibri" pitchFamily="34" charset="0"/>
              </a:rPr>
              <a:t>x + y + z = 100 </a:t>
            </a:r>
            <a:r>
              <a:rPr lang="zh-CN" altLang="zh-CN" sz="2400" dirty="0">
                <a:solidFill>
                  <a:schemeClr val="tx1">
                    <a:lumMod val="75000"/>
                    <a:lumOff val="25000"/>
                  </a:schemeClr>
                </a:solidFill>
                <a:latin typeface="Calibri" pitchFamily="34" charset="0"/>
                <a:cs typeface="Calibri" pitchFamily="34" charset="0"/>
              </a:rPr>
              <a:t>且</a:t>
            </a:r>
            <a:r>
              <a:rPr lang="en-US" altLang="zh-CN" sz="2400" dirty="0">
                <a:solidFill>
                  <a:schemeClr val="tx1">
                    <a:lumMod val="75000"/>
                    <a:lumOff val="25000"/>
                  </a:schemeClr>
                </a:solidFill>
                <a:latin typeface="Calibri" pitchFamily="34" charset="0"/>
                <a:cs typeface="Calibri" pitchFamily="34" charset="0"/>
              </a:rPr>
              <a:t> 5x + 3y + z/3 = 100</a:t>
            </a:r>
            <a:r>
              <a:rPr lang="zh-CN" altLang="zh-CN" sz="2400" dirty="0">
                <a:solidFill>
                  <a:schemeClr val="tx1">
                    <a:lumMod val="75000"/>
                    <a:lumOff val="25000"/>
                  </a:schemeClr>
                </a:solidFill>
                <a:latin typeface="Calibri" pitchFamily="34" charset="0"/>
                <a:cs typeface="Calibri" pitchFamily="34" charset="0"/>
              </a:rPr>
              <a:t>。</a:t>
            </a:r>
            <a:endParaRPr lang="zh-CN" altLang="en-US" sz="2400" dirty="0">
              <a:solidFill>
                <a:schemeClr val="tx1">
                  <a:lumMod val="75000"/>
                  <a:lumOff val="25000"/>
                </a:schemeClr>
              </a:solidFill>
              <a:latin typeface="Calibri" pitchFamily="34" charset="0"/>
              <a:cs typeface="Calibri" pitchFamily="34" charset="0"/>
            </a:endParaRPr>
          </a:p>
        </p:txBody>
      </p:sp>
    </p:spTree>
    <p:extLst>
      <p:ext uri="{BB962C8B-B14F-4D97-AF65-F5344CB8AC3E}">
        <p14:creationId xmlns:p14="http://schemas.microsoft.com/office/powerpoint/2010/main" val="284140889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left)">
                                      <p:cBhvr>
                                        <p:cTn id="7" dur="500"/>
                                        <p:tgtEl>
                                          <p:spTgt spid="36"/>
                                        </p:tgtEl>
                                      </p:cBhvr>
                                    </p:animEffect>
                                  </p:childTnLst>
                                </p:cTn>
                              </p:par>
                            </p:childTnLst>
                          </p:cTn>
                        </p:par>
                        <p:par>
                          <p:cTn id="8" fill="hold">
                            <p:stCondLst>
                              <p:cond delay="500"/>
                            </p:stCondLst>
                            <p:childTnLst>
                              <p:par>
                                <p:cTn id="9" presetID="53" presetClass="entr" presetSubtype="528" fill="hold" nodeType="afterEffect">
                                  <p:stCondLst>
                                    <p:cond delay="0"/>
                                  </p:stCondLst>
                                  <p:childTnLst>
                                    <p:set>
                                      <p:cBhvr>
                                        <p:cTn id="10" dur="1" fill="hold">
                                          <p:stCondLst>
                                            <p:cond delay="0"/>
                                          </p:stCondLst>
                                        </p:cTn>
                                        <p:tgtEl>
                                          <p:spTgt spid="61"/>
                                        </p:tgtEl>
                                        <p:attrNameLst>
                                          <p:attrName>style.visibility</p:attrName>
                                        </p:attrNameLst>
                                      </p:cBhvr>
                                      <p:to>
                                        <p:strVal val="visible"/>
                                      </p:to>
                                    </p:set>
                                    <p:anim calcmode="lin" valueType="num">
                                      <p:cBhvr>
                                        <p:cTn id="11" dur="500" fill="hold"/>
                                        <p:tgtEl>
                                          <p:spTgt spid="61"/>
                                        </p:tgtEl>
                                        <p:attrNameLst>
                                          <p:attrName>ppt_w</p:attrName>
                                        </p:attrNameLst>
                                      </p:cBhvr>
                                      <p:tavLst>
                                        <p:tav tm="0">
                                          <p:val>
                                            <p:fltVal val="0"/>
                                          </p:val>
                                        </p:tav>
                                        <p:tav tm="100000">
                                          <p:val>
                                            <p:strVal val="#ppt_w"/>
                                          </p:val>
                                        </p:tav>
                                      </p:tavLst>
                                    </p:anim>
                                    <p:anim calcmode="lin" valueType="num">
                                      <p:cBhvr>
                                        <p:cTn id="12" dur="500" fill="hold"/>
                                        <p:tgtEl>
                                          <p:spTgt spid="61"/>
                                        </p:tgtEl>
                                        <p:attrNameLst>
                                          <p:attrName>ppt_h</p:attrName>
                                        </p:attrNameLst>
                                      </p:cBhvr>
                                      <p:tavLst>
                                        <p:tav tm="0">
                                          <p:val>
                                            <p:fltVal val="0"/>
                                          </p:val>
                                        </p:tav>
                                        <p:tav tm="100000">
                                          <p:val>
                                            <p:strVal val="#ppt_h"/>
                                          </p:val>
                                        </p:tav>
                                      </p:tavLst>
                                    </p:anim>
                                    <p:animEffect transition="in" filter="fade">
                                      <p:cBhvr>
                                        <p:cTn id="13" dur="500"/>
                                        <p:tgtEl>
                                          <p:spTgt spid="61"/>
                                        </p:tgtEl>
                                      </p:cBhvr>
                                    </p:animEffect>
                                    <p:anim calcmode="lin" valueType="num">
                                      <p:cBhvr>
                                        <p:cTn id="14" dur="500" fill="hold"/>
                                        <p:tgtEl>
                                          <p:spTgt spid="61"/>
                                        </p:tgtEl>
                                        <p:attrNameLst>
                                          <p:attrName>ppt_x</p:attrName>
                                        </p:attrNameLst>
                                      </p:cBhvr>
                                      <p:tavLst>
                                        <p:tav tm="0">
                                          <p:val>
                                            <p:fltVal val="0.5"/>
                                          </p:val>
                                        </p:tav>
                                        <p:tav tm="100000">
                                          <p:val>
                                            <p:strVal val="#ppt_x"/>
                                          </p:val>
                                        </p:tav>
                                      </p:tavLst>
                                    </p:anim>
                                    <p:anim calcmode="lin" valueType="num">
                                      <p:cBhvr>
                                        <p:cTn id="15" dur="500" fill="hold"/>
                                        <p:tgtEl>
                                          <p:spTgt spid="61"/>
                                        </p:tgtEl>
                                        <p:attrNameLst>
                                          <p:attrName>ppt_y</p:attrName>
                                        </p:attrNameLst>
                                      </p:cBhvr>
                                      <p:tavLst>
                                        <p:tav tm="0">
                                          <p:val>
                                            <p:fltVal val="0.5"/>
                                          </p:val>
                                        </p:tav>
                                        <p:tav tm="100000">
                                          <p:val>
                                            <p:strVal val="#ppt_y"/>
                                          </p:val>
                                        </p:tav>
                                      </p:tavLst>
                                    </p:anim>
                                  </p:childTnLst>
                                </p:cTn>
                              </p:par>
                            </p:childTnLst>
                          </p:cTn>
                        </p:par>
                        <p:par>
                          <p:cTn id="16" fill="hold">
                            <p:stCondLst>
                              <p:cond delay="1000"/>
                            </p:stCondLst>
                            <p:childTnLst>
                              <p:par>
                                <p:cTn id="17" presetID="22" presetClass="entr" presetSubtype="1" fill="hold" grpId="0" nodeType="afterEffect">
                                  <p:stCondLst>
                                    <p:cond delay="0"/>
                                  </p:stCondLst>
                                  <p:childTnLst>
                                    <p:set>
                                      <p:cBhvr>
                                        <p:cTn id="18" dur="1" fill="hold">
                                          <p:stCondLst>
                                            <p:cond delay="0"/>
                                          </p:stCondLst>
                                        </p:cTn>
                                        <p:tgtEl>
                                          <p:spTgt spid="77"/>
                                        </p:tgtEl>
                                        <p:attrNameLst>
                                          <p:attrName>style.visibility</p:attrName>
                                        </p:attrNameLst>
                                      </p:cBhvr>
                                      <p:to>
                                        <p:strVal val="visible"/>
                                      </p:to>
                                    </p:set>
                                    <p:animEffect transition="in" filter="wipe(up)">
                                      <p:cBhvr>
                                        <p:cTn id="19" dur="250"/>
                                        <p:tgtEl>
                                          <p:spTgt spid="77"/>
                                        </p:tgtEl>
                                      </p:cBhvr>
                                    </p:animEffect>
                                  </p:childTnLst>
                                </p:cTn>
                              </p:par>
                            </p:childTnLst>
                          </p:cTn>
                        </p:par>
                        <p:par>
                          <p:cTn id="20" fill="hold">
                            <p:stCondLst>
                              <p:cond delay="1250"/>
                            </p:stCondLst>
                            <p:childTnLst>
                              <p:par>
                                <p:cTn id="21" presetID="22" presetClass="entr" presetSubtype="1" fill="hold" grpId="0" nodeType="afterEffect">
                                  <p:stCondLst>
                                    <p:cond delay="0"/>
                                  </p:stCondLst>
                                  <p:childTnLst>
                                    <p:set>
                                      <p:cBhvr>
                                        <p:cTn id="22" dur="1" fill="hold">
                                          <p:stCondLst>
                                            <p:cond delay="0"/>
                                          </p:stCondLst>
                                        </p:cTn>
                                        <p:tgtEl>
                                          <p:spTgt spid="81"/>
                                        </p:tgtEl>
                                        <p:attrNameLst>
                                          <p:attrName>style.visibility</p:attrName>
                                        </p:attrNameLst>
                                      </p:cBhvr>
                                      <p:to>
                                        <p:strVal val="visible"/>
                                      </p:to>
                                    </p:set>
                                    <p:animEffect transition="in" filter="wipe(up)">
                                      <p:cBhvr>
                                        <p:cTn id="23" dur="250"/>
                                        <p:tgtEl>
                                          <p:spTgt spid="81"/>
                                        </p:tgtEl>
                                      </p:cBhvr>
                                    </p:animEffect>
                                  </p:childTnLst>
                                </p:cTn>
                              </p:par>
                            </p:childTnLst>
                          </p:cTn>
                        </p:par>
                        <p:par>
                          <p:cTn id="24" fill="hold">
                            <p:stCondLst>
                              <p:cond delay="1500"/>
                            </p:stCondLst>
                            <p:childTnLst>
                              <p:par>
                                <p:cTn id="25" presetID="22" presetClass="entr" presetSubtype="1" fill="hold" grpId="0" nodeType="after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wipe(up)">
                                      <p:cBhvr>
                                        <p:cTn id="27" dur="25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animBg="1"/>
      <p:bldP spid="81" grpId="0"/>
      <p:bldP spid="36" grpId="0" animBg="1"/>
      <p:bldP spid="2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 name="组合 60"/>
          <p:cNvGrpSpPr/>
          <p:nvPr/>
        </p:nvGrpSpPr>
        <p:grpSpPr>
          <a:xfrm>
            <a:off x="869159" y="2754135"/>
            <a:ext cx="1645441" cy="1601965"/>
            <a:chOff x="686947" y="1637240"/>
            <a:chExt cx="2399786" cy="2399786"/>
          </a:xfrm>
        </p:grpSpPr>
        <p:sp>
          <p:nvSpPr>
            <p:cNvPr id="62" name="椭圆 61"/>
            <p:cNvSpPr/>
            <p:nvPr/>
          </p:nvSpPr>
          <p:spPr>
            <a:xfrm>
              <a:off x="686947" y="1637240"/>
              <a:ext cx="2399786" cy="2399786"/>
            </a:xfrm>
            <a:prstGeom prst="ellipse">
              <a:avLst/>
            </a:prstGeom>
            <a:solidFill>
              <a:schemeClr val="accent1"/>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Freeform 22"/>
            <p:cNvSpPr>
              <a:spLocks/>
            </p:cNvSpPr>
            <p:nvPr/>
          </p:nvSpPr>
          <p:spPr bwMode="auto">
            <a:xfrm>
              <a:off x="784711" y="1735004"/>
              <a:ext cx="2204258" cy="2204258"/>
            </a:xfrm>
            <a:prstGeom prst="ellipse">
              <a:avLst/>
            </a:prstGeom>
            <a:gradFill rotWithShape="1">
              <a:gsLst>
                <a:gs pos="63000">
                  <a:srgbClr val="ECECEC"/>
                </a:gs>
                <a:gs pos="100000">
                  <a:srgbClr val="F7F7F7"/>
                </a:gs>
                <a:gs pos="9000">
                  <a:srgbClr val="BEBEBE"/>
                </a:gs>
              </a:gsLst>
              <a:lin ang="7800000" scaled="0"/>
            </a:gradFill>
            <a:ln w="31750">
              <a:gradFill>
                <a:gsLst>
                  <a:gs pos="0">
                    <a:schemeClr val="bg1"/>
                  </a:gs>
                  <a:gs pos="100000">
                    <a:schemeClr val="bg1">
                      <a:lumMod val="85000"/>
                    </a:schemeClr>
                  </a:gs>
                </a:gsLst>
                <a:lin ang="7800000" scaled="0"/>
              </a:gradFill>
            </a:ln>
            <a:effectLst>
              <a:outerShdw blurRad="203200" dist="127000" dir="7200000" sx="102000" sy="102000" algn="ctr" rotWithShape="0">
                <a:schemeClr val="tx1">
                  <a:lumMod val="90000"/>
                  <a:lumOff val="10000"/>
                  <a:alpha val="40000"/>
                </a:schemeClr>
              </a:outerShdw>
            </a:effectLst>
          </p:spPr>
          <p:txBody>
            <a:bodyPr wrap="none" anchor="ctr"/>
            <a:lstStyle/>
            <a:p>
              <a:pPr latinLnBrk="1"/>
              <a:endParaRPr kumimoji="1" lang="zh-CN" altLang="en-US" sz="2400">
                <a:solidFill>
                  <a:srgbClr val="000000"/>
                </a:solidFill>
                <a:latin typeface="굴림" charset="-127"/>
                <a:ea typeface="굴림" charset="-127"/>
              </a:endParaRPr>
            </a:p>
          </p:txBody>
        </p:sp>
      </p:grpSp>
      <p:sp>
        <p:nvSpPr>
          <p:cNvPr id="77" name="等腰三角形 15"/>
          <p:cNvSpPr>
            <a:spLocks noChangeArrowheads="1"/>
          </p:cNvSpPr>
          <p:nvPr/>
        </p:nvSpPr>
        <p:spPr bwMode="auto">
          <a:xfrm rot="16200000" flipV="1">
            <a:off x="1806140" y="4661932"/>
            <a:ext cx="287867" cy="192617"/>
          </a:xfrm>
          <a:prstGeom prst="triangle">
            <a:avLst>
              <a:gd name="adj" fmla="val 50000"/>
            </a:avLst>
          </a:prstGeom>
          <a:solidFill>
            <a:schemeClr val="tx1">
              <a:lumMod val="75000"/>
              <a:lumOff val="25000"/>
            </a:schemeClr>
          </a:solidFill>
          <a:ln>
            <a:noFill/>
          </a:ln>
          <a:effectLst>
            <a:innerShdw blurRad="63500" dist="25400" dir="13500000">
              <a:prstClr val="black">
                <a:alpha val="50000"/>
              </a:prstClr>
            </a:innerShdw>
          </a:effectLst>
        </p:spPr>
        <p:txBody>
          <a:bodyPr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endParaRPr lang="zh-CN" altLang="zh-CN" sz="2400">
              <a:solidFill>
                <a:srgbClr val="FFFFFF"/>
              </a:solidFill>
              <a:sym typeface="微软雅黑" pitchFamily="34" charset="-122"/>
            </a:endParaRPr>
          </a:p>
        </p:txBody>
      </p:sp>
      <p:sp>
        <p:nvSpPr>
          <p:cNvPr id="23" name="Rectangle 60">
            <a:extLst>
              <a:ext uri="{FF2B5EF4-FFF2-40B4-BE49-F238E27FC236}">
                <a16:creationId xmlns:a16="http://schemas.microsoft.com/office/drawing/2014/main" id="{EE548206-8370-4A6C-84E0-CDE73557D0CF}"/>
              </a:ext>
            </a:extLst>
          </p:cNvPr>
          <p:cNvSpPr/>
          <p:nvPr/>
        </p:nvSpPr>
        <p:spPr>
          <a:xfrm>
            <a:off x="2514600" y="1223871"/>
            <a:ext cx="7017026" cy="5262979"/>
          </a:xfrm>
          <a:prstGeom prst="rect">
            <a:avLst/>
          </a:prstGeom>
          <a:ln>
            <a:solidFill>
              <a:srgbClr val="C00000"/>
            </a:solidFill>
          </a:ln>
        </p:spPr>
        <p:txBody>
          <a:bodyPr wrap="square">
            <a:spAutoFit/>
          </a:bodyPr>
          <a:lstStyle/>
          <a:p>
            <a:pPr>
              <a:defRPr/>
            </a:pPr>
            <a:r>
              <a:rPr lang="zh-CN" altLang="en-US" sz="2400" dirty="0">
                <a:solidFill>
                  <a:srgbClr val="FF0000"/>
                </a:solidFill>
                <a:latin typeface="Calibri" pitchFamily="34" charset="0"/>
                <a:cs typeface="Calibri" pitchFamily="34" charset="0"/>
              </a:rPr>
              <a:t>算法</a:t>
            </a:r>
            <a:r>
              <a:rPr lang="en-US" altLang="zh-CN" sz="2400" dirty="0">
                <a:solidFill>
                  <a:srgbClr val="FF0000"/>
                </a:solidFill>
                <a:latin typeface="Calibri" pitchFamily="34" charset="0"/>
                <a:cs typeface="Calibri" pitchFamily="34" charset="0"/>
              </a:rPr>
              <a:t>1</a:t>
            </a:r>
            <a:r>
              <a:rPr lang="zh-CN" altLang="en-US" sz="2400" dirty="0">
                <a:solidFill>
                  <a:schemeClr val="tx1">
                    <a:lumMod val="75000"/>
                    <a:lumOff val="25000"/>
                  </a:schemeClr>
                </a:solidFill>
                <a:latin typeface="Calibri" pitchFamily="34" charset="0"/>
                <a:cs typeface="Calibri" pitchFamily="34" charset="0"/>
              </a:rPr>
              <a:t>：</a:t>
            </a:r>
          </a:p>
          <a:p>
            <a:pPr>
              <a:defRPr/>
            </a:pPr>
            <a:r>
              <a:rPr lang="en-US" altLang="zh-CN" sz="2400" dirty="0">
                <a:solidFill>
                  <a:schemeClr val="tx1">
                    <a:lumMod val="75000"/>
                    <a:lumOff val="25000"/>
                  </a:schemeClr>
                </a:solidFill>
                <a:latin typeface="Calibri" pitchFamily="34" charset="0"/>
                <a:cs typeface="Calibri" pitchFamily="34" charset="0"/>
              </a:rPr>
              <a:t>main( )</a:t>
            </a:r>
          </a:p>
          <a:p>
            <a:pPr>
              <a:defRPr/>
            </a:pPr>
            <a:r>
              <a:rPr lang="en-US" altLang="zh-CN" sz="2400" dirty="0">
                <a:solidFill>
                  <a:schemeClr val="tx1">
                    <a:lumMod val="75000"/>
                    <a:lumOff val="25000"/>
                  </a:schemeClr>
                </a:solidFill>
                <a:latin typeface="Calibri" pitchFamily="34" charset="0"/>
                <a:cs typeface="Calibri" pitchFamily="34" charset="0"/>
              </a:rPr>
              <a:t>{ </a:t>
            </a:r>
          </a:p>
          <a:p>
            <a:pPr lvl="1">
              <a:defRPr/>
            </a:pPr>
            <a:r>
              <a:rPr lang="en-US" altLang="zh-CN" sz="2400" dirty="0">
                <a:solidFill>
                  <a:schemeClr val="tx1">
                    <a:lumMod val="75000"/>
                    <a:lumOff val="25000"/>
                  </a:schemeClr>
                </a:solidFill>
                <a:latin typeface="Calibri" pitchFamily="34" charset="0"/>
                <a:cs typeface="Calibri" pitchFamily="34" charset="0"/>
              </a:rPr>
              <a:t> int </a:t>
            </a:r>
            <a:r>
              <a:rPr lang="en-US" altLang="zh-CN" sz="2400" dirty="0" err="1">
                <a:solidFill>
                  <a:schemeClr val="tx1">
                    <a:lumMod val="75000"/>
                    <a:lumOff val="25000"/>
                  </a:schemeClr>
                </a:solidFill>
                <a:latin typeface="Calibri" pitchFamily="34" charset="0"/>
                <a:cs typeface="Calibri" pitchFamily="34" charset="0"/>
              </a:rPr>
              <a:t>x,y,z</a:t>
            </a:r>
            <a:r>
              <a:rPr lang="en-US" altLang="zh-CN" sz="2400" dirty="0">
                <a:solidFill>
                  <a:schemeClr val="tx1">
                    <a:lumMod val="75000"/>
                    <a:lumOff val="25000"/>
                  </a:schemeClr>
                </a:solidFill>
                <a:latin typeface="Calibri" pitchFamily="34" charset="0"/>
                <a:cs typeface="Calibri" pitchFamily="34" charset="0"/>
              </a:rPr>
              <a:t>;</a:t>
            </a:r>
          </a:p>
          <a:p>
            <a:pPr lvl="1">
              <a:defRPr/>
            </a:pPr>
            <a:r>
              <a:rPr lang="en-US" altLang="zh-CN" sz="2400" dirty="0">
                <a:solidFill>
                  <a:schemeClr val="tx1">
                    <a:lumMod val="75000"/>
                    <a:lumOff val="25000"/>
                  </a:schemeClr>
                </a:solidFill>
                <a:latin typeface="Calibri" pitchFamily="34" charset="0"/>
                <a:cs typeface="Calibri" pitchFamily="34" charset="0"/>
              </a:rPr>
              <a:t> for(x=1;x&lt;=20;x=x+1)</a:t>
            </a:r>
          </a:p>
          <a:p>
            <a:pPr lvl="1">
              <a:defRPr/>
            </a:pPr>
            <a:r>
              <a:rPr lang="en-US" altLang="zh-CN" sz="2400" dirty="0">
                <a:solidFill>
                  <a:schemeClr val="tx1">
                    <a:lumMod val="75000"/>
                    <a:lumOff val="25000"/>
                  </a:schemeClr>
                </a:solidFill>
                <a:latin typeface="Calibri" pitchFamily="34" charset="0"/>
                <a:cs typeface="Calibri" pitchFamily="34" charset="0"/>
              </a:rPr>
              <a:t>    for(y=1;y&lt;=34;y=y+1)</a:t>
            </a:r>
          </a:p>
          <a:p>
            <a:pPr lvl="1">
              <a:defRPr/>
            </a:pPr>
            <a:r>
              <a:rPr lang="en-US" altLang="zh-CN" sz="2400" dirty="0">
                <a:solidFill>
                  <a:schemeClr val="tx1">
                    <a:lumMod val="75000"/>
                    <a:lumOff val="25000"/>
                  </a:schemeClr>
                </a:solidFill>
                <a:latin typeface="Calibri" pitchFamily="34" charset="0"/>
                <a:cs typeface="Calibri" pitchFamily="34" charset="0"/>
              </a:rPr>
              <a:t>      for(z=1;z&lt;=100;z=z+1)</a:t>
            </a:r>
          </a:p>
          <a:p>
            <a:pPr lvl="1">
              <a:defRPr/>
            </a:pPr>
            <a:r>
              <a:rPr lang="en-US" altLang="zh-CN" sz="2400" dirty="0">
                <a:solidFill>
                  <a:schemeClr val="tx1">
                    <a:lumMod val="75000"/>
                    <a:lumOff val="25000"/>
                  </a:schemeClr>
                </a:solidFill>
                <a:latin typeface="Calibri" pitchFamily="34" charset="0"/>
                <a:cs typeface="Calibri" pitchFamily="34" charset="0"/>
              </a:rPr>
              <a:t>          if(100</a:t>
            </a:r>
            <a:r>
              <a:rPr lang="en-US" altLang="zh-CN" sz="2400" dirty="0" smtClean="0">
                <a:solidFill>
                  <a:schemeClr val="tx1">
                    <a:lumMod val="75000"/>
                    <a:lumOff val="25000"/>
                  </a:schemeClr>
                </a:solidFill>
                <a:latin typeface="Calibri" pitchFamily="34" charset="0"/>
                <a:cs typeface="Calibri" pitchFamily="34" charset="0"/>
              </a:rPr>
              <a:t>==</a:t>
            </a:r>
            <a:r>
              <a:rPr lang="en-US" altLang="zh-CN" sz="2400" dirty="0" err="1" smtClean="0">
                <a:solidFill>
                  <a:schemeClr val="tx1">
                    <a:lumMod val="75000"/>
                    <a:lumOff val="25000"/>
                  </a:schemeClr>
                </a:solidFill>
                <a:latin typeface="Calibri" pitchFamily="34" charset="0"/>
                <a:cs typeface="Calibri" pitchFamily="34" charset="0"/>
              </a:rPr>
              <a:t>x+y+z</a:t>
            </a:r>
            <a:r>
              <a:rPr lang="en-US" altLang="zh-CN" sz="2400" dirty="0" smtClean="0">
                <a:solidFill>
                  <a:schemeClr val="tx1">
                    <a:lumMod val="75000"/>
                    <a:lumOff val="25000"/>
                  </a:schemeClr>
                </a:solidFill>
                <a:latin typeface="Calibri" pitchFamily="34" charset="0"/>
                <a:cs typeface="Calibri" pitchFamily="34" charset="0"/>
              </a:rPr>
              <a:t> </a:t>
            </a:r>
            <a:r>
              <a:rPr lang="en-US" altLang="zh-CN" sz="2400" dirty="0">
                <a:solidFill>
                  <a:schemeClr val="tx1">
                    <a:lumMod val="75000"/>
                    <a:lumOff val="25000"/>
                  </a:schemeClr>
                </a:solidFill>
                <a:latin typeface="Calibri" pitchFamily="34" charset="0"/>
                <a:cs typeface="Calibri" pitchFamily="34" charset="0"/>
              </a:rPr>
              <a:t>and 100</a:t>
            </a:r>
            <a:r>
              <a:rPr lang="en-US" altLang="zh-CN" sz="2400" dirty="0" smtClean="0">
                <a:solidFill>
                  <a:schemeClr val="tx1">
                    <a:lumMod val="75000"/>
                    <a:lumOff val="25000"/>
                  </a:schemeClr>
                </a:solidFill>
                <a:latin typeface="Calibri" pitchFamily="34" charset="0"/>
                <a:cs typeface="Calibri" pitchFamily="34" charset="0"/>
              </a:rPr>
              <a:t>==5*x+3*</a:t>
            </a:r>
            <a:r>
              <a:rPr lang="en-US" altLang="zh-CN" sz="2400" dirty="0" err="1" smtClean="0">
                <a:solidFill>
                  <a:schemeClr val="tx1">
                    <a:lumMod val="75000"/>
                    <a:lumOff val="25000"/>
                  </a:schemeClr>
                </a:solidFill>
                <a:latin typeface="Calibri" pitchFamily="34" charset="0"/>
                <a:cs typeface="Calibri" pitchFamily="34" charset="0"/>
              </a:rPr>
              <a:t>y+z</a:t>
            </a:r>
            <a:r>
              <a:rPr lang="en-US" altLang="zh-CN" sz="2400" dirty="0" smtClean="0">
                <a:solidFill>
                  <a:schemeClr val="tx1">
                    <a:lumMod val="75000"/>
                    <a:lumOff val="25000"/>
                  </a:schemeClr>
                </a:solidFill>
                <a:latin typeface="Calibri" pitchFamily="34" charset="0"/>
                <a:cs typeface="Calibri" pitchFamily="34" charset="0"/>
              </a:rPr>
              <a:t>/3</a:t>
            </a:r>
            <a:r>
              <a:rPr lang="en-US" altLang="zh-CN" sz="2400" dirty="0">
                <a:solidFill>
                  <a:schemeClr val="tx1">
                    <a:lumMod val="75000"/>
                    <a:lumOff val="25000"/>
                  </a:schemeClr>
                </a:solidFill>
                <a:latin typeface="Calibri" pitchFamily="34" charset="0"/>
                <a:cs typeface="Calibri" pitchFamily="34" charset="0"/>
              </a:rPr>
              <a:t>)</a:t>
            </a:r>
          </a:p>
          <a:p>
            <a:pPr lvl="1">
              <a:defRPr/>
            </a:pPr>
            <a:r>
              <a:rPr lang="en-US" altLang="zh-CN" sz="2400" dirty="0">
                <a:solidFill>
                  <a:schemeClr val="tx1">
                    <a:lumMod val="75000"/>
                    <a:lumOff val="25000"/>
                  </a:schemeClr>
                </a:solidFill>
                <a:latin typeface="Calibri" pitchFamily="34" charset="0"/>
                <a:cs typeface="Calibri" pitchFamily="34" charset="0"/>
              </a:rPr>
              <a:t>             { </a:t>
            </a:r>
          </a:p>
          <a:p>
            <a:pPr lvl="1">
              <a:defRPr/>
            </a:pPr>
            <a:r>
              <a:rPr lang="en-US" altLang="zh-CN" sz="2400" dirty="0">
                <a:solidFill>
                  <a:schemeClr val="tx1">
                    <a:lumMod val="75000"/>
                    <a:lumOff val="25000"/>
                  </a:schemeClr>
                </a:solidFill>
                <a:latin typeface="Calibri" pitchFamily="34" charset="0"/>
                <a:cs typeface="Calibri" pitchFamily="34" charset="0"/>
              </a:rPr>
              <a:t>	         </a:t>
            </a:r>
            <a:r>
              <a:rPr lang="en-US" altLang="zh-CN" sz="2400" dirty="0" err="1">
                <a:solidFill>
                  <a:schemeClr val="tx1">
                    <a:lumMod val="75000"/>
                    <a:lumOff val="25000"/>
                  </a:schemeClr>
                </a:solidFill>
                <a:latin typeface="Calibri" pitchFamily="34" charset="0"/>
                <a:cs typeface="Calibri" pitchFamily="34" charset="0"/>
              </a:rPr>
              <a:t>cout</a:t>
            </a:r>
            <a:r>
              <a:rPr lang="en-US" altLang="zh-CN" sz="2400" dirty="0">
                <a:solidFill>
                  <a:schemeClr val="tx1">
                    <a:lumMod val="75000"/>
                    <a:lumOff val="25000"/>
                  </a:schemeClr>
                </a:solidFill>
                <a:latin typeface="Calibri" pitchFamily="34" charset="0"/>
                <a:cs typeface="Calibri" pitchFamily="34" charset="0"/>
              </a:rPr>
              <a:t>&lt;&lt;”the cock number is"&lt;&lt;x</a:t>
            </a:r>
            <a:r>
              <a:rPr lang="zh-CN" altLang="en-US" sz="2400" dirty="0">
                <a:solidFill>
                  <a:schemeClr val="tx1">
                    <a:lumMod val="75000"/>
                    <a:lumOff val="25000"/>
                  </a:schemeClr>
                </a:solidFill>
                <a:latin typeface="Calibri" pitchFamily="34" charset="0"/>
                <a:cs typeface="Calibri" pitchFamily="34" charset="0"/>
              </a:rPr>
              <a:t>；</a:t>
            </a:r>
          </a:p>
          <a:p>
            <a:pPr lvl="1">
              <a:defRPr/>
            </a:pPr>
            <a:r>
              <a:rPr lang="zh-CN" altLang="en-US" sz="2400" dirty="0">
                <a:solidFill>
                  <a:schemeClr val="tx1">
                    <a:lumMod val="75000"/>
                    <a:lumOff val="25000"/>
                  </a:schemeClr>
                </a:solidFill>
                <a:latin typeface="Calibri" pitchFamily="34" charset="0"/>
                <a:cs typeface="Calibri" pitchFamily="34" charset="0"/>
              </a:rPr>
              <a:t>                 </a:t>
            </a:r>
            <a:r>
              <a:rPr lang="en-US" altLang="zh-CN" sz="2400" dirty="0" err="1">
                <a:solidFill>
                  <a:schemeClr val="tx1">
                    <a:lumMod val="75000"/>
                    <a:lumOff val="25000"/>
                  </a:schemeClr>
                </a:solidFill>
                <a:latin typeface="Calibri" pitchFamily="34" charset="0"/>
                <a:cs typeface="Calibri" pitchFamily="34" charset="0"/>
              </a:rPr>
              <a:t>cout</a:t>
            </a:r>
            <a:r>
              <a:rPr lang="en-US" altLang="zh-CN" sz="2400" dirty="0">
                <a:solidFill>
                  <a:schemeClr val="tx1">
                    <a:lumMod val="75000"/>
                    <a:lumOff val="25000"/>
                  </a:schemeClr>
                </a:solidFill>
                <a:latin typeface="Calibri" pitchFamily="34" charset="0"/>
                <a:cs typeface="Calibri" pitchFamily="34" charset="0"/>
              </a:rPr>
              <a:t>&lt;&lt;”the hen number is"&lt;&lt; y</a:t>
            </a:r>
            <a:r>
              <a:rPr lang="zh-CN" altLang="en-US" sz="2400" dirty="0">
                <a:solidFill>
                  <a:schemeClr val="tx1">
                    <a:lumMod val="75000"/>
                    <a:lumOff val="25000"/>
                  </a:schemeClr>
                </a:solidFill>
                <a:latin typeface="Calibri" pitchFamily="34" charset="0"/>
                <a:cs typeface="Calibri" pitchFamily="34" charset="0"/>
              </a:rPr>
              <a:t>；</a:t>
            </a:r>
          </a:p>
          <a:p>
            <a:pPr lvl="1">
              <a:defRPr/>
            </a:pPr>
            <a:r>
              <a:rPr lang="en-US" altLang="zh-CN" sz="2400" dirty="0">
                <a:solidFill>
                  <a:schemeClr val="tx1">
                    <a:lumMod val="75000"/>
                    <a:lumOff val="25000"/>
                  </a:schemeClr>
                </a:solidFill>
                <a:latin typeface="Calibri" pitchFamily="34" charset="0"/>
                <a:cs typeface="Calibri" pitchFamily="34" charset="0"/>
              </a:rPr>
              <a:t>                 </a:t>
            </a:r>
            <a:r>
              <a:rPr lang="en-US" altLang="zh-CN" sz="2400" dirty="0" err="1">
                <a:solidFill>
                  <a:schemeClr val="tx1">
                    <a:lumMod val="75000"/>
                    <a:lumOff val="25000"/>
                  </a:schemeClr>
                </a:solidFill>
                <a:latin typeface="Calibri" pitchFamily="34" charset="0"/>
                <a:cs typeface="Calibri" pitchFamily="34" charset="0"/>
              </a:rPr>
              <a:t>cout</a:t>
            </a:r>
            <a:r>
              <a:rPr lang="en-US" altLang="zh-CN" sz="2400" dirty="0">
                <a:solidFill>
                  <a:schemeClr val="tx1">
                    <a:lumMod val="75000"/>
                    <a:lumOff val="25000"/>
                  </a:schemeClr>
                </a:solidFill>
                <a:latin typeface="Calibri" pitchFamily="34" charset="0"/>
                <a:cs typeface="Calibri" pitchFamily="34" charset="0"/>
              </a:rPr>
              <a:t>&lt;&lt;”the chick number is "&lt;&lt;z;</a:t>
            </a:r>
          </a:p>
          <a:p>
            <a:pPr lvl="1">
              <a:defRPr/>
            </a:pPr>
            <a:r>
              <a:rPr lang="en-US" altLang="zh-CN" sz="2400" dirty="0">
                <a:solidFill>
                  <a:schemeClr val="tx1">
                    <a:lumMod val="75000"/>
                    <a:lumOff val="25000"/>
                  </a:schemeClr>
                </a:solidFill>
                <a:latin typeface="Calibri" pitchFamily="34" charset="0"/>
                <a:cs typeface="Calibri" pitchFamily="34" charset="0"/>
              </a:rPr>
              <a:t>              }</a:t>
            </a:r>
          </a:p>
          <a:p>
            <a:pPr>
              <a:defRPr/>
            </a:pPr>
            <a:r>
              <a:rPr lang="en-US" altLang="zh-CN" sz="2400" dirty="0">
                <a:solidFill>
                  <a:schemeClr val="tx1">
                    <a:lumMod val="75000"/>
                    <a:lumOff val="25000"/>
                  </a:schemeClr>
                </a:solidFill>
                <a:latin typeface="Calibri" pitchFamily="34" charset="0"/>
                <a:cs typeface="Calibri" pitchFamily="34" charset="0"/>
              </a:rPr>
              <a:t>}</a:t>
            </a:r>
          </a:p>
        </p:txBody>
      </p:sp>
      <p:sp>
        <p:nvSpPr>
          <p:cNvPr id="9" name="Rectangle 60">
            <a:extLst>
              <a:ext uri="{FF2B5EF4-FFF2-40B4-BE49-F238E27FC236}">
                <a16:creationId xmlns:a16="http://schemas.microsoft.com/office/drawing/2014/main" id="{F31BF7D3-A40B-4B1B-8BB5-D8DF1054803D}"/>
              </a:ext>
            </a:extLst>
          </p:cNvPr>
          <p:cNvSpPr/>
          <p:nvPr/>
        </p:nvSpPr>
        <p:spPr>
          <a:xfrm>
            <a:off x="5785893" y="1223871"/>
            <a:ext cx="3745733" cy="1015663"/>
          </a:xfrm>
          <a:prstGeom prst="rect">
            <a:avLst/>
          </a:prstGeom>
          <a:ln>
            <a:solidFill>
              <a:srgbClr val="C00000"/>
            </a:solidFill>
          </a:ln>
        </p:spPr>
        <p:txBody>
          <a:bodyPr wrap="square">
            <a:spAutoFit/>
          </a:bodyPr>
          <a:lstStyle/>
          <a:p>
            <a:pPr>
              <a:defRPr/>
            </a:pPr>
            <a:r>
              <a:rPr lang="zh-CN" altLang="en-US" sz="2000" dirty="0">
                <a:solidFill>
                  <a:srgbClr val="FF0000"/>
                </a:solidFill>
                <a:latin typeface="Calibri" pitchFamily="34" charset="0"/>
                <a:cs typeface="Calibri" pitchFamily="34" charset="0"/>
              </a:rPr>
              <a:t>算法复杂度：</a:t>
            </a:r>
            <a:r>
              <a:rPr lang="zh-CN" altLang="en-US" sz="2000" dirty="0">
                <a:latin typeface="Calibri" pitchFamily="34" charset="0"/>
                <a:cs typeface="Calibri" pitchFamily="34" charset="0"/>
              </a:rPr>
              <a:t>算法需要枚举尝试</a:t>
            </a:r>
            <a:r>
              <a:rPr lang="en-US" altLang="zh-CN" sz="2000" dirty="0">
                <a:latin typeface="Calibri" pitchFamily="34" charset="0"/>
                <a:cs typeface="Calibri" pitchFamily="34" charset="0"/>
              </a:rPr>
              <a:t>20 </a:t>
            </a:r>
            <a:r>
              <a:rPr lang="zh-CN" altLang="en-US" sz="2000" dirty="0">
                <a:latin typeface="Calibri" pitchFamily="34" charset="0"/>
                <a:cs typeface="Calibri" pitchFamily="34" charset="0"/>
              </a:rPr>
              <a:t>*</a:t>
            </a:r>
            <a:r>
              <a:rPr lang="en-US" altLang="zh-CN" sz="2000" dirty="0">
                <a:latin typeface="Calibri" pitchFamily="34" charset="0"/>
                <a:cs typeface="Calibri" pitchFamily="34" charset="0"/>
              </a:rPr>
              <a:t> 34 </a:t>
            </a:r>
            <a:r>
              <a:rPr lang="zh-CN" altLang="en-US" sz="2000" dirty="0">
                <a:latin typeface="Calibri" pitchFamily="34" charset="0"/>
                <a:cs typeface="Calibri" pitchFamily="34" charset="0"/>
              </a:rPr>
              <a:t>*</a:t>
            </a:r>
            <a:r>
              <a:rPr lang="en-US" altLang="zh-CN" sz="2000" dirty="0">
                <a:latin typeface="Calibri" pitchFamily="34" charset="0"/>
                <a:cs typeface="Calibri" pitchFamily="34" charset="0"/>
              </a:rPr>
              <a:t> 100</a:t>
            </a:r>
            <a:r>
              <a:rPr lang="zh-CN" altLang="en-US" sz="2000" dirty="0">
                <a:latin typeface="Calibri" pitchFamily="34" charset="0"/>
                <a:cs typeface="Calibri" pitchFamily="34" charset="0"/>
              </a:rPr>
              <a:t>＝</a:t>
            </a:r>
            <a:r>
              <a:rPr lang="en-US" altLang="zh-CN" sz="2000" dirty="0">
                <a:latin typeface="Calibri" pitchFamily="34" charset="0"/>
                <a:cs typeface="Calibri" pitchFamily="34" charset="0"/>
              </a:rPr>
              <a:t>68 000</a:t>
            </a:r>
            <a:r>
              <a:rPr lang="zh-CN" altLang="en-US" sz="2000" dirty="0">
                <a:latin typeface="Calibri" pitchFamily="34" charset="0"/>
                <a:cs typeface="Calibri" pitchFamily="34" charset="0"/>
              </a:rPr>
              <a:t>次。算法效率显然太低。</a:t>
            </a:r>
            <a:endParaRPr lang="en-US" altLang="zh-CN" sz="2000" dirty="0">
              <a:latin typeface="Calibri" pitchFamily="34" charset="0"/>
              <a:cs typeface="Calibri" pitchFamily="34" charset="0"/>
            </a:endParaRPr>
          </a:p>
        </p:txBody>
      </p:sp>
    </p:spTree>
    <p:extLst>
      <p:ext uri="{BB962C8B-B14F-4D97-AF65-F5344CB8AC3E}">
        <p14:creationId xmlns:p14="http://schemas.microsoft.com/office/powerpoint/2010/main" val="104703385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nodeType="afterEffect">
                                  <p:stCondLst>
                                    <p:cond delay="0"/>
                                  </p:stCondLst>
                                  <p:childTnLst>
                                    <p:set>
                                      <p:cBhvr>
                                        <p:cTn id="6" dur="1" fill="hold">
                                          <p:stCondLst>
                                            <p:cond delay="0"/>
                                          </p:stCondLst>
                                        </p:cTn>
                                        <p:tgtEl>
                                          <p:spTgt spid="61"/>
                                        </p:tgtEl>
                                        <p:attrNameLst>
                                          <p:attrName>style.visibility</p:attrName>
                                        </p:attrNameLst>
                                      </p:cBhvr>
                                      <p:to>
                                        <p:strVal val="visible"/>
                                      </p:to>
                                    </p:set>
                                    <p:anim calcmode="lin" valueType="num">
                                      <p:cBhvr>
                                        <p:cTn id="7" dur="500" fill="hold"/>
                                        <p:tgtEl>
                                          <p:spTgt spid="61"/>
                                        </p:tgtEl>
                                        <p:attrNameLst>
                                          <p:attrName>ppt_w</p:attrName>
                                        </p:attrNameLst>
                                      </p:cBhvr>
                                      <p:tavLst>
                                        <p:tav tm="0">
                                          <p:val>
                                            <p:fltVal val="0"/>
                                          </p:val>
                                        </p:tav>
                                        <p:tav tm="100000">
                                          <p:val>
                                            <p:strVal val="#ppt_w"/>
                                          </p:val>
                                        </p:tav>
                                      </p:tavLst>
                                    </p:anim>
                                    <p:anim calcmode="lin" valueType="num">
                                      <p:cBhvr>
                                        <p:cTn id="8" dur="500" fill="hold"/>
                                        <p:tgtEl>
                                          <p:spTgt spid="61"/>
                                        </p:tgtEl>
                                        <p:attrNameLst>
                                          <p:attrName>ppt_h</p:attrName>
                                        </p:attrNameLst>
                                      </p:cBhvr>
                                      <p:tavLst>
                                        <p:tav tm="0">
                                          <p:val>
                                            <p:fltVal val="0"/>
                                          </p:val>
                                        </p:tav>
                                        <p:tav tm="100000">
                                          <p:val>
                                            <p:strVal val="#ppt_h"/>
                                          </p:val>
                                        </p:tav>
                                      </p:tavLst>
                                    </p:anim>
                                    <p:animEffect transition="in" filter="fade">
                                      <p:cBhvr>
                                        <p:cTn id="9" dur="500"/>
                                        <p:tgtEl>
                                          <p:spTgt spid="61"/>
                                        </p:tgtEl>
                                      </p:cBhvr>
                                    </p:animEffect>
                                    <p:anim calcmode="lin" valueType="num">
                                      <p:cBhvr>
                                        <p:cTn id="10" dur="500" fill="hold"/>
                                        <p:tgtEl>
                                          <p:spTgt spid="61"/>
                                        </p:tgtEl>
                                        <p:attrNameLst>
                                          <p:attrName>ppt_x</p:attrName>
                                        </p:attrNameLst>
                                      </p:cBhvr>
                                      <p:tavLst>
                                        <p:tav tm="0">
                                          <p:val>
                                            <p:fltVal val="0.5"/>
                                          </p:val>
                                        </p:tav>
                                        <p:tav tm="100000">
                                          <p:val>
                                            <p:strVal val="#ppt_x"/>
                                          </p:val>
                                        </p:tav>
                                      </p:tavLst>
                                    </p:anim>
                                    <p:anim calcmode="lin" valueType="num">
                                      <p:cBhvr>
                                        <p:cTn id="11" dur="500" fill="hold"/>
                                        <p:tgtEl>
                                          <p:spTgt spid="61"/>
                                        </p:tgtEl>
                                        <p:attrNameLst>
                                          <p:attrName>ppt_y</p:attrName>
                                        </p:attrNameLst>
                                      </p:cBhvr>
                                      <p:tavLst>
                                        <p:tav tm="0">
                                          <p:val>
                                            <p:fltVal val="0.5"/>
                                          </p:val>
                                        </p:tav>
                                        <p:tav tm="100000">
                                          <p:val>
                                            <p:strVal val="#ppt_y"/>
                                          </p:val>
                                        </p:tav>
                                      </p:tavLst>
                                    </p:anim>
                                  </p:childTnLst>
                                </p:cTn>
                              </p:par>
                            </p:childTnLst>
                          </p:cTn>
                        </p:par>
                        <p:par>
                          <p:cTn id="12" fill="hold">
                            <p:stCondLst>
                              <p:cond delay="500"/>
                            </p:stCondLst>
                            <p:childTnLst>
                              <p:par>
                                <p:cTn id="13" presetID="22" presetClass="entr" presetSubtype="1" fill="hold" grpId="0" nodeType="afterEffect">
                                  <p:stCondLst>
                                    <p:cond delay="0"/>
                                  </p:stCondLst>
                                  <p:childTnLst>
                                    <p:set>
                                      <p:cBhvr>
                                        <p:cTn id="14" dur="1" fill="hold">
                                          <p:stCondLst>
                                            <p:cond delay="0"/>
                                          </p:stCondLst>
                                        </p:cTn>
                                        <p:tgtEl>
                                          <p:spTgt spid="77"/>
                                        </p:tgtEl>
                                        <p:attrNameLst>
                                          <p:attrName>style.visibility</p:attrName>
                                        </p:attrNameLst>
                                      </p:cBhvr>
                                      <p:to>
                                        <p:strVal val="visible"/>
                                      </p:to>
                                    </p:set>
                                    <p:animEffect transition="in" filter="wipe(up)">
                                      <p:cBhvr>
                                        <p:cTn id="15" dur="250"/>
                                        <p:tgtEl>
                                          <p:spTgt spid="77"/>
                                        </p:tgtEl>
                                      </p:cBhvr>
                                    </p:animEffect>
                                  </p:childTnLst>
                                </p:cTn>
                              </p:par>
                            </p:childTnLst>
                          </p:cTn>
                        </p:par>
                        <p:par>
                          <p:cTn id="16" fill="hold">
                            <p:stCondLst>
                              <p:cond delay="750"/>
                            </p:stCondLst>
                            <p:childTnLst>
                              <p:par>
                                <p:cTn id="17" presetID="22" presetClass="entr" presetSubtype="1" fill="hold" grpId="0" nodeType="after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wipe(up)">
                                      <p:cBhvr>
                                        <p:cTn id="19" dur="250"/>
                                        <p:tgtEl>
                                          <p:spTgt spid="23"/>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wipe(up)">
                                      <p:cBhvr>
                                        <p:cTn id="24" dur="2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animBg="1"/>
      <p:bldP spid="23" grpId="0" animBg="1"/>
      <p:bldP spid="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圆角矩形 13"/>
          <p:cNvSpPr/>
          <p:nvPr/>
        </p:nvSpPr>
        <p:spPr>
          <a:xfrm rot="1200000">
            <a:off x="5169730" y="2280453"/>
            <a:ext cx="1028236" cy="165953"/>
          </a:xfrm>
          <a:prstGeom prst="roundRect">
            <a:avLst>
              <a:gd name="adj" fmla="val 50000"/>
            </a:avLst>
          </a:prstGeom>
          <a:solidFill>
            <a:schemeClr val="bg1">
              <a:lumMod val="65000"/>
            </a:schemeClr>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600"/>
          </a:p>
        </p:txBody>
      </p:sp>
      <p:sp>
        <p:nvSpPr>
          <p:cNvPr id="4" name="圆角矩形 3"/>
          <p:cNvSpPr/>
          <p:nvPr/>
        </p:nvSpPr>
        <p:spPr>
          <a:xfrm rot="20400000">
            <a:off x="5169728" y="1419506"/>
            <a:ext cx="1028236" cy="165953"/>
          </a:xfrm>
          <a:prstGeom prst="roundRect">
            <a:avLst>
              <a:gd name="adj" fmla="val 50000"/>
            </a:avLst>
          </a:prstGeom>
          <a:solidFill>
            <a:schemeClr val="bg1">
              <a:lumMod val="65000"/>
            </a:schemeClr>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600"/>
          </a:p>
        </p:txBody>
      </p:sp>
      <p:grpSp>
        <p:nvGrpSpPr>
          <p:cNvPr id="5" name="组合 4"/>
          <p:cNvGrpSpPr/>
          <p:nvPr/>
        </p:nvGrpSpPr>
        <p:grpSpPr>
          <a:xfrm>
            <a:off x="4621683" y="1591154"/>
            <a:ext cx="728904" cy="729030"/>
            <a:chOff x="5054033" y="1695602"/>
            <a:chExt cx="765599" cy="765732"/>
          </a:xfrm>
        </p:grpSpPr>
        <p:sp>
          <p:nvSpPr>
            <p:cNvPr id="10" name="椭圆 27"/>
            <p:cNvSpPr>
              <a:spLocks noChangeArrowheads="1"/>
            </p:cNvSpPr>
            <p:nvPr/>
          </p:nvSpPr>
          <p:spPr bwMode="auto">
            <a:xfrm>
              <a:off x="5054033" y="1695602"/>
              <a:ext cx="765599" cy="765732"/>
            </a:xfrm>
            <a:prstGeom prst="roundRect">
              <a:avLst/>
            </a:prstGeom>
            <a:gradFill rotWithShape="1">
              <a:gsLst>
                <a:gs pos="63000">
                  <a:srgbClr val="ECECEC"/>
                </a:gs>
                <a:gs pos="100000">
                  <a:srgbClr val="F7F7F7"/>
                </a:gs>
                <a:gs pos="9000">
                  <a:srgbClr val="BEBEBE"/>
                </a:gs>
              </a:gsLst>
              <a:lin ang="7800000" scaled="0"/>
            </a:gradFill>
            <a:ln w="31750">
              <a:gradFill>
                <a:gsLst>
                  <a:gs pos="0">
                    <a:schemeClr val="bg1"/>
                  </a:gs>
                  <a:gs pos="100000">
                    <a:schemeClr val="bg1">
                      <a:lumMod val="85000"/>
                    </a:schemeClr>
                  </a:gs>
                </a:gsLst>
                <a:lin ang="7800000" scaled="0"/>
              </a:gradFill>
            </a:ln>
            <a:effectLst>
              <a:outerShdw blurRad="203200" dist="127000" dir="7200000" sx="102000" sy="102000" algn="ctr" rotWithShape="0">
                <a:schemeClr val="tx1">
                  <a:lumMod val="90000"/>
                  <a:lumOff val="10000"/>
                  <a:alpha val="40000"/>
                </a:schemeClr>
              </a:outerShdw>
            </a:effectLst>
          </p:spPr>
          <p:txBody>
            <a:bodyPr wrap="none" anchor="ctr"/>
            <a:lstStyle/>
            <a:p>
              <a:pPr latinLnBrk="1"/>
              <a:endParaRPr kumimoji="1" lang="zh-CN" altLang="zh-CN" sz="2600">
                <a:solidFill>
                  <a:srgbClr val="000000"/>
                </a:solidFill>
                <a:latin typeface="굴림" charset="-127"/>
                <a:ea typeface="굴림" charset="-127"/>
                <a:sym typeface="微软雅黑" pitchFamily="34" charset="-122"/>
              </a:endParaRPr>
            </a:p>
          </p:txBody>
        </p:sp>
        <p:sp>
          <p:nvSpPr>
            <p:cNvPr id="13" name="椭圆 28"/>
            <p:cNvSpPr>
              <a:spLocks noChangeArrowheads="1"/>
            </p:cNvSpPr>
            <p:nvPr/>
          </p:nvSpPr>
          <p:spPr bwMode="auto">
            <a:xfrm>
              <a:off x="5139119" y="1780703"/>
              <a:ext cx="595426" cy="595530"/>
            </a:xfrm>
            <a:prstGeom prst="roundRect">
              <a:avLst/>
            </a:prstGeom>
            <a:gradFill rotWithShape="1">
              <a:gsLst>
                <a:gs pos="93000">
                  <a:srgbClr val="ECECEC"/>
                </a:gs>
                <a:gs pos="66000">
                  <a:srgbClr val="F9F9F9"/>
                </a:gs>
                <a:gs pos="0">
                  <a:srgbClr val="D3D3D3"/>
                </a:gs>
              </a:gsLst>
              <a:lin ang="4200000" scaled="0"/>
            </a:gradFill>
            <a:ln w="28575">
              <a:gradFill>
                <a:gsLst>
                  <a:gs pos="0">
                    <a:schemeClr val="bg1"/>
                  </a:gs>
                  <a:gs pos="100000">
                    <a:schemeClr val="bg1">
                      <a:lumMod val="85000"/>
                    </a:schemeClr>
                  </a:gs>
                </a:gsLst>
                <a:lin ang="4200000" scaled="0"/>
              </a:gradFill>
            </a:ln>
            <a:effectLst>
              <a:outerShdw blurRad="203200" dist="127000" dir="3600000" sx="102000" sy="102000" algn="ctr" rotWithShape="0">
                <a:schemeClr val="tx1">
                  <a:lumMod val="90000"/>
                  <a:lumOff val="10000"/>
                  <a:alpha val="40000"/>
                </a:schemeClr>
              </a:outerShdw>
            </a:effectLst>
          </p:spPr>
          <p:txBody>
            <a:bodyPr wrap="none" anchor="ctr"/>
            <a:lstStyle/>
            <a:p>
              <a:pPr algn="ctr" latinLnBrk="1"/>
              <a:r>
                <a:rPr kumimoji="1" lang="en-US" altLang="zh-CN" sz="2600" dirty="0">
                  <a:solidFill>
                    <a:schemeClr val="accent2"/>
                  </a:solidFill>
                  <a:latin typeface="Impact" panose="020B0806030902050204" pitchFamily="34" charset="0"/>
                  <a:ea typeface="굴림" charset="-127"/>
                  <a:sym typeface="微软雅黑" pitchFamily="34" charset="-122"/>
                </a:rPr>
                <a:t>01</a:t>
              </a:r>
              <a:endParaRPr kumimoji="1" lang="zh-CN" altLang="zh-CN" sz="2600" dirty="0">
                <a:solidFill>
                  <a:schemeClr val="accent2"/>
                </a:solidFill>
                <a:latin typeface="Impact" panose="020B0806030902050204" pitchFamily="34" charset="0"/>
                <a:ea typeface="굴림" charset="-127"/>
                <a:sym typeface="微软雅黑" pitchFamily="34" charset="-122"/>
              </a:endParaRPr>
            </a:p>
          </p:txBody>
        </p:sp>
      </p:grpSp>
      <p:sp>
        <p:nvSpPr>
          <p:cNvPr id="19" name="圆角矩形 18"/>
          <p:cNvSpPr/>
          <p:nvPr/>
        </p:nvSpPr>
        <p:spPr>
          <a:xfrm rot="20400000">
            <a:off x="5169727" y="3116526"/>
            <a:ext cx="1028236" cy="165953"/>
          </a:xfrm>
          <a:prstGeom prst="roundRect">
            <a:avLst>
              <a:gd name="adj" fmla="val 50000"/>
            </a:avLst>
          </a:prstGeom>
          <a:solidFill>
            <a:schemeClr val="bg1">
              <a:lumMod val="65000"/>
            </a:schemeClr>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600"/>
          </a:p>
        </p:txBody>
      </p:sp>
      <p:grpSp>
        <p:nvGrpSpPr>
          <p:cNvPr id="20" name="组合 19"/>
          <p:cNvGrpSpPr/>
          <p:nvPr/>
        </p:nvGrpSpPr>
        <p:grpSpPr>
          <a:xfrm>
            <a:off x="4621682" y="3260692"/>
            <a:ext cx="728904" cy="729030"/>
            <a:chOff x="5054033" y="1695602"/>
            <a:chExt cx="765599" cy="765732"/>
          </a:xfrm>
        </p:grpSpPr>
        <p:sp>
          <p:nvSpPr>
            <p:cNvPr id="21" name="椭圆 27"/>
            <p:cNvSpPr>
              <a:spLocks noChangeArrowheads="1"/>
            </p:cNvSpPr>
            <p:nvPr/>
          </p:nvSpPr>
          <p:spPr bwMode="auto">
            <a:xfrm>
              <a:off x="5054033" y="1695602"/>
              <a:ext cx="765599" cy="765732"/>
            </a:xfrm>
            <a:prstGeom prst="roundRect">
              <a:avLst/>
            </a:prstGeom>
            <a:gradFill rotWithShape="1">
              <a:gsLst>
                <a:gs pos="63000">
                  <a:srgbClr val="ECECEC"/>
                </a:gs>
                <a:gs pos="100000">
                  <a:srgbClr val="F7F7F7"/>
                </a:gs>
                <a:gs pos="9000">
                  <a:srgbClr val="BEBEBE"/>
                </a:gs>
              </a:gsLst>
              <a:lin ang="7800000" scaled="0"/>
            </a:gradFill>
            <a:ln w="31750">
              <a:gradFill>
                <a:gsLst>
                  <a:gs pos="0">
                    <a:schemeClr val="bg1"/>
                  </a:gs>
                  <a:gs pos="100000">
                    <a:schemeClr val="bg1">
                      <a:lumMod val="85000"/>
                    </a:schemeClr>
                  </a:gs>
                </a:gsLst>
                <a:lin ang="7800000" scaled="0"/>
              </a:gradFill>
            </a:ln>
            <a:effectLst>
              <a:outerShdw blurRad="203200" dist="127000" dir="7200000" sx="102000" sy="102000" algn="ctr" rotWithShape="0">
                <a:schemeClr val="tx1">
                  <a:lumMod val="90000"/>
                  <a:lumOff val="10000"/>
                  <a:alpha val="40000"/>
                </a:schemeClr>
              </a:outerShdw>
            </a:effectLst>
          </p:spPr>
          <p:txBody>
            <a:bodyPr wrap="none" anchor="ctr"/>
            <a:lstStyle/>
            <a:p>
              <a:pPr latinLnBrk="1"/>
              <a:endParaRPr kumimoji="1" lang="zh-CN" altLang="zh-CN" sz="2600">
                <a:solidFill>
                  <a:srgbClr val="000000"/>
                </a:solidFill>
                <a:latin typeface="굴림" charset="-127"/>
                <a:ea typeface="굴림" charset="-127"/>
                <a:sym typeface="微软雅黑" pitchFamily="34" charset="-122"/>
              </a:endParaRPr>
            </a:p>
          </p:txBody>
        </p:sp>
        <p:sp>
          <p:nvSpPr>
            <p:cNvPr id="22" name="椭圆 28"/>
            <p:cNvSpPr>
              <a:spLocks noChangeArrowheads="1"/>
            </p:cNvSpPr>
            <p:nvPr/>
          </p:nvSpPr>
          <p:spPr bwMode="auto">
            <a:xfrm>
              <a:off x="5139119" y="1780703"/>
              <a:ext cx="595426" cy="595530"/>
            </a:xfrm>
            <a:prstGeom prst="roundRect">
              <a:avLst/>
            </a:prstGeom>
            <a:gradFill rotWithShape="1">
              <a:gsLst>
                <a:gs pos="93000">
                  <a:srgbClr val="ECECEC"/>
                </a:gs>
                <a:gs pos="66000">
                  <a:srgbClr val="F9F9F9"/>
                </a:gs>
                <a:gs pos="0">
                  <a:srgbClr val="D3D3D3"/>
                </a:gs>
              </a:gsLst>
              <a:lin ang="4200000" scaled="0"/>
            </a:gradFill>
            <a:ln w="28575">
              <a:gradFill>
                <a:gsLst>
                  <a:gs pos="0">
                    <a:schemeClr val="bg1"/>
                  </a:gs>
                  <a:gs pos="100000">
                    <a:schemeClr val="bg1">
                      <a:lumMod val="85000"/>
                    </a:schemeClr>
                  </a:gs>
                </a:gsLst>
                <a:lin ang="4200000" scaled="0"/>
              </a:gradFill>
            </a:ln>
            <a:effectLst>
              <a:outerShdw blurRad="203200" dist="127000" dir="3600000" sx="102000" sy="102000" algn="ctr" rotWithShape="0">
                <a:schemeClr val="tx1">
                  <a:lumMod val="90000"/>
                  <a:lumOff val="10000"/>
                  <a:alpha val="40000"/>
                </a:schemeClr>
              </a:outerShdw>
            </a:effectLst>
          </p:spPr>
          <p:txBody>
            <a:bodyPr wrap="none" anchor="ctr"/>
            <a:lstStyle/>
            <a:p>
              <a:pPr algn="ctr" latinLnBrk="1"/>
              <a:r>
                <a:rPr kumimoji="1" lang="en-US" altLang="zh-CN" sz="2600" dirty="0">
                  <a:solidFill>
                    <a:schemeClr val="accent4"/>
                  </a:solidFill>
                  <a:latin typeface="Impact" panose="020B0806030902050204" pitchFamily="34" charset="0"/>
                  <a:ea typeface="굴림" charset="-127"/>
                  <a:sym typeface="微软雅黑" pitchFamily="34" charset="-122"/>
                </a:rPr>
                <a:t>03</a:t>
              </a:r>
              <a:endParaRPr kumimoji="1" lang="zh-CN" altLang="zh-CN" sz="2600" dirty="0">
                <a:solidFill>
                  <a:schemeClr val="accent4"/>
                </a:solidFill>
                <a:latin typeface="Impact" panose="020B0806030902050204" pitchFamily="34" charset="0"/>
                <a:ea typeface="굴림" charset="-127"/>
                <a:sym typeface="微软雅黑" pitchFamily="34" charset="-122"/>
              </a:endParaRPr>
            </a:p>
          </p:txBody>
        </p:sp>
      </p:grpSp>
      <p:grpSp>
        <p:nvGrpSpPr>
          <p:cNvPr id="15" name="组合 14"/>
          <p:cNvGrpSpPr/>
          <p:nvPr/>
        </p:nvGrpSpPr>
        <p:grpSpPr>
          <a:xfrm>
            <a:off x="5954614" y="2414186"/>
            <a:ext cx="728904" cy="729030"/>
            <a:chOff x="5054033" y="1695602"/>
            <a:chExt cx="765599" cy="765732"/>
          </a:xfrm>
        </p:grpSpPr>
        <p:sp>
          <p:nvSpPr>
            <p:cNvPr id="16" name="椭圆 27"/>
            <p:cNvSpPr>
              <a:spLocks noChangeArrowheads="1"/>
            </p:cNvSpPr>
            <p:nvPr/>
          </p:nvSpPr>
          <p:spPr bwMode="auto">
            <a:xfrm>
              <a:off x="5054033" y="1695602"/>
              <a:ext cx="765599" cy="765732"/>
            </a:xfrm>
            <a:prstGeom prst="roundRect">
              <a:avLst/>
            </a:prstGeom>
            <a:gradFill rotWithShape="1">
              <a:gsLst>
                <a:gs pos="63000">
                  <a:srgbClr val="ECECEC"/>
                </a:gs>
                <a:gs pos="100000">
                  <a:srgbClr val="F7F7F7"/>
                </a:gs>
                <a:gs pos="9000">
                  <a:srgbClr val="BEBEBE"/>
                </a:gs>
              </a:gsLst>
              <a:lin ang="7800000" scaled="0"/>
            </a:gradFill>
            <a:ln w="31750">
              <a:gradFill>
                <a:gsLst>
                  <a:gs pos="0">
                    <a:schemeClr val="bg1"/>
                  </a:gs>
                  <a:gs pos="100000">
                    <a:schemeClr val="bg1">
                      <a:lumMod val="85000"/>
                    </a:schemeClr>
                  </a:gs>
                </a:gsLst>
                <a:lin ang="7800000" scaled="0"/>
              </a:gradFill>
            </a:ln>
            <a:effectLst>
              <a:outerShdw blurRad="203200" dist="127000" dir="7200000" sx="102000" sy="102000" algn="ctr" rotWithShape="0">
                <a:schemeClr val="tx1">
                  <a:lumMod val="90000"/>
                  <a:lumOff val="10000"/>
                  <a:alpha val="40000"/>
                </a:schemeClr>
              </a:outerShdw>
            </a:effectLst>
          </p:spPr>
          <p:txBody>
            <a:bodyPr wrap="none" anchor="ctr"/>
            <a:lstStyle/>
            <a:p>
              <a:pPr latinLnBrk="1"/>
              <a:endParaRPr kumimoji="1" lang="zh-CN" altLang="zh-CN" sz="2600">
                <a:solidFill>
                  <a:srgbClr val="000000"/>
                </a:solidFill>
                <a:latin typeface="굴림" charset="-127"/>
                <a:ea typeface="굴림" charset="-127"/>
                <a:sym typeface="微软雅黑" pitchFamily="34" charset="-122"/>
              </a:endParaRPr>
            </a:p>
          </p:txBody>
        </p:sp>
        <p:sp>
          <p:nvSpPr>
            <p:cNvPr id="17" name="椭圆 28"/>
            <p:cNvSpPr>
              <a:spLocks noChangeArrowheads="1"/>
            </p:cNvSpPr>
            <p:nvPr/>
          </p:nvSpPr>
          <p:spPr bwMode="auto">
            <a:xfrm>
              <a:off x="5139119" y="1780703"/>
              <a:ext cx="595426" cy="595530"/>
            </a:xfrm>
            <a:prstGeom prst="roundRect">
              <a:avLst/>
            </a:prstGeom>
            <a:gradFill rotWithShape="1">
              <a:gsLst>
                <a:gs pos="93000">
                  <a:srgbClr val="ECECEC"/>
                </a:gs>
                <a:gs pos="66000">
                  <a:srgbClr val="F9F9F9"/>
                </a:gs>
                <a:gs pos="0">
                  <a:srgbClr val="D3D3D3"/>
                </a:gs>
              </a:gsLst>
              <a:lin ang="4200000" scaled="0"/>
            </a:gradFill>
            <a:ln w="28575">
              <a:gradFill>
                <a:gsLst>
                  <a:gs pos="0">
                    <a:schemeClr val="bg1"/>
                  </a:gs>
                  <a:gs pos="100000">
                    <a:schemeClr val="bg1">
                      <a:lumMod val="85000"/>
                    </a:schemeClr>
                  </a:gs>
                </a:gsLst>
                <a:lin ang="4200000" scaled="0"/>
              </a:gradFill>
            </a:ln>
            <a:effectLst>
              <a:outerShdw blurRad="203200" dist="127000" dir="3600000" sx="102000" sy="102000" algn="ctr" rotWithShape="0">
                <a:schemeClr val="tx1">
                  <a:lumMod val="90000"/>
                  <a:lumOff val="10000"/>
                  <a:alpha val="40000"/>
                </a:schemeClr>
              </a:outerShdw>
            </a:effectLst>
          </p:spPr>
          <p:txBody>
            <a:bodyPr wrap="none" anchor="ctr"/>
            <a:lstStyle/>
            <a:p>
              <a:pPr algn="ctr" latinLnBrk="1"/>
              <a:r>
                <a:rPr kumimoji="1" lang="en-US" altLang="zh-CN" sz="2600" dirty="0">
                  <a:solidFill>
                    <a:schemeClr val="accent3"/>
                  </a:solidFill>
                  <a:latin typeface="Impact" panose="020B0806030902050204" pitchFamily="34" charset="0"/>
                  <a:ea typeface="굴림" charset="-127"/>
                  <a:sym typeface="微软雅黑" pitchFamily="34" charset="-122"/>
                </a:rPr>
                <a:t>02</a:t>
              </a:r>
              <a:endParaRPr kumimoji="1" lang="zh-CN" altLang="zh-CN" sz="2600" dirty="0">
                <a:solidFill>
                  <a:schemeClr val="accent3"/>
                </a:solidFill>
                <a:latin typeface="Impact" panose="020B0806030902050204" pitchFamily="34" charset="0"/>
                <a:ea typeface="굴림" charset="-127"/>
                <a:sym typeface="微软雅黑" pitchFamily="34" charset="-122"/>
              </a:endParaRPr>
            </a:p>
          </p:txBody>
        </p:sp>
      </p:grpSp>
      <p:sp>
        <p:nvSpPr>
          <p:cNvPr id="46" name="任意多边形 45"/>
          <p:cNvSpPr>
            <a:spLocks noChangeAspect="1"/>
          </p:cNvSpPr>
          <p:nvPr/>
        </p:nvSpPr>
        <p:spPr>
          <a:xfrm>
            <a:off x="11204895" y="2567223"/>
            <a:ext cx="402905" cy="260911"/>
          </a:xfrm>
          <a:custGeom>
            <a:avLst/>
            <a:gdLst>
              <a:gd name="connsiteX0" fmla="*/ 394600 w 789200"/>
              <a:gd name="connsiteY0" fmla="*/ 127591 h 511064"/>
              <a:gd name="connsiteX1" fmla="*/ 538741 w 789200"/>
              <a:gd name="connsiteY1" fmla="*/ 255532 h 511064"/>
              <a:gd name="connsiteX2" fmla="*/ 394600 w 789200"/>
              <a:gd name="connsiteY2" fmla="*/ 383473 h 511064"/>
              <a:gd name="connsiteX3" fmla="*/ 250459 w 789200"/>
              <a:gd name="connsiteY3" fmla="*/ 255532 h 511064"/>
              <a:gd name="connsiteX4" fmla="*/ 394600 w 789200"/>
              <a:gd name="connsiteY4" fmla="*/ 127591 h 511064"/>
              <a:gd name="connsiteX5" fmla="*/ 394600 w 789200"/>
              <a:gd name="connsiteY5" fmla="*/ 70132 h 511064"/>
              <a:gd name="connsiteX6" fmla="*/ 193000 w 789200"/>
              <a:gd name="connsiteY6" fmla="*/ 255532 h 511064"/>
              <a:gd name="connsiteX7" fmla="*/ 394600 w 789200"/>
              <a:gd name="connsiteY7" fmla="*/ 440932 h 511064"/>
              <a:gd name="connsiteX8" fmla="*/ 596200 w 789200"/>
              <a:gd name="connsiteY8" fmla="*/ 255532 h 511064"/>
              <a:gd name="connsiteX9" fmla="*/ 394600 w 789200"/>
              <a:gd name="connsiteY9" fmla="*/ 70132 h 511064"/>
              <a:gd name="connsiteX10" fmla="*/ 394600 w 789200"/>
              <a:gd name="connsiteY10" fmla="*/ 0 h 511064"/>
              <a:gd name="connsiteX11" fmla="*/ 754314 w 789200"/>
              <a:gd name="connsiteY11" fmla="*/ 191258 h 511064"/>
              <a:gd name="connsiteX12" fmla="*/ 789200 w 789200"/>
              <a:gd name="connsiteY12" fmla="*/ 255532 h 511064"/>
              <a:gd name="connsiteX13" fmla="*/ 754314 w 789200"/>
              <a:gd name="connsiteY13" fmla="*/ 319806 h 511064"/>
              <a:gd name="connsiteX14" fmla="*/ 394600 w 789200"/>
              <a:gd name="connsiteY14" fmla="*/ 511064 h 511064"/>
              <a:gd name="connsiteX15" fmla="*/ 34886 w 789200"/>
              <a:gd name="connsiteY15" fmla="*/ 319806 h 511064"/>
              <a:gd name="connsiteX16" fmla="*/ 0 w 789200"/>
              <a:gd name="connsiteY16" fmla="*/ 255532 h 511064"/>
              <a:gd name="connsiteX17" fmla="*/ 34886 w 789200"/>
              <a:gd name="connsiteY17" fmla="*/ 191258 h 511064"/>
              <a:gd name="connsiteX18" fmla="*/ 394600 w 789200"/>
              <a:gd name="connsiteY18" fmla="*/ 0 h 511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89200" h="511064">
                <a:moveTo>
                  <a:pt x="394600" y="127591"/>
                </a:moveTo>
                <a:cubicBezTo>
                  <a:pt x="474207" y="127591"/>
                  <a:pt x="538741" y="184872"/>
                  <a:pt x="538741" y="255532"/>
                </a:cubicBezTo>
                <a:cubicBezTo>
                  <a:pt x="538741" y="326192"/>
                  <a:pt x="474207" y="383473"/>
                  <a:pt x="394600" y="383473"/>
                </a:cubicBezTo>
                <a:cubicBezTo>
                  <a:pt x="314993" y="383473"/>
                  <a:pt x="250459" y="326192"/>
                  <a:pt x="250459" y="255532"/>
                </a:cubicBezTo>
                <a:cubicBezTo>
                  <a:pt x="250459" y="184872"/>
                  <a:pt x="314993" y="127591"/>
                  <a:pt x="394600" y="127591"/>
                </a:cubicBezTo>
                <a:close/>
                <a:moveTo>
                  <a:pt x="394600" y="70132"/>
                </a:moveTo>
                <a:cubicBezTo>
                  <a:pt x="283259" y="70132"/>
                  <a:pt x="193000" y="153138"/>
                  <a:pt x="193000" y="255532"/>
                </a:cubicBezTo>
                <a:cubicBezTo>
                  <a:pt x="193000" y="357926"/>
                  <a:pt x="283259" y="440932"/>
                  <a:pt x="394600" y="440932"/>
                </a:cubicBezTo>
                <a:cubicBezTo>
                  <a:pt x="505941" y="440932"/>
                  <a:pt x="596200" y="357926"/>
                  <a:pt x="596200" y="255532"/>
                </a:cubicBezTo>
                <a:cubicBezTo>
                  <a:pt x="596200" y="153138"/>
                  <a:pt x="505941" y="70132"/>
                  <a:pt x="394600" y="70132"/>
                </a:cubicBezTo>
                <a:close/>
                <a:moveTo>
                  <a:pt x="394600" y="0"/>
                </a:moveTo>
                <a:cubicBezTo>
                  <a:pt x="544338" y="0"/>
                  <a:pt x="676357" y="75867"/>
                  <a:pt x="754314" y="191258"/>
                </a:cubicBezTo>
                <a:lnTo>
                  <a:pt x="789200" y="255532"/>
                </a:lnTo>
                <a:lnTo>
                  <a:pt x="754314" y="319806"/>
                </a:lnTo>
                <a:cubicBezTo>
                  <a:pt x="676357" y="435197"/>
                  <a:pt x="544338" y="511064"/>
                  <a:pt x="394600" y="511064"/>
                </a:cubicBezTo>
                <a:cubicBezTo>
                  <a:pt x="244862" y="511064"/>
                  <a:pt x="112843" y="435197"/>
                  <a:pt x="34886" y="319806"/>
                </a:cubicBezTo>
                <a:lnTo>
                  <a:pt x="0" y="255532"/>
                </a:lnTo>
                <a:lnTo>
                  <a:pt x="34886" y="191258"/>
                </a:lnTo>
                <a:cubicBezTo>
                  <a:pt x="112843" y="75867"/>
                  <a:pt x="244862" y="0"/>
                  <a:pt x="39460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5954614" y="728508"/>
            <a:ext cx="728904" cy="729030"/>
            <a:chOff x="6449914" y="1312040"/>
            <a:chExt cx="728904" cy="729030"/>
          </a:xfrm>
        </p:grpSpPr>
        <p:grpSp>
          <p:nvGrpSpPr>
            <p:cNvPr id="9" name="组合 8"/>
            <p:cNvGrpSpPr/>
            <p:nvPr/>
          </p:nvGrpSpPr>
          <p:grpSpPr>
            <a:xfrm>
              <a:off x="6449914" y="1312040"/>
              <a:ext cx="728904" cy="729030"/>
              <a:chOff x="3495062" y="2195423"/>
              <a:chExt cx="1741709" cy="1742012"/>
            </a:xfrm>
          </p:grpSpPr>
          <p:sp>
            <p:nvSpPr>
              <p:cNvPr id="11" name="椭圆 27"/>
              <p:cNvSpPr>
                <a:spLocks noChangeArrowheads="1"/>
              </p:cNvSpPr>
              <p:nvPr/>
            </p:nvSpPr>
            <p:spPr bwMode="auto">
              <a:xfrm>
                <a:off x="3495062" y="2195423"/>
                <a:ext cx="1741709" cy="1742012"/>
              </a:xfrm>
              <a:prstGeom prst="roundRect">
                <a:avLst/>
              </a:prstGeom>
              <a:gradFill rotWithShape="1">
                <a:gsLst>
                  <a:gs pos="63000">
                    <a:srgbClr val="ECECEC"/>
                  </a:gs>
                  <a:gs pos="100000">
                    <a:srgbClr val="F7F7F7"/>
                  </a:gs>
                  <a:gs pos="9000">
                    <a:srgbClr val="BEBEBE"/>
                  </a:gs>
                </a:gsLst>
                <a:lin ang="7800000" scaled="0"/>
              </a:gradFill>
              <a:ln w="31750">
                <a:gradFill>
                  <a:gsLst>
                    <a:gs pos="0">
                      <a:schemeClr val="bg1"/>
                    </a:gs>
                    <a:gs pos="100000">
                      <a:schemeClr val="bg1">
                        <a:lumMod val="85000"/>
                      </a:schemeClr>
                    </a:gs>
                  </a:gsLst>
                  <a:lin ang="7800000" scaled="0"/>
                </a:gradFill>
              </a:ln>
              <a:effectLst>
                <a:outerShdw blurRad="203200" dist="127000" dir="7200000" sx="102000" sy="102000" algn="ctr" rotWithShape="0">
                  <a:schemeClr val="tx1">
                    <a:lumMod val="90000"/>
                    <a:lumOff val="10000"/>
                    <a:alpha val="40000"/>
                  </a:schemeClr>
                </a:outerShdw>
              </a:effectLst>
            </p:spPr>
            <p:txBody>
              <a:bodyPr wrap="none" anchor="ctr"/>
              <a:lstStyle/>
              <a:p>
                <a:pPr latinLnBrk="1"/>
                <a:endParaRPr kumimoji="1" lang="zh-CN" altLang="zh-CN" sz="2600">
                  <a:solidFill>
                    <a:srgbClr val="000000"/>
                  </a:solidFill>
                  <a:latin typeface="굴림" charset="-127"/>
                  <a:ea typeface="굴림" charset="-127"/>
                  <a:sym typeface="微软雅黑" pitchFamily="34" charset="-122"/>
                </a:endParaRPr>
              </a:p>
            </p:txBody>
          </p:sp>
          <p:sp>
            <p:nvSpPr>
              <p:cNvPr id="12" name="椭圆 28"/>
              <p:cNvSpPr>
                <a:spLocks noChangeArrowheads="1"/>
              </p:cNvSpPr>
              <p:nvPr/>
            </p:nvSpPr>
            <p:spPr bwMode="auto">
              <a:xfrm>
                <a:off x="3688630" y="2389025"/>
                <a:ext cx="1354572" cy="1354808"/>
              </a:xfrm>
              <a:prstGeom prst="roundRect">
                <a:avLst/>
              </a:prstGeom>
              <a:solidFill>
                <a:schemeClr val="accent1"/>
              </a:solidFill>
              <a:ln>
                <a:noFill/>
              </a:ln>
              <a:effectLst>
                <a:innerShdw blurRad="63500" dist="50800" dir="18900000">
                  <a:prstClr val="black">
                    <a:alpha val="50000"/>
                  </a:prstClr>
                </a:inn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spcBef>
                    <a:spcPct val="0"/>
                  </a:spcBef>
                  <a:buFont typeface="Arial" charset="0"/>
                  <a:buNone/>
                </a:pPr>
                <a:endParaRPr lang="zh-CN" altLang="zh-CN" sz="2600">
                  <a:solidFill>
                    <a:srgbClr val="FFFFFF"/>
                  </a:solidFill>
                  <a:latin typeface="微软雅黑" pitchFamily="34" charset="-122"/>
                  <a:ea typeface="微软雅黑" pitchFamily="34" charset="-122"/>
                  <a:sym typeface="微软雅黑" pitchFamily="34" charset="-122"/>
                </a:endParaRPr>
              </a:p>
            </p:txBody>
          </p:sp>
        </p:grpSp>
        <p:sp>
          <p:nvSpPr>
            <p:cNvPr id="48" name="Freeform 102"/>
            <p:cNvSpPr>
              <a:spLocks/>
            </p:cNvSpPr>
            <p:nvPr/>
          </p:nvSpPr>
          <p:spPr bwMode="auto">
            <a:xfrm>
              <a:off x="6609297" y="1512518"/>
              <a:ext cx="384009" cy="337047"/>
            </a:xfrm>
            <a:custGeom>
              <a:avLst/>
              <a:gdLst>
                <a:gd name="T0" fmla="*/ 78 w 124"/>
                <a:gd name="T1" fmla="*/ 84 h 120"/>
                <a:gd name="T2" fmla="*/ 75 w 124"/>
                <a:gd name="T3" fmla="*/ 75 h 120"/>
                <a:gd name="T4" fmla="*/ 86 w 124"/>
                <a:gd name="T5" fmla="*/ 54 h 120"/>
                <a:gd name="T6" fmla="*/ 89 w 124"/>
                <a:gd name="T7" fmla="*/ 37 h 120"/>
                <a:gd name="T8" fmla="*/ 62 w 124"/>
                <a:gd name="T9" fmla="*/ 0 h 120"/>
                <a:gd name="T10" fmla="*/ 36 w 124"/>
                <a:gd name="T11" fmla="*/ 37 h 120"/>
                <a:gd name="T12" fmla="*/ 39 w 124"/>
                <a:gd name="T13" fmla="*/ 54 h 120"/>
                <a:gd name="T14" fmla="*/ 50 w 124"/>
                <a:gd name="T15" fmla="*/ 75 h 120"/>
                <a:gd name="T16" fmla="*/ 47 w 124"/>
                <a:gd name="T17" fmla="*/ 84 h 120"/>
                <a:gd name="T18" fmla="*/ 0 w 124"/>
                <a:gd name="T19" fmla="*/ 120 h 120"/>
                <a:gd name="T20" fmla="*/ 62 w 124"/>
                <a:gd name="T21" fmla="*/ 120 h 120"/>
                <a:gd name="T22" fmla="*/ 124 w 124"/>
                <a:gd name="T23" fmla="*/ 120 h 120"/>
                <a:gd name="T24" fmla="*/ 78 w 124"/>
                <a:gd name="T25" fmla="*/ 84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4" h="120">
                  <a:moveTo>
                    <a:pt x="78" y="84"/>
                  </a:moveTo>
                  <a:cubicBezTo>
                    <a:pt x="75" y="84"/>
                    <a:pt x="75" y="75"/>
                    <a:pt x="75" y="75"/>
                  </a:cubicBezTo>
                  <a:cubicBezTo>
                    <a:pt x="75" y="75"/>
                    <a:pt x="84" y="66"/>
                    <a:pt x="86" y="54"/>
                  </a:cubicBezTo>
                  <a:cubicBezTo>
                    <a:pt x="91" y="54"/>
                    <a:pt x="94" y="42"/>
                    <a:pt x="89" y="37"/>
                  </a:cubicBezTo>
                  <a:cubicBezTo>
                    <a:pt x="89" y="32"/>
                    <a:pt x="96" y="0"/>
                    <a:pt x="62" y="0"/>
                  </a:cubicBezTo>
                  <a:cubicBezTo>
                    <a:pt x="29" y="0"/>
                    <a:pt x="36" y="32"/>
                    <a:pt x="36" y="37"/>
                  </a:cubicBezTo>
                  <a:cubicBezTo>
                    <a:pt x="31" y="42"/>
                    <a:pt x="34" y="54"/>
                    <a:pt x="39" y="54"/>
                  </a:cubicBezTo>
                  <a:cubicBezTo>
                    <a:pt x="41" y="66"/>
                    <a:pt x="50" y="75"/>
                    <a:pt x="50" y="75"/>
                  </a:cubicBezTo>
                  <a:cubicBezTo>
                    <a:pt x="50" y="75"/>
                    <a:pt x="50" y="84"/>
                    <a:pt x="47" y="84"/>
                  </a:cubicBezTo>
                  <a:cubicBezTo>
                    <a:pt x="37" y="86"/>
                    <a:pt x="0" y="102"/>
                    <a:pt x="0" y="120"/>
                  </a:cubicBezTo>
                  <a:cubicBezTo>
                    <a:pt x="62" y="120"/>
                    <a:pt x="62" y="120"/>
                    <a:pt x="62" y="120"/>
                  </a:cubicBezTo>
                  <a:cubicBezTo>
                    <a:pt x="124" y="120"/>
                    <a:pt x="124" y="120"/>
                    <a:pt x="124" y="120"/>
                  </a:cubicBezTo>
                  <a:cubicBezTo>
                    <a:pt x="124" y="102"/>
                    <a:pt x="88" y="86"/>
                    <a:pt x="78" y="8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id-ID"/>
            </a:p>
          </p:txBody>
        </p:sp>
      </p:grpSp>
      <p:sp>
        <p:nvSpPr>
          <p:cNvPr id="42" name="Freeform 206"/>
          <p:cNvSpPr>
            <a:spLocks noChangeAspect="1"/>
          </p:cNvSpPr>
          <p:nvPr/>
        </p:nvSpPr>
        <p:spPr bwMode="auto">
          <a:xfrm>
            <a:off x="181347" y="1672176"/>
            <a:ext cx="180604" cy="365547"/>
          </a:xfrm>
          <a:custGeom>
            <a:avLst/>
            <a:gdLst>
              <a:gd name="T0" fmla="*/ 56 w 133"/>
              <a:gd name="T1" fmla="*/ 0 h 246"/>
              <a:gd name="T2" fmla="*/ 121 w 133"/>
              <a:gd name="T3" fmla="*/ 0 h 246"/>
              <a:gd name="T4" fmla="*/ 121 w 133"/>
              <a:gd name="T5" fmla="*/ 41 h 246"/>
              <a:gd name="T6" fmla="*/ 108 w 133"/>
              <a:gd name="T7" fmla="*/ 41 h 246"/>
              <a:gd name="T8" fmla="*/ 133 w 133"/>
              <a:gd name="T9" fmla="*/ 202 h 246"/>
              <a:gd name="T10" fmla="*/ 90 w 133"/>
              <a:gd name="T11" fmla="*/ 246 h 246"/>
              <a:gd name="T12" fmla="*/ 41 w 133"/>
              <a:gd name="T13" fmla="*/ 205 h 246"/>
              <a:gd name="T14" fmla="*/ 56 w 133"/>
              <a:gd name="T15" fmla="*/ 116 h 246"/>
              <a:gd name="T16" fmla="*/ 11 w 133"/>
              <a:gd name="T17" fmla="*/ 155 h 246"/>
              <a:gd name="T18" fmla="*/ 0 w 133"/>
              <a:gd name="T19" fmla="*/ 140 h 246"/>
              <a:gd name="T20" fmla="*/ 64 w 133"/>
              <a:gd name="T21" fmla="*/ 71 h 246"/>
              <a:gd name="T22" fmla="*/ 69 w 133"/>
              <a:gd name="T23" fmla="*/ 41 h 246"/>
              <a:gd name="T24" fmla="*/ 56 w 133"/>
              <a:gd name="T25" fmla="*/ 41 h 246"/>
              <a:gd name="T26" fmla="*/ 56 w 133"/>
              <a:gd name="T27" fmla="*/ 0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3" h="246">
                <a:moveTo>
                  <a:pt x="56" y="0"/>
                </a:moveTo>
                <a:lnTo>
                  <a:pt x="121" y="0"/>
                </a:lnTo>
                <a:lnTo>
                  <a:pt x="121" y="41"/>
                </a:lnTo>
                <a:lnTo>
                  <a:pt x="108" y="41"/>
                </a:lnTo>
                <a:lnTo>
                  <a:pt x="133" y="202"/>
                </a:lnTo>
                <a:lnTo>
                  <a:pt x="90" y="246"/>
                </a:lnTo>
                <a:lnTo>
                  <a:pt x="41" y="205"/>
                </a:lnTo>
                <a:lnTo>
                  <a:pt x="56" y="116"/>
                </a:lnTo>
                <a:lnTo>
                  <a:pt x="11" y="155"/>
                </a:lnTo>
                <a:lnTo>
                  <a:pt x="0" y="140"/>
                </a:lnTo>
                <a:lnTo>
                  <a:pt x="64" y="71"/>
                </a:lnTo>
                <a:lnTo>
                  <a:pt x="69" y="41"/>
                </a:lnTo>
                <a:lnTo>
                  <a:pt x="56" y="41"/>
                </a:lnTo>
                <a:lnTo>
                  <a:pt x="56"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algn="ctr"/>
            <a:endParaRPr lang="zh-CN" altLang="en-US"/>
          </a:p>
        </p:txBody>
      </p:sp>
      <p:sp>
        <p:nvSpPr>
          <p:cNvPr id="53" name="矩形 52"/>
          <p:cNvSpPr/>
          <p:nvPr/>
        </p:nvSpPr>
        <p:spPr>
          <a:xfrm>
            <a:off x="860792" y="1573756"/>
            <a:ext cx="3657253" cy="1631208"/>
          </a:xfrm>
          <a:prstGeom prst="rect">
            <a:avLst/>
          </a:prstGeom>
          <a:ln>
            <a:solidFill>
              <a:srgbClr val="C00000"/>
            </a:solidFill>
          </a:ln>
        </p:spPr>
        <p:txBody>
          <a:bodyPr wrap="square" lIns="91431" tIns="45716" rIns="91431" bIns="45716">
            <a:spAutoFit/>
          </a:bodyPr>
          <a:lstStyle/>
          <a:p>
            <a:r>
              <a:rPr lang="zh-CN" altLang="en-US" sz="2000" b="1" dirty="0">
                <a:solidFill>
                  <a:srgbClr val="FF0000"/>
                </a:solidFill>
                <a:latin typeface="微软雅黑" pitchFamily="34" charset="-122"/>
                <a:ea typeface="微软雅黑" pitchFamily="34" charset="-122"/>
              </a:rPr>
              <a:t>算法设计</a:t>
            </a:r>
            <a:r>
              <a:rPr lang="en-US" altLang="zh-CN" sz="2000" b="1" dirty="0">
                <a:solidFill>
                  <a:srgbClr val="FF0000"/>
                </a:solidFill>
                <a:latin typeface="微软雅黑" pitchFamily="34" charset="-122"/>
                <a:ea typeface="微软雅黑" pitchFamily="34" charset="-122"/>
              </a:rPr>
              <a:t>2</a:t>
            </a:r>
            <a:r>
              <a:rPr lang="zh-CN" altLang="en-US" sz="2000" b="1" dirty="0">
                <a:solidFill>
                  <a:schemeClr val="tx1">
                    <a:lumMod val="75000"/>
                    <a:lumOff val="25000"/>
                  </a:schemeClr>
                </a:solidFill>
                <a:latin typeface="微软雅黑" pitchFamily="34" charset="-122"/>
                <a:ea typeface="微软雅黑" pitchFamily="34" charset="-122"/>
              </a:rPr>
              <a:t>：</a:t>
            </a:r>
            <a:r>
              <a:rPr lang="zh-CN" altLang="en-US" sz="2000" dirty="0">
                <a:solidFill>
                  <a:schemeClr val="tx1">
                    <a:lumMod val="75000"/>
                    <a:lumOff val="25000"/>
                  </a:schemeClr>
                </a:solidFill>
                <a:latin typeface="微软雅黑" pitchFamily="34" charset="-122"/>
                <a:ea typeface="微软雅黑" pitchFamily="34" charset="-122"/>
              </a:rPr>
              <a:t>在公鸡</a:t>
            </a:r>
            <a:r>
              <a:rPr lang="en-US" altLang="zh-CN" sz="2000" dirty="0">
                <a:solidFill>
                  <a:schemeClr val="tx1">
                    <a:lumMod val="75000"/>
                    <a:lumOff val="25000"/>
                  </a:schemeClr>
                </a:solidFill>
                <a:latin typeface="微软雅黑" pitchFamily="34" charset="-122"/>
                <a:ea typeface="微软雅黑" pitchFamily="34" charset="-122"/>
              </a:rPr>
              <a:t>(x)</a:t>
            </a:r>
            <a:r>
              <a:rPr lang="zh-CN" altLang="en-US" sz="2000" dirty="0">
                <a:solidFill>
                  <a:schemeClr val="tx1">
                    <a:lumMod val="75000"/>
                    <a:lumOff val="25000"/>
                  </a:schemeClr>
                </a:solidFill>
                <a:latin typeface="微软雅黑" pitchFamily="34" charset="-122"/>
                <a:ea typeface="微软雅黑" pitchFamily="34" charset="-122"/>
              </a:rPr>
              <a:t>、母鸡</a:t>
            </a:r>
            <a:r>
              <a:rPr lang="en-US" altLang="zh-CN" sz="2000" dirty="0">
                <a:solidFill>
                  <a:schemeClr val="tx1">
                    <a:lumMod val="75000"/>
                    <a:lumOff val="25000"/>
                  </a:schemeClr>
                </a:solidFill>
                <a:latin typeface="微软雅黑" pitchFamily="34" charset="-122"/>
                <a:ea typeface="微软雅黑" pitchFamily="34" charset="-122"/>
              </a:rPr>
              <a:t>(y)</a:t>
            </a:r>
            <a:r>
              <a:rPr lang="zh-CN" altLang="en-US" sz="2000" dirty="0">
                <a:solidFill>
                  <a:schemeClr val="tx1">
                    <a:lumMod val="75000"/>
                    <a:lumOff val="25000"/>
                  </a:schemeClr>
                </a:solidFill>
                <a:latin typeface="微软雅黑" pitchFamily="34" charset="-122"/>
                <a:ea typeface="微软雅黑" pitchFamily="34" charset="-122"/>
              </a:rPr>
              <a:t>的数量确定后，小鸡的数量</a:t>
            </a:r>
            <a:r>
              <a:rPr lang="en-US" altLang="zh-CN" sz="2000" dirty="0">
                <a:solidFill>
                  <a:schemeClr val="tx1">
                    <a:lumMod val="75000"/>
                    <a:lumOff val="25000"/>
                  </a:schemeClr>
                </a:solidFill>
                <a:latin typeface="微软雅黑" pitchFamily="34" charset="-122"/>
                <a:ea typeface="微软雅黑" pitchFamily="34" charset="-122"/>
              </a:rPr>
              <a:t>z</a:t>
            </a:r>
            <a:r>
              <a:rPr lang="zh-CN" altLang="en-US" sz="2000" dirty="0">
                <a:solidFill>
                  <a:schemeClr val="tx1">
                    <a:lumMod val="75000"/>
                    <a:lumOff val="25000"/>
                  </a:schemeClr>
                </a:solidFill>
                <a:latin typeface="微软雅黑" pitchFamily="34" charset="-122"/>
                <a:ea typeface="微软雅黑" pitchFamily="34" charset="-122"/>
              </a:rPr>
              <a:t>就固定为</a:t>
            </a:r>
            <a:r>
              <a:rPr lang="en-US" altLang="zh-CN" sz="2000" dirty="0">
                <a:solidFill>
                  <a:schemeClr val="tx1">
                    <a:lumMod val="75000"/>
                    <a:lumOff val="25000"/>
                  </a:schemeClr>
                </a:solidFill>
                <a:latin typeface="微软雅黑" pitchFamily="34" charset="-122"/>
                <a:ea typeface="微软雅黑" pitchFamily="34" charset="-122"/>
              </a:rPr>
              <a:t>100-x-y</a:t>
            </a:r>
            <a:r>
              <a:rPr lang="zh-CN" altLang="en-US" sz="2000" dirty="0">
                <a:solidFill>
                  <a:schemeClr val="tx1">
                    <a:lumMod val="75000"/>
                    <a:lumOff val="25000"/>
                  </a:schemeClr>
                </a:solidFill>
                <a:latin typeface="微软雅黑" pitchFamily="34" charset="-122"/>
                <a:ea typeface="微软雅黑" pitchFamily="34" charset="-122"/>
              </a:rPr>
              <a:t>，无须再进行枚举了，此时约束条件只有一个：</a:t>
            </a:r>
            <a:r>
              <a:rPr lang="en-US" altLang="zh-CN" sz="2000" dirty="0">
                <a:solidFill>
                  <a:schemeClr val="tx1">
                    <a:lumMod val="75000"/>
                    <a:lumOff val="25000"/>
                  </a:schemeClr>
                </a:solidFill>
                <a:latin typeface="微软雅黑" pitchFamily="34" charset="-122"/>
                <a:ea typeface="微软雅黑" pitchFamily="34" charset="-122"/>
              </a:rPr>
              <a:t>5 x+3y+z/3 ==100</a:t>
            </a:r>
            <a:r>
              <a:rPr lang="zh-CN" altLang="en-US" sz="2000" dirty="0">
                <a:solidFill>
                  <a:schemeClr val="tx1">
                    <a:lumMod val="75000"/>
                    <a:lumOff val="25000"/>
                  </a:schemeClr>
                </a:solidFill>
                <a:latin typeface="微软雅黑" pitchFamily="34" charset="-122"/>
                <a:ea typeface="微软雅黑" pitchFamily="34" charset="-122"/>
              </a:rPr>
              <a:t>。</a:t>
            </a:r>
            <a:endParaRPr lang="en-US" altLang="zh-CN" sz="2000" dirty="0">
              <a:solidFill>
                <a:schemeClr val="tx1">
                  <a:lumMod val="75000"/>
                  <a:lumOff val="25000"/>
                </a:schemeClr>
              </a:solidFill>
              <a:latin typeface="微软雅黑" pitchFamily="34" charset="-122"/>
              <a:ea typeface="微软雅黑" pitchFamily="34" charset="-122"/>
            </a:endParaRPr>
          </a:p>
        </p:txBody>
      </p:sp>
      <p:sp>
        <p:nvSpPr>
          <p:cNvPr id="62" name="矩形 61"/>
          <p:cNvSpPr/>
          <p:nvPr/>
        </p:nvSpPr>
        <p:spPr>
          <a:xfrm>
            <a:off x="923924" y="4014567"/>
            <a:ext cx="5271414" cy="1631208"/>
          </a:xfrm>
          <a:prstGeom prst="rect">
            <a:avLst/>
          </a:prstGeom>
          <a:ln>
            <a:solidFill>
              <a:srgbClr val="C00000"/>
            </a:solidFill>
          </a:ln>
        </p:spPr>
        <p:txBody>
          <a:bodyPr wrap="square" lIns="91431" tIns="45716" rIns="91431" bIns="45716">
            <a:spAutoFit/>
          </a:bodyPr>
          <a:lstStyle/>
          <a:p>
            <a:r>
              <a:rPr lang="zh-CN" altLang="en-US" sz="2000" b="1" dirty="0">
                <a:solidFill>
                  <a:srgbClr val="FF0000"/>
                </a:solidFill>
                <a:latin typeface="微软雅黑" pitchFamily="34" charset="-122"/>
                <a:ea typeface="微软雅黑" pitchFamily="34" charset="-122"/>
              </a:rPr>
              <a:t>算法分析</a:t>
            </a:r>
            <a:r>
              <a:rPr lang="zh-CN" altLang="en-US" sz="2000" b="1" dirty="0">
                <a:solidFill>
                  <a:schemeClr val="tx1">
                    <a:lumMod val="75000"/>
                    <a:lumOff val="25000"/>
                  </a:schemeClr>
                </a:solidFill>
                <a:latin typeface="微软雅黑" pitchFamily="34" charset="-122"/>
                <a:ea typeface="微软雅黑" pitchFamily="34" charset="-122"/>
              </a:rPr>
              <a:t>：</a:t>
            </a:r>
            <a:r>
              <a:rPr lang="zh-CN" altLang="en-US" sz="2000" dirty="0">
                <a:solidFill>
                  <a:schemeClr val="tx1">
                    <a:lumMod val="75000"/>
                    <a:lumOff val="25000"/>
                  </a:schemeClr>
                </a:solidFill>
                <a:latin typeface="微软雅黑" pitchFamily="34" charset="-122"/>
                <a:ea typeface="微软雅黑" pitchFamily="34" charset="-122"/>
              </a:rPr>
              <a:t>以上算法只需要枚举尝试</a:t>
            </a:r>
            <a:r>
              <a:rPr lang="en-US" altLang="zh-CN" sz="2000" dirty="0">
                <a:solidFill>
                  <a:schemeClr val="tx1">
                    <a:lumMod val="75000"/>
                    <a:lumOff val="25000"/>
                  </a:schemeClr>
                </a:solidFill>
                <a:latin typeface="微软雅黑" pitchFamily="34" charset="-122"/>
                <a:ea typeface="微软雅黑" pitchFamily="34" charset="-122"/>
              </a:rPr>
              <a:t>20*33=660</a:t>
            </a:r>
            <a:r>
              <a:rPr lang="zh-CN" altLang="en-US" sz="2000" dirty="0">
                <a:solidFill>
                  <a:schemeClr val="tx1">
                    <a:lumMod val="75000"/>
                    <a:lumOff val="25000"/>
                  </a:schemeClr>
                </a:solidFill>
                <a:latin typeface="微软雅黑" pitchFamily="34" charset="-122"/>
                <a:ea typeface="微软雅黑" pitchFamily="34" charset="-122"/>
              </a:rPr>
              <a:t>次。同时，约束条件限制 </a:t>
            </a:r>
            <a:r>
              <a:rPr lang="en-US" altLang="zh-CN" sz="2000" dirty="0">
                <a:solidFill>
                  <a:schemeClr val="tx1">
                    <a:lumMod val="75000"/>
                    <a:lumOff val="25000"/>
                  </a:schemeClr>
                </a:solidFill>
                <a:latin typeface="微软雅黑" pitchFamily="34" charset="-122"/>
                <a:ea typeface="微软雅黑" pitchFamily="34" charset="-122"/>
              </a:rPr>
              <a:t>z </a:t>
            </a:r>
            <a:r>
              <a:rPr lang="zh-CN" altLang="en-US" sz="2000" dirty="0">
                <a:solidFill>
                  <a:schemeClr val="tx1">
                    <a:lumMod val="75000"/>
                    <a:lumOff val="25000"/>
                  </a:schemeClr>
                </a:solidFill>
                <a:latin typeface="微软雅黑" pitchFamily="34" charset="-122"/>
                <a:ea typeface="微软雅黑" pitchFamily="34" charset="-122"/>
              </a:rPr>
              <a:t>必须满足能被</a:t>
            </a:r>
            <a:r>
              <a:rPr lang="en-US" altLang="zh-CN" sz="2000" dirty="0">
                <a:solidFill>
                  <a:schemeClr val="tx1">
                    <a:lumMod val="75000"/>
                    <a:lumOff val="25000"/>
                  </a:schemeClr>
                </a:solidFill>
                <a:latin typeface="微软雅黑" pitchFamily="34" charset="-122"/>
                <a:ea typeface="微软雅黑" pitchFamily="34" charset="-122"/>
              </a:rPr>
              <a:t>3</a:t>
            </a:r>
            <a:r>
              <a:rPr lang="zh-CN" altLang="en-US" sz="2000" dirty="0">
                <a:solidFill>
                  <a:schemeClr val="tx1">
                    <a:lumMod val="75000"/>
                    <a:lumOff val="25000"/>
                  </a:schemeClr>
                </a:solidFill>
                <a:latin typeface="微软雅黑" pitchFamily="34" charset="-122"/>
                <a:ea typeface="微软雅黑" pitchFamily="34" charset="-122"/>
              </a:rPr>
              <a:t>整除时，才会判断“</a:t>
            </a:r>
            <a:r>
              <a:rPr lang="en-US" altLang="zh-CN" sz="2000" dirty="0">
                <a:solidFill>
                  <a:schemeClr val="tx1">
                    <a:lumMod val="75000"/>
                    <a:lumOff val="25000"/>
                  </a:schemeClr>
                </a:solidFill>
                <a:latin typeface="微软雅黑" pitchFamily="34" charset="-122"/>
                <a:ea typeface="微软雅黑" pitchFamily="34" charset="-122"/>
              </a:rPr>
              <a:t>5*x+3*</a:t>
            </a:r>
            <a:r>
              <a:rPr lang="en-US" altLang="zh-CN" sz="2000" dirty="0" err="1">
                <a:solidFill>
                  <a:schemeClr val="tx1">
                    <a:lumMod val="75000"/>
                    <a:lumOff val="25000"/>
                  </a:schemeClr>
                </a:solidFill>
                <a:latin typeface="微软雅黑" pitchFamily="34" charset="-122"/>
                <a:ea typeface="微软雅黑" pitchFamily="34" charset="-122"/>
              </a:rPr>
              <a:t>y+z</a:t>
            </a:r>
            <a:r>
              <a:rPr lang="en-US" altLang="zh-CN" sz="2000" dirty="0">
                <a:solidFill>
                  <a:schemeClr val="tx1">
                    <a:lumMod val="75000"/>
                    <a:lumOff val="25000"/>
                  </a:schemeClr>
                </a:solidFill>
                <a:latin typeface="微软雅黑" pitchFamily="34" charset="-122"/>
                <a:ea typeface="微软雅黑" pitchFamily="34" charset="-122"/>
              </a:rPr>
              <a:t>/3==100”</a:t>
            </a:r>
            <a:r>
              <a:rPr lang="zh-CN" altLang="en-US" sz="2000" dirty="0">
                <a:solidFill>
                  <a:schemeClr val="tx1">
                    <a:lumMod val="75000"/>
                    <a:lumOff val="25000"/>
                  </a:schemeClr>
                </a:solidFill>
                <a:latin typeface="微软雅黑" pitchFamily="34" charset="-122"/>
                <a:ea typeface="微软雅黑" pitchFamily="34" charset="-122"/>
              </a:rPr>
              <a:t>。因此，减少了算术计算和条件判断，进一步提高了算法的效率。</a:t>
            </a:r>
            <a:endParaRPr lang="en-US" altLang="zh-CN" sz="2000" dirty="0">
              <a:solidFill>
                <a:schemeClr val="tx1">
                  <a:lumMod val="75000"/>
                  <a:lumOff val="25000"/>
                </a:schemeClr>
              </a:solidFill>
              <a:latin typeface="微软雅黑" pitchFamily="34" charset="-122"/>
              <a:ea typeface="微软雅黑" pitchFamily="34" charset="-122"/>
            </a:endParaRPr>
          </a:p>
        </p:txBody>
      </p:sp>
      <p:sp>
        <p:nvSpPr>
          <p:cNvPr id="39" name="Freeform 55"/>
          <p:cNvSpPr>
            <a:spLocks noChangeAspect="1" noEditPoints="1"/>
          </p:cNvSpPr>
          <p:nvPr/>
        </p:nvSpPr>
        <p:spPr bwMode="auto">
          <a:xfrm>
            <a:off x="300157" y="3428723"/>
            <a:ext cx="308845" cy="355532"/>
          </a:xfrm>
          <a:custGeom>
            <a:avLst/>
            <a:gdLst>
              <a:gd name="T0" fmla="*/ 83 w 129"/>
              <a:gd name="T1" fmla="*/ 92 h 135"/>
              <a:gd name="T2" fmla="*/ 127 w 129"/>
              <a:gd name="T3" fmla="*/ 26 h 135"/>
              <a:gd name="T4" fmla="*/ 127 w 129"/>
              <a:gd name="T5" fmla="*/ 21 h 135"/>
              <a:gd name="T6" fmla="*/ 117 w 129"/>
              <a:gd name="T7" fmla="*/ 10 h 135"/>
              <a:gd name="T8" fmla="*/ 112 w 129"/>
              <a:gd name="T9" fmla="*/ 10 h 135"/>
              <a:gd name="T10" fmla="*/ 107 w 129"/>
              <a:gd name="T11" fmla="*/ 16 h 135"/>
              <a:gd name="T12" fmla="*/ 101 w 129"/>
              <a:gd name="T13" fmla="*/ 16 h 135"/>
              <a:gd name="T14" fmla="*/ 101 w 129"/>
              <a:gd name="T15" fmla="*/ 0 h 135"/>
              <a:gd name="T16" fmla="*/ 27 w 129"/>
              <a:gd name="T17" fmla="*/ 0 h 135"/>
              <a:gd name="T18" fmla="*/ 27 w 129"/>
              <a:gd name="T19" fmla="*/ 16 h 135"/>
              <a:gd name="T20" fmla="*/ 22 w 129"/>
              <a:gd name="T21" fmla="*/ 16 h 135"/>
              <a:gd name="T22" fmla="*/ 17 w 129"/>
              <a:gd name="T23" fmla="*/ 10 h 135"/>
              <a:gd name="T24" fmla="*/ 12 w 129"/>
              <a:gd name="T25" fmla="*/ 10 h 135"/>
              <a:gd name="T26" fmla="*/ 1 w 129"/>
              <a:gd name="T27" fmla="*/ 21 h 135"/>
              <a:gd name="T28" fmla="*/ 1 w 129"/>
              <a:gd name="T29" fmla="*/ 26 h 135"/>
              <a:gd name="T30" fmla="*/ 46 w 129"/>
              <a:gd name="T31" fmla="*/ 92 h 135"/>
              <a:gd name="T32" fmla="*/ 59 w 129"/>
              <a:gd name="T33" fmla="*/ 98 h 135"/>
              <a:gd name="T34" fmla="*/ 59 w 129"/>
              <a:gd name="T35" fmla="*/ 103 h 135"/>
              <a:gd name="T36" fmla="*/ 54 w 129"/>
              <a:gd name="T37" fmla="*/ 106 h 135"/>
              <a:gd name="T38" fmla="*/ 59 w 129"/>
              <a:gd name="T39" fmla="*/ 108 h 135"/>
              <a:gd name="T40" fmla="*/ 59 w 129"/>
              <a:gd name="T41" fmla="*/ 114 h 135"/>
              <a:gd name="T42" fmla="*/ 54 w 129"/>
              <a:gd name="T43" fmla="*/ 119 h 135"/>
              <a:gd name="T44" fmla="*/ 48 w 129"/>
              <a:gd name="T45" fmla="*/ 124 h 135"/>
              <a:gd name="T46" fmla="*/ 43 w 129"/>
              <a:gd name="T47" fmla="*/ 129 h 135"/>
              <a:gd name="T48" fmla="*/ 49 w 129"/>
              <a:gd name="T49" fmla="*/ 135 h 135"/>
              <a:gd name="T50" fmla="*/ 80 w 129"/>
              <a:gd name="T51" fmla="*/ 135 h 135"/>
              <a:gd name="T52" fmla="*/ 85 w 129"/>
              <a:gd name="T53" fmla="*/ 129 h 135"/>
              <a:gd name="T54" fmla="*/ 80 w 129"/>
              <a:gd name="T55" fmla="*/ 124 h 135"/>
              <a:gd name="T56" fmla="*/ 74 w 129"/>
              <a:gd name="T57" fmla="*/ 119 h 135"/>
              <a:gd name="T58" fmla="*/ 69 w 129"/>
              <a:gd name="T59" fmla="*/ 114 h 135"/>
              <a:gd name="T60" fmla="*/ 69 w 129"/>
              <a:gd name="T61" fmla="*/ 108 h 135"/>
              <a:gd name="T62" fmla="*/ 75 w 129"/>
              <a:gd name="T63" fmla="*/ 106 h 135"/>
              <a:gd name="T64" fmla="*/ 69 w 129"/>
              <a:gd name="T65" fmla="*/ 103 h 135"/>
              <a:gd name="T66" fmla="*/ 69 w 129"/>
              <a:gd name="T67" fmla="*/ 98 h 135"/>
              <a:gd name="T68" fmla="*/ 83 w 129"/>
              <a:gd name="T69" fmla="*/ 92 h 135"/>
              <a:gd name="T70" fmla="*/ 101 w 129"/>
              <a:gd name="T71" fmla="*/ 21 h 135"/>
              <a:gd name="T72" fmla="*/ 107 w 129"/>
              <a:gd name="T73" fmla="*/ 21 h 135"/>
              <a:gd name="T74" fmla="*/ 112 w 129"/>
              <a:gd name="T75" fmla="*/ 16 h 135"/>
              <a:gd name="T76" fmla="*/ 117 w 129"/>
              <a:gd name="T77" fmla="*/ 21 h 135"/>
              <a:gd name="T78" fmla="*/ 117 w 129"/>
              <a:gd name="T79" fmla="*/ 26 h 135"/>
              <a:gd name="T80" fmla="*/ 91 w 129"/>
              <a:gd name="T81" fmla="*/ 71 h 135"/>
              <a:gd name="T82" fmla="*/ 101 w 129"/>
              <a:gd name="T83" fmla="*/ 21 h 135"/>
              <a:gd name="T84" fmla="*/ 36 w 129"/>
              <a:gd name="T85" fmla="*/ 72 h 135"/>
              <a:gd name="T86" fmla="*/ 10 w 129"/>
              <a:gd name="T87" fmla="*/ 27 h 135"/>
              <a:gd name="T88" fmla="*/ 10 w 129"/>
              <a:gd name="T89" fmla="*/ 22 h 135"/>
              <a:gd name="T90" fmla="*/ 15 w 129"/>
              <a:gd name="T91" fmla="*/ 17 h 135"/>
              <a:gd name="T92" fmla="*/ 20 w 129"/>
              <a:gd name="T93" fmla="*/ 22 h 135"/>
              <a:gd name="T94" fmla="*/ 26 w 129"/>
              <a:gd name="T95" fmla="*/ 22 h 135"/>
              <a:gd name="T96" fmla="*/ 36 w 129"/>
              <a:gd name="T97" fmla="*/ 72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9" h="135">
                <a:moveTo>
                  <a:pt x="83" y="92"/>
                </a:moveTo>
                <a:cubicBezTo>
                  <a:pt x="129" y="63"/>
                  <a:pt x="127" y="26"/>
                  <a:pt x="127" y="26"/>
                </a:cubicBezTo>
                <a:cubicBezTo>
                  <a:pt x="127" y="21"/>
                  <a:pt x="127" y="21"/>
                  <a:pt x="127" y="21"/>
                </a:cubicBezTo>
                <a:cubicBezTo>
                  <a:pt x="127" y="21"/>
                  <a:pt x="128" y="10"/>
                  <a:pt x="117" y="10"/>
                </a:cubicBezTo>
                <a:cubicBezTo>
                  <a:pt x="114" y="10"/>
                  <a:pt x="112" y="10"/>
                  <a:pt x="112" y="10"/>
                </a:cubicBezTo>
                <a:cubicBezTo>
                  <a:pt x="107" y="10"/>
                  <a:pt x="107" y="16"/>
                  <a:pt x="107" y="16"/>
                </a:cubicBezTo>
                <a:cubicBezTo>
                  <a:pt x="107" y="16"/>
                  <a:pt x="104" y="16"/>
                  <a:pt x="101" y="16"/>
                </a:cubicBezTo>
                <a:cubicBezTo>
                  <a:pt x="101" y="12"/>
                  <a:pt x="101" y="0"/>
                  <a:pt x="101" y="0"/>
                </a:cubicBezTo>
                <a:cubicBezTo>
                  <a:pt x="56" y="7"/>
                  <a:pt x="27" y="0"/>
                  <a:pt x="27" y="0"/>
                </a:cubicBezTo>
                <a:cubicBezTo>
                  <a:pt x="27" y="16"/>
                  <a:pt x="27" y="16"/>
                  <a:pt x="27" y="16"/>
                </a:cubicBezTo>
                <a:cubicBezTo>
                  <a:pt x="23" y="16"/>
                  <a:pt x="22" y="16"/>
                  <a:pt x="22" y="16"/>
                </a:cubicBezTo>
                <a:cubicBezTo>
                  <a:pt x="22" y="16"/>
                  <a:pt x="22" y="10"/>
                  <a:pt x="17" y="10"/>
                </a:cubicBezTo>
                <a:cubicBezTo>
                  <a:pt x="17" y="10"/>
                  <a:pt x="15" y="10"/>
                  <a:pt x="12" y="10"/>
                </a:cubicBezTo>
                <a:cubicBezTo>
                  <a:pt x="1" y="10"/>
                  <a:pt x="1" y="21"/>
                  <a:pt x="1" y="21"/>
                </a:cubicBezTo>
                <a:cubicBezTo>
                  <a:pt x="1" y="26"/>
                  <a:pt x="1" y="26"/>
                  <a:pt x="1" y="26"/>
                </a:cubicBezTo>
                <a:cubicBezTo>
                  <a:pt x="1" y="26"/>
                  <a:pt x="0" y="63"/>
                  <a:pt x="46" y="92"/>
                </a:cubicBezTo>
                <a:cubicBezTo>
                  <a:pt x="46" y="92"/>
                  <a:pt x="52" y="98"/>
                  <a:pt x="59" y="98"/>
                </a:cubicBezTo>
                <a:cubicBezTo>
                  <a:pt x="59" y="103"/>
                  <a:pt x="59" y="103"/>
                  <a:pt x="59" y="103"/>
                </a:cubicBezTo>
                <a:cubicBezTo>
                  <a:pt x="59" y="103"/>
                  <a:pt x="54" y="103"/>
                  <a:pt x="54" y="106"/>
                </a:cubicBezTo>
                <a:cubicBezTo>
                  <a:pt x="54" y="109"/>
                  <a:pt x="59" y="108"/>
                  <a:pt x="59" y="108"/>
                </a:cubicBezTo>
                <a:cubicBezTo>
                  <a:pt x="59" y="114"/>
                  <a:pt x="59" y="114"/>
                  <a:pt x="59" y="114"/>
                </a:cubicBezTo>
                <a:cubicBezTo>
                  <a:pt x="59" y="114"/>
                  <a:pt x="58" y="119"/>
                  <a:pt x="54" y="119"/>
                </a:cubicBezTo>
                <a:cubicBezTo>
                  <a:pt x="54" y="124"/>
                  <a:pt x="48" y="124"/>
                  <a:pt x="48" y="124"/>
                </a:cubicBezTo>
                <a:cubicBezTo>
                  <a:pt x="48" y="124"/>
                  <a:pt x="43" y="125"/>
                  <a:pt x="43" y="129"/>
                </a:cubicBezTo>
                <a:cubicBezTo>
                  <a:pt x="43" y="129"/>
                  <a:pt x="42" y="135"/>
                  <a:pt x="49" y="135"/>
                </a:cubicBezTo>
                <a:cubicBezTo>
                  <a:pt x="56" y="135"/>
                  <a:pt x="80" y="135"/>
                  <a:pt x="80" y="135"/>
                </a:cubicBezTo>
                <a:cubicBezTo>
                  <a:pt x="85" y="135"/>
                  <a:pt x="85" y="129"/>
                  <a:pt x="85" y="129"/>
                </a:cubicBezTo>
                <a:cubicBezTo>
                  <a:pt x="85" y="129"/>
                  <a:pt x="85" y="124"/>
                  <a:pt x="80" y="124"/>
                </a:cubicBezTo>
                <a:cubicBezTo>
                  <a:pt x="74" y="124"/>
                  <a:pt x="74" y="119"/>
                  <a:pt x="74" y="119"/>
                </a:cubicBezTo>
                <a:cubicBezTo>
                  <a:pt x="74" y="119"/>
                  <a:pt x="69" y="119"/>
                  <a:pt x="69" y="114"/>
                </a:cubicBezTo>
                <a:cubicBezTo>
                  <a:pt x="69" y="108"/>
                  <a:pt x="69" y="108"/>
                  <a:pt x="69" y="108"/>
                </a:cubicBezTo>
                <a:cubicBezTo>
                  <a:pt x="69" y="108"/>
                  <a:pt x="75" y="109"/>
                  <a:pt x="75" y="106"/>
                </a:cubicBezTo>
                <a:cubicBezTo>
                  <a:pt x="75" y="103"/>
                  <a:pt x="69" y="103"/>
                  <a:pt x="69" y="103"/>
                </a:cubicBezTo>
                <a:cubicBezTo>
                  <a:pt x="69" y="98"/>
                  <a:pt x="69" y="98"/>
                  <a:pt x="69" y="98"/>
                </a:cubicBezTo>
                <a:cubicBezTo>
                  <a:pt x="75" y="98"/>
                  <a:pt x="79" y="96"/>
                  <a:pt x="83" y="92"/>
                </a:cubicBezTo>
                <a:close/>
                <a:moveTo>
                  <a:pt x="101" y="21"/>
                </a:moveTo>
                <a:cubicBezTo>
                  <a:pt x="103" y="21"/>
                  <a:pt x="107" y="21"/>
                  <a:pt x="107" y="21"/>
                </a:cubicBezTo>
                <a:cubicBezTo>
                  <a:pt x="112" y="21"/>
                  <a:pt x="112" y="16"/>
                  <a:pt x="112" y="16"/>
                </a:cubicBezTo>
                <a:cubicBezTo>
                  <a:pt x="117" y="16"/>
                  <a:pt x="117" y="21"/>
                  <a:pt x="117" y="21"/>
                </a:cubicBezTo>
                <a:cubicBezTo>
                  <a:pt x="117" y="26"/>
                  <a:pt x="117" y="26"/>
                  <a:pt x="117" y="26"/>
                </a:cubicBezTo>
                <a:cubicBezTo>
                  <a:pt x="117" y="26"/>
                  <a:pt x="116" y="47"/>
                  <a:pt x="91" y="71"/>
                </a:cubicBezTo>
                <a:cubicBezTo>
                  <a:pt x="96" y="61"/>
                  <a:pt x="101" y="38"/>
                  <a:pt x="101" y="21"/>
                </a:cubicBezTo>
                <a:close/>
                <a:moveTo>
                  <a:pt x="36" y="72"/>
                </a:moveTo>
                <a:cubicBezTo>
                  <a:pt x="11" y="48"/>
                  <a:pt x="10" y="27"/>
                  <a:pt x="10" y="27"/>
                </a:cubicBezTo>
                <a:cubicBezTo>
                  <a:pt x="10" y="22"/>
                  <a:pt x="10" y="22"/>
                  <a:pt x="10" y="22"/>
                </a:cubicBezTo>
                <a:cubicBezTo>
                  <a:pt x="10" y="22"/>
                  <a:pt x="10" y="17"/>
                  <a:pt x="15" y="17"/>
                </a:cubicBezTo>
                <a:cubicBezTo>
                  <a:pt x="15" y="17"/>
                  <a:pt x="15" y="22"/>
                  <a:pt x="20" y="22"/>
                </a:cubicBezTo>
                <a:cubicBezTo>
                  <a:pt x="20" y="22"/>
                  <a:pt x="24" y="22"/>
                  <a:pt x="26" y="22"/>
                </a:cubicBezTo>
                <a:cubicBezTo>
                  <a:pt x="26" y="39"/>
                  <a:pt x="30" y="62"/>
                  <a:pt x="36" y="72"/>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pPr algn="ctr"/>
            <a:endParaRPr lang="en-US"/>
          </a:p>
        </p:txBody>
      </p:sp>
      <p:cxnSp>
        <p:nvCxnSpPr>
          <p:cNvPr id="7" name="直接连接符 6"/>
          <p:cNvCxnSpPr>
            <a:cxnSpLocks/>
          </p:cNvCxnSpPr>
          <p:nvPr/>
        </p:nvCxnSpPr>
        <p:spPr>
          <a:xfrm flipH="1" flipV="1">
            <a:off x="127000" y="1591154"/>
            <a:ext cx="4836887" cy="3924"/>
          </a:xfrm>
          <a:prstGeom prst="line">
            <a:avLst/>
          </a:prstGeom>
          <a:ln w="19050">
            <a:solidFill>
              <a:schemeClr val="bg1"/>
            </a:solidFill>
            <a:prstDash val="dash"/>
            <a:tailEnd type="oval"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60" name="直接连接符 59"/>
          <p:cNvCxnSpPr>
            <a:cxnSpLocks/>
          </p:cNvCxnSpPr>
          <p:nvPr/>
        </p:nvCxnSpPr>
        <p:spPr>
          <a:xfrm flipH="1" flipV="1">
            <a:off x="127000" y="3260692"/>
            <a:ext cx="4836887" cy="2280"/>
          </a:xfrm>
          <a:prstGeom prst="line">
            <a:avLst/>
          </a:prstGeom>
          <a:ln w="19050">
            <a:solidFill>
              <a:schemeClr val="bg1"/>
            </a:solidFill>
            <a:prstDash val="dash"/>
            <a:tailEnd type="oval"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90" name="直接连接符 89"/>
          <p:cNvCxnSpPr>
            <a:cxnSpLocks/>
          </p:cNvCxnSpPr>
          <p:nvPr/>
        </p:nvCxnSpPr>
        <p:spPr>
          <a:xfrm flipV="1">
            <a:off x="6743648" y="2414186"/>
            <a:ext cx="4864152" cy="783"/>
          </a:xfrm>
          <a:prstGeom prst="line">
            <a:avLst/>
          </a:prstGeom>
          <a:ln w="19050">
            <a:solidFill>
              <a:schemeClr val="bg1"/>
            </a:solidFill>
            <a:prstDash val="dash"/>
            <a:tailEnd type="oval"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91" name="矩形 90"/>
          <p:cNvSpPr/>
          <p:nvPr/>
        </p:nvSpPr>
        <p:spPr>
          <a:xfrm flipH="1">
            <a:off x="6540579" y="1295894"/>
            <a:ext cx="5351263" cy="4524307"/>
          </a:xfrm>
          <a:prstGeom prst="rect">
            <a:avLst/>
          </a:prstGeom>
          <a:ln>
            <a:solidFill>
              <a:srgbClr val="C00000"/>
            </a:solidFill>
          </a:ln>
        </p:spPr>
        <p:txBody>
          <a:bodyPr wrap="square" lIns="91431" tIns="45716" rIns="91431" bIns="45716">
            <a:spAutoFit/>
          </a:bodyPr>
          <a:lstStyle/>
          <a:p>
            <a:r>
              <a:rPr lang="zh-CN" altLang="en-US" b="1" dirty="0">
                <a:solidFill>
                  <a:srgbClr val="FF0000"/>
                </a:solidFill>
                <a:latin typeface="微软雅黑" pitchFamily="34" charset="-122"/>
                <a:ea typeface="微软雅黑" pitchFamily="34" charset="-122"/>
              </a:rPr>
              <a:t>算法</a:t>
            </a:r>
            <a:r>
              <a:rPr lang="en-US" altLang="zh-CN" b="1" dirty="0">
                <a:solidFill>
                  <a:srgbClr val="FF0000"/>
                </a:solidFill>
                <a:latin typeface="微软雅黑" pitchFamily="34" charset="-122"/>
                <a:ea typeface="微软雅黑" pitchFamily="34" charset="-122"/>
              </a:rPr>
              <a:t>2</a:t>
            </a:r>
            <a:r>
              <a:rPr lang="zh-CN" altLang="en-US" dirty="0">
                <a:solidFill>
                  <a:schemeClr val="tx1">
                    <a:lumMod val="75000"/>
                    <a:lumOff val="25000"/>
                  </a:schemeClr>
                </a:solidFill>
                <a:latin typeface="微软雅黑" pitchFamily="34" charset="-122"/>
                <a:ea typeface="微软雅黑" pitchFamily="34" charset="-122"/>
              </a:rPr>
              <a:t>：</a:t>
            </a:r>
          </a:p>
          <a:p>
            <a:r>
              <a:rPr lang="en-US" altLang="zh-CN" dirty="0">
                <a:solidFill>
                  <a:schemeClr val="tx1">
                    <a:lumMod val="75000"/>
                    <a:lumOff val="25000"/>
                  </a:schemeClr>
                </a:solidFill>
                <a:latin typeface="微软雅黑" pitchFamily="34" charset="-122"/>
                <a:ea typeface="微软雅黑" pitchFamily="34" charset="-122"/>
              </a:rPr>
              <a:t>main(   )</a:t>
            </a:r>
          </a:p>
          <a:p>
            <a:r>
              <a:rPr lang="en-US" altLang="zh-CN" dirty="0">
                <a:solidFill>
                  <a:schemeClr val="tx1">
                    <a:lumMod val="75000"/>
                    <a:lumOff val="25000"/>
                  </a:schemeClr>
                </a:solidFill>
                <a:latin typeface="微软雅黑" pitchFamily="34" charset="-122"/>
                <a:ea typeface="微软雅黑" pitchFamily="34" charset="-122"/>
              </a:rPr>
              <a:t>{  </a:t>
            </a:r>
          </a:p>
          <a:p>
            <a:r>
              <a:rPr lang="en-US" altLang="zh-CN" dirty="0">
                <a:solidFill>
                  <a:schemeClr val="tx1">
                    <a:lumMod val="75000"/>
                    <a:lumOff val="25000"/>
                  </a:schemeClr>
                </a:solidFill>
                <a:latin typeface="微软雅黑" pitchFamily="34" charset="-122"/>
                <a:ea typeface="微软雅黑" pitchFamily="34" charset="-122"/>
              </a:rPr>
              <a:t>    int </a:t>
            </a:r>
            <a:r>
              <a:rPr lang="en-US" altLang="zh-CN" dirty="0" err="1">
                <a:solidFill>
                  <a:schemeClr val="tx1">
                    <a:lumMod val="75000"/>
                    <a:lumOff val="25000"/>
                  </a:schemeClr>
                </a:solidFill>
                <a:latin typeface="微软雅黑" pitchFamily="34" charset="-122"/>
                <a:ea typeface="微软雅黑" pitchFamily="34" charset="-122"/>
              </a:rPr>
              <a:t>x,y,z</a:t>
            </a:r>
            <a:r>
              <a:rPr lang="en-US" altLang="zh-CN" dirty="0">
                <a:solidFill>
                  <a:schemeClr val="tx1">
                    <a:lumMod val="75000"/>
                    <a:lumOff val="25000"/>
                  </a:schemeClr>
                </a:solidFill>
                <a:latin typeface="微软雅黑" pitchFamily="34" charset="-122"/>
                <a:ea typeface="微软雅黑" pitchFamily="34" charset="-122"/>
              </a:rPr>
              <a:t>;</a:t>
            </a:r>
          </a:p>
          <a:p>
            <a:r>
              <a:rPr lang="en-US" altLang="zh-CN" dirty="0">
                <a:solidFill>
                  <a:schemeClr val="tx1">
                    <a:lumMod val="75000"/>
                    <a:lumOff val="25000"/>
                  </a:schemeClr>
                </a:solidFill>
                <a:latin typeface="微软雅黑" pitchFamily="34" charset="-122"/>
                <a:ea typeface="微软雅黑" pitchFamily="34" charset="-122"/>
              </a:rPr>
              <a:t>    for(x=1;x&lt;=20;x=x+1)               </a:t>
            </a:r>
          </a:p>
          <a:p>
            <a:r>
              <a:rPr lang="en-US" altLang="zh-CN" dirty="0">
                <a:solidFill>
                  <a:schemeClr val="tx1">
                    <a:lumMod val="75000"/>
                    <a:lumOff val="25000"/>
                  </a:schemeClr>
                </a:solidFill>
                <a:latin typeface="微软雅黑" pitchFamily="34" charset="-122"/>
                <a:ea typeface="微软雅黑" pitchFamily="34" charset="-122"/>
              </a:rPr>
              <a:t>        for(y=1;y&lt;=33;y=y+1)            </a:t>
            </a:r>
          </a:p>
          <a:p>
            <a:r>
              <a:rPr lang="en-US" altLang="zh-CN" dirty="0">
                <a:solidFill>
                  <a:schemeClr val="tx1">
                    <a:lumMod val="75000"/>
                    <a:lumOff val="25000"/>
                  </a:schemeClr>
                </a:solidFill>
                <a:latin typeface="微软雅黑" pitchFamily="34" charset="-122"/>
                <a:ea typeface="微软雅黑" pitchFamily="34" charset="-122"/>
              </a:rPr>
              <a:t>        { </a:t>
            </a:r>
          </a:p>
          <a:p>
            <a:r>
              <a:rPr lang="en-US" altLang="zh-CN" dirty="0">
                <a:solidFill>
                  <a:schemeClr val="tx1">
                    <a:lumMod val="75000"/>
                    <a:lumOff val="25000"/>
                  </a:schemeClr>
                </a:solidFill>
                <a:latin typeface="微软雅黑" pitchFamily="34" charset="-122"/>
                <a:ea typeface="微软雅黑" pitchFamily="34" charset="-122"/>
              </a:rPr>
              <a:t>            z=100-x-y;             </a:t>
            </a:r>
          </a:p>
          <a:p>
            <a:r>
              <a:rPr lang="en-US" altLang="zh-CN" dirty="0">
                <a:solidFill>
                  <a:schemeClr val="tx1">
                    <a:lumMod val="75000"/>
                    <a:lumOff val="25000"/>
                  </a:schemeClr>
                </a:solidFill>
                <a:latin typeface="微软雅黑" pitchFamily="34" charset="-122"/>
                <a:ea typeface="微软雅黑" pitchFamily="34" charset="-122"/>
              </a:rPr>
              <a:t>            if(z mod 3==0 and 5*x+3*</a:t>
            </a:r>
            <a:r>
              <a:rPr lang="en-US" altLang="zh-CN" dirty="0" err="1">
                <a:solidFill>
                  <a:schemeClr val="tx1">
                    <a:lumMod val="75000"/>
                    <a:lumOff val="25000"/>
                  </a:schemeClr>
                </a:solidFill>
                <a:latin typeface="微软雅黑" pitchFamily="34" charset="-122"/>
                <a:ea typeface="微软雅黑" pitchFamily="34" charset="-122"/>
              </a:rPr>
              <a:t>y+z</a:t>
            </a:r>
            <a:r>
              <a:rPr lang="en-US" altLang="zh-CN" dirty="0">
                <a:solidFill>
                  <a:schemeClr val="tx1">
                    <a:lumMod val="75000"/>
                    <a:lumOff val="25000"/>
                  </a:schemeClr>
                </a:solidFill>
                <a:latin typeface="微软雅黑" pitchFamily="34" charset="-122"/>
                <a:ea typeface="微软雅黑" pitchFamily="34" charset="-122"/>
              </a:rPr>
              <a:t>/3==100)                                  </a:t>
            </a:r>
          </a:p>
          <a:p>
            <a:r>
              <a:rPr lang="en-US" altLang="zh-CN" dirty="0">
                <a:solidFill>
                  <a:schemeClr val="tx1">
                    <a:lumMod val="75000"/>
                    <a:lumOff val="25000"/>
                  </a:schemeClr>
                </a:solidFill>
                <a:latin typeface="微软雅黑" pitchFamily="34" charset="-122"/>
                <a:ea typeface="微软雅黑" pitchFamily="34" charset="-122"/>
              </a:rPr>
              <a:t>             { </a:t>
            </a:r>
          </a:p>
          <a:p>
            <a:r>
              <a:rPr lang="en-US" altLang="zh-CN" dirty="0">
                <a:solidFill>
                  <a:schemeClr val="tx1">
                    <a:lumMod val="75000"/>
                    <a:lumOff val="25000"/>
                  </a:schemeClr>
                </a:solidFill>
                <a:latin typeface="微软雅黑" pitchFamily="34" charset="-122"/>
                <a:ea typeface="微软雅黑" pitchFamily="34" charset="-122"/>
              </a:rPr>
              <a:t>               </a:t>
            </a:r>
            <a:r>
              <a:rPr lang="en-US" altLang="zh-CN" dirty="0" err="1">
                <a:solidFill>
                  <a:schemeClr val="tx1">
                    <a:lumMod val="75000"/>
                    <a:lumOff val="25000"/>
                  </a:schemeClr>
                </a:solidFill>
                <a:latin typeface="微软雅黑" pitchFamily="34" charset="-122"/>
                <a:ea typeface="微软雅黑" pitchFamily="34" charset="-122"/>
              </a:rPr>
              <a:t>cout</a:t>
            </a:r>
            <a:r>
              <a:rPr lang="en-US" altLang="zh-CN" dirty="0">
                <a:solidFill>
                  <a:schemeClr val="tx1">
                    <a:lumMod val="75000"/>
                    <a:lumOff val="25000"/>
                  </a:schemeClr>
                </a:solidFill>
                <a:latin typeface="微软雅黑" pitchFamily="34" charset="-122"/>
                <a:ea typeface="微软雅黑" pitchFamily="34" charset="-122"/>
              </a:rPr>
              <a:t>&lt;&lt;”the cock number is"&lt;&lt;x</a:t>
            </a:r>
            <a:r>
              <a:rPr lang="zh-CN" altLang="en-US" dirty="0">
                <a:solidFill>
                  <a:schemeClr val="tx1">
                    <a:lumMod val="75000"/>
                    <a:lumOff val="25000"/>
                  </a:schemeClr>
                </a:solidFill>
                <a:latin typeface="微软雅黑" pitchFamily="34" charset="-122"/>
                <a:ea typeface="微软雅黑" pitchFamily="34" charset="-122"/>
              </a:rPr>
              <a:t>；</a:t>
            </a:r>
          </a:p>
          <a:p>
            <a:r>
              <a:rPr lang="zh-CN" altLang="en-US" dirty="0">
                <a:solidFill>
                  <a:schemeClr val="tx1">
                    <a:lumMod val="75000"/>
                    <a:lumOff val="25000"/>
                  </a:schemeClr>
                </a:solidFill>
                <a:latin typeface="微软雅黑" pitchFamily="34" charset="-122"/>
                <a:ea typeface="微软雅黑" pitchFamily="34" charset="-122"/>
              </a:rPr>
              <a:t>               </a:t>
            </a:r>
            <a:r>
              <a:rPr lang="en-US" altLang="zh-CN" dirty="0" err="1">
                <a:solidFill>
                  <a:schemeClr val="tx1">
                    <a:lumMod val="75000"/>
                    <a:lumOff val="25000"/>
                  </a:schemeClr>
                </a:solidFill>
                <a:latin typeface="微软雅黑" pitchFamily="34" charset="-122"/>
                <a:ea typeface="微软雅黑" pitchFamily="34" charset="-122"/>
              </a:rPr>
              <a:t>cout</a:t>
            </a:r>
            <a:r>
              <a:rPr lang="en-US" altLang="zh-CN" dirty="0">
                <a:solidFill>
                  <a:schemeClr val="tx1">
                    <a:lumMod val="75000"/>
                    <a:lumOff val="25000"/>
                  </a:schemeClr>
                </a:solidFill>
                <a:latin typeface="微软雅黑" pitchFamily="34" charset="-122"/>
                <a:ea typeface="微软雅黑" pitchFamily="34" charset="-122"/>
              </a:rPr>
              <a:t>&lt;&lt;”the hen number is"&lt;&lt; y</a:t>
            </a:r>
            <a:r>
              <a:rPr lang="zh-CN" altLang="en-US" dirty="0">
                <a:solidFill>
                  <a:schemeClr val="tx1">
                    <a:lumMod val="75000"/>
                    <a:lumOff val="25000"/>
                  </a:schemeClr>
                </a:solidFill>
                <a:latin typeface="微软雅黑" pitchFamily="34" charset="-122"/>
                <a:ea typeface="微软雅黑" pitchFamily="34" charset="-122"/>
              </a:rPr>
              <a:t>；</a:t>
            </a:r>
          </a:p>
          <a:p>
            <a:r>
              <a:rPr lang="en-US" altLang="zh-CN" dirty="0">
                <a:solidFill>
                  <a:schemeClr val="tx1">
                    <a:lumMod val="75000"/>
                    <a:lumOff val="25000"/>
                  </a:schemeClr>
                </a:solidFill>
                <a:latin typeface="微软雅黑" pitchFamily="34" charset="-122"/>
                <a:ea typeface="微软雅黑" pitchFamily="34" charset="-122"/>
              </a:rPr>
              <a:t>               </a:t>
            </a:r>
            <a:r>
              <a:rPr lang="en-US" altLang="zh-CN" dirty="0" err="1">
                <a:solidFill>
                  <a:schemeClr val="tx1">
                    <a:lumMod val="75000"/>
                    <a:lumOff val="25000"/>
                  </a:schemeClr>
                </a:solidFill>
                <a:latin typeface="微软雅黑" pitchFamily="34" charset="-122"/>
                <a:ea typeface="微软雅黑" pitchFamily="34" charset="-122"/>
              </a:rPr>
              <a:t>cout</a:t>
            </a:r>
            <a:r>
              <a:rPr lang="en-US" altLang="zh-CN" dirty="0">
                <a:solidFill>
                  <a:schemeClr val="tx1">
                    <a:lumMod val="75000"/>
                    <a:lumOff val="25000"/>
                  </a:schemeClr>
                </a:solidFill>
                <a:latin typeface="微软雅黑" pitchFamily="34" charset="-122"/>
                <a:ea typeface="微软雅黑" pitchFamily="34" charset="-122"/>
              </a:rPr>
              <a:t>&lt;&lt;”the chick number is "&lt;&lt;z;</a:t>
            </a:r>
          </a:p>
          <a:p>
            <a:r>
              <a:rPr lang="en-US" altLang="zh-CN" dirty="0">
                <a:solidFill>
                  <a:schemeClr val="tx1">
                    <a:lumMod val="75000"/>
                    <a:lumOff val="25000"/>
                  </a:schemeClr>
                </a:solidFill>
                <a:latin typeface="微软雅黑" pitchFamily="34" charset="-122"/>
                <a:ea typeface="微软雅黑" pitchFamily="34" charset="-122"/>
              </a:rPr>
              <a:t>             }</a:t>
            </a:r>
          </a:p>
          <a:p>
            <a:r>
              <a:rPr lang="en-US" altLang="zh-CN" dirty="0">
                <a:solidFill>
                  <a:schemeClr val="tx1">
                    <a:lumMod val="75000"/>
                    <a:lumOff val="25000"/>
                  </a:schemeClr>
                </a:solidFill>
                <a:latin typeface="微软雅黑" pitchFamily="34" charset="-122"/>
                <a:ea typeface="微软雅黑" pitchFamily="34" charset="-122"/>
              </a:rPr>
              <a:t>        }</a:t>
            </a:r>
          </a:p>
          <a:p>
            <a:r>
              <a:rPr lang="en-US" altLang="zh-CN" dirty="0">
                <a:solidFill>
                  <a:schemeClr val="tx1">
                    <a:lumMod val="75000"/>
                    <a:lumOff val="25000"/>
                  </a:schemeClr>
                </a:solidFill>
                <a:latin typeface="微软雅黑" pitchFamily="34" charset="-122"/>
                <a:ea typeface="微软雅黑" pitchFamily="34" charset="-122"/>
              </a:rPr>
              <a:t>}</a:t>
            </a:r>
          </a:p>
        </p:txBody>
      </p:sp>
    </p:spTree>
    <p:extLst>
      <p:ext uri="{BB962C8B-B14F-4D97-AF65-F5344CB8AC3E}">
        <p14:creationId xmlns:p14="http://schemas.microsoft.com/office/powerpoint/2010/main" val="366928969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22" presetClass="entr" presetSubtype="2" fill="hold" grpId="0"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right)">
                                      <p:cBhvr>
                                        <p:cTn id="13" dur="500"/>
                                        <p:tgtEl>
                                          <p:spTgt spid="4"/>
                                        </p:tgtEl>
                                      </p:cBhvr>
                                    </p:animEffect>
                                  </p:childTnLst>
                                </p:cTn>
                              </p:par>
                              <p:par>
                                <p:cTn id="14" presetID="49" presetClass="entr" presetSubtype="0" decel="100000" fill="hold" nodeType="withEffect">
                                  <p:stCondLst>
                                    <p:cond delay="250"/>
                                  </p:stCondLst>
                                  <p:childTnLst>
                                    <p:set>
                                      <p:cBhvr>
                                        <p:cTn id="15" dur="1" fill="hold">
                                          <p:stCondLst>
                                            <p:cond delay="0"/>
                                          </p:stCondLst>
                                        </p:cTn>
                                        <p:tgtEl>
                                          <p:spTgt spid="5"/>
                                        </p:tgtEl>
                                        <p:attrNameLst>
                                          <p:attrName>style.visibility</p:attrName>
                                        </p:attrNameLst>
                                      </p:cBhvr>
                                      <p:to>
                                        <p:strVal val="visible"/>
                                      </p:to>
                                    </p:set>
                                    <p:anim calcmode="lin" valueType="num">
                                      <p:cBhvr>
                                        <p:cTn id="16" dur="500" fill="hold"/>
                                        <p:tgtEl>
                                          <p:spTgt spid="5"/>
                                        </p:tgtEl>
                                        <p:attrNameLst>
                                          <p:attrName>ppt_w</p:attrName>
                                        </p:attrNameLst>
                                      </p:cBhvr>
                                      <p:tavLst>
                                        <p:tav tm="0">
                                          <p:val>
                                            <p:fltVal val="0"/>
                                          </p:val>
                                        </p:tav>
                                        <p:tav tm="100000">
                                          <p:val>
                                            <p:strVal val="#ppt_w"/>
                                          </p:val>
                                        </p:tav>
                                      </p:tavLst>
                                    </p:anim>
                                    <p:anim calcmode="lin" valueType="num">
                                      <p:cBhvr>
                                        <p:cTn id="17" dur="500" fill="hold"/>
                                        <p:tgtEl>
                                          <p:spTgt spid="5"/>
                                        </p:tgtEl>
                                        <p:attrNameLst>
                                          <p:attrName>ppt_h</p:attrName>
                                        </p:attrNameLst>
                                      </p:cBhvr>
                                      <p:tavLst>
                                        <p:tav tm="0">
                                          <p:val>
                                            <p:fltVal val="0"/>
                                          </p:val>
                                        </p:tav>
                                        <p:tav tm="100000">
                                          <p:val>
                                            <p:strVal val="#ppt_h"/>
                                          </p:val>
                                        </p:tav>
                                      </p:tavLst>
                                    </p:anim>
                                    <p:anim calcmode="lin" valueType="num">
                                      <p:cBhvr>
                                        <p:cTn id="18" dur="500" fill="hold"/>
                                        <p:tgtEl>
                                          <p:spTgt spid="5"/>
                                        </p:tgtEl>
                                        <p:attrNameLst>
                                          <p:attrName>style.rotation</p:attrName>
                                        </p:attrNameLst>
                                      </p:cBhvr>
                                      <p:tavLst>
                                        <p:tav tm="0">
                                          <p:val>
                                            <p:fltVal val="360"/>
                                          </p:val>
                                        </p:tav>
                                        <p:tav tm="100000">
                                          <p:val>
                                            <p:fltVal val="0"/>
                                          </p:val>
                                        </p:tav>
                                      </p:tavLst>
                                    </p:anim>
                                    <p:animEffect transition="in" filter="fade">
                                      <p:cBhvr>
                                        <p:cTn id="19" dur="500"/>
                                        <p:tgtEl>
                                          <p:spTgt spid="5"/>
                                        </p:tgtEl>
                                      </p:cBhvr>
                                    </p:animEffect>
                                  </p:childTnLst>
                                </p:cTn>
                              </p:par>
                            </p:childTnLst>
                          </p:cTn>
                        </p:par>
                        <p:par>
                          <p:cTn id="20" fill="hold">
                            <p:stCondLst>
                              <p:cond delay="1250"/>
                            </p:stCondLst>
                            <p:childTnLst>
                              <p:par>
                                <p:cTn id="21" presetID="22" presetClass="entr" presetSubtype="2" fill="hold"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right)">
                                      <p:cBhvr>
                                        <p:cTn id="23" dur="500"/>
                                        <p:tgtEl>
                                          <p:spTgt spid="7"/>
                                        </p:tgtEl>
                                      </p:cBhvr>
                                    </p:animEffect>
                                  </p:childTnLst>
                                </p:cTn>
                              </p:par>
                              <p:par>
                                <p:cTn id="24" presetID="10" presetClass="entr" presetSubtype="0" fill="hold" grpId="0" nodeType="withEffect">
                                  <p:stCondLst>
                                    <p:cond delay="250"/>
                                  </p:stCondLst>
                                  <p:childTnLst>
                                    <p:set>
                                      <p:cBhvr>
                                        <p:cTn id="25" dur="1" fill="hold">
                                          <p:stCondLst>
                                            <p:cond delay="0"/>
                                          </p:stCondLst>
                                        </p:cTn>
                                        <p:tgtEl>
                                          <p:spTgt spid="42"/>
                                        </p:tgtEl>
                                        <p:attrNameLst>
                                          <p:attrName>style.visibility</p:attrName>
                                        </p:attrNameLst>
                                      </p:cBhvr>
                                      <p:to>
                                        <p:strVal val="visible"/>
                                      </p:to>
                                    </p:set>
                                    <p:animEffect transition="in" filter="fade">
                                      <p:cBhvr>
                                        <p:cTn id="26" dur="250"/>
                                        <p:tgtEl>
                                          <p:spTgt spid="42"/>
                                        </p:tgtEl>
                                      </p:cBhvr>
                                    </p:animEffect>
                                  </p:childTnLst>
                                </p:cTn>
                              </p:par>
                              <p:par>
                                <p:cTn id="27" presetID="22" presetClass="entr" presetSubtype="8" fill="hold" grpId="0" nodeType="withEffect">
                                  <p:stCondLst>
                                    <p:cond delay="500"/>
                                  </p:stCondLst>
                                  <p:childTnLst>
                                    <p:set>
                                      <p:cBhvr>
                                        <p:cTn id="28" dur="1" fill="hold">
                                          <p:stCondLst>
                                            <p:cond delay="0"/>
                                          </p:stCondLst>
                                        </p:cTn>
                                        <p:tgtEl>
                                          <p:spTgt spid="53"/>
                                        </p:tgtEl>
                                        <p:attrNameLst>
                                          <p:attrName>style.visibility</p:attrName>
                                        </p:attrNameLst>
                                      </p:cBhvr>
                                      <p:to>
                                        <p:strVal val="visible"/>
                                      </p:to>
                                    </p:set>
                                    <p:animEffect transition="in" filter="wipe(left)">
                                      <p:cBhvr>
                                        <p:cTn id="29" dur="500"/>
                                        <p:tgtEl>
                                          <p:spTgt spid="53"/>
                                        </p:tgtEl>
                                      </p:cBhvr>
                                    </p:animEffect>
                                  </p:childTnLst>
                                </p:cTn>
                              </p:par>
                            </p:childTnLst>
                          </p:cTn>
                        </p:par>
                        <p:par>
                          <p:cTn id="30" fill="hold">
                            <p:stCondLst>
                              <p:cond delay="2250"/>
                            </p:stCondLst>
                            <p:childTnLst>
                              <p:par>
                                <p:cTn id="31" presetID="22" presetClass="entr" presetSubtype="8" fill="hold" grpId="0" nodeType="after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wipe(left)">
                                      <p:cBhvr>
                                        <p:cTn id="33" dur="500"/>
                                        <p:tgtEl>
                                          <p:spTgt spid="14"/>
                                        </p:tgtEl>
                                      </p:cBhvr>
                                    </p:animEffect>
                                  </p:childTnLst>
                                </p:cTn>
                              </p:par>
                              <p:par>
                                <p:cTn id="34" presetID="49" presetClass="entr" presetSubtype="0" decel="100000" fill="hold" nodeType="withEffect">
                                  <p:stCondLst>
                                    <p:cond delay="250"/>
                                  </p:stCondLst>
                                  <p:childTnLst>
                                    <p:set>
                                      <p:cBhvr>
                                        <p:cTn id="35" dur="1" fill="hold">
                                          <p:stCondLst>
                                            <p:cond delay="0"/>
                                          </p:stCondLst>
                                        </p:cTn>
                                        <p:tgtEl>
                                          <p:spTgt spid="15"/>
                                        </p:tgtEl>
                                        <p:attrNameLst>
                                          <p:attrName>style.visibility</p:attrName>
                                        </p:attrNameLst>
                                      </p:cBhvr>
                                      <p:to>
                                        <p:strVal val="visible"/>
                                      </p:to>
                                    </p:set>
                                    <p:anim calcmode="lin" valueType="num">
                                      <p:cBhvr>
                                        <p:cTn id="36" dur="500" fill="hold"/>
                                        <p:tgtEl>
                                          <p:spTgt spid="15"/>
                                        </p:tgtEl>
                                        <p:attrNameLst>
                                          <p:attrName>ppt_w</p:attrName>
                                        </p:attrNameLst>
                                      </p:cBhvr>
                                      <p:tavLst>
                                        <p:tav tm="0">
                                          <p:val>
                                            <p:fltVal val="0"/>
                                          </p:val>
                                        </p:tav>
                                        <p:tav tm="100000">
                                          <p:val>
                                            <p:strVal val="#ppt_w"/>
                                          </p:val>
                                        </p:tav>
                                      </p:tavLst>
                                    </p:anim>
                                    <p:anim calcmode="lin" valueType="num">
                                      <p:cBhvr>
                                        <p:cTn id="37" dur="500" fill="hold"/>
                                        <p:tgtEl>
                                          <p:spTgt spid="15"/>
                                        </p:tgtEl>
                                        <p:attrNameLst>
                                          <p:attrName>ppt_h</p:attrName>
                                        </p:attrNameLst>
                                      </p:cBhvr>
                                      <p:tavLst>
                                        <p:tav tm="0">
                                          <p:val>
                                            <p:fltVal val="0"/>
                                          </p:val>
                                        </p:tav>
                                        <p:tav tm="100000">
                                          <p:val>
                                            <p:strVal val="#ppt_h"/>
                                          </p:val>
                                        </p:tav>
                                      </p:tavLst>
                                    </p:anim>
                                    <p:anim calcmode="lin" valueType="num">
                                      <p:cBhvr>
                                        <p:cTn id="38" dur="500" fill="hold"/>
                                        <p:tgtEl>
                                          <p:spTgt spid="15"/>
                                        </p:tgtEl>
                                        <p:attrNameLst>
                                          <p:attrName>style.rotation</p:attrName>
                                        </p:attrNameLst>
                                      </p:cBhvr>
                                      <p:tavLst>
                                        <p:tav tm="0">
                                          <p:val>
                                            <p:fltVal val="360"/>
                                          </p:val>
                                        </p:tav>
                                        <p:tav tm="100000">
                                          <p:val>
                                            <p:fltVal val="0"/>
                                          </p:val>
                                        </p:tav>
                                      </p:tavLst>
                                    </p:anim>
                                    <p:animEffect transition="in" filter="fade">
                                      <p:cBhvr>
                                        <p:cTn id="39" dur="500"/>
                                        <p:tgtEl>
                                          <p:spTgt spid="15"/>
                                        </p:tgtEl>
                                      </p:cBhvr>
                                    </p:animEffect>
                                  </p:childTnLst>
                                </p:cTn>
                              </p:par>
                            </p:childTnLst>
                          </p:cTn>
                        </p:par>
                        <p:par>
                          <p:cTn id="40" fill="hold">
                            <p:stCondLst>
                              <p:cond delay="3000"/>
                            </p:stCondLst>
                            <p:childTnLst>
                              <p:par>
                                <p:cTn id="41" presetID="22" presetClass="entr" presetSubtype="8" fill="hold" nodeType="afterEffect">
                                  <p:stCondLst>
                                    <p:cond delay="0"/>
                                  </p:stCondLst>
                                  <p:childTnLst>
                                    <p:set>
                                      <p:cBhvr>
                                        <p:cTn id="42" dur="1" fill="hold">
                                          <p:stCondLst>
                                            <p:cond delay="0"/>
                                          </p:stCondLst>
                                        </p:cTn>
                                        <p:tgtEl>
                                          <p:spTgt spid="90"/>
                                        </p:tgtEl>
                                        <p:attrNameLst>
                                          <p:attrName>style.visibility</p:attrName>
                                        </p:attrNameLst>
                                      </p:cBhvr>
                                      <p:to>
                                        <p:strVal val="visible"/>
                                      </p:to>
                                    </p:set>
                                    <p:animEffect transition="in" filter="wipe(left)">
                                      <p:cBhvr>
                                        <p:cTn id="43" dur="500"/>
                                        <p:tgtEl>
                                          <p:spTgt spid="90"/>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46"/>
                                        </p:tgtEl>
                                        <p:attrNameLst>
                                          <p:attrName>style.visibility</p:attrName>
                                        </p:attrNameLst>
                                      </p:cBhvr>
                                      <p:to>
                                        <p:strVal val="visible"/>
                                      </p:to>
                                    </p:set>
                                    <p:animEffect transition="in" filter="fade">
                                      <p:cBhvr>
                                        <p:cTn id="46" dur="250"/>
                                        <p:tgtEl>
                                          <p:spTgt spid="46"/>
                                        </p:tgtEl>
                                      </p:cBhvr>
                                    </p:animEffect>
                                  </p:childTnLst>
                                </p:cTn>
                              </p:par>
                              <p:par>
                                <p:cTn id="47" presetID="22" presetClass="entr" presetSubtype="2" fill="hold" grpId="0" nodeType="withEffect">
                                  <p:stCondLst>
                                    <p:cond delay="500"/>
                                  </p:stCondLst>
                                  <p:childTnLst>
                                    <p:set>
                                      <p:cBhvr>
                                        <p:cTn id="48" dur="1" fill="hold">
                                          <p:stCondLst>
                                            <p:cond delay="0"/>
                                          </p:stCondLst>
                                        </p:cTn>
                                        <p:tgtEl>
                                          <p:spTgt spid="91"/>
                                        </p:tgtEl>
                                        <p:attrNameLst>
                                          <p:attrName>style.visibility</p:attrName>
                                        </p:attrNameLst>
                                      </p:cBhvr>
                                      <p:to>
                                        <p:strVal val="visible"/>
                                      </p:to>
                                    </p:set>
                                    <p:animEffect transition="in" filter="wipe(right)">
                                      <p:cBhvr>
                                        <p:cTn id="49" dur="500"/>
                                        <p:tgtEl>
                                          <p:spTgt spid="91"/>
                                        </p:tgtEl>
                                      </p:cBhvr>
                                    </p:animEffect>
                                  </p:childTnLst>
                                </p:cTn>
                              </p:par>
                            </p:childTnLst>
                          </p:cTn>
                        </p:par>
                        <p:par>
                          <p:cTn id="50" fill="hold">
                            <p:stCondLst>
                              <p:cond delay="4000"/>
                            </p:stCondLst>
                            <p:childTnLst>
                              <p:par>
                                <p:cTn id="51" presetID="22" presetClass="entr" presetSubtype="2" fill="hold" grpId="0" nodeType="afterEffect">
                                  <p:stCondLst>
                                    <p:cond delay="0"/>
                                  </p:stCondLst>
                                  <p:childTnLst>
                                    <p:set>
                                      <p:cBhvr>
                                        <p:cTn id="52" dur="1" fill="hold">
                                          <p:stCondLst>
                                            <p:cond delay="0"/>
                                          </p:stCondLst>
                                        </p:cTn>
                                        <p:tgtEl>
                                          <p:spTgt spid="19"/>
                                        </p:tgtEl>
                                        <p:attrNameLst>
                                          <p:attrName>style.visibility</p:attrName>
                                        </p:attrNameLst>
                                      </p:cBhvr>
                                      <p:to>
                                        <p:strVal val="visible"/>
                                      </p:to>
                                    </p:set>
                                    <p:animEffect transition="in" filter="wipe(right)">
                                      <p:cBhvr>
                                        <p:cTn id="53" dur="500"/>
                                        <p:tgtEl>
                                          <p:spTgt spid="19"/>
                                        </p:tgtEl>
                                      </p:cBhvr>
                                    </p:animEffect>
                                  </p:childTnLst>
                                </p:cTn>
                              </p:par>
                              <p:par>
                                <p:cTn id="54" presetID="49" presetClass="entr" presetSubtype="0" decel="100000" fill="hold" nodeType="withEffect">
                                  <p:stCondLst>
                                    <p:cond delay="250"/>
                                  </p:stCondLst>
                                  <p:childTnLst>
                                    <p:set>
                                      <p:cBhvr>
                                        <p:cTn id="55" dur="1" fill="hold">
                                          <p:stCondLst>
                                            <p:cond delay="0"/>
                                          </p:stCondLst>
                                        </p:cTn>
                                        <p:tgtEl>
                                          <p:spTgt spid="20"/>
                                        </p:tgtEl>
                                        <p:attrNameLst>
                                          <p:attrName>style.visibility</p:attrName>
                                        </p:attrNameLst>
                                      </p:cBhvr>
                                      <p:to>
                                        <p:strVal val="visible"/>
                                      </p:to>
                                    </p:set>
                                    <p:anim calcmode="lin" valueType="num">
                                      <p:cBhvr>
                                        <p:cTn id="56" dur="500" fill="hold"/>
                                        <p:tgtEl>
                                          <p:spTgt spid="20"/>
                                        </p:tgtEl>
                                        <p:attrNameLst>
                                          <p:attrName>ppt_w</p:attrName>
                                        </p:attrNameLst>
                                      </p:cBhvr>
                                      <p:tavLst>
                                        <p:tav tm="0">
                                          <p:val>
                                            <p:fltVal val="0"/>
                                          </p:val>
                                        </p:tav>
                                        <p:tav tm="100000">
                                          <p:val>
                                            <p:strVal val="#ppt_w"/>
                                          </p:val>
                                        </p:tav>
                                      </p:tavLst>
                                    </p:anim>
                                    <p:anim calcmode="lin" valueType="num">
                                      <p:cBhvr>
                                        <p:cTn id="57" dur="500" fill="hold"/>
                                        <p:tgtEl>
                                          <p:spTgt spid="20"/>
                                        </p:tgtEl>
                                        <p:attrNameLst>
                                          <p:attrName>ppt_h</p:attrName>
                                        </p:attrNameLst>
                                      </p:cBhvr>
                                      <p:tavLst>
                                        <p:tav tm="0">
                                          <p:val>
                                            <p:fltVal val="0"/>
                                          </p:val>
                                        </p:tav>
                                        <p:tav tm="100000">
                                          <p:val>
                                            <p:strVal val="#ppt_h"/>
                                          </p:val>
                                        </p:tav>
                                      </p:tavLst>
                                    </p:anim>
                                    <p:anim calcmode="lin" valueType="num">
                                      <p:cBhvr>
                                        <p:cTn id="58" dur="500" fill="hold"/>
                                        <p:tgtEl>
                                          <p:spTgt spid="20"/>
                                        </p:tgtEl>
                                        <p:attrNameLst>
                                          <p:attrName>style.rotation</p:attrName>
                                        </p:attrNameLst>
                                      </p:cBhvr>
                                      <p:tavLst>
                                        <p:tav tm="0">
                                          <p:val>
                                            <p:fltVal val="360"/>
                                          </p:val>
                                        </p:tav>
                                        <p:tav tm="100000">
                                          <p:val>
                                            <p:fltVal val="0"/>
                                          </p:val>
                                        </p:tav>
                                      </p:tavLst>
                                    </p:anim>
                                    <p:animEffect transition="in" filter="fade">
                                      <p:cBhvr>
                                        <p:cTn id="59" dur="500"/>
                                        <p:tgtEl>
                                          <p:spTgt spid="20"/>
                                        </p:tgtEl>
                                      </p:cBhvr>
                                    </p:animEffect>
                                  </p:childTnLst>
                                </p:cTn>
                              </p:par>
                            </p:childTnLst>
                          </p:cTn>
                        </p:par>
                        <p:par>
                          <p:cTn id="60" fill="hold">
                            <p:stCondLst>
                              <p:cond delay="4750"/>
                            </p:stCondLst>
                            <p:childTnLst>
                              <p:par>
                                <p:cTn id="61" presetID="22" presetClass="entr" presetSubtype="2" fill="hold" nodeType="afterEffect">
                                  <p:stCondLst>
                                    <p:cond delay="0"/>
                                  </p:stCondLst>
                                  <p:childTnLst>
                                    <p:set>
                                      <p:cBhvr>
                                        <p:cTn id="62" dur="1" fill="hold">
                                          <p:stCondLst>
                                            <p:cond delay="0"/>
                                          </p:stCondLst>
                                        </p:cTn>
                                        <p:tgtEl>
                                          <p:spTgt spid="60"/>
                                        </p:tgtEl>
                                        <p:attrNameLst>
                                          <p:attrName>style.visibility</p:attrName>
                                        </p:attrNameLst>
                                      </p:cBhvr>
                                      <p:to>
                                        <p:strVal val="visible"/>
                                      </p:to>
                                    </p:set>
                                    <p:animEffect transition="in" filter="wipe(right)">
                                      <p:cBhvr>
                                        <p:cTn id="63" dur="500"/>
                                        <p:tgtEl>
                                          <p:spTgt spid="60"/>
                                        </p:tgtEl>
                                      </p:cBhvr>
                                    </p:animEffect>
                                  </p:childTnLst>
                                </p:cTn>
                              </p:par>
                              <p:par>
                                <p:cTn id="64" presetID="10" presetClass="entr" presetSubtype="0" fill="hold" grpId="0" nodeType="withEffect">
                                  <p:stCondLst>
                                    <p:cond delay="250"/>
                                  </p:stCondLst>
                                  <p:childTnLst>
                                    <p:set>
                                      <p:cBhvr>
                                        <p:cTn id="65" dur="1" fill="hold">
                                          <p:stCondLst>
                                            <p:cond delay="0"/>
                                          </p:stCondLst>
                                        </p:cTn>
                                        <p:tgtEl>
                                          <p:spTgt spid="39"/>
                                        </p:tgtEl>
                                        <p:attrNameLst>
                                          <p:attrName>style.visibility</p:attrName>
                                        </p:attrNameLst>
                                      </p:cBhvr>
                                      <p:to>
                                        <p:strVal val="visible"/>
                                      </p:to>
                                    </p:set>
                                    <p:animEffect transition="in" filter="fade">
                                      <p:cBhvr>
                                        <p:cTn id="66" dur="250"/>
                                        <p:tgtEl>
                                          <p:spTgt spid="39"/>
                                        </p:tgtEl>
                                      </p:cBhvr>
                                    </p:animEffect>
                                  </p:childTnLst>
                                </p:cTn>
                              </p:par>
                            </p:childTnLst>
                          </p:cTn>
                        </p:par>
                        <p:par>
                          <p:cTn id="67" fill="hold">
                            <p:stCondLst>
                              <p:cond delay="5250"/>
                            </p:stCondLst>
                            <p:childTnLst>
                              <p:par>
                                <p:cTn id="68" presetID="22" presetClass="entr" presetSubtype="8" fill="hold" grpId="0" nodeType="afterEffect">
                                  <p:stCondLst>
                                    <p:cond delay="0"/>
                                  </p:stCondLst>
                                  <p:childTnLst>
                                    <p:set>
                                      <p:cBhvr>
                                        <p:cTn id="69" dur="1" fill="hold">
                                          <p:stCondLst>
                                            <p:cond delay="0"/>
                                          </p:stCondLst>
                                        </p:cTn>
                                        <p:tgtEl>
                                          <p:spTgt spid="62"/>
                                        </p:tgtEl>
                                        <p:attrNameLst>
                                          <p:attrName>style.visibility</p:attrName>
                                        </p:attrNameLst>
                                      </p:cBhvr>
                                      <p:to>
                                        <p:strVal val="visible"/>
                                      </p:to>
                                    </p:set>
                                    <p:animEffect transition="in" filter="wipe(left)">
                                      <p:cBhvr>
                                        <p:cTn id="70"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4" grpId="0" animBg="1"/>
      <p:bldP spid="19" grpId="0" animBg="1"/>
      <p:bldP spid="46" grpId="0" animBg="1"/>
      <p:bldP spid="42" grpId="0" animBg="1"/>
      <p:bldP spid="53" grpId="0" animBg="1"/>
      <p:bldP spid="62" grpId="0" animBg="1"/>
      <p:bldP spid="39" grpId="0" animBg="1"/>
      <p:bldP spid="91"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 name="组合 60"/>
          <p:cNvGrpSpPr/>
          <p:nvPr/>
        </p:nvGrpSpPr>
        <p:grpSpPr>
          <a:xfrm>
            <a:off x="802126" y="2754135"/>
            <a:ext cx="1645441" cy="1601965"/>
            <a:chOff x="686947" y="1637240"/>
            <a:chExt cx="2399786" cy="2399786"/>
          </a:xfrm>
        </p:grpSpPr>
        <p:sp>
          <p:nvSpPr>
            <p:cNvPr id="62" name="椭圆 61"/>
            <p:cNvSpPr/>
            <p:nvPr/>
          </p:nvSpPr>
          <p:spPr>
            <a:xfrm>
              <a:off x="686947" y="1637240"/>
              <a:ext cx="2399786" cy="2399786"/>
            </a:xfrm>
            <a:prstGeom prst="ellipse">
              <a:avLst/>
            </a:prstGeom>
            <a:solidFill>
              <a:schemeClr val="accent1"/>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Freeform 22"/>
            <p:cNvSpPr>
              <a:spLocks/>
            </p:cNvSpPr>
            <p:nvPr/>
          </p:nvSpPr>
          <p:spPr bwMode="auto">
            <a:xfrm>
              <a:off x="784711" y="1735004"/>
              <a:ext cx="2204258" cy="2204258"/>
            </a:xfrm>
            <a:prstGeom prst="ellipse">
              <a:avLst/>
            </a:prstGeom>
            <a:gradFill rotWithShape="1">
              <a:gsLst>
                <a:gs pos="63000">
                  <a:srgbClr val="ECECEC"/>
                </a:gs>
                <a:gs pos="100000">
                  <a:srgbClr val="F7F7F7"/>
                </a:gs>
                <a:gs pos="9000">
                  <a:srgbClr val="BEBEBE"/>
                </a:gs>
              </a:gsLst>
              <a:lin ang="7800000" scaled="0"/>
            </a:gradFill>
            <a:ln w="31750">
              <a:gradFill>
                <a:gsLst>
                  <a:gs pos="0">
                    <a:schemeClr val="bg1"/>
                  </a:gs>
                  <a:gs pos="100000">
                    <a:schemeClr val="bg1">
                      <a:lumMod val="85000"/>
                    </a:schemeClr>
                  </a:gs>
                </a:gsLst>
                <a:lin ang="7800000" scaled="0"/>
              </a:gradFill>
            </a:ln>
            <a:effectLst>
              <a:outerShdw blurRad="203200" dist="127000" dir="7200000" sx="102000" sy="102000" algn="ctr" rotWithShape="0">
                <a:schemeClr val="tx1">
                  <a:lumMod val="90000"/>
                  <a:lumOff val="10000"/>
                  <a:alpha val="40000"/>
                </a:schemeClr>
              </a:outerShdw>
            </a:effectLst>
          </p:spPr>
          <p:txBody>
            <a:bodyPr wrap="none" anchor="ctr"/>
            <a:lstStyle/>
            <a:p>
              <a:pPr latinLnBrk="1"/>
              <a:endParaRPr kumimoji="1" lang="zh-CN" altLang="en-US" sz="2400">
                <a:solidFill>
                  <a:srgbClr val="000000"/>
                </a:solidFill>
                <a:latin typeface="굴림" charset="-127"/>
                <a:ea typeface="굴림" charset="-127"/>
              </a:endParaRPr>
            </a:p>
          </p:txBody>
        </p:sp>
      </p:grpSp>
      <p:sp>
        <p:nvSpPr>
          <p:cNvPr id="77" name="等腰三角形 15"/>
          <p:cNvSpPr>
            <a:spLocks noChangeArrowheads="1"/>
          </p:cNvSpPr>
          <p:nvPr/>
        </p:nvSpPr>
        <p:spPr bwMode="auto">
          <a:xfrm rot="16200000" flipV="1">
            <a:off x="1739107" y="4661932"/>
            <a:ext cx="287867" cy="192617"/>
          </a:xfrm>
          <a:prstGeom prst="triangle">
            <a:avLst>
              <a:gd name="adj" fmla="val 50000"/>
            </a:avLst>
          </a:prstGeom>
          <a:solidFill>
            <a:schemeClr val="tx1">
              <a:lumMod val="75000"/>
              <a:lumOff val="25000"/>
            </a:schemeClr>
          </a:solidFill>
          <a:ln>
            <a:noFill/>
          </a:ln>
          <a:effectLst>
            <a:innerShdw blurRad="63500" dist="25400" dir="13500000">
              <a:prstClr val="black">
                <a:alpha val="50000"/>
              </a:prstClr>
            </a:innerShdw>
          </a:effectLst>
        </p:spPr>
        <p:txBody>
          <a:bodyPr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endParaRPr lang="zh-CN" altLang="zh-CN" sz="2400">
              <a:solidFill>
                <a:srgbClr val="FFFFFF"/>
              </a:solidFill>
              <a:sym typeface="微软雅黑" pitchFamily="34" charset="-122"/>
            </a:endParaRPr>
          </a:p>
        </p:txBody>
      </p:sp>
      <p:sp>
        <p:nvSpPr>
          <p:cNvPr id="36" name="矩形 35"/>
          <p:cNvSpPr>
            <a:spLocks noChangeArrowheads="1"/>
          </p:cNvSpPr>
          <p:nvPr/>
        </p:nvSpPr>
        <p:spPr bwMode="auto">
          <a:xfrm>
            <a:off x="2852251" y="2540226"/>
            <a:ext cx="8361297" cy="18158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spcBef>
                <a:spcPct val="0"/>
              </a:spcBef>
              <a:buNone/>
            </a:pPr>
            <a:r>
              <a:rPr lang="en-US" altLang="zh-CN" sz="2800"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a:t>
            </a:r>
            <a:r>
              <a:rPr lang="zh-CN" altLang="en-US" sz="2800"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例</a:t>
            </a:r>
            <a:r>
              <a:rPr lang="en-US" altLang="zh-CN" sz="2800"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2-10】</a:t>
            </a:r>
            <a:r>
              <a:rPr lang="zh-CN" altLang="en-US" sz="2800"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编写算法解如下数字迷。</a:t>
            </a:r>
          </a:p>
          <a:p>
            <a:pPr>
              <a:spcBef>
                <a:spcPct val="0"/>
              </a:spcBef>
              <a:buNone/>
            </a:pPr>
            <a:r>
              <a:rPr lang="zh-CN" altLang="en-US" sz="2800"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                         </a:t>
            </a:r>
            <a:r>
              <a:rPr lang="en-US" altLang="zh-CN" sz="2800"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A  B  C  A  B</a:t>
            </a:r>
          </a:p>
          <a:p>
            <a:pPr>
              <a:spcBef>
                <a:spcPct val="0"/>
              </a:spcBef>
              <a:buNone/>
            </a:pPr>
            <a:r>
              <a:rPr lang="en-US" altLang="zh-CN" sz="2800"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                    ×                    A    </a:t>
            </a:r>
          </a:p>
          <a:p>
            <a:pPr>
              <a:spcBef>
                <a:spcPct val="0"/>
              </a:spcBef>
              <a:buNone/>
            </a:pPr>
            <a:r>
              <a:rPr lang="en-US" altLang="zh-CN" sz="2800"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                    D  </a:t>
            </a:r>
            <a:r>
              <a:rPr lang="en-US" altLang="zh-CN" sz="2800" b="1" dirty="0" err="1">
                <a:solidFill>
                  <a:schemeClr val="tx1">
                    <a:lumMod val="65000"/>
                    <a:lumOff val="35000"/>
                  </a:schemeClr>
                </a:solidFill>
                <a:latin typeface="Arial" panose="020B0604020202020204" pitchFamily="34" charset="0"/>
                <a:cs typeface="Arial" panose="020B0604020202020204" pitchFamily="34" charset="0"/>
                <a:sym typeface="Impact" pitchFamily="34" charset="0"/>
              </a:rPr>
              <a:t>D</a:t>
            </a:r>
            <a:r>
              <a:rPr lang="en-US" altLang="zh-CN" sz="2800"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  </a:t>
            </a:r>
            <a:r>
              <a:rPr lang="en-US" altLang="zh-CN" sz="2800" b="1" dirty="0" err="1">
                <a:solidFill>
                  <a:schemeClr val="tx1">
                    <a:lumMod val="65000"/>
                    <a:lumOff val="35000"/>
                  </a:schemeClr>
                </a:solidFill>
                <a:latin typeface="Arial" panose="020B0604020202020204" pitchFamily="34" charset="0"/>
                <a:cs typeface="Arial" panose="020B0604020202020204" pitchFamily="34" charset="0"/>
                <a:sym typeface="Impact" pitchFamily="34" charset="0"/>
              </a:rPr>
              <a:t>D</a:t>
            </a:r>
            <a:r>
              <a:rPr lang="en-US" altLang="zh-CN" sz="2800"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  </a:t>
            </a:r>
            <a:r>
              <a:rPr lang="en-US" altLang="zh-CN" sz="2800" b="1" dirty="0" err="1">
                <a:solidFill>
                  <a:schemeClr val="tx1">
                    <a:lumMod val="65000"/>
                    <a:lumOff val="35000"/>
                  </a:schemeClr>
                </a:solidFill>
                <a:latin typeface="Arial" panose="020B0604020202020204" pitchFamily="34" charset="0"/>
                <a:cs typeface="Arial" panose="020B0604020202020204" pitchFamily="34" charset="0"/>
                <a:sym typeface="Impact" pitchFamily="34" charset="0"/>
              </a:rPr>
              <a:t>D</a:t>
            </a:r>
            <a:r>
              <a:rPr lang="en-US" altLang="zh-CN" sz="2800"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  </a:t>
            </a:r>
            <a:r>
              <a:rPr lang="en-US" altLang="zh-CN" sz="2800" b="1" dirty="0" err="1">
                <a:solidFill>
                  <a:schemeClr val="tx1">
                    <a:lumMod val="65000"/>
                    <a:lumOff val="35000"/>
                  </a:schemeClr>
                </a:solidFill>
                <a:latin typeface="Arial" panose="020B0604020202020204" pitchFamily="34" charset="0"/>
                <a:cs typeface="Arial" panose="020B0604020202020204" pitchFamily="34" charset="0"/>
                <a:sym typeface="Impact" pitchFamily="34" charset="0"/>
              </a:rPr>
              <a:t>D</a:t>
            </a:r>
            <a:r>
              <a:rPr lang="en-US" altLang="zh-CN" sz="2800"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  </a:t>
            </a:r>
            <a:r>
              <a:rPr lang="en-US" altLang="zh-CN" sz="2800" b="1" dirty="0" err="1">
                <a:solidFill>
                  <a:schemeClr val="tx1">
                    <a:lumMod val="65000"/>
                    <a:lumOff val="35000"/>
                  </a:schemeClr>
                </a:solidFill>
                <a:latin typeface="Arial" panose="020B0604020202020204" pitchFamily="34" charset="0"/>
                <a:cs typeface="Arial" panose="020B0604020202020204" pitchFamily="34" charset="0"/>
                <a:sym typeface="Impact" pitchFamily="34" charset="0"/>
              </a:rPr>
              <a:t>D</a:t>
            </a:r>
            <a:endParaRPr lang="en-US" altLang="zh-CN" sz="2800" b="1" dirty="0">
              <a:solidFill>
                <a:schemeClr val="tx1">
                  <a:lumMod val="65000"/>
                  <a:lumOff val="35000"/>
                </a:schemeClr>
              </a:solidFill>
              <a:latin typeface="Arial" panose="020B0604020202020204" pitchFamily="34" charset="0"/>
              <a:cs typeface="Arial" panose="020B0604020202020204" pitchFamily="34" charset="0"/>
              <a:sym typeface="Impact" pitchFamily="34" charset="0"/>
            </a:endParaRPr>
          </a:p>
        </p:txBody>
      </p:sp>
      <p:cxnSp>
        <p:nvCxnSpPr>
          <p:cNvPr id="3" name="直接连接符 2">
            <a:extLst>
              <a:ext uri="{FF2B5EF4-FFF2-40B4-BE49-F238E27FC236}">
                <a16:creationId xmlns:a16="http://schemas.microsoft.com/office/drawing/2014/main" id="{6DC64773-B8DF-48D3-88F5-24710A6564C9}"/>
              </a:ext>
            </a:extLst>
          </p:cNvPr>
          <p:cNvCxnSpPr/>
          <p:nvPr/>
        </p:nvCxnSpPr>
        <p:spPr>
          <a:xfrm>
            <a:off x="4292048" y="3883303"/>
            <a:ext cx="4711700"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16898496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left)">
                                      <p:cBhvr>
                                        <p:cTn id="7" dur="500"/>
                                        <p:tgtEl>
                                          <p:spTgt spid="36"/>
                                        </p:tgtEl>
                                      </p:cBhvr>
                                    </p:animEffect>
                                  </p:childTnLst>
                                </p:cTn>
                              </p:par>
                              <p:par>
                                <p:cTn id="8" presetID="22" presetClass="entr" presetSubtype="4"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down)">
                                      <p:cBhvr>
                                        <p:cTn id="10" dur="500"/>
                                        <p:tgtEl>
                                          <p:spTgt spid="3"/>
                                        </p:tgtEl>
                                      </p:cBhvr>
                                    </p:animEffect>
                                  </p:childTnLst>
                                </p:cTn>
                              </p:par>
                            </p:childTnLst>
                          </p:cTn>
                        </p:par>
                        <p:par>
                          <p:cTn id="11" fill="hold">
                            <p:stCondLst>
                              <p:cond delay="500"/>
                            </p:stCondLst>
                            <p:childTnLst>
                              <p:par>
                                <p:cTn id="12" presetID="53" presetClass="entr" presetSubtype="528" fill="hold" nodeType="afterEffect">
                                  <p:stCondLst>
                                    <p:cond delay="0"/>
                                  </p:stCondLst>
                                  <p:childTnLst>
                                    <p:set>
                                      <p:cBhvr>
                                        <p:cTn id="13" dur="1" fill="hold">
                                          <p:stCondLst>
                                            <p:cond delay="0"/>
                                          </p:stCondLst>
                                        </p:cTn>
                                        <p:tgtEl>
                                          <p:spTgt spid="61"/>
                                        </p:tgtEl>
                                        <p:attrNameLst>
                                          <p:attrName>style.visibility</p:attrName>
                                        </p:attrNameLst>
                                      </p:cBhvr>
                                      <p:to>
                                        <p:strVal val="visible"/>
                                      </p:to>
                                    </p:set>
                                    <p:anim calcmode="lin" valueType="num">
                                      <p:cBhvr>
                                        <p:cTn id="14" dur="500" fill="hold"/>
                                        <p:tgtEl>
                                          <p:spTgt spid="61"/>
                                        </p:tgtEl>
                                        <p:attrNameLst>
                                          <p:attrName>ppt_w</p:attrName>
                                        </p:attrNameLst>
                                      </p:cBhvr>
                                      <p:tavLst>
                                        <p:tav tm="0">
                                          <p:val>
                                            <p:fltVal val="0"/>
                                          </p:val>
                                        </p:tav>
                                        <p:tav tm="100000">
                                          <p:val>
                                            <p:strVal val="#ppt_w"/>
                                          </p:val>
                                        </p:tav>
                                      </p:tavLst>
                                    </p:anim>
                                    <p:anim calcmode="lin" valueType="num">
                                      <p:cBhvr>
                                        <p:cTn id="15" dur="500" fill="hold"/>
                                        <p:tgtEl>
                                          <p:spTgt spid="61"/>
                                        </p:tgtEl>
                                        <p:attrNameLst>
                                          <p:attrName>ppt_h</p:attrName>
                                        </p:attrNameLst>
                                      </p:cBhvr>
                                      <p:tavLst>
                                        <p:tav tm="0">
                                          <p:val>
                                            <p:fltVal val="0"/>
                                          </p:val>
                                        </p:tav>
                                        <p:tav tm="100000">
                                          <p:val>
                                            <p:strVal val="#ppt_h"/>
                                          </p:val>
                                        </p:tav>
                                      </p:tavLst>
                                    </p:anim>
                                    <p:animEffect transition="in" filter="fade">
                                      <p:cBhvr>
                                        <p:cTn id="16" dur="500"/>
                                        <p:tgtEl>
                                          <p:spTgt spid="61"/>
                                        </p:tgtEl>
                                      </p:cBhvr>
                                    </p:animEffect>
                                    <p:anim calcmode="lin" valueType="num">
                                      <p:cBhvr>
                                        <p:cTn id="17" dur="500" fill="hold"/>
                                        <p:tgtEl>
                                          <p:spTgt spid="61"/>
                                        </p:tgtEl>
                                        <p:attrNameLst>
                                          <p:attrName>ppt_x</p:attrName>
                                        </p:attrNameLst>
                                      </p:cBhvr>
                                      <p:tavLst>
                                        <p:tav tm="0">
                                          <p:val>
                                            <p:fltVal val="0.5"/>
                                          </p:val>
                                        </p:tav>
                                        <p:tav tm="100000">
                                          <p:val>
                                            <p:strVal val="#ppt_x"/>
                                          </p:val>
                                        </p:tav>
                                      </p:tavLst>
                                    </p:anim>
                                    <p:anim calcmode="lin" valueType="num">
                                      <p:cBhvr>
                                        <p:cTn id="18" dur="500" fill="hold"/>
                                        <p:tgtEl>
                                          <p:spTgt spid="61"/>
                                        </p:tgtEl>
                                        <p:attrNameLst>
                                          <p:attrName>ppt_y</p:attrName>
                                        </p:attrNameLst>
                                      </p:cBhvr>
                                      <p:tavLst>
                                        <p:tav tm="0">
                                          <p:val>
                                            <p:fltVal val="0.5"/>
                                          </p:val>
                                        </p:tav>
                                        <p:tav tm="100000">
                                          <p:val>
                                            <p:strVal val="#ppt_y"/>
                                          </p:val>
                                        </p:tav>
                                      </p:tavLst>
                                    </p:anim>
                                  </p:childTnLst>
                                </p:cTn>
                              </p:par>
                            </p:childTnLst>
                          </p:cTn>
                        </p:par>
                        <p:par>
                          <p:cTn id="19" fill="hold">
                            <p:stCondLst>
                              <p:cond delay="1000"/>
                            </p:stCondLst>
                            <p:childTnLst>
                              <p:par>
                                <p:cTn id="20" presetID="22" presetClass="entr" presetSubtype="1" fill="hold" grpId="0" nodeType="afterEffect">
                                  <p:stCondLst>
                                    <p:cond delay="0"/>
                                  </p:stCondLst>
                                  <p:childTnLst>
                                    <p:set>
                                      <p:cBhvr>
                                        <p:cTn id="21" dur="1" fill="hold">
                                          <p:stCondLst>
                                            <p:cond delay="0"/>
                                          </p:stCondLst>
                                        </p:cTn>
                                        <p:tgtEl>
                                          <p:spTgt spid="77"/>
                                        </p:tgtEl>
                                        <p:attrNameLst>
                                          <p:attrName>style.visibility</p:attrName>
                                        </p:attrNameLst>
                                      </p:cBhvr>
                                      <p:to>
                                        <p:strVal val="visible"/>
                                      </p:to>
                                    </p:set>
                                    <p:animEffect transition="in" filter="wipe(up)">
                                      <p:cBhvr>
                                        <p:cTn id="22" dur="25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animBg="1"/>
      <p:bldP spid="3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 name="组合 60"/>
          <p:cNvGrpSpPr/>
          <p:nvPr/>
        </p:nvGrpSpPr>
        <p:grpSpPr>
          <a:xfrm>
            <a:off x="802126" y="2754135"/>
            <a:ext cx="1645441" cy="1601965"/>
            <a:chOff x="686947" y="1637240"/>
            <a:chExt cx="2399786" cy="2399786"/>
          </a:xfrm>
        </p:grpSpPr>
        <p:sp>
          <p:nvSpPr>
            <p:cNvPr id="62" name="椭圆 61"/>
            <p:cNvSpPr/>
            <p:nvPr/>
          </p:nvSpPr>
          <p:spPr>
            <a:xfrm>
              <a:off x="686947" y="1637240"/>
              <a:ext cx="2399786" cy="2399786"/>
            </a:xfrm>
            <a:prstGeom prst="ellipse">
              <a:avLst/>
            </a:prstGeom>
            <a:solidFill>
              <a:schemeClr val="accent1"/>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Freeform 22"/>
            <p:cNvSpPr>
              <a:spLocks/>
            </p:cNvSpPr>
            <p:nvPr/>
          </p:nvSpPr>
          <p:spPr bwMode="auto">
            <a:xfrm>
              <a:off x="784711" y="1735004"/>
              <a:ext cx="2204258" cy="2204258"/>
            </a:xfrm>
            <a:prstGeom prst="ellipse">
              <a:avLst/>
            </a:prstGeom>
            <a:gradFill rotWithShape="1">
              <a:gsLst>
                <a:gs pos="63000">
                  <a:srgbClr val="ECECEC"/>
                </a:gs>
                <a:gs pos="100000">
                  <a:srgbClr val="F7F7F7"/>
                </a:gs>
                <a:gs pos="9000">
                  <a:srgbClr val="BEBEBE"/>
                </a:gs>
              </a:gsLst>
              <a:lin ang="7800000" scaled="0"/>
            </a:gradFill>
            <a:ln w="31750">
              <a:gradFill>
                <a:gsLst>
                  <a:gs pos="0">
                    <a:schemeClr val="bg1"/>
                  </a:gs>
                  <a:gs pos="100000">
                    <a:schemeClr val="bg1">
                      <a:lumMod val="85000"/>
                    </a:schemeClr>
                  </a:gs>
                </a:gsLst>
                <a:lin ang="7800000" scaled="0"/>
              </a:gradFill>
            </a:ln>
            <a:effectLst>
              <a:outerShdw blurRad="203200" dist="127000" dir="7200000" sx="102000" sy="102000" algn="ctr" rotWithShape="0">
                <a:schemeClr val="tx1">
                  <a:lumMod val="90000"/>
                  <a:lumOff val="10000"/>
                  <a:alpha val="40000"/>
                </a:schemeClr>
              </a:outerShdw>
            </a:effectLst>
          </p:spPr>
          <p:txBody>
            <a:bodyPr wrap="none" anchor="ctr"/>
            <a:lstStyle/>
            <a:p>
              <a:pPr latinLnBrk="1"/>
              <a:endParaRPr kumimoji="1" lang="zh-CN" altLang="en-US" sz="2400">
                <a:solidFill>
                  <a:srgbClr val="000000"/>
                </a:solidFill>
                <a:latin typeface="굴림" charset="-127"/>
                <a:ea typeface="굴림" charset="-127"/>
              </a:endParaRPr>
            </a:p>
          </p:txBody>
        </p:sp>
      </p:grpSp>
      <p:sp>
        <p:nvSpPr>
          <p:cNvPr id="77" name="等腰三角形 15"/>
          <p:cNvSpPr>
            <a:spLocks noChangeArrowheads="1"/>
          </p:cNvSpPr>
          <p:nvPr/>
        </p:nvSpPr>
        <p:spPr bwMode="auto">
          <a:xfrm rot="16200000" flipV="1">
            <a:off x="1739107" y="4661932"/>
            <a:ext cx="287867" cy="192617"/>
          </a:xfrm>
          <a:prstGeom prst="triangle">
            <a:avLst>
              <a:gd name="adj" fmla="val 50000"/>
            </a:avLst>
          </a:prstGeom>
          <a:solidFill>
            <a:schemeClr val="tx1">
              <a:lumMod val="75000"/>
              <a:lumOff val="25000"/>
            </a:schemeClr>
          </a:solidFill>
          <a:ln>
            <a:noFill/>
          </a:ln>
          <a:effectLst>
            <a:innerShdw blurRad="63500" dist="25400" dir="13500000">
              <a:prstClr val="black">
                <a:alpha val="50000"/>
              </a:prstClr>
            </a:innerShdw>
          </a:effectLst>
        </p:spPr>
        <p:txBody>
          <a:bodyPr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endParaRPr lang="zh-CN" altLang="zh-CN" sz="2400">
              <a:solidFill>
                <a:srgbClr val="FFFFFF"/>
              </a:solidFill>
              <a:sym typeface="微软雅黑" pitchFamily="34" charset="-122"/>
            </a:endParaRPr>
          </a:p>
        </p:txBody>
      </p:sp>
      <p:sp>
        <p:nvSpPr>
          <p:cNvPr id="81" name="Rectangle 60"/>
          <p:cNvSpPr/>
          <p:nvPr/>
        </p:nvSpPr>
        <p:spPr>
          <a:xfrm>
            <a:off x="2592092" y="1188051"/>
            <a:ext cx="9106335" cy="461665"/>
          </a:xfrm>
          <a:prstGeom prst="rect">
            <a:avLst/>
          </a:prstGeom>
        </p:spPr>
        <p:txBody>
          <a:bodyPr wrap="square">
            <a:spAutoFit/>
          </a:bodyPr>
          <a:lstStyle/>
          <a:p>
            <a:pPr>
              <a:defRPr/>
            </a:pPr>
            <a:r>
              <a:rPr lang="zh-CN" altLang="en-US" sz="2400" dirty="0">
                <a:solidFill>
                  <a:srgbClr val="FF0000"/>
                </a:solidFill>
                <a:latin typeface="Calibri" pitchFamily="34" charset="0"/>
                <a:cs typeface="Calibri" pitchFamily="34" charset="0"/>
              </a:rPr>
              <a:t>算法设计</a:t>
            </a:r>
            <a:r>
              <a:rPr lang="en-US" altLang="zh-CN" sz="2400" dirty="0">
                <a:solidFill>
                  <a:srgbClr val="FF0000"/>
                </a:solidFill>
                <a:latin typeface="Calibri" pitchFamily="34" charset="0"/>
                <a:cs typeface="Calibri" pitchFamily="34" charset="0"/>
              </a:rPr>
              <a:t>1</a:t>
            </a:r>
            <a:r>
              <a:rPr lang="zh-CN" altLang="en-US" sz="2400" dirty="0">
                <a:solidFill>
                  <a:schemeClr val="tx1">
                    <a:lumMod val="75000"/>
                    <a:lumOff val="25000"/>
                  </a:schemeClr>
                </a:solidFill>
                <a:latin typeface="Calibri" pitchFamily="34" charset="0"/>
                <a:cs typeface="Calibri" pitchFamily="34" charset="0"/>
              </a:rPr>
              <a:t>：按乘法枚举</a:t>
            </a:r>
            <a:endParaRPr lang="en-US" altLang="zh-CN" sz="2400" dirty="0">
              <a:solidFill>
                <a:schemeClr val="tx1">
                  <a:lumMod val="75000"/>
                  <a:lumOff val="25000"/>
                </a:schemeClr>
              </a:solidFill>
              <a:latin typeface="Calibri" pitchFamily="34" charset="0"/>
              <a:cs typeface="Calibri" pitchFamily="34" charset="0"/>
            </a:endParaRPr>
          </a:p>
        </p:txBody>
      </p:sp>
      <p:sp>
        <p:nvSpPr>
          <p:cNvPr id="23" name="Rectangle 60">
            <a:extLst>
              <a:ext uri="{FF2B5EF4-FFF2-40B4-BE49-F238E27FC236}">
                <a16:creationId xmlns:a16="http://schemas.microsoft.com/office/drawing/2014/main" id="{EE548206-8370-4A6C-84E0-CDE73557D0CF}"/>
              </a:ext>
            </a:extLst>
          </p:cNvPr>
          <p:cNvSpPr/>
          <p:nvPr/>
        </p:nvSpPr>
        <p:spPr>
          <a:xfrm>
            <a:off x="2592092" y="2054878"/>
            <a:ext cx="9365891" cy="3493264"/>
          </a:xfrm>
          <a:prstGeom prst="rect">
            <a:avLst/>
          </a:prstGeom>
        </p:spPr>
        <p:txBody>
          <a:bodyPr wrap="square">
            <a:spAutoFit/>
          </a:bodyPr>
          <a:lstStyle/>
          <a:p>
            <a:pPr>
              <a:defRPr/>
            </a:pPr>
            <a:r>
              <a:rPr lang="en-US" altLang="zh-CN" sz="2400" dirty="0">
                <a:solidFill>
                  <a:schemeClr val="tx1">
                    <a:lumMod val="75000"/>
                    <a:lumOff val="25000"/>
                  </a:schemeClr>
                </a:solidFill>
                <a:latin typeface="Calibri" pitchFamily="34" charset="0"/>
                <a:cs typeface="Calibri" pitchFamily="34" charset="0"/>
              </a:rPr>
              <a:t>1</a:t>
            </a:r>
            <a:r>
              <a:rPr lang="zh-CN" altLang="en-US" sz="2400" dirty="0">
                <a:solidFill>
                  <a:schemeClr val="tx1">
                    <a:lumMod val="75000"/>
                    <a:lumOff val="25000"/>
                  </a:schemeClr>
                </a:solidFill>
                <a:latin typeface="Calibri" pitchFamily="34" charset="0"/>
                <a:cs typeface="Calibri" pitchFamily="34" charset="0"/>
              </a:rPr>
              <a:t>、</a:t>
            </a:r>
            <a:r>
              <a:rPr lang="en-US" altLang="zh-CN" sz="2400" dirty="0">
                <a:solidFill>
                  <a:schemeClr val="tx1">
                    <a:lumMod val="75000"/>
                    <a:lumOff val="25000"/>
                  </a:schemeClr>
                </a:solidFill>
                <a:latin typeface="Calibri" pitchFamily="34" charset="0"/>
                <a:cs typeface="Calibri" pitchFamily="34" charset="0"/>
              </a:rPr>
              <a:t> </a:t>
            </a:r>
            <a:r>
              <a:rPr lang="zh-CN" altLang="en-US" sz="2400" dirty="0">
                <a:solidFill>
                  <a:schemeClr val="tx1">
                    <a:lumMod val="75000"/>
                    <a:lumOff val="25000"/>
                  </a:schemeClr>
                </a:solidFill>
                <a:latin typeface="Calibri" pitchFamily="34" charset="0"/>
                <a:cs typeface="Calibri" pitchFamily="34" charset="0"/>
              </a:rPr>
              <a:t>确定</a:t>
            </a:r>
            <a:r>
              <a:rPr lang="zh-CN" altLang="en-US" sz="2400" dirty="0">
                <a:solidFill>
                  <a:srgbClr val="FF0000"/>
                </a:solidFill>
                <a:latin typeface="Calibri" pitchFamily="34" charset="0"/>
                <a:cs typeface="Calibri" pitchFamily="34" charset="0"/>
              </a:rPr>
              <a:t>枚举范围</a:t>
            </a:r>
            <a:r>
              <a:rPr lang="zh-CN" altLang="en-US" sz="2400" dirty="0">
                <a:solidFill>
                  <a:schemeClr val="tx1">
                    <a:lumMod val="75000"/>
                    <a:lumOff val="25000"/>
                  </a:schemeClr>
                </a:solidFill>
                <a:latin typeface="Calibri" pitchFamily="34" charset="0"/>
                <a:cs typeface="Calibri" pitchFamily="34" charset="0"/>
              </a:rPr>
              <a:t>：</a:t>
            </a:r>
          </a:p>
          <a:p>
            <a:pPr>
              <a:defRPr/>
            </a:pPr>
            <a:r>
              <a:rPr lang="en-US" altLang="zh-CN" sz="2400" dirty="0">
                <a:solidFill>
                  <a:schemeClr val="tx1">
                    <a:lumMod val="75000"/>
                    <a:lumOff val="25000"/>
                  </a:schemeClr>
                </a:solidFill>
                <a:latin typeface="Calibri" pitchFamily="34" charset="0"/>
                <a:cs typeface="Calibri" pitchFamily="34" charset="0"/>
              </a:rPr>
              <a:t>       A</a:t>
            </a:r>
            <a:r>
              <a:rPr lang="zh-CN" altLang="en-US" sz="2400" dirty="0">
                <a:solidFill>
                  <a:schemeClr val="tx1">
                    <a:lumMod val="75000"/>
                    <a:lumOff val="25000"/>
                  </a:schemeClr>
                </a:solidFill>
                <a:latin typeface="Calibri" pitchFamily="34" charset="0"/>
                <a:cs typeface="Calibri" pitchFamily="34" charset="0"/>
              </a:rPr>
              <a:t>：</a:t>
            </a:r>
            <a:r>
              <a:rPr lang="en-US" altLang="zh-CN" sz="2400" dirty="0">
                <a:solidFill>
                  <a:schemeClr val="tx1">
                    <a:lumMod val="75000"/>
                    <a:lumOff val="25000"/>
                  </a:schemeClr>
                </a:solidFill>
                <a:latin typeface="Calibri" pitchFamily="34" charset="0"/>
                <a:cs typeface="Calibri" pitchFamily="34" charset="0"/>
              </a:rPr>
              <a:t>3——9</a:t>
            </a:r>
            <a:r>
              <a:rPr lang="zh-CN" altLang="en-US" sz="2400" dirty="0">
                <a:solidFill>
                  <a:schemeClr val="tx1">
                    <a:lumMod val="75000"/>
                    <a:lumOff val="25000"/>
                  </a:schemeClr>
                </a:solidFill>
                <a:latin typeface="Calibri" pitchFamily="34" charset="0"/>
                <a:cs typeface="Calibri" pitchFamily="34" charset="0"/>
              </a:rPr>
              <a:t>（</a:t>
            </a:r>
            <a:r>
              <a:rPr lang="en-US" altLang="zh-CN" sz="2400" dirty="0">
                <a:solidFill>
                  <a:schemeClr val="tx1">
                    <a:lumMod val="75000"/>
                    <a:lumOff val="25000"/>
                  </a:schemeClr>
                </a:solidFill>
                <a:latin typeface="Calibri" pitchFamily="34" charset="0"/>
                <a:cs typeface="Calibri" pitchFamily="34" charset="0"/>
              </a:rPr>
              <a:t>A=1</a:t>
            </a:r>
            <a:r>
              <a:rPr lang="zh-CN" altLang="en-US" sz="2400" dirty="0">
                <a:solidFill>
                  <a:schemeClr val="tx1">
                    <a:lumMod val="75000"/>
                    <a:lumOff val="25000"/>
                  </a:schemeClr>
                </a:solidFill>
                <a:latin typeface="Calibri" pitchFamily="34" charset="0"/>
                <a:cs typeface="Calibri" pitchFamily="34" charset="0"/>
              </a:rPr>
              <a:t>，</a:t>
            </a:r>
            <a:r>
              <a:rPr lang="en-US" altLang="zh-CN" sz="2400" dirty="0">
                <a:solidFill>
                  <a:schemeClr val="tx1">
                    <a:lumMod val="75000"/>
                    <a:lumOff val="25000"/>
                  </a:schemeClr>
                </a:solidFill>
                <a:latin typeface="Calibri" pitchFamily="34" charset="0"/>
                <a:cs typeface="Calibri" pitchFamily="34" charset="0"/>
              </a:rPr>
              <a:t>2</a:t>
            </a:r>
            <a:r>
              <a:rPr lang="zh-CN" altLang="en-US" sz="2400" dirty="0">
                <a:solidFill>
                  <a:schemeClr val="tx1">
                    <a:lumMod val="75000"/>
                    <a:lumOff val="25000"/>
                  </a:schemeClr>
                </a:solidFill>
                <a:latin typeface="Calibri" pitchFamily="34" charset="0"/>
                <a:cs typeface="Calibri" pitchFamily="34" charset="0"/>
              </a:rPr>
              <a:t>时积不会得到六位数）</a:t>
            </a:r>
            <a:r>
              <a:rPr lang="en-US" altLang="zh-CN" sz="2400" dirty="0">
                <a:solidFill>
                  <a:schemeClr val="tx1">
                    <a:lumMod val="75000"/>
                    <a:lumOff val="25000"/>
                  </a:schemeClr>
                </a:solidFill>
                <a:latin typeface="Calibri" pitchFamily="34" charset="0"/>
                <a:cs typeface="Calibri" pitchFamily="34" charset="0"/>
              </a:rPr>
              <a:t>,B</a:t>
            </a:r>
            <a:r>
              <a:rPr lang="zh-CN" altLang="en-US" sz="2400" dirty="0">
                <a:solidFill>
                  <a:schemeClr val="tx1">
                    <a:lumMod val="75000"/>
                    <a:lumOff val="25000"/>
                  </a:schemeClr>
                </a:solidFill>
                <a:latin typeface="Calibri" pitchFamily="34" charset="0"/>
                <a:cs typeface="Calibri" pitchFamily="34" charset="0"/>
              </a:rPr>
              <a:t>：</a:t>
            </a:r>
            <a:r>
              <a:rPr lang="en-US" altLang="zh-CN" sz="2400" dirty="0">
                <a:solidFill>
                  <a:schemeClr val="tx1">
                    <a:lumMod val="75000"/>
                    <a:lumOff val="25000"/>
                  </a:schemeClr>
                </a:solidFill>
                <a:latin typeface="Calibri" pitchFamily="34" charset="0"/>
                <a:cs typeface="Calibri" pitchFamily="34" charset="0"/>
              </a:rPr>
              <a:t>0——9, C</a:t>
            </a:r>
            <a:r>
              <a:rPr lang="zh-CN" altLang="en-US" sz="2400" dirty="0">
                <a:solidFill>
                  <a:schemeClr val="tx1">
                    <a:lumMod val="75000"/>
                    <a:lumOff val="25000"/>
                  </a:schemeClr>
                </a:solidFill>
                <a:latin typeface="Calibri" pitchFamily="34" charset="0"/>
                <a:cs typeface="Calibri" pitchFamily="34" charset="0"/>
              </a:rPr>
              <a:t>：</a:t>
            </a:r>
            <a:r>
              <a:rPr lang="en-US" altLang="zh-CN" sz="2400" dirty="0">
                <a:solidFill>
                  <a:schemeClr val="tx1">
                    <a:lumMod val="75000"/>
                    <a:lumOff val="25000"/>
                  </a:schemeClr>
                </a:solidFill>
                <a:latin typeface="Calibri" pitchFamily="34" charset="0"/>
                <a:cs typeface="Calibri" pitchFamily="34" charset="0"/>
              </a:rPr>
              <a:t>0——9 </a:t>
            </a:r>
            <a:r>
              <a:rPr lang="zh-CN" altLang="en-US" sz="2400" dirty="0">
                <a:solidFill>
                  <a:schemeClr val="tx1">
                    <a:lumMod val="75000"/>
                    <a:lumOff val="25000"/>
                  </a:schemeClr>
                </a:solidFill>
                <a:latin typeface="Calibri" pitchFamily="34" charset="0"/>
                <a:cs typeface="Calibri" pitchFamily="34" charset="0"/>
              </a:rPr>
              <a:t>六位数表示为</a:t>
            </a:r>
            <a:r>
              <a:rPr lang="en-US" altLang="zh-CN" sz="2400" dirty="0">
                <a:solidFill>
                  <a:schemeClr val="tx1">
                    <a:lumMod val="75000"/>
                    <a:lumOff val="25000"/>
                  </a:schemeClr>
                </a:solidFill>
                <a:latin typeface="Calibri" pitchFamily="34" charset="0"/>
                <a:cs typeface="Calibri" pitchFamily="34" charset="0"/>
              </a:rPr>
              <a:t>A*10000+B*1000+C*100+A*10+B</a:t>
            </a:r>
            <a:r>
              <a:rPr lang="zh-CN" altLang="en-US" sz="2400" dirty="0">
                <a:solidFill>
                  <a:schemeClr val="tx1">
                    <a:lumMod val="75000"/>
                    <a:lumOff val="25000"/>
                  </a:schemeClr>
                </a:solidFill>
                <a:latin typeface="Calibri" pitchFamily="34" charset="0"/>
                <a:cs typeface="Calibri" pitchFamily="34" charset="0"/>
              </a:rPr>
              <a:t>，共尝试</a:t>
            </a:r>
            <a:r>
              <a:rPr lang="en-US" altLang="zh-CN" sz="2400" dirty="0">
                <a:solidFill>
                  <a:schemeClr val="tx1">
                    <a:lumMod val="75000"/>
                    <a:lumOff val="25000"/>
                  </a:schemeClr>
                </a:solidFill>
                <a:latin typeface="Calibri" pitchFamily="34" charset="0"/>
                <a:cs typeface="Calibri" pitchFamily="34" charset="0"/>
              </a:rPr>
              <a:t>700</a:t>
            </a:r>
            <a:r>
              <a:rPr lang="zh-CN" altLang="en-US" sz="2400" dirty="0">
                <a:solidFill>
                  <a:schemeClr val="tx1">
                    <a:lumMod val="75000"/>
                    <a:lumOff val="25000"/>
                  </a:schemeClr>
                </a:solidFill>
                <a:latin typeface="Calibri" pitchFamily="34" charset="0"/>
                <a:cs typeface="Calibri" pitchFamily="34" charset="0"/>
              </a:rPr>
              <a:t>（</a:t>
            </a:r>
            <a:r>
              <a:rPr lang="en-US" altLang="zh-CN" sz="2400" dirty="0">
                <a:solidFill>
                  <a:schemeClr val="tx1">
                    <a:lumMod val="75000"/>
                    <a:lumOff val="25000"/>
                  </a:schemeClr>
                </a:solidFill>
                <a:latin typeface="Calibri" pitchFamily="34" charset="0"/>
                <a:cs typeface="Calibri" pitchFamily="34" charset="0"/>
              </a:rPr>
              <a:t>7</a:t>
            </a:r>
            <a:r>
              <a:rPr lang="zh-CN" altLang="en-US" sz="2400" dirty="0">
                <a:solidFill>
                  <a:schemeClr val="tx1">
                    <a:lumMod val="75000"/>
                    <a:lumOff val="25000"/>
                  </a:schemeClr>
                </a:solidFill>
                <a:latin typeface="Calibri" pitchFamily="34" charset="0"/>
                <a:cs typeface="Calibri" pitchFamily="34" charset="0"/>
              </a:rPr>
              <a:t>*</a:t>
            </a:r>
            <a:r>
              <a:rPr lang="en-US" altLang="zh-CN" sz="2400" dirty="0">
                <a:solidFill>
                  <a:schemeClr val="tx1">
                    <a:lumMod val="75000"/>
                    <a:lumOff val="25000"/>
                  </a:schemeClr>
                </a:solidFill>
                <a:latin typeface="Calibri" pitchFamily="34" charset="0"/>
                <a:cs typeface="Calibri" pitchFamily="34" charset="0"/>
              </a:rPr>
              <a:t>10</a:t>
            </a:r>
            <a:r>
              <a:rPr lang="zh-CN" altLang="en-US" sz="2400" dirty="0">
                <a:solidFill>
                  <a:schemeClr val="tx1">
                    <a:lumMod val="75000"/>
                    <a:lumOff val="25000"/>
                  </a:schemeClr>
                </a:solidFill>
                <a:latin typeface="Calibri" pitchFamily="34" charset="0"/>
                <a:cs typeface="Calibri" pitchFamily="34" charset="0"/>
              </a:rPr>
              <a:t>*</a:t>
            </a:r>
            <a:r>
              <a:rPr lang="en-US" altLang="zh-CN" sz="2400" dirty="0">
                <a:solidFill>
                  <a:schemeClr val="tx1">
                    <a:lumMod val="75000"/>
                    <a:lumOff val="25000"/>
                  </a:schemeClr>
                </a:solidFill>
                <a:latin typeface="Calibri" pitchFamily="34" charset="0"/>
                <a:cs typeface="Calibri" pitchFamily="34" charset="0"/>
              </a:rPr>
              <a:t>10</a:t>
            </a:r>
            <a:r>
              <a:rPr lang="zh-CN" altLang="en-US" sz="2400" dirty="0">
                <a:solidFill>
                  <a:schemeClr val="tx1">
                    <a:lumMod val="75000"/>
                    <a:lumOff val="25000"/>
                  </a:schemeClr>
                </a:solidFill>
                <a:latin typeface="Calibri" pitchFamily="34" charset="0"/>
                <a:cs typeface="Calibri" pitchFamily="34" charset="0"/>
              </a:rPr>
              <a:t>）次。</a:t>
            </a:r>
          </a:p>
          <a:p>
            <a:pPr>
              <a:spcBef>
                <a:spcPts val="600"/>
              </a:spcBef>
              <a:defRPr/>
            </a:pPr>
            <a:r>
              <a:rPr lang="en-US" altLang="zh-CN" sz="2400" dirty="0">
                <a:solidFill>
                  <a:schemeClr val="tx1">
                    <a:lumMod val="75000"/>
                    <a:lumOff val="25000"/>
                  </a:schemeClr>
                </a:solidFill>
                <a:latin typeface="Calibri" pitchFamily="34" charset="0"/>
                <a:cs typeface="Calibri" pitchFamily="34" charset="0"/>
              </a:rPr>
              <a:t>2</a:t>
            </a:r>
            <a:r>
              <a:rPr lang="zh-CN" altLang="en-US" sz="2400" dirty="0" smtClean="0">
                <a:solidFill>
                  <a:schemeClr val="tx1">
                    <a:lumMod val="75000"/>
                    <a:lumOff val="25000"/>
                  </a:schemeClr>
                </a:solidFill>
                <a:latin typeface="Calibri" pitchFamily="34" charset="0"/>
                <a:cs typeface="Calibri" pitchFamily="34" charset="0"/>
              </a:rPr>
              <a:t>、</a:t>
            </a:r>
            <a:r>
              <a:rPr lang="zh-CN" altLang="en-US" sz="2400" dirty="0" smtClean="0">
                <a:solidFill>
                  <a:srgbClr val="FF0000"/>
                </a:solidFill>
                <a:latin typeface="Calibri" pitchFamily="34" charset="0"/>
                <a:cs typeface="Calibri" pitchFamily="34" charset="0"/>
              </a:rPr>
              <a:t>约束条件</a:t>
            </a:r>
            <a:r>
              <a:rPr lang="zh-CN" altLang="en-US" sz="2400" dirty="0">
                <a:solidFill>
                  <a:schemeClr val="tx1">
                    <a:lumMod val="75000"/>
                    <a:lumOff val="25000"/>
                  </a:schemeClr>
                </a:solidFill>
                <a:latin typeface="Calibri" pitchFamily="34" charset="0"/>
                <a:cs typeface="Calibri" pitchFamily="34" charset="0"/>
              </a:rPr>
              <a:t>：</a:t>
            </a:r>
          </a:p>
          <a:p>
            <a:pPr>
              <a:defRPr/>
            </a:pPr>
            <a:r>
              <a:rPr lang="zh-CN" altLang="en-US" sz="2400" dirty="0">
                <a:solidFill>
                  <a:schemeClr val="tx1">
                    <a:lumMod val="75000"/>
                    <a:lumOff val="25000"/>
                  </a:schemeClr>
                </a:solidFill>
                <a:latin typeface="Calibri" pitchFamily="34" charset="0"/>
                <a:cs typeface="Calibri" pitchFamily="34" charset="0"/>
              </a:rPr>
              <a:t>         每次尝试，先求五位数与</a:t>
            </a:r>
            <a:r>
              <a:rPr lang="en-US" altLang="zh-CN" sz="2400" dirty="0">
                <a:solidFill>
                  <a:schemeClr val="tx1">
                    <a:lumMod val="75000"/>
                    <a:lumOff val="25000"/>
                  </a:schemeClr>
                </a:solidFill>
                <a:latin typeface="Calibri" pitchFamily="34" charset="0"/>
                <a:cs typeface="Calibri" pitchFamily="34" charset="0"/>
              </a:rPr>
              <a:t>A</a:t>
            </a:r>
            <a:r>
              <a:rPr lang="zh-CN" altLang="en-US" sz="2400" dirty="0">
                <a:solidFill>
                  <a:schemeClr val="tx1">
                    <a:lumMod val="75000"/>
                    <a:lumOff val="25000"/>
                  </a:schemeClr>
                </a:solidFill>
                <a:latin typeface="Calibri" pitchFamily="34" charset="0"/>
                <a:cs typeface="Calibri" pitchFamily="34" charset="0"/>
              </a:rPr>
              <a:t>的积，再测试积的各位是否相同，若相同则找到了问题的解。测试积的各位是否相同比较简单的方法：（</a:t>
            </a:r>
            <a:r>
              <a:rPr lang="en-US" altLang="zh-CN" sz="2400" dirty="0">
                <a:solidFill>
                  <a:schemeClr val="tx1">
                    <a:lumMod val="75000"/>
                    <a:lumOff val="25000"/>
                  </a:schemeClr>
                </a:solidFill>
                <a:latin typeface="Calibri" pitchFamily="34" charset="0"/>
                <a:cs typeface="Calibri" pitchFamily="34" charset="0"/>
              </a:rPr>
              <a:t>1</a:t>
            </a:r>
            <a:r>
              <a:rPr lang="zh-CN" altLang="en-US" sz="2400" dirty="0">
                <a:solidFill>
                  <a:schemeClr val="tx1">
                    <a:lumMod val="75000"/>
                    <a:lumOff val="25000"/>
                  </a:schemeClr>
                </a:solidFill>
                <a:latin typeface="Calibri" pitchFamily="34" charset="0"/>
                <a:cs typeface="Calibri" pitchFamily="34" charset="0"/>
              </a:rPr>
              <a:t>）从低位开始，每次都取数据的个位（取模运算）；（</a:t>
            </a:r>
            <a:r>
              <a:rPr lang="en-US" altLang="zh-CN" sz="2400" dirty="0">
                <a:solidFill>
                  <a:schemeClr val="tx1">
                    <a:lumMod val="75000"/>
                    <a:lumOff val="25000"/>
                  </a:schemeClr>
                </a:solidFill>
                <a:latin typeface="Calibri" pitchFamily="34" charset="0"/>
                <a:cs typeface="Calibri" pitchFamily="34" charset="0"/>
              </a:rPr>
              <a:t>2</a:t>
            </a:r>
            <a:r>
              <a:rPr lang="zh-CN" altLang="en-US" sz="2400" dirty="0">
                <a:solidFill>
                  <a:schemeClr val="tx1">
                    <a:lumMod val="75000"/>
                    <a:lumOff val="25000"/>
                  </a:schemeClr>
                </a:solidFill>
                <a:latin typeface="Calibri" pitchFamily="34" charset="0"/>
                <a:cs typeface="Calibri" pitchFamily="34" charset="0"/>
              </a:rPr>
              <a:t>）然后整除</a:t>
            </a:r>
            <a:r>
              <a:rPr lang="en-US" altLang="zh-CN" sz="2400" dirty="0">
                <a:solidFill>
                  <a:schemeClr val="tx1">
                    <a:lumMod val="75000"/>
                    <a:lumOff val="25000"/>
                  </a:schemeClr>
                </a:solidFill>
                <a:latin typeface="Calibri" pitchFamily="34" charset="0"/>
                <a:cs typeface="Calibri" pitchFamily="34" charset="0"/>
              </a:rPr>
              <a:t>10</a:t>
            </a:r>
            <a:r>
              <a:rPr lang="zh-CN" altLang="en-US" sz="2400" dirty="0">
                <a:solidFill>
                  <a:schemeClr val="tx1">
                    <a:lumMod val="75000"/>
                    <a:lumOff val="25000"/>
                  </a:schemeClr>
                </a:solidFill>
                <a:latin typeface="Calibri" pitchFamily="34" charset="0"/>
                <a:cs typeface="Calibri" pitchFamily="34" charset="0"/>
              </a:rPr>
              <a:t>（去掉个位数字），使高位的数字不断变成个位，并逐一比较。</a:t>
            </a:r>
          </a:p>
        </p:txBody>
      </p:sp>
      <p:grpSp>
        <p:nvGrpSpPr>
          <p:cNvPr id="10" name="组合 9">
            <a:extLst>
              <a:ext uri="{FF2B5EF4-FFF2-40B4-BE49-F238E27FC236}">
                <a16:creationId xmlns:a16="http://schemas.microsoft.com/office/drawing/2014/main" id="{17E25892-7D81-405B-97D2-D75066085F74}"/>
              </a:ext>
            </a:extLst>
          </p:cNvPr>
          <p:cNvGrpSpPr/>
          <p:nvPr/>
        </p:nvGrpSpPr>
        <p:grpSpPr>
          <a:xfrm>
            <a:off x="7712901" y="782889"/>
            <a:ext cx="3659121" cy="1200321"/>
            <a:chOff x="2255904" y="259428"/>
            <a:chExt cx="3659121" cy="1200321"/>
          </a:xfrm>
        </p:grpSpPr>
        <p:sp>
          <p:nvSpPr>
            <p:cNvPr id="11" name="矩形 10"/>
            <p:cNvSpPr>
              <a:spLocks noChangeArrowheads="1"/>
            </p:cNvSpPr>
            <p:nvPr/>
          </p:nvSpPr>
          <p:spPr bwMode="auto">
            <a:xfrm>
              <a:off x="2255904" y="259428"/>
              <a:ext cx="3659121" cy="1200321"/>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spcBef>
                  <a:spcPct val="0"/>
                </a:spcBef>
                <a:buNone/>
              </a:pPr>
              <a:r>
                <a:rPr lang="en-US" altLang="zh-CN" sz="1800"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a:t>
              </a:r>
              <a:r>
                <a:rPr lang="zh-CN" altLang="en-US" sz="1800"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例</a:t>
              </a:r>
              <a:r>
                <a:rPr lang="en-US" altLang="zh-CN" sz="1800"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2-10】</a:t>
              </a:r>
              <a:r>
                <a:rPr lang="zh-CN" altLang="en-US" sz="1800"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编写算法解如下数字迷。</a:t>
              </a:r>
            </a:p>
            <a:p>
              <a:pPr>
                <a:spcBef>
                  <a:spcPct val="0"/>
                </a:spcBef>
                <a:buNone/>
              </a:pPr>
              <a:r>
                <a:rPr lang="zh-CN" altLang="en-US" sz="1800"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                         </a:t>
              </a:r>
              <a:r>
                <a:rPr lang="en-US" altLang="zh-CN" sz="1800"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A  B  C  A  B</a:t>
              </a:r>
            </a:p>
            <a:p>
              <a:pPr>
                <a:spcBef>
                  <a:spcPct val="0"/>
                </a:spcBef>
                <a:buNone/>
              </a:pPr>
              <a:r>
                <a:rPr lang="en-US" altLang="zh-CN" sz="1800"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                    ×                    A    </a:t>
              </a:r>
            </a:p>
            <a:p>
              <a:pPr>
                <a:spcBef>
                  <a:spcPct val="0"/>
                </a:spcBef>
                <a:buNone/>
              </a:pPr>
              <a:r>
                <a:rPr lang="en-US" altLang="zh-CN" sz="1800"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                    D  </a:t>
              </a:r>
              <a:r>
                <a:rPr lang="en-US" altLang="zh-CN" sz="1800" b="1" dirty="0" err="1">
                  <a:solidFill>
                    <a:schemeClr val="tx1">
                      <a:lumMod val="65000"/>
                      <a:lumOff val="35000"/>
                    </a:schemeClr>
                  </a:solidFill>
                  <a:latin typeface="Arial" panose="020B0604020202020204" pitchFamily="34" charset="0"/>
                  <a:cs typeface="Arial" panose="020B0604020202020204" pitchFamily="34" charset="0"/>
                  <a:sym typeface="Impact" pitchFamily="34" charset="0"/>
                </a:rPr>
                <a:t>D</a:t>
              </a:r>
              <a:r>
                <a:rPr lang="en-US" altLang="zh-CN" sz="1800"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  </a:t>
              </a:r>
              <a:r>
                <a:rPr lang="en-US" altLang="zh-CN" sz="1800" b="1" dirty="0" err="1">
                  <a:solidFill>
                    <a:schemeClr val="tx1">
                      <a:lumMod val="65000"/>
                      <a:lumOff val="35000"/>
                    </a:schemeClr>
                  </a:solidFill>
                  <a:latin typeface="Arial" panose="020B0604020202020204" pitchFamily="34" charset="0"/>
                  <a:cs typeface="Arial" panose="020B0604020202020204" pitchFamily="34" charset="0"/>
                  <a:sym typeface="Impact" pitchFamily="34" charset="0"/>
                </a:rPr>
                <a:t>D</a:t>
              </a:r>
              <a:r>
                <a:rPr lang="en-US" altLang="zh-CN" sz="1800"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  </a:t>
              </a:r>
              <a:r>
                <a:rPr lang="en-US" altLang="zh-CN" sz="1800" b="1" dirty="0" err="1">
                  <a:solidFill>
                    <a:schemeClr val="tx1">
                      <a:lumMod val="65000"/>
                      <a:lumOff val="35000"/>
                    </a:schemeClr>
                  </a:solidFill>
                  <a:latin typeface="Arial" panose="020B0604020202020204" pitchFamily="34" charset="0"/>
                  <a:cs typeface="Arial" panose="020B0604020202020204" pitchFamily="34" charset="0"/>
                  <a:sym typeface="Impact" pitchFamily="34" charset="0"/>
                </a:rPr>
                <a:t>D</a:t>
              </a:r>
              <a:r>
                <a:rPr lang="en-US" altLang="zh-CN" sz="1800"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  </a:t>
              </a:r>
              <a:r>
                <a:rPr lang="en-US" altLang="zh-CN" sz="1800" b="1" dirty="0" err="1">
                  <a:solidFill>
                    <a:schemeClr val="tx1">
                      <a:lumMod val="65000"/>
                      <a:lumOff val="35000"/>
                    </a:schemeClr>
                  </a:solidFill>
                  <a:latin typeface="Arial" panose="020B0604020202020204" pitchFamily="34" charset="0"/>
                  <a:cs typeface="Arial" panose="020B0604020202020204" pitchFamily="34" charset="0"/>
                  <a:sym typeface="Impact" pitchFamily="34" charset="0"/>
                </a:rPr>
                <a:t>D</a:t>
              </a:r>
              <a:r>
                <a:rPr lang="en-US" altLang="zh-CN" sz="1800"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  </a:t>
              </a:r>
              <a:r>
                <a:rPr lang="en-US" altLang="zh-CN" sz="1800" b="1" dirty="0" err="1">
                  <a:solidFill>
                    <a:schemeClr val="tx1">
                      <a:lumMod val="65000"/>
                      <a:lumOff val="35000"/>
                    </a:schemeClr>
                  </a:solidFill>
                  <a:latin typeface="Arial" panose="020B0604020202020204" pitchFamily="34" charset="0"/>
                  <a:cs typeface="Arial" panose="020B0604020202020204" pitchFamily="34" charset="0"/>
                  <a:sym typeface="Impact" pitchFamily="34" charset="0"/>
                </a:rPr>
                <a:t>D</a:t>
              </a:r>
              <a:endParaRPr lang="en-US" altLang="zh-CN" sz="1800" b="1" dirty="0">
                <a:solidFill>
                  <a:schemeClr val="tx1">
                    <a:lumMod val="65000"/>
                    <a:lumOff val="35000"/>
                  </a:schemeClr>
                </a:solidFill>
                <a:latin typeface="Arial" panose="020B0604020202020204" pitchFamily="34" charset="0"/>
                <a:cs typeface="Arial" panose="020B0604020202020204" pitchFamily="34" charset="0"/>
                <a:sym typeface="Impact" pitchFamily="34" charset="0"/>
              </a:endParaRPr>
            </a:p>
          </p:txBody>
        </p:sp>
        <p:cxnSp>
          <p:nvCxnSpPr>
            <p:cNvPr id="12" name="直接连接符 11">
              <a:extLst>
                <a:ext uri="{FF2B5EF4-FFF2-40B4-BE49-F238E27FC236}">
                  <a16:creationId xmlns:a16="http://schemas.microsoft.com/office/drawing/2014/main" id="{CEBB8485-D9EC-4BA1-90ED-2282AA7F3FC7}"/>
                </a:ext>
              </a:extLst>
            </p:cNvPr>
            <p:cNvCxnSpPr>
              <a:cxnSpLocks/>
            </p:cNvCxnSpPr>
            <p:nvPr/>
          </p:nvCxnSpPr>
          <p:spPr>
            <a:xfrm>
              <a:off x="3562350" y="1126255"/>
              <a:ext cx="1800225" cy="0"/>
            </a:xfrm>
            <a:prstGeom prst="line">
              <a:avLst/>
            </a:prstGeom>
            <a:ln>
              <a:solidFill>
                <a:srgbClr val="C00000"/>
              </a:solidFill>
            </a:ln>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58162958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nodeType="afterEffect">
                                  <p:stCondLst>
                                    <p:cond delay="0"/>
                                  </p:stCondLst>
                                  <p:childTnLst>
                                    <p:set>
                                      <p:cBhvr>
                                        <p:cTn id="6" dur="1" fill="hold">
                                          <p:stCondLst>
                                            <p:cond delay="0"/>
                                          </p:stCondLst>
                                        </p:cTn>
                                        <p:tgtEl>
                                          <p:spTgt spid="61"/>
                                        </p:tgtEl>
                                        <p:attrNameLst>
                                          <p:attrName>style.visibility</p:attrName>
                                        </p:attrNameLst>
                                      </p:cBhvr>
                                      <p:to>
                                        <p:strVal val="visible"/>
                                      </p:to>
                                    </p:set>
                                    <p:anim calcmode="lin" valueType="num">
                                      <p:cBhvr>
                                        <p:cTn id="7" dur="500" fill="hold"/>
                                        <p:tgtEl>
                                          <p:spTgt spid="61"/>
                                        </p:tgtEl>
                                        <p:attrNameLst>
                                          <p:attrName>ppt_w</p:attrName>
                                        </p:attrNameLst>
                                      </p:cBhvr>
                                      <p:tavLst>
                                        <p:tav tm="0">
                                          <p:val>
                                            <p:fltVal val="0"/>
                                          </p:val>
                                        </p:tav>
                                        <p:tav tm="100000">
                                          <p:val>
                                            <p:strVal val="#ppt_w"/>
                                          </p:val>
                                        </p:tav>
                                      </p:tavLst>
                                    </p:anim>
                                    <p:anim calcmode="lin" valueType="num">
                                      <p:cBhvr>
                                        <p:cTn id="8" dur="500" fill="hold"/>
                                        <p:tgtEl>
                                          <p:spTgt spid="61"/>
                                        </p:tgtEl>
                                        <p:attrNameLst>
                                          <p:attrName>ppt_h</p:attrName>
                                        </p:attrNameLst>
                                      </p:cBhvr>
                                      <p:tavLst>
                                        <p:tav tm="0">
                                          <p:val>
                                            <p:fltVal val="0"/>
                                          </p:val>
                                        </p:tav>
                                        <p:tav tm="100000">
                                          <p:val>
                                            <p:strVal val="#ppt_h"/>
                                          </p:val>
                                        </p:tav>
                                      </p:tavLst>
                                    </p:anim>
                                    <p:animEffect transition="in" filter="fade">
                                      <p:cBhvr>
                                        <p:cTn id="9" dur="500"/>
                                        <p:tgtEl>
                                          <p:spTgt spid="61"/>
                                        </p:tgtEl>
                                      </p:cBhvr>
                                    </p:animEffect>
                                    <p:anim calcmode="lin" valueType="num">
                                      <p:cBhvr>
                                        <p:cTn id="10" dur="500" fill="hold"/>
                                        <p:tgtEl>
                                          <p:spTgt spid="61"/>
                                        </p:tgtEl>
                                        <p:attrNameLst>
                                          <p:attrName>ppt_x</p:attrName>
                                        </p:attrNameLst>
                                      </p:cBhvr>
                                      <p:tavLst>
                                        <p:tav tm="0">
                                          <p:val>
                                            <p:fltVal val="0.5"/>
                                          </p:val>
                                        </p:tav>
                                        <p:tav tm="100000">
                                          <p:val>
                                            <p:strVal val="#ppt_x"/>
                                          </p:val>
                                        </p:tav>
                                      </p:tavLst>
                                    </p:anim>
                                    <p:anim calcmode="lin" valueType="num">
                                      <p:cBhvr>
                                        <p:cTn id="11" dur="500" fill="hold"/>
                                        <p:tgtEl>
                                          <p:spTgt spid="61"/>
                                        </p:tgtEl>
                                        <p:attrNameLst>
                                          <p:attrName>ppt_y</p:attrName>
                                        </p:attrNameLst>
                                      </p:cBhvr>
                                      <p:tavLst>
                                        <p:tav tm="0">
                                          <p:val>
                                            <p:fltVal val="0.5"/>
                                          </p:val>
                                        </p:tav>
                                        <p:tav tm="100000">
                                          <p:val>
                                            <p:strVal val="#ppt_y"/>
                                          </p:val>
                                        </p:tav>
                                      </p:tavLst>
                                    </p:anim>
                                  </p:childTnLst>
                                </p:cTn>
                              </p:par>
                            </p:childTnLst>
                          </p:cTn>
                        </p:par>
                        <p:par>
                          <p:cTn id="12" fill="hold">
                            <p:stCondLst>
                              <p:cond delay="500"/>
                            </p:stCondLst>
                            <p:childTnLst>
                              <p:par>
                                <p:cTn id="13" presetID="22" presetClass="entr" presetSubtype="1" fill="hold" grpId="0" nodeType="afterEffect">
                                  <p:stCondLst>
                                    <p:cond delay="0"/>
                                  </p:stCondLst>
                                  <p:childTnLst>
                                    <p:set>
                                      <p:cBhvr>
                                        <p:cTn id="14" dur="1" fill="hold">
                                          <p:stCondLst>
                                            <p:cond delay="0"/>
                                          </p:stCondLst>
                                        </p:cTn>
                                        <p:tgtEl>
                                          <p:spTgt spid="77"/>
                                        </p:tgtEl>
                                        <p:attrNameLst>
                                          <p:attrName>style.visibility</p:attrName>
                                        </p:attrNameLst>
                                      </p:cBhvr>
                                      <p:to>
                                        <p:strVal val="visible"/>
                                      </p:to>
                                    </p:set>
                                    <p:animEffect transition="in" filter="wipe(up)">
                                      <p:cBhvr>
                                        <p:cTn id="15" dur="250"/>
                                        <p:tgtEl>
                                          <p:spTgt spid="77"/>
                                        </p:tgtEl>
                                      </p:cBhvr>
                                    </p:animEffect>
                                  </p:childTnLst>
                                </p:cTn>
                              </p:par>
                            </p:childTnLst>
                          </p:cTn>
                        </p:par>
                        <p:par>
                          <p:cTn id="16" fill="hold">
                            <p:stCondLst>
                              <p:cond delay="750"/>
                            </p:stCondLst>
                            <p:childTnLst>
                              <p:par>
                                <p:cTn id="17" presetID="22" presetClass="entr" presetSubtype="1" fill="hold" grpId="0" nodeType="afterEffect">
                                  <p:stCondLst>
                                    <p:cond delay="0"/>
                                  </p:stCondLst>
                                  <p:childTnLst>
                                    <p:set>
                                      <p:cBhvr>
                                        <p:cTn id="18" dur="1" fill="hold">
                                          <p:stCondLst>
                                            <p:cond delay="0"/>
                                          </p:stCondLst>
                                        </p:cTn>
                                        <p:tgtEl>
                                          <p:spTgt spid="81"/>
                                        </p:tgtEl>
                                        <p:attrNameLst>
                                          <p:attrName>style.visibility</p:attrName>
                                        </p:attrNameLst>
                                      </p:cBhvr>
                                      <p:to>
                                        <p:strVal val="visible"/>
                                      </p:to>
                                    </p:set>
                                    <p:animEffect transition="in" filter="wipe(up)">
                                      <p:cBhvr>
                                        <p:cTn id="19" dur="250"/>
                                        <p:tgtEl>
                                          <p:spTgt spid="81"/>
                                        </p:tgtEl>
                                      </p:cBhvr>
                                    </p:animEffect>
                                  </p:childTnLst>
                                </p:cTn>
                              </p:par>
                            </p:childTnLst>
                          </p:cTn>
                        </p:par>
                        <p:par>
                          <p:cTn id="20" fill="hold">
                            <p:stCondLst>
                              <p:cond delay="1000"/>
                            </p:stCondLst>
                            <p:childTnLst>
                              <p:par>
                                <p:cTn id="21" presetID="22" presetClass="entr" presetSubtype="1" fill="hold" grpId="0" nodeType="after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wipe(up)">
                                      <p:cBhvr>
                                        <p:cTn id="23" dur="25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animBg="1"/>
      <p:bldP spid="81" grpId="0"/>
      <p:bldP spid="2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12F4B7F5-721D-4B0F-B0CE-908198005D00}"/>
              </a:ext>
            </a:extLst>
          </p:cNvPr>
          <p:cNvPicPr>
            <a:picLocks noChangeAspect="1"/>
          </p:cNvPicPr>
          <p:nvPr/>
        </p:nvPicPr>
        <p:blipFill>
          <a:blip r:embed="rId3"/>
          <a:stretch>
            <a:fillRect/>
          </a:stretch>
        </p:blipFill>
        <p:spPr>
          <a:xfrm>
            <a:off x="1044993" y="583184"/>
            <a:ext cx="4920376" cy="2845815"/>
          </a:xfrm>
          <a:prstGeom prst="rect">
            <a:avLst/>
          </a:prstGeom>
          <a:noFill/>
          <a:ln w="9525">
            <a:noFill/>
          </a:ln>
        </p:spPr>
      </p:pic>
      <p:pic>
        <p:nvPicPr>
          <p:cNvPr id="3" name="图片 2">
            <a:extLst>
              <a:ext uri="{FF2B5EF4-FFF2-40B4-BE49-F238E27FC236}">
                <a16:creationId xmlns:a16="http://schemas.microsoft.com/office/drawing/2014/main" id="{86F226FD-1260-45D8-AE23-45DA75C5D752}"/>
              </a:ext>
            </a:extLst>
          </p:cNvPr>
          <p:cNvPicPr>
            <a:picLocks noChangeAspect="1"/>
          </p:cNvPicPr>
          <p:nvPr/>
        </p:nvPicPr>
        <p:blipFill>
          <a:blip r:embed="rId4"/>
          <a:stretch>
            <a:fillRect/>
          </a:stretch>
        </p:blipFill>
        <p:spPr>
          <a:xfrm>
            <a:off x="6342112" y="583184"/>
            <a:ext cx="4527804" cy="2845816"/>
          </a:xfrm>
          <a:prstGeom prst="rect">
            <a:avLst/>
          </a:prstGeom>
          <a:noFill/>
          <a:ln w="9525">
            <a:noFill/>
          </a:ln>
        </p:spPr>
      </p:pic>
      <p:pic>
        <p:nvPicPr>
          <p:cNvPr id="4" name="图片 3">
            <a:extLst>
              <a:ext uri="{FF2B5EF4-FFF2-40B4-BE49-F238E27FC236}">
                <a16:creationId xmlns:a16="http://schemas.microsoft.com/office/drawing/2014/main" id="{D0B563FB-C869-4FED-8FE1-73B95AA54506}"/>
              </a:ext>
            </a:extLst>
          </p:cNvPr>
          <p:cNvPicPr>
            <a:picLocks noChangeAspect="1"/>
          </p:cNvPicPr>
          <p:nvPr/>
        </p:nvPicPr>
        <p:blipFill>
          <a:blip r:embed="rId5"/>
          <a:stretch>
            <a:fillRect/>
          </a:stretch>
        </p:blipFill>
        <p:spPr>
          <a:xfrm>
            <a:off x="3947105" y="3691296"/>
            <a:ext cx="4297790" cy="2845816"/>
          </a:xfrm>
          <a:prstGeom prst="rect">
            <a:avLst/>
          </a:prstGeom>
          <a:noFill/>
          <a:ln w="9525">
            <a:noFill/>
          </a:ln>
        </p:spPr>
      </p:pic>
    </p:spTree>
    <p:extLst>
      <p:ext uri="{BB962C8B-B14F-4D97-AF65-F5344CB8AC3E}">
        <p14:creationId xmlns:p14="http://schemas.microsoft.com/office/powerpoint/2010/main" val="37185822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 name="组合 60"/>
          <p:cNvGrpSpPr/>
          <p:nvPr/>
        </p:nvGrpSpPr>
        <p:grpSpPr>
          <a:xfrm>
            <a:off x="869159" y="2754135"/>
            <a:ext cx="1645441" cy="1601965"/>
            <a:chOff x="686947" y="1637240"/>
            <a:chExt cx="2399786" cy="2399786"/>
          </a:xfrm>
        </p:grpSpPr>
        <p:sp>
          <p:nvSpPr>
            <p:cNvPr id="62" name="椭圆 61"/>
            <p:cNvSpPr/>
            <p:nvPr/>
          </p:nvSpPr>
          <p:spPr>
            <a:xfrm>
              <a:off x="686947" y="1637240"/>
              <a:ext cx="2399786" cy="2399786"/>
            </a:xfrm>
            <a:prstGeom prst="ellipse">
              <a:avLst/>
            </a:prstGeom>
            <a:solidFill>
              <a:schemeClr val="accent1"/>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Freeform 22"/>
            <p:cNvSpPr>
              <a:spLocks/>
            </p:cNvSpPr>
            <p:nvPr/>
          </p:nvSpPr>
          <p:spPr bwMode="auto">
            <a:xfrm>
              <a:off x="784711" y="1735004"/>
              <a:ext cx="2204258" cy="2204258"/>
            </a:xfrm>
            <a:prstGeom prst="ellipse">
              <a:avLst/>
            </a:prstGeom>
            <a:gradFill rotWithShape="1">
              <a:gsLst>
                <a:gs pos="63000">
                  <a:srgbClr val="ECECEC"/>
                </a:gs>
                <a:gs pos="100000">
                  <a:srgbClr val="F7F7F7"/>
                </a:gs>
                <a:gs pos="9000">
                  <a:srgbClr val="BEBEBE"/>
                </a:gs>
              </a:gsLst>
              <a:lin ang="7800000" scaled="0"/>
            </a:gradFill>
            <a:ln w="31750">
              <a:gradFill>
                <a:gsLst>
                  <a:gs pos="0">
                    <a:schemeClr val="bg1"/>
                  </a:gs>
                  <a:gs pos="100000">
                    <a:schemeClr val="bg1">
                      <a:lumMod val="85000"/>
                    </a:schemeClr>
                  </a:gs>
                </a:gsLst>
                <a:lin ang="7800000" scaled="0"/>
              </a:gradFill>
            </a:ln>
            <a:effectLst>
              <a:outerShdw blurRad="203200" dist="127000" dir="7200000" sx="102000" sy="102000" algn="ctr" rotWithShape="0">
                <a:schemeClr val="tx1">
                  <a:lumMod val="90000"/>
                  <a:lumOff val="10000"/>
                  <a:alpha val="40000"/>
                </a:schemeClr>
              </a:outerShdw>
            </a:effectLst>
          </p:spPr>
          <p:txBody>
            <a:bodyPr wrap="none" anchor="ctr"/>
            <a:lstStyle/>
            <a:p>
              <a:pPr latinLnBrk="1"/>
              <a:endParaRPr kumimoji="1" lang="zh-CN" altLang="en-US" sz="2400">
                <a:solidFill>
                  <a:srgbClr val="000000"/>
                </a:solidFill>
                <a:latin typeface="굴림" charset="-127"/>
                <a:ea typeface="굴림" charset="-127"/>
              </a:endParaRPr>
            </a:p>
          </p:txBody>
        </p:sp>
      </p:grpSp>
      <p:sp>
        <p:nvSpPr>
          <p:cNvPr id="77" name="等腰三角形 15"/>
          <p:cNvSpPr>
            <a:spLocks noChangeArrowheads="1"/>
          </p:cNvSpPr>
          <p:nvPr/>
        </p:nvSpPr>
        <p:spPr bwMode="auto">
          <a:xfrm rot="16200000" flipV="1">
            <a:off x="1806140" y="4661932"/>
            <a:ext cx="287867" cy="192617"/>
          </a:xfrm>
          <a:prstGeom prst="triangle">
            <a:avLst>
              <a:gd name="adj" fmla="val 50000"/>
            </a:avLst>
          </a:prstGeom>
          <a:solidFill>
            <a:schemeClr val="tx1">
              <a:lumMod val="75000"/>
              <a:lumOff val="25000"/>
            </a:schemeClr>
          </a:solidFill>
          <a:ln>
            <a:noFill/>
          </a:ln>
          <a:effectLst>
            <a:innerShdw blurRad="63500" dist="25400" dir="13500000">
              <a:prstClr val="black">
                <a:alpha val="50000"/>
              </a:prstClr>
            </a:innerShdw>
          </a:effectLst>
        </p:spPr>
        <p:txBody>
          <a:bodyPr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endParaRPr lang="zh-CN" altLang="zh-CN" sz="2400">
              <a:solidFill>
                <a:srgbClr val="FFFFFF"/>
              </a:solidFill>
              <a:sym typeface="微软雅黑" pitchFamily="34" charset="-122"/>
            </a:endParaRPr>
          </a:p>
        </p:txBody>
      </p:sp>
      <p:sp>
        <p:nvSpPr>
          <p:cNvPr id="23" name="Rectangle 60">
            <a:extLst>
              <a:ext uri="{FF2B5EF4-FFF2-40B4-BE49-F238E27FC236}">
                <a16:creationId xmlns:a16="http://schemas.microsoft.com/office/drawing/2014/main" id="{EE548206-8370-4A6C-84E0-CDE73557D0CF}"/>
              </a:ext>
            </a:extLst>
          </p:cNvPr>
          <p:cNvSpPr/>
          <p:nvPr/>
        </p:nvSpPr>
        <p:spPr>
          <a:xfrm>
            <a:off x="2573629" y="146119"/>
            <a:ext cx="4916583" cy="6555641"/>
          </a:xfrm>
          <a:prstGeom prst="rect">
            <a:avLst/>
          </a:prstGeom>
          <a:ln>
            <a:solidFill>
              <a:srgbClr val="C00000"/>
            </a:solidFill>
          </a:ln>
        </p:spPr>
        <p:txBody>
          <a:bodyPr wrap="square">
            <a:spAutoFit/>
          </a:bodyPr>
          <a:lstStyle/>
          <a:p>
            <a:pPr>
              <a:defRPr/>
            </a:pPr>
            <a:r>
              <a:rPr lang="zh-CN" altLang="en-US" sz="2000" dirty="0">
                <a:solidFill>
                  <a:srgbClr val="FF0000"/>
                </a:solidFill>
                <a:latin typeface="Calibri" pitchFamily="34" charset="0"/>
                <a:cs typeface="Calibri" pitchFamily="34" charset="0"/>
              </a:rPr>
              <a:t>算法</a:t>
            </a:r>
            <a:r>
              <a:rPr lang="en-US" altLang="zh-CN" sz="2000" dirty="0">
                <a:solidFill>
                  <a:srgbClr val="FF0000"/>
                </a:solidFill>
                <a:latin typeface="Calibri" pitchFamily="34" charset="0"/>
                <a:cs typeface="Calibri" pitchFamily="34" charset="0"/>
              </a:rPr>
              <a:t>1</a:t>
            </a:r>
            <a:r>
              <a:rPr lang="zh-CN" altLang="en-US" sz="2000" dirty="0">
                <a:solidFill>
                  <a:schemeClr val="tx1">
                    <a:lumMod val="75000"/>
                    <a:lumOff val="25000"/>
                  </a:schemeClr>
                </a:solidFill>
                <a:latin typeface="Calibri" pitchFamily="34" charset="0"/>
                <a:cs typeface="Calibri" pitchFamily="34" charset="0"/>
              </a:rPr>
              <a:t>：</a:t>
            </a:r>
          </a:p>
          <a:p>
            <a:pPr>
              <a:defRPr/>
            </a:pPr>
            <a:r>
              <a:rPr lang="pt-BR" altLang="zh-CN" sz="2000" dirty="0">
                <a:solidFill>
                  <a:schemeClr val="tx1">
                    <a:lumMod val="75000"/>
                    <a:lumOff val="25000"/>
                  </a:schemeClr>
                </a:solidFill>
                <a:latin typeface="Calibri" pitchFamily="34" charset="0"/>
                <a:cs typeface="Calibri" pitchFamily="34" charset="0"/>
              </a:rPr>
              <a:t>main</a:t>
            </a:r>
            <a:r>
              <a:rPr lang="zh-CN" altLang="pt-BR" sz="2000" dirty="0">
                <a:solidFill>
                  <a:schemeClr val="tx1">
                    <a:lumMod val="75000"/>
                    <a:lumOff val="25000"/>
                  </a:schemeClr>
                </a:solidFill>
                <a:latin typeface="Calibri" pitchFamily="34" charset="0"/>
                <a:cs typeface="Calibri" pitchFamily="34" charset="0"/>
              </a:rPr>
              <a:t>（ ）</a:t>
            </a:r>
          </a:p>
          <a:p>
            <a:pPr>
              <a:defRPr/>
            </a:pPr>
            <a:r>
              <a:rPr lang="pt-BR" altLang="zh-CN" sz="2000" dirty="0">
                <a:solidFill>
                  <a:schemeClr val="tx1">
                    <a:lumMod val="75000"/>
                    <a:lumOff val="25000"/>
                  </a:schemeClr>
                </a:solidFill>
                <a:latin typeface="Calibri" pitchFamily="34" charset="0"/>
                <a:cs typeface="Calibri" pitchFamily="34" charset="0"/>
              </a:rPr>
              <a:t>{ </a:t>
            </a:r>
          </a:p>
          <a:p>
            <a:pPr>
              <a:defRPr/>
            </a:pPr>
            <a:r>
              <a:rPr lang="pt-BR" altLang="zh-CN" sz="2000" dirty="0">
                <a:solidFill>
                  <a:schemeClr val="tx1">
                    <a:lumMod val="75000"/>
                    <a:lumOff val="25000"/>
                  </a:schemeClr>
                </a:solidFill>
                <a:latin typeface="Calibri" pitchFamily="34" charset="0"/>
                <a:cs typeface="Calibri" pitchFamily="34" charset="0"/>
              </a:rPr>
              <a:t>  long  A,B,C,D,E,E1,F,G1,G2,i;</a:t>
            </a:r>
          </a:p>
          <a:p>
            <a:pPr>
              <a:defRPr/>
            </a:pPr>
            <a:r>
              <a:rPr lang="pt-BR" altLang="zh-CN" sz="2000" dirty="0">
                <a:solidFill>
                  <a:schemeClr val="tx1">
                    <a:lumMod val="75000"/>
                    <a:lumOff val="25000"/>
                  </a:schemeClr>
                </a:solidFill>
                <a:latin typeface="Calibri" pitchFamily="34" charset="0"/>
                <a:cs typeface="Calibri" pitchFamily="34" charset="0"/>
              </a:rPr>
              <a:t>  for(A=3;  A&lt;=9;  A++)</a:t>
            </a:r>
          </a:p>
          <a:p>
            <a:pPr>
              <a:defRPr/>
            </a:pPr>
            <a:r>
              <a:rPr lang="pt-BR" altLang="zh-CN" sz="2000" dirty="0">
                <a:solidFill>
                  <a:schemeClr val="tx1">
                    <a:lumMod val="75000"/>
                    <a:lumOff val="25000"/>
                  </a:schemeClr>
                </a:solidFill>
                <a:latin typeface="Calibri" pitchFamily="34" charset="0"/>
                <a:cs typeface="Calibri" pitchFamily="34" charset="0"/>
              </a:rPr>
              <a:t>  for(B=0;  B&lt;=9;  B++)</a:t>
            </a:r>
          </a:p>
          <a:p>
            <a:pPr>
              <a:defRPr/>
            </a:pPr>
            <a:r>
              <a:rPr lang="pt-BR" altLang="zh-CN" sz="2000" dirty="0">
                <a:solidFill>
                  <a:schemeClr val="tx1">
                    <a:lumMod val="75000"/>
                    <a:lumOff val="25000"/>
                  </a:schemeClr>
                </a:solidFill>
                <a:latin typeface="Calibri" pitchFamily="34" charset="0"/>
                <a:cs typeface="Calibri" pitchFamily="34" charset="0"/>
              </a:rPr>
              <a:t>  for(C=0;  C&lt;=9;  C++)</a:t>
            </a:r>
          </a:p>
          <a:p>
            <a:pPr>
              <a:defRPr/>
            </a:pPr>
            <a:r>
              <a:rPr lang="pt-BR" altLang="zh-CN" sz="2000" dirty="0">
                <a:solidFill>
                  <a:schemeClr val="tx1">
                    <a:lumMod val="75000"/>
                    <a:lumOff val="25000"/>
                  </a:schemeClr>
                </a:solidFill>
                <a:latin typeface="Calibri" pitchFamily="34" charset="0"/>
                <a:cs typeface="Calibri" pitchFamily="34" charset="0"/>
              </a:rPr>
              <a:t> { </a:t>
            </a:r>
          </a:p>
          <a:p>
            <a:pPr>
              <a:defRPr/>
            </a:pPr>
            <a:r>
              <a:rPr lang="pt-BR" altLang="zh-CN" sz="2000" dirty="0">
                <a:solidFill>
                  <a:schemeClr val="tx1">
                    <a:lumMod val="75000"/>
                    <a:lumOff val="25000"/>
                  </a:schemeClr>
                </a:solidFill>
                <a:latin typeface="Calibri" pitchFamily="34" charset="0"/>
                <a:cs typeface="Calibri" pitchFamily="34" charset="0"/>
              </a:rPr>
              <a:t>    F=A*10000+B*1000+C*100+A*10+B;</a:t>
            </a:r>
          </a:p>
          <a:p>
            <a:pPr>
              <a:defRPr/>
            </a:pPr>
            <a:r>
              <a:rPr lang="pt-BR" altLang="zh-CN" sz="2000" dirty="0">
                <a:solidFill>
                  <a:schemeClr val="tx1">
                    <a:lumMod val="75000"/>
                    <a:lumOff val="25000"/>
                  </a:schemeClr>
                </a:solidFill>
                <a:latin typeface="Calibri" pitchFamily="34" charset="0"/>
                <a:cs typeface="Calibri" pitchFamily="34" charset="0"/>
              </a:rPr>
              <a:t>    E=F*A</a:t>
            </a:r>
            <a:r>
              <a:rPr lang="zh-CN" altLang="pt-BR" sz="2000" dirty="0">
                <a:solidFill>
                  <a:schemeClr val="tx1">
                    <a:lumMod val="75000"/>
                    <a:lumOff val="25000"/>
                  </a:schemeClr>
                </a:solidFill>
                <a:latin typeface="Calibri" pitchFamily="34" charset="0"/>
                <a:cs typeface="Calibri" pitchFamily="34" charset="0"/>
              </a:rPr>
              <a:t>； </a:t>
            </a:r>
            <a:endParaRPr lang="en-US" altLang="zh-CN" sz="2000" dirty="0">
              <a:solidFill>
                <a:schemeClr val="tx1">
                  <a:lumMod val="75000"/>
                  <a:lumOff val="25000"/>
                </a:schemeClr>
              </a:solidFill>
              <a:latin typeface="Calibri" pitchFamily="34" charset="0"/>
              <a:cs typeface="Calibri" pitchFamily="34" charset="0"/>
            </a:endParaRPr>
          </a:p>
          <a:p>
            <a:pPr>
              <a:defRPr/>
            </a:pPr>
            <a:r>
              <a:rPr lang="en-US" altLang="zh-CN" sz="2000" dirty="0">
                <a:solidFill>
                  <a:schemeClr val="tx1">
                    <a:lumMod val="75000"/>
                    <a:lumOff val="25000"/>
                  </a:schemeClr>
                </a:solidFill>
                <a:latin typeface="Calibri" pitchFamily="34" charset="0"/>
                <a:cs typeface="Calibri" pitchFamily="34" charset="0"/>
              </a:rPr>
              <a:t>    </a:t>
            </a:r>
            <a:r>
              <a:rPr lang="pt-BR" altLang="zh-CN" sz="2000" dirty="0">
                <a:solidFill>
                  <a:schemeClr val="tx1">
                    <a:lumMod val="75000"/>
                    <a:lumOff val="25000"/>
                  </a:schemeClr>
                </a:solidFill>
                <a:latin typeface="Calibri" pitchFamily="34" charset="0"/>
                <a:cs typeface="Calibri" pitchFamily="34" charset="0"/>
              </a:rPr>
              <a:t>E1=E;  </a:t>
            </a:r>
          </a:p>
          <a:p>
            <a:pPr>
              <a:defRPr/>
            </a:pPr>
            <a:r>
              <a:rPr lang="pt-BR" altLang="zh-CN" sz="2000" dirty="0">
                <a:solidFill>
                  <a:schemeClr val="tx1">
                    <a:lumMod val="75000"/>
                    <a:lumOff val="25000"/>
                  </a:schemeClr>
                </a:solidFill>
                <a:latin typeface="Calibri" pitchFamily="34" charset="0"/>
                <a:cs typeface="Calibri" pitchFamily="34" charset="0"/>
              </a:rPr>
              <a:t>    G1=E1 mod 10;</a:t>
            </a:r>
          </a:p>
          <a:p>
            <a:pPr>
              <a:defRPr/>
            </a:pPr>
            <a:r>
              <a:rPr lang="pt-BR" altLang="zh-CN" sz="2000" dirty="0">
                <a:solidFill>
                  <a:schemeClr val="tx1">
                    <a:lumMod val="75000"/>
                    <a:lumOff val="25000"/>
                  </a:schemeClr>
                </a:solidFill>
                <a:latin typeface="Calibri" pitchFamily="34" charset="0"/>
                <a:cs typeface="Calibri" pitchFamily="34" charset="0"/>
              </a:rPr>
              <a:t>    for(i=1;  i&lt;=5;  i++) { </a:t>
            </a:r>
          </a:p>
          <a:p>
            <a:pPr>
              <a:defRPr/>
            </a:pPr>
            <a:r>
              <a:rPr lang="pt-BR" altLang="zh-CN" sz="2000" dirty="0">
                <a:solidFill>
                  <a:schemeClr val="tx1">
                    <a:lumMod val="75000"/>
                    <a:lumOff val="25000"/>
                  </a:schemeClr>
                </a:solidFill>
                <a:latin typeface="Calibri" pitchFamily="34" charset="0"/>
                <a:cs typeface="Calibri" pitchFamily="34" charset="0"/>
              </a:rPr>
              <a:t>         G2=G1;    </a:t>
            </a:r>
          </a:p>
          <a:p>
            <a:pPr>
              <a:defRPr/>
            </a:pPr>
            <a:r>
              <a:rPr lang="pt-BR" altLang="zh-CN" sz="2000" dirty="0">
                <a:solidFill>
                  <a:schemeClr val="tx1">
                    <a:lumMod val="75000"/>
                    <a:lumOff val="25000"/>
                  </a:schemeClr>
                </a:solidFill>
                <a:latin typeface="Calibri" pitchFamily="34" charset="0"/>
                <a:cs typeface="Calibri" pitchFamily="34" charset="0"/>
              </a:rPr>
              <a:t>         E1=E1/10;     </a:t>
            </a:r>
          </a:p>
          <a:p>
            <a:pPr>
              <a:defRPr/>
            </a:pPr>
            <a:r>
              <a:rPr lang="pt-BR" altLang="zh-CN" sz="2000" dirty="0">
                <a:solidFill>
                  <a:schemeClr val="tx1">
                    <a:lumMod val="75000"/>
                    <a:lumOff val="25000"/>
                  </a:schemeClr>
                </a:solidFill>
                <a:latin typeface="Calibri" pitchFamily="34" charset="0"/>
                <a:cs typeface="Calibri" pitchFamily="34" charset="0"/>
              </a:rPr>
              <a:t>         G1= E1 mod 10;</a:t>
            </a:r>
          </a:p>
          <a:p>
            <a:pPr>
              <a:defRPr/>
            </a:pPr>
            <a:r>
              <a:rPr lang="pt-BR" altLang="zh-CN" sz="2000" dirty="0">
                <a:solidFill>
                  <a:schemeClr val="tx1">
                    <a:lumMod val="75000"/>
                    <a:lumOff val="25000"/>
                  </a:schemeClr>
                </a:solidFill>
                <a:latin typeface="Calibri" pitchFamily="34" charset="0"/>
                <a:cs typeface="Calibri" pitchFamily="34" charset="0"/>
              </a:rPr>
              <a:t>         if(G1&lt;&gt;G2 )   break;     </a:t>
            </a:r>
          </a:p>
          <a:p>
            <a:pPr>
              <a:defRPr/>
            </a:pPr>
            <a:r>
              <a:rPr lang="pt-BR" altLang="zh-CN" sz="2000" dirty="0">
                <a:solidFill>
                  <a:schemeClr val="tx1">
                    <a:lumMod val="75000"/>
                    <a:lumOff val="25000"/>
                  </a:schemeClr>
                </a:solidFill>
                <a:latin typeface="Calibri" pitchFamily="34" charset="0"/>
                <a:cs typeface="Calibri" pitchFamily="34" charset="0"/>
              </a:rPr>
              <a:t>       }</a:t>
            </a:r>
          </a:p>
          <a:p>
            <a:pPr>
              <a:defRPr/>
            </a:pPr>
            <a:r>
              <a:rPr lang="pt-BR" altLang="zh-CN" sz="2000" dirty="0">
                <a:solidFill>
                  <a:schemeClr val="tx1">
                    <a:lumMod val="75000"/>
                    <a:lumOff val="25000"/>
                  </a:schemeClr>
                </a:solidFill>
                <a:latin typeface="Calibri" pitchFamily="34" charset="0"/>
                <a:cs typeface="Calibri" pitchFamily="34" charset="0"/>
              </a:rPr>
              <a:t>       if(i=6)   cout&lt;&lt;F&lt;&lt;”*”&lt;&lt;A&lt;&lt;”=”&lt;&lt;E;</a:t>
            </a:r>
          </a:p>
          <a:p>
            <a:pPr>
              <a:defRPr/>
            </a:pPr>
            <a:r>
              <a:rPr lang="pt-BR" altLang="zh-CN" sz="2000" dirty="0">
                <a:solidFill>
                  <a:schemeClr val="tx1">
                    <a:lumMod val="75000"/>
                    <a:lumOff val="25000"/>
                  </a:schemeClr>
                </a:solidFill>
                <a:latin typeface="Calibri" pitchFamily="34" charset="0"/>
                <a:cs typeface="Calibri" pitchFamily="34" charset="0"/>
              </a:rPr>
              <a:t>      }</a:t>
            </a:r>
          </a:p>
          <a:p>
            <a:pPr>
              <a:defRPr/>
            </a:pPr>
            <a:r>
              <a:rPr lang="pt-BR" altLang="zh-CN" sz="2000" dirty="0">
                <a:solidFill>
                  <a:schemeClr val="tx1">
                    <a:lumMod val="75000"/>
                    <a:lumOff val="25000"/>
                  </a:schemeClr>
                </a:solidFill>
                <a:latin typeface="Calibri" pitchFamily="34" charset="0"/>
                <a:cs typeface="Calibri" pitchFamily="34" charset="0"/>
              </a:rPr>
              <a:t>  }</a:t>
            </a:r>
          </a:p>
        </p:txBody>
      </p:sp>
      <p:sp>
        <p:nvSpPr>
          <p:cNvPr id="9" name="Rectangle 60">
            <a:extLst>
              <a:ext uri="{FF2B5EF4-FFF2-40B4-BE49-F238E27FC236}">
                <a16:creationId xmlns:a16="http://schemas.microsoft.com/office/drawing/2014/main" id="{F31BF7D3-A40B-4B1B-8BB5-D8DF1054803D}"/>
              </a:ext>
            </a:extLst>
          </p:cNvPr>
          <p:cNvSpPr/>
          <p:nvPr/>
        </p:nvSpPr>
        <p:spPr>
          <a:xfrm>
            <a:off x="7626294" y="2786440"/>
            <a:ext cx="3984154" cy="1569660"/>
          </a:xfrm>
          <a:prstGeom prst="rect">
            <a:avLst/>
          </a:prstGeom>
          <a:ln>
            <a:solidFill>
              <a:srgbClr val="C00000"/>
            </a:solidFill>
          </a:ln>
        </p:spPr>
        <p:txBody>
          <a:bodyPr wrap="square">
            <a:spAutoFit/>
          </a:bodyPr>
          <a:lstStyle/>
          <a:p>
            <a:pPr>
              <a:defRPr/>
            </a:pPr>
            <a:r>
              <a:rPr lang="zh-CN" altLang="en-US" sz="2400" dirty="0">
                <a:solidFill>
                  <a:srgbClr val="FF0000"/>
                </a:solidFill>
                <a:latin typeface="Calibri" pitchFamily="34" charset="0"/>
                <a:cs typeface="Calibri" pitchFamily="34" charset="0"/>
              </a:rPr>
              <a:t>算法分析：</a:t>
            </a:r>
            <a:r>
              <a:rPr lang="zh-CN" altLang="en-US" sz="2400" dirty="0">
                <a:latin typeface="Calibri" pitchFamily="34" charset="0"/>
                <a:cs typeface="Calibri" pitchFamily="34" charset="0"/>
              </a:rPr>
              <a:t>以上算法的尝试范围是</a:t>
            </a:r>
            <a:r>
              <a:rPr lang="en-US" altLang="zh-CN" sz="2400" dirty="0">
                <a:latin typeface="Calibri" pitchFamily="34" charset="0"/>
                <a:cs typeface="Calibri" pitchFamily="34" charset="0"/>
              </a:rPr>
              <a:t>A</a:t>
            </a:r>
            <a:r>
              <a:rPr lang="zh-CN" altLang="en-US" sz="2400" dirty="0">
                <a:latin typeface="Calibri" pitchFamily="34" charset="0"/>
                <a:cs typeface="Calibri" pitchFamily="34" charset="0"/>
              </a:rPr>
              <a:t>：</a:t>
            </a:r>
            <a:r>
              <a:rPr lang="en-US" altLang="zh-CN" sz="2400" dirty="0">
                <a:latin typeface="Calibri" pitchFamily="34" charset="0"/>
                <a:cs typeface="Calibri" pitchFamily="34" charset="0"/>
              </a:rPr>
              <a:t>3——9</a:t>
            </a:r>
            <a:r>
              <a:rPr lang="zh-CN" altLang="en-US" sz="2400" dirty="0">
                <a:latin typeface="Calibri" pitchFamily="34" charset="0"/>
                <a:cs typeface="Calibri" pitchFamily="34" charset="0"/>
              </a:rPr>
              <a:t>，</a:t>
            </a:r>
            <a:r>
              <a:rPr lang="en-US" altLang="zh-CN" sz="2400" dirty="0">
                <a:latin typeface="Calibri" pitchFamily="34" charset="0"/>
                <a:cs typeface="Calibri" pitchFamily="34" charset="0"/>
              </a:rPr>
              <a:t>B</a:t>
            </a:r>
            <a:r>
              <a:rPr lang="zh-CN" altLang="en-US" sz="2400" dirty="0">
                <a:latin typeface="Calibri" pitchFamily="34" charset="0"/>
                <a:cs typeface="Calibri" pitchFamily="34" charset="0"/>
              </a:rPr>
              <a:t>：</a:t>
            </a:r>
            <a:r>
              <a:rPr lang="en-US" altLang="zh-CN" sz="2400" dirty="0">
                <a:latin typeface="Calibri" pitchFamily="34" charset="0"/>
                <a:cs typeface="Calibri" pitchFamily="34" charset="0"/>
              </a:rPr>
              <a:t>0——9</a:t>
            </a:r>
            <a:r>
              <a:rPr lang="zh-CN" altLang="en-US" sz="2400" dirty="0">
                <a:latin typeface="Calibri" pitchFamily="34" charset="0"/>
                <a:cs typeface="Calibri" pitchFamily="34" charset="0"/>
              </a:rPr>
              <a:t>， </a:t>
            </a:r>
            <a:r>
              <a:rPr lang="en-US" altLang="zh-CN" sz="2400" dirty="0">
                <a:latin typeface="Calibri" pitchFamily="34" charset="0"/>
                <a:cs typeface="Calibri" pitchFamily="34" charset="0"/>
              </a:rPr>
              <a:t>C</a:t>
            </a:r>
            <a:r>
              <a:rPr lang="zh-CN" altLang="en-US" sz="2400" dirty="0">
                <a:latin typeface="Calibri" pitchFamily="34" charset="0"/>
                <a:cs typeface="Calibri" pitchFamily="34" charset="0"/>
              </a:rPr>
              <a:t>：</a:t>
            </a:r>
            <a:r>
              <a:rPr lang="en-US" altLang="zh-CN" sz="2400" dirty="0">
                <a:latin typeface="Calibri" pitchFamily="34" charset="0"/>
                <a:cs typeface="Calibri" pitchFamily="34" charset="0"/>
              </a:rPr>
              <a:t>0——9 </a:t>
            </a:r>
            <a:r>
              <a:rPr lang="zh-CN" altLang="en-US" sz="2400" dirty="0">
                <a:latin typeface="Calibri" pitchFamily="34" charset="0"/>
                <a:cs typeface="Calibri" pitchFamily="34" charset="0"/>
              </a:rPr>
              <a:t>。共尝试</a:t>
            </a:r>
            <a:r>
              <a:rPr lang="en-US" altLang="zh-CN" sz="2400" dirty="0">
                <a:latin typeface="Calibri" pitchFamily="34" charset="0"/>
                <a:cs typeface="Calibri" pitchFamily="34" charset="0"/>
              </a:rPr>
              <a:t>700</a:t>
            </a:r>
            <a:r>
              <a:rPr lang="zh-CN" altLang="en-US" sz="2400" dirty="0">
                <a:latin typeface="Calibri" pitchFamily="34" charset="0"/>
                <a:cs typeface="Calibri" pitchFamily="34" charset="0"/>
              </a:rPr>
              <a:t>次，不是一个好的算法。</a:t>
            </a:r>
            <a:endParaRPr lang="en-US" altLang="zh-CN" sz="2400" dirty="0">
              <a:latin typeface="Calibri" pitchFamily="34" charset="0"/>
              <a:cs typeface="Calibri" pitchFamily="34" charset="0"/>
            </a:endParaRPr>
          </a:p>
        </p:txBody>
      </p:sp>
      <p:grpSp>
        <p:nvGrpSpPr>
          <p:cNvPr id="3" name="组合 2">
            <a:extLst>
              <a:ext uri="{FF2B5EF4-FFF2-40B4-BE49-F238E27FC236}">
                <a16:creationId xmlns:a16="http://schemas.microsoft.com/office/drawing/2014/main" id="{17E25892-7D81-405B-97D2-D75066085F74}"/>
              </a:ext>
            </a:extLst>
          </p:cNvPr>
          <p:cNvGrpSpPr/>
          <p:nvPr/>
        </p:nvGrpSpPr>
        <p:grpSpPr>
          <a:xfrm>
            <a:off x="7732779" y="335628"/>
            <a:ext cx="3659121" cy="1200321"/>
            <a:chOff x="2255904" y="259428"/>
            <a:chExt cx="3659121" cy="1200321"/>
          </a:xfrm>
        </p:grpSpPr>
        <p:sp>
          <p:nvSpPr>
            <p:cNvPr id="36" name="矩形 35"/>
            <p:cNvSpPr>
              <a:spLocks noChangeArrowheads="1"/>
            </p:cNvSpPr>
            <p:nvPr/>
          </p:nvSpPr>
          <p:spPr bwMode="auto">
            <a:xfrm>
              <a:off x="2255904" y="259428"/>
              <a:ext cx="3659121" cy="1200321"/>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spcBef>
                  <a:spcPct val="0"/>
                </a:spcBef>
                <a:buNone/>
              </a:pPr>
              <a:r>
                <a:rPr lang="en-US" altLang="zh-CN" sz="1800"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a:t>
              </a:r>
              <a:r>
                <a:rPr lang="zh-CN" altLang="en-US" sz="1800"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例</a:t>
              </a:r>
              <a:r>
                <a:rPr lang="en-US" altLang="zh-CN" sz="1800"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2-10】</a:t>
              </a:r>
              <a:r>
                <a:rPr lang="zh-CN" altLang="en-US" sz="1800"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编写算法解如下数字迷。</a:t>
              </a:r>
            </a:p>
            <a:p>
              <a:pPr>
                <a:spcBef>
                  <a:spcPct val="0"/>
                </a:spcBef>
                <a:buNone/>
              </a:pPr>
              <a:r>
                <a:rPr lang="zh-CN" altLang="en-US" sz="1800"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                         </a:t>
              </a:r>
              <a:r>
                <a:rPr lang="en-US" altLang="zh-CN" sz="1800"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A  B  C  A  B</a:t>
              </a:r>
            </a:p>
            <a:p>
              <a:pPr>
                <a:spcBef>
                  <a:spcPct val="0"/>
                </a:spcBef>
                <a:buNone/>
              </a:pPr>
              <a:r>
                <a:rPr lang="en-US" altLang="zh-CN" sz="1800"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                    ×                    A    </a:t>
              </a:r>
            </a:p>
            <a:p>
              <a:pPr>
                <a:spcBef>
                  <a:spcPct val="0"/>
                </a:spcBef>
                <a:buNone/>
              </a:pPr>
              <a:r>
                <a:rPr lang="en-US" altLang="zh-CN" sz="1800"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                    D  </a:t>
              </a:r>
              <a:r>
                <a:rPr lang="en-US" altLang="zh-CN" sz="1800" b="1" dirty="0" err="1">
                  <a:solidFill>
                    <a:schemeClr val="tx1">
                      <a:lumMod val="65000"/>
                      <a:lumOff val="35000"/>
                    </a:schemeClr>
                  </a:solidFill>
                  <a:latin typeface="Arial" panose="020B0604020202020204" pitchFamily="34" charset="0"/>
                  <a:cs typeface="Arial" panose="020B0604020202020204" pitchFamily="34" charset="0"/>
                  <a:sym typeface="Impact" pitchFamily="34" charset="0"/>
                </a:rPr>
                <a:t>D</a:t>
              </a:r>
              <a:r>
                <a:rPr lang="en-US" altLang="zh-CN" sz="1800"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  </a:t>
              </a:r>
              <a:r>
                <a:rPr lang="en-US" altLang="zh-CN" sz="1800" b="1" dirty="0" err="1">
                  <a:solidFill>
                    <a:schemeClr val="tx1">
                      <a:lumMod val="65000"/>
                      <a:lumOff val="35000"/>
                    </a:schemeClr>
                  </a:solidFill>
                  <a:latin typeface="Arial" panose="020B0604020202020204" pitchFamily="34" charset="0"/>
                  <a:cs typeface="Arial" panose="020B0604020202020204" pitchFamily="34" charset="0"/>
                  <a:sym typeface="Impact" pitchFamily="34" charset="0"/>
                </a:rPr>
                <a:t>D</a:t>
              </a:r>
              <a:r>
                <a:rPr lang="en-US" altLang="zh-CN" sz="1800"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  </a:t>
              </a:r>
              <a:r>
                <a:rPr lang="en-US" altLang="zh-CN" sz="1800" b="1" dirty="0" err="1">
                  <a:solidFill>
                    <a:schemeClr val="tx1">
                      <a:lumMod val="65000"/>
                      <a:lumOff val="35000"/>
                    </a:schemeClr>
                  </a:solidFill>
                  <a:latin typeface="Arial" panose="020B0604020202020204" pitchFamily="34" charset="0"/>
                  <a:cs typeface="Arial" panose="020B0604020202020204" pitchFamily="34" charset="0"/>
                  <a:sym typeface="Impact" pitchFamily="34" charset="0"/>
                </a:rPr>
                <a:t>D</a:t>
              </a:r>
              <a:r>
                <a:rPr lang="en-US" altLang="zh-CN" sz="1800"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  </a:t>
              </a:r>
              <a:r>
                <a:rPr lang="en-US" altLang="zh-CN" sz="1800" b="1" dirty="0" err="1">
                  <a:solidFill>
                    <a:schemeClr val="tx1">
                      <a:lumMod val="65000"/>
                      <a:lumOff val="35000"/>
                    </a:schemeClr>
                  </a:solidFill>
                  <a:latin typeface="Arial" panose="020B0604020202020204" pitchFamily="34" charset="0"/>
                  <a:cs typeface="Arial" panose="020B0604020202020204" pitchFamily="34" charset="0"/>
                  <a:sym typeface="Impact" pitchFamily="34" charset="0"/>
                </a:rPr>
                <a:t>D</a:t>
              </a:r>
              <a:r>
                <a:rPr lang="en-US" altLang="zh-CN" sz="1800"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  </a:t>
              </a:r>
              <a:r>
                <a:rPr lang="en-US" altLang="zh-CN" sz="1800" b="1" dirty="0" err="1">
                  <a:solidFill>
                    <a:schemeClr val="tx1">
                      <a:lumMod val="65000"/>
                      <a:lumOff val="35000"/>
                    </a:schemeClr>
                  </a:solidFill>
                  <a:latin typeface="Arial" panose="020B0604020202020204" pitchFamily="34" charset="0"/>
                  <a:cs typeface="Arial" panose="020B0604020202020204" pitchFamily="34" charset="0"/>
                  <a:sym typeface="Impact" pitchFamily="34" charset="0"/>
                </a:rPr>
                <a:t>D</a:t>
              </a:r>
              <a:endParaRPr lang="en-US" altLang="zh-CN" sz="1800" b="1" dirty="0">
                <a:solidFill>
                  <a:schemeClr val="tx1">
                    <a:lumMod val="65000"/>
                    <a:lumOff val="35000"/>
                  </a:schemeClr>
                </a:solidFill>
                <a:latin typeface="Arial" panose="020B0604020202020204" pitchFamily="34" charset="0"/>
                <a:cs typeface="Arial" panose="020B0604020202020204" pitchFamily="34" charset="0"/>
                <a:sym typeface="Impact" pitchFamily="34" charset="0"/>
              </a:endParaRPr>
            </a:p>
          </p:txBody>
        </p:sp>
        <p:cxnSp>
          <p:nvCxnSpPr>
            <p:cNvPr id="10" name="直接连接符 9">
              <a:extLst>
                <a:ext uri="{FF2B5EF4-FFF2-40B4-BE49-F238E27FC236}">
                  <a16:creationId xmlns:a16="http://schemas.microsoft.com/office/drawing/2014/main" id="{CEBB8485-D9EC-4BA1-90ED-2282AA7F3FC7}"/>
                </a:ext>
              </a:extLst>
            </p:cNvPr>
            <p:cNvCxnSpPr>
              <a:cxnSpLocks/>
            </p:cNvCxnSpPr>
            <p:nvPr/>
          </p:nvCxnSpPr>
          <p:spPr>
            <a:xfrm>
              <a:off x="3562350" y="1126255"/>
              <a:ext cx="1800225" cy="0"/>
            </a:xfrm>
            <a:prstGeom prst="line">
              <a:avLst/>
            </a:prstGeom>
            <a:ln>
              <a:solidFill>
                <a:srgbClr val="C00000"/>
              </a:solidFill>
            </a:ln>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40659550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nodeType="afterEffect">
                                  <p:stCondLst>
                                    <p:cond delay="0"/>
                                  </p:stCondLst>
                                  <p:childTnLst>
                                    <p:set>
                                      <p:cBhvr>
                                        <p:cTn id="6" dur="1" fill="hold">
                                          <p:stCondLst>
                                            <p:cond delay="0"/>
                                          </p:stCondLst>
                                        </p:cTn>
                                        <p:tgtEl>
                                          <p:spTgt spid="61"/>
                                        </p:tgtEl>
                                        <p:attrNameLst>
                                          <p:attrName>style.visibility</p:attrName>
                                        </p:attrNameLst>
                                      </p:cBhvr>
                                      <p:to>
                                        <p:strVal val="visible"/>
                                      </p:to>
                                    </p:set>
                                    <p:anim calcmode="lin" valueType="num">
                                      <p:cBhvr>
                                        <p:cTn id="7" dur="500" fill="hold"/>
                                        <p:tgtEl>
                                          <p:spTgt spid="61"/>
                                        </p:tgtEl>
                                        <p:attrNameLst>
                                          <p:attrName>ppt_w</p:attrName>
                                        </p:attrNameLst>
                                      </p:cBhvr>
                                      <p:tavLst>
                                        <p:tav tm="0">
                                          <p:val>
                                            <p:fltVal val="0"/>
                                          </p:val>
                                        </p:tav>
                                        <p:tav tm="100000">
                                          <p:val>
                                            <p:strVal val="#ppt_w"/>
                                          </p:val>
                                        </p:tav>
                                      </p:tavLst>
                                    </p:anim>
                                    <p:anim calcmode="lin" valueType="num">
                                      <p:cBhvr>
                                        <p:cTn id="8" dur="500" fill="hold"/>
                                        <p:tgtEl>
                                          <p:spTgt spid="61"/>
                                        </p:tgtEl>
                                        <p:attrNameLst>
                                          <p:attrName>ppt_h</p:attrName>
                                        </p:attrNameLst>
                                      </p:cBhvr>
                                      <p:tavLst>
                                        <p:tav tm="0">
                                          <p:val>
                                            <p:fltVal val="0"/>
                                          </p:val>
                                        </p:tav>
                                        <p:tav tm="100000">
                                          <p:val>
                                            <p:strVal val="#ppt_h"/>
                                          </p:val>
                                        </p:tav>
                                      </p:tavLst>
                                    </p:anim>
                                    <p:animEffect transition="in" filter="fade">
                                      <p:cBhvr>
                                        <p:cTn id="9" dur="500"/>
                                        <p:tgtEl>
                                          <p:spTgt spid="61"/>
                                        </p:tgtEl>
                                      </p:cBhvr>
                                    </p:animEffect>
                                    <p:anim calcmode="lin" valueType="num">
                                      <p:cBhvr>
                                        <p:cTn id="10" dur="500" fill="hold"/>
                                        <p:tgtEl>
                                          <p:spTgt spid="61"/>
                                        </p:tgtEl>
                                        <p:attrNameLst>
                                          <p:attrName>ppt_x</p:attrName>
                                        </p:attrNameLst>
                                      </p:cBhvr>
                                      <p:tavLst>
                                        <p:tav tm="0">
                                          <p:val>
                                            <p:fltVal val="0.5"/>
                                          </p:val>
                                        </p:tav>
                                        <p:tav tm="100000">
                                          <p:val>
                                            <p:strVal val="#ppt_x"/>
                                          </p:val>
                                        </p:tav>
                                      </p:tavLst>
                                    </p:anim>
                                    <p:anim calcmode="lin" valueType="num">
                                      <p:cBhvr>
                                        <p:cTn id="11" dur="500" fill="hold"/>
                                        <p:tgtEl>
                                          <p:spTgt spid="61"/>
                                        </p:tgtEl>
                                        <p:attrNameLst>
                                          <p:attrName>ppt_y</p:attrName>
                                        </p:attrNameLst>
                                      </p:cBhvr>
                                      <p:tavLst>
                                        <p:tav tm="0">
                                          <p:val>
                                            <p:fltVal val="0.5"/>
                                          </p:val>
                                        </p:tav>
                                        <p:tav tm="100000">
                                          <p:val>
                                            <p:strVal val="#ppt_y"/>
                                          </p:val>
                                        </p:tav>
                                      </p:tavLst>
                                    </p:anim>
                                  </p:childTnLst>
                                </p:cTn>
                              </p:par>
                            </p:childTnLst>
                          </p:cTn>
                        </p:par>
                        <p:par>
                          <p:cTn id="12" fill="hold">
                            <p:stCondLst>
                              <p:cond delay="500"/>
                            </p:stCondLst>
                            <p:childTnLst>
                              <p:par>
                                <p:cTn id="13" presetID="22" presetClass="entr" presetSubtype="1" fill="hold" grpId="0" nodeType="afterEffect">
                                  <p:stCondLst>
                                    <p:cond delay="0"/>
                                  </p:stCondLst>
                                  <p:childTnLst>
                                    <p:set>
                                      <p:cBhvr>
                                        <p:cTn id="14" dur="1" fill="hold">
                                          <p:stCondLst>
                                            <p:cond delay="0"/>
                                          </p:stCondLst>
                                        </p:cTn>
                                        <p:tgtEl>
                                          <p:spTgt spid="77"/>
                                        </p:tgtEl>
                                        <p:attrNameLst>
                                          <p:attrName>style.visibility</p:attrName>
                                        </p:attrNameLst>
                                      </p:cBhvr>
                                      <p:to>
                                        <p:strVal val="visible"/>
                                      </p:to>
                                    </p:set>
                                    <p:animEffect transition="in" filter="wipe(up)">
                                      <p:cBhvr>
                                        <p:cTn id="15" dur="250"/>
                                        <p:tgtEl>
                                          <p:spTgt spid="77"/>
                                        </p:tgtEl>
                                      </p:cBhvr>
                                    </p:animEffect>
                                  </p:childTnLst>
                                </p:cTn>
                              </p:par>
                            </p:childTnLst>
                          </p:cTn>
                        </p:par>
                        <p:par>
                          <p:cTn id="16" fill="hold">
                            <p:stCondLst>
                              <p:cond delay="750"/>
                            </p:stCondLst>
                            <p:childTnLst>
                              <p:par>
                                <p:cTn id="17" presetID="22" presetClass="entr" presetSubtype="1" fill="hold" grpId="0" nodeType="after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wipe(up)">
                                      <p:cBhvr>
                                        <p:cTn id="19" dur="250"/>
                                        <p:tgtEl>
                                          <p:spTgt spid="23"/>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wipe(up)">
                                      <p:cBhvr>
                                        <p:cTn id="24" dur="2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animBg="1"/>
      <p:bldP spid="23" grpId="0" animBg="1"/>
      <p:bldP spid="9"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圆角矩形 13"/>
          <p:cNvSpPr/>
          <p:nvPr/>
        </p:nvSpPr>
        <p:spPr>
          <a:xfrm rot="1200000">
            <a:off x="6005697" y="2126235"/>
            <a:ext cx="1028236" cy="165953"/>
          </a:xfrm>
          <a:prstGeom prst="roundRect">
            <a:avLst>
              <a:gd name="adj" fmla="val 50000"/>
            </a:avLst>
          </a:prstGeom>
          <a:solidFill>
            <a:schemeClr val="bg1">
              <a:lumMod val="65000"/>
            </a:schemeClr>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600"/>
          </a:p>
        </p:txBody>
      </p:sp>
      <p:sp>
        <p:nvSpPr>
          <p:cNvPr id="4" name="圆角矩形 3"/>
          <p:cNvSpPr/>
          <p:nvPr/>
        </p:nvSpPr>
        <p:spPr>
          <a:xfrm rot="20400000">
            <a:off x="6730715" y="1063679"/>
            <a:ext cx="1028236" cy="165953"/>
          </a:xfrm>
          <a:prstGeom prst="roundRect">
            <a:avLst>
              <a:gd name="adj" fmla="val 50000"/>
            </a:avLst>
          </a:prstGeom>
          <a:solidFill>
            <a:schemeClr val="bg1">
              <a:lumMod val="65000"/>
            </a:schemeClr>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600"/>
          </a:p>
        </p:txBody>
      </p:sp>
      <p:grpSp>
        <p:nvGrpSpPr>
          <p:cNvPr id="5" name="组合 4"/>
          <p:cNvGrpSpPr/>
          <p:nvPr/>
        </p:nvGrpSpPr>
        <p:grpSpPr>
          <a:xfrm>
            <a:off x="6008322" y="1185262"/>
            <a:ext cx="728904" cy="729030"/>
            <a:chOff x="5054033" y="1695602"/>
            <a:chExt cx="765599" cy="765732"/>
          </a:xfrm>
        </p:grpSpPr>
        <p:sp>
          <p:nvSpPr>
            <p:cNvPr id="10" name="椭圆 27"/>
            <p:cNvSpPr>
              <a:spLocks noChangeArrowheads="1"/>
            </p:cNvSpPr>
            <p:nvPr/>
          </p:nvSpPr>
          <p:spPr bwMode="auto">
            <a:xfrm>
              <a:off x="5054033" y="1695602"/>
              <a:ext cx="765599" cy="765732"/>
            </a:xfrm>
            <a:prstGeom prst="roundRect">
              <a:avLst/>
            </a:prstGeom>
            <a:gradFill rotWithShape="1">
              <a:gsLst>
                <a:gs pos="63000">
                  <a:srgbClr val="ECECEC"/>
                </a:gs>
                <a:gs pos="100000">
                  <a:srgbClr val="F7F7F7"/>
                </a:gs>
                <a:gs pos="9000">
                  <a:srgbClr val="BEBEBE"/>
                </a:gs>
              </a:gsLst>
              <a:lin ang="7800000" scaled="0"/>
            </a:gradFill>
            <a:ln w="31750">
              <a:gradFill>
                <a:gsLst>
                  <a:gs pos="0">
                    <a:schemeClr val="bg1"/>
                  </a:gs>
                  <a:gs pos="100000">
                    <a:schemeClr val="bg1">
                      <a:lumMod val="85000"/>
                    </a:schemeClr>
                  </a:gs>
                </a:gsLst>
                <a:lin ang="7800000" scaled="0"/>
              </a:gradFill>
            </a:ln>
            <a:effectLst>
              <a:outerShdw blurRad="203200" dist="127000" dir="7200000" sx="102000" sy="102000" algn="ctr" rotWithShape="0">
                <a:schemeClr val="tx1">
                  <a:lumMod val="90000"/>
                  <a:lumOff val="10000"/>
                  <a:alpha val="40000"/>
                </a:schemeClr>
              </a:outerShdw>
            </a:effectLst>
          </p:spPr>
          <p:txBody>
            <a:bodyPr wrap="none" anchor="ctr"/>
            <a:lstStyle/>
            <a:p>
              <a:pPr latinLnBrk="1"/>
              <a:endParaRPr kumimoji="1" lang="zh-CN" altLang="zh-CN" sz="2600">
                <a:solidFill>
                  <a:srgbClr val="000000"/>
                </a:solidFill>
                <a:latin typeface="굴림" charset="-127"/>
                <a:ea typeface="굴림" charset="-127"/>
                <a:sym typeface="微软雅黑" pitchFamily="34" charset="-122"/>
              </a:endParaRPr>
            </a:p>
          </p:txBody>
        </p:sp>
        <p:sp>
          <p:nvSpPr>
            <p:cNvPr id="13" name="椭圆 28"/>
            <p:cNvSpPr>
              <a:spLocks noChangeArrowheads="1"/>
            </p:cNvSpPr>
            <p:nvPr/>
          </p:nvSpPr>
          <p:spPr bwMode="auto">
            <a:xfrm>
              <a:off x="5139119" y="1780703"/>
              <a:ext cx="595426" cy="595530"/>
            </a:xfrm>
            <a:prstGeom prst="roundRect">
              <a:avLst/>
            </a:prstGeom>
            <a:gradFill rotWithShape="1">
              <a:gsLst>
                <a:gs pos="93000">
                  <a:srgbClr val="ECECEC"/>
                </a:gs>
                <a:gs pos="66000">
                  <a:srgbClr val="F9F9F9"/>
                </a:gs>
                <a:gs pos="0">
                  <a:srgbClr val="D3D3D3"/>
                </a:gs>
              </a:gsLst>
              <a:lin ang="4200000" scaled="0"/>
            </a:gradFill>
            <a:ln w="28575">
              <a:gradFill>
                <a:gsLst>
                  <a:gs pos="0">
                    <a:schemeClr val="bg1"/>
                  </a:gs>
                  <a:gs pos="100000">
                    <a:schemeClr val="bg1">
                      <a:lumMod val="85000"/>
                    </a:schemeClr>
                  </a:gs>
                </a:gsLst>
                <a:lin ang="4200000" scaled="0"/>
              </a:gradFill>
            </a:ln>
            <a:effectLst>
              <a:outerShdw blurRad="203200" dist="127000" dir="3600000" sx="102000" sy="102000" algn="ctr" rotWithShape="0">
                <a:schemeClr val="tx1">
                  <a:lumMod val="90000"/>
                  <a:lumOff val="10000"/>
                  <a:alpha val="40000"/>
                </a:schemeClr>
              </a:outerShdw>
            </a:effectLst>
          </p:spPr>
          <p:txBody>
            <a:bodyPr wrap="none" anchor="ctr"/>
            <a:lstStyle/>
            <a:p>
              <a:pPr algn="ctr" latinLnBrk="1"/>
              <a:r>
                <a:rPr kumimoji="1" lang="en-US" altLang="zh-CN" sz="2600" dirty="0">
                  <a:solidFill>
                    <a:schemeClr val="accent2"/>
                  </a:solidFill>
                  <a:latin typeface="Impact" panose="020B0806030902050204" pitchFamily="34" charset="0"/>
                  <a:ea typeface="굴림" charset="-127"/>
                  <a:sym typeface="微软雅黑" pitchFamily="34" charset="-122"/>
                </a:rPr>
                <a:t>01</a:t>
              </a:r>
              <a:endParaRPr kumimoji="1" lang="zh-CN" altLang="zh-CN" sz="2600" dirty="0">
                <a:solidFill>
                  <a:schemeClr val="accent2"/>
                </a:solidFill>
                <a:latin typeface="Impact" panose="020B0806030902050204" pitchFamily="34" charset="0"/>
                <a:ea typeface="굴림" charset="-127"/>
                <a:sym typeface="微软雅黑" pitchFamily="34" charset="-122"/>
              </a:endParaRPr>
            </a:p>
          </p:txBody>
        </p:sp>
      </p:grpSp>
      <p:sp>
        <p:nvSpPr>
          <p:cNvPr id="19" name="圆角矩形 18"/>
          <p:cNvSpPr/>
          <p:nvPr/>
        </p:nvSpPr>
        <p:spPr>
          <a:xfrm rot="20400000">
            <a:off x="5665027" y="3116526"/>
            <a:ext cx="1028236" cy="165953"/>
          </a:xfrm>
          <a:prstGeom prst="roundRect">
            <a:avLst>
              <a:gd name="adj" fmla="val 50000"/>
            </a:avLst>
          </a:prstGeom>
          <a:solidFill>
            <a:schemeClr val="bg1">
              <a:lumMod val="65000"/>
            </a:schemeClr>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600"/>
          </a:p>
        </p:txBody>
      </p:sp>
      <p:grpSp>
        <p:nvGrpSpPr>
          <p:cNvPr id="20" name="组合 19"/>
          <p:cNvGrpSpPr/>
          <p:nvPr/>
        </p:nvGrpSpPr>
        <p:grpSpPr>
          <a:xfrm>
            <a:off x="5116982" y="3260692"/>
            <a:ext cx="728904" cy="729030"/>
            <a:chOff x="5054033" y="1695602"/>
            <a:chExt cx="765599" cy="765732"/>
          </a:xfrm>
        </p:grpSpPr>
        <p:sp>
          <p:nvSpPr>
            <p:cNvPr id="21" name="椭圆 27"/>
            <p:cNvSpPr>
              <a:spLocks noChangeArrowheads="1"/>
            </p:cNvSpPr>
            <p:nvPr/>
          </p:nvSpPr>
          <p:spPr bwMode="auto">
            <a:xfrm>
              <a:off x="5054033" y="1695602"/>
              <a:ext cx="765599" cy="765732"/>
            </a:xfrm>
            <a:prstGeom prst="roundRect">
              <a:avLst/>
            </a:prstGeom>
            <a:gradFill rotWithShape="1">
              <a:gsLst>
                <a:gs pos="63000">
                  <a:srgbClr val="ECECEC"/>
                </a:gs>
                <a:gs pos="100000">
                  <a:srgbClr val="F7F7F7"/>
                </a:gs>
                <a:gs pos="9000">
                  <a:srgbClr val="BEBEBE"/>
                </a:gs>
              </a:gsLst>
              <a:lin ang="7800000" scaled="0"/>
            </a:gradFill>
            <a:ln w="31750">
              <a:gradFill>
                <a:gsLst>
                  <a:gs pos="0">
                    <a:schemeClr val="bg1"/>
                  </a:gs>
                  <a:gs pos="100000">
                    <a:schemeClr val="bg1">
                      <a:lumMod val="85000"/>
                    </a:schemeClr>
                  </a:gs>
                </a:gsLst>
                <a:lin ang="7800000" scaled="0"/>
              </a:gradFill>
            </a:ln>
            <a:effectLst>
              <a:outerShdw blurRad="203200" dist="127000" dir="7200000" sx="102000" sy="102000" algn="ctr" rotWithShape="0">
                <a:schemeClr val="tx1">
                  <a:lumMod val="90000"/>
                  <a:lumOff val="10000"/>
                  <a:alpha val="40000"/>
                </a:schemeClr>
              </a:outerShdw>
            </a:effectLst>
          </p:spPr>
          <p:txBody>
            <a:bodyPr wrap="none" anchor="ctr"/>
            <a:lstStyle/>
            <a:p>
              <a:pPr latinLnBrk="1"/>
              <a:endParaRPr kumimoji="1" lang="zh-CN" altLang="zh-CN" sz="2600">
                <a:solidFill>
                  <a:srgbClr val="000000"/>
                </a:solidFill>
                <a:latin typeface="굴림" charset="-127"/>
                <a:ea typeface="굴림" charset="-127"/>
                <a:sym typeface="微软雅黑" pitchFamily="34" charset="-122"/>
              </a:endParaRPr>
            </a:p>
          </p:txBody>
        </p:sp>
        <p:sp>
          <p:nvSpPr>
            <p:cNvPr id="22" name="椭圆 28"/>
            <p:cNvSpPr>
              <a:spLocks noChangeArrowheads="1"/>
            </p:cNvSpPr>
            <p:nvPr/>
          </p:nvSpPr>
          <p:spPr bwMode="auto">
            <a:xfrm>
              <a:off x="5139119" y="1780703"/>
              <a:ext cx="595426" cy="595530"/>
            </a:xfrm>
            <a:prstGeom prst="roundRect">
              <a:avLst/>
            </a:prstGeom>
            <a:gradFill rotWithShape="1">
              <a:gsLst>
                <a:gs pos="93000">
                  <a:srgbClr val="ECECEC"/>
                </a:gs>
                <a:gs pos="66000">
                  <a:srgbClr val="F9F9F9"/>
                </a:gs>
                <a:gs pos="0">
                  <a:srgbClr val="D3D3D3"/>
                </a:gs>
              </a:gsLst>
              <a:lin ang="4200000" scaled="0"/>
            </a:gradFill>
            <a:ln w="28575">
              <a:gradFill>
                <a:gsLst>
                  <a:gs pos="0">
                    <a:schemeClr val="bg1"/>
                  </a:gs>
                  <a:gs pos="100000">
                    <a:schemeClr val="bg1">
                      <a:lumMod val="85000"/>
                    </a:schemeClr>
                  </a:gs>
                </a:gsLst>
                <a:lin ang="4200000" scaled="0"/>
              </a:gradFill>
            </a:ln>
            <a:effectLst>
              <a:outerShdw blurRad="203200" dist="127000" dir="3600000" sx="102000" sy="102000" algn="ctr" rotWithShape="0">
                <a:schemeClr val="tx1">
                  <a:lumMod val="90000"/>
                  <a:lumOff val="10000"/>
                  <a:alpha val="40000"/>
                </a:schemeClr>
              </a:outerShdw>
            </a:effectLst>
          </p:spPr>
          <p:txBody>
            <a:bodyPr wrap="none" anchor="ctr"/>
            <a:lstStyle/>
            <a:p>
              <a:pPr algn="ctr" latinLnBrk="1"/>
              <a:r>
                <a:rPr kumimoji="1" lang="en-US" altLang="zh-CN" sz="2600" dirty="0">
                  <a:solidFill>
                    <a:schemeClr val="accent4"/>
                  </a:solidFill>
                  <a:latin typeface="Impact" panose="020B0806030902050204" pitchFamily="34" charset="0"/>
                  <a:ea typeface="굴림" charset="-127"/>
                  <a:sym typeface="微软雅黑" pitchFamily="34" charset="-122"/>
                </a:rPr>
                <a:t>03</a:t>
              </a:r>
              <a:endParaRPr kumimoji="1" lang="zh-CN" altLang="zh-CN" sz="2600" dirty="0">
                <a:solidFill>
                  <a:schemeClr val="accent4"/>
                </a:solidFill>
                <a:latin typeface="Impact" panose="020B0806030902050204" pitchFamily="34" charset="0"/>
                <a:ea typeface="굴림" charset="-127"/>
                <a:sym typeface="微软雅黑" pitchFamily="34" charset="-122"/>
              </a:endParaRPr>
            </a:p>
          </p:txBody>
        </p:sp>
      </p:grpSp>
      <p:grpSp>
        <p:nvGrpSpPr>
          <p:cNvPr id="15" name="组合 14"/>
          <p:cNvGrpSpPr/>
          <p:nvPr/>
        </p:nvGrpSpPr>
        <p:grpSpPr>
          <a:xfrm>
            <a:off x="6739134" y="2465557"/>
            <a:ext cx="728904" cy="729030"/>
            <a:chOff x="5054033" y="1695602"/>
            <a:chExt cx="765599" cy="765732"/>
          </a:xfrm>
        </p:grpSpPr>
        <p:sp>
          <p:nvSpPr>
            <p:cNvPr id="16" name="椭圆 27"/>
            <p:cNvSpPr>
              <a:spLocks noChangeArrowheads="1"/>
            </p:cNvSpPr>
            <p:nvPr/>
          </p:nvSpPr>
          <p:spPr bwMode="auto">
            <a:xfrm>
              <a:off x="5054033" y="1695602"/>
              <a:ext cx="765599" cy="765732"/>
            </a:xfrm>
            <a:prstGeom prst="roundRect">
              <a:avLst/>
            </a:prstGeom>
            <a:gradFill rotWithShape="1">
              <a:gsLst>
                <a:gs pos="63000">
                  <a:srgbClr val="ECECEC"/>
                </a:gs>
                <a:gs pos="100000">
                  <a:srgbClr val="F7F7F7"/>
                </a:gs>
                <a:gs pos="9000">
                  <a:srgbClr val="BEBEBE"/>
                </a:gs>
              </a:gsLst>
              <a:lin ang="7800000" scaled="0"/>
            </a:gradFill>
            <a:ln w="31750">
              <a:gradFill>
                <a:gsLst>
                  <a:gs pos="0">
                    <a:schemeClr val="bg1"/>
                  </a:gs>
                  <a:gs pos="100000">
                    <a:schemeClr val="bg1">
                      <a:lumMod val="85000"/>
                    </a:schemeClr>
                  </a:gs>
                </a:gsLst>
                <a:lin ang="7800000" scaled="0"/>
              </a:gradFill>
            </a:ln>
            <a:effectLst>
              <a:outerShdw blurRad="203200" dist="127000" dir="7200000" sx="102000" sy="102000" algn="ctr" rotWithShape="0">
                <a:schemeClr val="tx1">
                  <a:lumMod val="90000"/>
                  <a:lumOff val="10000"/>
                  <a:alpha val="40000"/>
                </a:schemeClr>
              </a:outerShdw>
            </a:effectLst>
          </p:spPr>
          <p:txBody>
            <a:bodyPr wrap="none" anchor="ctr"/>
            <a:lstStyle/>
            <a:p>
              <a:pPr latinLnBrk="1"/>
              <a:endParaRPr kumimoji="1" lang="zh-CN" altLang="zh-CN" sz="2600">
                <a:solidFill>
                  <a:srgbClr val="000000"/>
                </a:solidFill>
                <a:latin typeface="굴림" charset="-127"/>
                <a:ea typeface="굴림" charset="-127"/>
                <a:sym typeface="微软雅黑" pitchFamily="34" charset="-122"/>
              </a:endParaRPr>
            </a:p>
          </p:txBody>
        </p:sp>
        <p:sp>
          <p:nvSpPr>
            <p:cNvPr id="17" name="椭圆 28"/>
            <p:cNvSpPr>
              <a:spLocks noChangeArrowheads="1"/>
            </p:cNvSpPr>
            <p:nvPr/>
          </p:nvSpPr>
          <p:spPr bwMode="auto">
            <a:xfrm>
              <a:off x="5139119" y="1780703"/>
              <a:ext cx="595426" cy="595530"/>
            </a:xfrm>
            <a:prstGeom prst="roundRect">
              <a:avLst/>
            </a:prstGeom>
            <a:gradFill rotWithShape="1">
              <a:gsLst>
                <a:gs pos="93000">
                  <a:srgbClr val="ECECEC"/>
                </a:gs>
                <a:gs pos="66000">
                  <a:srgbClr val="F9F9F9"/>
                </a:gs>
                <a:gs pos="0">
                  <a:srgbClr val="D3D3D3"/>
                </a:gs>
              </a:gsLst>
              <a:lin ang="4200000" scaled="0"/>
            </a:gradFill>
            <a:ln w="28575">
              <a:gradFill>
                <a:gsLst>
                  <a:gs pos="0">
                    <a:schemeClr val="bg1"/>
                  </a:gs>
                  <a:gs pos="100000">
                    <a:schemeClr val="bg1">
                      <a:lumMod val="85000"/>
                    </a:schemeClr>
                  </a:gs>
                </a:gsLst>
                <a:lin ang="4200000" scaled="0"/>
              </a:gradFill>
            </a:ln>
            <a:effectLst>
              <a:outerShdw blurRad="203200" dist="127000" dir="3600000" sx="102000" sy="102000" algn="ctr" rotWithShape="0">
                <a:schemeClr val="tx1">
                  <a:lumMod val="90000"/>
                  <a:lumOff val="10000"/>
                  <a:alpha val="40000"/>
                </a:schemeClr>
              </a:outerShdw>
            </a:effectLst>
          </p:spPr>
          <p:txBody>
            <a:bodyPr wrap="none" anchor="ctr"/>
            <a:lstStyle/>
            <a:p>
              <a:pPr algn="ctr" latinLnBrk="1"/>
              <a:r>
                <a:rPr kumimoji="1" lang="en-US" altLang="zh-CN" sz="2600" dirty="0">
                  <a:solidFill>
                    <a:schemeClr val="accent3"/>
                  </a:solidFill>
                  <a:latin typeface="Impact" panose="020B0806030902050204" pitchFamily="34" charset="0"/>
                  <a:ea typeface="굴림" charset="-127"/>
                  <a:sym typeface="微软雅黑" pitchFamily="34" charset="-122"/>
                </a:rPr>
                <a:t>02</a:t>
              </a:r>
              <a:endParaRPr kumimoji="1" lang="zh-CN" altLang="zh-CN" sz="2600" dirty="0">
                <a:solidFill>
                  <a:schemeClr val="accent3"/>
                </a:solidFill>
                <a:latin typeface="Impact" panose="020B0806030902050204" pitchFamily="34" charset="0"/>
                <a:ea typeface="굴림" charset="-127"/>
                <a:sym typeface="微软雅黑" pitchFamily="34" charset="-122"/>
              </a:endParaRPr>
            </a:p>
          </p:txBody>
        </p:sp>
      </p:grpSp>
      <p:sp>
        <p:nvSpPr>
          <p:cNvPr id="46" name="任意多边形 45"/>
          <p:cNvSpPr>
            <a:spLocks noChangeAspect="1"/>
          </p:cNvSpPr>
          <p:nvPr/>
        </p:nvSpPr>
        <p:spPr>
          <a:xfrm>
            <a:off x="11747568" y="2546579"/>
            <a:ext cx="402905" cy="260911"/>
          </a:xfrm>
          <a:custGeom>
            <a:avLst/>
            <a:gdLst>
              <a:gd name="connsiteX0" fmla="*/ 394600 w 789200"/>
              <a:gd name="connsiteY0" fmla="*/ 127591 h 511064"/>
              <a:gd name="connsiteX1" fmla="*/ 538741 w 789200"/>
              <a:gd name="connsiteY1" fmla="*/ 255532 h 511064"/>
              <a:gd name="connsiteX2" fmla="*/ 394600 w 789200"/>
              <a:gd name="connsiteY2" fmla="*/ 383473 h 511064"/>
              <a:gd name="connsiteX3" fmla="*/ 250459 w 789200"/>
              <a:gd name="connsiteY3" fmla="*/ 255532 h 511064"/>
              <a:gd name="connsiteX4" fmla="*/ 394600 w 789200"/>
              <a:gd name="connsiteY4" fmla="*/ 127591 h 511064"/>
              <a:gd name="connsiteX5" fmla="*/ 394600 w 789200"/>
              <a:gd name="connsiteY5" fmla="*/ 70132 h 511064"/>
              <a:gd name="connsiteX6" fmla="*/ 193000 w 789200"/>
              <a:gd name="connsiteY6" fmla="*/ 255532 h 511064"/>
              <a:gd name="connsiteX7" fmla="*/ 394600 w 789200"/>
              <a:gd name="connsiteY7" fmla="*/ 440932 h 511064"/>
              <a:gd name="connsiteX8" fmla="*/ 596200 w 789200"/>
              <a:gd name="connsiteY8" fmla="*/ 255532 h 511064"/>
              <a:gd name="connsiteX9" fmla="*/ 394600 w 789200"/>
              <a:gd name="connsiteY9" fmla="*/ 70132 h 511064"/>
              <a:gd name="connsiteX10" fmla="*/ 394600 w 789200"/>
              <a:gd name="connsiteY10" fmla="*/ 0 h 511064"/>
              <a:gd name="connsiteX11" fmla="*/ 754314 w 789200"/>
              <a:gd name="connsiteY11" fmla="*/ 191258 h 511064"/>
              <a:gd name="connsiteX12" fmla="*/ 789200 w 789200"/>
              <a:gd name="connsiteY12" fmla="*/ 255532 h 511064"/>
              <a:gd name="connsiteX13" fmla="*/ 754314 w 789200"/>
              <a:gd name="connsiteY13" fmla="*/ 319806 h 511064"/>
              <a:gd name="connsiteX14" fmla="*/ 394600 w 789200"/>
              <a:gd name="connsiteY14" fmla="*/ 511064 h 511064"/>
              <a:gd name="connsiteX15" fmla="*/ 34886 w 789200"/>
              <a:gd name="connsiteY15" fmla="*/ 319806 h 511064"/>
              <a:gd name="connsiteX16" fmla="*/ 0 w 789200"/>
              <a:gd name="connsiteY16" fmla="*/ 255532 h 511064"/>
              <a:gd name="connsiteX17" fmla="*/ 34886 w 789200"/>
              <a:gd name="connsiteY17" fmla="*/ 191258 h 511064"/>
              <a:gd name="connsiteX18" fmla="*/ 394600 w 789200"/>
              <a:gd name="connsiteY18" fmla="*/ 0 h 511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89200" h="511064">
                <a:moveTo>
                  <a:pt x="394600" y="127591"/>
                </a:moveTo>
                <a:cubicBezTo>
                  <a:pt x="474207" y="127591"/>
                  <a:pt x="538741" y="184872"/>
                  <a:pt x="538741" y="255532"/>
                </a:cubicBezTo>
                <a:cubicBezTo>
                  <a:pt x="538741" y="326192"/>
                  <a:pt x="474207" y="383473"/>
                  <a:pt x="394600" y="383473"/>
                </a:cubicBezTo>
                <a:cubicBezTo>
                  <a:pt x="314993" y="383473"/>
                  <a:pt x="250459" y="326192"/>
                  <a:pt x="250459" y="255532"/>
                </a:cubicBezTo>
                <a:cubicBezTo>
                  <a:pt x="250459" y="184872"/>
                  <a:pt x="314993" y="127591"/>
                  <a:pt x="394600" y="127591"/>
                </a:cubicBezTo>
                <a:close/>
                <a:moveTo>
                  <a:pt x="394600" y="70132"/>
                </a:moveTo>
                <a:cubicBezTo>
                  <a:pt x="283259" y="70132"/>
                  <a:pt x="193000" y="153138"/>
                  <a:pt x="193000" y="255532"/>
                </a:cubicBezTo>
                <a:cubicBezTo>
                  <a:pt x="193000" y="357926"/>
                  <a:pt x="283259" y="440932"/>
                  <a:pt x="394600" y="440932"/>
                </a:cubicBezTo>
                <a:cubicBezTo>
                  <a:pt x="505941" y="440932"/>
                  <a:pt x="596200" y="357926"/>
                  <a:pt x="596200" y="255532"/>
                </a:cubicBezTo>
                <a:cubicBezTo>
                  <a:pt x="596200" y="153138"/>
                  <a:pt x="505941" y="70132"/>
                  <a:pt x="394600" y="70132"/>
                </a:cubicBezTo>
                <a:close/>
                <a:moveTo>
                  <a:pt x="394600" y="0"/>
                </a:moveTo>
                <a:cubicBezTo>
                  <a:pt x="544338" y="0"/>
                  <a:pt x="676357" y="75867"/>
                  <a:pt x="754314" y="191258"/>
                </a:cubicBezTo>
                <a:lnTo>
                  <a:pt x="789200" y="255532"/>
                </a:lnTo>
                <a:lnTo>
                  <a:pt x="754314" y="319806"/>
                </a:lnTo>
                <a:cubicBezTo>
                  <a:pt x="676357" y="435197"/>
                  <a:pt x="544338" y="511064"/>
                  <a:pt x="394600" y="511064"/>
                </a:cubicBezTo>
                <a:cubicBezTo>
                  <a:pt x="244862" y="511064"/>
                  <a:pt x="112843" y="435197"/>
                  <a:pt x="34886" y="319806"/>
                </a:cubicBezTo>
                <a:lnTo>
                  <a:pt x="0" y="255532"/>
                </a:lnTo>
                <a:lnTo>
                  <a:pt x="34886" y="191258"/>
                </a:lnTo>
                <a:cubicBezTo>
                  <a:pt x="112843" y="75867"/>
                  <a:pt x="244862" y="0"/>
                  <a:pt x="39460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7783414" y="304966"/>
            <a:ext cx="728904" cy="729030"/>
            <a:chOff x="6449914" y="1312040"/>
            <a:chExt cx="728904" cy="729030"/>
          </a:xfrm>
        </p:grpSpPr>
        <p:grpSp>
          <p:nvGrpSpPr>
            <p:cNvPr id="9" name="组合 8"/>
            <p:cNvGrpSpPr/>
            <p:nvPr/>
          </p:nvGrpSpPr>
          <p:grpSpPr>
            <a:xfrm>
              <a:off x="6449914" y="1312040"/>
              <a:ext cx="728904" cy="729030"/>
              <a:chOff x="3495062" y="2195423"/>
              <a:chExt cx="1741709" cy="1742012"/>
            </a:xfrm>
          </p:grpSpPr>
          <p:sp>
            <p:nvSpPr>
              <p:cNvPr id="11" name="椭圆 27"/>
              <p:cNvSpPr>
                <a:spLocks noChangeArrowheads="1"/>
              </p:cNvSpPr>
              <p:nvPr/>
            </p:nvSpPr>
            <p:spPr bwMode="auto">
              <a:xfrm>
                <a:off x="3495062" y="2195423"/>
                <a:ext cx="1741709" cy="1742012"/>
              </a:xfrm>
              <a:prstGeom prst="roundRect">
                <a:avLst/>
              </a:prstGeom>
              <a:gradFill rotWithShape="1">
                <a:gsLst>
                  <a:gs pos="63000">
                    <a:srgbClr val="ECECEC"/>
                  </a:gs>
                  <a:gs pos="100000">
                    <a:srgbClr val="F7F7F7"/>
                  </a:gs>
                  <a:gs pos="9000">
                    <a:srgbClr val="BEBEBE"/>
                  </a:gs>
                </a:gsLst>
                <a:lin ang="7800000" scaled="0"/>
              </a:gradFill>
              <a:ln w="31750">
                <a:gradFill>
                  <a:gsLst>
                    <a:gs pos="0">
                      <a:schemeClr val="bg1"/>
                    </a:gs>
                    <a:gs pos="100000">
                      <a:schemeClr val="bg1">
                        <a:lumMod val="85000"/>
                      </a:schemeClr>
                    </a:gs>
                  </a:gsLst>
                  <a:lin ang="7800000" scaled="0"/>
                </a:gradFill>
              </a:ln>
              <a:effectLst>
                <a:outerShdw blurRad="203200" dist="127000" dir="7200000" sx="102000" sy="102000" algn="ctr" rotWithShape="0">
                  <a:schemeClr val="tx1">
                    <a:lumMod val="90000"/>
                    <a:lumOff val="10000"/>
                    <a:alpha val="40000"/>
                  </a:schemeClr>
                </a:outerShdw>
              </a:effectLst>
            </p:spPr>
            <p:txBody>
              <a:bodyPr wrap="none" anchor="ctr"/>
              <a:lstStyle/>
              <a:p>
                <a:pPr latinLnBrk="1"/>
                <a:endParaRPr kumimoji="1" lang="zh-CN" altLang="zh-CN" sz="2600">
                  <a:solidFill>
                    <a:srgbClr val="000000"/>
                  </a:solidFill>
                  <a:latin typeface="굴림" charset="-127"/>
                  <a:ea typeface="굴림" charset="-127"/>
                  <a:sym typeface="微软雅黑" pitchFamily="34" charset="-122"/>
                </a:endParaRPr>
              </a:p>
            </p:txBody>
          </p:sp>
          <p:sp>
            <p:nvSpPr>
              <p:cNvPr id="12" name="椭圆 28"/>
              <p:cNvSpPr>
                <a:spLocks noChangeArrowheads="1"/>
              </p:cNvSpPr>
              <p:nvPr/>
            </p:nvSpPr>
            <p:spPr bwMode="auto">
              <a:xfrm>
                <a:off x="3688630" y="2389025"/>
                <a:ext cx="1354572" cy="1354808"/>
              </a:xfrm>
              <a:prstGeom prst="roundRect">
                <a:avLst/>
              </a:prstGeom>
              <a:solidFill>
                <a:schemeClr val="accent1"/>
              </a:solidFill>
              <a:ln>
                <a:noFill/>
              </a:ln>
              <a:effectLst>
                <a:innerShdw blurRad="63500" dist="50800" dir="18900000">
                  <a:prstClr val="black">
                    <a:alpha val="50000"/>
                  </a:prstClr>
                </a:inn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spcBef>
                    <a:spcPct val="0"/>
                  </a:spcBef>
                  <a:buFont typeface="Arial" charset="0"/>
                  <a:buNone/>
                </a:pPr>
                <a:endParaRPr lang="zh-CN" altLang="zh-CN" sz="2600">
                  <a:solidFill>
                    <a:srgbClr val="FFFFFF"/>
                  </a:solidFill>
                  <a:latin typeface="微软雅黑" pitchFamily="34" charset="-122"/>
                  <a:ea typeface="微软雅黑" pitchFamily="34" charset="-122"/>
                  <a:sym typeface="微软雅黑" pitchFamily="34" charset="-122"/>
                </a:endParaRPr>
              </a:p>
            </p:txBody>
          </p:sp>
        </p:grpSp>
        <p:sp>
          <p:nvSpPr>
            <p:cNvPr id="48" name="Freeform 102"/>
            <p:cNvSpPr>
              <a:spLocks/>
            </p:cNvSpPr>
            <p:nvPr/>
          </p:nvSpPr>
          <p:spPr bwMode="auto">
            <a:xfrm>
              <a:off x="6609297" y="1512518"/>
              <a:ext cx="384009" cy="337047"/>
            </a:xfrm>
            <a:custGeom>
              <a:avLst/>
              <a:gdLst>
                <a:gd name="T0" fmla="*/ 78 w 124"/>
                <a:gd name="T1" fmla="*/ 84 h 120"/>
                <a:gd name="T2" fmla="*/ 75 w 124"/>
                <a:gd name="T3" fmla="*/ 75 h 120"/>
                <a:gd name="T4" fmla="*/ 86 w 124"/>
                <a:gd name="T5" fmla="*/ 54 h 120"/>
                <a:gd name="T6" fmla="*/ 89 w 124"/>
                <a:gd name="T7" fmla="*/ 37 h 120"/>
                <a:gd name="T8" fmla="*/ 62 w 124"/>
                <a:gd name="T9" fmla="*/ 0 h 120"/>
                <a:gd name="T10" fmla="*/ 36 w 124"/>
                <a:gd name="T11" fmla="*/ 37 h 120"/>
                <a:gd name="T12" fmla="*/ 39 w 124"/>
                <a:gd name="T13" fmla="*/ 54 h 120"/>
                <a:gd name="T14" fmla="*/ 50 w 124"/>
                <a:gd name="T15" fmla="*/ 75 h 120"/>
                <a:gd name="T16" fmla="*/ 47 w 124"/>
                <a:gd name="T17" fmla="*/ 84 h 120"/>
                <a:gd name="T18" fmla="*/ 0 w 124"/>
                <a:gd name="T19" fmla="*/ 120 h 120"/>
                <a:gd name="T20" fmla="*/ 62 w 124"/>
                <a:gd name="T21" fmla="*/ 120 h 120"/>
                <a:gd name="T22" fmla="*/ 124 w 124"/>
                <a:gd name="T23" fmla="*/ 120 h 120"/>
                <a:gd name="T24" fmla="*/ 78 w 124"/>
                <a:gd name="T25" fmla="*/ 84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4" h="120">
                  <a:moveTo>
                    <a:pt x="78" y="84"/>
                  </a:moveTo>
                  <a:cubicBezTo>
                    <a:pt x="75" y="84"/>
                    <a:pt x="75" y="75"/>
                    <a:pt x="75" y="75"/>
                  </a:cubicBezTo>
                  <a:cubicBezTo>
                    <a:pt x="75" y="75"/>
                    <a:pt x="84" y="66"/>
                    <a:pt x="86" y="54"/>
                  </a:cubicBezTo>
                  <a:cubicBezTo>
                    <a:pt x="91" y="54"/>
                    <a:pt x="94" y="42"/>
                    <a:pt x="89" y="37"/>
                  </a:cubicBezTo>
                  <a:cubicBezTo>
                    <a:pt x="89" y="32"/>
                    <a:pt x="96" y="0"/>
                    <a:pt x="62" y="0"/>
                  </a:cubicBezTo>
                  <a:cubicBezTo>
                    <a:pt x="29" y="0"/>
                    <a:pt x="36" y="32"/>
                    <a:pt x="36" y="37"/>
                  </a:cubicBezTo>
                  <a:cubicBezTo>
                    <a:pt x="31" y="42"/>
                    <a:pt x="34" y="54"/>
                    <a:pt x="39" y="54"/>
                  </a:cubicBezTo>
                  <a:cubicBezTo>
                    <a:pt x="41" y="66"/>
                    <a:pt x="50" y="75"/>
                    <a:pt x="50" y="75"/>
                  </a:cubicBezTo>
                  <a:cubicBezTo>
                    <a:pt x="50" y="75"/>
                    <a:pt x="50" y="84"/>
                    <a:pt x="47" y="84"/>
                  </a:cubicBezTo>
                  <a:cubicBezTo>
                    <a:pt x="37" y="86"/>
                    <a:pt x="0" y="102"/>
                    <a:pt x="0" y="120"/>
                  </a:cubicBezTo>
                  <a:cubicBezTo>
                    <a:pt x="62" y="120"/>
                    <a:pt x="62" y="120"/>
                    <a:pt x="62" y="120"/>
                  </a:cubicBezTo>
                  <a:cubicBezTo>
                    <a:pt x="124" y="120"/>
                    <a:pt x="124" y="120"/>
                    <a:pt x="124" y="120"/>
                  </a:cubicBezTo>
                  <a:cubicBezTo>
                    <a:pt x="124" y="102"/>
                    <a:pt x="88" y="86"/>
                    <a:pt x="78" y="8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id-ID"/>
            </a:p>
          </p:txBody>
        </p:sp>
      </p:grpSp>
      <p:sp>
        <p:nvSpPr>
          <p:cNvPr id="42" name="Freeform 206"/>
          <p:cNvSpPr>
            <a:spLocks noChangeAspect="1"/>
          </p:cNvSpPr>
          <p:nvPr/>
        </p:nvSpPr>
        <p:spPr bwMode="auto">
          <a:xfrm>
            <a:off x="241300" y="1364953"/>
            <a:ext cx="237621" cy="365547"/>
          </a:xfrm>
          <a:custGeom>
            <a:avLst/>
            <a:gdLst>
              <a:gd name="T0" fmla="*/ 56 w 133"/>
              <a:gd name="T1" fmla="*/ 0 h 246"/>
              <a:gd name="T2" fmla="*/ 121 w 133"/>
              <a:gd name="T3" fmla="*/ 0 h 246"/>
              <a:gd name="T4" fmla="*/ 121 w 133"/>
              <a:gd name="T5" fmla="*/ 41 h 246"/>
              <a:gd name="T6" fmla="*/ 108 w 133"/>
              <a:gd name="T7" fmla="*/ 41 h 246"/>
              <a:gd name="T8" fmla="*/ 133 w 133"/>
              <a:gd name="T9" fmla="*/ 202 h 246"/>
              <a:gd name="T10" fmla="*/ 90 w 133"/>
              <a:gd name="T11" fmla="*/ 246 h 246"/>
              <a:gd name="T12" fmla="*/ 41 w 133"/>
              <a:gd name="T13" fmla="*/ 205 h 246"/>
              <a:gd name="T14" fmla="*/ 56 w 133"/>
              <a:gd name="T15" fmla="*/ 116 h 246"/>
              <a:gd name="T16" fmla="*/ 11 w 133"/>
              <a:gd name="T17" fmla="*/ 155 h 246"/>
              <a:gd name="T18" fmla="*/ 0 w 133"/>
              <a:gd name="T19" fmla="*/ 140 h 246"/>
              <a:gd name="T20" fmla="*/ 64 w 133"/>
              <a:gd name="T21" fmla="*/ 71 h 246"/>
              <a:gd name="T22" fmla="*/ 69 w 133"/>
              <a:gd name="T23" fmla="*/ 41 h 246"/>
              <a:gd name="T24" fmla="*/ 56 w 133"/>
              <a:gd name="T25" fmla="*/ 41 h 246"/>
              <a:gd name="T26" fmla="*/ 56 w 133"/>
              <a:gd name="T27" fmla="*/ 0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3" h="246">
                <a:moveTo>
                  <a:pt x="56" y="0"/>
                </a:moveTo>
                <a:lnTo>
                  <a:pt x="121" y="0"/>
                </a:lnTo>
                <a:lnTo>
                  <a:pt x="121" y="41"/>
                </a:lnTo>
                <a:lnTo>
                  <a:pt x="108" y="41"/>
                </a:lnTo>
                <a:lnTo>
                  <a:pt x="133" y="202"/>
                </a:lnTo>
                <a:lnTo>
                  <a:pt x="90" y="246"/>
                </a:lnTo>
                <a:lnTo>
                  <a:pt x="41" y="205"/>
                </a:lnTo>
                <a:lnTo>
                  <a:pt x="56" y="116"/>
                </a:lnTo>
                <a:lnTo>
                  <a:pt x="11" y="155"/>
                </a:lnTo>
                <a:lnTo>
                  <a:pt x="0" y="140"/>
                </a:lnTo>
                <a:lnTo>
                  <a:pt x="64" y="71"/>
                </a:lnTo>
                <a:lnTo>
                  <a:pt x="69" y="41"/>
                </a:lnTo>
                <a:lnTo>
                  <a:pt x="56" y="41"/>
                </a:lnTo>
                <a:lnTo>
                  <a:pt x="56"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algn="ctr"/>
            <a:endParaRPr lang="zh-CN" altLang="en-US"/>
          </a:p>
        </p:txBody>
      </p:sp>
      <p:sp>
        <p:nvSpPr>
          <p:cNvPr id="53" name="矩形 52"/>
          <p:cNvSpPr/>
          <p:nvPr/>
        </p:nvSpPr>
        <p:spPr>
          <a:xfrm>
            <a:off x="444432" y="1352631"/>
            <a:ext cx="5102555" cy="1938984"/>
          </a:xfrm>
          <a:prstGeom prst="rect">
            <a:avLst/>
          </a:prstGeom>
          <a:ln>
            <a:solidFill>
              <a:srgbClr val="C00000"/>
            </a:solidFill>
          </a:ln>
        </p:spPr>
        <p:txBody>
          <a:bodyPr wrap="square" lIns="91431" tIns="45716" rIns="91431" bIns="45716">
            <a:spAutoFit/>
          </a:bodyPr>
          <a:lstStyle/>
          <a:p>
            <a:r>
              <a:rPr lang="zh-CN" altLang="en-US" sz="2000" b="1" dirty="0">
                <a:solidFill>
                  <a:srgbClr val="FF0000"/>
                </a:solidFill>
                <a:latin typeface="微软雅黑" pitchFamily="34" charset="-122"/>
                <a:ea typeface="微软雅黑" pitchFamily="34" charset="-122"/>
              </a:rPr>
              <a:t>算法设计</a:t>
            </a:r>
            <a:r>
              <a:rPr lang="en-US" altLang="zh-CN" sz="2000" b="1" dirty="0">
                <a:solidFill>
                  <a:srgbClr val="FF0000"/>
                </a:solidFill>
                <a:latin typeface="微软雅黑" pitchFamily="34" charset="-122"/>
                <a:ea typeface="微软雅黑" pitchFamily="34" charset="-122"/>
              </a:rPr>
              <a:t>2</a:t>
            </a:r>
            <a:r>
              <a:rPr lang="zh-CN" altLang="en-US" sz="2000" b="1" dirty="0">
                <a:solidFill>
                  <a:schemeClr val="tx1">
                    <a:lumMod val="75000"/>
                    <a:lumOff val="25000"/>
                  </a:schemeClr>
                </a:solidFill>
                <a:latin typeface="微软雅黑" pitchFamily="34" charset="-122"/>
                <a:ea typeface="微软雅黑" pitchFamily="34" charset="-122"/>
              </a:rPr>
              <a:t>：</a:t>
            </a:r>
            <a:r>
              <a:rPr lang="zh-CN" altLang="en-US" sz="2000" dirty="0">
                <a:solidFill>
                  <a:schemeClr val="tx1">
                    <a:lumMod val="75000"/>
                    <a:lumOff val="25000"/>
                  </a:schemeClr>
                </a:solidFill>
                <a:latin typeface="微软雅黑" pitchFamily="34" charset="-122"/>
                <a:ea typeface="微软雅黑" pitchFamily="34" charset="-122"/>
              </a:rPr>
              <a:t>将算式变形为除法：</a:t>
            </a:r>
            <a:r>
              <a:rPr lang="en-US" altLang="zh-CN" sz="2000" dirty="0">
                <a:solidFill>
                  <a:schemeClr val="tx1">
                    <a:lumMod val="75000"/>
                    <a:lumOff val="25000"/>
                  </a:schemeClr>
                </a:solidFill>
                <a:latin typeface="微软雅黑" pitchFamily="34" charset="-122"/>
                <a:ea typeface="微软雅黑" pitchFamily="34" charset="-122"/>
              </a:rPr>
              <a:t>DDDDDD/A=ABCAB</a:t>
            </a:r>
            <a:r>
              <a:rPr lang="zh-CN" altLang="en-US" sz="2000" dirty="0">
                <a:solidFill>
                  <a:schemeClr val="tx1">
                    <a:lumMod val="75000"/>
                    <a:lumOff val="25000"/>
                  </a:schemeClr>
                </a:solidFill>
                <a:latin typeface="微软雅黑" pitchFamily="34" charset="-122"/>
                <a:ea typeface="微软雅黑" pitchFamily="34" charset="-122"/>
              </a:rPr>
              <a:t>。此时只需枚举</a:t>
            </a:r>
            <a:r>
              <a:rPr lang="en-US" altLang="zh-CN" sz="2000" dirty="0">
                <a:solidFill>
                  <a:schemeClr val="tx1">
                    <a:lumMod val="75000"/>
                    <a:lumOff val="25000"/>
                  </a:schemeClr>
                </a:solidFill>
                <a:latin typeface="微软雅黑" pitchFamily="34" charset="-122"/>
                <a:ea typeface="微软雅黑" pitchFamily="34" charset="-122"/>
              </a:rPr>
              <a:t>A</a:t>
            </a:r>
            <a:r>
              <a:rPr lang="zh-CN" altLang="en-US" sz="2000" dirty="0">
                <a:solidFill>
                  <a:schemeClr val="tx1">
                    <a:lumMod val="75000"/>
                    <a:lumOff val="25000"/>
                  </a:schemeClr>
                </a:solidFill>
                <a:latin typeface="微软雅黑" pitchFamily="34" charset="-122"/>
                <a:ea typeface="微软雅黑" pitchFamily="34" charset="-122"/>
              </a:rPr>
              <a:t>：</a:t>
            </a:r>
            <a:r>
              <a:rPr lang="en-US" altLang="zh-CN" sz="2000" dirty="0">
                <a:solidFill>
                  <a:schemeClr val="tx1">
                    <a:lumMod val="75000"/>
                    <a:lumOff val="25000"/>
                  </a:schemeClr>
                </a:solidFill>
                <a:latin typeface="微软雅黑" pitchFamily="34" charset="-122"/>
                <a:ea typeface="微软雅黑" pitchFamily="34" charset="-122"/>
              </a:rPr>
              <a:t>3——9 D</a:t>
            </a:r>
            <a:r>
              <a:rPr lang="zh-CN" altLang="en-US" sz="2000" dirty="0">
                <a:solidFill>
                  <a:schemeClr val="tx1">
                    <a:lumMod val="75000"/>
                    <a:lumOff val="25000"/>
                  </a:schemeClr>
                </a:solidFill>
                <a:latin typeface="微软雅黑" pitchFamily="34" charset="-122"/>
                <a:ea typeface="微软雅黑" pitchFamily="34" charset="-122"/>
              </a:rPr>
              <a:t>：</a:t>
            </a:r>
            <a:r>
              <a:rPr lang="en-US" altLang="zh-CN" sz="2000" dirty="0">
                <a:solidFill>
                  <a:schemeClr val="tx1">
                    <a:lumMod val="75000"/>
                    <a:lumOff val="25000"/>
                  </a:schemeClr>
                </a:solidFill>
                <a:latin typeface="微软雅黑" pitchFamily="34" charset="-122"/>
                <a:ea typeface="微软雅黑" pitchFamily="34" charset="-122"/>
              </a:rPr>
              <a:t>1——9</a:t>
            </a:r>
            <a:r>
              <a:rPr lang="zh-CN" altLang="en-US" sz="2000" dirty="0">
                <a:solidFill>
                  <a:schemeClr val="tx1">
                    <a:lumMod val="75000"/>
                    <a:lumOff val="25000"/>
                  </a:schemeClr>
                </a:solidFill>
                <a:latin typeface="微软雅黑" pitchFamily="34" charset="-122"/>
                <a:ea typeface="微软雅黑" pitchFamily="34" charset="-122"/>
              </a:rPr>
              <a:t>，共尝试</a:t>
            </a:r>
            <a:r>
              <a:rPr lang="en-US" altLang="zh-CN" sz="2000" dirty="0">
                <a:solidFill>
                  <a:schemeClr val="tx1">
                    <a:lumMod val="75000"/>
                    <a:lumOff val="25000"/>
                  </a:schemeClr>
                </a:solidFill>
                <a:latin typeface="微软雅黑" pitchFamily="34" charset="-122"/>
                <a:ea typeface="微软雅黑" pitchFamily="34" charset="-122"/>
              </a:rPr>
              <a:t>7*9=63</a:t>
            </a:r>
            <a:r>
              <a:rPr lang="zh-CN" altLang="en-US" sz="2000" dirty="0">
                <a:solidFill>
                  <a:schemeClr val="tx1">
                    <a:lumMod val="75000"/>
                    <a:lumOff val="25000"/>
                  </a:schemeClr>
                </a:solidFill>
                <a:latin typeface="微软雅黑" pitchFamily="34" charset="-122"/>
                <a:ea typeface="微软雅黑" pitchFamily="34" charset="-122"/>
              </a:rPr>
              <a:t>次。每次尝试，测试商的万位、十位与除数是否相同，千位与个位是否相同，这两个数字都相同时，即为解。</a:t>
            </a:r>
            <a:endParaRPr lang="en-US" altLang="zh-CN" sz="2000" dirty="0">
              <a:solidFill>
                <a:schemeClr val="tx1">
                  <a:lumMod val="75000"/>
                  <a:lumOff val="25000"/>
                </a:schemeClr>
              </a:solidFill>
              <a:latin typeface="微软雅黑" pitchFamily="34" charset="-122"/>
              <a:ea typeface="微软雅黑" pitchFamily="34" charset="-122"/>
            </a:endParaRPr>
          </a:p>
        </p:txBody>
      </p:sp>
      <p:sp>
        <p:nvSpPr>
          <p:cNvPr id="62" name="矩形 61"/>
          <p:cNvSpPr/>
          <p:nvPr/>
        </p:nvSpPr>
        <p:spPr>
          <a:xfrm>
            <a:off x="1076590" y="4124584"/>
            <a:ext cx="5102555" cy="1323431"/>
          </a:xfrm>
          <a:prstGeom prst="rect">
            <a:avLst/>
          </a:prstGeom>
          <a:ln>
            <a:solidFill>
              <a:srgbClr val="C00000"/>
            </a:solidFill>
          </a:ln>
        </p:spPr>
        <p:txBody>
          <a:bodyPr wrap="square" lIns="91431" tIns="45716" rIns="91431" bIns="45716">
            <a:spAutoFit/>
          </a:bodyPr>
          <a:lstStyle/>
          <a:p>
            <a:r>
              <a:rPr lang="zh-CN" altLang="en-US" sz="2000" b="1" dirty="0">
                <a:solidFill>
                  <a:srgbClr val="FF0000"/>
                </a:solidFill>
                <a:latin typeface="微软雅黑" pitchFamily="34" charset="-122"/>
                <a:ea typeface="微软雅黑" pitchFamily="34" charset="-122"/>
              </a:rPr>
              <a:t>算法分析</a:t>
            </a:r>
            <a:r>
              <a:rPr lang="zh-CN" altLang="en-US" sz="2000" b="1" dirty="0">
                <a:solidFill>
                  <a:schemeClr val="tx1">
                    <a:lumMod val="75000"/>
                    <a:lumOff val="25000"/>
                  </a:schemeClr>
                </a:solidFill>
                <a:latin typeface="微软雅黑" pitchFamily="34" charset="-122"/>
                <a:ea typeface="微软雅黑" pitchFamily="34" charset="-122"/>
              </a:rPr>
              <a:t>：</a:t>
            </a:r>
            <a:r>
              <a:rPr lang="zh-CN" altLang="en-US" sz="2000" dirty="0">
                <a:solidFill>
                  <a:schemeClr val="tx1">
                    <a:lumMod val="75000"/>
                    <a:lumOff val="25000"/>
                  </a:schemeClr>
                </a:solidFill>
                <a:latin typeface="微软雅黑" pitchFamily="34" charset="-122"/>
                <a:ea typeface="微软雅黑" pitchFamily="34" charset="-122"/>
              </a:rPr>
              <a:t>比较算法</a:t>
            </a:r>
            <a:r>
              <a:rPr lang="en-US" altLang="zh-CN" sz="2000" dirty="0">
                <a:solidFill>
                  <a:schemeClr val="tx1">
                    <a:lumMod val="75000"/>
                    <a:lumOff val="25000"/>
                  </a:schemeClr>
                </a:solidFill>
                <a:latin typeface="微软雅黑" pitchFamily="34" charset="-122"/>
                <a:ea typeface="微软雅黑" pitchFamily="34" charset="-122"/>
              </a:rPr>
              <a:t>1</a:t>
            </a:r>
            <a:r>
              <a:rPr lang="zh-CN" altLang="en-US" sz="2000" dirty="0">
                <a:solidFill>
                  <a:schemeClr val="tx1">
                    <a:lumMod val="75000"/>
                    <a:lumOff val="25000"/>
                  </a:schemeClr>
                </a:solidFill>
                <a:latin typeface="微软雅黑" pitchFamily="34" charset="-122"/>
                <a:ea typeface="微软雅黑" pitchFamily="34" charset="-122"/>
              </a:rPr>
              <a:t>和算法</a:t>
            </a:r>
            <a:r>
              <a:rPr lang="en-US" altLang="zh-CN" sz="2000" dirty="0">
                <a:solidFill>
                  <a:schemeClr val="tx1">
                    <a:lumMod val="75000"/>
                    <a:lumOff val="25000"/>
                  </a:schemeClr>
                </a:solidFill>
                <a:latin typeface="微软雅黑" pitchFamily="34" charset="-122"/>
                <a:ea typeface="微软雅黑" pitchFamily="34" charset="-122"/>
              </a:rPr>
              <a:t>2</a:t>
            </a:r>
            <a:r>
              <a:rPr lang="zh-CN" altLang="en-US" sz="2000" dirty="0">
                <a:solidFill>
                  <a:schemeClr val="tx1">
                    <a:lumMod val="75000"/>
                    <a:lumOff val="25000"/>
                  </a:schemeClr>
                </a:solidFill>
                <a:latin typeface="微软雅黑" pitchFamily="34" charset="-122"/>
                <a:ea typeface="微软雅黑" pitchFamily="34" charset="-122"/>
              </a:rPr>
              <a:t>，算法</a:t>
            </a:r>
            <a:r>
              <a:rPr lang="en-US" altLang="zh-CN" sz="2000" dirty="0">
                <a:solidFill>
                  <a:schemeClr val="tx1">
                    <a:lumMod val="75000"/>
                    <a:lumOff val="25000"/>
                  </a:schemeClr>
                </a:solidFill>
                <a:latin typeface="微软雅黑" pitchFamily="34" charset="-122"/>
                <a:ea typeface="微软雅黑" pitchFamily="34" charset="-122"/>
              </a:rPr>
              <a:t>2</a:t>
            </a:r>
            <a:r>
              <a:rPr lang="zh-CN" altLang="en-US" sz="2000" dirty="0">
                <a:solidFill>
                  <a:schemeClr val="tx1">
                    <a:lumMod val="75000"/>
                    <a:lumOff val="25000"/>
                  </a:schemeClr>
                </a:solidFill>
                <a:latin typeface="微软雅黑" pitchFamily="34" charset="-122"/>
                <a:ea typeface="微软雅黑" pitchFamily="34" charset="-122"/>
              </a:rPr>
              <a:t>的效率要高得多。因此，选择不同的枚举对象，算法效率有显著的差别。枚举对象往往可以从各个角度考虑，大家要注重学习和借鉴。</a:t>
            </a:r>
            <a:endParaRPr lang="en-US" altLang="zh-CN" sz="2000" dirty="0">
              <a:solidFill>
                <a:schemeClr val="tx1">
                  <a:lumMod val="75000"/>
                  <a:lumOff val="25000"/>
                </a:schemeClr>
              </a:solidFill>
              <a:latin typeface="微软雅黑" pitchFamily="34" charset="-122"/>
              <a:ea typeface="微软雅黑" pitchFamily="34" charset="-122"/>
            </a:endParaRPr>
          </a:p>
        </p:txBody>
      </p:sp>
      <p:sp>
        <p:nvSpPr>
          <p:cNvPr id="39" name="Freeform 55"/>
          <p:cNvSpPr>
            <a:spLocks noChangeAspect="1" noEditPoints="1"/>
          </p:cNvSpPr>
          <p:nvPr/>
        </p:nvSpPr>
        <p:spPr bwMode="auto">
          <a:xfrm>
            <a:off x="1760657" y="3414477"/>
            <a:ext cx="308845" cy="355532"/>
          </a:xfrm>
          <a:custGeom>
            <a:avLst/>
            <a:gdLst>
              <a:gd name="T0" fmla="*/ 83 w 129"/>
              <a:gd name="T1" fmla="*/ 92 h 135"/>
              <a:gd name="T2" fmla="*/ 127 w 129"/>
              <a:gd name="T3" fmla="*/ 26 h 135"/>
              <a:gd name="T4" fmla="*/ 127 w 129"/>
              <a:gd name="T5" fmla="*/ 21 h 135"/>
              <a:gd name="T6" fmla="*/ 117 w 129"/>
              <a:gd name="T7" fmla="*/ 10 h 135"/>
              <a:gd name="T8" fmla="*/ 112 w 129"/>
              <a:gd name="T9" fmla="*/ 10 h 135"/>
              <a:gd name="T10" fmla="*/ 107 w 129"/>
              <a:gd name="T11" fmla="*/ 16 h 135"/>
              <a:gd name="T12" fmla="*/ 101 w 129"/>
              <a:gd name="T13" fmla="*/ 16 h 135"/>
              <a:gd name="T14" fmla="*/ 101 w 129"/>
              <a:gd name="T15" fmla="*/ 0 h 135"/>
              <a:gd name="T16" fmla="*/ 27 w 129"/>
              <a:gd name="T17" fmla="*/ 0 h 135"/>
              <a:gd name="T18" fmla="*/ 27 w 129"/>
              <a:gd name="T19" fmla="*/ 16 h 135"/>
              <a:gd name="T20" fmla="*/ 22 w 129"/>
              <a:gd name="T21" fmla="*/ 16 h 135"/>
              <a:gd name="T22" fmla="*/ 17 w 129"/>
              <a:gd name="T23" fmla="*/ 10 h 135"/>
              <a:gd name="T24" fmla="*/ 12 w 129"/>
              <a:gd name="T25" fmla="*/ 10 h 135"/>
              <a:gd name="T26" fmla="*/ 1 w 129"/>
              <a:gd name="T27" fmla="*/ 21 h 135"/>
              <a:gd name="T28" fmla="*/ 1 w 129"/>
              <a:gd name="T29" fmla="*/ 26 h 135"/>
              <a:gd name="T30" fmla="*/ 46 w 129"/>
              <a:gd name="T31" fmla="*/ 92 h 135"/>
              <a:gd name="T32" fmla="*/ 59 w 129"/>
              <a:gd name="T33" fmla="*/ 98 h 135"/>
              <a:gd name="T34" fmla="*/ 59 w 129"/>
              <a:gd name="T35" fmla="*/ 103 h 135"/>
              <a:gd name="T36" fmla="*/ 54 w 129"/>
              <a:gd name="T37" fmla="*/ 106 h 135"/>
              <a:gd name="T38" fmla="*/ 59 w 129"/>
              <a:gd name="T39" fmla="*/ 108 h 135"/>
              <a:gd name="T40" fmla="*/ 59 w 129"/>
              <a:gd name="T41" fmla="*/ 114 h 135"/>
              <a:gd name="T42" fmla="*/ 54 w 129"/>
              <a:gd name="T43" fmla="*/ 119 h 135"/>
              <a:gd name="T44" fmla="*/ 48 w 129"/>
              <a:gd name="T45" fmla="*/ 124 h 135"/>
              <a:gd name="T46" fmla="*/ 43 w 129"/>
              <a:gd name="T47" fmla="*/ 129 h 135"/>
              <a:gd name="T48" fmla="*/ 49 w 129"/>
              <a:gd name="T49" fmla="*/ 135 h 135"/>
              <a:gd name="T50" fmla="*/ 80 w 129"/>
              <a:gd name="T51" fmla="*/ 135 h 135"/>
              <a:gd name="T52" fmla="*/ 85 w 129"/>
              <a:gd name="T53" fmla="*/ 129 h 135"/>
              <a:gd name="T54" fmla="*/ 80 w 129"/>
              <a:gd name="T55" fmla="*/ 124 h 135"/>
              <a:gd name="T56" fmla="*/ 74 w 129"/>
              <a:gd name="T57" fmla="*/ 119 h 135"/>
              <a:gd name="T58" fmla="*/ 69 w 129"/>
              <a:gd name="T59" fmla="*/ 114 h 135"/>
              <a:gd name="T60" fmla="*/ 69 w 129"/>
              <a:gd name="T61" fmla="*/ 108 h 135"/>
              <a:gd name="T62" fmla="*/ 75 w 129"/>
              <a:gd name="T63" fmla="*/ 106 h 135"/>
              <a:gd name="T64" fmla="*/ 69 w 129"/>
              <a:gd name="T65" fmla="*/ 103 h 135"/>
              <a:gd name="T66" fmla="*/ 69 w 129"/>
              <a:gd name="T67" fmla="*/ 98 h 135"/>
              <a:gd name="T68" fmla="*/ 83 w 129"/>
              <a:gd name="T69" fmla="*/ 92 h 135"/>
              <a:gd name="T70" fmla="*/ 101 w 129"/>
              <a:gd name="T71" fmla="*/ 21 h 135"/>
              <a:gd name="T72" fmla="*/ 107 w 129"/>
              <a:gd name="T73" fmla="*/ 21 h 135"/>
              <a:gd name="T74" fmla="*/ 112 w 129"/>
              <a:gd name="T75" fmla="*/ 16 h 135"/>
              <a:gd name="T76" fmla="*/ 117 w 129"/>
              <a:gd name="T77" fmla="*/ 21 h 135"/>
              <a:gd name="T78" fmla="*/ 117 w 129"/>
              <a:gd name="T79" fmla="*/ 26 h 135"/>
              <a:gd name="T80" fmla="*/ 91 w 129"/>
              <a:gd name="T81" fmla="*/ 71 h 135"/>
              <a:gd name="T82" fmla="*/ 101 w 129"/>
              <a:gd name="T83" fmla="*/ 21 h 135"/>
              <a:gd name="T84" fmla="*/ 36 w 129"/>
              <a:gd name="T85" fmla="*/ 72 h 135"/>
              <a:gd name="T86" fmla="*/ 10 w 129"/>
              <a:gd name="T87" fmla="*/ 27 h 135"/>
              <a:gd name="T88" fmla="*/ 10 w 129"/>
              <a:gd name="T89" fmla="*/ 22 h 135"/>
              <a:gd name="T90" fmla="*/ 15 w 129"/>
              <a:gd name="T91" fmla="*/ 17 h 135"/>
              <a:gd name="T92" fmla="*/ 20 w 129"/>
              <a:gd name="T93" fmla="*/ 22 h 135"/>
              <a:gd name="T94" fmla="*/ 26 w 129"/>
              <a:gd name="T95" fmla="*/ 22 h 135"/>
              <a:gd name="T96" fmla="*/ 36 w 129"/>
              <a:gd name="T97" fmla="*/ 72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9" h="135">
                <a:moveTo>
                  <a:pt x="83" y="92"/>
                </a:moveTo>
                <a:cubicBezTo>
                  <a:pt x="129" y="63"/>
                  <a:pt x="127" y="26"/>
                  <a:pt x="127" y="26"/>
                </a:cubicBezTo>
                <a:cubicBezTo>
                  <a:pt x="127" y="21"/>
                  <a:pt x="127" y="21"/>
                  <a:pt x="127" y="21"/>
                </a:cubicBezTo>
                <a:cubicBezTo>
                  <a:pt x="127" y="21"/>
                  <a:pt x="128" y="10"/>
                  <a:pt x="117" y="10"/>
                </a:cubicBezTo>
                <a:cubicBezTo>
                  <a:pt x="114" y="10"/>
                  <a:pt x="112" y="10"/>
                  <a:pt x="112" y="10"/>
                </a:cubicBezTo>
                <a:cubicBezTo>
                  <a:pt x="107" y="10"/>
                  <a:pt x="107" y="16"/>
                  <a:pt x="107" y="16"/>
                </a:cubicBezTo>
                <a:cubicBezTo>
                  <a:pt x="107" y="16"/>
                  <a:pt x="104" y="16"/>
                  <a:pt x="101" y="16"/>
                </a:cubicBezTo>
                <a:cubicBezTo>
                  <a:pt x="101" y="12"/>
                  <a:pt x="101" y="0"/>
                  <a:pt x="101" y="0"/>
                </a:cubicBezTo>
                <a:cubicBezTo>
                  <a:pt x="56" y="7"/>
                  <a:pt x="27" y="0"/>
                  <a:pt x="27" y="0"/>
                </a:cubicBezTo>
                <a:cubicBezTo>
                  <a:pt x="27" y="16"/>
                  <a:pt x="27" y="16"/>
                  <a:pt x="27" y="16"/>
                </a:cubicBezTo>
                <a:cubicBezTo>
                  <a:pt x="23" y="16"/>
                  <a:pt x="22" y="16"/>
                  <a:pt x="22" y="16"/>
                </a:cubicBezTo>
                <a:cubicBezTo>
                  <a:pt x="22" y="16"/>
                  <a:pt x="22" y="10"/>
                  <a:pt x="17" y="10"/>
                </a:cubicBezTo>
                <a:cubicBezTo>
                  <a:pt x="17" y="10"/>
                  <a:pt x="15" y="10"/>
                  <a:pt x="12" y="10"/>
                </a:cubicBezTo>
                <a:cubicBezTo>
                  <a:pt x="1" y="10"/>
                  <a:pt x="1" y="21"/>
                  <a:pt x="1" y="21"/>
                </a:cubicBezTo>
                <a:cubicBezTo>
                  <a:pt x="1" y="26"/>
                  <a:pt x="1" y="26"/>
                  <a:pt x="1" y="26"/>
                </a:cubicBezTo>
                <a:cubicBezTo>
                  <a:pt x="1" y="26"/>
                  <a:pt x="0" y="63"/>
                  <a:pt x="46" y="92"/>
                </a:cubicBezTo>
                <a:cubicBezTo>
                  <a:pt x="46" y="92"/>
                  <a:pt x="52" y="98"/>
                  <a:pt x="59" y="98"/>
                </a:cubicBezTo>
                <a:cubicBezTo>
                  <a:pt x="59" y="103"/>
                  <a:pt x="59" y="103"/>
                  <a:pt x="59" y="103"/>
                </a:cubicBezTo>
                <a:cubicBezTo>
                  <a:pt x="59" y="103"/>
                  <a:pt x="54" y="103"/>
                  <a:pt x="54" y="106"/>
                </a:cubicBezTo>
                <a:cubicBezTo>
                  <a:pt x="54" y="109"/>
                  <a:pt x="59" y="108"/>
                  <a:pt x="59" y="108"/>
                </a:cubicBezTo>
                <a:cubicBezTo>
                  <a:pt x="59" y="114"/>
                  <a:pt x="59" y="114"/>
                  <a:pt x="59" y="114"/>
                </a:cubicBezTo>
                <a:cubicBezTo>
                  <a:pt x="59" y="114"/>
                  <a:pt x="58" y="119"/>
                  <a:pt x="54" y="119"/>
                </a:cubicBezTo>
                <a:cubicBezTo>
                  <a:pt x="54" y="124"/>
                  <a:pt x="48" y="124"/>
                  <a:pt x="48" y="124"/>
                </a:cubicBezTo>
                <a:cubicBezTo>
                  <a:pt x="48" y="124"/>
                  <a:pt x="43" y="125"/>
                  <a:pt x="43" y="129"/>
                </a:cubicBezTo>
                <a:cubicBezTo>
                  <a:pt x="43" y="129"/>
                  <a:pt x="42" y="135"/>
                  <a:pt x="49" y="135"/>
                </a:cubicBezTo>
                <a:cubicBezTo>
                  <a:pt x="56" y="135"/>
                  <a:pt x="80" y="135"/>
                  <a:pt x="80" y="135"/>
                </a:cubicBezTo>
                <a:cubicBezTo>
                  <a:pt x="85" y="135"/>
                  <a:pt x="85" y="129"/>
                  <a:pt x="85" y="129"/>
                </a:cubicBezTo>
                <a:cubicBezTo>
                  <a:pt x="85" y="129"/>
                  <a:pt x="85" y="124"/>
                  <a:pt x="80" y="124"/>
                </a:cubicBezTo>
                <a:cubicBezTo>
                  <a:pt x="74" y="124"/>
                  <a:pt x="74" y="119"/>
                  <a:pt x="74" y="119"/>
                </a:cubicBezTo>
                <a:cubicBezTo>
                  <a:pt x="74" y="119"/>
                  <a:pt x="69" y="119"/>
                  <a:pt x="69" y="114"/>
                </a:cubicBezTo>
                <a:cubicBezTo>
                  <a:pt x="69" y="108"/>
                  <a:pt x="69" y="108"/>
                  <a:pt x="69" y="108"/>
                </a:cubicBezTo>
                <a:cubicBezTo>
                  <a:pt x="69" y="108"/>
                  <a:pt x="75" y="109"/>
                  <a:pt x="75" y="106"/>
                </a:cubicBezTo>
                <a:cubicBezTo>
                  <a:pt x="75" y="103"/>
                  <a:pt x="69" y="103"/>
                  <a:pt x="69" y="103"/>
                </a:cubicBezTo>
                <a:cubicBezTo>
                  <a:pt x="69" y="98"/>
                  <a:pt x="69" y="98"/>
                  <a:pt x="69" y="98"/>
                </a:cubicBezTo>
                <a:cubicBezTo>
                  <a:pt x="75" y="98"/>
                  <a:pt x="79" y="96"/>
                  <a:pt x="83" y="92"/>
                </a:cubicBezTo>
                <a:close/>
                <a:moveTo>
                  <a:pt x="101" y="21"/>
                </a:moveTo>
                <a:cubicBezTo>
                  <a:pt x="103" y="21"/>
                  <a:pt x="107" y="21"/>
                  <a:pt x="107" y="21"/>
                </a:cubicBezTo>
                <a:cubicBezTo>
                  <a:pt x="112" y="21"/>
                  <a:pt x="112" y="16"/>
                  <a:pt x="112" y="16"/>
                </a:cubicBezTo>
                <a:cubicBezTo>
                  <a:pt x="117" y="16"/>
                  <a:pt x="117" y="21"/>
                  <a:pt x="117" y="21"/>
                </a:cubicBezTo>
                <a:cubicBezTo>
                  <a:pt x="117" y="26"/>
                  <a:pt x="117" y="26"/>
                  <a:pt x="117" y="26"/>
                </a:cubicBezTo>
                <a:cubicBezTo>
                  <a:pt x="117" y="26"/>
                  <a:pt x="116" y="47"/>
                  <a:pt x="91" y="71"/>
                </a:cubicBezTo>
                <a:cubicBezTo>
                  <a:pt x="96" y="61"/>
                  <a:pt x="101" y="38"/>
                  <a:pt x="101" y="21"/>
                </a:cubicBezTo>
                <a:close/>
                <a:moveTo>
                  <a:pt x="36" y="72"/>
                </a:moveTo>
                <a:cubicBezTo>
                  <a:pt x="11" y="48"/>
                  <a:pt x="10" y="27"/>
                  <a:pt x="10" y="27"/>
                </a:cubicBezTo>
                <a:cubicBezTo>
                  <a:pt x="10" y="22"/>
                  <a:pt x="10" y="22"/>
                  <a:pt x="10" y="22"/>
                </a:cubicBezTo>
                <a:cubicBezTo>
                  <a:pt x="10" y="22"/>
                  <a:pt x="10" y="17"/>
                  <a:pt x="15" y="17"/>
                </a:cubicBezTo>
                <a:cubicBezTo>
                  <a:pt x="15" y="17"/>
                  <a:pt x="15" y="22"/>
                  <a:pt x="20" y="22"/>
                </a:cubicBezTo>
                <a:cubicBezTo>
                  <a:pt x="20" y="22"/>
                  <a:pt x="24" y="22"/>
                  <a:pt x="26" y="22"/>
                </a:cubicBezTo>
                <a:cubicBezTo>
                  <a:pt x="26" y="39"/>
                  <a:pt x="30" y="62"/>
                  <a:pt x="36" y="72"/>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pPr algn="ctr"/>
            <a:endParaRPr lang="en-US"/>
          </a:p>
        </p:txBody>
      </p:sp>
      <p:cxnSp>
        <p:nvCxnSpPr>
          <p:cNvPr id="7" name="直接连接符 6"/>
          <p:cNvCxnSpPr>
            <a:cxnSpLocks/>
          </p:cNvCxnSpPr>
          <p:nvPr/>
        </p:nvCxnSpPr>
        <p:spPr>
          <a:xfrm flipH="1" flipV="1">
            <a:off x="241300" y="1192261"/>
            <a:ext cx="5674164" cy="43502"/>
          </a:xfrm>
          <a:prstGeom prst="line">
            <a:avLst/>
          </a:prstGeom>
          <a:ln w="19050">
            <a:solidFill>
              <a:schemeClr val="bg1"/>
            </a:solidFill>
            <a:prstDash val="dash"/>
            <a:tailEnd type="oval"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flipH="1">
            <a:off x="1730277" y="3262972"/>
            <a:ext cx="3233610" cy="0"/>
          </a:xfrm>
          <a:prstGeom prst="line">
            <a:avLst/>
          </a:prstGeom>
          <a:ln w="19050">
            <a:solidFill>
              <a:schemeClr val="bg1"/>
            </a:solidFill>
            <a:prstDash val="dash"/>
            <a:tailEnd type="oval"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90" name="直接连接符 89"/>
          <p:cNvCxnSpPr>
            <a:cxnSpLocks/>
          </p:cNvCxnSpPr>
          <p:nvPr/>
        </p:nvCxnSpPr>
        <p:spPr>
          <a:xfrm>
            <a:off x="7468038" y="2463023"/>
            <a:ext cx="4723962" cy="0"/>
          </a:xfrm>
          <a:prstGeom prst="line">
            <a:avLst/>
          </a:prstGeom>
          <a:ln w="19050">
            <a:solidFill>
              <a:schemeClr val="bg1"/>
            </a:solidFill>
            <a:prstDash val="dash"/>
            <a:tailEnd type="oval"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91" name="矩形 90"/>
          <p:cNvSpPr/>
          <p:nvPr/>
        </p:nvSpPr>
        <p:spPr>
          <a:xfrm flipH="1">
            <a:off x="7549045" y="1306460"/>
            <a:ext cx="4601427" cy="4801306"/>
          </a:xfrm>
          <a:prstGeom prst="rect">
            <a:avLst/>
          </a:prstGeom>
          <a:ln>
            <a:solidFill>
              <a:srgbClr val="C00000"/>
            </a:solidFill>
          </a:ln>
        </p:spPr>
        <p:txBody>
          <a:bodyPr wrap="square" lIns="91431" tIns="45716" rIns="91431" bIns="45716">
            <a:spAutoFit/>
          </a:bodyPr>
          <a:lstStyle/>
          <a:p>
            <a:r>
              <a:rPr lang="zh-CN" altLang="en-US" dirty="0">
                <a:solidFill>
                  <a:srgbClr val="FF0000"/>
                </a:solidFill>
                <a:latin typeface="微软雅黑" pitchFamily="34" charset="-122"/>
                <a:ea typeface="微软雅黑" pitchFamily="34" charset="-122"/>
              </a:rPr>
              <a:t>算法</a:t>
            </a:r>
            <a:r>
              <a:rPr lang="en-US" altLang="zh-CN" dirty="0">
                <a:solidFill>
                  <a:srgbClr val="FF0000"/>
                </a:solidFill>
                <a:latin typeface="微软雅黑" pitchFamily="34" charset="-122"/>
                <a:ea typeface="微软雅黑" pitchFamily="34" charset="-122"/>
              </a:rPr>
              <a:t>2</a:t>
            </a:r>
            <a:r>
              <a:rPr lang="zh-CN" altLang="en-US" dirty="0">
                <a:solidFill>
                  <a:schemeClr val="tx1">
                    <a:lumMod val="75000"/>
                    <a:lumOff val="25000"/>
                  </a:schemeClr>
                </a:solidFill>
                <a:latin typeface="微软雅黑" pitchFamily="34" charset="-122"/>
                <a:ea typeface="微软雅黑" pitchFamily="34" charset="-122"/>
              </a:rPr>
              <a:t>：</a:t>
            </a:r>
          </a:p>
          <a:p>
            <a:r>
              <a:rPr lang="en-US" altLang="zh-CN" dirty="0">
                <a:solidFill>
                  <a:schemeClr val="tx1">
                    <a:lumMod val="75000"/>
                    <a:lumOff val="25000"/>
                  </a:schemeClr>
                </a:solidFill>
                <a:latin typeface="微软雅黑" pitchFamily="34" charset="-122"/>
                <a:ea typeface="微软雅黑" pitchFamily="34" charset="-122"/>
              </a:rPr>
              <a:t>main</a:t>
            </a:r>
            <a:r>
              <a:rPr lang="zh-CN" altLang="en-US" dirty="0">
                <a:solidFill>
                  <a:schemeClr val="tx1">
                    <a:lumMod val="75000"/>
                    <a:lumOff val="25000"/>
                  </a:schemeClr>
                </a:solidFill>
                <a:latin typeface="微软雅黑" pitchFamily="34" charset="-122"/>
                <a:ea typeface="微软雅黑" pitchFamily="34" charset="-122"/>
              </a:rPr>
              <a:t>（）</a:t>
            </a:r>
          </a:p>
          <a:p>
            <a:r>
              <a:rPr lang="en-US" altLang="zh-CN" dirty="0">
                <a:solidFill>
                  <a:schemeClr val="tx1">
                    <a:lumMod val="75000"/>
                    <a:lumOff val="25000"/>
                  </a:schemeClr>
                </a:solidFill>
                <a:latin typeface="微软雅黑" pitchFamily="34" charset="-122"/>
                <a:ea typeface="微软雅黑" pitchFamily="34" charset="-122"/>
              </a:rPr>
              <a:t>{</a:t>
            </a:r>
          </a:p>
          <a:p>
            <a:r>
              <a:rPr lang="en-US" altLang="zh-CN" dirty="0">
                <a:solidFill>
                  <a:schemeClr val="tx1">
                    <a:lumMod val="75000"/>
                    <a:lumOff val="25000"/>
                  </a:schemeClr>
                </a:solidFill>
                <a:latin typeface="微软雅黑" pitchFamily="34" charset="-122"/>
                <a:ea typeface="微软雅黑" pitchFamily="34" charset="-122"/>
              </a:rPr>
              <a:t>   long A,B,C,D,E,F;</a:t>
            </a:r>
          </a:p>
          <a:p>
            <a:r>
              <a:rPr lang="en-US" altLang="zh-CN" dirty="0">
                <a:solidFill>
                  <a:schemeClr val="tx1">
                    <a:lumMod val="75000"/>
                    <a:lumOff val="25000"/>
                  </a:schemeClr>
                </a:solidFill>
                <a:latin typeface="微软雅黑" pitchFamily="34" charset="-122"/>
                <a:ea typeface="微软雅黑" pitchFamily="34" charset="-122"/>
              </a:rPr>
              <a:t>   for(A=3;A&lt;=9;A++)</a:t>
            </a:r>
          </a:p>
          <a:p>
            <a:r>
              <a:rPr lang="en-US" altLang="zh-CN" dirty="0">
                <a:solidFill>
                  <a:schemeClr val="tx1">
                    <a:lumMod val="75000"/>
                    <a:lumOff val="25000"/>
                  </a:schemeClr>
                </a:solidFill>
                <a:latin typeface="微软雅黑" pitchFamily="34" charset="-122"/>
                <a:ea typeface="微软雅黑" pitchFamily="34" charset="-122"/>
              </a:rPr>
              <a:t>   for(D=1;D&lt;=9;D++) { </a:t>
            </a:r>
          </a:p>
          <a:p>
            <a:r>
              <a:rPr lang="en-US" altLang="zh-CN" dirty="0">
                <a:solidFill>
                  <a:schemeClr val="tx1">
                    <a:lumMod val="75000"/>
                    <a:lumOff val="25000"/>
                  </a:schemeClr>
                </a:solidFill>
                <a:latin typeface="微软雅黑" pitchFamily="34" charset="-122"/>
                <a:ea typeface="微软雅黑" pitchFamily="34" charset="-122"/>
              </a:rPr>
              <a:t>       E=D*100000+D*10000+D*1000+</a:t>
            </a:r>
          </a:p>
          <a:p>
            <a:r>
              <a:rPr lang="en-US" altLang="zh-CN" dirty="0">
                <a:solidFill>
                  <a:schemeClr val="tx1">
                    <a:lumMod val="75000"/>
                    <a:lumOff val="25000"/>
                  </a:schemeClr>
                </a:solidFill>
                <a:latin typeface="微软雅黑" pitchFamily="34" charset="-122"/>
                <a:ea typeface="微软雅黑" pitchFamily="34" charset="-122"/>
              </a:rPr>
              <a:t>            D*100+D*10+D;</a:t>
            </a:r>
            <a:br>
              <a:rPr lang="en-US" altLang="zh-CN" dirty="0">
                <a:solidFill>
                  <a:schemeClr val="tx1">
                    <a:lumMod val="75000"/>
                    <a:lumOff val="25000"/>
                  </a:schemeClr>
                </a:solidFill>
                <a:latin typeface="微软雅黑" pitchFamily="34" charset="-122"/>
                <a:ea typeface="微软雅黑" pitchFamily="34" charset="-122"/>
              </a:rPr>
            </a:br>
            <a:r>
              <a:rPr lang="en-US" altLang="zh-CN" dirty="0">
                <a:solidFill>
                  <a:schemeClr val="tx1">
                    <a:lumMod val="75000"/>
                    <a:lumOff val="25000"/>
                  </a:schemeClr>
                </a:solidFill>
                <a:latin typeface="微软雅黑" pitchFamily="34" charset="-122"/>
                <a:ea typeface="微软雅黑" pitchFamily="34" charset="-122"/>
              </a:rPr>
              <a:t>       if(E mod A=0) F=E\A;</a:t>
            </a:r>
          </a:p>
          <a:p>
            <a:r>
              <a:rPr lang="en-US" altLang="zh-CN" dirty="0">
                <a:solidFill>
                  <a:schemeClr val="tx1">
                    <a:lumMod val="75000"/>
                    <a:lumOff val="25000"/>
                  </a:schemeClr>
                </a:solidFill>
                <a:latin typeface="微软雅黑" pitchFamily="34" charset="-122"/>
                <a:ea typeface="微软雅黑" pitchFamily="34" charset="-122"/>
              </a:rPr>
              <a:t>       if( F\10000=A and </a:t>
            </a:r>
          </a:p>
          <a:p>
            <a:r>
              <a:rPr lang="en-US" altLang="zh-CN" dirty="0">
                <a:solidFill>
                  <a:schemeClr val="tx1">
                    <a:lumMod val="75000"/>
                    <a:lumOff val="25000"/>
                  </a:schemeClr>
                </a:solidFill>
                <a:latin typeface="微软雅黑" pitchFamily="34" charset="-122"/>
                <a:ea typeface="微软雅黑" pitchFamily="34" charset="-122"/>
              </a:rPr>
              <a:t>           (F mod 100)\10=A) </a:t>
            </a:r>
            <a:r>
              <a:rPr lang="en-US" altLang="zh-CN" dirty="0">
                <a:solidFill>
                  <a:srgbClr val="C00000"/>
                </a:solidFill>
                <a:latin typeface="微软雅黑" pitchFamily="34" charset="-122"/>
                <a:ea typeface="微软雅黑" pitchFamily="34" charset="-122"/>
              </a:rPr>
              <a:t>{</a:t>
            </a:r>
          </a:p>
          <a:p>
            <a:r>
              <a:rPr lang="en-US" altLang="zh-CN" dirty="0">
                <a:solidFill>
                  <a:schemeClr val="tx1">
                    <a:lumMod val="75000"/>
                    <a:lumOff val="25000"/>
                  </a:schemeClr>
                </a:solidFill>
                <a:latin typeface="微软雅黑" pitchFamily="34" charset="-122"/>
                <a:ea typeface="微软雅黑" pitchFamily="34" charset="-122"/>
              </a:rPr>
              <a:t>           if((F\1000) mod 10==F mod 10)</a:t>
            </a:r>
          </a:p>
          <a:p>
            <a:r>
              <a:rPr lang="en-US" altLang="zh-CN" dirty="0">
                <a:solidFill>
                  <a:schemeClr val="tx1">
                    <a:lumMod val="75000"/>
                    <a:lumOff val="25000"/>
                  </a:schemeClr>
                </a:solidFill>
                <a:latin typeface="微软雅黑" pitchFamily="34" charset="-122"/>
                <a:ea typeface="微软雅黑" pitchFamily="34" charset="-122"/>
              </a:rPr>
              <a:t>      	</a:t>
            </a:r>
            <a:r>
              <a:rPr lang="en-US" altLang="zh-CN" dirty="0" err="1">
                <a:solidFill>
                  <a:schemeClr val="tx1">
                    <a:lumMod val="75000"/>
                    <a:lumOff val="25000"/>
                  </a:schemeClr>
                </a:solidFill>
                <a:latin typeface="微软雅黑" pitchFamily="34" charset="-122"/>
                <a:ea typeface="微软雅黑" pitchFamily="34" charset="-122"/>
              </a:rPr>
              <a:t>cout</a:t>
            </a:r>
            <a:r>
              <a:rPr lang="en-US" altLang="zh-CN" dirty="0">
                <a:solidFill>
                  <a:schemeClr val="tx1">
                    <a:lumMod val="75000"/>
                    <a:lumOff val="25000"/>
                  </a:schemeClr>
                </a:solidFill>
                <a:latin typeface="微软雅黑" pitchFamily="34" charset="-122"/>
                <a:ea typeface="微软雅黑" pitchFamily="34" charset="-122"/>
              </a:rPr>
              <a:t>&lt;&lt;F&lt;&lt;”*”</a:t>
            </a:r>
          </a:p>
          <a:p>
            <a:r>
              <a:rPr lang="en-US" altLang="zh-CN" dirty="0">
                <a:solidFill>
                  <a:schemeClr val="tx1">
                    <a:lumMod val="75000"/>
                    <a:lumOff val="25000"/>
                  </a:schemeClr>
                </a:solidFill>
                <a:latin typeface="微软雅黑" pitchFamily="34" charset="-122"/>
                <a:ea typeface="微软雅黑" pitchFamily="34" charset="-122"/>
              </a:rPr>
              <a:t>                     &lt;&lt;A&lt;&lt;”=”&lt;&lt;E; </a:t>
            </a:r>
          </a:p>
          <a:p>
            <a:r>
              <a:rPr lang="en-US" altLang="zh-CN" dirty="0">
                <a:solidFill>
                  <a:schemeClr val="tx1">
                    <a:lumMod val="75000"/>
                    <a:lumOff val="25000"/>
                  </a:schemeClr>
                </a:solidFill>
                <a:latin typeface="微软雅黑" pitchFamily="34" charset="-122"/>
                <a:ea typeface="微软雅黑" pitchFamily="34" charset="-122"/>
              </a:rPr>
              <a:t>            </a:t>
            </a:r>
            <a:r>
              <a:rPr lang="en-US" altLang="zh-CN" dirty="0">
                <a:solidFill>
                  <a:srgbClr val="C00000"/>
                </a:solidFill>
                <a:latin typeface="微软雅黑" pitchFamily="34" charset="-122"/>
                <a:ea typeface="微软雅黑" pitchFamily="34" charset="-122"/>
              </a:rPr>
              <a:t>}</a:t>
            </a:r>
          </a:p>
          <a:p>
            <a:r>
              <a:rPr lang="en-US" altLang="zh-CN" dirty="0">
                <a:solidFill>
                  <a:schemeClr val="tx1">
                    <a:lumMod val="75000"/>
                    <a:lumOff val="25000"/>
                  </a:schemeClr>
                </a:solidFill>
                <a:latin typeface="微软雅黑" pitchFamily="34" charset="-122"/>
                <a:ea typeface="微软雅黑" pitchFamily="34" charset="-122"/>
              </a:rPr>
              <a:t>      }</a:t>
            </a:r>
          </a:p>
          <a:p>
            <a:r>
              <a:rPr lang="en-US" altLang="zh-CN" dirty="0">
                <a:solidFill>
                  <a:schemeClr val="tx1">
                    <a:lumMod val="75000"/>
                    <a:lumOff val="25000"/>
                  </a:schemeClr>
                </a:solidFill>
                <a:latin typeface="微软雅黑" pitchFamily="34" charset="-122"/>
                <a:ea typeface="微软雅黑" pitchFamily="34" charset="-122"/>
              </a:rPr>
              <a:t> }</a:t>
            </a:r>
          </a:p>
        </p:txBody>
      </p:sp>
    </p:spTree>
    <p:extLst>
      <p:ext uri="{BB962C8B-B14F-4D97-AF65-F5344CB8AC3E}">
        <p14:creationId xmlns:p14="http://schemas.microsoft.com/office/powerpoint/2010/main" val="51786051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22" presetClass="entr" presetSubtype="2" fill="hold" grpId="0"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right)">
                                      <p:cBhvr>
                                        <p:cTn id="13" dur="500"/>
                                        <p:tgtEl>
                                          <p:spTgt spid="4"/>
                                        </p:tgtEl>
                                      </p:cBhvr>
                                    </p:animEffect>
                                  </p:childTnLst>
                                </p:cTn>
                              </p:par>
                              <p:par>
                                <p:cTn id="14" presetID="49" presetClass="entr" presetSubtype="0" decel="100000" fill="hold" nodeType="withEffect">
                                  <p:stCondLst>
                                    <p:cond delay="250"/>
                                  </p:stCondLst>
                                  <p:childTnLst>
                                    <p:set>
                                      <p:cBhvr>
                                        <p:cTn id="15" dur="1" fill="hold">
                                          <p:stCondLst>
                                            <p:cond delay="0"/>
                                          </p:stCondLst>
                                        </p:cTn>
                                        <p:tgtEl>
                                          <p:spTgt spid="5"/>
                                        </p:tgtEl>
                                        <p:attrNameLst>
                                          <p:attrName>style.visibility</p:attrName>
                                        </p:attrNameLst>
                                      </p:cBhvr>
                                      <p:to>
                                        <p:strVal val="visible"/>
                                      </p:to>
                                    </p:set>
                                    <p:anim calcmode="lin" valueType="num">
                                      <p:cBhvr>
                                        <p:cTn id="16" dur="500" fill="hold"/>
                                        <p:tgtEl>
                                          <p:spTgt spid="5"/>
                                        </p:tgtEl>
                                        <p:attrNameLst>
                                          <p:attrName>ppt_w</p:attrName>
                                        </p:attrNameLst>
                                      </p:cBhvr>
                                      <p:tavLst>
                                        <p:tav tm="0">
                                          <p:val>
                                            <p:fltVal val="0"/>
                                          </p:val>
                                        </p:tav>
                                        <p:tav tm="100000">
                                          <p:val>
                                            <p:strVal val="#ppt_w"/>
                                          </p:val>
                                        </p:tav>
                                      </p:tavLst>
                                    </p:anim>
                                    <p:anim calcmode="lin" valueType="num">
                                      <p:cBhvr>
                                        <p:cTn id="17" dur="500" fill="hold"/>
                                        <p:tgtEl>
                                          <p:spTgt spid="5"/>
                                        </p:tgtEl>
                                        <p:attrNameLst>
                                          <p:attrName>ppt_h</p:attrName>
                                        </p:attrNameLst>
                                      </p:cBhvr>
                                      <p:tavLst>
                                        <p:tav tm="0">
                                          <p:val>
                                            <p:fltVal val="0"/>
                                          </p:val>
                                        </p:tav>
                                        <p:tav tm="100000">
                                          <p:val>
                                            <p:strVal val="#ppt_h"/>
                                          </p:val>
                                        </p:tav>
                                      </p:tavLst>
                                    </p:anim>
                                    <p:anim calcmode="lin" valueType="num">
                                      <p:cBhvr>
                                        <p:cTn id="18" dur="500" fill="hold"/>
                                        <p:tgtEl>
                                          <p:spTgt spid="5"/>
                                        </p:tgtEl>
                                        <p:attrNameLst>
                                          <p:attrName>style.rotation</p:attrName>
                                        </p:attrNameLst>
                                      </p:cBhvr>
                                      <p:tavLst>
                                        <p:tav tm="0">
                                          <p:val>
                                            <p:fltVal val="360"/>
                                          </p:val>
                                        </p:tav>
                                        <p:tav tm="100000">
                                          <p:val>
                                            <p:fltVal val="0"/>
                                          </p:val>
                                        </p:tav>
                                      </p:tavLst>
                                    </p:anim>
                                    <p:animEffect transition="in" filter="fade">
                                      <p:cBhvr>
                                        <p:cTn id="19" dur="500"/>
                                        <p:tgtEl>
                                          <p:spTgt spid="5"/>
                                        </p:tgtEl>
                                      </p:cBhvr>
                                    </p:animEffect>
                                  </p:childTnLst>
                                </p:cTn>
                              </p:par>
                            </p:childTnLst>
                          </p:cTn>
                        </p:par>
                        <p:par>
                          <p:cTn id="20" fill="hold">
                            <p:stCondLst>
                              <p:cond delay="1250"/>
                            </p:stCondLst>
                            <p:childTnLst>
                              <p:par>
                                <p:cTn id="21" presetID="22" presetClass="entr" presetSubtype="2" fill="hold"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right)">
                                      <p:cBhvr>
                                        <p:cTn id="23" dur="500"/>
                                        <p:tgtEl>
                                          <p:spTgt spid="7"/>
                                        </p:tgtEl>
                                      </p:cBhvr>
                                    </p:animEffect>
                                  </p:childTnLst>
                                </p:cTn>
                              </p:par>
                              <p:par>
                                <p:cTn id="24" presetID="10" presetClass="entr" presetSubtype="0" fill="hold" grpId="0" nodeType="withEffect">
                                  <p:stCondLst>
                                    <p:cond delay="250"/>
                                  </p:stCondLst>
                                  <p:childTnLst>
                                    <p:set>
                                      <p:cBhvr>
                                        <p:cTn id="25" dur="1" fill="hold">
                                          <p:stCondLst>
                                            <p:cond delay="0"/>
                                          </p:stCondLst>
                                        </p:cTn>
                                        <p:tgtEl>
                                          <p:spTgt spid="42"/>
                                        </p:tgtEl>
                                        <p:attrNameLst>
                                          <p:attrName>style.visibility</p:attrName>
                                        </p:attrNameLst>
                                      </p:cBhvr>
                                      <p:to>
                                        <p:strVal val="visible"/>
                                      </p:to>
                                    </p:set>
                                    <p:animEffect transition="in" filter="fade">
                                      <p:cBhvr>
                                        <p:cTn id="26" dur="250"/>
                                        <p:tgtEl>
                                          <p:spTgt spid="42"/>
                                        </p:tgtEl>
                                      </p:cBhvr>
                                    </p:animEffect>
                                  </p:childTnLst>
                                </p:cTn>
                              </p:par>
                              <p:par>
                                <p:cTn id="27" presetID="22" presetClass="entr" presetSubtype="8" fill="hold" grpId="0" nodeType="withEffect">
                                  <p:stCondLst>
                                    <p:cond delay="500"/>
                                  </p:stCondLst>
                                  <p:childTnLst>
                                    <p:set>
                                      <p:cBhvr>
                                        <p:cTn id="28" dur="1" fill="hold">
                                          <p:stCondLst>
                                            <p:cond delay="0"/>
                                          </p:stCondLst>
                                        </p:cTn>
                                        <p:tgtEl>
                                          <p:spTgt spid="53"/>
                                        </p:tgtEl>
                                        <p:attrNameLst>
                                          <p:attrName>style.visibility</p:attrName>
                                        </p:attrNameLst>
                                      </p:cBhvr>
                                      <p:to>
                                        <p:strVal val="visible"/>
                                      </p:to>
                                    </p:set>
                                    <p:animEffect transition="in" filter="wipe(left)">
                                      <p:cBhvr>
                                        <p:cTn id="29" dur="500"/>
                                        <p:tgtEl>
                                          <p:spTgt spid="53"/>
                                        </p:tgtEl>
                                      </p:cBhvr>
                                    </p:animEffect>
                                  </p:childTnLst>
                                </p:cTn>
                              </p:par>
                            </p:childTnLst>
                          </p:cTn>
                        </p:par>
                        <p:par>
                          <p:cTn id="30" fill="hold">
                            <p:stCondLst>
                              <p:cond delay="2250"/>
                            </p:stCondLst>
                            <p:childTnLst>
                              <p:par>
                                <p:cTn id="31" presetID="22" presetClass="entr" presetSubtype="8" fill="hold" grpId="0" nodeType="after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wipe(left)">
                                      <p:cBhvr>
                                        <p:cTn id="33" dur="500"/>
                                        <p:tgtEl>
                                          <p:spTgt spid="14"/>
                                        </p:tgtEl>
                                      </p:cBhvr>
                                    </p:animEffect>
                                  </p:childTnLst>
                                </p:cTn>
                              </p:par>
                              <p:par>
                                <p:cTn id="34" presetID="49" presetClass="entr" presetSubtype="0" decel="100000" fill="hold" nodeType="withEffect">
                                  <p:stCondLst>
                                    <p:cond delay="250"/>
                                  </p:stCondLst>
                                  <p:childTnLst>
                                    <p:set>
                                      <p:cBhvr>
                                        <p:cTn id="35" dur="1" fill="hold">
                                          <p:stCondLst>
                                            <p:cond delay="0"/>
                                          </p:stCondLst>
                                        </p:cTn>
                                        <p:tgtEl>
                                          <p:spTgt spid="15"/>
                                        </p:tgtEl>
                                        <p:attrNameLst>
                                          <p:attrName>style.visibility</p:attrName>
                                        </p:attrNameLst>
                                      </p:cBhvr>
                                      <p:to>
                                        <p:strVal val="visible"/>
                                      </p:to>
                                    </p:set>
                                    <p:anim calcmode="lin" valueType="num">
                                      <p:cBhvr>
                                        <p:cTn id="36" dur="500" fill="hold"/>
                                        <p:tgtEl>
                                          <p:spTgt spid="15"/>
                                        </p:tgtEl>
                                        <p:attrNameLst>
                                          <p:attrName>ppt_w</p:attrName>
                                        </p:attrNameLst>
                                      </p:cBhvr>
                                      <p:tavLst>
                                        <p:tav tm="0">
                                          <p:val>
                                            <p:fltVal val="0"/>
                                          </p:val>
                                        </p:tav>
                                        <p:tav tm="100000">
                                          <p:val>
                                            <p:strVal val="#ppt_w"/>
                                          </p:val>
                                        </p:tav>
                                      </p:tavLst>
                                    </p:anim>
                                    <p:anim calcmode="lin" valueType="num">
                                      <p:cBhvr>
                                        <p:cTn id="37" dur="500" fill="hold"/>
                                        <p:tgtEl>
                                          <p:spTgt spid="15"/>
                                        </p:tgtEl>
                                        <p:attrNameLst>
                                          <p:attrName>ppt_h</p:attrName>
                                        </p:attrNameLst>
                                      </p:cBhvr>
                                      <p:tavLst>
                                        <p:tav tm="0">
                                          <p:val>
                                            <p:fltVal val="0"/>
                                          </p:val>
                                        </p:tav>
                                        <p:tav tm="100000">
                                          <p:val>
                                            <p:strVal val="#ppt_h"/>
                                          </p:val>
                                        </p:tav>
                                      </p:tavLst>
                                    </p:anim>
                                    <p:anim calcmode="lin" valueType="num">
                                      <p:cBhvr>
                                        <p:cTn id="38" dur="500" fill="hold"/>
                                        <p:tgtEl>
                                          <p:spTgt spid="15"/>
                                        </p:tgtEl>
                                        <p:attrNameLst>
                                          <p:attrName>style.rotation</p:attrName>
                                        </p:attrNameLst>
                                      </p:cBhvr>
                                      <p:tavLst>
                                        <p:tav tm="0">
                                          <p:val>
                                            <p:fltVal val="360"/>
                                          </p:val>
                                        </p:tav>
                                        <p:tav tm="100000">
                                          <p:val>
                                            <p:fltVal val="0"/>
                                          </p:val>
                                        </p:tav>
                                      </p:tavLst>
                                    </p:anim>
                                    <p:animEffect transition="in" filter="fade">
                                      <p:cBhvr>
                                        <p:cTn id="39" dur="500"/>
                                        <p:tgtEl>
                                          <p:spTgt spid="15"/>
                                        </p:tgtEl>
                                      </p:cBhvr>
                                    </p:animEffect>
                                  </p:childTnLst>
                                </p:cTn>
                              </p:par>
                            </p:childTnLst>
                          </p:cTn>
                        </p:par>
                        <p:par>
                          <p:cTn id="40" fill="hold">
                            <p:stCondLst>
                              <p:cond delay="3000"/>
                            </p:stCondLst>
                            <p:childTnLst>
                              <p:par>
                                <p:cTn id="41" presetID="22" presetClass="entr" presetSubtype="8" fill="hold" nodeType="afterEffect">
                                  <p:stCondLst>
                                    <p:cond delay="0"/>
                                  </p:stCondLst>
                                  <p:childTnLst>
                                    <p:set>
                                      <p:cBhvr>
                                        <p:cTn id="42" dur="1" fill="hold">
                                          <p:stCondLst>
                                            <p:cond delay="0"/>
                                          </p:stCondLst>
                                        </p:cTn>
                                        <p:tgtEl>
                                          <p:spTgt spid="90"/>
                                        </p:tgtEl>
                                        <p:attrNameLst>
                                          <p:attrName>style.visibility</p:attrName>
                                        </p:attrNameLst>
                                      </p:cBhvr>
                                      <p:to>
                                        <p:strVal val="visible"/>
                                      </p:to>
                                    </p:set>
                                    <p:animEffect transition="in" filter="wipe(left)">
                                      <p:cBhvr>
                                        <p:cTn id="43" dur="500"/>
                                        <p:tgtEl>
                                          <p:spTgt spid="90"/>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46"/>
                                        </p:tgtEl>
                                        <p:attrNameLst>
                                          <p:attrName>style.visibility</p:attrName>
                                        </p:attrNameLst>
                                      </p:cBhvr>
                                      <p:to>
                                        <p:strVal val="visible"/>
                                      </p:to>
                                    </p:set>
                                    <p:animEffect transition="in" filter="fade">
                                      <p:cBhvr>
                                        <p:cTn id="46" dur="250"/>
                                        <p:tgtEl>
                                          <p:spTgt spid="46"/>
                                        </p:tgtEl>
                                      </p:cBhvr>
                                    </p:animEffect>
                                  </p:childTnLst>
                                </p:cTn>
                              </p:par>
                              <p:par>
                                <p:cTn id="47" presetID="22" presetClass="entr" presetSubtype="2" fill="hold" grpId="0" nodeType="withEffect">
                                  <p:stCondLst>
                                    <p:cond delay="500"/>
                                  </p:stCondLst>
                                  <p:childTnLst>
                                    <p:set>
                                      <p:cBhvr>
                                        <p:cTn id="48" dur="1" fill="hold">
                                          <p:stCondLst>
                                            <p:cond delay="0"/>
                                          </p:stCondLst>
                                        </p:cTn>
                                        <p:tgtEl>
                                          <p:spTgt spid="91"/>
                                        </p:tgtEl>
                                        <p:attrNameLst>
                                          <p:attrName>style.visibility</p:attrName>
                                        </p:attrNameLst>
                                      </p:cBhvr>
                                      <p:to>
                                        <p:strVal val="visible"/>
                                      </p:to>
                                    </p:set>
                                    <p:animEffect transition="in" filter="wipe(right)">
                                      <p:cBhvr>
                                        <p:cTn id="49" dur="500"/>
                                        <p:tgtEl>
                                          <p:spTgt spid="91"/>
                                        </p:tgtEl>
                                      </p:cBhvr>
                                    </p:animEffect>
                                  </p:childTnLst>
                                </p:cTn>
                              </p:par>
                            </p:childTnLst>
                          </p:cTn>
                        </p:par>
                        <p:par>
                          <p:cTn id="50" fill="hold">
                            <p:stCondLst>
                              <p:cond delay="4000"/>
                            </p:stCondLst>
                            <p:childTnLst>
                              <p:par>
                                <p:cTn id="51" presetID="22" presetClass="entr" presetSubtype="2" fill="hold" grpId="0" nodeType="afterEffect">
                                  <p:stCondLst>
                                    <p:cond delay="0"/>
                                  </p:stCondLst>
                                  <p:childTnLst>
                                    <p:set>
                                      <p:cBhvr>
                                        <p:cTn id="52" dur="1" fill="hold">
                                          <p:stCondLst>
                                            <p:cond delay="0"/>
                                          </p:stCondLst>
                                        </p:cTn>
                                        <p:tgtEl>
                                          <p:spTgt spid="19"/>
                                        </p:tgtEl>
                                        <p:attrNameLst>
                                          <p:attrName>style.visibility</p:attrName>
                                        </p:attrNameLst>
                                      </p:cBhvr>
                                      <p:to>
                                        <p:strVal val="visible"/>
                                      </p:to>
                                    </p:set>
                                    <p:animEffect transition="in" filter="wipe(right)">
                                      <p:cBhvr>
                                        <p:cTn id="53" dur="500"/>
                                        <p:tgtEl>
                                          <p:spTgt spid="19"/>
                                        </p:tgtEl>
                                      </p:cBhvr>
                                    </p:animEffect>
                                  </p:childTnLst>
                                </p:cTn>
                              </p:par>
                              <p:par>
                                <p:cTn id="54" presetID="49" presetClass="entr" presetSubtype="0" decel="100000" fill="hold" nodeType="withEffect">
                                  <p:stCondLst>
                                    <p:cond delay="250"/>
                                  </p:stCondLst>
                                  <p:childTnLst>
                                    <p:set>
                                      <p:cBhvr>
                                        <p:cTn id="55" dur="1" fill="hold">
                                          <p:stCondLst>
                                            <p:cond delay="0"/>
                                          </p:stCondLst>
                                        </p:cTn>
                                        <p:tgtEl>
                                          <p:spTgt spid="20"/>
                                        </p:tgtEl>
                                        <p:attrNameLst>
                                          <p:attrName>style.visibility</p:attrName>
                                        </p:attrNameLst>
                                      </p:cBhvr>
                                      <p:to>
                                        <p:strVal val="visible"/>
                                      </p:to>
                                    </p:set>
                                    <p:anim calcmode="lin" valueType="num">
                                      <p:cBhvr>
                                        <p:cTn id="56" dur="500" fill="hold"/>
                                        <p:tgtEl>
                                          <p:spTgt spid="20"/>
                                        </p:tgtEl>
                                        <p:attrNameLst>
                                          <p:attrName>ppt_w</p:attrName>
                                        </p:attrNameLst>
                                      </p:cBhvr>
                                      <p:tavLst>
                                        <p:tav tm="0">
                                          <p:val>
                                            <p:fltVal val="0"/>
                                          </p:val>
                                        </p:tav>
                                        <p:tav tm="100000">
                                          <p:val>
                                            <p:strVal val="#ppt_w"/>
                                          </p:val>
                                        </p:tav>
                                      </p:tavLst>
                                    </p:anim>
                                    <p:anim calcmode="lin" valueType="num">
                                      <p:cBhvr>
                                        <p:cTn id="57" dur="500" fill="hold"/>
                                        <p:tgtEl>
                                          <p:spTgt spid="20"/>
                                        </p:tgtEl>
                                        <p:attrNameLst>
                                          <p:attrName>ppt_h</p:attrName>
                                        </p:attrNameLst>
                                      </p:cBhvr>
                                      <p:tavLst>
                                        <p:tav tm="0">
                                          <p:val>
                                            <p:fltVal val="0"/>
                                          </p:val>
                                        </p:tav>
                                        <p:tav tm="100000">
                                          <p:val>
                                            <p:strVal val="#ppt_h"/>
                                          </p:val>
                                        </p:tav>
                                      </p:tavLst>
                                    </p:anim>
                                    <p:anim calcmode="lin" valueType="num">
                                      <p:cBhvr>
                                        <p:cTn id="58" dur="500" fill="hold"/>
                                        <p:tgtEl>
                                          <p:spTgt spid="20"/>
                                        </p:tgtEl>
                                        <p:attrNameLst>
                                          <p:attrName>style.rotation</p:attrName>
                                        </p:attrNameLst>
                                      </p:cBhvr>
                                      <p:tavLst>
                                        <p:tav tm="0">
                                          <p:val>
                                            <p:fltVal val="360"/>
                                          </p:val>
                                        </p:tav>
                                        <p:tav tm="100000">
                                          <p:val>
                                            <p:fltVal val="0"/>
                                          </p:val>
                                        </p:tav>
                                      </p:tavLst>
                                    </p:anim>
                                    <p:animEffect transition="in" filter="fade">
                                      <p:cBhvr>
                                        <p:cTn id="59" dur="500"/>
                                        <p:tgtEl>
                                          <p:spTgt spid="20"/>
                                        </p:tgtEl>
                                      </p:cBhvr>
                                    </p:animEffect>
                                  </p:childTnLst>
                                </p:cTn>
                              </p:par>
                            </p:childTnLst>
                          </p:cTn>
                        </p:par>
                        <p:par>
                          <p:cTn id="60" fill="hold">
                            <p:stCondLst>
                              <p:cond delay="4750"/>
                            </p:stCondLst>
                            <p:childTnLst>
                              <p:par>
                                <p:cTn id="61" presetID="22" presetClass="entr" presetSubtype="2" fill="hold" nodeType="afterEffect">
                                  <p:stCondLst>
                                    <p:cond delay="0"/>
                                  </p:stCondLst>
                                  <p:childTnLst>
                                    <p:set>
                                      <p:cBhvr>
                                        <p:cTn id="62" dur="1" fill="hold">
                                          <p:stCondLst>
                                            <p:cond delay="0"/>
                                          </p:stCondLst>
                                        </p:cTn>
                                        <p:tgtEl>
                                          <p:spTgt spid="60"/>
                                        </p:tgtEl>
                                        <p:attrNameLst>
                                          <p:attrName>style.visibility</p:attrName>
                                        </p:attrNameLst>
                                      </p:cBhvr>
                                      <p:to>
                                        <p:strVal val="visible"/>
                                      </p:to>
                                    </p:set>
                                    <p:animEffect transition="in" filter="wipe(right)">
                                      <p:cBhvr>
                                        <p:cTn id="63" dur="500"/>
                                        <p:tgtEl>
                                          <p:spTgt spid="60"/>
                                        </p:tgtEl>
                                      </p:cBhvr>
                                    </p:animEffect>
                                  </p:childTnLst>
                                </p:cTn>
                              </p:par>
                              <p:par>
                                <p:cTn id="64" presetID="10" presetClass="entr" presetSubtype="0" fill="hold" grpId="0" nodeType="withEffect">
                                  <p:stCondLst>
                                    <p:cond delay="250"/>
                                  </p:stCondLst>
                                  <p:childTnLst>
                                    <p:set>
                                      <p:cBhvr>
                                        <p:cTn id="65" dur="1" fill="hold">
                                          <p:stCondLst>
                                            <p:cond delay="0"/>
                                          </p:stCondLst>
                                        </p:cTn>
                                        <p:tgtEl>
                                          <p:spTgt spid="39"/>
                                        </p:tgtEl>
                                        <p:attrNameLst>
                                          <p:attrName>style.visibility</p:attrName>
                                        </p:attrNameLst>
                                      </p:cBhvr>
                                      <p:to>
                                        <p:strVal val="visible"/>
                                      </p:to>
                                    </p:set>
                                    <p:animEffect transition="in" filter="fade">
                                      <p:cBhvr>
                                        <p:cTn id="66" dur="250"/>
                                        <p:tgtEl>
                                          <p:spTgt spid="39"/>
                                        </p:tgtEl>
                                      </p:cBhvr>
                                    </p:animEffect>
                                  </p:childTnLst>
                                </p:cTn>
                              </p:par>
                            </p:childTnLst>
                          </p:cTn>
                        </p:par>
                        <p:par>
                          <p:cTn id="67" fill="hold">
                            <p:stCondLst>
                              <p:cond delay="5250"/>
                            </p:stCondLst>
                            <p:childTnLst>
                              <p:par>
                                <p:cTn id="68" presetID="22" presetClass="entr" presetSubtype="8" fill="hold" grpId="0" nodeType="afterEffect">
                                  <p:stCondLst>
                                    <p:cond delay="0"/>
                                  </p:stCondLst>
                                  <p:childTnLst>
                                    <p:set>
                                      <p:cBhvr>
                                        <p:cTn id="69" dur="1" fill="hold">
                                          <p:stCondLst>
                                            <p:cond delay="0"/>
                                          </p:stCondLst>
                                        </p:cTn>
                                        <p:tgtEl>
                                          <p:spTgt spid="62"/>
                                        </p:tgtEl>
                                        <p:attrNameLst>
                                          <p:attrName>style.visibility</p:attrName>
                                        </p:attrNameLst>
                                      </p:cBhvr>
                                      <p:to>
                                        <p:strVal val="visible"/>
                                      </p:to>
                                    </p:set>
                                    <p:animEffect transition="in" filter="wipe(left)">
                                      <p:cBhvr>
                                        <p:cTn id="70"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4" grpId="0" animBg="1"/>
      <p:bldP spid="19" grpId="0" animBg="1"/>
      <p:bldP spid="46" grpId="0" animBg="1"/>
      <p:bldP spid="42" grpId="0" animBg="1"/>
      <p:bldP spid="53" grpId="0" animBg="1"/>
      <p:bldP spid="62" grpId="0" animBg="1"/>
      <p:bldP spid="39" grpId="0" animBg="1"/>
      <p:bldP spid="91"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48673" y="778599"/>
            <a:ext cx="2418260" cy="2418259"/>
          </a:xfrm>
          <a:prstGeom prst="ellipse">
            <a:avLst/>
          </a:prstGeom>
          <a:solidFill>
            <a:schemeClr val="tx1">
              <a:lumMod val="50000"/>
              <a:lumOff val="50000"/>
            </a:schemeClr>
          </a:solidFill>
          <a:ln>
            <a:noFill/>
          </a:ln>
          <a:effectLst>
            <a:innerShdw blurRad="63500" dist="50800" dir="18900000">
              <a:prstClr val="black">
                <a:alpha val="50000"/>
              </a:prstClr>
            </a:innerShdw>
          </a:effectLst>
        </p:spPr>
        <p:txBody>
          <a:bodyPr vert="horz" wrap="square" lIns="91440" tIns="45720" rIns="91440" bIns="45720" numCol="1" anchor="t" anchorCtr="0" compatLnSpc="1">
            <a:prstTxWarp prst="textNoShape">
              <a:avLst/>
            </a:prstTxWarp>
          </a:bodyPr>
          <a:lstStyle/>
          <a:p>
            <a:endParaRPr lang="zh-CN" altLang="en-US"/>
          </a:p>
        </p:txBody>
      </p:sp>
      <p:grpSp>
        <p:nvGrpSpPr>
          <p:cNvPr id="85" name="组合 84"/>
          <p:cNvGrpSpPr/>
          <p:nvPr/>
        </p:nvGrpSpPr>
        <p:grpSpPr>
          <a:xfrm>
            <a:off x="1434828" y="2439933"/>
            <a:ext cx="645957" cy="1180395"/>
            <a:chOff x="2095228" y="3527513"/>
            <a:chExt cx="645957" cy="1180395"/>
          </a:xfrm>
        </p:grpSpPr>
        <p:sp>
          <p:nvSpPr>
            <p:cNvPr id="55" name="圆角矩形 54"/>
            <p:cNvSpPr/>
            <p:nvPr/>
          </p:nvSpPr>
          <p:spPr>
            <a:xfrm>
              <a:off x="2095228" y="3527513"/>
              <a:ext cx="645957" cy="1180395"/>
            </a:xfrm>
            <a:prstGeom prst="roundRect">
              <a:avLst>
                <a:gd name="adj" fmla="val 50000"/>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Freeform 23"/>
            <p:cNvSpPr>
              <a:spLocks/>
            </p:cNvSpPr>
            <p:nvPr/>
          </p:nvSpPr>
          <p:spPr bwMode="auto">
            <a:xfrm>
              <a:off x="2213238" y="4178251"/>
              <a:ext cx="409932" cy="369809"/>
            </a:xfrm>
            <a:custGeom>
              <a:avLst/>
              <a:gdLst>
                <a:gd name="T0" fmla="*/ 359 w 367"/>
                <a:gd name="T1" fmla="*/ 169 h 324"/>
                <a:gd name="T2" fmla="*/ 199 w 367"/>
                <a:gd name="T3" fmla="*/ 8 h 324"/>
                <a:gd name="T4" fmla="*/ 169 w 367"/>
                <a:gd name="T5" fmla="*/ 8 h 324"/>
                <a:gd name="T6" fmla="*/ 8 w 367"/>
                <a:gd name="T7" fmla="*/ 169 h 324"/>
                <a:gd name="T8" fmla="*/ 15 w 367"/>
                <a:gd name="T9" fmla="*/ 184 h 324"/>
                <a:gd name="T10" fmla="*/ 49 w 367"/>
                <a:gd name="T11" fmla="*/ 184 h 324"/>
                <a:gd name="T12" fmla="*/ 49 w 367"/>
                <a:gd name="T13" fmla="*/ 308 h 324"/>
                <a:gd name="T14" fmla="*/ 65 w 367"/>
                <a:gd name="T15" fmla="*/ 324 h 324"/>
                <a:gd name="T16" fmla="*/ 143 w 367"/>
                <a:gd name="T17" fmla="*/ 324 h 324"/>
                <a:gd name="T18" fmla="*/ 143 w 367"/>
                <a:gd name="T19" fmla="*/ 200 h 324"/>
                <a:gd name="T20" fmla="*/ 225 w 367"/>
                <a:gd name="T21" fmla="*/ 200 h 324"/>
                <a:gd name="T22" fmla="*/ 225 w 367"/>
                <a:gd name="T23" fmla="*/ 324 h 324"/>
                <a:gd name="T24" fmla="*/ 306 w 367"/>
                <a:gd name="T25" fmla="*/ 324 h 324"/>
                <a:gd name="T26" fmla="*/ 319 w 367"/>
                <a:gd name="T27" fmla="*/ 308 h 324"/>
                <a:gd name="T28" fmla="*/ 319 w 367"/>
                <a:gd name="T29" fmla="*/ 184 h 324"/>
                <a:gd name="T30" fmla="*/ 352 w 367"/>
                <a:gd name="T31" fmla="*/ 184 h 324"/>
                <a:gd name="T32" fmla="*/ 359 w 367"/>
                <a:gd name="T33" fmla="*/ 169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67" h="324">
                  <a:moveTo>
                    <a:pt x="359" y="169"/>
                  </a:moveTo>
                  <a:cubicBezTo>
                    <a:pt x="199" y="8"/>
                    <a:pt x="199" y="8"/>
                    <a:pt x="199" y="8"/>
                  </a:cubicBezTo>
                  <a:cubicBezTo>
                    <a:pt x="190" y="0"/>
                    <a:pt x="177" y="0"/>
                    <a:pt x="169" y="8"/>
                  </a:cubicBezTo>
                  <a:cubicBezTo>
                    <a:pt x="8" y="169"/>
                    <a:pt x="8" y="169"/>
                    <a:pt x="8" y="169"/>
                  </a:cubicBezTo>
                  <a:cubicBezTo>
                    <a:pt x="0" y="177"/>
                    <a:pt x="3" y="184"/>
                    <a:pt x="15" y="184"/>
                  </a:cubicBezTo>
                  <a:cubicBezTo>
                    <a:pt x="49" y="184"/>
                    <a:pt x="49" y="184"/>
                    <a:pt x="49" y="184"/>
                  </a:cubicBezTo>
                  <a:cubicBezTo>
                    <a:pt x="49" y="308"/>
                    <a:pt x="49" y="308"/>
                    <a:pt x="49" y="308"/>
                  </a:cubicBezTo>
                  <a:cubicBezTo>
                    <a:pt x="49" y="317"/>
                    <a:pt x="49" y="324"/>
                    <a:pt x="65" y="324"/>
                  </a:cubicBezTo>
                  <a:cubicBezTo>
                    <a:pt x="143" y="324"/>
                    <a:pt x="143" y="324"/>
                    <a:pt x="143" y="324"/>
                  </a:cubicBezTo>
                  <a:cubicBezTo>
                    <a:pt x="143" y="200"/>
                    <a:pt x="143" y="200"/>
                    <a:pt x="143" y="200"/>
                  </a:cubicBezTo>
                  <a:cubicBezTo>
                    <a:pt x="225" y="200"/>
                    <a:pt x="225" y="200"/>
                    <a:pt x="225" y="200"/>
                  </a:cubicBezTo>
                  <a:cubicBezTo>
                    <a:pt x="225" y="324"/>
                    <a:pt x="225" y="324"/>
                    <a:pt x="225" y="324"/>
                  </a:cubicBezTo>
                  <a:cubicBezTo>
                    <a:pt x="306" y="324"/>
                    <a:pt x="306" y="324"/>
                    <a:pt x="306" y="324"/>
                  </a:cubicBezTo>
                  <a:cubicBezTo>
                    <a:pt x="319" y="324"/>
                    <a:pt x="319" y="317"/>
                    <a:pt x="319" y="308"/>
                  </a:cubicBezTo>
                  <a:cubicBezTo>
                    <a:pt x="319" y="184"/>
                    <a:pt x="319" y="184"/>
                    <a:pt x="319" y="184"/>
                  </a:cubicBezTo>
                  <a:cubicBezTo>
                    <a:pt x="352" y="184"/>
                    <a:pt x="352" y="184"/>
                    <a:pt x="352" y="184"/>
                  </a:cubicBezTo>
                  <a:cubicBezTo>
                    <a:pt x="364" y="184"/>
                    <a:pt x="367" y="177"/>
                    <a:pt x="359" y="169"/>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6" name="椭圆 5"/>
          <p:cNvSpPr/>
          <p:nvPr/>
        </p:nvSpPr>
        <p:spPr>
          <a:xfrm>
            <a:off x="780253" y="1010179"/>
            <a:ext cx="1955102" cy="1955100"/>
          </a:xfrm>
          <a:prstGeom prst="ellipse">
            <a:avLst/>
          </a:prstGeom>
          <a:gradFill rotWithShape="1">
            <a:gsLst>
              <a:gs pos="63000">
                <a:srgbClr val="ECECEC"/>
              </a:gs>
              <a:gs pos="100000">
                <a:srgbClr val="F7F7F7"/>
              </a:gs>
              <a:gs pos="9000">
                <a:srgbClr val="BEBEBE"/>
              </a:gs>
            </a:gsLst>
            <a:lin ang="7800000" scaled="0"/>
          </a:gradFill>
          <a:ln w="34925">
            <a:gradFill>
              <a:gsLst>
                <a:gs pos="0">
                  <a:schemeClr val="bg1"/>
                </a:gs>
                <a:gs pos="100000">
                  <a:schemeClr val="bg1">
                    <a:lumMod val="85000"/>
                  </a:schemeClr>
                </a:gs>
              </a:gsLst>
              <a:lin ang="7800000" scaled="0"/>
            </a:gradFill>
          </a:ln>
          <a:effectLst>
            <a:outerShdw blurRad="203200" dist="127000" dir="7200000" sx="102000" sy="102000" algn="ctr" rotWithShape="0">
              <a:schemeClr val="tx1">
                <a:lumMod val="90000"/>
                <a:lumOff val="10000"/>
                <a:alpha val="40000"/>
              </a:schemeClr>
            </a:outerShdw>
          </a:effectLst>
        </p:spPr>
        <p:txBody>
          <a:bodyPr wrap="none" anchor="ctr"/>
          <a:lstStyle/>
          <a:p>
            <a:pPr latinLnBrk="1"/>
            <a:endParaRPr kumimoji="1" lang="zh-CN" altLang="en-US" sz="2400">
              <a:solidFill>
                <a:srgbClr val="000000"/>
              </a:solidFill>
              <a:latin typeface="굴림" charset="-127"/>
              <a:ea typeface="굴림" charset="-127"/>
            </a:endParaRPr>
          </a:p>
        </p:txBody>
      </p:sp>
      <p:sp>
        <p:nvSpPr>
          <p:cNvPr id="62" name="TextBox 15"/>
          <p:cNvSpPr txBox="1"/>
          <p:nvPr/>
        </p:nvSpPr>
        <p:spPr>
          <a:xfrm>
            <a:off x="932027" y="1588040"/>
            <a:ext cx="1651551" cy="707886"/>
          </a:xfrm>
          <a:prstGeom prst="rect">
            <a:avLst/>
          </a:prstGeom>
          <a:noFill/>
        </p:spPr>
        <p:txBody>
          <a:bodyPr wrap="square" rtlCol="0" anchor="ctr">
            <a:spAutoFit/>
          </a:bodyPr>
          <a:lstStyle>
            <a:defPPr>
              <a:defRPr lang="en-US"/>
            </a:defPPr>
            <a:lvl1pPr>
              <a:lnSpc>
                <a:spcPct val="130000"/>
              </a:lnSpc>
              <a:defRPr sz="5400" b="1">
                <a:solidFill>
                  <a:schemeClr val="tx1">
                    <a:lumMod val="65000"/>
                    <a:lumOff val="35000"/>
                  </a:schemeClr>
                </a:solidFill>
                <a:latin typeface="Agency FB" pitchFamily="34" charset="0"/>
                <a:ea typeface="微软雅黑" pitchFamily="34" charset="-122"/>
                <a:cs typeface="Calibri" pitchFamily="34" charset="0"/>
              </a:defRPr>
            </a:lvl1pPr>
          </a:lstStyle>
          <a:p>
            <a:pPr lvl="0" algn="ctr" fontAlgn="ctr">
              <a:lnSpc>
                <a:spcPct val="100000"/>
              </a:lnSpc>
              <a:defRPr/>
            </a:pPr>
            <a:r>
              <a:rPr kumimoji="0" lang="en-US" altLang="zh-CN" sz="4000" b="1" i="0" u="none" strike="noStrike" kern="0" cap="none" spc="0" normalizeH="0" baseline="0" noProof="0" dirty="0">
                <a:ln>
                  <a:noFill/>
                </a:ln>
                <a:solidFill>
                  <a:sysClr val="windowText" lastClr="000000">
                    <a:lumMod val="75000"/>
                    <a:lumOff val="25000"/>
                  </a:sysClr>
                </a:solidFill>
                <a:effectLst/>
                <a:uLnTx/>
                <a:uFillTx/>
                <a:latin typeface="Arial Rounded MT Bold" pitchFamily="34" charset="0"/>
                <a:ea typeface="微软雅黑" pitchFamily="34" charset="-122"/>
                <a:cs typeface="Calibri" pitchFamily="34" charset="0"/>
              </a:rPr>
              <a:t>1</a:t>
            </a:r>
            <a:endParaRPr kumimoji="0" lang="zh-CN" altLang="en-US" sz="4000" b="1" i="0" u="none" strike="noStrike" kern="0" cap="none" spc="0" normalizeH="0" baseline="0" noProof="0" dirty="0">
              <a:ln>
                <a:noFill/>
              </a:ln>
              <a:solidFill>
                <a:sysClr val="windowText" lastClr="000000">
                  <a:lumMod val="75000"/>
                  <a:lumOff val="25000"/>
                </a:sysClr>
              </a:solidFill>
              <a:effectLst/>
              <a:uLnTx/>
              <a:uFillTx/>
              <a:latin typeface="Arial Rounded MT Bold" pitchFamily="34" charset="0"/>
              <a:ea typeface="微软雅黑" pitchFamily="34" charset="-122"/>
              <a:cs typeface="Calibri" pitchFamily="34" charset="0"/>
            </a:endParaRPr>
          </a:p>
        </p:txBody>
      </p:sp>
      <p:sp>
        <p:nvSpPr>
          <p:cNvPr id="39" name="矩形 38"/>
          <p:cNvSpPr>
            <a:spLocks noChangeArrowheads="1"/>
          </p:cNvSpPr>
          <p:nvPr/>
        </p:nvSpPr>
        <p:spPr bwMode="auto">
          <a:xfrm>
            <a:off x="4670779" y="418828"/>
            <a:ext cx="2850441"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a:spcBef>
                <a:spcPct val="0"/>
              </a:spcBef>
              <a:buNone/>
            </a:pPr>
            <a:r>
              <a:rPr lang="en-US" altLang="zh-CN"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2.2.2 </a:t>
            </a:r>
            <a:r>
              <a:rPr lang="zh-CN" altLang="en-US"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其他范例</a:t>
            </a:r>
            <a:endParaRPr lang="zh-CN" altLang="en-US" b="1" dirty="0">
              <a:solidFill>
                <a:schemeClr val="tx1">
                  <a:lumMod val="65000"/>
                  <a:lumOff val="35000"/>
                </a:schemeClr>
              </a:solidFill>
              <a:latin typeface="Arial" panose="020B0604020202020204" pitchFamily="34" charset="0"/>
              <a:ea typeface="宋体" pitchFamily="2" charset="-122"/>
              <a:cs typeface="Arial" panose="020B0604020202020204" pitchFamily="34" charset="0"/>
            </a:endParaRPr>
          </a:p>
        </p:txBody>
      </p:sp>
      <p:sp>
        <p:nvSpPr>
          <p:cNvPr id="40" name="TextBox 15">
            <a:extLst>
              <a:ext uri="{FF2B5EF4-FFF2-40B4-BE49-F238E27FC236}">
                <a16:creationId xmlns:a16="http://schemas.microsoft.com/office/drawing/2014/main" id="{F254BAE2-BB63-4B75-A418-CDC572F3CF95}"/>
              </a:ext>
            </a:extLst>
          </p:cNvPr>
          <p:cNvSpPr txBox="1"/>
          <p:nvPr/>
        </p:nvSpPr>
        <p:spPr>
          <a:xfrm>
            <a:off x="2966933" y="1138082"/>
            <a:ext cx="7558659" cy="584775"/>
          </a:xfrm>
          <a:prstGeom prst="rect">
            <a:avLst/>
          </a:prstGeom>
          <a:noFill/>
        </p:spPr>
        <p:txBody>
          <a:bodyPr wrap="square" rtlCol="0" anchor="ctr">
            <a:spAutoFit/>
          </a:bodyPr>
          <a:lstStyle>
            <a:defPPr>
              <a:defRPr lang="en-US"/>
            </a:defPPr>
            <a:lvl1pPr>
              <a:lnSpc>
                <a:spcPct val="130000"/>
              </a:lnSpc>
              <a:defRPr sz="5400" b="1">
                <a:solidFill>
                  <a:schemeClr val="tx1">
                    <a:lumMod val="65000"/>
                    <a:lumOff val="35000"/>
                  </a:schemeClr>
                </a:solidFill>
                <a:latin typeface="Agency FB" pitchFamily="34" charset="0"/>
                <a:ea typeface="微软雅黑" pitchFamily="34" charset="-122"/>
                <a:cs typeface="Calibri" pitchFamily="34" charset="0"/>
              </a:defRPr>
            </a:lvl1pPr>
          </a:lstStyle>
          <a:p>
            <a:pPr lvl="0" algn="ctr" fontAlgn="ctr">
              <a:lnSpc>
                <a:spcPct val="100000"/>
              </a:lnSpc>
              <a:defRPr/>
            </a:pPr>
            <a:r>
              <a:rPr lang="en-US" altLang="zh-CN" sz="3200" kern="0" dirty="0">
                <a:solidFill>
                  <a:sysClr val="windowText" lastClr="000000">
                    <a:lumMod val="75000"/>
                    <a:lumOff val="25000"/>
                  </a:sysClr>
                </a:solidFill>
                <a:latin typeface="Arial Rounded MT Bold" pitchFamily="34" charset="0"/>
              </a:rPr>
              <a:t>【</a:t>
            </a:r>
            <a:r>
              <a:rPr lang="zh-CN" altLang="en-US" sz="3200" kern="0" dirty="0">
                <a:solidFill>
                  <a:sysClr val="windowText" lastClr="000000">
                    <a:lumMod val="75000"/>
                    <a:lumOff val="25000"/>
                  </a:sysClr>
                </a:solidFill>
                <a:latin typeface="Arial Rounded MT Bold" pitchFamily="34" charset="0"/>
              </a:rPr>
              <a:t>例</a:t>
            </a:r>
            <a:r>
              <a:rPr lang="en-US" altLang="zh-CN" sz="3200" kern="0" dirty="0">
                <a:solidFill>
                  <a:sysClr val="windowText" lastClr="000000">
                    <a:lumMod val="75000"/>
                    <a:lumOff val="25000"/>
                  </a:sysClr>
                </a:solidFill>
                <a:latin typeface="Arial Rounded MT Bold" pitchFamily="34" charset="0"/>
              </a:rPr>
              <a:t>2-11】  </a:t>
            </a:r>
            <a:r>
              <a:rPr lang="zh-CN" altLang="en-US" sz="3200" kern="0" dirty="0">
                <a:solidFill>
                  <a:sysClr val="windowText" lastClr="000000">
                    <a:lumMod val="75000"/>
                    <a:lumOff val="25000"/>
                  </a:sysClr>
                </a:solidFill>
                <a:latin typeface="Arial Rounded MT Bold" pitchFamily="34" charset="0"/>
              </a:rPr>
              <a:t>求</a:t>
            </a:r>
            <a:r>
              <a:rPr lang="en-US" altLang="zh-CN" sz="3200" kern="0" dirty="0">
                <a:solidFill>
                  <a:sysClr val="windowText" lastClr="000000">
                    <a:lumMod val="75000"/>
                    <a:lumOff val="25000"/>
                  </a:sysClr>
                </a:solidFill>
                <a:latin typeface="Arial Rounded MT Bold" pitchFamily="34" charset="0"/>
              </a:rPr>
              <a:t>3</a:t>
            </a:r>
            <a:r>
              <a:rPr lang="zh-CN" altLang="en-US" sz="3200" kern="0" dirty="0">
                <a:solidFill>
                  <a:sysClr val="windowText" lastClr="000000">
                    <a:lumMod val="75000"/>
                    <a:lumOff val="25000"/>
                  </a:sysClr>
                </a:solidFill>
                <a:latin typeface="Arial Rounded MT Bold" pitchFamily="34" charset="0"/>
              </a:rPr>
              <a:t>个数的最小公倍数。</a:t>
            </a:r>
            <a:endParaRPr kumimoji="0" lang="zh-CN" altLang="en-US" sz="3200" b="1" i="0" u="none" strike="noStrike" kern="0" cap="none" spc="0" normalizeH="0" baseline="0" noProof="0" dirty="0">
              <a:ln>
                <a:noFill/>
              </a:ln>
              <a:solidFill>
                <a:sysClr val="windowText" lastClr="000000">
                  <a:lumMod val="75000"/>
                  <a:lumOff val="25000"/>
                </a:sysClr>
              </a:solidFill>
              <a:effectLst/>
              <a:uLnTx/>
              <a:uFillTx/>
              <a:latin typeface="Arial Rounded MT Bold" pitchFamily="34" charset="0"/>
            </a:endParaRPr>
          </a:p>
        </p:txBody>
      </p:sp>
      <p:sp>
        <p:nvSpPr>
          <p:cNvPr id="46" name="矩形 45">
            <a:extLst>
              <a:ext uri="{FF2B5EF4-FFF2-40B4-BE49-F238E27FC236}">
                <a16:creationId xmlns:a16="http://schemas.microsoft.com/office/drawing/2014/main" id="{6E12A434-2D6E-4811-84DE-448FB3B30FDB}"/>
              </a:ext>
            </a:extLst>
          </p:cNvPr>
          <p:cNvSpPr/>
          <p:nvPr/>
        </p:nvSpPr>
        <p:spPr>
          <a:xfrm>
            <a:off x="2966933" y="2195983"/>
            <a:ext cx="8551967" cy="3416312"/>
          </a:xfrm>
          <a:prstGeom prst="rect">
            <a:avLst/>
          </a:prstGeom>
        </p:spPr>
        <p:txBody>
          <a:bodyPr wrap="square" lIns="91431" tIns="45716" rIns="91431" bIns="45716">
            <a:spAutoFit/>
          </a:bodyPr>
          <a:lstStyle/>
          <a:p>
            <a:r>
              <a:rPr lang="en-US" altLang="zh-CN" sz="2400" dirty="0">
                <a:latin typeface="微软雅黑" pitchFamily="34" charset="-122"/>
                <a:ea typeface="微软雅黑" pitchFamily="34" charset="-122"/>
              </a:rPr>
              <a:t>3</a:t>
            </a:r>
            <a:r>
              <a:rPr lang="zh-CN" altLang="en-US" sz="2400" dirty="0">
                <a:latin typeface="微软雅黑" pitchFamily="34" charset="-122"/>
                <a:ea typeface="微软雅黑" pitchFamily="34" charset="-122"/>
              </a:rPr>
              <a:t>个数据最小公倍数的定义为“</a:t>
            </a:r>
            <a:r>
              <a:rPr lang="en-US" altLang="zh-CN" sz="2400" dirty="0">
                <a:latin typeface="微软雅黑" pitchFamily="34" charset="-122"/>
                <a:ea typeface="微软雅黑" pitchFamily="34" charset="-122"/>
              </a:rPr>
              <a:t>3</a:t>
            </a:r>
            <a:r>
              <a:rPr lang="zh-CN" altLang="en-US" sz="2400" dirty="0">
                <a:latin typeface="微软雅黑" pitchFamily="34" charset="-122"/>
                <a:ea typeface="微软雅黑" pitchFamily="34" charset="-122"/>
              </a:rPr>
              <a:t>个数的公倍数中最小的一个”。</a:t>
            </a:r>
            <a:endParaRPr lang="en-US" altLang="zh-CN" sz="2400" dirty="0">
              <a:latin typeface="微软雅黑" pitchFamily="34" charset="-122"/>
              <a:ea typeface="微软雅黑" pitchFamily="34" charset="-122"/>
            </a:endParaRPr>
          </a:p>
          <a:p>
            <a:endParaRPr lang="en-US" altLang="zh-CN" sz="2400" dirty="0">
              <a:latin typeface="微软雅黑" pitchFamily="34" charset="-122"/>
              <a:ea typeface="微软雅黑" pitchFamily="34" charset="-122"/>
            </a:endParaRPr>
          </a:p>
          <a:p>
            <a:r>
              <a:rPr lang="zh-CN" altLang="en-US" sz="2400" dirty="0">
                <a:solidFill>
                  <a:srgbClr val="C00000"/>
                </a:solidFill>
                <a:latin typeface="微软雅黑" pitchFamily="34" charset="-122"/>
                <a:ea typeface="微软雅黑" pitchFamily="34" charset="-122"/>
              </a:rPr>
              <a:t>蛮力求解过程</a:t>
            </a:r>
            <a:r>
              <a:rPr lang="zh-CN" altLang="en-US" sz="2400" dirty="0">
                <a:latin typeface="微软雅黑" pitchFamily="34" charset="-122"/>
                <a:ea typeface="微软雅黑" pitchFamily="34" charset="-122"/>
              </a:rPr>
              <a:t>：直接基于最小公倍数的定义设计算法。从小到大，逐一测试</a:t>
            </a:r>
            <a:r>
              <a:rPr lang="en-US" altLang="zh-CN" sz="2400" dirty="0">
                <a:latin typeface="微软雅黑" pitchFamily="34" charset="-122"/>
                <a:ea typeface="微软雅黑" pitchFamily="34" charset="-122"/>
              </a:rPr>
              <a:t>1</a:t>
            </a:r>
            <a:r>
              <a:rPr lang="zh-CN" altLang="en-US" sz="2400" dirty="0">
                <a:latin typeface="微软雅黑" pitchFamily="34" charset="-122"/>
                <a:ea typeface="微软雅黑" pitchFamily="34" charset="-122"/>
              </a:rPr>
              <a:t>，</a:t>
            </a:r>
            <a:r>
              <a:rPr lang="en-US" altLang="zh-CN" sz="2400" dirty="0">
                <a:latin typeface="微软雅黑" pitchFamily="34" charset="-122"/>
                <a:ea typeface="微软雅黑" pitchFamily="34" charset="-122"/>
              </a:rPr>
              <a:t>2</a:t>
            </a:r>
            <a:r>
              <a:rPr lang="zh-CN" altLang="en-US" sz="2400" dirty="0">
                <a:latin typeface="微软雅黑" pitchFamily="34" charset="-122"/>
                <a:ea typeface="微软雅黑" pitchFamily="34" charset="-122"/>
              </a:rPr>
              <a:t>，</a:t>
            </a:r>
            <a:r>
              <a:rPr lang="en-US" altLang="zh-CN" sz="2400" dirty="0">
                <a:latin typeface="微软雅黑" pitchFamily="34" charset="-122"/>
                <a:ea typeface="微软雅黑" pitchFamily="34" charset="-122"/>
              </a:rPr>
              <a:t>3</a:t>
            </a:r>
            <a:r>
              <a:rPr lang="zh-CN" altLang="en-US" sz="2400" dirty="0">
                <a:latin typeface="微软雅黑" pitchFamily="34" charset="-122"/>
                <a:ea typeface="微软雅黑" pitchFamily="34" charset="-122"/>
              </a:rPr>
              <a:t>，</a:t>
            </a:r>
            <a:r>
              <a:rPr lang="en-US" altLang="zh-CN" sz="2400" dirty="0">
                <a:latin typeface="微软雅黑" pitchFamily="34" charset="-122"/>
                <a:ea typeface="微软雅黑" pitchFamily="34" charset="-122"/>
              </a:rPr>
              <a:t>4</a:t>
            </a:r>
            <a:r>
              <a:rPr lang="zh-CN" altLang="en-US" sz="2400" dirty="0">
                <a:latin typeface="微软雅黑" pitchFamily="34" charset="-122"/>
                <a:ea typeface="微软雅黑" pitchFamily="34" charset="-122"/>
              </a:rPr>
              <a:t>，</a:t>
            </a:r>
            <a:r>
              <a:rPr lang="en-US" altLang="zh-CN" sz="2400" dirty="0">
                <a:latin typeface="微软雅黑" pitchFamily="34" charset="-122"/>
                <a:ea typeface="微软雅黑" pitchFamily="34" charset="-122"/>
              </a:rPr>
              <a:t>5</a:t>
            </a:r>
            <a:r>
              <a:rPr lang="zh-CN" altLang="en-US" sz="2400" dirty="0">
                <a:latin typeface="微软雅黑" pitchFamily="34" charset="-122"/>
                <a:ea typeface="微软雅黑" pitchFamily="34" charset="-122"/>
              </a:rPr>
              <a:t>，</a:t>
            </a:r>
            <a:r>
              <a:rPr lang="en-US" altLang="zh-CN" sz="2400" dirty="0">
                <a:latin typeface="微软雅黑" pitchFamily="34" charset="-122"/>
                <a:ea typeface="微软雅黑" pitchFamily="34" charset="-122"/>
              </a:rPr>
              <a:t>……</a:t>
            </a:r>
            <a:r>
              <a:rPr lang="zh-CN" altLang="en-US" sz="2400" dirty="0">
                <a:latin typeface="微软雅黑" pitchFamily="34" charset="-122"/>
                <a:ea typeface="微软雅黑" pitchFamily="34" charset="-122"/>
              </a:rPr>
              <a:t>，直到它的某一倍数正好也是其他两个数据的倍数。也就是说，能被其他两个数据整除。</a:t>
            </a:r>
          </a:p>
          <a:p>
            <a:endParaRPr lang="en-US" altLang="zh-CN" sz="2400" dirty="0">
              <a:latin typeface="微软雅黑" pitchFamily="34" charset="-122"/>
              <a:ea typeface="微软雅黑" pitchFamily="34" charset="-122"/>
            </a:endParaRPr>
          </a:p>
          <a:p>
            <a:r>
              <a:rPr lang="zh-CN" altLang="en-US" sz="2400" dirty="0">
                <a:solidFill>
                  <a:srgbClr val="C00000"/>
                </a:solidFill>
                <a:latin typeface="微软雅黑" pitchFamily="34" charset="-122"/>
                <a:ea typeface="微软雅黑" pitchFamily="34" charset="-122"/>
              </a:rPr>
              <a:t>算法优化</a:t>
            </a:r>
            <a:r>
              <a:rPr lang="zh-CN" altLang="en-US" sz="2400" dirty="0">
                <a:latin typeface="微软雅黑" pitchFamily="34" charset="-122"/>
                <a:ea typeface="微软雅黑" pitchFamily="34" charset="-122"/>
              </a:rPr>
              <a:t>：可先选出</a:t>
            </a:r>
            <a:r>
              <a:rPr lang="en-US" altLang="zh-CN" sz="2400" dirty="0">
                <a:latin typeface="微软雅黑" pitchFamily="34" charset="-122"/>
                <a:ea typeface="微软雅黑" pitchFamily="34" charset="-122"/>
              </a:rPr>
              <a:t>3</a:t>
            </a:r>
            <a:r>
              <a:rPr lang="zh-CN" altLang="en-US" sz="2400" dirty="0">
                <a:latin typeface="微软雅黑" pitchFamily="34" charset="-122"/>
                <a:ea typeface="微软雅黑" pitchFamily="34" charset="-122"/>
              </a:rPr>
              <a:t>个数的最大值，然后对这个最大值从</a:t>
            </a:r>
            <a:r>
              <a:rPr lang="en-US" altLang="zh-CN" sz="2400" dirty="0">
                <a:latin typeface="微软雅黑" pitchFamily="34" charset="-122"/>
                <a:ea typeface="微软雅黑" pitchFamily="34" charset="-122"/>
              </a:rPr>
              <a:t>1</a:t>
            </a:r>
            <a:r>
              <a:rPr lang="zh-CN" altLang="en-US" sz="2400" dirty="0">
                <a:latin typeface="微软雅黑" pitchFamily="34" charset="-122"/>
                <a:ea typeface="微软雅黑" pitchFamily="34" charset="-122"/>
              </a:rPr>
              <a:t>开始，对其扩大自然数的倍数，直到这个积能被全部</a:t>
            </a:r>
            <a:r>
              <a:rPr lang="en-US" altLang="zh-CN" sz="2400" dirty="0">
                <a:latin typeface="微软雅黑" pitchFamily="34" charset="-122"/>
                <a:ea typeface="微软雅黑" pitchFamily="34" charset="-122"/>
              </a:rPr>
              <a:t>3</a:t>
            </a:r>
            <a:r>
              <a:rPr lang="zh-CN" altLang="en-US" sz="2400" dirty="0">
                <a:latin typeface="微软雅黑" pitchFamily="34" charset="-122"/>
                <a:ea typeface="微软雅黑" pitchFamily="34" charset="-122"/>
              </a:rPr>
              <a:t>个数整除为止，这个积就是它们的最小公倍数了。</a:t>
            </a:r>
          </a:p>
        </p:txBody>
      </p:sp>
      <p:pic>
        <p:nvPicPr>
          <p:cNvPr id="3" name="Picture 4" descr="公约数和公倍数">
            <a:extLst>
              <a:ext uri="{FF2B5EF4-FFF2-40B4-BE49-F238E27FC236}">
                <a16:creationId xmlns:a16="http://schemas.microsoft.com/office/drawing/2014/main" id="{B53B630A-2032-47CE-9C1B-9E333A921D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597" y="3764335"/>
            <a:ext cx="2539758" cy="1997173"/>
          </a:xfrm>
          <a:prstGeom prst="rect">
            <a:avLst/>
          </a:prstGeom>
          <a:noFill/>
          <a:ln>
            <a:solidFill>
              <a:srgbClr val="C0000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1907805"/>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wipe(left)">
                                      <p:cBhvr>
                                        <p:cTn id="7" dur="500"/>
                                        <p:tgtEl>
                                          <p:spTgt spid="39"/>
                                        </p:tgtEl>
                                      </p:cBhvr>
                                    </p:animEffect>
                                  </p:childTnLst>
                                </p:cTn>
                              </p:par>
                            </p:childTnLst>
                          </p:cTn>
                        </p:par>
                        <p:par>
                          <p:cTn id="8" fill="hold">
                            <p:stCondLst>
                              <p:cond delay="500"/>
                            </p:stCondLst>
                            <p:childTnLst>
                              <p:par>
                                <p:cTn id="9" presetID="21" presetClass="entr" presetSubtype="1"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heel(1)">
                                      <p:cBhvr>
                                        <p:cTn id="11" dur="500"/>
                                        <p:tgtEl>
                                          <p:spTgt spid="2"/>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p:cTn id="15" dur="500" fill="hold"/>
                                        <p:tgtEl>
                                          <p:spTgt spid="6"/>
                                        </p:tgtEl>
                                        <p:attrNameLst>
                                          <p:attrName>ppt_w</p:attrName>
                                        </p:attrNameLst>
                                      </p:cBhvr>
                                      <p:tavLst>
                                        <p:tav tm="0">
                                          <p:val>
                                            <p:fltVal val="0"/>
                                          </p:val>
                                        </p:tav>
                                        <p:tav tm="100000">
                                          <p:val>
                                            <p:strVal val="#ppt_w"/>
                                          </p:val>
                                        </p:tav>
                                      </p:tavLst>
                                    </p:anim>
                                    <p:anim calcmode="lin" valueType="num">
                                      <p:cBhvr>
                                        <p:cTn id="16" dur="500" fill="hold"/>
                                        <p:tgtEl>
                                          <p:spTgt spid="6"/>
                                        </p:tgtEl>
                                        <p:attrNameLst>
                                          <p:attrName>ppt_h</p:attrName>
                                        </p:attrNameLst>
                                      </p:cBhvr>
                                      <p:tavLst>
                                        <p:tav tm="0">
                                          <p:val>
                                            <p:fltVal val="0"/>
                                          </p:val>
                                        </p:tav>
                                        <p:tav tm="100000">
                                          <p:val>
                                            <p:strVal val="#ppt_h"/>
                                          </p:val>
                                        </p:tav>
                                      </p:tavLst>
                                    </p:anim>
                                    <p:animEffect transition="in" filter="fade">
                                      <p:cBhvr>
                                        <p:cTn id="17" dur="500"/>
                                        <p:tgtEl>
                                          <p:spTgt spid="6"/>
                                        </p:tgtEl>
                                      </p:cBhvr>
                                    </p:animEffect>
                                  </p:childTnLst>
                                </p:cTn>
                              </p:par>
                            </p:childTnLst>
                          </p:cTn>
                        </p:par>
                        <p:par>
                          <p:cTn id="18" fill="hold">
                            <p:stCondLst>
                              <p:cond delay="1500"/>
                            </p:stCondLst>
                            <p:childTnLst>
                              <p:par>
                                <p:cTn id="19" presetID="47" presetClass="entr" presetSubtype="0" fill="hold" nodeType="afterEffect">
                                  <p:stCondLst>
                                    <p:cond delay="0"/>
                                  </p:stCondLst>
                                  <p:childTnLst>
                                    <p:set>
                                      <p:cBhvr>
                                        <p:cTn id="20" dur="1" fill="hold">
                                          <p:stCondLst>
                                            <p:cond delay="0"/>
                                          </p:stCondLst>
                                        </p:cTn>
                                        <p:tgtEl>
                                          <p:spTgt spid="85"/>
                                        </p:tgtEl>
                                        <p:attrNameLst>
                                          <p:attrName>style.visibility</p:attrName>
                                        </p:attrNameLst>
                                      </p:cBhvr>
                                      <p:to>
                                        <p:strVal val="visible"/>
                                      </p:to>
                                    </p:set>
                                    <p:animEffect transition="in" filter="fade">
                                      <p:cBhvr>
                                        <p:cTn id="21" dur="500"/>
                                        <p:tgtEl>
                                          <p:spTgt spid="85"/>
                                        </p:tgtEl>
                                      </p:cBhvr>
                                    </p:animEffect>
                                    <p:anim calcmode="lin" valueType="num">
                                      <p:cBhvr>
                                        <p:cTn id="22" dur="500" fill="hold"/>
                                        <p:tgtEl>
                                          <p:spTgt spid="85"/>
                                        </p:tgtEl>
                                        <p:attrNameLst>
                                          <p:attrName>ppt_x</p:attrName>
                                        </p:attrNameLst>
                                      </p:cBhvr>
                                      <p:tavLst>
                                        <p:tav tm="0">
                                          <p:val>
                                            <p:strVal val="#ppt_x"/>
                                          </p:val>
                                        </p:tav>
                                        <p:tav tm="100000">
                                          <p:val>
                                            <p:strVal val="#ppt_x"/>
                                          </p:val>
                                        </p:tav>
                                      </p:tavLst>
                                    </p:anim>
                                    <p:anim calcmode="lin" valueType="num">
                                      <p:cBhvr>
                                        <p:cTn id="23" dur="500" fill="hold"/>
                                        <p:tgtEl>
                                          <p:spTgt spid="85"/>
                                        </p:tgtEl>
                                        <p:attrNameLst>
                                          <p:attrName>ppt_y</p:attrName>
                                        </p:attrNameLst>
                                      </p:cBhvr>
                                      <p:tavLst>
                                        <p:tav tm="0">
                                          <p:val>
                                            <p:strVal val="#ppt_y-.1"/>
                                          </p:val>
                                        </p:tav>
                                        <p:tav tm="100000">
                                          <p:val>
                                            <p:strVal val="#ppt_y"/>
                                          </p:val>
                                        </p:tav>
                                      </p:tavLst>
                                    </p:anim>
                                  </p:childTnLst>
                                </p:cTn>
                              </p:par>
                            </p:childTnLst>
                          </p:cTn>
                        </p:par>
                        <p:par>
                          <p:cTn id="24" fill="hold">
                            <p:stCondLst>
                              <p:cond delay="2000"/>
                            </p:stCondLst>
                            <p:childTnLst>
                              <p:par>
                                <p:cTn id="25" presetID="22" presetClass="entr" presetSubtype="4" fill="hold" grpId="0" nodeType="afterEffect">
                                  <p:stCondLst>
                                    <p:cond delay="0"/>
                                  </p:stCondLst>
                                  <p:childTnLst>
                                    <p:set>
                                      <p:cBhvr>
                                        <p:cTn id="26" dur="1" fill="hold">
                                          <p:stCondLst>
                                            <p:cond delay="0"/>
                                          </p:stCondLst>
                                        </p:cTn>
                                        <p:tgtEl>
                                          <p:spTgt spid="62"/>
                                        </p:tgtEl>
                                        <p:attrNameLst>
                                          <p:attrName>style.visibility</p:attrName>
                                        </p:attrNameLst>
                                      </p:cBhvr>
                                      <p:to>
                                        <p:strVal val="visible"/>
                                      </p:to>
                                    </p:set>
                                    <p:animEffect transition="in" filter="wipe(down)">
                                      <p:cBhvr>
                                        <p:cTn id="27" dur="250"/>
                                        <p:tgtEl>
                                          <p:spTgt spid="62"/>
                                        </p:tgtEl>
                                      </p:cBhvr>
                                    </p:animEffect>
                                  </p:childTnLst>
                                </p:cTn>
                              </p:par>
                            </p:childTnLst>
                          </p:cTn>
                        </p:par>
                        <p:par>
                          <p:cTn id="28" fill="hold">
                            <p:stCondLst>
                              <p:cond delay="2250"/>
                            </p:stCondLst>
                            <p:childTnLst>
                              <p:par>
                                <p:cTn id="29" presetID="22" presetClass="entr" presetSubtype="4" fill="hold" grpId="0" nodeType="afterEffect">
                                  <p:stCondLst>
                                    <p:cond delay="0"/>
                                  </p:stCondLst>
                                  <p:childTnLst>
                                    <p:set>
                                      <p:cBhvr>
                                        <p:cTn id="30" dur="1" fill="hold">
                                          <p:stCondLst>
                                            <p:cond delay="0"/>
                                          </p:stCondLst>
                                        </p:cTn>
                                        <p:tgtEl>
                                          <p:spTgt spid="40"/>
                                        </p:tgtEl>
                                        <p:attrNameLst>
                                          <p:attrName>style.visibility</p:attrName>
                                        </p:attrNameLst>
                                      </p:cBhvr>
                                      <p:to>
                                        <p:strVal val="visible"/>
                                      </p:to>
                                    </p:set>
                                    <p:animEffect transition="in" filter="wipe(down)">
                                      <p:cBhvr>
                                        <p:cTn id="31" dur="250"/>
                                        <p:tgtEl>
                                          <p:spTgt spid="40"/>
                                        </p:tgtEl>
                                      </p:cBhvr>
                                    </p:animEffect>
                                  </p:childTnLst>
                                </p:cTn>
                              </p:par>
                            </p:childTnLst>
                          </p:cTn>
                        </p:par>
                        <p:par>
                          <p:cTn id="32" fill="hold">
                            <p:stCondLst>
                              <p:cond delay="2500"/>
                            </p:stCondLst>
                            <p:childTnLst>
                              <p:par>
                                <p:cTn id="33" presetID="22" presetClass="entr" presetSubtype="8" fill="hold" grpId="0" nodeType="afterEffect">
                                  <p:stCondLst>
                                    <p:cond delay="0"/>
                                  </p:stCondLst>
                                  <p:childTnLst>
                                    <p:set>
                                      <p:cBhvr>
                                        <p:cTn id="34" dur="1" fill="hold">
                                          <p:stCondLst>
                                            <p:cond delay="0"/>
                                          </p:stCondLst>
                                        </p:cTn>
                                        <p:tgtEl>
                                          <p:spTgt spid="46"/>
                                        </p:tgtEl>
                                        <p:attrNameLst>
                                          <p:attrName>style.visibility</p:attrName>
                                        </p:attrNameLst>
                                      </p:cBhvr>
                                      <p:to>
                                        <p:strVal val="visible"/>
                                      </p:to>
                                    </p:set>
                                    <p:animEffect transition="in" filter="wipe(left)">
                                      <p:cBhvr>
                                        <p:cTn id="35" dur="500"/>
                                        <p:tgtEl>
                                          <p:spTgt spid="46"/>
                                        </p:tgtEl>
                                      </p:cBhvr>
                                    </p:animEffect>
                                  </p:childTnLst>
                                </p:cTn>
                              </p:par>
                            </p:childTnLst>
                          </p:cTn>
                        </p:par>
                        <p:par>
                          <p:cTn id="36" fill="hold">
                            <p:stCondLst>
                              <p:cond delay="3000"/>
                            </p:stCondLst>
                            <p:childTnLst>
                              <p:par>
                                <p:cTn id="37" presetID="2" presetClass="entr" presetSubtype="4" fill="hold" nodeType="afterEffect">
                                  <p:stCondLst>
                                    <p:cond delay="0"/>
                                  </p:stCondLst>
                                  <p:childTnLst>
                                    <p:set>
                                      <p:cBhvr>
                                        <p:cTn id="38" dur="1" fill="hold">
                                          <p:stCondLst>
                                            <p:cond delay="0"/>
                                          </p:stCondLst>
                                        </p:cTn>
                                        <p:tgtEl>
                                          <p:spTgt spid="3"/>
                                        </p:tgtEl>
                                        <p:attrNameLst>
                                          <p:attrName>style.visibility</p:attrName>
                                        </p:attrNameLst>
                                      </p:cBhvr>
                                      <p:to>
                                        <p:strVal val="visible"/>
                                      </p:to>
                                    </p:set>
                                    <p:anim calcmode="lin" valueType="num">
                                      <p:cBhvr additive="base">
                                        <p:cTn id="39" dur="500" fill="hold"/>
                                        <p:tgtEl>
                                          <p:spTgt spid="3"/>
                                        </p:tgtEl>
                                        <p:attrNameLst>
                                          <p:attrName>ppt_x</p:attrName>
                                        </p:attrNameLst>
                                      </p:cBhvr>
                                      <p:tavLst>
                                        <p:tav tm="0">
                                          <p:val>
                                            <p:strVal val="#ppt_x"/>
                                          </p:val>
                                        </p:tav>
                                        <p:tav tm="100000">
                                          <p:val>
                                            <p:strVal val="#ppt_x"/>
                                          </p:val>
                                        </p:tav>
                                      </p:tavLst>
                                    </p:anim>
                                    <p:anim calcmode="lin" valueType="num">
                                      <p:cBhvr additive="base">
                                        <p:cTn id="4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62" grpId="0"/>
      <p:bldP spid="39" grpId="0"/>
      <p:bldP spid="40" grpId="0"/>
      <p:bldP spid="4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a16="http://schemas.microsoft.com/office/drawing/2014/main" id="{A6B554DB-122D-4BE3-9772-1FBA41A34D34}"/>
              </a:ext>
            </a:extLst>
          </p:cNvPr>
          <p:cNvSpPr/>
          <p:nvPr/>
        </p:nvSpPr>
        <p:spPr>
          <a:xfrm>
            <a:off x="548673" y="2103000"/>
            <a:ext cx="2418260" cy="2418259"/>
          </a:xfrm>
          <a:prstGeom prst="ellipse">
            <a:avLst/>
          </a:prstGeom>
          <a:solidFill>
            <a:schemeClr val="tx1">
              <a:lumMod val="50000"/>
              <a:lumOff val="50000"/>
            </a:schemeClr>
          </a:solidFill>
          <a:ln>
            <a:noFill/>
          </a:ln>
          <a:effectLst>
            <a:innerShdw blurRad="63500" dist="50800" dir="18900000">
              <a:prstClr val="black">
                <a:alpha val="50000"/>
              </a:prstClr>
            </a:innerShdw>
          </a:effectLst>
        </p:spPr>
        <p:txBody>
          <a:bodyPr vert="horz" wrap="square" lIns="91440" tIns="45720" rIns="91440" bIns="45720" numCol="1" anchor="t" anchorCtr="0" compatLnSpc="1">
            <a:prstTxWarp prst="textNoShape">
              <a:avLst/>
            </a:prstTxWarp>
          </a:bodyPr>
          <a:lstStyle/>
          <a:p>
            <a:endParaRPr lang="zh-CN" altLang="en-US"/>
          </a:p>
        </p:txBody>
      </p:sp>
      <p:grpSp>
        <p:nvGrpSpPr>
          <p:cNvPr id="3" name="组合 2">
            <a:extLst>
              <a:ext uri="{FF2B5EF4-FFF2-40B4-BE49-F238E27FC236}">
                <a16:creationId xmlns:a16="http://schemas.microsoft.com/office/drawing/2014/main" id="{74CA75C9-2F2F-4C48-9204-FDB7411B1455}"/>
              </a:ext>
            </a:extLst>
          </p:cNvPr>
          <p:cNvGrpSpPr/>
          <p:nvPr/>
        </p:nvGrpSpPr>
        <p:grpSpPr>
          <a:xfrm>
            <a:off x="1434828" y="3764334"/>
            <a:ext cx="645957" cy="1180395"/>
            <a:chOff x="2095228" y="3527513"/>
            <a:chExt cx="645957" cy="1180395"/>
          </a:xfrm>
        </p:grpSpPr>
        <p:sp>
          <p:nvSpPr>
            <p:cNvPr id="4" name="圆角矩形 54">
              <a:extLst>
                <a:ext uri="{FF2B5EF4-FFF2-40B4-BE49-F238E27FC236}">
                  <a16:creationId xmlns:a16="http://schemas.microsoft.com/office/drawing/2014/main" id="{69359820-D129-4DBA-863C-66E557913F7C}"/>
                </a:ext>
              </a:extLst>
            </p:cNvPr>
            <p:cNvSpPr/>
            <p:nvPr/>
          </p:nvSpPr>
          <p:spPr>
            <a:xfrm>
              <a:off x="2095228" y="3527513"/>
              <a:ext cx="645957" cy="1180395"/>
            </a:xfrm>
            <a:prstGeom prst="roundRect">
              <a:avLst>
                <a:gd name="adj" fmla="val 50000"/>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Freeform 23">
              <a:extLst>
                <a:ext uri="{FF2B5EF4-FFF2-40B4-BE49-F238E27FC236}">
                  <a16:creationId xmlns:a16="http://schemas.microsoft.com/office/drawing/2014/main" id="{DED793B5-204B-44AB-8E0E-E49503B676AD}"/>
                </a:ext>
              </a:extLst>
            </p:cNvPr>
            <p:cNvSpPr>
              <a:spLocks/>
            </p:cNvSpPr>
            <p:nvPr/>
          </p:nvSpPr>
          <p:spPr bwMode="auto">
            <a:xfrm>
              <a:off x="2213238" y="4178251"/>
              <a:ext cx="409932" cy="369809"/>
            </a:xfrm>
            <a:custGeom>
              <a:avLst/>
              <a:gdLst>
                <a:gd name="T0" fmla="*/ 359 w 367"/>
                <a:gd name="T1" fmla="*/ 169 h 324"/>
                <a:gd name="T2" fmla="*/ 199 w 367"/>
                <a:gd name="T3" fmla="*/ 8 h 324"/>
                <a:gd name="T4" fmla="*/ 169 w 367"/>
                <a:gd name="T5" fmla="*/ 8 h 324"/>
                <a:gd name="T6" fmla="*/ 8 w 367"/>
                <a:gd name="T7" fmla="*/ 169 h 324"/>
                <a:gd name="T8" fmla="*/ 15 w 367"/>
                <a:gd name="T9" fmla="*/ 184 h 324"/>
                <a:gd name="T10" fmla="*/ 49 w 367"/>
                <a:gd name="T11" fmla="*/ 184 h 324"/>
                <a:gd name="T12" fmla="*/ 49 w 367"/>
                <a:gd name="T13" fmla="*/ 308 h 324"/>
                <a:gd name="T14" fmla="*/ 65 w 367"/>
                <a:gd name="T15" fmla="*/ 324 h 324"/>
                <a:gd name="T16" fmla="*/ 143 w 367"/>
                <a:gd name="T17" fmla="*/ 324 h 324"/>
                <a:gd name="T18" fmla="*/ 143 w 367"/>
                <a:gd name="T19" fmla="*/ 200 h 324"/>
                <a:gd name="T20" fmla="*/ 225 w 367"/>
                <a:gd name="T21" fmla="*/ 200 h 324"/>
                <a:gd name="T22" fmla="*/ 225 w 367"/>
                <a:gd name="T23" fmla="*/ 324 h 324"/>
                <a:gd name="T24" fmla="*/ 306 w 367"/>
                <a:gd name="T25" fmla="*/ 324 h 324"/>
                <a:gd name="T26" fmla="*/ 319 w 367"/>
                <a:gd name="T27" fmla="*/ 308 h 324"/>
                <a:gd name="T28" fmla="*/ 319 w 367"/>
                <a:gd name="T29" fmla="*/ 184 h 324"/>
                <a:gd name="T30" fmla="*/ 352 w 367"/>
                <a:gd name="T31" fmla="*/ 184 h 324"/>
                <a:gd name="T32" fmla="*/ 359 w 367"/>
                <a:gd name="T33" fmla="*/ 169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67" h="324">
                  <a:moveTo>
                    <a:pt x="359" y="169"/>
                  </a:moveTo>
                  <a:cubicBezTo>
                    <a:pt x="199" y="8"/>
                    <a:pt x="199" y="8"/>
                    <a:pt x="199" y="8"/>
                  </a:cubicBezTo>
                  <a:cubicBezTo>
                    <a:pt x="190" y="0"/>
                    <a:pt x="177" y="0"/>
                    <a:pt x="169" y="8"/>
                  </a:cubicBezTo>
                  <a:cubicBezTo>
                    <a:pt x="8" y="169"/>
                    <a:pt x="8" y="169"/>
                    <a:pt x="8" y="169"/>
                  </a:cubicBezTo>
                  <a:cubicBezTo>
                    <a:pt x="0" y="177"/>
                    <a:pt x="3" y="184"/>
                    <a:pt x="15" y="184"/>
                  </a:cubicBezTo>
                  <a:cubicBezTo>
                    <a:pt x="49" y="184"/>
                    <a:pt x="49" y="184"/>
                    <a:pt x="49" y="184"/>
                  </a:cubicBezTo>
                  <a:cubicBezTo>
                    <a:pt x="49" y="308"/>
                    <a:pt x="49" y="308"/>
                    <a:pt x="49" y="308"/>
                  </a:cubicBezTo>
                  <a:cubicBezTo>
                    <a:pt x="49" y="317"/>
                    <a:pt x="49" y="324"/>
                    <a:pt x="65" y="324"/>
                  </a:cubicBezTo>
                  <a:cubicBezTo>
                    <a:pt x="143" y="324"/>
                    <a:pt x="143" y="324"/>
                    <a:pt x="143" y="324"/>
                  </a:cubicBezTo>
                  <a:cubicBezTo>
                    <a:pt x="143" y="200"/>
                    <a:pt x="143" y="200"/>
                    <a:pt x="143" y="200"/>
                  </a:cubicBezTo>
                  <a:cubicBezTo>
                    <a:pt x="225" y="200"/>
                    <a:pt x="225" y="200"/>
                    <a:pt x="225" y="200"/>
                  </a:cubicBezTo>
                  <a:cubicBezTo>
                    <a:pt x="225" y="324"/>
                    <a:pt x="225" y="324"/>
                    <a:pt x="225" y="324"/>
                  </a:cubicBezTo>
                  <a:cubicBezTo>
                    <a:pt x="306" y="324"/>
                    <a:pt x="306" y="324"/>
                    <a:pt x="306" y="324"/>
                  </a:cubicBezTo>
                  <a:cubicBezTo>
                    <a:pt x="319" y="324"/>
                    <a:pt x="319" y="317"/>
                    <a:pt x="319" y="308"/>
                  </a:cubicBezTo>
                  <a:cubicBezTo>
                    <a:pt x="319" y="184"/>
                    <a:pt x="319" y="184"/>
                    <a:pt x="319" y="184"/>
                  </a:cubicBezTo>
                  <a:cubicBezTo>
                    <a:pt x="352" y="184"/>
                    <a:pt x="352" y="184"/>
                    <a:pt x="352" y="184"/>
                  </a:cubicBezTo>
                  <a:cubicBezTo>
                    <a:pt x="364" y="184"/>
                    <a:pt x="367" y="177"/>
                    <a:pt x="359" y="169"/>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6" name="椭圆 5">
            <a:extLst>
              <a:ext uri="{FF2B5EF4-FFF2-40B4-BE49-F238E27FC236}">
                <a16:creationId xmlns:a16="http://schemas.microsoft.com/office/drawing/2014/main" id="{7BD1452E-2827-45BF-BC68-96DDDD684A95}"/>
              </a:ext>
            </a:extLst>
          </p:cNvPr>
          <p:cNvSpPr/>
          <p:nvPr/>
        </p:nvSpPr>
        <p:spPr>
          <a:xfrm>
            <a:off x="780253" y="2334580"/>
            <a:ext cx="1955102" cy="1955100"/>
          </a:xfrm>
          <a:prstGeom prst="ellipse">
            <a:avLst/>
          </a:prstGeom>
          <a:gradFill rotWithShape="1">
            <a:gsLst>
              <a:gs pos="63000">
                <a:srgbClr val="ECECEC"/>
              </a:gs>
              <a:gs pos="100000">
                <a:srgbClr val="F7F7F7"/>
              </a:gs>
              <a:gs pos="9000">
                <a:srgbClr val="BEBEBE"/>
              </a:gs>
            </a:gsLst>
            <a:lin ang="7800000" scaled="0"/>
          </a:gradFill>
          <a:ln w="34925">
            <a:gradFill>
              <a:gsLst>
                <a:gs pos="0">
                  <a:schemeClr val="bg1"/>
                </a:gs>
                <a:gs pos="100000">
                  <a:schemeClr val="bg1">
                    <a:lumMod val="85000"/>
                  </a:schemeClr>
                </a:gs>
              </a:gsLst>
              <a:lin ang="7800000" scaled="0"/>
            </a:gradFill>
          </a:ln>
          <a:effectLst>
            <a:outerShdw blurRad="203200" dist="127000" dir="7200000" sx="102000" sy="102000" algn="ctr" rotWithShape="0">
              <a:schemeClr val="tx1">
                <a:lumMod val="90000"/>
                <a:lumOff val="10000"/>
                <a:alpha val="40000"/>
              </a:schemeClr>
            </a:outerShdw>
          </a:effectLst>
        </p:spPr>
        <p:txBody>
          <a:bodyPr wrap="none" anchor="ctr"/>
          <a:lstStyle/>
          <a:p>
            <a:pPr latinLnBrk="1"/>
            <a:endParaRPr kumimoji="1" lang="zh-CN" altLang="en-US" sz="2400">
              <a:solidFill>
                <a:srgbClr val="000000"/>
              </a:solidFill>
              <a:latin typeface="굴림" charset="-127"/>
              <a:ea typeface="굴림" charset="-127"/>
            </a:endParaRPr>
          </a:p>
        </p:txBody>
      </p:sp>
      <p:sp>
        <p:nvSpPr>
          <p:cNvPr id="7" name="TextBox 15">
            <a:extLst>
              <a:ext uri="{FF2B5EF4-FFF2-40B4-BE49-F238E27FC236}">
                <a16:creationId xmlns:a16="http://schemas.microsoft.com/office/drawing/2014/main" id="{C7A0A1F8-901D-410E-8370-9AC3D8ADD738}"/>
              </a:ext>
            </a:extLst>
          </p:cNvPr>
          <p:cNvSpPr txBox="1"/>
          <p:nvPr/>
        </p:nvSpPr>
        <p:spPr>
          <a:xfrm>
            <a:off x="932027" y="2912441"/>
            <a:ext cx="1651551" cy="707886"/>
          </a:xfrm>
          <a:prstGeom prst="rect">
            <a:avLst/>
          </a:prstGeom>
          <a:noFill/>
        </p:spPr>
        <p:txBody>
          <a:bodyPr wrap="square" rtlCol="0" anchor="ctr">
            <a:spAutoFit/>
          </a:bodyPr>
          <a:lstStyle>
            <a:defPPr>
              <a:defRPr lang="en-US"/>
            </a:defPPr>
            <a:lvl1pPr>
              <a:lnSpc>
                <a:spcPct val="130000"/>
              </a:lnSpc>
              <a:defRPr sz="5400" b="1">
                <a:solidFill>
                  <a:schemeClr val="tx1">
                    <a:lumMod val="65000"/>
                    <a:lumOff val="35000"/>
                  </a:schemeClr>
                </a:solidFill>
                <a:latin typeface="Agency FB" pitchFamily="34" charset="0"/>
                <a:ea typeface="微软雅黑" pitchFamily="34" charset="-122"/>
                <a:cs typeface="Calibri" pitchFamily="34" charset="0"/>
              </a:defRPr>
            </a:lvl1pPr>
          </a:lstStyle>
          <a:p>
            <a:pPr lvl="0" algn="ctr" fontAlgn="ctr">
              <a:lnSpc>
                <a:spcPct val="100000"/>
              </a:lnSpc>
              <a:defRPr/>
            </a:pPr>
            <a:r>
              <a:rPr kumimoji="0" lang="en-US" altLang="zh-CN" sz="4000" b="1" i="0" u="none" strike="noStrike" kern="0" cap="none" spc="0" normalizeH="0" baseline="0" noProof="0" dirty="0">
                <a:ln>
                  <a:noFill/>
                </a:ln>
                <a:solidFill>
                  <a:sysClr val="windowText" lastClr="000000">
                    <a:lumMod val="75000"/>
                    <a:lumOff val="25000"/>
                  </a:sysClr>
                </a:solidFill>
                <a:effectLst/>
                <a:uLnTx/>
                <a:uFillTx/>
                <a:latin typeface="Arial Rounded MT Bold" pitchFamily="34" charset="0"/>
                <a:ea typeface="微软雅黑" pitchFamily="34" charset="-122"/>
                <a:cs typeface="Calibri" pitchFamily="34" charset="0"/>
              </a:rPr>
              <a:t>1</a:t>
            </a:r>
            <a:endParaRPr kumimoji="0" lang="zh-CN" altLang="en-US" sz="4000" b="1" i="0" u="none" strike="noStrike" kern="0" cap="none" spc="0" normalizeH="0" baseline="0" noProof="0" dirty="0">
              <a:ln>
                <a:noFill/>
              </a:ln>
              <a:solidFill>
                <a:sysClr val="windowText" lastClr="000000">
                  <a:lumMod val="75000"/>
                  <a:lumOff val="25000"/>
                </a:sysClr>
              </a:solidFill>
              <a:effectLst/>
              <a:uLnTx/>
              <a:uFillTx/>
              <a:latin typeface="Arial Rounded MT Bold" pitchFamily="34" charset="0"/>
              <a:ea typeface="微软雅黑" pitchFamily="34" charset="-122"/>
              <a:cs typeface="Calibri" pitchFamily="34" charset="0"/>
            </a:endParaRPr>
          </a:p>
        </p:txBody>
      </p:sp>
      <p:sp>
        <p:nvSpPr>
          <p:cNvPr id="8" name="TextBox 15">
            <a:extLst>
              <a:ext uri="{FF2B5EF4-FFF2-40B4-BE49-F238E27FC236}">
                <a16:creationId xmlns:a16="http://schemas.microsoft.com/office/drawing/2014/main" id="{EAB2B361-9EF7-4D48-A233-0B233B4FF4C6}"/>
              </a:ext>
            </a:extLst>
          </p:cNvPr>
          <p:cNvSpPr txBox="1"/>
          <p:nvPr/>
        </p:nvSpPr>
        <p:spPr>
          <a:xfrm>
            <a:off x="2966933" y="514977"/>
            <a:ext cx="7558659" cy="584775"/>
          </a:xfrm>
          <a:prstGeom prst="rect">
            <a:avLst/>
          </a:prstGeom>
          <a:noFill/>
        </p:spPr>
        <p:txBody>
          <a:bodyPr wrap="square" rtlCol="0" anchor="ctr">
            <a:spAutoFit/>
          </a:bodyPr>
          <a:lstStyle>
            <a:defPPr>
              <a:defRPr lang="en-US"/>
            </a:defPPr>
            <a:lvl1pPr>
              <a:lnSpc>
                <a:spcPct val="130000"/>
              </a:lnSpc>
              <a:defRPr sz="5400" b="1">
                <a:solidFill>
                  <a:schemeClr val="tx1">
                    <a:lumMod val="65000"/>
                    <a:lumOff val="35000"/>
                  </a:schemeClr>
                </a:solidFill>
                <a:latin typeface="Agency FB" pitchFamily="34" charset="0"/>
                <a:ea typeface="微软雅黑" pitchFamily="34" charset="-122"/>
                <a:cs typeface="Calibri" pitchFamily="34" charset="0"/>
              </a:defRPr>
            </a:lvl1pPr>
          </a:lstStyle>
          <a:p>
            <a:pPr lvl="0" algn="ctr" fontAlgn="ctr">
              <a:lnSpc>
                <a:spcPct val="100000"/>
              </a:lnSpc>
              <a:defRPr/>
            </a:pPr>
            <a:r>
              <a:rPr lang="en-US" altLang="zh-CN" sz="3200" kern="0" dirty="0">
                <a:solidFill>
                  <a:sysClr val="windowText" lastClr="000000">
                    <a:lumMod val="75000"/>
                    <a:lumOff val="25000"/>
                  </a:sysClr>
                </a:solidFill>
                <a:latin typeface="Arial Rounded MT Bold" pitchFamily="34" charset="0"/>
              </a:rPr>
              <a:t>【</a:t>
            </a:r>
            <a:r>
              <a:rPr lang="zh-CN" altLang="en-US" sz="3200" kern="0" dirty="0">
                <a:solidFill>
                  <a:sysClr val="windowText" lastClr="000000">
                    <a:lumMod val="75000"/>
                    <a:lumOff val="25000"/>
                  </a:sysClr>
                </a:solidFill>
                <a:latin typeface="Arial Rounded MT Bold" pitchFamily="34" charset="0"/>
              </a:rPr>
              <a:t>例</a:t>
            </a:r>
            <a:r>
              <a:rPr lang="en-US" altLang="zh-CN" sz="3200" kern="0" dirty="0">
                <a:solidFill>
                  <a:sysClr val="windowText" lastClr="000000">
                    <a:lumMod val="75000"/>
                    <a:lumOff val="25000"/>
                  </a:sysClr>
                </a:solidFill>
                <a:latin typeface="Arial Rounded MT Bold" pitchFamily="34" charset="0"/>
              </a:rPr>
              <a:t>2-11】  </a:t>
            </a:r>
            <a:r>
              <a:rPr lang="zh-CN" altLang="en-US" sz="3200" kern="0" dirty="0">
                <a:solidFill>
                  <a:sysClr val="windowText" lastClr="000000">
                    <a:lumMod val="75000"/>
                    <a:lumOff val="25000"/>
                  </a:sysClr>
                </a:solidFill>
                <a:latin typeface="Arial Rounded MT Bold" pitchFamily="34" charset="0"/>
              </a:rPr>
              <a:t>求</a:t>
            </a:r>
            <a:r>
              <a:rPr lang="en-US" altLang="zh-CN" sz="3200" kern="0" dirty="0">
                <a:solidFill>
                  <a:sysClr val="windowText" lastClr="000000">
                    <a:lumMod val="75000"/>
                    <a:lumOff val="25000"/>
                  </a:sysClr>
                </a:solidFill>
                <a:latin typeface="Arial Rounded MT Bold" pitchFamily="34" charset="0"/>
              </a:rPr>
              <a:t>3</a:t>
            </a:r>
            <a:r>
              <a:rPr lang="zh-CN" altLang="en-US" sz="3200" kern="0" dirty="0">
                <a:solidFill>
                  <a:sysClr val="windowText" lastClr="000000">
                    <a:lumMod val="75000"/>
                    <a:lumOff val="25000"/>
                  </a:sysClr>
                </a:solidFill>
                <a:latin typeface="Arial Rounded MT Bold" pitchFamily="34" charset="0"/>
              </a:rPr>
              <a:t>个数的最小公倍数。</a:t>
            </a:r>
            <a:endParaRPr kumimoji="0" lang="zh-CN" altLang="en-US" sz="3200" b="1" i="0" u="none" strike="noStrike" kern="0" cap="none" spc="0" normalizeH="0" baseline="0" noProof="0" dirty="0">
              <a:ln>
                <a:noFill/>
              </a:ln>
              <a:solidFill>
                <a:sysClr val="windowText" lastClr="000000">
                  <a:lumMod val="75000"/>
                  <a:lumOff val="25000"/>
                </a:sysClr>
              </a:solidFill>
              <a:effectLst/>
              <a:uLnTx/>
              <a:uFillTx/>
              <a:latin typeface="Arial Rounded MT Bold" pitchFamily="34" charset="0"/>
            </a:endParaRPr>
          </a:p>
        </p:txBody>
      </p:sp>
      <p:sp>
        <p:nvSpPr>
          <p:cNvPr id="10" name="文本框 9">
            <a:extLst>
              <a:ext uri="{FF2B5EF4-FFF2-40B4-BE49-F238E27FC236}">
                <a16:creationId xmlns:a16="http://schemas.microsoft.com/office/drawing/2014/main" id="{131F22B5-9C46-4B0F-8DFA-472785C3FB51}"/>
              </a:ext>
            </a:extLst>
          </p:cNvPr>
          <p:cNvSpPr txBox="1"/>
          <p:nvPr/>
        </p:nvSpPr>
        <p:spPr>
          <a:xfrm>
            <a:off x="3116820" y="1317510"/>
            <a:ext cx="8173595" cy="4893647"/>
          </a:xfrm>
          <a:prstGeom prst="rect">
            <a:avLst/>
          </a:prstGeom>
          <a:noFill/>
          <a:ln>
            <a:solidFill>
              <a:srgbClr val="C00000"/>
            </a:solidFill>
          </a:ln>
        </p:spPr>
        <p:txBody>
          <a:bodyPr wrap="square">
            <a:spAutoFit/>
          </a:bodyPr>
          <a:lstStyle/>
          <a:p>
            <a:r>
              <a:rPr lang="zh-CN" altLang="en-US" sz="2400" dirty="0"/>
              <a:t>int main() {</a:t>
            </a:r>
            <a:endParaRPr lang="en-US" altLang="zh-CN" sz="2400" dirty="0"/>
          </a:p>
          <a:p>
            <a:r>
              <a:rPr lang="en-US" altLang="zh-CN" sz="2400" dirty="0"/>
              <a:t>	</a:t>
            </a:r>
            <a:r>
              <a:rPr lang="zh-CN" altLang="en-US" sz="2400" dirty="0"/>
              <a:t>int x1, x2, x3, i;</a:t>
            </a:r>
          </a:p>
          <a:p>
            <a:r>
              <a:rPr lang="zh-CN" altLang="en-US" sz="2400" dirty="0"/>
              <a:t>	cout &lt;&lt;"Input 3 numbers: ";</a:t>
            </a:r>
          </a:p>
          <a:p>
            <a:r>
              <a:rPr lang="zh-CN" altLang="en-US" sz="2400" dirty="0"/>
              <a:t>	cin &gt;&gt;x1&gt;&gt;x2&gt;&gt;x3;</a:t>
            </a:r>
          </a:p>
          <a:p>
            <a:r>
              <a:rPr lang="zh-CN" altLang="en-US" sz="2400" dirty="0"/>
              <a:t>	i = 1;</a:t>
            </a:r>
          </a:p>
          <a:p>
            <a:r>
              <a:rPr lang="zh-CN" altLang="en-US" sz="2400" dirty="0"/>
              <a:t>	while(1) {</a:t>
            </a:r>
          </a:p>
          <a:p>
            <a:r>
              <a:rPr lang="zh-CN" altLang="en-US" sz="2400" dirty="0"/>
              <a:t>		if(i % x1 == 0 &amp; i % x2 == 0 &amp; i % x3 == 0)</a:t>
            </a:r>
          </a:p>
          <a:p>
            <a:r>
              <a:rPr lang="zh-CN" altLang="en-US" sz="2400" dirty="0"/>
              <a:t>			break;</a:t>
            </a:r>
          </a:p>
          <a:p>
            <a:r>
              <a:rPr lang="zh-CN" altLang="en-US" sz="2400" dirty="0"/>
              <a:t>		i++;</a:t>
            </a:r>
          </a:p>
          <a:p>
            <a:r>
              <a:rPr lang="zh-CN" altLang="en-US" sz="2400" dirty="0"/>
              <a:t>	}</a:t>
            </a:r>
          </a:p>
          <a:p>
            <a:r>
              <a:rPr lang="zh-CN" altLang="en-US" sz="2400" dirty="0"/>
              <a:t>	cout &lt;&lt; x1 &lt;&lt; ", " &lt;&lt; x2 &lt;&lt; ", "&lt;&lt; x3 &lt;&lt;" least common multiple is: " &lt;&lt; i &lt;&lt; endl;</a:t>
            </a:r>
          </a:p>
          <a:p>
            <a:r>
              <a:rPr lang="zh-CN" altLang="en-US" sz="2400" dirty="0"/>
              <a:t>}</a:t>
            </a:r>
          </a:p>
        </p:txBody>
      </p:sp>
    </p:spTree>
    <p:extLst>
      <p:ext uri="{BB962C8B-B14F-4D97-AF65-F5344CB8AC3E}">
        <p14:creationId xmlns:p14="http://schemas.microsoft.com/office/powerpoint/2010/main" val="1117775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500"/>
                                        <p:tgtEl>
                                          <p:spTgt spid="2"/>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childTnLst>
                          </p:cTn>
                        </p:par>
                        <p:par>
                          <p:cTn id="14" fill="hold">
                            <p:stCondLst>
                              <p:cond delay="1000"/>
                            </p:stCondLst>
                            <p:childTnLst>
                              <p:par>
                                <p:cTn id="15" presetID="47" presetClass="entr" presetSubtype="0" fill="hold"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anim calcmode="lin" valueType="num">
                                      <p:cBhvr>
                                        <p:cTn id="18" dur="500" fill="hold"/>
                                        <p:tgtEl>
                                          <p:spTgt spid="3"/>
                                        </p:tgtEl>
                                        <p:attrNameLst>
                                          <p:attrName>ppt_x</p:attrName>
                                        </p:attrNameLst>
                                      </p:cBhvr>
                                      <p:tavLst>
                                        <p:tav tm="0">
                                          <p:val>
                                            <p:strVal val="#ppt_x"/>
                                          </p:val>
                                        </p:tav>
                                        <p:tav tm="100000">
                                          <p:val>
                                            <p:strVal val="#ppt_x"/>
                                          </p:val>
                                        </p:tav>
                                      </p:tavLst>
                                    </p:anim>
                                    <p:anim calcmode="lin" valueType="num">
                                      <p:cBhvr>
                                        <p:cTn id="19" dur="500" fill="hold"/>
                                        <p:tgtEl>
                                          <p:spTgt spid="3"/>
                                        </p:tgtEl>
                                        <p:attrNameLst>
                                          <p:attrName>ppt_y</p:attrName>
                                        </p:attrNameLst>
                                      </p:cBhvr>
                                      <p:tavLst>
                                        <p:tav tm="0">
                                          <p:val>
                                            <p:strVal val="#ppt_y-.1"/>
                                          </p:val>
                                        </p:tav>
                                        <p:tav tm="100000">
                                          <p:val>
                                            <p:strVal val="#ppt_y"/>
                                          </p:val>
                                        </p:tav>
                                      </p:tavLst>
                                    </p:anim>
                                  </p:childTnLst>
                                </p:cTn>
                              </p:par>
                            </p:childTnLst>
                          </p:cTn>
                        </p:par>
                        <p:par>
                          <p:cTn id="20" fill="hold">
                            <p:stCondLst>
                              <p:cond delay="1500"/>
                            </p:stCondLst>
                            <p:childTnLst>
                              <p:par>
                                <p:cTn id="21" presetID="22" presetClass="entr" presetSubtype="4"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down)">
                                      <p:cBhvr>
                                        <p:cTn id="23" dur="250"/>
                                        <p:tgtEl>
                                          <p:spTgt spid="7"/>
                                        </p:tgtEl>
                                      </p:cBhvr>
                                    </p:animEffect>
                                  </p:childTnLst>
                                </p:cTn>
                              </p:par>
                            </p:childTnLst>
                          </p:cTn>
                        </p:par>
                        <p:par>
                          <p:cTn id="24" fill="hold">
                            <p:stCondLst>
                              <p:cond delay="1750"/>
                            </p:stCondLst>
                            <p:childTnLst>
                              <p:par>
                                <p:cTn id="25" presetID="22" presetClass="entr" presetSubtype="4" fill="hold" grpId="0" nodeType="after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down)">
                                      <p:cBhvr>
                                        <p:cTn id="27" dur="2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7" grpId="0"/>
      <p:bldP spid="8"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48673" y="778599"/>
            <a:ext cx="2418260" cy="2418259"/>
          </a:xfrm>
          <a:prstGeom prst="ellipse">
            <a:avLst/>
          </a:prstGeom>
          <a:solidFill>
            <a:schemeClr val="tx1">
              <a:lumMod val="50000"/>
              <a:lumOff val="50000"/>
            </a:schemeClr>
          </a:solidFill>
          <a:ln>
            <a:noFill/>
          </a:ln>
          <a:effectLst>
            <a:innerShdw blurRad="63500" dist="50800" dir="18900000">
              <a:prstClr val="black">
                <a:alpha val="50000"/>
              </a:prstClr>
            </a:innerShdw>
          </a:effectLst>
        </p:spPr>
        <p:txBody>
          <a:bodyPr vert="horz" wrap="square" lIns="91440" tIns="45720" rIns="91440" bIns="45720" numCol="1" anchor="t" anchorCtr="0" compatLnSpc="1">
            <a:prstTxWarp prst="textNoShape">
              <a:avLst/>
            </a:prstTxWarp>
          </a:bodyPr>
          <a:lstStyle/>
          <a:p>
            <a:endParaRPr lang="zh-CN" altLang="en-US"/>
          </a:p>
        </p:txBody>
      </p:sp>
      <p:grpSp>
        <p:nvGrpSpPr>
          <p:cNvPr id="85" name="组合 84"/>
          <p:cNvGrpSpPr/>
          <p:nvPr/>
        </p:nvGrpSpPr>
        <p:grpSpPr>
          <a:xfrm>
            <a:off x="1434828" y="2439933"/>
            <a:ext cx="645957" cy="1180395"/>
            <a:chOff x="2095228" y="3527513"/>
            <a:chExt cx="645957" cy="1180395"/>
          </a:xfrm>
        </p:grpSpPr>
        <p:sp>
          <p:nvSpPr>
            <p:cNvPr id="55" name="圆角矩形 54"/>
            <p:cNvSpPr/>
            <p:nvPr/>
          </p:nvSpPr>
          <p:spPr>
            <a:xfrm>
              <a:off x="2095228" y="3527513"/>
              <a:ext cx="645957" cy="1180395"/>
            </a:xfrm>
            <a:prstGeom prst="roundRect">
              <a:avLst>
                <a:gd name="adj" fmla="val 50000"/>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Freeform 23"/>
            <p:cNvSpPr>
              <a:spLocks/>
            </p:cNvSpPr>
            <p:nvPr/>
          </p:nvSpPr>
          <p:spPr bwMode="auto">
            <a:xfrm>
              <a:off x="2213238" y="4178251"/>
              <a:ext cx="409932" cy="369809"/>
            </a:xfrm>
            <a:custGeom>
              <a:avLst/>
              <a:gdLst>
                <a:gd name="T0" fmla="*/ 359 w 367"/>
                <a:gd name="T1" fmla="*/ 169 h 324"/>
                <a:gd name="T2" fmla="*/ 199 w 367"/>
                <a:gd name="T3" fmla="*/ 8 h 324"/>
                <a:gd name="T4" fmla="*/ 169 w 367"/>
                <a:gd name="T5" fmla="*/ 8 h 324"/>
                <a:gd name="T6" fmla="*/ 8 w 367"/>
                <a:gd name="T7" fmla="*/ 169 h 324"/>
                <a:gd name="T8" fmla="*/ 15 w 367"/>
                <a:gd name="T9" fmla="*/ 184 h 324"/>
                <a:gd name="T10" fmla="*/ 49 w 367"/>
                <a:gd name="T11" fmla="*/ 184 h 324"/>
                <a:gd name="T12" fmla="*/ 49 w 367"/>
                <a:gd name="T13" fmla="*/ 308 h 324"/>
                <a:gd name="T14" fmla="*/ 65 w 367"/>
                <a:gd name="T15" fmla="*/ 324 h 324"/>
                <a:gd name="T16" fmla="*/ 143 w 367"/>
                <a:gd name="T17" fmla="*/ 324 h 324"/>
                <a:gd name="T18" fmla="*/ 143 w 367"/>
                <a:gd name="T19" fmla="*/ 200 h 324"/>
                <a:gd name="T20" fmla="*/ 225 w 367"/>
                <a:gd name="T21" fmla="*/ 200 h 324"/>
                <a:gd name="T22" fmla="*/ 225 w 367"/>
                <a:gd name="T23" fmla="*/ 324 h 324"/>
                <a:gd name="T24" fmla="*/ 306 w 367"/>
                <a:gd name="T25" fmla="*/ 324 h 324"/>
                <a:gd name="T26" fmla="*/ 319 w 367"/>
                <a:gd name="T27" fmla="*/ 308 h 324"/>
                <a:gd name="T28" fmla="*/ 319 w 367"/>
                <a:gd name="T29" fmla="*/ 184 h 324"/>
                <a:gd name="T30" fmla="*/ 352 w 367"/>
                <a:gd name="T31" fmla="*/ 184 h 324"/>
                <a:gd name="T32" fmla="*/ 359 w 367"/>
                <a:gd name="T33" fmla="*/ 169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67" h="324">
                  <a:moveTo>
                    <a:pt x="359" y="169"/>
                  </a:moveTo>
                  <a:cubicBezTo>
                    <a:pt x="199" y="8"/>
                    <a:pt x="199" y="8"/>
                    <a:pt x="199" y="8"/>
                  </a:cubicBezTo>
                  <a:cubicBezTo>
                    <a:pt x="190" y="0"/>
                    <a:pt x="177" y="0"/>
                    <a:pt x="169" y="8"/>
                  </a:cubicBezTo>
                  <a:cubicBezTo>
                    <a:pt x="8" y="169"/>
                    <a:pt x="8" y="169"/>
                    <a:pt x="8" y="169"/>
                  </a:cubicBezTo>
                  <a:cubicBezTo>
                    <a:pt x="0" y="177"/>
                    <a:pt x="3" y="184"/>
                    <a:pt x="15" y="184"/>
                  </a:cubicBezTo>
                  <a:cubicBezTo>
                    <a:pt x="49" y="184"/>
                    <a:pt x="49" y="184"/>
                    <a:pt x="49" y="184"/>
                  </a:cubicBezTo>
                  <a:cubicBezTo>
                    <a:pt x="49" y="308"/>
                    <a:pt x="49" y="308"/>
                    <a:pt x="49" y="308"/>
                  </a:cubicBezTo>
                  <a:cubicBezTo>
                    <a:pt x="49" y="317"/>
                    <a:pt x="49" y="324"/>
                    <a:pt x="65" y="324"/>
                  </a:cubicBezTo>
                  <a:cubicBezTo>
                    <a:pt x="143" y="324"/>
                    <a:pt x="143" y="324"/>
                    <a:pt x="143" y="324"/>
                  </a:cubicBezTo>
                  <a:cubicBezTo>
                    <a:pt x="143" y="200"/>
                    <a:pt x="143" y="200"/>
                    <a:pt x="143" y="200"/>
                  </a:cubicBezTo>
                  <a:cubicBezTo>
                    <a:pt x="225" y="200"/>
                    <a:pt x="225" y="200"/>
                    <a:pt x="225" y="200"/>
                  </a:cubicBezTo>
                  <a:cubicBezTo>
                    <a:pt x="225" y="324"/>
                    <a:pt x="225" y="324"/>
                    <a:pt x="225" y="324"/>
                  </a:cubicBezTo>
                  <a:cubicBezTo>
                    <a:pt x="306" y="324"/>
                    <a:pt x="306" y="324"/>
                    <a:pt x="306" y="324"/>
                  </a:cubicBezTo>
                  <a:cubicBezTo>
                    <a:pt x="319" y="324"/>
                    <a:pt x="319" y="317"/>
                    <a:pt x="319" y="308"/>
                  </a:cubicBezTo>
                  <a:cubicBezTo>
                    <a:pt x="319" y="184"/>
                    <a:pt x="319" y="184"/>
                    <a:pt x="319" y="184"/>
                  </a:cubicBezTo>
                  <a:cubicBezTo>
                    <a:pt x="352" y="184"/>
                    <a:pt x="352" y="184"/>
                    <a:pt x="352" y="184"/>
                  </a:cubicBezTo>
                  <a:cubicBezTo>
                    <a:pt x="364" y="184"/>
                    <a:pt x="367" y="177"/>
                    <a:pt x="359" y="169"/>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6" name="椭圆 5"/>
          <p:cNvSpPr/>
          <p:nvPr/>
        </p:nvSpPr>
        <p:spPr>
          <a:xfrm>
            <a:off x="780253" y="1010179"/>
            <a:ext cx="1955102" cy="1955100"/>
          </a:xfrm>
          <a:prstGeom prst="ellipse">
            <a:avLst/>
          </a:prstGeom>
          <a:gradFill rotWithShape="1">
            <a:gsLst>
              <a:gs pos="63000">
                <a:srgbClr val="ECECEC"/>
              </a:gs>
              <a:gs pos="100000">
                <a:srgbClr val="F7F7F7"/>
              </a:gs>
              <a:gs pos="9000">
                <a:srgbClr val="BEBEBE"/>
              </a:gs>
            </a:gsLst>
            <a:lin ang="7800000" scaled="0"/>
          </a:gradFill>
          <a:ln w="34925">
            <a:gradFill>
              <a:gsLst>
                <a:gs pos="0">
                  <a:schemeClr val="bg1"/>
                </a:gs>
                <a:gs pos="100000">
                  <a:schemeClr val="bg1">
                    <a:lumMod val="85000"/>
                  </a:schemeClr>
                </a:gs>
              </a:gsLst>
              <a:lin ang="7800000" scaled="0"/>
            </a:gradFill>
          </a:ln>
          <a:effectLst>
            <a:outerShdw blurRad="203200" dist="127000" dir="7200000" sx="102000" sy="102000" algn="ctr" rotWithShape="0">
              <a:schemeClr val="tx1">
                <a:lumMod val="90000"/>
                <a:lumOff val="10000"/>
                <a:alpha val="40000"/>
              </a:schemeClr>
            </a:outerShdw>
          </a:effectLst>
        </p:spPr>
        <p:txBody>
          <a:bodyPr wrap="none" anchor="ctr"/>
          <a:lstStyle/>
          <a:p>
            <a:pPr latinLnBrk="1"/>
            <a:endParaRPr kumimoji="1" lang="zh-CN" altLang="en-US" sz="2400">
              <a:solidFill>
                <a:srgbClr val="000000"/>
              </a:solidFill>
              <a:latin typeface="굴림" charset="-127"/>
              <a:ea typeface="굴림" charset="-127"/>
            </a:endParaRPr>
          </a:p>
        </p:txBody>
      </p:sp>
      <p:sp>
        <p:nvSpPr>
          <p:cNvPr id="62" name="TextBox 15"/>
          <p:cNvSpPr txBox="1"/>
          <p:nvPr/>
        </p:nvSpPr>
        <p:spPr>
          <a:xfrm>
            <a:off x="932027" y="1588040"/>
            <a:ext cx="1651551" cy="707886"/>
          </a:xfrm>
          <a:prstGeom prst="rect">
            <a:avLst/>
          </a:prstGeom>
          <a:noFill/>
        </p:spPr>
        <p:txBody>
          <a:bodyPr wrap="square" rtlCol="0" anchor="ctr">
            <a:spAutoFit/>
          </a:bodyPr>
          <a:lstStyle>
            <a:defPPr>
              <a:defRPr lang="en-US"/>
            </a:defPPr>
            <a:lvl1pPr>
              <a:lnSpc>
                <a:spcPct val="130000"/>
              </a:lnSpc>
              <a:defRPr sz="5400" b="1">
                <a:solidFill>
                  <a:schemeClr val="tx1">
                    <a:lumMod val="65000"/>
                    <a:lumOff val="35000"/>
                  </a:schemeClr>
                </a:solidFill>
                <a:latin typeface="Agency FB" pitchFamily="34" charset="0"/>
                <a:ea typeface="微软雅黑" pitchFamily="34" charset="-122"/>
                <a:cs typeface="Calibri" pitchFamily="34" charset="0"/>
              </a:defRPr>
            </a:lvl1pPr>
          </a:lstStyle>
          <a:p>
            <a:pPr lvl="0" algn="ctr" fontAlgn="ctr">
              <a:lnSpc>
                <a:spcPct val="100000"/>
              </a:lnSpc>
              <a:defRPr/>
            </a:pPr>
            <a:r>
              <a:rPr kumimoji="0" lang="en-US" altLang="zh-CN" sz="4000" b="1" i="0" u="none" strike="noStrike" kern="0" cap="none" spc="0" normalizeH="0" baseline="0" noProof="0" dirty="0">
                <a:ln>
                  <a:noFill/>
                </a:ln>
                <a:solidFill>
                  <a:sysClr val="windowText" lastClr="000000">
                    <a:lumMod val="75000"/>
                    <a:lumOff val="25000"/>
                  </a:sysClr>
                </a:solidFill>
                <a:effectLst/>
                <a:uLnTx/>
                <a:uFillTx/>
                <a:latin typeface="Arial Rounded MT Bold" pitchFamily="34" charset="0"/>
                <a:ea typeface="微软雅黑" pitchFamily="34" charset="-122"/>
                <a:cs typeface="Calibri" pitchFamily="34" charset="0"/>
              </a:rPr>
              <a:t>2</a:t>
            </a:r>
            <a:endParaRPr kumimoji="0" lang="zh-CN" altLang="en-US" sz="4000" b="1" i="0" u="none" strike="noStrike" kern="0" cap="none" spc="0" normalizeH="0" baseline="0" noProof="0" dirty="0">
              <a:ln>
                <a:noFill/>
              </a:ln>
              <a:solidFill>
                <a:sysClr val="windowText" lastClr="000000">
                  <a:lumMod val="75000"/>
                  <a:lumOff val="25000"/>
                </a:sysClr>
              </a:solidFill>
              <a:effectLst/>
              <a:uLnTx/>
              <a:uFillTx/>
              <a:latin typeface="Arial Rounded MT Bold" pitchFamily="34" charset="0"/>
              <a:ea typeface="微软雅黑" pitchFamily="34" charset="-122"/>
              <a:cs typeface="Calibri" pitchFamily="34" charset="0"/>
            </a:endParaRPr>
          </a:p>
        </p:txBody>
      </p:sp>
      <p:sp>
        <p:nvSpPr>
          <p:cNvPr id="39" name="矩形 38"/>
          <p:cNvSpPr>
            <a:spLocks noChangeArrowheads="1"/>
          </p:cNvSpPr>
          <p:nvPr/>
        </p:nvSpPr>
        <p:spPr bwMode="auto">
          <a:xfrm>
            <a:off x="4670779" y="418828"/>
            <a:ext cx="2850441"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a:spcBef>
                <a:spcPct val="0"/>
              </a:spcBef>
              <a:buNone/>
            </a:pPr>
            <a:r>
              <a:rPr lang="en-US" altLang="zh-CN"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2.2.2 </a:t>
            </a:r>
            <a:r>
              <a:rPr lang="zh-CN" altLang="en-US"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其他范例</a:t>
            </a:r>
            <a:endParaRPr lang="zh-CN" altLang="en-US" b="1" dirty="0">
              <a:solidFill>
                <a:schemeClr val="tx1">
                  <a:lumMod val="65000"/>
                  <a:lumOff val="35000"/>
                </a:schemeClr>
              </a:solidFill>
              <a:latin typeface="Arial" panose="020B0604020202020204" pitchFamily="34" charset="0"/>
              <a:ea typeface="宋体" pitchFamily="2" charset="-122"/>
              <a:cs typeface="Arial" panose="020B0604020202020204" pitchFamily="34" charset="0"/>
            </a:endParaRPr>
          </a:p>
        </p:txBody>
      </p:sp>
      <p:sp>
        <p:nvSpPr>
          <p:cNvPr id="40" name="TextBox 15">
            <a:extLst>
              <a:ext uri="{FF2B5EF4-FFF2-40B4-BE49-F238E27FC236}">
                <a16:creationId xmlns:a16="http://schemas.microsoft.com/office/drawing/2014/main" id="{F254BAE2-BB63-4B75-A418-CDC572F3CF95}"/>
              </a:ext>
            </a:extLst>
          </p:cNvPr>
          <p:cNvSpPr txBox="1"/>
          <p:nvPr/>
        </p:nvSpPr>
        <p:spPr>
          <a:xfrm>
            <a:off x="2966933" y="1138082"/>
            <a:ext cx="7558659" cy="584775"/>
          </a:xfrm>
          <a:prstGeom prst="rect">
            <a:avLst/>
          </a:prstGeom>
          <a:noFill/>
        </p:spPr>
        <p:txBody>
          <a:bodyPr wrap="square" rtlCol="0" anchor="ctr">
            <a:spAutoFit/>
          </a:bodyPr>
          <a:lstStyle>
            <a:defPPr>
              <a:defRPr lang="en-US"/>
            </a:defPPr>
            <a:lvl1pPr>
              <a:lnSpc>
                <a:spcPct val="130000"/>
              </a:lnSpc>
              <a:defRPr sz="5400" b="1">
                <a:solidFill>
                  <a:schemeClr val="tx1">
                    <a:lumMod val="65000"/>
                    <a:lumOff val="35000"/>
                  </a:schemeClr>
                </a:solidFill>
                <a:latin typeface="Agency FB" pitchFamily="34" charset="0"/>
                <a:ea typeface="微软雅黑" pitchFamily="34" charset="-122"/>
                <a:cs typeface="Calibri" pitchFamily="34" charset="0"/>
              </a:defRPr>
            </a:lvl1pPr>
          </a:lstStyle>
          <a:p>
            <a:pPr lvl="0" algn="ctr" fontAlgn="ctr">
              <a:lnSpc>
                <a:spcPct val="100000"/>
              </a:lnSpc>
              <a:defRPr/>
            </a:pPr>
            <a:r>
              <a:rPr lang="en-US" altLang="zh-CN" sz="3200" kern="0" dirty="0">
                <a:solidFill>
                  <a:sysClr val="windowText" lastClr="000000">
                    <a:lumMod val="75000"/>
                    <a:lumOff val="25000"/>
                  </a:sysClr>
                </a:solidFill>
                <a:latin typeface="Arial Rounded MT Bold" pitchFamily="34" charset="0"/>
              </a:rPr>
              <a:t>【</a:t>
            </a:r>
            <a:r>
              <a:rPr lang="zh-CN" altLang="en-US" sz="3200" kern="0" dirty="0">
                <a:solidFill>
                  <a:sysClr val="windowText" lastClr="000000">
                    <a:lumMod val="75000"/>
                    <a:lumOff val="25000"/>
                  </a:sysClr>
                </a:solidFill>
                <a:latin typeface="Arial Rounded MT Bold" pitchFamily="34" charset="0"/>
              </a:rPr>
              <a:t>例</a:t>
            </a:r>
            <a:r>
              <a:rPr lang="en-US" altLang="zh-CN" sz="3200" kern="0" dirty="0">
                <a:solidFill>
                  <a:sysClr val="windowText" lastClr="000000">
                    <a:lumMod val="75000"/>
                    <a:lumOff val="25000"/>
                  </a:sysClr>
                </a:solidFill>
                <a:latin typeface="Arial Rounded MT Bold" pitchFamily="34" charset="0"/>
              </a:rPr>
              <a:t>2-12】</a:t>
            </a:r>
            <a:r>
              <a:rPr lang="zh-CN" altLang="en-US" sz="3200" kern="0" dirty="0">
                <a:solidFill>
                  <a:sysClr val="windowText" lastClr="000000">
                    <a:lumMod val="75000"/>
                    <a:lumOff val="25000"/>
                  </a:sysClr>
                </a:solidFill>
                <a:latin typeface="Arial Rounded MT Bold" pitchFamily="34" charset="0"/>
              </a:rPr>
              <a:t>狱吏问题</a:t>
            </a:r>
            <a:endParaRPr kumimoji="0" lang="zh-CN" altLang="en-US" sz="3200" b="1" i="0" u="none" strike="noStrike" kern="0" cap="none" spc="0" normalizeH="0" baseline="0" noProof="0" dirty="0">
              <a:ln>
                <a:noFill/>
              </a:ln>
              <a:solidFill>
                <a:sysClr val="windowText" lastClr="000000">
                  <a:lumMod val="75000"/>
                  <a:lumOff val="25000"/>
                </a:sysClr>
              </a:solidFill>
              <a:effectLst/>
              <a:uLnTx/>
              <a:uFillTx/>
              <a:latin typeface="Arial Rounded MT Bold" pitchFamily="34" charset="0"/>
            </a:endParaRPr>
          </a:p>
        </p:txBody>
      </p:sp>
      <p:sp>
        <p:nvSpPr>
          <p:cNvPr id="46" name="矩形 45">
            <a:extLst>
              <a:ext uri="{FF2B5EF4-FFF2-40B4-BE49-F238E27FC236}">
                <a16:creationId xmlns:a16="http://schemas.microsoft.com/office/drawing/2014/main" id="{6E12A434-2D6E-4811-84DE-448FB3B30FDB}"/>
              </a:ext>
            </a:extLst>
          </p:cNvPr>
          <p:cNvSpPr/>
          <p:nvPr/>
        </p:nvSpPr>
        <p:spPr>
          <a:xfrm>
            <a:off x="3084943" y="1941983"/>
            <a:ext cx="8551967" cy="3785644"/>
          </a:xfrm>
          <a:prstGeom prst="rect">
            <a:avLst/>
          </a:prstGeom>
        </p:spPr>
        <p:txBody>
          <a:bodyPr wrap="square" lIns="91431" tIns="45716" rIns="91431" bIns="45716">
            <a:spAutoFit/>
          </a:bodyPr>
          <a:lstStyle/>
          <a:p>
            <a:r>
              <a:rPr lang="zh-CN" altLang="en-US" sz="2400" dirty="0">
                <a:latin typeface="微软雅黑" pitchFamily="34" charset="-122"/>
                <a:ea typeface="微软雅黑" pitchFamily="34" charset="-122"/>
              </a:rPr>
              <a:t>      某国王对囚犯进行大赦，让一狱吏</a:t>
            </a:r>
            <a:r>
              <a:rPr lang="en-US" altLang="zh-CN" sz="2400" dirty="0">
                <a:latin typeface="微软雅黑" pitchFamily="34" charset="-122"/>
                <a:ea typeface="微软雅黑" pitchFamily="34" charset="-122"/>
              </a:rPr>
              <a:t>n</a:t>
            </a:r>
            <a:r>
              <a:rPr lang="zh-CN" altLang="en-US" sz="2400" dirty="0">
                <a:latin typeface="微软雅黑" pitchFamily="34" charset="-122"/>
                <a:ea typeface="微软雅黑" pitchFamily="34" charset="-122"/>
              </a:rPr>
              <a:t>次通过一排锁着的</a:t>
            </a:r>
            <a:r>
              <a:rPr lang="en-US" altLang="zh-CN" sz="2400" dirty="0">
                <a:latin typeface="微软雅黑" pitchFamily="34" charset="-122"/>
                <a:ea typeface="微软雅黑" pitchFamily="34" charset="-122"/>
              </a:rPr>
              <a:t>n</a:t>
            </a:r>
            <a:r>
              <a:rPr lang="zh-CN" altLang="en-US" sz="2400" dirty="0">
                <a:latin typeface="微软雅黑" pitchFamily="34" charset="-122"/>
                <a:ea typeface="微软雅黑" pitchFamily="34" charset="-122"/>
              </a:rPr>
              <a:t>间牢房，每通过一次，按所定规则转动</a:t>
            </a:r>
            <a:r>
              <a:rPr lang="en-US" altLang="zh-CN" sz="2400" dirty="0">
                <a:latin typeface="微软雅黑" pitchFamily="34" charset="-122"/>
                <a:ea typeface="微软雅黑" pitchFamily="34" charset="-122"/>
              </a:rPr>
              <a:t>n</a:t>
            </a:r>
            <a:r>
              <a:rPr lang="zh-CN" altLang="en-US" sz="2400" dirty="0">
                <a:latin typeface="微软雅黑" pitchFamily="34" charset="-122"/>
                <a:ea typeface="微软雅黑" pitchFamily="34" charset="-122"/>
              </a:rPr>
              <a:t>间牢房中的某些门锁</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每转动一次</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原来锁着的被打开</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原来打开的被锁上；通过</a:t>
            </a:r>
            <a:r>
              <a:rPr lang="en-US" altLang="zh-CN" sz="2400" dirty="0">
                <a:latin typeface="微软雅黑" pitchFamily="34" charset="-122"/>
                <a:ea typeface="微软雅黑" pitchFamily="34" charset="-122"/>
              </a:rPr>
              <a:t>n</a:t>
            </a:r>
            <a:r>
              <a:rPr lang="zh-CN" altLang="en-US" sz="2400" dirty="0">
                <a:latin typeface="微软雅黑" pitchFamily="34" charset="-122"/>
                <a:ea typeface="微软雅黑" pitchFamily="34" charset="-122"/>
              </a:rPr>
              <a:t>次后，门锁开着的，牢房中的犯人放出，否则犯人不得获释。</a:t>
            </a:r>
          </a:p>
          <a:p>
            <a:r>
              <a:rPr lang="zh-CN" altLang="en-US" sz="2400" dirty="0">
                <a:latin typeface="微软雅黑" pitchFamily="34" charset="-122"/>
                <a:ea typeface="微软雅黑" pitchFamily="34" charset="-122"/>
              </a:rPr>
              <a:t>       转动门锁的规则：</a:t>
            </a:r>
            <a:endParaRPr lang="en-US" altLang="zh-CN" sz="2400" dirty="0">
              <a:latin typeface="微软雅黑" pitchFamily="34" charset="-122"/>
              <a:ea typeface="微软雅黑" pitchFamily="34" charset="-122"/>
            </a:endParaRPr>
          </a:p>
          <a:p>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第一次通过牢房，要转动每一把门锁，即把全部锁打开</a:t>
            </a:r>
            <a:r>
              <a:rPr lang="en-US" altLang="zh-CN" sz="2400" dirty="0">
                <a:latin typeface="微软雅黑" pitchFamily="34" charset="-122"/>
                <a:ea typeface="微软雅黑" pitchFamily="34" charset="-122"/>
              </a:rPr>
              <a:t>;</a:t>
            </a:r>
          </a:p>
          <a:p>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第二次通过牢房时，从第二间开始转动，每隔一间转动一次；</a:t>
            </a:r>
            <a:endParaRPr lang="en-US" altLang="zh-CN" sz="2400" dirty="0">
              <a:latin typeface="微软雅黑" pitchFamily="34" charset="-122"/>
              <a:ea typeface="微软雅黑" pitchFamily="34" charset="-122"/>
            </a:endParaRPr>
          </a:p>
          <a:p>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第</a:t>
            </a:r>
            <a:r>
              <a:rPr lang="en-US" altLang="zh-CN" sz="2400" dirty="0">
                <a:latin typeface="微软雅黑" pitchFamily="34" charset="-122"/>
                <a:ea typeface="微软雅黑" pitchFamily="34" charset="-122"/>
              </a:rPr>
              <a:t>k</a:t>
            </a:r>
            <a:r>
              <a:rPr lang="zh-CN" altLang="en-US" sz="2400" dirty="0">
                <a:latin typeface="微软雅黑" pitchFamily="34" charset="-122"/>
                <a:ea typeface="微软雅黑" pitchFamily="34" charset="-122"/>
              </a:rPr>
              <a:t>次通过牢房，从第</a:t>
            </a:r>
            <a:r>
              <a:rPr lang="en-US" altLang="zh-CN" sz="2400" dirty="0">
                <a:latin typeface="微软雅黑" pitchFamily="34" charset="-122"/>
                <a:ea typeface="微软雅黑" pitchFamily="34" charset="-122"/>
              </a:rPr>
              <a:t>k</a:t>
            </a:r>
            <a:r>
              <a:rPr lang="zh-CN" altLang="en-US" sz="2400" dirty="0">
                <a:latin typeface="微软雅黑" pitchFamily="34" charset="-122"/>
                <a:ea typeface="微软雅黑" pitchFamily="34" charset="-122"/>
              </a:rPr>
              <a:t>间开始转动，每隔 </a:t>
            </a:r>
            <a:r>
              <a:rPr lang="en-US" altLang="zh-CN" sz="2400" dirty="0">
                <a:latin typeface="微软雅黑" pitchFamily="34" charset="-122"/>
                <a:ea typeface="微软雅黑" pitchFamily="34" charset="-122"/>
              </a:rPr>
              <a:t>k-1 </a:t>
            </a:r>
            <a:r>
              <a:rPr lang="zh-CN" altLang="en-US" sz="2400" dirty="0">
                <a:latin typeface="微软雅黑" pitchFamily="34" charset="-122"/>
                <a:ea typeface="微软雅黑" pitchFamily="34" charset="-122"/>
              </a:rPr>
              <a:t>间转动一次；   </a:t>
            </a:r>
            <a:endParaRPr lang="en-US" altLang="zh-CN" sz="2400" dirty="0">
              <a:latin typeface="微软雅黑" pitchFamily="34" charset="-122"/>
              <a:ea typeface="微软雅黑" pitchFamily="34" charset="-122"/>
            </a:endParaRPr>
          </a:p>
          <a:p>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问题：通过</a:t>
            </a:r>
            <a:r>
              <a:rPr lang="en-US" altLang="zh-CN" sz="2400" dirty="0">
                <a:latin typeface="微软雅黑" pitchFamily="34" charset="-122"/>
                <a:ea typeface="微软雅黑" pitchFamily="34" charset="-122"/>
              </a:rPr>
              <a:t>n</a:t>
            </a:r>
            <a:r>
              <a:rPr lang="zh-CN" altLang="en-US" sz="2400" dirty="0">
                <a:latin typeface="微软雅黑" pitchFamily="34" charset="-122"/>
                <a:ea typeface="微软雅黑" pitchFamily="34" charset="-122"/>
              </a:rPr>
              <a:t>次后，哪些牢房的锁仍然是打开的？</a:t>
            </a:r>
          </a:p>
        </p:txBody>
      </p:sp>
    </p:spTree>
    <p:extLst>
      <p:ext uri="{BB962C8B-B14F-4D97-AF65-F5344CB8AC3E}">
        <p14:creationId xmlns:p14="http://schemas.microsoft.com/office/powerpoint/2010/main" val="630537869"/>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wipe(left)">
                                      <p:cBhvr>
                                        <p:cTn id="7" dur="500"/>
                                        <p:tgtEl>
                                          <p:spTgt spid="39"/>
                                        </p:tgtEl>
                                      </p:cBhvr>
                                    </p:animEffect>
                                  </p:childTnLst>
                                </p:cTn>
                              </p:par>
                            </p:childTnLst>
                          </p:cTn>
                        </p:par>
                        <p:par>
                          <p:cTn id="8" fill="hold">
                            <p:stCondLst>
                              <p:cond delay="500"/>
                            </p:stCondLst>
                            <p:childTnLst>
                              <p:par>
                                <p:cTn id="9" presetID="21" presetClass="entr" presetSubtype="1"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heel(1)">
                                      <p:cBhvr>
                                        <p:cTn id="11" dur="500"/>
                                        <p:tgtEl>
                                          <p:spTgt spid="2"/>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p:cTn id="15" dur="500" fill="hold"/>
                                        <p:tgtEl>
                                          <p:spTgt spid="6"/>
                                        </p:tgtEl>
                                        <p:attrNameLst>
                                          <p:attrName>ppt_w</p:attrName>
                                        </p:attrNameLst>
                                      </p:cBhvr>
                                      <p:tavLst>
                                        <p:tav tm="0">
                                          <p:val>
                                            <p:fltVal val="0"/>
                                          </p:val>
                                        </p:tav>
                                        <p:tav tm="100000">
                                          <p:val>
                                            <p:strVal val="#ppt_w"/>
                                          </p:val>
                                        </p:tav>
                                      </p:tavLst>
                                    </p:anim>
                                    <p:anim calcmode="lin" valueType="num">
                                      <p:cBhvr>
                                        <p:cTn id="16" dur="500" fill="hold"/>
                                        <p:tgtEl>
                                          <p:spTgt spid="6"/>
                                        </p:tgtEl>
                                        <p:attrNameLst>
                                          <p:attrName>ppt_h</p:attrName>
                                        </p:attrNameLst>
                                      </p:cBhvr>
                                      <p:tavLst>
                                        <p:tav tm="0">
                                          <p:val>
                                            <p:fltVal val="0"/>
                                          </p:val>
                                        </p:tav>
                                        <p:tav tm="100000">
                                          <p:val>
                                            <p:strVal val="#ppt_h"/>
                                          </p:val>
                                        </p:tav>
                                      </p:tavLst>
                                    </p:anim>
                                    <p:animEffect transition="in" filter="fade">
                                      <p:cBhvr>
                                        <p:cTn id="17" dur="500"/>
                                        <p:tgtEl>
                                          <p:spTgt spid="6"/>
                                        </p:tgtEl>
                                      </p:cBhvr>
                                    </p:animEffect>
                                  </p:childTnLst>
                                </p:cTn>
                              </p:par>
                            </p:childTnLst>
                          </p:cTn>
                        </p:par>
                        <p:par>
                          <p:cTn id="18" fill="hold">
                            <p:stCondLst>
                              <p:cond delay="1500"/>
                            </p:stCondLst>
                            <p:childTnLst>
                              <p:par>
                                <p:cTn id="19" presetID="47" presetClass="entr" presetSubtype="0" fill="hold" nodeType="afterEffect">
                                  <p:stCondLst>
                                    <p:cond delay="0"/>
                                  </p:stCondLst>
                                  <p:childTnLst>
                                    <p:set>
                                      <p:cBhvr>
                                        <p:cTn id="20" dur="1" fill="hold">
                                          <p:stCondLst>
                                            <p:cond delay="0"/>
                                          </p:stCondLst>
                                        </p:cTn>
                                        <p:tgtEl>
                                          <p:spTgt spid="85"/>
                                        </p:tgtEl>
                                        <p:attrNameLst>
                                          <p:attrName>style.visibility</p:attrName>
                                        </p:attrNameLst>
                                      </p:cBhvr>
                                      <p:to>
                                        <p:strVal val="visible"/>
                                      </p:to>
                                    </p:set>
                                    <p:animEffect transition="in" filter="fade">
                                      <p:cBhvr>
                                        <p:cTn id="21" dur="500"/>
                                        <p:tgtEl>
                                          <p:spTgt spid="85"/>
                                        </p:tgtEl>
                                      </p:cBhvr>
                                    </p:animEffect>
                                    <p:anim calcmode="lin" valueType="num">
                                      <p:cBhvr>
                                        <p:cTn id="22" dur="500" fill="hold"/>
                                        <p:tgtEl>
                                          <p:spTgt spid="85"/>
                                        </p:tgtEl>
                                        <p:attrNameLst>
                                          <p:attrName>ppt_x</p:attrName>
                                        </p:attrNameLst>
                                      </p:cBhvr>
                                      <p:tavLst>
                                        <p:tav tm="0">
                                          <p:val>
                                            <p:strVal val="#ppt_x"/>
                                          </p:val>
                                        </p:tav>
                                        <p:tav tm="100000">
                                          <p:val>
                                            <p:strVal val="#ppt_x"/>
                                          </p:val>
                                        </p:tav>
                                      </p:tavLst>
                                    </p:anim>
                                    <p:anim calcmode="lin" valueType="num">
                                      <p:cBhvr>
                                        <p:cTn id="23" dur="500" fill="hold"/>
                                        <p:tgtEl>
                                          <p:spTgt spid="85"/>
                                        </p:tgtEl>
                                        <p:attrNameLst>
                                          <p:attrName>ppt_y</p:attrName>
                                        </p:attrNameLst>
                                      </p:cBhvr>
                                      <p:tavLst>
                                        <p:tav tm="0">
                                          <p:val>
                                            <p:strVal val="#ppt_y-.1"/>
                                          </p:val>
                                        </p:tav>
                                        <p:tav tm="100000">
                                          <p:val>
                                            <p:strVal val="#ppt_y"/>
                                          </p:val>
                                        </p:tav>
                                      </p:tavLst>
                                    </p:anim>
                                  </p:childTnLst>
                                </p:cTn>
                              </p:par>
                            </p:childTnLst>
                          </p:cTn>
                        </p:par>
                        <p:par>
                          <p:cTn id="24" fill="hold">
                            <p:stCondLst>
                              <p:cond delay="2000"/>
                            </p:stCondLst>
                            <p:childTnLst>
                              <p:par>
                                <p:cTn id="25" presetID="22" presetClass="entr" presetSubtype="4" fill="hold" grpId="0" nodeType="afterEffect">
                                  <p:stCondLst>
                                    <p:cond delay="0"/>
                                  </p:stCondLst>
                                  <p:childTnLst>
                                    <p:set>
                                      <p:cBhvr>
                                        <p:cTn id="26" dur="1" fill="hold">
                                          <p:stCondLst>
                                            <p:cond delay="0"/>
                                          </p:stCondLst>
                                        </p:cTn>
                                        <p:tgtEl>
                                          <p:spTgt spid="62"/>
                                        </p:tgtEl>
                                        <p:attrNameLst>
                                          <p:attrName>style.visibility</p:attrName>
                                        </p:attrNameLst>
                                      </p:cBhvr>
                                      <p:to>
                                        <p:strVal val="visible"/>
                                      </p:to>
                                    </p:set>
                                    <p:animEffect transition="in" filter="wipe(down)">
                                      <p:cBhvr>
                                        <p:cTn id="27" dur="250"/>
                                        <p:tgtEl>
                                          <p:spTgt spid="62"/>
                                        </p:tgtEl>
                                      </p:cBhvr>
                                    </p:animEffect>
                                  </p:childTnLst>
                                </p:cTn>
                              </p:par>
                            </p:childTnLst>
                          </p:cTn>
                        </p:par>
                        <p:par>
                          <p:cTn id="28" fill="hold">
                            <p:stCondLst>
                              <p:cond delay="2250"/>
                            </p:stCondLst>
                            <p:childTnLst>
                              <p:par>
                                <p:cTn id="29" presetID="22" presetClass="entr" presetSubtype="4" fill="hold" grpId="0" nodeType="afterEffect">
                                  <p:stCondLst>
                                    <p:cond delay="0"/>
                                  </p:stCondLst>
                                  <p:childTnLst>
                                    <p:set>
                                      <p:cBhvr>
                                        <p:cTn id="30" dur="1" fill="hold">
                                          <p:stCondLst>
                                            <p:cond delay="0"/>
                                          </p:stCondLst>
                                        </p:cTn>
                                        <p:tgtEl>
                                          <p:spTgt spid="40"/>
                                        </p:tgtEl>
                                        <p:attrNameLst>
                                          <p:attrName>style.visibility</p:attrName>
                                        </p:attrNameLst>
                                      </p:cBhvr>
                                      <p:to>
                                        <p:strVal val="visible"/>
                                      </p:to>
                                    </p:set>
                                    <p:animEffect transition="in" filter="wipe(down)">
                                      <p:cBhvr>
                                        <p:cTn id="31" dur="250"/>
                                        <p:tgtEl>
                                          <p:spTgt spid="40"/>
                                        </p:tgtEl>
                                      </p:cBhvr>
                                    </p:animEffect>
                                  </p:childTnLst>
                                </p:cTn>
                              </p:par>
                            </p:childTnLst>
                          </p:cTn>
                        </p:par>
                        <p:par>
                          <p:cTn id="32" fill="hold">
                            <p:stCondLst>
                              <p:cond delay="2500"/>
                            </p:stCondLst>
                            <p:childTnLst>
                              <p:par>
                                <p:cTn id="33" presetID="22" presetClass="entr" presetSubtype="8" fill="hold" grpId="0" nodeType="afterEffect">
                                  <p:stCondLst>
                                    <p:cond delay="0"/>
                                  </p:stCondLst>
                                  <p:childTnLst>
                                    <p:set>
                                      <p:cBhvr>
                                        <p:cTn id="34" dur="1" fill="hold">
                                          <p:stCondLst>
                                            <p:cond delay="0"/>
                                          </p:stCondLst>
                                        </p:cTn>
                                        <p:tgtEl>
                                          <p:spTgt spid="46"/>
                                        </p:tgtEl>
                                        <p:attrNameLst>
                                          <p:attrName>style.visibility</p:attrName>
                                        </p:attrNameLst>
                                      </p:cBhvr>
                                      <p:to>
                                        <p:strVal val="visible"/>
                                      </p:to>
                                    </p:set>
                                    <p:animEffect transition="in" filter="wipe(left)">
                                      <p:cBhvr>
                                        <p:cTn id="35"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62" grpId="0"/>
      <p:bldP spid="39" grpId="0"/>
      <p:bldP spid="40" grpId="0"/>
      <p:bldP spid="4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48673" y="778599"/>
            <a:ext cx="2418260" cy="2418259"/>
          </a:xfrm>
          <a:prstGeom prst="ellipse">
            <a:avLst/>
          </a:prstGeom>
          <a:solidFill>
            <a:schemeClr val="tx1">
              <a:lumMod val="50000"/>
              <a:lumOff val="50000"/>
            </a:schemeClr>
          </a:solidFill>
          <a:ln>
            <a:noFill/>
          </a:ln>
          <a:effectLst>
            <a:innerShdw blurRad="63500" dist="50800" dir="18900000">
              <a:prstClr val="black">
                <a:alpha val="50000"/>
              </a:prstClr>
            </a:innerShdw>
          </a:effectLst>
        </p:spPr>
        <p:txBody>
          <a:bodyPr vert="horz" wrap="square" lIns="91440" tIns="45720" rIns="91440" bIns="45720" numCol="1" anchor="t" anchorCtr="0" compatLnSpc="1">
            <a:prstTxWarp prst="textNoShape">
              <a:avLst/>
            </a:prstTxWarp>
          </a:bodyPr>
          <a:lstStyle/>
          <a:p>
            <a:endParaRPr lang="zh-CN" altLang="en-US"/>
          </a:p>
        </p:txBody>
      </p:sp>
      <p:grpSp>
        <p:nvGrpSpPr>
          <p:cNvPr id="85" name="组合 84"/>
          <p:cNvGrpSpPr/>
          <p:nvPr/>
        </p:nvGrpSpPr>
        <p:grpSpPr>
          <a:xfrm>
            <a:off x="1434828" y="2439933"/>
            <a:ext cx="645957" cy="1180395"/>
            <a:chOff x="2095228" y="3527513"/>
            <a:chExt cx="645957" cy="1180395"/>
          </a:xfrm>
        </p:grpSpPr>
        <p:sp>
          <p:nvSpPr>
            <p:cNvPr id="55" name="圆角矩形 54"/>
            <p:cNvSpPr/>
            <p:nvPr/>
          </p:nvSpPr>
          <p:spPr>
            <a:xfrm>
              <a:off x="2095228" y="3527513"/>
              <a:ext cx="645957" cy="1180395"/>
            </a:xfrm>
            <a:prstGeom prst="roundRect">
              <a:avLst>
                <a:gd name="adj" fmla="val 50000"/>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Freeform 23"/>
            <p:cNvSpPr>
              <a:spLocks/>
            </p:cNvSpPr>
            <p:nvPr/>
          </p:nvSpPr>
          <p:spPr bwMode="auto">
            <a:xfrm>
              <a:off x="2213238" y="4178251"/>
              <a:ext cx="409932" cy="369809"/>
            </a:xfrm>
            <a:custGeom>
              <a:avLst/>
              <a:gdLst>
                <a:gd name="T0" fmla="*/ 359 w 367"/>
                <a:gd name="T1" fmla="*/ 169 h 324"/>
                <a:gd name="T2" fmla="*/ 199 w 367"/>
                <a:gd name="T3" fmla="*/ 8 h 324"/>
                <a:gd name="T4" fmla="*/ 169 w 367"/>
                <a:gd name="T5" fmla="*/ 8 h 324"/>
                <a:gd name="T6" fmla="*/ 8 w 367"/>
                <a:gd name="T7" fmla="*/ 169 h 324"/>
                <a:gd name="T8" fmla="*/ 15 w 367"/>
                <a:gd name="T9" fmla="*/ 184 h 324"/>
                <a:gd name="T10" fmla="*/ 49 w 367"/>
                <a:gd name="T11" fmla="*/ 184 h 324"/>
                <a:gd name="T12" fmla="*/ 49 w 367"/>
                <a:gd name="T13" fmla="*/ 308 h 324"/>
                <a:gd name="T14" fmla="*/ 65 w 367"/>
                <a:gd name="T15" fmla="*/ 324 h 324"/>
                <a:gd name="T16" fmla="*/ 143 w 367"/>
                <a:gd name="T17" fmla="*/ 324 h 324"/>
                <a:gd name="T18" fmla="*/ 143 w 367"/>
                <a:gd name="T19" fmla="*/ 200 h 324"/>
                <a:gd name="T20" fmla="*/ 225 w 367"/>
                <a:gd name="T21" fmla="*/ 200 h 324"/>
                <a:gd name="T22" fmla="*/ 225 w 367"/>
                <a:gd name="T23" fmla="*/ 324 h 324"/>
                <a:gd name="T24" fmla="*/ 306 w 367"/>
                <a:gd name="T25" fmla="*/ 324 h 324"/>
                <a:gd name="T26" fmla="*/ 319 w 367"/>
                <a:gd name="T27" fmla="*/ 308 h 324"/>
                <a:gd name="T28" fmla="*/ 319 w 367"/>
                <a:gd name="T29" fmla="*/ 184 h 324"/>
                <a:gd name="T30" fmla="*/ 352 w 367"/>
                <a:gd name="T31" fmla="*/ 184 h 324"/>
                <a:gd name="T32" fmla="*/ 359 w 367"/>
                <a:gd name="T33" fmla="*/ 169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67" h="324">
                  <a:moveTo>
                    <a:pt x="359" y="169"/>
                  </a:moveTo>
                  <a:cubicBezTo>
                    <a:pt x="199" y="8"/>
                    <a:pt x="199" y="8"/>
                    <a:pt x="199" y="8"/>
                  </a:cubicBezTo>
                  <a:cubicBezTo>
                    <a:pt x="190" y="0"/>
                    <a:pt x="177" y="0"/>
                    <a:pt x="169" y="8"/>
                  </a:cubicBezTo>
                  <a:cubicBezTo>
                    <a:pt x="8" y="169"/>
                    <a:pt x="8" y="169"/>
                    <a:pt x="8" y="169"/>
                  </a:cubicBezTo>
                  <a:cubicBezTo>
                    <a:pt x="0" y="177"/>
                    <a:pt x="3" y="184"/>
                    <a:pt x="15" y="184"/>
                  </a:cubicBezTo>
                  <a:cubicBezTo>
                    <a:pt x="49" y="184"/>
                    <a:pt x="49" y="184"/>
                    <a:pt x="49" y="184"/>
                  </a:cubicBezTo>
                  <a:cubicBezTo>
                    <a:pt x="49" y="308"/>
                    <a:pt x="49" y="308"/>
                    <a:pt x="49" y="308"/>
                  </a:cubicBezTo>
                  <a:cubicBezTo>
                    <a:pt x="49" y="317"/>
                    <a:pt x="49" y="324"/>
                    <a:pt x="65" y="324"/>
                  </a:cubicBezTo>
                  <a:cubicBezTo>
                    <a:pt x="143" y="324"/>
                    <a:pt x="143" y="324"/>
                    <a:pt x="143" y="324"/>
                  </a:cubicBezTo>
                  <a:cubicBezTo>
                    <a:pt x="143" y="200"/>
                    <a:pt x="143" y="200"/>
                    <a:pt x="143" y="200"/>
                  </a:cubicBezTo>
                  <a:cubicBezTo>
                    <a:pt x="225" y="200"/>
                    <a:pt x="225" y="200"/>
                    <a:pt x="225" y="200"/>
                  </a:cubicBezTo>
                  <a:cubicBezTo>
                    <a:pt x="225" y="324"/>
                    <a:pt x="225" y="324"/>
                    <a:pt x="225" y="324"/>
                  </a:cubicBezTo>
                  <a:cubicBezTo>
                    <a:pt x="306" y="324"/>
                    <a:pt x="306" y="324"/>
                    <a:pt x="306" y="324"/>
                  </a:cubicBezTo>
                  <a:cubicBezTo>
                    <a:pt x="319" y="324"/>
                    <a:pt x="319" y="317"/>
                    <a:pt x="319" y="308"/>
                  </a:cubicBezTo>
                  <a:cubicBezTo>
                    <a:pt x="319" y="184"/>
                    <a:pt x="319" y="184"/>
                    <a:pt x="319" y="184"/>
                  </a:cubicBezTo>
                  <a:cubicBezTo>
                    <a:pt x="352" y="184"/>
                    <a:pt x="352" y="184"/>
                    <a:pt x="352" y="184"/>
                  </a:cubicBezTo>
                  <a:cubicBezTo>
                    <a:pt x="364" y="184"/>
                    <a:pt x="367" y="177"/>
                    <a:pt x="359" y="169"/>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6" name="椭圆 5"/>
          <p:cNvSpPr/>
          <p:nvPr/>
        </p:nvSpPr>
        <p:spPr>
          <a:xfrm>
            <a:off x="780253" y="1010179"/>
            <a:ext cx="1955102" cy="1955100"/>
          </a:xfrm>
          <a:prstGeom prst="ellipse">
            <a:avLst/>
          </a:prstGeom>
          <a:gradFill rotWithShape="1">
            <a:gsLst>
              <a:gs pos="63000">
                <a:srgbClr val="ECECEC"/>
              </a:gs>
              <a:gs pos="100000">
                <a:srgbClr val="F7F7F7"/>
              </a:gs>
              <a:gs pos="9000">
                <a:srgbClr val="BEBEBE"/>
              </a:gs>
            </a:gsLst>
            <a:lin ang="7800000" scaled="0"/>
          </a:gradFill>
          <a:ln w="34925">
            <a:gradFill>
              <a:gsLst>
                <a:gs pos="0">
                  <a:schemeClr val="bg1"/>
                </a:gs>
                <a:gs pos="100000">
                  <a:schemeClr val="bg1">
                    <a:lumMod val="85000"/>
                  </a:schemeClr>
                </a:gs>
              </a:gsLst>
              <a:lin ang="7800000" scaled="0"/>
            </a:gradFill>
          </a:ln>
          <a:effectLst>
            <a:outerShdw blurRad="203200" dist="127000" dir="7200000" sx="102000" sy="102000" algn="ctr" rotWithShape="0">
              <a:schemeClr val="tx1">
                <a:lumMod val="90000"/>
                <a:lumOff val="10000"/>
                <a:alpha val="40000"/>
              </a:schemeClr>
            </a:outerShdw>
          </a:effectLst>
        </p:spPr>
        <p:txBody>
          <a:bodyPr wrap="none" anchor="ctr"/>
          <a:lstStyle/>
          <a:p>
            <a:pPr latinLnBrk="1"/>
            <a:endParaRPr kumimoji="1" lang="zh-CN" altLang="en-US" sz="2400">
              <a:solidFill>
                <a:srgbClr val="000000"/>
              </a:solidFill>
              <a:latin typeface="굴림" charset="-127"/>
              <a:ea typeface="굴림" charset="-127"/>
            </a:endParaRPr>
          </a:p>
        </p:txBody>
      </p:sp>
      <p:sp>
        <p:nvSpPr>
          <p:cNvPr id="62" name="TextBox 15"/>
          <p:cNvSpPr txBox="1"/>
          <p:nvPr/>
        </p:nvSpPr>
        <p:spPr>
          <a:xfrm>
            <a:off x="932027" y="1588040"/>
            <a:ext cx="1651551" cy="707886"/>
          </a:xfrm>
          <a:prstGeom prst="rect">
            <a:avLst/>
          </a:prstGeom>
          <a:noFill/>
        </p:spPr>
        <p:txBody>
          <a:bodyPr wrap="square" rtlCol="0" anchor="ctr">
            <a:spAutoFit/>
          </a:bodyPr>
          <a:lstStyle>
            <a:defPPr>
              <a:defRPr lang="en-US"/>
            </a:defPPr>
            <a:lvl1pPr>
              <a:lnSpc>
                <a:spcPct val="130000"/>
              </a:lnSpc>
              <a:defRPr sz="5400" b="1">
                <a:solidFill>
                  <a:schemeClr val="tx1">
                    <a:lumMod val="65000"/>
                    <a:lumOff val="35000"/>
                  </a:schemeClr>
                </a:solidFill>
                <a:latin typeface="Agency FB" pitchFamily="34" charset="0"/>
                <a:ea typeface="微软雅黑" pitchFamily="34" charset="-122"/>
                <a:cs typeface="Calibri" pitchFamily="34" charset="0"/>
              </a:defRPr>
            </a:lvl1pPr>
          </a:lstStyle>
          <a:p>
            <a:pPr lvl="0" algn="ctr" fontAlgn="ctr">
              <a:lnSpc>
                <a:spcPct val="100000"/>
              </a:lnSpc>
              <a:defRPr/>
            </a:pPr>
            <a:r>
              <a:rPr kumimoji="0" lang="en-US" altLang="zh-CN" sz="4000" b="1" i="0" u="none" strike="noStrike" kern="0" cap="none" spc="0" normalizeH="0" baseline="0" noProof="0" dirty="0">
                <a:ln>
                  <a:noFill/>
                </a:ln>
                <a:solidFill>
                  <a:sysClr val="windowText" lastClr="000000">
                    <a:lumMod val="75000"/>
                    <a:lumOff val="25000"/>
                  </a:sysClr>
                </a:solidFill>
                <a:effectLst/>
                <a:uLnTx/>
                <a:uFillTx/>
                <a:latin typeface="Arial Rounded MT Bold" pitchFamily="34" charset="0"/>
                <a:ea typeface="微软雅黑" pitchFamily="34" charset="-122"/>
                <a:cs typeface="Calibri" pitchFamily="34" charset="0"/>
              </a:rPr>
              <a:t>2</a:t>
            </a:r>
            <a:endParaRPr kumimoji="0" lang="zh-CN" altLang="en-US" sz="4000" b="1" i="0" u="none" strike="noStrike" kern="0" cap="none" spc="0" normalizeH="0" baseline="0" noProof="0" dirty="0">
              <a:ln>
                <a:noFill/>
              </a:ln>
              <a:solidFill>
                <a:sysClr val="windowText" lastClr="000000">
                  <a:lumMod val="75000"/>
                  <a:lumOff val="25000"/>
                </a:sysClr>
              </a:solidFill>
              <a:effectLst/>
              <a:uLnTx/>
              <a:uFillTx/>
              <a:latin typeface="Arial Rounded MT Bold" pitchFamily="34" charset="0"/>
              <a:ea typeface="微软雅黑" pitchFamily="34" charset="-122"/>
              <a:cs typeface="Calibri" pitchFamily="34" charset="0"/>
            </a:endParaRPr>
          </a:p>
        </p:txBody>
      </p:sp>
      <p:sp>
        <p:nvSpPr>
          <p:cNvPr id="39" name="矩形 38"/>
          <p:cNvSpPr>
            <a:spLocks noChangeArrowheads="1"/>
          </p:cNvSpPr>
          <p:nvPr/>
        </p:nvSpPr>
        <p:spPr bwMode="auto">
          <a:xfrm>
            <a:off x="4670779" y="418828"/>
            <a:ext cx="2850441"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a:spcBef>
                <a:spcPct val="0"/>
              </a:spcBef>
              <a:buNone/>
            </a:pPr>
            <a:r>
              <a:rPr lang="en-US" altLang="zh-CN"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2.2.2 </a:t>
            </a:r>
            <a:r>
              <a:rPr lang="zh-CN" altLang="en-US"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其他范例</a:t>
            </a:r>
            <a:endParaRPr lang="zh-CN" altLang="en-US" b="1" dirty="0">
              <a:solidFill>
                <a:schemeClr val="tx1">
                  <a:lumMod val="65000"/>
                  <a:lumOff val="35000"/>
                </a:schemeClr>
              </a:solidFill>
              <a:latin typeface="Arial" panose="020B0604020202020204" pitchFamily="34" charset="0"/>
              <a:ea typeface="宋体" pitchFamily="2" charset="-122"/>
              <a:cs typeface="Arial" panose="020B0604020202020204" pitchFamily="34" charset="0"/>
            </a:endParaRPr>
          </a:p>
        </p:txBody>
      </p:sp>
      <p:sp>
        <p:nvSpPr>
          <p:cNvPr id="40" name="TextBox 15">
            <a:extLst>
              <a:ext uri="{FF2B5EF4-FFF2-40B4-BE49-F238E27FC236}">
                <a16:creationId xmlns:a16="http://schemas.microsoft.com/office/drawing/2014/main" id="{F254BAE2-BB63-4B75-A418-CDC572F3CF95}"/>
              </a:ext>
            </a:extLst>
          </p:cNvPr>
          <p:cNvSpPr txBox="1"/>
          <p:nvPr/>
        </p:nvSpPr>
        <p:spPr>
          <a:xfrm>
            <a:off x="2966933" y="1138082"/>
            <a:ext cx="7558659" cy="584775"/>
          </a:xfrm>
          <a:prstGeom prst="rect">
            <a:avLst/>
          </a:prstGeom>
          <a:noFill/>
        </p:spPr>
        <p:txBody>
          <a:bodyPr wrap="square" rtlCol="0" anchor="ctr">
            <a:spAutoFit/>
          </a:bodyPr>
          <a:lstStyle>
            <a:defPPr>
              <a:defRPr lang="en-US"/>
            </a:defPPr>
            <a:lvl1pPr>
              <a:lnSpc>
                <a:spcPct val="130000"/>
              </a:lnSpc>
              <a:defRPr sz="5400" b="1">
                <a:solidFill>
                  <a:schemeClr val="tx1">
                    <a:lumMod val="65000"/>
                    <a:lumOff val="35000"/>
                  </a:schemeClr>
                </a:solidFill>
                <a:latin typeface="Agency FB" pitchFamily="34" charset="0"/>
                <a:ea typeface="微软雅黑" pitchFamily="34" charset="-122"/>
                <a:cs typeface="Calibri" pitchFamily="34" charset="0"/>
              </a:defRPr>
            </a:lvl1pPr>
          </a:lstStyle>
          <a:p>
            <a:pPr lvl="0" algn="ctr" fontAlgn="ctr">
              <a:lnSpc>
                <a:spcPct val="100000"/>
              </a:lnSpc>
              <a:defRPr/>
            </a:pPr>
            <a:r>
              <a:rPr lang="en-US" altLang="zh-CN" sz="3200" kern="0" dirty="0">
                <a:solidFill>
                  <a:sysClr val="windowText" lastClr="000000">
                    <a:lumMod val="75000"/>
                    <a:lumOff val="25000"/>
                  </a:sysClr>
                </a:solidFill>
                <a:latin typeface="Arial Rounded MT Bold" pitchFamily="34" charset="0"/>
              </a:rPr>
              <a:t>【</a:t>
            </a:r>
            <a:r>
              <a:rPr lang="zh-CN" altLang="en-US" sz="3200" kern="0" dirty="0">
                <a:solidFill>
                  <a:sysClr val="windowText" lastClr="000000">
                    <a:lumMod val="75000"/>
                    <a:lumOff val="25000"/>
                  </a:sysClr>
                </a:solidFill>
                <a:latin typeface="Arial Rounded MT Bold" pitchFamily="34" charset="0"/>
              </a:rPr>
              <a:t>例</a:t>
            </a:r>
            <a:r>
              <a:rPr lang="en-US" altLang="zh-CN" sz="3200" kern="0" dirty="0">
                <a:solidFill>
                  <a:sysClr val="windowText" lastClr="000000">
                    <a:lumMod val="75000"/>
                    <a:lumOff val="25000"/>
                  </a:sysClr>
                </a:solidFill>
                <a:latin typeface="Arial Rounded MT Bold" pitchFamily="34" charset="0"/>
              </a:rPr>
              <a:t>2-12】</a:t>
            </a:r>
            <a:r>
              <a:rPr lang="zh-CN" altLang="en-US" sz="3200" kern="0" dirty="0">
                <a:solidFill>
                  <a:sysClr val="windowText" lastClr="000000">
                    <a:lumMod val="75000"/>
                    <a:lumOff val="25000"/>
                  </a:sysClr>
                </a:solidFill>
                <a:latin typeface="Arial Rounded MT Bold" pitchFamily="34" charset="0"/>
              </a:rPr>
              <a:t>狱吏问题</a:t>
            </a:r>
            <a:endParaRPr kumimoji="0" lang="zh-CN" altLang="en-US" sz="3200" b="1" i="0" u="none" strike="noStrike" kern="0" cap="none" spc="0" normalizeH="0" baseline="0" noProof="0" dirty="0">
              <a:ln>
                <a:noFill/>
              </a:ln>
              <a:solidFill>
                <a:sysClr val="windowText" lastClr="000000">
                  <a:lumMod val="75000"/>
                  <a:lumOff val="25000"/>
                </a:sysClr>
              </a:solidFill>
              <a:effectLst/>
              <a:uLnTx/>
              <a:uFillTx/>
              <a:latin typeface="Arial Rounded MT Bold" pitchFamily="34" charset="0"/>
            </a:endParaRPr>
          </a:p>
        </p:txBody>
      </p:sp>
      <p:sp>
        <p:nvSpPr>
          <p:cNvPr id="46" name="矩形 45">
            <a:extLst>
              <a:ext uri="{FF2B5EF4-FFF2-40B4-BE49-F238E27FC236}">
                <a16:creationId xmlns:a16="http://schemas.microsoft.com/office/drawing/2014/main" id="{6E12A434-2D6E-4811-84DE-448FB3B30FDB}"/>
              </a:ext>
            </a:extLst>
          </p:cNvPr>
          <p:cNvSpPr/>
          <p:nvPr/>
        </p:nvSpPr>
        <p:spPr>
          <a:xfrm>
            <a:off x="3084943" y="1722857"/>
            <a:ext cx="8551967" cy="4524307"/>
          </a:xfrm>
          <a:prstGeom prst="rect">
            <a:avLst/>
          </a:prstGeom>
        </p:spPr>
        <p:txBody>
          <a:bodyPr wrap="square" lIns="91431" tIns="45716" rIns="91431" bIns="45716">
            <a:spAutoFit/>
          </a:bodyPr>
          <a:lstStyle/>
          <a:p>
            <a:r>
              <a:rPr lang="zh-CN" altLang="en-US" sz="2400" b="1" dirty="0">
                <a:solidFill>
                  <a:srgbClr val="FF0000"/>
                </a:solidFill>
                <a:latin typeface="微软雅黑" pitchFamily="34" charset="-122"/>
                <a:ea typeface="微软雅黑" pitchFamily="34" charset="-122"/>
              </a:rPr>
              <a:t>算法设计</a:t>
            </a:r>
            <a:r>
              <a:rPr lang="en-US" altLang="zh-CN" sz="2400" b="1" dirty="0">
                <a:solidFill>
                  <a:srgbClr val="FF0000"/>
                </a:solidFill>
                <a:latin typeface="微软雅黑" pitchFamily="34" charset="-122"/>
                <a:ea typeface="微软雅黑" pitchFamily="34" charset="-122"/>
              </a:rPr>
              <a:t>1</a:t>
            </a:r>
            <a:r>
              <a:rPr lang="zh-CN" altLang="en-US" sz="2400" b="1" dirty="0">
                <a:latin typeface="微软雅黑" pitchFamily="34" charset="-122"/>
                <a:ea typeface="微软雅黑" pitchFamily="34" charset="-122"/>
              </a:rPr>
              <a:t>：</a:t>
            </a:r>
          </a:p>
          <a:p>
            <a:r>
              <a:rPr lang="en-US" altLang="zh-CN" sz="2400" dirty="0">
                <a:latin typeface="微软雅黑" pitchFamily="34" charset="-122"/>
                <a:ea typeface="微软雅黑" pitchFamily="34" charset="-122"/>
              </a:rPr>
              <a:t>1</a:t>
            </a:r>
            <a:r>
              <a:rPr lang="zh-CN" altLang="en-US" sz="2400" dirty="0">
                <a:latin typeface="微软雅黑" pitchFamily="34" charset="-122"/>
                <a:ea typeface="微软雅黑" pitchFamily="34" charset="-122"/>
              </a:rPr>
              <a:t>）用</a:t>
            </a:r>
            <a:r>
              <a:rPr lang="en-US" altLang="zh-CN" sz="2400" dirty="0">
                <a:latin typeface="微软雅黑" pitchFamily="34" charset="-122"/>
                <a:ea typeface="微软雅黑" pitchFamily="34" charset="-122"/>
              </a:rPr>
              <a:t>n</a:t>
            </a:r>
            <a:r>
              <a:rPr lang="zh-CN" altLang="en-US" sz="2400" dirty="0">
                <a:latin typeface="微软雅黑" pitchFamily="34" charset="-122"/>
                <a:ea typeface="微软雅黑" pitchFamily="34" charset="-122"/>
              </a:rPr>
              <a:t>个空间的一维数组</a:t>
            </a:r>
            <a:r>
              <a:rPr lang="en-US" altLang="zh-CN" sz="2400" dirty="0">
                <a:latin typeface="微软雅黑" pitchFamily="34" charset="-122"/>
                <a:ea typeface="微软雅黑" pitchFamily="34" charset="-122"/>
              </a:rPr>
              <a:t>a[n],</a:t>
            </a:r>
            <a:r>
              <a:rPr lang="zh-CN" altLang="en-US" sz="2400" dirty="0">
                <a:latin typeface="微软雅黑" pitchFamily="34" charset="-122"/>
                <a:ea typeface="微软雅黑" pitchFamily="34" charset="-122"/>
              </a:rPr>
              <a:t>每个元素记录一个锁的状态，</a:t>
            </a:r>
            <a:r>
              <a:rPr lang="en-US" altLang="zh-CN" sz="2400" dirty="0">
                <a:latin typeface="微软雅黑" pitchFamily="34" charset="-122"/>
                <a:ea typeface="微软雅黑" pitchFamily="34" charset="-122"/>
              </a:rPr>
              <a:t>1</a:t>
            </a:r>
            <a:r>
              <a:rPr lang="zh-CN" altLang="en-US" sz="2400" dirty="0">
                <a:latin typeface="微软雅黑" pitchFamily="34" charset="-122"/>
                <a:ea typeface="微软雅黑" pitchFamily="34" charset="-122"/>
              </a:rPr>
              <a:t>为被锁上，</a:t>
            </a:r>
            <a:r>
              <a:rPr lang="en-US" altLang="zh-CN" sz="2400" dirty="0">
                <a:latin typeface="微软雅黑" pitchFamily="34" charset="-122"/>
                <a:ea typeface="微软雅黑" pitchFamily="34" charset="-122"/>
              </a:rPr>
              <a:t>0</a:t>
            </a:r>
            <a:r>
              <a:rPr lang="zh-CN" altLang="en-US" sz="2400" dirty="0">
                <a:latin typeface="微软雅黑" pitchFamily="34" charset="-122"/>
                <a:ea typeface="微软雅黑" pitchFamily="34" charset="-122"/>
              </a:rPr>
              <a:t>为被打开。</a:t>
            </a:r>
          </a:p>
          <a:p>
            <a:r>
              <a:rPr lang="en-US" altLang="zh-CN" sz="2400" dirty="0">
                <a:latin typeface="微软雅黑" pitchFamily="34" charset="-122"/>
                <a:ea typeface="微软雅黑" pitchFamily="34" charset="-122"/>
              </a:rPr>
              <a:t>2</a:t>
            </a:r>
            <a:r>
              <a:rPr lang="zh-CN" altLang="en-US" sz="2400" dirty="0">
                <a:latin typeface="微软雅黑" pitchFamily="34" charset="-122"/>
                <a:ea typeface="微软雅黑" pitchFamily="34" charset="-122"/>
              </a:rPr>
              <a:t>）用数学运算方便模拟开关锁的技巧，对</a:t>
            </a:r>
            <a:r>
              <a:rPr lang="en-US" altLang="zh-CN" sz="2400" dirty="0" err="1">
                <a:latin typeface="微软雅黑" pitchFamily="34" charset="-122"/>
                <a:ea typeface="微软雅黑" pitchFamily="34" charset="-122"/>
              </a:rPr>
              <a:t>i</a:t>
            </a:r>
            <a:r>
              <a:rPr lang="zh-CN" altLang="en-US" sz="2400" dirty="0">
                <a:latin typeface="微软雅黑" pitchFamily="34" charset="-122"/>
                <a:ea typeface="微软雅黑" pitchFamily="34" charset="-122"/>
              </a:rPr>
              <a:t>号锁的一次开关锁可以转化为算术运算：</a:t>
            </a:r>
            <a:r>
              <a:rPr lang="en-US" altLang="zh-CN" sz="2400" dirty="0">
                <a:latin typeface="微软雅黑" pitchFamily="34" charset="-122"/>
                <a:ea typeface="微软雅黑" pitchFamily="34" charset="-122"/>
              </a:rPr>
              <a:t>a[</a:t>
            </a:r>
            <a:r>
              <a:rPr lang="en-US" altLang="zh-CN" sz="2400" dirty="0" err="1">
                <a:latin typeface="微软雅黑" pitchFamily="34" charset="-122"/>
                <a:ea typeface="微软雅黑" pitchFamily="34" charset="-122"/>
              </a:rPr>
              <a:t>i</a:t>
            </a:r>
            <a:r>
              <a:rPr lang="en-US" altLang="zh-CN" sz="2400" dirty="0">
                <a:latin typeface="微软雅黑" pitchFamily="34" charset="-122"/>
                <a:ea typeface="微软雅黑" pitchFamily="34" charset="-122"/>
              </a:rPr>
              <a:t>]=1-a[</a:t>
            </a:r>
            <a:r>
              <a:rPr lang="en-US" altLang="zh-CN" sz="2400" dirty="0" err="1">
                <a:latin typeface="微软雅黑" pitchFamily="34" charset="-122"/>
                <a:ea typeface="微软雅黑" pitchFamily="34" charset="-122"/>
              </a:rPr>
              <a:t>i</a:t>
            </a:r>
            <a:r>
              <a:rPr lang="en-US" altLang="zh-CN" sz="2400" dirty="0">
                <a:latin typeface="微软雅黑" pitchFamily="34" charset="-122"/>
                <a:ea typeface="微软雅黑" pitchFamily="34" charset="-122"/>
              </a:rPr>
              <a:t>]</a:t>
            </a:r>
            <a:r>
              <a:rPr lang="zh-CN" altLang="en-US" sz="2400" dirty="0">
                <a:latin typeface="微软雅黑" pitchFamily="34" charset="-122"/>
                <a:ea typeface="微软雅黑" pitchFamily="34" charset="-122"/>
              </a:rPr>
              <a:t>。</a:t>
            </a:r>
          </a:p>
          <a:p>
            <a:r>
              <a:rPr lang="en-US" altLang="zh-CN" sz="2400" dirty="0">
                <a:latin typeface="微软雅黑" pitchFamily="34" charset="-122"/>
                <a:ea typeface="微软雅黑" pitchFamily="34" charset="-122"/>
              </a:rPr>
              <a:t>3</a:t>
            </a:r>
            <a:r>
              <a:rPr lang="zh-CN" altLang="en-US" sz="2400" dirty="0">
                <a:latin typeface="微软雅黑" pitchFamily="34" charset="-122"/>
                <a:ea typeface="微软雅黑" pitchFamily="34" charset="-122"/>
              </a:rPr>
              <a:t>）第一次转动的是</a:t>
            </a:r>
            <a:r>
              <a:rPr lang="en-US" altLang="zh-CN" sz="2400" dirty="0">
                <a:latin typeface="微软雅黑" pitchFamily="34" charset="-122"/>
                <a:ea typeface="微软雅黑" pitchFamily="34" charset="-122"/>
              </a:rPr>
              <a:t>1</a:t>
            </a:r>
            <a:r>
              <a:rPr lang="zh-CN" altLang="en-US" sz="2400" dirty="0">
                <a:latin typeface="微软雅黑" pitchFamily="34" charset="-122"/>
                <a:ea typeface="微软雅黑" pitchFamily="34" charset="-122"/>
              </a:rPr>
              <a:t>，</a:t>
            </a:r>
            <a:r>
              <a:rPr lang="en-US" altLang="zh-CN" sz="2400" dirty="0">
                <a:latin typeface="微软雅黑" pitchFamily="34" charset="-122"/>
                <a:ea typeface="微软雅黑" pitchFamily="34" charset="-122"/>
              </a:rPr>
              <a:t>2</a:t>
            </a:r>
            <a:r>
              <a:rPr lang="zh-CN" altLang="en-US" sz="2400" dirty="0">
                <a:latin typeface="微软雅黑" pitchFamily="34" charset="-122"/>
                <a:ea typeface="微软雅黑" pitchFamily="34" charset="-122"/>
              </a:rPr>
              <a:t>，</a:t>
            </a:r>
            <a:r>
              <a:rPr lang="en-US" altLang="zh-CN" sz="2400" dirty="0">
                <a:latin typeface="微软雅黑" pitchFamily="34" charset="-122"/>
                <a:ea typeface="微软雅黑" pitchFamily="34" charset="-122"/>
              </a:rPr>
              <a:t>3</a:t>
            </a:r>
            <a:r>
              <a:rPr lang="zh-CN" altLang="en-US" sz="2400" dirty="0">
                <a:latin typeface="微软雅黑" pitchFamily="34" charset="-122"/>
                <a:ea typeface="微软雅黑" pitchFamily="34" charset="-122"/>
              </a:rPr>
              <a:t>，</a:t>
            </a:r>
            <a:r>
              <a:rPr lang="en-US" altLang="zh-CN" sz="2400" dirty="0">
                <a:latin typeface="微软雅黑" pitchFamily="34" charset="-122"/>
                <a:ea typeface="微软雅黑" pitchFamily="34" charset="-122"/>
              </a:rPr>
              <a:t>……</a:t>
            </a:r>
            <a:r>
              <a:rPr lang="zh-CN" altLang="en-US" sz="2400" dirty="0">
                <a:latin typeface="微软雅黑" pitchFamily="34" charset="-122"/>
                <a:ea typeface="微软雅黑" pitchFamily="34" charset="-122"/>
              </a:rPr>
              <a:t>，</a:t>
            </a:r>
            <a:r>
              <a:rPr lang="en-US" altLang="zh-CN" sz="2400" dirty="0">
                <a:latin typeface="微软雅黑" pitchFamily="34" charset="-122"/>
                <a:ea typeface="微软雅黑" pitchFamily="34" charset="-122"/>
              </a:rPr>
              <a:t>n</a:t>
            </a:r>
            <a:r>
              <a:rPr lang="zh-CN" altLang="en-US" sz="2400" dirty="0">
                <a:latin typeface="微软雅黑" pitchFamily="34" charset="-122"/>
                <a:ea typeface="微软雅黑" pitchFamily="34" charset="-122"/>
              </a:rPr>
              <a:t>号牢房；第二次转动的是</a:t>
            </a:r>
            <a:r>
              <a:rPr lang="en-US" altLang="zh-CN" sz="2400" dirty="0">
                <a:latin typeface="微软雅黑" pitchFamily="34" charset="-122"/>
                <a:ea typeface="微软雅黑" pitchFamily="34" charset="-122"/>
              </a:rPr>
              <a:t>2</a:t>
            </a:r>
            <a:r>
              <a:rPr lang="zh-CN" altLang="en-US" sz="2400" dirty="0">
                <a:latin typeface="微软雅黑" pitchFamily="34" charset="-122"/>
                <a:ea typeface="微软雅黑" pitchFamily="34" charset="-122"/>
              </a:rPr>
              <a:t>，</a:t>
            </a:r>
            <a:r>
              <a:rPr lang="en-US" altLang="zh-CN" sz="2400" dirty="0">
                <a:latin typeface="微软雅黑" pitchFamily="34" charset="-122"/>
                <a:ea typeface="微软雅黑" pitchFamily="34" charset="-122"/>
              </a:rPr>
              <a:t>4</a:t>
            </a:r>
            <a:r>
              <a:rPr lang="zh-CN" altLang="en-US" sz="2400" dirty="0">
                <a:latin typeface="微软雅黑" pitchFamily="34" charset="-122"/>
                <a:ea typeface="微软雅黑" pitchFamily="34" charset="-122"/>
              </a:rPr>
              <a:t>，</a:t>
            </a:r>
            <a:r>
              <a:rPr lang="en-US" altLang="zh-CN" sz="2400" dirty="0">
                <a:latin typeface="微软雅黑" pitchFamily="34" charset="-122"/>
                <a:ea typeface="微软雅黑" pitchFamily="34" charset="-122"/>
              </a:rPr>
              <a:t>6</a:t>
            </a:r>
            <a:r>
              <a:rPr lang="zh-CN" altLang="en-US" sz="2400" dirty="0">
                <a:latin typeface="微软雅黑" pitchFamily="34" charset="-122"/>
                <a:ea typeface="微软雅黑" pitchFamily="34" charset="-122"/>
              </a:rPr>
              <a:t>，</a:t>
            </a:r>
            <a:r>
              <a:rPr lang="en-US" altLang="zh-CN" sz="2400" dirty="0">
                <a:latin typeface="微软雅黑" pitchFamily="34" charset="-122"/>
                <a:ea typeface="微软雅黑" pitchFamily="34" charset="-122"/>
              </a:rPr>
              <a:t>……</a:t>
            </a:r>
            <a:r>
              <a:rPr lang="zh-CN" altLang="en-US" sz="2400" dirty="0">
                <a:latin typeface="微软雅黑" pitchFamily="34" charset="-122"/>
                <a:ea typeface="微软雅黑" pitchFamily="34" charset="-122"/>
              </a:rPr>
              <a:t>号牢房；第三次转动的是</a:t>
            </a:r>
            <a:r>
              <a:rPr lang="en-US" altLang="zh-CN" sz="2400" dirty="0">
                <a:latin typeface="微软雅黑" pitchFamily="34" charset="-122"/>
                <a:ea typeface="微软雅黑" pitchFamily="34" charset="-122"/>
              </a:rPr>
              <a:t>3</a:t>
            </a:r>
            <a:r>
              <a:rPr lang="zh-CN" altLang="en-US" sz="2400" dirty="0">
                <a:latin typeface="微软雅黑" pitchFamily="34" charset="-122"/>
                <a:ea typeface="微软雅黑" pitchFamily="34" charset="-122"/>
              </a:rPr>
              <a:t>，</a:t>
            </a:r>
            <a:r>
              <a:rPr lang="en-US" altLang="zh-CN" sz="2400" dirty="0">
                <a:latin typeface="微软雅黑" pitchFamily="34" charset="-122"/>
                <a:ea typeface="微软雅黑" pitchFamily="34" charset="-122"/>
              </a:rPr>
              <a:t>6</a:t>
            </a:r>
            <a:r>
              <a:rPr lang="zh-CN" altLang="en-US" sz="2400" dirty="0">
                <a:latin typeface="微软雅黑" pitchFamily="34" charset="-122"/>
                <a:ea typeface="微软雅黑" pitchFamily="34" charset="-122"/>
              </a:rPr>
              <a:t>，</a:t>
            </a:r>
            <a:r>
              <a:rPr lang="en-US" altLang="zh-CN" sz="2400" dirty="0">
                <a:latin typeface="微软雅黑" pitchFamily="34" charset="-122"/>
                <a:ea typeface="微软雅黑" pitchFamily="34" charset="-122"/>
              </a:rPr>
              <a:t>9</a:t>
            </a:r>
            <a:r>
              <a:rPr lang="zh-CN" altLang="en-US" sz="2400" dirty="0">
                <a:latin typeface="微软雅黑" pitchFamily="34" charset="-122"/>
                <a:ea typeface="微软雅黑" pitchFamily="34" charset="-122"/>
              </a:rPr>
              <a:t>，</a:t>
            </a:r>
            <a:r>
              <a:rPr lang="en-US" altLang="zh-CN" sz="2400" dirty="0">
                <a:latin typeface="微软雅黑" pitchFamily="34" charset="-122"/>
                <a:ea typeface="微软雅黑" pitchFamily="34" charset="-122"/>
              </a:rPr>
              <a:t>……</a:t>
            </a:r>
            <a:r>
              <a:rPr lang="zh-CN" altLang="en-US" sz="2400" dirty="0">
                <a:latin typeface="微软雅黑" pitchFamily="34" charset="-122"/>
                <a:ea typeface="微软雅黑" pitchFamily="34" charset="-122"/>
              </a:rPr>
              <a:t>号牢房；</a:t>
            </a:r>
            <a:r>
              <a:rPr lang="en-US" altLang="zh-CN" sz="2400" dirty="0">
                <a:latin typeface="微软雅黑" pitchFamily="34" charset="-122"/>
                <a:ea typeface="微软雅黑" pitchFamily="34" charset="-122"/>
              </a:rPr>
              <a:t>……</a:t>
            </a:r>
            <a:r>
              <a:rPr lang="zh-CN" altLang="en-US" sz="2400" dirty="0">
                <a:latin typeface="微软雅黑" pitchFamily="34" charset="-122"/>
                <a:ea typeface="微软雅黑" pitchFamily="34" charset="-122"/>
              </a:rPr>
              <a:t>第 </a:t>
            </a:r>
            <a:r>
              <a:rPr lang="en-US" altLang="zh-CN" sz="2400" dirty="0" err="1">
                <a:latin typeface="微软雅黑" pitchFamily="34" charset="-122"/>
                <a:ea typeface="微软雅黑" pitchFamily="34" charset="-122"/>
              </a:rPr>
              <a:t>i</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次转动的是</a:t>
            </a:r>
            <a:r>
              <a:rPr lang="en-US" altLang="zh-CN" sz="2400" dirty="0" err="1">
                <a:latin typeface="微软雅黑" pitchFamily="34" charset="-122"/>
                <a:ea typeface="微软雅黑" pitchFamily="34" charset="-122"/>
              </a:rPr>
              <a:t>i</a:t>
            </a:r>
            <a:r>
              <a:rPr lang="zh-CN" altLang="en-US" sz="2400" dirty="0">
                <a:latin typeface="微软雅黑" pitchFamily="34" charset="-122"/>
                <a:ea typeface="微软雅黑" pitchFamily="34" charset="-122"/>
              </a:rPr>
              <a:t>，</a:t>
            </a:r>
            <a:r>
              <a:rPr lang="en-US" altLang="zh-CN" sz="2400" dirty="0">
                <a:latin typeface="微软雅黑" pitchFamily="34" charset="-122"/>
                <a:ea typeface="微软雅黑" pitchFamily="34" charset="-122"/>
              </a:rPr>
              <a:t>2i</a:t>
            </a:r>
            <a:r>
              <a:rPr lang="zh-CN" altLang="en-US" sz="2400" dirty="0">
                <a:latin typeface="微软雅黑" pitchFamily="34" charset="-122"/>
                <a:ea typeface="微软雅黑" pitchFamily="34" charset="-122"/>
              </a:rPr>
              <a:t>，</a:t>
            </a:r>
            <a:r>
              <a:rPr lang="en-US" altLang="zh-CN" sz="2400" dirty="0">
                <a:latin typeface="微软雅黑" pitchFamily="34" charset="-122"/>
                <a:ea typeface="微软雅黑" pitchFamily="34" charset="-122"/>
              </a:rPr>
              <a:t>3i</a:t>
            </a:r>
            <a:r>
              <a:rPr lang="zh-CN" altLang="en-US" sz="2400" dirty="0">
                <a:latin typeface="微软雅黑" pitchFamily="34" charset="-122"/>
                <a:ea typeface="微软雅黑" pitchFamily="34" charset="-122"/>
              </a:rPr>
              <a:t>，</a:t>
            </a:r>
            <a:r>
              <a:rPr lang="en-US" altLang="zh-CN" sz="2400" dirty="0">
                <a:latin typeface="微软雅黑" pitchFamily="34" charset="-122"/>
                <a:ea typeface="微软雅黑" pitchFamily="34" charset="-122"/>
              </a:rPr>
              <a:t>4i</a:t>
            </a:r>
            <a:r>
              <a:rPr lang="zh-CN" altLang="en-US" sz="2400" dirty="0">
                <a:latin typeface="微软雅黑" pitchFamily="34" charset="-122"/>
                <a:ea typeface="微软雅黑" pitchFamily="34" charset="-122"/>
              </a:rPr>
              <a:t>，</a:t>
            </a:r>
            <a:r>
              <a:rPr lang="en-US" altLang="zh-CN" sz="2400" dirty="0">
                <a:latin typeface="微软雅黑" pitchFamily="34" charset="-122"/>
                <a:ea typeface="微软雅黑" pitchFamily="34" charset="-122"/>
              </a:rPr>
              <a:t>……</a:t>
            </a:r>
            <a:r>
              <a:rPr lang="zh-CN" altLang="en-US" sz="2400" dirty="0">
                <a:latin typeface="微软雅黑" pitchFamily="34" charset="-122"/>
                <a:ea typeface="微软雅黑" pitchFamily="34" charset="-122"/>
              </a:rPr>
              <a:t>号牢房，是起点为</a:t>
            </a:r>
            <a:r>
              <a:rPr lang="en-US" altLang="zh-CN" sz="2400" dirty="0" err="1">
                <a:latin typeface="微软雅黑" pitchFamily="34" charset="-122"/>
                <a:ea typeface="微软雅黑" pitchFamily="34" charset="-122"/>
              </a:rPr>
              <a:t>i</a:t>
            </a:r>
            <a:r>
              <a:rPr lang="zh-CN" altLang="en-US" sz="2400" dirty="0">
                <a:latin typeface="微软雅黑" pitchFamily="34" charset="-122"/>
                <a:ea typeface="微软雅黑" pitchFamily="34" charset="-122"/>
              </a:rPr>
              <a:t>，公差为 </a:t>
            </a:r>
            <a:r>
              <a:rPr lang="en-US" altLang="zh-CN" sz="2400" dirty="0" err="1">
                <a:latin typeface="微软雅黑" pitchFamily="34" charset="-122"/>
                <a:ea typeface="微软雅黑" pitchFamily="34" charset="-122"/>
              </a:rPr>
              <a:t>i</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的等差数列。</a:t>
            </a:r>
          </a:p>
          <a:p>
            <a:r>
              <a:rPr lang="en-US" altLang="zh-CN" sz="2400" dirty="0">
                <a:latin typeface="微软雅黑" pitchFamily="34" charset="-122"/>
                <a:ea typeface="微软雅黑" pitchFamily="34" charset="-122"/>
              </a:rPr>
              <a:t>4</a:t>
            </a:r>
            <a:r>
              <a:rPr lang="zh-CN" altLang="en-US" sz="2400" dirty="0">
                <a:latin typeface="微软雅黑" pitchFamily="34" charset="-122"/>
                <a:ea typeface="微软雅黑" pitchFamily="34" charset="-122"/>
              </a:rPr>
              <a:t>）不做其它的优化，用蛮力法通过循环模拟狱吏的开关锁过程，最后当第</a:t>
            </a:r>
            <a:r>
              <a:rPr lang="en-US" altLang="zh-CN" sz="2400" dirty="0" err="1">
                <a:latin typeface="微软雅黑" pitchFamily="34" charset="-122"/>
                <a:ea typeface="微软雅黑" pitchFamily="34" charset="-122"/>
              </a:rPr>
              <a:t>i</a:t>
            </a:r>
            <a:r>
              <a:rPr lang="zh-CN" altLang="en-US" sz="2400" dirty="0">
                <a:latin typeface="微软雅黑" pitchFamily="34" charset="-122"/>
                <a:ea typeface="微软雅黑" pitchFamily="34" charset="-122"/>
              </a:rPr>
              <a:t>号牢房对应的数组元素</a:t>
            </a:r>
            <a:r>
              <a:rPr lang="en-US" altLang="zh-CN" sz="2400" dirty="0">
                <a:latin typeface="微软雅黑" pitchFamily="34" charset="-122"/>
                <a:ea typeface="微软雅黑" pitchFamily="34" charset="-122"/>
              </a:rPr>
              <a:t>a[</a:t>
            </a:r>
            <a:r>
              <a:rPr lang="en-US" altLang="zh-CN" sz="2400" dirty="0" err="1">
                <a:latin typeface="微软雅黑" pitchFamily="34" charset="-122"/>
                <a:ea typeface="微软雅黑" pitchFamily="34" charset="-122"/>
              </a:rPr>
              <a:t>i</a:t>
            </a:r>
            <a:r>
              <a:rPr lang="en-US" altLang="zh-CN" sz="2400" dirty="0">
                <a:latin typeface="微软雅黑" pitchFamily="34" charset="-122"/>
                <a:ea typeface="微软雅黑" pitchFamily="34" charset="-122"/>
              </a:rPr>
              <a:t>]</a:t>
            </a:r>
            <a:r>
              <a:rPr lang="zh-CN" altLang="en-US" sz="2400" dirty="0">
                <a:latin typeface="微软雅黑" pitchFamily="34" charset="-122"/>
                <a:ea typeface="微软雅黑" pitchFamily="34" charset="-122"/>
              </a:rPr>
              <a:t>为</a:t>
            </a:r>
            <a:r>
              <a:rPr lang="en-US" altLang="zh-CN" sz="2400" dirty="0">
                <a:latin typeface="微软雅黑" pitchFamily="34" charset="-122"/>
                <a:ea typeface="微软雅黑" pitchFamily="34" charset="-122"/>
              </a:rPr>
              <a:t>0</a:t>
            </a:r>
            <a:r>
              <a:rPr lang="zh-CN" altLang="en-US" sz="2400" dirty="0">
                <a:latin typeface="微软雅黑" pitchFamily="34" charset="-122"/>
                <a:ea typeface="微软雅黑" pitchFamily="34" charset="-122"/>
              </a:rPr>
              <a:t>时，该牢房的囚犯得到大赦。</a:t>
            </a:r>
          </a:p>
        </p:txBody>
      </p:sp>
    </p:spTree>
    <p:extLst>
      <p:ext uri="{BB962C8B-B14F-4D97-AF65-F5344CB8AC3E}">
        <p14:creationId xmlns:p14="http://schemas.microsoft.com/office/powerpoint/2010/main" val="1534845662"/>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wipe(left)">
                                      <p:cBhvr>
                                        <p:cTn id="7" dur="500"/>
                                        <p:tgtEl>
                                          <p:spTgt spid="39"/>
                                        </p:tgtEl>
                                      </p:cBhvr>
                                    </p:animEffect>
                                  </p:childTnLst>
                                </p:cTn>
                              </p:par>
                            </p:childTnLst>
                          </p:cTn>
                        </p:par>
                        <p:par>
                          <p:cTn id="8" fill="hold">
                            <p:stCondLst>
                              <p:cond delay="500"/>
                            </p:stCondLst>
                            <p:childTnLst>
                              <p:par>
                                <p:cTn id="9" presetID="21" presetClass="entr" presetSubtype="1"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heel(1)">
                                      <p:cBhvr>
                                        <p:cTn id="11" dur="500"/>
                                        <p:tgtEl>
                                          <p:spTgt spid="2"/>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p:cTn id="15" dur="500" fill="hold"/>
                                        <p:tgtEl>
                                          <p:spTgt spid="6"/>
                                        </p:tgtEl>
                                        <p:attrNameLst>
                                          <p:attrName>ppt_w</p:attrName>
                                        </p:attrNameLst>
                                      </p:cBhvr>
                                      <p:tavLst>
                                        <p:tav tm="0">
                                          <p:val>
                                            <p:fltVal val="0"/>
                                          </p:val>
                                        </p:tav>
                                        <p:tav tm="100000">
                                          <p:val>
                                            <p:strVal val="#ppt_w"/>
                                          </p:val>
                                        </p:tav>
                                      </p:tavLst>
                                    </p:anim>
                                    <p:anim calcmode="lin" valueType="num">
                                      <p:cBhvr>
                                        <p:cTn id="16" dur="500" fill="hold"/>
                                        <p:tgtEl>
                                          <p:spTgt spid="6"/>
                                        </p:tgtEl>
                                        <p:attrNameLst>
                                          <p:attrName>ppt_h</p:attrName>
                                        </p:attrNameLst>
                                      </p:cBhvr>
                                      <p:tavLst>
                                        <p:tav tm="0">
                                          <p:val>
                                            <p:fltVal val="0"/>
                                          </p:val>
                                        </p:tav>
                                        <p:tav tm="100000">
                                          <p:val>
                                            <p:strVal val="#ppt_h"/>
                                          </p:val>
                                        </p:tav>
                                      </p:tavLst>
                                    </p:anim>
                                    <p:animEffect transition="in" filter="fade">
                                      <p:cBhvr>
                                        <p:cTn id="17" dur="500"/>
                                        <p:tgtEl>
                                          <p:spTgt spid="6"/>
                                        </p:tgtEl>
                                      </p:cBhvr>
                                    </p:animEffect>
                                  </p:childTnLst>
                                </p:cTn>
                              </p:par>
                            </p:childTnLst>
                          </p:cTn>
                        </p:par>
                        <p:par>
                          <p:cTn id="18" fill="hold">
                            <p:stCondLst>
                              <p:cond delay="1500"/>
                            </p:stCondLst>
                            <p:childTnLst>
                              <p:par>
                                <p:cTn id="19" presetID="47" presetClass="entr" presetSubtype="0" fill="hold" nodeType="afterEffect">
                                  <p:stCondLst>
                                    <p:cond delay="0"/>
                                  </p:stCondLst>
                                  <p:childTnLst>
                                    <p:set>
                                      <p:cBhvr>
                                        <p:cTn id="20" dur="1" fill="hold">
                                          <p:stCondLst>
                                            <p:cond delay="0"/>
                                          </p:stCondLst>
                                        </p:cTn>
                                        <p:tgtEl>
                                          <p:spTgt spid="85"/>
                                        </p:tgtEl>
                                        <p:attrNameLst>
                                          <p:attrName>style.visibility</p:attrName>
                                        </p:attrNameLst>
                                      </p:cBhvr>
                                      <p:to>
                                        <p:strVal val="visible"/>
                                      </p:to>
                                    </p:set>
                                    <p:animEffect transition="in" filter="fade">
                                      <p:cBhvr>
                                        <p:cTn id="21" dur="500"/>
                                        <p:tgtEl>
                                          <p:spTgt spid="85"/>
                                        </p:tgtEl>
                                      </p:cBhvr>
                                    </p:animEffect>
                                    <p:anim calcmode="lin" valueType="num">
                                      <p:cBhvr>
                                        <p:cTn id="22" dur="500" fill="hold"/>
                                        <p:tgtEl>
                                          <p:spTgt spid="85"/>
                                        </p:tgtEl>
                                        <p:attrNameLst>
                                          <p:attrName>ppt_x</p:attrName>
                                        </p:attrNameLst>
                                      </p:cBhvr>
                                      <p:tavLst>
                                        <p:tav tm="0">
                                          <p:val>
                                            <p:strVal val="#ppt_x"/>
                                          </p:val>
                                        </p:tav>
                                        <p:tav tm="100000">
                                          <p:val>
                                            <p:strVal val="#ppt_x"/>
                                          </p:val>
                                        </p:tav>
                                      </p:tavLst>
                                    </p:anim>
                                    <p:anim calcmode="lin" valueType="num">
                                      <p:cBhvr>
                                        <p:cTn id="23" dur="500" fill="hold"/>
                                        <p:tgtEl>
                                          <p:spTgt spid="85"/>
                                        </p:tgtEl>
                                        <p:attrNameLst>
                                          <p:attrName>ppt_y</p:attrName>
                                        </p:attrNameLst>
                                      </p:cBhvr>
                                      <p:tavLst>
                                        <p:tav tm="0">
                                          <p:val>
                                            <p:strVal val="#ppt_y-.1"/>
                                          </p:val>
                                        </p:tav>
                                        <p:tav tm="100000">
                                          <p:val>
                                            <p:strVal val="#ppt_y"/>
                                          </p:val>
                                        </p:tav>
                                      </p:tavLst>
                                    </p:anim>
                                  </p:childTnLst>
                                </p:cTn>
                              </p:par>
                            </p:childTnLst>
                          </p:cTn>
                        </p:par>
                        <p:par>
                          <p:cTn id="24" fill="hold">
                            <p:stCondLst>
                              <p:cond delay="2000"/>
                            </p:stCondLst>
                            <p:childTnLst>
                              <p:par>
                                <p:cTn id="25" presetID="22" presetClass="entr" presetSubtype="4" fill="hold" grpId="0" nodeType="afterEffect">
                                  <p:stCondLst>
                                    <p:cond delay="0"/>
                                  </p:stCondLst>
                                  <p:childTnLst>
                                    <p:set>
                                      <p:cBhvr>
                                        <p:cTn id="26" dur="1" fill="hold">
                                          <p:stCondLst>
                                            <p:cond delay="0"/>
                                          </p:stCondLst>
                                        </p:cTn>
                                        <p:tgtEl>
                                          <p:spTgt spid="62"/>
                                        </p:tgtEl>
                                        <p:attrNameLst>
                                          <p:attrName>style.visibility</p:attrName>
                                        </p:attrNameLst>
                                      </p:cBhvr>
                                      <p:to>
                                        <p:strVal val="visible"/>
                                      </p:to>
                                    </p:set>
                                    <p:animEffect transition="in" filter="wipe(down)">
                                      <p:cBhvr>
                                        <p:cTn id="27" dur="250"/>
                                        <p:tgtEl>
                                          <p:spTgt spid="62"/>
                                        </p:tgtEl>
                                      </p:cBhvr>
                                    </p:animEffect>
                                  </p:childTnLst>
                                </p:cTn>
                              </p:par>
                            </p:childTnLst>
                          </p:cTn>
                        </p:par>
                        <p:par>
                          <p:cTn id="28" fill="hold">
                            <p:stCondLst>
                              <p:cond delay="2250"/>
                            </p:stCondLst>
                            <p:childTnLst>
                              <p:par>
                                <p:cTn id="29" presetID="22" presetClass="entr" presetSubtype="4" fill="hold" grpId="0" nodeType="afterEffect">
                                  <p:stCondLst>
                                    <p:cond delay="0"/>
                                  </p:stCondLst>
                                  <p:childTnLst>
                                    <p:set>
                                      <p:cBhvr>
                                        <p:cTn id="30" dur="1" fill="hold">
                                          <p:stCondLst>
                                            <p:cond delay="0"/>
                                          </p:stCondLst>
                                        </p:cTn>
                                        <p:tgtEl>
                                          <p:spTgt spid="40"/>
                                        </p:tgtEl>
                                        <p:attrNameLst>
                                          <p:attrName>style.visibility</p:attrName>
                                        </p:attrNameLst>
                                      </p:cBhvr>
                                      <p:to>
                                        <p:strVal val="visible"/>
                                      </p:to>
                                    </p:set>
                                    <p:animEffect transition="in" filter="wipe(down)">
                                      <p:cBhvr>
                                        <p:cTn id="31" dur="250"/>
                                        <p:tgtEl>
                                          <p:spTgt spid="40"/>
                                        </p:tgtEl>
                                      </p:cBhvr>
                                    </p:animEffect>
                                  </p:childTnLst>
                                </p:cTn>
                              </p:par>
                            </p:childTnLst>
                          </p:cTn>
                        </p:par>
                        <p:par>
                          <p:cTn id="32" fill="hold">
                            <p:stCondLst>
                              <p:cond delay="2500"/>
                            </p:stCondLst>
                            <p:childTnLst>
                              <p:par>
                                <p:cTn id="33" presetID="22" presetClass="entr" presetSubtype="8" fill="hold" grpId="0" nodeType="afterEffect">
                                  <p:stCondLst>
                                    <p:cond delay="0"/>
                                  </p:stCondLst>
                                  <p:childTnLst>
                                    <p:set>
                                      <p:cBhvr>
                                        <p:cTn id="34" dur="1" fill="hold">
                                          <p:stCondLst>
                                            <p:cond delay="0"/>
                                          </p:stCondLst>
                                        </p:cTn>
                                        <p:tgtEl>
                                          <p:spTgt spid="46"/>
                                        </p:tgtEl>
                                        <p:attrNameLst>
                                          <p:attrName>style.visibility</p:attrName>
                                        </p:attrNameLst>
                                      </p:cBhvr>
                                      <p:to>
                                        <p:strVal val="visible"/>
                                      </p:to>
                                    </p:set>
                                    <p:animEffect transition="in" filter="wipe(left)">
                                      <p:cBhvr>
                                        <p:cTn id="35"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62" grpId="0"/>
      <p:bldP spid="39" grpId="0"/>
      <p:bldP spid="40" grpId="0"/>
      <p:bldP spid="4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48673" y="778599"/>
            <a:ext cx="2418260" cy="2418259"/>
          </a:xfrm>
          <a:prstGeom prst="ellipse">
            <a:avLst/>
          </a:prstGeom>
          <a:solidFill>
            <a:schemeClr val="tx1">
              <a:lumMod val="50000"/>
              <a:lumOff val="50000"/>
            </a:schemeClr>
          </a:solidFill>
          <a:ln>
            <a:noFill/>
          </a:ln>
          <a:effectLst>
            <a:innerShdw blurRad="63500" dist="50800" dir="18900000">
              <a:prstClr val="black">
                <a:alpha val="50000"/>
              </a:prstClr>
            </a:innerShdw>
          </a:effectLst>
        </p:spPr>
        <p:txBody>
          <a:bodyPr vert="horz" wrap="square" lIns="91440" tIns="45720" rIns="91440" bIns="45720" numCol="1" anchor="t" anchorCtr="0" compatLnSpc="1">
            <a:prstTxWarp prst="textNoShape">
              <a:avLst/>
            </a:prstTxWarp>
          </a:bodyPr>
          <a:lstStyle/>
          <a:p>
            <a:endParaRPr lang="zh-CN" altLang="en-US"/>
          </a:p>
        </p:txBody>
      </p:sp>
      <p:grpSp>
        <p:nvGrpSpPr>
          <p:cNvPr id="85" name="组合 84"/>
          <p:cNvGrpSpPr/>
          <p:nvPr/>
        </p:nvGrpSpPr>
        <p:grpSpPr>
          <a:xfrm>
            <a:off x="1434828" y="2439933"/>
            <a:ext cx="645957" cy="1180395"/>
            <a:chOff x="2095228" y="3527513"/>
            <a:chExt cx="645957" cy="1180395"/>
          </a:xfrm>
        </p:grpSpPr>
        <p:sp>
          <p:nvSpPr>
            <p:cNvPr id="55" name="圆角矩形 54"/>
            <p:cNvSpPr/>
            <p:nvPr/>
          </p:nvSpPr>
          <p:spPr>
            <a:xfrm>
              <a:off x="2095228" y="3527513"/>
              <a:ext cx="645957" cy="1180395"/>
            </a:xfrm>
            <a:prstGeom prst="roundRect">
              <a:avLst>
                <a:gd name="adj" fmla="val 50000"/>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Freeform 23"/>
            <p:cNvSpPr>
              <a:spLocks/>
            </p:cNvSpPr>
            <p:nvPr/>
          </p:nvSpPr>
          <p:spPr bwMode="auto">
            <a:xfrm>
              <a:off x="2213238" y="4178251"/>
              <a:ext cx="409932" cy="369809"/>
            </a:xfrm>
            <a:custGeom>
              <a:avLst/>
              <a:gdLst>
                <a:gd name="T0" fmla="*/ 359 w 367"/>
                <a:gd name="T1" fmla="*/ 169 h 324"/>
                <a:gd name="T2" fmla="*/ 199 w 367"/>
                <a:gd name="T3" fmla="*/ 8 h 324"/>
                <a:gd name="T4" fmla="*/ 169 w 367"/>
                <a:gd name="T5" fmla="*/ 8 h 324"/>
                <a:gd name="T6" fmla="*/ 8 w 367"/>
                <a:gd name="T7" fmla="*/ 169 h 324"/>
                <a:gd name="T8" fmla="*/ 15 w 367"/>
                <a:gd name="T9" fmla="*/ 184 h 324"/>
                <a:gd name="T10" fmla="*/ 49 w 367"/>
                <a:gd name="T11" fmla="*/ 184 h 324"/>
                <a:gd name="T12" fmla="*/ 49 w 367"/>
                <a:gd name="T13" fmla="*/ 308 h 324"/>
                <a:gd name="T14" fmla="*/ 65 w 367"/>
                <a:gd name="T15" fmla="*/ 324 h 324"/>
                <a:gd name="T16" fmla="*/ 143 w 367"/>
                <a:gd name="T17" fmla="*/ 324 h 324"/>
                <a:gd name="T18" fmla="*/ 143 w 367"/>
                <a:gd name="T19" fmla="*/ 200 h 324"/>
                <a:gd name="T20" fmla="*/ 225 w 367"/>
                <a:gd name="T21" fmla="*/ 200 h 324"/>
                <a:gd name="T22" fmla="*/ 225 w 367"/>
                <a:gd name="T23" fmla="*/ 324 h 324"/>
                <a:gd name="T24" fmla="*/ 306 w 367"/>
                <a:gd name="T25" fmla="*/ 324 h 324"/>
                <a:gd name="T26" fmla="*/ 319 w 367"/>
                <a:gd name="T27" fmla="*/ 308 h 324"/>
                <a:gd name="T28" fmla="*/ 319 w 367"/>
                <a:gd name="T29" fmla="*/ 184 h 324"/>
                <a:gd name="T30" fmla="*/ 352 w 367"/>
                <a:gd name="T31" fmla="*/ 184 h 324"/>
                <a:gd name="T32" fmla="*/ 359 w 367"/>
                <a:gd name="T33" fmla="*/ 169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67" h="324">
                  <a:moveTo>
                    <a:pt x="359" y="169"/>
                  </a:moveTo>
                  <a:cubicBezTo>
                    <a:pt x="199" y="8"/>
                    <a:pt x="199" y="8"/>
                    <a:pt x="199" y="8"/>
                  </a:cubicBezTo>
                  <a:cubicBezTo>
                    <a:pt x="190" y="0"/>
                    <a:pt x="177" y="0"/>
                    <a:pt x="169" y="8"/>
                  </a:cubicBezTo>
                  <a:cubicBezTo>
                    <a:pt x="8" y="169"/>
                    <a:pt x="8" y="169"/>
                    <a:pt x="8" y="169"/>
                  </a:cubicBezTo>
                  <a:cubicBezTo>
                    <a:pt x="0" y="177"/>
                    <a:pt x="3" y="184"/>
                    <a:pt x="15" y="184"/>
                  </a:cubicBezTo>
                  <a:cubicBezTo>
                    <a:pt x="49" y="184"/>
                    <a:pt x="49" y="184"/>
                    <a:pt x="49" y="184"/>
                  </a:cubicBezTo>
                  <a:cubicBezTo>
                    <a:pt x="49" y="308"/>
                    <a:pt x="49" y="308"/>
                    <a:pt x="49" y="308"/>
                  </a:cubicBezTo>
                  <a:cubicBezTo>
                    <a:pt x="49" y="317"/>
                    <a:pt x="49" y="324"/>
                    <a:pt x="65" y="324"/>
                  </a:cubicBezTo>
                  <a:cubicBezTo>
                    <a:pt x="143" y="324"/>
                    <a:pt x="143" y="324"/>
                    <a:pt x="143" y="324"/>
                  </a:cubicBezTo>
                  <a:cubicBezTo>
                    <a:pt x="143" y="200"/>
                    <a:pt x="143" y="200"/>
                    <a:pt x="143" y="200"/>
                  </a:cubicBezTo>
                  <a:cubicBezTo>
                    <a:pt x="225" y="200"/>
                    <a:pt x="225" y="200"/>
                    <a:pt x="225" y="200"/>
                  </a:cubicBezTo>
                  <a:cubicBezTo>
                    <a:pt x="225" y="324"/>
                    <a:pt x="225" y="324"/>
                    <a:pt x="225" y="324"/>
                  </a:cubicBezTo>
                  <a:cubicBezTo>
                    <a:pt x="306" y="324"/>
                    <a:pt x="306" y="324"/>
                    <a:pt x="306" y="324"/>
                  </a:cubicBezTo>
                  <a:cubicBezTo>
                    <a:pt x="319" y="324"/>
                    <a:pt x="319" y="317"/>
                    <a:pt x="319" y="308"/>
                  </a:cubicBezTo>
                  <a:cubicBezTo>
                    <a:pt x="319" y="184"/>
                    <a:pt x="319" y="184"/>
                    <a:pt x="319" y="184"/>
                  </a:cubicBezTo>
                  <a:cubicBezTo>
                    <a:pt x="352" y="184"/>
                    <a:pt x="352" y="184"/>
                    <a:pt x="352" y="184"/>
                  </a:cubicBezTo>
                  <a:cubicBezTo>
                    <a:pt x="364" y="184"/>
                    <a:pt x="367" y="177"/>
                    <a:pt x="359" y="169"/>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6" name="椭圆 5"/>
          <p:cNvSpPr/>
          <p:nvPr/>
        </p:nvSpPr>
        <p:spPr>
          <a:xfrm>
            <a:off x="780253" y="1010179"/>
            <a:ext cx="1955102" cy="1955100"/>
          </a:xfrm>
          <a:prstGeom prst="ellipse">
            <a:avLst/>
          </a:prstGeom>
          <a:gradFill rotWithShape="1">
            <a:gsLst>
              <a:gs pos="63000">
                <a:srgbClr val="ECECEC"/>
              </a:gs>
              <a:gs pos="100000">
                <a:srgbClr val="F7F7F7"/>
              </a:gs>
              <a:gs pos="9000">
                <a:srgbClr val="BEBEBE"/>
              </a:gs>
            </a:gsLst>
            <a:lin ang="7800000" scaled="0"/>
          </a:gradFill>
          <a:ln w="34925">
            <a:gradFill>
              <a:gsLst>
                <a:gs pos="0">
                  <a:schemeClr val="bg1"/>
                </a:gs>
                <a:gs pos="100000">
                  <a:schemeClr val="bg1">
                    <a:lumMod val="85000"/>
                  </a:schemeClr>
                </a:gs>
              </a:gsLst>
              <a:lin ang="7800000" scaled="0"/>
            </a:gradFill>
          </a:ln>
          <a:effectLst>
            <a:outerShdw blurRad="203200" dist="127000" dir="7200000" sx="102000" sy="102000" algn="ctr" rotWithShape="0">
              <a:schemeClr val="tx1">
                <a:lumMod val="90000"/>
                <a:lumOff val="10000"/>
                <a:alpha val="40000"/>
              </a:schemeClr>
            </a:outerShdw>
          </a:effectLst>
        </p:spPr>
        <p:txBody>
          <a:bodyPr wrap="none" anchor="ctr"/>
          <a:lstStyle/>
          <a:p>
            <a:pPr latinLnBrk="1"/>
            <a:endParaRPr kumimoji="1" lang="zh-CN" altLang="en-US" sz="2400">
              <a:solidFill>
                <a:srgbClr val="000000"/>
              </a:solidFill>
              <a:latin typeface="굴림" charset="-127"/>
              <a:ea typeface="굴림" charset="-127"/>
            </a:endParaRPr>
          </a:p>
        </p:txBody>
      </p:sp>
      <p:sp>
        <p:nvSpPr>
          <p:cNvPr id="62" name="TextBox 15"/>
          <p:cNvSpPr txBox="1"/>
          <p:nvPr/>
        </p:nvSpPr>
        <p:spPr>
          <a:xfrm>
            <a:off x="932027" y="1588040"/>
            <a:ext cx="1651551" cy="707886"/>
          </a:xfrm>
          <a:prstGeom prst="rect">
            <a:avLst/>
          </a:prstGeom>
          <a:noFill/>
        </p:spPr>
        <p:txBody>
          <a:bodyPr wrap="square" rtlCol="0" anchor="ctr">
            <a:spAutoFit/>
          </a:bodyPr>
          <a:lstStyle>
            <a:defPPr>
              <a:defRPr lang="en-US"/>
            </a:defPPr>
            <a:lvl1pPr>
              <a:lnSpc>
                <a:spcPct val="130000"/>
              </a:lnSpc>
              <a:defRPr sz="5400" b="1">
                <a:solidFill>
                  <a:schemeClr val="tx1">
                    <a:lumMod val="65000"/>
                    <a:lumOff val="35000"/>
                  </a:schemeClr>
                </a:solidFill>
                <a:latin typeface="Agency FB" pitchFamily="34" charset="0"/>
                <a:ea typeface="微软雅黑" pitchFamily="34" charset="-122"/>
                <a:cs typeface="Calibri" pitchFamily="34" charset="0"/>
              </a:defRPr>
            </a:lvl1pPr>
          </a:lstStyle>
          <a:p>
            <a:pPr lvl="0" algn="ctr" fontAlgn="ctr">
              <a:lnSpc>
                <a:spcPct val="100000"/>
              </a:lnSpc>
              <a:defRPr/>
            </a:pPr>
            <a:r>
              <a:rPr kumimoji="0" lang="en-US" altLang="zh-CN" sz="4000" b="1" i="0" u="none" strike="noStrike" kern="0" cap="none" spc="0" normalizeH="0" baseline="0" noProof="0" dirty="0">
                <a:ln>
                  <a:noFill/>
                </a:ln>
                <a:solidFill>
                  <a:sysClr val="windowText" lastClr="000000">
                    <a:lumMod val="75000"/>
                    <a:lumOff val="25000"/>
                  </a:sysClr>
                </a:solidFill>
                <a:effectLst/>
                <a:uLnTx/>
                <a:uFillTx/>
                <a:latin typeface="Arial Rounded MT Bold" pitchFamily="34" charset="0"/>
                <a:ea typeface="微软雅黑" pitchFamily="34" charset="-122"/>
                <a:cs typeface="Calibri" pitchFamily="34" charset="0"/>
              </a:rPr>
              <a:t>2</a:t>
            </a:r>
            <a:endParaRPr kumimoji="0" lang="zh-CN" altLang="en-US" sz="4000" b="1" i="0" u="none" strike="noStrike" kern="0" cap="none" spc="0" normalizeH="0" baseline="0" noProof="0" dirty="0">
              <a:ln>
                <a:noFill/>
              </a:ln>
              <a:solidFill>
                <a:sysClr val="windowText" lastClr="000000">
                  <a:lumMod val="75000"/>
                  <a:lumOff val="25000"/>
                </a:sysClr>
              </a:solidFill>
              <a:effectLst/>
              <a:uLnTx/>
              <a:uFillTx/>
              <a:latin typeface="Arial Rounded MT Bold" pitchFamily="34" charset="0"/>
              <a:ea typeface="微软雅黑" pitchFamily="34" charset="-122"/>
              <a:cs typeface="Calibri" pitchFamily="34" charset="0"/>
            </a:endParaRPr>
          </a:p>
        </p:txBody>
      </p:sp>
      <p:sp>
        <p:nvSpPr>
          <p:cNvPr id="39" name="矩形 38"/>
          <p:cNvSpPr>
            <a:spLocks noChangeArrowheads="1"/>
          </p:cNvSpPr>
          <p:nvPr/>
        </p:nvSpPr>
        <p:spPr bwMode="auto">
          <a:xfrm>
            <a:off x="4670779" y="418828"/>
            <a:ext cx="2850441"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a:spcBef>
                <a:spcPct val="0"/>
              </a:spcBef>
              <a:buNone/>
            </a:pPr>
            <a:r>
              <a:rPr lang="en-US" altLang="zh-CN"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2.2.2 </a:t>
            </a:r>
            <a:r>
              <a:rPr lang="zh-CN" altLang="en-US"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其他范例</a:t>
            </a:r>
            <a:endParaRPr lang="zh-CN" altLang="en-US" b="1" dirty="0">
              <a:solidFill>
                <a:schemeClr val="tx1">
                  <a:lumMod val="65000"/>
                  <a:lumOff val="35000"/>
                </a:schemeClr>
              </a:solidFill>
              <a:latin typeface="Arial" panose="020B0604020202020204" pitchFamily="34" charset="0"/>
              <a:ea typeface="宋体" pitchFamily="2" charset="-122"/>
              <a:cs typeface="Arial" panose="020B0604020202020204" pitchFamily="34" charset="0"/>
            </a:endParaRPr>
          </a:p>
        </p:txBody>
      </p:sp>
      <p:sp>
        <p:nvSpPr>
          <p:cNvPr id="40" name="TextBox 15">
            <a:extLst>
              <a:ext uri="{FF2B5EF4-FFF2-40B4-BE49-F238E27FC236}">
                <a16:creationId xmlns:a16="http://schemas.microsoft.com/office/drawing/2014/main" id="{F254BAE2-BB63-4B75-A418-CDC572F3CF95}"/>
              </a:ext>
            </a:extLst>
          </p:cNvPr>
          <p:cNvSpPr txBox="1"/>
          <p:nvPr/>
        </p:nvSpPr>
        <p:spPr>
          <a:xfrm>
            <a:off x="7641771" y="418820"/>
            <a:ext cx="3924155" cy="584775"/>
          </a:xfrm>
          <a:prstGeom prst="rect">
            <a:avLst/>
          </a:prstGeom>
          <a:noFill/>
          <a:ln>
            <a:noFill/>
          </a:ln>
        </p:spPr>
        <p:txBody>
          <a:bodyPr wrap="square" rtlCol="0" anchor="ctr">
            <a:spAutoFit/>
          </a:bodyPr>
          <a:lstStyle>
            <a:defPPr>
              <a:defRPr lang="en-US"/>
            </a:defPPr>
            <a:lvl1pPr>
              <a:lnSpc>
                <a:spcPct val="130000"/>
              </a:lnSpc>
              <a:defRPr sz="5400" b="1">
                <a:solidFill>
                  <a:schemeClr val="tx1">
                    <a:lumMod val="65000"/>
                    <a:lumOff val="35000"/>
                  </a:schemeClr>
                </a:solidFill>
                <a:latin typeface="Agency FB" pitchFamily="34" charset="0"/>
                <a:ea typeface="微软雅黑" pitchFamily="34" charset="-122"/>
                <a:cs typeface="Calibri" pitchFamily="34" charset="0"/>
              </a:defRPr>
            </a:lvl1pPr>
          </a:lstStyle>
          <a:p>
            <a:pPr lvl="0" algn="ctr" fontAlgn="ctr">
              <a:lnSpc>
                <a:spcPct val="100000"/>
              </a:lnSpc>
              <a:defRPr/>
            </a:pPr>
            <a:r>
              <a:rPr lang="en-US" altLang="zh-CN" sz="3200" kern="0" dirty="0">
                <a:solidFill>
                  <a:sysClr val="windowText" lastClr="000000">
                    <a:lumMod val="75000"/>
                    <a:lumOff val="25000"/>
                  </a:sysClr>
                </a:solidFill>
                <a:latin typeface="Arial Rounded MT Bold" pitchFamily="34" charset="0"/>
              </a:rPr>
              <a:t>【</a:t>
            </a:r>
            <a:r>
              <a:rPr lang="zh-CN" altLang="en-US" sz="3200" kern="0" dirty="0">
                <a:solidFill>
                  <a:sysClr val="windowText" lastClr="000000">
                    <a:lumMod val="75000"/>
                    <a:lumOff val="25000"/>
                  </a:sysClr>
                </a:solidFill>
                <a:latin typeface="Arial Rounded MT Bold" pitchFamily="34" charset="0"/>
              </a:rPr>
              <a:t>例</a:t>
            </a:r>
            <a:r>
              <a:rPr lang="en-US" altLang="zh-CN" sz="3200" kern="0" dirty="0">
                <a:solidFill>
                  <a:sysClr val="windowText" lastClr="000000">
                    <a:lumMod val="75000"/>
                    <a:lumOff val="25000"/>
                  </a:sysClr>
                </a:solidFill>
                <a:latin typeface="Arial Rounded MT Bold" pitchFamily="34" charset="0"/>
              </a:rPr>
              <a:t>2-12】</a:t>
            </a:r>
            <a:r>
              <a:rPr lang="zh-CN" altLang="en-US" sz="3200" kern="0" dirty="0">
                <a:solidFill>
                  <a:sysClr val="windowText" lastClr="000000">
                    <a:lumMod val="75000"/>
                    <a:lumOff val="25000"/>
                  </a:sysClr>
                </a:solidFill>
                <a:latin typeface="Arial Rounded MT Bold" pitchFamily="34" charset="0"/>
              </a:rPr>
              <a:t>狱吏问题</a:t>
            </a:r>
            <a:endParaRPr kumimoji="0" lang="zh-CN" altLang="en-US" sz="3200" b="1" i="0" u="none" strike="noStrike" kern="0" cap="none" spc="0" normalizeH="0" baseline="0" noProof="0" dirty="0">
              <a:ln>
                <a:noFill/>
              </a:ln>
              <a:solidFill>
                <a:sysClr val="windowText" lastClr="000000">
                  <a:lumMod val="75000"/>
                  <a:lumOff val="25000"/>
                </a:sysClr>
              </a:solidFill>
              <a:effectLst/>
              <a:uLnTx/>
              <a:uFillTx/>
              <a:latin typeface="Arial Rounded MT Bold" pitchFamily="34" charset="0"/>
            </a:endParaRPr>
          </a:p>
        </p:txBody>
      </p:sp>
      <p:sp>
        <p:nvSpPr>
          <p:cNvPr id="46" name="矩形 45">
            <a:extLst>
              <a:ext uri="{FF2B5EF4-FFF2-40B4-BE49-F238E27FC236}">
                <a16:creationId xmlns:a16="http://schemas.microsoft.com/office/drawing/2014/main" id="{6E12A434-2D6E-4811-84DE-448FB3B30FDB}"/>
              </a:ext>
            </a:extLst>
          </p:cNvPr>
          <p:cNvSpPr/>
          <p:nvPr/>
        </p:nvSpPr>
        <p:spPr>
          <a:xfrm>
            <a:off x="2966933" y="1107036"/>
            <a:ext cx="5555204" cy="5632303"/>
          </a:xfrm>
          <a:prstGeom prst="rect">
            <a:avLst/>
          </a:prstGeom>
          <a:ln>
            <a:solidFill>
              <a:srgbClr val="C00000"/>
            </a:solidFill>
          </a:ln>
        </p:spPr>
        <p:txBody>
          <a:bodyPr wrap="square" lIns="91431" tIns="45716" rIns="91431" bIns="45716">
            <a:spAutoFit/>
          </a:bodyPr>
          <a:lstStyle/>
          <a:p>
            <a:r>
              <a:rPr lang="zh-CN" altLang="en-US" sz="2400" dirty="0">
                <a:solidFill>
                  <a:srgbClr val="FF0000"/>
                </a:solidFill>
                <a:latin typeface="微软雅黑" pitchFamily="34" charset="-122"/>
                <a:ea typeface="微软雅黑" pitchFamily="34" charset="-122"/>
              </a:rPr>
              <a:t>算法</a:t>
            </a:r>
            <a:r>
              <a:rPr lang="en-US" altLang="zh-CN" sz="2400" dirty="0">
                <a:solidFill>
                  <a:srgbClr val="FF0000"/>
                </a:solidFill>
                <a:latin typeface="微软雅黑" pitchFamily="34" charset="-122"/>
                <a:ea typeface="微软雅黑" pitchFamily="34" charset="-122"/>
              </a:rPr>
              <a:t>1</a:t>
            </a:r>
            <a:r>
              <a:rPr lang="zh-CN" altLang="en-US" sz="2400" dirty="0">
                <a:latin typeface="微软雅黑" pitchFamily="34" charset="-122"/>
                <a:ea typeface="微软雅黑" pitchFamily="34" charset="-122"/>
              </a:rPr>
              <a:t>如下：</a:t>
            </a:r>
          </a:p>
          <a:p>
            <a:r>
              <a:rPr lang="en-US" altLang="zh-CN" sz="2400" dirty="0">
                <a:latin typeface="微软雅黑" pitchFamily="34" charset="-122"/>
                <a:ea typeface="微软雅黑" pitchFamily="34" charset="-122"/>
              </a:rPr>
              <a:t>main( )</a:t>
            </a:r>
          </a:p>
          <a:p>
            <a:r>
              <a:rPr lang="en-US" altLang="zh-CN" sz="2400" dirty="0">
                <a:latin typeface="微软雅黑" pitchFamily="34" charset="-122"/>
                <a:ea typeface="微软雅黑" pitchFamily="34" charset="-122"/>
              </a:rPr>
              <a:t>{</a:t>
            </a:r>
          </a:p>
          <a:p>
            <a:r>
              <a:rPr lang="en-US" altLang="zh-CN" sz="2400" dirty="0">
                <a:latin typeface="微软雅黑" pitchFamily="34" charset="-122"/>
                <a:ea typeface="微软雅黑" pitchFamily="34" charset="-122"/>
              </a:rPr>
              <a:t> int *</a:t>
            </a:r>
            <a:r>
              <a:rPr lang="en-US" altLang="zh-CN" sz="2400" dirty="0" err="1">
                <a:latin typeface="微软雅黑" pitchFamily="34" charset="-122"/>
                <a:ea typeface="微软雅黑" pitchFamily="34" charset="-122"/>
              </a:rPr>
              <a:t>a,i,j,n</a:t>
            </a:r>
            <a:r>
              <a:rPr lang="en-US" altLang="zh-CN" sz="2400" dirty="0">
                <a:latin typeface="微软雅黑" pitchFamily="34" charset="-122"/>
                <a:ea typeface="微软雅黑" pitchFamily="34" charset="-122"/>
              </a:rPr>
              <a:t>;</a:t>
            </a:r>
          </a:p>
          <a:p>
            <a:r>
              <a:rPr lang="en-US" altLang="zh-CN" sz="2400" dirty="0">
                <a:latin typeface="微软雅黑" pitchFamily="34" charset="-122"/>
                <a:ea typeface="微软雅黑" pitchFamily="34" charset="-122"/>
              </a:rPr>
              <a:t> </a:t>
            </a:r>
            <a:r>
              <a:rPr lang="en-US" altLang="zh-CN" sz="2400" dirty="0" err="1">
                <a:latin typeface="微软雅黑" pitchFamily="34" charset="-122"/>
                <a:ea typeface="微软雅黑" pitchFamily="34" charset="-122"/>
              </a:rPr>
              <a:t>cin</a:t>
            </a:r>
            <a:r>
              <a:rPr lang="en-US" altLang="zh-CN" sz="2400" dirty="0">
                <a:latin typeface="微软雅黑" pitchFamily="34" charset="-122"/>
                <a:ea typeface="微软雅黑" pitchFamily="34" charset="-122"/>
              </a:rPr>
              <a:t>&gt;&gt;n;</a:t>
            </a:r>
          </a:p>
          <a:p>
            <a:r>
              <a:rPr lang="en-US" altLang="zh-CN" sz="2400" dirty="0">
                <a:latin typeface="微软雅黑" pitchFamily="34" charset="-122"/>
                <a:ea typeface="微软雅黑" pitchFamily="34" charset="-122"/>
              </a:rPr>
              <a:t> a=</a:t>
            </a:r>
            <a:r>
              <a:rPr lang="en-US" altLang="zh-CN" sz="2400" dirty="0" err="1">
                <a:latin typeface="微软雅黑" pitchFamily="34" charset="-122"/>
                <a:ea typeface="微软雅黑" pitchFamily="34" charset="-122"/>
              </a:rPr>
              <a:t>calloc</a:t>
            </a:r>
            <a:r>
              <a:rPr lang="en-US" altLang="zh-CN" sz="2400" dirty="0">
                <a:latin typeface="微软雅黑" pitchFamily="34" charset="-122"/>
                <a:ea typeface="微软雅黑" pitchFamily="34" charset="-122"/>
              </a:rPr>
              <a:t>(n+1,sizeof(int));</a:t>
            </a:r>
          </a:p>
          <a:p>
            <a:r>
              <a:rPr lang="en-US" altLang="zh-CN" sz="2400" dirty="0">
                <a:latin typeface="微软雅黑" pitchFamily="34" charset="-122"/>
                <a:ea typeface="微软雅黑" pitchFamily="34" charset="-122"/>
              </a:rPr>
              <a:t> for (</a:t>
            </a:r>
            <a:r>
              <a:rPr lang="en-US" altLang="zh-CN" sz="2400" dirty="0" err="1">
                <a:latin typeface="微软雅黑" pitchFamily="34" charset="-122"/>
                <a:ea typeface="微软雅黑" pitchFamily="34" charset="-122"/>
              </a:rPr>
              <a:t>i</a:t>
            </a:r>
            <a:r>
              <a:rPr lang="en-US" altLang="zh-CN" sz="2400" dirty="0">
                <a:latin typeface="微软雅黑" pitchFamily="34" charset="-122"/>
                <a:ea typeface="微软雅黑" pitchFamily="34" charset="-122"/>
              </a:rPr>
              <a:t>=1; </a:t>
            </a:r>
            <a:r>
              <a:rPr lang="en-US" altLang="zh-CN" sz="2400" dirty="0" err="1">
                <a:latin typeface="微软雅黑" pitchFamily="34" charset="-122"/>
                <a:ea typeface="微软雅黑" pitchFamily="34" charset="-122"/>
              </a:rPr>
              <a:t>i</a:t>
            </a:r>
            <a:r>
              <a:rPr lang="en-US" altLang="zh-CN" sz="2400" dirty="0">
                <a:latin typeface="微软雅黑" pitchFamily="34" charset="-122"/>
                <a:ea typeface="微软雅黑" pitchFamily="34" charset="-122"/>
              </a:rPr>
              <a:t>&lt;=</a:t>
            </a:r>
            <a:r>
              <a:rPr lang="en-US" altLang="zh-CN" sz="2400" dirty="0" err="1">
                <a:latin typeface="微软雅黑" pitchFamily="34" charset="-122"/>
                <a:ea typeface="微软雅黑" pitchFamily="34" charset="-122"/>
              </a:rPr>
              <a:t>n;i</a:t>
            </a:r>
            <a:r>
              <a:rPr lang="en-US" altLang="zh-CN" sz="2400" dirty="0">
                <a:latin typeface="微软雅黑" pitchFamily="34" charset="-122"/>
                <a:ea typeface="微软雅黑" pitchFamily="34" charset="-122"/>
              </a:rPr>
              <a:t>++)</a:t>
            </a:r>
          </a:p>
          <a:p>
            <a:r>
              <a:rPr lang="en-US" altLang="zh-CN" sz="2400" dirty="0">
                <a:latin typeface="微软雅黑" pitchFamily="34" charset="-122"/>
                <a:ea typeface="微软雅黑" pitchFamily="34" charset="-122"/>
              </a:rPr>
              <a:t>    a[</a:t>
            </a:r>
            <a:r>
              <a:rPr lang="en-US" altLang="zh-CN" sz="2400" dirty="0" err="1">
                <a:latin typeface="微软雅黑" pitchFamily="34" charset="-122"/>
                <a:ea typeface="微软雅黑" pitchFamily="34" charset="-122"/>
              </a:rPr>
              <a:t>i</a:t>
            </a:r>
            <a:r>
              <a:rPr lang="en-US" altLang="zh-CN" sz="2400" dirty="0">
                <a:latin typeface="微软雅黑" pitchFamily="34" charset="-122"/>
                <a:ea typeface="微软雅黑" pitchFamily="34" charset="-122"/>
              </a:rPr>
              <a:t>]=1;</a:t>
            </a:r>
          </a:p>
          <a:p>
            <a:r>
              <a:rPr lang="en-US" altLang="zh-CN" sz="2400" dirty="0">
                <a:latin typeface="微软雅黑" pitchFamily="34" charset="-122"/>
                <a:ea typeface="微软雅黑" pitchFamily="34" charset="-122"/>
              </a:rPr>
              <a:t> for (</a:t>
            </a:r>
            <a:r>
              <a:rPr lang="en-US" altLang="zh-CN" sz="2400" dirty="0" err="1">
                <a:latin typeface="微软雅黑" pitchFamily="34" charset="-122"/>
                <a:ea typeface="微软雅黑" pitchFamily="34" charset="-122"/>
              </a:rPr>
              <a:t>i</a:t>
            </a:r>
            <a:r>
              <a:rPr lang="en-US" altLang="zh-CN" sz="2400" dirty="0">
                <a:latin typeface="微软雅黑" pitchFamily="34" charset="-122"/>
                <a:ea typeface="微软雅黑" pitchFamily="34" charset="-122"/>
              </a:rPr>
              <a:t>=1; </a:t>
            </a:r>
            <a:r>
              <a:rPr lang="en-US" altLang="zh-CN" sz="2400" dirty="0" err="1">
                <a:latin typeface="微软雅黑" pitchFamily="34" charset="-122"/>
                <a:ea typeface="微软雅黑" pitchFamily="34" charset="-122"/>
              </a:rPr>
              <a:t>i</a:t>
            </a:r>
            <a:r>
              <a:rPr lang="en-US" altLang="zh-CN" sz="2400" dirty="0">
                <a:latin typeface="微软雅黑" pitchFamily="34" charset="-122"/>
                <a:ea typeface="微软雅黑" pitchFamily="34" charset="-122"/>
              </a:rPr>
              <a:t>&lt;=</a:t>
            </a:r>
            <a:r>
              <a:rPr lang="en-US" altLang="zh-CN" sz="2400" dirty="0" err="1">
                <a:latin typeface="微软雅黑" pitchFamily="34" charset="-122"/>
                <a:ea typeface="微软雅黑" pitchFamily="34" charset="-122"/>
              </a:rPr>
              <a:t>n;i</a:t>
            </a:r>
            <a:r>
              <a:rPr lang="en-US" altLang="zh-CN" sz="2400" dirty="0">
                <a:latin typeface="微软雅黑" pitchFamily="34" charset="-122"/>
                <a:ea typeface="微软雅黑" pitchFamily="34" charset="-122"/>
              </a:rPr>
              <a:t>++)</a:t>
            </a:r>
          </a:p>
          <a:p>
            <a:r>
              <a:rPr lang="en-US" altLang="zh-CN" sz="2400" dirty="0">
                <a:latin typeface="微软雅黑" pitchFamily="34" charset="-122"/>
                <a:ea typeface="微软雅黑" pitchFamily="34" charset="-122"/>
              </a:rPr>
              <a:t>  for (j=</a:t>
            </a:r>
            <a:r>
              <a:rPr lang="en-US" altLang="zh-CN" sz="2400" dirty="0" err="1">
                <a:latin typeface="微软雅黑" pitchFamily="34" charset="-122"/>
                <a:ea typeface="微软雅黑" pitchFamily="34" charset="-122"/>
              </a:rPr>
              <a:t>i</a:t>
            </a:r>
            <a:r>
              <a:rPr lang="en-US" altLang="zh-CN" sz="2400" dirty="0">
                <a:latin typeface="微软雅黑" pitchFamily="34" charset="-122"/>
                <a:ea typeface="微软雅黑" pitchFamily="34" charset="-122"/>
              </a:rPr>
              <a:t>; j&lt;=</a:t>
            </a:r>
            <a:r>
              <a:rPr lang="en-US" altLang="zh-CN" sz="2400" dirty="0" err="1">
                <a:latin typeface="微软雅黑" pitchFamily="34" charset="-122"/>
                <a:ea typeface="微软雅黑" pitchFamily="34" charset="-122"/>
              </a:rPr>
              <a:t>n;j</a:t>
            </a:r>
            <a:r>
              <a:rPr lang="en-US" altLang="zh-CN" sz="2400" dirty="0">
                <a:latin typeface="微软雅黑" pitchFamily="34" charset="-122"/>
                <a:ea typeface="微软雅黑" pitchFamily="34" charset="-122"/>
              </a:rPr>
              <a:t>=</a:t>
            </a:r>
            <a:r>
              <a:rPr lang="en-US" altLang="zh-CN" sz="2400" dirty="0" err="1">
                <a:latin typeface="微软雅黑" pitchFamily="34" charset="-122"/>
                <a:ea typeface="微软雅黑" pitchFamily="34" charset="-122"/>
              </a:rPr>
              <a:t>j+i</a:t>
            </a:r>
            <a:r>
              <a:rPr lang="en-US" altLang="zh-CN" sz="2400" dirty="0">
                <a:latin typeface="微软雅黑" pitchFamily="34" charset="-122"/>
                <a:ea typeface="微软雅黑" pitchFamily="34" charset="-122"/>
              </a:rPr>
              <a:t>)</a:t>
            </a:r>
          </a:p>
          <a:p>
            <a:r>
              <a:rPr lang="en-US" altLang="zh-CN" sz="2400" dirty="0">
                <a:latin typeface="微软雅黑" pitchFamily="34" charset="-122"/>
                <a:ea typeface="微软雅黑" pitchFamily="34" charset="-122"/>
              </a:rPr>
              <a:t>     a[j]=1-a[j];</a:t>
            </a:r>
          </a:p>
          <a:p>
            <a:r>
              <a:rPr lang="en-US" altLang="zh-CN" sz="2400" dirty="0">
                <a:latin typeface="微软雅黑" pitchFamily="34" charset="-122"/>
                <a:ea typeface="微软雅黑" pitchFamily="34" charset="-122"/>
              </a:rPr>
              <a:t> for (</a:t>
            </a:r>
            <a:r>
              <a:rPr lang="en-US" altLang="zh-CN" sz="2400" dirty="0" err="1">
                <a:latin typeface="微软雅黑" pitchFamily="34" charset="-122"/>
                <a:ea typeface="微软雅黑" pitchFamily="34" charset="-122"/>
              </a:rPr>
              <a:t>i</a:t>
            </a:r>
            <a:r>
              <a:rPr lang="en-US" altLang="zh-CN" sz="2400" dirty="0">
                <a:latin typeface="微软雅黑" pitchFamily="34" charset="-122"/>
                <a:ea typeface="微软雅黑" pitchFamily="34" charset="-122"/>
              </a:rPr>
              <a:t>=1; </a:t>
            </a:r>
            <a:r>
              <a:rPr lang="en-US" altLang="zh-CN" sz="2400" dirty="0" err="1">
                <a:latin typeface="微软雅黑" pitchFamily="34" charset="-122"/>
                <a:ea typeface="微软雅黑" pitchFamily="34" charset="-122"/>
              </a:rPr>
              <a:t>i</a:t>
            </a:r>
            <a:r>
              <a:rPr lang="en-US" altLang="zh-CN" sz="2400" dirty="0">
                <a:latin typeface="微软雅黑" pitchFamily="34" charset="-122"/>
                <a:ea typeface="微软雅黑" pitchFamily="34" charset="-122"/>
              </a:rPr>
              <a:t>&lt;=</a:t>
            </a:r>
            <a:r>
              <a:rPr lang="en-US" altLang="zh-CN" sz="2400" dirty="0" err="1">
                <a:latin typeface="微软雅黑" pitchFamily="34" charset="-122"/>
                <a:ea typeface="微软雅黑" pitchFamily="34" charset="-122"/>
              </a:rPr>
              <a:t>n;i</a:t>
            </a:r>
            <a:r>
              <a:rPr lang="en-US" altLang="zh-CN" sz="2400" dirty="0">
                <a:latin typeface="微软雅黑" pitchFamily="34" charset="-122"/>
                <a:ea typeface="微软雅黑" pitchFamily="34" charset="-122"/>
              </a:rPr>
              <a:t>++)</a:t>
            </a:r>
          </a:p>
          <a:p>
            <a:r>
              <a:rPr lang="en-US" altLang="zh-CN" sz="2400" dirty="0">
                <a:latin typeface="微软雅黑" pitchFamily="34" charset="-122"/>
                <a:ea typeface="微软雅黑" pitchFamily="34" charset="-122"/>
              </a:rPr>
              <a:t>   if (a[</a:t>
            </a:r>
            <a:r>
              <a:rPr lang="en-US" altLang="zh-CN" sz="2400" dirty="0" err="1">
                <a:latin typeface="微软雅黑" pitchFamily="34" charset="-122"/>
                <a:ea typeface="微软雅黑" pitchFamily="34" charset="-122"/>
              </a:rPr>
              <a:t>i</a:t>
            </a:r>
            <a:r>
              <a:rPr lang="en-US" altLang="zh-CN" sz="2400" dirty="0">
                <a:latin typeface="微软雅黑" pitchFamily="34" charset="-122"/>
                <a:ea typeface="微软雅黑" pitchFamily="34" charset="-122"/>
              </a:rPr>
              <a:t>]==0)     </a:t>
            </a:r>
          </a:p>
          <a:p>
            <a:r>
              <a:rPr lang="en-US" altLang="zh-CN" sz="2400" dirty="0">
                <a:latin typeface="微软雅黑" pitchFamily="34" charset="-122"/>
                <a:ea typeface="微软雅黑" pitchFamily="34" charset="-122"/>
              </a:rPr>
              <a:t>       </a:t>
            </a:r>
            <a:r>
              <a:rPr lang="en-US" altLang="zh-CN" sz="2400" dirty="0" err="1">
                <a:latin typeface="微软雅黑" pitchFamily="34" charset="-122"/>
                <a:ea typeface="微软雅黑" pitchFamily="34" charset="-122"/>
              </a:rPr>
              <a:t>cout</a:t>
            </a:r>
            <a:r>
              <a:rPr lang="en-US" altLang="zh-CN" sz="2400" dirty="0">
                <a:latin typeface="微软雅黑" pitchFamily="34" charset="-122"/>
                <a:ea typeface="微软雅黑" pitchFamily="34" charset="-122"/>
              </a:rPr>
              <a:t>&lt;&lt;</a:t>
            </a:r>
            <a:r>
              <a:rPr lang="en-US" altLang="zh-CN" sz="2400" dirty="0" err="1">
                <a:latin typeface="微软雅黑" pitchFamily="34" charset="-122"/>
                <a:ea typeface="微软雅黑" pitchFamily="34" charset="-122"/>
              </a:rPr>
              <a:t>i</a:t>
            </a:r>
            <a:r>
              <a:rPr lang="en-US" altLang="zh-CN" sz="2400" dirty="0">
                <a:latin typeface="微软雅黑" pitchFamily="34" charset="-122"/>
                <a:ea typeface="微软雅黑" pitchFamily="34" charset="-122"/>
              </a:rPr>
              <a:t>&lt;&lt;”is  free.”;</a:t>
            </a:r>
          </a:p>
          <a:p>
            <a:r>
              <a:rPr lang="en-US" altLang="zh-CN" sz="2400" dirty="0">
                <a:latin typeface="微软雅黑" pitchFamily="34" charset="-122"/>
                <a:ea typeface="微软雅黑" pitchFamily="34" charset="-122"/>
              </a:rPr>
              <a:t>}</a:t>
            </a:r>
          </a:p>
        </p:txBody>
      </p:sp>
      <p:sp>
        <p:nvSpPr>
          <p:cNvPr id="11" name="矩形 10">
            <a:extLst>
              <a:ext uri="{FF2B5EF4-FFF2-40B4-BE49-F238E27FC236}">
                <a16:creationId xmlns:a16="http://schemas.microsoft.com/office/drawing/2014/main" id="{3937334C-98A6-4B69-AF5A-3437F3116288}"/>
              </a:ext>
            </a:extLst>
          </p:cNvPr>
          <p:cNvSpPr/>
          <p:nvPr/>
        </p:nvSpPr>
        <p:spPr>
          <a:xfrm>
            <a:off x="8630286" y="2060638"/>
            <a:ext cx="3013041" cy="1938984"/>
          </a:xfrm>
          <a:prstGeom prst="rect">
            <a:avLst/>
          </a:prstGeom>
          <a:ln>
            <a:solidFill>
              <a:srgbClr val="C00000"/>
            </a:solidFill>
          </a:ln>
        </p:spPr>
        <p:txBody>
          <a:bodyPr wrap="square" lIns="91431" tIns="45716" rIns="91431" bIns="45716">
            <a:spAutoFit/>
          </a:bodyPr>
          <a:lstStyle/>
          <a:p>
            <a:r>
              <a:rPr lang="zh-CN" altLang="en-US" sz="2400" dirty="0">
                <a:solidFill>
                  <a:srgbClr val="FF0000"/>
                </a:solidFill>
                <a:latin typeface="微软雅黑" pitchFamily="34" charset="-122"/>
                <a:ea typeface="微软雅黑" pitchFamily="34" charset="-122"/>
              </a:rPr>
              <a:t>算法分析</a:t>
            </a:r>
            <a:r>
              <a:rPr lang="zh-CN" altLang="en-US" sz="2400" dirty="0">
                <a:latin typeface="微软雅黑" pitchFamily="34" charset="-122"/>
                <a:ea typeface="微软雅黑" pitchFamily="34" charset="-122"/>
              </a:rPr>
              <a:t>：以一次开关锁数计算，算法的时间复杂度为</a:t>
            </a:r>
            <a:r>
              <a:rPr lang="en-US" altLang="zh-CN" sz="2400" dirty="0">
                <a:latin typeface="微软雅黑" pitchFamily="34" charset="-122"/>
                <a:ea typeface="微软雅黑" pitchFamily="34" charset="-122"/>
              </a:rPr>
              <a:t>n(1+1/2+1/3+…+</a:t>
            </a:r>
          </a:p>
          <a:p>
            <a:r>
              <a:rPr lang="en-US" altLang="zh-CN" sz="2400" dirty="0">
                <a:latin typeface="微软雅黑" pitchFamily="34" charset="-122"/>
                <a:ea typeface="微软雅黑" pitchFamily="34" charset="-122"/>
              </a:rPr>
              <a:t>    1/n)=O(</a:t>
            </a:r>
            <a:r>
              <a:rPr lang="en-US" altLang="zh-CN" sz="2400" dirty="0" err="1">
                <a:latin typeface="微软雅黑" pitchFamily="34" charset="-122"/>
                <a:ea typeface="微软雅黑" pitchFamily="34" charset="-122"/>
              </a:rPr>
              <a:t>nlogn</a:t>
            </a:r>
            <a:r>
              <a:rPr lang="en-US" altLang="zh-CN" sz="2400" dirty="0">
                <a:latin typeface="微软雅黑" pitchFamily="34" charset="-122"/>
                <a:ea typeface="微软雅黑" pitchFamily="34" charset="-122"/>
              </a:rPr>
              <a:t>)</a:t>
            </a:r>
            <a:r>
              <a:rPr lang="zh-CN" altLang="en-US" sz="2400" dirty="0">
                <a:latin typeface="微软雅黑" pitchFamily="34" charset="-122"/>
                <a:ea typeface="微软雅黑" pitchFamily="34" charset="-122"/>
              </a:rPr>
              <a:t>。</a:t>
            </a:r>
            <a:endParaRPr lang="en-US" altLang="zh-CN" sz="2400" dirty="0">
              <a:latin typeface="微软雅黑" pitchFamily="34" charset="-122"/>
              <a:ea typeface="微软雅黑" pitchFamily="34" charset="-122"/>
            </a:endParaRPr>
          </a:p>
        </p:txBody>
      </p:sp>
    </p:spTree>
    <p:extLst>
      <p:ext uri="{BB962C8B-B14F-4D97-AF65-F5344CB8AC3E}">
        <p14:creationId xmlns:p14="http://schemas.microsoft.com/office/powerpoint/2010/main" val="3172127195"/>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wipe(left)">
                                      <p:cBhvr>
                                        <p:cTn id="7" dur="500"/>
                                        <p:tgtEl>
                                          <p:spTgt spid="39"/>
                                        </p:tgtEl>
                                      </p:cBhvr>
                                    </p:animEffect>
                                  </p:childTnLst>
                                </p:cTn>
                              </p:par>
                            </p:childTnLst>
                          </p:cTn>
                        </p:par>
                        <p:par>
                          <p:cTn id="8" fill="hold">
                            <p:stCondLst>
                              <p:cond delay="500"/>
                            </p:stCondLst>
                            <p:childTnLst>
                              <p:par>
                                <p:cTn id="9" presetID="21" presetClass="entr" presetSubtype="1"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heel(1)">
                                      <p:cBhvr>
                                        <p:cTn id="11" dur="500"/>
                                        <p:tgtEl>
                                          <p:spTgt spid="2"/>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p:cTn id="15" dur="500" fill="hold"/>
                                        <p:tgtEl>
                                          <p:spTgt spid="6"/>
                                        </p:tgtEl>
                                        <p:attrNameLst>
                                          <p:attrName>ppt_w</p:attrName>
                                        </p:attrNameLst>
                                      </p:cBhvr>
                                      <p:tavLst>
                                        <p:tav tm="0">
                                          <p:val>
                                            <p:fltVal val="0"/>
                                          </p:val>
                                        </p:tav>
                                        <p:tav tm="100000">
                                          <p:val>
                                            <p:strVal val="#ppt_w"/>
                                          </p:val>
                                        </p:tav>
                                      </p:tavLst>
                                    </p:anim>
                                    <p:anim calcmode="lin" valueType="num">
                                      <p:cBhvr>
                                        <p:cTn id="16" dur="500" fill="hold"/>
                                        <p:tgtEl>
                                          <p:spTgt spid="6"/>
                                        </p:tgtEl>
                                        <p:attrNameLst>
                                          <p:attrName>ppt_h</p:attrName>
                                        </p:attrNameLst>
                                      </p:cBhvr>
                                      <p:tavLst>
                                        <p:tav tm="0">
                                          <p:val>
                                            <p:fltVal val="0"/>
                                          </p:val>
                                        </p:tav>
                                        <p:tav tm="100000">
                                          <p:val>
                                            <p:strVal val="#ppt_h"/>
                                          </p:val>
                                        </p:tav>
                                      </p:tavLst>
                                    </p:anim>
                                    <p:animEffect transition="in" filter="fade">
                                      <p:cBhvr>
                                        <p:cTn id="17" dur="500"/>
                                        <p:tgtEl>
                                          <p:spTgt spid="6"/>
                                        </p:tgtEl>
                                      </p:cBhvr>
                                    </p:animEffect>
                                  </p:childTnLst>
                                </p:cTn>
                              </p:par>
                            </p:childTnLst>
                          </p:cTn>
                        </p:par>
                        <p:par>
                          <p:cTn id="18" fill="hold">
                            <p:stCondLst>
                              <p:cond delay="1500"/>
                            </p:stCondLst>
                            <p:childTnLst>
                              <p:par>
                                <p:cTn id="19" presetID="47" presetClass="entr" presetSubtype="0" fill="hold" nodeType="afterEffect">
                                  <p:stCondLst>
                                    <p:cond delay="0"/>
                                  </p:stCondLst>
                                  <p:childTnLst>
                                    <p:set>
                                      <p:cBhvr>
                                        <p:cTn id="20" dur="1" fill="hold">
                                          <p:stCondLst>
                                            <p:cond delay="0"/>
                                          </p:stCondLst>
                                        </p:cTn>
                                        <p:tgtEl>
                                          <p:spTgt spid="85"/>
                                        </p:tgtEl>
                                        <p:attrNameLst>
                                          <p:attrName>style.visibility</p:attrName>
                                        </p:attrNameLst>
                                      </p:cBhvr>
                                      <p:to>
                                        <p:strVal val="visible"/>
                                      </p:to>
                                    </p:set>
                                    <p:animEffect transition="in" filter="fade">
                                      <p:cBhvr>
                                        <p:cTn id="21" dur="500"/>
                                        <p:tgtEl>
                                          <p:spTgt spid="85"/>
                                        </p:tgtEl>
                                      </p:cBhvr>
                                    </p:animEffect>
                                    <p:anim calcmode="lin" valueType="num">
                                      <p:cBhvr>
                                        <p:cTn id="22" dur="500" fill="hold"/>
                                        <p:tgtEl>
                                          <p:spTgt spid="85"/>
                                        </p:tgtEl>
                                        <p:attrNameLst>
                                          <p:attrName>ppt_x</p:attrName>
                                        </p:attrNameLst>
                                      </p:cBhvr>
                                      <p:tavLst>
                                        <p:tav tm="0">
                                          <p:val>
                                            <p:strVal val="#ppt_x"/>
                                          </p:val>
                                        </p:tav>
                                        <p:tav tm="100000">
                                          <p:val>
                                            <p:strVal val="#ppt_x"/>
                                          </p:val>
                                        </p:tav>
                                      </p:tavLst>
                                    </p:anim>
                                    <p:anim calcmode="lin" valueType="num">
                                      <p:cBhvr>
                                        <p:cTn id="23" dur="500" fill="hold"/>
                                        <p:tgtEl>
                                          <p:spTgt spid="85"/>
                                        </p:tgtEl>
                                        <p:attrNameLst>
                                          <p:attrName>ppt_y</p:attrName>
                                        </p:attrNameLst>
                                      </p:cBhvr>
                                      <p:tavLst>
                                        <p:tav tm="0">
                                          <p:val>
                                            <p:strVal val="#ppt_y-.1"/>
                                          </p:val>
                                        </p:tav>
                                        <p:tav tm="100000">
                                          <p:val>
                                            <p:strVal val="#ppt_y"/>
                                          </p:val>
                                        </p:tav>
                                      </p:tavLst>
                                    </p:anim>
                                  </p:childTnLst>
                                </p:cTn>
                              </p:par>
                            </p:childTnLst>
                          </p:cTn>
                        </p:par>
                        <p:par>
                          <p:cTn id="24" fill="hold">
                            <p:stCondLst>
                              <p:cond delay="2000"/>
                            </p:stCondLst>
                            <p:childTnLst>
                              <p:par>
                                <p:cTn id="25" presetID="22" presetClass="entr" presetSubtype="4" fill="hold" grpId="0" nodeType="afterEffect">
                                  <p:stCondLst>
                                    <p:cond delay="0"/>
                                  </p:stCondLst>
                                  <p:childTnLst>
                                    <p:set>
                                      <p:cBhvr>
                                        <p:cTn id="26" dur="1" fill="hold">
                                          <p:stCondLst>
                                            <p:cond delay="0"/>
                                          </p:stCondLst>
                                        </p:cTn>
                                        <p:tgtEl>
                                          <p:spTgt spid="62"/>
                                        </p:tgtEl>
                                        <p:attrNameLst>
                                          <p:attrName>style.visibility</p:attrName>
                                        </p:attrNameLst>
                                      </p:cBhvr>
                                      <p:to>
                                        <p:strVal val="visible"/>
                                      </p:to>
                                    </p:set>
                                    <p:animEffect transition="in" filter="wipe(down)">
                                      <p:cBhvr>
                                        <p:cTn id="27" dur="250"/>
                                        <p:tgtEl>
                                          <p:spTgt spid="62"/>
                                        </p:tgtEl>
                                      </p:cBhvr>
                                    </p:animEffect>
                                  </p:childTnLst>
                                </p:cTn>
                              </p:par>
                            </p:childTnLst>
                          </p:cTn>
                        </p:par>
                        <p:par>
                          <p:cTn id="28" fill="hold">
                            <p:stCondLst>
                              <p:cond delay="2250"/>
                            </p:stCondLst>
                            <p:childTnLst>
                              <p:par>
                                <p:cTn id="29" presetID="22" presetClass="entr" presetSubtype="4" fill="hold" grpId="0" nodeType="afterEffect">
                                  <p:stCondLst>
                                    <p:cond delay="0"/>
                                  </p:stCondLst>
                                  <p:childTnLst>
                                    <p:set>
                                      <p:cBhvr>
                                        <p:cTn id="30" dur="1" fill="hold">
                                          <p:stCondLst>
                                            <p:cond delay="0"/>
                                          </p:stCondLst>
                                        </p:cTn>
                                        <p:tgtEl>
                                          <p:spTgt spid="40"/>
                                        </p:tgtEl>
                                        <p:attrNameLst>
                                          <p:attrName>style.visibility</p:attrName>
                                        </p:attrNameLst>
                                      </p:cBhvr>
                                      <p:to>
                                        <p:strVal val="visible"/>
                                      </p:to>
                                    </p:set>
                                    <p:animEffect transition="in" filter="wipe(down)">
                                      <p:cBhvr>
                                        <p:cTn id="31" dur="250"/>
                                        <p:tgtEl>
                                          <p:spTgt spid="40"/>
                                        </p:tgtEl>
                                      </p:cBhvr>
                                    </p:animEffect>
                                  </p:childTnLst>
                                </p:cTn>
                              </p:par>
                            </p:childTnLst>
                          </p:cTn>
                        </p:par>
                        <p:par>
                          <p:cTn id="32" fill="hold">
                            <p:stCondLst>
                              <p:cond delay="2500"/>
                            </p:stCondLst>
                            <p:childTnLst>
                              <p:par>
                                <p:cTn id="33" presetID="22" presetClass="entr" presetSubtype="8" fill="hold" grpId="0" nodeType="afterEffect">
                                  <p:stCondLst>
                                    <p:cond delay="0"/>
                                  </p:stCondLst>
                                  <p:childTnLst>
                                    <p:set>
                                      <p:cBhvr>
                                        <p:cTn id="34" dur="1" fill="hold">
                                          <p:stCondLst>
                                            <p:cond delay="0"/>
                                          </p:stCondLst>
                                        </p:cTn>
                                        <p:tgtEl>
                                          <p:spTgt spid="46"/>
                                        </p:tgtEl>
                                        <p:attrNameLst>
                                          <p:attrName>style.visibility</p:attrName>
                                        </p:attrNameLst>
                                      </p:cBhvr>
                                      <p:to>
                                        <p:strVal val="visible"/>
                                      </p:to>
                                    </p:set>
                                    <p:animEffect transition="in" filter="wipe(left)">
                                      <p:cBhvr>
                                        <p:cTn id="35" dur="500"/>
                                        <p:tgtEl>
                                          <p:spTgt spid="46"/>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wipe(left)">
                                      <p:cBhvr>
                                        <p:cTn id="4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62" grpId="0"/>
      <p:bldP spid="39" grpId="0"/>
      <p:bldP spid="40" grpId="0"/>
      <p:bldP spid="46" grpId="0" animBg="1"/>
      <p:bldP spid="11"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48673" y="778599"/>
            <a:ext cx="2418260" cy="2418259"/>
          </a:xfrm>
          <a:prstGeom prst="ellipse">
            <a:avLst/>
          </a:prstGeom>
          <a:solidFill>
            <a:schemeClr val="tx1">
              <a:lumMod val="50000"/>
              <a:lumOff val="50000"/>
            </a:schemeClr>
          </a:solidFill>
          <a:ln>
            <a:noFill/>
          </a:ln>
          <a:effectLst>
            <a:innerShdw blurRad="63500" dist="50800" dir="18900000">
              <a:prstClr val="black">
                <a:alpha val="50000"/>
              </a:prstClr>
            </a:innerShdw>
          </a:effectLst>
        </p:spPr>
        <p:txBody>
          <a:bodyPr vert="horz" wrap="square" lIns="91440" tIns="45720" rIns="91440" bIns="45720" numCol="1" anchor="t" anchorCtr="0" compatLnSpc="1">
            <a:prstTxWarp prst="textNoShape">
              <a:avLst/>
            </a:prstTxWarp>
          </a:bodyPr>
          <a:lstStyle/>
          <a:p>
            <a:endParaRPr lang="zh-CN" altLang="en-US"/>
          </a:p>
        </p:txBody>
      </p:sp>
      <p:grpSp>
        <p:nvGrpSpPr>
          <p:cNvPr id="85" name="组合 84"/>
          <p:cNvGrpSpPr/>
          <p:nvPr/>
        </p:nvGrpSpPr>
        <p:grpSpPr>
          <a:xfrm>
            <a:off x="1434828" y="2439933"/>
            <a:ext cx="645957" cy="1180395"/>
            <a:chOff x="2095228" y="3527513"/>
            <a:chExt cx="645957" cy="1180395"/>
          </a:xfrm>
        </p:grpSpPr>
        <p:sp>
          <p:nvSpPr>
            <p:cNvPr id="55" name="圆角矩形 54"/>
            <p:cNvSpPr/>
            <p:nvPr/>
          </p:nvSpPr>
          <p:spPr>
            <a:xfrm>
              <a:off x="2095228" y="3527513"/>
              <a:ext cx="645957" cy="1180395"/>
            </a:xfrm>
            <a:prstGeom prst="roundRect">
              <a:avLst>
                <a:gd name="adj" fmla="val 50000"/>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Freeform 23"/>
            <p:cNvSpPr>
              <a:spLocks/>
            </p:cNvSpPr>
            <p:nvPr/>
          </p:nvSpPr>
          <p:spPr bwMode="auto">
            <a:xfrm>
              <a:off x="2213238" y="4178251"/>
              <a:ext cx="409932" cy="369809"/>
            </a:xfrm>
            <a:custGeom>
              <a:avLst/>
              <a:gdLst>
                <a:gd name="T0" fmla="*/ 359 w 367"/>
                <a:gd name="T1" fmla="*/ 169 h 324"/>
                <a:gd name="T2" fmla="*/ 199 w 367"/>
                <a:gd name="T3" fmla="*/ 8 h 324"/>
                <a:gd name="T4" fmla="*/ 169 w 367"/>
                <a:gd name="T5" fmla="*/ 8 h 324"/>
                <a:gd name="T6" fmla="*/ 8 w 367"/>
                <a:gd name="T7" fmla="*/ 169 h 324"/>
                <a:gd name="T8" fmla="*/ 15 w 367"/>
                <a:gd name="T9" fmla="*/ 184 h 324"/>
                <a:gd name="T10" fmla="*/ 49 w 367"/>
                <a:gd name="T11" fmla="*/ 184 h 324"/>
                <a:gd name="T12" fmla="*/ 49 w 367"/>
                <a:gd name="T13" fmla="*/ 308 h 324"/>
                <a:gd name="T14" fmla="*/ 65 w 367"/>
                <a:gd name="T15" fmla="*/ 324 h 324"/>
                <a:gd name="T16" fmla="*/ 143 w 367"/>
                <a:gd name="T17" fmla="*/ 324 h 324"/>
                <a:gd name="T18" fmla="*/ 143 w 367"/>
                <a:gd name="T19" fmla="*/ 200 h 324"/>
                <a:gd name="T20" fmla="*/ 225 w 367"/>
                <a:gd name="T21" fmla="*/ 200 h 324"/>
                <a:gd name="T22" fmla="*/ 225 w 367"/>
                <a:gd name="T23" fmla="*/ 324 h 324"/>
                <a:gd name="T24" fmla="*/ 306 w 367"/>
                <a:gd name="T25" fmla="*/ 324 h 324"/>
                <a:gd name="T26" fmla="*/ 319 w 367"/>
                <a:gd name="T27" fmla="*/ 308 h 324"/>
                <a:gd name="T28" fmla="*/ 319 w 367"/>
                <a:gd name="T29" fmla="*/ 184 h 324"/>
                <a:gd name="T30" fmla="*/ 352 w 367"/>
                <a:gd name="T31" fmla="*/ 184 h 324"/>
                <a:gd name="T32" fmla="*/ 359 w 367"/>
                <a:gd name="T33" fmla="*/ 169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67" h="324">
                  <a:moveTo>
                    <a:pt x="359" y="169"/>
                  </a:moveTo>
                  <a:cubicBezTo>
                    <a:pt x="199" y="8"/>
                    <a:pt x="199" y="8"/>
                    <a:pt x="199" y="8"/>
                  </a:cubicBezTo>
                  <a:cubicBezTo>
                    <a:pt x="190" y="0"/>
                    <a:pt x="177" y="0"/>
                    <a:pt x="169" y="8"/>
                  </a:cubicBezTo>
                  <a:cubicBezTo>
                    <a:pt x="8" y="169"/>
                    <a:pt x="8" y="169"/>
                    <a:pt x="8" y="169"/>
                  </a:cubicBezTo>
                  <a:cubicBezTo>
                    <a:pt x="0" y="177"/>
                    <a:pt x="3" y="184"/>
                    <a:pt x="15" y="184"/>
                  </a:cubicBezTo>
                  <a:cubicBezTo>
                    <a:pt x="49" y="184"/>
                    <a:pt x="49" y="184"/>
                    <a:pt x="49" y="184"/>
                  </a:cubicBezTo>
                  <a:cubicBezTo>
                    <a:pt x="49" y="308"/>
                    <a:pt x="49" y="308"/>
                    <a:pt x="49" y="308"/>
                  </a:cubicBezTo>
                  <a:cubicBezTo>
                    <a:pt x="49" y="317"/>
                    <a:pt x="49" y="324"/>
                    <a:pt x="65" y="324"/>
                  </a:cubicBezTo>
                  <a:cubicBezTo>
                    <a:pt x="143" y="324"/>
                    <a:pt x="143" y="324"/>
                    <a:pt x="143" y="324"/>
                  </a:cubicBezTo>
                  <a:cubicBezTo>
                    <a:pt x="143" y="200"/>
                    <a:pt x="143" y="200"/>
                    <a:pt x="143" y="200"/>
                  </a:cubicBezTo>
                  <a:cubicBezTo>
                    <a:pt x="225" y="200"/>
                    <a:pt x="225" y="200"/>
                    <a:pt x="225" y="200"/>
                  </a:cubicBezTo>
                  <a:cubicBezTo>
                    <a:pt x="225" y="324"/>
                    <a:pt x="225" y="324"/>
                    <a:pt x="225" y="324"/>
                  </a:cubicBezTo>
                  <a:cubicBezTo>
                    <a:pt x="306" y="324"/>
                    <a:pt x="306" y="324"/>
                    <a:pt x="306" y="324"/>
                  </a:cubicBezTo>
                  <a:cubicBezTo>
                    <a:pt x="319" y="324"/>
                    <a:pt x="319" y="317"/>
                    <a:pt x="319" y="308"/>
                  </a:cubicBezTo>
                  <a:cubicBezTo>
                    <a:pt x="319" y="184"/>
                    <a:pt x="319" y="184"/>
                    <a:pt x="319" y="184"/>
                  </a:cubicBezTo>
                  <a:cubicBezTo>
                    <a:pt x="352" y="184"/>
                    <a:pt x="352" y="184"/>
                    <a:pt x="352" y="184"/>
                  </a:cubicBezTo>
                  <a:cubicBezTo>
                    <a:pt x="364" y="184"/>
                    <a:pt x="367" y="177"/>
                    <a:pt x="359" y="169"/>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6" name="椭圆 5"/>
          <p:cNvSpPr/>
          <p:nvPr/>
        </p:nvSpPr>
        <p:spPr>
          <a:xfrm>
            <a:off x="780253" y="1010179"/>
            <a:ext cx="1955102" cy="1955100"/>
          </a:xfrm>
          <a:prstGeom prst="ellipse">
            <a:avLst/>
          </a:prstGeom>
          <a:gradFill rotWithShape="1">
            <a:gsLst>
              <a:gs pos="63000">
                <a:srgbClr val="ECECEC"/>
              </a:gs>
              <a:gs pos="100000">
                <a:srgbClr val="F7F7F7"/>
              </a:gs>
              <a:gs pos="9000">
                <a:srgbClr val="BEBEBE"/>
              </a:gs>
            </a:gsLst>
            <a:lin ang="7800000" scaled="0"/>
          </a:gradFill>
          <a:ln w="34925">
            <a:gradFill>
              <a:gsLst>
                <a:gs pos="0">
                  <a:schemeClr val="bg1"/>
                </a:gs>
                <a:gs pos="100000">
                  <a:schemeClr val="bg1">
                    <a:lumMod val="85000"/>
                  </a:schemeClr>
                </a:gs>
              </a:gsLst>
              <a:lin ang="7800000" scaled="0"/>
            </a:gradFill>
          </a:ln>
          <a:effectLst>
            <a:outerShdw blurRad="203200" dist="127000" dir="7200000" sx="102000" sy="102000" algn="ctr" rotWithShape="0">
              <a:schemeClr val="tx1">
                <a:lumMod val="90000"/>
                <a:lumOff val="10000"/>
                <a:alpha val="40000"/>
              </a:schemeClr>
            </a:outerShdw>
          </a:effectLst>
        </p:spPr>
        <p:txBody>
          <a:bodyPr wrap="none" anchor="ctr"/>
          <a:lstStyle/>
          <a:p>
            <a:pPr latinLnBrk="1"/>
            <a:endParaRPr kumimoji="1" lang="zh-CN" altLang="en-US" sz="2400">
              <a:solidFill>
                <a:srgbClr val="000000"/>
              </a:solidFill>
              <a:latin typeface="굴림" charset="-127"/>
              <a:ea typeface="굴림" charset="-127"/>
            </a:endParaRPr>
          </a:p>
        </p:txBody>
      </p:sp>
      <p:sp>
        <p:nvSpPr>
          <p:cNvPr id="62" name="TextBox 15"/>
          <p:cNvSpPr txBox="1"/>
          <p:nvPr/>
        </p:nvSpPr>
        <p:spPr>
          <a:xfrm>
            <a:off x="932027" y="1588040"/>
            <a:ext cx="1651551" cy="707886"/>
          </a:xfrm>
          <a:prstGeom prst="rect">
            <a:avLst/>
          </a:prstGeom>
          <a:noFill/>
        </p:spPr>
        <p:txBody>
          <a:bodyPr wrap="square" rtlCol="0" anchor="ctr">
            <a:spAutoFit/>
          </a:bodyPr>
          <a:lstStyle>
            <a:defPPr>
              <a:defRPr lang="en-US"/>
            </a:defPPr>
            <a:lvl1pPr>
              <a:lnSpc>
                <a:spcPct val="130000"/>
              </a:lnSpc>
              <a:defRPr sz="5400" b="1">
                <a:solidFill>
                  <a:schemeClr val="tx1">
                    <a:lumMod val="65000"/>
                    <a:lumOff val="35000"/>
                  </a:schemeClr>
                </a:solidFill>
                <a:latin typeface="Agency FB" pitchFamily="34" charset="0"/>
                <a:ea typeface="微软雅黑" pitchFamily="34" charset="-122"/>
                <a:cs typeface="Calibri" pitchFamily="34" charset="0"/>
              </a:defRPr>
            </a:lvl1pPr>
          </a:lstStyle>
          <a:p>
            <a:pPr lvl="0" algn="ctr" fontAlgn="ctr">
              <a:lnSpc>
                <a:spcPct val="100000"/>
              </a:lnSpc>
              <a:defRPr/>
            </a:pPr>
            <a:r>
              <a:rPr kumimoji="0" lang="en-US" altLang="zh-CN" sz="4000" b="1" i="0" u="none" strike="noStrike" kern="0" cap="none" spc="0" normalizeH="0" baseline="0" noProof="0" dirty="0">
                <a:ln>
                  <a:noFill/>
                </a:ln>
                <a:solidFill>
                  <a:sysClr val="windowText" lastClr="000000">
                    <a:lumMod val="75000"/>
                    <a:lumOff val="25000"/>
                  </a:sysClr>
                </a:solidFill>
                <a:effectLst/>
                <a:uLnTx/>
                <a:uFillTx/>
                <a:latin typeface="Arial Rounded MT Bold" pitchFamily="34" charset="0"/>
                <a:ea typeface="微软雅黑" pitchFamily="34" charset="-122"/>
                <a:cs typeface="Calibri" pitchFamily="34" charset="0"/>
              </a:rPr>
              <a:t>2</a:t>
            </a:r>
            <a:endParaRPr kumimoji="0" lang="zh-CN" altLang="en-US" sz="4000" b="1" i="0" u="none" strike="noStrike" kern="0" cap="none" spc="0" normalizeH="0" baseline="0" noProof="0" dirty="0">
              <a:ln>
                <a:noFill/>
              </a:ln>
              <a:solidFill>
                <a:sysClr val="windowText" lastClr="000000">
                  <a:lumMod val="75000"/>
                  <a:lumOff val="25000"/>
                </a:sysClr>
              </a:solidFill>
              <a:effectLst/>
              <a:uLnTx/>
              <a:uFillTx/>
              <a:latin typeface="Arial Rounded MT Bold" pitchFamily="34" charset="0"/>
              <a:ea typeface="微软雅黑" pitchFamily="34" charset="-122"/>
              <a:cs typeface="Calibri" pitchFamily="34" charset="0"/>
            </a:endParaRPr>
          </a:p>
        </p:txBody>
      </p:sp>
      <p:sp>
        <p:nvSpPr>
          <p:cNvPr id="39" name="矩形 38"/>
          <p:cNvSpPr>
            <a:spLocks noChangeArrowheads="1"/>
          </p:cNvSpPr>
          <p:nvPr/>
        </p:nvSpPr>
        <p:spPr bwMode="auto">
          <a:xfrm>
            <a:off x="4670779" y="418828"/>
            <a:ext cx="2850441"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a:spcBef>
                <a:spcPct val="0"/>
              </a:spcBef>
              <a:buNone/>
            </a:pPr>
            <a:r>
              <a:rPr lang="en-US" altLang="zh-CN"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2.2.2 </a:t>
            </a:r>
            <a:r>
              <a:rPr lang="zh-CN" altLang="en-US"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其他范例</a:t>
            </a:r>
            <a:endParaRPr lang="zh-CN" altLang="en-US" b="1" dirty="0">
              <a:solidFill>
                <a:schemeClr val="tx1">
                  <a:lumMod val="65000"/>
                  <a:lumOff val="35000"/>
                </a:schemeClr>
              </a:solidFill>
              <a:latin typeface="Arial" panose="020B0604020202020204" pitchFamily="34" charset="0"/>
              <a:ea typeface="宋体" pitchFamily="2" charset="-122"/>
              <a:cs typeface="Arial" panose="020B0604020202020204" pitchFamily="34" charset="0"/>
            </a:endParaRPr>
          </a:p>
        </p:txBody>
      </p:sp>
      <p:sp>
        <p:nvSpPr>
          <p:cNvPr id="40" name="TextBox 15">
            <a:extLst>
              <a:ext uri="{FF2B5EF4-FFF2-40B4-BE49-F238E27FC236}">
                <a16:creationId xmlns:a16="http://schemas.microsoft.com/office/drawing/2014/main" id="{F254BAE2-BB63-4B75-A418-CDC572F3CF95}"/>
              </a:ext>
            </a:extLst>
          </p:cNvPr>
          <p:cNvSpPr txBox="1"/>
          <p:nvPr/>
        </p:nvSpPr>
        <p:spPr>
          <a:xfrm>
            <a:off x="7350584" y="390583"/>
            <a:ext cx="4292743" cy="584775"/>
          </a:xfrm>
          <a:prstGeom prst="rect">
            <a:avLst/>
          </a:prstGeom>
          <a:noFill/>
        </p:spPr>
        <p:txBody>
          <a:bodyPr wrap="square" rtlCol="0" anchor="ctr">
            <a:spAutoFit/>
          </a:bodyPr>
          <a:lstStyle>
            <a:defPPr>
              <a:defRPr lang="en-US"/>
            </a:defPPr>
            <a:lvl1pPr>
              <a:lnSpc>
                <a:spcPct val="130000"/>
              </a:lnSpc>
              <a:defRPr sz="5400" b="1">
                <a:solidFill>
                  <a:schemeClr val="tx1">
                    <a:lumMod val="65000"/>
                    <a:lumOff val="35000"/>
                  </a:schemeClr>
                </a:solidFill>
                <a:latin typeface="Agency FB" pitchFamily="34" charset="0"/>
                <a:ea typeface="微软雅黑" pitchFamily="34" charset="-122"/>
                <a:cs typeface="Calibri" pitchFamily="34" charset="0"/>
              </a:defRPr>
            </a:lvl1pPr>
          </a:lstStyle>
          <a:p>
            <a:pPr lvl="0" algn="ctr" fontAlgn="ctr">
              <a:lnSpc>
                <a:spcPct val="100000"/>
              </a:lnSpc>
              <a:defRPr/>
            </a:pPr>
            <a:r>
              <a:rPr lang="en-US" altLang="zh-CN" sz="3200" kern="0" dirty="0">
                <a:solidFill>
                  <a:sysClr val="windowText" lastClr="000000">
                    <a:lumMod val="75000"/>
                    <a:lumOff val="25000"/>
                  </a:sysClr>
                </a:solidFill>
                <a:latin typeface="Arial Rounded MT Bold" pitchFamily="34" charset="0"/>
              </a:rPr>
              <a:t>【</a:t>
            </a:r>
            <a:r>
              <a:rPr lang="zh-CN" altLang="en-US" sz="3200" kern="0" dirty="0">
                <a:solidFill>
                  <a:sysClr val="windowText" lastClr="000000">
                    <a:lumMod val="75000"/>
                    <a:lumOff val="25000"/>
                  </a:sysClr>
                </a:solidFill>
                <a:latin typeface="Arial Rounded MT Bold" pitchFamily="34" charset="0"/>
              </a:rPr>
              <a:t>例</a:t>
            </a:r>
            <a:r>
              <a:rPr lang="en-US" altLang="zh-CN" sz="3200" kern="0" dirty="0">
                <a:solidFill>
                  <a:sysClr val="windowText" lastClr="000000">
                    <a:lumMod val="75000"/>
                    <a:lumOff val="25000"/>
                  </a:sysClr>
                </a:solidFill>
                <a:latin typeface="Arial Rounded MT Bold" pitchFamily="34" charset="0"/>
              </a:rPr>
              <a:t>2-12】</a:t>
            </a:r>
            <a:r>
              <a:rPr lang="zh-CN" altLang="en-US" sz="3200" kern="0" dirty="0">
                <a:solidFill>
                  <a:sysClr val="windowText" lastClr="000000">
                    <a:lumMod val="75000"/>
                    <a:lumOff val="25000"/>
                  </a:sysClr>
                </a:solidFill>
                <a:latin typeface="Arial Rounded MT Bold" pitchFamily="34" charset="0"/>
              </a:rPr>
              <a:t>狱吏问题</a:t>
            </a:r>
            <a:endParaRPr kumimoji="0" lang="zh-CN" altLang="en-US" sz="3200" b="1" i="0" u="none" strike="noStrike" kern="0" cap="none" spc="0" normalizeH="0" baseline="0" noProof="0" dirty="0">
              <a:ln>
                <a:noFill/>
              </a:ln>
              <a:solidFill>
                <a:sysClr val="windowText" lastClr="000000">
                  <a:lumMod val="75000"/>
                  <a:lumOff val="25000"/>
                </a:sysClr>
              </a:solidFill>
              <a:effectLst/>
              <a:uLnTx/>
              <a:uFillTx/>
              <a:latin typeface="Arial Rounded MT Bold" pitchFamily="34" charset="0"/>
            </a:endParaRPr>
          </a:p>
        </p:txBody>
      </p:sp>
      <p:sp>
        <p:nvSpPr>
          <p:cNvPr id="46" name="矩形 45">
            <a:extLst>
              <a:ext uri="{FF2B5EF4-FFF2-40B4-BE49-F238E27FC236}">
                <a16:creationId xmlns:a16="http://schemas.microsoft.com/office/drawing/2014/main" id="{6E12A434-2D6E-4811-84DE-448FB3B30FDB}"/>
              </a:ext>
            </a:extLst>
          </p:cNvPr>
          <p:cNvSpPr/>
          <p:nvPr/>
        </p:nvSpPr>
        <p:spPr>
          <a:xfrm>
            <a:off x="3118707" y="1234457"/>
            <a:ext cx="8551967" cy="3785644"/>
          </a:xfrm>
          <a:prstGeom prst="rect">
            <a:avLst/>
          </a:prstGeom>
        </p:spPr>
        <p:txBody>
          <a:bodyPr wrap="square" lIns="91431" tIns="45716" rIns="91431" bIns="45716">
            <a:spAutoFit/>
          </a:bodyPr>
          <a:lstStyle/>
          <a:p>
            <a:r>
              <a:rPr lang="zh-CN" altLang="en-US" sz="2400" b="1" dirty="0">
                <a:solidFill>
                  <a:srgbClr val="FF0000"/>
                </a:solidFill>
                <a:latin typeface="微软雅黑" pitchFamily="34" charset="-122"/>
                <a:ea typeface="微软雅黑" pitchFamily="34" charset="-122"/>
              </a:rPr>
              <a:t>问题分析：</a:t>
            </a:r>
            <a:r>
              <a:rPr lang="zh-CN" altLang="en-US" sz="2400" dirty="0">
                <a:latin typeface="微软雅黑" pitchFamily="34" charset="-122"/>
                <a:ea typeface="微软雅黑" pitchFamily="34" charset="-122"/>
              </a:rPr>
              <a:t>门锁转动规则的另一种理解：第一次转动的是编号为</a:t>
            </a:r>
            <a:r>
              <a:rPr lang="en-US" altLang="zh-CN" sz="2400" dirty="0">
                <a:latin typeface="微软雅黑" pitchFamily="34" charset="-122"/>
                <a:ea typeface="微软雅黑" pitchFamily="34" charset="-122"/>
              </a:rPr>
              <a:t>1</a:t>
            </a:r>
            <a:r>
              <a:rPr lang="zh-CN" altLang="en-US" sz="2400" dirty="0">
                <a:latin typeface="微软雅黑" pitchFamily="34" charset="-122"/>
                <a:ea typeface="微软雅黑" pitchFamily="34" charset="-122"/>
              </a:rPr>
              <a:t>的倍数的牢房；第二次转动的是编号为</a:t>
            </a:r>
            <a:r>
              <a:rPr lang="en-US" altLang="zh-CN" sz="2400" dirty="0">
                <a:latin typeface="微软雅黑" pitchFamily="34" charset="-122"/>
                <a:ea typeface="微软雅黑" pitchFamily="34" charset="-122"/>
              </a:rPr>
              <a:t>2</a:t>
            </a:r>
            <a:r>
              <a:rPr lang="zh-CN" altLang="en-US" sz="2400" dirty="0">
                <a:latin typeface="微软雅黑" pitchFamily="34" charset="-122"/>
                <a:ea typeface="微软雅黑" pitchFamily="34" charset="-122"/>
              </a:rPr>
              <a:t>的倍数的牢房；第三次转动的是编号为</a:t>
            </a:r>
            <a:r>
              <a:rPr lang="en-US" altLang="zh-CN" sz="2400" dirty="0">
                <a:latin typeface="微软雅黑" pitchFamily="34" charset="-122"/>
                <a:ea typeface="微软雅黑" pitchFamily="34" charset="-122"/>
              </a:rPr>
              <a:t>3</a:t>
            </a:r>
            <a:r>
              <a:rPr lang="zh-CN" altLang="en-US" sz="2400" dirty="0">
                <a:latin typeface="微软雅黑" pitchFamily="34" charset="-122"/>
                <a:ea typeface="微软雅黑" pitchFamily="34" charset="-122"/>
              </a:rPr>
              <a:t>的倍数的牢房；</a:t>
            </a:r>
            <a:r>
              <a:rPr lang="en-US" altLang="zh-CN" sz="2400" dirty="0">
                <a:latin typeface="微软雅黑" pitchFamily="34" charset="-122"/>
                <a:ea typeface="微软雅黑" pitchFamily="34" charset="-122"/>
              </a:rPr>
              <a:t>……</a:t>
            </a:r>
            <a:r>
              <a:rPr lang="zh-CN" altLang="en-US" sz="2400" dirty="0">
                <a:latin typeface="微软雅黑" pitchFamily="34" charset="-122"/>
                <a:ea typeface="微软雅黑" pitchFamily="34" charset="-122"/>
              </a:rPr>
              <a:t>。则狱吏问题是一个关于因子个数的问题。</a:t>
            </a:r>
            <a:endParaRPr lang="en-US" altLang="zh-CN" sz="2400" dirty="0">
              <a:latin typeface="微软雅黑" pitchFamily="34" charset="-122"/>
              <a:ea typeface="微软雅黑" pitchFamily="34" charset="-122"/>
            </a:endParaRPr>
          </a:p>
          <a:p>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令</a:t>
            </a:r>
            <a:r>
              <a:rPr lang="en-US" altLang="zh-CN" sz="2400" dirty="0">
                <a:latin typeface="微软雅黑" pitchFamily="34" charset="-122"/>
                <a:ea typeface="微软雅黑" pitchFamily="34" charset="-122"/>
              </a:rPr>
              <a:t>d(n)</a:t>
            </a:r>
            <a:r>
              <a:rPr lang="zh-CN" altLang="en-US" sz="2400" dirty="0">
                <a:latin typeface="微软雅黑" pitchFamily="34" charset="-122"/>
                <a:ea typeface="微软雅黑" pitchFamily="34" charset="-122"/>
              </a:rPr>
              <a:t>为自然数</a:t>
            </a:r>
            <a:r>
              <a:rPr lang="en-US" altLang="zh-CN" sz="2400" dirty="0">
                <a:latin typeface="微软雅黑" pitchFamily="34" charset="-122"/>
                <a:ea typeface="微软雅黑" pitchFamily="34" charset="-122"/>
              </a:rPr>
              <a:t>n</a:t>
            </a:r>
            <a:r>
              <a:rPr lang="zh-CN" altLang="en-US" sz="2400" dirty="0">
                <a:latin typeface="微软雅黑" pitchFamily="34" charset="-122"/>
                <a:ea typeface="微软雅黑" pitchFamily="34" charset="-122"/>
              </a:rPr>
              <a:t>的因子个数</a:t>
            </a:r>
            <a:r>
              <a:rPr lang="en-US" altLang="zh-CN" sz="2400" dirty="0">
                <a:latin typeface="微软雅黑" pitchFamily="34" charset="-122"/>
                <a:ea typeface="微软雅黑" pitchFamily="34" charset="-122"/>
              </a:rPr>
              <a:t>(</a:t>
            </a:r>
            <a:r>
              <a:rPr lang="zh-CN" altLang="en-US" sz="2400" dirty="0">
                <a:solidFill>
                  <a:srgbClr val="C00000"/>
                </a:solidFill>
                <a:latin typeface="微软雅黑" pitchFamily="34" charset="-122"/>
                <a:ea typeface="微软雅黑" pitchFamily="34" charset="-122"/>
              </a:rPr>
              <a:t>注意：不计重复的因子</a:t>
            </a:r>
            <a:r>
              <a:rPr lang="en-US" altLang="zh-CN" sz="2400" dirty="0">
                <a:solidFill>
                  <a:srgbClr val="C00000"/>
                </a:solidFill>
                <a:latin typeface="微软雅黑" pitchFamily="34" charset="-122"/>
                <a:ea typeface="微软雅黑" pitchFamily="34" charset="-122"/>
              </a:rPr>
              <a:t>)</a:t>
            </a:r>
            <a:r>
              <a:rPr lang="zh-CN" altLang="en-US" sz="2400" dirty="0">
                <a:latin typeface="微软雅黑" pitchFamily="34" charset="-122"/>
                <a:ea typeface="微软雅黑" pitchFamily="34" charset="-122"/>
              </a:rPr>
              <a:t>，如</a:t>
            </a:r>
            <a:r>
              <a:rPr lang="en-US" altLang="zh-CN" sz="2400" dirty="0">
                <a:latin typeface="微软雅黑" pitchFamily="34" charset="-122"/>
                <a:ea typeface="微软雅黑" pitchFamily="34" charset="-122"/>
              </a:rPr>
              <a:t>4</a:t>
            </a:r>
            <a:r>
              <a:rPr lang="zh-CN" altLang="en-US" sz="2400" dirty="0">
                <a:latin typeface="微软雅黑" pitchFamily="34" charset="-122"/>
                <a:ea typeface="微软雅黑" pitchFamily="34" charset="-122"/>
              </a:rPr>
              <a:t>的因子为</a:t>
            </a:r>
            <a:r>
              <a:rPr lang="en-US" altLang="zh-CN" sz="2400" dirty="0">
                <a:latin typeface="微软雅黑" pitchFamily="34" charset="-122"/>
                <a:ea typeface="微软雅黑" pitchFamily="34" charset="-122"/>
              </a:rPr>
              <a:t>1</a:t>
            </a:r>
            <a:r>
              <a:rPr lang="zh-CN" altLang="en-US" sz="2400" dirty="0">
                <a:latin typeface="微软雅黑" pitchFamily="34" charset="-122"/>
                <a:ea typeface="微软雅黑" pitchFamily="34" charset="-122"/>
              </a:rPr>
              <a:t>，</a:t>
            </a:r>
            <a:r>
              <a:rPr lang="en-US" altLang="zh-CN" sz="2400" dirty="0">
                <a:latin typeface="微软雅黑" pitchFamily="34" charset="-122"/>
                <a:ea typeface="微软雅黑" pitchFamily="34" charset="-122"/>
              </a:rPr>
              <a:t>2</a:t>
            </a:r>
            <a:r>
              <a:rPr lang="zh-CN" altLang="en-US" sz="2400" dirty="0">
                <a:latin typeface="微软雅黑" pitchFamily="34" charset="-122"/>
                <a:ea typeface="微软雅黑" pitchFamily="34" charset="-122"/>
              </a:rPr>
              <a:t>，</a:t>
            </a:r>
            <a:r>
              <a:rPr lang="en-US" altLang="zh-CN" sz="2400" dirty="0">
                <a:latin typeface="微软雅黑" pitchFamily="34" charset="-122"/>
                <a:ea typeface="微软雅黑" pitchFamily="34" charset="-122"/>
              </a:rPr>
              <a:t>4</a:t>
            </a:r>
            <a:r>
              <a:rPr lang="zh-CN" altLang="en-US" sz="2400" dirty="0">
                <a:latin typeface="微软雅黑" pitchFamily="34" charset="-122"/>
                <a:ea typeface="微软雅黑" pitchFamily="34" charset="-122"/>
              </a:rPr>
              <a:t>共三个因子，而非</a:t>
            </a:r>
            <a:r>
              <a:rPr lang="en-US" altLang="zh-CN" sz="2400" dirty="0">
                <a:latin typeface="微软雅黑" pitchFamily="34" charset="-122"/>
                <a:ea typeface="微软雅黑" pitchFamily="34" charset="-122"/>
              </a:rPr>
              <a:t>1</a:t>
            </a:r>
            <a:r>
              <a:rPr lang="zh-CN" altLang="en-US" sz="2400" dirty="0">
                <a:latin typeface="微软雅黑" pitchFamily="34" charset="-122"/>
                <a:ea typeface="微软雅黑" pitchFamily="34" charset="-122"/>
              </a:rPr>
              <a:t>，</a:t>
            </a:r>
            <a:r>
              <a:rPr lang="en-US" altLang="zh-CN" sz="2400" dirty="0">
                <a:latin typeface="微软雅黑" pitchFamily="34" charset="-122"/>
                <a:ea typeface="微软雅黑" pitchFamily="34" charset="-122"/>
              </a:rPr>
              <a:t>2</a:t>
            </a:r>
            <a:r>
              <a:rPr lang="zh-CN" altLang="en-US" sz="2400" dirty="0">
                <a:latin typeface="微软雅黑" pitchFamily="34" charset="-122"/>
                <a:ea typeface="微软雅黑" pitchFamily="34" charset="-122"/>
              </a:rPr>
              <a:t>，</a:t>
            </a:r>
            <a:r>
              <a:rPr lang="en-US" altLang="zh-CN" sz="2400" dirty="0">
                <a:latin typeface="微软雅黑" pitchFamily="34" charset="-122"/>
                <a:ea typeface="微软雅黑" pitchFamily="34" charset="-122"/>
              </a:rPr>
              <a:t>2</a:t>
            </a:r>
            <a:r>
              <a:rPr lang="zh-CN" altLang="en-US" sz="2400" dirty="0">
                <a:latin typeface="微软雅黑" pitchFamily="34" charset="-122"/>
                <a:ea typeface="微软雅黑" pitchFamily="34" charset="-122"/>
              </a:rPr>
              <a:t>，</a:t>
            </a:r>
            <a:r>
              <a:rPr lang="en-US" altLang="zh-CN" sz="2400" dirty="0">
                <a:latin typeface="微软雅黑" pitchFamily="34" charset="-122"/>
                <a:ea typeface="微软雅黑" pitchFamily="34" charset="-122"/>
              </a:rPr>
              <a:t>4</a:t>
            </a:r>
            <a:r>
              <a:rPr lang="zh-CN" altLang="en-US" sz="2400" dirty="0">
                <a:latin typeface="微软雅黑" pitchFamily="34" charset="-122"/>
                <a:ea typeface="微软雅黑" pitchFamily="34" charset="-122"/>
              </a:rPr>
              <a:t>，则</a:t>
            </a:r>
            <a:r>
              <a:rPr lang="en-US" altLang="zh-CN" sz="2400" dirty="0">
                <a:latin typeface="微软雅黑" pitchFamily="34" charset="-122"/>
                <a:ea typeface="微软雅黑" pitchFamily="34" charset="-122"/>
              </a:rPr>
              <a:t>d(n)</a:t>
            </a:r>
            <a:r>
              <a:rPr lang="zh-CN" altLang="en-US" sz="2400" dirty="0">
                <a:latin typeface="微软雅黑" pitchFamily="34" charset="-122"/>
                <a:ea typeface="微软雅黑" pitchFamily="34" charset="-122"/>
              </a:rPr>
              <a:t>有的为奇数，有的为偶数。如下表所示。</a:t>
            </a:r>
            <a:endParaRPr lang="en-US" altLang="zh-CN" sz="2400" dirty="0">
              <a:latin typeface="微软雅黑" pitchFamily="34" charset="-122"/>
              <a:ea typeface="微软雅黑" pitchFamily="34" charset="-122"/>
            </a:endParaRPr>
          </a:p>
          <a:p>
            <a:r>
              <a:rPr lang="zh-CN" altLang="zh-CN" sz="2400" b="1" dirty="0">
                <a:solidFill>
                  <a:srgbClr val="FF0000"/>
                </a:solidFill>
              </a:rPr>
              <a:t>数学模型</a:t>
            </a:r>
            <a:r>
              <a:rPr lang="en-US" altLang="zh-CN" sz="2400" b="1" dirty="0">
                <a:solidFill>
                  <a:srgbClr val="FF0000"/>
                </a:solidFill>
              </a:rPr>
              <a:t>1</a:t>
            </a:r>
            <a:r>
              <a:rPr lang="zh-CN" altLang="zh-CN" sz="2400" dirty="0"/>
              <a:t>：由于牢房的门</a:t>
            </a:r>
            <a:r>
              <a:rPr lang="zh-CN" altLang="en-US" sz="2400" dirty="0"/>
              <a:t>初始</a:t>
            </a:r>
            <a:r>
              <a:rPr lang="zh-CN" altLang="zh-CN" sz="2400" dirty="0"/>
              <a:t>是关</a:t>
            </a:r>
            <a:r>
              <a:rPr lang="zh-CN" altLang="en-US" sz="2400" dirty="0"/>
              <a:t>闭的</a:t>
            </a:r>
            <a:r>
              <a:rPr lang="zh-CN" altLang="zh-CN" sz="2400" dirty="0"/>
              <a:t>，</a:t>
            </a:r>
            <a:r>
              <a:rPr lang="zh-CN" altLang="en-US" sz="2400" dirty="0">
                <a:solidFill>
                  <a:srgbClr val="C00000"/>
                </a:solidFill>
              </a:rPr>
              <a:t>当</a:t>
            </a:r>
            <a:r>
              <a:rPr lang="zh-CN" altLang="zh-CN" sz="2400" dirty="0">
                <a:solidFill>
                  <a:srgbClr val="C00000"/>
                </a:solidFill>
              </a:rPr>
              <a:t>编号</a:t>
            </a:r>
            <a:r>
              <a:rPr lang="en-US" altLang="zh-CN" sz="2400" dirty="0">
                <a:solidFill>
                  <a:srgbClr val="C00000"/>
                </a:solidFill>
              </a:rPr>
              <a:t> </a:t>
            </a:r>
            <a:r>
              <a:rPr lang="en-US" altLang="zh-CN" sz="2400" dirty="0" err="1">
                <a:solidFill>
                  <a:srgbClr val="C00000"/>
                </a:solidFill>
              </a:rPr>
              <a:t>i</a:t>
            </a:r>
            <a:r>
              <a:rPr lang="en-US" altLang="zh-CN" sz="2400" dirty="0">
                <a:solidFill>
                  <a:srgbClr val="C00000"/>
                </a:solidFill>
              </a:rPr>
              <a:t> </a:t>
            </a:r>
            <a:r>
              <a:rPr lang="zh-CN" altLang="zh-CN" sz="2400" dirty="0">
                <a:solidFill>
                  <a:srgbClr val="C00000"/>
                </a:solidFill>
              </a:rPr>
              <a:t>所含</a:t>
            </a:r>
            <a:r>
              <a:rPr lang="en-US" altLang="zh-CN" sz="2400" dirty="0">
                <a:solidFill>
                  <a:srgbClr val="C00000"/>
                </a:solidFill>
              </a:rPr>
              <a:t>1~ </a:t>
            </a:r>
            <a:r>
              <a:rPr lang="en-US" altLang="zh-CN" sz="2400" dirty="0" err="1">
                <a:solidFill>
                  <a:srgbClr val="C00000"/>
                </a:solidFill>
              </a:rPr>
              <a:t>i</a:t>
            </a:r>
            <a:r>
              <a:rPr lang="zh-CN" altLang="zh-CN" sz="2400" dirty="0">
                <a:solidFill>
                  <a:srgbClr val="C00000"/>
                </a:solidFill>
              </a:rPr>
              <a:t>之间的不重复因子个数为奇数时</a:t>
            </a:r>
            <a:r>
              <a:rPr lang="zh-CN" altLang="zh-CN" sz="2400" dirty="0"/>
              <a:t>，</a:t>
            </a:r>
            <a:r>
              <a:rPr lang="zh-CN" altLang="en-US" sz="2400" dirty="0"/>
              <a:t>则</a:t>
            </a:r>
            <a:r>
              <a:rPr lang="zh-CN" altLang="zh-CN" sz="2400" dirty="0"/>
              <a:t>编号为</a:t>
            </a:r>
            <a:r>
              <a:rPr lang="en-US" altLang="zh-CN" sz="2400" dirty="0"/>
              <a:t> </a:t>
            </a:r>
            <a:r>
              <a:rPr lang="en-US" altLang="zh-CN" sz="2400" dirty="0" err="1"/>
              <a:t>i</a:t>
            </a:r>
            <a:r>
              <a:rPr lang="en-US" altLang="zh-CN" sz="2400" dirty="0"/>
              <a:t> </a:t>
            </a:r>
            <a:r>
              <a:rPr lang="zh-CN" altLang="zh-CN" sz="2400" dirty="0"/>
              <a:t>的牢房最后是打开的，反之，牢房最后是关闭的。</a:t>
            </a:r>
            <a:endParaRPr lang="en-US" altLang="zh-CN" sz="2400" dirty="0"/>
          </a:p>
        </p:txBody>
      </p:sp>
      <p:graphicFrame>
        <p:nvGraphicFramePr>
          <p:cNvPr id="3" name="表格 2">
            <a:extLst>
              <a:ext uri="{FF2B5EF4-FFF2-40B4-BE49-F238E27FC236}">
                <a16:creationId xmlns:a16="http://schemas.microsoft.com/office/drawing/2014/main" id="{FECE8230-338F-4B90-923D-BDAC3C60CE83}"/>
              </a:ext>
            </a:extLst>
          </p:cNvPr>
          <p:cNvGraphicFramePr>
            <a:graphicFrameLocks noGrp="1"/>
          </p:cNvGraphicFramePr>
          <p:nvPr>
            <p:extLst>
              <p:ext uri="{D42A27DB-BD31-4B8C-83A1-F6EECF244321}">
                <p14:modId xmlns:p14="http://schemas.microsoft.com/office/powerpoint/2010/main" val="252562211"/>
              </p:ext>
            </p:extLst>
          </p:nvPr>
        </p:nvGraphicFramePr>
        <p:xfrm>
          <a:off x="2405222" y="5250963"/>
          <a:ext cx="9080501" cy="800202"/>
        </p:xfrm>
        <a:graphic>
          <a:graphicData uri="http://schemas.openxmlformats.org/drawingml/2006/table">
            <a:tbl>
              <a:tblPr firstRow="1" firstCol="1" bandRow="1">
                <a:tableStyleId>{5C22544A-7EE6-4342-B048-85BDC9FD1C3A}</a:tableStyleId>
              </a:tblPr>
              <a:tblGrid>
                <a:gridCol w="654240">
                  <a:extLst>
                    <a:ext uri="{9D8B030D-6E8A-4147-A177-3AD203B41FA5}">
                      <a16:colId xmlns:a16="http://schemas.microsoft.com/office/drawing/2014/main" val="735605153"/>
                    </a:ext>
                  </a:extLst>
                </a:gridCol>
                <a:gridCol w="463508">
                  <a:extLst>
                    <a:ext uri="{9D8B030D-6E8A-4147-A177-3AD203B41FA5}">
                      <a16:colId xmlns:a16="http://schemas.microsoft.com/office/drawing/2014/main" val="3554916029"/>
                    </a:ext>
                  </a:extLst>
                </a:gridCol>
                <a:gridCol w="463508">
                  <a:extLst>
                    <a:ext uri="{9D8B030D-6E8A-4147-A177-3AD203B41FA5}">
                      <a16:colId xmlns:a16="http://schemas.microsoft.com/office/drawing/2014/main" val="1932599170"/>
                    </a:ext>
                  </a:extLst>
                </a:gridCol>
                <a:gridCol w="464574">
                  <a:extLst>
                    <a:ext uri="{9D8B030D-6E8A-4147-A177-3AD203B41FA5}">
                      <a16:colId xmlns:a16="http://schemas.microsoft.com/office/drawing/2014/main" val="1101554515"/>
                    </a:ext>
                  </a:extLst>
                </a:gridCol>
                <a:gridCol w="464574">
                  <a:extLst>
                    <a:ext uri="{9D8B030D-6E8A-4147-A177-3AD203B41FA5}">
                      <a16:colId xmlns:a16="http://schemas.microsoft.com/office/drawing/2014/main" val="2290995476"/>
                    </a:ext>
                  </a:extLst>
                </a:gridCol>
                <a:gridCol w="464574">
                  <a:extLst>
                    <a:ext uri="{9D8B030D-6E8A-4147-A177-3AD203B41FA5}">
                      <a16:colId xmlns:a16="http://schemas.microsoft.com/office/drawing/2014/main" val="1018690977"/>
                    </a:ext>
                  </a:extLst>
                </a:gridCol>
                <a:gridCol w="464574">
                  <a:extLst>
                    <a:ext uri="{9D8B030D-6E8A-4147-A177-3AD203B41FA5}">
                      <a16:colId xmlns:a16="http://schemas.microsoft.com/office/drawing/2014/main" val="303171509"/>
                    </a:ext>
                  </a:extLst>
                </a:gridCol>
                <a:gridCol w="464574">
                  <a:extLst>
                    <a:ext uri="{9D8B030D-6E8A-4147-A177-3AD203B41FA5}">
                      <a16:colId xmlns:a16="http://schemas.microsoft.com/office/drawing/2014/main" val="485588618"/>
                    </a:ext>
                  </a:extLst>
                </a:gridCol>
                <a:gridCol w="464574">
                  <a:extLst>
                    <a:ext uri="{9D8B030D-6E8A-4147-A177-3AD203B41FA5}">
                      <a16:colId xmlns:a16="http://schemas.microsoft.com/office/drawing/2014/main" val="371241446"/>
                    </a:ext>
                  </a:extLst>
                </a:gridCol>
                <a:gridCol w="464574">
                  <a:extLst>
                    <a:ext uri="{9D8B030D-6E8A-4147-A177-3AD203B41FA5}">
                      <a16:colId xmlns:a16="http://schemas.microsoft.com/office/drawing/2014/main" val="2059060196"/>
                    </a:ext>
                  </a:extLst>
                </a:gridCol>
                <a:gridCol w="500802">
                  <a:extLst>
                    <a:ext uri="{9D8B030D-6E8A-4147-A177-3AD203B41FA5}">
                      <a16:colId xmlns:a16="http://schemas.microsoft.com/office/drawing/2014/main" val="1430191189"/>
                    </a:ext>
                  </a:extLst>
                </a:gridCol>
                <a:gridCol w="500802">
                  <a:extLst>
                    <a:ext uri="{9D8B030D-6E8A-4147-A177-3AD203B41FA5}">
                      <a16:colId xmlns:a16="http://schemas.microsoft.com/office/drawing/2014/main" val="2525231855"/>
                    </a:ext>
                  </a:extLst>
                </a:gridCol>
                <a:gridCol w="500802">
                  <a:extLst>
                    <a:ext uri="{9D8B030D-6E8A-4147-A177-3AD203B41FA5}">
                      <a16:colId xmlns:a16="http://schemas.microsoft.com/office/drawing/2014/main" val="3048368938"/>
                    </a:ext>
                  </a:extLst>
                </a:gridCol>
                <a:gridCol w="500802">
                  <a:extLst>
                    <a:ext uri="{9D8B030D-6E8A-4147-A177-3AD203B41FA5}">
                      <a16:colId xmlns:a16="http://schemas.microsoft.com/office/drawing/2014/main" val="343018879"/>
                    </a:ext>
                  </a:extLst>
                </a:gridCol>
                <a:gridCol w="500802">
                  <a:extLst>
                    <a:ext uri="{9D8B030D-6E8A-4147-A177-3AD203B41FA5}">
                      <a16:colId xmlns:a16="http://schemas.microsoft.com/office/drawing/2014/main" val="3846130221"/>
                    </a:ext>
                  </a:extLst>
                </a:gridCol>
                <a:gridCol w="500802">
                  <a:extLst>
                    <a:ext uri="{9D8B030D-6E8A-4147-A177-3AD203B41FA5}">
                      <a16:colId xmlns:a16="http://schemas.microsoft.com/office/drawing/2014/main" val="3673142214"/>
                    </a:ext>
                  </a:extLst>
                </a:gridCol>
                <a:gridCol w="500802">
                  <a:extLst>
                    <a:ext uri="{9D8B030D-6E8A-4147-A177-3AD203B41FA5}">
                      <a16:colId xmlns:a16="http://schemas.microsoft.com/office/drawing/2014/main" val="2496957418"/>
                    </a:ext>
                  </a:extLst>
                </a:gridCol>
                <a:gridCol w="741613">
                  <a:extLst>
                    <a:ext uri="{9D8B030D-6E8A-4147-A177-3AD203B41FA5}">
                      <a16:colId xmlns:a16="http://schemas.microsoft.com/office/drawing/2014/main" val="1606905336"/>
                    </a:ext>
                  </a:extLst>
                </a:gridCol>
              </a:tblGrid>
              <a:tr h="400101">
                <a:tc>
                  <a:txBody>
                    <a:bodyPr/>
                    <a:lstStyle/>
                    <a:p>
                      <a:pPr indent="127000" algn="just">
                        <a:lnSpc>
                          <a:spcPts val="2000"/>
                        </a:lnSpc>
                        <a:spcAft>
                          <a:spcPts val="0"/>
                        </a:spcAft>
                      </a:pPr>
                      <a:r>
                        <a:rPr lang="en-US" sz="1600" kern="100" dirty="0">
                          <a:effectLst/>
                        </a:rPr>
                        <a:t>n</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127000" algn="just">
                        <a:lnSpc>
                          <a:spcPts val="2000"/>
                        </a:lnSpc>
                        <a:spcAft>
                          <a:spcPts val="0"/>
                        </a:spcAft>
                      </a:pPr>
                      <a:r>
                        <a:rPr lang="en-US" sz="1600" kern="100">
                          <a:effectLst/>
                        </a:rPr>
                        <a:t>1</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127000" algn="just">
                        <a:lnSpc>
                          <a:spcPts val="2000"/>
                        </a:lnSpc>
                        <a:spcAft>
                          <a:spcPts val="0"/>
                        </a:spcAft>
                      </a:pPr>
                      <a:r>
                        <a:rPr lang="en-US" sz="1600" kern="100">
                          <a:effectLst/>
                        </a:rPr>
                        <a:t>2</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127000" algn="just">
                        <a:lnSpc>
                          <a:spcPts val="2000"/>
                        </a:lnSpc>
                        <a:spcAft>
                          <a:spcPts val="0"/>
                        </a:spcAft>
                      </a:pPr>
                      <a:r>
                        <a:rPr lang="en-US" sz="1600" kern="100">
                          <a:effectLst/>
                        </a:rPr>
                        <a:t>3</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127000" algn="just">
                        <a:lnSpc>
                          <a:spcPts val="2000"/>
                        </a:lnSpc>
                        <a:spcAft>
                          <a:spcPts val="0"/>
                        </a:spcAft>
                      </a:pPr>
                      <a:r>
                        <a:rPr lang="en-US" sz="1600" kern="100">
                          <a:effectLst/>
                        </a:rPr>
                        <a:t>4</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127000" algn="just">
                        <a:lnSpc>
                          <a:spcPts val="2000"/>
                        </a:lnSpc>
                        <a:spcAft>
                          <a:spcPts val="0"/>
                        </a:spcAft>
                      </a:pPr>
                      <a:r>
                        <a:rPr lang="en-US" sz="1600" kern="100">
                          <a:effectLst/>
                        </a:rPr>
                        <a:t>5</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127000" algn="just">
                        <a:lnSpc>
                          <a:spcPts val="2000"/>
                        </a:lnSpc>
                        <a:spcAft>
                          <a:spcPts val="0"/>
                        </a:spcAft>
                      </a:pPr>
                      <a:r>
                        <a:rPr lang="en-US" sz="1600" kern="100" dirty="0">
                          <a:effectLst/>
                        </a:rPr>
                        <a:t>6</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127000" algn="just">
                        <a:lnSpc>
                          <a:spcPts val="2000"/>
                        </a:lnSpc>
                        <a:spcAft>
                          <a:spcPts val="0"/>
                        </a:spcAft>
                      </a:pPr>
                      <a:r>
                        <a:rPr lang="en-US" sz="1600" kern="100">
                          <a:effectLst/>
                        </a:rPr>
                        <a:t>7</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127000" algn="just">
                        <a:lnSpc>
                          <a:spcPts val="2000"/>
                        </a:lnSpc>
                        <a:spcAft>
                          <a:spcPts val="0"/>
                        </a:spcAft>
                      </a:pPr>
                      <a:r>
                        <a:rPr lang="en-US" sz="1600" kern="100">
                          <a:effectLst/>
                        </a:rPr>
                        <a:t>8</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127000" algn="just">
                        <a:lnSpc>
                          <a:spcPts val="2000"/>
                        </a:lnSpc>
                        <a:spcAft>
                          <a:spcPts val="0"/>
                        </a:spcAft>
                      </a:pPr>
                      <a:r>
                        <a:rPr lang="en-US" sz="1600" kern="100">
                          <a:effectLst/>
                        </a:rPr>
                        <a:t>9</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127000" algn="just">
                        <a:lnSpc>
                          <a:spcPts val="2000"/>
                        </a:lnSpc>
                        <a:spcAft>
                          <a:spcPts val="0"/>
                        </a:spcAft>
                      </a:pPr>
                      <a:r>
                        <a:rPr lang="en-US" sz="1600" kern="100">
                          <a:effectLst/>
                        </a:rPr>
                        <a:t>10</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127000" algn="just">
                        <a:lnSpc>
                          <a:spcPts val="2000"/>
                        </a:lnSpc>
                        <a:spcAft>
                          <a:spcPts val="0"/>
                        </a:spcAft>
                      </a:pPr>
                      <a:r>
                        <a:rPr lang="en-US" sz="1600" kern="100">
                          <a:effectLst/>
                        </a:rPr>
                        <a:t>11</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127000" algn="just">
                        <a:lnSpc>
                          <a:spcPts val="2000"/>
                        </a:lnSpc>
                        <a:spcAft>
                          <a:spcPts val="0"/>
                        </a:spcAft>
                      </a:pPr>
                      <a:r>
                        <a:rPr lang="en-US" sz="1600" kern="100">
                          <a:effectLst/>
                        </a:rPr>
                        <a:t>12</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127000" algn="just">
                        <a:lnSpc>
                          <a:spcPts val="2000"/>
                        </a:lnSpc>
                        <a:spcAft>
                          <a:spcPts val="0"/>
                        </a:spcAft>
                      </a:pPr>
                      <a:r>
                        <a:rPr lang="en-US" sz="1600" kern="100">
                          <a:effectLst/>
                        </a:rPr>
                        <a:t>13</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127000" algn="just">
                        <a:lnSpc>
                          <a:spcPts val="2000"/>
                        </a:lnSpc>
                        <a:spcAft>
                          <a:spcPts val="0"/>
                        </a:spcAft>
                      </a:pPr>
                      <a:r>
                        <a:rPr lang="en-US" sz="1600" kern="100">
                          <a:effectLst/>
                        </a:rPr>
                        <a:t>14</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127000" algn="just">
                        <a:lnSpc>
                          <a:spcPts val="2000"/>
                        </a:lnSpc>
                        <a:spcAft>
                          <a:spcPts val="0"/>
                        </a:spcAft>
                      </a:pPr>
                      <a:r>
                        <a:rPr lang="en-US" sz="1600" kern="100">
                          <a:effectLst/>
                        </a:rPr>
                        <a:t>15</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127000" algn="just">
                        <a:lnSpc>
                          <a:spcPts val="2000"/>
                        </a:lnSpc>
                        <a:spcAft>
                          <a:spcPts val="0"/>
                        </a:spcAft>
                      </a:pPr>
                      <a:r>
                        <a:rPr lang="en-US" sz="1600" kern="100">
                          <a:effectLst/>
                        </a:rPr>
                        <a:t>16</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127000" algn="just">
                        <a:lnSpc>
                          <a:spcPts val="2000"/>
                        </a:lnSpc>
                        <a:spcAft>
                          <a:spcPts val="0"/>
                        </a:spcAft>
                      </a:pPr>
                      <a:r>
                        <a:rPr lang="zh-CN" sz="1600" kern="100">
                          <a:effectLst/>
                        </a:rPr>
                        <a:t>……</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159814087"/>
                  </a:ext>
                </a:extLst>
              </a:tr>
              <a:tr h="400101">
                <a:tc>
                  <a:txBody>
                    <a:bodyPr/>
                    <a:lstStyle/>
                    <a:p>
                      <a:pPr indent="127000" algn="just">
                        <a:lnSpc>
                          <a:spcPts val="2000"/>
                        </a:lnSpc>
                        <a:spcAft>
                          <a:spcPts val="0"/>
                        </a:spcAft>
                      </a:pPr>
                      <a:r>
                        <a:rPr lang="en-US" sz="1600" kern="100">
                          <a:effectLst/>
                        </a:rPr>
                        <a:t>d(n)</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127000" algn="just">
                        <a:lnSpc>
                          <a:spcPts val="2000"/>
                        </a:lnSpc>
                        <a:spcAft>
                          <a:spcPts val="0"/>
                        </a:spcAft>
                      </a:pPr>
                      <a:r>
                        <a:rPr lang="en-US" sz="1600" kern="100">
                          <a:effectLst/>
                        </a:rPr>
                        <a:t>1</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127000" algn="just">
                        <a:lnSpc>
                          <a:spcPts val="2000"/>
                        </a:lnSpc>
                        <a:spcAft>
                          <a:spcPts val="0"/>
                        </a:spcAft>
                      </a:pPr>
                      <a:r>
                        <a:rPr lang="en-US" sz="1600" kern="100">
                          <a:effectLst/>
                        </a:rPr>
                        <a:t>2</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127000" algn="just">
                        <a:lnSpc>
                          <a:spcPts val="2000"/>
                        </a:lnSpc>
                        <a:spcAft>
                          <a:spcPts val="0"/>
                        </a:spcAft>
                      </a:pPr>
                      <a:r>
                        <a:rPr lang="en-US" sz="1600" kern="100">
                          <a:effectLst/>
                        </a:rPr>
                        <a:t>2</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127000" algn="just">
                        <a:lnSpc>
                          <a:spcPts val="2000"/>
                        </a:lnSpc>
                        <a:spcAft>
                          <a:spcPts val="0"/>
                        </a:spcAft>
                      </a:pPr>
                      <a:r>
                        <a:rPr lang="en-US" sz="1600" kern="100">
                          <a:effectLst/>
                        </a:rPr>
                        <a:t>3</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127000" algn="just">
                        <a:lnSpc>
                          <a:spcPts val="2000"/>
                        </a:lnSpc>
                        <a:spcAft>
                          <a:spcPts val="0"/>
                        </a:spcAft>
                      </a:pPr>
                      <a:r>
                        <a:rPr lang="en-US" sz="1600" kern="100">
                          <a:effectLst/>
                        </a:rPr>
                        <a:t>2</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127000" algn="just">
                        <a:lnSpc>
                          <a:spcPts val="2000"/>
                        </a:lnSpc>
                        <a:spcAft>
                          <a:spcPts val="0"/>
                        </a:spcAft>
                      </a:pPr>
                      <a:r>
                        <a:rPr lang="en-US" sz="1600" kern="100">
                          <a:effectLst/>
                        </a:rPr>
                        <a:t>4</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127000" algn="just">
                        <a:lnSpc>
                          <a:spcPts val="2000"/>
                        </a:lnSpc>
                        <a:spcAft>
                          <a:spcPts val="0"/>
                        </a:spcAft>
                      </a:pPr>
                      <a:r>
                        <a:rPr lang="en-US" sz="1600" kern="100">
                          <a:effectLst/>
                        </a:rPr>
                        <a:t>2</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127000" algn="just">
                        <a:lnSpc>
                          <a:spcPts val="2000"/>
                        </a:lnSpc>
                        <a:spcAft>
                          <a:spcPts val="0"/>
                        </a:spcAft>
                      </a:pPr>
                      <a:r>
                        <a:rPr lang="en-US" sz="1600" kern="100">
                          <a:effectLst/>
                        </a:rPr>
                        <a:t>4</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127000" algn="just">
                        <a:lnSpc>
                          <a:spcPts val="2000"/>
                        </a:lnSpc>
                        <a:spcAft>
                          <a:spcPts val="0"/>
                        </a:spcAft>
                      </a:pPr>
                      <a:r>
                        <a:rPr lang="en-US" sz="1600" kern="100" dirty="0">
                          <a:effectLst/>
                        </a:rPr>
                        <a:t>3</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127000" algn="just">
                        <a:lnSpc>
                          <a:spcPts val="2000"/>
                        </a:lnSpc>
                        <a:spcAft>
                          <a:spcPts val="0"/>
                        </a:spcAft>
                      </a:pPr>
                      <a:r>
                        <a:rPr lang="en-US" sz="1600" kern="100">
                          <a:effectLst/>
                        </a:rPr>
                        <a:t>4</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127000" algn="just">
                        <a:lnSpc>
                          <a:spcPts val="2000"/>
                        </a:lnSpc>
                        <a:spcAft>
                          <a:spcPts val="0"/>
                        </a:spcAft>
                      </a:pPr>
                      <a:r>
                        <a:rPr lang="en-US" sz="1600" kern="100">
                          <a:effectLst/>
                        </a:rPr>
                        <a:t>2</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127000" algn="just">
                        <a:lnSpc>
                          <a:spcPts val="2000"/>
                        </a:lnSpc>
                        <a:spcAft>
                          <a:spcPts val="0"/>
                        </a:spcAft>
                      </a:pPr>
                      <a:r>
                        <a:rPr lang="en-US" sz="1600" kern="100">
                          <a:effectLst/>
                        </a:rPr>
                        <a:t>6</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127000" algn="just">
                        <a:lnSpc>
                          <a:spcPts val="2000"/>
                        </a:lnSpc>
                        <a:spcAft>
                          <a:spcPts val="0"/>
                        </a:spcAft>
                      </a:pPr>
                      <a:r>
                        <a:rPr lang="en-US" sz="1600" kern="100">
                          <a:effectLst/>
                        </a:rPr>
                        <a:t>2</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127000" algn="just">
                        <a:lnSpc>
                          <a:spcPts val="2000"/>
                        </a:lnSpc>
                        <a:spcAft>
                          <a:spcPts val="0"/>
                        </a:spcAft>
                      </a:pPr>
                      <a:r>
                        <a:rPr lang="en-US" sz="1600" kern="100">
                          <a:effectLst/>
                        </a:rPr>
                        <a:t>4</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127000" algn="just">
                        <a:lnSpc>
                          <a:spcPts val="2000"/>
                        </a:lnSpc>
                        <a:spcAft>
                          <a:spcPts val="0"/>
                        </a:spcAft>
                      </a:pPr>
                      <a:r>
                        <a:rPr lang="en-US" sz="1600" kern="100">
                          <a:effectLst/>
                        </a:rPr>
                        <a:t>4</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127000" algn="just">
                        <a:lnSpc>
                          <a:spcPts val="2000"/>
                        </a:lnSpc>
                        <a:spcAft>
                          <a:spcPts val="0"/>
                        </a:spcAft>
                      </a:pPr>
                      <a:r>
                        <a:rPr lang="en-US" sz="1600" kern="100">
                          <a:effectLst/>
                        </a:rPr>
                        <a:t>5</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127000" algn="just">
                        <a:lnSpc>
                          <a:spcPts val="2000"/>
                        </a:lnSpc>
                        <a:spcAft>
                          <a:spcPts val="0"/>
                        </a:spcAft>
                      </a:pPr>
                      <a:r>
                        <a:rPr lang="zh-CN" sz="1600" kern="100" dirty="0">
                          <a:effectLst/>
                        </a:rPr>
                        <a:t>……</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813020134"/>
                  </a:ext>
                </a:extLst>
              </a:tr>
            </a:tbl>
          </a:graphicData>
        </a:graphic>
      </p:graphicFrame>
    </p:spTree>
    <p:extLst>
      <p:ext uri="{BB962C8B-B14F-4D97-AF65-F5344CB8AC3E}">
        <p14:creationId xmlns:p14="http://schemas.microsoft.com/office/powerpoint/2010/main" val="1539124083"/>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wipe(left)">
                                      <p:cBhvr>
                                        <p:cTn id="7" dur="500"/>
                                        <p:tgtEl>
                                          <p:spTgt spid="39"/>
                                        </p:tgtEl>
                                      </p:cBhvr>
                                    </p:animEffect>
                                  </p:childTnLst>
                                </p:cTn>
                              </p:par>
                            </p:childTnLst>
                          </p:cTn>
                        </p:par>
                        <p:par>
                          <p:cTn id="8" fill="hold">
                            <p:stCondLst>
                              <p:cond delay="500"/>
                            </p:stCondLst>
                            <p:childTnLst>
                              <p:par>
                                <p:cTn id="9" presetID="21" presetClass="entr" presetSubtype="1"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heel(1)">
                                      <p:cBhvr>
                                        <p:cTn id="11" dur="500"/>
                                        <p:tgtEl>
                                          <p:spTgt spid="2"/>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p:cTn id="15" dur="500" fill="hold"/>
                                        <p:tgtEl>
                                          <p:spTgt spid="6"/>
                                        </p:tgtEl>
                                        <p:attrNameLst>
                                          <p:attrName>ppt_w</p:attrName>
                                        </p:attrNameLst>
                                      </p:cBhvr>
                                      <p:tavLst>
                                        <p:tav tm="0">
                                          <p:val>
                                            <p:fltVal val="0"/>
                                          </p:val>
                                        </p:tav>
                                        <p:tav tm="100000">
                                          <p:val>
                                            <p:strVal val="#ppt_w"/>
                                          </p:val>
                                        </p:tav>
                                      </p:tavLst>
                                    </p:anim>
                                    <p:anim calcmode="lin" valueType="num">
                                      <p:cBhvr>
                                        <p:cTn id="16" dur="500" fill="hold"/>
                                        <p:tgtEl>
                                          <p:spTgt spid="6"/>
                                        </p:tgtEl>
                                        <p:attrNameLst>
                                          <p:attrName>ppt_h</p:attrName>
                                        </p:attrNameLst>
                                      </p:cBhvr>
                                      <p:tavLst>
                                        <p:tav tm="0">
                                          <p:val>
                                            <p:fltVal val="0"/>
                                          </p:val>
                                        </p:tav>
                                        <p:tav tm="100000">
                                          <p:val>
                                            <p:strVal val="#ppt_h"/>
                                          </p:val>
                                        </p:tav>
                                      </p:tavLst>
                                    </p:anim>
                                    <p:animEffect transition="in" filter="fade">
                                      <p:cBhvr>
                                        <p:cTn id="17" dur="500"/>
                                        <p:tgtEl>
                                          <p:spTgt spid="6"/>
                                        </p:tgtEl>
                                      </p:cBhvr>
                                    </p:animEffect>
                                  </p:childTnLst>
                                </p:cTn>
                              </p:par>
                            </p:childTnLst>
                          </p:cTn>
                        </p:par>
                        <p:par>
                          <p:cTn id="18" fill="hold">
                            <p:stCondLst>
                              <p:cond delay="1500"/>
                            </p:stCondLst>
                            <p:childTnLst>
                              <p:par>
                                <p:cTn id="19" presetID="47" presetClass="entr" presetSubtype="0" fill="hold" nodeType="afterEffect">
                                  <p:stCondLst>
                                    <p:cond delay="0"/>
                                  </p:stCondLst>
                                  <p:childTnLst>
                                    <p:set>
                                      <p:cBhvr>
                                        <p:cTn id="20" dur="1" fill="hold">
                                          <p:stCondLst>
                                            <p:cond delay="0"/>
                                          </p:stCondLst>
                                        </p:cTn>
                                        <p:tgtEl>
                                          <p:spTgt spid="85"/>
                                        </p:tgtEl>
                                        <p:attrNameLst>
                                          <p:attrName>style.visibility</p:attrName>
                                        </p:attrNameLst>
                                      </p:cBhvr>
                                      <p:to>
                                        <p:strVal val="visible"/>
                                      </p:to>
                                    </p:set>
                                    <p:animEffect transition="in" filter="fade">
                                      <p:cBhvr>
                                        <p:cTn id="21" dur="500"/>
                                        <p:tgtEl>
                                          <p:spTgt spid="85"/>
                                        </p:tgtEl>
                                      </p:cBhvr>
                                    </p:animEffect>
                                    <p:anim calcmode="lin" valueType="num">
                                      <p:cBhvr>
                                        <p:cTn id="22" dur="500" fill="hold"/>
                                        <p:tgtEl>
                                          <p:spTgt spid="85"/>
                                        </p:tgtEl>
                                        <p:attrNameLst>
                                          <p:attrName>ppt_x</p:attrName>
                                        </p:attrNameLst>
                                      </p:cBhvr>
                                      <p:tavLst>
                                        <p:tav tm="0">
                                          <p:val>
                                            <p:strVal val="#ppt_x"/>
                                          </p:val>
                                        </p:tav>
                                        <p:tav tm="100000">
                                          <p:val>
                                            <p:strVal val="#ppt_x"/>
                                          </p:val>
                                        </p:tav>
                                      </p:tavLst>
                                    </p:anim>
                                    <p:anim calcmode="lin" valueType="num">
                                      <p:cBhvr>
                                        <p:cTn id="23" dur="500" fill="hold"/>
                                        <p:tgtEl>
                                          <p:spTgt spid="85"/>
                                        </p:tgtEl>
                                        <p:attrNameLst>
                                          <p:attrName>ppt_y</p:attrName>
                                        </p:attrNameLst>
                                      </p:cBhvr>
                                      <p:tavLst>
                                        <p:tav tm="0">
                                          <p:val>
                                            <p:strVal val="#ppt_y-.1"/>
                                          </p:val>
                                        </p:tav>
                                        <p:tav tm="100000">
                                          <p:val>
                                            <p:strVal val="#ppt_y"/>
                                          </p:val>
                                        </p:tav>
                                      </p:tavLst>
                                    </p:anim>
                                  </p:childTnLst>
                                </p:cTn>
                              </p:par>
                            </p:childTnLst>
                          </p:cTn>
                        </p:par>
                        <p:par>
                          <p:cTn id="24" fill="hold">
                            <p:stCondLst>
                              <p:cond delay="2000"/>
                            </p:stCondLst>
                            <p:childTnLst>
                              <p:par>
                                <p:cTn id="25" presetID="22" presetClass="entr" presetSubtype="4" fill="hold" grpId="0" nodeType="afterEffect">
                                  <p:stCondLst>
                                    <p:cond delay="0"/>
                                  </p:stCondLst>
                                  <p:childTnLst>
                                    <p:set>
                                      <p:cBhvr>
                                        <p:cTn id="26" dur="1" fill="hold">
                                          <p:stCondLst>
                                            <p:cond delay="0"/>
                                          </p:stCondLst>
                                        </p:cTn>
                                        <p:tgtEl>
                                          <p:spTgt spid="62"/>
                                        </p:tgtEl>
                                        <p:attrNameLst>
                                          <p:attrName>style.visibility</p:attrName>
                                        </p:attrNameLst>
                                      </p:cBhvr>
                                      <p:to>
                                        <p:strVal val="visible"/>
                                      </p:to>
                                    </p:set>
                                    <p:animEffect transition="in" filter="wipe(down)">
                                      <p:cBhvr>
                                        <p:cTn id="27" dur="250"/>
                                        <p:tgtEl>
                                          <p:spTgt spid="62"/>
                                        </p:tgtEl>
                                      </p:cBhvr>
                                    </p:animEffect>
                                  </p:childTnLst>
                                </p:cTn>
                              </p:par>
                            </p:childTnLst>
                          </p:cTn>
                        </p:par>
                        <p:par>
                          <p:cTn id="28" fill="hold">
                            <p:stCondLst>
                              <p:cond delay="2250"/>
                            </p:stCondLst>
                            <p:childTnLst>
                              <p:par>
                                <p:cTn id="29" presetID="22" presetClass="entr" presetSubtype="4" fill="hold" grpId="0" nodeType="afterEffect">
                                  <p:stCondLst>
                                    <p:cond delay="0"/>
                                  </p:stCondLst>
                                  <p:childTnLst>
                                    <p:set>
                                      <p:cBhvr>
                                        <p:cTn id="30" dur="1" fill="hold">
                                          <p:stCondLst>
                                            <p:cond delay="0"/>
                                          </p:stCondLst>
                                        </p:cTn>
                                        <p:tgtEl>
                                          <p:spTgt spid="40"/>
                                        </p:tgtEl>
                                        <p:attrNameLst>
                                          <p:attrName>style.visibility</p:attrName>
                                        </p:attrNameLst>
                                      </p:cBhvr>
                                      <p:to>
                                        <p:strVal val="visible"/>
                                      </p:to>
                                    </p:set>
                                    <p:animEffect transition="in" filter="wipe(down)">
                                      <p:cBhvr>
                                        <p:cTn id="31" dur="250"/>
                                        <p:tgtEl>
                                          <p:spTgt spid="40"/>
                                        </p:tgtEl>
                                      </p:cBhvr>
                                    </p:animEffect>
                                  </p:childTnLst>
                                </p:cTn>
                              </p:par>
                            </p:childTnLst>
                          </p:cTn>
                        </p:par>
                        <p:par>
                          <p:cTn id="32" fill="hold">
                            <p:stCondLst>
                              <p:cond delay="2500"/>
                            </p:stCondLst>
                            <p:childTnLst>
                              <p:par>
                                <p:cTn id="33" presetID="22" presetClass="entr" presetSubtype="8" fill="hold" grpId="0" nodeType="afterEffect">
                                  <p:stCondLst>
                                    <p:cond delay="0"/>
                                  </p:stCondLst>
                                  <p:childTnLst>
                                    <p:set>
                                      <p:cBhvr>
                                        <p:cTn id="34" dur="1" fill="hold">
                                          <p:stCondLst>
                                            <p:cond delay="0"/>
                                          </p:stCondLst>
                                        </p:cTn>
                                        <p:tgtEl>
                                          <p:spTgt spid="46"/>
                                        </p:tgtEl>
                                        <p:attrNameLst>
                                          <p:attrName>style.visibility</p:attrName>
                                        </p:attrNameLst>
                                      </p:cBhvr>
                                      <p:to>
                                        <p:strVal val="visible"/>
                                      </p:to>
                                    </p:set>
                                    <p:animEffect transition="in" filter="wipe(left)">
                                      <p:cBhvr>
                                        <p:cTn id="35" dur="500"/>
                                        <p:tgtEl>
                                          <p:spTgt spid="46"/>
                                        </p:tgtEl>
                                      </p:cBhvr>
                                    </p:animEffect>
                                  </p:childTnLst>
                                </p:cTn>
                              </p:par>
                              <p:par>
                                <p:cTn id="36" presetID="2" presetClass="entr" presetSubtype="4" fill="hold" nodeType="withEffect">
                                  <p:stCondLst>
                                    <p:cond delay="0"/>
                                  </p:stCondLst>
                                  <p:childTnLst>
                                    <p:set>
                                      <p:cBhvr>
                                        <p:cTn id="37" dur="1" fill="hold">
                                          <p:stCondLst>
                                            <p:cond delay="0"/>
                                          </p:stCondLst>
                                        </p:cTn>
                                        <p:tgtEl>
                                          <p:spTgt spid="3"/>
                                        </p:tgtEl>
                                        <p:attrNameLst>
                                          <p:attrName>style.visibility</p:attrName>
                                        </p:attrNameLst>
                                      </p:cBhvr>
                                      <p:to>
                                        <p:strVal val="visible"/>
                                      </p:to>
                                    </p:set>
                                    <p:anim calcmode="lin" valueType="num">
                                      <p:cBhvr additive="base">
                                        <p:cTn id="38" dur="500" fill="hold"/>
                                        <p:tgtEl>
                                          <p:spTgt spid="3"/>
                                        </p:tgtEl>
                                        <p:attrNameLst>
                                          <p:attrName>ppt_x</p:attrName>
                                        </p:attrNameLst>
                                      </p:cBhvr>
                                      <p:tavLst>
                                        <p:tav tm="0">
                                          <p:val>
                                            <p:strVal val="#ppt_x"/>
                                          </p:val>
                                        </p:tav>
                                        <p:tav tm="100000">
                                          <p:val>
                                            <p:strVal val="#ppt_x"/>
                                          </p:val>
                                        </p:tav>
                                      </p:tavLst>
                                    </p:anim>
                                    <p:anim calcmode="lin" valueType="num">
                                      <p:cBhvr additive="base">
                                        <p:cTn id="39"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62" grpId="0"/>
      <p:bldP spid="39" grpId="0"/>
      <p:bldP spid="40" grpId="0"/>
      <p:bldP spid="4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48673" y="778599"/>
            <a:ext cx="2418260" cy="2418259"/>
          </a:xfrm>
          <a:prstGeom prst="ellipse">
            <a:avLst/>
          </a:prstGeom>
          <a:solidFill>
            <a:schemeClr val="tx1">
              <a:lumMod val="50000"/>
              <a:lumOff val="50000"/>
            </a:schemeClr>
          </a:solidFill>
          <a:ln>
            <a:noFill/>
          </a:ln>
          <a:effectLst>
            <a:innerShdw blurRad="63500" dist="50800" dir="18900000">
              <a:prstClr val="black">
                <a:alpha val="50000"/>
              </a:prstClr>
            </a:innerShdw>
          </a:effectLst>
        </p:spPr>
        <p:txBody>
          <a:bodyPr vert="horz" wrap="square" lIns="91440" tIns="45720" rIns="91440" bIns="45720" numCol="1" anchor="t" anchorCtr="0" compatLnSpc="1">
            <a:prstTxWarp prst="textNoShape">
              <a:avLst/>
            </a:prstTxWarp>
          </a:bodyPr>
          <a:lstStyle/>
          <a:p>
            <a:endParaRPr lang="zh-CN" altLang="en-US"/>
          </a:p>
        </p:txBody>
      </p:sp>
      <p:grpSp>
        <p:nvGrpSpPr>
          <p:cNvPr id="85" name="组合 84"/>
          <p:cNvGrpSpPr/>
          <p:nvPr/>
        </p:nvGrpSpPr>
        <p:grpSpPr>
          <a:xfrm>
            <a:off x="1434828" y="2439933"/>
            <a:ext cx="645957" cy="1180395"/>
            <a:chOff x="2095228" y="3527513"/>
            <a:chExt cx="645957" cy="1180395"/>
          </a:xfrm>
        </p:grpSpPr>
        <p:sp>
          <p:nvSpPr>
            <p:cNvPr id="55" name="圆角矩形 54"/>
            <p:cNvSpPr/>
            <p:nvPr/>
          </p:nvSpPr>
          <p:spPr>
            <a:xfrm>
              <a:off x="2095228" y="3527513"/>
              <a:ext cx="645957" cy="1180395"/>
            </a:xfrm>
            <a:prstGeom prst="roundRect">
              <a:avLst>
                <a:gd name="adj" fmla="val 50000"/>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Freeform 23"/>
            <p:cNvSpPr>
              <a:spLocks/>
            </p:cNvSpPr>
            <p:nvPr/>
          </p:nvSpPr>
          <p:spPr bwMode="auto">
            <a:xfrm>
              <a:off x="2213238" y="4178251"/>
              <a:ext cx="409932" cy="369809"/>
            </a:xfrm>
            <a:custGeom>
              <a:avLst/>
              <a:gdLst>
                <a:gd name="T0" fmla="*/ 359 w 367"/>
                <a:gd name="T1" fmla="*/ 169 h 324"/>
                <a:gd name="T2" fmla="*/ 199 w 367"/>
                <a:gd name="T3" fmla="*/ 8 h 324"/>
                <a:gd name="T4" fmla="*/ 169 w 367"/>
                <a:gd name="T5" fmla="*/ 8 h 324"/>
                <a:gd name="T6" fmla="*/ 8 w 367"/>
                <a:gd name="T7" fmla="*/ 169 h 324"/>
                <a:gd name="T8" fmla="*/ 15 w 367"/>
                <a:gd name="T9" fmla="*/ 184 h 324"/>
                <a:gd name="T10" fmla="*/ 49 w 367"/>
                <a:gd name="T11" fmla="*/ 184 h 324"/>
                <a:gd name="T12" fmla="*/ 49 w 367"/>
                <a:gd name="T13" fmla="*/ 308 h 324"/>
                <a:gd name="T14" fmla="*/ 65 w 367"/>
                <a:gd name="T15" fmla="*/ 324 h 324"/>
                <a:gd name="T16" fmla="*/ 143 w 367"/>
                <a:gd name="T17" fmla="*/ 324 h 324"/>
                <a:gd name="T18" fmla="*/ 143 w 367"/>
                <a:gd name="T19" fmla="*/ 200 h 324"/>
                <a:gd name="T20" fmla="*/ 225 w 367"/>
                <a:gd name="T21" fmla="*/ 200 h 324"/>
                <a:gd name="T22" fmla="*/ 225 w 367"/>
                <a:gd name="T23" fmla="*/ 324 h 324"/>
                <a:gd name="T24" fmla="*/ 306 w 367"/>
                <a:gd name="T25" fmla="*/ 324 h 324"/>
                <a:gd name="T26" fmla="*/ 319 w 367"/>
                <a:gd name="T27" fmla="*/ 308 h 324"/>
                <a:gd name="T28" fmla="*/ 319 w 367"/>
                <a:gd name="T29" fmla="*/ 184 h 324"/>
                <a:gd name="T30" fmla="*/ 352 w 367"/>
                <a:gd name="T31" fmla="*/ 184 h 324"/>
                <a:gd name="T32" fmla="*/ 359 w 367"/>
                <a:gd name="T33" fmla="*/ 169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67" h="324">
                  <a:moveTo>
                    <a:pt x="359" y="169"/>
                  </a:moveTo>
                  <a:cubicBezTo>
                    <a:pt x="199" y="8"/>
                    <a:pt x="199" y="8"/>
                    <a:pt x="199" y="8"/>
                  </a:cubicBezTo>
                  <a:cubicBezTo>
                    <a:pt x="190" y="0"/>
                    <a:pt x="177" y="0"/>
                    <a:pt x="169" y="8"/>
                  </a:cubicBezTo>
                  <a:cubicBezTo>
                    <a:pt x="8" y="169"/>
                    <a:pt x="8" y="169"/>
                    <a:pt x="8" y="169"/>
                  </a:cubicBezTo>
                  <a:cubicBezTo>
                    <a:pt x="0" y="177"/>
                    <a:pt x="3" y="184"/>
                    <a:pt x="15" y="184"/>
                  </a:cubicBezTo>
                  <a:cubicBezTo>
                    <a:pt x="49" y="184"/>
                    <a:pt x="49" y="184"/>
                    <a:pt x="49" y="184"/>
                  </a:cubicBezTo>
                  <a:cubicBezTo>
                    <a:pt x="49" y="308"/>
                    <a:pt x="49" y="308"/>
                    <a:pt x="49" y="308"/>
                  </a:cubicBezTo>
                  <a:cubicBezTo>
                    <a:pt x="49" y="317"/>
                    <a:pt x="49" y="324"/>
                    <a:pt x="65" y="324"/>
                  </a:cubicBezTo>
                  <a:cubicBezTo>
                    <a:pt x="143" y="324"/>
                    <a:pt x="143" y="324"/>
                    <a:pt x="143" y="324"/>
                  </a:cubicBezTo>
                  <a:cubicBezTo>
                    <a:pt x="143" y="200"/>
                    <a:pt x="143" y="200"/>
                    <a:pt x="143" y="200"/>
                  </a:cubicBezTo>
                  <a:cubicBezTo>
                    <a:pt x="225" y="200"/>
                    <a:pt x="225" y="200"/>
                    <a:pt x="225" y="200"/>
                  </a:cubicBezTo>
                  <a:cubicBezTo>
                    <a:pt x="225" y="324"/>
                    <a:pt x="225" y="324"/>
                    <a:pt x="225" y="324"/>
                  </a:cubicBezTo>
                  <a:cubicBezTo>
                    <a:pt x="306" y="324"/>
                    <a:pt x="306" y="324"/>
                    <a:pt x="306" y="324"/>
                  </a:cubicBezTo>
                  <a:cubicBezTo>
                    <a:pt x="319" y="324"/>
                    <a:pt x="319" y="317"/>
                    <a:pt x="319" y="308"/>
                  </a:cubicBezTo>
                  <a:cubicBezTo>
                    <a:pt x="319" y="184"/>
                    <a:pt x="319" y="184"/>
                    <a:pt x="319" y="184"/>
                  </a:cubicBezTo>
                  <a:cubicBezTo>
                    <a:pt x="352" y="184"/>
                    <a:pt x="352" y="184"/>
                    <a:pt x="352" y="184"/>
                  </a:cubicBezTo>
                  <a:cubicBezTo>
                    <a:pt x="364" y="184"/>
                    <a:pt x="367" y="177"/>
                    <a:pt x="359" y="169"/>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6" name="椭圆 5"/>
          <p:cNvSpPr/>
          <p:nvPr/>
        </p:nvSpPr>
        <p:spPr>
          <a:xfrm>
            <a:off x="780253" y="1010179"/>
            <a:ext cx="1955102" cy="1955100"/>
          </a:xfrm>
          <a:prstGeom prst="ellipse">
            <a:avLst/>
          </a:prstGeom>
          <a:gradFill rotWithShape="1">
            <a:gsLst>
              <a:gs pos="63000">
                <a:srgbClr val="ECECEC"/>
              </a:gs>
              <a:gs pos="100000">
                <a:srgbClr val="F7F7F7"/>
              </a:gs>
              <a:gs pos="9000">
                <a:srgbClr val="BEBEBE"/>
              </a:gs>
            </a:gsLst>
            <a:lin ang="7800000" scaled="0"/>
          </a:gradFill>
          <a:ln w="34925">
            <a:gradFill>
              <a:gsLst>
                <a:gs pos="0">
                  <a:schemeClr val="bg1"/>
                </a:gs>
                <a:gs pos="100000">
                  <a:schemeClr val="bg1">
                    <a:lumMod val="85000"/>
                  </a:schemeClr>
                </a:gs>
              </a:gsLst>
              <a:lin ang="7800000" scaled="0"/>
            </a:gradFill>
          </a:ln>
          <a:effectLst>
            <a:outerShdw blurRad="203200" dist="127000" dir="7200000" sx="102000" sy="102000" algn="ctr" rotWithShape="0">
              <a:schemeClr val="tx1">
                <a:lumMod val="90000"/>
                <a:lumOff val="10000"/>
                <a:alpha val="40000"/>
              </a:schemeClr>
            </a:outerShdw>
          </a:effectLst>
        </p:spPr>
        <p:txBody>
          <a:bodyPr wrap="none" anchor="ctr"/>
          <a:lstStyle/>
          <a:p>
            <a:pPr latinLnBrk="1"/>
            <a:endParaRPr kumimoji="1" lang="zh-CN" altLang="en-US" sz="2400">
              <a:solidFill>
                <a:srgbClr val="000000"/>
              </a:solidFill>
              <a:latin typeface="굴림" charset="-127"/>
              <a:ea typeface="굴림" charset="-127"/>
            </a:endParaRPr>
          </a:p>
        </p:txBody>
      </p:sp>
      <p:sp>
        <p:nvSpPr>
          <p:cNvPr id="62" name="TextBox 15"/>
          <p:cNvSpPr txBox="1"/>
          <p:nvPr/>
        </p:nvSpPr>
        <p:spPr>
          <a:xfrm>
            <a:off x="932027" y="1588040"/>
            <a:ext cx="1651551" cy="707886"/>
          </a:xfrm>
          <a:prstGeom prst="rect">
            <a:avLst/>
          </a:prstGeom>
          <a:noFill/>
        </p:spPr>
        <p:txBody>
          <a:bodyPr wrap="square" rtlCol="0" anchor="ctr">
            <a:spAutoFit/>
          </a:bodyPr>
          <a:lstStyle>
            <a:defPPr>
              <a:defRPr lang="en-US"/>
            </a:defPPr>
            <a:lvl1pPr>
              <a:lnSpc>
                <a:spcPct val="130000"/>
              </a:lnSpc>
              <a:defRPr sz="5400" b="1">
                <a:solidFill>
                  <a:schemeClr val="tx1">
                    <a:lumMod val="65000"/>
                    <a:lumOff val="35000"/>
                  </a:schemeClr>
                </a:solidFill>
                <a:latin typeface="Agency FB" pitchFamily="34" charset="0"/>
                <a:ea typeface="微软雅黑" pitchFamily="34" charset="-122"/>
                <a:cs typeface="Calibri" pitchFamily="34" charset="0"/>
              </a:defRPr>
            </a:lvl1pPr>
          </a:lstStyle>
          <a:p>
            <a:pPr lvl="0" algn="ctr" fontAlgn="ctr">
              <a:lnSpc>
                <a:spcPct val="100000"/>
              </a:lnSpc>
              <a:defRPr/>
            </a:pPr>
            <a:r>
              <a:rPr kumimoji="0" lang="en-US" altLang="zh-CN" sz="4000" b="1" i="0" u="none" strike="noStrike" kern="0" cap="none" spc="0" normalizeH="0" baseline="0" noProof="0" dirty="0">
                <a:ln>
                  <a:noFill/>
                </a:ln>
                <a:solidFill>
                  <a:sysClr val="windowText" lastClr="000000">
                    <a:lumMod val="75000"/>
                    <a:lumOff val="25000"/>
                  </a:sysClr>
                </a:solidFill>
                <a:effectLst/>
                <a:uLnTx/>
                <a:uFillTx/>
                <a:latin typeface="Arial Rounded MT Bold" pitchFamily="34" charset="0"/>
                <a:ea typeface="微软雅黑" pitchFamily="34" charset="-122"/>
                <a:cs typeface="Calibri" pitchFamily="34" charset="0"/>
              </a:rPr>
              <a:t>2</a:t>
            </a:r>
            <a:endParaRPr kumimoji="0" lang="zh-CN" altLang="en-US" sz="4000" b="1" i="0" u="none" strike="noStrike" kern="0" cap="none" spc="0" normalizeH="0" baseline="0" noProof="0" dirty="0">
              <a:ln>
                <a:noFill/>
              </a:ln>
              <a:solidFill>
                <a:sysClr val="windowText" lastClr="000000">
                  <a:lumMod val="75000"/>
                  <a:lumOff val="25000"/>
                </a:sysClr>
              </a:solidFill>
              <a:effectLst/>
              <a:uLnTx/>
              <a:uFillTx/>
              <a:latin typeface="Arial Rounded MT Bold" pitchFamily="34" charset="0"/>
              <a:ea typeface="微软雅黑" pitchFamily="34" charset="-122"/>
              <a:cs typeface="Calibri" pitchFamily="34" charset="0"/>
            </a:endParaRPr>
          </a:p>
        </p:txBody>
      </p:sp>
      <p:sp>
        <p:nvSpPr>
          <p:cNvPr id="39" name="矩形 38"/>
          <p:cNvSpPr>
            <a:spLocks noChangeArrowheads="1"/>
          </p:cNvSpPr>
          <p:nvPr/>
        </p:nvSpPr>
        <p:spPr bwMode="auto">
          <a:xfrm>
            <a:off x="4670779" y="418828"/>
            <a:ext cx="2850441"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a:spcBef>
                <a:spcPct val="0"/>
              </a:spcBef>
              <a:buNone/>
            </a:pPr>
            <a:r>
              <a:rPr lang="en-US" altLang="zh-CN"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2.2.2 </a:t>
            </a:r>
            <a:r>
              <a:rPr lang="zh-CN" altLang="en-US"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其他范例</a:t>
            </a:r>
            <a:endParaRPr lang="zh-CN" altLang="en-US" b="1" dirty="0">
              <a:solidFill>
                <a:schemeClr val="tx1">
                  <a:lumMod val="65000"/>
                  <a:lumOff val="35000"/>
                </a:schemeClr>
              </a:solidFill>
              <a:latin typeface="Arial" panose="020B0604020202020204" pitchFamily="34" charset="0"/>
              <a:ea typeface="宋体" pitchFamily="2" charset="-122"/>
              <a:cs typeface="Arial" panose="020B0604020202020204" pitchFamily="34" charset="0"/>
            </a:endParaRPr>
          </a:p>
        </p:txBody>
      </p:sp>
      <p:sp>
        <p:nvSpPr>
          <p:cNvPr id="40" name="TextBox 15">
            <a:extLst>
              <a:ext uri="{FF2B5EF4-FFF2-40B4-BE49-F238E27FC236}">
                <a16:creationId xmlns:a16="http://schemas.microsoft.com/office/drawing/2014/main" id="{F254BAE2-BB63-4B75-A418-CDC572F3CF95}"/>
              </a:ext>
            </a:extLst>
          </p:cNvPr>
          <p:cNvSpPr txBox="1"/>
          <p:nvPr/>
        </p:nvSpPr>
        <p:spPr>
          <a:xfrm>
            <a:off x="7417656" y="396553"/>
            <a:ext cx="3994163" cy="584775"/>
          </a:xfrm>
          <a:prstGeom prst="rect">
            <a:avLst/>
          </a:prstGeom>
          <a:noFill/>
        </p:spPr>
        <p:txBody>
          <a:bodyPr wrap="square" rtlCol="0" anchor="ctr">
            <a:spAutoFit/>
          </a:bodyPr>
          <a:lstStyle>
            <a:defPPr>
              <a:defRPr lang="en-US"/>
            </a:defPPr>
            <a:lvl1pPr>
              <a:lnSpc>
                <a:spcPct val="130000"/>
              </a:lnSpc>
              <a:defRPr sz="5400" b="1">
                <a:solidFill>
                  <a:schemeClr val="tx1">
                    <a:lumMod val="65000"/>
                    <a:lumOff val="35000"/>
                  </a:schemeClr>
                </a:solidFill>
                <a:latin typeface="Agency FB" pitchFamily="34" charset="0"/>
                <a:ea typeface="微软雅黑" pitchFamily="34" charset="-122"/>
                <a:cs typeface="Calibri" pitchFamily="34" charset="0"/>
              </a:defRPr>
            </a:lvl1pPr>
          </a:lstStyle>
          <a:p>
            <a:pPr lvl="0" algn="ctr" fontAlgn="ctr">
              <a:lnSpc>
                <a:spcPct val="100000"/>
              </a:lnSpc>
              <a:defRPr/>
            </a:pPr>
            <a:r>
              <a:rPr lang="en-US" altLang="zh-CN" sz="3200" kern="0" dirty="0">
                <a:solidFill>
                  <a:sysClr val="windowText" lastClr="000000">
                    <a:lumMod val="75000"/>
                    <a:lumOff val="25000"/>
                  </a:sysClr>
                </a:solidFill>
                <a:latin typeface="Arial Rounded MT Bold" pitchFamily="34" charset="0"/>
              </a:rPr>
              <a:t>【</a:t>
            </a:r>
            <a:r>
              <a:rPr lang="zh-CN" altLang="en-US" sz="3200" kern="0" dirty="0">
                <a:solidFill>
                  <a:sysClr val="windowText" lastClr="000000">
                    <a:lumMod val="75000"/>
                    <a:lumOff val="25000"/>
                  </a:sysClr>
                </a:solidFill>
                <a:latin typeface="Arial Rounded MT Bold" pitchFamily="34" charset="0"/>
              </a:rPr>
              <a:t>例</a:t>
            </a:r>
            <a:r>
              <a:rPr lang="en-US" altLang="zh-CN" sz="3200" kern="0" dirty="0">
                <a:solidFill>
                  <a:sysClr val="windowText" lastClr="000000">
                    <a:lumMod val="75000"/>
                    <a:lumOff val="25000"/>
                  </a:sysClr>
                </a:solidFill>
                <a:latin typeface="Arial Rounded MT Bold" pitchFamily="34" charset="0"/>
              </a:rPr>
              <a:t>2-12】</a:t>
            </a:r>
            <a:r>
              <a:rPr lang="zh-CN" altLang="en-US" sz="3200" kern="0" dirty="0">
                <a:solidFill>
                  <a:sysClr val="windowText" lastClr="000000">
                    <a:lumMod val="75000"/>
                    <a:lumOff val="25000"/>
                  </a:sysClr>
                </a:solidFill>
                <a:latin typeface="Arial Rounded MT Bold" pitchFamily="34" charset="0"/>
              </a:rPr>
              <a:t>狱吏问题</a:t>
            </a:r>
            <a:endParaRPr kumimoji="0" lang="zh-CN" altLang="en-US" sz="3200" b="1" i="0" u="none" strike="noStrike" kern="0" cap="none" spc="0" normalizeH="0" baseline="0" noProof="0" dirty="0">
              <a:ln>
                <a:noFill/>
              </a:ln>
              <a:solidFill>
                <a:sysClr val="windowText" lastClr="000000">
                  <a:lumMod val="75000"/>
                  <a:lumOff val="25000"/>
                </a:sysClr>
              </a:solidFill>
              <a:effectLst/>
              <a:uLnTx/>
              <a:uFillTx/>
              <a:latin typeface="Arial Rounded MT Bold" pitchFamily="34" charset="0"/>
            </a:endParaRPr>
          </a:p>
        </p:txBody>
      </p:sp>
      <p:sp>
        <p:nvSpPr>
          <p:cNvPr id="46" name="矩形 45">
            <a:extLst>
              <a:ext uri="{FF2B5EF4-FFF2-40B4-BE49-F238E27FC236}">
                <a16:creationId xmlns:a16="http://schemas.microsoft.com/office/drawing/2014/main" id="{6E12A434-2D6E-4811-84DE-448FB3B30FDB}"/>
              </a:ext>
            </a:extLst>
          </p:cNvPr>
          <p:cNvSpPr/>
          <p:nvPr/>
        </p:nvSpPr>
        <p:spPr>
          <a:xfrm>
            <a:off x="3089210" y="1062300"/>
            <a:ext cx="8778324" cy="5632303"/>
          </a:xfrm>
          <a:prstGeom prst="rect">
            <a:avLst/>
          </a:prstGeom>
        </p:spPr>
        <p:txBody>
          <a:bodyPr wrap="square" lIns="91431" tIns="45716" rIns="91431" bIns="45716">
            <a:spAutoFit/>
          </a:bodyPr>
          <a:lstStyle/>
          <a:p>
            <a:r>
              <a:rPr lang="zh-CN" altLang="zh-CN" sz="2400" dirty="0">
                <a:solidFill>
                  <a:srgbClr val="FF0000"/>
                </a:solidFill>
              </a:rPr>
              <a:t>算法设计</a:t>
            </a:r>
            <a:r>
              <a:rPr lang="en-US" altLang="zh-CN" sz="2400" dirty="0">
                <a:solidFill>
                  <a:srgbClr val="FF0000"/>
                </a:solidFill>
              </a:rPr>
              <a:t>2:</a:t>
            </a:r>
            <a:r>
              <a:rPr lang="zh-CN" altLang="zh-CN" sz="2400" dirty="0"/>
              <a:t>　</a:t>
            </a:r>
          </a:p>
          <a:p>
            <a:r>
              <a:rPr lang="en-US" altLang="zh-CN" sz="2400" dirty="0"/>
              <a:t>1</a:t>
            </a:r>
            <a:r>
              <a:rPr lang="zh-CN" altLang="zh-CN" sz="2400" dirty="0"/>
              <a:t>）算法</a:t>
            </a:r>
            <a:r>
              <a:rPr lang="zh-CN" altLang="en-US" sz="2400" dirty="0"/>
              <a:t>应该</a:t>
            </a:r>
            <a:r>
              <a:rPr lang="zh-CN" altLang="zh-CN" sz="2400" dirty="0"/>
              <a:t>求出每个牢房编号的不重复的因子个数，</a:t>
            </a:r>
            <a:r>
              <a:rPr lang="zh-CN" altLang="en-US" sz="2400" dirty="0"/>
              <a:t>且</a:t>
            </a:r>
            <a:r>
              <a:rPr lang="zh-CN" altLang="zh-CN" sz="2400" dirty="0"/>
              <a:t>当</a:t>
            </a:r>
            <a:r>
              <a:rPr lang="zh-CN" altLang="en-US" sz="2400" dirty="0"/>
              <a:t>因子个数</a:t>
            </a:r>
            <a:r>
              <a:rPr lang="zh-CN" altLang="zh-CN" sz="2400" dirty="0"/>
              <a:t>为奇数时，</a:t>
            </a:r>
            <a:r>
              <a:rPr lang="zh-CN" altLang="en-US" sz="2400" dirty="0"/>
              <a:t>对应的牢房的</a:t>
            </a:r>
            <a:r>
              <a:rPr lang="zh-CN" altLang="zh-CN" sz="2400" dirty="0"/>
              <a:t>囚犯得到大赦。</a:t>
            </a:r>
          </a:p>
          <a:p>
            <a:r>
              <a:rPr lang="en-US" altLang="zh-CN" sz="2400" dirty="0"/>
              <a:t>2</a:t>
            </a:r>
            <a:r>
              <a:rPr lang="zh-CN" altLang="zh-CN" sz="2400" dirty="0"/>
              <a:t>）一个数的因子是没有规律的，只能从</a:t>
            </a:r>
            <a:r>
              <a:rPr lang="en-US" altLang="zh-CN" sz="2400" dirty="0"/>
              <a:t>1</a:t>
            </a:r>
            <a:r>
              <a:rPr lang="zh-CN" altLang="zh-CN" sz="2400" dirty="0"/>
              <a:t>—</a:t>
            </a:r>
            <a:r>
              <a:rPr lang="en-US" altLang="zh-CN" sz="2400" dirty="0"/>
              <a:t> n</a:t>
            </a:r>
            <a:r>
              <a:rPr lang="zh-CN" altLang="zh-CN" sz="2400" dirty="0"/>
              <a:t>枚举尝试。</a:t>
            </a:r>
            <a:endParaRPr lang="en-US" altLang="zh-CN" sz="2400" dirty="0"/>
          </a:p>
          <a:p>
            <a:endParaRPr lang="en-US" altLang="zh-CN" sz="2400" dirty="0">
              <a:solidFill>
                <a:srgbClr val="C00000"/>
              </a:solidFill>
            </a:endParaRPr>
          </a:p>
          <a:p>
            <a:r>
              <a:rPr lang="zh-CN" altLang="zh-CN" sz="2000" dirty="0">
                <a:solidFill>
                  <a:srgbClr val="FF0000"/>
                </a:solidFill>
              </a:rPr>
              <a:t>算法</a:t>
            </a:r>
            <a:r>
              <a:rPr lang="en-US" altLang="zh-CN" sz="2000" dirty="0">
                <a:solidFill>
                  <a:srgbClr val="FF0000"/>
                </a:solidFill>
              </a:rPr>
              <a:t>2</a:t>
            </a:r>
            <a:r>
              <a:rPr lang="zh-CN" altLang="zh-CN" sz="2000" dirty="0"/>
              <a:t>：</a:t>
            </a:r>
          </a:p>
          <a:p>
            <a:r>
              <a:rPr lang="en-US" altLang="zh-CN" sz="2000" dirty="0"/>
              <a:t>main( )</a:t>
            </a:r>
            <a:endParaRPr lang="zh-CN" altLang="zh-CN" sz="2000" dirty="0"/>
          </a:p>
          <a:p>
            <a:r>
              <a:rPr lang="en-US" altLang="zh-CN" sz="2000" dirty="0"/>
              <a:t>{</a:t>
            </a:r>
          </a:p>
          <a:p>
            <a:r>
              <a:rPr lang="en-US" altLang="zh-CN" sz="2000" dirty="0"/>
              <a:t>  int </a:t>
            </a:r>
            <a:r>
              <a:rPr lang="en-US" altLang="zh-CN" sz="2000" dirty="0" err="1"/>
              <a:t>s,i,j,n</a:t>
            </a:r>
            <a:r>
              <a:rPr lang="en-US" altLang="zh-CN" sz="2000" dirty="0"/>
              <a:t>;</a:t>
            </a:r>
            <a:endParaRPr lang="zh-CN" altLang="zh-CN" sz="2000" dirty="0"/>
          </a:p>
          <a:p>
            <a:r>
              <a:rPr lang="en-US" altLang="zh-CN" sz="2000" dirty="0"/>
              <a:t>  </a:t>
            </a:r>
            <a:r>
              <a:rPr lang="en-US" altLang="zh-CN" sz="2000" dirty="0" err="1"/>
              <a:t>cin</a:t>
            </a:r>
            <a:r>
              <a:rPr lang="en-US" altLang="zh-CN" sz="2000" dirty="0"/>
              <a:t>&gt;&gt;n;</a:t>
            </a:r>
            <a:endParaRPr lang="zh-CN" altLang="zh-CN" sz="2000" dirty="0"/>
          </a:p>
          <a:p>
            <a:r>
              <a:rPr lang="en-US" altLang="zh-CN" sz="2000" dirty="0"/>
              <a:t>  for (</a:t>
            </a:r>
            <a:r>
              <a:rPr lang="en-US" altLang="zh-CN" sz="2000" dirty="0" err="1"/>
              <a:t>i</a:t>
            </a:r>
            <a:r>
              <a:rPr lang="en-US" altLang="zh-CN" sz="2000" dirty="0"/>
              <a:t>=1; </a:t>
            </a:r>
            <a:r>
              <a:rPr lang="en-US" altLang="zh-CN" sz="2000" dirty="0" err="1"/>
              <a:t>i</a:t>
            </a:r>
            <a:r>
              <a:rPr lang="en-US" altLang="zh-CN" sz="2000" dirty="0"/>
              <a:t>&lt;=</a:t>
            </a:r>
            <a:r>
              <a:rPr lang="en-US" altLang="zh-CN" sz="2000" dirty="0" err="1"/>
              <a:t>n;i</a:t>
            </a:r>
            <a:r>
              <a:rPr lang="en-US" altLang="zh-CN" sz="2000" dirty="0"/>
              <a:t>++)</a:t>
            </a:r>
            <a:endParaRPr lang="zh-CN" altLang="zh-CN" sz="2000" dirty="0"/>
          </a:p>
          <a:p>
            <a:r>
              <a:rPr lang="en-US" altLang="zh-CN" sz="2000" dirty="0"/>
              <a:t>   { </a:t>
            </a:r>
          </a:p>
          <a:p>
            <a:r>
              <a:rPr lang="en-US" altLang="zh-CN" sz="2000" dirty="0"/>
              <a:t>    s=1;</a:t>
            </a:r>
            <a:endParaRPr lang="zh-CN" altLang="zh-CN" sz="2000" dirty="0"/>
          </a:p>
          <a:p>
            <a:r>
              <a:rPr lang="en-US" altLang="zh-CN" sz="2000" dirty="0"/>
              <a:t>    for (j=2; j&lt;=</a:t>
            </a:r>
            <a:r>
              <a:rPr lang="en-US" altLang="zh-CN" sz="2000" dirty="0" err="1"/>
              <a:t>i;j</a:t>
            </a:r>
            <a:r>
              <a:rPr lang="en-US" altLang="zh-CN" sz="2000" dirty="0"/>
              <a:t>=</a:t>
            </a:r>
            <a:r>
              <a:rPr lang="en-US" altLang="zh-CN" sz="2000" dirty="0" err="1"/>
              <a:t>j++</a:t>
            </a:r>
            <a:r>
              <a:rPr lang="en-US" altLang="zh-CN" sz="2000" dirty="0"/>
              <a:t>)</a:t>
            </a:r>
            <a:endParaRPr lang="zh-CN" altLang="zh-CN" sz="2000" dirty="0"/>
          </a:p>
          <a:p>
            <a:r>
              <a:rPr lang="en-US" altLang="zh-CN" sz="2000" dirty="0"/>
              <a:t>          if (</a:t>
            </a:r>
            <a:r>
              <a:rPr lang="en-US" altLang="zh-CN" sz="2000" dirty="0" err="1"/>
              <a:t>i</a:t>
            </a:r>
            <a:r>
              <a:rPr lang="en-US" altLang="zh-CN" sz="2000" dirty="0"/>
              <a:t> mod  j == 0)  s=s+1;</a:t>
            </a:r>
            <a:endParaRPr lang="zh-CN" altLang="zh-CN" sz="2000" dirty="0"/>
          </a:p>
          <a:p>
            <a:r>
              <a:rPr lang="en-US" altLang="zh-CN" sz="2000" dirty="0"/>
              <a:t>    if </a:t>
            </a:r>
            <a:r>
              <a:rPr lang="zh-CN" altLang="zh-CN" sz="2000" dirty="0"/>
              <a:t>（</a:t>
            </a:r>
            <a:r>
              <a:rPr lang="en-US" altLang="zh-CN" sz="2000" dirty="0"/>
              <a:t>s mod 2 =1</a:t>
            </a:r>
            <a:r>
              <a:rPr lang="zh-CN" altLang="zh-CN" sz="2000" dirty="0"/>
              <a:t>） </a:t>
            </a:r>
            <a:r>
              <a:rPr lang="en-US" altLang="zh-CN" sz="2000" dirty="0" err="1"/>
              <a:t>cout</a:t>
            </a:r>
            <a:r>
              <a:rPr lang="en-US" altLang="zh-CN" sz="2000" dirty="0"/>
              <a:t> &lt;&lt;</a:t>
            </a:r>
            <a:r>
              <a:rPr lang="en-US" altLang="zh-CN" sz="2000" dirty="0" err="1"/>
              <a:t>i</a:t>
            </a:r>
            <a:r>
              <a:rPr lang="en-US" altLang="zh-CN" sz="2000" dirty="0"/>
              <a:t>&lt;&lt;”is  free.”; }</a:t>
            </a:r>
            <a:endParaRPr lang="zh-CN" altLang="zh-CN" sz="2000" dirty="0"/>
          </a:p>
          <a:p>
            <a:r>
              <a:rPr lang="en-US" altLang="zh-CN" sz="2000" dirty="0"/>
              <a:t> }</a:t>
            </a:r>
            <a:endParaRPr lang="zh-CN" altLang="zh-CN" sz="2000" dirty="0"/>
          </a:p>
        </p:txBody>
      </p:sp>
      <p:sp>
        <p:nvSpPr>
          <p:cNvPr id="3" name="文本框 2">
            <a:extLst>
              <a:ext uri="{FF2B5EF4-FFF2-40B4-BE49-F238E27FC236}">
                <a16:creationId xmlns:a16="http://schemas.microsoft.com/office/drawing/2014/main" id="{94DD6E7D-D476-4AB0-9CF6-DA0213F52FED}"/>
              </a:ext>
            </a:extLst>
          </p:cNvPr>
          <p:cNvSpPr txBox="1"/>
          <p:nvPr/>
        </p:nvSpPr>
        <p:spPr>
          <a:xfrm>
            <a:off x="6453761" y="2722818"/>
            <a:ext cx="5413773" cy="2862322"/>
          </a:xfrm>
          <a:prstGeom prst="rect">
            <a:avLst/>
          </a:prstGeom>
          <a:noFill/>
          <a:ln>
            <a:solidFill>
              <a:srgbClr val="C00000"/>
            </a:solidFill>
          </a:ln>
        </p:spPr>
        <p:txBody>
          <a:bodyPr wrap="square">
            <a:spAutoFit/>
          </a:bodyPr>
          <a:lstStyle/>
          <a:p>
            <a:r>
              <a:rPr lang="zh-CN" altLang="zh-CN" sz="2000" dirty="0">
                <a:solidFill>
                  <a:srgbClr val="FF0000"/>
                </a:solidFill>
              </a:rPr>
              <a:t>算法分析：</a:t>
            </a:r>
          </a:p>
          <a:p>
            <a:r>
              <a:rPr lang="zh-CN" altLang="en-US" sz="2000" dirty="0">
                <a:solidFill>
                  <a:srgbClr val="FF0000"/>
                </a:solidFill>
              </a:rPr>
              <a:t>时间复杂度</a:t>
            </a:r>
            <a:r>
              <a:rPr lang="zh-CN" altLang="en-US" sz="2000" dirty="0"/>
              <a:t>：（</a:t>
            </a:r>
            <a:r>
              <a:rPr lang="en-US" altLang="zh-CN" sz="2000" dirty="0"/>
              <a:t>1</a:t>
            </a:r>
            <a:r>
              <a:rPr lang="zh-CN" altLang="en-US" sz="2000" dirty="0"/>
              <a:t>）</a:t>
            </a:r>
            <a:r>
              <a:rPr lang="zh-CN" altLang="zh-CN" sz="2000" dirty="0"/>
              <a:t>狱吏开关锁的主要操作是</a:t>
            </a:r>
            <a:r>
              <a:rPr lang="en-US" altLang="zh-CN" sz="2000" dirty="0"/>
              <a:t>a[</a:t>
            </a:r>
            <a:r>
              <a:rPr lang="en-US" altLang="zh-CN" sz="2000" dirty="0" err="1"/>
              <a:t>i</a:t>
            </a:r>
            <a:r>
              <a:rPr lang="en-US" altLang="zh-CN" sz="2000" dirty="0"/>
              <a:t>]=1- a[</a:t>
            </a:r>
            <a:r>
              <a:rPr lang="en-US" altLang="zh-CN" sz="2000" dirty="0" err="1"/>
              <a:t>i</a:t>
            </a:r>
            <a:r>
              <a:rPr lang="en-US" altLang="zh-CN" sz="2000" dirty="0"/>
              <a:t>]</a:t>
            </a:r>
            <a:r>
              <a:rPr lang="zh-CN" altLang="en-US" sz="2000" dirty="0"/>
              <a:t>；</a:t>
            </a:r>
            <a:r>
              <a:rPr lang="zh-CN" altLang="zh-CN" sz="2000" dirty="0"/>
              <a:t>共执行了</a:t>
            </a:r>
            <a:r>
              <a:rPr lang="en-US" altLang="zh-CN" sz="2000" dirty="0"/>
              <a:t>n*(1+1/2+1/3+……+1/n)</a:t>
            </a:r>
            <a:r>
              <a:rPr lang="zh-CN" altLang="zh-CN" sz="2000" dirty="0"/>
              <a:t>次，时间近似为复杂度为</a:t>
            </a:r>
            <a:r>
              <a:rPr lang="en-US" altLang="zh-CN" sz="2000" dirty="0"/>
              <a:t>O</a:t>
            </a:r>
            <a:r>
              <a:rPr lang="zh-CN" altLang="zh-CN" sz="2000" dirty="0"/>
              <a:t>（</a:t>
            </a:r>
            <a:r>
              <a:rPr lang="en-US" altLang="zh-CN" sz="2000" dirty="0"/>
              <a:t>n log n</a:t>
            </a:r>
            <a:r>
              <a:rPr lang="zh-CN" altLang="zh-CN" sz="2000" dirty="0"/>
              <a:t>）。</a:t>
            </a:r>
            <a:r>
              <a:rPr lang="zh-CN" altLang="en-US" sz="2000" dirty="0"/>
              <a:t>（</a:t>
            </a:r>
            <a:r>
              <a:rPr lang="en-US" altLang="zh-CN" sz="2000" dirty="0"/>
              <a:t>2</a:t>
            </a:r>
            <a:r>
              <a:rPr lang="zh-CN" altLang="en-US" sz="2000" dirty="0"/>
              <a:t>）</a:t>
            </a:r>
            <a:r>
              <a:rPr lang="zh-CN" altLang="zh-CN" sz="2000" dirty="0"/>
              <a:t>求编号的因子个数</a:t>
            </a:r>
            <a:r>
              <a:rPr lang="zh-CN" altLang="en-US" sz="2000" dirty="0"/>
              <a:t>的</a:t>
            </a:r>
            <a:r>
              <a:rPr lang="zh-CN" altLang="zh-CN" sz="2000" dirty="0"/>
              <a:t>主要操作是</a:t>
            </a:r>
            <a:r>
              <a:rPr lang="zh-CN" altLang="en-US" sz="2000" dirty="0"/>
              <a:t>（</a:t>
            </a:r>
            <a:r>
              <a:rPr lang="en-US" altLang="zh-CN" sz="2000" dirty="0"/>
              <a:t> </a:t>
            </a:r>
            <a:r>
              <a:rPr lang="en-US" altLang="zh-CN" sz="2000" dirty="0" err="1"/>
              <a:t>i</a:t>
            </a:r>
            <a:r>
              <a:rPr lang="en-US" altLang="zh-CN" sz="2000" dirty="0"/>
              <a:t> mod  j == 0</a:t>
            </a:r>
            <a:r>
              <a:rPr lang="zh-CN" altLang="en-US" sz="2000" dirty="0"/>
              <a:t>）</a:t>
            </a:r>
            <a:r>
              <a:rPr lang="zh-CN" altLang="zh-CN" sz="2000" dirty="0"/>
              <a:t>，共执行</a:t>
            </a:r>
            <a:r>
              <a:rPr lang="zh-CN" altLang="zh-CN" sz="2000" dirty="0" smtClean="0"/>
              <a:t>了</a:t>
            </a:r>
            <a:r>
              <a:rPr lang="en-US" altLang="zh-CN" sz="2000" dirty="0" smtClean="0"/>
              <a:t>(1+2+3</a:t>
            </a:r>
            <a:r>
              <a:rPr lang="en-US" altLang="zh-CN" sz="2000" dirty="0"/>
              <a:t>+……+</a:t>
            </a:r>
            <a:r>
              <a:rPr lang="en-US" altLang="zh-CN" sz="2000" dirty="0" smtClean="0"/>
              <a:t>n-1)</a:t>
            </a:r>
            <a:r>
              <a:rPr lang="zh-CN" altLang="zh-CN" sz="2000" dirty="0"/>
              <a:t>次，时间复杂度为</a:t>
            </a:r>
            <a:r>
              <a:rPr lang="en-US" altLang="zh-CN" sz="2000" dirty="0"/>
              <a:t>O(n</a:t>
            </a:r>
            <a:r>
              <a:rPr lang="en-US" altLang="zh-CN" sz="2000" baseline="30000" dirty="0"/>
              <a:t>2</a:t>
            </a:r>
            <a:r>
              <a:rPr lang="en-US" altLang="zh-CN" sz="2000" dirty="0"/>
              <a:t>)</a:t>
            </a:r>
            <a:r>
              <a:rPr lang="zh-CN" altLang="zh-CN" sz="2000" dirty="0"/>
              <a:t>。</a:t>
            </a:r>
            <a:endParaRPr lang="en-US" altLang="zh-CN" sz="2000" dirty="0"/>
          </a:p>
          <a:p>
            <a:r>
              <a:rPr lang="zh-CN" altLang="en-US" sz="2000" dirty="0">
                <a:solidFill>
                  <a:srgbClr val="FF0000"/>
                </a:solidFill>
              </a:rPr>
              <a:t>空间复杂度</a:t>
            </a:r>
            <a:r>
              <a:rPr lang="zh-CN" altLang="en-US" sz="2000" dirty="0"/>
              <a:t>：与算法</a:t>
            </a:r>
            <a:r>
              <a:rPr lang="en-US" altLang="zh-CN" sz="2000" dirty="0"/>
              <a:t>1</a:t>
            </a:r>
            <a:r>
              <a:rPr lang="zh-CN" altLang="en-US" sz="2000" dirty="0"/>
              <a:t>相比，</a:t>
            </a:r>
            <a:r>
              <a:rPr lang="zh-CN" altLang="zh-CN" sz="2000" dirty="0"/>
              <a:t>算法</a:t>
            </a:r>
            <a:r>
              <a:rPr lang="en-US" altLang="zh-CN" sz="2000" dirty="0"/>
              <a:t>2</a:t>
            </a:r>
            <a:r>
              <a:rPr lang="zh-CN" altLang="zh-CN" sz="2000" dirty="0"/>
              <a:t>没有使用辅助空间</a:t>
            </a:r>
            <a:r>
              <a:rPr lang="zh-CN" altLang="en-US" sz="2000" dirty="0"/>
              <a:t>。</a:t>
            </a:r>
            <a:endParaRPr lang="en-US" altLang="zh-CN" sz="2000" dirty="0"/>
          </a:p>
        </p:txBody>
      </p:sp>
    </p:spTree>
    <p:extLst>
      <p:ext uri="{BB962C8B-B14F-4D97-AF65-F5344CB8AC3E}">
        <p14:creationId xmlns:p14="http://schemas.microsoft.com/office/powerpoint/2010/main" val="1551434833"/>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wipe(left)">
                                      <p:cBhvr>
                                        <p:cTn id="7" dur="500"/>
                                        <p:tgtEl>
                                          <p:spTgt spid="39"/>
                                        </p:tgtEl>
                                      </p:cBhvr>
                                    </p:animEffect>
                                  </p:childTnLst>
                                </p:cTn>
                              </p:par>
                            </p:childTnLst>
                          </p:cTn>
                        </p:par>
                        <p:par>
                          <p:cTn id="8" fill="hold">
                            <p:stCondLst>
                              <p:cond delay="500"/>
                            </p:stCondLst>
                            <p:childTnLst>
                              <p:par>
                                <p:cTn id="9" presetID="21" presetClass="entr" presetSubtype="1"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heel(1)">
                                      <p:cBhvr>
                                        <p:cTn id="11" dur="500"/>
                                        <p:tgtEl>
                                          <p:spTgt spid="2"/>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p:cTn id="15" dur="500" fill="hold"/>
                                        <p:tgtEl>
                                          <p:spTgt spid="6"/>
                                        </p:tgtEl>
                                        <p:attrNameLst>
                                          <p:attrName>ppt_w</p:attrName>
                                        </p:attrNameLst>
                                      </p:cBhvr>
                                      <p:tavLst>
                                        <p:tav tm="0">
                                          <p:val>
                                            <p:fltVal val="0"/>
                                          </p:val>
                                        </p:tav>
                                        <p:tav tm="100000">
                                          <p:val>
                                            <p:strVal val="#ppt_w"/>
                                          </p:val>
                                        </p:tav>
                                      </p:tavLst>
                                    </p:anim>
                                    <p:anim calcmode="lin" valueType="num">
                                      <p:cBhvr>
                                        <p:cTn id="16" dur="500" fill="hold"/>
                                        <p:tgtEl>
                                          <p:spTgt spid="6"/>
                                        </p:tgtEl>
                                        <p:attrNameLst>
                                          <p:attrName>ppt_h</p:attrName>
                                        </p:attrNameLst>
                                      </p:cBhvr>
                                      <p:tavLst>
                                        <p:tav tm="0">
                                          <p:val>
                                            <p:fltVal val="0"/>
                                          </p:val>
                                        </p:tav>
                                        <p:tav tm="100000">
                                          <p:val>
                                            <p:strVal val="#ppt_h"/>
                                          </p:val>
                                        </p:tav>
                                      </p:tavLst>
                                    </p:anim>
                                    <p:animEffect transition="in" filter="fade">
                                      <p:cBhvr>
                                        <p:cTn id="17" dur="500"/>
                                        <p:tgtEl>
                                          <p:spTgt spid="6"/>
                                        </p:tgtEl>
                                      </p:cBhvr>
                                    </p:animEffect>
                                  </p:childTnLst>
                                </p:cTn>
                              </p:par>
                            </p:childTnLst>
                          </p:cTn>
                        </p:par>
                        <p:par>
                          <p:cTn id="18" fill="hold">
                            <p:stCondLst>
                              <p:cond delay="1500"/>
                            </p:stCondLst>
                            <p:childTnLst>
                              <p:par>
                                <p:cTn id="19" presetID="47" presetClass="entr" presetSubtype="0" fill="hold" nodeType="afterEffect">
                                  <p:stCondLst>
                                    <p:cond delay="0"/>
                                  </p:stCondLst>
                                  <p:childTnLst>
                                    <p:set>
                                      <p:cBhvr>
                                        <p:cTn id="20" dur="1" fill="hold">
                                          <p:stCondLst>
                                            <p:cond delay="0"/>
                                          </p:stCondLst>
                                        </p:cTn>
                                        <p:tgtEl>
                                          <p:spTgt spid="85"/>
                                        </p:tgtEl>
                                        <p:attrNameLst>
                                          <p:attrName>style.visibility</p:attrName>
                                        </p:attrNameLst>
                                      </p:cBhvr>
                                      <p:to>
                                        <p:strVal val="visible"/>
                                      </p:to>
                                    </p:set>
                                    <p:animEffect transition="in" filter="fade">
                                      <p:cBhvr>
                                        <p:cTn id="21" dur="500"/>
                                        <p:tgtEl>
                                          <p:spTgt spid="85"/>
                                        </p:tgtEl>
                                      </p:cBhvr>
                                    </p:animEffect>
                                    <p:anim calcmode="lin" valueType="num">
                                      <p:cBhvr>
                                        <p:cTn id="22" dur="500" fill="hold"/>
                                        <p:tgtEl>
                                          <p:spTgt spid="85"/>
                                        </p:tgtEl>
                                        <p:attrNameLst>
                                          <p:attrName>ppt_x</p:attrName>
                                        </p:attrNameLst>
                                      </p:cBhvr>
                                      <p:tavLst>
                                        <p:tav tm="0">
                                          <p:val>
                                            <p:strVal val="#ppt_x"/>
                                          </p:val>
                                        </p:tav>
                                        <p:tav tm="100000">
                                          <p:val>
                                            <p:strVal val="#ppt_x"/>
                                          </p:val>
                                        </p:tav>
                                      </p:tavLst>
                                    </p:anim>
                                    <p:anim calcmode="lin" valueType="num">
                                      <p:cBhvr>
                                        <p:cTn id="23" dur="500" fill="hold"/>
                                        <p:tgtEl>
                                          <p:spTgt spid="85"/>
                                        </p:tgtEl>
                                        <p:attrNameLst>
                                          <p:attrName>ppt_y</p:attrName>
                                        </p:attrNameLst>
                                      </p:cBhvr>
                                      <p:tavLst>
                                        <p:tav tm="0">
                                          <p:val>
                                            <p:strVal val="#ppt_y-.1"/>
                                          </p:val>
                                        </p:tav>
                                        <p:tav tm="100000">
                                          <p:val>
                                            <p:strVal val="#ppt_y"/>
                                          </p:val>
                                        </p:tav>
                                      </p:tavLst>
                                    </p:anim>
                                  </p:childTnLst>
                                </p:cTn>
                              </p:par>
                            </p:childTnLst>
                          </p:cTn>
                        </p:par>
                        <p:par>
                          <p:cTn id="24" fill="hold">
                            <p:stCondLst>
                              <p:cond delay="2000"/>
                            </p:stCondLst>
                            <p:childTnLst>
                              <p:par>
                                <p:cTn id="25" presetID="22" presetClass="entr" presetSubtype="4" fill="hold" grpId="0" nodeType="afterEffect">
                                  <p:stCondLst>
                                    <p:cond delay="0"/>
                                  </p:stCondLst>
                                  <p:childTnLst>
                                    <p:set>
                                      <p:cBhvr>
                                        <p:cTn id="26" dur="1" fill="hold">
                                          <p:stCondLst>
                                            <p:cond delay="0"/>
                                          </p:stCondLst>
                                        </p:cTn>
                                        <p:tgtEl>
                                          <p:spTgt spid="62"/>
                                        </p:tgtEl>
                                        <p:attrNameLst>
                                          <p:attrName>style.visibility</p:attrName>
                                        </p:attrNameLst>
                                      </p:cBhvr>
                                      <p:to>
                                        <p:strVal val="visible"/>
                                      </p:to>
                                    </p:set>
                                    <p:animEffect transition="in" filter="wipe(down)">
                                      <p:cBhvr>
                                        <p:cTn id="27" dur="250"/>
                                        <p:tgtEl>
                                          <p:spTgt spid="62"/>
                                        </p:tgtEl>
                                      </p:cBhvr>
                                    </p:animEffect>
                                  </p:childTnLst>
                                </p:cTn>
                              </p:par>
                            </p:childTnLst>
                          </p:cTn>
                        </p:par>
                        <p:par>
                          <p:cTn id="28" fill="hold">
                            <p:stCondLst>
                              <p:cond delay="2250"/>
                            </p:stCondLst>
                            <p:childTnLst>
                              <p:par>
                                <p:cTn id="29" presetID="22" presetClass="entr" presetSubtype="4" fill="hold" grpId="0" nodeType="afterEffect">
                                  <p:stCondLst>
                                    <p:cond delay="0"/>
                                  </p:stCondLst>
                                  <p:childTnLst>
                                    <p:set>
                                      <p:cBhvr>
                                        <p:cTn id="30" dur="1" fill="hold">
                                          <p:stCondLst>
                                            <p:cond delay="0"/>
                                          </p:stCondLst>
                                        </p:cTn>
                                        <p:tgtEl>
                                          <p:spTgt spid="40"/>
                                        </p:tgtEl>
                                        <p:attrNameLst>
                                          <p:attrName>style.visibility</p:attrName>
                                        </p:attrNameLst>
                                      </p:cBhvr>
                                      <p:to>
                                        <p:strVal val="visible"/>
                                      </p:to>
                                    </p:set>
                                    <p:animEffect transition="in" filter="wipe(down)">
                                      <p:cBhvr>
                                        <p:cTn id="31" dur="250"/>
                                        <p:tgtEl>
                                          <p:spTgt spid="40"/>
                                        </p:tgtEl>
                                      </p:cBhvr>
                                    </p:animEffect>
                                  </p:childTnLst>
                                </p:cTn>
                              </p:par>
                            </p:childTnLst>
                          </p:cTn>
                        </p:par>
                        <p:par>
                          <p:cTn id="32" fill="hold">
                            <p:stCondLst>
                              <p:cond delay="2500"/>
                            </p:stCondLst>
                            <p:childTnLst>
                              <p:par>
                                <p:cTn id="33" presetID="22" presetClass="entr" presetSubtype="8" fill="hold" grpId="0" nodeType="afterEffect">
                                  <p:stCondLst>
                                    <p:cond delay="0"/>
                                  </p:stCondLst>
                                  <p:childTnLst>
                                    <p:set>
                                      <p:cBhvr>
                                        <p:cTn id="34" dur="1" fill="hold">
                                          <p:stCondLst>
                                            <p:cond delay="0"/>
                                          </p:stCondLst>
                                        </p:cTn>
                                        <p:tgtEl>
                                          <p:spTgt spid="46"/>
                                        </p:tgtEl>
                                        <p:attrNameLst>
                                          <p:attrName>style.visibility</p:attrName>
                                        </p:attrNameLst>
                                      </p:cBhvr>
                                      <p:to>
                                        <p:strVal val="visible"/>
                                      </p:to>
                                    </p:set>
                                    <p:animEffect transition="in" filter="wipe(left)">
                                      <p:cBhvr>
                                        <p:cTn id="35" dur="500"/>
                                        <p:tgtEl>
                                          <p:spTgt spid="46"/>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3"/>
                                        </p:tgtEl>
                                        <p:attrNameLst>
                                          <p:attrName>style.visibility</p:attrName>
                                        </p:attrNameLst>
                                      </p:cBhvr>
                                      <p:to>
                                        <p:strVal val="visible"/>
                                      </p:to>
                                    </p:set>
                                    <p:anim calcmode="lin" valueType="num">
                                      <p:cBhvr additive="base">
                                        <p:cTn id="40" dur="500" fill="hold"/>
                                        <p:tgtEl>
                                          <p:spTgt spid="3"/>
                                        </p:tgtEl>
                                        <p:attrNameLst>
                                          <p:attrName>ppt_x</p:attrName>
                                        </p:attrNameLst>
                                      </p:cBhvr>
                                      <p:tavLst>
                                        <p:tav tm="0">
                                          <p:val>
                                            <p:strVal val="#ppt_x"/>
                                          </p:val>
                                        </p:tav>
                                        <p:tav tm="100000">
                                          <p:val>
                                            <p:strVal val="#ppt_x"/>
                                          </p:val>
                                        </p:tav>
                                      </p:tavLst>
                                    </p:anim>
                                    <p:anim calcmode="lin" valueType="num">
                                      <p:cBhvr additive="base">
                                        <p:cTn id="41"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62" grpId="0"/>
      <p:bldP spid="39" grpId="0"/>
      <p:bldP spid="40" grpId="0"/>
      <p:bldP spid="46" grpId="0"/>
      <p:bldP spid="3"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48673" y="778599"/>
            <a:ext cx="2418260" cy="2418259"/>
          </a:xfrm>
          <a:prstGeom prst="ellipse">
            <a:avLst/>
          </a:prstGeom>
          <a:solidFill>
            <a:schemeClr val="tx1">
              <a:lumMod val="50000"/>
              <a:lumOff val="50000"/>
            </a:schemeClr>
          </a:solidFill>
          <a:ln>
            <a:noFill/>
          </a:ln>
          <a:effectLst>
            <a:innerShdw blurRad="63500" dist="50800" dir="18900000">
              <a:prstClr val="black">
                <a:alpha val="50000"/>
              </a:prstClr>
            </a:innerShdw>
          </a:effectLst>
        </p:spPr>
        <p:txBody>
          <a:bodyPr vert="horz" wrap="square" lIns="91440" tIns="45720" rIns="91440" bIns="45720" numCol="1" anchor="t" anchorCtr="0" compatLnSpc="1">
            <a:prstTxWarp prst="textNoShape">
              <a:avLst/>
            </a:prstTxWarp>
          </a:bodyPr>
          <a:lstStyle/>
          <a:p>
            <a:endParaRPr lang="zh-CN" altLang="en-US"/>
          </a:p>
        </p:txBody>
      </p:sp>
      <p:grpSp>
        <p:nvGrpSpPr>
          <p:cNvPr id="85" name="组合 84"/>
          <p:cNvGrpSpPr/>
          <p:nvPr/>
        </p:nvGrpSpPr>
        <p:grpSpPr>
          <a:xfrm>
            <a:off x="1434828" y="2439933"/>
            <a:ext cx="645957" cy="1180395"/>
            <a:chOff x="2095228" y="3527513"/>
            <a:chExt cx="645957" cy="1180395"/>
          </a:xfrm>
        </p:grpSpPr>
        <p:sp>
          <p:nvSpPr>
            <p:cNvPr id="55" name="圆角矩形 54"/>
            <p:cNvSpPr/>
            <p:nvPr/>
          </p:nvSpPr>
          <p:spPr>
            <a:xfrm>
              <a:off x="2095228" y="3527513"/>
              <a:ext cx="645957" cy="1180395"/>
            </a:xfrm>
            <a:prstGeom prst="roundRect">
              <a:avLst>
                <a:gd name="adj" fmla="val 50000"/>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Freeform 23"/>
            <p:cNvSpPr>
              <a:spLocks/>
            </p:cNvSpPr>
            <p:nvPr/>
          </p:nvSpPr>
          <p:spPr bwMode="auto">
            <a:xfrm>
              <a:off x="2213238" y="4178251"/>
              <a:ext cx="409932" cy="369809"/>
            </a:xfrm>
            <a:custGeom>
              <a:avLst/>
              <a:gdLst>
                <a:gd name="T0" fmla="*/ 359 w 367"/>
                <a:gd name="T1" fmla="*/ 169 h 324"/>
                <a:gd name="T2" fmla="*/ 199 w 367"/>
                <a:gd name="T3" fmla="*/ 8 h 324"/>
                <a:gd name="T4" fmla="*/ 169 w 367"/>
                <a:gd name="T5" fmla="*/ 8 h 324"/>
                <a:gd name="T6" fmla="*/ 8 w 367"/>
                <a:gd name="T7" fmla="*/ 169 h 324"/>
                <a:gd name="T8" fmla="*/ 15 w 367"/>
                <a:gd name="T9" fmla="*/ 184 h 324"/>
                <a:gd name="T10" fmla="*/ 49 w 367"/>
                <a:gd name="T11" fmla="*/ 184 h 324"/>
                <a:gd name="T12" fmla="*/ 49 w 367"/>
                <a:gd name="T13" fmla="*/ 308 h 324"/>
                <a:gd name="T14" fmla="*/ 65 w 367"/>
                <a:gd name="T15" fmla="*/ 324 h 324"/>
                <a:gd name="T16" fmla="*/ 143 w 367"/>
                <a:gd name="T17" fmla="*/ 324 h 324"/>
                <a:gd name="T18" fmla="*/ 143 w 367"/>
                <a:gd name="T19" fmla="*/ 200 h 324"/>
                <a:gd name="T20" fmla="*/ 225 w 367"/>
                <a:gd name="T21" fmla="*/ 200 h 324"/>
                <a:gd name="T22" fmla="*/ 225 w 367"/>
                <a:gd name="T23" fmla="*/ 324 h 324"/>
                <a:gd name="T24" fmla="*/ 306 w 367"/>
                <a:gd name="T25" fmla="*/ 324 h 324"/>
                <a:gd name="T26" fmla="*/ 319 w 367"/>
                <a:gd name="T27" fmla="*/ 308 h 324"/>
                <a:gd name="T28" fmla="*/ 319 w 367"/>
                <a:gd name="T29" fmla="*/ 184 h 324"/>
                <a:gd name="T30" fmla="*/ 352 w 367"/>
                <a:gd name="T31" fmla="*/ 184 h 324"/>
                <a:gd name="T32" fmla="*/ 359 w 367"/>
                <a:gd name="T33" fmla="*/ 169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67" h="324">
                  <a:moveTo>
                    <a:pt x="359" y="169"/>
                  </a:moveTo>
                  <a:cubicBezTo>
                    <a:pt x="199" y="8"/>
                    <a:pt x="199" y="8"/>
                    <a:pt x="199" y="8"/>
                  </a:cubicBezTo>
                  <a:cubicBezTo>
                    <a:pt x="190" y="0"/>
                    <a:pt x="177" y="0"/>
                    <a:pt x="169" y="8"/>
                  </a:cubicBezTo>
                  <a:cubicBezTo>
                    <a:pt x="8" y="169"/>
                    <a:pt x="8" y="169"/>
                    <a:pt x="8" y="169"/>
                  </a:cubicBezTo>
                  <a:cubicBezTo>
                    <a:pt x="0" y="177"/>
                    <a:pt x="3" y="184"/>
                    <a:pt x="15" y="184"/>
                  </a:cubicBezTo>
                  <a:cubicBezTo>
                    <a:pt x="49" y="184"/>
                    <a:pt x="49" y="184"/>
                    <a:pt x="49" y="184"/>
                  </a:cubicBezTo>
                  <a:cubicBezTo>
                    <a:pt x="49" y="308"/>
                    <a:pt x="49" y="308"/>
                    <a:pt x="49" y="308"/>
                  </a:cubicBezTo>
                  <a:cubicBezTo>
                    <a:pt x="49" y="317"/>
                    <a:pt x="49" y="324"/>
                    <a:pt x="65" y="324"/>
                  </a:cubicBezTo>
                  <a:cubicBezTo>
                    <a:pt x="143" y="324"/>
                    <a:pt x="143" y="324"/>
                    <a:pt x="143" y="324"/>
                  </a:cubicBezTo>
                  <a:cubicBezTo>
                    <a:pt x="143" y="200"/>
                    <a:pt x="143" y="200"/>
                    <a:pt x="143" y="200"/>
                  </a:cubicBezTo>
                  <a:cubicBezTo>
                    <a:pt x="225" y="200"/>
                    <a:pt x="225" y="200"/>
                    <a:pt x="225" y="200"/>
                  </a:cubicBezTo>
                  <a:cubicBezTo>
                    <a:pt x="225" y="324"/>
                    <a:pt x="225" y="324"/>
                    <a:pt x="225" y="324"/>
                  </a:cubicBezTo>
                  <a:cubicBezTo>
                    <a:pt x="306" y="324"/>
                    <a:pt x="306" y="324"/>
                    <a:pt x="306" y="324"/>
                  </a:cubicBezTo>
                  <a:cubicBezTo>
                    <a:pt x="319" y="324"/>
                    <a:pt x="319" y="317"/>
                    <a:pt x="319" y="308"/>
                  </a:cubicBezTo>
                  <a:cubicBezTo>
                    <a:pt x="319" y="184"/>
                    <a:pt x="319" y="184"/>
                    <a:pt x="319" y="184"/>
                  </a:cubicBezTo>
                  <a:cubicBezTo>
                    <a:pt x="352" y="184"/>
                    <a:pt x="352" y="184"/>
                    <a:pt x="352" y="184"/>
                  </a:cubicBezTo>
                  <a:cubicBezTo>
                    <a:pt x="364" y="184"/>
                    <a:pt x="367" y="177"/>
                    <a:pt x="359" y="169"/>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6" name="椭圆 5"/>
          <p:cNvSpPr/>
          <p:nvPr/>
        </p:nvSpPr>
        <p:spPr>
          <a:xfrm>
            <a:off x="780253" y="1010179"/>
            <a:ext cx="1955102" cy="1955100"/>
          </a:xfrm>
          <a:prstGeom prst="ellipse">
            <a:avLst/>
          </a:prstGeom>
          <a:gradFill rotWithShape="1">
            <a:gsLst>
              <a:gs pos="63000">
                <a:srgbClr val="ECECEC"/>
              </a:gs>
              <a:gs pos="100000">
                <a:srgbClr val="F7F7F7"/>
              </a:gs>
              <a:gs pos="9000">
                <a:srgbClr val="BEBEBE"/>
              </a:gs>
            </a:gsLst>
            <a:lin ang="7800000" scaled="0"/>
          </a:gradFill>
          <a:ln w="34925">
            <a:gradFill>
              <a:gsLst>
                <a:gs pos="0">
                  <a:schemeClr val="bg1"/>
                </a:gs>
                <a:gs pos="100000">
                  <a:schemeClr val="bg1">
                    <a:lumMod val="85000"/>
                  </a:schemeClr>
                </a:gs>
              </a:gsLst>
              <a:lin ang="7800000" scaled="0"/>
            </a:gradFill>
          </a:ln>
          <a:effectLst>
            <a:outerShdw blurRad="203200" dist="127000" dir="7200000" sx="102000" sy="102000" algn="ctr" rotWithShape="0">
              <a:schemeClr val="tx1">
                <a:lumMod val="90000"/>
                <a:lumOff val="10000"/>
                <a:alpha val="40000"/>
              </a:schemeClr>
            </a:outerShdw>
          </a:effectLst>
        </p:spPr>
        <p:txBody>
          <a:bodyPr wrap="none" anchor="ctr"/>
          <a:lstStyle/>
          <a:p>
            <a:pPr latinLnBrk="1"/>
            <a:endParaRPr kumimoji="1" lang="zh-CN" altLang="en-US" sz="2400">
              <a:solidFill>
                <a:srgbClr val="000000"/>
              </a:solidFill>
              <a:latin typeface="굴림" charset="-127"/>
              <a:ea typeface="굴림" charset="-127"/>
            </a:endParaRPr>
          </a:p>
        </p:txBody>
      </p:sp>
      <p:sp>
        <p:nvSpPr>
          <p:cNvPr id="62" name="TextBox 15"/>
          <p:cNvSpPr txBox="1"/>
          <p:nvPr/>
        </p:nvSpPr>
        <p:spPr>
          <a:xfrm>
            <a:off x="932027" y="1588040"/>
            <a:ext cx="1651551" cy="707886"/>
          </a:xfrm>
          <a:prstGeom prst="rect">
            <a:avLst/>
          </a:prstGeom>
          <a:noFill/>
        </p:spPr>
        <p:txBody>
          <a:bodyPr wrap="square" rtlCol="0" anchor="ctr">
            <a:spAutoFit/>
          </a:bodyPr>
          <a:lstStyle>
            <a:defPPr>
              <a:defRPr lang="en-US"/>
            </a:defPPr>
            <a:lvl1pPr>
              <a:lnSpc>
                <a:spcPct val="130000"/>
              </a:lnSpc>
              <a:defRPr sz="5400" b="1">
                <a:solidFill>
                  <a:schemeClr val="tx1">
                    <a:lumMod val="65000"/>
                    <a:lumOff val="35000"/>
                  </a:schemeClr>
                </a:solidFill>
                <a:latin typeface="Agency FB" pitchFamily="34" charset="0"/>
                <a:ea typeface="微软雅黑" pitchFamily="34" charset="-122"/>
                <a:cs typeface="Calibri" pitchFamily="34" charset="0"/>
              </a:defRPr>
            </a:lvl1pPr>
          </a:lstStyle>
          <a:p>
            <a:pPr lvl="0" algn="ctr" fontAlgn="ctr">
              <a:lnSpc>
                <a:spcPct val="100000"/>
              </a:lnSpc>
              <a:defRPr/>
            </a:pPr>
            <a:r>
              <a:rPr kumimoji="0" lang="en-US" altLang="zh-CN" sz="4000" b="1" i="0" u="none" strike="noStrike" kern="0" cap="none" spc="0" normalizeH="0" baseline="0" noProof="0" dirty="0">
                <a:ln>
                  <a:noFill/>
                </a:ln>
                <a:solidFill>
                  <a:sysClr val="windowText" lastClr="000000">
                    <a:lumMod val="75000"/>
                    <a:lumOff val="25000"/>
                  </a:sysClr>
                </a:solidFill>
                <a:effectLst/>
                <a:uLnTx/>
                <a:uFillTx/>
                <a:latin typeface="Arial Rounded MT Bold" pitchFamily="34" charset="0"/>
                <a:ea typeface="微软雅黑" pitchFamily="34" charset="-122"/>
                <a:cs typeface="Calibri" pitchFamily="34" charset="0"/>
              </a:rPr>
              <a:t>2</a:t>
            </a:r>
            <a:endParaRPr kumimoji="0" lang="zh-CN" altLang="en-US" sz="4000" b="1" i="0" u="none" strike="noStrike" kern="0" cap="none" spc="0" normalizeH="0" baseline="0" noProof="0" dirty="0">
              <a:ln>
                <a:noFill/>
              </a:ln>
              <a:solidFill>
                <a:sysClr val="windowText" lastClr="000000">
                  <a:lumMod val="75000"/>
                  <a:lumOff val="25000"/>
                </a:sysClr>
              </a:solidFill>
              <a:effectLst/>
              <a:uLnTx/>
              <a:uFillTx/>
              <a:latin typeface="Arial Rounded MT Bold" pitchFamily="34" charset="0"/>
              <a:ea typeface="微软雅黑" pitchFamily="34" charset="-122"/>
              <a:cs typeface="Calibri" pitchFamily="34" charset="0"/>
            </a:endParaRPr>
          </a:p>
        </p:txBody>
      </p:sp>
      <p:sp>
        <p:nvSpPr>
          <p:cNvPr id="39" name="矩形 38"/>
          <p:cNvSpPr>
            <a:spLocks noChangeArrowheads="1"/>
          </p:cNvSpPr>
          <p:nvPr/>
        </p:nvSpPr>
        <p:spPr bwMode="auto">
          <a:xfrm>
            <a:off x="4670779" y="418828"/>
            <a:ext cx="2850441"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a:spcBef>
                <a:spcPct val="0"/>
              </a:spcBef>
              <a:buNone/>
            </a:pPr>
            <a:r>
              <a:rPr lang="en-US" altLang="zh-CN"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2.2.2 </a:t>
            </a:r>
            <a:r>
              <a:rPr lang="zh-CN" altLang="en-US"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其他范例</a:t>
            </a:r>
            <a:endParaRPr lang="zh-CN" altLang="en-US" b="1" dirty="0">
              <a:solidFill>
                <a:schemeClr val="tx1">
                  <a:lumMod val="65000"/>
                  <a:lumOff val="35000"/>
                </a:schemeClr>
              </a:solidFill>
              <a:latin typeface="Arial" panose="020B0604020202020204" pitchFamily="34" charset="0"/>
              <a:ea typeface="宋体" pitchFamily="2" charset="-122"/>
              <a:cs typeface="Arial" panose="020B0604020202020204" pitchFamily="34" charset="0"/>
            </a:endParaRPr>
          </a:p>
        </p:txBody>
      </p:sp>
      <p:sp>
        <p:nvSpPr>
          <p:cNvPr id="40" name="TextBox 15">
            <a:extLst>
              <a:ext uri="{FF2B5EF4-FFF2-40B4-BE49-F238E27FC236}">
                <a16:creationId xmlns:a16="http://schemas.microsoft.com/office/drawing/2014/main" id="{F254BAE2-BB63-4B75-A418-CDC572F3CF95}"/>
              </a:ext>
            </a:extLst>
          </p:cNvPr>
          <p:cNvSpPr txBox="1"/>
          <p:nvPr/>
        </p:nvSpPr>
        <p:spPr>
          <a:xfrm>
            <a:off x="7521220" y="399914"/>
            <a:ext cx="4096800" cy="584775"/>
          </a:xfrm>
          <a:prstGeom prst="rect">
            <a:avLst/>
          </a:prstGeom>
          <a:noFill/>
        </p:spPr>
        <p:txBody>
          <a:bodyPr wrap="square" rtlCol="0" anchor="ctr">
            <a:spAutoFit/>
          </a:bodyPr>
          <a:lstStyle>
            <a:defPPr>
              <a:defRPr lang="en-US"/>
            </a:defPPr>
            <a:lvl1pPr>
              <a:lnSpc>
                <a:spcPct val="130000"/>
              </a:lnSpc>
              <a:defRPr sz="5400" b="1">
                <a:solidFill>
                  <a:schemeClr val="tx1">
                    <a:lumMod val="65000"/>
                    <a:lumOff val="35000"/>
                  </a:schemeClr>
                </a:solidFill>
                <a:latin typeface="Agency FB" pitchFamily="34" charset="0"/>
                <a:ea typeface="微软雅黑" pitchFamily="34" charset="-122"/>
                <a:cs typeface="Calibri" pitchFamily="34" charset="0"/>
              </a:defRPr>
            </a:lvl1pPr>
          </a:lstStyle>
          <a:p>
            <a:pPr lvl="0" algn="ctr" fontAlgn="ctr">
              <a:lnSpc>
                <a:spcPct val="100000"/>
              </a:lnSpc>
              <a:defRPr/>
            </a:pPr>
            <a:r>
              <a:rPr lang="en-US" altLang="zh-CN" sz="3200" kern="0" dirty="0">
                <a:solidFill>
                  <a:sysClr val="windowText" lastClr="000000">
                    <a:lumMod val="75000"/>
                    <a:lumOff val="25000"/>
                  </a:sysClr>
                </a:solidFill>
                <a:latin typeface="Arial Rounded MT Bold" pitchFamily="34" charset="0"/>
              </a:rPr>
              <a:t>【</a:t>
            </a:r>
            <a:r>
              <a:rPr lang="zh-CN" altLang="en-US" sz="3200" kern="0" dirty="0">
                <a:solidFill>
                  <a:sysClr val="windowText" lastClr="000000">
                    <a:lumMod val="75000"/>
                    <a:lumOff val="25000"/>
                  </a:sysClr>
                </a:solidFill>
                <a:latin typeface="Arial Rounded MT Bold" pitchFamily="34" charset="0"/>
              </a:rPr>
              <a:t>例</a:t>
            </a:r>
            <a:r>
              <a:rPr lang="en-US" altLang="zh-CN" sz="3200" kern="0" dirty="0">
                <a:solidFill>
                  <a:sysClr val="windowText" lastClr="000000">
                    <a:lumMod val="75000"/>
                    <a:lumOff val="25000"/>
                  </a:sysClr>
                </a:solidFill>
                <a:latin typeface="Arial Rounded MT Bold" pitchFamily="34" charset="0"/>
              </a:rPr>
              <a:t>2-12】</a:t>
            </a:r>
            <a:r>
              <a:rPr lang="zh-CN" altLang="en-US" sz="3200" kern="0" dirty="0">
                <a:solidFill>
                  <a:sysClr val="windowText" lastClr="000000">
                    <a:lumMod val="75000"/>
                    <a:lumOff val="25000"/>
                  </a:sysClr>
                </a:solidFill>
                <a:latin typeface="Arial Rounded MT Bold" pitchFamily="34" charset="0"/>
              </a:rPr>
              <a:t>狱吏问题</a:t>
            </a:r>
            <a:endParaRPr kumimoji="0" lang="zh-CN" altLang="en-US" sz="3200" b="1" i="0" u="none" strike="noStrike" kern="0" cap="none" spc="0" normalizeH="0" baseline="0" noProof="0" dirty="0">
              <a:ln>
                <a:noFill/>
              </a:ln>
              <a:solidFill>
                <a:sysClr val="windowText" lastClr="000000">
                  <a:lumMod val="75000"/>
                  <a:lumOff val="25000"/>
                </a:sysClr>
              </a:solidFill>
              <a:effectLst/>
              <a:uLnTx/>
              <a:uFillTx/>
              <a:latin typeface="Arial Rounded MT Bold" pitchFamily="34" charset="0"/>
            </a:endParaRPr>
          </a:p>
        </p:txBody>
      </p:sp>
      <p:sp>
        <p:nvSpPr>
          <p:cNvPr id="46" name="矩形 45">
            <a:extLst>
              <a:ext uri="{FF2B5EF4-FFF2-40B4-BE49-F238E27FC236}">
                <a16:creationId xmlns:a16="http://schemas.microsoft.com/office/drawing/2014/main" id="{6E12A434-2D6E-4811-84DE-448FB3B30FDB}"/>
              </a:ext>
            </a:extLst>
          </p:cNvPr>
          <p:cNvSpPr/>
          <p:nvPr/>
        </p:nvSpPr>
        <p:spPr>
          <a:xfrm>
            <a:off x="3084943" y="1858691"/>
            <a:ext cx="8787509" cy="4708973"/>
          </a:xfrm>
          <a:prstGeom prst="rect">
            <a:avLst/>
          </a:prstGeom>
        </p:spPr>
        <p:txBody>
          <a:bodyPr wrap="square" lIns="91431" tIns="45716" rIns="91431" bIns="45716">
            <a:spAutoFit/>
          </a:bodyPr>
          <a:lstStyle/>
          <a:p>
            <a:r>
              <a:rPr lang="zh-CN" altLang="zh-CN" sz="2000" dirty="0">
                <a:solidFill>
                  <a:srgbClr val="FF0000"/>
                </a:solidFill>
              </a:rPr>
              <a:t>数学模型</a:t>
            </a:r>
            <a:r>
              <a:rPr lang="en-US" altLang="zh-CN" sz="2000" dirty="0">
                <a:solidFill>
                  <a:srgbClr val="FF0000"/>
                </a:solidFill>
              </a:rPr>
              <a:t>2</a:t>
            </a:r>
            <a:r>
              <a:rPr lang="zh-CN" altLang="zh-CN" sz="2000" dirty="0">
                <a:solidFill>
                  <a:srgbClr val="FF0000"/>
                </a:solidFill>
              </a:rPr>
              <a:t>：</a:t>
            </a:r>
            <a:r>
              <a:rPr lang="zh-CN" altLang="zh-CN" sz="2000" dirty="0"/>
              <a:t>仔细观察表，发现</a:t>
            </a:r>
            <a:r>
              <a:rPr lang="zh-CN" altLang="zh-CN" sz="2000" dirty="0">
                <a:solidFill>
                  <a:srgbClr val="C00000"/>
                </a:solidFill>
              </a:rPr>
              <a:t>当且仅当</a:t>
            </a:r>
            <a:r>
              <a:rPr lang="en-US" altLang="zh-CN" sz="2000" dirty="0">
                <a:solidFill>
                  <a:srgbClr val="C00000"/>
                </a:solidFill>
              </a:rPr>
              <a:t>n</a:t>
            </a:r>
            <a:r>
              <a:rPr lang="zh-CN" altLang="zh-CN" sz="2000" dirty="0">
                <a:solidFill>
                  <a:srgbClr val="C00000"/>
                </a:solidFill>
              </a:rPr>
              <a:t>为完全平方数时</a:t>
            </a:r>
            <a:r>
              <a:rPr lang="zh-CN" altLang="en-US" sz="2000" dirty="0">
                <a:solidFill>
                  <a:srgbClr val="C00000"/>
                </a:solidFill>
              </a:rPr>
              <a:t>，</a:t>
            </a:r>
            <a:r>
              <a:rPr lang="en-US" altLang="zh-CN" sz="2000" dirty="0">
                <a:solidFill>
                  <a:srgbClr val="C00000"/>
                </a:solidFill>
              </a:rPr>
              <a:t>d(n)</a:t>
            </a:r>
            <a:r>
              <a:rPr lang="zh-CN" altLang="zh-CN" sz="2000" dirty="0">
                <a:solidFill>
                  <a:srgbClr val="C00000"/>
                </a:solidFill>
              </a:rPr>
              <a:t>为奇数</a:t>
            </a:r>
            <a:r>
              <a:rPr lang="zh-CN" altLang="zh-CN" sz="2000" dirty="0"/>
              <a:t>；</a:t>
            </a:r>
            <a:r>
              <a:rPr lang="zh-CN" altLang="en-US" sz="2000" dirty="0"/>
              <a:t>其原因在于 </a:t>
            </a:r>
            <a:r>
              <a:rPr lang="en-US" altLang="zh-CN" sz="2000" dirty="0"/>
              <a:t>n </a:t>
            </a:r>
            <a:r>
              <a:rPr lang="zh-CN" altLang="zh-CN" sz="2000" dirty="0"/>
              <a:t>的因子是成对出现的</a:t>
            </a:r>
            <a:r>
              <a:rPr lang="zh-CN" altLang="en-US" sz="2000" dirty="0"/>
              <a:t>，</a:t>
            </a:r>
            <a:r>
              <a:rPr lang="zh-CN" altLang="zh-CN" sz="2000" dirty="0"/>
              <a:t>即当</a:t>
            </a:r>
            <a:r>
              <a:rPr lang="en-US" altLang="zh-CN" sz="2000" dirty="0"/>
              <a:t> n=a*b  </a:t>
            </a:r>
            <a:r>
              <a:rPr lang="zh-CN" altLang="zh-CN" sz="2000" dirty="0"/>
              <a:t>且</a:t>
            </a:r>
            <a:r>
              <a:rPr lang="en-US" altLang="zh-CN" sz="2000" dirty="0"/>
              <a:t>a</a:t>
            </a:r>
            <a:r>
              <a:rPr lang="zh-CN" altLang="zh-CN" sz="2000" dirty="0"/>
              <a:t>≠</a:t>
            </a:r>
            <a:r>
              <a:rPr lang="en-US" altLang="zh-CN" sz="2000" dirty="0"/>
              <a:t>b </a:t>
            </a:r>
            <a:r>
              <a:rPr lang="zh-CN" altLang="zh-CN" sz="2000" dirty="0"/>
              <a:t>时，</a:t>
            </a:r>
            <a:r>
              <a:rPr lang="en-US" altLang="zh-CN" sz="2000" dirty="0"/>
              <a:t>n </a:t>
            </a:r>
            <a:r>
              <a:rPr lang="zh-CN" altLang="zh-CN" sz="2000" dirty="0"/>
              <a:t>必有两个因子</a:t>
            </a:r>
            <a:r>
              <a:rPr lang="en-US" altLang="zh-CN" sz="2000" dirty="0"/>
              <a:t>a</a:t>
            </a:r>
            <a:r>
              <a:rPr lang="zh-CN" altLang="zh-CN" sz="2000" dirty="0"/>
              <a:t>，</a:t>
            </a:r>
            <a:r>
              <a:rPr lang="en-US" altLang="zh-CN" sz="2000" dirty="0"/>
              <a:t>b; </a:t>
            </a:r>
            <a:r>
              <a:rPr lang="zh-CN" altLang="en-US" sz="2000" dirty="0"/>
              <a:t>因此，当</a:t>
            </a:r>
            <a:r>
              <a:rPr lang="en-US" altLang="zh-CN" sz="2000" dirty="0"/>
              <a:t>n</a:t>
            </a:r>
            <a:r>
              <a:rPr lang="zh-CN" altLang="zh-CN" sz="2000" dirty="0"/>
              <a:t>为完全平方数，也即当</a:t>
            </a:r>
            <a:r>
              <a:rPr lang="en-US" altLang="zh-CN" sz="2000" dirty="0"/>
              <a:t>n=a</a:t>
            </a:r>
            <a:r>
              <a:rPr lang="en-US" altLang="zh-CN" sz="2000" baseline="30000" dirty="0"/>
              <a:t>2</a:t>
            </a:r>
            <a:r>
              <a:rPr lang="zh-CN" altLang="zh-CN" sz="2000" dirty="0"/>
              <a:t>时</a:t>
            </a:r>
            <a:r>
              <a:rPr lang="en-US" altLang="zh-CN" sz="2000" dirty="0"/>
              <a:t>, </a:t>
            </a:r>
            <a:r>
              <a:rPr lang="zh-CN" altLang="zh-CN" sz="2000" dirty="0"/>
              <a:t>才会出现</a:t>
            </a:r>
            <a:r>
              <a:rPr lang="en-US" altLang="zh-CN" sz="2000" dirty="0"/>
              <a:t>d(n)</a:t>
            </a:r>
            <a:r>
              <a:rPr lang="zh-CN" altLang="zh-CN" sz="2000" dirty="0"/>
              <a:t>为奇数的情形。</a:t>
            </a:r>
          </a:p>
          <a:p>
            <a:r>
              <a:rPr lang="zh-CN" altLang="zh-CN" sz="2000" dirty="0">
                <a:solidFill>
                  <a:srgbClr val="FF0000"/>
                </a:solidFill>
              </a:rPr>
              <a:t>算法设计</a:t>
            </a:r>
            <a:r>
              <a:rPr lang="en-US" altLang="zh-CN" sz="2000" dirty="0">
                <a:solidFill>
                  <a:srgbClr val="FF0000"/>
                </a:solidFill>
              </a:rPr>
              <a:t>3</a:t>
            </a:r>
            <a:r>
              <a:rPr lang="zh-CN" altLang="zh-CN" sz="2000" dirty="0">
                <a:solidFill>
                  <a:srgbClr val="FF0000"/>
                </a:solidFill>
              </a:rPr>
              <a:t>：</a:t>
            </a:r>
            <a:r>
              <a:rPr lang="zh-CN" altLang="zh-CN" sz="2000" dirty="0"/>
              <a:t>找出小于</a:t>
            </a:r>
            <a:r>
              <a:rPr lang="en-US" altLang="zh-CN" sz="2000" dirty="0"/>
              <a:t>n</a:t>
            </a:r>
            <a:r>
              <a:rPr lang="zh-CN" altLang="zh-CN" sz="2000" dirty="0"/>
              <a:t>的平方数。</a:t>
            </a:r>
          </a:p>
          <a:p>
            <a:r>
              <a:rPr lang="zh-CN" altLang="zh-CN" sz="2000" dirty="0">
                <a:solidFill>
                  <a:srgbClr val="FF0000"/>
                </a:solidFill>
              </a:rPr>
              <a:t>算法</a:t>
            </a:r>
            <a:r>
              <a:rPr lang="en-US" altLang="zh-CN" sz="2000" dirty="0">
                <a:solidFill>
                  <a:srgbClr val="FF0000"/>
                </a:solidFill>
              </a:rPr>
              <a:t>3</a:t>
            </a:r>
            <a:r>
              <a:rPr lang="zh-CN" altLang="zh-CN" sz="2000" dirty="0">
                <a:solidFill>
                  <a:srgbClr val="FF0000"/>
                </a:solidFill>
              </a:rPr>
              <a:t>：</a:t>
            </a:r>
          </a:p>
          <a:p>
            <a:r>
              <a:rPr lang="en-US" altLang="zh-CN" sz="2000" dirty="0"/>
              <a:t>main( )</a:t>
            </a:r>
            <a:endParaRPr lang="zh-CN" altLang="zh-CN" sz="2000" dirty="0"/>
          </a:p>
          <a:p>
            <a:r>
              <a:rPr lang="en-US" altLang="zh-CN" sz="2000" dirty="0"/>
              <a:t>{</a:t>
            </a:r>
          </a:p>
          <a:p>
            <a:r>
              <a:rPr lang="en-US" altLang="zh-CN" sz="2000" dirty="0"/>
              <a:t> int </a:t>
            </a:r>
            <a:r>
              <a:rPr lang="en-US" altLang="zh-CN" sz="2000" dirty="0" err="1"/>
              <a:t>s,i,j,n</a:t>
            </a:r>
            <a:r>
              <a:rPr lang="en-US" altLang="zh-CN" sz="2000" dirty="0"/>
              <a:t>;</a:t>
            </a:r>
            <a:endParaRPr lang="zh-CN" altLang="zh-CN" sz="2000" dirty="0"/>
          </a:p>
          <a:p>
            <a:r>
              <a:rPr lang="en-US" altLang="zh-CN" sz="2000" dirty="0"/>
              <a:t> </a:t>
            </a:r>
            <a:r>
              <a:rPr lang="en-US" altLang="zh-CN" sz="2000" dirty="0" err="1"/>
              <a:t>cin</a:t>
            </a:r>
            <a:r>
              <a:rPr lang="en-US" altLang="zh-CN" sz="2000" dirty="0"/>
              <a:t>&gt;&gt;n;</a:t>
            </a:r>
            <a:endParaRPr lang="zh-CN" altLang="zh-CN" sz="2000" dirty="0"/>
          </a:p>
          <a:p>
            <a:r>
              <a:rPr lang="en-US" altLang="zh-CN" sz="2000" dirty="0"/>
              <a:t> for (</a:t>
            </a:r>
            <a:r>
              <a:rPr lang="en-US" altLang="zh-CN" sz="2000" dirty="0" err="1"/>
              <a:t>i</a:t>
            </a:r>
            <a:r>
              <a:rPr lang="en-US" altLang="zh-CN" sz="2000" dirty="0"/>
              <a:t>=1;i&lt;=</a:t>
            </a:r>
            <a:r>
              <a:rPr lang="en-US" altLang="zh-CN" sz="2000" dirty="0" err="1"/>
              <a:t>n;i</a:t>
            </a:r>
            <a:r>
              <a:rPr lang="en-US" altLang="zh-CN" sz="2000" dirty="0"/>
              <a:t>++)</a:t>
            </a:r>
            <a:endParaRPr lang="zh-CN" altLang="zh-CN" sz="2000" dirty="0"/>
          </a:p>
          <a:p>
            <a:r>
              <a:rPr lang="en-US" altLang="zh-CN" sz="2000" dirty="0"/>
              <a:t>    if(</a:t>
            </a:r>
            <a:r>
              <a:rPr lang="en-US" altLang="zh-CN" sz="2000" dirty="0" err="1"/>
              <a:t>i</a:t>
            </a:r>
            <a:r>
              <a:rPr lang="en-US" altLang="zh-CN" sz="2000" dirty="0"/>
              <a:t>*</a:t>
            </a:r>
            <a:r>
              <a:rPr lang="en-US" altLang="zh-CN" sz="2000" dirty="0" err="1"/>
              <a:t>i</a:t>
            </a:r>
            <a:r>
              <a:rPr lang="en-US" altLang="zh-CN" sz="2000" dirty="0"/>
              <a:t>&lt;=n)</a:t>
            </a:r>
          </a:p>
          <a:p>
            <a:r>
              <a:rPr lang="en-US" altLang="zh-CN" sz="2000" dirty="0"/>
              <a:t>          </a:t>
            </a:r>
            <a:r>
              <a:rPr lang="en-US" altLang="zh-CN" sz="2000" dirty="0" err="1"/>
              <a:t>cout</a:t>
            </a:r>
            <a:r>
              <a:rPr lang="en-US" altLang="zh-CN" sz="2000" dirty="0"/>
              <a:t>&lt;&lt;</a:t>
            </a:r>
            <a:r>
              <a:rPr lang="en-US" altLang="zh-CN" sz="2000" dirty="0" err="1"/>
              <a:t>i</a:t>
            </a:r>
            <a:r>
              <a:rPr lang="zh-CN" altLang="en-US" sz="2000" dirty="0"/>
              <a:t>*</a:t>
            </a:r>
            <a:r>
              <a:rPr lang="en-US" altLang="zh-CN" sz="2000" dirty="0" err="1"/>
              <a:t>i</a:t>
            </a:r>
            <a:r>
              <a:rPr lang="en-US" altLang="zh-CN" sz="2000" dirty="0"/>
              <a:t>&lt;&lt;”is  free.”;</a:t>
            </a:r>
            <a:endParaRPr lang="zh-CN" altLang="zh-CN" sz="2000" dirty="0"/>
          </a:p>
          <a:p>
            <a:r>
              <a:rPr lang="en-US" altLang="zh-CN" sz="2000" dirty="0"/>
              <a:t>    else      </a:t>
            </a:r>
          </a:p>
          <a:p>
            <a:r>
              <a:rPr lang="en-US" altLang="zh-CN" sz="2000" dirty="0"/>
              <a:t>          break;</a:t>
            </a:r>
            <a:endParaRPr lang="zh-CN" altLang="zh-CN" sz="2000" dirty="0"/>
          </a:p>
          <a:p>
            <a:r>
              <a:rPr lang="en-US" altLang="zh-CN" sz="2000" dirty="0"/>
              <a:t> }</a:t>
            </a:r>
            <a:endParaRPr lang="zh-CN" altLang="zh-CN" sz="2000" dirty="0"/>
          </a:p>
        </p:txBody>
      </p:sp>
      <p:graphicFrame>
        <p:nvGraphicFramePr>
          <p:cNvPr id="4" name="表格 3">
            <a:extLst>
              <a:ext uri="{FF2B5EF4-FFF2-40B4-BE49-F238E27FC236}">
                <a16:creationId xmlns:a16="http://schemas.microsoft.com/office/drawing/2014/main" id="{7D8E3AEE-DE0D-4270-B402-A7EEAFC19327}"/>
              </a:ext>
            </a:extLst>
          </p:cNvPr>
          <p:cNvGraphicFramePr>
            <a:graphicFrameLocks noGrp="1"/>
          </p:cNvGraphicFramePr>
          <p:nvPr>
            <p:extLst>
              <p:ext uri="{D42A27DB-BD31-4B8C-83A1-F6EECF244321}">
                <p14:modId xmlns:p14="http://schemas.microsoft.com/office/powerpoint/2010/main" val="4154193148"/>
              </p:ext>
            </p:extLst>
          </p:nvPr>
        </p:nvGraphicFramePr>
        <p:xfrm>
          <a:off x="2966933" y="1192137"/>
          <a:ext cx="9080501" cy="508000"/>
        </p:xfrm>
        <a:graphic>
          <a:graphicData uri="http://schemas.openxmlformats.org/drawingml/2006/table">
            <a:tbl>
              <a:tblPr firstRow="1" firstCol="1" bandRow="1">
                <a:tableStyleId>{5C22544A-7EE6-4342-B048-85BDC9FD1C3A}</a:tableStyleId>
              </a:tblPr>
              <a:tblGrid>
                <a:gridCol w="654240">
                  <a:extLst>
                    <a:ext uri="{9D8B030D-6E8A-4147-A177-3AD203B41FA5}">
                      <a16:colId xmlns:a16="http://schemas.microsoft.com/office/drawing/2014/main" val="735605153"/>
                    </a:ext>
                  </a:extLst>
                </a:gridCol>
                <a:gridCol w="463508">
                  <a:extLst>
                    <a:ext uri="{9D8B030D-6E8A-4147-A177-3AD203B41FA5}">
                      <a16:colId xmlns:a16="http://schemas.microsoft.com/office/drawing/2014/main" val="3554916029"/>
                    </a:ext>
                  </a:extLst>
                </a:gridCol>
                <a:gridCol w="516816">
                  <a:extLst>
                    <a:ext uri="{9D8B030D-6E8A-4147-A177-3AD203B41FA5}">
                      <a16:colId xmlns:a16="http://schemas.microsoft.com/office/drawing/2014/main" val="1932599170"/>
                    </a:ext>
                  </a:extLst>
                </a:gridCol>
                <a:gridCol w="411266">
                  <a:extLst>
                    <a:ext uri="{9D8B030D-6E8A-4147-A177-3AD203B41FA5}">
                      <a16:colId xmlns:a16="http://schemas.microsoft.com/office/drawing/2014/main" val="1101554515"/>
                    </a:ext>
                  </a:extLst>
                </a:gridCol>
                <a:gridCol w="464574">
                  <a:extLst>
                    <a:ext uri="{9D8B030D-6E8A-4147-A177-3AD203B41FA5}">
                      <a16:colId xmlns:a16="http://schemas.microsoft.com/office/drawing/2014/main" val="2290995476"/>
                    </a:ext>
                  </a:extLst>
                </a:gridCol>
                <a:gridCol w="464574">
                  <a:extLst>
                    <a:ext uri="{9D8B030D-6E8A-4147-A177-3AD203B41FA5}">
                      <a16:colId xmlns:a16="http://schemas.microsoft.com/office/drawing/2014/main" val="1018690977"/>
                    </a:ext>
                  </a:extLst>
                </a:gridCol>
                <a:gridCol w="464574">
                  <a:extLst>
                    <a:ext uri="{9D8B030D-6E8A-4147-A177-3AD203B41FA5}">
                      <a16:colId xmlns:a16="http://schemas.microsoft.com/office/drawing/2014/main" val="303171509"/>
                    </a:ext>
                  </a:extLst>
                </a:gridCol>
                <a:gridCol w="464574">
                  <a:extLst>
                    <a:ext uri="{9D8B030D-6E8A-4147-A177-3AD203B41FA5}">
                      <a16:colId xmlns:a16="http://schemas.microsoft.com/office/drawing/2014/main" val="485588618"/>
                    </a:ext>
                  </a:extLst>
                </a:gridCol>
                <a:gridCol w="464574">
                  <a:extLst>
                    <a:ext uri="{9D8B030D-6E8A-4147-A177-3AD203B41FA5}">
                      <a16:colId xmlns:a16="http://schemas.microsoft.com/office/drawing/2014/main" val="371241446"/>
                    </a:ext>
                  </a:extLst>
                </a:gridCol>
                <a:gridCol w="464574">
                  <a:extLst>
                    <a:ext uri="{9D8B030D-6E8A-4147-A177-3AD203B41FA5}">
                      <a16:colId xmlns:a16="http://schemas.microsoft.com/office/drawing/2014/main" val="2059060196"/>
                    </a:ext>
                  </a:extLst>
                </a:gridCol>
                <a:gridCol w="500802">
                  <a:extLst>
                    <a:ext uri="{9D8B030D-6E8A-4147-A177-3AD203B41FA5}">
                      <a16:colId xmlns:a16="http://schemas.microsoft.com/office/drawing/2014/main" val="1430191189"/>
                    </a:ext>
                  </a:extLst>
                </a:gridCol>
                <a:gridCol w="500802">
                  <a:extLst>
                    <a:ext uri="{9D8B030D-6E8A-4147-A177-3AD203B41FA5}">
                      <a16:colId xmlns:a16="http://schemas.microsoft.com/office/drawing/2014/main" val="2525231855"/>
                    </a:ext>
                  </a:extLst>
                </a:gridCol>
                <a:gridCol w="500802">
                  <a:extLst>
                    <a:ext uri="{9D8B030D-6E8A-4147-A177-3AD203B41FA5}">
                      <a16:colId xmlns:a16="http://schemas.microsoft.com/office/drawing/2014/main" val="3048368938"/>
                    </a:ext>
                  </a:extLst>
                </a:gridCol>
                <a:gridCol w="500802">
                  <a:extLst>
                    <a:ext uri="{9D8B030D-6E8A-4147-A177-3AD203B41FA5}">
                      <a16:colId xmlns:a16="http://schemas.microsoft.com/office/drawing/2014/main" val="343018879"/>
                    </a:ext>
                  </a:extLst>
                </a:gridCol>
                <a:gridCol w="500802">
                  <a:extLst>
                    <a:ext uri="{9D8B030D-6E8A-4147-A177-3AD203B41FA5}">
                      <a16:colId xmlns:a16="http://schemas.microsoft.com/office/drawing/2014/main" val="3846130221"/>
                    </a:ext>
                  </a:extLst>
                </a:gridCol>
                <a:gridCol w="500802">
                  <a:extLst>
                    <a:ext uri="{9D8B030D-6E8A-4147-A177-3AD203B41FA5}">
                      <a16:colId xmlns:a16="http://schemas.microsoft.com/office/drawing/2014/main" val="3673142214"/>
                    </a:ext>
                  </a:extLst>
                </a:gridCol>
                <a:gridCol w="500802">
                  <a:extLst>
                    <a:ext uri="{9D8B030D-6E8A-4147-A177-3AD203B41FA5}">
                      <a16:colId xmlns:a16="http://schemas.microsoft.com/office/drawing/2014/main" val="2496957418"/>
                    </a:ext>
                  </a:extLst>
                </a:gridCol>
                <a:gridCol w="741613">
                  <a:extLst>
                    <a:ext uri="{9D8B030D-6E8A-4147-A177-3AD203B41FA5}">
                      <a16:colId xmlns:a16="http://schemas.microsoft.com/office/drawing/2014/main" val="1606905336"/>
                    </a:ext>
                  </a:extLst>
                </a:gridCol>
              </a:tblGrid>
              <a:tr h="0">
                <a:tc>
                  <a:txBody>
                    <a:bodyPr/>
                    <a:lstStyle/>
                    <a:p>
                      <a:pPr indent="127000" algn="just">
                        <a:lnSpc>
                          <a:spcPts val="2000"/>
                        </a:lnSpc>
                        <a:spcAft>
                          <a:spcPts val="0"/>
                        </a:spcAft>
                      </a:pPr>
                      <a:r>
                        <a:rPr lang="en-US" sz="1600" kern="100" dirty="0">
                          <a:effectLst/>
                        </a:rPr>
                        <a:t>n</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127000" algn="just">
                        <a:lnSpc>
                          <a:spcPts val="2000"/>
                        </a:lnSpc>
                        <a:spcAft>
                          <a:spcPts val="0"/>
                        </a:spcAft>
                      </a:pPr>
                      <a:r>
                        <a:rPr lang="en-US" sz="1600" kern="100">
                          <a:effectLst/>
                        </a:rPr>
                        <a:t>1</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127000" algn="just">
                        <a:lnSpc>
                          <a:spcPts val="2000"/>
                        </a:lnSpc>
                        <a:spcAft>
                          <a:spcPts val="0"/>
                        </a:spcAft>
                      </a:pPr>
                      <a:r>
                        <a:rPr lang="en-US" sz="1600" kern="100" dirty="0">
                          <a:effectLst/>
                        </a:rPr>
                        <a:t>2</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127000" algn="just">
                        <a:lnSpc>
                          <a:spcPts val="2000"/>
                        </a:lnSpc>
                        <a:spcAft>
                          <a:spcPts val="0"/>
                        </a:spcAft>
                      </a:pPr>
                      <a:r>
                        <a:rPr lang="en-US" sz="1600" kern="100">
                          <a:effectLst/>
                        </a:rPr>
                        <a:t>3</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127000" algn="just">
                        <a:lnSpc>
                          <a:spcPts val="2000"/>
                        </a:lnSpc>
                        <a:spcAft>
                          <a:spcPts val="0"/>
                        </a:spcAft>
                      </a:pPr>
                      <a:r>
                        <a:rPr lang="en-US" sz="1600" kern="100">
                          <a:effectLst/>
                        </a:rPr>
                        <a:t>4</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127000" algn="just">
                        <a:lnSpc>
                          <a:spcPts val="2000"/>
                        </a:lnSpc>
                        <a:spcAft>
                          <a:spcPts val="0"/>
                        </a:spcAft>
                      </a:pPr>
                      <a:r>
                        <a:rPr lang="en-US" sz="1600" kern="100">
                          <a:effectLst/>
                        </a:rPr>
                        <a:t>5</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127000" algn="just">
                        <a:lnSpc>
                          <a:spcPts val="2000"/>
                        </a:lnSpc>
                        <a:spcAft>
                          <a:spcPts val="0"/>
                        </a:spcAft>
                      </a:pPr>
                      <a:r>
                        <a:rPr lang="en-US" sz="1600" kern="100" dirty="0">
                          <a:effectLst/>
                        </a:rPr>
                        <a:t>6</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127000" algn="just">
                        <a:lnSpc>
                          <a:spcPts val="2000"/>
                        </a:lnSpc>
                        <a:spcAft>
                          <a:spcPts val="0"/>
                        </a:spcAft>
                      </a:pPr>
                      <a:r>
                        <a:rPr lang="en-US" sz="1600" kern="100">
                          <a:effectLst/>
                        </a:rPr>
                        <a:t>7</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127000" algn="just">
                        <a:lnSpc>
                          <a:spcPts val="2000"/>
                        </a:lnSpc>
                        <a:spcAft>
                          <a:spcPts val="0"/>
                        </a:spcAft>
                      </a:pPr>
                      <a:r>
                        <a:rPr lang="en-US" sz="1600" kern="100">
                          <a:effectLst/>
                        </a:rPr>
                        <a:t>8</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127000" algn="just">
                        <a:lnSpc>
                          <a:spcPts val="2000"/>
                        </a:lnSpc>
                        <a:spcAft>
                          <a:spcPts val="0"/>
                        </a:spcAft>
                      </a:pPr>
                      <a:r>
                        <a:rPr lang="en-US" sz="1600" kern="100">
                          <a:effectLst/>
                        </a:rPr>
                        <a:t>9</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127000" algn="just">
                        <a:lnSpc>
                          <a:spcPts val="2000"/>
                        </a:lnSpc>
                        <a:spcAft>
                          <a:spcPts val="0"/>
                        </a:spcAft>
                      </a:pPr>
                      <a:r>
                        <a:rPr lang="en-US" sz="1600" kern="100">
                          <a:effectLst/>
                        </a:rPr>
                        <a:t>10</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127000" algn="just">
                        <a:lnSpc>
                          <a:spcPts val="2000"/>
                        </a:lnSpc>
                        <a:spcAft>
                          <a:spcPts val="0"/>
                        </a:spcAft>
                      </a:pPr>
                      <a:r>
                        <a:rPr lang="en-US" sz="1600" kern="100">
                          <a:effectLst/>
                        </a:rPr>
                        <a:t>11</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127000" algn="just">
                        <a:lnSpc>
                          <a:spcPts val="2000"/>
                        </a:lnSpc>
                        <a:spcAft>
                          <a:spcPts val="0"/>
                        </a:spcAft>
                      </a:pPr>
                      <a:r>
                        <a:rPr lang="en-US" sz="1600" kern="100">
                          <a:effectLst/>
                        </a:rPr>
                        <a:t>12</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127000" algn="just">
                        <a:lnSpc>
                          <a:spcPts val="2000"/>
                        </a:lnSpc>
                        <a:spcAft>
                          <a:spcPts val="0"/>
                        </a:spcAft>
                      </a:pPr>
                      <a:r>
                        <a:rPr lang="en-US" sz="1600" kern="100">
                          <a:effectLst/>
                        </a:rPr>
                        <a:t>13</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127000" algn="just">
                        <a:lnSpc>
                          <a:spcPts val="2000"/>
                        </a:lnSpc>
                        <a:spcAft>
                          <a:spcPts val="0"/>
                        </a:spcAft>
                      </a:pPr>
                      <a:r>
                        <a:rPr lang="en-US" sz="1600" kern="100">
                          <a:effectLst/>
                        </a:rPr>
                        <a:t>14</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127000" algn="just">
                        <a:lnSpc>
                          <a:spcPts val="2000"/>
                        </a:lnSpc>
                        <a:spcAft>
                          <a:spcPts val="0"/>
                        </a:spcAft>
                      </a:pPr>
                      <a:r>
                        <a:rPr lang="en-US" sz="1600" kern="100">
                          <a:effectLst/>
                        </a:rPr>
                        <a:t>15</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127000" algn="just">
                        <a:lnSpc>
                          <a:spcPts val="2000"/>
                        </a:lnSpc>
                        <a:spcAft>
                          <a:spcPts val="0"/>
                        </a:spcAft>
                      </a:pPr>
                      <a:r>
                        <a:rPr lang="en-US" sz="1600" kern="100">
                          <a:effectLst/>
                        </a:rPr>
                        <a:t>16</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127000" algn="just">
                        <a:lnSpc>
                          <a:spcPts val="2000"/>
                        </a:lnSpc>
                        <a:spcAft>
                          <a:spcPts val="0"/>
                        </a:spcAft>
                      </a:pPr>
                      <a:r>
                        <a:rPr lang="zh-CN" sz="1600" kern="100">
                          <a:effectLst/>
                        </a:rPr>
                        <a:t>……</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159814087"/>
                  </a:ext>
                </a:extLst>
              </a:tr>
              <a:tr h="0">
                <a:tc>
                  <a:txBody>
                    <a:bodyPr/>
                    <a:lstStyle/>
                    <a:p>
                      <a:pPr indent="127000" algn="just">
                        <a:lnSpc>
                          <a:spcPts val="2000"/>
                        </a:lnSpc>
                        <a:spcAft>
                          <a:spcPts val="0"/>
                        </a:spcAft>
                      </a:pPr>
                      <a:r>
                        <a:rPr lang="en-US" sz="1600" kern="100">
                          <a:effectLst/>
                        </a:rPr>
                        <a:t>d(n)</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127000" algn="just">
                        <a:lnSpc>
                          <a:spcPts val="2000"/>
                        </a:lnSpc>
                        <a:spcAft>
                          <a:spcPts val="0"/>
                        </a:spcAft>
                      </a:pPr>
                      <a:r>
                        <a:rPr lang="en-US" sz="1600" kern="100">
                          <a:effectLst/>
                        </a:rPr>
                        <a:t>1</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127000" algn="just">
                        <a:lnSpc>
                          <a:spcPts val="2000"/>
                        </a:lnSpc>
                        <a:spcAft>
                          <a:spcPts val="0"/>
                        </a:spcAft>
                      </a:pPr>
                      <a:r>
                        <a:rPr lang="en-US" sz="1600" kern="100">
                          <a:effectLst/>
                        </a:rPr>
                        <a:t>2</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127000" algn="just">
                        <a:lnSpc>
                          <a:spcPts val="2000"/>
                        </a:lnSpc>
                        <a:spcAft>
                          <a:spcPts val="0"/>
                        </a:spcAft>
                      </a:pPr>
                      <a:r>
                        <a:rPr lang="en-US" sz="1600" kern="100">
                          <a:effectLst/>
                        </a:rPr>
                        <a:t>2</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127000" algn="just">
                        <a:lnSpc>
                          <a:spcPts val="2000"/>
                        </a:lnSpc>
                        <a:spcAft>
                          <a:spcPts val="0"/>
                        </a:spcAft>
                      </a:pPr>
                      <a:r>
                        <a:rPr lang="en-US" sz="1600" kern="100">
                          <a:effectLst/>
                        </a:rPr>
                        <a:t>3</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127000" algn="just">
                        <a:lnSpc>
                          <a:spcPts val="2000"/>
                        </a:lnSpc>
                        <a:spcAft>
                          <a:spcPts val="0"/>
                        </a:spcAft>
                      </a:pPr>
                      <a:r>
                        <a:rPr lang="en-US" sz="1600" kern="100">
                          <a:effectLst/>
                        </a:rPr>
                        <a:t>2</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127000" algn="just">
                        <a:lnSpc>
                          <a:spcPts val="2000"/>
                        </a:lnSpc>
                        <a:spcAft>
                          <a:spcPts val="0"/>
                        </a:spcAft>
                      </a:pPr>
                      <a:r>
                        <a:rPr lang="en-US" sz="1600" kern="100">
                          <a:effectLst/>
                        </a:rPr>
                        <a:t>4</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127000" algn="just">
                        <a:lnSpc>
                          <a:spcPts val="2000"/>
                        </a:lnSpc>
                        <a:spcAft>
                          <a:spcPts val="0"/>
                        </a:spcAft>
                      </a:pPr>
                      <a:r>
                        <a:rPr lang="en-US" sz="1600" kern="100">
                          <a:effectLst/>
                        </a:rPr>
                        <a:t>2</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127000" algn="just">
                        <a:lnSpc>
                          <a:spcPts val="2000"/>
                        </a:lnSpc>
                        <a:spcAft>
                          <a:spcPts val="0"/>
                        </a:spcAft>
                      </a:pPr>
                      <a:r>
                        <a:rPr lang="en-US" sz="1600" kern="100">
                          <a:effectLst/>
                        </a:rPr>
                        <a:t>4</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127000" algn="just">
                        <a:lnSpc>
                          <a:spcPts val="2000"/>
                        </a:lnSpc>
                        <a:spcAft>
                          <a:spcPts val="0"/>
                        </a:spcAft>
                      </a:pPr>
                      <a:r>
                        <a:rPr lang="en-US" sz="1600" kern="100">
                          <a:effectLst/>
                        </a:rPr>
                        <a:t>3</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127000" algn="just">
                        <a:lnSpc>
                          <a:spcPts val="2000"/>
                        </a:lnSpc>
                        <a:spcAft>
                          <a:spcPts val="0"/>
                        </a:spcAft>
                      </a:pPr>
                      <a:r>
                        <a:rPr lang="en-US" sz="1600" kern="100">
                          <a:effectLst/>
                        </a:rPr>
                        <a:t>4</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127000" algn="just">
                        <a:lnSpc>
                          <a:spcPts val="2000"/>
                        </a:lnSpc>
                        <a:spcAft>
                          <a:spcPts val="0"/>
                        </a:spcAft>
                      </a:pPr>
                      <a:r>
                        <a:rPr lang="en-US" sz="1600" kern="100">
                          <a:effectLst/>
                        </a:rPr>
                        <a:t>2</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127000" algn="just">
                        <a:lnSpc>
                          <a:spcPts val="2000"/>
                        </a:lnSpc>
                        <a:spcAft>
                          <a:spcPts val="0"/>
                        </a:spcAft>
                      </a:pPr>
                      <a:r>
                        <a:rPr lang="en-US" sz="1600" kern="100">
                          <a:effectLst/>
                        </a:rPr>
                        <a:t>6</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127000" algn="just">
                        <a:lnSpc>
                          <a:spcPts val="2000"/>
                        </a:lnSpc>
                        <a:spcAft>
                          <a:spcPts val="0"/>
                        </a:spcAft>
                      </a:pPr>
                      <a:r>
                        <a:rPr lang="en-US" sz="1600" kern="100">
                          <a:effectLst/>
                        </a:rPr>
                        <a:t>2</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127000" algn="just">
                        <a:lnSpc>
                          <a:spcPts val="2000"/>
                        </a:lnSpc>
                        <a:spcAft>
                          <a:spcPts val="0"/>
                        </a:spcAft>
                      </a:pPr>
                      <a:r>
                        <a:rPr lang="en-US" sz="1600" kern="100">
                          <a:effectLst/>
                        </a:rPr>
                        <a:t>4</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127000" algn="just">
                        <a:lnSpc>
                          <a:spcPts val="2000"/>
                        </a:lnSpc>
                        <a:spcAft>
                          <a:spcPts val="0"/>
                        </a:spcAft>
                      </a:pPr>
                      <a:r>
                        <a:rPr lang="en-US" sz="1600" kern="100">
                          <a:effectLst/>
                        </a:rPr>
                        <a:t>4</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127000" algn="just">
                        <a:lnSpc>
                          <a:spcPts val="2000"/>
                        </a:lnSpc>
                        <a:spcAft>
                          <a:spcPts val="0"/>
                        </a:spcAft>
                      </a:pPr>
                      <a:r>
                        <a:rPr lang="en-US" sz="1600" kern="100">
                          <a:effectLst/>
                        </a:rPr>
                        <a:t>5</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127000" algn="just">
                        <a:lnSpc>
                          <a:spcPts val="2000"/>
                        </a:lnSpc>
                        <a:spcAft>
                          <a:spcPts val="0"/>
                        </a:spcAft>
                      </a:pPr>
                      <a:r>
                        <a:rPr lang="zh-CN" sz="1600" kern="100" dirty="0">
                          <a:effectLst/>
                        </a:rPr>
                        <a:t>……</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813020134"/>
                  </a:ext>
                </a:extLst>
              </a:tr>
            </a:tbl>
          </a:graphicData>
        </a:graphic>
      </p:graphicFrame>
    </p:spTree>
    <p:extLst>
      <p:ext uri="{BB962C8B-B14F-4D97-AF65-F5344CB8AC3E}">
        <p14:creationId xmlns:p14="http://schemas.microsoft.com/office/powerpoint/2010/main" val="951824672"/>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wipe(left)">
                                      <p:cBhvr>
                                        <p:cTn id="7" dur="500"/>
                                        <p:tgtEl>
                                          <p:spTgt spid="39"/>
                                        </p:tgtEl>
                                      </p:cBhvr>
                                    </p:animEffect>
                                  </p:childTnLst>
                                </p:cTn>
                              </p:par>
                            </p:childTnLst>
                          </p:cTn>
                        </p:par>
                        <p:par>
                          <p:cTn id="8" fill="hold">
                            <p:stCondLst>
                              <p:cond delay="500"/>
                            </p:stCondLst>
                            <p:childTnLst>
                              <p:par>
                                <p:cTn id="9" presetID="21" presetClass="entr" presetSubtype="1"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heel(1)">
                                      <p:cBhvr>
                                        <p:cTn id="11" dur="500"/>
                                        <p:tgtEl>
                                          <p:spTgt spid="2"/>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p:cTn id="15" dur="500" fill="hold"/>
                                        <p:tgtEl>
                                          <p:spTgt spid="6"/>
                                        </p:tgtEl>
                                        <p:attrNameLst>
                                          <p:attrName>ppt_w</p:attrName>
                                        </p:attrNameLst>
                                      </p:cBhvr>
                                      <p:tavLst>
                                        <p:tav tm="0">
                                          <p:val>
                                            <p:fltVal val="0"/>
                                          </p:val>
                                        </p:tav>
                                        <p:tav tm="100000">
                                          <p:val>
                                            <p:strVal val="#ppt_w"/>
                                          </p:val>
                                        </p:tav>
                                      </p:tavLst>
                                    </p:anim>
                                    <p:anim calcmode="lin" valueType="num">
                                      <p:cBhvr>
                                        <p:cTn id="16" dur="500" fill="hold"/>
                                        <p:tgtEl>
                                          <p:spTgt spid="6"/>
                                        </p:tgtEl>
                                        <p:attrNameLst>
                                          <p:attrName>ppt_h</p:attrName>
                                        </p:attrNameLst>
                                      </p:cBhvr>
                                      <p:tavLst>
                                        <p:tav tm="0">
                                          <p:val>
                                            <p:fltVal val="0"/>
                                          </p:val>
                                        </p:tav>
                                        <p:tav tm="100000">
                                          <p:val>
                                            <p:strVal val="#ppt_h"/>
                                          </p:val>
                                        </p:tav>
                                      </p:tavLst>
                                    </p:anim>
                                    <p:animEffect transition="in" filter="fade">
                                      <p:cBhvr>
                                        <p:cTn id="17" dur="500"/>
                                        <p:tgtEl>
                                          <p:spTgt spid="6"/>
                                        </p:tgtEl>
                                      </p:cBhvr>
                                    </p:animEffect>
                                  </p:childTnLst>
                                </p:cTn>
                              </p:par>
                            </p:childTnLst>
                          </p:cTn>
                        </p:par>
                        <p:par>
                          <p:cTn id="18" fill="hold">
                            <p:stCondLst>
                              <p:cond delay="1500"/>
                            </p:stCondLst>
                            <p:childTnLst>
                              <p:par>
                                <p:cTn id="19" presetID="47" presetClass="entr" presetSubtype="0" fill="hold" nodeType="afterEffect">
                                  <p:stCondLst>
                                    <p:cond delay="0"/>
                                  </p:stCondLst>
                                  <p:childTnLst>
                                    <p:set>
                                      <p:cBhvr>
                                        <p:cTn id="20" dur="1" fill="hold">
                                          <p:stCondLst>
                                            <p:cond delay="0"/>
                                          </p:stCondLst>
                                        </p:cTn>
                                        <p:tgtEl>
                                          <p:spTgt spid="85"/>
                                        </p:tgtEl>
                                        <p:attrNameLst>
                                          <p:attrName>style.visibility</p:attrName>
                                        </p:attrNameLst>
                                      </p:cBhvr>
                                      <p:to>
                                        <p:strVal val="visible"/>
                                      </p:to>
                                    </p:set>
                                    <p:animEffect transition="in" filter="fade">
                                      <p:cBhvr>
                                        <p:cTn id="21" dur="500"/>
                                        <p:tgtEl>
                                          <p:spTgt spid="85"/>
                                        </p:tgtEl>
                                      </p:cBhvr>
                                    </p:animEffect>
                                    <p:anim calcmode="lin" valueType="num">
                                      <p:cBhvr>
                                        <p:cTn id="22" dur="500" fill="hold"/>
                                        <p:tgtEl>
                                          <p:spTgt spid="85"/>
                                        </p:tgtEl>
                                        <p:attrNameLst>
                                          <p:attrName>ppt_x</p:attrName>
                                        </p:attrNameLst>
                                      </p:cBhvr>
                                      <p:tavLst>
                                        <p:tav tm="0">
                                          <p:val>
                                            <p:strVal val="#ppt_x"/>
                                          </p:val>
                                        </p:tav>
                                        <p:tav tm="100000">
                                          <p:val>
                                            <p:strVal val="#ppt_x"/>
                                          </p:val>
                                        </p:tav>
                                      </p:tavLst>
                                    </p:anim>
                                    <p:anim calcmode="lin" valueType="num">
                                      <p:cBhvr>
                                        <p:cTn id="23" dur="500" fill="hold"/>
                                        <p:tgtEl>
                                          <p:spTgt spid="85"/>
                                        </p:tgtEl>
                                        <p:attrNameLst>
                                          <p:attrName>ppt_y</p:attrName>
                                        </p:attrNameLst>
                                      </p:cBhvr>
                                      <p:tavLst>
                                        <p:tav tm="0">
                                          <p:val>
                                            <p:strVal val="#ppt_y-.1"/>
                                          </p:val>
                                        </p:tav>
                                        <p:tav tm="100000">
                                          <p:val>
                                            <p:strVal val="#ppt_y"/>
                                          </p:val>
                                        </p:tav>
                                      </p:tavLst>
                                    </p:anim>
                                  </p:childTnLst>
                                </p:cTn>
                              </p:par>
                            </p:childTnLst>
                          </p:cTn>
                        </p:par>
                        <p:par>
                          <p:cTn id="24" fill="hold">
                            <p:stCondLst>
                              <p:cond delay="2000"/>
                            </p:stCondLst>
                            <p:childTnLst>
                              <p:par>
                                <p:cTn id="25" presetID="22" presetClass="entr" presetSubtype="4" fill="hold" grpId="0" nodeType="afterEffect">
                                  <p:stCondLst>
                                    <p:cond delay="0"/>
                                  </p:stCondLst>
                                  <p:childTnLst>
                                    <p:set>
                                      <p:cBhvr>
                                        <p:cTn id="26" dur="1" fill="hold">
                                          <p:stCondLst>
                                            <p:cond delay="0"/>
                                          </p:stCondLst>
                                        </p:cTn>
                                        <p:tgtEl>
                                          <p:spTgt spid="62"/>
                                        </p:tgtEl>
                                        <p:attrNameLst>
                                          <p:attrName>style.visibility</p:attrName>
                                        </p:attrNameLst>
                                      </p:cBhvr>
                                      <p:to>
                                        <p:strVal val="visible"/>
                                      </p:to>
                                    </p:set>
                                    <p:animEffect transition="in" filter="wipe(down)">
                                      <p:cBhvr>
                                        <p:cTn id="27" dur="250"/>
                                        <p:tgtEl>
                                          <p:spTgt spid="62"/>
                                        </p:tgtEl>
                                      </p:cBhvr>
                                    </p:animEffect>
                                  </p:childTnLst>
                                </p:cTn>
                              </p:par>
                            </p:childTnLst>
                          </p:cTn>
                        </p:par>
                        <p:par>
                          <p:cTn id="28" fill="hold">
                            <p:stCondLst>
                              <p:cond delay="2250"/>
                            </p:stCondLst>
                            <p:childTnLst>
                              <p:par>
                                <p:cTn id="29" presetID="22" presetClass="entr" presetSubtype="4" fill="hold" grpId="0" nodeType="afterEffect">
                                  <p:stCondLst>
                                    <p:cond delay="0"/>
                                  </p:stCondLst>
                                  <p:childTnLst>
                                    <p:set>
                                      <p:cBhvr>
                                        <p:cTn id="30" dur="1" fill="hold">
                                          <p:stCondLst>
                                            <p:cond delay="0"/>
                                          </p:stCondLst>
                                        </p:cTn>
                                        <p:tgtEl>
                                          <p:spTgt spid="40"/>
                                        </p:tgtEl>
                                        <p:attrNameLst>
                                          <p:attrName>style.visibility</p:attrName>
                                        </p:attrNameLst>
                                      </p:cBhvr>
                                      <p:to>
                                        <p:strVal val="visible"/>
                                      </p:to>
                                    </p:set>
                                    <p:animEffect transition="in" filter="wipe(down)">
                                      <p:cBhvr>
                                        <p:cTn id="31" dur="250"/>
                                        <p:tgtEl>
                                          <p:spTgt spid="40"/>
                                        </p:tgtEl>
                                      </p:cBhvr>
                                    </p:animEffect>
                                  </p:childTnLst>
                                </p:cTn>
                              </p:par>
                            </p:childTnLst>
                          </p:cTn>
                        </p:par>
                        <p:par>
                          <p:cTn id="32" fill="hold">
                            <p:stCondLst>
                              <p:cond delay="2500"/>
                            </p:stCondLst>
                            <p:childTnLst>
                              <p:par>
                                <p:cTn id="33" presetID="22" presetClass="entr" presetSubtype="8" fill="hold" grpId="0" nodeType="afterEffect">
                                  <p:stCondLst>
                                    <p:cond delay="0"/>
                                  </p:stCondLst>
                                  <p:childTnLst>
                                    <p:set>
                                      <p:cBhvr>
                                        <p:cTn id="34" dur="1" fill="hold">
                                          <p:stCondLst>
                                            <p:cond delay="0"/>
                                          </p:stCondLst>
                                        </p:cTn>
                                        <p:tgtEl>
                                          <p:spTgt spid="46"/>
                                        </p:tgtEl>
                                        <p:attrNameLst>
                                          <p:attrName>style.visibility</p:attrName>
                                        </p:attrNameLst>
                                      </p:cBhvr>
                                      <p:to>
                                        <p:strVal val="visible"/>
                                      </p:to>
                                    </p:set>
                                    <p:animEffect transition="in" filter="wipe(left)">
                                      <p:cBhvr>
                                        <p:cTn id="35" dur="500"/>
                                        <p:tgtEl>
                                          <p:spTgt spid="46"/>
                                        </p:tgtEl>
                                      </p:cBhvr>
                                    </p:animEffect>
                                  </p:childTnLst>
                                </p:cTn>
                              </p:par>
                              <p:par>
                                <p:cTn id="36" presetID="2" presetClass="entr" presetSubtype="4" fill="hold" nodeType="withEffect">
                                  <p:stCondLst>
                                    <p:cond delay="0"/>
                                  </p:stCondLst>
                                  <p:childTnLst>
                                    <p:set>
                                      <p:cBhvr>
                                        <p:cTn id="37" dur="1" fill="hold">
                                          <p:stCondLst>
                                            <p:cond delay="0"/>
                                          </p:stCondLst>
                                        </p:cTn>
                                        <p:tgtEl>
                                          <p:spTgt spid="4"/>
                                        </p:tgtEl>
                                        <p:attrNameLst>
                                          <p:attrName>style.visibility</p:attrName>
                                        </p:attrNameLst>
                                      </p:cBhvr>
                                      <p:to>
                                        <p:strVal val="visible"/>
                                      </p:to>
                                    </p:set>
                                    <p:anim calcmode="lin" valueType="num">
                                      <p:cBhvr additive="base">
                                        <p:cTn id="38" dur="500" fill="hold"/>
                                        <p:tgtEl>
                                          <p:spTgt spid="4"/>
                                        </p:tgtEl>
                                        <p:attrNameLst>
                                          <p:attrName>ppt_x</p:attrName>
                                        </p:attrNameLst>
                                      </p:cBhvr>
                                      <p:tavLst>
                                        <p:tav tm="0">
                                          <p:val>
                                            <p:strVal val="#ppt_x"/>
                                          </p:val>
                                        </p:tav>
                                        <p:tav tm="100000">
                                          <p:val>
                                            <p:strVal val="#ppt_x"/>
                                          </p:val>
                                        </p:tav>
                                      </p:tavLst>
                                    </p:anim>
                                    <p:anim calcmode="lin" valueType="num">
                                      <p:cBhvr additive="base">
                                        <p:cTn id="39"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62" grpId="0"/>
      <p:bldP spid="39" grpId="0"/>
      <p:bldP spid="40" grpId="0"/>
      <p:bldP spid="4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1851801" y="2230671"/>
            <a:ext cx="9763434" cy="3918064"/>
          </a:xfrm>
          <a:prstGeom prst="rect">
            <a:avLst/>
          </a:prstGeom>
          <a:solidFill>
            <a:schemeClr val="bg1">
              <a:lumMod val="95000"/>
            </a:schemeClr>
          </a:solidFill>
          <a:ln>
            <a:noFill/>
          </a:ln>
          <a:effectLst>
            <a:innerShdw blurRad="165100">
              <a:prstClr val="black">
                <a:alpha val="8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grpSp>
        <p:nvGrpSpPr>
          <p:cNvPr id="12" name="组合 11"/>
          <p:cNvGrpSpPr/>
          <p:nvPr/>
        </p:nvGrpSpPr>
        <p:grpSpPr>
          <a:xfrm>
            <a:off x="-422797" y="-717455"/>
            <a:ext cx="5456657" cy="3385753"/>
            <a:chOff x="-422797" y="-717455"/>
            <a:chExt cx="5456657" cy="3385753"/>
          </a:xfrm>
          <a:effectLst>
            <a:outerShdw blurRad="101600" dist="38100" dir="2700000" algn="tl" rotWithShape="0">
              <a:prstClr val="black">
                <a:alpha val="40000"/>
              </a:prstClr>
            </a:outerShdw>
          </a:effectLst>
        </p:grpSpPr>
        <p:sp>
          <p:nvSpPr>
            <p:cNvPr id="7" name="椭圆 6"/>
            <p:cNvSpPr/>
            <p:nvPr/>
          </p:nvSpPr>
          <p:spPr>
            <a:xfrm>
              <a:off x="2084012" y="-281550"/>
              <a:ext cx="2949848" cy="294984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422797" y="-717455"/>
              <a:ext cx="3385753" cy="338575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TextBox 18"/>
          <p:cNvSpPr>
            <a:spLocks noChangeArrowheads="1"/>
          </p:cNvSpPr>
          <p:nvPr/>
        </p:nvSpPr>
        <p:spPr bwMode="auto">
          <a:xfrm>
            <a:off x="298988" y="713096"/>
            <a:ext cx="1942182" cy="800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912" tIns="60956" rIns="121912" bIns="60956">
            <a:spAutoFit/>
          </a:bodyPr>
          <a:lstStyle/>
          <a:p>
            <a:r>
              <a:rPr lang="zh-CN" altLang="en-US" sz="4400" b="1" dirty="0">
                <a:solidFill>
                  <a:schemeClr val="bg1"/>
                </a:solidFill>
                <a:latin typeface="微软雅黑" panose="020B0503020204020204" pitchFamily="34" charset="-122"/>
                <a:ea typeface="微软雅黑" panose="020B0503020204020204" pitchFamily="34" charset="-122"/>
                <a:sym typeface="方正大黑简体" pitchFamily="65" charset="-122"/>
              </a:rPr>
              <a:t>第二章</a:t>
            </a:r>
          </a:p>
        </p:txBody>
      </p:sp>
      <p:sp>
        <p:nvSpPr>
          <p:cNvPr id="5" name="TextBox 9"/>
          <p:cNvSpPr>
            <a:spLocks noChangeArrowheads="1"/>
          </p:cNvSpPr>
          <p:nvPr/>
        </p:nvSpPr>
        <p:spPr bwMode="auto">
          <a:xfrm>
            <a:off x="2822892" y="3160087"/>
            <a:ext cx="8672478" cy="866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2" tIns="60956" rIns="121912" bIns="60956">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a:lnSpc>
                <a:spcPct val="120000"/>
              </a:lnSpc>
              <a:spcAft>
                <a:spcPts val="500"/>
              </a:spcAft>
            </a:pPr>
            <a:r>
              <a:rPr lang="zh-CN" altLang="en-US" sz="4400" dirty="0">
                <a:latin typeface="微软雅黑" panose="020B0503020204020204" pitchFamily="34" charset="-122"/>
                <a:ea typeface="微软雅黑" panose="020B0503020204020204" pitchFamily="34" charset="-122"/>
              </a:rPr>
              <a:t>迭代算法与蛮力法</a:t>
            </a:r>
          </a:p>
        </p:txBody>
      </p:sp>
    </p:spTree>
    <p:extLst>
      <p:ext uri="{BB962C8B-B14F-4D97-AF65-F5344CB8AC3E}">
        <p14:creationId xmlns:p14="http://schemas.microsoft.com/office/powerpoint/2010/main" val="233599100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par>
                          <p:cTn id="13" fill="hold">
                            <p:stCondLst>
                              <p:cond delay="1000"/>
                            </p:stCondLst>
                            <p:childTnLst>
                              <p:par>
                                <p:cTn id="14" presetID="6" presetClass="entr" presetSubtype="16"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circle(in)">
                                      <p:cBhvr>
                                        <p:cTn id="16" dur="1000"/>
                                        <p:tgtEl>
                                          <p:spTgt spid="10"/>
                                        </p:tgtEl>
                                      </p:cBhvr>
                                    </p:animEffect>
                                  </p:childTnLst>
                                </p:cTn>
                              </p:par>
                            </p:childTnLst>
                          </p:cTn>
                        </p:par>
                        <p:par>
                          <p:cTn id="17" fill="hold">
                            <p:stCondLst>
                              <p:cond delay="2000"/>
                            </p:stCondLst>
                            <p:childTnLst>
                              <p:par>
                                <p:cTn id="18" presetID="14" presetClass="entr" presetSubtype="10" fill="hold" grpId="0"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randombar(horizontal)">
                                      <p:cBhvr>
                                        <p:cTn id="20"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3" grpId="0"/>
      <p:bldP spid="5"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48673" y="778599"/>
            <a:ext cx="2418260" cy="2418259"/>
          </a:xfrm>
          <a:prstGeom prst="ellipse">
            <a:avLst/>
          </a:prstGeom>
          <a:solidFill>
            <a:schemeClr val="tx1">
              <a:lumMod val="50000"/>
              <a:lumOff val="50000"/>
            </a:schemeClr>
          </a:solidFill>
          <a:ln>
            <a:noFill/>
          </a:ln>
          <a:effectLst>
            <a:innerShdw blurRad="63500" dist="50800" dir="18900000">
              <a:prstClr val="black">
                <a:alpha val="50000"/>
              </a:prstClr>
            </a:innerShdw>
          </a:effectLst>
        </p:spPr>
        <p:txBody>
          <a:bodyPr vert="horz" wrap="square" lIns="91440" tIns="45720" rIns="91440" bIns="45720" numCol="1" anchor="t" anchorCtr="0" compatLnSpc="1">
            <a:prstTxWarp prst="textNoShape">
              <a:avLst/>
            </a:prstTxWarp>
          </a:bodyPr>
          <a:lstStyle/>
          <a:p>
            <a:endParaRPr lang="zh-CN" altLang="en-US"/>
          </a:p>
        </p:txBody>
      </p:sp>
      <p:grpSp>
        <p:nvGrpSpPr>
          <p:cNvPr id="85" name="组合 84"/>
          <p:cNvGrpSpPr/>
          <p:nvPr/>
        </p:nvGrpSpPr>
        <p:grpSpPr>
          <a:xfrm>
            <a:off x="1434828" y="2439933"/>
            <a:ext cx="645957" cy="1180395"/>
            <a:chOff x="2095228" y="3527513"/>
            <a:chExt cx="645957" cy="1180395"/>
          </a:xfrm>
        </p:grpSpPr>
        <p:sp>
          <p:nvSpPr>
            <p:cNvPr id="55" name="圆角矩形 54"/>
            <p:cNvSpPr/>
            <p:nvPr/>
          </p:nvSpPr>
          <p:spPr>
            <a:xfrm>
              <a:off x="2095228" y="3527513"/>
              <a:ext cx="645957" cy="1180395"/>
            </a:xfrm>
            <a:prstGeom prst="roundRect">
              <a:avLst>
                <a:gd name="adj" fmla="val 50000"/>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Freeform 23"/>
            <p:cNvSpPr>
              <a:spLocks/>
            </p:cNvSpPr>
            <p:nvPr/>
          </p:nvSpPr>
          <p:spPr bwMode="auto">
            <a:xfrm>
              <a:off x="2213238" y="4178251"/>
              <a:ext cx="409932" cy="369809"/>
            </a:xfrm>
            <a:custGeom>
              <a:avLst/>
              <a:gdLst>
                <a:gd name="T0" fmla="*/ 359 w 367"/>
                <a:gd name="T1" fmla="*/ 169 h 324"/>
                <a:gd name="T2" fmla="*/ 199 w 367"/>
                <a:gd name="T3" fmla="*/ 8 h 324"/>
                <a:gd name="T4" fmla="*/ 169 w 367"/>
                <a:gd name="T5" fmla="*/ 8 h 324"/>
                <a:gd name="T6" fmla="*/ 8 w 367"/>
                <a:gd name="T7" fmla="*/ 169 h 324"/>
                <a:gd name="T8" fmla="*/ 15 w 367"/>
                <a:gd name="T9" fmla="*/ 184 h 324"/>
                <a:gd name="T10" fmla="*/ 49 w 367"/>
                <a:gd name="T11" fmla="*/ 184 h 324"/>
                <a:gd name="T12" fmla="*/ 49 w 367"/>
                <a:gd name="T13" fmla="*/ 308 h 324"/>
                <a:gd name="T14" fmla="*/ 65 w 367"/>
                <a:gd name="T15" fmla="*/ 324 h 324"/>
                <a:gd name="T16" fmla="*/ 143 w 367"/>
                <a:gd name="T17" fmla="*/ 324 h 324"/>
                <a:gd name="T18" fmla="*/ 143 w 367"/>
                <a:gd name="T19" fmla="*/ 200 h 324"/>
                <a:gd name="T20" fmla="*/ 225 w 367"/>
                <a:gd name="T21" fmla="*/ 200 h 324"/>
                <a:gd name="T22" fmla="*/ 225 w 367"/>
                <a:gd name="T23" fmla="*/ 324 h 324"/>
                <a:gd name="T24" fmla="*/ 306 w 367"/>
                <a:gd name="T25" fmla="*/ 324 h 324"/>
                <a:gd name="T26" fmla="*/ 319 w 367"/>
                <a:gd name="T27" fmla="*/ 308 h 324"/>
                <a:gd name="T28" fmla="*/ 319 w 367"/>
                <a:gd name="T29" fmla="*/ 184 h 324"/>
                <a:gd name="T30" fmla="*/ 352 w 367"/>
                <a:gd name="T31" fmla="*/ 184 h 324"/>
                <a:gd name="T32" fmla="*/ 359 w 367"/>
                <a:gd name="T33" fmla="*/ 169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67" h="324">
                  <a:moveTo>
                    <a:pt x="359" y="169"/>
                  </a:moveTo>
                  <a:cubicBezTo>
                    <a:pt x="199" y="8"/>
                    <a:pt x="199" y="8"/>
                    <a:pt x="199" y="8"/>
                  </a:cubicBezTo>
                  <a:cubicBezTo>
                    <a:pt x="190" y="0"/>
                    <a:pt x="177" y="0"/>
                    <a:pt x="169" y="8"/>
                  </a:cubicBezTo>
                  <a:cubicBezTo>
                    <a:pt x="8" y="169"/>
                    <a:pt x="8" y="169"/>
                    <a:pt x="8" y="169"/>
                  </a:cubicBezTo>
                  <a:cubicBezTo>
                    <a:pt x="0" y="177"/>
                    <a:pt x="3" y="184"/>
                    <a:pt x="15" y="184"/>
                  </a:cubicBezTo>
                  <a:cubicBezTo>
                    <a:pt x="49" y="184"/>
                    <a:pt x="49" y="184"/>
                    <a:pt x="49" y="184"/>
                  </a:cubicBezTo>
                  <a:cubicBezTo>
                    <a:pt x="49" y="308"/>
                    <a:pt x="49" y="308"/>
                    <a:pt x="49" y="308"/>
                  </a:cubicBezTo>
                  <a:cubicBezTo>
                    <a:pt x="49" y="317"/>
                    <a:pt x="49" y="324"/>
                    <a:pt x="65" y="324"/>
                  </a:cubicBezTo>
                  <a:cubicBezTo>
                    <a:pt x="143" y="324"/>
                    <a:pt x="143" y="324"/>
                    <a:pt x="143" y="324"/>
                  </a:cubicBezTo>
                  <a:cubicBezTo>
                    <a:pt x="143" y="200"/>
                    <a:pt x="143" y="200"/>
                    <a:pt x="143" y="200"/>
                  </a:cubicBezTo>
                  <a:cubicBezTo>
                    <a:pt x="225" y="200"/>
                    <a:pt x="225" y="200"/>
                    <a:pt x="225" y="200"/>
                  </a:cubicBezTo>
                  <a:cubicBezTo>
                    <a:pt x="225" y="324"/>
                    <a:pt x="225" y="324"/>
                    <a:pt x="225" y="324"/>
                  </a:cubicBezTo>
                  <a:cubicBezTo>
                    <a:pt x="306" y="324"/>
                    <a:pt x="306" y="324"/>
                    <a:pt x="306" y="324"/>
                  </a:cubicBezTo>
                  <a:cubicBezTo>
                    <a:pt x="319" y="324"/>
                    <a:pt x="319" y="317"/>
                    <a:pt x="319" y="308"/>
                  </a:cubicBezTo>
                  <a:cubicBezTo>
                    <a:pt x="319" y="184"/>
                    <a:pt x="319" y="184"/>
                    <a:pt x="319" y="184"/>
                  </a:cubicBezTo>
                  <a:cubicBezTo>
                    <a:pt x="352" y="184"/>
                    <a:pt x="352" y="184"/>
                    <a:pt x="352" y="184"/>
                  </a:cubicBezTo>
                  <a:cubicBezTo>
                    <a:pt x="364" y="184"/>
                    <a:pt x="367" y="177"/>
                    <a:pt x="359" y="169"/>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6" name="椭圆 5"/>
          <p:cNvSpPr/>
          <p:nvPr/>
        </p:nvSpPr>
        <p:spPr>
          <a:xfrm>
            <a:off x="780253" y="1010179"/>
            <a:ext cx="1955102" cy="1955100"/>
          </a:xfrm>
          <a:prstGeom prst="ellipse">
            <a:avLst/>
          </a:prstGeom>
          <a:gradFill rotWithShape="1">
            <a:gsLst>
              <a:gs pos="63000">
                <a:srgbClr val="ECECEC"/>
              </a:gs>
              <a:gs pos="100000">
                <a:srgbClr val="F7F7F7"/>
              </a:gs>
              <a:gs pos="9000">
                <a:srgbClr val="BEBEBE"/>
              </a:gs>
            </a:gsLst>
            <a:lin ang="7800000" scaled="0"/>
          </a:gradFill>
          <a:ln w="34925">
            <a:gradFill>
              <a:gsLst>
                <a:gs pos="0">
                  <a:schemeClr val="bg1"/>
                </a:gs>
                <a:gs pos="100000">
                  <a:schemeClr val="bg1">
                    <a:lumMod val="85000"/>
                  </a:schemeClr>
                </a:gs>
              </a:gsLst>
              <a:lin ang="7800000" scaled="0"/>
            </a:gradFill>
          </a:ln>
          <a:effectLst>
            <a:outerShdw blurRad="203200" dist="127000" dir="7200000" sx="102000" sy="102000" algn="ctr" rotWithShape="0">
              <a:schemeClr val="tx1">
                <a:lumMod val="90000"/>
                <a:lumOff val="10000"/>
                <a:alpha val="40000"/>
              </a:schemeClr>
            </a:outerShdw>
          </a:effectLst>
        </p:spPr>
        <p:txBody>
          <a:bodyPr wrap="none" anchor="ctr"/>
          <a:lstStyle/>
          <a:p>
            <a:pPr latinLnBrk="1"/>
            <a:endParaRPr kumimoji="1" lang="zh-CN" altLang="en-US" sz="2400">
              <a:solidFill>
                <a:srgbClr val="000000"/>
              </a:solidFill>
              <a:latin typeface="굴림" charset="-127"/>
              <a:ea typeface="굴림" charset="-127"/>
            </a:endParaRPr>
          </a:p>
        </p:txBody>
      </p:sp>
      <p:sp>
        <p:nvSpPr>
          <p:cNvPr id="62" name="TextBox 15"/>
          <p:cNvSpPr txBox="1"/>
          <p:nvPr/>
        </p:nvSpPr>
        <p:spPr>
          <a:xfrm>
            <a:off x="932027" y="1588040"/>
            <a:ext cx="1651551" cy="707886"/>
          </a:xfrm>
          <a:prstGeom prst="rect">
            <a:avLst/>
          </a:prstGeom>
          <a:noFill/>
        </p:spPr>
        <p:txBody>
          <a:bodyPr wrap="square" rtlCol="0" anchor="ctr">
            <a:spAutoFit/>
          </a:bodyPr>
          <a:lstStyle>
            <a:defPPr>
              <a:defRPr lang="en-US"/>
            </a:defPPr>
            <a:lvl1pPr>
              <a:lnSpc>
                <a:spcPct val="130000"/>
              </a:lnSpc>
              <a:defRPr sz="5400" b="1">
                <a:solidFill>
                  <a:schemeClr val="tx1">
                    <a:lumMod val="65000"/>
                    <a:lumOff val="35000"/>
                  </a:schemeClr>
                </a:solidFill>
                <a:latin typeface="Agency FB" pitchFamily="34" charset="0"/>
                <a:ea typeface="微软雅黑" pitchFamily="34" charset="-122"/>
                <a:cs typeface="Calibri" pitchFamily="34" charset="0"/>
              </a:defRPr>
            </a:lvl1pPr>
          </a:lstStyle>
          <a:p>
            <a:pPr lvl="0" algn="ctr" fontAlgn="ctr">
              <a:lnSpc>
                <a:spcPct val="100000"/>
              </a:lnSpc>
              <a:defRPr/>
            </a:pPr>
            <a:r>
              <a:rPr kumimoji="0" lang="en-US" altLang="zh-CN" sz="4000" b="1" i="0" u="none" strike="noStrike" kern="0" cap="none" spc="0" normalizeH="0" baseline="0" noProof="0" dirty="0">
                <a:ln>
                  <a:noFill/>
                </a:ln>
                <a:solidFill>
                  <a:sysClr val="windowText" lastClr="000000">
                    <a:lumMod val="75000"/>
                    <a:lumOff val="25000"/>
                  </a:sysClr>
                </a:solidFill>
                <a:effectLst/>
                <a:uLnTx/>
                <a:uFillTx/>
                <a:latin typeface="Arial Rounded MT Bold" pitchFamily="34" charset="0"/>
                <a:ea typeface="微软雅黑" pitchFamily="34" charset="-122"/>
                <a:cs typeface="Calibri" pitchFamily="34" charset="0"/>
              </a:rPr>
              <a:t>3</a:t>
            </a:r>
            <a:endParaRPr kumimoji="0" lang="zh-CN" altLang="en-US" sz="4000" b="1" i="0" u="none" strike="noStrike" kern="0" cap="none" spc="0" normalizeH="0" baseline="0" noProof="0" dirty="0">
              <a:ln>
                <a:noFill/>
              </a:ln>
              <a:solidFill>
                <a:sysClr val="windowText" lastClr="000000">
                  <a:lumMod val="75000"/>
                  <a:lumOff val="25000"/>
                </a:sysClr>
              </a:solidFill>
              <a:effectLst/>
              <a:uLnTx/>
              <a:uFillTx/>
              <a:latin typeface="Arial Rounded MT Bold" pitchFamily="34" charset="0"/>
              <a:ea typeface="微软雅黑" pitchFamily="34" charset="-122"/>
              <a:cs typeface="Calibri" pitchFamily="34" charset="0"/>
            </a:endParaRPr>
          </a:p>
        </p:txBody>
      </p:sp>
      <p:sp>
        <p:nvSpPr>
          <p:cNvPr id="39" name="矩形 38"/>
          <p:cNvSpPr>
            <a:spLocks noChangeArrowheads="1"/>
          </p:cNvSpPr>
          <p:nvPr/>
        </p:nvSpPr>
        <p:spPr bwMode="auto">
          <a:xfrm>
            <a:off x="4670779" y="418828"/>
            <a:ext cx="2850441"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a:spcBef>
                <a:spcPct val="0"/>
              </a:spcBef>
              <a:buNone/>
            </a:pPr>
            <a:r>
              <a:rPr lang="en-US" altLang="zh-CN"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2.2.2 </a:t>
            </a:r>
            <a:r>
              <a:rPr lang="zh-CN" altLang="en-US"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其他范例</a:t>
            </a:r>
            <a:endParaRPr lang="zh-CN" altLang="en-US" b="1" dirty="0">
              <a:solidFill>
                <a:schemeClr val="tx1">
                  <a:lumMod val="65000"/>
                  <a:lumOff val="35000"/>
                </a:schemeClr>
              </a:solidFill>
              <a:latin typeface="Arial" panose="020B0604020202020204" pitchFamily="34" charset="0"/>
              <a:ea typeface="宋体" pitchFamily="2" charset="-122"/>
              <a:cs typeface="Arial" panose="020B0604020202020204" pitchFamily="34" charset="0"/>
            </a:endParaRPr>
          </a:p>
        </p:txBody>
      </p:sp>
      <p:sp>
        <p:nvSpPr>
          <p:cNvPr id="40" name="TextBox 15">
            <a:extLst>
              <a:ext uri="{FF2B5EF4-FFF2-40B4-BE49-F238E27FC236}">
                <a16:creationId xmlns:a16="http://schemas.microsoft.com/office/drawing/2014/main" id="{F254BAE2-BB63-4B75-A418-CDC572F3CF95}"/>
              </a:ext>
            </a:extLst>
          </p:cNvPr>
          <p:cNvSpPr txBox="1"/>
          <p:nvPr/>
        </p:nvSpPr>
        <p:spPr>
          <a:xfrm>
            <a:off x="2966933" y="1067919"/>
            <a:ext cx="7558659" cy="584775"/>
          </a:xfrm>
          <a:prstGeom prst="rect">
            <a:avLst/>
          </a:prstGeom>
          <a:noFill/>
        </p:spPr>
        <p:txBody>
          <a:bodyPr wrap="square" rtlCol="0" anchor="ctr">
            <a:spAutoFit/>
          </a:bodyPr>
          <a:lstStyle>
            <a:defPPr>
              <a:defRPr lang="en-US"/>
            </a:defPPr>
            <a:lvl1pPr>
              <a:lnSpc>
                <a:spcPct val="130000"/>
              </a:lnSpc>
              <a:defRPr sz="5400" b="1">
                <a:solidFill>
                  <a:schemeClr val="tx1">
                    <a:lumMod val="65000"/>
                    <a:lumOff val="35000"/>
                  </a:schemeClr>
                </a:solidFill>
                <a:latin typeface="Agency FB" pitchFamily="34" charset="0"/>
                <a:ea typeface="微软雅黑" pitchFamily="34" charset="-122"/>
                <a:cs typeface="Calibri" pitchFamily="34" charset="0"/>
              </a:defRPr>
            </a:lvl1pPr>
          </a:lstStyle>
          <a:p>
            <a:pPr lvl="0" algn="ctr" fontAlgn="ctr">
              <a:lnSpc>
                <a:spcPct val="100000"/>
              </a:lnSpc>
              <a:defRPr/>
            </a:pPr>
            <a:r>
              <a:rPr lang="en-US" altLang="zh-CN" sz="3200" kern="0" dirty="0">
                <a:solidFill>
                  <a:sysClr val="windowText" lastClr="000000">
                    <a:lumMod val="75000"/>
                    <a:lumOff val="25000"/>
                  </a:sysClr>
                </a:solidFill>
                <a:latin typeface="Arial Rounded MT Bold" pitchFamily="34" charset="0"/>
              </a:rPr>
              <a:t>【</a:t>
            </a:r>
            <a:r>
              <a:rPr lang="zh-CN" altLang="en-US" sz="3200" kern="0" dirty="0">
                <a:solidFill>
                  <a:sysClr val="windowText" lastClr="000000">
                    <a:lumMod val="75000"/>
                    <a:lumOff val="25000"/>
                  </a:sysClr>
                </a:solidFill>
                <a:latin typeface="Arial Rounded MT Bold" pitchFamily="34" charset="0"/>
              </a:rPr>
              <a:t>例</a:t>
            </a:r>
            <a:r>
              <a:rPr lang="en-US" altLang="zh-CN" sz="3200" kern="0" dirty="0">
                <a:solidFill>
                  <a:sysClr val="windowText" lastClr="000000">
                    <a:lumMod val="75000"/>
                    <a:lumOff val="25000"/>
                  </a:sysClr>
                </a:solidFill>
                <a:latin typeface="Arial Rounded MT Bold" pitchFamily="34" charset="0"/>
              </a:rPr>
              <a:t>2-13】</a:t>
            </a:r>
            <a:r>
              <a:rPr lang="zh-CN" altLang="en-US" sz="3200" kern="0" dirty="0">
                <a:solidFill>
                  <a:sysClr val="windowText" lastClr="000000">
                    <a:lumMod val="75000"/>
                    <a:lumOff val="25000"/>
                  </a:sysClr>
                </a:solidFill>
                <a:latin typeface="Arial Rounded MT Bold" pitchFamily="34" charset="0"/>
              </a:rPr>
              <a:t>完数</a:t>
            </a:r>
            <a:endParaRPr kumimoji="0" lang="zh-CN" altLang="en-US" sz="3200" b="1" i="0" u="none" strike="noStrike" kern="0" cap="none" spc="0" normalizeH="0" baseline="0" noProof="0" dirty="0">
              <a:ln>
                <a:noFill/>
              </a:ln>
              <a:solidFill>
                <a:sysClr val="windowText" lastClr="000000">
                  <a:lumMod val="75000"/>
                  <a:lumOff val="25000"/>
                </a:sysClr>
              </a:solidFill>
              <a:effectLst/>
              <a:uLnTx/>
              <a:uFillTx/>
              <a:latin typeface="Arial Rounded MT Bold" pitchFamily="34" charset="0"/>
            </a:endParaRPr>
          </a:p>
        </p:txBody>
      </p:sp>
      <p:sp>
        <p:nvSpPr>
          <p:cNvPr id="46" name="矩形 45">
            <a:extLst>
              <a:ext uri="{FF2B5EF4-FFF2-40B4-BE49-F238E27FC236}">
                <a16:creationId xmlns:a16="http://schemas.microsoft.com/office/drawing/2014/main" id="{6E12A434-2D6E-4811-84DE-448FB3B30FDB}"/>
              </a:ext>
            </a:extLst>
          </p:cNvPr>
          <p:cNvSpPr/>
          <p:nvPr/>
        </p:nvSpPr>
        <p:spPr>
          <a:xfrm>
            <a:off x="3084943" y="1886307"/>
            <a:ext cx="8551967" cy="1569652"/>
          </a:xfrm>
          <a:prstGeom prst="rect">
            <a:avLst/>
          </a:prstGeom>
        </p:spPr>
        <p:txBody>
          <a:bodyPr wrap="square" lIns="91431" tIns="45716" rIns="91431" bIns="45716">
            <a:spAutoFit/>
          </a:bodyPr>
          <a:lstStyle/>
          <a:p>
            <a:r>
              <a:rPr lang="zh-CN" altLang="zh-CN" sz="2400" dirty="0">
                <a:solidFill>
                  <a:srgbClr val="FF0000"/>
                </a:solidFill>
                <a:latin typeface="微软雅黑" panose="020B0503020204020204" pitchFamily="34" charset="-122"/>
                <a:ea typeface="微软雅黑" panose="020B0503020204020204" pitchFamily="34" charset="-122"/>
              </a:rPr>
              <a:t>完数的定义</a:t>
            </a:r>
            <a:r>
              <a:rPr lang="zh-CN" altLang="zh-CN" sz="2400" dirty="0">
                <a:latin typeface="微软雅黑" panose="020B0503020204020204" pitchFamily="34" charset="-122"/>
                <a:ea typeface="微软雅黑" panose="020B0503020204020204" pitchFamily="34" charset="-122"/>
              </a:rPr>
              <a:t>：如果一个大于</a:t>
            </a:r>
            <a:r>
              <a:rPr lang="en-US" altLang="zh-CN" sz="2400" dirty="0">
                <a:latin typeface="微软雅黑" panose="020B0503020204020204" pitchFamily="34" charset="-122"/>
                <a:ea typeface="微软雅黑" panose="020B0503020204020204" pitchFamily="34" charset="-122"/>
              </a:rPr>
              <a:t>1</a:t>
            </a:r>
            <a:r>
              <a:rPr lang="zh-CN" altLang="zh-CN" sz="2400" dirty="0">
                <a:latin typeface="微软雅黑" panose="020B0503020204020204" pitchFamily="34" charset="-122"/>
                <a:ea typeface="微软雅黑" panose="020B0503020204020204" pitchFamily="34" charset="-122"/>
              </a:rPr>
              <a:t>的正整数的所有因子之和等于它的本身，则称这个数是完数，比如</a:t>
            </a:r>
            <a:r>
              <a:rPr lang="en-US" altLang="zh-CN" sz="2400" dirty="0">
                <a:latin typeface="微软雅黑" panose="020B0503020204020204" pitchFamily="34" charset="-122"/>
                <a:ea typeface="微软雅黑" panose="020B0503020204020204" pitchFamily="34" charset="-122"/>
              </a:rPr>
              <a:t>6</a:t>
            </a:r>
            <a:r>
              <a:rPr lang="zh-CN" altLang="zh-CN"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28</a:t>
            </a:r>
            <a:r>
              <a:rPr lang="zh-CN" altLang="zh-CN" sz="2400" dirty="0">
                <a:latin typeface="微软雅黑" panose="020B0503020204020204" pitchFamily="34" charset="-122"/>
                <a:ea typeface="微软雅黑" panose="020B0503020204020204" pitchFamily="34" charset="-122"/>
              </a:rPr>
              <a:t>都是完数：</a:t>
            </a:r>
            <a:r>
              <a:rPr lang="en-US" altLang="zh-CN" sz="2400" dirty="0">
                <a:latin typeface="微软雅黑" panose="020B0503020204020204" pitchFamily="34" charset="-122"/>
                <a:ea typeface="微软雅黑" panose="020B0503020204020204" pitchFamily="34" charset="-122"/>
              </a:rPr>
              <a:t>6 =1+2+3</a:t>
            </a:r>
            <a:r>
              <a:rPr lang="zh-CN" altLang="zh-CN"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28 =1+2+4+7+14</a:t>
            </a:r>
            <a:r>
              <a:rPr lang="zh-CN" altLang="zh-CN" sz="2400" dirty="0">
                <a:latin typeface="微软雅黑" panose="020B0503020204020204" pitchFamily="34" charset="-122"/>
                <a:ea typeface="微软雅黑" panose="020B0503020204020204" pitchFamily="34" charset="-122"/>
              </a:rPr>
              <a:t>。</a:t>
            </a:r>
          </a:p>
          <a:p>
            <a:r>
              <a:rPr lang="zh-CN" altLang="zh-CN" sz="2400" dirty="0">
                <a:latin typeface="微软雅黑" panose="020B0503020204020204" pitchFamily="34" charset="-122"/>
                <a:ea typeface="微软雅黑" panose="020B0503020204020204" pitchFamily="34" charset="-122"/>
              </a:rPr>
              <a:t>本题的任务是判断两个正整数之间完数的个数</a:t>
            </a:r>
            <a:r>
              <a:rPr lang="zh-CN" altLang="zh-CN" sz="2400" dirty="0" smtClean="0">
                <a:latin typeface="微软雅黑" panose="020B0503020204020204" pitchFamily="34" charset="-122"/>
                <a:ea typeface="微软雅黑" panose="020B0503020204020204" pitchFamily="34" charset="-122"/>
              </a:rPr>
              <a:t>。</a:t>
            </a:r>
            <a:endParaRPr lang="zh-CN" altLang="zh-CN"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08047669"/>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wipe(left)">
                                      <p:cBhvr>
                                        <p:cTn id="7" dur="500"/>
                                        <p:tgtEl>
                                          <p:spTgt spid="39"/>
                                        </p:tgtEl>
                                      </p:cBhvr>
                                    </p:animEffect>
                                  </p:childTnLst>
                                </p:cTn>
                              </p:par>
                            </p:childTnLst>
                          </p:cTn>
                        </p:par>
                        <p:par>
                          <p:cTn id="8" fill="hold">
                            <p:stCondLst>
                              <p:cond delay="500"/>
                            </p:stCondLst>
                            <p:childTnLst>
                              <p:par>
                                <p:cTn id="9" presetID="21" presetClass="entr" presetSubtype="1"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heel(1)">
                                      <p:cBhvr>
                                        <p:cTn id="11" dur="500"/>
                                        <p:tgtEl>
                                          <p:spTgt spid="2"/>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p:cTn id="15" dur="500" fill="hold"/>
                                        <p:tgtEl>
                                          <p:spTgt spid="6"/>
                                        </p:tgtEl>
                                        <p:attrNameLst>
                                          <p:attrName>ppt_w</p:attrName>
                                        </p:attrNameLst>
                                      </p:cBhvr>
                                      <p:tavLst>
                                        <p:tav tm="0">
                                          <p:val>
                                            <p:fltVal val="0"/>
                                          </p:val>
                                        </p:tav>
                                        <p:tav tm="100000">
                                          <p:val>
                                            <p:strVal val="#ppt_w"/>
                                          </p:val>
                                        </p:tav>
                                      </p:tavLst>
                                    </p:anim>
                                    <p:anim calcmode="lin" valueType="num">
                                      <p:cBhvr>
                                        <p:cTn id="16" dur="500" fill="hold"/>
                                        <p:tgtEl>
                                          <p:spTgt spid="6"/>
                                        </p:tgtEl>
                                        <p:attrNameLst>
                                          <p:attrName>ppt_h</p:attrName>
                                        </p:attrNameLst>
                                      </p:cBhvr>
                                      <p:tavLst>
                                        <p:tav tm="0">
                                          <p:val>
                                            <p:fltVal val="0"/>
                                          </p:val>
                                        </p:tav>
                                        <p:tav tm="100000">
                                          <p:val>
                                            <p:strVal val="#ppt_h"/>
                                          </p:val>
                                        </p:tav>
                                      </p:tavLst>
                                    </p:anim>
                                    <p:animEffect transition="in" filter="fade">
                                      <p:cBhvr>
                                        <p:cTn id="17" dur="500"/>
                                        <p:tgtEl>
                                          <p:spTgt spid="6"/>
                                        </p:tgtEl>
                                      </p:cBhvr>
                                    </p:animEffect>
                                  </p:childTnLst>
                                </p:cTn>
                              </p:par>
                            </p:childTnLst>
                          </p:cTn>
                        </p:par>
                        <p:par>
                          <p:cTn id="18" fill="hold">
                            <p:stCondLst>
                              <p:cond delay="1500"/>
                            </p:stCondLst>
                            <p:childTnLst>
                              <p:par>
                                <p:cTn id="19" presetID="47" presetClass="entr" presetSubtype="0" fill="hold" nodeType="afterEffect">
                                  <p:stCondLst>
                                    <p:cond delay="0"/>
                                  </p:stCondLst>
                                  <p:childTnLst>
                                    <p:set>
                                      <p:cBhvr>
                                        <p:cTn id="20" dur="1" fill="hold">
                                          <p:stCondLst>
                                            <p:cond delay="0"/>
                                          </p:stCondLst>
                                        </p:cTn>
                                        <p:tgtEl>
                                          <p:spTgt spid="85"/>
                                        </p:tgtEl>
                                        <p:attrNameLst>
                                          <p:attrName>style.visibility</p:attrName>
                                        </p:attrNameLst>
                                      </p:cBhvr>
                                      <p:to>
                                        <p:strVal val="visible"/>
                                      </p:to>
                                    </p:set>
                                    <p:animEffect transition="in" filter="fade">
                                      <p:cBhvr>
                                        <p:cTn id="21" dur="500"/>
                                        <p:tgtEl>
                                          <p:spTgt spid="85"/>
                                        </p:tgtEl>
                                      </p:cBhvr>
                                    </p:animEffect>
                                    <p:anim calcmode="lin" valueType="num">
                                      <p:cBhvr>
                                        <p:cTn id="22" dur="500" fill="hold"/>
                                        <p:tgtEl>
                                          <p:spTgt spid="85"/>
                                        </p:tgtEl>
                                        <p:attrNameLst>
                                          <p:attrName>ppt_x</p:attrName>
                                        </p:attrNameLst>
                                      </p:cBhvr>
                                      <p:tavLst>
                                        <p:tav tm="0">
                                          <p:val>
                                            <p:strVal val="#ppt_x"/>
                                          </p:val>
                                        </p:tav>
                                        <p:tav tm="100000">
                                          <p:val>
                                            <p:strVal val="#ppt_x"/>
                                          </p:val>
                                        </p:tav>
                                      </p:tavLst>
                                    </p:anim>
                                    <p:anim calcmode="lin" valueType="num">
                                      <p:cBhvr>
                                        <p:cTn id="23" dur="500" fill="hold"/>
                                        <p:tgtEl>
                                          <p:spTgt spid="85"/>
                                        </p:tgtEl>
                                        <p:attrNameLst>
                                          <p:attrName>ppt_y</p:attrName>
                                        </p:attrNameLst>
                                      </p:cBhvr>
                                      <p:tavLst>
                                        <p:tav tm="0">
                                          <p:val>
                                            <p:strVal val="#ppt_y-.1"/>
                                          </p:val>
                                        </p:tav>
                                        <p:tav tm="100000">
                                          <p:val>
                                            <p:strVal val="#ppt_y"/>
                                          </p:val>
                                        </p:tav>
                                      </p:tavLst>
                                    </p:anim>
                                  </p:childTnLst>
                                </p:cTn>
                              </p:par>
                            </p:childTnLst>
                          </p:cTn>
                        </p:par>
                        <p:par>
                          <p:cTn id="24" fill="hold">
                            <p:stCondLst>
                              <p:cond delay="2000"/>
                            </p:stCondLst>
                            <p:childTnLst>
                              <p:par>
                                <p:cTn id="25" presetID="22" presetClass="entr" presetSubtype="4" fill="hold" grpId="0" nodeType="afterEffect">
                                  <p:stCondLst>
                                    <p:cond delay="0"/>
                                  </p:stCondLst>
                                  <p:childTnLst>
                                    <p:set>
                                      <p:cBhvr>
                                        <p:cTn id="26" dur="1" fill="hold">
                                          <p:stCondLst>
                                            <p:cond delay="0"/>
                                          </p:stCondLst>
                                        </p:cTn>
                                        <p:tgtEl>
                                          <p:spTgt spid="62"/>
                                        </p:tgtEl>
                                        <p:attrNameLst>
                                          <p:attrName>style.visibility</p:attrName>
                                        </p:attrNameLst>
                                      </p:cBhvr>
                                      <p:to>
                                        <p:strVal val="visible"/>
                                      </p:to>
                                    </p:set>
                                    <p:animEffect transition="in" filter="wipe(down)">
                                      <p:cBhvr>
                                        <p:cTn id="27" dur="250"/>
                                        <p:tgtEl>
                                          <p:spTgt spid="62"/>
                                        </p:tgtEl>
                                      </p:cBhvr>
                                    </p:animEffect>
                                  </p:childTnLst>
                                </p:cTn>
                              </p:par>
                            </p:childTnLst>
                          </p:cTn>
                        </p:par>
                        <p:par>
                          <p:cTn id="28" fill="hold">
                            <p:stCondLst>
                              <p:cond delay="2250"/>
                            </p:stCondLst>
                            <p:childTnLst>
                              <p:par>
                                <p:cTn id="29" presetID="22" presetClass="entr" presetSubtype="4" fill="hold" grpId="0" nodeType="afterEffect">
                                  <p:stCondLst>
                                    <p:cond delay="0"/>
                                  </p:stCondLst>
                                  <p:childTnLst>
                                    <p:set>
                                      <p:cBhvr>
                                        <p:cTn id="30" dur="1" fill="hold">
                                          <p:stCondLst>
                                            <p:cond delay="0"/>
                                          </p:stCondLst>
                                        </p:cTn>
                                        <p:tgtEl>
                                          <p:spTgt spid="40"/>
                                        </p:tgtEl>
                                        <p:attrNameLst>
                                          <p:attrName>style.visibility</p:attrName>
                                        </p:attrNameLst>
                                      </p:cBhvr>
                                      <p:to>
                                        <p:strVal val="visible"/>
                                      </p:to>
                                    </p:set>
                                    <p:animEffect transition="in" filter="wipe(down)">
                                      <p:cBhvr>
                                        <p:cTn id="31" dur="250"/>
                                        <p:tgtEl>
                                          <p:spTgt spid="40"/>
                                        </p:tgtEl>
                                      </p:cBhvr>
                                    </p:animEffect>
                                  </p:childTnLst>
                                </p:cTn>
                              </p:par>
                            </p:childTnLst>
                          </p:cTn>
                        </p:par>
                        <p:par>
                          <p:cTn id="32" fill="hold">
                            <p:stCondLst>
                              <p:cond delay="2500"/>
                            </p:stCondLst>
                            <p:childTnLst>
                              <p:par>
                                <p:cTn id="33" presetID="22" presetClass="entr" presetSubtype="8" fill="hold" grpId="0" nodeType="afterEffect">
                                  <p:stCondLst>
                                    <p:cond delay="0"/>
                                  </p:stCondLst>
                                  <p:childTnLst>
                                    <p:set>
                                      <p:cBhvr>
                                        <p:cTn id="34" dur="1" fill="hold">
                                          <p:stCondLst>
                                            <p:cond delay="0"/>
                                          </p:stCondLst>
                                        </p:cTn>
                                        <p:tgtEl>
                                          <p:spTgt spid="46"/>
                                        </p:tgtEl>
                                        <p:attrNameLst>
                                          <p:attrName>style.visibility</p:attrName>
                                        </p:attrNameLst>
                                      </p:cBhvr>
                                      <p:to>
                                        <p:strVal val="visible"/>
                                      </p:to>
                                    </p:set>
                                    <p:animEffect transition="in" filter="wipe(left)">
                                      <p:cBhvr>
                                        <p:cTn id="35"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62" grpId="0"/>
      <p:bldP spid="39" grpId="0"/>
      <p:bldP spid="40" grpId="0"/>
      <p:bldP spid="46"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48673" y="778599"/>
            <a:ext cx="2418260" cy="2418259"/>
          </a:xfrm>
          <a:prstGeom prst="ellipse">
            <a:avLst/>
          </a:prstGeom>
          <a:solidFill>
            <a:schemeClr val="tx1">
              <a:lumMod val="50000"/>
              <a:lumOff val="50000"/>
            </a:schemeClr>
          </a:solidFill>
          <a:ln>
            <a:noFill/>
          </a:ln>
          <a:effectLst>
            <a:innerShdw blurRad="63500" dist="50800" dir="18900000">
              <a:prstClr val="black">
                <a:alpha val="50000"/>
              </a:prstClr>
            </a:innerShdw>
          </a:effectLst>
        </p:spPr>
        <p:txBody>
          <a:bodyPr vert="horz" wrap="square" lIns="91440" tIns="45720" rIns="91440" bIns="45720" numCol="1" anchor="t" anchorCtr="0" compatLnSpc="1">
            <a:prstTxWarp prst="textNoShape">
              <a:avLst/>
            </a:prstTxWarp>
          </a:bodyPr>
          <a:lstStyle/>
          <a:p>
            <a:endParaRPr lang="zh-CN" altLang="en-US"/>
          </a:p>
        </p:txBody>
      </p:sp>
      <p:grpSp>
        <p:nvGrpSpPr>
          <p:cNvPr id="85" name="组合 84"/>
          <p:cNvGrpSpPr/>
          <p:nvPr/>
        </p:nvGrpSpPr>
        <p:grpSpPr>
          <a:xfrm>
            <a:off x="1434828" y="2439933"/>
            <a:ext cx="645957" cy="1180395"/>
            <a:chOff x="2095228" y="3527513"/>
            <a:chExt cx="645957" cy="1180395"/>
          </a:xfrm>
        </p:grpSpPr>
        <p:sp>
          <p:nvSpPr>
            <p:cNvPr id="55" name="圆角矩形 54"/>
            <p:cNvSpPr/>
            <p:nvPr/>
          </p:nvSpPr>
          <p:spPr>
            <a:xfrm>
              <a:off x="2095228" y="3527513"/>
              <a:ext cx="645957" cy="1180395"/>
            </a:xfrm>
            <a:prstGeom prst="roundRect">
              <a:avLst>
                <a:gd name="adj" fmla="val 50000"/>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Freeform 23"/>
            <p:cNvSpPr>
              <a:spLocks/>
            </p:cNvSpPr>
            <p:nvPr/>
          </p:nvSpPr>
          <p:spPr bwMode="auto">
            <a:xfrm>
              <a:off x="2213238" y="4178251"/>
              <a:ext cx="409932" cy="369809"/>
            </a:xfrm>
            <a:custGeom>
              <a:avLst/>
              <a:gdLst>
                <a:gd name="T0" fmla="*/ 359 w 367"/>
                <a:gd name="T1" fmla="*/ 169 h 324"/>
                <a:gd name="T2" fmla="*/ 199 w 367"/>
                <a:gd name="T3" fmla="*/ 8 h 324"/>
                <a:gd name="T4" fmla="*/ 169 w 367"/>
                <a:gd name="T5" fmla="*/ 8 h 324"/>
                <a:gd name="T6" fmla="*/ 8 w 367"/>
                <a:gd name="T7" fmla="*/ 169 h 324"/>
                <a:gd name="T8" fmla="*/ 15 w 367"/>
                <a:gd name="T9" fmla="*/ 184 h 324"/>
                <a:gd name="T10" fmla="*/ 49 w 367"/>
                <a:gd name="T11" fmla="*/ 184 h 324"/>
                <a:gd name="T12" fmla="*/ 49 w 367"/>
                <a:gd name="T13" fmla="*/ 308 h 324"/>
                <a:gd name="T14" fmla="*/ 65 w 367"/>
                <a:gd name="T15" fmla="*/ 324 h 324"/>
                <a:gd name="T16" fmla="*/ 143 w 367"/>
                <a:gd name="T17" fmla="*/ 324 h 324"/>
                <a:gd name="T18" fmla="*/ 143 w 367"/>
                <a:gd name="T19" fmla="*/ 200 h 324"/>
                <a:gd name="T20" fmla="*/ 225 w 367"/>
                <a:gd name="T21" fmla="*/ 200 h 324"/>
                <a:gd name="T22" fmla="*/ 225 w 367"/>
                <a:gd name="T23" fmla="*/ 324 h 324"/>
                <a:gd name="T24" fmla="*/ 306 w 367"/>
                <a:gd name="T25" fmla="*/ 324 h 324"/>
                <a:gd name="T26" fmla="*/ 319 w 367"/>
                <a:gd name="T27" fmla="*/ 308 h 324"/>
                <a:gd name="T28" fmla="*/ 319 w 367"/>
                <a:gd name="T29" fmla="*/ 184 h 324"/>
                <a:gd name="T30" fmla="*/ 352 w 367"/>
                <a:gd name="T31" fmla="*/ 184 h 324"/>
                <a:gd name="T32" fmla="*/ 359 w 367"/>
                <a:gd name="T33" fmla="*/ 169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67" h="324">
                  <a:moveTo>
                    <a:pt x="359" y="169"/>
                  </a:moveTo>
                  <a:cubicBezTo>
                    <a:pt x="199" y="8"/>
                    <a:pt x="199" y="8"/>
                    <a:pt x="199" y="8"/>
                  </a:cubicBezTo>
                  <a:cubicBezTo>
                    <a:pt x="190" y="0"/>
                    <a:pt x="177" y="0"/>
                    <a:pt x="169" y="8"/>
                  </a:cubicBezTo>
                  <a:cubicBezTo>
                    <a:pt x="8" y="169"/>
                    <a:pt x="8" y="169"/>
                    <a:pt x="8" y="169"/>
                  </a:cubicBezTo>
                  <a:cubicBezTo>
                    <a:pt x="0" y="177"/>
                    <a:pt x="3" y="184"/>
                    <a:pt x="15" y="184"/>
                  </a:cubicBezTo>
                  <a:cubicBezTo>
                    <a:pt x="49" y="184"/>
                    <a:pt x="49" y="184"/>
                    <a:pt x="49" y="184"/>
                  </a:cubicBezTo>
                  <a:cubicBezTo>
                    <a:pt x="49" y="308"/>
                    <a:pt x="49" y="308"/>
                    <a:pt x="49" y="308"/>
                  </a:cubicBezTo>
                  <a:cubicBezTo>
                    <a:pt x="49" y="317"/>
                    <a:pt x="49" y="324"/>
                    <a:pt x="65" y="324"/>
                  </a:cubicBezTo>
                  <a:cubicBezTo>
                    <a:pt x="143" y="324"/>
                    <a:pt x="143" y="324"/>
                    <a:pt x="143" y="324"/>
                  </a:cubicBezTo>
                  <a:cubicBezTo>
                    <a:pt x="143" y="200"/>
                    <a:pt x="143" y="200"/>
                    <a:pt x="143" y="200"/>
                  </a:cubicBezTo>
                  <a:cubicBezTo>
                    <a:pt x="225" y="200"/>
                    <a:pt x="225" y="200"/>
                    <a:pt x="225" y="200"/>
                  </a:cubicBezTo>
                  <a:cubicBezTo>
                    <a:pt x="225" y="324"/>
                    <a:pt x="225" y="324"/>
                    <a:pt x="225" y="324"/>
                  </a:cubicBezTo>
                  <a:cubicBezTo>
                    <a:pt x="306" y="324"/>
                    <a:pt x="306" y="324"/>
                    <a:pt x="306" y="324"/>
                  </a:cubicBezTo>
                  <a:cubicBezTo>
                    <a:pt x="319" y="324"/>
                    <a:pt x="319" y="317"/>
                    <a:pt x="319" y="308"/>
                  </a:cubicBezTo>
                  <a:cubicBezTo>
                    <a:pt x="319" y="184"/>
                    <a:pt x="319" y="184"/>
                    <a:pt x="319" y="184"/>
                  </a:cubicBezTo>
                  <a:cubicBezTo>
                    <a:pt x="352" y="184"/>
                    <a:pt x="352" y="184"/>
                    <a:pt x="352" y="184"/>
                  </a:cubicBezTo>
                  <a:cubicBezTo>
                    <a:pt x="364" y="184"/>
                    <a:pt x="367" y="177"/>
                    <a:pt x="359" y="169"/>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6" name="椭圆 5"/>
          <p:cNvSpPr/>
          <p:nvPr/>
        </p:nvSpPr>
        <p:spPr>
          <a:xfrm>
            <a:off x="780253" y="1010179"/>
            <a:ext cx="1955102" cy="1955100"/>
          </a:xfrm>
          <a:prstGeom prst="ellipse">
            <a:avLst/>
          </a:prstGeom>
          <a:gradFill rotWithShape="1">
            <a:gsLst>
              <a:gs pos="63000">
                <a:srgbClr val="ECECEC"/>
              </a:gs>
              <a:gs pos="100000">
                <a:srgbClr val="F7F7F7"/>
              </a:gs>
              <a:gs pos="9000">
                <a:srgbClr val="BEBEBE"/>
              </a:gs>
            </a:gsLst>
            <a:lin ang="7800000" scaled="0"/>
          </a:gradFill>
          <a:ln w="34925">
            <a:gradFill>
              <a:gsLst>
                <a:gs pos="0">
                  <a:schemeClr val="bg1"/>
                </a:gs>
                <a:gs pos="100000">
                  <a:schemeClr val="bg1">
                    <a:lumMod val="85000"/>
                  </a:schemeClr>
                </a:gs>
              </a:gsLst>
              <a:lin ang="7800000" scaled="0"/>
            </a:gradFill>
          </a:ln>
          <a:effectLst>
            <a:outerShdw blurRad="203200" dist="127000" dir="7200000" sx="102000" sy="102000" algn="ctr" rotWithShape="0">
              <a:schemeClr val="tx1">
                <a:lumMod val="90000"/>
                <a:lumOff val="10000"/>
                <a:alpha val="40000"/>
              </a:schemeClr>
            </a:outerShdw>
          </a:effectLst>
        </p:spPr>
        <p:txBody>
          <a:bodyPr wrap="none" anchor="ctr"/>
          <a:lstStyle/>
          <a:p>
            <a:pPr latinLnBrk="1"/>
            <a:endParaRPr kumimoji="1" lang="zh-CN" altLang="en-US" sz="2400">
              <a:solidFill>
                <a:srgbClr val="000000"/>
              </a:solidFill>
              <a:latin typeface="굴림" charset="-127"/>
              <a:ea typeface="굴림" charset="-127"/>
            </a:endParaRPr>
          </a:p>
        </p:txBody>
      </p:sp>
      <p:sp>
        <p:nvSpPr>
          <p:cNvPr id="62" name="TextBox 15"/>
          <p:cNvSpPr txBox="1"/>
          <p:nvPr/>
        </p:nvSpPr>
        <p:spPr>
          <a:xfrm>
            <a:off x="932027" y="1588040"/>
            <a:ext cx="1651551" cy="707886"/>
          </a:xfrm>
          <a:prstGeom prst="rect">
            <a:avLst/>
          </a:prstGeom>
          <a:noFill/>
        </p:spPr>
        <p:txBody>
          <a:bodyPr wrap="square" rtlCol="0" anchor="ctr">
            <a:spAutoFit/>
          </a:bodyPr>
          <a:lstStyle>
            <a:defPPr>
              <a:defRPr lang="en-US"/>
            </a:defPPr>
            <a:lvl1pPr>
              <a:lnSpc>
                <a:spcPct val="130000"/>
              </a:lnSpc>
              <a:defRPr sz="5400" b="1">
                <a:solidFill>
                  <a:schemeClr val="tx1">
                    <a:lumMod val="65000"/>
                    <a:lumOff val="35000"/>
                  </a:schemeClr>
                </a:solidFill>
                <a:latin typeface="Agency FB" pitchFamily="34" charset="0"/>
                <a:ea typeface="微软雅黑" pitchFamily="34" charset="-122"/>
                <a:cs typeface="Calibri" pitchFamily="34" charset="0"/>
              </a:defRPr>
            </a:lvl1pPr>
          </a:lstStyle>
          <a:p>
            <a:pPr lvl="0" algn="ctr" fontAlgn="ctr">
              <a:lnSpc>
                <a:spcPct val="100000"/>
              </a:lnSpc>
              <a:defRPr/>
            </a:pPr>
            <a:r>
              <a:rPr kumimoji="0" lang="en-US" altLang="zh-CN" sz="4000" b="1" i="0" u="none" strike="noStrike" kern="0" cap="none" spc="0" normalizeH="0" baseline="0" noProof="0" dirty="0">
                <a:ln>
                  <a:noFill/>
                </a:ln>
                <a:solidFill>
                  <a:sysClr val="windowText" lastClr="000000">
                    <a:lumMod val="75000"/>
                    <a:lumOff val="25000"/>
                  </a:sysClr>
                </a:solidFill>
                <a:effectLst/>
                <a:uLnTx/>
                <a:uFillTx/>
                <a:latin typeface="Arial Rounded MT Bold" pitchFamily="34" charset="0"/>
                <a:ea typeface="微软雅黑" pitchFamily="34" charset="-122"/>
                <a:cs typeface="Calibri" pitchFamily="34" charset="0"/>
              </a:rPr>
              <a:t>3</a:t>
            </a:r>
            <a:endParaRPr kumimoji="0" lang="zh-CN" altLang="en-US" sz="4000" b="1" i="0" u="none" strike="noStrike" kern="0" cap="none" spc="0" normalizeH="0" baseline="0" noProof="0" dirty="0">
              <a:ln>
                <a:noFill/>
              </a:ln>
              <a:solidFill>
                <a:sysClr val="windowText" lastClr="000000">
                  <a:lumMod val="75000"/>
                  <a:lumOff val="25000"/>
                </a:sysClr>
              </a:solidFill>
              <a:effectLst/>
              <a:uLnTx/>
              <a:uFillTx/>
              <a:latin typeface="Arial Rounded MT Bold" pitchFamily="34" charset="0"/>
              <a:ea typeface="微软雅黑" pitchFamily="34" charset="-122"/>
              <a:cs typeface="Calibri" pitchFamily="34" charset="0"/>
            </a:endParaRPr>
          </a:p>
        </p:txBody>
      </p:sp>
      <p:sp>
        <p:nvSpPr>
          <p:cNvPr id="39" name="矩形 38"/>
          <p:cNvSpPr>
            <a:spLocks noChangeArrowheads="1"/>
          </p:cNvSpPr>
          <p:nvPr/>
        </p:nvSpPr>
        <p:spPr bwMode="auto">
          <a:xfrm>
            <a:off x="4670779" y="418828"/>
            <a:ext cx="2850441"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a:spcBef>
                <a:spcPct val="0"/>
              </a:spcBef>
              <a:buNone/>
            </a:pPr>
            <a:r>
              <a:rPr lang="en-US" altLang="zh-CN"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2.2.2 </a:t>
            </a:r>
            <a:r>
              <a:rPr lang="zh-CN" altLang="en-US"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其他范例</a:t>
            </a:r>
            <a:endParaRPr lang="zh-CN" altLang="en-US" b="1" dirty="0">
              <a:solidFill>
                <a:schemeClr val="tx1">
                  <a:lumMod val="65000"/>
                  <a:lumOff val="35000"/>
                </a:schemeClr>
              </a:solidFill>
              <a:latin typeface="Arial" panose="020B0604020202020204" pitchFamily="34" charset="0"/>
              <a:ea typeface="宋体" pitchFamily="2" charset="-122"/>
              <a:cs typeface="Arial" panose="020B0604020202020204" pitchFamily="34" charset="0"/>
            </a:endParaRPr>
          </a:p>
        </p:txBody>
      </p:sp>
      <p:sp>
        <p:nvSpPr>
          <p:cNvPr id="40" name="TextBox 15">
            <a:extLst>
              <a:ext uri="{FF2B5EF4-FFF2-40B4-BE49-F238E27FC236}">
                <a16:creationId xmlns:a16="http://schemas.microsoft.com/office/drawing/2014/main" id="{F254BAE2-BB63-4B75-A418-CDC572F3CF95}"/>
              </a:ext>
            </a:extLst>
          </p:cNvPr>
          <p:cNvSpPr txBox="1"/>
          <p:nvPr/>
        </p:nvSpPr>
        <p:spPr>
          <a:xfrm>
            <a:off x="2966933" y="1067919"/>
            <a:ext cx="7558659" cy="584775"/>
          </a:xfrm>
          <a:prstGeom prst="rect">
            <a:avLst/>
          </a:prstGeom>
          <a:noFill/>
        </p:spPr>
        <p:txBody>
          <a:bodyPr wrap="square" rtlCol="0" anchor="ctr">
            <a:spAutoFit/>
          </a:bodyPr>
          <a:lstStyle>
            <a:defPPr>
              <a:defRPr lang="en-US"/>
            </a:defPPr>
            <a:lvl1pPr>
              <a:lnSpc>
                <a:spcPct val="130000"/>
              </a:lnSpc>
              <a:defRPr sz="5400" b="1">
                <a:solidFill>
                  <a:schemeClr val="tx1">
                    <a:lumMod val="65000"/>
                    <a:lumOff val="35000"/>
                  </a:schemeClr>
                </a:solidFill>
                <a:latin typeface="Agency FB" pitchFamily="34" charset="0"/>
                <a:ea typeface="微软雅黑" pitchFamily="34" charset="-122"/>
                <a:cs typeface="Calibri" pitchFamily="34" charset="0"/>
              </a:defRPr>
            </a:lvl1pPr>
          </a:lstStyle>
          <a:p>
            <a:pPr lvl="0" algn="ctr" fontAlgn="ctr">
              <a:lnSpc>
                <a:spcPct val="100000"/>
              </a:lnSpc>
              <a:defRPr/>
            </a:pPr>
            <a:r>
              <a:rPr lang="en-US" altLang="zh-CN" sz="3200" kern="0" dirty="0">
                <a:solidFill>
                  <a:sysClr val="windowText" lastClr="000000">
                    <a:lumMod val="75000"/>
                    <a:lumOff val="25000"/>
                  </a:sysClr>
                </a:solidFill>
                <a:latin typeface="Arial Rounded MT Bold" pitchFamily="34" charset="0"/>
              </a:rPr>
              <a:t>【</a:t>
            </a:r>
            <a:r>
              <a:rPr lang="zh-CN" altLang="en-US" sz="3200" kern="0" dirty="0">
                <a:solidFill>
                  <a:sysClr val="windowText" lastClr="000000">
                    <a:lumMod val="75000"/>
                    <a:lumOff val="25000"/>
                  </a:sysClr>
                </a:solidFill>
                <a:latin typeface="Arial Rounded MT Bold" pitchFamily="34" charset="0"/>
              </a:rPr>
              <a:t>例</a:t>
            </a:r>
            <a:r>
              <a:rPr lang="en-US" altLang="zh-CN" sz="3200" kern="0" dirty="0">
                <a:solidFill>
                  <a:sysClr val="windowText" lastClr="000000">
                    <a:lumMod val="75000"/>
                    <a:lumOff val="25000"/>
                  </a:sysClr>
                </a:solidFill>
                <a:latin typeface="Arial Rounded MT Bold" pitchFamily="34" charset="0"/>
              </a:rPr>
              <a:t>2-13】</a:t>
            </a:r>
            <a:r>
              <a:rPr lang="zh-CN" altLang="en-US" sz="3200" kern="0" dirty="0">
                <a:solidFill>
                  <a:sysClr val="windowText" lastClr="000000">
                    <a:lumMod val="75000"/>
                    <a:lumOff val="25000"/>
                  </a:sysClr>
                </a:solidFill>
                <a:latin typeface="Arial Rounded MT Bold" pitchFamily="34" charset="0"/>
              </a:rPr>
              <a:t>完数</a:t>
            </a:r>
            <a:endParaRPr kumimoji="0" lang="zh-CN" altLang="en-US" sz="3200" b="1" i="0" u="none" strike="noStrike" kern="0" cap="none" spc="0" normalizeH="0" baseline="0" noProof="0" dirty="0">
              <a:ln>
                <a:noFill/>
              </a:ln>
              <a:solidFill>
                <a:sysClr val="windowText" lastClr="000000">
                  <a:lumMod val="75000"/>
                  <a:lumOff val="25000"/>
                </a:sysClr>
              </a:solidFill>
              <a:effectLst/>
              <a:uLnTx/>
              <a:uFillTx/>
              <a:latin typeface="Arial Rounded MT Bold" pitchFamily="34" charset="0"/>
            </a:endParaRPr>
          </a:p>
        </p:txBody>
      </p:sp>
      <p:sp>
        <p:nvSpPr>
          <p:cNvPr id="46" name="矩形 45">
            <a:extLst>
              <a:ext uri="{FF2B5EF4-FFF2-40B4-BE49-F238E27FC236}">
                <a16:creationId xmlns:a16="http://schemas.microsoft.com/office/drawing/2014/main" id="{6E12A434-2D6E-4811-84DE-448FB3B30FDB}"/>
              </a:ext>
            </a:extLst>
          </p:cNvPr>
          <p:cNvSpPr/>
          <p:nvPr/>
        </p:nvSpPr>
        <p:spPr>
          <a:xfrm>
            <a:off x="3198513" y="3196858"/>
            <a:ext cx="8551967" cy="1938984"/>
          </a:xfrm>
          <a:prstGeom prst="rect">
            <a:avLst/>
          </a:prstGeom>
        </p:spPr>
        <p:txBody>
          <a:bodyPr wrap="square" lIns="91431" tIns="45716" rIns="91431" bIns="45716">
            <a:spAutoFit/>
          </a:bodyPr>
          <a:lstStyle/>
          <a:p>
            <a:r>
              <a:rPr lang="zh-CN" altLang="zh-CN" sz="2400" dirty="0" smtClean="0">
                <a:solidFill>
                  <a:srgbClr val="FF0000"/>
                </a:solidFill>
                <a:latin typeface="微软雅黑" panose="020B0503020204020204" pitchFamily="34" charset="-122"/>
                <a:ea typeface="微软雅黑" panose="020B0503020204020204" pitchFamily="34" charset="-122"/>
              </a:rPr>
              <a:t>算法分析</a:t>
            </a:r>
            <a:r>
              <a:rPr lang="zh-CN" altLang="zh-CN" sz="2400" dirty="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a:p>
            <a:r>
              <a:rPr lang="en-US" altLang="zh-CN" sz="2400" dirty="0">
                <a:latin typeface="微软雅黑" panose="020B0503020204020204" pitchFamily="34" charset="-122"/>
                <a:ea typeface="微软雅黑" panose="020B0503020204020204" pitchFamily="34" charset="-122"/>
              </a:rPr>
              <a:t>        step1</a:t>
            </a:r>
            <a:r>
              <a:rPr lang="zh-CN" altLang="en-US" sz="2400" dirty="0">
                <a:latin typeface="微软雅黑" panose="020B0503020204020204" pitchFamily="34" charset="-122"/>
                <a:ea typeface="微软雅黑" panose="020B0503020204020204" pitchFamily="34" charset="-122"/>
              </a:rPr>
              <a:t>：</a:t>
            </a:r>
            <a:r>
              <a:rPr lang="zh-CN" altLang="zh-CN" sz="2400" dirty="0">
                <a:latin typeface="微软雅黑" panose="020B0503020204020204" pitchFamily="34" charset="-122"/>
                <a:ea typeface="微软雅黑" panose="020B0503020204020204" pitchFamily="34" charset="-122"/>
              </a:rPr>
              <a:t>根据定义预处理枚举出</a:t>
            </a:r>
            <a:r>
              <a:rPr lang="en-US" altLang="zh-CN" sz="2400" dirty="0">
                <a:latin typeface="微软雅黑" panose="020B0503020204020204" pitchFamily="34" charset="-122"/>
                <a:ea typeface="微软雅黑" panose="020B0503020204020204" pitchFamily="34" charset="-122"/>
              </a:rPr>
              <a:t>1-10000</a:t>
            </a:r>
            <a:r>
              <a:rPr lang="zh-CN" altLang="zh-CN" sz="2400" dirty="0">
                <a:latin typeface="微软雅黑" panose="020B0503020204020204" pitchFamily="34" charset="-122"/>
                <a:ea typeface="微软雅黑" panose="020B0503020204020204" pitchFamily="34" charset="-122"/>
              </a:rPr>
              <a:t>以内的完数</a:t>
            </a:r>
            <a:r>
              <a:rPr lang="zh-CN" altLang="en-US" sz="2400" dirty="0">
                <a:latin typeface="微软雅黑" panose="020B0503020204020204" pitchFamily="34" charset="-122"/>
                <a:ea typeface="微软雅黑" panose="020B0503020204020204" pitchFamily="34" charset="-122"/>
              </a:rPr>
              <a:t>，并</a:t>
            </a:r>
            <a:r>
              <a:rPr lang="zh-CN" altLang="zh-CN" sz="2400" dirty="0">
                <a:latin typeface="微软雅黑" panose="020B0503020204020204" pitchFamily="34" charset="-122"/>
                <a:ea typeface="微软雅黑" panose="020B0503020204020204" pitchFamily="34" charset="-122"/>
              </a:rPr>
              <a:t>用数组</a:t>
            </a:r>
            <a:r>
              <a:rPr lang="en-US" altLang="zh-CN" sz="2400" dirty="0">
                <a:latin typeface="微软雅黑" panose="020B0503020204020204" pitchFamily="34" charset="-122"/>
                <a:ea typeface="微软雅黑" panose="020B0503020204020204" pitchFamily="34" charset="-122"/>
              </a:rPr>
              <a:t> </a:t>
            </a:r>
            <a:r>
              <a:rPr lang="en-US" altLang="zh-CN" sz="2400" dirty="0" err="1">
                <a:latin typeface="微软雅黑" panose="020B0503020204020204" pitchFamily="34" charset="-122"/>
                <a:ea typeface="微软雅黑" panose="020B0503020204020204" pitchFamily="34" charset="-122"/>
              </a:rPr>
              <a:t>ans</a:t>
            </a:r>
            <a:r>
              <a:rPr lang="en-US" altLang="zh-CN" sz="2400" dirty="0">
                <a:latin typeface="微软雅黑" panose="020B0503020204020204" pitchFamily="34" charset="-122"/>
                <a:ea typeface="微软雅黑" panose="020B0503020204020204" pitchFamily="34" charset="-122"/>
              </a:rPr>
              <a:t>[</a:t>
            </a:r>
            <a:r>
              <a:rPr lang="en-US" altLang="zh-CN" sz="2400" dirty="0" err="1">
                <a:latin typeface="微软雅黑" panose="020B0503020204020204" pitchFamily="34" charset="-122"/>
                <a:ea typeface="微软雅黑" panose="020B0503020204020204" pitchFamily="34" charset="-122"/>
              </a:rPr>
              <a:t>i</a:t>
            </a:r>
            <a:r>
              <a:rPr lang="en-US" altLang="zh-CN" sz="2400" dirty="0">
                <a:latin typeface="微软雅黑" panose="020B0503020204020204" pitchFamily="34" charset="-122"/>
                <a:ea typeface="微软雅黑" panose="020B0503020204020204" pitchFamily="34" charset="-122"/>
              </a:rPr>
              <a:t>] </a:t>
            </a:r>
            <a:r>
              <a:rPr lang="zh-CN" altLang="zh-CN" sz="2400" dirty="0">
                <a:latin typeface="微软雅黑" panose="020B0503020204020204" pitchFamily="34" charset="-122"/>
                <a:ea typeface="微软雅黑" panose="020B0503020204020204" pitchFamily="34" charset="-122"/>
              </a:rPr>
              <a:t>存</a:t>
            </a:r>
            <a:r>
              <a:rPr lang="zh-CN" altLang="en-US" sz="2400" dirty="0">
                <a:latin typeface="微软雅黑" panose="020B0503020204020204" pitchFamily="34" charset="-122"/>
                <a:ea typeface="微软雅黑" panose="020B0503020204020204" pitchFamily="34" charset="-122"/>
              </a:rPr>
              <a:t>储</a:t>
            </a:r>
            <a:r>
              <a:rPr lang="en-US" altLang="zh-CN" sz="2400" dirty="0">
                <a:latin typeface="微软雅黑" panose="020B0503020204020204" pitchFamily="34" charset="-122"/>
                <a:ea typeface="微软雅黑" panose="020B0503020204020204" pitchFamily="34" charset="-122"/>
              </a:rPr>
              <a:t> 1-i </a:t>
            </a:r>
            <a:r>
              <a:rPr lang="zh-CN" altLang="zh-CN" sz="2400" dirty="0">
                <a:latin typeface="微软雅黑" panose="020B0503020204020204" pitchFamily="34" charset="-122"/>
                <a:ea typeface="微软雅黑" panose="020B0503020204020204" pitchFamily="34" charset="-122"/>
              </a:rPr>
              <a:t>以内的完数的个数</a:t>
            </a:r>
            <a:r>
              <a:rPr lang="zh-CN" altLang="en-US" sz="2400" dirty="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a:p>
            <a:r>
              <a:rPr lang="en-US" altLang="zh-CN" sz="2400" dirty="0">
                <a:latin typeface="微软雅黑" panose="020B0503020204020204" pitchFamily="34" charset="-122"/>
                <a:ea typeface="微软雅黑" panose="020B0503020204020204" pitchFamily="34" charset="-122"/>
              </a:rPr>
              <a:t>        step2</a:t>
            </a:r>
            <a:r>
              <a:rPr lang="zh-CN" altLang="en-US" sz="2400" dirty="0">
                <a:latin typeface="微软雅黑" panose="020B0503020204020204" pitchFamily="34" charset="-122"/>
                <a:ea typeface="微软雅黑" panose="020B0503020204020204" pitchFamily="34" charset="-122"/>
              </a:rPr>
              <a:t>：基于</a:t>
            </a:r>
            <a:r>
              <a:rPr lang="en-US" altLang="zh-CN" sz="2400" dirty="0" err="1">
                <a:latin typeface="微软雅黑" panose="020B0503020204020204" pitchFamily="34" charset="-122"/>
                <a:ea typeface="微软雅黑" panose="020B0503020204020204" pitchFamily="34" charset="-122"/>
              </a:rPr>
              <a:t>ans</a:t>
            </a:r>
            <a:r>
              <a:rPr lang="zh-CN" altLang="en-US" sz="2400" dirty="0">
                <a:latin typeface="微软雅黑" panose="020B0503020204020204" pitchFamily="34" charset="-122"/>
                <a:ea typeface="微软雅黑" panose="020B0503020204020204" pitchFamily="34" charset="-122"/>
              </a:rPr>
              <a:t>数组</a:t>
            </a:r>
            <a:r>
              <a:rPr lang="zh-CN" altLang="zh-CN" sz="2400" dirty="0">
                <a:latin typeface="微软雅黑" panose="020B0503020204020204" pitchFamily="34" charset="-122"/>
                <a:ea typeface="微软雅黑" panose="020B0503020204020204" pitchFamily="34" charset="-122"/>
              </a:rPr>
              <a:t>直接</a:t>
            </a:r>
            <a:r>
              <a:rPr lang="zh-CN" altLang="en-US" sz="2400" dirty="0">
                <a:latin typeface="微软雅黑" panose="020B0503020204020204" pitchFamily="34" charset="-122"/>
                <a:ea typeface="微软雅黑" panose="020B0503020204020204" pitchFamily="34" charset="-122"/>
              </a:rPr>
              <a:t>计算</a:t>
            </a:r>
            <a:r>
              <a:rPr lang="zh-CN" altLang="zh-CN" sz="2400" dirty="0">
                <a:latin typeface="微软雅黑" panose="020B0503020204020204" pitchFamily="34" charset="-122"/>
                <a:ea typeface="微软雅黑" panose="020B0503020204020204" pitchFamily="34" charset="-122"/>
              </a:rPr>
              <a:t>某个区间内的完数个数，</a:t>
            </a:r>
            <a:r>
              <a:rPr lang="zh-CN" altLang="en-US" sz="2400" dirty="0">
                <a:latin typeface="微软雅黑" panose="020B0503020204020204" pitchFamily="34" charset="-122"/>
                <a:ea typeface="微软雅黑" panose="020B0503020204020204" pitchFamily="34" charset="-122"/>
              </a:rPr>
              <a:t>例</a:t>
            </a:r>
            <a:r>
              <a:rPr lang="zh-CN" altLang="zh-CN" sz="2400" dirty="0">
                <a:latin typeface="微软雅黑" panose="020B0503020204020204" pitchFamily="34" charset="-122"/>
                <a:ea typeface="微软雅黑" panose="020B0503020204020204" pitchFamily="34" charset="-122"/>
              </a:rPr>
              <a:t>如</a:t>
            </a:r>
            <a:r>
              <a:rPr lang="zh-CN" altLang="en-US" sz="2400" dirty="0">
                <a:latin typeface="微软雅黑" panose="020B0503020204020204" pitchFamily="34" charset="-122"/>
                <a:ea typeface="微软雅黑" panose="020B0503020204020204" pitchFamily="34" charset="-122"/>
              </a:rPr>
              <a:t>，</a:t>
            </a:r>
            <a:r>
              <a:rPr lang="zh-CN" altLang="zh-CN" sz="2400" dirty="0">
                <a:latin typeface="微软雅黑" panose="020B0503020204020204" pitchFamily="34" charset="-122"/>
                <a:ea typeface="微软雅黑" panose="020B0503020204020204" pitchFamily="34" charset="-122"/>
              </a:rPr>
              <a:t>区间（</a:t>
            </a:r>
            <a:r>
              <a:rPr lang="en-US" altLang="zh-CN" sz="2400" dirty="0" err="1">
                <a:latin typeface="微软雅黑" panose="020B0503020204020204" pitchFamily="34" charset="-122"/>
                <a:ea typeface="微软雅黑" panose="020B0503020204020204" pitchFamily="34" charset="-122"/>
              </a:rPr>
              <a:t>a,b</a:t>
            </a:r>
            <a:r>
              <a:rPr lang="zh-CN"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的完数个数为：</a:t>
            </a:r>
            <a:r>
              <a:rPr lang="en-US" altLang="zh-CN" sz="2400" dirty="0" err="1">
                <a:latin typeface="微软雅黑" panose="020B0503020204020204" pitchFamily="34" charset="-122"/>
                <a:ea typeface="微软雅黑" panose="020B0503020204020204" pitchFamily="34" charset="-122"/>
              </a:rPr>
              <a:t>ans</a:t>
            </a:r>
            <a:r>
              <a:rPr lang="en-US" altLang="zh-CN" sz="2400" dirty="0">
                <a:latin typeface="微软雅黑" panose="020B0503020204020204" pitchFamily="34" charset="-122"/>
                <a:ea typeface="微软雅黑" panose="020B0503020204020204" pitchFamily="34" charset="-122"/>
              </a:rPr>
              <a:t>[b] – </a:t>
            </a:r>
            <a:r>
              <a:rPr lang="en-US" altLang="zh-CN" sz="2400" dirty="0" err="1">
                <a:latin typeface="微软雅黑" panose="020B0503020204020204" pitchFamily="34" charset="-122"/>
                <a:ea typeface="微软雅黑" panose="020B0503020204020204" pitchFamily="34" charset="-122"/>
              </a:rPr>
              <a:t>ans</a:t>
            </a:r>
            <a:r>
              <a:rPr lang="en-US" altLang="zh-CN" sz="2400" dirty="0">
                <a:latin typeface="微软雅黑" panose="020B0503020204020204" pitchFamily="34" charset="-122"/>
                <a:ea typeface="微软雅黑" panose="020B0503020204020204" pitchFamily="34" charset="-122"/>
              </a:rPr>
              <a:t>[ a-1]</a:t>
            </a:r>
            <a:r>
              <a:rPr lang="zh-CN" altLang="zh-CN" sz="2400" dirty="0">
                <a:latin typeface="微软雅黑" panose="020B0503020204020204" pitchFamily="34" charset="-122"/>
                <a:ea typeface="微软雅黑" panose="020B0503020204020204" pitchFamily="34" charset="-122"/>
              </a:rPr>
              <a:t>。</a:t>
            </a:r>
            <a:endParaRPr lang="zh-CN" altLang="zh-CN" sz="3600" dirty="0">
              <a:latin typeface="微软雅黑" panose="020B0503020204020204" pitchFamily="34" charset="-122"/>
              <a:ea typeface="微软雅黑" panose="020B0503020204020204" pitchFamily="34" charset="-122"/>
            </a:endParaRPr>
          </a:p>
        </p:txBody>
      </p:sp>
      <p:sp>
        <p:nvSpPr>
          <p:cNvPr id="3" name="矩形 2"/>
          <p:cNvSpPr/>
          <p:nvPr/>
        </p:nvSpPr>
        <p:spPr>
          <a:xfrm>
            <a:off x="3198513" y="1824611"/>
            <a:ext cx="8241426" cy="923330"/>
          </a:xfrm>
          <a:prstGeom prst="rect">
            <a:avLst/>
          </a:prstGeom>
          <a:ln>
            <a:solidFill>
              <a:srgbClr val="C00000"/>
            </a:solidFill>
          </a:ln>
        </p:spPr>
        <p:txBody>
          <a:bodyPr wrap="square">
            <a:spAutoFit/>
          </a:bodyPr>
          <a:lstStyle/>
          <a:p>
            <a:r>
              <a:rPr lang="zh-CN" altLang="zh-CN" dirty="0">
                <a:solidFill>
                  <a:srgbClr val="FF0000"/>
                </a:solidFill>
                <a:latin typeface="微软雅黑" panose="020B0503020204020204" pitchFamily="34" charset="-122"/>
                <a:ea typeface="微软雅黑" panose="020B0503020204020204" pitchFamily="34" charset="-122"/>
              </a:rPr>
              <a:t>完数的定义</a:t>
            </a:r>
            <a:r>
              <a:rPr lang="zh-CN" altLang="zh-CN" dirty="0">
                <a:latin typeface="微软雅黑" panose="020B0503020204020204" pitchFamily="34" charset="-122"/>
                <a:ea typeface="微软雅黑" panose="020B0503020204020204" pitchFamily="34" charset="-122"/>
              </a:rPr>
              <a:t>：如果一个大于</a:t>
            </a:r>
            <a:r>
              <a:rPr lang="en-US" altLang="zh-CN" dirty="0">
                <a:latin typeface="微软雅黑" panose="020B0503020204020204" pitchFamily="34" charset="-122"/>
                <a:ea typeface="微软雅黑" panose="020B0503020204020204" pitchFamily="34" charset="-122"/>
              </a:rPr>
              <a:t>1</a:t>
            </a:r>
            <a:r>
              <a:rPr lang="zh-CN" altLang="zh-CN" dirty="0">
                <a:latin typeface="微软雅黑" panose="020B0503020204020204" pitchFamily="34" charset="-122"/>
                <a:ea typeface="微软雅黑" panose="020B0503020204020204" pitchFamily="34" charset="-122"/>
              </a:rPr>
              <a:t>的正整数的所有因子之和等于它的本身，则称这个数是完数，比如</a:t>
            </a:r>
            <a:r>
              <a:rPr lang="en-US" altLang="zh-CN" dirty="0">
                <a:latin typeface="微软雅黑" panose="020B0503020204020204" pitchFamily="34" charset="-122"/>
                <a:ea typeface="微软雅黑" panose="020B0503020204020204" pitchFamily="34" charset="-122"/>
              </a:rPr>
              <a:t>6</a:t>
            </a: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28</a:t>
            </a:r>
            <a:r>
              <a:rPr lang="zh-CN" altLang="zh-CN" dirty="0">
                <a:latin typeface="微软雅黑" panose="020B0503020204020204" pitchFamily="34" charset="-122"/>
                <a:ea typeface="微软雅黑" panose="020B0503020204020204" pitchFamily="34" charset="-122"/>
              </a:rPr>
              <a:t>都是完数：</a:t>
            </a:r>
            <a:r>
              <a:rPr lang="en-US" altLang="zh-CN" dirty="0">
                <a:latin typeface="微软雅黑" panose="020B0503020204020204" pitchFamily="34" charset="-122"/>
                <a:ea typeface="微软雅黑" panose="020B0503020204020204" pitchFamily="34" charset="-122"/>
              </a:rPr>
              <a:t>6 =1+2+3</a:t>
            </a: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28 =1+2+4+7+14</a:t>
            </a:r>
            <a:r>
              <a:rPr lang="zh-CN" altLang="zh-CN" dirty="0">
                <a:latin typeface="微软雅黑" panose="020B0503020204020204" pitchFamily="34" charset="-122"/>
                <a:ea typeface="微软雅黑" panose="020B0503020204020204" pitchFamily="34" charset="-122"/>
              </a:rPr>
              <a:t>。</a:t>
            </a:r>
          </a:p>
          <a:p>
            <a:r>
              <a:rPr lang="zh-CN" altLang="zh-CN" dirty="0">
                <a:latin typeface="微软雅黑" panose="020B0503020204020204" pitchFamily="34" charset="-122"/>
                <a:ea typeface="微软雅黑" panose="020B0503020204020204" pitchFamily="34" charset="-122"/>
              </a:rPr>
              <a:t>本题的任务是判断两个正整数之间完数的个数。</a:t>
            </a:r>
          </a:p>
        </p:txBody>
      </p:sp>
    </p:spTree>
    <p:extLst>
      <p:ext uri="{BB962C8B-B14F-4D97-AF65-F5344CB8AC3E}">
        <p14:creationId xmlns:p14="http://schemas.microsoft.com/office/powerpoint/2010/main" val="1551474427"/>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wipe(left)">
                                      <p:cBhvr>
                                        <p:cTn id="7" dur="500"/>
                                        <p:tgtEl>
                                          <p:spTgt spid="39"/>
                                        </p:tgtEl>
                                      </p:cBhvr>
                                    </p:animEffect>
                                  </p:childTnLst>
                                </p:cTn>
                              </p:par>
                            </p:childTnLst>
                          </p:cTn>
                        </p:par>
                        <p:par>
                          <p:cTn id="8" fill="hold">
                            <p:stCondLst>
                              <p:cond delay="500"/>
                            </p:stCondLst>
                            <p:childTnLst>
                              <p:par>
                                <p:cTn id="9" presetID="21" presetClass="entr" presetSubtype="1"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heel(1)">
                                      <p:cBhvr>
                                        <p:cTn id="11" dur="500"/>
                                        <p:tgtEl>
                                          <p:spTgt spid="2"/>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p:cTn id="15" dur="500" fill="hold"/>
                                        <p:tgtEl>
                                          <p:spTgt spid="6"/>
                                        </p:tgtEl>
                                        <p:attrNameLst>
                                          <p:attrName>ppt_w</p:attrName>
                                        </p:attrNameLst>
                                      </p:cBhvr>
                                      <p:tavLst>
                                        <p:tav tm="0">
                                          <p:val>
                                            <p:fltVal val="0"/>
                                          </p:val>
                                        </p:tav>
                                        <p:tav tm="100000">
                                          <p:val>
                                            <p:strVal val="#ppt_w"/>
                                          </p:val>
                                        </p:tav>
                                      </p:tavLst>
                                    </p:anim>
                                    <p:anim calcmode="lin" valueType="num">
                                      <p:cBhvr>
                                        <p:cTn id="16" dur="500" fill="hold"/>
                                        <p:tgtEl>
                                          <p:spTgt spid="6"/>
                                        </p:tgtEl>
                                        <p:attrNameLst>
                                          <p:attrName>ppt_h</p:attrName>
                                        </p:attrNameLst>
                                      </p:cBhvr>
                                      <p:tavLst>
                                        <p:tav tm="0">
                                          <p:val>
                                            <p:fltVal val="0"/>
                                          </p:val>
                                        </p:tav>
                                        <p:tav tm="100000">
                                          <p:val>
                                            <p:strVal val="#ppt_h"/>
                                          </p:val>
                                        </p:tav>
                                      </p:tavLst>
                                    </p:anim>
                                    <p:animEffect transition="in" filter="fade">
                                      <p:cBhvr>
                                        <p:cTn id="17" dur="500"/>
                                        <p:tgtEl>
                                          <p:spTgt spid="6"/>
                                        </p:tgtEl>
                                      </p:cBhvr>
                                    </p:animEffect>
                                  </p:childTnLst>
                                </p:cTn>
                              </p:par>
                            </p:childTnLst>
                          </p:cTn>
                        </p:par>
                        <p:par>
                          <p:cTn id="18" fill="hold">
                            <p:stCondLst>
                              <p:cond delay="1500"/>
                            </p:stCondLst>
                            <p:childTnLst>
                              <p:par>
                                <p:cTn id="19" presetID="47" presetClass="entr" presetSubtype="0" fill="hold" nodeType="afterEffect">
                                  <p:stCondLst>
                                    <p:cond delay="0"/>
                                  </p:stCondLst>
                                  <p:childTnLst>
                                    <p:set>
                                      <p:cBhvr>
                                        <p:cTn id="20" dur="1" fill="hold">
                                          <p:stCondLst>
                                            <p:cond delay="0"/>
                                          </p:stCondLst>
                                        </p:cTn>
                                        <p:tgtEl>
                                          <p:spTgt spid="85"/>
                                        </p:tgtEl>
                                        <p:attrNameLst>
                                          <p:attrName>style.visibility</p:attrName>
                                        </p:attrNameLst>
                                      </p:cBhvr>
                                      <p:to>
                                        <p:strVal val="visible"/>
                                      </p:to>
                                    </p:set>
                                    <p:animEffect transition="in" filter="fade">
                                      <p:cBhvr>
                                        <p:cTn id="21" dur="500"/>
                                        <p:tgtEl>
                                          <p:spTgt spid="85"/>
                                        </p:tgtEl>
                                      </p:cBhvr>
                                    </p:animEffect>
                                    <p:anim calcmode="lin" valueType="num">
                                      <p:cBhvr>
                                        <p:cTn id="22" dur="500" fill="hold"/>
                                        <p:tgtEl>
                                          <p:spTgt spid="85"/>
                                        </p:tgtEl>
                                        <p:attrNameLst>
                                          <p:attrName>ppt_x</p:attrName>
                                        </p:attrNameLst>
                                      </p:cBhvr>
                                      <p:tavLst>
                                        <p:tav tm="0">
                                          <p:val>
                                            <p:strVal val="#ppt_x"/>
                                          </p:val>
                                        </p:tav>
                                        <p:tav tm="100000">
                                          <p:val>
                                            <p:strVal val="#ppt_x"/>
                                          </p:val>
                                        </p:tav>
                                      </p:tavLst>
                                    </p:anim>
                                    <p:anim calcmode="lin" valueType="num">
                                      <p:cBhvr>
                                        <p:cTn id="23" dur="500" fill="hold"/>
                                        <p:tgtEl>
                                          <p:spTgt spid="85"/>
                                        </p:tgtEl>
                                        <p:attrNameLst>
                                          <p:attrName>ppt_y</p:attrName>
                                        </p:attrNameLst>
                                      </p:cBhvr>
                                      <p:tavLst>
                                        <p:tav tm="0">
                                          <p:val>
                                            <p:strVal val="#ppt_y-.1"/>
                                          </p:val>
                                        </p:tav>
                                        <p:tav tm="100000">
                                          <p:val>
                                            <p:strVal val="#ppt_y"/>
                                          </p:val>
                                        </p:tav>
                                      </p:tavLst>
                                    </p:anim>
                                  </p:childTnLst>
                                </p:cTn>
                              </p:par>
                            </p:childTnLst>
                          </p:cTn>
                        </p:par>
                        <p:par>
                          <p:cTn id="24" fill="hold">
                            <p:stCondLst>
                              <p:cond delay="2000"/>
                            </p:stCondLst>
                            <p:childTnLst>
                              <p:par>
                                <p:cTn id="25" presetID="22" presetClass="entr" presetSubtype="4" fill="hold" grpId="0" nodeType="afterEffect">
                                  <p:stCondLst>
                                    <p:cond delay="0"/>
                                  </p:stCondLst>
                                  <p:childTnLst>
                                    <p:set>
                                      <p:cBhvr>
                                        <p:cTn id="26" dur="1" fill="hold">
                                          <p:stCondLst>
                                            <p:cond delay="0"/>
                                          </p:stCondLst>
                                        </p:cTn>
                                        <p:tgtEl>
                                          <p:spTgt spid="62"/>
                                        </p:tgtEl>
                                        <p:attrNameLst>
                                          <p:attrName>style.visibility</p:attrName>
                                        </p:attrNameLst>
                                      </p:cBhvr>
                                      <p:to>
                                        <p:strVal val="visible"/>
                                      </p:to>
                                    </p:set>
                                    <p:animEffect transition="in" filter="wipe(down)">
                                      <p:cBhvr>
                                        <p:cTn id="27" dur="250"/>
                                        <p:tgtEl>
                                          <p:spTgt spid="62"/>
                                        </p:tgtEl>
                                      </p:cBhvr>
                                    </p:animEffect>
                                  </p:childTnLst>
                                </p:cTn>
                              </p:par>
                            </p:childTnLst>
                          </p:cTn>
                        </p:par>
                        <p:par>
                          <p:cTn id="28" fill="hold">
                            <p:stCondLst>
                              <p:cond delay="2250"/>
                            </p:stCondLst>
                            <p:childTnLst>
                              <p:par>
                                <p:cTn id="29" presetID="22" presetClass="entr" presetSubtype="4" fill="hold" grpId="0" nodeType="afterEffect">
                                  <p:stCondLst>
                                    <p:cond delay="0"/>
                                  </p:stCondLst>
                                  <p:childTnLst>
                                    <p:set>
                                      <p:cBhvr>
                                        <p:cTn id="30" dur="1" fill="hold">
                                          <p:stCondLst>
                                            <p:cond delay="0"/>
                                          </p:stCondLst>
                                        </p:cTn>
                                        <p:tgtEl>
                                          <p:spTgt spid="40"/>
                                        </p:tgtEl>
                                        <p:attrNameLst>
                                          <p:attrName>style.visibility</p:attrName>
                                        </p:attrNameLst>
                                      </p:cBhvr>
                                      <p:to>
                                        <p:strVal val="visible"/>
                                      </p:to>
                                    </p:set>
                                    <p:animEffect transition="in" filter="wipe(down)">
                                      <p:cBhvr>
                                        <p:cTn id="31" dur="250"/>
                                        <p:tgtEl>
                                          <p:spTgt spid="40"/>
                                        </p:tgtEl>
                                      </p:cBhvr>
                                    </p:animEffect>
                                  </p:childTnLst>
                                </p:cTn>
                              </p:par>
                            </p:childTnLst>
                          </p:cTn>
                        </p:par>
                        <p:par>
                          <p:cTn id="32" fill="hold">
                            <p:stCondLst>
                              <p:cond delay="2500"/>
                            </p:stCondLst>
                            <p:childTnLst>
                              <p:par>
                                <p:cTn id="33" presetID="22" presetClass="entr" presetSubtype="8" fill="hold" grpId="0" nodeType="afterEffect">
                                  <p:stCondLst>
                                    <p:cond delay="0"/>
                                  </p:stCondLst>
                                  <p:childTnLst>
                                    <p:set>
                                      <p:cBhvr>
                                        <p:cTn id="34" dur="1" fill="hold">
                                          <p:stCondLst>
                                            <p:cond delay="0"/>
                                          </p:stCondLst>
                                        </p:cTn>
                                        <p:tgtEl>
                                          <p:spTgt spid="46"/>
                                        </p:tgtEl>
                                        <p:attrNameLst>
                                          <p:attrName>style.visibility</p:attrName>
                                        </p:attrNameLst>
                                      </p:cBhvr>
                                      <p:to>
                                        <p:strVal val="visible"/>
                                      </p:to>
                                    </p:set>
                                    <p:animEffect transition="in" filter="wipe(left)">
                                      <p:cBhvr>
                                        <p:cTn id="35"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62" grpId="0"/>
      <p:bldP spid="39" grpId="0"/>
      <p:bldP spid="40" grpId="0"/>
      <p:bldP spid="46"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8F3B77E7-13CD-4F4A-B052-C8C6DDAAF1D7}"/>
              </a:ext>
            </a:extLst>
          </p:cNvPr>
          <p:cNvSpPr txBox="1"/>
          <p:nvPr/>
        </p:nvSpPr>
        <p:spPr>
          <a:xfrm>
            <a:off x="641555" y="1166839"/>
            <a:ext cx="4756355" cy="4524315"/>
          </a:xfrm>
          <a:prstGeom prst="rect">
            <a:avLst/>
          </a:prstGeom>
          <a:noFill/>
          <a:ln>
            <a:solidFill>
              <a:srgbClr val="C00000"/>
            </a:solidFill>
          </a:ln>
        </p:spPr>
        <p:txBody>
          <a:bodyPr wrap="square">
            <a:spAutoFit/>
          </a:bodyPr>
          <a:lstStyle/>
          <a:p>
            <a:r>
              <a:rPr lang="zh-CN" altLang="en-US" dirty="0"/>
              <a:t>#define mm 10009</a:t>
            </a:r>
          </a:p>
          <a:p>
            <a:r>
              <a:rPr lang="zh-CN" altLang="en-US" dirty="0"/>
              <a:t>int ans[mm];</a:t>
            </a:r>
          </a:p>
          <a:p>
            <a:endParaRPr lang="zh-CN" altLang="en-US" dirty="0"/>
          </a:p>
          <a:p>
            <a:r>
              <a:rPr lang="zh-CN" altLang="en-US" dirty="0"/>
              <a:t>bool is_ok(int m){</a:t>
            </a:r>
          </a:p>
          <a:p>
            <a:r>
              <a:rPr lang="zh-CN" altLang="en-US" dirty="0"/>
              <a:t>	int sum = 0;</a:t>
            </a:r>
          </a:p>
          <a:p>
            <a:r>
              <a:rPr lang="zh-CN" altLang="en-US" dirty="0"/>
              <a:t>	for(int i=2; i&lt;m; i++){</a:t>
            </a:r>
          </a:p>
          <a:p>
            <a:r>
              <a:rPr lang="zh-CN" altLang="en-US" dirty="0"/>
              <a:t>		if(m%i == 0){</a:t>
            </a:r>
          </a:p>
          <a:p>
            <a:r>
              <a:rPr lang="zh-CN" altLang="en-US" dirty="0"/>
              <a:t>			sum += i;</a:t>
            </a:r>
          </a:p>
          <a:p>
            <a:r>
              <a:rPr lang="zh-CN" altLang="en-US" dirty="0"/>
              <a:t>		}</a:t>
            </a:r>
          </a:p>
          <a:p>
            <a:r>
              <a:rPr lang="zh-CN" altLang="en-US" dirty="0"/>
              <a:t>	}</a:t>
            </a:r>
          </a:p>
          <a:p>
            <a:r>
              <a:rPr lang="zh-CN" altLang="en-US" dirty="0"/>
              <a:t>	sum++; //1是每个数的因子，故加 1。 </a:t>
            </a:r>
          </a:p>
          <a:p>
            <a:r>
              <a:rPr lang="zh-CN" altLang="en-US" dirty="0"/>
              <a:t>	if(sum == m)</a:t>
            </a:r>
          </a:p>
          <a:p>
            <a:r>
              <a:rPr lang="zh-CN" altLang="en-US" dirty="0"/>
              <a:t>		return true;</a:t>
            </a:r>
          </a:p>
          <a:p>
            <a:r>
              <a:rPr lang="zh-CN" altLang="en-US" dirty="0"/>
              <a:t>	else</a:t>
            </a:r>
          </a:p>
          <a:p>
            <a:r>
              <a:rPr lang="zh-CN" altLang="en-US" dirty="0"/>
              <a:t>		return false;</a:t>
            </a:r>
          </a:p>
          <a:p>
            <a:r>
              <a:rPr lang="zh-CN" altLang="en-US" dirty="0"/>
              <a:t>}</a:t>
            </a:r>
          </a:p>
        </p:txBody>
      </p:sp>
      <p:sp>
        <p:nvSpPr>
          <p:cNvPr id="5" name="文本框 4">
            <a:extLst>
              <a:ext uri="{FF2B5EF4-FFF2-40B4-BE49-F238E27FC236}">
                <a16:creationId xmlns:a16="http://schemas.microsoft.com/office/drawing/2014/main" id="{F562A59B-97F5-4038-A08D-4B77A4404D82}"/>
              </a:ext>
            </a:extLst>
          </p:cNvPr>
          <p:cNvSpPr txBox="1"/>
          <p:nvPr/>
        </p:nvSpPr>
        <p:spPr>
          <a:xfrm>
            <a:off x="5643717" y="58844"/>
            <a:ext cx="6327058" cy="6740307"/>
          </a:xfrm>
          <a:prstGeom prst="rect">
            <a:avLst/>
          </a:prstGeom>
          <a:noFill/>
          <a:ln>
            <a:solidFill>
              <a:srgbClr val="C00000"/>
            </a:solidFill>
          </a:ln>
        </p:spPr>
        <p:txBody>
          <a:bodyPr wrap="square">
            <a:spAutoFit/>
          </a:bodyPr>
          <a:lstStyle/>
          <a:p>
            <a:r>
              <a:rPr lang="zh-CN" altLang="en-US" dirty="0"/>
              <a:t>int main(){</a:t>
            </a:r>
          </a:p>
          <a:p>
            <a:r>
              <a:rPr lang="zh-CN" altLang="en-US" dirty="0"/>
              <a:t>	ans[1] = 1;</a:t>
            </a:r>
          </a:p>
          <a:p>
            <a:r>
              <a:rPr lang="zh-CN" altLang="en-US" dirty="0"/>
              <a:t>	for(int i=2; i&lt;10000; i++) {</a:t>
            </a:r>
          </a:p>
          <a:p>
            <a:r>
              <a:rPr lang="zh-CN" altLang="en-US" dirty="0"/>
              <a:t>		if(is_ok(i)){		</a:t>
            </a:r>
          </a:p>
          <a:p>
            <a:r>
              <a:rPr lang="zh-CN" altLang="en-US" dirty="0"/>
              <a:t>			ans[i] = ans[i-1] + 1;</a:t>
            </a:r>
          </a:p>
          <a:p>
            <a:r>
              <a:rPr lang="zh-CN" altLang="en-US" dirty="0"/>
              <a:t>			cout &lt;&lt; i &lt;&lt; endl;</a:t>
            </a:r>
          </a:p>
          <a:p>
            <a:r>
              <a:rPr lang="zh-CN" altLang="en-US" dirty="0"/>
              <a:t>		}else</a:t>
            </a:r>
          </a:p>
          <a:p>
            <a:r>
              <a:rPr lang="zh-CN" altLang="en-US" dirty="0"/>
              <a:t>			ans[i] = ans[i-1];	</a:t>
            </a:r>
          </a:p>
          <a:p>
            <a:r>
              <a:rPr lang="zh-CN" altLang="en-US" dirty="0"/>
              <a:t>	}</a:t>
            </a:r>
          </a:p>
          <a:p>
            <a:r>
              <a:rPr lang="zh-CN" altLang="en-US" dirty="0"/>
              <a:t>	int cas, a, b;</a:t>
            </a:r>
          </a:p>
          <a:p>
            <a:r>
              <a:rPr lang="zh-CN" altLang="en-US" dirty="0"/>
              <a:t>	cout&lt;&lt;"Input the number of data sets: ";</a:t>
            </a:r>
          </a:p>
          <a:p>
            <a:r>
              <a:rPr lang="zh-CN" altLang="en-US" dirty="0"/>
              <a:t>	cin &gt;&gt; cas;</a:t>
            </a:r>
          </a:p>
          <a:p>
            <a:r>
              <a:rPr lang="zh-CN" altLang="en-US" dirty="0"/>
              <a:t>	while(cas--) {</a:t>
            </a:r>
          </a:p>
          <a:p>
            <a:r>
              <a:rPr lang="zh-CN" altLang="en-US" dirty="0"/>
              <a:t>		cout&lt;&lt;"Input two numbers: ";</a:t>
            </a:r>
          </a:p>
          <a:p>
            <a:r>
              <a:rPr lang="zh-CN" altLang="en-US" dirty="0"/>
              <a:t>		cin &gt;&gt; a &gt;&gt; b;</a:t>
            </a:r>
          </a:p>
          <a:p>
            <a:r>
              <a:rPr lang="zh-CN" altLang="en-US" dirty="0"/>
              <a:t>		if(a &gt; b) {</a:t>
            </a:r>
          </a:p>
          <a:p>
            <a:r>
              <a:rPr lang="zh-CN" altLang="en-US" dirty="0"/>
              <a:t>			int z;</a:t>
            </a:r>
          </a:p>
          <a:p>
            <a:r>
              <a:rPr lang="zh-CN" altLang="en-US" dirty="0"/>
              <a:t>			z = a;</a:t>
            </a:r>
          </a:p>
          <a:p>
            <a:r>
              <a:rPr lang="zh-CN" altLang="en-US" dirty="0"/>
              <a:t>			a = b;</a:t>
            </a:r>
          </a:p>
          <a:p>
            <a:r>
              <a:rPr lang="zh-CN" altLang="en-US" dirty="0"/>
              <a:t>			b = z;</a:t>
            </a:r>
          </a:p>
          <a:p>
            <a:r>
              <a:rPr lang="zh-CN" altLang="en-US" dirty="0"/>
              <a:t>		}</a:t>
            </a:r>
          </a:p>
          <a:p>
            <a:r>
              <a:rPr lang="zh-CN" altLang="en-US" dirty="0"/>
              <a:t>		cout&lt;&lt; ans[b] - ans[a-1] &lt;&lt; endl;</a:t>
            </a:r>
          </a:p>
          <a:p>
            <a:r>
              <a:rPr lang="zh-CN" altLang="en-US" dirty="0"/>
              <a:t>	}</a:t>
            </a:r>
          </a:p>
          <a:p>
            <a:r>
              <a:rPr lang="zh-CN" altLang="en-US" dirty="0"/>
              <a:t>}</a:t>
            </a:r>
          </a:p>
        </p:txBody>
      </p:sp>
    </p:spTree>
    <p:extLst>
      <p:ext uri="{BB962C8B-B14F-4D97-AF65-F5344CB8AC3E}">
        <p14:creationId xmlns:p14="http://schemas.microsoft.com/office/powerpoint/2010/main" val="383016623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48673" y="778599"/>
            <a:ext cx="2418260" cy="2418259"/>
          </a:xfrm>
          <a:prstGeom prst="ellipse">
            <a:avLst/>
          </a:prstGeom>
          <a:solidFill>
            <a:schemeClr val="tx1">
              <a:lumMod val="50000"/>
              <a:lumOff val="50000"/>
            </a:schemeClr>
          </a:solidFill>
          <a:ln>
            <a:noFill/>
          </a:ln>
          <a:effectLst>
            <a:innerShdw blurRad="63500" dist="50800" dir="18900000">
              <a:prstClr val="black">
                <a:alpha val="50000"/>
              </a:prstClr>
            </a:innerShdw>
          </a:effectLst>
        </p:spPr>
        <p:txBody>
          <a:bodyPr vert="horz" wrap="square" lIns="91440" tIns="45720" rIns="91440" bIns="45720" numCol="1" anchor="t" anchorCtr="0" compatLnSpc="1">
            <a:prstTxWarp prst="textNoShape">
              <a:avLst/>
            </a:prstTxWarp>
          </a:bodyPr>
          <a:lstStyle/>
          <a:p>
            <a:endParaRPr lang="zh-CN" altLang="en-US"/>
          </a:p>
        </p:txBody>
      </p:sp>
      <p:grpSp>
        <p:nvGrpSpPr>
          <p:cNvPr id="85" name="组合 84"/>
          <p:cNvGrpSpPr/>
          <p:nvPr/>
        </p:nvGrpSpPr>
        <p:grpSpPr>
          <a:xfrm>
            <a:off x="1434828" y="2439933"/>
            <a:ext cx="645957" cy="1180395"/>
            <a:chOff x="2095228" y="3527513"/>
            <a:chExt cx="645957" cy="1180395"/>
          </a:xfrm>
        </p:grpSpPr>
        <p:sp>
          <p:nvSpPr>
            <p:cNvPr id="55" name="圆角矩形 54"/>
            <p:cNvSpPr/>
            <p:nvPr/>
          </p:nvSpPr>
          <p:spPr>
            <a:xfrm>
              <a:off x="2095228" y="3527513"/>
              <a:ext cx="645957" cy="1180395"/>
            </a:xfrm>
            <a:prstGeom prst="roundRect">
              <a:avLst>
                <a:gd name="adj" fmla="val 50000"/>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Freeform 23"/>
            <p:cNvSpPr>
              <a:spLocks/>
            </p:cNvSpPr>
            <p:nvPr/>
          </p:nvSpPr>
          <p:spPr bwMode="auto">
            <a:xfrm>
              <a:off x="2213238" y="4178251"/>
              <a:ext cx="409932" cy="369809"/>
            </a:xfrm>
            <a:custGeom>
              <a:avLst/>
              <a:gdLst>
                <a:gd name="T0" fmla="*/ 359 w 367"/>
                <a:gd name="T1" fmla="*/ 169 h 324"/>
                <a:gd name="T2" fmla="*/ 199 w 367"/>
                <a:gd name="T3" fmla="*/ 8 h 324"/>
                <a:gd name="T4" fmla="*/ 169 w 367"/>
                <a:gd name="T5" fmla="*/ 8 h 324"/>
                <a:gd name="T6" fmla="*/ 8 w 367"/>
                <a:gd name="T7" fmla="*/ 169 h 324"/>
                <a:gd name="T8" fmla="*/ 15 w 367"/>
                <a:gd name="T9" fmla="*/ 184 h 324"/>
                <a:gd name="T10" fmla="*/ 49 w 367"/>
                <a:gd name="T11" fmla="*/ 184 h 324"/>
                <a:gd name="T12" fmla="*/ 49 w 367"/>
                <a:gd name="T13" fmla="*/ 308 h 324"/>
                <a:gd name="T14" fmla="*/ 65 w 367"/>
                <a:gd name="T15" fmla="*/ 324 h 324"/>
                <a:gd name="T16" fmla="*/ 143 w 367"/>
                <a:gd name="T17" fmla="*/ 324 h 324"/>
                <a:gd name="T18" fmla="*/ 143 w 367"/>
                <a:gd name="T19" fmla="*/ 200 h 324"/>
                <a:gd name="T20" fmla="*/ 225 w 367"/>
                <a:gd name="T21" fmla="*/ 200 h 324"/>
                <a:gd name="T22" fmla="*/ 225 w 367"/>
                <a:gd name="T23" fmla="*/ 324 h 324"/>
                <a:gd name="T24" fmla="*/ 306 w 367"/>
                <a:gd name="T25" fmla="*/ 324 h 324"/>
                <a:gd name="T26" fmla="*/ 319 w 367"/>
                <a:gd name="T27" fmla="*/ 308 h 324"/>
                <a:gd name="T28" fmla="*/ 319 w 367"/>
                <a:gd name="T29" fmla="*/ 184 h 324"/>
                <a:gd name="T30" fmla="*/ 352 w 367"/>
                <a:gd name="T31" fmla="*/ 184 h 324"/>
                <a:gd name="T32" fmla="*/ 359 w 367"/>
                <a:gd name="T33" fmla="*/ 169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67" h="324">
                  <a:moveTo>
                    <a:pt x="359" y="169"/>
                  </a:moveTo>
                  <a:cubicBezTo>
                    <a:pt x="199" y="8"/>
                    <a:pt x="199" y="8"/>
                    <a:pt x="199" y="8"/>
                  </a:cubicBezTo>
                  <a:cubicBezTo>
                    <a:pt x="190" y="0"/>
                    <a:pt x="177" y="0"/>
                    <a:pt x="169" y="8"/>
                  </a:cubicBezTo>
                  <a:cubicBezTo>
                    <a:pt x="8" y="169"/>
                    <a:pt x="8" y="169"/>
                    <a:pt x="8" y="169"/>
                  </a:cubicBezTo>
                  <a:cubicBezTo>
                    <a:pt x="0" y="177"/>
                    <a:pt x="3" y="184"/>
                    <a:pt x="15" y="184"/>
                  </a:cubicBezTo>
                  <a:cubicBezTo>
                    <a:pt x="49" y="184"/>
                    <a:pt x="49" y="184"/>
                    <a:pt x="49" y="184"/>
                  </a:cubicBezTo>
                  <a:cubicBezTo>
                    <a:pt x="49" y="308"/>
                    <a:pt x="49" y="308"/>
                    <a:pt x="49" y="308"/>
                  </a:cubicBezTo>
                  <a:cubicBezTo>
                    <a:pt x="49" y="317"/>
                    <a:pt x="49" y="324"/>
                    <a:pt x="65" y="324"/>
                  </a:cubicBezTo>
                  <a:cubicBezTo>
                    <a:pt x="143" y="324"/>
                    <a:pt x="143" y="324"/>
                    <a:pt x="143" y="324"/>
                  </a:cubicBezTo>
                  <a:cubicBezTo>
                    <a:pt x="143" y="200"/>
                    <a:pt x="143" y="200"/>
                    <a:pt x="143" y="200"/>
                  </a:cubicBezTo>
                  <a:cubicBezTo>
                    <a:pt x="225" y="200"/>
                    <a:pt x="225" y="200"/>
                    <a:pt x="225" y="200"/>
                  </a:cubicBezTo>
                  <a:cubicBezTo>
                    <a:pt x="225" y="324"/>
                    <a:pt x="225" y="324"/>
                    <a:pt x="225" y="324"/>
                  </a:cubicBezTo>
                  <a:cubicBezTo>
                    <a:pt x="306" y="324"/>
                    <a:pt x="306" y="324"/>
                    <a:pt x="306" y="324"/>
                  </a:cubicBezTo>
                  <a:cubicBezTo>
                    <a:pt x="319" y="324"/>
                    <a:pt x="319" y="317"/>
                    <a:pt x="319" y="308"/>
                  </a:cubicBezTo>
                  <a:cubicBezTo>
                    <a:pt x="319" y="184"/>
                    <a:pt x="319" y="184"/>
                    <a:pt x="319" y="184"/>
                  </a:cubicBezTo>
                  <a:cubicBezTo>
                    <a:pt x="352" y="184"/>
                    <a:pt x="352" y="184"/>
                    <a:pt x="352" y="184"/>
                  </a:cubicBezTo>
                  <a:cubicBezTo>
                    <a:pt x="364" y="184"/>
                    <a:pt x="367" y="177"/>
                    <a:pt x="359" y="169"/>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6" name="椭圆 5"/>
          <p:cNvSpPr/>
          <p:nvPr/>
        </p:nvSpPr>
        <p:spPr>
          <a:xfrm>
            <a:off x="780253" y="1010179"/>
            <a:ext cx="1955102" cy="1955100"/>
          </a:xfrm>
          <a:prstGeom prst="ellipse">
            <a:avLst/>
          </a:prstGeom>
          <a:gradFill rotWithShape="1">
            <a:gsLst>
              <a:gs pos="63000">
                <a:srgbClr val="ECECEC"/>
              </a:gs>
              <a:gs pos="100000">
                <a:srgbClr val="F7F7F7"/>
              </a:gs>
              <a:gs pos="9000">
                <a:srgbClr val="BEBEBE"/>
              </a:gs>
            </a:gsLst>
            <a:lin ang="7800000" scaled="0"/>
          </a:gradFill>
          <a:ln w="34925">
            <a:gradFill>
              <a:gsLst>
                <a:gs pos="0">
                  <a:schemeClr val="bg1"/>
                </a:gs>
                <a:gs pos="100000">
                  <a:schemeClr val="bg1">
                    <a:lumMod val="85000"/>
                  </a:schemeClr>
                </a:gs>
              </a:gsLst>
              <a:lin ang="7800000" scaled="0"/>
            </a:gradFill>
          </a:ln>
          <a:effectLst>
            <a:outerShdw blurRad="203200" dist="127000" dir="7200000" sx="102000" sy="102000" algn="ctr" rotWithShape="0">
              <a:schemeClr val="tx1">
                <a:lumMod val="90000"/>
                <a:lumOff val="10000"/>
                <a:alpha val="40000"/>
              </a:schemeClr>
            </a:outerShdw>
          </a:effectLst>
        </p:spPr>
        <p:txBody>
          <a:bodyPr wrap="none" anchor="ctr"/>
          <a:lstStyle/>
          <a:p>
            <a:pPr latinLnBrk="1"/>
            <a:endParaRPr kumimoji="1" lang="zh-CN" altLang="en-US" sz="2400">
              <a:solidFill>
                <a:srgbClr val="000000"/>
              </a:solidFill>
              <a:latin typeface="굴림" charset="-127"/>
              <a:ea typeface="굴림" charset="-127"/>
            </a:endParaRPr>
          </a:p>
        </p:txBody>
      </p:sp>
      <p:sp>
        <p:nvSpPr>
          <p:cNvPr id="62" name="TextBox 15"/>
          <p:cNvSpPr txBox="1"/>
          <p:nvPr/>
        </p:nvSpPr>
        <p:spPr>
          <a:xfrm>
            <a:off x="932027" y="1588040"/>
            <a:ext cx="1651551" cy="707886"/>
          </a:xfrm>
          <a:prstGeom prst="rect">
            <a:avLst/>
          </a:prstGeom>
          <a:noFill/>
        </p:spPr>
        <p:txBody>
          <a:bodyPr wrap="square" rtlCol="0" anchor="ctr">
            <a:spAutoFit/>
          </a:bodyPr>
          <a:lstStyle>
            <a:defPPr>
              <a:defRPr lang="en-US"/>
            </a:defPPr>
            <a:lvl1pPr>
              <a:lnSpc>
                <a:spcPct val="130000"/>
              </a:lnSpc>
              <a:defRPr sz="5400" b="1">
                <a:solidFill>
                  <a:schemeClr val="tx1">
                    <a:lumMod val="65000"/>
                    <a:lumOff val="35000"/>
                  </a:schemeClr>
                </a:solidFill>
                <a:latin typeface="Agency FB" pitchFamily="34" charset="0"/>
                <a:ea typeface="微软雅黑" pitchFamily="34" charset="-122"/>
                <a:cs typeface="Calibri" pitchFamily="34" charset="0"/>
              </a:defRPr>
            </a:lvl1pPr>
          </a:lstStyle>
          <a:p>
            <a:pPr lvl="0" algn="ctr" fontAlgn="ctr">
              <a:lnSpc>
                <a:spcPct val="100000"/>
              </a:lnSpc>
              <a:defRPr/>
            </a:pPr>
            <a:r>
              <a:rPr kumimoji="0" lang="en-US" altLang="zh-CN" sz="4000" b="1" i="0" u="none" strike="noStrike" kern="0" cap="none" spc="0" normalizeH="0" baseline="0" noProof="0" dirty="0">
                <a:ln>
                  <a:noFill/>
                </a:ln>
                <a:solidFill>
                  <a:sysClr val="windowText" lastClr="000000">
                    <a:lumMod val="75000"/>
                    <a:lumOff val="25000"/>
                  </a:sysClr>
                </a:solidFill>
                <a:effectLst/>
                <a:uLnTx/>
                <a:uFillTx/>
                <a:latin typeface="Arial Rounded MT Bold" pitchFamily="34" charset="0"/>
                <a:ea typeface="微软雅黑" pitchFamily="34" charset="-122"/>
                <a:cs typeface="Calibri" pitchFamily="34" charset="0"/>
              </a:rPr>
              <a:t>4</a:t>
            </a:r>
            <a:endParaRPr kumimoji="0" lang="zh-CN" altLang="en-US" sz="4000" b="1" i="0" u="none" strike="noStrike" kern="0" cap="none" spc="0" normalizeH="0" baseline="0" noProof="0" dirty="0">
              <a:ln>
                <a:noFill/>
              </a:ln>
              <a:solidFill>
                <a:sysClr val="windowText" lastClr="000000">
                  <a:lumMod val="75000"/>
                  <a:lumOff val="25000"/>
                </a:sysClr>
              </a:solidFill>
              <a:effectLst/>
              <a:uLnTx/>
              <a:uFillTx/>
              <a:latin typeface="Arial Rounded MT Bold" pitchFamily="34" charset="0"/>
              <a:ea typeface="微软雅黑" pitchFamily="34" charset="-122"/>
              <a:cs typeface="Calibri" pitchFamily="34" charset="0"/>
            </a:endParaRPr>
          </a:p>
        </p:txBody>
      </p:sp>
      <p:sp>
        <p:nvSpPr>
          <p:cNvPr id="39" name="矩形 38"/>
          <p:cNvSpPr>
            <a:spLocks noChangeArrowheads="1"/>
          </p:cNvSpPr>
          <p:nvPr/>
        </p:nvSpPr>
        <p:spPr bwMode="auto">
          <a:xfrm>
            <a:off x="4670779" y="418828"/>
            <a:ext cx="2850441"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a:spcBef>
                <a:spcPct val="0"/>
              </a:spcBef>
              <a:buNone/>
            </a:pPr>
            <a:r>
              <a:rPr lang="en-US" altLang="zh-CN"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2.2.2 </a:t>
            </a:r>
            <a:r>
              <a:rPr lang="zh-CN" altLang="en-US"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其他范例</a:t>
            </a:r>
            <a:endParaRPr lang="zh-CN" altLang="en-US" b="1" dirty="0">
              <a:solidFill>
                <a:schemeClr val="tx1">
                  <a:lumMod val="65000"/>
                  <a:lumOff val="35000"/>
                </a:schemeClr>
              </a:solidFill>
              <a:latin typeface="Arial" panose="020B0604020202020204" pitchFamily="34" charset="0"/>
              <a:ea typeface="宋体" pitchFamily="2" charset="-122"/>
              <a:cs typeface="Arial" panose="020B0604020202020204" pitchFamily="34" charset="0"/>
            </a:endParaRPr>
          </a:p>
        </p:txBody>
      </p:sp>
      <p:sp>
        <p:nvSpPr>
          <p:cNvPr id="40" name="TextBox 15">
            <a:extLst>
              <a:ext uri="{FF2B5EF4-FFF2-40B4-BE49-F238E27FC236}">
                <a16:creationId xmlns:a16="http://schemas.microsoft.com/office/drawing/2014/main" id="{F254BAE2-BB63-4B75-A418-CDC572F3CF95}"/>
              </a:ext>
            </a:extLst>
          </p:cNvPr>
          <p:cNvSpPr txBox="1"/>
          <p:nvPr/>
        </p:nvSpPr>
        <p:spPr>
          <a:xfrm>
            <a:off x="2887129" y="1113338"/>
            <a:ext cx="7558659" cy="584775"/>
          </a:xfrm>
          <a:prstGeom prst="rect">
            <a:avLst/>
          </a:prstGeom>
          <a:noFill/>
        </p:spPr>
        <p:txBody>
          <a:bodyPr wrap="square" rtlCol="0" anchor="ctr">
            <a:spAutoFit/>
          </a:bodyPr>
          <a:lstStyle>
            <a:defPPr>
              <a:defRPr lang="en-US"/>
            </a:defPPr>
            <a:lvl1pPr>
              <a:lnSpc>
                <a:spcPct val="130000"/>
              </a:lnSpc>
              <a:defRPr sz="5400" b="1">
                <a:solidFill>
                  <a:schemeClr val="tx1">
                    <a:lumMod val="65000"/>
                    <a:lumOff val="35000"/>
                  </a:schemeClr>
                </a:solidFill>
                <a:latin typeface="Agency FB" pitchFamily="34" charset="0"/>
                <a:ea typeface="微软雅黑" pitchFamily="34" charset="-122"/>
                <a:cs typeface="Calibri" pitchFamily="34" charset="0"/>
              </a:defRPr>
            </a:lvl1pPr>
          </a:lstStyle>
          <a:p>
            <a:pPr lvl="0" algn="ctr" fontAlgn="ctr">
              <a:lnSpc>
                <a:spcPct val="100000"/>
              </a:lnSpc>
              <a:defRPr/>
            </a:pPr>
            <a:r>
              <a:rPr lang="en-US" altLang="zh-CN" sz="3200" kern="0" dirty="0">
                <a:solidFill>
                  <a:sysClr val="windowText" lastClr="000000">
                    <a:lumMod val="75000"/>
                    <a:lumOff val="25000"/>
                  </a:sysClr>
                </a:solidFill>
                <a:latin typeface="Arial Rounded MT Bold" pitchFamily="34" charset="0"/>
              </a:rPr>
              <a:t>【</a:t>
            </a:r>
            <a:r>
              <a:rPr lang="zh-CN" altLang="en-US" sz="3200" kern="0" dirty="0">
                <a:solidFill>
                  <a:sysClr val="windowText" lastClr="000000">
                    <a:lumMod val="75000"/>
                    <a:lumOff val="25000"/>
                  </a:sysClr>
                </a:solidFill>
                <a:latin typeface="Arial Rounded MT Bold" pitchFamily="34" charset="0"/>
              </a:rPr>
              <a:t>例</a:t>
            </a:r>
            <a:r>
              <a:rPr lang="en-US" altLang="zh-CN" sz="3200" kern="0" dirty="0">
                <a:solidFill>
                  <a:sysClr val="windowText" lastClr="000000">
                    <a:lumMod val="75000"/>
                    <a:lumOff val="25000"/>
                  </a:sysClr>
                </a:solidFill>
                <a:latin typeface="Arial Rounded MT Bold" pitchFamily="34" charset="0"/>
              </a:rPr>
              <a:t>2-14】</a:t>
            </a:r>
            <a:r>
              <a:rPr lang="zh-CN" altLang="en-US" sz="3200" kern="0" dirty="0">
                <a:solidFill>
                  <a:sysClr val="windowText" lastClr="000000">
                    <a:lumMod val="75000"/>
                    <a:lumOff val="25000"/>
                  </a:sysClr>
                </a:solidFill>
                <a:latin typeface="Arial Rounded MT Bold" pitchFamily="34" charset="0"/>
              </a:rPr>
              <a:t>水仙花数</a:t>
            </a:r>
            <a:endParaRPr kumimoji="0" lang="zh-CN" altLang="en-US" sz="3200" b="1" i="0" u="none" strike="noStrike" kern="0" cap="none" spc="0" normalizeH="0" baseline="0" noProof="0" dirty="0">
              <a:ln>
                <a:noFill/>
              </a:ln>
              <a:solidFill>
                <a:sysClr val="windowText" lastClr="000000">
                  <a:lumMod val="75000"/>
                  <a:lumOff val="25000"/>
                </a:sysClr>
              </a:solidFill>
              <a:effectLst/>
              <a:uLnTx/>
              <a:uFillTx/>
              <a:latin typeface="Arial Rounded MT Bold" pitchFamily="34" charset="0"/>
            </a:endParaRPr>
          </a:p>
        </p:txBody>
      </p:sp>
      <p:sp>
        <p:nvSpPr>
          <p:cNvPr id="46" name="矩形 45">
            <a:extLst>
              <a:ext uri="{FF2B5EF4-FFF2-40B4-BE49-F238E27FC236}">
                <a16:creationId xmlns:a16="http://schemas.microsoft.com/office/drawing/2014/main" id="{6E12A434-2D6E-4811-84DE-448FB3B30FDB}"/>
              </a:ext>
            </a:extLst>
          </p:cNvPr>
          <p:cNvSpPr/>
          <p:nvPr/>
        </p:nvSpPr>
        <p:spPr>
          <a:xfrm>
            <a:off x="2966933" y="2060638"/>
            <a:ext cx="7826963" cy="1938984"/>
          </a:xfrm>
          <a:prstGeom prst="rect">
            <a:avLst/>
          </a:prstGeom>
        </p:spPr>
        <p:txBody>
          <a:bodyPr wrap="square" lIns="91431" tIns="45716" rIns="91431" bIns="45716">
            <a:spAutoFit/>
          </a:bodyPr>
          <a:lstStyle/>
          <a:p>
            <a:r>
              <a:rPr lang="zh-CN" altLang="en-US" sz="2400" dirty="0">
                <a:latin typeface="微软雅黑" panose="020B0503020204020204" pitchFamily="34" charset="-122"/>
                <a:ea typeface="微软雅黑" panose="020B0503020204020204" pitchFamily="34" charset="-122"/>
              </a:rPr>
              <a:t>       春天是鲜花的季节，水仙花就是其中最迷人的代表，数学上有个水仙花数，它是这样定义的：“水仙花数”是指一个</a:t>
            </a:r>
            <a:r>
              <a:rPr lang="en-US" altLang="zh-CN" sz="2400" dirty="0">
                <a:latin typeface="微软雅黑" panose="020B0503020204020204" pitchFamily="34" charset="-122"/>
                <a:ea typeface="微软雅黑" panose="020B0503020204020204" pitchFamily="34" charset="-122"/>
              </a:rPr>
              <a:t>3</a:t>
            </a:r>
            <a:r>
              <a:rPr lang="zh-CN" altLang="en-US" sz="2400" dirty="0">
                <a:latin typeface="微软雅黑" panose="020B0503020204020204" pitchFamily="34" charset="-122"/>
                <a:ea typeface="微软雅黑" panose="020B0503020204020204" pitchFamily="34" charset="-122"/>
              </a:rPr>
              <a:t>位数，它的各位数字的立方和等于其本身，比如，</a:t>
            </a:r>
            <a:r>
              <a:rPr lang="en-US" altLang="zh-CN" sz="2400" dirty="0">
                <a:latin typeface="微软雅黑" panose="020B0503020204020204" pitchFamily="34" charset="-122"/>
                <a:ea typeface="微软雅黑" panose="020B0503020204020204" pitchFamily="34" charset="-122"/>
              </a:rPr>
              <a:t>153= 13 +53+33</a:t>
            </a:r>
            <a:r>
              <a:rPr lang="zh-CN" altLang="en-US" sz="2400" dirty="0">
                <a:latin typeface="微软雅黑" panose="020B0503020204020204" pitchFamily="34" charset="-122"/>
                <a:ea typeface="微软雅黑" panose="020B0503020204020204" pitchFamily="34" charset="-122"/>
              </a:rPr>
              <a:t>。现在要求输出所有在</a:t>
            </a:r>
            <a:r>
              <a:rPr lang="en-US" altLang="zh-CN" sz="2400" dirty="0">
                <a:latin typeface="微软雅黑" panose="020B0503020204020204" pitchFamily="34" charset="-122"/>
                <a:ea typeface="微软雅黑" panose="020B0503020204020204" pitchFamily="34" charset="-122"/>
              </a:rPr>
              <a:t>m</a:t>
            </a:r>
            <a:r>
              <a:rPr lang="zh-CN" altLang="en-US" sz="2400" dirty="0">
                <a:latin typeface="微软雅黑" panose="020B0503020204020204" pitchFamily="34" charset="-122"/>
                <a:ea typeface="微软雅黑" panose="020B0503020204020204" pitchFamily="34" charset="-122"/>
              </a:rPr>
              <a:t>和</a:t>
            </a:r>
            <a:r>
              <a:rPr lang="en-US" altLang="zh-CN" sz="2400" dirty="0">
                <a:latin typeface="微软雅黑" panose="020B0503020204020204" pitchFamily="34" charset="-122"/>
                <a:ea typeface="微软雅黑" panose="020B0503020204020204" pitchFamily="34" charset="-122"/>
              </a:rPr>
              <a:t>n</a:t>
            </a:r>
            <a:r>
              <a:rPr lang="zh-CN" altLang="en-US" sz="2400" dirty="0">
                <a:latin typeface="微软雅黑" panose="020B0503020204020204" pitchFamily="34" charset="-122"/>
                <a:ea typeface="微软雅黑" panose="020B0503020204020204" pitchFamily="34" charset="-122"/>
              </a:rPr>
              <a:t>范围内的水仙花数</a:t>
            </a:r>
            <a:r>
              <a:rPr lang="zh-CN" altLang="en-US" sz="2400" dirty="0" smtClean="0">
                <a:latin typeface="微软雅黑" panose="020B0503020204020204" pitchFamily="34" charset="-122"/>
                <a:ea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453370"/>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wipe(left)">
                                      <p:cBhvr>
                                        <p:cTn id="7" dur="500"/>
                                        <p:tgtEl>
                                          <p:spTgt spid="39"/>
                                        </p:tgtEl>
                                      </p:cBhvr>
                                    </p:animEffect>
                                  </p:childTnLst>
                                </p:cTn>
                              </p:par>
                            </p:childTnLst>
                          </p:cTn>
                        </p:par>
                        <p:par>
                          <p:cTn id="8" fill="hold">
                            <p:stCondLst>
                              <p:cond delay="500"/>
                            </p:stCondLst>
                            <p:childTnLst>
                              <p:par>
                                <p:cTn id="9" presetID="21" presetClass="entr" presetSubtype="1"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heel(1)">
                                      <p:cBhvr>
                                        <p:cTn id="11" dur="500"/>
                                        <p:tgtEl>
                                          <p:spTgt spid="2"/>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p:cTn id="15" dur="500" fill="hold"/>
                                        <p:tgtEl>
                                          <p:spTgt spid="6"/>
                                        </p:tgtEl>
                                        <p:attrNameLst>
                                          <p:attrName>ppt_w</p:attrName>
                                        </p:attrNameLst>
                                      </p:cBhvr>
                                      <p:tavLst>
                                        <p:tav tm="0">
                                          <p:val>
                                            <p:fltVal val="0"/>
                                          </p:val>
                                        </p:tav>
                                        <p:tav tm="100000">
                                          <p:val>
                                            <p:strVal val="#ppt_w"/>
                                          </p:val>
                                        </p:tav>
                                      </p:tavLst>
                                    </p:anim>
                                    <p:anim calcmode="lin" valueType="num">
                                      <p:cBhvr>
                                        <p:cTn id="16" dur="500" fill="hold"/>
                                        <p:tgtEl>
                                          <p:spTgt spid="6"/>
                                        </p:tgtEl>
                                        <p:attrNameLst>
                                          <p:attrName>ppt_h</p:attrName>
                                        </p:attrNameLst>
                                      </p:cBhvr>
                                      <p:tavLst>
                                        <p:tav tm="0">
                                          <p:val>
                                            <p:fltVal val="0"/>
                                          </p:val>
                                        </p:tav>
                                        <p:tav tm="100000">
                                          <p:val>
                                            <p:strVal val="#ppt_h"/>
                                          </p:val>
                                        </p:tav>
                                      </p:tavLst>
                                    </p:anim>
                                    <p:animEffect transition="in" filter="fade">
                                      <p:cBhvr>
                                        <p:cTn id="17" dur="500"/>
                                        <p:tgtEl>
                                          <p:spTgt spid="6"/>
                                        </p:tgtEl>
                                      </p:cBhvr>
                                    </p:animEffect>
                                  </p:childTnLst>
                                </p:cTn>
                              </p:par>
                            </p:childTnLst>
                          </p:cTn>
                        </p:par>
                        <p:par>
                          <p:cTn id="18" fill="hold">
                            <p:stCondLst>
                              <p:cond delay="1500"/>
                            </p:stCondLst>
                            <p:childTnLst>
                              <p:par>
                                <p:cTn id="19" presetID="47" presetClass="entr" presetSubtype="0" fill="hold" nodeType="afterEffect">
                                  <p:stCondLst>
                                    <p:cond delay="0"/>
                                  </p:stCondLst>
                                  <p:childTnLst>
                                    <p:set>
                                      <p:cBhvr>
                                        <p:cTn id="20" dur="1" fill="hold">
                                          <p:stCondLst>
                                            <p:cond delay="0"/>
                                          </p:stCondLst>
                                        </p:cTn>
                                        <p:tgtEl>
                                          <p:spTgt spid="85"/>
                                        </p:tgtEl>
                                        <p:attrNameLst>
                                          <p:attrName>style.visibility</p:attrName>
                                        </p:attrNameLst>
                                      </p:cBhvr>
                                      <p:to>
                                        <p:strVal val="visible"/>
                                      </p:to>
                                    </p:set>
                                    <p:animEffect transition="in" filter="fade">
                                      <p:cBhvr>
                                        <p:cTn id="21" dur="500"/>
                                        <p:tgtEl>
                                          <p:spTgt spid="85"/>
                                        </p:tgtEl>
                                      </p:cBhvr>
                                    </p:animEffect>
                                    <p:anim calcmode="lin" valueType="num">
                                      <p:cBhvr>
                                        <p:cTn id="22" dur="500" fill="hold"/>
                                        <p:tgtEl>
                                          <p:spTgt spid="85"/>
                                        </p:tgtEl>
                                        <p:attrNameLst>
                                          <p:attrName>ppt_x</p:attrName>
                                        </p:attrNameLst>
                                      </p:cBhvr>
                                      <p:tavLst>
                                        <p:tav tm="0">
                                          <p:val>
                                            <p:strVal val="#ppt_x"/>
                                          </p:val>
                                        </p:tav>
                                        <p:tav tm="100000">
                                          <p:val>
                                            <p:strVal val="#ppt_x"/>
                                          </p:val>
                                        </p:tav>
                                      </p:tavLst>
                                    </p:anim>
                                    <p:anim calcmode="lin" valueType="num">
                                      <p:cBhvr>
                                        <p:cTn id="23" dur="500" fill="hold"/>
                                        <p:tgtEl>
                                          <p:spTgt spid="85"/>
                                        </p:tgtEl>
                                        <p:attrNameLst>
                                          <p:attrName>ppt_y</p:attrName>
                                        </p:attrNameLst>
                                      </p:cBhvr>
                                      <p:tavLst>
                                        <p:tav tm="0">
                                          <p:val>
                                            <p:strVal val="#ppt_y-.1"/>
                                          </p:val>
                                        </p:tav>
                                        <p:tav tm="100000">
                                          <p:val>
                                            <p:strVal val="#ppt_y"/>
                                          </p:val>
                                        </p:tav>
                                      </p:tavLst>
                                    </p:anim>
                                  </p:childTnLst>
                                </p:cTn>
                              </p:par>
                            </p:childTnLst>
                          </p:cTn>
                        </p:par>
                        <p:par>
                          <p:cTn id="24" fill="hold">
                            <p:stCondLst>
                              <p:cond delay="2000"/>
                            </p:stCondLst>
                            <p:childTnLst>
                              <p:par>
                                <p:cTn id="25" presetID="22" presetClass="entr" presetSubtype="4" fill="hold" grpId="0" nodeType="afterEffect">
                                  <p:stCondLst>
                                    <p:cond delay="0"/>
                                  </p:stCondLst>
                                  <p:childTnLst>
                                    <p:set>
                                      <p:cBhvr>
                                        <p:cTn id="26" dur="1" fill="hold">
                                          <p:stCondLst>
                                            <p:cond delay="0"/>
                                          </p:stCondLst>
                                        </p:cTn>
                                        <p:tgtEl>
                                          <p:spTgt spid="62"/>
                                        </p:tgtEl>
                                        <p:attrNameLst>
                                          <p:attrName>style.visibility</p:attrName>
                                        </p:attrNameLst>
                                      </p:cBhvr>
                                      <p:to>
                                        <p:strVal val="visible"/>
                                      </p:to>
                                    </p:set>
                                    <p:animEffect transition="in" filter="wipe(down)">
                                      <p:cBhvr>
                                        <p:cTn id="27" dur="250"/>
                                        <p:tgtEl>
                                          <p:spTgt spid="62"/>
                                        </p:tgtEl>
                                      </p:cBhvr>
                                    </p:animEffect>
                                  </p:childTnLst>
                                </p:cTn>
                              </p:par>
                            </p:childTnLst>
                          </p:cTn>
                        </p:par>
                        <p:par>
                          <p:cTn id="28" fill="hold">
                            <p:stCondLst>
                              <p:cond delay="2250"/>
                            </p:stCondLst>
                            <p:childTnLst>
                              <p:par>
                                <p:cTn id="29" presetID="22" presetClass="entr" presetSubtype="4" fill="hold" grpId="0" nodeType="afterEffect">
                                  <p:stCondLst>
                                    <p:cond delay="0"/>
                                  </p:stCondLst>
                                  <p:childTnLst>
                                    <p:set>
                                      <p:cBhvr>
                                        <p:cTn id="30" dur="1" fill="hold">
                                          <p:stCondLst>
                                            <p:cond delay="0"/>
                                          </p:stCondLst>
                                        </p:cTn>
                                        <p:tgtEl>
                                          <p:spTgt spid="40"/>
                                        </p:tgtEl>
                                        <p:attrNameLst>
                                          <p:attrName>style.visibility</p:attrName>
                                        </p:attrNameLst>
                                      </p:cBhvr>
                                      <p:to>
                                        <p:strVal val="visible"/>
                                      </p:to>
                                    </p:set>
                                    <p:animEffect transition="in" filter="wipe(down)">
                                      <p:cBhvr>
                                        <p:cTn id="31" dur="250"/>
                                        <p:tgtEl>
                                          <p:spTgt spid="40"/>
                                        </p:tgtEl>
                                      </p:cBhvr>
                                    </p:animEffect>
                                  </p:childTnLst>
                                </p:cTn>
                              </p:par>
                            </p:childTnLst>
                          </p:cTn>
                        </p:par>
                        <p:par>
                          <p:cTn id="32" fill="hold">
                            <p:stCondLst>
                              <p:cond delay="2500"/>
                            </p:stCondLst>
                            <p:childTnLst>
                              <p:par>
                                <p:cTn id="33" presetID="22" presetClass="entr" presetSubtype="8" fill="hold" grpId="0" nodeType="afterEffect">
                                  <p:stCondLst>
                                    <p:cond delay="0"/>
                                  </p:stCondLst>
                                  <p:childTnLst>
                                    <p:set>
                                      <p:cBhvr>
                                        <p:cTn id="34" dur="1" fill="hold">
                                          <p:stCondLst>
                                            <p:cond delay="0"/>
                                          </p:stCondLst>
                                        </p:cTn>
                                        <p:tgtEl>
                                          <p:spTgt spid="46"/>
                                        </p:tgtEl>
                                        <p:attrNameLst>
                                          <p:attrName>style.visibility</p:attrName>
                                        </p:attrNameLst>
                                      </p:cBhvr>
                                      <p:to>
                                        <p:strVal val="visible"/>
                                      </p:to>
                                    </p:set>
                                    <p:animEffect transition="in" filter="wipe(left)">
                                      <p:cBhvr>
                                        <p:cTn id="35"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62" grpId="0"/>
      <p:bldP spid="39" grpId="0"/>
      <p:bldP spid="40" grpId="0"/>
      <p:bldP spid="46"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48673" y="778599"/>
            <a:ext cx="2418260" cy="2418259"/>
          </a:xfrm>
          <a:prstGeom prst="ellipse">
            <a:avLst/>
          </a:prstGeom>
          <a:solidFill>
            <a:schemeClr val="tx1">
              <a:lumMod val="50000"/>
              <a:lumOff val="50000"/>
            </a:schemeClr>
          </a:solidFill>
          <a:ln>
            <a:noFill/>
          </a:ln>
          <a:effectLst>
            <a:innerShdw blurRad="63500" dist="50800" dir="18900000">
              <a:prstClr val="black">
                <a:alpha val="50000"/>
              </a:prstClr>
            </a:innerShdw>
          </a:effectLst>
        </p:spPr>
        <p:txBody>
          <a:bodyPr vert="horz" wrap="square" lIns="91440" tIns="45720" rIns="91440" bIns="45720" numCol="1" anchor="t" anchorCtr="0" compatLnSpc="1">
            <a:prstTxWarp prst="textNoShape">
              <a:avLst/>
            </a:prstTxWarp>
          </a:bodyPr>
          <a:lstStyle/>
          <a:p>
            <a:endParaRPr lang="zh-CN" altLang="en-US"/>
          </a:p>
        </p:txBody>
      </p:sp>
      <p:grpSp>
        <p:nvGrpSpPr>
          <p:cNvPr id="85" name="组合 84"/>
          <p:cNvGrpSpPr/>
          <p:nvPr/>
        </p:nvGrpSpPr>
        <p:grpSpPr>
          <a:xfrm>
            <a:off x="1434828" y="2439933"/>
            <a:ext cx="645957" cy="1180395"/>
            <a:chOff x="2095228" y="3527513"/>
            <a:chExt cx="645957" cy="1180395"/>
          </a:xfrm>
        </p:grpSpPr>
        <p:sp>
          <p:nvSpPr>
            <p:cNvPr id="55" name="圆角矩形 54"/>
            <p:cNvSpPr/>
            <p:nvPr/>
          </p:nvSpPr>
          <p:spPr>
            <a:xfrm>
              <a:off x="2095228" y="3527513"/>
              <a:ext cx="645957" cy="1180395"/>
            </a:xfrm>
            <a:prstGeom prst="roundRect">
              <a:avLst>
                <a:gd name="adj" fmla="val 50000"/>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Freeform 23"/>
            <p:cNvSpPr>
              <a:spLocks/>
            </p:cNvSpPr>
            <p:nvPr/>
          </p:nvSpPr>
          <p:spPr bwMode="auto">
            <a:xfrm>
              <a:off x="2213238" y="4178251"/>
              <a:ext cx="409932" cy="369809"/>
            </a:xfrm>
            <a:custGeom>
              <a:avLst/>
              <a:gdLst>
                <a:gd name="T0" fmla="*/ 359 w 367"/>
                <a:gd name="T1" fmla="*/ 169 h 324"/>
                <a:gd name="T2" fmla="*/ 199 w 367"/>
                <a:gd name="T3" fmla="*/ 8 h 324"/>
                <a:gd name="T4" fmla="*/ 169 w 367"/>
                <a:gd name="T5" fmla="*/ 8 h 324"/>
                <a:gd name="T6" fmla="*/ 8 w 367"/>
                <a:gd name="T7" fmla="*/ 169 h 324"/>
                <a:gd name="T8" fmla="*/ 15 w 367"/>
                <a:gd name="T9" fmla="*/ 184 h 324"/>
                <a:gd name="T10" fmla="*/ 49 w 367"/>
                <a:gd name="T11" fmla="*/ 184 h 324"/>
                <a:gd name="T12" fmla="*/ 49 w 367"/>
                <a:gd name="T13" fmla="*/ 308 h 324"/>
                <a:gd name="T14" fmla="*/ 65 w 367"/>
                <a:gd name="T15" fmla="*/ 324 h 324"/>
                <a:gd name="T16" fmla="*/ 143 w 367"/>
                <a:gd name="T17" fmla="*/ 324 h 324"/>
                <a:gd name="T18" fmla="*/ 143 w 367"/>
                <a:gd name="T19" fmla="*/ 200 h 324"/>
                <a:gd name="T20" fmla="*/ 225 w 367"/>
                <a:gd name="T21" fmla="*/ 200 h 324"/>
                <a:gd name="T22" fmla="*/ 225 w 367"/>
                <a:gd name="T23" fmla="*/ 324 h 324"/>
                <a:gd name="T24" fmla="*/ 306 w 367"/>
                <a:gd name="T25" fmla="*/ 324 h 324"/>
                <a:gd name="T26" fmla="*/ 319 w 367"/>
                <a:gd name="T27" fmla="*/ 308 h 324"/>
                <a:gd name="T28" fmla="*/ 319 w 367"/>
                <a:gd name="T29" fmla="*/ 184 h 324"/>
                <a:gd name="T30" fmla="*/ 352 w 367"/>
                <a:gd name="T31" fmla="*/ 184 h 324"/>
                <a:gd name="T32" fmla="*/ 359 w 367"/>
                <a:gd name="T33" fmla="*/ 169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67" h="324">
                  <a:moveTo>
                    <a:pt x="359" y="169"/>
                  </a:moveTo>
                  <a:cubicBezTo>
                    <a:pt x="199" y="8"/>
                    <a:pt x="199" y="8"/>
                    <a:pt x="199" y="8"/>
                  </a:cubicBezTo>
                  <a:cubicBezTo>
                    <a:pt x="190" y="0"/>
                    <a:pt x="177" y="0"/>
                    <a:pt x="169" y="8"/>
                  </a:cubicBezTo>
                  <a:cubicBezTo>
                    <a:pt x="8" y="169"/>
                    <a:pt x="8" y="169"/>
                    <a:pt x="8" y="169"/>
                  </a:cubicBezTo>
                  <a:cubicBezTo>
                    <a:pt x="0" y="177"/>
                    <a:pt x="3" y="184"/>
                    <a:pt x="15" y="184"/>
                  </a:cubicBezTo>
                  <a:cubicBezTo>
                    <a:pt x="49" y="184"/>
                    <a:pt x="49" y="184"/>
                    <a:pt x="49" y="184"/>
                  </a:cubicBezTo>
                  <a:cubicBezTo>
                    <a:pt x="49" y="308"/>
                    <a:pt x="49" y="308"/>
                    <a:pt x="49" y="308"/>
                  </a:cubicBezTo>
                  <a:cubicBezTo>
                    <a:pt x="49" y="317"/>
                    <a:pt x="49" y="324"/>
                    <a:pt x="65" y="324"/>
                  </a:cubicBezTo>
                  <a:cubicBezTo>
                    <a:pt x="143" y="324"/>
                    <a:pt x="143" y="324"/>
                    <a:pt x="143" y="324"/>
                  </a:cubicBezTo>
                  <a:cubicBezTo>
                    <a:pt x="143" y="200"/>
                    <a:pt x="143" y="200"/>
                    <a:pt x="143" y="200"/>
                  </a:cubicBezTo>
                  <a:cubicBezTo>
                    <a:pt x="225" y="200"/>
                    <a:pt x="225" y="200"/>
                    <a:pt x="225" y="200"/>
                  </a:cubicBezTo>
                  <a:cubicBezTo>
                    <a:pt x="225" y="324"/>
                    <a:pt x="225" y="324"/>
                    <a:pt x="225" y="324"/>
                  </a:cubicBezTo>
                  <a:cubicBezTo>
                    <a:pt x="306" y="324"/>
                    <a:pt x="306" y="324"/>
                    <a:pt x="306" y="324"/>
                  </a:cubicBezTo>
                  <a:cubicBezTo>
                    <a:pt x="319" y="324"/>
                    <a:pt x="319" y="317"/>
                    <a:pt x="319" y="308"/>
                  </a:cubicBezTo>
                  <a:cubicBezTo>
                    <a:pt x="319" y="184"/>
                    <a:pt x="319" y="184"/>
                    <a:pt x="319" y="184"/>
                  </a:cubicBezTo>
                  <a:cubicBezTo>
                    <a:pt x="352" y="184"/>
                    <a:pt x="352" y="184"/>
                    <a:pt x="352" y="184"/>
                  </a:cubicBezTo>
                  <a:cubicBezTo>
                    <a:pt x="364" y="184"/>
                    <a:pt x="367" y="177"/>
                    <a:pt x="359" y="169"/>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6" name="椭圆 5"/>
          <p:cNvSpPr/>
          <p:nvPr/>
        </p:nvSpPr>
        <p:spPr>
          <a:xfrm>
            <a:off x="780253" y="1010179"/>
            <a:ext cx="1955102" cy="1955100"/>
          </a:xfrm>
          <a:prstGeom prst="ellipse">
            <a:avLst/>
          </a:prstGeom>
          <a:gradFill rotWithShape="1">
            <a:gsLst>
              <a:gs pos="63000">
                <a:srgbClr val="ECECEC"/>
              </a:gs>
              <a:gs pos="100000">
                <a:srgbClr val="F7F7F7"/>
              </a:gs>
              <a:gs pos="9000">
                <a:srgbClr val="BEBEBE"/>
              </a:gs>
            </a:gsLst>
            <a:lin ang="7800000" scaled="0"/>
          </a:gradFill>
          <a:ln w="34925">
            <a:gradFill>
              <a:gsLst>
                <a:gs pos="0">
                  <a:schemeClr val="bg1"/>
                </a:gs>
                <a:gs pos="100000">
                  <a:schemeClr val="bg1">
                    <a:lumMod val="85000"/>
                  </a:schemeClr>
                </a:gs>
              </a:gsLst>
              <a:lin ang="7800000" scaled="0"/>
            </a:gradFill>
          </a:ln>
          <a:effectLst>
            <a:outerShdw blurRad="203200" dist="127000" dir="7200000" sx="102000" sy="102000" algn="ctr" rotWithShape="0">
              <a:schemeClr val="tx1">
                <a:lumMod val="90000"/>
                <a:lumOff val="10000"/>
                <a:alpha val="40000"/>
              </a:schemeClr>
            </a:outerShdw>
          </a:effectLst>
        </p:spPr>
        <p:txBody>
          <a:bodyPr wrap="none" anchor="ctr"/>
          <a:lstStyle/>
          <a:p>
            <a:pPr latinLnBrk="1"/>
            <a:endParaRPr kumimoji="1" lang="zh-CN" altLang="en-US" sz="2400">
              <a:solidFill>
                <a:srgbClr val="000000"/>
              </a:solidFill>
              <a:latin typeface="굴림" charset="-127"/>
              <a:ea typeface="굴림" charset="-127"/>
            </a:endParaRPr>
          </a:p>
        </p:txBody>
      </p:sp>
      <p:sp>
        <p:nvSpPr>
          <p:cNvPr id="62" name="TextBox 15"/>
          <p:cNvSpPr txBox="1"/>
          <p:nvPr/>
        </p:nvSpPr>
        <p:spPr>
          <a:xfrm>
            <a:off x="932027" y="1588040"/>
            <a:ext cx="1651551" cy="707886"/>
          </a:xfrm>
          <a:prstGeom prst="rect">
            <a:avLst/>
          </a:prstGeom>
          <a:noFill/>
        </p:spPr>
        <p:txBody>
          <a:bodyPr wrap="square" rtlCol="0" anchor="ctr">
            <a:spAutoFit/>
          </a:bodyPr>
          <a:lstStyle>
            <a:defPPr>
              <a:defRPr lang="en-US"/>
            </a:defPPr>
            <a:lvl1pPr>
              <a:lnSpc>
                <a:spcPct val="130000"/>
              </a:lnSpc>
              <a:defRPr sz="5400" b="1">
                <a:solidFill>
                  <a:schemeClr val="tx1">
                    <a:lumMod val="65000"/>
                    <a:lumOff val="35000"/>
                  </a:schemeClr>
                </a:solidFill>
                <a:latin typeface="Agency FB" pitchFamily="34" charset="0"/>
                <a:ea typeface="微软雅黑" pitchFamily="34" charset="-122"/>
                <a:cs typeface="Calibri" pitchFamily="34" charset="0"/>
              </a:defRPr>
            </a:lvl1pPr>
          </a:lstStyle>
          <a:p>
            <a:pPr lvl="0" algn="ctr" fontAlgn="ctr">
              <a:lnSpc>
                <a:spcPct val="100000"/>
              </a:lnSpc>
              <a:defRPr/>
            </a:pPr>
            <a:r>
              <a:rPr kumimoji="0" lang="en-US" altLang="zh-CN" sz="4000" b="1" i="0" u="none" strike="noStrike" kern="0" cap="none" spc="0" normalizeH="0" baseline="0" noProof="0" dirty="0">
                <a:ln>
                  <a:noFill/>
                </a:ln>
                <a:solidFill>
                  <a:sysClr val="windowText" lastClr="000000">
                    <a:lumMod val="75000"/>
                    <a:lumOff val="25000"/>
                  </a:sysClr>
                </a:solidFill>
                <a:effectLst/>
                <a:uLnTx/>
                <a:uFillTx/>
                <a:latin typeface="Arial Rounded MT Bold" pitchFamily="34" charset="0"/>
                <a:ea typeface="微软雅黑" pitchFamily="34" charset="-122"/>
                <a:cs typeface="Calibri" pitchFamily="34" charset="0"/>
              </a:rPr>
              <a:t>4</a:t>
            </a:r>
            <a:endParaRPr kumimoji="0" lang="zh-CN" altLang="en-US" sz="4000" b="1" i="0" u="none" strike="noStrike" kern="0" cap="none" spc="0" normalizeH="0" baseline="0" noProof="0" dirty="0">
              <a:ln>
                <a:noFill/>
              </a:ln>
              <a:solidFill>
                <a:sysClr val="windowText" lastClr="000000">
                  <a:lumMod val="75000"/>
                  <a:lumOff val="25000"/>
                </a:sysClr>
              </a:solidFill>
              <a:effectLst/>
              <a:uLnTx/>
              <a:uFillTx/>
              <a:latin typeface="Arial Rounded MT Bold" pitchFamily="34" charset="0"/>
              <a:ea typeface="微软雅黑" pitchFamily="34" charset="-122"/>
              <a:cs typeface="Calibri" pitchFamily="34" charset="0"/>
            </a:endParaRPr>
          </a:p>
        </p:txBody>
      </p:sp>
      <p:sp>
        <p:nvSpPr>
          <p:cNvPr id="39" name="矩形 38"/>
          <p:cNvSpPr>
            <a:spLocks noChangeArrowheads="1"/>
          </p:cNvSpPr>
          <p:nvPr/>
        </p:nvSpPr>
        <p:spPr bwMode="auto">
          <a:xfrm>
            <a:off x="4670779" y="418828"/>
            <a:ext cx="2850441"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a:spcBef>
                <a:spcPct val="0"/>
              </a:spcBef>
              <a:buNone/>
            </a:pPr>
            <a:r>
              <a:rPr lang="en-US" altLang="zh-CN"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2.2.2 </a:t>
            </a:r>
            <a:r>
              <a:rPr lang="zh-CN" altLang="en-US"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其他范例</a:t>
            </a:r>
            <a:endParaRPr lang="zh-CN" altLang="en-US" b="1" dirty="0">
              <a:solidFill>
                <a:schemeClr val="tx1">
                  <a:lumMod val="65000"/>
                  <a:lumOff val="35000"/>
                </a:schemeClr>
              </a:solidFill>
              <a:latin typeface="Arial" panose="020B0604020202020204" pitchFamily="34" charset="0"/>
              <a:ea typeface="宋体" pitchFamily="2" charset="-122"/>
              <a:cs typeface="Arial" panose="020B0604020202020204" pitchFamily="34" charset="0"/>
            </a:endParaRPr>
          </a:p>
        </p:txBody>
      </p:sp>
      <p:sp>
        <p:nvSpPr>
          <p:cNvPr id="40" name="TextBox 15">
            <a:extLst>
              <a:ext uri="{FF2B5EF4-FFF2-40B4-BE49-F238E27FC236}">
                <a16:creationId xmlns:a16="http://schemas.microsoft.com/office/drawing/2014/main" id="{F254BAE2-BB63-4B75-A418-CDC572F3CF95}"/>
              </a:ext>
            </a:extLst>
          </p:cNvPr>
          <p:cNvSpPr txBox="1"/>
          <p:nvPr/>
        </p:nvSpPr>
        <p:spPr>
          <a:xfrm>
            <a:off x="2887129" y="1113338"/>
            <a:ext cx="7558659" cy="584775"/>
          </a:xfrm>
          <a:prstGeom prst="rect">
            <a:avLst/>
          </a:prstGeom>
          <a:noFill/>
        </p:spPr>
        <p:txBody>
          <a:bodyPr wrap="square" rtlCol="0" anchor="ctr">
            <a:spAutoFit/>
          </a:bodyPr>
          <a:lstStyle>
            <a:defPPr>
              <a:defRPr lang="en-US"/>
            </a:defPPr>
            <a:lvl1pPr>
              <a:lnSpc>
                <a:spcPct val="130000"/>
              </a:lnSpc>
              <a:defRPr sz="5400" b="1">
                <a:solidFill>
                  <a:schemeClr val="tx1">
                    <a:lumMod val="65000"/>
                    <a:lumOff val="35000"/>
                  </a:schemeClr>
                </a:solidFill>
                <a:latin typeface="Agency FB" pitchFamily="34" charset="0"/>
                <a:ea typeface="微软雅黑" pitchFamily="34" charset="-122"/>
                <a:cs typeface="Calibri" pitchFamily="34" charset="0"/>
              </a:defRPr>
            </a:lvl1pPr>
          </a:lstStyle>
          <a:p>
            <a:pPr lvl="0" algn="ctr" fontAlgn="ctr">
              <a:lnSpc>
                <a:spcPct val="100000"/>
              </a:lnSpc>
              <a:defRPr/>
            </a:pPr>
            <a:r>
              <a:rPr lang="en-US" altLang="zh-CN" sz="3200" kern="0" dirty="0">
                <a:solidFill>
                  <a:sysClr val="windowText" lastClr="000000">
                    <a:lumMod val="75000"/>
                    <a:lumOff val="25000"/>
                  </a:sysClr>
                </a:solidFill>
                <a:latin typeface="Arial Rounded MT Bold" pitchFamily="34" charset="0"/>
              </a:rPr>
              <a:t>【</a:t>
            </a:r>
            <a:r>
              <a:rPr lang="zh-CN" altLang="en-US" sz="3200" kern="0" dirty="0">
                <a:solidFill>
                  <a:sysClr val="windowText" lastClr="000000">
                    <a:lumMod val="75000"/>
                    <a:lumOff val="25000"/>
                  </a:sysClr>
                </a:solidFill>
                <a:latin typeface="Arial Rounded MT Bold" pitchFamily="34" charset="0"/>
              </a:rPr>
              <a:t>例</a:t>
            </a:r>
            <a:r>
              <a:rPr lang="en-US" altLang="zh-CN" sz="3200" kern="0" dirty="0">
                <a:solidFill>
                  <a:sysClr val="windowText" lastClr="000000">
                    <a:lumMod val="75000"/>
                    <a:lumOff val="25000"/>
                  </a:sysClr>
                </a:solidFill>
                <a:latin typeface="Arial Rounded MT Bold" pitchFamily="34" charset="0"/>
              </a:rPr>
              <a:t>2-14】</a:t>
            </a:r>
            <a:r>
              <a:rPr lang="zh-CN" altLang="en-US" sz="3200" kern="0" dirty="0">
                <a:solidFill>
                  <a:sysClr val="windowText" lastClr="000000">
                    <a:lumMod val="75000"/>
                    <a:lumOff val="25000"/>
                  </a:sysClr>
                </a:solidFill>
                <a:latin typeface="Arial Rounded MT Bold" pitchFamily="34" charset="0"/>
              </a:rPr>
              <a:t>水仙花数</a:t>
            </a:r>
            <a:endParaRPr kumimoji="0" lang="zh-CN" altLang="en-US" sz="3200" b="1" i="0" u="none" strike="noStrike" kern="0" cap="none" spc="0" normalizeH="0" baseline="0" noProof="0" dirty="0">
              <a:ln>
                <a:noFill/>
              </a:ln>
              <a:solidFill>
                <a:sysClr val="windowText" lastClr="000000">
                  <a:lumMod val="75000"/>
                  <a:lumOff val="25000"/>
                </a:sysClr>
              </a:solidFill>
              <a:effectLst/>
              <a:uLnTx/>
              <a:uFillTx/>
              <a:latin typeface="Arial Rounded MT Bold" pitchFamily="34" charset="0"/>
            </a:endParaRPr>
          </a:p>
        </p:txBody>
      </p:sp>
      <p:sp>
        <p:nvSpPr>
          <p:cNvPr id="46" name="矩形 45">
            <a:extLst>
              <a:ext uri="{FF2B5EF4-FFF2-40B4-BE49-F238E27FC236}">
                <a16:creationId xmlns:a16="http://schemas.microsoft.com/office/drawing/2014/main" id="{6E12A434-2D6E-4811-84DE-448FB3B30FDB}"/>
              </a:ext>
            </a:extLst>
          </p:cNvPr>
          <p:cNvSpPr/>
          <p:nvPr/>
        </p:nvSpPr>
        <p:spPr>
          <a:xfrm>
            <a:off x="3054689" y="3090671"/>
            <a:ext cx="8812633" cy="2677648"/>
          </a:xfrm>
          <a:prstGeom prst="rect">
            <a:avLst/>
          </a:prstGeom>
        </p:spPr>
        <p:txBody>
          <a:bodyPr wrap="square" lIns="91431" tIns="45716" rIns="91431" bIns="45716">
            <a:spAutoFit/>
          </a:bodyPr>
          <a:lstStyle/>
          <a:p>
            <a:r>
              <a:rPr lang="zh-CN" altLang="en-US" sz="2400" dirty="0" smtClean="0">
                <a:solidFill>
                  <a:srgbClr val="FF0000"/>
                </a:solidFill>
                <a:latin typeface="微软雅黑" panose="020B0503020204020204" pitchFamily="34" charset="-122"/>
                <a:ea typeface="微软雅黑" panose="020B0503020204020204" pitchFamily="34" charset="-122"/>
              </a:rPr>
              <a:t>算法分析</a:t>
            </a:r>
            <a:r>
              <a:rPr lang="zh-CN" altLang="en-US" sz="2400" dirty="0">
                <a:latin typeface="微软雅黑" panose="020B0503020204020204" pitchFamily="34" charset="-122"/>
                <a:ea typeface="微软雅黑" panose="020B0503020204020204" pitchFamily="34" charset="-122"/>
              </a:rPr>
              <a:t>：</a:t>
            </a:r>
          </a:p>
          <a:p>
            <a:r>
              <a:rPr lang="zh-CN" altLang="en-US" sz="24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step1</a:t>
            </a:r>
            <a:r>
              <a:rPr lang="zh-CN" altLang="en-US" sz="2400" dirty="0">
                <a:latin typeface="微软雅黑" panose="020B0503020204020204" pitchFamily="34" charset="-122"/>
                <a:ea typeface="微软雅黑" panose="020B0503020204020204" pitchFamily="34" charset="-122"/>
              </a:rPr>
              <a:t>：水仙花数为</a:t>
            </a:r>
            <a:r>
              <a:rPr lang="en-US" altLang="zh-CN" sz="2400" dirty="0">
                <a:latin typeface="微软雅黑" panose="020B0503020204020204" pitchFamily="34" charset="-122"/>
                <a:ea typeface="微软雅黑" panose="020B0503020204020204" pitchFamily="34" charset="-122"/>
              </a:rPr>
              <a:t>3</a:t>
            </a:r>
            <a:r>
              <a:rPr lang="zh-CN" altLang="en-US" sz="2400" dirty="0">
                <a:latin typeface="微软雅黑" panose="020B0503020204020204" pitchFamily="34" charset="-122"/>
                <a:ea typeface="微软雅黑" panose="020B0503020204020204" pitchFamily="34" charset="-122"/>
              </a:rPr>
              <a:t>位，故数据范围为</a:t>
            </a:r>
            <a:r>
              <a:rPr lang="en-US" altLang="zh-CN" sz="2400" dirty="0">
                <a:latin typeface="微软雅黑" panose="020B0503020204020204" pitchFamily="34" charset="-122"/>
                <a:ea typeface="微软雅黑" panose="020B0503020204020204" pitchFamily="34" charset="-122"/>
              </a:rPr>
              <a:t>[100</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999]</a:t>
            </a:r>
            <a:r>
              <a:rPr lang="zh-CN" altLang="en-US" sz="2400" dirty="0">
                <a:latin typeface="微软雅黑" panose="020B0503020204020204" pitchFamily="34" charset="-122"/>
                <a:ea typeface="微软雅黑" panose="020B0503020204020204" pitchFamily="34" charset="-122"/>
              </a:rPr>
              <a:t>，令</a:t>
            </a:r>
            <a:r>
              <a:rPr lang="en-US" altLang="zh-CN" sz="2400" dirty="0" err="1">
                <a:latin typeface="微软雅黑" panose="020B0503020204020204" pitchFamily="34" charset="-122"/>
                <a:ea typeface="微软雅黑" panose="020B0503020204020204" pitchFamily="34" charset="-122"/>
              </a:rPr>
              <a:t>a,b,c</a:t>
            </a:r>
            <a:r>
              <a:rPr lang="zh-CN" altLang="en-US" sz="2400" dirty="0">
                <a:latin typeface="微软雅黑" panose="020B0503020204020204" pitchFamily="34" charset="-122"/>
                <a:ea typeface="微软雅黑" panose="020B0503020204020204" pitchFamily="34" charset="-122"/>
              </a:rPr>
              <a:t>分别等于</a:t>
            </a:r>
            <a:r>
              <a:rPr lang="en-US" altLang="zh-CN" sz="2400" dirty="0">
                <a:latin typeface="微软雅黑" panose="020B0503020204020204" pitchFamily="34" charset="-122"/>
                <a:ea typeface="微软雅黑" panose="020B0503020204020204" pitchFamily="34" charset="-122"/>
              </a:rPr>
              <a:t>3</a:t>
            </a:r>
            <a:r>
              <a:rPr lang="zh-CN" altLang="en-US" sz="2400" dirty="0">
                <a:latin typeface="微软雅黑" panose="020B0503020204020204" pitchFamily="34" charset="-122"/>
                <a:ea typeface="微软雅黑" panose="020B0503020204020204" pitchFamily="34" charset="-122"/>
              </a:rPr>
              <a:t>位数的百、十、个位数</a:t>
            </a:r>
            <a:endParaRPr lang="en-US" altLang="zh-CN" sz="2400" dirty="0">
              <a:latin typeface="微软雅黑" panose="020B0503020204020204" pitchFamily="34" charset="-122"/>
              <a:ea typeface="微软雅黑" panose="020B0503020204020204" pitchFamily="34" charset="-122"/>
            </a:endParaRPr>
          </a:p>
          <a:p>
            <a:r>
              <a:rPr lang="en-US" altLang="zh-CN" sz="2400" dirty="0">
                <a:latin typeface="微软雅黑" panose="020B0503020204020204" pitchFamily="34" charset="-122"/>
                <a:ea typeface="微软雅黑" panose="020B0503020204020204" pitchFamily="34" charset="-122"/>
              </a:rPr>
              <a:t>       step2</a:t>
            </a:r>
            <a:r>
              <a:rPr lang="zh-CN" altLang="en-US" sz="2400" dirty="0">
                <a:latin typeface="微软雅黑" panose="020B0503020204020204" pitchFamily="34" charset="-122"/>
                <a:ea typeface="微软雅黑" panose="020B0503020204020204" pitchFamily="34" charset="-122"/>
              </a:rPr>
              <a:t>：求出</a:t>
            </a:r>
            <a:r>
              <a:rPr lang="en-US" altLang="zh-CN" sz="2400" dirty="0" err="1">
                <a:latin typeface="微软雅黑" panose="020B0503020204020204" pitchFamily="34" charset="-122"/>
                <a:ea typeface="微软雅黑" panose="020B0503020204020204" pitchFamily="34" charset="-122"/>
              </a:rPr>
              <a:t>a,b,c</a:t>
            </a:r>
            <a:r>
              <a:rPr lang="zh-CN" altLang="en-US" sz="2400" dirty="0">
                <a:latin typeface="微软雅黑" panose="020B0503020204020204" pitchFamily="34" charset="-122"/>
                <a:ea typeface="微软雅黑" panose="020B0503020204020204" pitchFamily="34" charset="-122"/>
              </a:rPr>
              <a:t>的立方和看是否等于该</a:t>
            </a:r>
            <a:r>
              <a:rPr lang="en-US" altLang="zh-CN" sz="2400" dirty="0">
                <a:latin typeface="微软雅黑" panose="020B0503020204020204" pitchFamily="34" charset="-122"/>
                <a:ea typeface="微软雅黑" panose="020B0503020204020204" pitchFamily="34" charset="-122"/>
              </a:rPr>
              <a:t>3</a:t>
            </a:r>
            <a:r>
              <a:rPr lang="zh-CN" altLang="en-US" sz="2400" dirty="0">
                <a:latin typeface="微软雅黑" panose="020B0503020204020204" pitchFamily="34" charset="-122"/>
                <a:ea typeface="微软雅黑" panose="020B0503020204020204" pitchFamily="34" charset="-122"/>
              </a:rPr>
              <a:t>位数，如果是，则这个数就是水仙花数。</a:t>
            </a:r>
          </a:p>
          <a:p>
            <a:r>
              <a:rPr lang="zh-CN" altLang="en-US" sz="24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step3</a:t>
            </a:r>
            <a:r>
              <a:rPr lang="zh-CN" altLang="en-US" sz="2400" dirty="0">
                <a:latin typeface="微软雅黑" panose="020B0503020204020204" pitchFamily="34" charset="-122"/>
                <a:ea typeface="微软雅黑" panose="020B0503020204020204" pitchFamily="34" charset="-122"/>
              </a:rPr>
              <a:t>：若想知道某个区间内的水仙花数有多少个，那只需要枚举这个区间内的所有数，统计水仙花数的个数即可。</a:t>
            </a:r>
          </a:p>
        </p:txBody>
      </p:sp>
      <p:sp>
        <p:nvSpPr>
          <p:cNvPr id="3" name="矩形 2"/>
          <p:cNvSpPr/>
          <p:nvPr/>
        </p:nvSpPr>
        <p:spPr>
          <a:xfrm>
            <a:off x="3054689" y="2041949"/>
            <a:ext cx="8722267" cy="923330"/>
          </a:xfrm>
          <a:prstGeom prst="rect">
            <a:avLst/>
          </a:prstGeom>
          <a:ln>
            <a:solidFill>
              <a:srgbClr val="C00000"/>
            </a:solidFill>
          </a:ln>
        </p:spPr>
        <p:txBody>
          <a:bodyPr wrap="square">
            <a:spAutoFit/>
          </a:bodyPr>
          <a:lstStyle/>
          <a:p>
            <a:r>
              <a:rPr lang="zh-CN" altLang="en-US" dirty="0">
                <a:latin typeface="微软雅黑" panose="020B0503020204020204" pitchFamily="34" charset="-122"/>
                <a:ea typeface="微软雅黑" panose="020B0503020204020204" pitchFamily="34" charset="-122"/>
              </a:rPr>
              <a:t> 春天是鲜花的季节，水仙花就是其中最迷人的代表，数学上有个水仙花数，它是这样定义的：“水仙花数”是指一个</a:t>
            </a: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位数，它的各位数字的立方和等于其本身，比如，</a:t>
            </a:r>
            <a:r>
              <a:rPr lang="en-US" altLang="zh-CN" dirty="0">
                <a:latin typeface="微软雅黑" panose="020B0503020204020204" pitchFamily="34" charset="-122"/>
                <a:ea typeface="微软雅黑" panose="020B0503020204020204" pitchFamily="34" charset="-122"/>
              </a:rPr>
              <a:t>153= 13 +53+33</a:t>
            </a:r>
            <a:r>
              <a:rPr lang="zh-CN" altLang="en-US" dirty="0">
                <a:latin typeface="微软雅黑" panose="020B0503020204020204" pitchFamily="34" charset="-122"/>
                <a:ea typeface="微软雅黑" panose="020B0503020204020204" pitchFamily="34" charset="-122"/>
              </a:rPr>
              <a:t>。现在要求输出所有在</a:t>
            </a:r>
            <a:r>
              <a:rPr lang="en-US" altLang="zh-CN" dirty="0">
                <a:latin typeface="微软雅黑" panose="020B0503020204020204" pitchFamily="34" charset="-122"/>
                <a:ea typeface="微软雅黑" panose="020B0503020204020204" pitchFamily="34" charset="-122"/>
              </a:rPr>
              <a:t>m</a:t>
            </a:r>
            <a:r>
              <a:rPr lang="zh-CN" altLang="en-US" dirty="0">
                <a:latin typeface="微软雅黑" panose="020B0503020204020204" pitchFamily="34" charset="-122"/>
                <a:ea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rPr>
              <a:t>n</a:t>
            </a:r>
            <a:r>
              <a:rPr lang="zh-CN" altLang="en-US" dirty="0">
                <a:latin typeface="微软雅黑" panose="020B0503020204020204" pitchFamily="34" charset="-122"/>
                <a:ea typeface="微软雅黑" panose="020B0503020204020204" pitchFamily="34" charset="-122"/>
              </a:rPr>
              <a:t>范围内的水仙花数。</a:t>
            </a:r>
            <a:endParaRPr lang="zh-CN" altLang="en-US" dirty="0"/>
          </a:p>
        </p:txBody>
      </p:sp>
    </p:spTree>
    <p:extLst>
      <p:ext uri="{BB962C8B-B14F-4D97-AF65-F5344CB8AC3E}">
        <p14:creationId xmlns:p14="http://schemas.microsoft.com/office/powerpoint/2010/main" val="2465414856"/>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wipe(left)">
                                      <p:cBhvr>
                                        <p:cTn id="7" dur="500"/>
                                        <p:tgtEl>
                                          <p:spTgt spid="39"/>
                                        </p:tgtEl>
                                      </p:cBhvr>
                                    </p:animEffect>
                                  </p:childTnLst>
                                </p:cTn>
                              </p:par>
                            </p:childTnLst>
                          </p:cTn>
                        </p:par>
                        <p:par>
                          <p:cTn id="8" fill="hold">
                            <p:stCondLst>
                              <p:cond delay="500"/>
                            </p:stCondLst>
                            <p:childTnLst>
                              <p:par>
                                <p:cTn id="9" presetID="21" presetClass="entr" presetSubtype="1"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heel(1)">
                                      <p:cBhvr>
                                        <p:cTn id="11" dur="500"/>
                                        <p:tgtEl>
                                          <p:spTgt spid="2"/>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p:cTn id="15" dur="500" fill="hold"/>
                                        <p:tgtEl>
                                          <p:spTgt spid="6"/>
                                        </p:tgtEl>
                                        <p:attrNameLst>
                                          <p:attrName>ppt_w</p:attrName>
                                        </p:attrNameLst>
                                      </p:cBhvr>
                                      <p:tavLst>
                                        <p:tav tm="0">
                                          <p:val>
                                            <p:fltVal val="0"/>
                                          </p:val>
                                        </p:tav>
                                        <p:tav tm="100000">
                                          <p:val>
                                            <p:strVal val="#ppt_w"/>
                                          </p:val>
                                        </p:tav>
                                      </p:tavLst>
                                    </p:anim>
                                    <p:anim calcmode="lin" valueType="num">
                                      <p:cBhvr>
                                        <p:cTn id="16" dur="500" fill="hold"/>
                                        <p:tgtEl>
                                          <p:spTgt spid="6"/>
                                        </p:tgtEl>
                                        <p:attrNameLst>
                                          <p:attrName>ppt_h</p:attrName>
                                        </p:attrNameLst>
                                      </p:cBhvr>
                                      <p:tavLst>
                                        <p:tav tm="0">
                                          <p:val>
                                            <p:fltVal val="0"/>
                                          </p:val>
                                        </p:tav>
                                        <p:tav tm="100000">
                                          <p:val>
                                            <p:strVal val="#ppt_h"/>
                                          </p:val>
                                        </p:tav>
                                      </p:tavLst>
                                    </p:anim>
                                    <p:animEffect transition="in" filter="fade">
                                      <p:cBhvr>
                                        <p:cTn id="17" dur="500"/>
                                        <p:tgtEl>
                                          <p:spTgt spid="6"/>
                                        </p:tgtEl>
                                      </p:cBhvr>
                                    </p:animEffect>
                                  </p:childTnLst>
                                </p:cTn>
                              </p:par>
                            </p:childTnLst>
                          </p:cTn>
                        </p:par>
                        <p:par>
                          <p:cTn id="18" fill="hold">
                            <p:stCondLst>
                              <p:cond delay="1500"/>
                            </p:stCondLst>
                            <p:childTnLst>
                              <p:par>
                                <p:cTn id="19" presetID="47" presetClass="entr" presetSubtype="0" fill="hold" nodeType="afterEffect">
                                  <p:stCondLst>
                                    <p:cond delay="0"/>
                                  </p:stCondLst>
                                  <p:childTnLst>
                                    <p:set>
                                      <p:cBhvr>
                                        <p:cTn id="20" dur="1" fill="hold">
                                          <p:stCondLst>
                                            <p:cond delay="0"/>
                                          </p:stCondLst>
                                        </p:cTn>
                                        <p:tgtEl>
                                          <p:spTgt spid="85"/>
                                        </p:tgtEl>
                                        <p:attrNameLst>
                                          <p:attrName>style.visibility</p:attrName>
                                        </p:attrNameLst>
                                      </p:cBhvr>
                                      <p:to>
                                        <p:strVal val="visible"/>
                                      </p:to>
                                    </p:set>
                                    <p:animEffect transition="in" filter="fade">
                                      <p:cBhvr>
                                        <p:cTn id="21" dur="500"/>
                                        <p:tgtEl>
                                          <p:spTgt spid="85"/>
                                        </p:tgtEl>
                                      </p:cBhvr>
                                    </p:animEffect>
                                    <p:anim calcmode="lin" valueType="num">
                                      <p:cBhvr>
                                        <p:cTn id="22" dur="500" fill="hold"/>
                                        <p:tgtEl>
                                          <p:spTgt spid="85"/>
                                        </p:tgtEl>
                                        <p:attrNameLst>
                                          <p:attrName>ppt_x</p:attrName>
                                        </p:attrNameLst>
                                      </p:cBhvr>
                                      <p:tavLst>
                                        <p:tav tm="0">
                                          <p:val>
                                            <p:strVal val="#ppt_x"/>
                                          </p:val>
                                        </p:tav>
                                        <p:tav tm="100000">
                                          <p:val>
                                            <p:strVal val="#ppt_x"/>
                                          </p:val>
                                        </p:tav>
                                      </p:tavLst>
                                    </p:anim>
                                    <p:anim calcmode="lin" valueType="num">
                                      <p:cBhvr>
                                        <p:cTn id="23" dur="500" fill="hold"/>
                                        <p:tgtEl>
                                          <p:spTgt spid="85"/>
                                        </p:tgtEl>
                                        <p:attrNameLst>
                                          <p:attrName>ppt_y</p:attrName>
                                        </p:attrNameLst>
                                      </p:cBhvr>
                                      <p:tavLst>
                                        <p:tav tm="0">
                                          <p:val>
                                            <p:strVal val="#ppt_y-.1"/>
                                          </p:val>
                                        </p:tav>
                                        <p:tav tm="100000">
                                          <p:val>
                                            <p:strVal val="#ppt_y"/>
                                          </p:val>
                                        </p:tav>
                                      </p:tavLst>
                                    </p:anim>
                                  </p:childTnLst>
                                </p:cTn>
                              </p:par>
                            </p:childTnLst>
                          </p:cTn>
                        </p:par>
                        <p:par>
                          <p:cTn id="24" fill="hold">
                            <p:stCondLst>
                              <p:cond delay="2000"/>
                            </p:stCondLst>
                            <p:childTnLst>
                              <p:par>
                                <p:cTn id="25" presetID="22" presetClass="entr" presetSubtype="4" fill="hold" grpId="0" nodeType="afterEffect">
                                  <p:stCondLst>
                                    <p:cond delay="0"/>
                                  </p:stCondLst>
                                  <p:childTnLst>
                                    <p:set>
                                      <p:cBhvr>
                                        <p:cTn id="26" dur="1" fill="hold">
                                          <p:stCondLst>
                                            <p:cond delay="0"/>
                                          </p:stCondLst>
                                        </p:cTn>
                                        <p:tgtEl>
                                          <p:spTgt spid="62"/>
                                        </p:tgtEl>
                                        <p:attrNameLst>
                                          <p:attrName>style.visibility</p:attrName>
                                        </p:attrNameLst>
                                      </p:cBhvr>
                                      <p:to>
                                        <p:strVal val="visible"/>
                                      </p:to>
                                    </p:set>
                                    <p:animEffect transition="in" filter="wipe(down)">
                                      <p:cBhvr>
                                        <p:cTn id="27" dur="250"/>
                                        <p:tgtEl>
                                          <p:spTgt spid="62"/>
                                        </p:tgtEl>
                                      </p:cBhvr>
                                    </p:animEffect>
                                  </p:childTnLst>
                                </p:cTn>
                              </p:par>
                            </p:childTnLst>
                          </p:cTn>
                        </p:par>
                        <p:par>
                          <p:cTn id="28" fill="hold">
                            <p:stCondLst>
                              <p:cond delay="2250"/>
                            </p:stCondLst>
                            <p:childTnLst>
                              <p:par>
                                <p:cTn id="29" presetID="22" presetClass="entr" presetSubtype="4" fill="hold" grpId="0" nodeType="afterEffect">
                                  <p:stCondLst>
                                    <p:cond delay="0"/>
                                  </p:stCondLst>
                                  <p:childTnLst>
                                    <p:set>
                                      <p:cBhvr>
                                        <p:cTn id="30" dur="1" fill="hold">
                                          <p:stCondLst>
                                            <p:cond delay="0"/>
                                          </p:stCondLst>
                                        </p:cTn>
                                        <p:tgtEl>
                                          <p:spTgt spid="40"/>
                                        </p:tgtEl>
                                        <p:attrNameLst>
                                          <p:attrName>style.visibility</p:attrName>
                                        </p:attrNameLst>
                                      </p:cBhvr>
                                      <p:to>
                                        <p:strVal val="visible"/>
                                      </p:to>
                                    </p:set>
                                    <p:animEffect transition="in" filter="wipe(down)">
                                      <p:cBhvr>
                                        <p:cTn id="31" dur="250"/>
                                        <p:tgtEl>
                                          <p:spTgt spid="40"/>
                                        </p:tgtEl>
                                      </p:cBhvr>
                                    </p:animEffect>
                                  </p:childTnLst>
                                </p:cTn>
                              </p:par>
                            </p:childTnLst>
                          </p:cTn>
                        </p:par>
                        <p:par>
                          <p:cTn id="32" fill="hold">
                            <p:stCondLst>
                              <p:cond delay="2500"/>
                            </p:stCondLst>
                            <p:childTnLst>
                              <p:par>
                                <p:cTn id="33" presetID="22" presetClass="entr" presetSubtype="8" fill="hold" grpId="0" nodeType="afterEffect">
                                  <p:stCondLst>
                                    <p:cond delay="0"/>
                                  </p:stCondLst>
                                  <p:childTnLst>
                                    <p:set>
                                      <p:cBhvr>
                                        <p:cTn id="34" dur="1" fill="hold">
                                          <p:stCondLst>
                                            <p:cond delay="0"/>
                                          </p:stCondLst>
                                        </p:cTn>
                                        <p:tgtEl>
                                          <p:spTgt spid="46"/>
                                        </p:tgtEl>
                                        <p:attrNameLst>
                                          <p:attrName>style.visibility</p:attrName>
                                        </p:attrNameLst>
                                      </p:cBhvr>
                                      <p:to>
                                        <p:strVal val="visible"/>
                                      </p:to>
                                    </p:set>
                                    <p:animEffect transition="in" filter="wipe(left)">
                                      <p:cBhvr>
                                        <p:cTn id="35"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62" grpId="0"/>
      <p:bldP spid="39" grpId="0"/>
      <p:bldP spid="40" grpId="0"/>
      <p:bldP spid="46"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DC67C604-F560-43A7-949F-37B63C69208A}"/>
              </a:ext>
            </a:extLst>
          </p:cNvPr>
          <p:cNvSpPr txBox="1"/>
          <p:nvPr/>
        </p:nvSpPr>
        <p:spPr>
          <a:xfrm>
            <a:off x="2530577" y="-5417"/>
            <a:ext cx="7130845" cy="6863417"/>
          </a:xfrm>
          <a:prstGeom prst="rect">
            <a:avLst/>
          </a:prstGeom>
          <a:noFill/>
          <a:ln>
            <a:solidFill>
              <a:srgbClr val="C00000"/>
            </a:solidFill>
          </a:ln>
        </p:spPr>
        <p:txBody>
          <a:bodyPr wrap="square">
            <a:spAutoFit/>
          </a:bodyPr>
          <a:lstStyle/>
          <a:p>
            <a:r>
              <a:rPr lang="zh-CN" altLang="en-US" sz="2000" dirty="0"/>
              <a:t>int main(){</a:t>
            </a:r>
          </a:p>
          <a:p>
            <a:r>
              <a:rPr lang="zh-CN" altLang="en-US" sz="2000" dirty="0"/>
              <a:t>	int m, n, i, a, b, c, d=0, k;</a:t>
            </a:r>
          </a:p>
          <a:p>
            <a:r>
              <a:rPr lang="zh-CN" altLang="en-US" sz="2000" dirty="0"/>
              <a:t>	cout&lt;&lt;"Input two numbers: (100 &lt;= value &lt;= 999): ";</a:t>
            </a:r>
          </a:p>
          <a:p>
            <a:r>
              <a:rPr lang="zh-CN" altLang="en-US" sz="2000" dirty="0"/>
              <a:t>	while(cin&gt;&gt;m&gt;&gt;n) {</a:t>
            </a:r>
          </a:p>
          <a:p>
            <a:r>
              <a:rPr lang="zh-CN" altLang="en-US" sz="2000" dirty="0"/>
              <a:t>		if(n &lt; m) {</a:t>
            </a:r>
          </a:p>
          <a:p>
            <a:r>
              <a:rPr lang="zh-CN" altLang="en-US" sz="2000" dirty="0"/>
              <a:t>			i = n;</a:t>
            </a:r>
          </a:p>
          <a:p>
            <a:r>
              <a:rPr lang="zh-CN" altLang="en-US" sz="2000" dirty="0"/>
              <a:t>			n = m;</a:t>
            </a:r>
          </a:p>
          <a:p>
            <a:r>
              <a:rPr lang="zh-CN" altLang="en-US" sz="2000" dirty="0"/>
              <a:t>			m = i;</a:t>
            </a:r>
          </a:p>
          <a:p>
            <a:r>
              <a:rPr lang="zh-CN" altLang="en-US" sz="2000" dirty="0"/>
              <a:t>		}</a:t>
            </a:r>
          </a:p>
          <a:p>
            <a:r>
              <a:rPr lang="zh-CN" altLang="en-US" sz="2000" dirty="0"/>
              <a:t>		for(i=m, d=0, k=0; i&lt;=n; i++){</a:t>
            </a:r>
          </a:p>
          <a:p>
            <a:r>
              <a:rPr lang="zh-CN" altLang="en-US" sz="2000" dirty="0"/>
              <a:t>			a = i%10;</a:t>
            </a:r>
          </a:p>
          <a:p>
            <a:r>
              <a:rPr lang="zh-CN" altLang="en-US" sz="2000" dirty="0"/>
              <a:t>			b = (i/10)%10;</a:t>
            </a:r>
          </a:p>
          <a:p>
            <a:r>
              <a:rPr lang="zh-CN" altLang="en-US" sz="2000" dirty="0"/>
              <a:t>			c = i/100;</a:t>
            </a:r>
          </a:p>
          <a:p>
            <a:r>
              <a:rPr lang="zh-CN" altLang="en-US" sz="2000" dirty="0"/>
              <a:t>			if(i == a*a*a + b*b*b + c*c*c){</a:t>
            </a:r>
          </a:p>
          <a:p>
            <a:r>
              <a:rPr lang="zh-CN" altLang="en-US" sz="2000" dirty="0"/>
              <a:t>				d++; </a:t>
            </a:r>
          </a:p>
          <a:p>
            <a:r>
              <a:rPr lang="zh-CN" altLang="en-US" sz="2000" dirty="0"/>
              <a:t>				cout &lt;&lt; i &lt;&lt;" ";</a:t>
            </a:r>
          </a:p>
          <a:p>
            <a:r>
              <a:rPr lang="zh-CN" altLang="en-US" sz="2000" dirty="0"/>
              <a:t>			}</a:t>
            </a:r>
          </a:p>
          <a:p>
            <a:r>
              <a:rPr lang="zh-CN" altLang="en-US" sz="2000" dirty="0"/>
              <a:t>		}</a:t>
            </a:r>
          </a:p>
          <a:p>
            <a:r>
              <a:rPr lang="zh-CN" altLang="en-US" sz="2000" dirty="0"/>
              <a:t>		cout &lt;&lt; endl;</a:t>
            </a:r>
          </a:p>
          <a:p>
            <a:r>
              <a:rPr lang="zh-CN" altLang="en-US" sz="2000" dirty="0"/>
              <a:t>	if(d == 0) cout &lt;&lt; "No reslut." &lt;&lt; endl;</a:t>
            </a:r>
          </a:p>
          <a:p>
            <a:r>
              <a:rPr lang="zh-CN" altLang="en-US" sz="2000" dirty="0"/>
              <a:t>	}</a:t>
            </a:r>
          </a:p>
          <a:p>
            <a:r>
              <a:rPr lang="zh-CN" altLang="en-US" sz="2000" dirty="0"/>
              <a:t>}</a:t>
            </a:r>
          </a:p>
        </p:txBody>
      </p:sp>
    </p:spTree>
    <p:extLst>
      <p:ext uri="{BB962C8B-B14F-4D97-AF65-F5344CB8AC3E}">
        <p14:creationId xmlns:p14="http://schemas.microsoft.com/office/powerpoint/2010/main" val="102212003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4"/>
          <p:cNvSpPr/>
          <p:nvPr/>
        </p:nvSpPr>
        <p:spPr>
          <a:xfrm>
            <a:off x="5146072" y="2750022"/>
            <a:ext cx="1842188" cy="1842188"/>
          </a:xfrm>
          <a:prstGeom prst="ellipse">
            <a:avLst/>
          </a:prstGeom>
          <a:solidFill>
            <a:schemeClr val="accent4"/>
          </a:solidFill>
          <a:ln>
            <a:noFill/>
          </a:ln>
          <a:effectLst>
            <a:innerShdw blurRad="1270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椭圆 1"/>
          <p:cNvSpPr/>
          <p:nvPr/>
        </p:nvSpPr>
        <p:spPr>
          <a:xfrm>
            <a:off x="3249826" y="1415038"/>
            <a:ext cx="2372497" cy="2372497"/>
          </a:xfrm>
          <a:prstGeom prst="ellipse">
            <a:avLst/>
          </a:prstGeom>
          <a:ln>
            <a:noFill/>
          </a:ln>
          <a:effectLst>
            <a:innerShdw blurRad="1270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5170425" y="822507"/>
            <a:ext cx="1900578" cy="1900578"/>
          </a:xfrm>
          <a:prstGeom prst="ellipse">
            <a:avLst/>
          </a:prstGeom>
          <a:solidFill>
            <a:schemeClr val="accent2"/>
          </a:solidFill>
          <a:ln>
            <a:noFill/>
          </a:ln>
          <a:effectLst>
            <a:innerShdw blurRad="1270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6512008" y="1443383"/>
            <a:ext cx="2360141" cy="2360141"/>
          </a:xfrm>
          <a:prstGeom prst="ellipse">
            <a:avLst/>
          </a:prstGeom>
          <a:solidFill>
            <a:schemeClr val="accent3"/>
          </a:solidFill>
          <a:ln>
            <a:noFill/>
          </a:ln>
          <a:effectLst>
            <a:innerShdw blurRad="1270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4399006" y="3918175"/>
            <a:ext cx="605481" cy="605481"/>
          </a:xfrm>
          <a:prstGeom prst="ellipse">
            <a:avLst/>
          </a:prstGeom>
          <a:ln>
            <a:noFill/>
          </a:ln>
          <a:effectLst>
            <a:innerShdw blurRad="1143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7010401" y="783678"/>
            <a:ext cx="605481" cy="605481"/>
          </a:xfrm>
          <a:prstGeom prst="ellipse">
            <a:avLst/>
          </a:prstGeom>
          <a:solidFill>
            <a:schemeClr val="accent2"/>
          </a:solidFill>
          <a:ln>
            <a:noFill/>
          </a:ln>
          <a:effectLst>
            <a:innerShdw blurRad="1143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4592597" y="911365"/>
            <a:ext cx="560172" cy="560172"/>
          </a:xfrm>
          <a:prstGeom prst="ellipse">
            <a:avLst/>
          </a:prstGeom>
          <a:solidFill>
            <a:schemeClr val="accent3"/>
          </a:solidFill>
          <a:ln>
            <a:noFill/>
          </a:ln>
          <a:effectLst>
            <a:innerShdw blurRad="1143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3999472" y="931958"/>
            <a:ext cx="308919" cy="308919"/>
          </a:xfrm>
          <a:prstGeom prst="ellipse">
            <a:avLst/>
          </a:prstGeom>
          <a:solidFill>
            <a:schemeClr val="accent4"/>
          </a:solidFill>
          <a:ln>
            <a:noFill/>
          </a:ln>
          <a:effectLst>
            <a:innerShdw blurRad="1143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3728188" y="1816456"/>
            <a:ext cx="1415773" cy="1569660"/>
          </a:xfrm>
          <a:prstGeom prst="rect">
            <a:avLst/>
          </a:prstGeom>
          <a:noFill/>
        </p:spPr>
        <p:txBody>
          <a:bodyPr wrap="none" rtlCol="0">
            <a:spAutoFit/>
          </a:bodyPr>
          <a:lstStyle/>
          <a:p>
            <a:pPr algn="ctr"/>
            <a:r>
              <a:rPr lang="zh-CN" altLang="en-US" sz="9600" b="1" dirty="0">
                <a:solidFill>
                  <a:schemeClr val="bg1"/>
                </a:solidFill>
                <a:effectLst>
                  <a:innerShdw blurRad="63500" dist="50800" dir="13500000">
                    <a:prstClr val="black">
                      <a:alpha val="50000"/>
                    </a:prstClr>
                  </a:innerShdw>
                </a:effectLst>
                <a:latin typeface="微软雅黑" panose="020B0503020204020204" pitchFamily="34" charset="-122"/>
                <a:ea typeface="微软雅黑" panose="020B0503020204020204" pitchFamily="34" charset="-122"/>
              </a:rPr>
              <a:t>谢</a:t>
            </a:r>
          </a:p>
        </p:txBody>
      </p:sp>
      <p:sp>
        <p:nvSpPr>
          <p:cNvPr id="20" name="文本框 19"/>
          <p:cNvSpPr txBox="1"/>
          <p:nvPr/>
        </p:nvSpPr>
        <p:spPr>
          <a:xfrm>
            <a:off x="7246200" y="2001121"/>
            <a:ext cx="1107996" cy="1200329"/>
          </a:xfrm>
          <a:prstGeom prst="rect">
            <a:avLst/>
          </a:prstGeom>
          <a:noFill/>
        </p:spPr>
        <p:txBody>
          <a:bodyPr wrap="none" rtlCol="0">
            <a:spAutoFit/>
          </a:bodyPr>
          <a:lstStyle/>
          <a:p>
            <a:pPr algn="ctr"/>
            <a:r>
              <a:rPr lang="zh-CN" altLang="en-US" sz="7200" b="1" dirty="0">
                <a:solidFill>
                  <a:schemeClr val="bg1"/>
                </a:solidFill>
                <a:effectLst>
                  <a:innerShdw blurRad="63500" dist="50800" dir="13500000">
                    <a:prstClr val="black">
                      <a:alpha val="50000"/>
                    </a:prstClr>
                  </a:innerShdw>
                </a:effectLst>
                <a:latin typeface="微软雅黑" panose="020B0503020204020204" pitchFamily="34" charset="-122"/>
                <a:ea typeface="微软雅黑" panose="020B0503020204020204" pitchFamily="34" charset="-122"/>
              </a:rPr>
              <a:t>谢</a:t>
            </a:r>
          </a:p>
        </p:txBody>
      </p:sp>
    </p:spTree>
    <p:extLst>
      <p:ext uri="{BB962C8B-B14F-4D97-AF65-F5344CB8AC3E}">
        <p14:creationId xmlns:p14="http://schemas.microsoft.com/office/powerpoint/2010/main" val="2020090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6"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0-#ppt_w/2"/>
                                          </p:val>
                                        </p:tav>
                                        <p:tav tm="100000">
                                          <p:val>
                                            <p:strVal val="#ppt_x"/>
                                          </p:val>
                                        </p:tav>
                                      </p:tavLst>
                                    </p:anim>
                                    <p:anim calcmode="lin" valueType="num">
                                      <p:cBhvr additive="base">
                                        <p:cTn id="20" dur="500" fill="hold"/>
                                        <p:tgtEl>
                                          <p:spTgt spid="5"/>
                                        </p:tgtEl>
                                        <p:attrNameLst>
                                          <p:attrName>ppt_y</p:attrName>
                                        </p:attrNameLst>
                                      </p:cBhvr>
                                      <p:tavLst>
                                        <p:tav tm="0">
                                          <p:val>
                                            <p:strVal val="0-#ppt_h/2"/>
                                          </p:val>
                                        </p:tav>
                                        <p:tav tm="100000">
                                          <p:val>
                                            <p:strVal val="#ppt_y"/>
                                          </p:val>
                                        </p:tav>
                                      </p:tavLst>
                                    </p:anim>
                                  </p:childTnLst>
                                </p:cTn>
                              </p:par>
                            </p:childTnLst>
                          </p:cTn>
                        </p:par>
                        <p:par>
                          <p:cTn id="21" fill="hold">
                            <p:stCondLst>
                              <p:cond delay="500"/>
                            </p:stCondLst>
                            <p:childTnLst>
                              <p:par>
                                <p:cTn id="22" presetID="2" presetClass="entr" presetSubtype="6" fill="hold" grpId="0" nodeType="afterEffect">
                                  <p:stCondLst>
                                    <p:cond delay="0"/>
                                  </p:stCondLst>
                                  <p:childTnLst>
                                    <p:set>
                                      <p:cBhvr>
                                        <p:cTn id="23" dur="1" fill="hold">
                                          <p:stCondLst>
                                            <p:cond delay="0"/>
                                          </p:stCondLst>
                                        </p:cTn>
                                        <p:tgtEl>
                                          <p:spTgt spid="11"/>
                                        </p:tgtEl>
                                        <p:attrNameLst>
                                          <p:attrName>style.visibility</p:attrName>
                                        </p:attrNameLst>
                                      </p:cBhvr>
                                      <p:to>
                                        <p:strVal val="visible"/>
                                      </p:to>
                                    </p:set>
                                    <p:anim calcmode="lin" valueType="num">
                                      <p:cBhvr additive="base">
                                        <p:cTn id="24" dur="500" fill="hold"/>
                                        <p:tgtEl>
                                          <p:spTgt spid="11"/>
                                        </p:tgtEl>
                                        <p:attrNameLst>
                                          <p:attrName>ppt_x</p:attrName>
                                        </p:attrNameLst>
                                      </p:cBhvr>
                                      <p:tavLst>
                                        <p:tav tm="0">
                                          <p:val>
                                            <p:strVal val="1+#ppt_w/2"/>
                                          </p:val>
                                        </p:tav>
                                        <p:tav tm="100000">
                                          <p:val>
                                            <p:strVal val="#ppt_x"/>
                                          </p:val>
                                        </p:tav>
                                      </p:tavLst>
                                    </p:anim>
                                    <p:anim calcmode="lin" valueType="num">
                                      <p:cBhvr additive="base">
                                        <p:cTn id="25" dur="500" fill="hold"/>
                                        <p:tgtEl>
                                          <p:spTgt spid="11"/>
                                        </p:tgtEl>
                                        <p:attrNameLst>
                                          <p:attrName>ppt_y</p:attrName>
                                        </p:attrNameLst>
                                      </p:cBhvr>
                                      <p:tavLst>
                                        <p:tav tm="0">
                                          <p:val>
                                            <p:strVal val="1+#ppt_h/2"/>
                                          </p:val>
                                        </p:tav>
                                        <p:tav tm="100000">
                                          <p:val>
                                            <p:strVal val="#ppt_y"/>
                                          </p:val>
                                        </p:tav>
                                      </p:tavLst>
                                    </p:anim>
                                  </p:childTnLst>
                                </p:cTn>
                              </p:par>
                              <p:par>
                                <p:cTn id="26" presetID="2" presetClass="entr" presetSubtype="6" fill="hold" grpId="0" nodeType="withEffect">
                                  <p:stCondLst>
                                    <p:cond delay="100"/>
                                  </p:stCondLst>
                                  <p:childTnLst>
                                    <p:set>
                                      <p:cBhvr>
                                        <p:cTn id="27" dur="1" fill="hold">
                                          <p:stCondLst>
                                            <p:cond delay="0"/>
                                          </p:stCondLst>
                                        </p:cTn>
                                        <p:tgtEl>
                                          <p:spTgt spid="12"/>
                                        </p:tgtEl>
                                        <p:attrNameLst>
                                          <p:attrName>style.visibility</p:attrName>
                                        </p:attrNameLst>
                                      </p:cBhvr>
                                      <p:to>
                                        <p:strVal val="visible"/>
                                      </p:to>
                                    </p:set>
                                    <p:anim calcmode="lin" valueType="num">
                                      <p:cBhvr additive="base">
                                        <p:cTn id="28" dur="550" fill="hold"/>
                                        <p:tgtEl>
                                          <p:spTgt spid="12"/>
                                        </p:tgtEl>
                                        <p:attrNameLst>
                                          <p:attrName>ppt_x</p:attrName>
                                        </p:attrNameLst>
                                      </p:cBhvr>
                                      <p:tavLst>
                                        <p:tav tm="0">
                                          <p:val>
                                            <p:strVal val="1+#ppt_w/2"/>
                                          </p:val>
                                        </p:tav>
                                        <p:tav tm="100000">
                                          <p:val>
                                            <p:strVal val="#ppt_x"/>
                                          </p:val>
                                        </p:tav>
                                      </p:tavLst>
                                    </p:anim>
                                    <p:anim calcmode="lin" valueType="num">
                                      <p:cBhvr additive="base">
                                        <p:cTn id="29" dur="550" fill="hold"/>
                                        <p:tgtEl>
                                          <p:spTgt spid="12"/>
                                        </p:tgtEl>
                                        <p:attrNameLst>
                                          <p:attrName>ppt_y</p:attrName>
                                        </p:attrNameLst>
                                      </p:cBhvr>
                                      <p:tavLst>
                                        <p:tav tm="0">
                                          <p:val>
                                            <p:strVal val="1+#ppt_h/2"/>
                                          </p:val>
                                        </p:tav>
                                        <p:tav tm="100000">
                                          <p:val>
                                            <p:strVal val="#ppt_y"/>
                                          </p:val>
                                        </p:tav>
                                      </p:tavLst>
                                    </p:anim>
                                  </p:childTnLst>
                                </p:cTn>
                              </p:par>
                              <p:par>
                                <p:cTn id="30" presetID="2" presetClass="entr" presetSubtype="12" fill="hold" grpId="0" nodeType="withEffect">
                                  <p:stCondLst>
                                    <p:cond delay="0"/>
                                  </p:stCondLst>
                                  <p:childTnLst>
                                    <p:set>
                                      <p:cBhvr>
                                        <p:cTn id="31" dur="1" fill="hold">
                                          <p:stCondLst>
                                            <p:cond delay="0"/>
                                          </p:stCondLst>
                                        </p:cTn>
                                        <p:tgtEl>
                                          <p:spTgt spid="10"/>
                                        </p:tgtEl>
                                        <p:attrNameLst>
                                          <p:attrName>style.visibility</p:attrName>
                                        </p:attrNameLst>
                                      </p:cBhvr>
                                      <p:to>
                                        <p:strVal val="visible"/>
                                      </p:to>
                                    </p:set>
                                    <p:anim calcmode="lin" valueType="num">
                                      <p:cBhvr additive="base">
                                        <p:cTn id="32" dur="500" fill="hold"/>
                                        <p:tgtEl>
                                          <p:spTgt spid="10"/>
                                        </p:tgtEl>
                                        <p:attrNameLst>
                                          <p:attrName>ppt_x</p:attrName>
                                        </p:attrNameLst>
                                      </p:cBhvr>
                                      <p:tavLst>
                                        <p:tav tm="0">
                                          <p:val>
                                            <p:strVal val="0-#ppt_w/2"/>
                                          </p:val>
                                        </p:tav>
                                        <p:tav tm="100000">
                                          <p:val>
                                            <p:strVal val="#ppt_x"/>
                                          </p:val>
                                        </p:tav>
                                      </p:tavLst>
                                    </p:anim>
                                    <p:anim calcmode="lin" valueType="num">
                                      <p:cBhvr additive="base">
                                        <p:cTn id="33" dur="500" fill="hold"/>
                                        <p:tgtEl>
                                          <p:spTgt spid="10"/>
                                        </p:tgtEl>
                                        <p:attrNameLst>
                                          <p:attrName>ppt_y</p:attrName>
                                        </p:attrNameLst>
                                      </p:cBhvr>
                                      <p:tavLst>
                                        <p:tav tm="0">
                                          <p:val>
                                            <p:strVal val="1+#ppt_h/2"/>
                                          </p:val>
                                        </p:tav>
                                        <p:tav tm="100000">
                                          <p:val>
                                            <p:strVal val="#ppt_y"/>
                                          </p:val>
                                        </p:tav>
                                      </p:tavLst>
                                    </p:anim>
                                  </p:childTnLst>
                                </p:cTn>
                              </p:par>
                              <p:par>
                                <p:cTn id="34" presetID="2" presetClass="entr" presetSubtype="3" fill="hold" grpId="0" nodeType="withEffect">
                                  <p:stCondLst>
                                    <p:cond delay="0"/>
                                  </p:stCondLst>
                                  <p:childTnLst>
                                    <p:set>
                                      <p:cBhvr>
                                        <p:cTn id="35" dur="1" fill="hold">
                                          <p:stCondLst>
                                            <p:cond delay="0"/>
                                          </p:stCondLst>
                                        </p:cTn>
                                        <p:tgtEl>
                                          <p:spTgt spid="9"/>
                                        </p:tgtEl>
                                        <p:attrNameLst>
                                          <p:attrName>style.visibility</p:attrName>
                                        </p:attrNameLst>
                                      </p:cBhvr>
                                      <p:to>
                                        <p:strVal val="visible"/>
                                      </p:to>
                                    </p:set>
                                    <p:anim calcmode="lin" valueType="num">
                                      <p:cBhvr additive="base">
                                        <p:cTn id="36" dur="500" fill="hold"/>
                                        <p:tgtEl>
                                          <p:spTgt spid="9"/>
                                        </p:tgtEl>
                                        <p:attrNameLst>
                                          <p:attrName>ppt_x</p:attrName>
                                        </p:attrNameLst>
                                      </p:cBhvr>
                                      <p:tavLst>
                                        <p:tav tm="0">
                                          <p:val>
                                            <p:strVal val="1+#ppt_w/2"/>
                                          </p:val>
                                        </p:tav>
                                        <p:tav tm="100000">
                                          <p:val>
                                            <p:strVal val="#ppt_x"/>
                                          </p:val>
                                        </p:tav>
                                      </p:tavLst>
                                    </p:anim>
                                    <p:anim calcmode="lin" valueType="num">
                                      <p:cBhvr additive="base">
                                        <p:cTn id="37" dur="500" fill="hold"/>
                                        <p:tgtEl>
                                          <p:spTgt spid="9"/>
                                        </p:tgtEl>
                                        <p:attrNameLst>
                                          <p:attrName>ppt_y</p:attrName>
                                        </p:attrNameLst>
                                      </p:cBhvr>
                                      <p:tavLst>
                                        <p:tav tm="0">
                                          <p:val>
                                            <p:strVal val="0-#ppt_h/2"/>
                                          </p:val>
                                        </p:tav>
                                        <p:tav tm="100000">
                                          <p:val>
                                            <p:strVal val="#ppt_y"/>
                                          </p:val>
                                        </p:tav>
                                      </p:tavLst>
                                    </p:anim>
                                  </p:childTnLst>
                                </p:cTn>
                              </p:par>
                            </p:childTnLst>
                          </p:cTn>
                        </p:par>
                        <p:par>
                          <p:cTn id="38" fill="hold">
                            <p:stCondLst>
                              <p:cond delay="1150"/>
                            </p:stCondLst>
                            <p:childTnLst>
                              <p:par>
                                <p:cTn id="39" presetID="49" presetClass="entr" presetSubtype="0" decel="100000" fill="hold" grpId="0" nodeType="afterEffect">
                                  <p:stCondLst>
                                    <p:cond delay="0"/>
                                  </p:stCondLst>
                                  <p:childTnLst>
                                    <p:set>
                                      <p:cBhvr>
                                        <p:cTn id="40" dur="1" fill="hold">
                                          <p:stCondLst>
                                            <p:cond delay="0"/>
                                          </p:stCondLst>
                                        </p:cTn>
                                        <p:tgtEl>
                                          <p:spTgt spid="18"/>
                                        </p:tgtEl>
                                        <p:attrNameLst>
                                          <p:attrName>style.visibility</p:attrName>
                                        </p:attrNameLst>
                                      </p:cBhvr>
                                      <p:to>
                                        <p:strVal val="visible"/>
                                      </p:to>
                                    </p:set>
                                    <p:anim calcmode="lin" valueType="num">
                                      <p:cBhvr>
                                        <p:cTn id="41" dur="500" fill="hold"/>
                                        <p:tgtEl>
                                          <p:spTgt spid="18"/>
                                        </p:tgtEl>
                                        <p:attrNameLst>
                                          <p:attrName>ppt_w</p:attrName>
                                        </p:attrNameLst>
                                      </p:cBhvr>
                                      <p:tavLst>
                                        <p:tav tm="0">
                                          <p:val>
                                            <p:fltVal val="0"/>
                                          </p:val>
                                        </p:tav>
                                        <p:tav tm="100000">
                                          <p:val>
                                            <p:strVal val="#ppt_w"/>
                                          </p:val>
                                        </p:tav>
                                      </p:tavLst>
                                    </p:anim>
                                    <p:anim calcmode="lin" valueType="num">
                                      <p:cBhvr>
                                        <p:cTn id="42" dur="500" fill="hold"/>
                                        <p:tgtEl>
                                          <p:spTgt spid="18"/>
                                        </p:tgtEl>
                                        <p:attrNameLst>
                                          <p:attrName>ppt_h</p:attrName>
                                        </p:attrNameLst>
                                      </p:cBhvr>
                                      <p:tavLst>
                                        <p:tav tm="0">
                                          <p:val>
                                            <p:fltVal val="0"/>
                                          </p:val>
                                        </p:tav>
                                        <p:tav tm="100000">
                                          <p:val>
                                            <p:strVal val="#ppt_h"/>
                                          </p:val>
                                        </p:tav>
                                      </p:tavLst>
                                    </p:anim>
                                    <p:anim calcmode="lin" valueType="num">
                                      <p:cBhvr>
                                        <p:cTn id="43" dur="500" fill="hold"/>
                                        <p:tgtEl>
                                          <p:spTgt spid="18"/>
                                        </p:tgtEl>
                                        <p:attrNameLst>
                                          <p:attrName>style.rotation</p:attrName>
                                        </p:attrNameLst>
                                      </p:cBhvr>
                                      <p:tavLst>
                                        <p:tav tm="0">
                                          <p:val>
                                            <p:fltVal val="360"/>
                                          </p:val>
                                        </p:tav>
                                        <p:tav tm="100000">
                                          <p:val>
                                            <p:fltVal val="0"/>
                                          </p:val>
                                        </p:tav>
                                      </p:tavLst>
                                    </p:anim>
                                    <p:animEffect transition="in" filter="fade">
                                      <p:cBhvr>
                                        <p:cTn id="44" dur="500"/>
                                        <p:tgtEl>
                                          <p:spTgt spid="18"/>
                                        </p:tgtEl>
                                      </p:cBhvr>
                                    </p:animEffect>
                                  </p:childTnLst>
                                </p:cTn>
                              </p:par>
                            </p:childTnLst>
                          </p:cTn>
                        </p:par>
                        <p:par>
                          <p:cTn id="45" fill="hold">
                            <p:stCondLst>
                              <p:cond delay="1650"/>
                            </p:stCondLst>
                            <p:childTnLst>
                              <p:par>
                                <p:cTn id="46" presetID="49" presetClass="entr" presetSubtype="0" decel="100000" fill="hold" grpId="0" nodeType="afterEffect">
                                  <p:stCondLst>
                                    <p:cond delay="0"/>
                                  </p:stCondLst>
                                  <p:childTnLst>
                                    <p:set>
                                      <p:cBhvr>
                                        <p:cTn id="47" dur="1" fill="hold">
                                          <p:stCondLst>
                                            <p:cond delay="0"/>
                                          </p:stCondLst>
                                        </p:cTn>
                                        <p:tgtEl>
                                          <p:spTgt spid="20"/>
                                        </p:tgtEl>
                                        <p:attrNameLst>
                                          <p:attrName>style.visibility</p:attrName>
                                        </p:attrNameLst>
                                      </p:cBhvr>
                                      <p:to>
                                        <p:strVal val="visible"/>
                                      </p:to>
                                    </p:set>
                                    <p:anim calcmode="lin" valueType="num">
                                      <p:cBhvr>
                                        <p:cTn id="48" dur="500" fill="hold"/>
                                        <p:tgtEl>
                                          <p:spTgt spid="20"/>
                                        </p:tgtEl>
                                        <p:attrNameLst>
                                          <p:attrName>ppt_w</p:attrName>
                                        </p:attrNameLst>
                                      </p:cBhvr>
                                      <p:tavLst>
                                        <p:tav tm="0">
                                          <p:val>
                                            <p:fltVal val="0"/>
                                          </p:val>
                                        </p:tav>
                                        <p:tav tm="100000">
                                          <p:val>
                                            <p:strVal val="#ppt_w"/>
                                          </p:val>
                                        </p:tav>
                                      </p:tavLst>
                                    </p:anim>
                                    <p:anim calcmode="lin" valueType="num">
                                      <p:cBhvr>
                                        <p:cTn id="49" dur="500" fill="hold"/>
                                        <p:tgtEl>
                                          <p:spTgt spid="20"/>
                                        </p:tgtEl>
                                        <p:attrNameLst>
                                          <p:attrName>ppt_h</p:attrName>
                                        </p:attrNameLst>
                                      </p:cBhvr>
                                      <p:tavLst>
                                        <p:tav tm="0">
                                          <p:val>
                                            <p:fltVal val="0"/>
                                          </p:val>
                                        </p:tav>
                                        <p:tav tm="100000">
                                          <p:val>
                                            <p:strVal val="#ppt_h"/>
                                          </p:val>
                                        </p:tav>
                                      </p:tavLst>
                                    </p:anim>
                                    <p:anim calcmode="lin" valueType="num">
                                      <p:cBhvr>
                                        <p:cTn id="50" dur="500" fill="hold"/>
                                        <p:tgtEl>
                                          <p:spTgt spid="20"/>
                                        </p:tgtEl>
                                        <p:attrNameLst>
                                          <p:attrName>style.rotation</p:attrName>
                                        </p:attrNameLst>
                                      </p:cBhvr>
                                      <p:tavLst>
                                        <p:tav tm="0">
                                          <p:val>
                                            <p:fltVal val="360"/>
                                          </p:val>
                                        </p:tav>
                                        <p:tav tm="100000">
                                          <p:val>
                                            <p:fltVal val="0"/>
                                          </p:val>
                                        </p:tav>
                                      </p:tavLst>
                                    </p:anim>
                                    <p:animEffect transition="in" filter="fade">
                                      <p:cBhvr>
                                        <p:cTn id="5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 grpId="0" animBg="1"/>
      <p:bldP spid="3" grpId="0" animBg="1"/>
      <p:bldP spid="4" grpId="0" animBg="1"/>
      <p:bldP spid="9" grpId="0" animBg="1"/>
      <p:bldP spid="10" grpId="0" animBg="1"/>
      <p:bldP spid="11" grpId="0" animBg="1"/>
      <p:bldP spid="12" grpId="0" animBg="1"/>
      <p:bldP spid="18" grpId="0"/>
      <p:bldP spid="2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59"/>
          <p:cNvSpPr txBox="1">
            <a:spLocks noChangeArrowheads="1"/>
          </p:cNvSpPr>
          <p:nvPr/>
        </p:nvSpPr>
        <p:spPr bwMode="auto">
          <a:xfrm>
            <a:off x="328182" y="2660350"/>
            <a:ext cx="2349834" cy="1495794"/>
          </a:xfrm>
          <a:prstGeom prst="rect">
            <a:avLst/>
          </a:prstGeom>
          <a:noFill/>
          <a:ln>
            <a:noFill/>
          </a:ln>
        </p:spPr>
        <p:txBody>
          <a:bodyPr wrap="square" anchor="ct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defTabSz="914377">
              <a:lnSpc>
                <a:spcPct val="120000"/>
              </a:lnSpc>
              <a:defRPr/>
            </a:pPr>
            <a:r>
              <a:rPr lang="zh-CN" altLang="en-US" sz="4800" b="1" kern="0" dirty="0">
                <a:solidFill>
                  <a:schemeClr val="bg1"/>
                </a:solidFill>
                <a:latin typeface="微软雅黑" pitchFamily="34" charset="-122"/>
                <a:ea typeface="微软雅黑" pitchFamily="34" charset="-122"/>
              </a:rPr>
              <a:t>目录</a:t>
            </a:r>
            <a:r>
              <a:rPr lang="en-US" altLang="zh-CN" sz="2800" kern="0" dirty="0">
                <a:solidFill>
                  <a:schemeClr val="bg1"/>
                </a:solidFill>
                <a:latin typeface="微软雅黑" pitchFamily="34" charset="-122"/>
                <a:ea typeface="微软雅黑" pitchFamily="34" charset="-122"/>
              </a:rPr>
              <a:t>Contents</a:t>
            </a:r>
            <a:endParaRPr lang="en-US" altLang="ko-KR" sz="2800" kern="0" dirty="0">
              <a:solidFill>
                <a:schemeClr val="bg1"/>
              </a:solidFill>
              <a:latin typeface="微软雅黑" pitchFamily="34" charset="-122"/>
              <a:ea typeface="微软雅黑" pitchFamily="34" charset="-122"/>
            </a:endParaRPr>
          </a:p>
        </p:txBody>
      </p:sp>
      <p:sp>
        <p:nvSpPr>
          <p:cNvPr id="13" name="TextBox 64"/>
          <p:cNvSpPr txBox="1"/>
          <p:nvPr/>
        </p:nvSpPr>
        <p:spPr>
          <a:xfrm>
            <a:off x="7116634" y="2145653"/>
            <a:ext cx="3049921" cy="523220"/>
          </a:xfrm>
          <a:prstGeom prst="rect">
            <a:avLst/>
          </a:prstGeom>
          <a:noFill/>
        </p:spPr>
        <p:txBody>
          <a:bodyPr wrap="square" rtlCol="0" anchor="ctr">
            <a:spAutoFit/>
          </a:bodyPr>
          <a:lstStyle>
            <a:defPPr>
              <a:defRPr lang="zh-CN"/>
            </a:defPPr>
            <a:lvl1pPr>
              <a:defRPr sz="3000" b="1">
                <a:solidFill>
                  <a:schemeClr val="bg1"/>
                </a:solidFill>
                <a:latin typeface="微软雅黑" panose="020B0503020204020204" pitchFamily="34" charset="-122"/>
                <a:ea typeface="微软雅黑" panose="020B0503020204020204" pitchFamily="34" charset="-122"/>
              </a:defRPr>
            </a:lvl1pPr>
          </a:lstStyle>
          <a:p>
            <a:pPr algn="ctr" fontAlgn="ctr"/>
            <a:r>
              <a:rPr lang="zh-CN" altLang="en-US" sz="2800" dirty="0">
                <a:solidFill>
                  <a:schemeClr val="accent4"/>
                </a:solidFill>
                <a:effectLst>
                  <a:innerShdw blurRad="76200" dist="50800" dir="13500000">
                    <a:prstClr val="black">
                      <a:alpha val="50000"/>
                    </a:prstClr>
                  </a:innerShdw>
                </a:effectLst>
              </a:rPr>
              <a:t>迭代算法</a:t>
            </a:r>
          </a:p>
        </p:txBody>
      </p:sp>
      <p:grpSp>
        <p:nvGrpSpPr>
          <p:cNvPr id="33" name="组合 32"/>
          <p:cNvGrpSpPr/>
          <p:nvPr/>
        </p:nvGrpSpPr>
        <p:grpSpPr>
          <a:xfrm>
            <a:off x="6352138" y="1774114"/>
            <a:ext cx="1285345" cy="1285345"/>
            <a:chOff x="6250540" y="613906"/>
            <a:chExt cx="1285345" cy="1285345"/>
          </a:xfrm>
        </p:grpSpPr>
        <p:sp>
          <p:nvSpPr>
            <p:cNvPr id="12" name="文本框 11"/>
            <p:cNvSpPr txBox="1"/>
            <p:nvPr/>
          </p:nvSpPr>
          <p:spPr>
            <a:xfrm>
              <a:off x="6541995" y="871858"/>
              <a:ext cx="702435" cy="769441"/>
            </a:xfrm>
            <a:prstGeom prst="rect">
              <a:avLst/>
            </a:prstGeom>
            <a:noFill/>
          </p:spPr>
          <p:txBody>
            <a:bodyPr wrap="none" rtlCol="0">
              <a:spAutoFit/>
            </a:bodyPr>
            <a:lstStyle/>
            <a:p>
              <a:pPr algn="ctr"/>
              <a:r>
                <a:rPr lang="en-US" altLang="zh-CN" sz="4400" dirty="0">
                  <a:solidFill>
                    <a:schemeClr val="accent1"/>
                  </a:solidFill>
                  <a:effectLst>
                    <a:innerShdw blurRad="101600" dist="63500" dir="16200000">
                      <a:prstClr val="black">
                        <a:alpha val="50000"/>
                      </a:prstClr>
                    </a:innerShdw>
                  </a:effectLst>
                  <a:latin typeface="Impact" panose="020B0806030902050204" pitchFamily="34" charset="0"/>
                </a:rPr>
                <a:t>01</a:t>
              </a:r>
              <a:endParaRPr lang="zh-CN" altLang="en-US" sz="4400" dirty="0">
                <a:solidFill>
                  <a:schemeClr val="accent1"/>
                </a:solidFill>
                <a:effectLst>
                  <a:innerShdw blurRad="101600" dist="63500" dir="16200000">
                    <a:prstClr val="black">
                      <a:alpha val="50000"/>
                    </a:prstClr>
                  </a:innerShdw>
                </a:effectLst>
                <a:latin typeface="Impact" panose="020B0806030902050204" pitchFamily="34" charset="0"/>
              </a:endParaRPr>
            </a:p>
          </p:txBody>
        </p:sp>
        <p:sp>
          <p:nvSpPr>
            <p:cNvPr id="16" name="同心圆 15"/>
            <p:cNvSpPr/>
            <p:nvPr/>
          </p:nvSpPr>
          <p:spPr>
            <a:xfrm>
              <a:off x="6250540" y="613906"/>
              <a:ext cx="1285345" cy="1285345"/>
            </a:xfrm>
            <a:prstGeom prst="donut">
              <a:avLst>
                <a:gd name="adj" fmla="val 14336"/>
              </a:avLst>
            </a:prstGeom>
            <a:solidFill>
              <a:schemeClr val="accent1"/>
            </a:solidFill>
            <a:ln>
              <a:noFill/>
            </a:ln>
            <a:effectLst>
              <a:innerShdw blurRad="101600" dist="381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grpSp>
        <p:nvGrpSpPr>
          <p:cNvPr id="34" name="组合 33"/>
          <p:cNvGrpSpPr/>
          <p:nvPr/>
        </p:nvGrpSpPr>
        <p:grpSpPr>
          <a:xfrm>
            <a:off x="6352138" y="3250562"/>
            <a:ext cx="1285345" cy="1285345"/>
            <a:chOff x="6250540" y="2090354"/>
            <a:chExt cx="1285345" cy="1285345"/>
          </a:xfrm>
        </p:grpSpPr>
        <p:sp>
          <p:nvSpPr>
            <p:cNvPr id="17" name="文本框 16"/>
            <p:cNvSpPr txBox="1"/>
            <p:nvPr/>
          </p:nvSpPr>
          <p:spPr>
            <a:xfrm>
              <a:off x="6507530" y="2348306"/>
              <a:ext cx="771365" cy="769441"/>
            </a:xfrm>
            <a:prstGeom prst="rect">
              <a:avLst/>
            </a:prstGeom>
            <a:noFill/>
          </p:spPr>
          <p:txBody>
            <a:bodyPr wrap="none" rtlCol="0">
              <a:spAutoFit/>
            </a:bodyPr>
            <a:lstStyle/>
            <a:p>
              <a:pPr algn="ctr"/>
              <a:r>
                <a:rPr lang="en-US" altLang="zh-CN" sz="4400" dirty="0">
                  <a:solidFill>
                    <a:schemeClr val="accent2"/>
                  </a:solidFill>
                  <a:effectLst>
                    <a:innerShdw blurRad="101600" dist="63500" dir="16200000">
                      <a:prstClr val="black">
                        <a:alpha val="50000"/>
                      </a:prstClr>
                    </a:innerShdw>
                  </a:effectLst>
                  <a:latin typeface="Impact" panose="020B0806030902050204" pitchFamily="34" charset="0"/>
                </a:rPr>
                <a:t>02</a:t>
              </a:r>
              <a:endParaRPr lang="zh-CN" altLang="en-US" sz="4400" dirty="0">
                <a:solidFill>
                  <a:schemeClr val="accent2"/>
                </a:solidFill>
                <a:effectLst>
                  <a:innerShdw blurRad="101600" dist="63500" dir="16200000">
                    <a:prstClr val="black">
                      <a:alpha val="50000"/>
                    </a:prstClr>
                  </a:innerShdw>
                </a:effectLst>
                <a:latin typeface="Impact" panose="020B0806030902050204" pitchFamily="34" charset="0"/>
              </a:endParaRPr>
            </a:p>
          </p:txBody>
        </p:sp>
        <p:sp>
          <p:nvSpPr>
            <p:cNvPr id="19" name="同心圆 18"/>
            <p:cNvSpPr/>
            <p:nvPr/>
          </p:nvSpPr>
          <p:spPr>
            <a:xfrm>
              <a:off x="6250540" y="2090354"/>
              <a:ext cx="1285345" cy="1285345"/>
            </a:xfrm>
            <a:prstGeom prst="donut">
              <a:avLst>
                <a:gd name="adj" fmla="val 14336"/>
              </a:avLst>
            </a:prstGeom>
            <a:solidFill>
              <a:schemeClr val="accent2"/>
            </a:solidFill>
            <a:ln>
              <a:noFill/>
            </a:ln>
            <a:effectLst>
              <a:innerShdw blurRad="101600" dist="381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sp>
        <p:nvSpPr>
          <p:cNvPr id="20" name="TextBox 64"/>
          <p:cNvSpPr txBox="1"/>
          <p:nvPr/>
        </p:nvSpPr>
        <p:spPr>
          <a:xfrm>
            <a:off x="7116634" y="3642218"/>
            <a:ext cx="2882772" cy="523220"/>
          </a:xfrm>
          <a:prstGeom prst="rect">
            <a:avLst/>
          </a:prstGeom>
          <a:noFill/>
        </p:spPr>
        <p:txBody>
          <a:bodyPr wrap="square" rtlCol="0" anchor="ctr">
            <a:spAutoFit/>
          </a:bodyPr>
          <a:lstStyle>
            <a:defPPr>
              <a:defRPr lang="zh-CN"/>
            </a:defPPr>
            <a:lvl1pPr>
              <a:defRPr sz="3000" b="1">
                <a:solidFill>
                  <a:schemeClr val="bg1"/>
                </a:solidFill>
                <a:latin typeface="微软雅黑" panose="020B0503020204020204" pitchFamily="34" charset="-122"/>
                <a:ea typeface="微软雅黑" panose="020B0503020204020204" pitchFamily="34" charset="-122"/>
              </a:defRPr>
            </a:lvl1pPr>
          </a:lstStyle>
          <a:p>
            <a:pPr algn="ctr" fontAlgn="ctr"/>
            <a:r>
              <a:rPr lang="zh-CN" altLang="en-US" sz="2800" dirty="0">
                <a:solidFill>
                  <a:schemeClr val="accent2"/>
                </a:solidFill>
                <a:effectLst>
                  <a:innerShdw blurRad="76200" dist="50800" dir="13500000">
                    <a:prstClr val="black">
                      <a:alpha val="50000"/>
                    </a:prstClr>
                  </a:innerShdw>
                </a:effectLst>
              </a:rPr>
              <a:t>蛮力法</a:t>
            </a:r>
          </a:p>
        </p:txBody>
      </p:sp>
    </p:spTree>
    <p:extLst>
      <p:ext uri="{BB962C8B-B14F-4D97-AF65-F5344CB8AC3E}">
        <p14:creationId xmlns:p14="http://schemas.microsoft.com/office/powerpoint/2010/main" val="255600034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5" presetClass="entr" presetSubtype="0" fill="hold" nodeType="after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fade">
                                      <p:cBhvr>
                                        <p:cTn id="12" dur="600"/>
                                        <p:tgtEl>
                                          <p:spTgt spid="33"/>
                                        </p:tgtEl>
                                      </p:cBhvr>
                                    </p:animEffect>
                                    <p:anim calcmode="lin" valueType="num">
                                      <p:cBhvr>
                                        <p:cTn id="13" dur="600" fill="hold"/>
                                        <p:tgtEl>
                                          <p:spTgt spid="33"/>
                                        </p:tgtEl>
                                        <p:attrNameLst>
                                          <p:attrName>ppt_w</p:attrName>
                                        </p:attrNameLst>
                                      </p:cBhvr>
                                      <p:tavLst>
                                        <p:tav tm="0" fmla="#ppt_w*sin(2.5*pi*$)">
                                          <p:val>
                                            <p:fltVal val="0"/>
                                          </p:val>
                                        </p:tav>
                                        <p:tav tm="100000">
                                          <p:val>
                                            <p:fltVal val="1"/>
                                          </p:val>
                                        </p:tav>
                                      </p:tavLst>
                                    </p:anim>
                                    <p:anim calcmode="lin" valueType="num">
                                      <p:cBhvr>
                                        <p:cTn id="14" dur="600" fill="hold"/>
                                        <p:tgtEl>
                                          <p:spTgt spid="33"/>
                                        </p:tgtEl>
                                        <p:attrNameLst>
                                          <p:attrName>ppt_h</p:attrName>
                                        </p:attrNameLst>
                                      </p:cBhvr>
                                      <p:tavLst>
                                        <p:tav tm="0">
                                          <p:val>
                                            <p:strVal val="#ppt_h"/>
                                          </p:val>
                                        </p:tav>
                                        <p:tav tm="100000">
                                          <p:val>
                                            <p:strVal val="#ppt_h"/>
                                          </p:val>
                                        </p:tav>
                                      </p:tavLst>
                                    </p:anim>
                                  </p:childTnLst>
                                </p:cTn>
                              </p:par>
                            </p:childTnLst>
                          </p:cTn>
                        </p:par>
                        <p:par>
                          <p:cTn id="15" fill="hold">
                            <p:stCondLst>
                              <p:cond delay="1100"/>
                            </p:stCondLst>
                            <p:childTnLst>
                              <p:par>
                                <p:cTn id="16" presetID="22" presetClass="entr" presetSubtype="8" fill="hold" grpId="0" nodeType="after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wipe(left)">
                                      <p:cBhvr>
                                        <p:cTn id="18" dur="500"/>
                                        <p:tgtEl>
                                          <p:spTgt spid="13"/>
                                        </p:tgtEl>
                                      </p:cBhvr>
                                    </p:animEffect>
                                  </p:childTnLst>
                                </p:cTn>
                              </p:par>
                            </p:childTnLst>
                          </p:cTn>
                        </p:par>
                        <p:par>
                          <p:cTn id="19" fill="hold">
                            <p:stCondLst>
                              <p:cond delay="1600"/>
                            </p:stCondLst>
                            <p:childTnLst>
                              <p:par>
                                <p:cTn id="20" presetID="45" presetClass="entr" presetSubtype="0" fill="hold" nodeType="after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fade">
                                      <p:cBhvr>
                                        <p:cTn id="22" dur="600"/>
                                        <p:tgtEl>
                                          <p:spTgt spid="34"/>
                                        </p:tgtEl>
                                      </p:cBhvr>
                                    </p:animEffect>
                                    <p:anim calcmode="lin" valueType="num">
                                      <p:cBhvr>
                                        <p:cTn id="23" dur="600" fill="hold"/>
                                        <p:tgtEl>
                                          <p:spTgt spid="34"/>
                                        </p:tgtEl>
                                        <p:attrNameLst>
                                          <p:attrName>ppt_w</p:attrName>
                                        </p:attrNameLst>
                                      </p:cBhvr>
                                      <p:tavLst>
                                        <p:tav tm="0" fmla="#ppt_w*sin(2.5*pi*$)">
                                          <p:val>
                                            <p:fltVal val="0"/>
                                          </p:val>
                                        </p:tav>
                                        <p:tav tm="100000">
                                          <p:val>
                                            <p:fltVal val="1"/>
                                          </p:val>
                                        </p:tav>
                                      </p:tavLst>
                                    </p:anim>
                                    <p:anim calcmode="lin" valueType="num">
                                      <p:cBhvr>
                                        <p:cTn id="24" dur="600" fill="hold"/>
                                        <p:tgtEl>
                                          <p:spTgt spid="34"/>
                                        </p:tgtEl>
                                        <p:attrNameLst>
                                          <p:attrName>ppt_h</p:attrName>
                                        </p:attrNameLst>
                                      </p:cBhvr>
                                      <p:tavLst>
                                        <p:tav tm="0">
                                          <p:val>
                                            <p:strVal val="#ppt_h"/>
                                          </p:val>
                                        </p:tav>
                                        <p:tav tm="100000">
                                          <p:val>
                                            <p:strVal val="#ppt_h"/>
                                          </p:val>
                                        </p:tav>
                                      </p:tavLst>
                                    </p:anim>
                                  </p:childTnLst>
                                </p:cTn>
                              </p:par>
                            </p:childTnLst>
                          </p:cTn>
                        </p:par>
                        <p:par>
                          <p:cTn id="25" fill="hold">
                            <p:stCondLst>
                              <p:cond delay="2200"/>
                            </p:stCondLst>
                            <p:childTnLst>
                              <p:par>
                                <p:cTn id="26" presetID="22" presetClass="entr" presetSubtype="8" fill="hold" grpId="0" nodeType="after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wipe(left)">
                                      <p:cBhvr>
                                        <p:cTn id="28"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2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椭圆 33"/>
          <p:cNvSpPr/>
          <p:nvPr/>
        </p:nvSpPr>
        <p:spPr>
          <a:xfrm>
            <a:off x="5183226" y="1511893"/>
            <a:ext cx="1825548" cy="1825548"/>
          </a:xfrm>
          <a:prstGeom prst="ellipse">
            <a:avLst/>
          </a:prstGeom>
          <a:ln>
            <a:noFill/>
          </a:ln>
          <a:effectLst>
            <a:innerShdw blurRad="127000" dist="635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8"/>
          <p:cNvSpPr txBox="1"/>
          <p:nvPr/>
        </p:nvSpPr>
        <p:spPr>
          <a:xfrm>
            <a:off x="5533186" y="1762948"/>
            <a:ext cx="1125628" cy="1323439"/>
          </a:xfrm>
          <a:prstGeom prst="rect">
            <a:avLst/>
          </a:prstGeom>
          <a:noFill/>
        </p:spPr>
        <p:txBody>
          <a:bodyPr wrap="none" rtlCol="0">
            <a:spAutoFit/>
          </a:bodyPr>
          <a:lstStyle/>
          <a:p>
            <a:pPr algn="ctr"/>
            <a:r>
              <a:rPr lang="en-US" altLang="zh-CN" sz="8000" dirty="0">
                <a:solidFill>
                  <a:schemeClr val="bg1"/>
                </a:solidFill>
                <a:effectLst>
                  <a:innerShdw blurRad="127000" dist="63500" dir="16200000">
                    <a:prstClr val="black">
                      <a:alpha val="50000"/>
                    </a:prstClr>
                  </a:innerShdw>
                </a:effectLst>
                <a:latin typeface="Impact" panose="020B0806030902050204" pitchFamily="34" charset="0"/>
              </a:rPr>
              <a:t>01</a:t>
            </a:r>
            <a:endParaRPr lang="zh-CN" altLang="en-US" sz="8000" dirty="0">
              <a:solidFill>
                <a:schemeClr val="bg1"/>
              </a:solidFill>
              <a:effectLst>
                <a:innerShdw blurRad="127000" dist="63500" dir="16200000">
                  <a:prstClr val="black">
                    <a:alpha val="50000"/>
                  </a:prstClr>
                </a:innerShdw>
              </a:effectLst>
              <a:latin typeface="Impact" panose="020B0806030902050204" pitchFamily="34" charset="0"/>
            </a:endParaRPr>
          </a:p>
        </p:txBody>
      </p:sp>
      <p:sp>
        <p:nvSpPr>
          <p:cNvPr id="30" name="TextBox 64"/>
          <p:cNvSpPr txBox="1"/>
          <p:nvPr/>
        </p:nvSpPr>
        <p:spPr>
          <a:xfrm>
            <a:off x="2641600" y="3503111"/>
            <a:ext cx="7172960" cy="646331"/>
          </a:xfrm>
          <a:prstGeom prst="rect">
            <a:avLst/>
          </a:prstGeom>
          <a:noFill/>
        </p:spPr>
        <p:txBody>
          <a:bodyPr wrap="square" rtlCol="0" anchor="ctr">
            <a:spAutoFit/>
          </a:bodyPr>
          <a:lstStyle>
            <a:defPPr>
              <a:defRPr lang="zh-CN"/>
            </a:defPPr>
            <a:lvl1pPr>
              <a:defRPr sz="3000" b="1">
                <a:solidFill>
                  <a:schemeClr val="bg1"/>
                </a:solidFill>
                <a:latin typeface="微软雅黑" panose="020B0503020204020204" pitchFamily="34" charset="-122"/>
                <a:ea typeface="微软雅黑" panose="020B0503020204020204" pitchFamily="34" charset="-122"/>
              </a:defRPr>
            </a:lvl1pPr>
          </a:lstStyle>
          <a:p>
            <a:pPr algn="ctr" fontAlgn="ctr"/>
            <a:r>
              <a:rPr lang="zh-CN" altLang="en-US" sz="3600" dirty="0">
                <a:solidFill>
                  <a:schemeClr val="accent4"/>
                </a:solidFill>
                <a:effectLst>
                  <a:innerShdw blurRad="76200" dist="50800" dir="13500000">
                    <a:prstClr val="black">
                      <a:alpha val="50000"/>
                    </a:prstClr>
                  </a:innerShdw>
                </a:effectLst>
              </a:rPr>
              <a:t>迭代算法</a:t>
            </a:r>
          </a:p>
        </p:txBody>
      </p:sp>
      <p:sp>
        <p:nvSpPr>
          <p:cNvPr id="33" name="矩形 47"/>
          <p:cNvSpPr>
            <a:spLocks noChangeArrowheads="1"/>
          </p:cNvSpPr>
          <p:nvPr/>
        </p:nvSpPr>
        <p:spPr bwMode="auto">
          <a:xfrm>
            <a:off x="3753394" y="4406552"/>
            <a:ext cx="5095966" cy="1865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20000"/>
              </a:lnSpc>
              <a:spcBef>
                <a:spcPct val="0"/>
              </a:spcBef>
              <a:buNone/>
            </a:pPr>
            <a:r>
              <a:rPr lang="zh-CN" altLang="en-US" sz="2400" dirty="0">
                <a:solidFill>
                  <a:schemeClr val="tx1">
                    <a:lumMod val="75000"/>
                    <a:lumOff val="25000"/>
                  </a:schemeClr>
                </a:solidFill>
                <a:sym typeface="微软雅黑" pitchFamily="34" charset="-122"/>
              </a:rPr>
              <a:t>迭代法</a:t>
            </a:r>
            <a:r>
              <a:rPr lang="en-US" altLang="zh-CN" sz="2400" dirty="0">
                <a:solidFill>
                  <a:schemeClr val="tx1">
                    <a:lumMod val="75000"/>
                    <a:lumOff val="25000"/>
                  </a:schemeClr>
                </a:solidFill>
                <a:sym typeface="微软雅黑" pitchFamily="34" charset="-122"/>
              </a:rPr>
              <a:t>(iteration)</a:t>
            </a:r>
            <a:r>
              <a:rPr lang="zh-CN" altLang="en-US" sz="2400" dirty="0">
                <a:solidFill>
                  <a:schemeClr val="tx1">
                    <a:lumMod val="75000"/>
                    <a:lumOff val="25000"/>
                  </a:schemeClr>
                </a:solidFill>
                <a:sym typeface="微软雅黑" pitchFamily="34" charset="-122"/>
              </a:rPr>
              <a:t>也称“辗转法”，是一种不断用变量的旧值递推出新值的解决问题的方法。一般适用于数值计算，比如，累加，累乘等。</a:t>
            </a:r>
          </a:p>
        </p:txBody>
      </p:sp>
    </p:spTree>
    <p:extLst>
      <p:ext uri="{BB962C8B-B14F-4D97-AF65-F5344CB8AC3E}">
        <p14:creationId xmlns:p14="http://schemas.microsoft.com/office/powerpoint/2010/main" val="77263422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p:cTn id="7" dur="350" fill="hold"/>
                                        <p:tgtEl>
                                          <p:spTgt spid="34"/>
                                        </p:tgtEl>
                                        <p:attrNameLst>
                                          <p:attrName>ppt_w</p:attrName>
                                        </p:attrNameLst>
                                      </p:cBhvr>
                                      <p:tavLst>
                                        <p:tav tm="0">
                                          <p:val>
                                            <p:strVal val="#ppt_w+.3"/>
                                          </p:val>
                                        </p:tav>
                                        <p:tav tm="100000">
                                          <p:val>
                                            <p:strVal val="#ppt_w"/>
                                          </p:val>
                                        </p:tav>
                                      </p:tavLst>
                                    </p:anim>
                                    <p:anim calcmode="lin" valueType="num">
                                      <p:cBhvr>
                                        <p:cTn id="8" dur="350" fill="hold"/>
                                        <p:tgtEl>
                                          <p:spTgt spid="34"/>
                                        </p:tgtEl>
                                        <p:attrNameLst>
                                          <p:attrName>ppt_h</p:attrName>
                                        </p:attrNameLst>
                                      </p:cBhvr>
                                      <p:tavLst>
                                        <p:tav tm="0">
                                          <p:val>
                                            <p:strVal val="#ppt_h"/>
                                          </p:val>
                                        </p:tav>
                                        <p:tav tm="100000">
                                          <p:val>
                                            <p:strVal val="#ppt_h"/>
                                          </p:val>
                                        </p:tav>
                                      </p:tavLst>
                                    </p:anim>
                                    <p:animEffect transition="in" filter="fade">
                                      <p:cBhvr>
                                        <p:cTn id="9" dur="350"/>
                                        <p:tgtEl>
                                          <p:spTgt spid="34"/>
                                        </p:tgtEl>
                                      </p:cBhvr>
                                    </p:animEffect>
                                  </p:childTnLst>
                                </p:cTn>
                              </p:par>
                            </p:childTnLst>
                          </p:cTn>
                        </p:par>
                        <p:par>
                          <p:cTn id="10" fill="hold">
                            <p:stCondLst>
                              <p:cond delay="350"/>
                            </p:stCondLst>
                            <p:childTnLst>
                              <p:par>
                                <p:cTn id="11" presetID="53" presetClass="entr" presetSubtype="16" fill="hold" grpId="0" nodeType="afterEffect">
                                  <p:stCondLst>
                                    <p:cond delay="250"/>
                                  </p:stCondLst>
                                  <p:childTnLst>
                                    <p:set>
                                      <p:cBhvr>
                                        <p:cTn id="12" dur="1" fill="hold">
                                          <p:stCondLst>
                                            <p:cond delay="0"/>
                                          </p:stCondLst>
                                        </p:cTn>
                                        <p:tgtEl>
                                          <p:spTgt spid="29"/>
                                        </p:tgtEl>
                                        <p:attrNameLst>
                                          <p:attrName>style.visibility</p:attrName>
                                        </p:attrNameLst>
                                      </p:cBhvr>
                                      <p:to>
                                        <p:strVal val="visible"/>
                                      </p:to>
                                    </p:set>
                                    <p:anim calcmode="lin" valueType="num">
                                      <p:cBhvr>
                                        <p:cTn id="13" dur="500" fill="hold"/>
                                        <p:tgtEl>
                                          <p:spTgt spid="29"/>
                                        </p:tgtEl>
                                        <p:attrNameLst>
                                          <p:attrName>ppt_w</p:attrName>
                                        </p:attrNameLst>
                                      </p:cBhvr>
                                      <p:tavLst>
                                        <p:tav tm="0">
                                          <p:val>
                                            <p:fltVal val="0"/>
                                          </p:val>
                                        </p:tav>
                                        <p:tav tm="100000">
                                          <p:val>
                                            <p:strVal val="#ppt_w"/>
                                          </p:val>
                                        </p:tav>
                                      </p:tavLst>
                                    </p:anim>
                                    <p:anim calcmode="lin" valueType="num">
                                      <p:cBhvr>
                                        <p:cTn id="14" dur="500" fill="hold"/>
                                        <p:tgtEl>
                                          <p:spTgt spid="29"/>
                                        </p:tgtEl>
                                        <p:attrNameLst>
                                          <p:attrName>ppt_h</p:attrName>
                                        </p:attrNameLst>
                                      </p:cBhvr>
                                      <p:tavLst>
                                        <p:tav tm="0">
                                          <p:val>
                                            <p:fltVal val="0"/>
                                          </p:val>
                                        </p:tav>
                                        <p:tav tm="100000">
                                          <p:val>
                                            <p:strVal val="#ppt_h"/>
                                          </p:val>
                                        </p:tav>
                                      </p:tavLst>
                                    </p:anim>
                                    <p:animEffect transition="in" filter="fade">
                                      <p:cBhvr>
                                        <p:cTn id="15" dur="500"/>
                                        <p:tgtEl>
                                          <p:spTgt spid="29"/>
                                        </p:tgtEl>
                                      </p:cBhvr>
                                    </p:animEffect>
                                  </p:childTnLst>
                                </p:cTn>
                              </p:par>
                            </p:childTnLst>
                          </p:cTn>
                        </p:par>
                        <p:par>
                          <p:cTn id="16" fill="hold">
                            <p:stCondLst>
                              <p:cond delay="1100"/>
                            </p:stCondLst>
                            <p:childTnLst>
                              <p:par>
                                <p:cTn id="17" presetID="14" presetClass="entr" presetSubtype="10" fill="hold" grpId="0" nodeType="afterEffect">
                                  <p:stCondLst>
                                    <p:cond delay="0"/>
                                  </p:stCondLst>
                                  <p:childTnLst>
                                    <p:set>
                                      <p:cBhvr>
                                        <p:cTn id="18" dur="1" fill="hold">
                                          <p:stCondLst>
                                            <p:cond delay="0"/>
                                          </p:stCondLst>
                                        </p:cTn>
                                        <p:tgtEl>
                                          <p:spTgt spid="30"/>
                                        </p:tgtEl>
                                        <p:attrNameLst>
                                          <p:attrName>style.visibility</p:attrName>
                                        </p:attrNameLst>
                                      </p:cBhvr>
                                      <p:to>
                                        <p:strVal val="visible"/>
                                      </p:to>
                                    </p:set>
                                    <p:animEffect transition="in" filter="randombar(horizontal)">
                                      <p:cBhvr>
                                        <p:cTn id="19" dur="500"/>
                                        <p:tgtEl>
                                          <p:spTgt spid="30"/>
                                        </p:tgtEl>
                                      </p:cBhvr>
                                    </p:animEffect>
                                  </p:childTnLst>
                                </p:cTn>
                              </p:par>
                            </p:childTnLst>
                          </p:cTn>
                        </p:par>
                        <p:par>
                          <p:cTn id="20" fill="hold">
                            <p:stCondLst>
                              <p:cond delay="1600"/>
                            </p:stCondLst>
                            <p:childTnLst>
                              <p:par>
                                <p:cTn id="21" presetID="14" presetClass="entr" presetSubtype="10" fill="hold" grpId="0" nodeType="afterEffect">
                                  <p:stCondLst>
                                    <p:cond delay="0"/>
                                  </p:stCondLst>
                                  <p:childTnLst>
                                    <p:set>
                                      <p:cBhvr>
                                        <p:cTn id="22" dur="1" fill="hold">
                                          <p:stCondLst>
                                            <p:cond delay="0"/>
                                          </p:stCondLst>
                                        </p:cTn>
                                        <p:tgtEl>
                                          <p:spTgt spid="33"/>
                                        </p:tgtEl>
                                        <p:attrNameLst>
                                          <p:attrName>style.visibility</p:attrName>
                                        </p:attrNameLst>
                                      </p:cBhvr>
                                      <p:to>
                                        <p:strVal val="visible"/>
                                      </p:to>
                                    </p:set>
                                    <p:animEffect transition="in" filter="randombar(horizontal)">
                                      <p:cBhvr>
                                        <p:cTn id="23"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29" grpId="0"/>
      <p:bldP spid="30" grpId="0"/>
      <p:bldP spid="3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矩形 42"/>
          <p:cNvSpPr>
            <a:spLocks noChangeArrowheads="1"/>
          </p:cNvSpPr>
          <p:nvPr/>
        </p:nvSpPr>
        <p:spPr bwMode="auto">
          <a:xfrm>
            <a:off x="3971618" y="624854"/>
            <a:ext cx="3552557"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a:spcBef>
                <a:spcPct val="0"/>
              </a:spcBef>
              <a:buNone/>
            </a:pPr>
            <a:r>
              <a:rPr lang="zh-CN" altLang="en-US" dirty="0"/>
              <a:t>迭代法的求解步骤</a:t>
            </a:r>
            <a:endParaRPr lang="zh-CN" altLang="en-US" b="1" dirty="0">
              <a:solidFill>
                <a:schemeClr val="tx1">
                  <a:lumMod val="65000"/>
                  <a:lumOff val="35000"/>
                </a:schemeClr>
              </a:solidFill>
              <a:latin typeface="Arial" panose="020B0604020202020204" pitchFamily="34" charset="0"/>
              <a:ea typeface="宋体" pitchFamily="2" charset="-122"/>
              <a:cs typeface="Arial" panose="020B0604020202020204" pitchFamily="34" charset="0"/>
            </a:endParaRPr>
          </a:p>
        </p:txBody>
      </p:sp>
      <p:sp>
        <p:nvSpPr>
          <p:cNvPr id="19" name="矩形 18"/>
          <p:cNvSpPr/>
          <p:nvPr/>
        </p:nvSpPr>
        <p:spPr>
          <a:xfrm>
            <a:off x="780951" y="1554009"/>
            <a:ext cx="10639320" cy="1053004"/>
          </a:xfrm>
          <a:prstGeom prst="rect">
            <a:avLst/>
          </a:prstGeom>
          <a:gradFill>
            <a:gsLst>
              <a:gs pos="0">
                <a:srgbClr val="F7F7F7"/>
              </a:gs>
              <a:gs pos="42000">
                <a:schemeClr val="bg1">
                  <a:lumMod val="85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pPr>
            <a:r>
              <a:rPr lang="en-US" altLang="zh-CN" sz="2400" dirty="0">
                <a:solidFill>
                  <a:schemeClr val="tx1"/>
                </a:solidFill>
              </a:rPr>
              <a:t>1</a:t>
            </a:r>
            <a:r>
              <a:rPr lang="zh-CN" altLang="en-US" sz="2400" dirty="0">
                <a:solidFill>
                  <a:schemeClr val="tx1"/>
                </a:solidFill>
              </a:rPr>
              <a:t>）确定迭代模型：分析前一个（或几个）值与其下一个值得迭代关系数学模型，最终迭代出求解的目标。（</a:t>
            </a:r>
            <a:r>
              <a:rPr lang="zh-CN" altLang="en-US" sz="2400" dirty="0">
                <a:solidFill>
                  <a:srgbClr val="C00000"/>
                </a:solidFill>
              </a:rPr>
              <a:t>关键</a:t>
            </a:r>
            <a:r>
              <a:rPr lang="zh-CN" altLang="en-US" sz="2400" dirty="0">
                <a:solidFill>
                  <a:schemeClr val="tx1"/>
                </a:solidFill>
              </a:rPr>
              <a:t>）</a:t>
            </a:r>
          </a:p>
        </p:txBody>
      </p:sp>
      <p:sp>
        <p:nvSpPr>
          <p:cNvPr id="20" name="矩形 19"/>
          <p:cNvSpPr/>
          <p:nvPr/>
        </p:nvSpPr>
        <p:spPr>
          <a:xfrm>
            <a:off x="780951" y="2951401"/>
            <a:ext cx="10639320" cy="1053004"/>
          </a:xfrm>
          <a:prstGeom prst="rect">
            <a:avLst/>
          </a:prstGeom>
          <a:gradFill>
            <a:gsLst>
              <a:gs pos="0">
                <a:srgbClr val="F7F7F7"/>
              </a:gs>
              <a:gs pos="42000">
                <a:schemeClr val="bg1">
                  <a:lumMod val="85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pPr>
            <a:r>
              <a:rPr lang="en-US" altLang="zh-CN" sz="2400" dirty="0">
                <a:solidFill>
                  <a:schemeClr val="tx1"/>
                </a:solidFill>
              </a:rPr>
              <a:t>2</a:t>
            </a:r>
            <a:r>
              <a:rPr lang="zh-CN" altLang="en-US" sz="2400" dirty="0">
                <a:solidFill>
                  <a:schemeClr val="tx1"/>
                </a:solidFill>
              </a:rPr>
              <a:t>）建立迭代关系式：将递推数学模型转化为“循环不变式”</a:t>
            </a:r>
            <a:r>
              <a:rPr lang="en-US" altLang="zh-CN" sz="2400" dirty="0">
                <a:solidFill>
                  <a:schemeClr val="tx1"/>
                </a:solidFill>
              </a:rPr>
              <a:t>----</a:t>
            </a:r>
            <a:r>
              <a:rPr lang="zh-CN" altLang="en-US" sz="2400" dirty="0">
                <a:solidFill>
                  <a:schemeClr val="tx1"/>
                </a:solidFill>
              </a:rPr>
              <a:t> 迭代关系式。（</a:t>
            </a:r>
            <a:r>
              <a:rPr lang="zh-CN" altLang="en-US" sz="2400" dirty="0">
                <a:solidFill>
                  <a:srgbClr val="C00000"/>
                </a:solidFill>
              </a:rPr>
              <a:t>设计算法的主要工作</a:t>
            </a:r>
            <a:r>
              <a:rPr lang="zh-CN" altLang="en-US" sz="2400" dirty="0">
                <a:solidFill>
                  <a:schemeClr val="tx1"/>
                </a:solidFill>
              </a:rPr>
              <a:t>）</a:t>
            </a:r>
          </a:p>
        </p:txBody>
      </p:sp>
      <p:sp>
        <p:nvSpPr>
          <p:cNvPr id="21" name="矩形 20"/>
          <p:cNvSpPr/>
          <p:nvPr/>
        </p:nvSpPr>
        <p:spPr>
          <a:xfrm>
            <a:off x="780950" y="4348792"/>
            <a:ext cx="10639321" cy="1915821"/>
          </a:xfrm>
          <a:prstGeom prst="rect">
            <a:avLst/>
          </a:prstGeom>
          <a:gradFill>
            <a:gsLst>
              <a:gs pos="0">
                <a:srgbClr val="F7F7F7"/>
              </a:gs>
              <a:gs pos="42000">
                <a:schemeClr val="bg1">
                  <a:lumMod val="85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pPr>
            <a:r>
              <a:rPr lang="en-US" altLang="zh-CN" sz="2400" dirty="0">
                <a:solidFill>
                  <a:schemeClr val="tx1"/>
                </a:solidFill>
              </a:rPr>
              <a:t>3</a:t>
            </a:r>
            <a:r>
              <a:rPr lang="zh-CN" altLang="en-US" sz="2400" dirty="0">
                <a:solidFill>
                  <a:schemeClr val="tx1"/>
                </a:solidFill>
              </a:rPr>
              <a:t>）控制迭代过程：确定迭代过程在什么时候结束。须考虑两种情况：</a:t>
            </a:r>
          </a:p>
          <a:p>
            <a:pPr>
              <a:lnSpc>
                <a:spcPct val="120000"/>
              </a:lnSpc>
            </a:pPr>
            <a:r>
              <a:rPr lang="zh-CN" altLang="en-US" sz="2400" dirty="0">
                <a:solidFill>
                  <a:schemeClr val="tx1"/>
                </a:solidFill>
              </a:rPr>
              <a:t>        （</a:t>
            </a:r>
            <a:r>
              <a:rPr lang="en-US" altLang="zh-CN" sz="2400" dirty="0">
                <a:solidFill>
                  <a:schemeClr val="tx1"/>
                </a:solidFill>
              </a:rPr>
              <a:t>1</a:t>
            </a:r>
            <a:r>
              <a:rPr lang="zh-CN" altLang="en-US" sz="2400" dirty="0">
                <a:solidFill>
                  <a:schemeClr val="tx1"/>
                </a:solidFill>
              </a:rPr>
              <a:t>）已知或可以计算出来迭代次数：采用循环变量控制；</a:t>
            </a:r>
          </a:p>
          <a:p>
            <a:pPr>
              <a:lnSpc>
                <a:spcPct val="120000"/>
              </a:lnSpc>
            </a:pPr>
            <a:r>
              <a:rPr lang="zh-CN" altLang="en-US" sz="2400" dirty="0">
                <a:solidFill>
                  <a:schemeClr val="tx1"/>
                </a:solidFill>
              </a:rPr>
              <a:t>        （</a:t>
            </a:r>
            <a:r>
              <a:rPr lang="en-US" altLang="zh-CN" sz="2400" dirty="0">
                <a:solidFill>
                  <a:schemeClr val="tx1"/>
                </a:solidFill>
              </a:rPr>
              <a:t>2</a:t>
            </a:r>
            <a:r>
              <a:rPr lang="zh-CN" altLang="en-US" sz="2400" dirty="0">
                <a:solidFill>
                  <a:schemeClr val="tx1"/>
                </a:solidFill>
              </a:rPr>
              <a:t>）迭代次数不明确，则根据问题已知条件推导迭代结束条件，避免迭代过程的死循环。</a:t>
            </a:r>
          </a:p>
        </p:txBody>
      </p:sp>
    </p:spTree>
    <p:extLst>
      <p:ext uri="{BB962C8B-B14F-4D97-AF65-F5344CB8AC3E}">
        <p14:creationId xmlns:p14="http://schemas.microsoft.com/office/powerpoint/2010/main" val="817740170"/>
      </p:ext>
    </p:extLst>
  </p:cSld>
  <p:clrMapOvr>
    <a:masterClrMapping/>
  </p:clrMapOvr>
  <mc:AlternateContent xmlns:mc="http://schemas.openxmlformats.org/markup-compatibility/2006" xmlns:p14="http://schemas.microsoft.com/office/powerpoint/2010/main">
    <mc:Choice Requires="p14">
      <p:transition spd="slow" p14:dur="1250">
        <p14:switch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wipe(down)">
                                      <p:cBhvr>
                                        <p:cTn id="7" dur="500"/>
                                        <p:tgtEl>
                                          <p:spTgt spid="43"/>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wipe(down)">
                                      <p:cBhvr>
                                        <p:cTn id="10" dur="500"/>
                                        <p:tgtEl>
                                          <p:spTgt spid="19"/>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wipe(down)">
                                      <p:cBhvr>
                                        <p:cTn id="13" dur="500"/>
                                        <p:tgtEl>
                                          <p:spTgt spid="20"/>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wipe(down)">
                                      <p:cBhvr>
                                        <p:cTn id="16"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19" grpId="0" animBg="1"/>
      <p:bldP spid="20" grpId="0" animBg="1"/>
      <p:bldP spid="2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组合 37"/>
          <p:cNvGrpSpPr/>
          <p:nvPr/>
        </p:nvGrpSpPr>
        <p:grpSpPr>
          <a:xfrm>
            <a:off x="580102" y="589136"/>
            <a:ext cx="10992465" cy="5909987"/>
            <a:chOff x="6357666" y="738271"/>
            <a:chExt cx="2243119" cy="5256437"/>
          </a:xfrm>
        </p:grpSpPr>
        <p:grpSp>
          <p:nvGrpSpPr>
            <p:cNvPr id="19" name="组合 18"/>
            <p:cNvGrpSpPr/>
            <p:nvPr/>
          </p:nvGrpSpPr>
          <p:grpSpPr>
            <a:xfrm>
              <a:off x="6357666" y="738271"/>
              <a:ext cx="2243119" cy="5256437"/>
              <a:chOff x="4262511" y="785615"/>
              <a:chExt cx="2321170" cy="5439338"/>
            </a:xfrm>
          </p:grpSpPr>
          <p:sp>
            <p:nvSpPr>
              <p:cNvPr id="20" name="矩形 19"/>
              <p:cNvSpPr/>
              <p:nvPr/>
            </p:nvSpPr>
            <p:spPr>
              <a:xfrm>
                <a:off x="4262511" y="1878036"/>
                <a:ext cx="2321170" cy="4346917"/>
              </a:xfrm>
              <a:prstGeom prst="rect">
                <a:avLst/>
              </a:prstGeom>
              <a:gradFill rotWithShape="1">
                <a:gsLst>
                  <a:gs pos="53000">
                    <a:schemeClr val="bg1">
                      <a:lumMod val="95000"/>
                    </a:schemeClr>
                  </a:gs>
                  <a:gs pos="100000">
                    <a:schemeClr val="bg1">
                      <a:lumMod val="95000"/>
                    </a:schemeClr>
                  </a:gs>
                  <a:gs pos="7000">
                    <a:srgbClr val="D5D5D5"/>
                  </a:gs>
                </a:gsLst>
                <a:lin ang="7800000" scaled="0"/>
              </a:gradFill>
              <a:ln w="28575">
                <a:gradFill>
                  <a:gsLst>
                    <a:gs pos="0">
                      <a:srgbClr val="F3F3F3"/>
                    </a:gs>
                    <a:gs pos="42000">
                      <a:schemeClr val="bg1">
                        <a:lumMod val="85000"/>
                      </a:schemeClr>
                    </a:gs>
                  </a:gsLst>
                  <a:lin ang="7800000" scaled="0"/>
                </a:gradFill>
              </a:ln>
              <a:effectLst>
                <a:outerShdw blurRad="152400" dist="101600" dir="10200000" sx="101000" sy="101000" algn="ctr" rotWithShape="0">
                  <a:schemeClr val="tx1">
                    <a:lumMod val="90000"/>
                    <a:lumOff val="10000"/>
                    <a:alpha val="40000"/>
                  </a:schemeClr>
                </a:outerShdw>
              </a:effectLst>
            </p:spPr>
            <p:txBody>
              <a:bodyPr wrap="none" anchor="ctr"/>
              <a:lstStyle/>
              <a:p>
                <a:pPr latinLnBrk="1"/>
                <a:endParaRPr kumimoji="1" lang="zh-CN" altLang="en-US" sz="2400" dirty="0">
                  <a:solidFill>
                    <a:srgbClr val="000000"/>
                  </a:solidFill>
                  <a:latin typeface="굴림" charset="-127"/>
                  <a:ea typeface="굴림" charset="-127"/>
                </a:endParaRPr>
              </a:p>
            </p:txBody>
          </p:sp>
          <p:sp>
            <p:nvSpPr>
              <p:cNvPr id="21" name="矩形 20"/>
              <p:cNvSpPr/>
              <p:nvPr/>
            </p:nvSpPr>
            <p:spPr>
              <a:xfrm>
                <a:off x="4560694" y="785615"/>
                <a:ext cx="1828801" cy="684940"/>
              </a:xfrm>
              <a:prstGeom prst="rect">
                <a:avLst/>
              </a:prstGeom>
              <a:solidFill>
                <a:schemeClr val="accent3"/>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4560694" y="2085486"/>
                <a:ext cx="1828801" cy="661182"/>
              </a:xfrm>
              <a:prstGeom prst="rect">
                <a:avLst/>
              </a:prstGeom>
              <a:gradFill>
                <a:gsLst>
                  <a:gs pos="0">
                    <a:srgbClr val="F7F7F7"/>
                  </a:gs>
                  <a:gs pos="42000">
                    <a:schemeClr val="bg1">
                      <a:lumMod val="85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文本框 22"/>
            <p:cNvSpPr txBox="1"/>
            <p:nvPr/>
          </p:nvSpPr>
          <p:spPr>
            <a:xfrm>
              <a:off x="6645822" y="2833857"/>
              <a:ext cx="1767306" cy="1834067"/>
            </a:xfrm>
            <a:prstGeom prst="rect">
              <a:avLst/>
            </a:prstGeom>
            <a:noFill/>
          </p:spPr>
          <p:txBody>
            <a:bodyPr wrap="square" rtlCol="0">
              <a:spAutoFit/>
            </a:bodyPr>
            <a:lstStyle/>
            <a:p>
              <a:r>
                <a:rPr lang="zh-CN" altLang="en-US" sz="3200" dirty="0">
                  <a:solidFill>
                    <a:srgbClr val="C00000"/>
                  </a:solidFill>
                </a:rPr>
                <a:t>递推</a:t>
              </a:r>
              <a:r>
                <a:rPr lang="en-US" altLang="zh-CN" sz="3200" dirty="0"/>
                <a:t>( recursion)</a:t>
              </a:r>
              <a:r>
                <a:rPr lang="zh-CN" altLang="en-US" sz="3200" dirty="0"/>
                <a:t>算法是迭代算法的最基本的表现形式。一般来讲，一种简单的递推方式，是</a:t>
              </a:r>
              <a:r>
                <a:rPr lang="zh-CN" altLang="en-US" sz="3200" dirty="0">
                  <a:solidFill>
                    <a:srgbClr val="C00000"/>
                  </a:solidFill>
                </a:rPr>
                <a:t>从小规模的问题推解出大规模问题</a:t>
              </a:r>
              <a:r>
                <a:rPr lang="zh-CN" altLang="en-US" sz="3200" dirty="0"/>
                <a:t>的一种方法，也称其为“</a:t>
              </a:r>
              <a:r>
                <a:rPr lang="zh-CN" altLang="en-US" sz="3200" dirty="0">
                  <a:solidFill>
                    <a:srgbClr val="C00000"/>
                  </a:solidFill>
                </a:rPr>
                <a:t>正推</a:t>
              </a:r>
              <a:r>
                <a:rPr lang="zh-CN" altLang="en-US" sz="3200" dirty="0"/>
                <a:t>”。例如，累加，累乘。</a:t>
              </a:r>
            </a:p>
          </p:txBody>
        </p:sp>
      </p:grpSp>
      <p:sp>
        <p:nvSpPr>
          <p:cNvPr id="36" name="矩形 35"/>
          <p:cNvSpPr>
            <a:spLocks noChangeArrowheads="1"/>
          </p:cNvSpPr>
          <p:nvPr/>
        </p:nvSpPr>
        <p:spPr bwMode="auto">
          <a:xfrm>
            <a:off x="4875964" y="748575"/>
            <a:ext cx="2440072"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a:spcBef>
                <a:spcPct val="0"/>
              </a:spcBef>
              <a:buNone/>
            </a:pPr>
            <a:r>
              <a:rPr lang="en-US" altLang="zh-CN"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2.1.1 </a:t>
            </a:r>
            <a:r>
              <a:rPr lang="zh-CN" altLang="en-US"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递推法</a:t>
            </a:r>
            <a:endParaRPr lang="zh-CN" altLang="en-US" b="1" dirty="0">
              <a:solidFill>
                <a:schemeClr val="tx1">
                  <a:lumMod val="65000"/>
                  <a:lumOff val="35000"/>
                </a:schemeClr>
              </a:solidFill>
              <a:latin typeface="Arial" panose="020B0604020202020204" pitchFamily="34" charset="0"/>
              <a:ea typeface="宋体" pitchFamily="2" charset="-122"/>
              <a:cs typeface="Arial" panose="020B0604020202020204" pitchFamily="34" charset="0"/>
            </a:endParaRPr>
          </a:p>
        </p:txBody>
      </p:sp>
    </p:spTree>
    <p:extLst>
      <p:ext uri="{BB962C8B-B14F-4D97-AF65-F5344CB8AC3E}">
        <p14:creationId xmlns:p14="http://schemas.microsoft.com/office/powerpoint/2010/main" val="2973426747"/>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left)">
                                      <p:cBhvr>
                                        <p:cTn id="7" dur="500"/>
                                        <p:tgtEl>
                                          <p:spTgt spid="36"/>
                                        </p:tgtEl>
                                      </p:cBhvr>
                                    </p:animEffect>
                                  </p:childTnLst>
                                </p:cTn>
                              </p:par>
                            </p:childTnLst>
                          </p:cTn>
                        </p:par>
                        <p:par>
                          <p:cTn id="8" fill="hold">
                            <p:stCondLst>
                              <p:cond delay="500"/>
                            </p:stCondLst>
                            <p:childTnLst>
                              <p:par>
                                <p:cTn id="9" presetID="47" presetClass="entr" presetSubtype="0" fill="hold" nodeType="afterEffect">
                                  <p:stCondLst>
                                    <p:cond delay="0"/>
                                  </p:stCondLst>
                                  <p:childTnLst>
                                    <p:set>
                                      <p:cBhvr>
                                        <p:cTn id="10" dur="1" fill="hold">
                                          <p:stCondLst>
                                            <p:cond delay="0"/>
                                          </p:stCondLst>
                                        </p:cTn>
                                        <p:tgtEl>
                                          <p:spTgt spid="38"/>
                                        </p:tgtEl>
                                        <p:attrNameLst>
                                          <p:attrName>style.visibility</p:attrName>
                                        </p:attrNameLst>
                                      </p:cBhvr>
                                      <p:to>
                                        <p:strVal val="visible"/>
                                      </p:to>
                                    </p:set>
                                    <p:animEffect transition="in" filter="fade">
                                      <p:cBhvr>
                                        <p:cTn id="11" dur="500"/>
                                        <p:tgtEl>
                                          <p:spTgt spid="38"/>
                                        </p:tgtEl>
                                      </p:cBhvr>
                                    </p:animEffect>
                                    <p:anim calcmode="lin" valueType="num">
                                      <p:cBhvr>
                                        <p:cTn id="12" dur="500" fill="hold"/>
                                        <p:tgtEl>
                                          <p:spTgt spid="38"/>
                                        </p:tgtEl>
                                        <p:attrNameLst>
                                          <p:attrName>ppt_x</p:attrName>
                                        </p:attrNameLst>
                                      </p:cBhvr>
                                      <p:tavLst>
                                        <p:tav tm="0">
                                          <p:val>
                                            <p:strVal val="#ppt_x"/>
                                          </p:val>
                                        </p:tav>
                                        <p:tav tm="100000">
                                          <p:val>
                                            <p:strVal val="#ppt_x"/>
                                          </p:val>
                                        </p:tav>
                                      </p:tavLst>
                                    </p:anim>
                                    <p:anim calcmode="lin" valueType="num">
                                      <p:cBhvr>
                                        <p:cTn id="13" dur="500" fill="hold"/>
                                        <p:tgtEl>
                                          <p:spTgt spid="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10"/>
          <p:cNvSpPr/>
          <p:nvPr/>
        </p:nvSpPr>
        <p:spPr>
          <a:xfrm>
            <a:off x="1150374" y="2508454"/>
            <a:ext cx="10075092" cy="198810"/>
          </a:xfrm>
          <a:prstGeom prst="roundRect">
            <a:avLst>
              <a:gd name="adj" fmla="val 50000"/>
            </a:avLst>
          </a:prstGeom>
          <a:solidFill>
            <a:schemeClr val="bg1">
              <a:lumMod val="65000"/>
            </a:schemeClr>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600"/>
          </a:p>
        </p:txBody>
      </p:sp>
      <p:sp>
        <p:nvSpPr>
          <p:cNvPr id="12" name="圆角矩形 11"/>
          <p:cNvSpPr/>
          <p:nvPr/>
        </p:nvSpPr>
        <p:spPr>
          <a:xfrm>
            <a:off x="1029790" y="4921215"/>
            <a:ext cx="10195676" cy="198810"/>
          </a:xfrm>
          <a:prstGeom prst="roundRect">
            <a:avLst>
              <a:gd name="adj" fmla="val 50000"/>
            </a:avLst>
          </a:prstGeom>
          <a:solidFill>
            <a:schemeClr val="bg1">
              <a:lumMod val="65000"/>
            </a:schemeClr>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600"/>
          </a:p>
        </p:txBody>
      </p:sp>
      <p:sp>
        <p:nvSpPr>
          <p:cNvPr id="29" name="文本框 28"/>
          <p:cNvSpPr txBox="1"/>
          <p:nvPr/>
        </p:nvSpPr>
        <p:spPr>
          <a:xfrm flipH="1">
            <a:off x="8615009" y="1745479"/>
            <a:ext cx="1415772" cy="461665"/>
          </a:xfrm>
          <a:prstGeom prst="rect">
            <a:avLst/>
          </a:prstGeom>
          <a:noFill/>
        </p:spPr>
        <p:txBody>
          <a:bodyPr wrap="none" rtlCol="0">
            <a:spAutoFit/>
          </a:bodyPr>
          <a:lstStyle/>
          <a:p>
            <a:pPr algn="r"/>
            <a:r>
              <a:rPr lang="zh-CN" altLang="en-US" sz="2400" dirty="0">
                <a:solidFill>
                  <a:schemeClr val="accent2"/>
                </a:solidFill>
                <a:latin typeface="Impact" panose="020B0806030902050204" pitchFamily="34" charset="0"/>
              </a:rPr>
              <a:t>问题描述</a:t>
            </a:r>
          </a:p>
        </p:txBody>
      </p:sp>
      <p:sp>
        <p:nvSpPr>
          <p:cNvPr id="30" name="TextBox 42"/>
          <p:cNvSpPr txBox="1"/>
          <p:nvPr/>
        </p:nvSpPr>
        <p:spPr>
          <a:xfrm flipH="1">
            <a:off x="1461675" y="1419615"/>
            <a:ext cx="7173392" cy="1015663"/>
          </a:xfrm>
          <a:prstGeom prst="rect">
            <a:avLst/>
          </a:prstGeom>
          <a:noFill/>
        </p:spPr>
        <p:txBody>
          <a:bodyPr wrap="square" rtlCol="0">
            <a:spAutoFit/>
          </a:bodyPr>
          <a:lstStyle/>
          <a:p>
            <a:pPr algn="just"/>
            <a:r>
              <a:rPr lang="zh-CN" altLang="en-US" sz="2000" b="1" dirty="0">
                <a:solidFill>
                  <a:schemeClr val="bg2">
                    <a:lumMod val="25000"/>
                  </a:schemeClr>
                </a:solidFill>
              </a:rPr>
              <a:t>一对兔子从出生后第三个月开始，每月生一对小兔子。小兔子到第三个月又开始生下一代小兔子。假若兔子只生不死，一月份抱来一对刚出生的小兔子，问</a:t>
            </a:r>
            <a:r>
              <a:rPr lang="en-US" altLang="zh-CN" sz="2000" b="1" dirty="0">
                <a:solidFill>
                  <a:schemeClr val="bg2">
                    <a:lumMod val="25000"/>
                  </a:schemeClr>
                </a:solidFill>
              </a:rPr>
              <a:t>1</a:t>
            </a:r>
            <a:r>
              <a:rPr lang="zh-CN" altLang="en-US" sz="2000" b="1" dirty="0">
                <a:solidFill>
                  <a:schemeClr val="bg2">
                    <a:lumMod val="25000"/>
                  </a:schemeClr>
                </a:solidFill>
              </a:rPr>
              <a:t>年中每个月各有多少对兔子。</a:t>
            </a:r>
          </a:p>
        </p:txBody>
      </p:sp>
      <p:sp>
        <p:nvSpPr>
          <p:cNvPr id="33" name="文本框 32"/>
          <p:cNvSpPr txBox="1"/>
          <p:nvPr/>
        </p:nvSpPr>
        <p:spPr>
          <a:xfrm>
            <a:off x="1532406" y="3250315"/>
            <a:ext cx="1686664" cy="523220"/>
          </a:xfrm>
          <a:prstGeom prst="rect">
            <a:avLst/>
          </a:prstGeom>
          <a:noFill/>
        </p:spPr>
        <p:txBody>
          <a:bodyPr wrap="square" rtlCol="0">
            <a:spAutoFit/>
          </a:bodyPr>
          <a:lstStyle/>
          <a:p>
            <a:r>
              <a:rPr lang="zh-CN" altLang="en-US" sz="2800" dirty="0">
                <a:solidFill>
                  <a:schemeClr val="accent3"/>
                </a:solidFill>
                <a:latin typeface="Impact" panose="020B0806030902050204" pitchFamily="34" charset="0"/>
              </a:rPr>
              <a:t>问题分析</a:t>
            </a:r>
          </a:p>
        </p:txBody>
      </p:sp>
      <p:sp>
        <p:nvSpPr>
          <p:cNvPr id="34" name="TextBox 42"/>
          <p:cNvSpPr txBox="1"/>
          <p:nvPr/>
        </p:nvSpPr>
        <p:spPr>
          <a:xfrm>
            <a:off x="3106994" y="2907711"/>
            <a:ext cx="7552600" cy="1938992"/>
          </a:xfrm>
          <a:prstGeom prst="rect">
            <a:avLst/>
          </a:prstGeom>
          <a:noFill/>
        </p:spPr>
        <p:txBody>
          <a:bodyPr wrap="square" rtlCol="0">
            <a:spAutoFit/>
          </a:bodyPr>
          <a:lstStyle/>
          <a:p>
            <a:r>
              <a:rPr lang="zh-CN" altLang="en-US" sz="2400" dirty="0">
                <a:solidFill>
                  <a:srgbClr val="C00000"/>
                </a:solidFill>
              </a:rPr>
              <a:t>寻找问题的规律性</a:t>
            </a:r>
            <a:r>
              <a:rPr lang="zh-CN" altLang="en-US" sz="2400" dirty="0">
                <a:solidFill>
                  <a:schemeClr val="bg2">
                    <a:lumMod val="25000"/>
                  </a:schemeClr>
                </a:solidFill>
              </a:rPr>
              <a:t>：通过对现实问题的具体实例进行分析，从而抽象出其中的规律。最基本的分析方法之一是“</a:t>
            </a:r>
            <a:r>
              <a:rPr lang="zh-CN" altLang="en-US" sz="2400" dirty="0">
                <a:solidFill>
                  <a:srgbClr val="C00000"/>
                </a:solidFill>
              </a:rPr>
              <a:t>枚举</a:t>
            </a:r>
            <a:r>
              <a:rPr lang="zh-CN" altLang="en-US" sz="2400" dirty="0">
                <a:solidFill>
                  <a:schemeClr val="bg2">
                    <a:lumMod val="25000"/>
                  </a:schemeClr>
                </a:solidFill>
              </a:rPr>
              <a:t>”。通过将问题的求解过程及各种不同的情况一一列举出来，从中发现解决问题的方法。例如，兔子繁殖问题。</a:t>
            </a:r>
          </a:p>
        </p:txBody>
      </p:sp>
      <p:grpSp>
        <p:nvGrpSpPr>
          <p:cNvPr id="63" name="组合 62"/>
          <p:cNvGrpSpPr/>
          <p:nvPr/>
        </p:nvGrpSpPr>
        <p:grpSpPr>
          <a:xfrm>
            <a:off x="10066861" y="1265286"/>
            <a:ext cx="1303470" cy="1303696"/>
            <a:chOff x="2657311" y="3910522"/>
            <a:chExt cx="1303470" cy="1303696"/>
          </a:xfrm>
        </p:grpSpPr>
        <p:grpSp>
          <p:nvGrpSpPr>
            <p:cNvPr id="13" name="组合 12"/>
            <p:cNvGrpSpPr/>
            <p:nvPr/>
          </p:nvGrpSpPr>
          <p:grpSpPr>
            <a:xfrm>
              <a:off x="2657311" y="3910522"/>
              <a:ext cx="1303470" cy="1303696"/>
              <a:chOff x="5054033" y="1695602"/>
              <a:chExt cx="765599" cy="765732"/>
            </a:xfrm>
          </p:grpSpPr>
          <p:sp>
            <p:nvSpPr>
              <p:cNvPr id="14" name="椭圆 27"/>
              <p:cNvSpPr>
                <a:spLocks noChangeArrowheads="1"/>
              </p:cNvSpPr>
              <p:nvPr/>
            </p:nvSpPr>
            <p:spPr bwMode="auto">
              <a:xfrm>
                <a:off x="5054033" y="1695602"/>
                <a:ext cx="765599" cy="765732"/>
              </a:xfrm>
              <a:prstGeom prst="ellipse">
                <a:avLst/>
              </a:prstGeom>
              <a:gradFill rotWithShape="1">
                <a:gsLst>
                  <a:gs pos="63000">
                    <a:srgbClr val="ECECEC"/>
                  </a:gs>
                  <a:gs pos="100000">
                    <a:srgbClr val="F7F7F7"/>
                  </a:gs>
                  <a:gs pos="9000">
                    <a:srgbClr val="BEBEBE"/>
                  </a:gs>
                </a:gsLst>
                <a:lin ang="7800000" scaled="0"/>
              </a:gradFill>
              <a:ln w="31750">
                <a:gradFill>
                  <a:gsLst>
                    <a:gs pos="0">
                      <a:schemeClr val="bg1"/>
                    </a:gs>
                    <a:gs pos="100000">
                      <a:schemeClr val="bg1">
                        <a:lumMod val="85000"/>
                      </a:schemeClr>
                    </a:gs>
                  </a:gsLst>
                  <a:lin ang="7800000" scaled="0"/>
                </a:gradFill>
              </a:ln>
              <a:effectLst>
                <a:outerShdw blurRad="203200" dist="127000" dir="7200000" sx="102000" sy="102000" algn="ctr" rotWithShape="0">
                  <a:schemeClr val="tx1">
                    <a:lumMod val="90000"/>
                    <a:lumOff val="10000"/>
                    <a:alpha val="40000"/>
                  </a:schemeClr>
                </a:outerShdw>
              </a:effectLst>
            </p:spPr>
            <p:txBody>
              <a:bodyPr wrap="none" anchor="ctr"/>
              <a:lstStyle/>
              <a:p>
                <a:pPr latinLnBrk="1"/>
                <a:endParaRPr kumimoji="1" lang="zh-CN" altLang="zh-CN" sz="2600">
                  <a:solidFill>
                    <a:srgbClr val="000000"/>
                  </a:solidFill>
                  <a:latin typeface="굴림" charset="-127"/>
                  <a:ea typeface="굴림" charset="-127"/>
                  <a:sym typeface="微软雅黑" pitchFamily="34" charset="-122"/>
                </a:endParaRPr>
              </a:p>
            </p:txBody>
          </p:sp>
          <p:sp>
            <p:nvSpPr>
              <p:cNvPr id="15" name="椭圆 28"/>
              <p:cNvSpPr>
                <a:spLocks noChangeArrowheads="1"/>
              </p:cNvSpPr>
              <p:nvPr/>
            </p:nvSpPr>
            <p:spPr bwMode="auto">
              <a:xfrm>
                <a:off x="5139119" y="1780703"/>
                <a:ext cx="595426" cy="595530"/>
              </a:xfrm>
              <a:prstGeom prst="ellipse">
                <a:avLst/>
              </a:prstGeom>
              <a:gradFill rotWithShape="1">
                <a:gsLst>
                  <a:gs pos="63000">
                    <a:srgbClr val="ECECEC"/>
                  </a:gs>
                  <a:gs pos="100000">
                    <a:srgbClr val="F7F7F7"/>
                  </a:gs>
                  <a:gs pos="9000">
                    <a:srgbClr val="BEBEBE"/>
                  </a:gs>
                </a:gsLst>
                <a:lin ang="4200000" scaled="0"/>
              </a:gradFill>
              <a:ln w="31750">
                <a:gradFill>
                  <a:gsLst>
                    <a:gs pos="0">
                      <a:schemeClr val="bg1"/>
                    </a:gs>
                    <a:gs pos="100000">
                      <a:schemeClr val="bg1">
                        <a:lumMod val="85000"/>
                      </a:schemeClr>
                    </a:gs>
                  </a:gsLst>
                  <a:lin ang="7800000" scaled="0"/>
                </a:gradFill>
              </a:ln>
              <a:effectLst>
                <a:outerShdw blurRad="203200" dist="127000" dir="7200000" sx="102000" sy="102000" algn="ctr" rotWithShape="0">
                  <a:schemeClr val="tx1">
                    <a:lumMod val="90000"/>
                    <a:lumOff val="10000"/>
                    <a:alpha val="40000"/>
                  </a:schemeClr>
                </a:outerShdw>
              </a:effectLst>
            </p:spPr>
            <p:txBody>
              <a:bodyPr wrap="none" anchor="ctr"/>
              <a:lstStyle/>
              <a:p>
                <a:pPr latinLnBrk="1"/>
                <a:endParaRPr kumimoji="1" lang="zh-CN" altLang="zh-CN" sz="2600" dirty="0">
                  <a:solidFill>
                    <a:srgbClr val="000000"/>
                  </a:solidFill>
                  <a:latin typeface="굴림" charset="-127"/>
                  <a:ea typeface="굴림" charset="-127"/>
                  <a:sym typeface="微软雅黑" pitchFamily="34" charset="-122"/>
                </a:endParaRPr>
              </a:p>
            </p:txBody>
          </p:sp>
        </p:grpSp>
        <p:sp>
          <p:nvSpPr>
            <p:cNvPr id="48" name="Freeform 118"/>
            <p:cNvSpPr>
              <a:spLocks noChangeAspect="1" noEditPoints="1"/>
            </p:cNvSpPr>
            <p:nvPr/>
          </p:nvSpPr>
          <p:spPr bwMode="auto">
            <a:xfrm>
              <a:off x="3060612" y="4331493"/>
              <a:ext cx="496871" cy="461752"/>
            </a:xfrm>
            <a:custGeom>
              <a:avLst/>
              <a:gdLst>
                <a:gd name="T0" fmla="*/ 80 w 85"/>
                <a:gd name="T1" fmla="*/ 53 h 85"/>
                <a:gd name="T2" fmla="*/ 80 w 85"/>
                <a:gd name="T3" fmla="*/ 80 h 85"/>
                <a:gd name="T4" fmla="*/ 74 w 85"/>
                <a:gd name="T5" fmla="*/ 85 h 85"/>
                <a:gd name="T6" fmla="*/ 10 w 85"/>
                <a:gd name="T7" fmla="*/ 85 h 85"/>
                <a:gd name="T8" fmla="*/ 5 w 85"/>
                <a:gd name="T9" fmla="*/ 80 h 85"/>
                <a:gd name="T10" fmla="*/ 5 w 85"/>
                <a:gd name="T11" fmla="*/ 53 h 85"/>
                <a:gd name="T12" fmla="*/ 17 w 85"/>
                <a:gd name="T13" fmla="*/ 56 h 85"/>
                <a:gd name="T14" fmla="*/ 17 w 85"/>
                <a:gd name="T15" fmla="*/ 60 h 85"/>
                <a:gd name="T16" fmla="*/ 20 w 85"/>
                <a:gd name="T17" fmla="*/ 60 h 85"/>
                <a:gd name="T18" fmla="*/ 20 w 85"/>
                <a:gd name="T19" fmla="*/ 68 h 85"/>
                <a:gd name="T20" fmla="*/ 27 w 85"/>
                <a:gd name="T21" fmla="*/ 68 h 85"/>
                <a:gd name="T22" fmla="*/ 27 w 85"/>
                <a:gd name="T23" fmla="*/ 60 h 85"/>
                <a:gd name="T24" fmla="*/ 30 w 85"/>
                <a:gd name="T25" fmla="*/ 60 h 85"/>
                <a:gd name="T26" fmla="*/ 30 w 85"/>
                <a:gd name="T27" fmla="*/ 57 h 85"/>
                <a:gd name="T28" fmla="*/ 54 w 85"/>
                <a:gd name="T29" fmla="*/ 57 h 85"/>
                <a:gd name="T30" fmla="*/ 54 w 85"/>
                <a:gd name="T31" fmla="*/ 60 h 85"/>
                <a:gd name="T32" fmla="*/ 57 w 85"/>
                <a:gd name="T33" fmla="*/ 60 h 85"/>
                <a:gd name="T34" fmla="*/ 57 w 85"/>
                <a:gd name="T35" fmla="*/ 68 h 85"/>
                <a:gd name="T36" fmla="*/ 63 w 85"/>
                <a:gd name="T37" fmla="*/ 68 h 85"/>
                <a:gd name="T38" fmla="*/ 63 w 85"/>
                <a:gd name="T39" fmla="*/ 60 h 85"/>
                <a:gd name="T40" fmla="*/ 66 w 85"/>
                <a:gd name="T41" fmla="*/ 60 h 85"/>
                <a:gd name="T42" fmla="*/ 66 w 85"/>
                <a:gd name="T43" fmla="*/ 56 h 85"/>
                <a:gd name="T44" fmla="*/ 80 w 85"/>
                <a:gd name="T45" fmla="*/ 53 h 85"/>
                <a:gd name="T46" fmla="*/ 31 w 85"/>
                <a:gd name="T47" fmla="*/ 0 h 85"/>
                <a:gd name="T48" fmla="*/ 54 w 85"/>
                <a:gd name="T49" fmla="*/ 0 h 85"/>
                <a:gd name="T50" fmla="*/ 61 w 85"/>
                <a:gd name="T51" fmla="*/ 7 h 85"/>
                <a:gd name="T52" fmla="*/ 61 w 85"/>
                <a:gd name="T53" fmla="*/ 16 h 85"/>
                <a:gd name="T54" fmla="*/ 53 w 85"/>
                <a:gd name="T55" fmla="*/ 16 h 85"/>
                <a:gd name="T56" fmla="*/ 53 w 85"/>
                <a:gd name="T57" fmla="*/ 8 h 85"/>
                <a:gd name="T58" fmla="*/ 32 w 85"/>
                <a:gd name="T59" fmla="*/ 8 h 85"/>
                <a:gd name="T60" fmla="*/ 32 w 85"/>
                <a:gd name="T61" fmla="*/ 16 h 85"/>
                <a:gd name="T62" fmla="*/ 24 w 85"/>
                <a:gd name="T63" fmla="*/ 16 h 85"/>
                <a:gd name="T64" fmla="*/ 24 w 85"/>
                <a:gd name="T65" fmla="*/ 7 h 85"/>
                <a:gd name="T66" fmla="*/ 31 w 85"/>
                <a:gd name="T67" fmla="*/ 0 h 85"/>
                <a:gd name="T68" fmla="*/ 0 w 85"/>
                <a:gd name="T69" fmla="*/ 20 h 85"/>
                <a:gd name="T70" fmla="*/ 0 w 85"/>
                <a:gd name="T71" fmla="*/ 48 h 85"/>
                <a:gd name="T72" fmla="*/ 85 w 85"/>
                <a:gd name="T73" fmla="*/ 48 h 85"/>
                <a:gd name="T74" fmla="*/ 85 w 85"/>
                <a:gd name="T75" fmla="*/ 20 h 85"/>
                <a:gd name="T76" fmla="*/ 0 w 85"/>
                <a:gd name="T77" fmla="*/ 2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85" h="85">
                  <a:moveTo>
                    <a:pt x="80" y="53"/>
                  </a:moveTo>
                  <a:cubicBezTo>
                    <a:pt x="80" y="80"/>
                    <a:pt x="80" y="80"/>
                    <a:pt x="80" y="80"/>
                  </a:cubicBezTo>
                  <a:cubicBezTo>
                    <a:pt x="80" y="83"/>
                    <a:pt x="78" y="85"/>
                    <a:pt x="74" y="85"/>
                  </a:cubicBezTo>
                  <a:cubicBezTo>
                    <a:pt x="10" y="85"/>
                    <a:pt x="10" y="85"/>
                    <a:pt x="10" y="85"/>
                  </a:cubicBezTo>
                  <a:cubicBezTo>
                    <a:pt x="7" y="85"/>
                    <a:pt x="5" y="83"/>
                    <a:pt x="5" y="80"/>
                  </a:cubicBezTo>
                  <a:cubicBezTo>
                    <a:pt x="5" y="53"/>
                    <a:pt x="5" y="53"/>
                    <a:pt x="5" y="53"/>
                  </a:cubicBezTo>
                  <a:cubicBezTo>
                    <a:pt x="9" y="54"/>
                    <a:pt x="13" y="55"/>
                    <a:pt x="17" y="56"/>
                  </a:cubicBezTo>
                  <a:cubicBezTo>
                    <a:pt x="17" y="60"/>
                    <a:pt x="17" y="60"/>
                    <a:pt x="17" y="60"/>
                  </a:cubicBezTo>
                  <a:cubicBezTo>
                    <a:pt x="20" y="60"/>
                    <a:pt x="20" y="60"/>
                    <a:pt x="20" y="60"/>
                  </a:cubicBezTo>
                  <a:cubicBezTo>
                    <a:pt x="20" y="68"/>
                    <a:pt x="20" y="68"/>
                    <a:pt x="20" y="68"/>
                  </a:cubicBezTo>
                  <a:cubicBezTo>
                    <a:pt x="27" y="68"/>
                    <a:pt x="27" y="68"/>
                    <a:pt x="27" y="68"/>
                  </a:cubicBezTo>
                  <a:cubicBezTo>
                    <a:pt x="27" y="60"/>
                    <a:pt x="27" y="60"/>
                    <a:pt x="27" y="60"/>
                  </a:cubicBezTo>
                  <a:cubicBezTo>
                    <a:pt x="30" y="60"/>
                    <a:pt x="30" y="60"/>
                    <a:pt x="30" y="60"/>
                  </a:cubicBezTo>
                  <a:cubicBezTo>
                    <a:pt x="30" y="57"/>
                    <a:pt x="30" y="57"/>
                    <a:pt x="30" y="57"/>
                  </a:cubicBezTo>
                  <a:cubicBezTo>
                    <a:pt x="38" y="58"/>
                    <a:pt x="46" y="58"/>
                    <a:pt x="54" y="57"/>
                  </a:cubicBezTo>
                  <a:cubicBezTo>
                    <a:pt x="54" y="60"/>
                    <a:pt x="54" y="60"/>
                    <a:pt x="54" y="60"/>
                  </a:cubicBezTo>
                  <a:cubicBezTo>
                    <a:pt x="57" y="60"/>
                    <a:pt x="57" y="60"/>
                    <a:pt x="57" y="60"/>
                  </a:cubicBezTo>
                  <a:cubicBezTo>
                    <a:pt x="57" y="68"/>
                    <a:pt x="57" y="68"/>
                    <a:pt x="57" y="68"/>
                  </a:cubicBezTo>
                  <a:cubicBezTo>
                    <a:pt x="63" y="68"/>
                    <a:pt x="63" y="68"/>
                    <a:pt x="63" y="68"/>
                  </a:cubicBezTo>
                  <a:cubicBezTo>
                    <a:pt x="63" y="60"/>
                    <a:pt x="63" y="60"/>
                    <a:pt x="63" y="60"/>
                  </a:cubicBezTo>
                  <a:cubicBezTo>
                    <a:pt x="66" y="60"/>
                    <a:pt x="66" y="60"/>
                    <a:pt x="66" y="60"/>
                  </a:cubicBezTo>
                  <a:cubicBezTo>
                    <a:pt x="66" y="56"/>
                    <a:pt x="66" y="56"/>
                    <a:pt x="66" y="56"/>
                  </a:cubicBezTo>
                  <a:cubicBezTo>
                    <a:pt x="71" y="55"/>
                    <a:pt x="75" y="54"/>
                    <a:pt x="80" y="53"/>
                  </a:cubicBezTo>
                  <a:close/>
                  <a:moveTo>
                    <a:pt x="31" y="0"/>
                  </a:moveTo>
                  <a:cubicBezTo>
                    <a:pt x="54" y="0"/>
                    <a:pt x="54" y="0"/>
                    <a:pt x="54" y="0"/>
                  </a:cubicBezTo>
                  <a:cubicBezTo>
                    <a:pt x="58" y="0"/>
                    <a:pt x="61" y="3"/>
                    <a:pt x="61" y="7"/>
                  </a:cubicBezTo>
                  <a:cubicBezTo>
                    <a:pt x="61" y="16"/>
                    <a:pt x="61" y="16"/>
                    <a:pt x="61" y="16"/>
                  </a:cubicBezTo>
                  <a:cubicBezTo>
                    <a:pt x="53" y="16"/>
                    <a:pt x="53" y="16"/>
                    <a:pt x="53" y="16"/>
                  </a:cubicBezTo>
                  <a:cubicBezTo>
                    <a:pt x="53" y="8"/>
                    <a:pt x="53" y="8"/>
                    <a:pt x="53" y="8"/>
                  </a:cubicBezTo>
                  <a:cubicBezTo>
                    <a:pt x="32" y="8"/>
                    <a:pt x="32" y="8"/>
                    <a:pt x="32" y="8"/>
                  </a:cubicBezTo>
                  <a:cubicBezTo>
                    <a:pt x="32" y="16"/>
                    <a:pt x="32" y="16"/>
                    <a:pt x="32" y="16"/>
                  </a:cubicBezTo>
                  <a:cubicBezTo>
                    <a:pt x="24" y="16"/>
                    <a:pt x="24" y="16"/>
                    <a:pt x="24" y="16"/>
                  </a:cubicBezTo>
                  <a:cubicBezTo>
                    <a:pt x="24" y="7"/>
                    <a:pt x="24" y="7"/>
                    <a:pt x="24" y="7"/>
                  </a:cubicBezTo>
                  <a:cubicBezTo>
                    <a:pt x="24" y="3"/>
                    <a:pt x="27" y="0"/>
                    <a:pt x="31" y="0"/>
                  </a:cubicBezTo>
                  <a:close/>
                  <a:moveTo>
                    <a:pt x="0" y="20"/>
                  </a:moveTo>
                  <a:cubicBezTo>
                    <a:pt x="0" y="48"/>
                    <a:pt x="0" y="48"/>
                    <a:pt x="0" y="48"/>
                  </a:cubicBezTo>
                  <a:cubicBezTo>
                    <a:pt x="27" y="55"/>
                    <a:pt x="56" y="55"/>
                    <a:pt x="85" y="48"/>
                  </a:cubicBezTo>
                  <a:cubicBezTo>
                    <a:pt x="85" y="20"/>
                    <a:pt x="85" y="20"/>
                    <a:pt x="85" y="20"/>
                  </a:cubicBezTo>
                  <a:lnTo>
                    <a:pt x="0" y="2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zh-CN" altLang="en-US"/>
            </a:p>
          </p:txBody>
        </p:sp>
      </p:grpSp>
      <p:sp>
        <p:nvSpPr>
          <p:cNvPr id="43" name="矩形 42"/>
          <p:cNvSpPr>
            <a:spLocks noChangeArrowheads="1"/>
          </p:cNvSpPr>
          <p:nvPr/>
        </p:nvSpPr>
        <p:spPr bwMode="auto">
          <a:xfrm>
            <a:off x="3357666" y="624854"/>
            <a:ext cx="4780457"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a:spcBef>
                <a:spcPct val="0"/>
              </a:spcBef>
              <a:buNone/>
            </a:pPr>
            <a:r>
              <a:rPr lang="en-US" altLang="zh-CN" dirty="0"/>
              <a:t>【</a:t>
            </a:r>
            <a:r>
              <a:rPr lang="zh-CN" altLang="en-US" dirty="0"/>
              <a:t>例</a:t>
            </a:r>
            <a:r>
              <a:rPr lang="en-US" altLang="zh-CN" dirty="0"/>
              <a:t>2-1】  </a:t>
            </a:r>
            <a:r>
              <a:rPr lang="zh-CN" altLang="en-US" dirty="0"/>
              <a:t>兔子繁殖问题</a:t>
            </a:r>
            <a:endParaRPr lang="zh-CN" altLang="en-US" b="1" dirty="0">
              <a:solidFill>
                <a:schemeClr val="tx1">
                  <a:lumMod val="65000"/>
                  <a:lumOff val="35000"/>
                </a:schemeClr>
              </a:solidFill>
              <a:latin typeface="Arial" panose="020B0604020202020204" pitchFamily="34" charset="0"/>
              <a:ea typeface="宋体" pitchFamily="2" charset="-122"/>
              <a:cs typeface="Arial" panose="020B0604020202020204" pitchFamily="34" charset="0"/>
            </a:endParaRPr>
          </a:p>
        </p:txBody>
      </p:sp>
      <p:sp>
        <p:nvSpPr>
          <p:cNvPr id="19" name="文本框 18">
            <a:extLst>
              <a:ext uri="{FF2B5EF4-FFF2-40B4-BE49-F238E27FC236}">
                <a16:creationId xmlns:a16="http://schemas.microsoft.com/office/drawing/2014/main" id="{3219475B-1B11-43A7-BD91-DDE82528A02B}"/>
              </a:ext>
            </a:extLst>
          </p:cNvPr>
          <p:cNvSpPr txBox="1"/>
          <p:nvPr/>
        </p:nvSpPr>
        <p:spPr>
          <a:xfrm>
            <a:off x="1150375" y="5323218"/>
            <a:ext cx="7957050" cy="646331"/>
          </a:xfrm>
          <a:prstGeom prst="rect">
            <a:avLst/>
          </a:prstGeom>
          <a:noFill/>
          <a:ln>
            <a:solidFill>
              <a:srgbClr val="C00000"/>
            </a:solidFill>
          </a:ln>
        </p:spPr>
        <p:txBody>
          <a:bodyPr wrap="square" rtlCol="0">
            <a:spAutoFit/>
          </a:bodyPr>
          <a:lstStyle/>
          <a:p>
            <a:r>
              <a:rPr lang="en-US" altLang="zh-CN" b="1" dirty="0"/>
              <a:t>1</a:t>
            </a:r>
            <a:r>
              <a:rPr lang="zh-CN" altLang="en-US" b="1" dirty="0">
                <a:solidFill>
                  <a:srgbClr val="C00000"/>
                </a:solidFill>
              </a:rPr>
              <a:t>	</a:t>
            </a:r>
            <a:r>
              <a:rPr lang="en-US" altLang="zh-CN" b="1" dirty="0"/>
              <a:t>2	3	4	5	6	7	8	9</a:t>
            </a:r>
          </a:p>
          <a:p>
            <a:r>
              <a:rPr lang="en-US" altLang="zh-CN" b="1" dirty="0"/>
              <a:t>1</a:t>
            </a:r>
            <a:r>
              <a:rPr lang="zh-CN" altLang="en-US" b="1" dirty="0"/>
              <a:t>    	</a:t>
            </a:r>
            <a:r>
              <a:rPr lang="en-US" altLang="zh-CN" b="1" dirty="0"/>
              <a:t>1</a:t>
            </a:r>
            <a:r>
              <a:rPr lang="zh-CN" altLang="en-US" b="1" dirty="0"/>
              <a:t>         </a:t>
            </a:r>
            <a:r>
              <a:rPr lang="en-US" altLang="zh-CN" b="1" dirty="0"/>
              <a:t>1+1=2</a:t>
            </a:r>
            <a:r>
              <a:rPr lang="zh-CN" altLang="en-US" b="1" dirty="0"/>
              <a:t>    </a:t>
            </a:r>
            <a:r>
              <a:rPr lang="en-US" altLang="zh-CN" b="1" dirty="0"/>
              <a:t>1+2=3</a:t>
            </a:r>
            <a:r>
              <a:rPr lang="zh-CN" altLang="en-US" b="1" dirty="0"/>
              <a:t>     </a:t>
            </a:r>
            <a:r>
              <a:rPr lang="en-US" altLang="zh-CN" b="1" dirty="0"/>
              <a:t>2+3=5</a:t>
            </a:r>
            <a:r>
              <a:rPr lang="zh-CN" altLang="en-US" b="1" dirty="0"/>
              <a:t>    </a:t>
            </a:r>
            <a:r>
              <a:rPr lang="en-US" altLang="zh-CN" b="1" dirty="0"/>
              <a:t>3+5=8</a:t>
            </a:r>
            <a:r>
              <a:rPr lang="zh-CN" altLang="en-US" b="1" dirty="0"/>
              <a:t>    </a:t>
            </a:r>
            <a:r>
              <a:rPr lang="en-US" altLang="zh-CN" b="1" dirty="0"/>
              <a:t>5+8=13</a:t>
            </a:r>
            <a:r>
              <a:rPr lang="zh-CN" altLang="en-US" b="1" dirty="0"/>
              <a:t>   </a:t>
            </a:r>
            <a:r>
              <a:rPr lang="en-US" altLang="zh-CN" b="1" dirty="0"/>
              <a:t>8+13=21	…</a:t>
            </a:r>
          </a:p>
        </p:txBody>
      </p:sp>
      <p:sp>
        <p:nvSpPr>
          <p:cNvPr id="2" name="矩形 1"/>
          <p:cNvSpPr/>
          <p:nvPr/>
        </p:nvSpPr>
        <p:spPr>
          <a:xfrm>
            <a:off x="1095239" y="6172742"/>
            <a:ext cx="10204120" cy="400110"/>
          </a:xfrm>
          <a:prstGeom prst="rect">
            <a:avLst/>
          </a:prstGeom>
        </p:spPr>
        <p:txBody>
          <a:bodyPr wrap="square">
            <a:spAutoFit/>
          </a:bodyPr>
          <a:lstStyle/>
          <a:p>
            <a:r>
              <a:rPr lang="zh-CN" altLang="en-US" sz="2000" dirty="0">
                <a:solidFill>
                  <a:srgbClr val="C00000"/>
                </a:solidFill>
              </a:rPr>
              <a:t>数学模型</a:t>
            </a:r>
            <a:r>
              <a:rPr lang="zh-CN" altLang="en-US" sz="2000" dirty="0"/>
              <a:t>：令</a:t>
            </a:r>
            <a:r>
              <a:rPr lang="en-US" altLang="zh-CN" sz="2000" dirty="0"/>
              <a:t>y</a:t>
            </a:r>
            <a:r>
              <a:rPr lang="en-US" altLang="zh-CN" sz="2000" baseline="-25000" dirty="0"/>
              <a:t>1</a:t>
            </a:r>
            <a:r>
              <a:rPr lang="en-US" altLang="zh-CN" sz="2000" dirty="0"/>
              <a:t>=1</a:t>
            </a:r>
            <a:r>
              <a:rPr lang="zh-CN" altLang="en-US" sz="2000" dirty="0"/>
              <a:t>，</a:t>
            </a:r>
            <a:r>
              <a:rPr lang="en-US" altLang="zh-CN" sz="2000" dirty="0"/>
              <a:t>y</a:t>
            </a:r>
            <a:r>
              <a:rPr lang="en-US" altLang="zh-CN" sz="2000" baseline="-25000" dirty="0"/>
              <a:t>2</a:t>
            </a:r>
            <a:r>
              <a:rPr lang="en-US" altLang="zh-CN" sz="2000" dirty="0"/>
              <a:t>=1</a:t>
            </a:r>
            <a:r>
              <a:rPr lang="zh-CN" altLang="en-US" sz="2000" dirty="0"/>
              <a:t>，则有</a:t>
            </a:r>
            <a:r>
              <a:rPr lang="en-US" altLang="zh-CN" sz="2000" dirty="0"/>
              <a:t>y</a:t>
            </a:r>
            <a:r>
              <a:rPr lang="en-US" altLang="zh-CN" sz="2000" baseline="-25000" dirty="0"/>
              <a:t>3</a:t>
            </a:r>
            <a:r>
              <a:rPr lang="en-US" altLang="zh-CN" sz="2000" dirty="0"/>
              <a:t>=y</a:t>
            </a:r>
            <a:r>
              <a:rPr lang="en-US" altLang="zh-CN" sz="2000" baseline="-25000" dirty="0"/>
              <a:t>2</a:t>
            </a:r>
            <a:r>
              <a:rPr lang="en-US" altLang="zh-CN" sz="2000" dirty="0"/>
              <a:t>+y</a:t>
            </a:r>
            <a:r>
              <a:rPr lang="en-US" altLang="zh-CN" sz="2000" baseline="-25000" dirty="0"/>
              <a:t>1</a:t>
            </a:r>
            <a:r>
              <a:rPr lang="en-US" altLang="zh-CN" sz="2000" dirty="0"/>
              <a:t>=2</a:t>
            </a:r>
            <a:r>
              <a:rPr lang="zh-CN" altLang="en-US" sz="2000" dirty="0"/>
              <a:t>，</a:t>
            </a:r>
            <a:r>
              <a:rPr lang="en-US" altLang="zh-CN" sz="2000" dirty="0"/>
              <a:t>y</a:t>
            </a:r>
            <a:r>
              <a:rPr lang="en-US" altLang="zh-CN" sz="2000" baseline="-25000" dirty="0"/>
              <a:t>4</a:t>
            </a:r>
            <a:r>
              <a:rPr lang="en-US" altLang="zh-CN" sz="2000" dirty="0"/>
              <a:t>=y</a:t>
            </a:r>
            <a:r>
              <a:rPr lang="en-US" altLang="zh-CN" sz="2000" baseline="-25000" dirty="0"/>
              <a:t>3</a:t>
            </a:r>
            <a:r>
              <a:rPr lang="en-US" altLang="zh-CN" sz="2000" dirty="0"/>
              <a:t>+y</a:t>
            </a:r>
            <a:r>
              <a:rPr lang="en-US" altLang="zh-CN" sz="2000" baseline="-25000" dirty="0"/>
              <a:t>2</a:t>
            </a:r>
            <a:r>
              <a:rPr lang="en-US" altLang="zh-CN" sz="2000" dirty="0"/>
              <a:t>=3</a:t>
            </a:r>
            <a:r>
              <a:rPr lang="zh-CN" altLang="en-US" sz="2000" dirty="0"/>
              <a:t>，</a:t>
            </a:r>
            <a:r>
              <a:rPr lang="is-IS" altLang="zh-CN" sz="2000" dirty="0"/>
              <a:t>…</a:t>
            </a:r>
            <a:r>
              <a:rPr lang="zh-CN" altLang="en-US" sz="2000" dirty="0"/>
              <a:t>，故可推得：</a:t>
            </a:r>
            <a:r>
              <a:rPr lang="en-US" altLang="zh-CN" sz="2000" dirty="0" err="1"/>
              <a:t>y</a:t>
            </a:r>
            <a:r>
              <a:rPr lang="en-US" altLang="zh-CN" sz="2000" baseline="-25000" dirty="0" err="1"/>
              <a:t>n</a:t>
            </a:r>
            <a:r>
              <a:rPr lang="zh-CN" altLang="en-US" sz="2000" dirty="0"/>
              <a:t> </a:t>
            </a:r>
            <a:r>
              <a:rPr lang="en-US" altLang="zh-CN" sz="2000" dirty="0"/>
              <a:t>=</a:t>
            </a:r>
            <a:r>
              <a:rPr lang="zh-CN" altLang="en-US" sz="2000" dirty="0"/>
              <a:t> </a:t>
            </a:r>
            <a:r>
              <a:rPr lang="en-US" altLang="zh-CN" sz="2000" dirty="0"/>
              <a:t>y</a:t>
            </a:r>
            <a:r>
              <a:rPr lang="en-US" altLang="zh-CN" sz="2000" baseline="-25000" dirty="0"/>
              <a:t>n-1</a:t>
            </a:r>
            <a:r>
              <a:rPr lang="en-US" altLang="zh-CN" sz="2000" dirty="0"/>
              <a:t>+y</a:t>
            </a:r>
            <a:r>
              <a:rPr lang="en-US" altLang="zh-CN" sz="2000" baseline="-25000" dirty="0"/>
              <a:t>n-2</a:t>
            </a:r>
            <a:r>
              <a:rPr lang="zh-CN" altLang="en-US" sz="2000" dirty="0"/>
              <a:t>；</a:t>
            </a:r>
          </a:p>
        </p:txBody>
      </p:sp>
    </p:spTree>
    <p:extLst>
      <p:ext uri="{BB962C8B-B14F-4D97-AF65-F5344CB8AC3E}">
        <p14:creationId xmlns:p14="http://schemas.microsoft.com/office/powerpoint/2010/main" val="895095731"/>
      </p:ext>
    </p:extLst>
  </p:cSld>
  <p:clrMapOvr>
    <a:masterClrMapping/>
  </p:clrMapOvr>
  <mc:AlternateContent xmlns:mc="http://schemas.openxmlformats.org/markup-compatibility/2006" xmlns:p14="http://schemas.microsoft.com/office/powerpoint/2010/main">
    <mc:Choice Requires="p14">
      <p:transition spd="slow" p14:dur="1250">
        <p14:switch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wipe(left)">
                                      <p:cBhvr>
                                        <p:cTn id="7" dur="500"/>
                                        <p:tgtEl>
                                          <p:spTgt spid="4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750"/>
                                        <p:tgtEl>
                                          <p:spTgt spid="11"/>
                                        </p:tgtEl>
                                      </p:cBhvr>
                                    </p:animEffect>
                                  </p:childTnLst>
                                </p:cTn>
                              </p:par>
                            </p:childTnLst>
                          </p:cTn>
                        </p:par>
                        <p:par>
                          <p:cTn id="12" fill="hold">
                            <p:stCondLst>
                              <p:cond delay="1250"/>
                            </p:stCondLst>
                            <p:childTnLst>
                              <p:par>
                                <p:cTn id="13" presetID="49" presetClass="entr" presetSubtype="0" decel="100000" fill="hold" grpId="0" nodeType="afterEffect">
                                  <p:stCondLst>
                                    <p:cond delay="0"/>
                                  </p:stCondLst>
                                  <p:childTnLst>
                                    <p:set>
                                      <p:cBhvr>
                                        <p:cTn id="14" dur="1" fill="hold">
                                          <p:stCondLst>
                                            <p:cond delay="0"/>
                                          </p:stCondLst>
                                        </p:cTn>
                                        <p:tgtEl>
                                          <p:spTgt spid="29"/>
                                        </p:tgtEl>
                                        <p:attrNameLst>
                                          <p:attrName>style.visibility</p:attrName>
                                        </p:attrNameLst>
                                      </p:cBhvr>
                                      <p:to>
                                        <p:strVal val="visible"/>
                                      </p:to>
                                    </p:set>
                                    <p:anim calcmode="lin" valueType="num">
                                      <p:cBhvr>
                                        <p:cTn id="15" dur="500" fill="hold"/>
                                        <p:tgtEl>
                                          <p:spTgt spid="29"/>
                                        </p:tgtEl>
                                        <p:attrNameLst>
                                          <p:attrName>ppt_w</p:attrName>
                                        </p:attrNameLst>
                                      </p:cBhvr>
                                      <p:tavLst>
                                        <p:tav tm="0">
                                          <p:val>
                                            <p:fltVal val="0"/>
                                          </p:val>
                                        </p:tav>
                                        <p:tav tm="100000">
                                          <p:val>
                                            <p:strVal val="#ppt_w"/>
                                          </p:val>
                                        </p:tav>
                                      </p:tavLst>
                                    </p:anim>
                                    <p:anim calcmode="lin" valueType="num">
                                      <p:cBhvr>
                                        <p:cTn id="16" dur="500" fill="hold"/>
                                        <p:tgtEl>
                                          <p:spTgt spid="29"/>
                                        </p:tgtEl>
                                        <p:attrNameLst>
                                          <p:attrName>ppt_h</p:attrName>
                                        </p:attrNameLst>
                                      </p:cBhvr>
                                      <p:tavLst>
                                        <p:tav tm="0">
                                          <p:val>
                                            <p:fltVal val="0"/>
                                          </p:val>
                                        </p:tav>
                                        <p:tav tm="100000">
                                          <p:val>
                                            <p:strVal val="#ppt_h"/>
                                          </p:val>
                                        </p:tav>
                                      </p:tavLst>
                                    </p:anim>
                                    <p:anim calcmode="lin" valueType="num">
                                      <p:cBhvr>
                                        <p:cTn id="17" dur="500" fill="hold"/>
                                        <p:tgtEl>
                                          <p:spTgt spid="29"/>
                                        </p:tgtEl>
                                        <p:attrNameLst>
                                          <p:attrName>style.rotation</p:attrName>
                                        </p:attrNameLst>
                                      </p:cBhvr>
                                      <p:tavLst>
                                        <p:tav tm="0">
                                          <p:val>
                                            <p:fltVal val="360"/>
                                          </p:val>
                                        </p:tav>
                                        <p:tav tm="100000">
                                          <p:val>
                                            <p:fltVal val="0"/>
                                          </p:val>
                                        </p:tav>
                                      </p:tavLst>
                                    </p:anim>
                                    <p:animEffect transition="in" filter="fade">
                                      <p:cBhvr>
                                        <p:cTn id="18" dur="500"/>
                                        <p:tgtEl>
                                          <p:spTgt spid="29"/>
                                        </p:tgtEl>
                                      </p:cBhvr>
                                    </p:animEffect>
                                  </p:childTnLst>
                                </p:cTn>
                              </p:par>
                            </p:childTnLst>
                          </p:cTn>
                        </p:par>
                        <p:par>
                          <p:cTn id="19" fill="hold">
                            <p:stCondLst>
                              <p:cond delay="1750"/>
                            </p:stCondLst>
                            <p:childTnLst>
                              <p:par>
                                <p:cTn id="20" presetID="22" presetClass="entr" presetSubtype="2" fill="hold" grpId="0" nodeType="after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wipe(right)">
                                      <p:cBhvr>
                                        <p:cTn id="22" dur="500"/>
                                        <p:tgtEl>
                                          <p:spTgt spid="30"/>
                                        </p:tgtEl>
                                      </p:cBhvr>
                                    </p:animEffect>
                                  </p:childTnLst>
                                </p:cTn>
                              </p:par>
                            </p:childTnLst>
                          </p:cTn>
                        </p:par>
                        <p:par>
                          <p:cTn id="23" fill="hold">
                            <p:stCondLst>
                              <p:cond delay="2250"/>
                            </p:stCondLst>
                            <p:childTnLst>
                              <p:par>
                                <p:cTn id="24" presetID="22" presetClass="entr" presetSubtype="2" fill="hold" grpId="0" nodeType="after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wipe(right)">
                                      <p:cBhvr>
                                        <p:cTn id="26" dur="750"/>
                                        <p:tgtEl>
                                          <p:spTgt spid="12"/>
                                        </p:tgtEl>
                                      </p:cBhvr>
                                    </p:animEffect>
                                  </p:childTnLst>
                                </p:cTn>
                              </p:par>
                              <p:par>
                                <p:cTn id="27" presetID="10" presetClass="entr" presetSubtype="0" fill="hold" nodeType="withEffect">
                                  <p:stCondLst>
                                    <p:cond delay="0"/>
                                  </p:stCondLst>
                                  <p:childTnLst>
                                    <p:set>
                                      <p:cBhvr>
                                        <p:cTn id="28" dur="1" fill="hold">
                                          <p:stCondLst>
                                            <p:cond delay="0"/>
                                          </p:stCondLst>
                                        </p:cTn>
                                        <p:tgtEl>
                                          <p:spTgt spid="63"/>
                                        </p:tgtEl>
                                        <p:attrNameLst>
                                          <p:attrName>style.visibility</p:attrName>
                                        </p:attrNameLst>
                                      </p:cBhvr>
                                      <p:to>
                                        <p:strVal val="visible"/>
                                      </p:to>
                                    </p:set>
                                    <p:animEffect transition="in" filter="fade">
                                      <p:cBhvr>
                                        <p:cTn id="29" dur="100"/>
                                        <p:tgtEl>
                                          <p:spTgt spid="63"/>
                                        </p:tgtEl>
                                      </p:cBhvr>
                                    </p:animEffect>
                                  </p:childTnLst>
                                </p:cTn>
                              </p:par>
                              <p:par>
                                <p:cTn id="30" presetID="35" presetClass="path" presetSubtype="0" accel="50000" decel="50000" fill="hold" nodeType="withEffect">
                                  <p:stCondLst>
                                    <p:cond delay="0"/>
                                  </p:stCondLst>
                                  <p:childTnLst>
                                    <p:animMotion origin="layout" path="M 3.54167E-6 1.85185E-6 L -0.79974 0.00717 " pathEditMode="relative" rAng="0" ptsTypes="AA">
                                      <p:cBhvr>
                                        <p:cTn id="31" dur="700" fill="hold"/>
                                        <p:tgtEl>
                                          <p:spTgt spid="63"/>
                                        </p:tgtEl>
                                        <p:attrNameLst>
                                          <p:attrName>ppt_x</p:attrName>
                                          <p:attrName>ppt_y</p:attrName>
                                        </p:attrNameLst>
                                      </p:cBhvr>
                                      <p:rCtr x="-39987" y="347"/>
                                    </p:animMotion>
                                  </p:childTnLst>
                                </p:cTn>
                              </p:par>
                            </p:childTnLst>
                          </p:cTn>
                        </p:par>
                        <p:par>
                          <p:cTn id="32" fill="hold">
                            <p:stCondLst>
                              <p:cond delay="3000"/>
                            </p:stCondLst>
                            <p:childTnLst>
                              <p:par>
                                <p:cTn id="33" presetID="49" presetClass="entr" presetSubtype="0" decel="100000" fill="hold" grpId="0" nodeType="afterEffect">
                                  <p:stCondLst>
                                    <p:cond delay="0"/>
                                  </p:stCondLst>
                                  <p:childTnLst>
                                    <p:set>
                                      <p:cBhvr>
                                        <p:cTn id="34" dur="1" fill="hold">
                                          <p:stCondLst>
                                            <p:cond delay="0"/>
                                          </p:stCondLst>
                                        </p:cTn>
                                        <p:tgtEl>
                                          <p:spTgt spid="33"/>
                                        </p:tgtEl>
                                        <p:attrNameLst>
                                          <p:attrName>style.visibility</p:attrName>
                                        </p:attrNameLst>
                                      </p:cBhvr>
                                      <p:to>
                                        <p:strVal val="visible"/>
                                      </p:to>
                                    </p:set>
                                    <p:anim calcmode="lin" valueType="num">
                                      <p:cBhvr>
                                        <p:cTn id="35" dur="500" fill="hold"/>
                                        <p:tgtEl>
                                          <p:spTgt spid="33"/>
                                        </p:tgtEl>
                                        <p:attrNameLst>
                                          <p:attrName>ppt_w</p:attrName>
                                        </p:attrNameLst>
                                      </p:cBhvr>
                                      <p:tavLst>
                                        <p:tav tm="0">
                                          <p:val>
                                            <p:fltVal val="0"/>
                                          </p:val>
                                        </p:tav>
                                        <p:tav tm="100000">
                                          <p:val>
                                            <p:strVal val="#ppt_w"/>
                                          </p:val>
                                        </p:tav>
                                      </p:tavLst>
                                    </p:anim>
                                    <p:anim calcmode="lin" valueType="num">
                                      <p:cBhvr>
                                        <p:cTn id="36" dur="500" fill="hold"/>
                                        <p:tgtEl>
                                          <p:spTgt spid="33"/>
                                        </p:tgtEl>
                                        <p:attrNameLst>
                                          <p:attrName>ppt_h</p:attrName>
                                        </p:attrNameLst>
                                      </p:cBhvr>
                                      <p:tavLst>
                                        <p:tav tm="0">
                                          <p:val>
                                            <p:fltVal val="0"/>
                                          </p:val>
                                        </p:tav>
                                        <p:tav tm="100000">
                                          <p:val>
                                            <p:strVal val="#ppt_h"/>
                                          </p:val>
                                        </p:tav>
                                      </p:tavLst>
                                    </p:anim>
                                    <p:anim calcmode="lin" valueType="num">
                                      <p:cBhvr>
                                        <p:cTn id="37" dur="500" fill="hold"/>
                                        <p:tgtEl>
                                          <p:spTgt spid="33"/>
                                        </p:tgtEl>
                                        <p:attrNameLst>
                                          <p:attrName>style.rotation</p:attrName>
                                        </p:attrNameLst>
                                      </p:cBhvr>
                                      <p:tavLst>
                                        <p:tav tm="0">
                                          <p:val>
                                            <p:fltVal val="360"/>
                                          </p:val>
                                        </p:tav>
                                        <p:tav tm="100000">
                                          <p:val>
                                            <p:fltVal val="0"/>
                                          </p:val>
                                        </p:tav>
                                      </p:tavLst>
                                    </p:anim>
                                    <p:animEffect transition="in" filter="fade">
                                      <p:cBhvr>
                                        <p:cTn id="38" dur="500"/>
                                        <p:tgtEl>
                                          <p:spTgt spid="33"/>
                                        </p:tgtEl>
                                      </p:cBhvr>
                                    </p:animEffect>
                                  </p:childTnLst>
                                </p:cTn>
                              </p:par>
                            </p:childTnLst>
                          </p:cTn>
                        </p:par>
                        <p:par>
                          <p:cTn id="39" fill="hold">
                            <p:stCondLst>
                              <p:cond delay="3500"/>
                            </p:stCondLst>
                            <p:childTnLst>
                              <p:par>
                                <p:cTn id="40" presetID="22" presetClass="entr" presetSubtype="8" fill="hold" grpId="0" nodeType="afterEffect">
                                  <p:stCondLst>
                                    <p:cond delay="0"/>
                                  </p:stCondLst>
                                  <p:childTnLst>
                                    <p:set>
                                      <p:cBhvr>
                                        <p:cTn id="41" dur="1" fill="hold">
                                          <p:stCondLst>
                                            <p:cond delay="0"/>
                                          </p:stCondLst>
                                        </p:cTn>
                                        <p:tgtEl>
                                          <p:spTgt spid="34"/>
                                        </p:tgtEl>
                                        <p:attrNameLst>
                                          <p:attrName>style.visibility</p:attrName>
                                        </p:attrNameLst>
                                      </p:cBhvr>
                                      <p:to>
                                        <p:strVal val="visible"/>
                                      </p:to>
                                    </p:set>
                                    <p:animEffect transition="in" filter="wipe(left)">
                                      <p:cBhvr>
                                        <p:cTn id="42" dur="500"/>
                                        <p:tgtEl>
                                          <p:spTgt spid="34"/>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blinds(horizontal)">
                                      <p:cBhvr>
                                        <p:cTn id="47" dur="500"/>
                                        <p:tgtEl>
                                          <p:spTgt spid="19"/>
                                        </p:tgtEl>
                                      </p:cBhvr>
                                    </p:animEffect>
                                  </p:childTnLst>
                                </p:cTn>
                              </p:par>
                              <p:par>
                                <p:cTn id="48" presetID="3" presetClass="entr" presetSubtype="10" fill="hold" grpId="0" nodeType="withEffect">
                                  <p:stCondLst>
                                    <p:cond delay="0"/>
                                  </p:stCondLst>
                                  <p:childTnLst>
                                    <p:set>
                                      <p:cBhvr>
                                        <p:cTn id="49" dur="1" fill="hold">
                                          <p:stCondLst>
                                            <p:cond delay="0"/>
                                          </p:stCondLst>
                                        </p:cTn>
                                        <p:tgtEl>
                                          <p:spTgt spid="2"/>
                                        </p:tgtEl>
                                        <p:attrNameLst>
                                          <p:attrName>style.visibility</p:attrName>
                                        </p:attrNameLst>
                                      </p:cBhvr>
                                      <p:to>
                                        <p:strVal val="visible"/>
                                      </p:to>
                                    </p:set>
                                    <p:animEffect transition="in" filter="blinds(horizontal)">
                                      <p:cBhvr>
                                        <p:cTn id="5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29" grpId="0"/>
      <p:bldP spid="30" grpId="0"/>
      <p:bldP spid="33" grpId="0"/>
      <p:bldP spid="34" grpId="0"/>
      <p:bldP spid="43" grpId="0"/>
      <p:bldP spid="19" grpId="0" animBg="1"/>
      <p:bldP spid="2" grpId="0"/>
    </p:bldLst>
  </p:timing>
</p:sld>
</file>

<file path=ppt/theme/theme1.xml><?xml version="1.0" encoding="utf-8"?>
<a:theme xmlns:a="http://schemas.openxmlformats.org/drawingml/2006/main" name="Office 主题">
  <a:themeElements>
    <a:clrScheme name="31">
      <a:dk1>
        <a:srgbClr val="000000"/>
      </a:dk1>
      <a:lt1>
        <a:srgbClr val="FFFFFF"/>
      </a:lt1>
      <a:dk2>
        <a:srgbClr val="44546A"/>
      </a:dk2>
      <a:lt2>
        <a:srgbClr val="E7E6E6"/>
      </a:lt2>
      <a:accent1>
        <a:srgbClr val="E8723B"/>
      </a:accent1>
      <a:accent2>
        <a:srgbClr val="00AF92"/>
      </a:accent2>
      <a:accent3>
        <a:srgbClr val="90D04E"/>
      </a:accent3>
      <a:accent4>
        <a:srgbClr val="FB7E6C"/>
      </a:accent4>
      <a:accent5>
        <a:srgbClr val="D5BE08"/>
      </a:accent5>
      <a:accent6>
        <a:srgbClr val="00B0F0"/>
      </a:accent6>
      <a:hlink>
        <a:srgbClr val="3C3C3C"/>
      </a:hlink>
      <a:folHlink>
        <a:srgbClr val="A3A3A3"/>
      </a:folHlink>
    </a:clrScheme>
    <a:fontScheme name="Lizzysu-1">
      <a:majorFont>
        <a:latin typeface="Arial Black"/>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31">
    <a:dk1>
      <a:srgbClr val="000000"/>
    </a:dk1>
    <a:lt1>
      <a:srgbClr val="FFFFFF"/>
    </a:lt1>
    <a:dk2>
      <a:srgbClr val="44546A"/>
    </a:dk2>
    <a:lt2>
      <a:srgbClr val="E7E6E6"/>
    </a:lt2>
    <a:accent1>
      <a:srgbClr val="E8723B"/>
    </a:accent1>
    <a:accent2>
      <a:srgbClr val="00AF92"/>
    </a:accent2>
    <a:accent3>
      <a:srgbClr val="90D04E"/>
    </a:accent3>
    <a:accent4>
      <a:srgbClr val="FB7E6C"/>
    </a:accent4>
    <a:accent5>
      <a:srgbClr val="D5BE08"/>
    </a:accent5>
    <a:accent6>
      <a:srgbClr val="00B0F0"/>
    </a:accent6>
    <a:hlink>
      <a:srgbClr val="3C3C3C"/>
    </a:hlink>
    <a:folHlink>
      <a:srgbClr val="A3A3A3"/>
    </a:folHlink>
  </a:clrScheme>
</a:themeOverride>
</file>

<file path=ppt/theme/themeOverride10.xml><?xml version="1.0" encoding="utf-8"?>
<a:themeOverride xmlns:a="http://schemas.openxmlformats.org/drawingml/2006/main">
  <a:clrScheme name="31">
    <a:dk1>
      <a:srgbClr val="000000"/>
    </a:dk1>
    <a:lt1>
      <a:srgbClr val="FFFFFF"/>
    </a:lt1>
    <a:dk2>
      <a:srgbClr val="44546A"/>
    </a:dk2>
    <a:lt2>
      <a:srgbClr val="E7E6E6"/>
    </a:lt2>
    <a:accent1>
      <a:srgbClr val="E8723B"/>
    </a:accent1>
    <a:accent2>
      <a:srgbClr val="00AF92"/>
    </a:accent2>
    <a:accent3>
      <a:srgbClr val="90D04E"/>
    </a:accent3>
    <a:accent4>
      <a:srgbClr val="FB7E6C"/>
    </a:accent4>
    <a:accent5>
      <a:srgbClr val="D5BE08"/>
    </a:accent5>
    <a:accent6>
      <a:srgbClr val="00B0F0"/>
    </a:accent6>
    <a:hlink>
      <a:srgbClr val="3C3C3C"/>
    </a:hlink>
    <a:folHlink>
      <a:srgbClr val="A3A3A3"/>
    </a:folHlink>
  </a:clrScheme>
</a:themeOverride>
</file>

<file path=ppt/theme/themeOverride11.xml><?xml version="1.0" encoding="utf-8"?>
<a:themeOverride xmlns:a="http://schemas.openxmlformats.org/drawingml/2006/main">
  <a:clrScheme name="31">
    <a:dk1>
      <a:srgbClr val="000000"/>
    </a:dk1>
    <a:lt1>
      <a:srgbClr val="FFFFFF"/>
    </a:lt1>
    <a:dk2>
      <a:srgbClr val="44546A"/>
    </a:dk2>
    <a:lt2>
      <a:srgbClr val="E7E6E6"/>
    </a:lt2>
    <a:accent1>
      <a:srgbClr val="E8723B"/>
    </a:accent1>
    <a:accent2>
      <a:srgbClr val="00AF92"/>
    </a:accent2>
    <a:accent3>
      <a:srgbClr val="90D04E"/>
    </a:accent3>
    <a:accent4>
      <a:srgbClr val="FB7E6C"/>
    </a:accent4>
    <a:accent5>
      <a:srgbClr val="D5BE08"/>
    </a:accent5>
    <a:accent6>
      <a:srgbClr val="00B0F0"/>
    </a:accent6>
    <a:hlink>
      <a:srgbClr val="3C3C3C"/>
    </a:hlink>
    <a:folHlink>
      <a:srgbClr val="A3A3A3"/>
    </a:folHlink>
  </a:clrScheme>
</a:themeOverride>
</file>

<file path=ppt/theme/themeOverride12.xml><?xml version="1.0" encoding="utf-8"?>
<a:themeOverride xmlns:a="http://schemas.openxmlformats.org/drawingml/2006/main">
  <a:clrScheme name="31">
    <a:dk1>
      <a:srgbClr val="000000"/>
    </a:dk1>
    <a:lt1>
      <a:srgbClr val="FFFFFF"/>
    </a:lt1>
    <a:dk2>
      <a:srgbClr val="44546A"/>
    </a:dk2>
    <a:lt2>
      <a:srgbClr val="E7E6E6"/>
    </a:lt2>
    <a:accent1>
      <a:srgbClr val="E8723B"/>
    </a:accent1>
    <a:accent2>
      <a:srgbClr val="00AF92"/>
    </a:accent2>
    <a:accent3>
      <a:srgbClr val="90D04E"/>
    </a:accent3>
    <a:accent4>
      <a:srgbClr val="FB7E6C"/>
    </a:accent4>
    <a:accent5>
      <a:srgbClr val="D5BE08"/>
    </a:accent5>
    <a:accent6>
      <a:srgbClr val="00B0F0"/>
    </a:accent6>
    <a:hlink>
      <a:srgbClr val="3C3C3C"/>
    </a:hlink>
    <a:folHlink>
      <a:srgbClr val="A3A3A3"/>
    </a:folHlink>
  </a:clrScheme>
</a:themeOverride>
</file>

<file path=ppt/theme/themeOverride13.xml><?xml version="1.0" encoding="utf-8"?>
<a:themeOverride xmlns:a="http://schemas.openxmlformats.org/drawingml/2006/main">
  <a:clrScheme name="31">
    <a:dk1>
      <a:srgbClr val="000000"/>
    </a:dk1>
    <a:lt1>
      <a:srgbClr val="FFFFFF"/>
    </a:lt1>
    <a:dk2>
      <a:srgbClr val="44546A"/>
    </a:dk2>
    <a:lt2>
      <a:srgbClr val="E7E6E6"/>
    </a:lt2>
    <a:accent1>
      <a:srgbClr val="E8723B"/>
    </a:accent1>
    <a:accent2>
      <a:srgbClr val="00AF92"/>
    </a:accent2>
    <a:accent3>
      <a:srgbClr val="90D04E"/>
    </a:accent3>
    <a:accent4>
      <a:srgbClr val="FB7E6C"/>
    </a:accent4>
    <a:accent5>
      <a:srgbClr val="D5BE08"/>
    </a:accent5>
    <a:accent6>
      <a:srgbClr val="00B0F0"/>
    </a:accent6>
    <a:hlink>
      <a:srgbClr val="3C3C3C"/>
    </a:hlink>
    <a:folHlink>
      <a:srgbClr val="A3A3A3"/>
    </a:folHlink>
  </a:clrScheme>
</a:themeOverride>
</file>

<file path=ppt/theme/themeOverride2.xml><?xml version="1.0" encoding="utf-8"?>
<a:themeOverride xmlns:a="http://schemas.openxmlformats.org/drawingml/2006/main">
  <a:clrScheme name="31">
    <a:dk1>
      <a:srgbClr val="000000"/>
    </a:dk1>
    <a:lt1>
      <a:srgbClr val="FFFFFF"/>
    </a:lt1>
    <a:dk2>
      <a:srgbClr val="44546A"/>
    </a:dk2>
    <a:lt2>
      <a:srgbClr val="E7E6E6"/>
    </a:lt2>
    <a:accent1>
      <a:srgbClr val="E8723B"/>
    </a:accent1>
    <a:accent2>
      <a:srgbClr val="00AF92"/>
    </a:accent2>
    <a:accent3>
      <a:srgbClr val="90D04E"/>
    </a:accent3>
    <a:accent4>
      <a:srgbClr val="FB7E6C"/>
    </a:accent4>
    <a:accent5>
      <a:srgbClr val="D5BE08"/>
    </a:accent5>
    <a:accent6>
      <a:srgbClr val="00B0F0"/>
    </a:accent6>
    <a:hlink>
      <a:srgbClr val="3C3C3C"/>
    </a:hlink>
    <a:folHlink>
      <a:srgbClr val="A3A3A3"/>
    </a:folHlink>
  </a:clrScheme>
</a:themeOverride>
</file>

<file path=ppt/theme/themeOverride3.xml><?xml version="1.0" encoding="utf-8"?>
<a:themeOverride xmlns:a="http://schemas.openxmlformats.org/drawingml/2006/main">
  <a:clrScheme name="31">
    <a:dk1>
      <a:srgbClr val="000000"/>
    </a:dk1>
    <a:lt1>
      <a:srgbClr val="FFFFFF"/>
    </a:lt1>
    <a:dk2>
      <a:srgbClr val="44546A"/>
    </a:dk2>
    <a:lt2>
      <a:srgbClr val="E7E6E6"/>
    </a:lt2>
    <a:accent1>
      <a:srgbClr val="E8723B"/>
    </a:accent1>
    <a:accent2>
      <a:srgbClr val="00AF92"/>
    </a:accent2>
    <a:accent3>
      <a:srgbClr val="90D04E"/>
    </a:accent3>
    <a:accent4>
      <a:srgbClr val="FB7E6C"/>
    </a:accent4>
    <a:accent5>
      <a:srgbClr val="D5BE08"/>
    </a:accent5>
    <a:accent6>
      <a:srgbClr val="00B0F0"/>
    </a:accent6>
    <a:hlink>
      <a:srgbClr val="3C3C3C"/>
    </a:hlink>
    <a:folHlink>
      <a:srgbClr val="A3A3A3"/>
    </a:folHlink>
  </a:clrScheme>
</a:themeOverride>
</file>

<file path=ppt/theme/themeOverride4.xml><?xml version="1.0" encoding="utf-8"?>
<a:themeOverride xmlns:a="http://schemas.openxmlformats.org/drawingml/2006/main">
  <a:clrScheme name="31">
    <a:dk1>
      <a:srgbClr val="000000"/>
    </a:dk1>
    <a:lt1>
      <a:srgbClr val="FFFFFF"/>
    </a:lt1>
    <a:dk2>
      <a:srgbClr val="44546A"/>
    </a:dk2>
    <a:lt2>
      <a:srgbClr val="E7E6E6"/>
    </a:lt2>
    <a:accent1>
      <a:srgbClr val="E8723B"/>
    </a:accent1>
    <a:accent2>
      <a:srgbClr val="00AF92"/>
    </a:accent2>
    <a:accent3>
      <a:srgbClr val="90D04E"/>
    </a:accent3>
    <a:accent4>
      <a:srgbClr val="FB7E6C"/>
    </a:accent4>
    <a:accent5>
      <a:srgbClr val="D5BE08"/>
    </a:accent5>
    <a:accent6>
      <a:srgbClr val="00B0F0"/>
    </a:accent6>
    <a:hlink>
      <a:srgbClr val="3C3C3C"/>
    </a:hlink>
    <a:folHlink>
      <a:srgbClr val="A3A3A3"/>
    </a:folHlink>
  </a:clrScheme>
</a:themeOverride>
</file>

<file path=ppt/theme/themeOverride5.xml><?xml version="1.0" encoding="utf-8"?>
<a:themeOverride xmlns:a="http://schemas.openxmlformats.org/drawingml/2006/main">
  <a:clrScheme name="31">
    <a:dk1>
      <a:srgbClr val="000000"/>
    </a:dk1>
    <a:lt1>
      <a:srgbClr val="FFFFFF"/>
    </a:lt1>
    <a:dk2>
      <a:srgbClr val="44546A"/>
    </a:dk2>
    <a:lt2>
      <a:srgbClr val="E7E6E6"/>
    </a:lt2>
    <a:accent1>
      <a:srgbClr val="E8723B"/>
    </a:accent1>
    <a:accent2>
      <a:srgbClr val="00AF92"/>
    </a:accent2>
    <a:accent3>
      <a:srgbClr val="90D04E"/>
    </a:accent3>
    <a:accent4>
      <a:srgbClr val="FB7E6C"/>
    </a:accent4>
    <a:accent5>
      <a:srgbClr val="D5BE08"/>
    </a:accent5>
    <a:accent6>
      <a:srgbClr val="00B0F0"/>
    </a:accent6>
    <a:hlink>
      <a:srgbClr val="3C3C3C"/>
    </a:hlink>
    <a:folHlink>
      <a:srgbClr val="A3A3A3"/>
    </a:folHlink>
  </a:clrScheme>
</a:themeOverride>
</file>

<file path=ppt/theme/themeOverride6.xml><?xml version="1.0" encoding="utf-8"?>
<a:themeOverride xmlns:a="http://schemas.openxmlformats.org/drawingml/2006/main">
  <a:clrScheme name="31">
    <a:dk1>
      <a:srgbClr val="000000"/>
    </a:dk1>
    <a:lt1>
      <a:srgbClr val="FFFFFF"/>
    </a:lt1>
    <a:dk2>
      <a:srgbClr val="44546A"/>
    </a:dk2>
    <a:lt2>
      <a:srgbClr val="E7E6E6"/>
    </a:lt2>
    <a:accent1>
      <a:srgbClr val="E8723B"/>
    </a:accent1>
    <a:accent2>
      <a:srgbClr val="00AF92"/>
    </a:accent2>
    <a:accent3>
      <a:srgbClr val="90D04E"/>
    </a:accent3>
    <a:accent4>
      <a:srgbClr val="FB7E6C"/>
    </a:accent4>
    <a:accent5>
      <a:srgbClr val="D5BE08"/>
    </a:accent5>
    <a:accent6>
      <a:srgbClr val="00B0F0"/>
    </a:accent6>
    <a:hlink>
      <a:srgbClr val="3C3C3C"/>
    </a:hlink>
    <a:folHlink>
      <a:srgbClr val="A3A3A3"/>
    </a:folHlink>
  </a:clrScheme>
</a:themeOverride>
</file>

<file path=ppt/theme/themeOverride7.xml><?xml version="1.0" encoding="utf-8"?>
<a:themeOverride xmlns:a="http://schemas.openxmlformats.org/drawingml/2006/main">
  <a:clrScheme name="31">
    <a:dk1>
      <a:srgbClr val="000000"/>
    </a:dk1>
    <a:lt1>
      <a:srgbClr val="FFFFFF"/>
    </a:lt1>
    <a:dk2>
      <a:srgbClr val="44546A"/>
    </a:dk2>
    <a:lt2>
      <a:srgbClr val="E7E6E6"/>
    </a:lt2>
    <a:accent1>
      <a:srgbClr val="E8723B"/>
    </a:accent1>
    <a:accent2>
      <a:srgbClr val="00AF92"/>
    </a:accent2>
    <a:accent3>
      <a:srgbClr val="90D04E"/>
    </a:accent3>
    <a:accent4>
      <a:srgbClr val="FB7E6C"/>
    </a:accent4>
    <a:accent5>
      <a:srgbClr val="D5BE08"/>
    </a:accent5>
    <a:accent6>
      <a:srgbClr val="00B0F0"/>
    </a:accent6>
    <a:hlink>
      <a:srgbClr val="3C3C3C"/>
    </a:hlink>
    <a:folHlink>
      <a:srgbClr val="A3A3A3"/>
    </a:folHlink>
  </a:clrScheme>
</a:themeOverride>
</file>

<file path=ppt/theme/themeOverride8.xml><?xml version="1.0" encoding="utf-8"?>
<a:themeOverride xmlns:a="http://schemas.openxmlformats.org/drawingml/2006/main">
  <a:clrScheme name="31">
    <a:dk1>
      <a:srgbClr val="000000"/>
    </a:dk1>
    <a:lt1>
      <a:srgbClr val="FFFFFF"/>
    </a:lt1>
    <a:dk2>
      <a:srgbClr val="44546A"/>
    </a:dk2>
    <a:lt2>
      <a:srgbClr val="E7E6E6"/>
    </a:lt2>
    <a:accent1>
      <a:srgbClr val="E8723B"/>
    </a:accent1>
    <a:accent2>
      <a:srgbClr val="00AF92"/>
    </a:accent2>
    <a:accent3>
      <a:srgbClr val="90D04E"/>
    </a:accent3>
    <a:accent4>
      <a:srgbClr val="FB7E6C"/>
    </a:accent4>
    <a:accent5>
      <a:srgbClr val="D5BE08"/>
    </a:accent5>
    <a:accent6>
      <a:srgbClr val="00B0F0"/>
    </a:accent6>
    <a:hlink>
      <a:srgbClr val="3C3C3C"/>
    </a:hlink>
    <a:folHlink>
      <a:srgbClr val="A3A3A3"/>
    </a:folHlink>
  </a:clrScheme>
</a:themeOverride>
</file>

<file path=ppt/theme/themeOverride9.xml><?xml version="1.0" encoding="utf-8"?>
<a:themeOverride xmlns:a="http://schemas.openxmlformats.org/drawingml/2006/main">
  <a:clrScheme name="31">
    <a:dk1>
      <a:srgbClr val="000000"/>
    </a:dk1>
    <a:lt1>
      <a:srgbClr val="FFFFFF"/>
    </a:lt1>
    <a:dk2>
      <a:srgbClr val="44546A"/>
    </a:dk2>
    <a:lt2>
      <a:srgbClr val="E7E6E6"/>
    </a:lt2>
    <a:accent1>
      <a:srgbClr val="E8723B"/>
    </a:accent1>
    <a:accent2>
      <a:srgbClr val="00AF92"/>
    </a:accent2>
    <a:accent3>
      <a:srgbClr val="90D04E"/>
    </a:accent3>
    <a:accent4>
      <a:srgbClr val="FB7E6C"/>
    </a:accent4>
    <a:accent5>
      <a:srgbClr val="D5BE08"/>
    </a:accent5>
    <a:accent6>
      <a:srgbClr val="00B0F0"/>
    </a:accent6>
    <a:hlink>
      <a:srgbClr val="3C3C3C"/>
    </a:hlink>
    <a:folHlink>
      <a:srgbClr val="A3A3A3"/>
    </a:folHlink>
  </a:clrScheme>
</a:themeOverride>
</file>

<file path=docProps/app.xml><?xml version="1.0" encoding="utf-8"?>
<Properties xmlns="http://schemas.openxmlformats.org/officeDocument/2006/extended-properties" xmlns:vt="http://schemas.openxmlformats.org/officeDocument/2006/docPropsVTypes">
  <TotalTime>8728</TotalTime>
  <Words>4512</Words>
  <Application>Microsoft Office PowerPoint</Application>
  <PresentationFormat>宽屏</PresentationFormat>
  <Paragraphs>595</Paragraphs>
  <Slides>46</Slides>
  <Notes>25</Notes>
  <HiddenSlides>0</HiddenSlides>
  <MMClips>1</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46</vt:i4>
      </vt:variant>
    </vt:vector>
  </HeadingPairs>
  <TitlesOfParts>
    <vt:vector size="58" baseType="lpstr">
      <vt:lpstr>Arial Unicode MS</vt:lpstr>
      <vt:lpstr>굴림</vt:lpstr>
      <vt:lpstr>方正大黑简体</vt:lpstr>
      <vt:lpstr>宋体</vt:lpstr>
      <vt:lpstr>微软雅黑</vt:lpstr>
      <vt:lpstr>Arial</vt:lpstr>
      <vt:lpstr>Arial Rounded MT Bold</vt:lpstr>
      <vt:lpstr>Calibri</vt:lpstr>
      <vt:lpstr>Impact</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lizzysu</dc:creator>
  <cp:lastModifiedBy>Z B</cp:lastModifiedBy>
  <cp:revision>1068</cp:revision>
  <cp:lastPrinted>2020-10-05T07:57:58Z</cp:lastPrinted>
  <dcterms:created xsi:type="dcterms:W3CDTF">2015-08-13T13:22:33Z</dcterms:created>
  <dcterms:modified xsi:type="dcterms:W3CDTF">2020-10-15T10:29:30Z</dcterms:modified>
</cp:coreProperties>
</file>