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MP3" ContentType="audio/m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390" r:id="rId2"/>
    <p:sldId id="382" r:id="rId3"/>
    <p:sldId id="383" r:id="rId4"/>
    <p:sldId id="385" r:id="rId5"/>
    <p:sldId id="464" r:id="rId6"/>
    <p:sldId id="473" r:id="rId7"/>
    <p:sldId id="404" r:id="rId8"/>
    <p:sldId id="403" r:id="rId9"/>
    <p:sldId id="493" r:id="rId10"/>
    <p:sldId id="465" r:id="rId11"/>
    <p:sldId id="326" r:id="rId12"/>
    <p:sldId id="428" r:id="rId13"/>
    <p:sldId id="406" r:id="rId14"/>
    <p:sldId id="407" r:id="rId15"/>
    <p:sldId id="429" r:id="rId16"/>
    <p:sldId id="466" r:id="rId17"/>
    <p:sldId id="430" r:id="rId18"/>
    <p:sldId id="432" r:id="rId19"/>
    <p:sldId id="433" r:id="rId20"/>
    <p:sldId id="467" r:id="rId21"/>
    <p:sldId id="434" r:id="rId22"/>
    <p:sldId id="435" r:id="rId23"/>
    <p:sldId id="437" r:id="rId24"/>
    <p:sldId id="438" r:id="rId25"/>
    <p:sldId id="439" r:id="rId26"/>
    <p:sldId id="468" r:id="rId27"/>
    <p:sldId id="441" r:id="rId28"/>
    <p:sldId id="442" r:id="rId29"/>
    <p:sldId id="412" r:id="rId30"/>
    <p:sldId id="443" r:id="rId31"/>
    <p:sldId id="444" r:id="rId32"/>
    <p:sldId id="494" r:id="rId33"/>
    <p:sldId id="485" r:id="rId34"/>
    <p:sldId id="486" r:id="rId35"/>
    <p:sldId id="487" r:id="rId36"/>
    <p:sldId id="488" r:id="rId37"/>
    <p:sldId id="489" r:id="rId38"/>
    <p:sldId id="490" r:id="rId39"/>
    <p:sldId id="491" r:id="rId40"/>
    <p:sldId id="492" r:id="rId41"/>
    <p:sldId id="446" r:id="rId42"/>
    <p:sldId id="447" r:id="rId43"/>
    <p:sldId id="448" r:id="rId44"/>
    <p:sldId id="470" r:id="rId45"/>
    <p:sldId id="471" r:id="rId46"/>
    <p:sldId id="472" r:id="rId47"/>
    <p:sldId id="452" r:id="rId48"/>
    <p:sldId id="495" r:id="rId49"/>
    <p:sldId id="496" r:id="rId50"/>
    <p:sldId id="497" r:id="rId51"/>
    <p:sldId id="453" r:id="rId52"/>
    <p:sldId id="456" r:id="rId53"/>
    <p:sldId id="457" r:id="rId54"/>
    <p:sldId id="387" r:id="rId55"/>
    <p:sldId id="352" r:id="rId56"/>
    <p:sldId id="458" r:id="rId57"/>
    <p:sldId id="498"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A876"/>
    <a:srgbClr val="EC0033"/>
    <a:srgbClr val="FF9A00"/>
    <a:srgbClr val="FF5900"/>
    <a:srgbClr val="E9E9E9"/>
    <a:srgbClr val="E0CE22"/>
    <a:srgbClr val="53B2CB"/>
    <a:srgbClr val="E76C42"/>
    <a:srgbClr val="00A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76060" autoAdjust="0"/>
  </p:normalViewPr>
  <p:slideViewPr>
    <p:cSldViewPr snapToGrid="0">
      <p:cViewPr varScale="1">
        <p:scale>
          <a:sx n="82" d="100"/>
          <a:sy n="82" d="100"/>
        </p:scale>
        <p:origin x="1482" y="12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4DC153-CDFC-4B7A-9CFD-A4557736F303}" type="datetimeFigureOut">
              <a:rPr lang="zh-CN" altLang="en-US" smtClean="0"/>
              <a:t>2020/11/5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0BA946-0DCD-46F4-9F1A-6764AB97C3EB}" type="slidenum">
              <a:rPr lang="zh-CN" altLang="en-US" smtClean="0"/>
              <a:t>‹#›</a:t>
            </a:fld>
            <a:endParaRPr lang="zh-CN" altLang="en-US"/>
          </a:p>
        </p:txBody>
      </p:sp>
    </p:spTree>
    <p:extLst>
      <p:ext uri="{BB962C8B-B14F-4D97-AF65-F5344CB8AC3E}">
        <p14:creationId xmlns:p14="http://schemas.microsoft.com/office/powerpoint/2010/main" val="818859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54244-AE65-4789-A70D-B7B5CA2BCFA6}"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9CE0B-F6D1-448F-995F-1044D53E6361}" type="slidenum">
              <a:rPr lang="zh-CN" altLang="en-US" smtClean="0"/>
              <a:t>‹#›</a:t>
            </a:fld>
            <a:endParaRPr lang="zh-CN" altLang="en-US"/>
          </a:p>
        </p:txBody>
      </p:sp>
    </p:spTree>
    <p:extLst>
      <p:ext uri="{BB962C8B-B14F-4D97-AF65-F5344CB8AC3E}">
        <p14:creationId xmlns:p14="http://schemas.microsoft.com/office/powerpoint/2010/main" val="712207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a:t>
            </a:fld>
            <a:endParaRPr lang="zh-CN" altLang="en-US"/>
          </a:p>
        </p:txBody>
      </p:sp>
    </p:spTree>
    <p:extLst>
      <p:ext uri="{BB962C8B-B14F-4D97-AF65-F5344CB8AC3E}">
        <p14:creationId xmlns:p14="http://schemas.microsoft.com/office/powerpoint/2010/main" val="756929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14</a:t>
            </a:fld>
            <a:endParaRPr lang="zh-CN" altLang="en-US"/>
          </a:p>
        </p:txBody>
      </p:sp>
    </p:spTree>
    <p:extLst>
      <p:ext uri="{BB962C8B-B14F-4D97-AF65-F5344CB8AC3E}">
        <p14:creationId xmlns:p14="http://schemas.microsoft.com/office/powerpoint/2010/main" val="3002781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15</a:t>
            </a:fld>
            <a:endParaRPr lang="zh-CN" altLang="en-US"/>
          </a:p>
        </p:txBody>
      </p:sp>
    </p:spTree>
    <p:extLst>
      <p:ext uri="{BB962C8B-B14F-4D97-AF65-F5344CB8AC3E}">
        <p14:creationId xmlns:p14="http://schemas.microsoft.com/office/powerpoint/2010/main" val="950301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16</a:t>
            </a:fld>
            <a:endParaRPr lang="zh-CN" altLang="en-US"/>
          </a:p>
        </p:txBody>
      </p:sp>
    </p:spTree>
    <p:extLst>
      <p:ext uri="{BB962C8B-B14F-4D97-AF65-F5344CB8AC3E}">
        <p14:creationId xmlns:p14="http://schemas.microsoft.com/office/powerpoint/2010/main" val="2150900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17</a:t>
            </a:fld>
            <a:endParaRPr lang="zh-CN" altLang="en-US"/>
          </a:p>
        </p:txBody>
      </p:sp>
    </p:spTree>
    <p:extLst>
      <p:ext uri="{BB962C8B-B14F-4D97-AF65-F5344CB8AC3E}">
        <p14:creationId xmlns:p14="http://schemas.microsoft.com/office/powerpoint/2010/main" val="2219102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18</a:t>
            </a:fld>
            <a:endParaRPr lang="zh-CN" altLang="en-US"/>
          </a:p>
        </p:txBody>
      </p:sp>
    </p:spTree>
    <p:extLst>
      <p:ext uri="{BB962C8B-B14F-4D97-AF65-F5344CB8AC3E}">
        <p14:creationId xmlns:p14="http://schemas.microsoft.com/office/powerpoint/2010/main" val="2052952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21</a:t>
            </a:fld>
            <a:endParaRPr lang="zh-CN" altLang="en-US"/>
          </a:p>
        </p:txBody>
      </p:sp>
    </p:spTree>
    <p:extLst>
      <p:ext uri="{BB962C8B-B14F-4D97-AF65-F5344CB8AC3E}">
        <p14:creationId xmlns:p14="http://schemas.microsoft.com/office/powerpoint/2010/main" val="1071894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22</a:t>
            </a:fld>
            <a:endParaRPr lang="zh-CN" altLang="en-US"/>
          </a:p>
        </p:txBody>
      </p:sp>
    </p:spTree>
    <p:extLst>
      <p:ext uri="{BB962C8B-B14F-4D97-AF65-F5344CB8AC3E}">
        <p14:creationId xmlns:p14="http://schemas.microsoft.com/office/powerpoint/2010/main" val="2176408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23</a:t>
            </a:fld>
            <a:endParaRPr lang="zh-CN" altLang="en-US"/>
          </a:p>
        </p:txBody>
      </p:sp>
    </p:spTree>
    <p:extLst>
      <p:ext uri="{BB962C8B-B14F-4D97-AF65-F5344CB8AC3E}">
        <p14:creationId xmlns:p14="http://schemas.microsoft.com/office/powerpoint/2010/main" val="1930349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24</a:t>
            </a:fld>
            <a:endParaRPr lang="zh-CN" altLang="en-US"/>
          </a:p>
        </p:txBody>
      </p:sp>
    </p:spTree>
    <p:extLst>
      <p:ext uri="{BB962C8B-B14F-4D97-AF65-F5344CB8AC3E}">
        <p14:creationId xmlns:p14="http://schemas.microsoft.com/office/powerpoint/2010/main" val="1060017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25</a:t>
            </a:fld>
            <a:endParaRPr lang="zh-CN" altLang="en-US"/>
          </a:p>
        </p:txBody>
      </p:sp>
    </p:spTree>
    <p:extLst>
      <p:ext uri="{BB962C8B-B14F-4D97-AF65-F5344CB8AC3E}">
        <p14:creationId xmlns:p14="http://schemas.microsoft.com/office/powerpoint/2010/main" val="26820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A9CE0B-F6D1-448F-995F-1044D53E6361}" type="slidenum">
              <a:rPr lang="zh-CN" altLang="en-US" smtClean="0"/>
              <a:t>4</a:t>
            </a:fld>
            <a:endParaRPr lang="zh-CN" altLang="en-US"/>
          </a:p>
        </p:txBody>
      </p:sp>
    </p:spTree>
    <p:extLst>
      <p:ext uri="{BB962C8B-B14F-4D97-AF65-F5344CB8AC3E}">
        <p14:creationId xmlns:p14="http://schemas.microsoft.com/office/powerpoint/2010/main" val="1726266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27</a:t>
            </a:fld>
            <a:endParaRPr lang="zh-CN" altLang="en-US"/>
          </a:p>
        </p:txBody>
      </p:sp>
    </p:spTree>
    <p:extLst>
      <p:ext uri="{BB962C8B-B14F-4D97-AF65-F5344CB8AC3E}">
        <p14:creationId xmlns:p14="http://schemas.microsoft.com/office/powerpoint/2010/main" val="897011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29</a:t>
            </a:fld>
            <a:endParaRPr lang="zh-CN" altLang="en-US"/>
          </a:p>
        </p:txBody>
      </p:sp>
    </p:spTree>
    <p:extLst>
      <p:ext uri="{BB962C8B-B14F-4D97-AF65-F5344CB8AC3E}">
        <p14:creationId xmlns:p14="http://schemas.microsoft.com/office/powerpoint/2010/main" val="730990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30</a:t>
            </a:fld>
            <a:endParaRPr lang="zh-CN" altLang="en-US"/>
          </a:p>
        </p:txBody>
      </p:sp>
    </p:spTree>
    <p:extLst>
      <p:ext uri="{BB962C8B-B14F-4D97-AF65-F5344CB8AC3E}">
        <p14:creationId xmlns:p14="http://schemas.microsoft.com/office/powerpoint/2010/main" val="3769691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31</a:t>
            </a:fld>
            <a:endParaRPr lang="zh-CN" altLang="en-US"/>
          </a:p>
        </p:txBody>
      </p:sp>
    </p:spTree>
    <p:extLst>
      <p:ext uri="{BB962C8B-B14F-4D97-AF65-F5344CB8AC3E}">
        <p14:creationId xmlns:p14="http://schemas.microsoft.com/office/powerpoint/2010/main" val="3176792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时间复杂度为</a:t>
            </a:r>
            <a:r>
              <a:rPr lang="en-US" altLang="zh-CN" dirty="0"/>
              <a:t>O(</a:t>
            </a:r>
            <a:r>
              <a:rPr lang="en-US" altLang="zh-CN" dirty="0" err="1"/>
              <a:t>nlogn</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32</a:t>
            </a:fld>
            <a:endParaRPr lang="zh-CN" altLang="en-US"/>
          </a:p>
        </p:txBody>
      </p:sp>
    </p:spTree>
    <p:extLst>
      <p:ext uri="{BB962C8B-B14F-4D97-AF65-F5344CB8AC3E}">
        <p14:creationId xmlns:p14="http://schemas.microsoft.com/office/powerpoint/2010/main" val="3576444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套圈问题即为该问题的</a:t>
            </a:r>
            <a:r>
              <a:rPr lang="zh-CN" altLang="en-US"/>
              <a:t>实际案例</a:t>
            </a:r>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33</a:t>
            </a:fld>
            <a:endParaRPr lang="zh-CN" altLang="en-US"/>
          </a:p>
        </p:txBody>
      </p:sp>
    </p:spTree>
    <p:extLst>
      <p:ext uri="{BB962C8B-B14F-4D97-AF65-F5344CB8AC3E}">
        <p14:creationId xmlns:p14="http://schemas.microsoft.com/office/powerpoint/2010/main" val="3120419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34</a:t>
            </a:fld>
            <a:endParaRPr lang="zh-CN" altLang="en-US"/>
          </a:p>
        </p:txBody>
      </p:sp>
    </p:spTree>
    <p:extLst>
      <p:ext uri="{BB962C8B-B14F-4D97-AF65-F5344CB8AC3E}">
        <p14:creationId xmlns:p14="http://schemas.microsoft.com/office/powerpoint/2010/main" val="1669116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35</a:t>
            </a:fld>
            <a:endParaRPr lang="zh-CN" altLang="en-US"/>
          </a:p>
        </p:txBody>
      </p:sp>
    </p:spTree>
    <p:extLst>
      <p:ext uri="{BB962C8B-B14F-4D97-AF65-F5344CB8AC3E}">
        <p14:creationId xmlns:p14="http://schemas.microsoft.com/office/powerpoint/2010/main" val="1471023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36</a:t>
            </a:fld>
            <a:endParaRPr lang="zh-CN" altLang="en-US"/>
          </a:p>
        </p:txBody>
      </p:sp>
    </p:spTree>
    <p:extLst>
      <p:ext uri="{BB962C8B-B14F-4D97-AF65-F5344CB8AC3E}">
        <p14:creationId xmlns:p14="http://schemas.microsoft.com/office/powerpoint/2010/main" val="2531049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37</a:t>
            </a:fld>
            <a:endParaRPr lang="zh-CN" altLang="en-US"/>
          </a:p>
        </p:txBody>
      </p:sp>
    </p:spTree>
    <p:extLst>
      <p:ext uri="{BB962C8B-B14F-4D97-AF65-F5344CB8AC3E}">
        <p14:creationId xmlns:p14="http://schemas.microsoft.com/office/powerpoint/2010/main" val="187050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A9CE0B-F6D1-448F-995F-1044D53E6361}" type="slidenum">
              <a:rPr lang="zh-CN" altLang="en-US" smtClean="0"/>
              <a:t>5</a:t>
            </a:fld>
            <a:endParaRPr lang="zh-CN" altLang="en-US"/>
          </a:p>
        </p:txBody>
      </p:sp>
    </p:spTree>
    <p:extLst>
      <p:ext uri="{BB962C8B-B14F-4D97-AF65-F5344CB8AC3E}">
        <p14:creationId xmlns:p14="http://schemas.microsoft.com/office/powerpoint/2010/main" val="2812447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鸽舍原理也称“抽屉原理”或利克雷原则。原理</a:t>
            </a:r>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：把</a:t>
            </a:r>
            <a:r>
              <a:rPr lang="en-US" altLang="zh-CN" b="0" i="0" dirty="0">
                <a:solidFill>
                  <a:srgbClr val="333333"/>
                </a:solidFill>
                <a:effectLst/>
                <a:latin typeface="arial" panose="020B0604020202020204" pitchFamily="34" charset="0"/>
              </a:rPr>
              <a:t>n+1</a:t>
            </a:r>
            <a:r>
              <a:rPr lang="zh-CN" altLang="en-US" b="0" i="0" dirty="0">
                <a:solidFill>
                  <a:srgbClr val="333333"/>
                </a:solidFill>
                <a:effectLst/>
                <a:latin typeface="arial" panose="020B0604020202020204" pitchFamily="34" charset="0"/>
              </a:rPr>
              <a:t>个元素分成</a:t>
            </a:r>
            <a:r>
              <a:rPr lang="en-US" altLang="zh-CN" b="0" i="0" dirty="0">
                <a:solidFill>
                  <a:srgbClr val="333333"/>
                </a:solidFill>
                <a:effectLst/>
                <a:latin typeface="arial" panose="020B0604020202020204" pitchFamily="34" charset="0"/>
              </a:rPr>
              <a:t>n</a:t>
            </a:r>
            <a:r>
              <a:rPr lang="zh-CN" altLang="en-US" b="0" i="0" dirty="0">
                <a:solidFill>
                  <a:srgbClr val="333333"/>
                </a:solidFill>
                <a:effectLst/>
                <a:latin typeface="arial" panose="020B0604020202020204" pitchFamily="34" charset="0"/>
              </a:rPr>
              <a:t>类，不管怎么分，则一定有一类中有</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个或</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个以上的元素。</a:t>
            </a:r>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38</a:t>
            </a:fld>
            <a:endParaRPr lang="zh-CN" altLang="en-US"/>
          </a:p>
        </p:txBody>
      </p:sp>
    </p:spTree>
    <p:extLst>
      <p:ext uri="{BB962C8B-B14F-4D97-AF65-F5344CB8AC3E}">
        <p14:creationId xmlns:p14="http://schemas.microsoft.com/office/powerpoint/2010/main" val="312160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39</a:t>
            </a:fld>
            <a:endParaRPr lang="zh-CN" altLang="en-US"/>
          </a:p>
        </p:txBody>
      </p:sp>
    </p:spTree>
    <p:extLst>
      <p:ext uri="{BB962C8B-B14F-4D97-AF65-F5344CB8AC3E}">
        <p14:creationId xmlns:p14="http://schemas.microsoft.com/office/powerpoint/2010/main" val="1788392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40</a:t>
            </a:fld>
            <a:endParaRPr lang="zh-CN" altLang="en-US"/>
          </a:p>
        </p:txBody>
      </p:sp>
    </p:spTree>
    <p:extLst>
      <p:ext uri="{BB962C8B-B14F-4D97-AF65-F5344CB8AC3E}">
        <p14:creationId xmlns:p14="http://schemas.microsoft.com/office/powerpoint/2010/main" val="1781943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41</a:t>
            </a:fld>
            <a:endParaRPr lang="zh-CN" altLang="en-US"/>
          </a:p>
        </p:txBody>
      </p:sp>
    </p:spTree>
    <p:extLst>
      <p:ext uri="{BB962C8B-B14F-4D97-AF65-F5344CB8AC3E}">
        <p14:creationId xmlns:p14="http://schemas.microsoft.com/office/powerpoint/2010/main" val="3901880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42</a:t>
            </a:fld>
            <a:endParaRPr lang="zh-CN" altLang="en-US"/>
          </a:p>
        </p:txBody>
      </p:sp>
    </p:spTree>
    <p:extLst>
      <p:ext uri="{BB962C8B-B14F-4D97-AF65-F5344CB8AC3E}">
        <p14:creationId xmlns:p14="http://schemas.microsoft.com/office/powerpoint/2010/main" val="3905979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43</a:t>
            </a:fld>
            <a:endParaRPr lang="zh-CN" altLang="en-US"/>
          </a:p>
        </p:txBody>
      </p:sp>
    </p:spTree>
    <p:extLst>
      <p:ext uri="{BB962C8B-B14F-4D97-AF65-F5344CB8AC3E}">
        <p14:creationId xmlns:p14="http://schemas.microsoft.com/office/powerpoint/2010/main" val="7051590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44</a:t>
            </a:fld>
            <a:endParaRPr lang="zh-CN" altLang="en-US"/>
          </a:p>
        </p:txBody>
      </p:sp>
    </p:spTree>
    <p:extLst>
      <p:ext uri="{BB962C8B-B14F-4D97-AF65-F5344CB8AC3E}">
        <p14:creationId xmlns:p14="http://schemas.microsoft.com/office/powerpoint/2010/main" val="3952107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45</a:t>
            </a:fld>
            <a:endParaRPr lang="zh-CN" altLang="en-US"/>
          </a:p>
        </p:txBody>
      </p:sp>
    </p:spTree>
    <p:extLst>
      <p:ext uri="{BB962C8B-B14F-4D97-AF65-F5344CB8AC3E}">
        <p14:creationId xmlns:p14="http://schemas.microsoft.com/office/powerpoint/2010/main" val="3044110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46</a:t>
            </a:fld>
            <a:endParaRPr lang="zh-CN" altLang="en-US"/>
          </a:p>
        </p:txBody>
      </p:sp>
    </p:spTree>
    <p:extLst>
      <p:ext uri="{BB962C8B-B14F-4D97-AF65-F5344CB8AC3E}">
        <p14:creationId xmlns:p14="http://schemas.microsoft.com/office/powerpoint/2010/main" val="3445036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ChangeArrowheads="1" noTextEdit="1"/>
          </p:cNvSpPr>
          <p:nvPr>
            <p:ph type="sldImg"/>
          </p:nvPr>
        </p:nvSpPr>
        <p:spPr/>
      </p:sp>
      <p:sp>
        <p:nvSpPr>
          <p:cNvPr id="3481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fld id="{0171BB8B-E3FD-4421-A7AA-0756D405AD2B}" type="slidenum">
              <a:rPr altLang="en-US" sz="1200" smtClean="0">
                <a:latin typeface="Times New Roman" panose="02020603050405020304" pitchFamily="18" charset="0"/>
                <a:ea typeface="楷体_GB2312" pitchFamily="49" charset="-122"/>
              </a:rPr>
              <a:pPr/>
              <a:t>50</a:t>
            </a:fld>
            <a:endParaRPr lang="zh-CN" altLang="en-US" sz="120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564195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7</a:t>
            </a:fld>
            <a:endParaRPr lang="zh-CN" altLang="en-US"/>
          </a:p>
        </p:txBody>
      </p:sp>
    </p:spTree>
    <p:extLst>
      <p:ext uri="{BB962C8B-B14F-4D97-AF65-F5344CB8AC3E}">
        <p14:creationId xmlns:p14="http://schemas.microsoft.com/office/powerpoint/2010/main" val="36135636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51</a:t>
            </a:fld>
            <a:endParaRPr lang="zh-CN" altLang="en-US"/>
          </a:p>
        </p:txBody>
      </p:sp>
    </p:spTree>
    <p:extLst>
      <p:ext uri="{BB962C8B-B14F-4D97-AF65-F5344CB8AC3E}">
        <p14:creationId xmlns:p14="http://schemas.microsoft.com/office/powerpoint/2010/main" val="12507132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52</a:t>
            </a:fld>
            <a:endParaRPr lang="zh-CN" altLang="en-US"/>
          </a:p>
        </p:txBody>
      </p:sp>
    </p:spTree>
    <p:extLst>
      <p:ext uri="{BB962C8B-B14F-4D97-AF65-F5344CB8AC3E}">
        <p14:creationId xmlns:p14="http://schemas.microsoft.com/office/powerpoint/2010/main" val="2372126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53</a:t>
            </a:fld>
            <a:endParaRPr lang="zh-CN" altLang="en-US"/>
          </a:p>
        </p:txBody>
      </p:sp>
    </p:spTree>
    <p:extLst>
      <p:ext uri="{BB962C8B-B14F-4D97-AF65-F5344CB8AC3E}">
        <p14:creationId xmlns:p14="http://schemas.microsoft.com/office/powerpoint/2010/main" val="2711394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https://blog.csdn.net/yanghui07216/article/details/50755103</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要求：时间</a:t>
            </a:r>
            <a:r>
              <a:rPr lang="en-US" altLang="zh-CN" sz="1200" dirty="0"/>
              <a:t>1s</a:t>
            </a:r>
            <a:r>
              <a:rPr lang="zh-CN" altLang="en-US" sz="1200" dirty="0"/>
              <a:t>以内，内存占有不超过</a:t>
            </a:r>
            <a:r>
              <a:rPr lang="en-US" altLang="zh-CN" sz="1200" dirty="0"/>
              <a:t>65535K</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5"/>
          </p:nvPr>
        </p:nvSpPr>
        <p:spPr/>
        <p:txBody>
          <a:bodyPr/>
          <a:lstStyle/>
          <a:p>
            <a:fld id="{F3A9CE0B-F6D1-448F-995F-1044D53E6361}" type="slidenum">
              <a:rPr lang="zh-CN" altLang="en-US" smtClean="0"/>
              <a:t>55</a:t>
            </a:fld>
            <a:endParaRPr lang="zh-CN" altLang="en-US"/>
          </a:p>
        </p:txBody>
      </p:sp>
    </p:spTree>
    <p:extLst>
      <p:ext uri="{BB962C8B-B14F-4D97-AF65-F5344CB8AC3E}">
        <p14:creationId xmlns:p14="http://schemas.microsoft.com/office/powerpoint/2010/main" val="1379996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A9CE0B-F6D1-448F-995F-1044D53E6361}" type="slidenum">
              <a:rPr lang="zh-CN" altLang="en-US" smtClean="0"/>
              <a:t>56</a:t>
            </a:fld>
            <a:endParaRPr lang="zh-CN" altLang="en-US"/>
          </a:p>
        </p:txBody>
      </p:sp>
    </p:spTree>
    <p:extLst>
      <p:ext uri="{BB962C8B-B14F-4D97-AF65-F5344CB8AC3E}">
        <p14:creationId xmlns:p14="http://schemas.microsoft.com/office/powerpoint/2010/main" val="42602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8</a:t>
            </a:fld>
            <a:endParaRPr lang="zh-CN" altLang="en-US"/>
          </a:p>
        </p:txBody>
      </p:sp>
    </p:spTree>
    <p:extLst>
      <p:ext uri="{BB962C8B-B14F-4D97-AF65-F5344CB8AC3E}">
        <p14:creationId xmlns:p14="http://schemas.microsoft.com/office/powerpoint/2010/main" val="3143936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9</a:t>
            </a:fld>
            <a:endParaRPr lang="zh-CN" altLang="en-US"/>
          </a:p>
        </p:txBody>
      </p:sp>
    </p:spTree>
    <p:extLst>
      <p:ext uri="{BB962C8B-B14F-4D97-AF65-F5344CB8AC3E}">
        <p14:creationId xmlns:p14="http://schemas.microsoft.com/office/powerpoint/2010/main" val="27141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出处：</a:t>
            </a:r>
            <a:r>
              <a:rPr lang="en-US" altLang="zh-CN" dirty="0"/>
              <a:t>https://blog.csdn.net/so_geili/article/details/53444816?utm_medium=distribute.pc_relevant.none-task-blog-BlogCommendFromMachineLearnPai2-2.channel_param&amp;depth_1-utm_source=distribute.pc_relevant.none-task-blog-BlogCommendFromMachineLearnPai2-2.channel_param</a:t>
            </a:r>
          </a:p>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10</a:t>
            </a:fld>
            <a:endParaRPr lang="zh-CN" altLang="en-US"/>
          </a:p>
        </p:txBody>
      </p:sp>
    </p:spTree>
    <p:extLst>
      <p:ext uri="{BB962C8B-B14F-4D97-AF65-F5344CB8AC3E}">
        <p14:creationId xmlns:p14="http://schemas.microsoft.com/office/powerpoint/2010/main" val="2416999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11</a:t>
            </a:fld>
            <a:endParaRPr lang="zh-CN" altLang="en-US"/>
          </a:p>
        </p:txBody>
      </p:sp>
    </p:spTree>
    <p:extLst>
      <p:ext uri="{BB962C8B-B14F-4D97-AF65-F5344CB8AC3E}">
        <p14:creationId xmlns:p14="http://schemas.microsoft.com/office/powerpoint/2010/main" val="332544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9CE0B-F6D1-448F-995F-1044D53E6361}" type="slidenum">
              <a:rPr lang="zh-CN" altLang="en-US" smtClean="0"/>
              <a:t>13</a:t>
            </a:fld>
            <a:endParaRPr lang="zh-CN" altLang="en-US"/>
          </a:p>
        </p:txBody>
      </p:sp>
    </p:spTree>
    <p:extLst>
      <p:ext uri="{BB962C8B-B14F-4D97-AF65-F5344CB8AC3E}">
        <p14:creationId xmlns:p14="http://schemas.microsoft.com/office/powerpoint/2010/main" val="221981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50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椭圆 1"/>
          <p:cNvSpPr/>
          <p:nvPr userDrawn="1"/>
        </p:nvSpPr>
        <p:spPr>
          <a:xfrm>
            <a:off x="4097014" y="3317275"/>
            <a:ext cx="1842188" cy="1842188"/>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userDrawn="1"/>
        </p:nvSpPr>
        <p:spPr>
          <a:xfrm>
            <a:off x="328181" y="2265414"/>
            <a:ext cx="2349834" cy="2349834"/>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userDrawn="1"/>
        </p:nvSpPr>
        <p:spPr>
          <a:xfrm>
            <a:off x="3009034" y="2320039"/>
            <a:ext cx="1451756" cy="1451756"/>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userDrawn="1"/>
        </p:nvSpPr>
        <p:spPr>
          <a:xfrm>
            <a:off x="4460793" y="1265749"/>
            <a:ext cx="2360141" cy="2360141"/>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1810367" y="4312508"/>
            <a:ext cx="605481" cy="605481"/>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3452841" y="745011"/>
            <a:ext cx="605481" cy="605481"/>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1816448" y="1305698"/>
            <a:ext cx="560172" cy="560172"/>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1223323" y="1326291"/>
            <a:ext cx="308919" cy="308919"/>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userDrawn="1"/>
        </p:nvGrpSpPr>
        <p:grpSpPr>
          <a:xfrm>
            <a:off x="5676512" y="-1"/>
            <a:ext cx="6515488" cy="6858001"/>
            <a:chOff x="5676512" y="-1"/>
            <a:chExt cx="6515488" cy="6858001"/>
          </a:xfrm>
        </p:grpSpPr>
        <p:sp>
          <p:nvSpPr>
            <p:cNvPr id="11" name="椭圆 10"/>
            <p:cNvSpPr/>
            <p:nvPr userDrawn="1"/>
          </p:nvSpPr>
          <p:spPr>
            <a:xfrm>
              <a:off x="5676512" y="-1"/>
              <a:ext cx="314050" cy="6858001"/>
            </a:xfrm>
            <a:prstGeom prst="ellipse">
              <a:avLst/>
            </a:prstGeom>
            <a:gradFill flip="none" rotWithShape="1">
              <a:gsLst>
                <a:gs pos="0">
                  <a:schemeClr val="tx1">
                    <a:lumMod val="95000"/>
                    <a:lumOff val="5000"/>
                    <a:alpha val="80000"/>
                  </a:schemeClr>
                </a:gs>
                <a:gs pos="100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5818561" y="0"/>
              <a:ext cx="6373439" cy="6858000"/>
            </a:xfrm>
            <a:prstGeom prst="rect">
              <a:avLst/>
            </a:prstGeom>
            <a:solidFill>
              <a:srgbClr val="F5F5F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4950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 calcmode="lin" valueType="num">
                                      <p:cBhvr>
                                        <p:cTn id="21" dur="500" fill="hold"/>
                                        <p:tgtEl>
                                          <p:spTgt spid="9"/>
                                        </p:tgtEl>
                                        <p:attrNameLst>
                                          <p:attrName>style.rotation</p:attrName>
                                        </p:attrNameLst>
                                      </p:cBhvr>
                                      <p:tavLst>
                                        <p:tav tm="0">
                                          <p:val>
                                            <p:fltVal val="360"/>
                                          </p:val>
                                        </p:tav>
                                        <p:tav tm="100000">
                                          <p:val>
                                            <p:fltVal val="0"/>
                                          </p:val>
                                        </p:tav>
                                      </p:tavLst>
                                    </p:anim>
                                    <p:animEffect transition="in" filter="fade">
                                      <p:cBhvr>
                                        <p:cTn id="22" dur="500"/>
                                        <p:tgtEl>
                                          <p:spTgt spid="9"/>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 calcmode="lin" valueType="num">
                                      <p:cBhvr>
                                        <p:cTn id="27" dur="500" fill="hold"/>
                                        <p:tgtEl>
                                          <p:spTgt spid="4"/>
                                        </p:tgtEl>
                                        <p:attrNameLst>
                                          <p:attrName>style.rotation</p:attrName>
                                        </p:attrNameLst>
                                      </p:cBhvr>
                                      <p:tavLst>
                                        <p:tav tm="0">
                                          <p:val>
                                            <p:fltVal val="360"/>
                                          </p:val>
                                        </p:tav>
                                        <p:tav tm="100000">
                                          <p:val>
                                            <p:fltVal val="0"/>
                                          </p:val>
                                        </p:tav>
                                      </p:tavLst>
                                    </p:anim>
                                    <p:animEffect transition="in" filter="fade">
                                      <p:cBhvr>
                                        <p:cTn id="28" dur="500"/>
                                        <p:tgtEl>
                                          <p:spTgt spid="4"/>
                                        </p:tgtEl>
                                      </p:cBhvr>
                                    </p:animEffect>
                                  </p:childTnLst>
                                </p:cTn>
                              </p:par>
                              <p:par>
                                <p:cTn id="29" presetID="49" presetClass="entr" presetSubtype="0" decel="100000" fill="hold" grpId="0" nodeType="withEffect">
                                  <p:stCondLst>
                                    <p:cond delay="50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 calcmode="lin" valueType="num">
                                      <p:cBhvr>
                                        <p:cTn id="33" dur="500" fill="hold"/>
                                        <p:tgtEl>
                                          <p:spTgt spid="5"/>
                                        </p:tgtEl>
                                        <p:attrNameLst>
                                          <p:attrName>style.rotation</p:attrName>
                                        </p:attrNameLst>
                                      </p:cBhvr>
                                      <p:tavLst>
                                        <p:tav tm="0">
                                          <p:val>
                                            <p:fltVal val="360"/>
                                          </p:val>
                                        </p:tav>
                                        <p:tav tm="100000">
                                          <p:val>
                                            <p:fltVal val="0"/>
                                          </p:val>
                                        </p:tav>
                                      </p:tavLst>
                                    </p:anim>
                                    <p:animEffect transition="in" filter="fade">
                                      <p:cBhvr>
                                        <p:cTn id="34" dur="500"/>
                                        <p:tgtEl>
                                          <p:spTgt spid="5"/>
                                        </p:tgtEl>
                                      </p:cBhvr>
                                    </p:animEffect>
                                  </p:childTnLst>
                                </p:cTn>
                              </p:par>
                              <p:par>
                                <p:cTn id="35" presetID="49" presetClass="entr" presetSubtype="0" decel="100000" fill="hold" grpId="0" nodeType="withEffect">
                                  <p:stCondLst>
                                    <p:cond delay="25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 calcmode="lin" valueType="num">
                                      <p:cBhvr>
                                        <p:cTn id="39" dur="500" fill="hold"/>
                                        <p:tgtEl>
                                          <p:spTgt spid="2"/>
                                        </p:tgtEl>
                                        <p:attrNameLst>
                                          <p:attrName>style.rotation</p:attrName>
                                        </p:attrNameLst>
                                      </p:cBhvr>
                                      <p:tavLst>
                                        <p:tav tm="0">
                                          <p:val>
                                            <p:fltVal val="360"/>
                                          </p:val>
                                        </p:tav>
                                        <p:tav tm="100000">
                                          <p:val>
                                            <p:fltVal val="0"/>
                                          </p:val>
                                        </p:tav>
                                      </p:tavLst>
                                    </p:anim>
                                    <p:animEffect transition="in" filter="fade">
                                      <p:cBhvr>
                                        <p:cTn id="40" dur="500"/>
                                        <p:tgtEl>
                                          <p:spTgt spid="2"/>
                                        </p:tgtEl>
                                      </p:cBhvr>
                                    </p:animEffect>
                                  </p:childTnLst>
                                </p:cTn>
                              </p:par>
                              <p:par>
                                <p:cTn id="41" presetID="49" presetClass="entr" presetSubtype="0" decel="100000" fill="hold" grpId="0" nodeType="withEffect">
                                  <p:stCondLst>
                                    <p:cond delay="50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 calcmode="lin" valueType="num">
                                      <p:cBhvr>
                                        <p:cTn id="45" dur="500" fill="hold"/>
                                        <p:tgtEl>
                                          <p:spTgt spid="7"/>
                                        </p:tgtEl>
                                        <p:attrNameLst>
                                          <p:attrName>style.rotation</p:attrName>
                                        </p:attrNameLst>
                                      </p:cBhvr>
                                      <p:tavLst>
                                        <p:tav tm="0">
                                          <p:val>
                                            <p:fltVal val="360"/>
                                          </p:val>
                                        </p:tav>
                                        <p:tav tm="100000">
                                          <p:val>
                                            <p:fltVal val="0"/>
                                          </p:val>
                                        </p:tav>
                                      </p:tavLst>
                                    </p:anim>
                                    <p:animEffect transition="in" filter="fade">
                                      <p:cBhvr>
                                        <p:cTn id="46" dur="500"/>
                                        <p:tgtEl>
                                          <p:spTgt spid="7"/>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 calcmode="lin" valueType="num">
                                      <p:cBhvr>
                                        <p:cTn id="51" dur="500" fill="hold"/>
                                        <p:tgtEl>
                                          <p:spTgt spid="6"/>
                                        </p:tgtEl>
                                        <p:attrNameLst>
                                          <p:attrName>style.rotation</p:attrName>
                                        </p:attrNameLst>
                                      </p:cBhvr>
                                      <p:tavLst>
                                        <p:tav tm="0">
                                          <p:val>
                                            <p:fltVal val="360"/>
                                          </p:val>
                                        </p:tav>
                                        <p:tav tm="100000">
                                          <p:val>
                                            <p:fltVal val="0"/>
                                          </p:val>
                                        </p:tav>
                                      </p:tavLst>
                                    </p:anim>
                                    <p:animEffect transition="in" filter="fade">
                                      <p:cBhvr>
                                        <p:cTn id="52" dur="500"/>
                                        <p:tgtEl>
                                          <p:spTgt spid="6"/>
                                        </p:tgtEl>
                                      </p:cBhvr>
                                    </p:animEffec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up)">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grpSp>
        <p:nvGrpSpPr>
          <p:cNvPr id="31" name="组合 30"/>
          <p:cNvGrpSpPr/>
          <p:nvPr userDrawn="1"/>
        </p:nvGrpSpPr>
        <p:grpSpPr>
          <a:xfrm>
            <a:off x="-523858" y="1667004"/>
            <a:ext cx="13294580" cy="3490818"/>
            <a:chOff x="-523858" y="1667004"/>
            <a:chExt cx="13294580" cy="3490818"/>
          </a:xfrm>
        </p:grpSpPr>
        <p:sp>
          <p:nvSpPr>
            <p:cNvPr id="14" name="椭圆 13"/>
            <p:cNvSpPr/>
            <p:nvPr userDrawn="1"/>
          </p:nvSpPr>
          <p:spPr>
            <a:xfrm flipH="1">
              <a:off x="8799867" y="3726656"/>
              <a:ext cx="1431166" cy="1431166"/>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flipH="1">
              <a:off x="10945174" y="2881355"/>
              <a:ext cx="1825548" cy="1825548"/>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flipH="1">
              <a:off x="9948422" y="2901495"/>
              <a:ext cx="1127846" cy="1127846"/>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flipH="1">
              <a:off x="8114864" y="2132858"/>
              <a:ext cx="1833556" cy="1833555"/>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flipH="1">
              <a:off x="9727162" y="1700178"/>
              <a:ext cx="470388" cy="470388"/>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flipH="1">
              <a:off x="11033649" y="2135767"/>
              <a:ext cx="435189" cy="435189"/>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flipH="1">
              <a:off x="11689633" y="2151765"/>
              <a:ext cx="239994" cy="239994"/>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2015831" y="3693482"/>
              <a:ext cx="1431166" cy="1431166"/>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523858" y="2848181"/>
              <a:ext cx="1825548" cy="1825548"/>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1170596" y="2868321"/>
              <a:ext cx="1127846" cy="1127846"/>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2298444" y="2099684"/>
              <a:ext cx="1833556" cy="1833555"/>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2049314" y="1667004"/>
              <a:ext cx="470388" cy="470388"/>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778026" y="2102593"/>
              <a:ext cx="435189" cy="435189"/>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userDrawn="1"/>
          </p:nvSpPr>
          <p:spPr>
            <a:xfrm>
              <a:off x="317237" y="2118591"/>
              <a:ext cx="239994" cy="239994"/>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userDrawn="1"/>
        </p:nvGrpSpPr>
        <p:grpSpPr>
          <a:xfrm>
            <a:off x="3193947" y="-152399"/>
            <a:ext cx="5804106" cy="7162798"/>
            <a:chOff x="3193947" y="-152399"/>
            <a:chExt cx="5804106" cy="7162798"/>
          </a:xfrm>
        </p:grpSpPr>
        <p:grpSp>
          <p:nvGrpSpPr>
            <p:cNvPr id="12" name="组合 11"/>
            <p:cNvGrpSpPr/>
            <p:nvPr userDrawn="1"/>
          </p:nvGrpSpPr>
          <p:grpSpPr>
            <a:xfrm>
              <a:off x="3193947" y="-152399"/>
              <a:ext cx="5804106" cy="7162798"/>
              <a:chOff x="3193947" y="-1"/>
              <a:chExt cx="5804106" cy="6858001"/>
            </a:xfrm>
          </p:grpSpPr>
          <p:sp>
            <p:nvSpPr>
              <p:cNvPr id="11" name="椭圆 10"/>
              <p:cNvSpPr/>
              <p:nvPr userDrawn="1"/>
            </p:nvSpPr>
            <p:spPr>
              <a:xfrm>
                <a:off x="3193947" y="-1"/>
                <a:ext cx="178966" cy="6858001"/>
              </a:xfrm>
              <a:prstGeom prst="ellipse">
                <a:avLst/>
              </a:prstGeom>
              <a:gradFill flip="none" rotWithShape="1">
                <a:gsLst>
                  <a:gs pos="0">
                    <a:schemeClr val="tx1">
                      <a:lumMod val="95000"/>
                      <a:lumOff val="5000"/>
                      <a:alpha val="80000"/>
                    </a:schemeClr>
                  </a:gs>
                  <a:gs pos="100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nvSpPr>
            <p:spPr>
              <a:xfrm>
                <a:off x="8819087" y="-1"/>
                <a:ext cx="178966" cy="6858001"/>
              </a:xfrm>
              <a:prstGeom prst="ellipse">
                <a:avLst/>
              </a:prstGeom>
              <a:gradFill flip="none" rotWithShape="1">
                <a:gsLst>
                  <a:gs pos="0">
                    <a:schemeClr val="tx1">
                      <a:lumMod val="95000"/>
                      <a:lumOff val="5000"/>
                      <a:alpha val="80000"/>
                    </a:schemeClr>
                  </a:gs>
                  <a:gs pos="100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userDrawn="1"/>
          </p:nvSpPr>
          <p:spPr>
            <a:xfrm>
              <a:off x="3274948" y="0"/>
              <a:ext cx="5642104" cy="6858000"/>
            </a:xfrm>
            <a:prstGeom prst="rect">
              <a:avLst/>
            </a:pr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5794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outVertical)">
                                      <p:cBhvr>
                                        <p:cTn id="1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矩形 2"/>
          <p:cNvSpPr/>
          <p:nvPr userDrawn="1"/>
        </p:nvSpPr>
        <p:spPr>
          <a:xfrm>
            <a:off x="-1" y="0"/>
            <a:ext cx="12192001" cy="6864022"/>
          </a:xfrm>
          <a:prstGeom prst="rect">
            <a:avLst/>
          </a:prstGeom>
          <a:blipFill dpi="0" rotWithShape="1">
            <a:blip r:embed="rId2">
              <a:alphaModFix amt="75000"/>
              <a:extLst>
                <a:ext uri="{28A0092B-C50C-407E-A947-70E740481C1C}">
                  <a14:useLocalDpi xmlns:a14="http://schemas.microsoft.com/office/drawing/2010/main" val="0"/>
                </a:ext>
              </a:extLst>
            </a:blip>
            <a:srcRect/>
            <a:stretch>
              <a:fillRect l="-10000" t="-15000" r="-10000" b="-21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1584214" y="6276829"/>
            <a:ext cx="605481" cy="605481"/>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5"/>
          <p:cNvSpPr txBox="1"/>
          <p:nvPr userDrawn="1"/>
        </p:nvSpPr>
        <p:spPr>
          <a:xfrm>
            <a:off x="11387874" y="6421845"/>
            <a:ext cx="961584" cy="315449"/>
          </a:xfrm>
          <a:prstGeom prst="rect">
            <a:avLst/>
          </a:prstGeom>
          <a:noFill/>
        </p:spPr>
        <p:txBody>
          <a:bodyPr wrap="square" lIns="68558" tIns="34279" rIns="68558" bIns="34279" rtlCol="0">
            <a:spAutoFit/>
          </a:bodyPr>
          <a:lstStyle/>
          <a:p>
            <a:pPr algn="ctr"/>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椭圆 9"/>
          <p:cNvSpPr/>
          <p:nvPr userDrawn="1"/>
        </p:nvSpPr>
        <p:spPr>
          <a:xfrm>
            <a:off x="-302741" y="-302741"/>
            <a:ext cx="605481" cy="605481"/>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04313" y="-36576"/>
            <a:ext cx="349448" cy="349448"/>
          </a:xfrm>
          <a:prstGeom prst="ellipse">
            <a:avLst/>
          </a:prstGeom>
          <a:solidFill>
            <a:schemeClr val="accent3"/>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29589" y="658367"/>
            <a:ext cx="243673" cy="243673"/>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544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31" name="矩形 30"/>
          <p:cNvSpPr/>
          <p:nvPr userDrawn="1"/>
        </p:nvSpPr>
        <p:spPr>
          <a:xfrm>
            <a:off x="-1" y="0"/>
            <a:ext cx="12192001" cy="6864022"/>
          </a:xfrm>
          <a:prstGeom prst="rect">
            <a:avLst/>
          </a:prstGeom>
          <a:blipFill dpi="0" rotWithShape="1">
            <a:blip r:embed="rId2">
              <a:alphaModFix amt="75000"/>
              <a:extLst>
                <a:ext uri="{28A0092B-C50C-407E-A947-70E740481C1C}">
                  <a14:useLocalDpi xmlns:a14="http://schemas.microsoft.com/office/drawing/2010/main" val="0"/>
                </a:ext>
              </a:extLst>
            </a:blip>
            <a:srcRect/>
            <a:stretch>
              <a:fillRect l="-10000" t="-15000" r="-10000" b="-21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11584214" y="6276829"/>
            <a:ext cx="605481" cy="605481"/>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5"/>
          <p:cNvSpPr txBox="1"/>
          <p:nvPr userDrawn="1"/>
        </p:nvSpPr>
        <p:spPr>
          <a:xfrm>
            <a:off x="11387874" y="6421845"/>
            <a:ext cx="961584" cy="315449"/>
          </a:xfrm>
          <a:prstGeom prst="rect">
            <a:avLst/>
          </a:prstGeom>
          <a:noFill/>
        </p:spPr>
        <p:txBody>
          <a:bodyPr wrap="square" lIns="68558" tIns="34279" rIns="68558" bIns="34279" rtlCol="0">
            <a:spAutoFit/>
          </a:bodyPr>
          <a:lstStyle/>
          <a:p>
            <a:pPr algn="ctr"/>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椭圆 11"/>
          <p:cNvSpPr/>
          <p:nvPr userDrawn="1"/>
        </p:nvSpPr>
        <p:spPr>
          <a:xfrm>
            <a:off x="-302741" y="-302741"/>
            <a:ext cx="605481" cy="605481"/>
          </a:xfrm>
          <a:prstGeom prst="ellipse">
            <a:avLst/>
          </a:prstGeom>
          <a:solidFill>
            <a:schemeClr val="accent3"/>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367467" y="32084"/>
            <a:ext cx="349448" cy="349448"/>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2476" y="615613"/>
            <a:ext cx="243673" cy="243673"/>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7275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0"/>
            <a:ext cx="12192000"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7445132"/>
      </p:ext>
    </p:extLst>
  </p:cSld>
  <p:clrMap bg1="lt1" tx1="dk1" bg2="lt2" tx2="dk2" accent1="accent1" accent2="accent2" accent3="accent3" accent4="accent4" accent5="accent5" accent6="accent6" hlink="hlink" folHlink="folHlink"/>
  <p:sldLayoutIdLst>
    <p:sldLayoutId id="2147483656" r:id="rId1"/>
    <p:sldLayoutId id="2147483658" r:id="rId2"/>
    <p:sldLayoutId id="2147483659" r:id="rId3"/>
    <p:sldLayoutId id="2147483655" r:id="rId4"/>
    <p:sldLayoutId id="214748365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0.wmf"/></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2.wmf"/></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25292" y="2612894"/>
            <a:ext cx="8223193" cy="646331"/>
          </a:xfrm>
          <a:prstGeom prst="rect">
            <a:avLst/>
          </a:prstGeom>
          <a:noFill/>
        </p:spPr>
        <p:txBody>
          <a:bodyPr wrap="square" rtlCol="0">
            <a:spAutoFit/>
          </a:bodyPr>
          <a:lstStyle/>
          <a:p>
            <a:pPr algn="ctr"/>
            <a:r>
              <a:rPr lang="zh-CN" altLang="en-US" sz="3600" b="1" spc="300" dirty="0">
                <a:solidFill>
                  <a:schemeClr val="tx1">
                    <a:lumMod val="65000"/>
                    <a:lumOff val="35000"/>
                  </a:schemeClr>
                </a:solidFill>
                <a:latin typeface="微软雅黑" panose="020B0503020204020204" pitchFamily="34" charset="-122"/>
                <a:ea typeface="微软雅黑" panose="020B0503020204020204" pitchFamily="34" charset="-122"/>
              </a:rPr>
              <a:t>第</a:t>
            </a:r>
            <a:r>
              <a:rPr lang="en-US" altLang="zh-CN" sz="3600" b="1" spc="3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3600" b="1" spc="300" dirty="0">
                <a:solidFill>
                  <a:schemeClr val="tx1">
                    <a:lumMod val="65000"/>
                    <a:lumOff val="35000"/>
                  </a:schemeClr>
                </a:solidFill>
                <a:latin typeface="微软雅黑" panose="020B0503020204020204" pitchFamily="34" charset="-122"/>
                <a:ea typeface="微软雅黑" panose="020B0503020204020204" pitchFamily="34" charset="-122"/>
              </a:rPr>
              <a:t>章：分治法</a:t>
            </a:r>
          </a:p>
        </p:txBody>
      </p:sp>
      <p:sp>
        <p:nvSpPr>
          <p:cNvPr id="7" name="文本框 6"/>
          <p:cNvSpPr txBox="1"/>
          <p:nvPr/>
        </p:nvSpPr>
        <p:spPr>
          <a:xfrm>
            <a:off x="6604890" y="3790222"/>
            <a:ext cx="4295623" cy="1412053"/>
          </a:xfrm>
          <a:prstGeom prst="rect">
            <a:avLst/>
          </a:prstGeom>
          <a:noFill/>
        </p:spPr>
        <p:txBody>
          <a:bodyPr wrap="square" rtlCol="0">
            <a:spAutoFit/>
          </a:bodyPr>
          <a:lstStyle/>
          <a:p>
            <a:pPr>
              <a:lnSpc>
                <a:spcPct val="150000"/>
              </a:lnSpc>
            </a:pP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讲课人：曾波</a:t>
            </a:r>
            <a:endPar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 name="清新舒缓_Cookie &amp; Choco_自定义转码_纯音频输出">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5918572" y="6986349"/>
            <a:ext cx="609600" cy="609600"/>
          </a:xfrm>
          <a:prstGeom prst="rect">
            <a:avLst/>
          </a:prstGeom>
        </p:spPr>
      </p:pic>
      <p:sp>
        <p:nvSpPr>
          <p:cNvPr id="27" name="椭圆 26"/>
          <p:cNvSpPr/>
          <p:nvPr/>
        </p:nvSpPr>
        <p:spPr>
          <a:xfrm>
            <a:off x="1291487" y="3936444"/>
            <a:ext cx="605481" cy="605481"/>
          </a:xfrm>
          <a:prstGeom prst="ellipse">
            <a:avLst/>
          </a:prstGeom>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050004" y="975101"/>
            <a:ext cx="575289" cy="575289"/>
          </a:xfrm>
          <a:prstGeom prst="ellipse">
            <a:avLst/>
          </a:prstGeom>
          <a:solidFill>
            <a:schemeClr val="accent2"/>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417248" y="1084524"/>
            <a:ext cx="560172" cy="560172"/>
          </a:xfrm>
          <a:prstGeom prst="ellipse">
            <a:avLst/>
          </a:prstGeom>
          <a:solidFill>
            <a:schemeClr val="accent4"/>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17909" y="1027796"/>
            <a:ext cx="308919" cy="308919"/>
          </a:xfrm>
          <a:prstGeom prst="ellipse">
            <a:avLst/>
          </a:prstGeom>
          <a:solidFill>
            <a:schemeClr val="accent3"/>
          </a:solidFill>
          <a:ln>
            <a:noFill/>
          </a:ln>
          <a:effectLst>
            <a:innerShdw blurRad="1143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42824" y="1495250"/>
            <a:ext cx="2372497" cy="2372497"/>
            <a:chOff x="3249826" y="1495250"/>
            <a:chExt cx="2372497" cy="2372497"/>
          </a:xfrm>
        </p:grpSpPr>
        <p:sp>
          <p:nvSpPr>
            <p:cNvPr id="24" name="椭圆 23"/>
            <p:cNvSpPr/>
            <p:nvPr/>
          </p:nvSpPr>
          <p:spPr>
            <a:xfrm>
              <a:off x="3249826" y="1495250"/>
              <a:ext cx="2372497" cy="2372497"/>
            </a:xfrm>
            <a:prstGeom prst="ellipse">
              <a:avLst/>
            </a:prstGeom>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574528" y="2337371"/>
              <a:ext cx="1723093" cy="688256"/>
            </a:xfrm>
            <a:prstGeom prst="rect">
              <a:avLst/>
            </a:prstGeom>
            <a:noFill/>
            <a:effectLst>
              <a:innerShdw dist="63500" dir="13500000">
                <a:prstClr val="black">
                  <a:alpha val="50000"/>
                </a:prstClr>
              </a:innerShdw>
            </a:effectLst>
          </p:spPr>
          <p:txBody>
            <a:bodyPr wrap="square" lIns="90000" tIns="36000" rIns="90000" bIns="36000" rtlCol="0" anchor="ctr">
              <a:spAutoFit/>
            </a:bodyPr>
            <a:lstStyle/>
            <a:p>
              <a:pPr algn="ctr"/>
              <a:r>
                <a:rPr lang="zh-CN" altLang="en-US" sz="4000" b="1" dirty="0">
                  <a:solidFill>
                    <a:schemeClr val="bg1"/>
                  </a:solidFill>
                  <a:effectLst>
                    <a:innerShdw blurRad="101600" dist="50800" dir="13500000">
                      <a:prstClr val="black">
                        <a:alpha val="53000"/>
                      </a:prstClr>
                    </a:innerShdw>
                  </a:effectLst>
                </a:rPr>
                <a:t>算法</a:t>
              </a:r>
            </a:p>
          </p:txBody>
        </p:sp>
      </p:grpSp>
      <p:grpSp>
        <p:nvGrpSpPr>
          <p:cNvPr id="37" name="组合 36"/>
          <p:cNvGrpSpPr/>
          <p:nvPr/>
        </p:nvGrpSpPr>
        <p:grpSpPr>
          <a:xfrm>
            <a:off x="2063423" y="893115"/>
            <a:ext cx="1900578" cy="1900578"/>
            <a:chOff x="5170425" y="893115"/>
            <a:chExt cx="1900578" cy="1900578"/>
          </a:xfrm>
        </p:grpSpPr>
        <p:sp>
          <p:nvSpPr>
            <p:cNvPr id="25" name="椭圆 24"/>
            <p:cNvSpPr/>
            <p:nvPr/>
          </p:nvSpPr>
          <p:spPr>
            <a:xfrm>
              <a:off x="5170425" y="893115"/>
              <a:ext cx="1900578" cy="1900578"/>
            </a:xfrm>
            <a:prstGeom prst="ellipse">
              <a:avLst/>
            </a:prstGeom>
            <a:solidFill>
              <a:schemeClr val="accent2"/>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446674" y="1638603"/>
              <a:ext cx="1245455" cy="707886"/>
            </a:xfrm>
            <a:prstGeom prst="rect">
              <a:avLst/>
            </a:prstGeom>
            <a:noFill/>
            <a:effectLst>
              <a:innerShdw dist="63500" dir="13500000">
                <a:prstClr val="black">
                  <a:alpha val="50000"/>
                </a:prstClr>
              </a:innerShdw>
            </a:effectLst>
          </p:spPr>
          <p:txBody>
            <a:bodyPr wrap="square" rtlCol="0">
              <a:spAutoFit/>
            </a:bodyPr>
            <a:lstStyle/>
            <a:p>
              <a:pPr algn="ctr"/>
              <a:r>
                <a:rPr lang="zh-CN" altLang="en-US" sz="4000" b="1" dirty="0">
                  <a:solidFill>
                    <a:schemeClr val="bg1"/>
                  </a:solidFill>
                  <a:effectLst>
                    <a:innerShdw blurRad="101600" dist="50800" dir="13500000">
                      <a:prstClr val="black">
                        <a:alpha val="53000"/>
                      </a:prstClr>
                    </a:innerShdw>
                  </a:effectLst>
                </a:rPr>
                <a:t>设计</a:t>
              </a:r>
            </a:p>
          </p:txBody>
        </p:sp>
      </p:grpSp>
      <p:grpSp>
        <p:nvGrpSpPr>
          <p:cNvPr id="38" name="组合 37"/>
          <p:cNvGrpSpPr/>
          <p:nvPr/>
        </p:nvGrpSpPr>
        <p:grpSpPr>
          <a:xfrm>
            <a:off x="2039070" y="2830234"/>
            <a:ext cx="1842188" cy="1842188"/>
            <a:chOff x="5146072" y="2830234"/>
            <a:chExt cx="1842188" cy="1842188"/>
          </a:xfrm>
        </p:grpSpPr>
        <p:sp>
          <p:nvSpPr>
            <p:cNvPr id="23" name="椭圆 22"/>
            <p:cNvSpPr/>
            <p:nvPr/>
          </p:nvSpPr>
          <p:spPr>
            <a:xfrm>
              <a:off x="5146072" y="2830234"/>
              <a:ext cx="1842188" cy="1842188"/>
            </a:xfrm>
            <a:prstGeom prst="ellipse">
              <a:avLst/>
            </a:prstGeom>
            <a:solidFill>
              <a:schemeClr val="accent4"/>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427007" y="3390791"/>
              <a:ext cx="1245455" cy="707886"/>
            </a:xfrm>
            <a:prstGeom prst="rect">
              <a:avLst/>
            </a:prstGeom>
            <a:noFill/>
            <a:effectLst>
              <a:innerShdw dist="63500" dir="13500000">
                <a:prstClr val="black">
                  <a:alpha val="50000"/>
                </a:prstClr>
              </a:innerShdw>
            </a:effectLst>
          </p:spPr>
          <p:txBody>
            <a:bodyPr wrap="square" rtlCol="0">
              <a:spAutoFit/>
            </a:bodyPr>
            <a:lstStyle/>
            <a:p>
              <a:pPr algn="ctr"/>
              <a:r>
                <a:rPr lang="zh-CN" altLang="en-US" sz="4000" b="1" dirty="0">
                  <a:solidFill>
                    <a:schemeClr val="bg1"/>
                  </a:solidFill>
                  <a:effectLst>
                    <a:innerShdw blurRad="101600" dist="50800" dir="13500000">
                      <a:prstClr val="black">
                        <a:alpha val="53000"/>
                      </a:prstClr>
                    </a:innerShdw>
                  </a:effectLst>
                </a:rPr>
                <a:t>分析</a:t>
              </a:r>
            </a:p>
          </p:txBody>
        </p:sp>
      </p:grpSp>
      <p:grpSp>
        <p:nvGrpSpPr>
          <p:cNvPr id="39" name="组合 38"/>
          <p:cNvGrpSpPr/>
          <p:nvPr/>
        </p:nvGrpSpPr>
        <p:grpSpPr>
          <a:xfrm>
            <a:off x="3405006" y="1602184"/>
            <a:ext cx="2360141" cy="2360141"/>
            <a:chOff x="6512008" y="1602184"/>
            <a:chExt cx="2360141" cy="2360141"/>
          </a:xfrm>
        </p:grpSpPr>
        <p:sp>
          <p:nvSpPr>
            <p:cNvPr id="26" name="椭圆 25"/>
            <p:cNvSpPr/>
            <p:nvPr/>
          </p:nvSpPr>
          <p:spPr>
            <a:xfrm>
              <a:off x="6512008" y="1602184"/>
              <a:ext cx="2360141" cy="2360141"/>
            </a:xfrm>
            <a:prstGeom prst="ellipse">
              <a:avLst/>
            </a:prstGeom>
            <a:solidFill>
              <a:schemeClr val="accent3"/>
            </a:solidFill>
            <a:ln>
              <a:noFill/>
            </a:ln>
            <a:effectLst>
              <a:innerShdw blurRad="1270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500"/>
            </a:p>
          </p:txBody>
        </p:sp>
        <p:sp>
          <p:nvSpPr>
            <p:cNvPr id="34" name="文本框 33"/>
            <p:cNvSpPr txBox="1"/>
            <p:nvPr/>
          </p:nvSpPr>
          <p:spPr>
            <a:xfrm>
              <a:off x="6975261" y="2398925"/>
              <a:ext cx="1514067" cy="707886"/>
            </a:xfrm>
            <a:prstGeom prst="rect">
              <a:avLst/>
            </a:prstGeom>
            <a:noFill/>
            <a:effectLst>
              <a:innerShdw dist="63500" dir="13500000">
                <a:prstClr val="black">
                  <a:alpha val="50000"/>
                </a:prstClr>
              </a:innerShdw>
            </a:effectLst>
          </p:spPr>
          <p:txBody>
            <a:bodyPr wrap="square" rtlCol="0">
              <a:spAutoFit/>
            </a:bodyPr>
            <a:lstStyle/>
            <a:p>
              <a:pPr algn="ctr"/>
              <a:r>
                <a:rPr lang="zh-CN" altLang="en-US" sz="4000" b="1" dirty="0">
                  <a:solidFill>
                    <a:schemeClr val="bg1"/>
                  </a:solidFill>
                  <a:effectLst>
                    <a:innerShdw blurRad="101600" dist="50800" dir="13500000">
                      <a:prstClr val="black">
                        <a:alpha val="53000"/>
                      </a:prstClr>
                    </a:innerShdw>
                  </a:effectLst>
                </a:rPr>
                <a:t>与</a:t>
              </a:r>
              <a:endParaRPr lang="en-US" altLang="zh-CN" sz="4000" b="1" dirty="0">
                <a:solidFill>
                  <a:schemeClr val="bg1"/>
                </a:solidFill>
                <a:effectLst>
                  <a:innerShdw blurRad="101600" dist="50800" dir="13500000">
                    <a:prstClr val="black">
                      <a:alpha val="53000"/>
                    </a:prstClr>
                  </a:innerShdw>
                </a:effectLst>
              </a:endParaRPr>
            </a:p>
          </p:txBody>
        </p:sp>
      </p:grpSp>
      <p:sp>
        <p:nvSpPr>
          <p:cNvPr id="35" name="斜纹 34"/>
          <p:cNvSpPr/>
          <p:nvPr/>
        </p:nvSpPr>
        <p:spPr>
          <a:xfrm flipH="1" flipV="1">
            <a:off x="9663334" y="4329332"/>
            <a:ext cx="2528666" cy="2528668"/>
          </a:xfrm>
          <a:prstGeom prst="diagStripe">
            <a:avLst>
              <a:gd name="adj" fmla="val 5420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rot="-2700000">
            <a:off x="10451330" y="5704599"/>
            <a:ext cx="1569661" cy="375809"/>
          </a:xfrm>
          <a:prstGeom prst="rect">
            <a:avLst/>
          </a:prstGeom>
          <a:noFill/>
        </p:spPr>
        <p:txBody>
          <a:bodyPr wrap="none" rtlCol="0">
            <a:spAutoFit/>
          </a:bodyPr>
          <a:lstStyle>
            <a:defPPr>
              <a:defRPr lang="zh-CN"/>
            </a:defPPr>
            <a:lvl1pPr>
              <a:defRPr sz="2800">
                <a:solidFill>
                  <a:schemeClr val="bg1"/>
                </a:solidFill>
                <a:effectLst>
                  <a:glow rad="241300">
                    <a:srgbClr val="2C83AA">
                      <a:alpha val="30000"/>
                    </a:srgbClr>
                  </a:glow>
                </a:effectLst>
                <a:latin typeface="方正正大黑简体" panose="02000000000000000000" pitchFamily="2" charset="-122"/>
                <a:ea typeface="方正正大黑简体" panose="02000000000000000000" pitchFamily="2" charset="-122"/>
              </a:defRPr>
            </a:lvl1pPr>
          </a:lstStyle>
          <a:p>
            <a:pPr algn="ctr">
              <a:lnSpc>
                <a:spcPct val="110000"/>
              </a:lnSpc>
            </a:pPr>
            <a:r>
              <a:rPr lang="zh-CN" altLang="en-US" sz="1800" b="1">
                <a:effectLst/>
                <a:latin typeface="微软雅黑" panose="020B0503020204020204" pitchFamily="34" charset="-122"/>
                <a:ea typeface="微软雅黑" panose="020B0503020204020204" pitchFamily="34" charset="-122"/>
              </a:rPr>
              <a:t>信息技术学院</a:t>
            </a:r>
            <a:endParaRPr lang="zh-CN" altLang="en-US" sz="1800" b="1"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41711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0"/>
                                        </p:tgtEl>
                                      </p:cBhvr>
                                    </p:cmd>
                                  </p:childTnLst>
                                </p:cTn>
                              </p:par>
                            </p:childTnLst>
                          </p:cTn>
                        </p:par>
                        <p:par>
                          <p:cTn id="7" fill="hold">
                            <p:stCondLst>
                              <p:cond delay="0"/>
                            </p:stCondLst>
                            <p:childTnLst>
                              <p:par>
                                <p:cTn id="8" presetID="2" presetClass="entr" presetSubtype="2" fill="hold" nodeType="after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500" fill="hold"/>
                                        <p:tgtEl>
                                          <p:spTgt spid="36"/>
                                        </p:tgtEl>
                                        <p:attrNameLst>
                                          <p:attrName>ppt_x</p:attrName>
                                        </p:attrNameLst>
                                      </p:cBhvr>
                                      <p:tavLst>
                                        <p:tav tm="0">
                                          <p:val>
                                            <p:strVal val="1+#ppt_w/2"/>
                                          </p:val>
                                        </p:tav>
                                        <p:tav tm="100000">
                                          <p:val>
                                            <p:strVal val="#ppt_x"/>
                                          </p:val>
                                        </p:tav>
                                      </p:tavLst>
                                    </p:anim>
                                    <p:anim calcmode="lin" valueType="num">
                                      <p:cBhvr additive="base">
                                        <p:cTn id="11" dur="500" fill="hold"/>
                                        <p:tgtEl>
                                          <p:spTgt spid="36"/>
                                        </p:tgtEl>
                                        <p:attrNameLst>
                                          <p:attrName>ppt_y</p:attrName>
                                        </p:attrNameLst>
                                      </p:cBhvr>
                                      <p:tavLst>
                                        <p:tav tm="0">
                                          <p:val>
                                            <p:strVal val="#ppt_y"/>
                                          </p:val>
                                        </p:tav>
                                        <p:tav tm="100000">
                                          <p:val>
                                            <p:strVal val="#ppt_y"/>
                                          </p:val>
                                        </p:tav>
                                      </p:tavLst>
                                    </p:anim>
                                  </p:childTnLst>
                                </p:cTn>
                              </p:par>
                              <p:par>
                                <p:cTn id="12" presetID="2" presetClass="entr" presetSubtype="6"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1+#ppt_w/2"/>
                                          </p:val>
                                        </p:tav>
                                        <p:tav tm="100000">
                                          <p:val>
                                            <p:strVal val="#ppt_x"/>
                                          </p:val>
                                        </p:tav>
                                      </p:tavLst>
                                    </p:anim>
                                    <p:anim calcmode="lin" valueType="num">
                                      <p:cBhvr additive="base">
                                        <p:cTn id="15" dur="500" fill="hold"/>
                                        <p:tgtEl>
                                          <p:spTgt spid="37"/>
                                        </p:tgtEl>
                                        <p:attrNameLst>
                                          <p:attrName>ppt_y</p:attrName>
                                        </p:attrNameLst>
                                      </p:cBhvr>
                                      <p:tavLst>
                                        <p:tav tm="0">
                                          <p:val>
                                            <p:strVal val="1+#ppt_h/2"/>
                                          </p:val>
                                        </p:tav>
                                        <p:tav tm="100000">
                                          <p:val>
                                            <p:strVal val="#ppt_y"/>
                                          </p:val>
                                        </p:tav>
                                      </p:tavLst>
                                    </p:anim>
                                  </p:childTnLst>
                                </p:cTn>
                              </p:par>
                              <p:par>
                                <p:cTn id="16" presetID="2" presetClass="entr" presetSubtype="9"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0-#ppt_w/2"/>
                                          </p:val>
                                        </p:tav>
                                        <p:tav tm="100000">
                                          <p:val>
                                            <p:strVal val="#ppt_x"/>
                                          </p:val>
                                        </p:tav>
                                      </p:tavLst>
                                    </p:anim>
                                    <p:anim calcmode="lin" valueType="num">
                                      <p:cBhvr additive="base">
                                        <p:cTn id="19" dur="500" fill="hold"/>
                                        <p:tgtEl>
                                          <p:spTgt spid="38"/>
                                        </p:tgtEl>
                                        <p:attrNameLst>
                                          <p:attrName>ppt_y</p:attrName>
                                        </p:attrNameLst>
                                      </p:cBhvr>
                                      <p:tavLst>
                                        <p:tav tm="0">
                                          <p:val>
                                            <p:strVal val="0-#ppt_h/2"/>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0-#ppt_w/2"/>
                                          </p:val>
                                        </p:tav>
                                        <p:tav tm="100000">
                                          <p:val>
                                            <p:strVal val="#ppt_x"/>
                                          </p:val>
                                        </p:tav>
                                      </p:tavLst>
                                    </p:anim>
                                    <p:anim calcmode="lin" valueType="num">
                                      <p:cBhvr additive="base">
                                        <p:cTn id="23" dur="500" fill="hold"/>
                                        <p:tgtEl>
                                          <p:spTgt spid="39"/>
                                        </p:tgtEl>
                                        <p:attrNameLst>
                                          <p:attrName>ppt_y</p:attrName>
                                        </p:attrNameLst>
                                      </p:cBhvr>
                                      <p:tavLst>
                                        <p:tav tm="0">
                                          <p:val>
                                            <p:strVal val="#ppt_y"/>
                                          </p:val>
                                        </p:tav>
                                        <p:tav tm="100000">
                                          <p:val>
                                            <p:strVal val="#ppt_y"/>
                                          </p:val>
                                        </p:tav>
                                      </p:tavLst>
                                    </p:anim>
                                  </p:childTnLst>
                                </p:cTn>
                              </p:par>
                              <p:par>
                                <p:cTn id="24" presetID="2" presetClass="entr" presetSubtype="12" fill="hold" grpId="0" nodeType="withEffect">
                                  <p:stCondLst>
                                    <p:cond delay="50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600" fill="hold"/>
                                        <p:tgtEl>
                                          <p:spTgt spid="28"/>
                                        </p:tgtEl>
                                        <p:attrNameLst>
                                          <p:attrName>ppt_x</p:attrName>
                                        </p:attrNameLst>
                                      </p:cBhvr>
                                      <p:tavLst>
                                        <p:tav tm="0">
                                          <p:val>
                                            <p:strVal val="0-#ppt_w/2"/>
                                          </p:val>
                                        </p:tav>
                                        <p:tav tm="100000">
                                          <p:val>
                                            <p:strVal val="#ppt_x"/>
                                          </p:val>
                                        </p:tav>
                                      </p:tavLst>
                                    </p:anim>
                                    <p:anim calcmode="lin" valueType="num">
                                      <p:cBhvr additive="base">
                                        <p:cTn id="27" dur="600" fill="hold"/>
                                        <p:tgtEl>
                                          <p:spTgt spid="28"/>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600" fill="hold"/>
                                        <p:tgtEl>
                                          <p:spTgt spid="29"/>
                                        </p:tgtEl>
                                        <p:attrNameLst>
                                          <p:attrName>ppt_x</p:attrName>
                                        </p:attrNameLst>
                                      </p:cBhvr>
                                      <p:tavLst>
                                        <p:tav tm="0">
                                          <p:val>
                                            <p:strVal val="1+#ppt_w/2"/>
                                          </p:val>
                                        </p:tav>
                                        <p:tav tm="100000">
                                          <p:val>
                                            <p:strVal val="#ppt_x"/>
                                          </p:val>
                                        </p:tav>
                                      </p:tavLst>
                                    </p:anim>
                                    <p:anim calcmode="lin" valueType="num">
                                      <p:cBhvr additive="base">
                                        <p:cTn id="31" dur="600" fill="hold"/>
                                        <p:tgtEl>
                                          <p:spTgt spid="29"/>
                                        </p:tgtEl>
                                        <p:attrNameLst>
                                          <p:attrName>ppt_y</p:attrName>
                                        </p:attrNameLst>
                                      </p:cBhvr>
                                      <p:tavLst>
                                        <p:tav tm="0">
                                          <p:val>
                                            <p:strVal val="1+#ppt_h/2"/>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600" fill="hold"/>
                                        <p:tgtEl>
                                          <p:spTgt spid="27"/>
                                        </p:tgtEl>
                                        <p:attrNameLst>
                                          <p:attrName>ppt_x</p:attrName>
                                        </p:attrNameLst>
                                      </p:cBhvr>
                                      <p:tavLst>
                                        <p:tav tm="0">
                                          <p:val>
                                            <p:strVal val="1+#ppt_w/2"/>
                                          </p:val>
                                        </p:tav>
                                        <p:tav tm="100000">
                                          <p:val>
                                            <p:strVal val="#ppt_x"/>
                                          </p:val>
                                        </p:tav>
                                      </p:tavLst>
                                    </p:anim>
                                    <p:anim calcmode="lin" valueType="num">
                                      <p:cBhvr additive="base">
                                        <p:cTn id="35" dur="600" fill="hold"/>
                                        <p:tgtEl>
                                          <p:spTgt spid="27"/>
                                        </p:tgtEl>
                                        <p:attrNameLst>
                                          <p:attrName>ppt_y</p:attrName>
                                        </p:attrNameLst>
                                      </p:cBhvr>
                                      <p:tavLst>
                                        <p:tav tm="0">
                                          <p:val>
                                            <p:strVal val="#ppt_y"/>
                                          </p:val>
                                        </p:tav>
                                        <p:tav tm="100000">
                                          <p:val>
                                            <p:strVal val="#ppt_y"/>
                                          </p:val>
                                        </p:tav>
                                      </p:tavLst>
                                    </p:anim>
                                  </p:childTnLst>
                                </p:cTn>
                              </p:par>
                              <p:par>
                                <p:cTn id="36" presetID="2" presetClass="entr" presetSubtype="4" fill="hold" grpId="0" nodeType="withEffect">
                                  <p:stCondLst>
                                    <p:cond delay="50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600" fill="hold"/>
                                        <p:tgtEl>
                                          <p:spTgt spid="30"/>
                                        </p:tgtEl>
                                        <p:attrNameLst>
                                          <p:attrName>ppt_x</p:attrName>
                                        </p:attrNameLst>
                                      </p:cBhvr>
                                      <p:tavLst>
                                        <p:tav tm="0">
                                          <p:val>
                                            <p:strVal val="#ppt_x"/>
                                          </p:val>
                                        </p:tav>
                                        <p:tav tm="100000">
                                          <p:val>
                                            <p:strVal val="#ppt_x"/>
                                          </p:val>
                                        </p:tav>
                                      </p:tavLst>
                                    </p:anim>
                                    <p:anim calcmode="lin" valueType="num">
                                      <p:cBhvr additive="base">
                                        <p:cTn id="39" dur="600" fill="hold"/>
                                        <p:tgtEl>
                                          <p:spTgt spid="30"/>
                                        </p:tgtEl>
                                        <p:attrNameLst>
                                          <p:attrName>ppt_y</p:attrName>
                                        </p:attrNameLst>
                                      </p:cBhvr>
                                      <p:tavLst>
                                        <p:tav tm="0">
                                          <p:val>
                                            <p:strVal val="1+#ppt_h/2"/>
                                          </p:val>
                                        </p:tav>
                                        <p:tav tm="100000">
                                          <p:val>
                                            <p:strVal val="#ppt_y"/>
                                          </p:val>
                                        </p:tav>
                                      </p:tavLst>
                                    </p:anim>
                                  </p:childTnLst>
                                </p:cTn>
                              </p:par>
                            </p:childTnLst>
                          </p:cTn>
                        </p:par>
                        <p:par>
                          <p:cTn id="40" fill="hold">
                            <p:stCondLst>
                              <p:cond delay="1100"/>
                            </p:stCondLst>
                            <p:childTnLst>
                              <p:par>
                                <p:cTn id="41" presetID="38" presetClass="entr" presetSubtype="0" accel="50000" fill="hold" grpId="0" nodeType="afterEffect">
                                  <p:stCondLst>
                                    <p:cond delay="0"/>
                                  </p:stCondLst>
                                  <p:iterate type="lt">
                                    <p:tmPct val="24000"/>
                                  </p:iterate>
                                  <p:childTnLst>
                                    <p:set>
                                      <p:cBhvr>
                                        <p:cTn id="42" dur="1" fill="hold">
                                          <p:stCondLst>
                                            <p:cond delay="0"/>
                                          </p:stCondLst>
                                        </p:cTn>
                                        <p:tgtEl>
                                          <p:spTgt spid="6"/>
                                        </p:tgtEl>
                                        <p:attrNameLst>
                                          <p:attrName>style.visibility</p:attrName>
                                        </p:attrNameLst>
                                      </p:cBhvr>
                                      <p:to>
                                        <p:strVal val="visible"/>
                                      </p:to>
                                    </p:set>
                                    <p:set>
                                      <p:cBhvr>
                                        <p:cTn id="43" dur="341" fill="hold">
                                          <p:stCondLst>
                                            <p:cond delay="0"/>
                                          </p:stCondLst>
                                        </p:cTn>
                                        <p:tgtEl>
                                          <p:spTgt spid="6"/>
                                        </p:tgtEl>
                                        <p:attrNameLst>
                                          <p:attrName>style.rotation</p:attrName>
                                        </p:attrNameLst>
                                      </p:cBhvr>
                                      <p:to>
                                        <p:strVal val="-45.0"/>
                                      </p:to>
                                    </p:set>
                                    <p:anim calcmode="lin" valueType="num">
                                      <p:cBhvr>
                                        <p:cTn id="44" dur="341" fill="hold">
                                          <p:stCondLst>
                                            <p:cond delay="341"/>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45" dur="341"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46" dur="117" decel="50000" autoRev="1" fill="hold">
                                          <p:stCondLst>
                                            <p:cond delay="341"/>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47" dur="102" fill="hold">
                                          <p:stCondLst>
                                            <p:cond delay="648"/>
                                          </p:stCondLst>
                                        </p:cTn>
                                        <p:tgtEl>
                                          <p:spTgt spid="6"/>
                                        </p:tgtEl>
                                        <p:attrNameLst>
                                          <p:attrName>ppt_y</p:attrName>
                                        </p:attrNameLst>
                                      </p:cBhvr>
                                      <p:tavLst>
                                        <p:tav tm="0">
                                          <p:val>
                                            <p:strVal val="#ppt_y-(0.354*#ppt_w-0.172*#ppt_h)"/>
                                          </p:val>
                                        </p:tav>
                                        <p:tav tm="100000">
                                          <p:val>
                                            <p:strVal val="#ppt_y"/>
                                          </p:val>
                                        </p:tav>
                                      </p:tavLst>
                                    </p:anim>
                                  </p:childTnLst>
                                </p:cTn>
                              </p:par>
                            </p:childTnLst>
                          </p:cTn>
                        </p:par>
                        <p:par>
                          <p:cTn id="48" fill="hold">
                            <p:stCondLst>
                              <p:cond delay="2930"/>
                            </p:stCondLst>
                            <p:childTnLst>
                              <p:par>
                                <p:cTn id="49" presetID="12" presetClass="entr" presetSubtype="1"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p:tgtEl>
                                          <p:spTgt spid="7"/>
                                        </p:tgtEl>
                                        <p:attrNameLst>
                                          <p:attrName>ppt_y</p:attrName>
                                        </p:attrNameLst>
                                      </p:cBhvr>
                                      <p:tavLst>
                                        <p:tav tm="0">
                                          <p:val>
                                            <p:strVal val="#ppt_y-#ppt_h*1.125000"/>
                                          </p:val>
                                        </p:tav>
                                        <p:tav tm="100000">
                                          <p:val>
                                            <p:strVal val="#ppt_y"/>
                                          </p:val>
                                        </p:tav>
                                      </p:tavLst>
                                    </p:anim>
                                    <p:animEffect transition="in" filter="wipe(down)">
                                      <p:cBhvr>
                                        <p:cTn id="52" dur="500"/>
                                        <p:tgtEl>
                                          <p:spTgt spid="7"/>
                                        </p:tgtEl>
                                      </p:cBhvr>
                                    </p:animEffect>
                                  </p:childTnLst>
                                </p:cTn>
                              </p:par>
                            </p:childTnLst>
                          </p:cTn>
                        </p:par>
                        <p:par>
                          <p:cTn id="53" fill="hold">
                            <p:stCondLst>
                              <p:cond delay="3430"/>
                            </p:stCondLst>
                            <p:childTnLst>
                              <p:par>
                                <p:cTn id="54" presetID="22" presetClass="entr" presetSubtype="4"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down)">
                                      <p:cBhvr>
                                        <p:cTn id="56" dur="500"/>
                                        <p:tgtEl>
                                          <p:spTgt spid="35"/>
                                        </p:tgtEl>
                                      </p:cBhvr>
                                    </p:animEffect>
                                  </p:childTnLst>
                                </p:cTn>
                              </p:par>
                            </p:childTnLst>
                          </p:cTn>
                        </p:par>
                        <p:par>
                          <p:cTn id="57" fill="hold">
                            <p:stCondLst>
                              <p:cond delay="3930"/>
                            </p:stCondLst>
                            <p:childTnLst>
                              <p:par>
                                <p:cTn id="58" presetID="2" presetClass="entr" presetSubtype="2" fill="hold" grpId="0" nodeType="afterEffect">
                                  <p:stCondLst>
                                    <p:cond delay="0"/>
                                  </p:stCondLst>
                                  <p:childTnLst>
                                    <p:set>
                                      <p:cBhvr>
                                        <p:cTn id="59" dur="1" fill="hold">
                                          <p:stCondLst>
                                            <p:cond delay="0"/>
                                          </p:stCondLst>
                                        </p:cTn>
                                        <p:tgtEl>
                                          <p:spTgt spid="8">
                                            <p:txEl>
                                              <p:pRg st="0" end="0"/>
                                            </p:txEl>
                                          </p:spTgt>
                                        </p:tgtEl>
                                        <p:attrNameLst>
                                          <p:attrName>style.visibility</p:attrName>
                                        </p:attrNameLst>
                                      </p:cBhvr>
                                      <p:to>
                                        <p:strVal val="visible"/>
                                      </p:to>
                                    </p:set>
                                    <p:anim calcmode="lin" valueType="num">
                                      <p:cBhvr additive="base">
                                        <p:cTn id="60" dur="2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61" dur="25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mute="1" numSld="999" showWhenStopped="0">
                <p:cTn id="62" repeatCount="indefinite" fill="hold" display="0">
                  <p:stCondLst>
                    <p:cond delay="indefinite"/>
                  </p:stCondLst>
                  <p:endCondLst>
                    <p:cond evt="onStopAudio" delay="0">
                      <p:tgtEl>
                        <p:sldTgt/>
                      </p:tgtEl>
                    </p:cond>
                  </p:endCondLst>
                </p:cTn>
                <p:tgtEl>
                  <p:spTgt spid="20"/>
                </p:tgtEl>
              </p:cMediaNode>
            </p:audio>
          </p:childTnLst>
        </p:cTn>
      </p:par>
    </p:tnLst>
    <p:bldLst>
      <p:bldP spid="6" grpId="0"/>
      <p:bldP spid="7" grpId="0"/>
      <p:bldP spid="27" grpId="0" animBg="1"/>
      <p:bldP spid="28" grpId="0" animBg="1"/>
      <p:bldP spid="29" grpId="0" animBg="1"/>
      <p:bldP spid="30" grpId="0" animBg="1"/>
      <p:bldP spid="35" grpId="0" animBg="1"/>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E5CFBA5-6F05-4896-9A79-0AADA6FEA49C}"/>
              </a:ext>
            </a:extLst>
          </p:cNvPr>
          <p:cNvPicPr>
            <a:picLocks noChangeAspect="1"/>
          </p:cNvPicPr>
          <p:nvPr/>
        </p:nvPicPr>
        <p:blipFill>
          <a:blip r:embed="rId3"/>
          <a:stretch>
            <a:fillRect/>
          </a:stretch>
        </p:blipFill>
        <p:spPr>
          <a:xfrm>
            <a:off x="3326708" y="829401"/>
            <a:ext cx="5538583" cy="1359161"/>
          </a:xfrm>
          <a:prstGeom prst="rect">
            <a:avLst/>
          </a:prstGeom>
        </p:spPr>
      </p:pic>
      <p:pic>
        <p:nvPicPr>
          <p:cNvPr id="3" name="图片 2">
            <a:extLst>
              <a:ext uri="{FF2B5EF4-FFF2-40B4-BE49-F238E27FC236}">
                <a16:creationId xmlns:a16="http://schemas.microsoft.com/office/drawing/2014/main" id="{77BCB009-6E5E-40F5-BEBF-17F9CB1F3CB2}"/>
              </a:ext>
            </a:extLst>
          </p:cNvPr>
          <p:cNvPicPr>
            <a:picLocks noChangeAspect="1"/>
          </p:cNvPicPr>
          <p:nvPr/>
        </p:nvPicPr>
        <p:blipFill>
          <a:blip r:embed="rId4"/>
          <a:stretch>
            <a:fillRect/>
          </a:stretch>
        </p:blipFill>
        <p:spPr>
          <a:xfrm>
            <a:off x="1536101" y="2467487"/>
            <a:ext cx="9119798" cy="2510036"/>
          </a:xfrm>
          <a:prstGeom prst="rect">
            <a:avLst/>
          </a:prstGeom>
        </p:spPr>
      </p:pic>
      <p:sp>
        <p:nvSpPr>
          <p:cNvPr id="4" name="Text Box 6">
            <a:extLst>
              <a:ext uri="{FF2B5EF4-FFF2-40B4-BE49-F238E27FC236}">
                <a16:creationId xmlns:a16="http://schemas.microsoft.com/office/drawing/2014/main" id="{D4C82137-25F9-4859-99B7-64D3B1FEA959}"/>
              </a:ext>
            </a:extLst>
          </p:cNvPr>
          <p:cNvSpPr txBox="1"/>
          <p:nvPr/>
        </p:nvSpPr>
        <p:spPr>
          <a:xfrm>
            <a:off x="1003905" y="1248477"/>
            <a:ext cx="1683877" cy="461665"/>
          </a:xfrm>
          <a:prstGeom prst="rect">
            <a:avLst/>
          </a:prstGeom>
          <a:noFill/>
          <a:ln w="6350">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具体案例：</a:t>
            </a:r>
          </a:p>
        </p:txBody>
      </p:sp>
    </p:spTree>
    <p:extLst>
      <p:ext uri="{BB962C8B-B14F-4D97-AF65-F5344CB8AC3E}">
        <p14:creationId xmlns:p14="http://schemas.microsoft.com/office/powerpoint/2010/main" val="336981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589136"/>
            <a:ext cx="10992465" cy="5909987"/>
            <a:chOff x="6357666" y="738271"/>
            <a:chExt cx="2243119" cy="5256437"/>
          </a:xfrm>
        </p:grpSpPr>
        <p:grpSp>
          <p:nvGrpSpPr>
            <p:cNvPr id="19" name="组合 18"/>
            <p:cNvGrpSpPr/>
            <p:nvPr/>
          </p:nvGrpSpPr>
          <p:grpSpPr>
            <a:xfrm>
              <a:off x="6357666" y="738271"/>
              <a:ext cx="2243119" cy="525643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262511" y="785615"/>
                <a:ext cx="2321170"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539062" y="2267488"/>
              <a:ext cx="1948512" cy="1624883"/>
            </a:xfrm>
            <a:prstGeom prst="rect">
              <a:avLst/>
            </a:prstGeom>
            <a:noFill/>
          </p:spPr>
          <p:txBody>
            <a:bodyPr wrap="square" rtlCol="0">
              <a:spAutoFit/>
            </a:bodyPr>
            <a:lstStyle/>
            <a:p>
              <a:pPr>
                <a:lnSpc>
                  <a:spcPct val="120000"/>
                </a:lnSpc>
              </a:pPr>
              <a:r>
                <a:rPr lang="en-US" altLang="zh-CN" sz="2400" dirty="0"/>
                <a:t>(1) </a:t>
              </a:r>
              <a:r>
                <a:rPr lang="zh-CN" altLang="en-US" sz="2400" dirty="0">
                  <a:solidFill>
                    <a:srgbClr val="C00000"/>
                  </a:solidFill>
                </a:rPr>
                <a:t>分</a:t>
              </a:r>
              <a:r>
                <a:rPr lang="zh-CN" altLang="en-US" sz="2400" dirty="0"/>
                <a:t>：将原问题分解为若干个规模较小，相互独立，与原问题形式相同的子问题；</a:t>
              </a:r>
            </a:p>
            <a:p>
              <a:pPr>
                <a:lnSpc>
                  <a:spcPct val="120000"/>
                </a:lnSpc>
              </a:pPr>
              <a:r>
                <a:rPr lang="en-US" altLang="zh-CN" sz="2400" dirty="0"/>
                <a:t>(2) </a:t>
              </a:r>
              <a:r>
                <a:rPr lang="zh-CN" altLang="en-US" sz="2400" dirty="0">
                  <a:solidFill>
                    <a:srgbClr val="C00000"/>
                  </a:solidFill>
                </a:rPr>
                <a:t>治</a:t>
              </a:r>
              <a:r>
                <a:rPr lang="zh-CN" altLang="en-US" sz="2400" dirty="0"/>
                <a:t>：将这些规模小的子问题逐个击破；</a:t>
              </a:r>
              <a:endParaRPr lang="en-US" altLang="zh-CN" sz="2400" dirty="0"/>
            </a:p>
            <a:p>
              <a:pPr>
                <a:lnSpc>
                  <a:spcPct val="120000"/>
                </a:lnSpc>
              </a:pPr>
              <a:r>
                <a:rPr lang="en-US" altLang="zh-CN" sz="2400" dirty="0"/>
                <a:t>(3) </a:t>
              </a:r>
              <a:r>
                <a:rPr lang="zh-CN" altLang="en-US" sz="2400" dirty="0">
                  <a:solidFill>
                    <a:srgbClr val="C00000"/>
                  </a:solidFill>
                </a:rPr>
                <a:t>合</a:t>
              </a:r>
              <a:r>
                <a:rPr lang="zh-CN" altLang="en-US" sz="2400" dirty="0"/>
                <a:t>：将已解决的子问题合并，最终得出“母”问题的解。</a:t>
              </a:r>
            </a:p>
          </p:txBody>
        </p:sp>
      </p:grpSp>
      <p:sp>
        <p:nvSpPr>
          <p:cNvPr id="36" name="矩形 35"/>
          <p:cNvSpPr>
            <a:spLocks noChangeArrowheads="1"/>
          </p:cNvSpPr>
          <p:nvPr/>
        </p:nvSpPr>
        <p:spPr bwMode="auto">
          <a:xfrm>
            <a:off x="4240744" y="668855"/>
            <a:ext cx="367118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gn="ctr">
              <a:spcBef>
                <a:spcPct val="0"/>
              </a:spcBef>
              <a:buFont typeface="Arial" charset="0"/>
              <a:buNone/>
            </a:pPr>
            <a:r>
              <a:rPr lang="en-US" altLang="zh-CN" sz="3200" b="1" dirty="0">
                <a:solidFill>
                  <a:schemeClr val="tx1">
                    <a:lumMod val="65000"/>
                    <a:lumOff val="35000"/>
                  </a:schemeClr>
                </a:solidFill>
                <a:latin typeface="Arial" panose="020B0604020202020204" pitchFamily="34" charset="0"/>
                <a:ea typeface="微软雅黑" pitchFamily="34" charset="-122"/>
                <a:cs typeface="Arial" panose="020B0604020202020204" pitchFamily="34" charset="0"/>
                <a:sym typeface="Impact" pitchFamily="34" charset="0"/>
              </a:rPr>
              <a:t>3.1.3 </a:t>
            </a:r>
            <a:r>
              <a:rPr lang="zh-CN" altLang="en-US" sz="3200" b="1" dirty="0">
                <a:solidFill>
                  <a:schemeClr val="tx1">
                    <a:lumMod val="65000"/>
                    <a:lumOff val="35000"/>
                  </a:schemeClr>
                </a:solidFill>
                <a:latin typeface="Arial" panose="020B0604020202020204" pitchFamily="34" charset="0"/>
                <a:ea typeface="微软雅黑" pitchFamily="34" charset="-122"/>
                <a:cs typeface="Arial" panose="020B0604020202020204" pitchFamily="34" charset="0"/>
                <a:sym typeface="Impact" pitchFamily="34" charset="0"/>
              </a:rPr>
              <a:t>分治法的精髓</a:t>
            </a:r>
          </a:p>
        </p:txBody>
      </p:sp>
    </p:spTree>
    <p:extLst>
      <p:ext uri="{BB962C8B-B14F-4D97-AF65-F5344CB8AC3E}">
        <p14:creationId xmlns:p14="http://schemas.microsoft.com/office/powerpoint/2010/main" val="29734267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solidFill>
            <a:schemeClr val="accent2"/>
          </a:solidFill>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380099" y="1762948"/>
            <a:ext cx="1431803"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3.2</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3507249" y="3975220"/>
            <a:ext cx="5321300" cy="76944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4400" dirty="0">
                <a:solidFill>
                  <a:schemeClr val="accent2"/>
                </a:solidFill>
                <a:effectLst>
                  <a:innerShdw blurRad="76200" dist="38100" dir="13500000">
                    <a:prstClr val="black">
                      <a:alpha val="50000"/>
                    </a:prstClr>
                  </a:innerShdw>
                </a:effectLst>
              </a:rPr>
              <a:t>典型二分法</a:t>
            </a:r>
          </a:p>
        </p:txBody>
      </p:sp>
    </p:spTree>
    <p:extLst>
      <p:ext uri="{BB962C8B-B14F-4D97-AF65-F5344CB8AC3E}">
        <p14:creationId xmlns:p14="http://schemas.microsoft.com/office/powerpoint/2010/main" val="3877481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1350"/>
                            </p:stCondLst>
                            <p:childTnLst>
                              <p:par>
                                <p:cTn id="9" presetID="53" presetClass="entr" presetSubtype="16" fill="hold" grpId="0" nodeType="after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2100"/>
                            </p:stCondLst>
                            <p:childTnLst>
                              <p:par>
                                <p:cTn id="15" presetID="50" presetClass="entr" presetSubtype="0" decel="10000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350" fill="hold"/>
                                        <p:tgtEl>
                                          <p:spTgt spid="34"/>
                                        </p:tgtEl>
                                        <p:attrNameLst>
                                          <p:attrName>ppt_w</p:attrName>
                                        </p:attrNameLst>
                                      </p:cBhvr>
                                      <p:tavLst>
                                        <p:tav tm="0">
                                          <p:val>
                                            <p:strVal val="#ppt_w+.3"/>
                                          </p:val>
                                        </p:tav>
                                        <p:tav tm="100000">
                                          <p:val>
                                            <p:strVal val="#ppt_w"/>
                                          </p:val>
                                        </p:tav>
                                      </p:tavLst>
                                    </p:anim>
                                    <p:anim calcmode="lin" valueType="num">
                                      <p:cBhvr>
                                        <p:cTn id="18" dur="350" fill="hold"/>
                                        <p:tgtEl>
                                          <p:spTgt spid="34"/>
                                        </p:tgtEl>
                                        <p:attrNameLst>
                                          <p:attrName>ppt_h</p:attrName>
                                        </p:attrNameLst>
                                      </p:cBhvr>
                                      <p:tavLst>
                                        <p:tav tm="0">
                                          <p:val>
                                            <p:strVal val="#ppt_h"/>
                                          </p:val>
                                        </p:tav>
                                        <p:tav tm="100000">
                                          <p:val>
                                            <p:strVal val="#ppt_h"/>
                                          </p:val>
                                        </p:tav>
                                      </p:tavLst>
                                    </p:anim>
                                    <p:animEffect transition="in" filter="fade">
                                      <p:cBhvr>
                                        <p:cTn id="19" dur="3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746660" y="543512"/>
            <a:ext cx="10992465" cy="5912068"/>
            <a:chOff x="6391654" y="697692"/>
            <a:chExt cx="2243119" cy="5258289"/>
          </a:xfrm>
        </p:grpSpPr>
        <p:grpSp>
          <p:nvGrpSpPr>
            <p:cNvPr id="19" name="组合 18"/>
            <p:cNvGrpSpPr/>
            <p:nvPr/>
          </p:nvGrpSpPr>
          <p:grpSpPr>
            <a:xfrm>
              <a:off x="6391654" y="697692"/>
              <a:ext cx="2243119" cy="5258289"/>
              <a:chOff x="4297681" y="743625"/>
              <a:chExt cx="2321170" cy="5441253"/>
            </a:xfrm>
          </p:grpSpPr>
          <p:sp>
            <p:nvSpPr>
              <p:cNvPr id="20" name="矩形 19"/>
              <p:cNvSpPr/>
              <p:nvPr/>
            </p:nvSpPr>
            <p:spPr>
              <a:xfrm>
                <a:off x="4297681" y="1837961"/>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297681" y="743625"/>
                <a:ext cx="487903"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E6A20273-3E76-49BF-9B82-B6CED8EF3E4C}"/>
                </a:ext>
              </a:extLst>
            </p:cNvPr>
            <p:cNvSpPr txBox="1"/>
            <p:nvPr/>
          </p:nvSpPr>
          <p:spPr>
            <a:xfrm>
              <a:off x="6507276" y="1994791"/>
              <a:ext cx="2011875" cy="3261744"/>
            </a:xfrm>
            <a:prstGeom prst="rect">
              <a:avLst/>
            </a:prstGeom>
            <a:noFill/>
          </p:spPr>
          <p:txBody>
            <a:bodyPr wrap="square" rtlCol="0">
              <a:spAutoFit/>
            </a:bodyPr>
            <a:lstStyle/>
            <a:p>
              <a:pPr>
                <a:lnSpc>
                  <a:spcPct val="120000"/>
                </a:lnSpc>
              </a:pPr>
              <a:r>
                <a:rPr lang="zh-CN" altLang="en-US" sz="2800" dirty="0"/>
                <a:t>       在</a:t>
              </a:r>
              <a:r>
                <a:rPr lang="zh-CN" altLang="zh-CN" sz="2800" dirty="0"/>
                <a:t>现实中</a:t>
              </a:r>
              <a:r>
                <a:rPr lang="zh-CN" altLang="en-US" sz="2800" dirty="0"/>
                <a:t>，</a:t>
              </a:r>
              <a:r>
                <a:rPr lang="zh-CN" altLang="zh-CN" sz="2800" dirty="0"/>
                <a:t>对问题（或工作）的分解，可能会考虑问题（或工作）的重点、难点、承担人员的能力等来进行问题的分解和分配。</a:t>
              </a:r>
              <a:endParaRPr lang="en-US" altLang="zh-CN" sz="2800" dirty="0"/>
            </a:p>
            <a:p>
              <a:pPr>
                <a:lnSpc>
                  <a:spcPct val="120000"/>
                </a:lnSpc>
              </a:pPr>
              <a:r>
                <a:rPr lang="en-US" altLang="zh-CN" sz="2800" dirty="0"/>
                <a:t>       </a:t>
              </a:r>
              <a:r>
                <a:rPr lang="zh-CN" altLang="zh-CN" sz="2800" dirty="0"/>
                <a:t>在算法设计中</a:t>
              </a:r>
              <a:r>
                <a:rPr lang="zh-CN" altLang="en-US" sz="2800" dirty="0"/>
                <a:t>，</a:t>
              </a:r>
              <a:r>
                <a:rPr lang="zh-CN" altLang="zh-CN" sz="2800" dirty="0"/>
                <a:t>当每次都将问题分解为原问题规模的一半时，称为</a:t>
              </a:r>
              <a:r>
                <a:rPr lang="zh-CN" altLang="zh-CN" sz="2800" dirty="0">
                  <a:solidFill>
                    <a:srgbClr val="C00000"/>
                  </a:solidFill>
                </a:rPr>
                <a:t>二分法</a:t>
              </a:r>
              <a:r>
                <a:rPr lang="zh-CN" altLang="zh-CN" sz="2800" dirty="0"/>
                <a:t>。</a:t>
              </a:r>
              <a:endParaRPr lang="en-US" altLang="zh-CN" sz="2800" dirty="0"/>
            </a:p>
            <a:p>
              <a:pPr>
                <a:lnSpc>
                  <a:spcPct val="120000"/>
                </a:lnSpc>
              </a:pPr>
              <a:r>
                <a:rPr lang="en-US" altLang="zh-CN" sz="2800" dirty="0"/>
                <a:t>       </a:t>
              </a:r>
              <a:r>
                <a:rPr lang="zh-CN" altLang="zh-CN" sz="2800" dirty="0"/>
                <a:t>二分法是分治法较常用的分解策略</a:t>
              </a:r>
              <a:r>
                <a:rPr lang="zh-CN" altLang="en-US" sz="2800" dirty="0"/>
                <a:t>。例如，</a:t>
              </a:r>
              <a:r>
                <a:rPr lang="zh-CN" altLang="zh-CN" sz="2800" dirty="0"/>
                <a:t>折半查找、归并排序等算法都是采用此策略实现的。</a:t>
              </a:r>
              <a:endParaRPr lang="en-US" altLang="zh-CN" sz="3600" b="1" dirty="0"/>
            </a:p>
          </p:txBody>
        </p:sp>
      </p:grpSp>
      <p:sp>
        <p:nvSpPr>
          <p:cNvPr id="36" name="矩形 35"/>
          <p:cNvSpPr>
            <a:spLocks noChangeArrowheads="1"/>
          </p:cNvSpPr>
          <p:nvPr/>
        </p:nvSpPr>
        <p:spPr bwMode="auto">
          <a:xfrm>
            <a:off x="783703" y="642896"/>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典型二分法</a:t>
            </a:r>
          </a:p>
        </p:txBody>
      </p:sp>
    </p:spTree>
    <p:extLst>
      <p:ext uri="{BB962C8B-B14F-4D97-AF65-F5344CB8AC3E}">
        <p14:creationId xmlns:p14="http://schemas.microsoft.com/office/powerpoint/2010/main" val="4518549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668855"/>
            <a:ext cx="10992465" cy="5830268"/>
            <a:chOff x="6357666" y="809174"/>
            <a:chExt cx="2243119" cy="5185534"/>
          </a:xfrm>
        </p:grpSpPr>
        <p:grpSp>
          <p:nvGrpSpPr>
            <p:cNvPr id="19" name="组合 18"/>
            <p:cNvGrpSpPr/>
            <p:nvPr/>
          </p:nvGrpSpPr>
          <p:grpSpPr>
            <a:xfrm>
              <a:off x="6357666" y="809174"/>
              <a:ext cx="2243119" cy="5185534"/>
              <a:chOff x="4262511" y="858985"/>
              <a:chExt cx="2321170" cy="536596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365692" y="1962484"/>
              <a:ext cx="2235093" cy="1067592"/>
            </a:xfrm>
            <a:prstGeom prst="rect">
              <a:avLst/>
            </a:prstGeom>
            <a:noFill/>
          </p:spPr>
          <p:txBody>
            <a:bodyPr wrap="square" rtlCol="0">
              <a:spAutoFit/>
            </a:bodyPr>
            <a:lstStyle/>
            <a:p>
              <a:r>
                <a:rPr lang="zh-CN" altLang="en-US" sz="2400" dirty="0"/>
                <a:t>      老板有一袋金块</a:t>
              </a:r>
              <a:r>
                <a:rPr lang="en-US" altLang="zh-CN" sz="2400" dirty="0"/>
                <a:t>(</a:t>
              </a:r>
              <a:r>
                <a:rPr lang="zh-CN" altLang="en-US" sz="2400" dirty="0"/>
                <a:t>共</a:t>
              </a:r>
              <a:r>
                <a:rPr lang="en-US" altLang="zh-CN" sz="2400" dirty="0"/>
                <a:t>n</a:t>
              </a:r>
              <a:r>
                <a:rPr lang="zh-CN" altLang="en-US" sz="2400" dirty="0"/>
                <a:t>块</a:t>
              </a:r>
              <a:r>
                <a:rPr lang="en-US" altLang="zh-CN" sz="2400" dirty="0"/>
                <a:t>)</a:t>
              </a:r>
              <a:r>
                <a:rPr lang="zh-CN" altLang="en-US" sz="2400" dirty="0"/>
                <a:t>，最优秀的雇员得到其中最重的一块，最差的雇员得到其中最轻的一块。假设有一台比较重量的仪器，我们希望用最少的比较次数找出最重与最轻的金块。</a:t>
              </a:r>
            </a:p>
          </p:txBody>
        </p:sp>
      </p:grpSp>
      <p:sp>
        <p:nvSpPr>
          <p:cNvPr id="36" name="矩形 35"/>
          <p:cNvSpPr>
            <a:spLocks noChangeArrowheads="1"/>
          </p:cNvSpPr>
          <p:nvPr/>
        </p:nvSpPr>
        <p:spPr bwMode="auto">
          <a:xfrm>
            <a:off x="4271631" y="748575"/>
            <a:ext cx="36487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3-1】</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金块问题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9" name="文本框 8">
            <a:extLst>
              <a:ext uri="{FF2B5EF4-FFF2-40B4-BE49-F238E27FC236}">
                <a16:creationId xmlns:a16="http://schemas.microsoft.com/office/drawing/2014/main" id="{DE97EDED-03B8-4D07-AEC6-CA506E7802D3}"/>
              </a:ext>
            </a:extLst>
          </p:cNvPr>
          <p:cNvSpPr txBox="1"/>
          <p:nvPr/>
        </p:nvSpPr>
        <p:spPr>
          <a:xfrm>
            <a:off x="5003794" y="4036886"/>
            <a:ext cx="3852472" cy="2246769"/>
          </a:xfrm>
          <a:prstGeom prst="rect">
            <a:avLst/>
          </a:prstGeom>
          <a:noFill/>
          <a:ln>
            <a:solidFill>
              <a:srgbClr val="C00000"/>
            </a:solidFill>
          </a:ln>
        </p:spPr>
        <p:txBody>
          <a:bodyPr wrap="square">
            <a:spAutoFit/>
          </a:bodyPr>
          <a:lstStyle/>
          <a:p>
            <a:r>
              <a:rPr lang="zh-CN" altLang="en-US" sz="2000" dirty="0"/>
              <a:t> </a:t>
            </a:r>
            <a:r>
              <a:rPr lang="en-US" altLang="zh-CN" sz="2000" b="1" dirty="0" err="1"/>
              <a:t>maxmin</a:t>
            </a:r>
            <a:r>
              <a:rPr lang="en-US" altLang="zh-CN" sz="2000" dirty="0"/>
              <a:t>( float a[],int n)</a:t>
            </a:r>
          </a:p>
          <a:p>
            <a:r>
              <a:rPr lang="en-US" altLang="zh-CN" sz="2000" dirty="0"/>
              <a:t> {   </a:t>
            </a:r>
          </a:p>
          <a:p>
            <a:r>
              <a:rPr lang="en-US" altLang="zh-CN" sz="2000" dirty="0"/>
              <a:t>         max=min=a[1];</a:t>
            </a:r>
          </a:p>
          <a:p>
            <a:r>
              <a:rPr lang="en-US" altLang="zh-CN" sz="2000" dirty="0"/>
              <a:t>         for(</a:t>
            </a:r>
            <a:r>
              <a:rPr lang="en-US" altLang="zh-CN" sz="2000" dirty="0" err="1"/>
              <a:t>i</a:t>
            </a:r>
            <a:r>
              <a:rPr lang="en-US" altLang="zh-CN" sz="2000" dirty="0"/>
              <a:t>=2;</a:t>
            </a:r>
            <a:r>
              <a:rPr lang="zh-CN" altLang="en-US" sz="2000" dirty="0"/>
              <a:t> </a:t>
            </a:r>
            <a:r>
              <a:rPr lang="en-US" altLang="zh-CN" sz="2000" dirty="0" err="1"/>
              <a:t>i</a:t>
            </a:r>
            <a:r>
              <a:rPr lang="en-US" altLang="zh-CN" sz="2000" dirty="0"/>
              <a:t>&lt;=n; </a:t>
            </a:r>
            <a:r>
              <a:rPr lang="en-US" altLang="zh-CN" sz="2000" dirty="0" err="1"/>
              <a:t>i</a:t>
            </a:r>
            <a:r>
              <a:rPr lang="en-US" altLang="zh-CN" sz="2000" dirty="0"/>
              <a:t>++ )</a:t>
            </a:r>
          </a:p>
          <a:p>
            <a:r>
              <a:rPr lang="en-US" altLang="zh-CN" sz="2000" dirty="0"/>
              <a:t>         if(max &lt; a[</a:t>
            </a:r>
            <a:r>
              <a:rPr lang="en-US" altLang="zh-CN" sz="2000" dirty="0" err="1"/>
              <a:t>i</a:t>
            </a:r>
            <a:r>
              <a:rPr lang="en-US" altLang="zh-CN" sz="2000" dirty="0"/>
              <a:t>])  max=a[</a:t>
            </a:r>
            <a:r>
              <a:rPr lang="en-US" altLang="zh-CN" sz="2000" dirty="0" err="1"/>
              <a:t>i</a:t>
            </a:r>
            <a:r>
              <a:rPr lang="en-US" altLang="zh-CN" sz="2000" dirty="0"/>
              <a:t>]; </a:t>
            </a:r>
          </a:p>
          <a:p>
            <a:r>
              <a:rPr lang="en-US" altLang="zh-CN" sz="2000" dirty="0"/>
              <a:t>         else if(min &gt; a[</a:t>
            </a:r>
            <a:r>
              <a:rPr lang="en-US" altLang="zh-CN" sz="2000" dirty="0" err="1"/>
              <a:t>i</a:t>
            </a:r>
            <a:r>
              <a:rPr lang="en-US" altLang="zh-CN" sz="2000" dirty="0"/>
              <a:t>])   min=a[</a:t>
            </a:r>
            <a:r>
              <a:rPr lang="en-US" altLang="zh-CN" sz="2000" dirty="0" err="1"/>
              <a:t>i</a:t>
            </a:r>
            <a:r>
              <a:rPr lang="en-US" altLang="zh-CN" sz="2000" dirty="0"/>
              <a:t>];</a:t>
            </a:r>
          </a:p>
          <a:p>
            <a:r>
              <a:rPr lang="en-US" altLang="zh-CN" sz="2000" dirty="0"/>
              <a:t> } </a:t>
            </a:r>
            <a:endParaRPr lang="zh-CN" altLang="en-US" sz="2400" dirty="0"/>
          </a:p>
        </p:txBody>
      </p:sp>
      <p:sp>
        <p:nvSpPr>
          <p:cNvPr id="4" name="矩形 3"/>
          <p:cNvSpPr/>
          <p:nvPr/>
        </p:nvSpPr>
        <p:spPr>
          <a:xfrm>
            <a:off x="881170" y="3165889"/>
            <a:ext cx="10396429" cy="1200329"/>
          </a:xfrm>
          <a:prstGeom prst="rect">
            <a:avLst/>
          </a:prstGeom>
        </p:spPr>
        <p:txBody>
          <a:bodyPr wrap="square">
            <a:spAutoFit/>
          </a:bodyPr>
          <a:lstStyle/>
          <a:p>
            <a:r>
              <a:rPr lang="zh-CN" altLang="en-US" sz="2400" dirty="0"/>
              <a:t>    </a:t>
            </a:r>
            <a:r>
              <a:rPr lang="zh-CN" altLang="en-US" sz="2400" dirty="0">
                <a:solidFill>
                  <a:srgbClr val="C00000"/>
                </a:solidFill>
              </a:rPr>
              <a:t>算法设计</a:t>
            </a:r>
            <a:r>
              <a:rPr lang="en-US" altLang="zh-CN" sz="2400" dirty="0">
                <a:solidFill>
                  <a:srgbClr val="C00000"/>
                </a:solidFill>
              </a:rPr>
              <a:t>1</a:t>
            </a:r>
            <a:r>
              <a:rPr lang="zh-CN" altLang="en-US" sz="2400" dirty="0"/>
              <a:t>：直观的方法是逐个的进行比较查找。先拿两块比较，留下重的一块与下一块比较，直到全部比较完毕，就找到了最重的金子。同理可找到最轻的金块。算法如下：</a:t>
            </a:r>
          </a:p>
        </p:txBody>
      </p:sp>
    </p:spTree>
    <p:extLst>
      <p:ext uri="{BB962C8B-B14F-4D97-AF65-F5344CB8AC3E}">
        <p14:creationId xmlns:p14="http://schemas.microsoft.com/office/powerpoint/2010/main" val="11153496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47"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anim calcmode="lin" valueType="num">
                                      <p:cBhvr>
                                        <p:cTn id="11" dur="500" fill="hold"/>
                                        <p:tgtEl>
                                          <p:spTgt spid="38"/>
                                        </p:tgtEl>
                                        <p:attrNameLst>
                                          <p:attrName>ppt_x</p:attrName>
                                        </p:attrNameLst>
                                      </p:cBhvr>
                                      <p:tavLst>
                                        <p:tav tm="0">
                                          <p:val>
                                            <p:strVal val="#ppt_x"/>
                                          </p:val>
                                        </p:tav>
                                        <p:tav tm="100000">
                                          <p:val>
                                            <p:strVal val="#ppt_x"/>
                                          </p:val>
                                        </p:tav>
                                      </p:tavLst>
                                    </p:anim>
                                    <p:anim calcmode="lin" valueType="num">
                                      <p:cBhvr>
                                        <p:cTn id="12"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9"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668855"/>
            <a:ext cx="10992465" cy="5830268"/>
            <a:chOff x="6357666" y="809174"/>
            <a:chExt cx="2243119" cy="5185534"/>
          </a:xfrm>
        </p:grpSpPr>
        <p:grpSp>
          <p:nvGrpSpPr>
            <p:cNvPr id="19" name="组合 18"/>
            <p:cNvGrpSpPr/>
            <p:nvPr/>
          </p:nvGrpSpPr>
          <p:grpSpPr>
            <a:xfrm>
              <a:off x="6357666" y="809174"/>
              <a:ext cx="2243119" cy="5185534"/>
              <a:chOff x="4262511" y="858985"/>
              <a:chExt cx="2321170" cy="536596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54991" y="2139978"/>
              <a:ext cx="2048469" cy="3038530"/>
            </a:xfrm>
            <a:prstGeom prst="rect">
              <a:avLst/>
            </a:prstGeom>
            <a:noFill/>
          </p:spPr>
          <p:txBody>
            <a:bodyPr wrap="square" rtlCol="0">
              <a:spAutoFit/>
            </a:bodyPr>
            <a:lstStyle/>
            <a:p>
              <a:r>
                <a:rPr lang="zh-CN" altLang="en-US" sz="2400" dirty="0">
                  <a:solidFill>
                    <a:srgbClr val="C00000"/>
                  </a:solidFill>
                </a:rPr>
                <a:t>算法分析</a:t>
              </a:r>
              <a:r>
                <a:rPr lang="en-US" altLang="zh-CN" sz="2400" dirty="0">
                  <a:solidFill>
                    <a:srgbClr val="C00000"/>
                  </a:solidFill>
                </a:rPr>
                <a:t>1</a:t>
              </a:r>
              <a:r>
                <a:rPr lang="zh-CN" altLang="en-US" sz="2400" dirty="0"/>
                <a:t>：</a:t>
              </a:r>
              <a:endParaRPr lang="en-US" altLang="zh-CN" sz="2400" dirty="0"/>
            </a:p>
            <a:p>
              <a:r>
                <a:rPr lang="zh-CN" altLang="en-US" sz="2400" dirty="0"/>
                <a:t>      从比较次数考虑算法复杂度，则可得如下结论：</a:t>
              </a:r>
              <a:endParaRPr lang="en-US" altLang="zh-CN" sz="2400" dirty="0"/>
            </a:p>
            <a:p>
              <a:pPr marL="457200" indent="-457200">
                <a:buFont typeface="+mj-ea"/>
                <a:buAutoNum type="circleNumDbPlain"/>
              </a:pPr>
              <a:r>
                <a:rPr lang="zh-CN" altLang="en-US" sz="2400" dirty="0"/>
                <a:t>若金块是从小到大取出，则</a:t>
              </a:r>
              <a:r>
                <a:rPr lang="en-US" altLang="zh-CN" sz="2400" dirty="0" err="1"/>
                <a:t>maxmin</a:t>
              </a:r>
              <a:r>
                <a:rPr lang="zh-CN" altLang="en-US" sz="2400" dirty="0"/>
                <a:t>函数取得</a:t>
              </a:r>
              <a:r>
                <a:rPr lang="en-US" altLang="zh-CN" sz="2400" dirty="0"/>
                <a:t>max</a:t>
              </a:r>
              <a:r>
                <a:rPr lang="zh-CN" altLang="en-US" sz="2400" dirty="0"/>
                <a:t>与</a:t>
              </a:r>
              <a:r>
                <a:rPr lang="en-US" altLang="zh-CN" sz="2400" dirty="0"/>
                <a:t>min</a:t>
              </a:r>
              <a:r>
                <a:rPr lang="zh-CN" altLang="en-US" sz="2400" dirty="0"/>
                <a:t>，需要</a:t>
              </a:r>
              <a:r>
                <a:rPr lang="en-US" altLang="zh-CN" sz="2400" dirty="0">
                  <a:solidFill>
                    <a:srgbClr val="FF0000"/>
                  </a:solidFill>
                </a:rPr>
                <a:t>n-1</a:t>
              </a:r>
              <a:r>
                <a:rPr lang="zh-CN" altLang="en-US" sz="2400" dirty="0">
                  <a:solidFill>
                    <a:srgbClr val="FF0000"/>
                  </a:solidFill>
                </a:rPr>
                <a:t>次</a:t>
              </a:r>
              <a:r>
                <a:rPr lang="zh-CN" altLang="en-US" sz="2400" dirty="0"/>
                <a:t>比较；</a:t>
              </a:r>
              <a:endParaRPr lang="en-US" altLang="zh-CN" sz="2400" dirty="0"/>
            </a:p>
            <a:p>
              <a:pPr marL="457200" indent="-457200">
                <a:buFont typeface="+mj-ea"/>
                <a:buAutoNum type="circleNumDbPlain"/>
              </a:pPr>
              <a:r>
                <a:rPr lang="zh-CN" altLang="en-US" sz="2400" dirty="0"/>
                <a:t>若金块是从大到小取出，则</a:t>
              </a:r>
              <a:r>
                <a:rPr lang="en-US" altLang="zh-CN" sz="2400" dirty="0" err="1"/>
                <a:t>maxmin</a:t>
              </a:r>
              <a:r>
                <a:rPr lang="zh-CN" altLang="en-US" sz="2400" dirty="0"/>
                <a:t>函数取得</a:t>
              </a:r>
              <a:r>
                <a:rPr lang="en-US" altLang="zh-CN" sz="2400" dirty="0"/>
                <a:t>max</a:t>
              </a:r>
              <a:r>
                <a:rPr lang="zh-CN" altLang="en-US" sz="2400" dirty="0"/>
                <a:t>与</a:t>
              </a:r>
              <a:r>
                <a:rPr lang="en-US" altLang="zh-CN" sz="2400" dirty="0"/>
                <a:t>min</a:t>
              </a:r>
              <a:r>
                <a:rPr lang="zh-CN" altLang="en-US" sz="2400" dirty="0"/>
                <a:t>，都需要</a:t>
              </a:r>
              <a:r>
                <a:rPr lang="en-US" altLang="zh-CN" sz="2400" dirty="0"/>
                <a:t>n-1</a:t>
              </a:r>
              <a:r>
                <a:rPr lang="zh-CN" altLang="en-US" sz="2400" dirty="0"/>
                <a:t>次比较，一共进行</a:t>
              </a:r>
              <a:r>
                <a:rPr lang="en-US" altLang="zh-CN" sz="2400" dirty="0">
                  <a:solidFill>
                    <a:srgbClr val="FF0000"/>
                  </a:solidFill>
                </a:rPr>
                <a:t>2*(n-1)</a:t>
              </a:r>
              <a:r>
                <a:rPr lang="zh-CN" altLang="en-US" sz="2400" dirty="0">
                  <a:solidFill>
                    <a:srgbClr val="FF0000"/>
                  </a:solidFill>
                </a:rPr>
                <a:t>次</a:t>
              </a:r>
              <a:r>
                <a:rPr lang="zh-CN" altLang="en-US" sz="2400" dirty="0"/>
                <a:t>比较；</a:t>
              </a:r>
              <a:endParaRPr lang="en-US" altLang="zh-CN" sz="2400" dirty="0"/>
            </a:p>
            <a:p>
              <a:pPr marL="457200" indent="-457200">
                <a:buFont typeface="+mj-ea"/>
                <a:buAutoNum type="circleNumDbPlain"/>
              </a:pPr>
              <a:r>
                <a:rPr lang="zh-CN" altLang="en-US" sz="2400" dirty="0"/>
                <a:t> </a:t>
              </a:r>
              <a:r>
                <a:rPr lang="zh-CN" altLang="en-US" sz="2400" dirty="0">
                  <a:solidFill>
                    <a:srgbClr val="C00000"/>
                  </a:solidFill>
                </a:rPr>
                <a:t>平均情况</a:t>
              </a:r>
              <a:r>
                <a:rPr lang="zh-CN" altLang="en-US" sz="2400" dirty="0"/>
                <a:t>下，</a:t>
              </a:r>
              <a:r>
                <a:rPr lang="en-US" altLang="zh-CN" sz="2400" dirty="0"/>
                <a:t>A(</a:t>
              </a:r>
              <a:r>
                <a:rPr lang="en-US" altLang="zh-CN" sz="2400" dirty="0" err="1"/>
                <a:t>i</a:t>
              </a:r>
              <a:r>
                <a:rPr lang="en-US" altLang="zh-CN" sz="2400" dirty="0"/>
                <a:t>)</a:t>
              </a:r>
              <a:r>
                <a:rPr lang="zh-CN" altLang="en-US" sz="2400" dirty="0"/>
                <a:t>将有一半的时间比</a:t>
              </a:r>
              <a:r>
                <a:rPr lang="en-US" altLang="zh-CN" sz="2400" dirty="0"/>
                <a:t>max</a:t>
              </a:r>
              <a:r>
                <a:rPr lang="zh-CN" altLang="en-US" sz="2400" dirty="0"/>
                <a:t>大，因此平均比较数是</a:t>
              </a:r>
              <a:r>
                <a:rPr lang="en-US" altLang="zh-CN" sz="2400" dirty="0"/>
                <a:t>(n-1)+(n-1)/2 = </a:t>
              </a:r>
              <a:r>
                <a:rPr lang="en-US" altLang="zh-CN" sz="2400" dirty="0">
                  <a:solidFill>
                    <a:srgbClr val="FF0000"/>
                  </a:solidFill>
                </a:rPr>
                <a:t>3(n-1)/2</a:t>
              </a:r>
              <a:r>
                <a:rPr lang="zh-CN" altLang="en-US" sz="2400" dirty="0"/>
                <a:t>。</a:t>
              </a:r>
              <a:endParaRPr lang="en-US" altLang="zh-CN" sz="2400" dirty="0"/>
            </a:p>
            <a:p>
              <a:endParaRPr lang="zh-CN" altLang="en-US" sz="2400" dirty="0"/>
            </a:p>
          </p:txBody>
        </p:sp>
      </p:grpSp>
      <p:sp>
        <p:nvSpPr>
          <p:cNvPr id="36" name="矩形 35"/>
          <p:cNvSpPr>
            <a:spLocks noChangeArrowheads="1"/>
          </p:cNvSpPr>
          <p:nvPr/>
        </p:nvSpPr>
        <p:spPr bwMode="auto">
          <a:xfrm>
            <a:off x="4271631" y="748575"/>
            <a:ext cx="36487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3-1】</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金块问题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18908002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668855"/>
            <a:ext cx="10992465" cy="5830268"/>
            <a:chOff x="6357666" y="809174"/>
            <a:chExt cx="2243119" cy="5185534"/>
          </a:xfrm>
        </p:grpSpPr>
        <p:grpSp>
          <p:nvGrpSpPr>
            <p:cNvPr id="19" name="组合 18"/>
            <p:cNvGrpSpPr/>
            <p:nvPr/>
          </p:nvGrpSpPr>
          <p:grpSpPr>
            <a:xfrm>
              <a:off x="6357666" y="809174"/>
              <a:ext cx="2243119" cy="5185534"/>
              <a:chOff x="4262511" y="858985"/>
              <a:chExt cx="2321170" cy="536596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68707" y="1962484"/>
              <a:ext cx="2076985" cy="3564113"/>
            </a:xfrm>
            <a:prstGeom prst="rect">
              <a:avLst/>
            </a:prstGeom>
            <a:noFill/>
          </p:spPr>
          <p:txBody>
            <a:bodyPr wrap="square" rtlCol="0">
              <a:spAutoFit/>
            </a:bodyPr>
            <a:lstStyle/>
            <a:p>
              <a:pPr>
                <a:lnSpc>
                  <a:spcPct val="120000"/>
                </a:lnSpc>
              </a:pPr>
              <a:r>
                <a:rPr lang="en-US" altLang="zh-CN" sz="2400" dirty="0">
                  <a:solidFill>
                    <a:srgbClr val="C00000"/>
                  </a:solidFill>
                </a:rPr>
                <a:t>       </a:t>
              </a:r>
              <a:r>
                <a:rPr lang="zh-CN" altLang="en-US" sz="2400" dirty="0">
                  <a:solidFill>
                    <a:srgbClr val="C00000"/>
                  </a:solidFill>
                </a:rPr>
                <a:t>算法设计</a:t>
              </a:r>
              <a:r>
                <a:rPr lang="en-US" altLang="zh-CN" sz="2400" dirty="0">
                  <a:solidFill>
                    <a:srgbClr val="C00000"/>
                  </a:solidFill>
                </a:rPr>
                <a:t>2</a:t>
              </a:r>
              <a:r>
                <a:rPr lang="zh-CN" altLang="en-US" sz="2400" dirty="0"/>
                <a:t>：问题可转变为：在含 </a:t>
              </a:r>
              <a:r>
                <a:rPr lang="en-US" altLang="zh-CN" sz="2400" dirty="0"/>
                <a:t>n </a:t>
              </a:r>
              <a:r>
                <a:rPr lang="zh-CN" altLang="en-US" sz="2400" dirty="0"/>
                <a:t>个元素的集合中寻找极大元和极小元。很明显，分治法（二分法）可以解决该问题并减少比较次数。算法步骤：</a:t>
              </a:r>
            </a:p>
            <a:p>
              <a:pPr>
                <a:lnSpc>
                  <a:spcPct val="120000"/>
                </a:lnSpc>
              </a:pPr>
              <a:r>
                <a:rPr lang="en-US" altLang="zh-CN" sz="2400" dirty="0"/>
                <a:t>       1</a:t>
              </a:r>
              <a:r>
                <a:rPr lang="zh-CN" altLang="en-US" sz="2400" dirty="0"/>
                <a:t>）将数据等分为两组（两组数据个数可能差</a:t>
              </a:r>
              <a:r>
                <a:rPr lang="en-US" altLang="zh-CN" sz="2400" dirty="0"/>
                <a:t>1</a:t>
              </a:r>
              <a:r>
                <a:rPr lang="zh-CN" altLang="en-US" sz="2400" dirty="0"/>
                <a:t>），目的是分别选取其中的最大（小）值。</a:t>
              </a:r>
              <a:endParaRPr lang="en-US" altLang="zh-CN" sz="2400" dirty="0"/>
            </a:p>
            <a:p>
              <a:pPr>
                <a:lnSpc>
                  <a:spcPct val="120000"/>
                </a:lnSpc>
              </a:pPr>
              <a:r>
                <a:rPr lang="en-US" altLang="zh-CN" sz="2400" dirty="0"/>
                <a:t>       2</a:t>
              </a:r>
              <a:r>
                <a:rPr lang="zh-CN" altLang="en-US" sz="2400" dirty="0"/>
                <a:t>）递归分解直到每组元素的个数 </a:t>
              </a:r>
              <a:r>
                <a:rPr lang="en-US" altLang="zh-CN" sz="2400" dirty="0"/>
                <a:t>n </a:t>
              </a:r>
              <a:r>
                <a:rPr lang="zh-CN" altLang="en-US" sz="2400" dirty="0"/>
                <a:t>≤ </a:t>
              </a:r>
              <a:r>
                <a:rPr lang="en-US" altLang="zh-CN" sz="2400" dirty="0"/>
                <a:t>2</a:t>
              </a:r>
              <a:r>
                <a:rPr lang="zh-CN" altLang="en-US" sz="2400" dirty="0"/>
                <a:t>，可简单地找到最大（小）值。</a:t>
              </a:r>
              <a:endParaRPr lang="en-US" altLang="zh-CN" sz="2400" dirty="0"/>
            </a:p>
            <a:p>
              <a:pPr>
                <a:lnSpc>
                  <a:spcPct val="120000"/>
                </a:lnSpc>
              </a:pPr>
              <a:r>
                <a:rPr lang="en-US" altLang="zh-CN" sz="2400" dirty="0"/>
                <a:t>       3</a:t>
              </a:r>
              <a:r>
                <a:rPr lang="zh-CN" altLang="en-US" sz="2400" dirty="0"/>
                <a:t>）回溯时将分解的两组解按照</a:t>
              </a:r>
              <a:r>
                <a:rPr lang="zh-CN" altLang="en-US" sz="2400" dirty="0">
                  <a:solidFill>
                    <a:srgbClr val="C00000"/>
                  </a:solidFill>
                </a:rPr>
                <a:t>大者取大，小者取小</a:t>
              </a:r>
              <a:r>
                <a:rPr lang="zh-CN" altLang="en-US" sz="2400" dirty="0"/>
                <a:t>的方法，逐一合并为当前问题的解。</a:t>
              </a:r>
            </a:p>
            <a:p>
              <a:endParaRPr lang="zh-CN" altLang="en-US" sz="2400" dirty="0"/>
            </a:p>
          </p:txBody>
        </p:sp>
      </p:grpSp>
      <p:sp>
        <p:nvSpPr>
          <p:cNvPr id="36" name="矩形 35"/>
          <p:cNvSpPr>
            <a:spLocks noChangeArrowheads="1"/>
          </p:cNvSpPr>
          <p:nvPr/>
        </p:nvSpPr>
        <p:spPr bwMode="auto">
          <a:xfrm>
            <a:off x="4271631" y="748575"/>
            <a:ext cx="36487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3-1】</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金块问题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345035164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789558" y="668855"/>
            <a:ext cx="10783008" cy="5830269"/>
            <a:chOff x="6400407" y="809174"/>
            <a:chExt cx="2200377" cy="5185534"/>
          </a:xfrm>
        </p:grpSpPr>
        <p:grpSp>
          <p:nvGrpSpPr>
            <p:cNvPr id="19" name="组合 18"/>
            <p:cNvGrpSpPr/>
            <p:nvPr/>
          </p:nvGrpSpPr>
          <p:grpSpPr>
            <a:xfrm>
              <a:off x="6400407" y="809174"/>
              <a:ext cx="2200377" cy="5185534"/>
              <a:chOff x="4306740" y="858985"/>
              <a:chExt cx="2276941" cy="5365968"/>
            </a:xfrm>
          </p:grpSpPr>
          <p:sp>
            <p:nvSpPr>
              <p:cNvPr id="20" name="矩形 19"/>
              <p:cNvSpPr/>
              <p:nvPr/>
            </p:nvSpPr>
            <p:spPr>
              <a:xfrm>
                <a:off x="4306740" y="1719611"/>
                <a:ext cx="2276941" cy="4505342"/>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35124" y="1740594"/>
              <a:ext cx="1048114" cy="4188243"/>
            </a:xfrm>
            <a:prstGeom prst="rect">
              <a:avLst/>
            </a:prstGeom>
            <a:noFill/>
            <a:ln>
              <a:solidFill>
                <a:srgbClr val="C00000"/>
              </a:solidFill>
            </a:ln>
          </p:spPr>
          <p:txBody>
            <a:bodyPr wrap="square" rtlCol="0">
              <a:spAutoFit/>
            </a:bodyPr>
            <a:lstStyle/>
            <a:p>
              <a:r>
                <a:rPr lang="zh-CN" altLang="en-US" sz="2000" dirty="0">
                  <a:solidFill>
                    <a:srgbClr val="FF0000"/>
                  </a:solidFill>
                </a:rPr>
                <a:t>算法</a:t>
              </a:r>
              <a:r>
                <a:rPr lang="en-US" altLang="zh-CN" sz="2000" dirty="0">
                  <a:solidFill>
                    <a:srgbClr val="FF0000"/>
                  </a:solidFill>
                </a:rPr>
                <a:t>2</a:t>
              </a:r>
              <a:r>
                <a:rPr lang="zh-CN" altLang="en-US" sz="2000" dirty="0">
                  <a:solidFill>
                    <a:srgbClr val="FF0000"/>
                  </a:solidFill>
                </a:rPr>
                <a:t>：</a:t>
              </a:r>
              <a:r>
                <a:rPr lang="zh-CN" altLang="en-US" sz="2000" dirty="0"/>
                <a:t>递归求取最大和最小元素 </a:t>
              </a:r>
            </a:p>
            <a:p>
              <a:r>
                <a:rPr lang="en-US" altLang="zh-CN" sz="2000" dirty="0"/>
                <a:t>float a[n];</a:t>
              </a:r>
            </a:p>
            <a:p>
              <a:r>
                <a:rPr lang="en-US" altLang="zh-CN" sz="2000" b="1" dirty="0" err="1"/>
                <a:t>maxmin</a:t>
              </a:r>
              <a:r>
                <a:rPr lang="en-US" altLang="zh-CN" sz="2000" dirty="0"/>
                <a:t> (int  </a:t>
              </a:r>
              <a:r>
                <a:rPr lang="en-US" altLang="zh-CN" sz="2000" dirty="0" err="1"/>
                <a:t>i</a:t>
              </a:r>
              <a:r>
                <a:rPr lang="en-US" altLang="zh-CN" sz="2000" dirty="0"/>
                <a:t>, int j ,float &amp;</a:t>
              </a:r>
              <a:r>
                <a:rPr lang="en-US" altLang="zh-CN" sz="2000" dirty="0" err="1"/>
                <a:t>fmax</a:t>
              </a:r>
              <a:r>
                <a:rPr lang="en-US" altLang="zh-CN" sz="2000" dirty="0"/>
                <a:t>, float &amp;</a:t>
              </a:r>
              <a:r>
                <a:rPr lang="en-US" altLang="zh-CN" sz="2000" dirty="0" err="1"/>
                <a:t>fmin</a:t>
              </a:r>
              <a:r>
                <a:rPr lang="en-US" altLang="zh-CN" sz="2000" dirty="0"/>
                <a:t>)</a:t>
              </a:r>
            </a:p>
            <a:p>
              <a:r>
                <a:rPr lang="en-US" altLang="zh-CN" sz="2000" dirty="0">
                  <a:solidFill>
                    <a:schemeClr val="accent6"/>
                  </a:solidFill>
                </a:rPr>
                <a:t>{</a:t>
              </a:r>
            </a:p>
            <a:p>
              <a:r>
                <a:rPr lang="en-US" altLang="zh-CN" sz="2000" dirty="0"/>
                <a:t>   int mid;  </a:t>
              </a:r>
            </a:p>
            <a:p>
              <a:r>
                <a:rPr lang="en-US" altLang="zh-CN" sz="2000" dirty="0"/>
                <a:t>   float </a:t>
              </a:r>
              <a:r>
                <a:rPr lang="en-US" altLang="zh-CN" sz="2000" dirty="0" err="1"/>
                <a:t>lmax</a:t>
              </a:r>
              <a:r>
                <a:rPr lang="en-US" altLang="zh-CN" sz="2000" dirty="0"/>
                <a:t>, </a:t>
              </a:r>
              <a:r>
                <a:rPr lang="en-US" altLang="zh-CN" sz="2000" dirty="0" err="1"/>
                <a:t>lmin</a:t>
              </a:r>
              <a:r>
                <a:rPr lang="en-US" altLang="zh-CN" sz="2000" dirty="0"/>
                <a:t>, </a:t>
              </a:r>
              <a:r>
                <a:rPr lang="en-US" altLang="zh-CN" sz="2000" dirty="0" err="1"/>
                <a:t>rmax</a:t>
              </a:r>
              <a:r>
                <a:rPr lang="en-US" altLang="zh-CN" sz="2000" dirty="0"/>
                <a:t>, </a:t>
              </a:r>
              <a:r>
                <a:rPr lang="en-US" altLang="zh-CN" sz="2000" dirty="0" err="1"/>
                <a:t>rmin</a:t>
              </a:r>
              <a:r>
                <a:rPr lang="en-US" altLang="zh-CN" sz="2000" dirty="0"/>
                <a:t>;</a:t>
              </a:r>
            </a:p>
            <a:p>
              <a:r>
                <a:rPr lang="en-US" altLang="zh-CN" sz="2000" dirty="0"/>
                <a:t>   if (</a:t>
              </a:r>
              <a:r>
                <a:rPr lang="en-US" altLang="zh-CN" sz="2000" dirty="0" err="1"/>
                <a:t>i</a:t>
              </a:r>
              <a:r>
                <a:rPr lang="en-US" altLang="zh-CN" sz="2000" dirty="0"/>
                <a:t>==j)  {</a:t>
              </a:r>
            </a:p>
            <a:p>
              <a:r>
                <a:rPr lang="en-US" altLang="zh-CN" sz="2000" dirty="0"/>
                <a:t>         fmax= a[</a:t>
              </a:r>
              <a:r>
                <a:rPr lang="en-US" altLang="zh-CN" sz="2000" dirty="0" err="1"/>
                <a:t>i</a:t>
              </a:r>
              <a:r>
                <a:rPr lang="en-US" altLang="zh-CN" sz="2000" dirty="0"/>
                <a:t>];  </a:t>
              </a:r>
              <a:r>
                <a:rPr lang="en-US" altLang="zh-CN" sz="2000" dirty="0" err="1"/>
                <a:t>fmin</a:t>
              </a:r>
              <a:r>
                <a:rPr lang="en-US" altLang="zh-CN" sz="2000" dirty="0"/>
                <a:t>=a[</a:t>
              </a:r>
              <a:r>
                <a:rPr lang="en-US" altLang="zh-CN" sz="2000" dirty="0" err="1"/>
                <a:t>i</a:t>
              </a:r>
              <a:r>
                <a:rPr lang="en-US" altLang="zh-CN" sz="2000" dirty="0"/>
                <a:t>];</a:t>
              </a:r>
            </a:p>
            <a:p>
              <a:r>
                <a:rPr lang="en-US" altLang="zh-CN" sz="2000" dirty="0"/>
                <a:t>   } else if (</a:t>
              </a:r>
              <a:r>
                <a:rPr lang="en-US" altLang="zh-CN" sz="2000" dirty="0" err="1"/>
                <a:t>i</a:t>
              </a:r>
              <a:r>
                <a:rPr lang="en-US" altLang="zh-CN" sz="2000" dirty="0"/>
                <a:t> == (j-1))</a:t>
              </a:r>
              <a:r>
                <a:rPr lang="en-US" altLang="zh-CN" sz="2000" dirty="0">
                  <a:solidFill>
                    <a:srgbClr val="C00000"/>
                  </a:solidFill>
                </a:rPr>
                <a:t>{</a:t>
              </a:r>
            </a:p>
            <a:p>
              <a:r>
                <a:rPr lang="en-US" altLang="zh-CN" sz="2000" dirty="0"/>
                <a:t>   if(a[</a:t>
              </a:r>
              <a:r>
                <a:rPr lang="en-US" altLang="zh-CN" sz="2000" dirty="0" err="1"/>
                <a:t>i</a:t>
              </a:r>
              <a:r>
                <a:rPr lang="en-US" altLang="zh-CN" sz="2000" dirty="0"/>
                <a:t>]&lt;a[j])  { </a:t>
              </a:r>
            </a:p>
            <a:p>
              <a:r>
                <a:rPr lang="en-US" altLang="zh-CN" sz="2000" dirty="0"/>
                <a:t>          fmax=a[j];</a:t>
              </a:r>
              <a:r>
                <a:rPr lang="zh-CN" altLang="en-US" sz="2000" dirty="0"/>
                <a:t> </a:t>
              </a:r>
              <a:r>
                <a:rPr lang="en-US" altLang="zh-CN" sz="2000" dirty="0" err="1"/>
                <a:t>fmin</a:t>
              </a:r>
              <a:r>
                <a:rPr lang="en-US" altLang="zh-CN" sz="2000" dirty="0"/>
                <a:t>=a[</a:t>
              </a:r>
              <a:r>
                <a:rPr lang="en-US" altLang="zh-CN" sz="2000" dirty="0" err="1"/>
                <a:t>i</a:t>
              </a:r>
              <a:r>
                <a:rPr lang="en-US" altLang="zh-CN" sz="2000" dirty="0"/>
                <a:t>];</a:t>
              </a:r>
            </a:p>
            <a:p>
              <a:r>
                <a:rPr lang="en-US" altLang="zh-CN" sz="2000" dirty="0"/>
                <a:t>   } else {</a:t>
              </a:r>
            </a:p>
            <a:p>
              <a:r>
                <a:rPr lang="en-US" altLang="zh-CN" sz="2000" dirty="0"/>
                <a:t>          fmax=a[</a:t>
              </a:r>
              <a:r>
                <a:rPr lang="en-US" altLang="zh-CN" sz="2000" dirty="0" err="1"/>
                <a:t>i</a:t>
              </a:r>
              <a:r>
                <a:rPr lang="en-US" altLang="zh-CN" sz="2000" dirty="0"/>
                <a:t>];  </a:t>
              </a:r>
              <a:r>
                <a:rPr lang="en-US" altLang="zh-CN" sz="2000" dirty="0" err="1"/>
                <a:t>fmin</a:t>
              </a:r>
              <a:r>
                <a:rPr lang="en-US" altLang="zh-CN" sz="2000" dirty="0"/>
                <a:t>=a[j];</a:t>
              </a:r>
            </a:p>
            <a:p>
              <a:r>
                <a:rPr lang="en-US" altLang="zh-CN" sz="2000" dirty="0"/>
                <a:t>     }</a:t>
              </a:r>
            </a:p>
            <a:p>
              <a:r>
                <a:rPr lang="en-US" altLang="zh-CN" sz="2000" dirty="0"/>
                <a:t>  </a:t>
              </a:r>
              <a:r>
                <a:rPr lang="en-US" altLang="zh-CN" sz="2000" dirty="0">
                  <a:solidFill>
                    <a:srgbClr val="C00000"/>
                  </a:solidFill>
                </a:rPr>
                <a:t>}</a:t>
              </a:r>
              <a:endParaRPr lang="zh-CN" altLang="en-US" sz="2000" dirty="0">
                <a:solidFill>
                  <a:srgbClr val="C00000"/>
                </a:solidFill>
              </a:endParaRPr>
            </a:p>
          </p:txBody>
        </p:sp>
        <p:sp>
          <p:nvSpPr>
            <p:cNvPr id="8" name="文本框 7">
              <a:extLst>
                <a:ext uri="{FF2B5EF4-FFF2-40B4-BE49-F238E27FC236}">
                  <a16:creationId xmlns:a16="http://schemas.microsoft.com/office/drawing/2014/main" id="{2F408B95-2E7F-4CE5-B62E-0E0A64FCBD26}"/>
                </a:ext>
              </a:extLst>
            </p:cNvPr>
            <p:cNvSpPr txBox="1"/>
            <p:nvPr/>
          </p:nvSpPr>
          <p:spPr>
            <a:xfrm>
              <a:off x="7517954" y="1720217"/>
              <a:ext cx="1048114" cy="4188243"/>
            </a:xfrm>
            <a:prstGeom prst="rect">
              <a:avLst/>
            </a:prstGeom>
            <a:noFill/>
            <a:ln>
              <a:solidFill>
                <a:srgbClr val="C00000"/>
              </a:solidFill>
            </a:ln>
          </p:spPr>
          <p:txBody>
            <a:bodyPr wrap="square" rtlCol="0">
              <a:spAutoFit/>
            </a:bodyPr>
            <a:lstStyle/>
            <a:p>
              <a:r>
                <a:rPr lang="en-US" altLang="zh-CN" sz="2000" dirty="0"/>
                <a:t>else</a:t>
              </a:r>
              <a:r>
                <a:rPr lang="en-US" altLang="zh-CN" sz="2000" dirty="0">
                  <a:solidFill>
                    <a:srgbClr val="C00000"/>
                  </a:solidFill>
                </a:rPr>
                <a:t>{</a:t>
              </a:r>
            </a:p>
            <a:p>
              <a:r>
                <a:rPr lang="en-US" altLang="zh-CN" sz="2000" dirty="0"/>
                <a:t>       mid=(</a:t>
              </a:r>
              <a:r>
                <a:rPr lang="en-US" altLang="zh-CN" sz="2000" dirty="0" err="1"/>
                <a:t>i+j</a:t>
              </a:r>
              <a:r>
                <a:rPr lang="en-US" altLang="zh-CN" sz="2000" dirty="0"/>
                <a:t>)/2;</a:t>
              </a:r>
            </a:p>
            <a:p>
              <a:r>
                <a:rPr lang="en-US" altLang="zh-CN" sz="2000" dirty="0"/>
                <a:t>       </a:t>
              </a:r>
              <a:r>
                <a:rPr lang="en-US" altLang="zh-CN" sz="2000" b="1" dirty="0" err="1"/>
                <a:t>maxmin</a:t>
              </a:r>
              <a:r>
                <a:rPr lang="en-US" altLang="zh-CN" sz="2000" dirty="0"/>
                <a:t> (</a:t>
              </a:r>
              <a:r>
                <a:rPr lang="en-US" altLang="zh-CN" sz="2000" dirty="0" err="1"/>
                <a:t>i</a:t>
              </a:r>
              <a:r>
                <a:rPr lang="zh-CN" altLang="en-US" sz="2000" dirty="0"/>
                <a:t>，</a:t>
              </a:r>
              <a:r>
                <a:rPr lang="en-US" altLang="zh-CN" sz="2000" dirty="0"/>
                <a:t>mid</a:t>
              </a:r>
              <a:r>
                <a:rPr lang="zh-CN" altLang="en-US" sz="2000" dirty="0"/>
                <a:t>，</a:t>
              </a:r>
              <a:r>
                <a:rPr lang="en-US" altLang="zh-CN" sz="2000" dirty="0" err="1"/>
                <a:t>lmax</a:t>
              </a:r>
              <a:r>
                <a:rPr lang="zh-CN" altLang="en-US" sz="2000" dirty="0"/>
                <a:t>，</a:t>
              </a:r>
              <a:r>
                <a:rPr lang="en-US" altLang="zh-CN" sz="2000" dirty="0" err="1"/>
                <a:t>lmin</a:t>
              </a:r>
              <a:r>
                <a:rPr lang="en-US" altLang="zh-CN" sz="2000" dirty="0"/>
                <a:t>);</a:t>
              </a:r>
            </a:p>
            <a:p>
              <a:r>
                <a:rPr lang="en-US" altLang="zh-CN" sz="2000" dirty="0"/>
                <a:t>       </a:t>
              </a:r>
              <a:r>
                <a:rPr lang="en-US" altLang="zh-CN" sz="2000" b="1" dirty="0" err="1"/>
                <a:t>maxmin</a:t>
              </a:r>
              <a:r>
                <a:rPr lang="en-US" altLang="zh-CN" sz="2000" dirty="0"/>
                <a:t> (mid+1</a:t>
              </a:r>
              <a:r>
                <a:rPr lang="zh-CN" altLang="en-US" sz="2000" dirty="0"/>
                <a:t>，</a:t>
              </a:r>
              <a:r>
                <a:rPr lang="en-US" altLang="zh-CN" sz="2000" dirty="0"/>
                <a:t>j</a:t>
              </a:r>
              <a:r>
                <a:rPr lang="zh-CN" altLang="en-US" sz="2000" dirty="0"/>
                <a:t>，</a:t>
              </a:r>
              <a:r>
                <a:rPr lang="en-US" altLang="zh-CN" sz="2000" dirty="0" err="1"/>
                <a:t>rmax</a:t>
              </a:r>
              <a:r>
                <a:rPr lang="zh-CN" altLang="en-US" sz="2000" dirty="0"/>
                <a:t>，</a:t>
              </a:r>
              <a:r>
                <a:rPr lang="en-US" altLang="zh-CN" sz="2000" dirty="0" err="1"/>
                <a:t>rmin</a:t>
              </a:r>
              <a:r>
                <a:rPr lang="en-US" altLang="zh-CN" sz="2000" dirty="0"/>
                <a:t>);</a:t>
              </a:r>
            </a:p>
            <a:p>
              <a:r>
                <a:rPr lang="en-US" altLang="zh-CN" sz="2000" dirty="0"/>
                <a:t>       if(</a:t>
              </a:r>
              <a:r>
                <a:rPr lang="en-US" altLang="zh-CN" sz="2000" dirty="0" err="1"/>
                <a:t>lmax</a:t>
              </a:r>
              <a:r>
                <a:rPr lang="en-US" altLang="zh-CN" sz="2000" dirty="0"/>
                <a:t>&gt;</a:t>
              </a:r>
              <a:r>
                <a:rPr lang="en-US" altLang="zh-CN" sz="2000" dirty="0" err="1"/>
                <a:t>rmax</a:t>
              </a:r>
              <a:r>
                <a:rPr lang="en-US" altLang="zh-CN" sz="2000" dirty="0"/>
                <a:t>)    </a:t>
              </a:r>
            </a:p>
            <a:p>
              <a:r>
                <a:rPr lang="en-US" altLang="zh-CN" sz="2000" dirty="0"/>
                <a:t>               fmax=</a:t>
              </a:r>
              <a:r>
                <a:rPr lang="en-US" altLang="zh-CN" sz="2000" dirty="0" err="1"/>
                <a:t>lmax</a:t>
              </a:r>
              <a:r>
                <a:rPr lang="en-US" altLang="zh-CN" sz="2000" dirty="0"/>
                <a:t>;</a:t>
              </a:r>
            </a:p>
            <a:p>
              <a:r>
                <a:rPr lang="en-US" altLang="zh-CN" sz="2000" dirty="0"/>
                <a:t>         else </a:t>
              </a:r>
            </a:p>
            <a:p>
              <a:r>
                <a:rPr lang="en-US" altLang="zh-CN" sz="2000" dirty="0"/>
                <a:t>               fmax=</a:t>
              </a:r>
              <a:r>
                <a:rPr lang="en-US" altLang="zh-CN" sz="2000" dirty="0" err="1"/>
                <a:t>rmax</a:t>
              </a:r>
              <a:r>
                <a:rPr lang="en-US" altLang="zh-CN" sz="2000" dirty="0"/>
                <a:t>;</a:t>
              </a:r>
            </a:p>
            <a:p>
              <a:r>
                <a:rPr lang="en-US" altLang="zh-CN" sz="2000" dirty="0"/>
                <a:t>        if(</a:t>
              </a:r>
              <a:r>
                <a:rPr lang="en-US" altLang="zh-CN" sz="2000" dirty="0" err="1"/>
                <a:t>lmin</a:t>
              </a:r>
              <a:r>
                <a:rPr lang="en-US" altLang="zh-CN" sz="2000" dirty="0"/>
                <a:t>&gt;</a:t>
              </a:r>
              <a:r>
                <a:rPr lang="en-US" altLang="zh-CN" sz="2000" dirty="0" err="1"/>
                <a:t>rmin</a:t>
              </a:r>
              <a:r>
                <a:rPr lang="en-US" altLang="zh-CN" sz="2000" dirty="0"/>
                <a:t>)    </a:t>
              </a:r>
            </a:p>
            <a:p>
              <a:r>
                <a:rPr lang="en-US" altLang="zh-CN" sz="2000" dirty="0"/>
                <a:t>               </a:t>
              </a:r>
              <a:r>
                <a:rPr lang="en-US" altLang="zh-CN" sz="2000" dirty="0" err="1"/>
                <a:t>fmin</a:t>
              </a:r>
              <a:r>
                <a:rPr lang="en-US" altLang="zh-CN" sz="2000" dirty="0"/>
                <a:t>=</a:t>
              </a:r>
              <a:r>
                <a:rPr lang="en-US" altLang="zh-CN" sz="2000" dirty="0" err="1"/>
                <a:t>rmin</a:t>
              </a:r>
              <a:r>
                <a:rPr lang="en-US" altLang="zh-CN" sz="2000" dirty="0"/>
                <a:t>;</a:t>
              </a:r>
            </a:p>
            <a:p>
              <a:r>
                <a:rPr lang="en-US" altLang="zh-CN" sz="2000" dirty="0"/>
                <a:t>         else        </a:t>
              </a:r>
            </a:p>
            <a:p>
              <a:r>
                <a:rPr lang="en-US" altLang="zh-CN" sz="2000" dirty="0"/>
                <a:t>               </a:t>
              </a:r>
              <a:r>
                <a:rPr lang="en-US" altLang="zh-CN" sz="2000" dirty="0" err="1"/>
                <a:t>fmin</a:t>
              </a:r>
              <a:r>
                <a:rPr lang="en-US" altLang="zh-CN" sz="2000" dirty="0"/>
                <a:t>=</a:t>
              </a:r>
              <a:r>
                <a:rPr lang="en-US" altLang="zh-CN" sz="2000" dirty="0" err="1"/>
                <a:t>lmin</a:t>
              </a:r>
              <a:r>
                <a:rPr lang="en-US" altLang="zh-CN" sz="2000" dirty="0"/>
                <a:t>;</a:t>
              </a:r>
            </a:p>
            <a:p>
              <a:r>
                <a:rPr lang="en-US" altLang="zh-CN" sz="2000" dirty="0">
                  <a:solidFill>
                    <a:srgbClr val="C00000"/>
                  </a:solidFill>
                </a:rPr>
                <a:t>}</a:t>
              </a:r>
            </a:p>
            <a:p>
              <a:r>
                <a:rPr lang="en-US" altLang="zh-CN" sz="2000" dirty="0">
                  <a:solidFill>
                    <a:schemeClr val="accent6"/>
                  </a:solidFill>
                </a:rPr>
                <a:t>}</a:t>
              </a:r>
            </a:p>
            <a:p>
              <a:endParaRPr lang="zh-CN" altLang="en-US" sz="2000" dirty="0"/>
            </a:p>
          </p:txBody>
        </p:sp>
      </p:grpSp>
      <p:sp>
        <p:nvSpPr>
          <p:cNvPr id="36" name="矩形 35"/>
          <p:cNvSpPr>
            <a:spLocks noChangeArrowheads="1"/>
          </p:cNvSpPr>
          <p:nvPr/>
        </p:nvSpPr>
        <p:spPr bwMode="auto">
          <a:xfrm>
            <a:off x="4271631" y="748575"/>
            <a:ext cx="36487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3-1】</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金块问题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41474502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99766" y="668855"/>
            <a:ext cx="10992466" cy="5793066"/>
            <a:chOff x="6361678" y="809174"/>
            <a:chExt cx="2243119" cy="5152446"/>
          </a:xfrm>
        </p:grpSpPr>
        <p:grpSp>
          <p:nvGrpSpPr>
            <p:cNvPr id="19" name="组合 18"/>
            <p:cNvGrpSpPr/>
            <p:nvPr/>
          </p:nvGrpSpPr>
          <p:grpSpPr>
            <a:xfrm>
              <a:off x="6361678" y="809174"/>
              <a:ext cx="2243119" cy="5152446"/>
              <a:chOff x="4266663" y="858985"/>
              <a:chExt cx="2321170" cy="5331729"/>
            </a:xfrm>
          </p:grpSpPr>
          <p:sp>
            <p:nvSpPr>
              <p:cNvPr id="20" name="矩形 19"/>
              <p:cNvSpPr/>
              <p:nvPr/>
            </p:nvSpPr>
            <p:spPr>
              <a:xfrm>
                <a:off x="4266663" y="1843797"/>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03987" y="1854198"/>
              <a:ext cx="1198406" cy="3695509"/>
            </a:xfrm>
            <a:prstGeom prst="rect">
              <a:avLst/>
            </a:prstGeom>
            <a:noFill/>
            <a:ln>
              <a:solidFill>
                <a:srgbClr val="C00000"/>
              </a:solidFill>
            </a:ln>
          </p:spPr>
          <p:txBody>
            <a:bodyPr wrap="square" rtlCol="0">
              <a:spAutoFit/>
            </a:bodyPr>
            <a:lstStyle/>
            <a:p>
              <a:r>
                <a:rPr lang="zh-CN" altLang="en-US" sz="2400" dirty="0">
                  <a:solidFill>
                    <a:srgbClr val="FF0000"/>
                  </a:solidFill>
                </a:rPr>
                <a:t>算法分析</a:t>
              </a:r>
              <a:r>
                <a:rPr lang="en-US" altLang="zh-CN" sz="2400" dirty="0">
                  <a:solidFill>
                    <a:srgbClr val="FF0000"/>
                  </a:solidFill>
                </a:rPr>
                <a:t>2</a:t>
              </a:r>
              <a:r>
                <a:rPr lang="zh-CN" altLang="en-US" sz="2400" dirty="0"/>
                <a:t>：</a:t>
              </a:r>
              <a:endParaRPr lang="en-US" altLang="zh-CN" sz="2400" dirty="0"/>
            </a:p>
            <a:p>
              <a:r>
                <a:rPr lang="en-US" altLang="zh-CN" sz="2400" dirty="0"/>
                <a:t>       </a:t>
              </a:r>
              <a:r>
                <a:rPr lang="zh-CN" altLang="en-US" sz="2400" dirty="0"/>
                <a:t>分析函数</a:t>
              </a:r>
              <a:r>
                <a:rPr lang="en-US" altLang="zh-CN" sz="2400" dirty="0" err="1"/>
                <a:t>maxmin</a:t>
              </a:r>
              <a:r>
                <a:rPr lang="zh-CN" altLang="en-US" sz="2400" dirty="0"/>
                <a:t>，可知其主要操作是元素的比较，以</a:t>
              </a:r>
              <a:r>
                <a:rPr lang="en-US" altLang="zh-CN" sz="2400" dirty="0"/>
                <a:t>T(n)</a:t>
              </a:r>
              <a:r>
                <a:rPr lang="zh-CN" altLang="en-US" sz="2400" dirty="0"/>
                <a:t>表示</a:t>
              </a:r>
              <a:r>
                <a:rPr lang="zh-CN" altLang="en-US" sz="2400" dirty="0">
                  <a:solidFill>
                    <a:srgbClr val="C00000"/>
                  </a:solidFill>
                </a:rPr>
                <a:t>比较次数</a:t>
              </a:r>
              <a:r>
                <a:rPr lang="zh-CN" altLang="en-US" sz="2400" dirty="0"/>
                <a:t>，则可导出递归关系式</a:t>
              </a:r>
              <a:r>
                <a:rPr lang="en-US" altLang="zh-CN" sz="2400" dirty="0"/>
                <a:t>:</a:t>
              </a:r>
            </a:p>
            <a:p>
              <a:endParaRPr lang="en-US" altLang="zh-CN" sz="2400" dirty="0"/>
            </a:p>
            <a:p>
              <a:endParaRPr lang="en-US" altLang="zh-CN" sz="2400" dirty="0"/>
            </a:p>
            <a:p>
              <a:endParaRPr lang="en-US" altLang="zh-CN" sz="2400" dirty="0"/>
            </a:p>
            <a:p>
              <a:endParaRPr lang="en-US" altLang="zh-CN" sz="2400" dirty="0"/>
            </a:p>
            <a:p>
              <a:r>
                <a:rPr lang="zh-CN" altLang="en-US" sz="2400" dirty="0"/>
                <a:t>       当</a:t>
              </a:r>
              <a:r>
                <a:rPr lang="en-US" altLang="zh-CN" sz="2400" dirty="0"/>
                <a:t>n</a:t>
              </a:r>
              <a:r>
                <a:rPr lang="zh-CN" altLang="en-US" sz="2400" dirty="0"/>
                <a:t>是</a:t>
              </a:r>
              <a:r>
                <a:rPr lang="en-US" altLang="zh-CN" sz="2400" dirty="0"/>
                <a:t>2</a:t>
              </a:r>
              <a:r>
                <a:rPr lang="zh-CN" altLang="en-US" sz="2400" dirty="0"/>
                <a:t>的幂时，即对于某个正整数</a:t>
              </a:r>
              <a:r>
                <a:rPr lang="en-US" altLang="zh-CN" sz="2400" dirty="0"/>
                <a:t>k</a:t>
              </a:r>
              <a:r>
                <a:rPr lang="zh-CN" altLang="en-US" sz="2400" dirty="0"/>
                <a:t>，可得</a:t>
              </a:r>
              <a:r>
                <a:rPr lang="en-US" altLang="zh-CN" sz="2400" dirty="0"/>
                <a:t>n=2</a:t>
              </a:r>
              <a:r>
                <a:rPr lang="en-US" altLang="zh-CN" sz="2400" baseline="30000" dirty="0"/>
                <a:t>k </a:t>
              </a:r>
              <a:r>
                <a:rPr lang="zh-CN" altLang="en-US" sz="2400" dirty="0"/>
                <a:t>。根据递归关系式，利用</a:t>
              </a:r>
              <a:r>
                <a:rPr lang="zh-CN" altLang="en-US" sz="2400" dirty="0">
                  <a:solidFill>
                    <a:srgbClr val="FF0000"/>
                  </a:solidFill>
                </a:rPr>
                <a:t>迭代法</a:t>
              </a:r>
              <a:r>
                <a:rPr lang="zh-CN" altLang="en-US" sz="2400" dirty="0"/>
                <a:t>可得右式：    </a:t>
              </a:r>
              <a:endParaRPr lang="en-US" altLang="zh-CN" sz="2400" dirty="0"/>
            </a:p>
          </p:txBody>
        </p:sp>
      </p:grpSp>
      <p:sp>
        <p:nvSpPr>
          <p:cNvPr id="36" name="矩形 35"/>
          <p:cNvSpPr>
            <a:spLocks noChangeArrowheads="1"/>
          </p:cNvSpPr>
          <p:nvPr/>
        </p:nvSpPr>
        <p:spPr bwMode="auto">
          <a:xfrm>
            <a:off x="4271631" y="748575"/>
            <a:ext cx="364873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3-1】</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金块问题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2" name="图片 1">
            <a:extLst>
              <a:ext uri="{FF2B5EF4-FFF2-40B4-BE49-F238E27FC236}">
                <a16:creationId xmlns:a16="http://schemas.microsoft.com/office/drawing/2014/main" id="{167E6276-86B9-48A8-A539-469A9E91C2DC}"/>
              </a:ext>
            </a:extLst>
          </p:cNvPr>
          <p:cNvPicPr>
            <a:picLocks noChangeAspect="1"/>
          </p:cNvPicPr>
          <p:nvPr/>
        </p:nvPicPr>
        <p:blipFill>
          <a:blip r:embed="rId4"/>
          <a:stretch>
            <a:fillRect/>
          </a:stretch>
        </p:blipFill>
        <p:spPr>
          <a:xfrm>
            <a:off x="1231719" y="3611325"/>
            <a:ext cx="5023584" cy="978149"/>
          </a:xfrm>
          <a:prstGeom prst="rect">
            <a:avLst/>
          </a:prstGeom>
        </p:spPr>
      </p:pic>
      <p:graphicFrame>
        <p:nvGraphicFramePr>
          <p:cNvPr id="3" name="对象 2">
            <a:extLst>
              <a:ext uri="{FF2B5EF4-FFF2-40B4-BE49-F238E27FC236}">
                <a16:creationId xmlns:a16="http://schemas.microsoft.com/office/drawing/2014/main" id="{5E394029-9B03-469E-80EB-44CD7671D8FD}"/>
              </a:ext>
            </a:extLst>
          </p:cNvPr>
          <p:cNvGraphicFramePr>
            <a:graphicFrameLocks noChangeAspect="1"/>
          </p:cNvGraphicFramePr>
          <p:nvPr>
            <p:extLst>
              <p:ext uri="{D42A27DB-BD31-4B8C-83A1-F6EECF244321}">
                <p14:modId xmlns:p14="http://schemas.microsoft.com/office/powerpoint/2010/main" val="389420943"/>
              </p:ext>
            </p:extLst>
          </p:nvPr>
        </p:nvGraphicFramePr>
        <p:xfrm>
          <a:off x="6887256" y="1843810"/>
          <a:ext cx="3982021" cy="4537942"/>
        </p:xfrm>
        <a:graphic>
          <a:graphicData uri="http://schemas.openxmlformats.org/presentationml/2006/ole">
            <mc:AlternateContent xmlns:mc="http://schemas.openxmlformats.org/markup-compatibility/2006">
              <mc:Choice xmlns:v="urn:schemas-microsoft-com:vml" Requires="v">
                <p:oleObj spid="_x0000_s2907" name="Equation" r:id="rId5" imgW="2552400" imgH="3377880" progId="Equation.DSMT4">
                  <p:embed/>
                </p:oleObj>
              </mc:Choice>
              <mc:Fallback>
                <p:oleObj name="Equation" r:id="rId5" imgW="2552400" imgH="3377880" progId="Equation.DSMT4">
                  <p:embed/>
                  <p:pic>
                    <p:nvPicPr>
                      <p:cNvPr id="0" name=""/>
                      <p:cNvPicPr/>
                      <p:nvPr/>
                    </p:nvPicPr>
                    <p:blipFill>
                      <a:blip r:embed="rId6"/>
                      <a:stretch>
                        <a:fillRect/>
                      </a:stretch>
                    </p:blipFill>
                    <p:spPr>
                      <a:xfrm>
                        <a:off x="6887256" y="1843810"/>
                        <a:ext cx="3982021" cy="4537942"/>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1422355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solidFill>
            <a:schemeClr val="accent2"/>
          </a:solidFill>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365672" y="1762948"/>
            <a:ext cx="1460657"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3.3</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3507249" y="3790555"/>
            <a:ext cx="5321300" cy="1138773"/>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4400" dirty="0">
                <a:solidFill>
                  <a:schemeClr val="accent2"/>
                </a:solidFill>
                <a:effectLst>
                  <a:innerShdw blurRad="76200" dist="38100" dir="13500000">
                    <a:prstClr val="black">
                      <a:alpha val="50000"/>
                    </a:prstClr>
                  </a:innerShdw>
                </a:effectLst>
              </a:rPr>
              <a:t>二分法不相似情况</a:t>
            </a:r>
            <a:endParaRPr lang="en-US" altLang="zh-CN" sz="4400" dirty="0">
              <a:solidFill>
                <a:schemeClr val="accent2"/>
              </a:solidFill>
              <a:effectLst>
                <a:innerShdw blurRad="76200" dist="38100" dir="13500000">
                  <a:prstClr val="black">
                    <a:alpha val="50000"/>
                  </a:prstClr>
                </a:innerShdw>
              </a:effectLst>
            </a:endParaRPr>
          </a:p>
          <a:p>
            <a:pPr fontAlgn="ctr"/>
            <a:r>
              <a:rPr lang="zh-CN" altLang="en-US" sz="2400" b="0" dirty="0">
                <a:solidFill>
                  <a:schemeClr val="tx1"/>
                </a:solidFill>
                <a:effectLst>
                  <a:innerShdw blurRad="76200" dist="38100" dir="13500000">
                    <a:prstClr val="black">
                      <a:alpha val="50000"/>
                    </a:prstClr>
                  </a:innerShdw>
                </a:effectLst>
              </a:rPr>
              <a:t>      </a:t>
            </a:r>
            <a:endParaRPr lang="en-US" altLang="zh-CN" sz="2400" b="0" dirty="0">
              <a:solidFill>
                <a:schemeClr val="tx1"/>
              </a:solidFill>
              <a:effectLst>
                <a:innerShdw blurRad="76200" dist="38100" dir="13500000">
                  <a:prstClr val="black">
                    <a:alpha val="50000"/>
                  </a:prstClr>
                </a:innerShdw>
              </a:effectLst>
            </a:endParaRPr>
          </a:p>
        </p:txBody>
      </p:sp>
    </p:spTree>
    <p:extLst>
      <p:ext uri="{BB962C8B-B14F-4D97-AF65-F5344CB8AC3E}">
        <p14:creationId xmlns:p14="http://schemas.microsoft.com/office/powerpoint/2010/main" val="3153261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1350"/>
                            </p:stCondLst>
                            <p:childTnLst>
                              <p:par>
                                <p:cTn id="9" presetID="53" presetClass="entr" presetSubtype="16" fill="hold" grpId="0" nodeType="after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2100"/>
                            </p:stCondLst>
                            <p:childTnLst>
                              <p:par>
                                <p:cTn id="15" presetID="50" presetClass="entr" presetSubtype="0" decel="10000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350" fill="hold"/>
                                        <p:tgtEl>
                                          <p:spTgt spid="34"/>
                                        </p:tgtEl>
                                        <p:attrNameLst>
                                          <p:attrName>ppt_w</p:attrName>
                                        </p:attrNameLst>
                                      </p:cBhvr>
                                      <p:tavLst>
                                        <p:tav tm="0">
                                          <p:val>
                                            <p:strVal val="#ppt_w+.3"/>
                                          </p:val>
                                        </p:tav>
                                        <p:tav tm="100000">
                                          <p:val>
                                            <p:strVal val="#ppt_w"/>
                                          </p:val>
                                        </p:tav>
                                      </p:tavLst>
                                    </p:anim>
                                    <p:anim calcmode="lin" valueType="num">
                                      <p:cBhvr>
                                        <p:cTn id="18" dur="350" fill="hold"/>
                                        <p:tgtEl>
                                          <p:spTgt spid="34"/>
                                        </p:tgtEl>
                                        <p:attrNameLst>
                                          <p:attrName>ppt_h</p:attrName>
                                        </p:attrNameLst>
                                      </p:cBhvr>
                                      <p:tavLst>
                                        <p:tav tm="0">
                                          <p:val>
                                            <p:strVal val="#ppt_h"/>
                                          </p:val>
                                        </p:tav>
                                        <p:tav tm="100000">
                                          <p:val>
                                            <p:strVal val="#ppt_h"/>
                                          </p:val>
                                        </p:tav>
                                      </p:tavLst>
                                    </p:anim>
                                    <p:animEffect transition="in" filter="fade">
                                      <p:cBhvr>
                                        <p:cTn id="19" dur="3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851801" y="2230671"/>
            <a:ext cx="9763434" cy="3918064"/>
          </a:xfrm>
          <a:prstGeom prst="rect">
            <a:avLst/>
          </a:prstGeom>
          <a:solidFill>
            <a:schemeClr val="bg1">
              <a:lumMod val="95000"/>
            </a:schemeClr>
          </a:solidFill>
          <a:ln>
            <a:noFill/>
          </a:ln>
          <a:effectLst>
            <a:innerShdw blurRad="165100">
              <a:prstClr val="black">
                <a:alpha val="8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nvGrpSpPr>
          <p:cNvPr id="12" name="组合 11"/>
          <p:cNvGrpSpPr/>
          <p:nvPr/>
        </p:nvGrpSpPr>
        <p:grpSpPr>
          <a:xfrm>
            <a:off x="-422797" y="-717455"/>
            <a:ext cx="5456657" cy="3385753"/>
            <a:chOff x="-422797" y="-717455"/>
            <a:chExt cx="5456657" cy="3385753"/>
          </a:xfrm>
          <a:effectLst>
            <a:outerShdw blurRad="101600" dist="38100" dir="2700000" algn="tl" rotWithShape="0">
              <a:prstClr val="black">
                <a:alpha val="40000"/>
              </a:prstClr>
            </a:outerShdw>
          </a:effectLst>
        </p:grpSpPr>
        <p:sp>
          <p:nvSpPr>
            <p:cNvPr id="7" name="椭圆 6"/>
            <p:cNvSpPr/>
            <p:nvPr/>
          </p:nvSpPr>
          <p:spPr>
            <a:xfrm>
              <a:off x="2084012" y="-281550"/>
              <a:ext cx="2949848" cy="29498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2797" y="-717455"/>
              <a:ext cx="3385753" cy="33857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18"/>
          <p:cNvSpPr>
            <a:spLocks noChangeArrowheads="1"/>
          </p:cNvSpPr>
          <p:nvPr/>
        </p:nvSpPr>
        <p:spPr bwMode="auto">
          <a:xfrm>
            <a:off x="880710" y="938671"/>
            <a:ext cx="1942182" cy="800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p>
            <a:r>
              <a:rPr lang="zh-CN" altLang="en-US" sz="4400" b="1" dirty="0">
                <a:solidFill>
                  <a:schemeClr val="bg1"/>
                </a:solidFill>
                <a:latin typeface="微软雅黑" panose="020B0503020204020204" pitchFamily="34" charset="-122"/>
                <a:ea typeface="微软雅黑" panose="020B0503020204020204" pitchFamily="34" charset="-122"/>
                <a:sym typeface="方正大黑简体" pitchFamily="65" charset="-122"/>
              </a:rPr>
              <a:t>第三章</a:t>
            </a:r>
          </a:p>
        </p:txBody>
      </p:sp>
      <p:sp>
        <p:nvSpPr>
          <p:cNvPr id="4" name="前言"/>
          <p:cNvSpPr>
            <a:spLocks noChangeArrowheads="1"/>
          </p:cNvSpPr>
          <p:nvPr/>
        </p:nvSpPr>
        <p:spPr bwMode="auto">
          <a:xfrm>
            <a:off x="2849239" y="713096"/>
            <a:ext cx="1916855" cy="57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sz="2933" dirty="0">
                <a:solidFill>
                  <a:schemeClr val="bg1"/>
                </a:solidFill>
                <a:latin typeface="Impact" pitchFamily="34" charset="0"/>
                <a:sym typeface="Impact" pitchFamily="34" charset="0"/>
              </a:rPr>
              <a:t>分治法</a:t>
            </a:r>
          </a:p>
        </p:txBody>
      </p:sp>
      <p:sp>
        <p:nvSpPr>
          <p:cNvPr id="5" name="TextBox 9"/>
          <p:cNvSpPr>
            <a:spLocks noChangeArrowheads="1"/>
          </p:cNvSpPr>
          <p:nvPr/>
        </p:nvSpPr>
        <p:spPr bwMode="auto">
          <a:xfrm>
            <a:off x="2942757" y="3429000"/>
            <a:ext cx="8672478" cy="167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20000"/>
              </a:lnSpc>
              <a:spcAft>
                <a:spcPts val="500"/>
              </a:spcAft>
            </a:pPr>
            <a:r>
              <a:rPr lang="zh-CN" altLang="en-US" sz="2800" dirty="0">
                <a:solidFill>
                  <a:schemeClr val="accent2"/>
                </a:solidFill>
                <a:latin typeface="微软雅黑" panose="020B0503020204020204" pitchFamily="34" charset="-122"/>
                <a:ea typeface="微软雅黑" panose="020B0503020204020204" pitchFamily="34" charset="-122"/>
              </a:rPr>
              <a:t>分治法</a:t>
            </a:r>
            <a:r>
              <a:rPr lang="en-US" altLang="zh-CN" sz="2800" dirty="0">
                <a:solidFill>
                  <a:schemeClr val="accent2"/>
                </a:solidFill>
                <a:latin typeface="微软雅黑" panose="020B0503020204020204" pitchFamily="34" charset="-122"/>
                <a:ea typeface="微软雅黑" panose="020B0503020204020204" pitchFamily="34" charset="-122"/>
              </a:rPr>
              <a:t>(divide and conquer)</a:t>
            </a:r>
            <a:r>
              <a:rPr lang="zh-CN" altLang="en-US" sz="2800" dirty="0">
                <a:solidFill>
                  <a:schemeClr val="accent2"/>
                </a:solidFill>
                <a:latin typeface="微软雅黑" panose="020B0503020204020204" pitchFamily="34" charset="-122"/>
                <a:ea typeface="微软雅黑" panose="020B0503020204020204" pitchFamily="34" charset="-122"/>
              </a:rPr>
              <a:t>的设计思想是，将一个难以直接解决的大问题，分割成几个规模较小的相似问题，各个击破，分而治之。</a:t>
            </a:r>
            <a:endParaRPr lang="zh-CN" altLang="en-US" sz="1400" dirty="0">
              <a:solidFill>
                <a:schemeClr val="tx1">
                  <a:lumMod val="75000"/>
                  <a:lumOff val="2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3359910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6" presetClass="entr" presetSubtype="16"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par>
                          <p:cTn id="21" fill="hold">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C936351-47E0-44AA-BA5F-687A786F6C88}"/>
              </a:ext>
            </a:extLst>
          </p:cNvPr>
          <p:cNvSpPr txBox="1"/>
          <p:nvPr/>
        </p:nvSpPr>
        <p:spPr>
          <a:xfrm>
            <a:off x="2108616" y="2736502"/>
            <a:ext cx="7974768" cy="1954509"/>
          </a:xfrm>
          <a:prstGeom prst="rect">
            <a:avLst/>
          </a:prstGeom>
          <a:noFill/>
        </p:spPr>
        <p:txBody>
          <a:bodyPr wrap="square">
            <a:spAutoFit/>
          </a:bodyPr>
          <a:lstStyle/>
          <a:p>
            <a:pPr algn="just">
              <a:lnSpc>
                <a:spcPct val="150000"/>
              </a:lnSpc>
            </a:pPr>
            <a:r>
              <a:rPr kumimoji="0" lang="en-US" altLang="zh-CN" sz="2800" b="0" i="0" u="none" strike="noStrike" kern="1200" cap="none" spc="0" normalizeH="0" baseline="0" noProof="0" dirty="0">
                <a:ln>
                  <a:noFill/>
                </a:ln>
                <a:solidFill>
                  <a:srgbClr val="000000"/>
                </a:solidFill>
                <a:effectLst>
                  <a:innerShdw blurRad="76200" dist="38100" dir="13500000">
                    <a:prstClr val="black">
                      <a:alpha val="50000"/>
                    </a:prstClr>
                  </a:innerShdw>
                </a:effectLst>
                <a:uLnTx/>
                <a:uFillTx/>
                <a:latin typeface="Arial"/>
                <a:ea typeface="微软雅黑"/>
                <a:cs typeface="+mn-cs"/>
              </a:rPr>
              <a:t>        </a:t>
            </a:r>
            <a:r>
              <a:rPr kumimoji="0" lang="zh-CN" altLang="en-US" sz="2800" b="0" i="0" u="none" strike="noStrike" kern="1200" cap="none" spc="0" normalizeH="0" baseline="0" noProof="0" dirty="0">
                <a:ln>
                  <a:noFill/>
                </a:ln>
                <a:solidFill>
                  <a:srgbClr val="000000"/>
                </a:solidFill>
                <a:effectLst>
                  <a:innerShdw blurRad="76200" dist="38100" dir="13500000">
                    <a:prstClr val="black">
                      <a:alpha val="50000"/>
                    </a:prstClr>
                  </a:innerShdw>
                </a:effectLst>
                <a:uLnTx/>
                <a:uFillTx/>
                <a:latin typeface="Arial"/>
                <a:ea typeface="微软雅黑"/>
                <a:cs typeface="+mn-cs"/>
              </a:rPr>
              <a:t>对一维数据的问题进行二分法分解，得到两个独立的子问题，那么，对二维问题的二分法分解，能得到几个独立的子问题呢？</a:t>
            </a:r>
            <a:endParaRPr lang="zh-CN" altLang="en-US" sz="2000" dirty="0"/>
          </a:p>
        </p:txBody>
      </p:sp>
    </p:spTree>
    <p:extLst>
      <p:ext uri="{BB962C8B-B14F-4D97-AF65-F5344CB8AC3E}">
        <p14:creationId xmlns:p14="http://schemas.microsoft.com/office/powerpoint/2010/main" val="1062254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99766" y="668855"/>
            <a:ext cx="10992466" cy="5873810"/>
            <a:chOff x="6361678" y="809174"/>
            <a:chExt cx="2243119" cy="5224260"/>
          </a:xfrm>
        </p:grpSpPr>
        <p:grpSp>
          <p:nvGrpSpPr>
            <p:cNvPr id="19" name="组合 18"/>
            <p:cNvGrpSpPr/>
            <p:nvPr/>
          </p:nvGrpSpPr>
          <p:grpSpPr>
            <a:xfrm>
              <a:off x="6361678" y="809174"/>
              <a:ext cx="2243119" cy="522426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44235" y="1910252"/>
              <a:ext cx="2112534" cy="739102"/>
            </a:xfrm>
            <a:prstGeom prst="rect">
              <a:avLst/>
            </a:prstGeom>
            <a:noFill/>
          </p:spPr>
          <p:txBody>
            <a:bodyPr wrap="square" rtlCol="0">
              <a:spAutoFit/>
            </a:bodyPr>
            <a:lstStyle/>
            <a:p>
              <a:r>
                <a:rPr lang="zh-CN" altLang="en-US" sz="2400" dirty="0"/>
                <a:t>       残缺棋盘是一个有</a:t>
              </a:r>
              <a:r>
                <a:rPr lang="en-US" altLang="zh-CN" sz="2400" dirty="0"/>
                <a:t>2</a:t>
              </a:r>
              <a:r>
                <a:rPr lang="en-US" altLang="zh-CN" sz="2400" baseline="30000" dirty="0"/>
                <a:t>k</a:t>
              </a:r>
              <a:r>
                <a:rPr lang="en-US" altLang="zh-CN" sz="2400" dirty="0"/>
                <a:t>×2</a:t>
              </a:r>
              <a:r>
                <a:rPr lang="en-US" altLang="zh-CN" sz="2400" baseline="30000" dirty="0"/>
                <a:t>k</a:t>
              </a:r>
              <a:r>
                <a:rPr lang="en-US" altLang="zh-CN" sz="2400" dirty="0"/>
                <a:t> </a:t>
              </a:r>
              <a:r>
                <a:rPr lang="zh-CN" altLang="en-US" sz="2400" dirty="0"/>
                <a:t>（</a:t>
              </a:r>
              <a:r>
                <a:rPr lang="en-US" altLang="zh-CN" sz="2400" dirty="0"/>
                <a:t>k≥1</a:t>
              </a:r>
              <a:r>
                <a:rPr lang="zh-CN" altLang="en-US" sz="2400" dirty="0"/>
                <a:t>）个方格的棋盘，其中恰有一个方格残缺。图</a:t>
              </a:r>
              <a:r>
                <a:rPr lang="en-US" altLang="zh-CN" sz="2400" dirty="0"/>
                <a:t>3-1</a:t>
              </a:r>
              <a:r>
                <a:rPr lang="zh-CN" altLang="en-US" sz="2400" dirty="0"/>
                <a:t>给出</a:t>
              </a:r>
              <a:r>
                <a:rPr lang="en-US" altLang="zh-CN" sz="2400" dirty="0"/>
                <a:t>k=1</a:t>
              </a:r>
              <a:r>
                <a:rPr lang="zh-CN" altLang="en-US" sz="2400" dirty="0"/>
                <a:t>时各种可能的残缺棋盘，其中残缺的方格用阴影表示。 </a:t>
              </a:r>
            </a:p>
          </p:txBody>
        </p:sp>
      </p:grpSp>
      <p:sp>
        <p:nvSpPr>
          <p:cNvPr id="36" name="矩形 35"/>
          <p:cNvSpPr>
            <a:spLocks noChangeArrowheads="1"/>
          </p:cNvSpPr>
          <p:nvPr/>
        </p:nvSpPr>
        <p:spPr bwMode="auto">
          <a:xfrm>
            <a:off x="4157818" y="748575"/>
            <a:ext cx="387636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残缺棋盘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2" name="图片 1">
            <a:extLst>
              <a:ext uri="{FF2B5EF4-FFF2-40B4-BE49-F238E27FC236}">
                <a16:creationId xmlns:a16="http://schemas.microsoft.com/office/drawing/2014/main" id="{C1E0EDC4-DCC8-478E-9C28-1934DBD4DD8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640029" y="2475282"/>
            <a:ext cx="6911939" cy="2194750"/>
          </a:xfrm>
          <a:prstGeom prst="rect">
            <a:avLst/>
          </a:prstGeom>
        </p:spPr>
      </p:pic>
      <p:sp>
        <p:nvSpPr>
          <p:cNvPr id="3" name="文本框 2">
            <a:extLst>
              <a:ext uri="{FF2B5EF4-FFF2-40B4-BE49-F238E27FC236}">
                <a16:creationId xmlns:a16="http://schemas.microsoft.com/office/drawing/2014/main" id="{AAB0BAA7-D377-46E4-9F1B-5C77F47D18F1}"/>
              </a:ext>
            </a:extLst>
          </p:cNvPr>
          <p:cNvSpPr txBox="1"/>
          <p:nvPr/>
        </p:nvSpPr>
        <p:spPr>
          <a:xfrm>
            <a:off x="1004338" y="4622998"/>
            <a:ext cx="10352531" cy="1569660"/>
          </a:xfrm>
          <a:prstGeom prst="rect">
            <a:avLst/>
          </a:prstGeom>
          <a:noFill/>
        </p:spPr>
        <p:txBody>
          <a:bodyPr wrap="square" rtlCol="0">
            <a:spAutoFit/>
          </a:bodyPr>
          <a:lstStyle/>
          <a:p>
            <a:pPr algn="just"/>
            <a:r>
              <a:rPr lang="zh-CN" altLang="en-US" sz="2400" dirty="0"/>
              <a:t>       图</a:t>
            </a:r>
            <a:r>
              <a:rPr lang="en-US" altLang="zh-CN" sz="2400" dirty="0"/>
              <a:t>3-1</a:t>
            </a:r>
            <a:r>
              <a:rPr lang="zh-CN" altLang="en-US" sz="2400" dirty="0"/>
              <a:t>的棋盘称作“三格板”，残缺棋盘问题就是要用这四种三格板覆盖更大的残缺棋盘。在覆盖过程中要求：</a:t>
            </a:r>
          </a:p>
          <a:p>
            <a:pPr algn="just"/>
            <a:r>
              <a:rPr lang="en-US" altLang="zh-CN" sz="2400" dirty="0"/>
              <a:t>      1</a:t>
            </a:r>
            <a:r>
              <a:rPr lang="zh-CN" altLang="en-US" sz="2400" dirty="0"/>
              <a:t>）两个三格板不能重叠</a:t>
            </a:r>
          </a:p>
          <a:p>
            <a:pPr algn="just"/>
            <a:r>
              <a:rPr lang="en-US" altLang="zh-CN" sz="2400" dirty="0"/>
              <a:t>      2</a:t>
            </a:r>
            <a:r>
              <a:rPr lang="zh-CN" altLang="en-US" sz="2400" dirty="0"/>
              <a:t>）三格板不能覆盖残缺方格，但必须覆盖其他所有的方格</a:t>
            </a:r>
          </a:p>
        </p:txBody>
      </p:sp>
      <p:sp>
        <p:nvSpPr>
          <p:cNvPr id="6" name="矩形 5"/>
          <p:cNvSpPr/>
          <p:nvPr/>
        </p:nvSpPr>
        <p:spPr>
          <a:xfrm>
            <a:off x="1427018" y="6123383"/>
            <a:ext cx="9684327" cy="461665"/>
          </a:xfrm>
          <a:prstGeom prst="rect">
            <a:avLst/>
          </a:prstGeom>
        </p:spPr>
        <p:txBody>
          <a:bodyPr wrap="square">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aseline="30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aseline="30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k≥1</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）个方格的棋盘，所需要的三格板总数为</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aseline="30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aseline="30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-1)/3</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142111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99766" y="668855"/>
            <a:ext cx="11356882" cy="5873810"/>
            <a:chOff x="6361678" y="809174"/>
            <a:chExt cx="2243119" cy="5224260"/>
          </a:xfrm>
        </p:grpSpPr>
        <p:grpSp>
          <p:nvGrpSpPr>
            <p:cNvPr id="19" name="组合 18"/>
            <p:cNvGrpSpPr/>
            <p:nvPr/>
          </p:nvGrpSpPr>
          <p:grpSpPr>
            <a:xfrm>
              <a:off x="6361678" y="809174"/>
              <a:ext cx="2243119" cy="522426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15647" y="1889088"/>
              <a:ext cx="2135181" cy="2024774"/>
            </a:xfrm>
            <a:prstGeom prst="rect">
              <a:avLst/>
            </a:prstGeom>
            <a:noFill/>
          </p:spPr>
          <p:txBody>
            <a:bodyPr wrap="square" rtlCol="0">
              <a:spAutoFit/>
            </a:bodyPr>
            <a:lstStyle/>
            <a:p>
              <a:pPr>
                <a:lnSpc>
                  <a:spcPct val="120000"/>
                </a:lnSpc>
              </a:pPr>
              <a:r>
                <a:rPr lang="zh-CN" altLang="en-US" sz="2000" dirty="0">
                  <a:solidFill>
                    <a:srgbClr val="C00000"/>
                  </a:solidFill>
                </a:rPr>
                <a:t>算法设计</a:t>
              </a:r>
              <a:r>
                <a:rPr lang="en-US" altLang="zh-CN" sz="2000" dirty="0">
                  <a:solidFill>
                    <a:srgbClr val="C00000"/>
                  </a:solidFill>
                </a:rPr>
                <a:t>1</a:t>
              </a:r>
              <a:r>
                <a:rPr lang="zh-CN" altLang="en-US" sz="2000" dirty="0"/>
                <a:t>：根据分治法的几个特征，分治法适用于残缺棋盘问题。</a:t>
              </a:r>
            </a:p>
            <a:p>
              <a:pPr>
                <a:lnSpc>
                  <a:spcPct val="120000"/>
                </a:lnSpc>
              </a:pPr>
              <a:r>
                <a:rPr lang="en-US" altLang="zh-CN" sz="2000" dirty="0">
                  <a:solidFill>
                    <a:srgbClr val="C00000"/>
                  </a:solidFill>
                </a:rPr>
                <a:t>1</a:t>
              </a:r>
              <a:r>
                <a:rPr lang="zh-CN" altLang="en-US" sz="2000" dirty="0">
                  <a:solidFill>
                    <a:srgbClr val="C00000"/>
                  </a:solidFill>
                </a:rPr>
                <a:t>）问题分解</a:t>
              </a:r>
              <a:r>
                <a:rPr lang="zh-CN" altLang="en-US" sz="2000" dirty="0"/>
                <a:t>：</a:t>
              </a:r>
            </a:p>
            <a:p>
              <a:pPr>
                <a:lnSpc>
                  <a:spcPct val="120000"/>
                </a:lnSpc>
              </a:pPr>
              <a:r>
                <a:rPr lang="zh-CN" altLang="en-US" sz="2000" dirty="0"/>
                <a:t>       以</a:t>
              </a:r>
              <a:r>
                <a:rPr lang="en-US" altLang="zh-CN" sz="2000" dirty="0"/>
                <a:t>k=2</a:t>
              </a:r>
              <a:r>
                <a:rPr lang="zh-CN" altLang="en-US" sz="2000" dirty="0"/>
                <a:t>时的问题为例，用二分法进行分解，得到四个</a:t>
              </a:r>
              <a:r>
                <a:rPr lang="en-US" altLang="zh-CN" sz="2000" dirty="0"/>
                <a:t>k=1</a:t>
              </a:r>
              <a:r>
                <a:rPr lang="zh-CN" altLang="en-US" sz="2000" dirty="0"/>
                <a:t>的棋盘（图</a:t>
              </a:r>
              <a:r>
                <a:rPr lang="en-US" altLang="zh-CN" sz="2000" dirty="0"/>
                <a:t>3-2</a:t>
              </a:r>
              <a:r>
                <a:rPr lang="zh-CN" altLang="en-US" sz="2000" dirty="0"/>
                <a:t>）。注意：四个棋盘中并不都是与原问题相似且独立的子问题。在图</a:t>
              </a:r>
              <a:r>
                <a:rPr lang="en-US" altLang="zh-CN" sz="2000" dirty="0"/>
                <a:t>3-2</a:t>
              </a:r>
              <a:r>
                <a:rPr lang="zh-CN" altLang="en-US" sz="2000" dirty="0"/>
                <a:t>中，残缺方格在左上部，第</a:t>
              </a:r>
              <a:r>
                <a:rPr lang="en-US" altLang="zh-CN" sz="2000" dirty="0"/>
                <a:t>1</a:t>
              </a:r>
              <a:r>
                <a:rPr lang="zh-CN" altLang="en-US" sz="2000" dirty="0"/>
                <a:t>个子问题与原问题相似，而右上角、左下角和右下角三个子棋盘（即</a:t>
              </a:r>
              <a:r>
                <a:rPr lang="en-US" altLang="zh-CN" sz="2000" dirty="0"/>
                <a:t>2</a:t>
              </a:r>
              <a:r>
                <a:rPr lang="zh-CN" altLang="en-US" sz="2000" dirty="0"/>
                <a:t>、</a:t>
              </a:r>
              <a:r>
                <a:rPr lang="en-US" altLang="zh-CN" sz="2000" dirty="0"/>
                <a:t>3</a:t>
              </a:r>
              <a:r>
                <a:rPr lang="zh-CN" altLang="en-US" sz="2000" dirty="0"/>
                <a:t>、</a:t>
              </a:r>
              <a:r>
                <a:rPr lang="en-US" altLang="zh-CN" sz="2000" dirty="0"/>
                <a:t>4</a:t>
              </a:r>
              <a:r>
                <a:rPr lang="zh-CN" altLang="en-US" sz="2000" dirty="0"/>
                <a:t>号子棋盘）与原问题不同（</a:t>
              </a:r>
              <a:r>
                <a:rPr lang="zh-CN" altLang="en-US" sz="2000" dirty="0">
                  <a:solidFill>
                    <a:srgbClr val="C00000"/>
                  </a:solidFill>
                </a:rPr>
                <a:t>缺乏残缺方格</a:t>
              </a:r>
              <a:r>
                <a:rPr lang="zh-CN" altLang="en-US" sz="2000" dirty="0"/>
                <a:t>）。</a:t>
              </a:r>
              <a:endParaRPr lang="en-US" altLang="zh-CN" sz="2000" dirty="0"/>
            </a:p>
          </p:txBody>
        </p:sp>
      </p:grpSp>
      <p:sp>
        <p:nvSpPr>
          <p:cNvPr id="36" name="矩形 35"/>
          <p:cNvSpPr>
            <a:spLocks noChangeArrowheads="1"/>
          </p:cNvSpPr>
          <p:nvPr/>
        </p:nvSpPr>
        <p:spPr bwMode="auto">
          <a:xfrm>
            <a:off x="4157818" y="748575"/>
            <a:ext cx="387636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残缺棋盘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2" name="图片 1">
            <a:extLst>
              <a:ext uri="{FF2B5EF4-FFF2-40B4-BE49-F238E27FC236}">
                <a16:creationId xmlns:a16="http://schemas.microsoft.com/office/drawing/2014/main" id="{E0EA0C33-20C3-41D2-97A1-A544797CC9C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43107" y="4044285"/>
            <a:ext cx="4475882" cy="1828670"/>
          </a:xfrm>
          <a:prstGeom prst="rect">
            <a:avLst/>
          </a:prstGeom>
        </p:spPr>
      </p:pic>
      <p:sp>
        <p:nvSpPr>
          <p:cNvPr id="11" name="文本框 10">
            <a:extLst>
              <a:ext uri="{FF2B5EF4-FFF2-40B4-BE49-F238E27FC236}">
                <a16:creationId xmlns:a16="http://schemas.microsoft.com/office/drawing/2014/main" id="{6F19D8C5-ED76-46DE-9B9F-55DD5B3FE200}"/>
              </a:ext>
            </a:extLst>
          </p:cNvPr>
          <p:cNvSpPr txBox="1"/>
          <p:nvPr/>
        </p:nvSpPr>
        <p:spPr>
          <a:xfrm>
            <a:off x="873010" y="4107070"/>
            <a:ext cx="5696853" cy="1907189"/>
          </a:xfrm>
          <a:prstGeom prst="rect">
            <a:avLst/>
          </a:prstGeom>
          <a:noFill/>
        </p:spPr>
        <p:txBody>
          <a:bodyPr wrap="square">
            <a:spAutoFit/>
          </a:bodyPr>
          <a:lstStyle/>
          <a:p>
            <a:pPr>
              <a:lnSpc>
                <a:spcPct val="120000"/>
              </a:lnSpc>
            </a:pPr>
            <a:r>
              <a:rPr lang="zh-CN" altLang="en-US" sz="2000" dirty="0"/>
              <a:t>       当使用一个①号三格板覆盖</a:t>
            </a:r>
            <a:r>
              <a:rPr lang="en-US" altLang="zh-CN" sz="2000" dirty="0"/>
              <a:t>2</a:t>
            </a:r>
            <a:r>
              <a:rPr lang="zh-CN" altLang="en-US" sz="2000" dirty="0"/>
              <a:t>、</a:t>
            </a:r>
            <a:r>
              <a:rPr lang="en-US" altLang="zh-CN" sz="2000" dirty="0"/>
              <a:t>3</a:t>
            </a:r>
            <a:r>
              <a:rPr lang="zh-CN" altLang="en-US" sz="2000" dirty="0"/>
              <a:t>、</a:t>
            </a:r>
            <a:r>
              <a:rPr lang="en-US" altLang="zh-CN" sz="2000" dirty="0"/>
              <a:t>4</a:t>
            </a:r>
            <a:r>
              <a:rPr lang="zh-CN" altLang="en-US" sz="2000" dirty="0"/>
              <a:t>号子棋盘会合处，产生伪残缺方格，此时的</a:t>
            </a:r>
            <a:r>
              <a:rPr lang="en-US" altLang="zh-CN" sz="2000" dirty="0"/>
              <a:t>2</a:t>
            </a:r>
            <a:r>
              <a:rPr lang="zh-CN" altLang="en-US" sz="2000" dirty="0"/>
              <a:t>、</a:t>
            </a:r>
            <a:r>
              <a:rPr lang="en-US" altLang="zh-CN" sz="2000" dirty="0"/>
              <a:t>3</a:t>
            </a:r>
            <a:r>
              <a:rPr lang="zh-CN" altLang="en-US" sz="2000" dirty="0"/>
              <a:t>、</a:t>
            </a:r>
            <a:r>
              <a:rPr lang="en-US" altLang="zh-CN" sz="2000" dirty="0"/>
              <a:t>4</a:t>
            </a:r>
            <a:r>
              <a:rPr lang="zh-CN" altLang="en-US" sz="2000" dirty="0"/>
              <a:t>号子棋盘问题就转化为较小规模的残缺棋盘问题。</a:t>
            </a:r>
            <a:endParaRPr lang="en-US" altLang="zh-CN" sz="2000" dirty="0"/>
          </a:p>
          <a:p>
            <a:pPr>
              <a:lnSpc>
                <a:spcPct val="120000"/>
              </a:lnSpc>
            </a:pPr>
            <a:r>
              <a:rPr lang="en-US" altLang="zh-CN" sz="2000" dirty="0">
                <a:solidFill>
                  <a:srgbClr val="C00000"/>
                </a:solidFill>
              </a:rPr>
              <a:t>       </a:t>
            </a:r>
            <a:r>
              <a:rPr lang="zh-CN" altLang="en-US" sz="2000" dirty="0">
                <a:solidFill>
                  <a:srgbClr val="C00000"/>
                </a:solidFill>
              </a:rPr>
              <a:t>对于</a:t>
            </a:r>
            <a:r>
              <a:rPr lang="en-US" altLang="zh-CN" sz="2000" dirty="0">
                <a:solidFill>
                  <a:srgbClr val="C00000"/>
                </a:solidFill>
              </a:rPr>
              <a:t>k&gt;2</a:t>
            </a:r>
            <a:r>
              <a:rPr lang="zh-CN" altLang="en-US" sz="2000" dirty="0">
                <a:solidFill>
                  <a:srgbClr val="C00000"/>
                </a:solidFill>
              </a:rPr>
              <a:t>的棋盘，可采用同样的分解方法，当</a:t>
            </a:r>
            <a:r>
              <a:rPr lang="en-US" altLang="zh-CN" sz="2000" dirty="0">
                <a:solidFill>
                  <a:srgbClr val="C00000"/>
                </a:solidFill>
              </a:rPr>
              <a:t>k=1</a:t>
            </a:r>
            <a:r>
              <a:rPr lang="zh-CN" altLang="en-US" sz="2000" dirty="0">
                <a:solidFill>
                  <a:srgbClr val="C00000"/>
                </a:solidFill>
              </a:rPr>
              <a:t>时为停止条件（问题可解）。</a:t>
            </a:r>
            <a:endParaRPr lang="en-US" altLang="zh-CN" sz="2000" dirty="0">
              <a:solidFill>
                <a:srgbClr val="C00000"/>
              </a:solidFill>
            </a:endParaRPr>
          </a:p>
        </p:txBody>
      </p:sp>
    </p:spTree>
    <p:extLst>
      <p:ext uri="{BB962C8B-B14F-4D97-AF65-F5344CB8AC3E}">
        <p14:creationId xmlns:p14="http://schemas.microsoft.com/office/powerpoint/2010/main" val="27254393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99767" y="668855"/>
            <a:ext cx="10992466" cy="5873810"/>
            <a:chOff x="6361678" y="809174"/>
            <a:chExt cx="2243119" cy="5224260"/>
          </a:xfrm>
        </p:grpSpPr>
        <p:grpSp>
          <p:nvGrpSpPr>
            <p:cNvPr id="19" name="组合 18"/>
            <p:cNvGrpSpPr/>
            <p:nvPr/>
          </p:nvGrpSpPr>
          <p:grpSpPr>
            <a:xfrm>
              <a:off x="6361678" y="809174"/>
              <a:ext cx="2243119" cy="522426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56286" y="2029797"/>
              <a:ext cx="2055758" cy="3595821"/>
            </a:xfrm>
            <a:prstGeom prst="rect">
              <a:avLst/>
            </a:prstGeom>
            <a:noFill/>
          </p:spPr>
          <p:txBody>
            <a:bodyPr wrap="square" rtlCol="0">
              <a:spAutoFit/>
            </a:bodyPr>
            <a:lstStyle/>
            <a:p>
              <a:pPr>
                <a:lnSpc>
                  <a:spcPct val="120000"/>
                </a:lnSpc>
              </a:pPr>
              <a:r>
                <a:rPr lang="en-US" altLang="zh-CN" sz="2400" dirty="0">
                  <a:solidFill>
                    <a:srgbClr val="C00000"/>
                  </a:solidFill>
                </a:rPr>
                <a:t>2</a:t>
              </a:r>
              <a:r>
                <a:rPr lang="zh-CN" altLang="en-US" sz="2400" dirty="0">
                  <a:solidFill>
                    <a:srgbClr val="C00000"/>
                  </a:solidFill>
                </a:rPr>
                <a:t>）棋盘的设计 </a:t>
              </a:r>
            </a:p>
            <a:p>
              <a:pPr>
                <a:lnSpc>
                  <a:spcPct val="120000"/>
                </a:lnSpc>
              </a:pPr>
              <a:r>
                <a:rPr lang="zh-CN" altLang="en-US" sz="2400" dirty="0"/>
                <a:t>      棋盘的规模是一个必要的信息，有了这个信息，只要知道其左上角的左上角方格所在行、列就可以唯一确定一个棋盘了，残缺方格或“伪”残缺方格直接用行、列号记录。</a:t>
              </a:r>
            </a:p>
            <a:p>
              <a:pPr lvl="1">
                <a:lnSpc>
                  <a:spcPct val="120000"/>
                </a:lnSpc>
              </a:pPr>
              <a:r>
                <a:rPr lang="en-US" altLang="zh-CN" sz="2400" dirty="0"/>
                <a:t>• tr </a:t>
              </a:r>
              <a:r>
                <a:rPr lang="zh-CN" altLang="en-US" sz="2400" dirty="0"/>
                <a:t>棋盘中左上角方格所在行。</a:t>
              </a:r>
            </a:p>
            <a:p>
              <a:pPr lvl="1">
                <a:lnSpc>
                  <a:spcPct val="120000"/>
                </a:lnSpc>
              </a:pPr>
              <a:r>
                <a:rPr lang="en-US" altLang="zh-CN" sz="2400" dirty="0"/>
                <a:t>• </a:t>
              </a:r>
              <a:r>
                <a:rPr lang="en-US" altLang="zh-CN" sz="2400" dirty="0" err="1"/>
                <a:t>tc</a:t>
              </a:r>
              <a:r>
                <a:rPr lang="en-US" altLang="zh-CN" sz="2400" dirty="0"/>
                <a:t> </a:t>
              </a:r>
              <a:r>
                <a:rPr lang="zh-CN" altLang="en-US" sz="2400" dirty="0"/>
                <a:t>棋盘中左上角方格所在列。</a:t>
              </a:r>
            </a:p>
            <a:p>
              <a:pPr lvl="1">
                <a:lnSpc>
                  <a:spcPct val="120000"/>
                </a:lnSpc>
              </a:pPr>
              <a:r>
                <a:rPr lang="en-US" altLang="zh-CN" sz="2400" dirty="0"/>
                <a:t>• </a:t>
              </a:r>
              <a:r>
                <a:rPr lang="en-US" altLang="zh-CN" sz="2400" dirty="0" err="1"/>
                <a:t>dr</a:t>
              </a:r>
              <a:r>
                <a:rPr lang="en-US" altLang="zh-CN" sz="2400" dirty="0"/>
                <a:t> </a:t>
              </a:r>
              <a:r>
                <a:rPr lang="zh-CN" altLang="en-US" sz="2400" dirty="0"/>
                <a:t>残缺方块所在行。</a:t>
              </a:r>
            </a:p>
            <a:p>
              <a:pPr lvl="1">
                <a:lnSpc>
                  <a:spcPct val="120000"/>
                </a:lnSpc>
              </a:pPr>
              <a:r>
                <a:rPr lang="en-US" altLang="zh-CN" sz="2400" dirty="0"/>
                <a:t>• dc </a:t>
              </a:r>
              <a:r>
                <a:rPr lang="zh-CN" altLang="en-US" sz="2400" dirty="0"/>
                <a:t>残缺方块所在列。</a:t>
              </a:r>
            </a:p>
            <a:p>
              <a:pPr lvl="1">
                <a:lnSpc>
                  <a:spcPct val="120000"/>
                </a:lnSpc>
              </a:pPr>
              <a:r>
                <a:rPr lang="en-US" altLang="zh-CN" sz="2400" dirty="0"/>
                <a:t>• size </a:t>
              </a:r>
              <a:r>
                <a:rPr lang="zh-CN" altLang="en-US" sz="2400" dirty="0"/>
                <a:t>棋盘的行数或列数。</a:t>
              </a:r>
            </a:p>
          </p:txBody>
        </p:sp>
      </p:grpSp>
      <p:sp>
        <p:nvSpPr>
          <p:cNvPr id="36" name="矩形 35"/>
          <p:cNvSpPr>
            <a:spLocks noChangeArrowheads="1"/>
          </p:cNvSpPr>
          <p:nvPr/>
        </p:nvSpPr>
        <p:spPr bwMode="auto">
          <a:xfrm>
            <a:off x="4157818" y="748575"/>
            <a:ext cx="387636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残缺棋盘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8789762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99767" y="668855"/>
            <a:ext cx="10992466" cy="5873810"/>
            <a:chOff x="6361678" y="809174"/>
            <a:chExt cx="2243119" cy="5224260"/>
          </a:xfrm>
        </p:grpSpPr>
        <p:grpSp>
          <p:nvGrpSpPr>
            <p:cNvPr id="19" name="组合 18"/>
            <p:cNvGrpSpPr/>
            <p:nvPr/>
          </p:nvGrpSpPr>
          <p:grpSpPr>
            <a:xfrm>
              <a:off x="6361678" y="809174"/>
              <a:ext cx="2243119" cy="5224260"/>
              <a:chOff x="4266663" y="858985"/>
              <a:chExt cx="2321170" cy="5406042"/>
            </a:xfrm>
          </p:grpSpPr>
          <p:sp>
            <p:nvSpPr>
              <p:cNvPr id="20" name="矩形 19"/>
              <p:cNvSpPr/>
              <p:nvPr/>
            </p:nvSpPr>
            <p:spPr>
              <a:xfrm>
                <a:off x="4266663" y="1918110"/>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58395" y="85898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53412" y="2016425"/>
              <a:ext cx="2092279" cy="1724570"/>
            </a:xfrm>
            <a:prstGeom prst="rect">
              <a:avLst/>
            </a:prstGeom>
            <a:noFill/>
          </p:spPr>
          <p:txBody>
            <a:bodyPr wrap="square" rtlCol="0">
              <a:spAutoFit/>
            </a:bodyPr>
            <a:lstStyle/>
            <a:p>
              <a:r>
                <a:rPr lang="en-US" altLang="zh-CN" sz="2400" dirty="0">
                  <a:solidFill>
                    <a:srgbClr val="C00000"/>
                  </a:solidFill>
                </a:rPr>
                <a:t>3</a:t>
              </a:r>
              <a:r>
                <a:rPr lang="zh-CN" altLang="en-US" sz="2400" dirty="0">
                  <a:solidFill>
                    <a:srgbClr val="C00000"/>
                  </a:solidFill>
                </a:rPr>
                <a:t>）数据结构设计</a:t>
              </a:r>
              <a:endParaRPr lang="en-US" altLang="zh-CN" sz="2400" dirty="0"/>
            </a:p>
            <a:p>
              <a:r>
                <a:rPr lang="en-US" altLang="zh-CN" sz="2400" dirty="0"/>
                <a:t>       </a:t>
              </a:r>
              <a:r>
                <a:rPr lang="zh-CN" altLang="en-US" sz="2400" dirty="0"/>
                <a:t>用二维数组</a:t>
              </a:r>
              <a:r>
                <a:rPr lang="en-US" altLang="zh-CN" sz="2400" dirty="0"/>
                <a:t>board[ ][ ]</a:t>
              </a:r>
              <a:r>
                <a:rPr lang="zh-CN" altLang="en-US" sz="2400" dirty="0"/>
                <a:t>，模拟棋盘。覆盖残缺棋盘所需要的三格板数目为：</a:t>
              </a:r>
              <a:r>
                <a:rPr lang="en-US" altLang="zh-CN" sz="2400" dirty="0"/>
                <a:t>(size</a:t>
              </a:r>
              <a:r>
                <a:rPr lang="en-US" altLang="zh-CN" sz="2400" baseline="30000" dirty="0"/>
                <a:t>2</a:t>
              </a:r>
              <a:r>
                <a:rPr lang="en-US" altLang="zh-CN" sz="2400" dirty="0"/>
                <a:t> - 1) / 3</a:t>
              </a:r>
              <a:r>
                <a:rPr lang="zh-CN" altLang="en-US" sz="2400" dirty="0"/>
                <a:t>。将三格板编号为 </a:t>
              </a:r>
              <a:r>
                <a:rPr lang="en-US" altLang="zh-CN" sz="2400" dirty="0"/>
                <a:t>1 </a:t>
              </a:r>
              <a:r>
                <a:rPr lang="zh-CN" altLang="en-US" sz="2400" dirty="0"/>
                <a:t>到 </a:t>
              </a:r>
              <a:r>
                <a:rPr lang="en-US" altLang="zh-CN" sz="2400" dirty="0"/>
                <a:t>(size</a:t>
              </a:r>
              <a:r>
                <a:rPr lang="en-US" altLang="zh-CN" sz="2400" baseline="30000" dirty="0"/>
                <a:t>2 </a:t>
              </a:r>
              <a:r>
                <a:rPr lang="en-US" altLang="zh-CN" sz="2400" dirty="0"/>
                <a:t>- 1) / 3</a:t>
              </a:r>
              <a:r>
                <a:rPr lang="zh-CN" altLang="en-US" sz="2400" dirty="0"/>
                <a:t>，则可将覆盖残缺棋盘的三格板编号存储在数组</a:t>
              </a:r>
              <a:r>
                <a:rPr lang="en-US" altLang="zh-CN" sz="2400" dirty="0"/>
                <a:t>board[ ][ ]</a:t>
              </a:r>
              <a:r>
                <a:rPr lang="zh-CN" altLang="en-US" sz="2400" dirty="0"/>
                <a:t>的对应位置，这样</a:t>
              </a:r>
              <a:r>
                <a:rPr lang="en-US" altLang="zh-CN" sz="2400" dirty="0"/>
                <a:t>board[ ][ ]</a:t>
              </a:r>
              <a:r>
                <a:rPr lang="zh-CN" altLang="en-US" sz="2400" dirty="0"/>
                <a:t>内容就是问题的解，如图</a:t>
              </a:r>
              <a:r>
                <a:rPr lang="en-US" altLang="zh-CN" sz="2400" dirty="0"/>
                <a:t>3-4</a:t>
              </a:r>
              <a:r>
                <a:rPr lang="zh-CN" altLang="en-US" sz="2400" dirty="0"/>
                <a:t>所示。</a:t>
              </a:r>
            </a:p>
          </p:txBody>
        </p:sp>
      </p:grpSp>
      <p:sp>
        <p:nvSpPr>
          <p:cNvPr id="36" name="矩形 35"/>
          <p:cNvSpPr>
            <a:spLocks noChangeArrowheads="1"/>
          </p:cNvSpPr>
          <p:nvPr/>
        </p:nvSpPr>
        <p:spPr bwMode="auto">
          <a:xfrm>
            <a:off x="4157818" y="748575"/>
            <a:ext cx="387636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残缺棋盘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2" name="图片 1">
            <a:extLst>
              <a:ext uri="{FF2B5EF4-FFF2-40B4-BE49-F238E27FC236}">
                <a16:creationId xmlns:a16="http://schemas.microsoft.com/office/drawing/2014/main" id="{5027CC0A-2BA9-46D9-99AA-68594FA9417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66484" y="3965200"/>
            <a:ext cx="6873836" cy="2354784"/>
          </a:xfrm>
          <a:prstGeom prst="rect">
            <a:avLst/>
          </a:prstGeom>
        </p:spPr>
      </p:pic>
    </p:spTree>
    <p:extLst>
      <p:ext uri="{BB962C8B-B14F-4D97-AF65-F5344CB8AC3E}">
        <p14:creationId xmlns:p14="http://schemas.microsoft.com/office/powerpoint/2010/main" val="42871543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74895" y="223162"/>
            <a:ext cx="11642206" cy="5825370"/>
            <a:chOff x="4402174" y="-654371"/>
            <a:chExt cx="2458367" cy="5361457"/>
          </a:xfrm>
        </p:grpSpPr>
        <p:sp>
          <p:nvSpPr>
            <p:cNvPr id="20" name="矩形 19"/>
            <p:cNvSpPr/>
            <p:nvPr/>
          </p:nvSpPr>
          <p:spPr>
            <a:xfrm>
              <a:off x="4402174" y="264717"/>
              <a:ext cx="2458367" cy="4442369"/>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5170276" y="-654371"/>
              <a:ext cx="883125"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矩形 35"/>
          <p:cNvSpPr>
            <a:spLocks noChangeArrowheads="1"/>
          </p:cNvSpPr>
          <p:nvPr/>
        </p:nvSpPr>
        <p:spPr bwMode="auto">
          <a:xfrm>
            <a:off x="4772566" y="302882"/>
            <a:ext cx="26468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棋盘覆盖算法</a:t>
            </a:r>
          </a:p>
        </p:txBody>
      </p:sp>
      <p:sp>
        <p:nvSpPr>
          <p:cNvPr id="12" name="文本框 11">
            <a:extLst>
              <a:ext uri="{FF2B5EF4-FFF2-40B4-BE49-F238E27FC236}">
                <a16:creationId xmlns:a16="http://schemas.microsoft.com/office/drawing/2014/main" id="{61C36885-9482-44C9-9AFE-E88F78A0BACC}"/>
              </a:ext>
            </a:extLst>
          </p:cNvPr>
          <p:cNvSpPr txBox="1"/>
          <p:nvPr/>
        </p:nvSpPr>
        <p:spPr>
          <a:xfrm>
            <a:off x="3327226" y="1268066"/>
            <a:ext cx="5352667" cy="4801314"/>
          </a:xfrm>
          <a:prstGeom prst="rect">
            <a:avLst/>
          </a:prstGeom>
          <a:noFill/>
          <a:ln>
            <a:solidFill>
              <a:srgbClr val="C00000"/>
            </a:solidFill>
          </a:ln>
        </p:spPr>
        <p:txBody>
          <a:bodyPr wrap="square">
            <a:spAutoFit/>
          </a:bodyPr>
          <a:lstStyle/>
          <a:p>
            <a:r>
              <a:rPr lang="en-US" altLang="zh-CN" dirty="0"/>
              <a:t>int tile = 1;//</a:t>
            </a:r>
            <a:r>
              <a:rPr lang="zh-CN" altLang="en-US" dirty="0"/>
              <a:t>全局变量，三格板编号  </a:t>
            </a:r>
          </a:p>
          <a:p>
            <a:r>
              <a:rPr lang="en-US" altLang="zh-CN" dirty="0"/>
              <a:t>#define SIZE 4</a:t>
            </a:r>
          </a:p>
          <a:p>
            <a:r>
              <a:rPr lang="en-US" altLang="zh-CN" dirty="0"/>
              <a:t>int Board[SIZE][SIZE]; //</a:t>
            </a:r>
            <a:r>
              <a:rPr lang="zh-CN" altLang="en-US" dirty="0"/>
              <a:t>棋盘  </a:t>
            </a:r>
          </a:p>
          <a:p>
            <a:r>
              <a:rPr lang="en-US" altLang="zh-CN" dirty="0"/>
              <a:t>void </a:t>
            </a:r>
            <a:r>
              <a:rPr lang="en-US" altLang="zh-CN" dirty="0" err="1"/>
              <a:t>ChessBoard</a:t>
            </a:r>
            <a:r>
              <a:rPr lang="en-US" altLang="zh-CN" dirty="0"/>
              <a:t>(int </a:t>
            </a:r>
            <a:r>
              <a:rPr lang="en-US" altLang="zh-CN" dirty="0" err="1"/>
              <a:t>tr,int</a:t>
            </a:r>
            <a:r>
              <a:rPr lang="en-US" altLang="zh-CN" dirty="0"/>
              <a:t> </a:t>
            </a:r>
            <a:r>
              <a:rPr lang="en-US" altLang="zh-CN" dirty="0" err="1"/>
              <a:t>tc,int</a:t>
            </a:r>
            <a:r>
              <a:rPr lang="en-US" altLang="zh-CN" dirty="0"/>
              <a:t> </a:t>
            </a:r>
            <a:r>
              <a:rPr lang="en-US" altLang="zh-CN" dirty="0" err="1"/>
              <a:t>dr,int</a:t>
            </a:r>
            <a:r>
              <a:rPr lang="en-US" altLang="zh-CN" dirty="0"/>
              <a:t> </a:t>
            </a:r>
            <a:r>
              <a:rPr lang="en-US" altLang="zh-CN" dirty="0" err="1"/>
              <a:t>dc,int</a:t>
            </a:r>
            <a:r>
              <a:rPr lang="en-US" altLang="zh-CN" dirty="0"/>
              <a:t> size);  </a:t>
            </a:r>
          </a:p>
          <a:p>
            <a:r>
              <a:rPr lang="en-US" altLang="zh-CN" dirty="0"/>
              <a:t>int main()  </a:t>
            </a:r>
          </a:p>
          <a:p>
            <a:r>
              <a:rPr lang="en-US" altLang="zh-CN" dirty="0"/>
              <a:t>{  </a:t>
            </a:r>
          </a:p>
          <a:p>
            <a:r>
              <a:rPr lang="en-US" altLang="zh-CN" dirty="0"/>
              <a:t>    for(int </a:t>
            </a:r>
            <a:r>
              <a:rPr lang="en-US" altLang="zh-CN" dirty="0" err="1"/>
              <a:t>i</a:t>
            </a:r>
            <a:r>
              <a:rPr lang="en-US" altLang="zh-CN" dirty="0"/>
              <a:t>=0; </a:t>
            </a:r>
            <a:r>
              <a:rPr lang="en-US" altLang="zh-CN" dirty="0" err="1"/>
              <a:t>i</a:t>
            </a:r>
            <a:r>
              <a:rPr lang="en-US" altLang="zh-CN" dirty="0"/>
              <a:t>&lt;SIZE; </a:t>
            </a:r>
            <a:r>
              <a:rPr lang="en-US" altLang="zh-CN" dirty="0" err="1"/>
              <a:t>i</a:t>
            </a:r>
            <a:r>
              <a:rPr lang="en-US" altLang="zh-CN" dirty="0"/>
              <a:t>++)   {  </a:t>
            </a:r>
          </a:p>
          <a:p>
            <a:r>
              <a:rPr lang="en-US" altLang="zh-CN" dirty="0"/>
              <a:t>        for(int j=0; j&lt;SIZE; </a:t>
            </a:r>
            <a:r>
              <a:rPr lang="en-US" altLang="zh-CN" dirty="0" err="1"/>
              <a:t>j++</a:t>
            </a:r>
            <a:r>
              <a:rPr lang="en-US" altLang="zh-CN" dirty="0"/>
              <a:t>)    </a:t>
            </a:r>
          </a:p>
          <a:p>
            <a:r>
              <a:rPr lang="en-US" altLang="zh-CN" dirty="0"/>
              <a:t>            Board[</a:t>
            </a:r>
            <a:r>
              <a:rPr lang="en-US" altLang="zh-CN" dirty="0" err="1"/>
              <a:t>i</a:t>
            </a:r>
            <a:r>
              <a:rPr lang="en-US" altLang="zh-CN" dirty="0"/>
              <a:t>][j] = 0;  </a:t>
            </a:r>
          </a:p>
          <a:p>
            <a:r>
              <a:rPr lang="en-US" altLang="zh-CN" dirty="0"/>
              <a:t>    }  </a:t>
            </a:r>
          </a:p>
          <a:p>
            <a:r>
              <a:rPr lang="en-US" altLang="zh-CN" b="1" dirty="0"/>
              <a:t>    </a:t>
            </a:r>
            <a:r>
              <a:rPr lang="en-US" altLang="zh-CN" b="1" dirty="0" err="1"/>
              <a:t>ChessBoard</a:t>
            </a:r>
            <a:r>
              <a:rPr lang="en-US" altLang="zh-CN" b="1" dirty="0"/>
              <a:t>(0,0,2,3,SIZE);  </a:t>
            </a:r>
          </a:p>
          <a:p>
            <a:r>
              <a:rPr lang="en-US" altLang="zh-CN" dirty="0"/>
              <a:t>    for(int </a:t>
            </a:r>
            <a:r>
              <a:rPr lang="en-US" altLang="zh-CN" dirty="0" err="1"/>
              <a:t>i</a:t>
            </a:r>
            <a:r>
              <a:rPr lang="en-US" altLang="zh-CN" dirty="0"/>
              <a:t>=0; </a:t>
            </a:r>
            <a:r>
              <a:rPr lang="en-US" altLang="zh-CN" dirty="0" err="1"/>
              <a:t>i</a:t>
            </a:r>
            <a:r>
              <a:rPr lang="en-US" altLang="zh-CN" dirty="0"/>
              <a:t>&lt;SIZE; </a:t>
            </a:r>
            <a:r>
              <a:rPr lang="en-US" altLang="zh-CN" dirty="0" err="1"/>
              <a:t>i</a:t>
            </a:r>
            <a:r>
              <a:rPr lang="en-US" altLang="zh-CN" dirty="0"/>
              <a:t>++)  {  </a:t>
            </a:r>
          </a:p>
          <a:p>
            <a:r>
              <a:rPr lang="en-US" altLang="zh-CN" dirty="0"/>
              <a:t>        for(int j=0; j&lt;SIZE; </a:t>
            </a:r>
            <a:r>
              <a:rPr lang="en-US" altLang="zh-CN" dirty="0" err="1"/>
              <a:t>j++</a:t>
            </a:r>
            <a:r>
              <a:rPr lang="en-US" altLang="zh-CN" dirty="0"/>
              <a:t>)  </a:t>
            </a:r>
          </a:p>
          <a:p>
            <a:r>
              <a:rPr lang="en-US" altLang="zh-CN" dirty="0"/>
              <a:t>              </a:t>
            </a:r>
            <a:r>
              <a:rPr lang="en-US" altLang="zh-CN" dirty="0" err="1"/>
              <a:t>cout</a:t>
            </a:r>
            <a:r>
              <a:rPr lang="en-US" altLang="zh-CN" dirty="0"/>
              <a:t>&lt;&lt;Board[</a:t>
            </a:r>
            <a:r>
              <a:rPr lang="en-US" altLang="zh-CN" dirty="0" err="1"/>
              <a:t>i</a:t>
            </a:r>
            <a:r>
              <a:rPr lang="en-US" altLang="zh-CN" dirty="0"/>
              <a:t>][j]&lt;&lt;“ ";  </a:t>
            </a:r>
          </a:p>
          <a:p>
            <a:r>
              <a:rPr lang="en-US" altLang="zh-CN" dirty="0"/>
              <a:t>         </a:t>
            </a:r>
            <a:r>
              <a:rPr lang="en-US" altLang="zh-CN" dirty="0" err="1"/>
              <a:t>cout</a:t>
            </a:r>
            <a:r>
              <a:rPr lang="en-US" altLang="zh-CN" dirty="0"/>
              <a:t>&lt;&lt;</a:t>
            </a:r>
            <a:r>
              <a:rPr lang="en-US" altLang="zh-CN" dirty="0" err="1"/>
              <a:t>endl</a:t>
            </a:r>
            <a:r>
              <a:rPr lang="en-US" altLang="zh-CN" dirty="0"/>
              <a:t>;  </a:t>
            </a:r>
          </a:p>
          <a:p>
            <a:r>
              <a:rPr lang="en-US" altLang="zh-CN" dirty="0"/>
              <a:t>    }  </a:t>
            </a:r>
          </a:p>
          <a:p>
            <a:r>
              <a:rPr lang="en-US" altLang="zh-CN" dirty="0"/>
              <a:t>}  </a:t>
            </a:r>
          </a:p>
        </p:txBody>
      </p:sp>
      <p:pic>
        <p:nvPicPr>
          <p:cNvPr id="4" name="图片 3">
            <a:extLst>
              <a:ext uri="{FF2B5EF4-FFF2-40B4-BE49-F238E27FC236}">
                <a16:creationId xmlns:a16="http://schemas.microsoft.com/office/drawing/2014/main" id="{4156A911-A26C-40EB-A445-C2ED0524BCEF}"/>
              </a:ext>
            </a:extLst>
          </p:cNvPr>
          <p:cNvPicPr>
            <a:picLocks noChangeAspect="1"/>
          </p:cNvPicPr>
          <p:nvPr/>
        </p:nvPicPr>
        <p:blipFill>
          <a:blip r:embed="rId3"/>
          <a:stretch>
            <a:fillRect/>
          </a:stretch>
        </p:blipFill>
        <p:spPr>
          <a:xfrm>
            <a:off x="9379891" y="3858997"/>
            <a:ext cx="1511664" cy="1777227"/>
          </a:xfrm>
          <a:prstGeom prst="rect">
            <a:avLst/>
          </a:prstGeom>
        </p:spPr>
      </p:pic>
    </p:spTree>
    <p:extLst>
      <p:ext uri="{BB962C8B-B14F-4D97-AF65-F5344CB8AC3E}">
        <p14:creationId xmlns:p14="http://schemas.microsoft.com/office/powerpoint/2010/main" val="10268125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B9E5393F-A3FA-474A-8D98-4B2C2442F1B1}"/>
              </a:ext>
            </a:extLst>
          </p:cNvPr>
          <p:cNvSpPr/>
          <p:nvPr/>
        </p:nvSpPr>
        <p:spPr>
          <a:xfrm>
            <a:off x="4411577" y="161467"/>
            <a:ext cx="3368836" cy="744206"/>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3">
            <a:extLst>
              <a:ext uri="{FF2B5EF4-FFF2-40B4-BE49-F238E27FC236}">
                <a16:creationId xmlns:a16="http://schemas.microsoft.com/office/drawing/2014/main" id="{C959C4CC-F1B2-4E7B-B37A-41FEC0993E63}"/>
              </a:ext>
            </a:extLst>
          </p:cNvPr>
          <p:cNvSpPr txBox="1"/>
          <p:nvPr/>
        </p:nvSpPr>
        <p:spPr>
          <a:xfrm>
            <a:off x="356120" y="985393"/>
            <a:ext cx="5739880" cy="5632311"/>
          </a:xfrm>
          <a:prstGeom prst="rect">
            <a:avLst/>
          </a:prstGeom>
          <a:noFill/>
          <a:ln w="9525">
            <a:solidFill>
              <a:srgbClr val="C00000"/>
            </a:solidFill>
          </a:ln>
        </p:spPr>
        <p:txBody>
          <a:bodyPr wrap="squar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stStyle>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void </a:t>
            </a:r>
            <a:r>
              <a:rPr lang="en-US" altLang="zh-CN" sz="1800" dirty="0" err="1">
                <a:latin typeface="Arial" panose="020B0604020202020204" pitchFamily="34" charset="0"/>
                <a:ea typeface="楷体_GB2312" pitchFamily="49" charset="-122"/>
              </a:rPr>
              <a:t>chessBoard</a:t>
            </a:r>
            <a:r>
              <a:rPr lang="en-US" altLang="zh-CN" sz="1800" b="0" dirty="0">
                <a:latin typeface="Arial" panose="020B0604020202020204" pitchFamily="34" charset="0"/>
                <a:ea typeface="楷体_GB2312" pitchFamily="49" charset="-122"/>
              </a:rPr>
              <a:t>(int tr, int </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int </a:t>
            </a:r>
            <a:r>
              <a:rPr lang="en-US" altLang="zh-CN" sz="1800" b="0" dirty="0" err="1">
                <a:latin typeface="Arial" panose="020B0604020202020204" pitchFamily="34" charset="0"/>
                <a:ea typeface="楷体_GB2312" pitchFamily="49" charset="-122"/>
              </a:rPr>
              <a:t>dr</a:t>
            </a:r>
            <a:r>
              <a:rPr lang="en-US" altLang="zh-CN" sz="1800" b="0" dirty="0">
                <a:latin typeface="Arial" panose="020B0604020202020204" pitchFamily="34" charset="0"/>
                <a:ea typeface="楷体_GB2312" pitchFamily="49" charset="-122"/>
              </a:rPr>
              <a:t>, int dc, int size)</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a:t>
            </a:r>
            <a:r>
              <a:rPr lang="en-US" altLang="zh-CN" sz="1800" dirty="0">
                <a:latin typeface="Arial" panose="020B0604020202020204" pitchFamily="34" charset="0"/>
                <a:ea typeface="楷体_GB2312" pitchFamily="49" charset="-122"/>
              </a:rPr>
              <a:t>if</a:t>
            </a:r>
            <a:r>
              <a:rPr lang="en-US" altLang="zh-CN" sz="1800" b="0" dirty="0">
                <a:latin typeface="Arial" panose="020B0604020202020204" pitchFamily="34" charset="0"/>
                <a:ea typeface="楷体_GB2312" pitchFamily="49" charset="-122"/>
              </a:rPr>
              <a:t> (size == 1) </a:t>
            </a:r>
            <a:r>
              <a:rPr lang="en-US" altLang="zh-CN" sz="1800" dirty="0">
                <a:latin typeface="Arial" panose="020B0604020202020204" pitchFamily="34" charset="0"/>
                <a:ea typeface="楷体_GB2312" pitchFamily="49" charset="-122"/>
              </a:rPr>
              <a:t>return</a:t>
            </a:r>
            <a:r>
              <a:rPr lang="en-US" altLang="zh-CN" sz="1800" b="0" dirty="0">
                <a:latin typeface="Arial" panose="020B0604020202020204" pitchFamily="34" charset="0"/>
                <a:ea typeface="楷体_GB2312" pitchFamily="49" charset="-122"/>
              </a:rPr>
              <a:t>;</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int t = tile++;</a:t>
            </a:r>
            <a:r>
              <a:rPr lang="zh-CN" altLang="en-US" sz="1800" b="0" dirty="0">
                <a:latin typeface="Arial" panose="020B0604020202020204" pitchFamily="34" charset="0"/>
                <a:ea typeface="楷体_GB2312" pitchFamily="49" charset="-122"/>
              </a:rPr>
              <a:t> </a:t>
            </a:r>
            <a:r>
              <a:rPr lang="en-US" altLang="zh-CN" sz="1800" b="0" dirty="0">
                <a:latin typeface="Arial" panose="020B0604020202020204" pitchFamily="34" charset="0"/>
                <a:ea typeface="楷体_GB2312" pitchFamily="49" charset="-122"/>
              </a:rPr>
              <a:t>//</a:t>
            </a:r>
            <a:r>
              <a:rPr lang="zh-CN" altLang="en-US" sz="1800" b="0" dirty="0">
                <a:latin typeface="Arial" panose="020B0604020202020204" pitchFamily="34" charset="0"/>
                <a:ea typeface="楷体_GB2312" pitchFamily="49" charset="-122"/>
              </a:rPr>
              <a:t>所使用的三格板的数目</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s = size/2;  // </a:t>
            </a:r>
            <a:r>
              <a:rPr lang="zh-CN" altLang="en-US" sz="1800" b="0" dirty="0">
                <a:latin typeface="Arial" panose="020B0604020202020204" pitchFamily="34" charset="0"/>
                <a:ea typeface="楷体_GB2312" pitchFamily="49" charset="-122"/>
              </a:rPr>
              <a:t>分割棋盘</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b="0" dirty="0">
                <a:solidFill>
                  <a:srgbClr val="FF0000"/>
                </a:solidFill>
                <a:latin typeface="Arial" panose="020B0604020202020204" pitchFamily="34" charset="0"/>
                <a:ea typeface="楷体_GB2312" pitchFamily="49" charset="-122"/>
              </a:rPr>
              <a:t>// </a:t>
            </a:r>
            <a:r>
              <a:rPr lang="zh-CN" altLang="en-US" sz="1800" b="0" dirty="0">
                <a:solidFill>
                  <a:srgbClr val="FF0000"/>
                </a:solidFill>
                <a:latin typeface="Arial" panose="020B0604020202020204" pitchFamily="34" charset="0"/>
                <a:ea typeface="楷体_GB2312" pitchFamily="49" charset="-122"/>
              </a:rPr>
              <a:t>覆盖左上角子棋盘</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dirty="0">
                <a:latin typeface="Arial" panose="020B0604020202020204" pitchFamily="34" charset="0"/>
                <a:ea typeface="楷体_GB2312" pitchFamily="49" charset="-122"/>
              </a:rPr>
              <a:t>if </a:t>
            </a:r>
            <a:r>
              <a:rPr lang="en-US" altLang="zh-CN" sz="1800" b="0" dirty="0">
                <a:latin typeface="Arial" panose="020B0604020202020204" pitchFamily="34" charset="0"/>
                <a:ea typeface="楷体_GB2312" pitchFamily="49" charset="-122"/>
              </a:rPr>
              <a:t>(</a:t>
            </a:r>
            <a:r>
              <a:rPr lang="en-US" altLang="zh-CN" sz="1800" b="0" dirty="0" err="1">
                <a:latin typeface="Arial" panose="020B0604020202020204" pitchFamily="34" charset="0"/>
                <a:ea typeface="楷体_GB2312" pitchFamily="49" charset="-122"/>
              </a:rPr>
              <a:t>dr</a:t>
            </a:r>
            <a:r>
              <a:rPr lang="en-US" altLang="zh-CN" sz="1800" b="0" dirty="0">
                <a:latin typeface="Arial" panose="020B0604020202020204" pitchFamily="34" charset="0"/>
                <a:ea typeface="楷体_GB2312" pitchFamily="49" charset="-122"/>
              </a:rPr>
              <a:t> &lt; tr + s &amp;&amp; dc &lt; </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 s)</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 </a:t>
            </a:r>
            <a:r>
              <a:rPr lang="zh-CN" altLang="en-US" sz="1800" b="0" dirty="0">
                <a:latin typeface="Arial" panose="020B0604020202020204" pitchFamily="34" charset="0"/>
                <a:ea typeface="楷体_GB2312" pitchFamily="49" charset="-122"/>
              </a:rPr>
              <a:t>特殊方格在此棋盘中</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dirty="0" err="1">
                <a:latin typeface="Arial" panose="020B0604020202020204" pitchFamily="34" charset="0"/>
                <a:ea typeface="楷体_GB2312" pitchFamily="49" charset="-122"/>
              </a:rPr>
              <a:t>chessBoard</a:t>
            </a:r>
            <a:r>
              <a:rPr lang="en-US" altLang="zh-CN" sz="1800" b="0" dirty="0">
                <a:latin typeface="Arial" panose="020B0604020202020204" pitchFamily="34" charset="0"/>
                <a:ea typeface="楷体_GB2312" pitchFamily="49" charset="-122"/>
              </a:rPr>
              <a:t>(tr, </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dr</a:t>
            </a:r>
            <a:r>
              <a:rPr lang="en-US" altLang="zh-CN" sz="1800" b="0" dirty="0">
                <a:latin typeface="Arial" panose="020B0604020202020204" pitchFamily="34" charset="0"/>
                <a:ea typeface="楷体_GB2312" pitchFamily="49" charset="-122"/>
              </a:rPr>
              <a:t>, dc, s);</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a:t>
            </a:r>
            <a:r>
              <a:rPr lang="en-US" altLang="zh-CN" sz="1800" dirty="0">
                <a:latin typeface="Arial" panose="020B0604020202020204" pitchFamily="34" charset="0"/>
                <a:ea typeface="楷体_GB2312" pitchFamily="49" charset="-122"/>
              </a:rPr>
              <a:t>else</a:t>
            </a:r>
            <a:r>
              <a:rPr lang="en-US" altLang="zh-CN" sz="1800" b="0" dirty="0">
                <a:latin typeface="Arial" panose="020B0604020202020204" pitchFamily="34" charset="0"/>
                <a:ea typeface="楷体_GB2312" pitchFamily="49" charset="-122"/>
              </a:rPr>
              <a:t> {// </a:t>
            </a:r>
            <a:r>
              <a:rPr lang="zh-CN" altLang="en-US" sz="1800" b="0" dirty="0">
                <a:latin typeface="Arial" panose="020B0604020202020204" pitchFamily="34" charset="0"/>
                <a:ea typeface="楷体_GB2312" pitchFamily="49" charset="-122"/>
              </a:rPr>
              <a:t>此棋盘中无特殊方格</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b="0" dirty="0">
                <a:latin typeface="Arial" panose="020B0604020202020204" pitchFamily="34" charset="0"/>
                <a:ea typeface="楷体_GB2312" pitchFamily="49" charset="-122"/>
              </a:rPr>
              <a:t>// </a:t>
            </a:r>
            <a:r>
              <a:rPr lang="zh-CN" altLang="en-US" sz="1800" b="0" dirty="0">
                <a:latin typeface="Arial" panose="020B0604020202020204" pitchFamily="34" charset="0"/>
                <a:ea typeface="楷体_GB2312" pitchFamily="49" charset="-122"/>
              </a:rPr>
              <a:t>用 </a:t>
            </a:r>
            <a:r>
              <a:rPr lang="en-US" altLang="zh-CN" sz="1800" b="0" dirty="0">
                <a:latin typeface="Arial" panose="020B0604020202020204" pitchFamily="34" charset="0"/>
                <a:ea typeface="楷体_GB2312" pitchFamily="49" charset="-122"/>
              </a:rPr>
              <a:t>t </a:t>
            </a:r>
            <a:r>
              <a:rPr lang="zh-CN" altLang="en-US" sz="1800" b="0" dirty="0">
                <a:latin typeface="Arial" panose="020B0604020202020204" pitchFamily="34" charset="0"/>
                <a:ea typeface="楷体_GB2312" pitchFamily="49" charset="-122"/>
              </a:rPr>
              <a:t>号三格板覆盖右下角</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b="0" dirty="0">
                <a:latin typeface="Arial" panose="020B0604020202020204" pitchFamily="34" charset="0"/>
                <a:ea typeface="楷体_GB2312" pitchFamily="49" charset="-122"/>
              </a:rPr>
              <a:t>board[tr + s - 1][</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 s - 1] = t;</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 </a:t>
            </a:r>
            <a:r>
              <a:rPr lang="zh-CN" altLang="en-US" sz="1800" b="0" dirty="0">
                <a:latin typeface="Arial" panose="020B0604020202020204" pitchFamily="34" charset="0"/>
                <a:ea typeface="楷体_GB2312" pitchFamily="49" charset="-122"/>
              </a:rPr>
              <a:t>覆盖其余方格</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dirty="0" err="1">
                <a:latin typeface="Arial" panose="020B0604020202020204" pitchFamily="34" charset="0"/>
                <a:ea typeface="楷体_GB2312" pitchFamily="49" charset="-122"/>
              </a:rPr>
              <a:t>chessBoard</a:t>
            </a:r>
            <a:r>
              <a:rPr lang="en-US" altLang="zh-CN" sz="1800" b="0" dirty="0">
                <a:latin typeface="Arial" panose="020B0604020202020204" pitchFamily="34" charset="0"/>
                <a:ea typeface="楷体_GB2312" pitchFamily="49" charset="-122"/>
              </a:rPr>
              <a:t>(tr, </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tr+s-1, tc+s-1, s);}</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a:t>
            </a:r>
            <a:r>
              <a:rPr lang="en-US" altLang="zh-CN" sz="1800" b="0" dirty="0">
                <a:solidFill>
                  <a:srgbClr val="FF0000"/>
                </a:solidFill>
                <a:latin typeface="Arial" panose="020B0604020202020204" pitchFamily="34" charset="0"/>
                <a:ea typeface="楷体_GB2312" pitchFamily="49" charset="-122"/>
              </a:rPr>
              <a:t>// </a:t>
            </a:r>
            <a:r>
              <a:rPr lang="zh-CN" altLang="en-US" sz="1800" b="0" dirty="0">
                <a:solidFill>
                  <a:srgbClr val="FF0000"/>
                </a:solidFill>
                <a:latin typeface="Arial" panose="020B0604020202020204" pitchFamily="34" charset="0"/>
                <a:ea typeface="楷体_GB2312" pitchFamily="49" charset="-122"/>
              </a:rPr>
              <a:t>覆盖右上角子棋盘</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dirty="0">
                <a:latin typeface="Arial" panose="020B0604020202020204" pitchFamily="34" charset="0"/>
                <a:ea typeface="楷体_GB2312" pitchFamily="49" charset="-122"/>
              </a:rPr>
              <a:t>if </a:t>
            </a:r>
            <a:r>
              <a:rPr lang="en-US" altLang="zh-CN" sz="1800" b="0" dirty="0">
                <a:latin typeface="Arial" panose="020B0604020202020204" pitchFamily="34" charset="0"/>
                <a:ea typeface="楷体_GB2312" pitchFamily="49" charset="-122"/>
              </a:rPr>
              <a:t>(</a:t>
            </a:r>
            <a:r>
              <a:rPr lang="en-US" altLang="zh-CN" sz="1800" b="0" dirty="0" err="1">
                <a:latin typeface="Arial" panose="020B0604020202020204" pitchFamily="34" charset="0"/>
                <a:ea typeface="楷体_GB2312" pitchFamily="49" charset="-122"/>
              </a:rPr>
              <a:t>dr</a:t>
            </a:r>
            <a:r>
              <a:rPr lang="en-US" altLang="zh-CN" sz="1800" b="0" dirty="0">
                <a:latin typeface="Arial" panose="020B0604020202020204" pitchFamily="34" charset="0"/>
                <a:ea typeface="楷体_GB2312" pitchFamily="49" charset="-122"/>
              </a:rPr>
              <a:t> &lt; tr + s &amp;&amp; dc &gt;= </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 s)</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 </a:t>
            </a:r>
            <a:r>
              <a:rPr lang="zh-CN" altLang="en-US" sz="1800" b="0" dirty="0">
                <a:latin typeface="Arial" panose="020B0604020202020204" pitchFamily="34" charset="0"/>
                <a:ea typeface="楷体_GB2312" pitchFamily="49" charset="-122"/>
              </a:rPr>
              <a:t>特殊方格在此棋盘中</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dirty="0" err="1">
                <a:latin typeface="Arial" panose="020B0604020202020204" pitchFamily="34" charset="0"/>
                <a:ea typeface="楷体_GB2312" pitchFamily="49" charset="-122"/>
              </a:rPr>
              <a:t>chessBoard</a:t>
            </a:r>
            <a:r>
              <a:rPr lang="en-US" altLang="zh-CN" sz="1800" b="0" dirty="0">
                <a:latin typeface="Arial" panose="020B0604020202020204" pitchFamily="34" charset="0"/>
                <a:ea typeface="楷体_GB2312" pitchFamily="49" charset="-122"/>
              </a:rPr>
              <a:t>(tr, </a:t>
            </a:r>
            <a:r>
              <a:rPr lang="en-US" altLang="zh-CN" sz="1800" b="0" dirty="0" err="1">
                <a:latin typeface="Arial" panose="020B0604020202020204" pitchFamily="34" charset="0"/>
                <a:ea typeface="楷体_GB2312" pitchFamily="49" charset="-122"/>
              </a:rPr>
              <a:t>tc+s</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dr</a:t>
            </a:r>
            <a:r>
              <a:rPr lang="en-US" altLang="zh-CN" sz="1800" b="0" dirty="0">
                <a:latin typeface="Arial" panose="020B0604020202020204" pitchFamily="34" charset="0"/>
                <a:ea typeface="楷体_GB2312" pitchFamily="49" charset="-122"/>
              </a:rPr>
              <a:t>, dc, s);</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a:t>
            </a:r>
            <a:r>
              <a:rPr lang="en-US" altLang="zh-CN" sz="1800" dirty="0">
                <a:latin typeface="Arial" panose="020B0604020202020204" pitchFamily="34" charset="0"/>
                <a:ea typeface="楷体_GB2312" pitchFamily="49" charset="-122"/>
              </a:rPr>
              <a:t>else</a:t>
            </a:r>
            <a:r>
              <a:rPr lang="en-US" altLang="zh-CN" sz="1800" b="0" dirty="0">
                <a:latin typeface="Arial" panose="020B0604020202020204" pitchFamily="34" charset="0"/>
                <a:ea typeface="楷体_GB2312" pitchFamily="49" charset="-122"/>
              </a:rPr>
              <a:t> {// </a:t>
            </a:r>
            <a:r>
              <a:rPr lang="zh-CN" altLang="en-US" sz="1800" b="0" dirty="0">
                <a:latin typeface="Arial" panose="020B0604020202020204" pitchFamily="34" charset="0"/>
                <a:ea typeface="楷体_GB2312" pitchFamily="49" charset="-122"/>
              </a:rPr>
              <a:t>此棋盘中无特殊方格</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b="0" dirty="0">
                <a:latin typeface="Arial" panose="020B0604020202020204" pitchFamily="34" charset="0"/>
                <a:ea typeface="楷体_GB2312" pitchFamily="49" charset="-122"/>
              </a:rPr>
              <a:t>// </a:t>
            </a:r>
            <a:r>
              <a:rPr lang="zh-CN" altLang="en-US" sz="1800" b="0" dirty="0">
                <a:latin typeface="Arial" panose="020B0604020202020204" pitchFamily="34" charset="0"/>
                <a:ea typeface="楷体_GB2312" pitchFamily="49" charset="-122"/>
              </a:rPr>
              <a:t>用 </a:t>
            </a:r>
            <a:r>
              <a:rPr lang="en-US" altLang="zh-CN" sz="1800" b="0" dirty="0">
                <a:latin typeface="Arial" panose="020B0604020202020204" pitchFamily="34" charset="0"/>
                <a:ea typeface="楷体_GB2312" pitchFamily="49" charset="-122"/>
              </a:rPr>
              <a:t>t </a:t>
            </a:r>
            <a:r>
              <a:rPr lang="zh-CN" altLang="en-US" sz="1800" b="0" dirty="0">
                <a:latin typeface="Arial" panose="020B0604020202020204" pitchFamily="34" charset="0"/>
                <a:ea typeface="楷体_GB2312" pitchFamily="49" charset="-122"/>
              </a:rPr>
              <a:t>号三格板覆盖左下角</a:t>
            </a:r>
          </a:p>
        </p:txBody>
      </p:sp>
      <p:sp>
        <p:nvSpPr>
          <p:cNvPr id="6" name="Text Box 4">
            <a:extLst>
              <a:ext uri="{FF2B5EF4-FFF2-40B4-BE49-F238E27FC236}">
                <a16:creationId xmlns:a16="http://schemas.microsoft.com/office/drawing/2014/main" id="{5FFEBD43-B87F-4D55-AF76-3E6DD2FAFC4F}"/>
              </a:ext>
            </a:extLst>
          </p:cNvPr>
          <p:cNvSpPr txBox="1"/>
          <p:nvPr/>
        </p:nvSpPr>
        <p:spPr>
          <a:xfrm>
            <a:off x="6855399" y="1021854"/>
            <a:ext cx="4720366" cy="5632311"/>
          </a:xfrm>
          <a:prstGeom prst="rect">
            <a:avLst/>
          </a:prstGeom>
          <a:noFill/>
          <a:ln w="9525">
            <a:solidFill>
              <a:srgbClr val="C00000"/>
            </a:solidFill>
          </a:ln>
        </p:spPr>
        <p:txBody>
          <a:bodyPr wrap="square" lIns="36000" rIns="3600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stStyle>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board[tr + s - 1][</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 s] = t;</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a:t>
            </a:r>
            <a:r>
              <a:rPr lang="zh-CN" altLang="en-US" sz="1800" b="0" dirty="0">
                <a:latin typeface="Arial" panose="020B0604020202020204" pitchFamily="34" charset="0"/>
                <a:ea typeface="楷体_GB2312" pitchFamily="49" charset="-122"/>
              </a:rPr>
              <a:t>覆盖其余方格</a:t>
            </a:r>
          </a:p>
          <a:p>
            <a:pPr marL="0" lvl="0" indent="0" eaLnBrk="1" hangingPunct="1">
              <a:spcBef>
                <a:spcPct val="0"/>
              </a:spcBef>
              <a:buClrTx/>
              <a:buFont typeface="Arial" panose="020B0604020202020204" pitchFamily="34" charset="0"/>
              <a:buNone/>
            </a:pPr>
            <a:r>
              <a:rPr lang="en-US" altLang="zh-CN" sz="1800" dirty="0" err="1">
                <a:latin typeface="Arial" panose="020B0604020202020204" pitchFamily="34" charset="0"/>
                <a:ea typeface="楷体_GB2312" pitchFamily="49" charset="-122"/>
              </a:rPr>
              <a:t>chessBoard</a:t>
            </a:r>
            <a:r>
              <a:rPr lang="en-US" altLang="zh-CN" sz="1800" b="0" dirty="0">
                <a:latin typeface="Arial" panose="020B0604020202020204" pitchFamily="34" charset="0"/>
                <a:ea typeface="楷体_GB2312" pitchFamily="49" charset="-122"/>
              </a:rPr>
              <a:t>(tr, </a:t>
            </a:r>
            <a:r>
              <a:rPr lang="en-US" altLang="zh-CN" sz="1800" b="0" dirty="0" err="1">
                <a:latin typeface="Arial" panose="020B0604020202020204" pitchFamily="34" charset="0"/>
                <a:ea typeface="楷体_GB2312" pitchFamily="49" charset="-122"/>
              </a:rPr>
              <a:t>tc+s</a:t>
            </a:r>
            <a:r>
              <a:rPr lang="en-US" altLang="zh-CN" sz="1800" b="0" dirty="0">
                <a:latin typeface="Arial" panose="020B0604020202020204" pitchFamily="34" charset="0"/>
                <a:ea typeface="楷体_GB2312" pitchFamily="49" charset="-122"/>
              </a:rPr>
              <a:t>, tr+s-1, </a:t>
            </a:r>
            <a:r>
              <a:rPr lang="en-US" altLang="zh-CN" sz="1800" b="0" dirty="0" err="1">
                <a:latin typeface="Arial" panose="020B0604020202020204" pitchFamily="34" charset="0"/>
                <a:ea typeface="楷体_GB2312" pitchFamily="49" charset="-122"/>
              </a:rPr>
              <a:t>tc+s</a:t>
            </a:r>
            <a:r>
              <a:rPr lang="en-US" altLang="zh-CN" sz="1800" b="0" dirty="0">
                <a:latin typeface="Arial" panose="020B0604020202020204" pitchFamily="34" charset="0"/>
                <a:ea typeface="楷体_GB2312" pitchFamily="49" charset="-122"/>
              </a:rPr>
              <a:t>, s);}</a:t>
            </a:r>
          </a:p>
          <a:p>
            <a:pPr marL="0" lvl="0" indent="0" eaLnBrk="1" hangingPunct="1">
              <a:spcBef>
                <a:spcPct val="0"/>
              </a:spcBef>
              <a:buClrTx/>
              <a:buFont typeface="Arial" panose="020B0604020202020204" pitchFamily="34" charset="0"/>
              <a:buNone/>
            </a:pPr>
            <a:r>
              <a:rPr lang="en-US" altLang="zh-CN" sz="1800" b="0" dirty="0">
                <a:solidFill>
                  <a:srgbClr val="FF0000"/>
                </a:solidFill>
                <a:latin typeface="Arial" panose="020B0604020202020204" pitchFamily="34" charset="0"/>
                <a:ea typeface="楷体_GB2312" pitchFamily="49" charset="-122"/>
              </a:rPr>
              <a:t>// </a:t>
            </a:r>
            <a:r>
              <a:rPr lang="zh-CN" altLang="en-US" sz="1800" b="0" dirty="0">
                <a:solidFill>
                  <a:srgbClr val="FF0000"/>
                </a:solidFill>
                <a:latin typeface="Arial" panose="020B0604020202020204" pitchFamily="34" charset="0"/>
                <a:ea typeface="楷体_GB2312" pitchFamily="49" charset="-122"/>
              </a:rPr>
              <a:t>覆盖左下角子棋盘</a:t>
            </a:r>
          </a:p>
          <a:p>
            <a:pPr marL="0" lvl="0" indent="0" eaLnBrk="1" hangingPunct="1">
              <a:spcBef>
                <a:spcPct val="0"/>
              </a:spcBef>
              <a:buClrTx/>
              <a:buFont typeface="Arial" panose="020B0604020202020204" pitchFamily="34" charset="0"/>
              <a:buNone/>
            </a:pPr>
            <a:r>
              <a:rPr lang="en-US" altLang="zh-CN" sz="1800" dirty="0">
                <a:latin typeface="Arial" panose="020B0604020202020204" pitchFamily="34" charset="0"/>
                <a:ea typeface="楷体_GB2312" pitchFamily="49" charset="-122"/>
              </a:rPr>
              <a:t>if</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dr</a:t>
            </a:r>
            <a:r>
              <a:rPr lang="en-US" altLang="zh-CN" sz="1800" b="0" dirty="0">
                <a:latin typeface="Arial" panose="020B0604020202020204" pitchFamily="34" charset="0"/>
                <a:ea typeface="楷体_GB2312" pitchFamily="49" charset="-122"/>
              </a:rPr>
              <a:t> &gt;= tr + s &amp;&amp; dc &lt; </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 s)</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 </a:t>
            </a:r>
            <a:r>
              <a:rPr lang="zh-CN" altLang="en-US" sz="1800" b="0" dirty="0">
                <a:latin typeface="Arial" panose="020B0604020202020204" pitchFamily="34" charset="0"/>
                <a:ea typeface="楷体_GB2312" pitchFamily="49" charset="-122"/>
              </a:rPr>
              <a:t>特殊方格在此棋盘中</a:t>
            </a:r>
          </a:p>
          <a:p>
            <a:pPr marL="0" lvl="0" indent="0" eaLnBrk="1" hangingPunct="1">
              <a:spcBef>
                <a:spcPct val="0"/>
              </a:spcBef>
              <a:buClrTx/>
              <a:buFont typeface="Arial" panose="020B0604020202020204" pitchFamily="34" charset="0"/>
              <a:buNone/>
            </a:pPr>
            <a:r>
              <a:rPr lang="en-US" altLang="zh-CN" sz="1800" dirty="0">
                <a:latin typeface="Arial" panose="020B0604020202020204" pitchFamily="34" charset="0"/>
                <a:ea typeface="楷体_GB2312" pitchFamily="49" charset="-122"/>
              </a:rPr>
              <a:t>   </a:t>
            </a:r>
            <a:r>
              <a:rPr lang="en-US" altLang="zh-CN" sz="1800" dirty="0" err="1">
                <a:latin typeface="Arial" panose="020B0604020202020204" pitchFamily="34" charset="0"/>
                <a:ea typeface="楷体_GB2312" pitchFamily="49" charset="-122"/>
              </a:rPr>
              <a:t>chessBoard</a:t>
            </a:r>
            <a:r>
              <a:rPr lang="en-US" altLang="zh-CN" sz="1800" b="0" dirty="0">
                <a:latin typeface="Arial" panose="020B0604020202020204" pitchFamily="34" charset="0"/>
                <a:ea typeface="楷体_GB2312" pitchFamily="49" charset="-122"/>
              </a:rPr>
              <a:t>(</a:t>
            </a:r>
            <a:r>
              <a:rPr lang="en-US" altLang="zh-CN" sz="1800" b="0" dirty="0" err="1">
                <a:latin typeface="Arial" panose="020B0604020202020204" pitchFamily="34" charset="0"/>
                <a:ea typeface="楷体_GB2312" pitchFamily="49" charset="-122"/>
              </a:rPr>
              <a:t>tr+s</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dr</a:t>
            </a:r>
            <a:r>
              <a:rPr lang="en-US" altLang="zh-CN" sz="1800" b="0" dirty="0">
                <a:latin typeface="Arial" panose="020B0604020202020204" pitchFamily="34" charset="0"/>
                <a:ea typeface="楷体_GB2312" pitchFamily="49" charset="-122"/>
              </a:rPr>
              <a:t>, dc, s);</a:t>
            </a:r>
          </a:p>
          <a:p>
            <a:pPr marL="0" lvl="0" indent="0" eaLnBrk="1" hangingPunct="1">
              <a:spcBef>
                <a:spcPct val="0"/>
              </a:spcBef>
              <a:buClrTx/>
              <a:buFont typeface="Arial" panose="020B0604020202020204" pitchFamily="34" charset="0"/>
              <a:buNone/>
            </a:pPr>
            <a:r>
              <a:rPr lang="en-US" altLang="zh-CN" sz="1800" dirty="0">
                <a:latin typeface="Arial" panose="020B0604020202020204" pitchFamily="34" charset="0"/>
                <a:ea typeface="楷体_GB2312" pitchFamily="49" charset="-122"/>
              </a:rPr>
              <a:t>else</a:t>
            </a:r>
            <a:r>
              <a:rPr lang="en-US" altLang="zh-CN" sz="1800" b="0" dirty="0">
                <a:latin typeface="Arial" panose="020B0604020202020204" pitchFamily="34" charset="0"/>
                <a:ea typeface="楷体_GB2312" pitchFamily="49" charset="-122"/>
              </a:rPr>
              <a:t> {// </a:t>
            </a:r>
            <a:r>
              <a:rPr lang="zh-CN" altLang="en-US" sz="1800" b="0" dirty="0">
                <a:latin typeface="Arial" panose="020B0604020202020204" pitchFamily="34" charset="0"/>
                <a:ea typeface="楷体_GB2312" pitchFamily="49" charset="-122"/>
              </a:rPr>
              <a:t>用 </a:t>
            </a:r>
            <a:r>
              <a:rPr lang="en-US" altLang="zh-CN" sz="1800" b="0" dirty="0">
                <a:latin typeface="Arial" panose="020B0604020202020204" pitchFamily="34" charset="0"/>
                <a:ea typeface="楷体_GB2312" pitchFamily="49" charset="-122"/>
              </a:rPr>
              <a:t>t </a:t>
            </a:r>
            <a:r>
              <a:rPr lang="zh-CN" altLang="en-US" sz="1800" b="0" dirty="0">
                <a:latin typeface="Arial" panose="020B0604020202020204" pitchFamily="34" charset="0"/>
                <a:ea typeface="楷体_GB2312" pitchFamily="49" charset="-122"/>
              </a:rPr>
              <a:t>号三格板覆盖右上角</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b="0" dirty="0">
                <a:latin typeface="Arial" panose="020B0604020202020204" pitchFamily="34" charset="0"/>
                <a:ea typeface="楷体_GB2312" pitchFamily="49" charset="-122"/>
              </a:rPr>
              <a:t>board[tr + s][</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 s - 1] = t;</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 </a:t>
            </a:r>
            <a:r>
              <a:rPr lang="zh-CN" altLang="en-US" sz="1800" b="0" dirty="0">
                <a:latin typeface="Arial" panose="020B0604020202020204" pitchFamily="34" charset="0"/>
                <a:ea typeface="楷体_GB2312" pitchFamily="49" charset="-122"/>
              </a:rPr>
              <a:t>覆盖其余方格</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dirty="0" err="1">
                <a:latin typeface="Arial" panose="020B0604020202020204" pitchFamily="34" charset="0"/>
                <a:ea typeface="楷体_GB2312" pitchFamily="49" charset="-122"/>
              </a:rPr>
              <a:t>chessBoard</a:t>
            </a:r>
            <a:r>
              <a:rPr lang="en-US" altLang="zh-CN" sz="1800" b="0" dirty="0">
                <a:latin typeface="Arial" panose="020B0604020202020204" pitchFamily="34" charset="0"/>
                <a:ea typeface="楷体_GB2312" pitchFamily="49" charset="-122"/>
              </a:rPr>
              <a:t>(</a:t>
            </a:r>
            <a:r>
              <a:rPr lang="en-US" altLang="zh-CN" sz="1800" b="0" dirty="0" err="1">
                <a:latin typeface="Arial" panose="020B0604020202020204" pitchFamily="34" charset="0"/>
                <a:ea typeface="楷体_GB2312" pitchFamily="49" charset="-122"/>
              </a:rPr>
              <a:t>tr+s</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tr+s</a:t>
            </a:r>
            <a:r>
              <a:rPr lang="en-US" altLang="zh-CN" sz="1800" b="0" dirty="0">
                <a:latin typeface="Arial" panose="020B0604020202020204" pitchFamily="34" charset="0"/>
                <a:ea typeface="楷体_GB2312" pitchFamily="49" charset="-122"/>
              </a:rPr>
              <a:t>, tc+s-1, s);}</a:t>
            </a:r>
          </a:p>
          <a:p>
            <a:pPr marL="0" lvl="0" indent="0" eaLnBrk="1" hangingPunct="1">
              <a:spcBef>
                <a:spcPct val="0"/>
              </a:spcBef>
              <a:buClrTx/>
              <a:buFont typeface="Arial" panose="020B0604020202020204" pitchFamily="34" charset="0"/>
              <a:buNone/>
            </a:pPr>
            <a:r>
              <a:rPr lang="en-US" altLang="zh-CN" sz="1800" b="0" dirty="0">
                <a:solidFill>
                  <a:srgbClr val="FF0000"/>
                </a:solidFill>
                <a:latin typeface="Arial" panose="020B0604020202020204" pitchFamily="34" charset="0"/>
                <a:ea typeface="楷体_GB2312" pitchFamily="49" charset="-122"/>
              </a:rPr>
              <a:t>// </a:t>
            </a:r>
            <a:r>
              <a:rPr lang="zh-CN" altLang="en-US" sz="1800" b="0" dirty="0">
                <a:solidFill>
                  <a:srgbClr val="FF0000"/>
                </a:solidFill>
                <a:latin typeface="Arial" panose="020B0604020202020204" pitchFamily="34" charset="0"/>
                <a:ea typeface="楷体_GB2312" pitchFamily="49" charset="-122"/>
              </a:rPr>
              <a:t>覆盖右下角子棋盘</a:t>
            </a:r>
          </a:p>
          <a:p>
            <a:pPr marL="0" lvl="0" indent="0" eaLnBrk="1" hangingPunct="1">
              <a:spcBef>
                <a:spcPct val="0"/>
              </a:spcBef>
              <a:buClrTx/>
              <a:buFont typeface="Arial" panose="020B0604020202020204" pitchFamily="34" charset="0"/>
              <a:buNone/>
            </a:pPr>
            <a:r>
              <a:rPr lang="en-US" altLang="zh-CN" sz="1800" dirty="0">
                <a:latin typeface="Arial" panose="020B0604020202020204" pitchFamily="34" charset="0"/>
                <a:ea typeface="楷体_GB2312" pitchFamily="49" charset="-122"/>
              </a:rPr>
              <a:t>if</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dr</a:t>
            </a:r>
            <a:r>
              <a:rPr lang="en-US" altLang="zh-CN" sz="1800" b="0" dirty="0">
                <a:latin typeface="Arial" panose="020B0604020202020204" pitchFamily="34" charset="0"/>
                <a:ea typeface="楷体_GB2312" pitchFamily="49" charset="-122"/>
              </a:rPr>
              <a:t> &gt;= tr + s &amp;&amp; dc &gt;= </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 s)</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 </a:t>
            </a:r>
            <a:r>
              <a:rPr lang="zh-CN" altLang="en-US" sz="1800" b="0" dirty="0">
                <a:latin typeface="Arial" panose="020B0604020202020204" pitchFamily="34" charset="0"/>
                <a:ea typeface="楷体_GB2312" pitchFamily="49" charset="-122"/>
              </a:rPr>
              <a:t>特殊方格在此棋盘中</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dirty="0" err="1">
                <a:latin typeface="Arial" panose="020B0604020202020204" pitchFamily="34" charset="0"/>
                <a:ea typeface="楷体_GB2312" pitchFamily="49" charset="-122"/>
              </a:rPr>
              <a:t>chessBoard</a:t>
            </a:r>
            <a:r>
              <a:rPr lang="en-US" altLang="zh-CN" sz="1800" b="0" dirty="0">
                <a:latin typeface="Arial" panose="020B0604020202020204" pitchFamily="34" charset="0"/>
                <a:ea typeface="楷体_GB2312" pitchFamily="49" charset="-122"/>
              </a:rPr>
              <a:t>(</a:t>
            </a:r>
            <a:r>
              <a:rPr lang="en-US" altLang="zh-CN" sz="1800" b="0" dirty="0" err="1">
                <a:latin typeface="Arial" panose="020B0604020202020204" pitchFamily="34" charset="0"/>
                <a:ea typeface="楷体_GB2312" pitchFamily="49" charset="-122"/>
              </a:rPr>
              <a:t>tr+s</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tc+s</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dr</a:t>
            </a:r>
            <a:r>
              <a:rPr lang="en-US" altLang="zh-CN" sz="1800" b="0" dirty="0">
                <a:latin typeface="Arial" panose="020B0604020202020204" pitchFamily="34" charset="0"/>
                <a:ea typeface="楷体_GB2312" pitchFamily="49" charset="-122"/>
              </a:rPr>
              <a:t>, dc, s);</a:t>
            </a:r>
          </a:p>
          <a:p>
            <a:pPr marL="0" lvl="0" indent="0" eaLnBrk="1" hangingPunct="1">
              <a:spcBef>
                <a:spcPct val="0"/>
              </a:spcBef>
              <a:buClrTx/>
              <a:buFont typeface="Arial" panose="020B0604020202020204" pitchFamily="34" charset="0"/>
              <a:buNone/>
            </a:pPr>
            <a:r>
              <a:rPr lang="en-US" altLang="zh-CN" sz="1800" dirty="0">
                <a:latin typeface="Arial" panose="020B0604020202020204" pitchFamily="34" charset="0"/>
                <a:ea typeface="楷体_GB2312" pitchFamily="49" charset="-122"/>
              </a:rPr>
              <a:t>else</a:t>
            </a:r>
            <a:r>
              <a:rPr lang="en-US" altLang="zh-CN" sz="1800" b="0" dirty="0">
                <a:latin typeface="Arial" panose="020B0604020202020204" pitchFamily="34" charset="0"/>
                <a:ea typeface="楷体_GB2312" pitchFamily="49" charset="-122"/>
              </a:rPr>
              <a:t> {// </a:t>
            </a:r>
            <a:r>
              <a:rPr lang="zh-CN" altLang="en-US" sz="1800" b="0" dirty="0">
                <a:latin typeface="Arial" panose="020B0604020202020204" pitchFamily="34" charset="0"/>
                <a:ea typeface="楷体_GB2312" pitchFamily="49" charset="-122"/>
              </a:rPr>
              <a:t>用 </a:t>
            </a:r>
            <a:r>
              <a:rPr lang="en-US" altLang="zh-CN" sz="1800" b="0" dirty="0">
                <a:latin typeface="Arial" panose="020B0604020202020204" pitchFamily="34" charset="0"/>
                <a:ea typeface="楷体_GB2312" pitchFamily="49" charset="-122"/>
              </a:rPr>
              <a:t>t </a:t>
            </a:r>
            <a:r>
              <a:rPr lang="zh-CN" altLang="en-US" sz="1800" b="0" dirty="0">
                <a:latin typeface="Arial" panose="020B0604020202020204" pitchFamily="34" charset="0"/>
                <a:ea typeface="楷体_GB2312" pitchFamily="49" charset="-122"/>
              </a:rPr>
              <a:t>号三格板覆盖左上角</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b="0" dirty="0">
                <a:latin typeface="Arial" panose="020B0604020202020204" pitchFamily="34" charset="0"/>
                <a:ea typeface="楷体_GB2312" pitchFamily="49" charset="-122"/>
              </a:rPr>
              <a:t>board[tr + s][</a:t>
            </a: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 + s] = t;</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 </a:t>
            </a:r>
            <a:r>
              <a:rPr lang="zh-CN" altLang="en-US" sz="1800" b="0" dirty="0">
                <a:latin typeface="Arial" panose="020B0604020202020204" pitchFamily="34" charset="0"/>
                <a:ea typeface="楷体_GB2312" pitchFamily="49" charset="-122"/>
              </a:rPr>
              <a:t>覆盖其余方格</a:t>
            </a:r>
          </a:p>
          <a:p>
            <a:pPr marL="0" lvl="0" indent="0" eaLnBrk="1" hangingPunct="1">
              <a:spcBef>
                <a:spcPct val="0"/>
              </a:spcBef>
              <a:buClrTx/>
              <a:buFont typeface="Arial" panose="020B0604020202020204" pitchFamily="34" charset="0"/>
              <a:buNone/>
            </a:pPr>
            <a:r>
              <a:rPr lang="zh-CN" altLang="en-US" sz="1800" b="0" dirty="0">
                <a:latin typeface="Arial" panose="020B0604020202020204" pitchFamily="34" charset="0"/>
                <a:ea typeface="楷体_GB2312" pitchFamily="49" charset="-122"/>
              </a:rPr>
              <a:t>         </a:t>
            </a:r>
            <a:r>
              <a:rPr lang="en-US" altLang="zh-CN" sz="1800" dirty="0" err="1">
                <a:latin typeface="Arial" panose="020B0604020202020204" pitchFamily="34" charset="0"/>
                <a:ea typeface="楷体_GB2312" pitchFamily="49" charset="-122"/>
              </a:rPr>
              <a:t>chessBoard</a:t>
            </a:r>
            <a:r>
              <a:rPr lang="en-US" altLang="zh-CN" sz="1800" b="0" dirty="0">
                <a:latin typeface="Arial" panose="020B0604020202020204" pitchFamily="34" charset="0"/>
                <a:ea typeface="楷体_GB2312" pitchFamily="49" charset="-122"/>
              </a:rPr>
              <a:t>(</a:t>
            </a:r>
            <a:r>
              <a:rPr lang="en-US" altLang="zh-CN" sz="1800" b="0" dirty="0" err="1">
                <a:latin typeface="Arial" panose="020B0604020202020204" pitchFamily="34" charset="0"/>
                <a:ea typeface="楷体_GB2312" pitchFamily="49" charset="-122"/>
              </a:rPr>
              <a:t>tr+s</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tc+s</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tr+s</a:t>
            </a:r>
            <a:r>
              <a:rPr lang="en-US" altLang="zh-CN" sz="1800" b="0" dirty="0">
                <a:latin typeface="Arial" panose="020B0604020202020204" pitchFamily="34" charset="0"/>
                <a:ea typeface="楷体_GB2312" pitchFamily="49" charset="-122"/>
              </a:rPr>
              <a:t>, </a:t>
            </a:r>
            <a:r>
              <a:rPr lang="en-US" altLang="zh-CN" sz="1800" b="0" dirty="0" err="1">
                <a:latin typeface="Arial" panose="020B0604020202020204" pitchFamily="34" charset="0"/>
                <a:ea typeface="楷体_GB2312" pitchFamily="49" charset="-122"/>
              </a:rPr>
              <a:t>tc+s</a:t>
            </a:r>
            <a:r>
              <a:rPr lang="en-US" altLang="zh-CN" sz="1800" b="0" dirty="0">
                <a:latin typeface="Arial" panose="020B0604020202020204" pitchFamily="34" charset="0"/>
                <a:ea typeface="楷体_GB2312" pitchFamily="49" charset="-122"/>
              </a:rPr>
              <a:t>, s);}</a:t>
            </a:r>
          </a:p>
          <a:p>
            <a:pPr marL="0" lvl="0" indent="0" eaLnBrk="1" hangingPunct="1">
              <a:spcBef>
                <a:spcPct val="0"/>
              </a:spcBef>
              <a:buClrTx/>
              <a:buFont typeface="Arial" panose="020B0604020202020204" pitchFamily="34" charset="0"/>
              <a:buNone/>
            </a:pPr>
            <a:r>
              <a:rPr lang="en-US" altLang="zh-CN" sz="1800" b="0" dirty="0">
                <a:latin typeface="Arial" panose="020B0604020202020204" pitchFamily="34" charset="0"/>
                <a:ea typeface="楷体_GB2312" pitchFamily="49" charset="-122"/>
              </a:rPr>
              <a:t>   }</a:t>
            </a:r>
          </a:p>
        </p:txBody>
      </p:sp>
      <p:sp>
        <p:nvSpPr>
          <p:cNvPr id="7" name="AutoShape 6">
            <a:extLst>
              <a:ext uri="{FF2B5EF4-FFF2-40B4-BE49-F238E27FC236}">
                <a16:creationId xmlns:a16="http://schemas.microsoft.com/office/drawing/2014/main" id="{D5272EE7-653C-408B-A369-58B0758AA0F1}"/>
              </a:ext>
            </a:extLst>
          </p:cNvPr>
          <p:cNvSpPr/>
          <p:nvPr/>
        </p:nvSpPr>
        <p:spPr>
          <a:xfrm>
            <a:off x="4658690" y="2148943"/>
            <a:ext cx="2116761" cy="2299220"/>
          </a:xfrm>
          <a:prstGeom prst="wedgeRectCallout">
            <a:avLst>
              <a:gd name="adj1" fmla="val -43267"/>
              <a:gd name="adj2" fmla="val -84820"/>
            </a:avLst>
          </a:prstGeom>
          <a:solidFill>
            <a:srgbClr val="FFFFCC"/>
          </a:solidFill>
          <a:ln w="9525" cap="flat" cmpd="sng">
            <a:solidFill>
              <a:srgbClr val="990000"/>
            </a:solidFill>
            <a:prstDash val="solid"/>
            <a:miter/>
            <a:headEnd type="none" w="med" len="med"/>
            <a:tailEnd type="none" w="med" len="med"/>
          </a:ln>
        </p:spPr>
        <p:txBody>
          <a:bodyPr wrap="square" lIns="90000" tIns="46800" rIns="90000" bIns="46800" anchor="ct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stStyle>
          <a:p>
            <a:pPr marL="0" lvl="0" indent="0">
              <a:lnSpc>
                <a:spcPct val="115000"/>
              </a:lnSpc>
              <a:spcBef>
                <a:spcPct val="0"/>
              </a:spcBef>
              <a:buClrTx/>
              <a:buFontTx/>
              <a:buNone/>
            </a:pPr>
            <a:r>
              <a:rPr lang="en-US" altLang="zh-CN" sz="1800" b="0" dirty="0">
                <a:latin typeface="Arial" panose="020B0604020202020204" pitchFamily="34" charset="0"/>
                <a:ea typeface="楷体_GB2312" pitchFamily="49" charset="-122"/>
              </a:rPr>
              <a:t>tr:</a:t>
            </a:r>
            <a:r>
              <a:rPr lang="zh-CN" altLang="en-US" sz="1800" b="0" dirty="0">
                <a:latin typeface="Arial" panose="020B0604020202020204" pitchFamily="34" charset="0"/>
                <a:ea typeface="楷体_GB2312" pitchFamily="49" charset="-122"/>
              </a:rPr>
              <a:t>左上角方格行</a:t>
            </a:r>
          </a:p>
          <a:p>
            <a:pPr marL="0" lvl="0" indent="0">
              <a:lnSpc>
                <a:spcPct val="115000"/>
              </a:lnSpc>
              <a:spcBef>
                <a:spcPct val="0"/>
              </a:spcBef>
              <a:buClrTx/>
              <a:buFontTx/>
              <a:buNone/>
            </a:pPr>
            <a:r>
              <a:rPr lang="en-US" altLang="zh-CN" sz="1800" b="0" dirty="0" err="1">
                <a:latin typeface="Arial" panose="020B0604020202020204" pitchFamily="34" charset="0"/>
                <a:ea typeface="楷体_GB2312" pitchFamily="49" charset="-122"/>
              </a:rPr>
              <a:t>tc</a:t>
            </a:r>
            <a:r>
              <a:rPr lang="en-US" altLang="zh-CN" sz="1800" b="0" dirty="0">
                <a:latin typeface="Arial" panose="020B0604020202020204" pitchFamily="34" charset="0"/>
                <a:ea typeface="楷体_GB2312" pitchFamily="49" charset="-122"/>
              </a:rPr>
              <a:t>:</a:t>
            </a:r>
            <a:r>
              <a:rPr lang="zh-CN" altLang="en-US" sz="1800" b="0" dirty="0">
                <a:latin typeface="Arial" panose="020B0604020202020204" pitchFamily="34" charset="0"/>
                <a:ea typeface="楷体_GB2312" pitchFamily="49" charset="-122"/>
              </a:rPr>
              <a:t>左上角方格列</a:t>
            </a:r>
          </a:p>
          <a:p>
            <a:pPr marL="0" lvl="0" indent="0">
              <a:lnSpc>
                <a:spcPct val="115000"/>
              </a:lnSpc>
              <a:spcBef>
                <a:spcPct val="0"/>
              </a:spcBef>
              <a:buClrTx/>
              <a:buFontTx/>
              <a:buNone/>
            </a:pPr>
            <a:r>
              <a:rPr lang="en-US" altLang="zh-CN" sz="1800" b="0" dirty="0" err="1">
                <a:latin typeface="Arial" panose="020B0604020202020204" pitchFamily="34" charset="0"/>
                <a:ea typeface="楷体_GB2312" pitchFamily="49" charset="-122"/>
              </a:rPr>
              <a:t>dr</a:t>
            </a:r>
            <a:r>
              <a:rPr lang="en-US" altLang="zh-CN" sz="1800" b="0" dirty="0">
                <a:latin typeface="Arial" panose="020B0604020202020204" pitchFamily="34" charset="0"/>
                <a:ea typeface="楷体_GB2312" pitchFamily="49" charset="-122"/>
              </a:rPr>
              <a:t>:</a:t>
            </a:r>
            <a:r>
              <a:rPr lang="zh-CN" altLang="en-US" sz="1800" b="0" dirty="0">
                <a:latin typeface="Arial" panose="020B0604020202020204" pitchFamily="34" charset="0"/>
                <a:ea typeface="楷体_GB2312" pitchFamily="49" charset="-122"/>
              </a:rPr>
              <a:t>残缺方格行</a:t>
            </a:r>
          </a:p>
          <a:p>
            <a:pPr marL="0" lvl="0" indent="0">
              <a:lnSpc>
                <a:spcPct val="115000"/>
              </a:lnSpc>
              <a:spcBef>
                <a:spcPct val="0"/>
              </a:spcBef>
              <a:buClrTx/>
              <a:buFontTx/>
              <a:buNone/>
            </a:pPr>
            <a:r>
              <a:rPr lang="en-US" altLang="zh-CN" sz="1800" b="0" dirty="0">
                <a:latin typeface="Arial" panose="020B0604020202020204" pitchFamily="34" charset="0"/>
                <a:ea typeface="楷体_GB2312" pitchFamily="49" charset="-122"/>
              </a:rPr>
              <a:t>dc:</a:t>
            </a:r>
            <a:r>
              <a:rPr lang="zh-CN" altLang="en-US" sz="1800" b="0" dirty="0">
                <a:latin typeface="Arial" panose="020B0604020202020204" pitchFamily="34" charset="0"/>
                <a:ea typeface="楷体_GB2312" pitchFamily="49" charset="-122"/>
              </a:rPr>
              <a:t>残缺方格列</a:t>
            </a:r>
          </a:p>
          <a:p>
            <a:pPr marL="0" lvl="0" indent="0">
              <a:lnSpc>
                <a:spcPct val="115000"/>
              </a:lnSpc>
              <a:spcBef>
                <a:spcPct val="0"/>
              </a:spcBef>
              <a:buClrTx/>
              <a:buFontTx/>
              <a:buNone/>
            </a:pPr>
            <a:r>
              <a:rPr lang="en-US" altLang="zh-CN" sz="1800" b="0" dirty="0">
                <a:latin typeface="Arial" panose="020B0604020202020204" pitchFamily="34" charset="0"/>
                <a:ea typeface="楷体_GB2312" pitchFamily="49" charset="-122"/>
              </a:rPr>
              <a:t>size:</a:t>
            </a:r>
            <a:r>
              <a:rPr lang="zh-CN" altLang="en-US" sz="1800" b="0" dirty="0">
                <a:latin typeface="Arial" panose="020B0604020202020204" pitchFamily="34" charset="0"/>
                <a:ea typeface="楷体_GB2312" pitchFamily="49" charset="-122"/>
              </a:rPr>
              <a:t>棋盘行数</a:t>
            </a:r>
          </a:p>
          <a:p>
            <a:pPr marL="0" lvl="0" indent="0">
              <a:lnSpc>
                <a:spcPct val="115000"/>
              </a:lnSpc>
              <a:spcBef>
                <a:spcPct val="0"/>
              </a:spcBef>
              <a:buClrTx/>
              <a:buFontTx/>
              <a:buNone/>
            </a:pPr>
            <a:r>
              <a:rPr lang="en-US" altLang="zh-CN" sz="1800" b="0" dirty="0">
                <a:latin typeface="Arial" panose="020B0604020202020204" pitchFamily="34" charset="0"/>
                <a:ea typeface="楷体_GB2312" pitchFamily="49" charset="-122"/>
              </a:rPr>
              <a:t>Board:</a:t>
            </a:r>
            <a:r>
              <a:rPr lang="zh-CN" altLang="en-US" sz="1800" b="0" dirty="0">
                <a:latin typeface="Arial" panose="020B0604020202020204" pitchFamily="34" charset="0"/>
                <a:ea typeface="楷体_GB2312" pitchFamily="49" charset="-122"/>
              </a:rPr>
              <a:t>为全局变量</a:t>
            </a:r>
          </a:p>
          <a:p>
            <a:pPr marL="0" lvl="0" indent="0">
              <a:lnSpc>
                <a:spcPct val="115000"/>
              </a:lnSpc>
              <a:spcBef>
                <a:spcPct val="0"/>
              </a:spcBef>
              <a:buClrTx/>
              <a:buFontTx/>
              <a:buNone/>
            </a:pPr>
            <a:r>
              <a:rPr lang="zh-CN" altLang="en-US" sz="1800" b="0" dirty="0">
                <a:latin typeface="Arial" panose="020B0604020202020204" pitchFamily="34" charset="0"/>
                <a:ea typeface="楷体_GB2312" pitchFamily="49" charset="-122"/>
              </a:rPr>
              <a:t>二维数组表示棋盘</a:t>
            </a:r>
          </a:p>
        </p:txBody>
      </p:sp>
      <p:sp>
        <p:nvSpPr>
          <p:cNvPr id="15" name="矩形 14">
            <a:extLst>
              <a:ext uri="{FF2B5EF4-FFF2-40B4-BE49-F238E27FC236}">
                <a16:creationId xmlns:a16="http://schemas.microsoft.com/office/drawing/2014/main" id="{82DB910D-8351-4D56-9D2F-6C82E598EB9D}"/>
              </a:ext>
            </a:extLst>
          </p:cNvPr>
          <p:cNvSpPr>
            <a:spLocks noChangeArrowheads="1"/>
          </p:cNvSpPr>
          <p:nvPr/>
        </p:nvSpPr>
        <p:spPr bwMode="auto">
          <a:xfrm>
            <a:off x="4772565" y="241187"/>
            <a:ext cx="26468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棋盘覆盖算法</a:t>
            </a:r>
          </a:p>
        </p:txBody>
      </p:sp>
      <p:pic>
        <p:nvPicPr>
          <p:cNvPr id="20" name="图片 19">
            <a:extLst>
              <a:ext uri="{FF2B5EF4-FFF2-40B4-BE49-F238E27FC236}">
                <a16:creationId xmlns:a16="http://schemas.microsoft.com/office/drawing/2014/main" id="{C20CCA72-B732-4456-B0EA-517D18DC99EB}"/>
              </a:ext>
            </a:extLst>
          </p:cNvPr>
          <p:cNvPicPr>
            <a:picLocks noChangeAspect="1"/>
          </p:cNvPicPr>
          <p:nvPr/>
        </p:nvPicPr>
        <p:blipFill>
          <a:blip r:embed="rId3"/>
          <a:stretch>
            <a:fillRect/>
          </a:stretch>
        </p:blipFill>
        <p:spPr>
          <a:xfrm>
            <a:off x="10689502" y="241187"/>
            <a:ext cx="1127149" cy="1325162"/>
          </a:xfrm>
          <a:prstGeom prst="rect">
            <a:avLst/>
          </a:prstGeom>
        </p:spPr>
      </p:pic>
      <p:sp>
        <p:nvSpPr>
          <p:cNvPr id="22" name="文本框 21">
            <a:extLst>
              <a:ext uri="{FF2B5EF4-FFF2-40B4-BE49-F238E27FC236}">
                <a16:creationId xmlns:a16="http://schemas.microsoft.com/office/drawing/2014/main" id="{9D5B235C-B386-40F0-8677-B6F7A92B9D76}"/>
              </a:ext>
            </a:extLst>
          </p:cNvPr>
          <p:cNvSpPr txBox="1"/>
          <p:nvPr/>
        </p:nvSpPr>
        <p:spPr>
          <a:xfrm>
            <a:off x="7802554" y="406907"/>
            <a:ext cx="2886948" cy="369332"/>
          </a:xfrm>
          <a:prstGeom prst="rect">
            <a:avLst/>
          </a:prstGeom>
          <a:noFill/>
        </p:spPr>
        <p:txBody>
          <a:bodyPr wrap="square">
            <a:spAutoFit/>
          </a:bodyPr>
          <a:lstStyle/>
          <a:p>
            <a:r>
              <a:rPr lang="en-US" altLang="zh-CN" dirty="0" err="1"/>
              <a:t>ChessBoard</a:t>
            </a:r>
            <a:r>
              <a:rPr lang="en-US" altLang="zh-CN" dirty="0"/>
              <a:t>(0,0,2,3,SIZE);  </a:t>
            </a:r>
          </a:p>
        </p:txBody>
      </p:sp>
    </p:spTree>
    <p:extLst>
      <p:ext uri="{BB962C8B-B14F-4D97-AF65-F5344CB8AC3E}">
        <p14:creationId xmlns:p14="http://schemas.microsoft.com/office/powerpoint/2010/main" val="216057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4"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5"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63976" y="296353"/>
            <a:ext cx="11864048" cy="6265294"/>
            <a:chOff x="4274512" y="434156"/>
            <a:chExt cx="2505211" cy="5766350"/>
          </a:xfrm>
        </p:grpSpPr>
        <p:sp>
          <p:nvSpPr>
            <p:cNvPr id="20" name="矩形 19"/>
            <p:cNvSpPr/>
            <p:nvPr/>
          </p:nvSpPr>
          <p:spPr>
            <a:xfrm>
              <a:off x="4274512" y="1328438"/>
              <a:ext cx="2505211" cy="4872068"/>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5081607" y="434156"/>
              <a:ext cx="949597"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157818" y="342000"/>
            <a:ext cx="387636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残缺棋盘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8" name="Rectangle 10">
            <a:extLst>
              <a:ext uri="{FF2B5EF4-FFF2-40B4-BE49-F238E27FC236}">
                <a16:creationId xmlns:a16="http://schemas.microsoft.com/office/drawing/2014/main" id="{82CA46DB-989B-4C9D-9223-563E6274D17D}"/>
              </a:ext>
            </a:extLst>
          </p:cNvPr>
          <p:cNvSpPr/>
          <p:nvPr/>
        </p:nvSpPr>
        <p:spPr>
          <a:xfrm>
            <a:off x="1081224" y="1497838"/>
            <a:ext cx="10429972" cy="1940532"/>
          </a:xfrm>
          <a:prstGeom prst="rect">
            <a:avLst/>
          </a:prstGeom>
          <a:noFill/>
          <a:ln w="9525">
            <a:noFill/>
          </a:ln>
        </p:spPr>
        <p:txBody>
          <a:bodyPr wrap="square" lIns="90000" tIns="46800" rIns="90000" bIns="46800" anchor="ctr" anchorCtr="1">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stStyle>
          <a:p>
            <a:pPr marL="0" lvl="0" indent="0">
              <a:lnSpc>
                <a:spcPct val="120000"/>
              </a:lnSpc>
              <a:spcBef>
                <a:spcPct val="10000"/>
              </a:spcBef>
              <a:buClrTx/>
              <a:buFontTx/>
              <a:buNone/>
            </a:pPr>
            <a:r>
              <a:rPr lang="en-US" altLang="zh-CN" b="0" dirty="0">
                <a:latin typeface="微软雅黑" panose="020B0503020204020204" pitchFamily="34" charset="-122"/>
                <a:ea typeface="微软雅黑" panose="020B0503020204020204" pitchFamily="34" charset="-122"/>
              </a:rPr>
              <a:t>[</a:t>
            </a:r>
            <a:r>
              <a:rPr lang="zh-CN" altLang="en-US" b="0" dirty="0">
                <a:solidFill>
                  <a:srgbClr val="FF0000"/>
                </a:solidFill>
                <a:latin typeface="微软雅黑" panose="020B0503020204020204" pitchFamily="34" charset="-122"/>
                <a:ea typeface="微软雅黑" panose="020B0503020204020204" pitchFamily="34" charset="-122"/>
              </a:rPr>
              <a:t>算法分析</a:t>
            </a:r>
            <a:r>
              <a:rPr lang="en-US" altLang="zh-CN" b="0" dirty="0">
                <a:latin typeface="微软雅黑" panose="020B0503020204020204" pitchFamily="34" charset="-122"/>
                <a:ea typeface="微软雅黑" panose="020B0503020204020204" pitchFamily="34" charset="-122"/>
              </a:rPr>
              <a:t>]</a:t>
            </a:r>
            <a:r>
              <a:rPr lang="en-US" altLang="zh-CN" b="0" dirty="0">
                <a:solidFill>
                  <a:srgbClr val="990000"/>
                </a:solidFill>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设</a:t>
            </a:r>
            <a:r>
              <a:rPr lang="en-US" altLang="zh-CN" b="0" dirty="0">
                <a:latin typeface="微软雅黑" panose="020B0503020204020204" pitchFamily="34" charset="-122"/>
                <a:ea typeface="微软雅黑" panose="020B0503020204020204" pitchFamily="34" charset="-122"/>
              </a:rPr>
              <a:t>T(k)</a:t>
            </a:r>
            <a:r>
              <a:rPr lang="zh-CN" altLang="en-US" b="0" dirty="0">
                <a:latin typeface="微软雅黑" panose="020B0503020204020204" pitchFamily="34" charset="-122"/>
                <a:ea typeface="微软雅黑" panose="020B0503020204020204" pitchFamily="34" charset="-122"/>
              </a:rPr>
              <a:t>为覆盖</a:t>
            </a:r>
            <a:r>
              <a:rPr lang="en-US" altLang="zh-CN" b="0" dirty="0">
                <a:latin typeface="微软雅黑" panose="020B0503020204020204" pitchFamily="34" charset="-122"/>
                <a:ea typeface="微软雅黑" panose="020B0503020204020204" pitchFamily="34" charset="-122"/>
              </a:rPr>
              <a:t>2</a:t>
            </a:r>
            <a:r>
              <a:rPr lang="en-US" altLang="zh-CN" b="0" baseline="30000" dirty="0">
                <a:latin typeface="微软雅黑" panose="020B0503020204020204" pitchFamily="34" charset="-122"/>
                <a:ea typeface="微软雅黑" panose="020B0503020204020204" pitchFamily="34" charset="-122"/>
              </a:rPr>
              <a:t>k</a:t>
            </a:r>
            <a:r>
              <a:rPr lang="en-US" altLang="zh-CN" b="0" dirty="0">
                <a:latin typeface="微软雅黑" panose="020B0503020204020204" pitchFamily="34" charset="-122"/>
                <a:ea typeface="微软雅黑" panose="020B0503020204020204" pitchFamily="34" charset="-122"/>
                <a:sym typeface="Symbol" panose="05050102010706020507" pitchFamily="18" charset="2"/>
              </a:rPr>
              <a:t></a:t>
            </a:r>
            <a:r>
              <a:rPr lang="en-US" altLang="zh-CN" b="0" dirty="0">
                <a:latin typeface="微软雅黑" panose="020B0503020204020204" pitchFamily="34" charset="-122"/>
                <a:ea typeface="微软雅黑" panose="020B0503020204020204" pitchFamily="34" charset="-122"/>
              </a:rPr>
              <a:t> 2</a:t>
            </a:r>
            <a:r>
              <a:rPr lang="en-US" altLang="zh-CN" b="0" baseline="30000" dirty="0">
                <a:latin typeface="微软雅黑" panose="020B0503020204020204" pitchFamily="34" charset="-122"/>
                <a:ea typeface="微软雅黑" panose="020B0503020204020204" pitchFamily="34" charset="-122"/>
              </a:rPr>
              <a:t>k</a:t>
            </a:r>
            <a:r>
              <a:rPr lang="zh-CN" altLang="en-US" b="0" dirty="0">
                <a:latin typeface="微软雅黑" panose="020B0503020204020204" pitchFamily="34" charset="-122"/>
                <a:ea typeface="微软雅黑" panose="020B0503020204020204" pitchFamily="34" charset="-122"/>
              </a:rPr>
              <a:t>残缺棋盘的时间</a:t>
            </a:r>
            <a:r>
              <a:rPr lang="en-US" altLang="zh-CN" b="0" dirty="0">
                <a:latin typeface="微软雅黑" panose="020B0503020204020204" pitchFamily="34" charset="-122"/>
                <a:ea typeface="微软雅黑" panose="020B0503020204020204" pitchFamily="34" charset="-122"/>
              </a:rPr>
              <a:t>, </a:t>
            </a:r>
          </a:p>
          <a:p>
            <a:pPr marL="0" lvl="0" indent="0">
              <a:lnSpc>
                <a:spcPct val="120000"/>
              </a:lnSpc>
              <a:spcBef>
                <a:spcPct val="10000"/>
              </a:spcBef>
              <a:buClrTx/>
              <a:buChar char="Ø"/>
            </a:pPr>
            <a:r>
              <a:rPr lang="zh-CN" altLang="en-US" b="0" dirty="0">
                <a:latin typeface="微软雅黑" panose="020B0503020204020204" pitchFamily="34" charset="-122"/>
                <a:ea typeface="微软雅黑" panose="020B0503020204020204" pitchFamily="34" charset="-122"/>
              </a:rPr>
              <a:t>当</a:t>
            </a:r>
            <a:r>
              <a:rPr lang="en-US" altLang="zh-CN" b="0" dirty="0">
                <a:latin typeface="微软雅黑" panose="020B0503020204020204" pitchFamily="34" charset="-122"/>
                <a:ea typeface="微软雅黑" panose="020B0503020204020204" pitchFamily="34" charset="-122"/>
              </a:rPr>
              <a:t>k=0</a:t>
            </a:r>
            <a:r>
              <a:rPr lang="zh-CN" altLang="en-US" b="0" dirty="0">
                <a:latin typeface="微软雅黑" panose="020B0503020204020204" pitchFamily="34" charset="-122"/>
                <a:ea typeface="微软雅黑" panose="020B0503020204020204" pitchFamily="34" charset="-122"/>
              </a:rPr>
              <a:t>时覆盖它需要常数时间</a:t>
            </a:r>
            <a:r>
              <a:rPr lang="en-US" altLang="zh-CN" b="0" dirty="0">
                <a:latin typeface="微软雅黑" panose="020B0503020204020204" pitchFamily="34" charset="-122"/>
                <a:ea typeface="微软雅黑" panose="020B0503020204020204" pitchFamily="34" charset="-122"/>
              </a:rPr>
              <a:t>O(1)</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pPr marL="0" lvl="0" indent="0">
              <a:lnSpc>
                <a:spcPct val="120000"/>
              </a:lnSpc>
              <a:spcBef>
                <a:spcPct val="10000"/>
              </a:spcBef>
              <a:buClrTx/>
              <a:buChar char="Ø"/>
            </a:pPr>
            <a:r>
              <a:rPr lang="zh-CN" altLang="en-US" b="0" dirty="0">
                <a:latin typeface="微软雅黑" panose="020B0503020204020204" pitchFamily="34" charset="-122"/>
                <a:ea typeface="微软雅黑" panose="020B0503020204020204" pitchFamily="34" charset="-122"/>
              </a:rPr>
              <a:t>当</a:t>
            </a:r>
            <a:r>
              <a:rPr lang="en-US" altLang="zh-CN" b="0" dirty="0">
                <a:latin typeface="微软雅黑" panose="020B0503020204020204" pitchFamily="34" charset="-122"/>
                <a:ea typeface="微软雅黑" panose="020B0503020204020204" pitchFamily="34" charset="-122"/>
              </a:rPr>
              <a:t>k&gt;0</a:t>
            </a:r>
            <a:r>
              <a:rPr lang="zh-CN" altLang="en-US" b="0" dirty="0">
                <a:latin typeface="微软雅黑" panose="020B0503020204020204" pitchFamily="34" charset="-122"/>
                <a:ea typeface="微软雅黑" panose="020B0503020204020204" pitchFamily="34" charset="-122"/>
              </a:rPr>
              <a:t>时</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测试哪个子棋盘残缺以及形成</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个残缺子棋盘需要</a:t>
            </a:r>
            <a:r>
              <a:rPr lang="en-US" altLang="zh-CN" b="0" dirty="0">
                <a:latin typeface="微软雅黑" panose="020B0503020204020204" pitchFamily="34" charset="-122"/>
                <a:ea typeface="微软雅黑" panose="020B0503020204020204" pitchFamily="34" charset="-122"/>
              </a:rPr>
              <a:t>O(1)</a:t>
            </a:r>
            <a:r>
              <a:rPr lang="zh-CN" altLang="en-US" b="0" dirty="0">
                <a:latin typeface="微软雅黑" panose="020B0503020204020204" pitchFamily="34" charset="-122"/>
                <a:ea typeface="微软雅黑" panose="020B0503020204020204" pitchFamily="34" charset="-122"/>
              </a:rPr>
              <a:t>，覆盖</a:t>
            </a:r>
            <a:r>
              <a:rPr lang="en-US" altLang="zh-CN" b="0" dirty="0">
                <a:latin typeface="微软雅黑" panose="020B0503020204020204" pitchFamily="34" charset="-122"/>
                <a:ea typeface="微软雅黑" panose="020B0503020204020204" pitchFamily="34" charset="-122"/>
              </a:rPr>
              <a:t>4</a:t>
            </a:r>
            <a:r>
              <a:rPr lang="zh-CN" altLang="en-US" b="0" dirty="0">
                <a:latin typeface="微软雅黑" panose="020B0503020204020204" pitchFamily="34" charset="-122"/>
                <a:ea typeface="微软雅黑" panose="020B0503020204020204" pitchFamily="34" charset="-122"/>
              </a:rPr>
              <a:t>个残缺子棋盘需四次递归调用，共需时间</a:t>
            </a:r>
            <a:r>
              <a:rPr lang="en-US" altLang="zh-CN" b="0" dirty="0">
                <a:latin typeface="微软雅黑" panose="020B0503020204020204" pitchFamily="34" charset="-122"/>
                <a:ea typeface="微软雅黑" panose="020B0503020204020204" pitchFamily="34" charset="-122"/>
              </a:rPr>
              <a:t>4T(k-1) </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AD73090F-14E1-46BD-B427-DB5A61BD67E0}"/>
              </a:ext>
            </a:extLst>
          </p:cNvPr>
          <p:cNvGrpSpPr/>
          <p:nvPr/>
        </p:nvGrpSpPr>
        <p:grpSpPr>
          <a:xfrm>
            <a:off x="2275648" y="3693118"/>
            <a:ext cx="4779789" cy="832537"/>
            <a:chOff x="2275648" y="3693118"/>
            <a:chExt cx="4779789" cy="832537"/>
          </a:xfrm>
        </p:grpSpPr>
        <p:sp>
          <p:nvSpPr>
            <p:cNvPr id="9" name="AutoShape 11">
              <a:extLst>
                <a:ext uri="{FF2B5EF4-FFF2-40B4-BE49-F238E27FC236}">
                  <a16:creationId xmlns:a16="http://schemas.microsoft.com/office/drawing/2014/main" id="{26F78344-5D72-4238-811F-6E2C370146E4}"/>
                </a:ext>
              </a:extLst>
            </p:cNvPr>
            <p:cNvSpPr/>
            <p:nvPr/>
          </p:nvSpPr>
          <p:spPr>
            <a:xfrm>
              <a:off x="3386176" y="3798600"/>
              <a:ext cx="76200" cy="533400"/>
            </a:xfrm>
            <a:prstGeom prst="leftBrace">
              <a:avLst>
                <a:gd name="adj1" fmla="val 58333"/>
                <a:gd name="adj2" fmla="val 50000"/>
              </a:avLst>
            </a:prstGeom>
            <a:noFill/>
            <a:ln w="9525" cap="flat" cmpd="sng">
              <a:solidFill>
                <a:srgbClr val="990000"/>
              </a:solidFill>
              <a:prstDash val="solid"/>
              <a:headEnd type="none" w="med" len="med"/>
              <a:tailEnd type="none" w="med" len="med"/>
            </a:ln>
          </p:spPr>
          <p:txBody>
            <a:bodyPr wrap="none" lIns="90000" tIns="46800" rIns="90000" bIns="46800" anchor="ct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stStyle>
            <a:p>
              <a:pPr marL="0" lvl="0" indent="0">
                <a:spcBef>
                  <a:spcPct val="0"/>
                </a:spcBef>
                <a:buClrTx/>
                <a:buFontTx/>
                <a:buNone/>
              </a:pPr>
              <a:endParaRPr lang="zh-CN" altLang="en-US" sz="1600" b="0">
                <a:latin typeface="Arial" panose="020B0604020202020204" pitchFamily="34" charset="0"/>
                <a:ea typeface="华文隶书" panose="02010800040101010101" pitchFamily="2" charset="-122"/>
              </a:endParaRPr>
            </a:p>
          </p:txBody>
        </p:sp>
        <p:sp>
          <p:nvSpPr>
            <p:cNvPr id="11" name="Rectangle 12">
              <a:extLst>
                <a:ext uri="{FF2B5EF4-FFF2-40B4-BE49-F238E27FC236}">
                  <a16:creationId xmlns:a16="http://schemas.microsoft.com/office/drawing/2014/main" id="{96AEB410-B7AE-40AA-8B9C-25BCAA9D8614}"/>
                </a:ext>
              </a:extLst>
            </p:cNvPr>
            <p:cNvSpPr/>
            <p:nvPr/>
          </p:nvSpPr>
          <p:spPr>
            <a:xfrm>
              <a:off x="2275648" y="3730550"/>
              <a:ext cx="1212489" cy="516168"/>
            </a:xfrm>
            <a:prstGeom prst="rect">
              <a:avLst/>
            </a:prstGeom>
            <a:noFill/>
            <a:ln w="9525">
              <a:noFill/>
            </a:ln>
          </p:spPr>
          <p:txBody>
            <a:bodyPr wrap="none" lIns="90000" tIns="46800" rIns="90000" bIns="4680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stStyle>
            <a:p>
              <a:pPr marL="0" lvl="0" indent="0" fontAlgn="b">
                <a:lnSpc>
                  <a:spcPct val="140000"/>
                </a:lnSpc>
                <a:spcBef>
                  <a:spcPct val="0"/>
                </a:spcBef>
                <a:buClrTx/>
                <a:buFontTx/>
                <a:buNone/>
              </a:pPr>
              <a:r>
                <a:rPr lang="en-US" altLang="en-US" dirty="0">
                  <a:solidFill>
                    <a:srgbClr val="990000"/>
                  </a:solidFill>
                  <a:latin typeface="微软雅黑" panose="020B0503020204020204" pitchFamily="34" charset="-122"/>
                  <a:ea typeface="微软雅黑" panose="020B0503020204020204" pitchFamily="34" charset="-122"/>
                </a:rPr>
                <a:t> </a:t>
              </a:r>
              <a:r>
                <a:rPr lang="en-US" altLang="zh-CN" dirty="0">
                  <a:solidFill>
                    <a:srgbClr val="990000"/>
                  </a:solidFill>
                  <a:latin typeface="微软雅黑" panose="020B0503020204020204" pitchFamily="34" charset="-122"/>
                  <a:ea typeface="微软雅黑" panose="020B0503020204020204" pitchFamily="34" charset="-122"/>
                </a:rPr>
                <a:t>T(k)= </a:t>
              </a:r>
            </a:p>
          </p:txBody>
        </p:sp>
        <p:sp>
          <p:nvSpPr>
            <p:cNvPr id="12" name="Rectangle 13">
              <a:extLst>
                <a:ext uri="{FF2B5EF4-FFF2-40B4-BE49-F238E27FC236}">
                  <a16:creationId xmlns:a16="http://schemas.microsoft.com/office/drawing/2014/main" id="{3CA40DA2-2DD4-463B-8B56-F68E8DC4D84D}"/>
                </a:ext>
              </a:extLst>
            </p:cNvPr>
            <p:cNvSpPr/>
            <p:nvPr/>
          </p:nvSpPr>
          <p:spPr>
            <a:xfrm>
              <a:off x="3488137" y="3693118"/>
              <a:ext cx="3567300" cy="832537"/>
            </a:xfrm>
            <a:prstGeom prst="rect">
              <a:avLst/>
            </a:prstGeom>
            <a:noFill/>
            <a:ln w="9525">
              <a:noFill/>
            </a:ln>
          </p:spPr>
          <p:txBody>
            <a:bodyPr wrap="none" lIns="90000" tIns="46800" rIns="90000" bIns="4680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stStyle>
            <a:p>
              <a:pPr marL="0" lvl="0" indent="0">
                <a:lnSpc>
                  <a:spcPct val="90000"/>
                </a:lnSpc>
                <a:spcBef>
                  <a:spcPct val="0"/>
                </a:spcBef>
                <a:buClrTx/>
                <a:buFontTx/>
                <a:buNone/>
              </a:pPr>
              <a:r>
                <a:rPr lang="en-US" altLang="zh-CN" dirty="0">
                  <a:solidFill>
                    <a:srgbClr val="990000"/>
                  </a:solidFill>
                  <a:latin typeface="微软雅黑" panose="020B0503020204020204" pitchFamily="34" charset="-122"/>
                  <a:ea typeface="微软雅黑" panose="020B0503020204020204" pitchFamily="34" charset="-122"/>
                </a:rPr>
                <a:t>O(1)                     , k=0</a:t>
              </a:r>
            </a:p>
            <a:p>
              <a:pPr marL="0" lvl="0" indent="0">
                <a:lnSpc>
                  <a:spcPct val="120000"/>
                </a:lnSpc>
                <a:spcBef>
                  <a:spcPct val="0"/>
                </a:spcBef>
                <a:buClrTx/>
                <a:buFontTx/>
                <a:buNone/>
              </a:pPr>
              <a:r>
                <a:rPr lang="en-US" altLang="zh-CN" dirty="0">
                  <a:solidFill>
                    <a:srgbClr val="990000"/>
                  </a:solidFill>
                  <a:latin typeface="微软雅黑" panose="020B0503020204020204" pitchFamily="34" charset="-122"/>
                  <a:ea typeface="微软雅黑" panose="020B0503020204020204" pitchFamily="34" charset="-122"/>
                </a:rPr>
                <a:t>4T(k-1)+ O(1)     , k&gt;0</a:t>
              </a:r>
            </a:p>
          </p:txBody>
        </p:sp>
      </p:grpSp>
      <p:sp>
        <p:nvSpPr>
          <p:cNvPr id="13" name="Rectangle 14">
            <a:extLst>
              <a:ext uri="{FF2B5EF4-FFF2-40B4-BE49-F238E27FC236}">
                <a16:creationId xmlns:a16="http://schemas.microsoft.com/office/drawing/2014/main" id="{51131A71-D1A4-4096-AAB8-691BA7E35C42}"/>
              </a:ext>
            </a:extLst>
          </p:cNvPr>
          <p:cNvSpPr/>
          <p:nvPr/>
        </p:nvSpPr>
        <p:spPr>
          <a:xfrm>
            <a:off x="3001587" y="4817835"/>
            <a:ext cx="3413412" cy="528094"/>
          </a:xfrm>
          <a:prstGeom prst="rect">
            <a:avLst/>
          </a:prstGeom>
          <a:noFill/>
          <a:ln w="9525">
            <a:noFill/>
          </a:ln>
        </p:spPr>
        <p:txBody>
          <a:bodyPr wrap="none" lIns="90000" tIns="46800" rIns="90000" bIns="4680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stStyle>
          <a:p>
            <a:pPr marL="0" lvl="0" indent="0" fontAlgn="b">
              <a:lnSpc>
                <a:spcPct val="140000"/>
              </a:lnSpc>
              <a:spcBef>
                <a:spcPct val="0"/>
              </a:spcBef>
              <a:buClrTx/>
              <a:buFontTx/>
              <a:buNone/>
            </a:pPr>
            <a:r>
              <a:rPr lang="en-US" altLang="en-US" b="0" dirty="0">
                <a:solidFill>
                  <a:srgbClr val="990000"/>
                </a:solidFill>
                <a:latin typeface="微软雅黑" panose="020B0503020204020204" pitchFamily="34" charset="-122"/>
                <a:ea typeface="微软雅黑" panose="020B0503020204020204" pitchFamily="34" charset="-122"/>
              </a:rPr>
              <a:t> </a:t>
            </a:r>
            <a:r>
              <a:rPr lang="zh-CN" altLang="en-US" b="0" dirty="0">
                <a:solidFill>
                  <a:srgbClr val="990000"/>
                </a:solidFill>
                <a:latin typeface="微软雅黑" panose="020B0503020204020204" pitchFamily="34" charset="-122"/>
                <a:ea typeface="微软雅黑" panose="020B0503020204020204" pitchFamily="34" charset="-122"/>
              </a:rPr>
              <a:t>迭代法解得</a:t>
            </a:r>
            <a:r>
              <a:rPr lang="en-US" altLang="zh-CN" b="0" dirty="0">
                <a:solidFill>
                  <a:srgbClr val="990000"/>
                </a:solidFill>
                <a:latin typeface="微软雅黑" panose="020B0503020204020204" pitchFamily="34" charset="-122"/>
                <a:ea typeface="微软雅黑" panose="020B0503020204020204" pitchFamily="34" charset="-122"/>
              </a:rPr>
              <a:t>: T(k)=</a:t>
            </a:r>
            <a:r>
              <a:rPr lang="en-US" altLang="zh-CN" b="0" dirty="0">
                <a:solidFill>
                  <a:srgbClr val="99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0" dirty="0">
                <a:solidFill>
                  <a:srgbClr val="990000"/>
                </a:solidFill>
                <a:latin typeface="微软雅黑" panose="020B0503020204020204" pitchFamily="34" charset="-122"/>
                <a:ea typeface="微软雅黑" panose="020B0503020204020204" pitchFamily="34" charset="-122"/>
              </a:rPr>
              <a:t>(4</a:t>
            </a:r>
            <a:r>
              <a:rPr lang="en-US" altLang="zh-CN" b="0" baseline="30000" dirty="0">
                <a:solidFill>
                  <a:srgbClr val="990000"/>
                </a:solidFill>
                <a:latin typeface="微软雅黑" panose="020B0503020204020204" pitchFamily="34" charset="-122"/>
                <a:ea typeface="微软雅黑" panose="020B0503020204020204" pitchFamily="34" charset="-122"/>
              </a:rPr>
              <a:t>k</a:t>
            </a:r>
            <a:r>
              <a:rPr lang="en-US" altLang="zh-CN" b="0" dirty="0">
                <a:solidFill>
                  <a:srgbClr val="990000"/>
                </a:solidFill>
                <a:latin typeface="微软雅黑" panose="020B0503020204020204" pitchFamily="34" charset="-122"/>
                <a:ea typeface="微软雅黑" panose="020B0503020204020204" pitchFamily="34" charset="-122"/>
              </a:rPr>
              <a:t>)</a:t>
            </a:r>
          </a:p>
        </p:txBody>
      </p:sp>
      <p:sp>
        <p:nvSpPr>
          <p:cNvPr id="14" name="AutoShape 15">
            <a:extLst>
              <a:ext uri="{FF2B5EF4-FFF2-40B4-BE49-F238E27FC236}">
                <a16:creationId xmlns:a16="http://schemas.microsoft.com/office/drawing/2014/main" id="{9A19F3F0-068F-41D2-83D4-6D953C177E3A}"/>
              </a:ext>
            </a:extLst>
          </p:cNvPr>
          <p:cNvSpPr/>
          <p:nvPr/>
        </p:nvSpPr>
        <p:spPr>
          <a:xfrm>
            <a:off x="2904387" y="5463799"/>
            <a:ext cx="1817688" cy="833178"/>
          </a:xfrm>
          <a:prstGeom prst="wedgeRectCallout">
            <a:avLst>
              <a:gd name="adj1" fmla="val 80815"/>
              <a:gd name="adj2" fmla="val -54082"/>
            </a:avLst>
          </a:prstGeom>
          <a:solidFill>
            <a:srgbClr val="FFFFCC"/>
          </a:solidFill>
          <a:ln w="9525" cap="flat" cmpd="sng">
            <a:solidFill>
              <a:srgbClr val="990000"/>
            </a:solidFill>
            <a:prstDash val="solid"/>
            <a:miter/>
            <a:headEnd type="none" w="med" len="med"/>
            <a:tailEnd type="none" w="med" len="med"/>
          </a:ln>
        </p:spPr>
        <p:txBody>
          <a:bodyPr wrap="square" lIns="90000" tIns="46800" rIns="90000" bIns="46800" anchor="ct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stStyle>
          <a:p>
            <a:pPr marL="0" lvl="0" indent="0" algn="ctr">
              <a:spcBef>
                <a:spcPct val="0"/>
              </a:spcBef>
              <a:buClrTx/>
              <a:buFontTx/>
              <a:buNone/>
            </a:pPr>
            <a:r>
              <a:rPr lang="zh-CN" altLang="en-US" b="0" dirty="0">
                <a:latin typeface="微软雅黑" panose="020B0503020204020204" pitchFamily="34" charset="-122"/>
                <a:ea typeface="微软雅黑" panose="020B0503020204020204" pitchFamily="34" charset="-122"/>
              </a:rPr>
              <a:t>与所需三格板数同阶</a:t>
            </a:r>
            <a:endParaRPr lang="zh-CN" altLang="en-US" b="0" baseline="-25000" dirty="0">
              <a:latin typeface="微软雅黑" panose="020B0503020204020204" pitchFamily="34" charset="-122"/>
              <a:ea typeface="微软雅黑" panose="020B0503020204020204" pitchFamily="34" charset="-122"/>
            </a:endParaRPr>
          </a:p>
        </p:txBody>
      </p:sp>
      <p:graphicFrame>
        <p:nvGraphicFramePr>
          <p:cNvPr id="2" name="对象 1">
            <a:extLst>
              <a:ext uri="{FF2B5EF4-FFF2-40B4-BE49-F238E27FC236}">
                <a16:creationId xmlns:a16="http://schemas.microsoft.com/office/drawing/2014/main" id="{27F7963C-28AE-4F36-966A-BE79B5351A22}"/>
              </a:ext>
            </a:extLst>
          </p:cNvPr>
          <p:cNvGraphicFramePr>
            <a:graphicFrameLocks noChangeAspect="1"/>
          </p:cNvGraphicFramePr>
          <p:nvPr>
            <p:extLst>
              <p:ext uri="{D42A27DB-BD31-4B8C-83A1-F6EECF244321}">
                <p14:modId xmlns:p14="http://schemas.microsoft.com/office/powerpoint/2010/main" val="2638436140"/>
              </p:ext>
            </p:extLst>
          </p:nvPr>
        </p:nvGraphicFramePr>
        <p:xfrm>
          <a:off x="7799778" y="3565290"/>
          <a:ext cx="3068091" cy="2869437"/>
        </p:xfrm>
        <a:graphic>
          <a:graphicData uri="http://schemas.openxmlformats.org/presentationml/2006/ole">
            <mc:AlternateContent xmlns:mc="http://schemas.openxmlformats.org/markup-compatibility/2006">
              <mc:Choice xmlns:v="urn:schemas-microsoft-com:vml" Requires="v">
                <p:oleObj spid="_x0000_s3820" name="Equation" r:id="rId5" imgW="1765080" imgH="1650960" progId="Equation.DSMT4">
                  <p:embed/>
                </p:oleObj>
              </mc:Choice>
              <mc:Fallback>
                <p:oleObj name="Equation" r:id="rId5" imgW="1765080" imgH="1650960" progId="Equation.DSMT4">
                  <p:embed/>
                  <p:pic>
                    <p:nvPicPr>
                      <p:cNvPr id="0" name=""/>
                      <p:cNvPicPr/>
                      <p:nvPr/>
                    </p:nvPicPr>
                    <p:blipFill>
                      <a:blip r:embed="rId6"/>
                      <a:stretch>
                        <a:fillRect/>
                      </a:stretch>
                    </p:blipFill>
                    <p:spPr>
                      <a:xfrm>
                        <a:off x="7799778" y="3565290"/>
                        <a:ext cx="3068091" cy="2869437"/>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8404315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4"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p:bldP spid="13" grpId="0"/>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solidFill>
            <a:schemeClr val="accent2"/>
          </a:solidFill>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5380902" y="1762948"/>
            <a:ext cx="1430200"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3.4</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3507249" y="3975220"/>
            <a:ext cx="5321300" cy="76944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4400" dirty="0">
                <a:solidFill>
                  <a:schemeClr val="accent2"/>
                </a:solidFill>
                <a:effectLst>
                  <a:innerShdw blurRad="76200" dist="38100" dir="13500000">
                    <a:prstClr val="black">
                      <a:alpha val="50000"/>
                    </a:prstClr>
                  </a:innerShdw>
                </a:effectLst>
              </a:rPr>
              <a:t>二分法不独立情况</a:t>
            </a:r>
          </a:p>
        </p:txBody>
      </p:sp>
    </p:spTree>
    <p:extLst>
      <p:ext uri="{BB962C8B-B14F-4D97-AF65-F5344CB8AC3E}">
        <p14:creationId xmlns:p14="http://schemas.microsoft.com/office/powerpoint/2010/main" val="2246524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1350"/>
                            </p:stCondLst>
                            <p:childTnLst>
                              <p:par>
                                <p:cTn id="9" presetID="53" presetClass="entr" presetSubtype="16" fill="hold" grpId="0" nodeType="after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2100"/>
                            </p:stCondLst>
                            <p:childTnLst>
                              <p:par>
                                <p:cTn id="15" presetID="50" presetClass="entr" presetSubtype="0" decel="10000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350" fill="hold"/>
                                        <p:tgtEl>
                                          <p:spTgt spid="34"/>
                                        </p:tgtEl>
                                        <p:attrNameLst>
                                          <p:attrName>ppt_w</p:attrName>
                                        </p:attrNameLst>
                                      </p:cBhvr>
                                      <p:tavLst>
                                        <p:tav tm="0">
                                          <p:val>
                                            <p:strVal val="#ppt_w+.3"/>
                                          </p:val>
                                        </p:tav>
                                        <p:tav tm="100000">
                                          <p:val>
                                            <p:strVal val="#ppt_w"/>
                                          </p:val>
                                        </p:tav>
                                      </p:tavLst>
                                    </p:anim>
                                    <p:anim calcmode="lin" valueType="num">
                                      <p:cBhvr>
                                        <p:cTn id="18" dur="350" fill="hold"/>
                                        <p:tgtEl>
                                          <p:spTgt spid="34"/>
                                        </p:tgtEl>
                                        <p:attrNameLst>
                                          <p:attrName>ppt_h</p:attrName>
                                        </p:attrNameLst>
                                      </p:cBhvr>
                                      <p:tavLst>
                                        <p:tav tm="0">
                                          <p:val>
                                            <p:strVal val="#ppt_h"/>
                                          </p:val>
                                        </p:tav>
                                        <p:tav tm="100000">
                                          <p:val>
                                            <p:strVal val="#ppt_h"/>
                                          </p:val>
                                        </p:tav>
                                      </p:tavLst>
                                    </p:anim>
                                    <p:animEffect transition="in" filter="fade">
                                      <p:cBhvr>
                                        <p:cTn id="19" dur="3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589136"/>
            <a:ext cx="10992465" cy="5909987"/>
            <a:chOff x="6357666" y="738271"/>
            <a:chExt cx="2243119" cy="5256437"/>
          </a:xfrm>
        </p:grpSpPr>
        <p:grpSp>
          <p:nvGrpSpPr>
            <p:cNvPr id="19" name="组合 18"/>
            <p:cNvGrpSpPr/>
            <p:nvPr/>
          </p:nvGrpSpPr>
          <p:grpSpPr>
            <a:xfrm>
              <a:off x="6357666" y="738271"/>
              <a:ext cx="2243119" cy="525643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504305" y="2326206"/>
              <a:ext cx="2050341" cy="2053060"/>
            </a:xfrm>
            <a:prstGeom prst="rect">
              <a:avLst/>
            </a:prstGeom>
            <a:noFill/>
          </p:spPr>
          <p:txBody>
            <a:bodyPr wrap="square" rtlCol="0">
              <a:spAutoFit/>
            </a:bodyPr>
            <a:lstStyle/>
            <a:p>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问题描述：</a:t>
              </a:r>
              <a:endPar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给定</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个元素的整数列（可能为负整数）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a2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。求形如：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ai</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ai+1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aj</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j=1……n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&lt;=j</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）的子段，使其和为最大。当所有整数均为负整数时定义其最大子段和为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例如，当（</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a4</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a6</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=(-2,11,-4,13,-5,-2)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时，最大子段和为</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 ,j=4</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下标从</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开始</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grpSp>
      <p:sp>
        <p:nvSpPr>
          <p:cNvPr id="36" name="矩形 35"/>
          <p:cNvSpPr>
            <a:spLocks noChangeArrowheads="1"/>
          </p:cNvSpPr>
          <p:nvPr/>
        </p:nvSpPr>
        <p:spPr bwMode="auto">
          <a:xfrm>
            <a:off x="3245710" y="748575"/>
            <a:ext cx="570058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3-3】</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求数列的最大子段和</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19025702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59"/>
          <p:cNvSpPr txBox="1">
            <a:spLocks noChangeArrowheads="1"/>
          </p:cNvSpPr>
          <p:nvPr/>
        </p:nvSpPr>
        <p:spPr bwMode="auto">
          <a:xfrm>
            <a:off x="328182" y="2660350"/>
            <a:ext cx="2349834" cy="1495794"/>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914377">
              <a:lnSpc>
                <a:spcPct val="120000"/>
              </a:lnSpc>
              <a:defRPr/>
            </a:pPr>
            <a:r>
              <a:rPr lang="zh-CN" altLang="en-US" sz="4800" b="1" kern="0" dirty="0">
                <a:solidFill>
                  <a:schemeClr val="bg1"/>
                </a:solidFill>
                <a:latin typeface="微软雅黑" pitchFamily="34" charset="-122"/>
                <a:ea typeface="微软雅黑" pitchFamily="34" charset="-122"/>
              </a:rPr>
              <a:t>目录</a:t>
            </a:r>
            <a:r>
              <a:rPr lang="en-US" altLang="zh-CN" sz="2800" kern="0" dirty="0">
                <a:solidFill>
                  <a:schemeClr val="bg1"/>
                </a:solidFill>
                <a:latin typeface="微软雅黑" pitchFamily="34" charset="-122"/>
                <a:ea typeface="微软雅黑" pitchFamily="34" charset="-122"/>
              </a:rPr>
              <a:t>Contents</a:t>
            </a:r>
            <a:endParaRPr lang="en-US" altLang="ko-KR" sz="2800" kern="0" dirty="0">
              <a:solidFill>
                <a:schemeClr val="bg1"/>
              </a:solidFill>
              <a:latin typeface="微软雅黑" pitchFamily="34" charset="-122"/>
              <a:ea typeface="微软雅黑" pitchFamily="34" charset="-122"/>
            </a:endParaRPr>
          </a:p>
        </p:txBody>
      </p:sp>
      <p:sp>
        <p:nvSpPr>
          <p:cNvPr id="13" name="TextBox 64"/>
          <p:cNvSpPr txBox="1"/>
          <p:nvPr/>
        </p:nvSpPr>
        <p:spPr>
          <a:xfrm>
            <a:off x="6183086" y="973565"/>
            <a:ext cx="4165629"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en-US" altLang="zh-CN" sz="3600" dirty="0">
                <a:solidFill>
                  <a:schemeClr val="accent4"/>
                </a:solidFill>
                <a:effectLst>
                  <a:innerShdw blurRad="76200" dist="50800" dir="13500000">
                    <a:prstClr val="black">
                      <a:alpha val="50000"/>
                    </a:prstClr>
                  </a:innerShdw>
                </a:effectLst>
              </a:rPr>
              <a:t>3.1 </a:t>
            </a:r>
            <a:r>
              <a:rPr lang="zh-CN" altLang="en-US" sz="3600" dirty="0">
                <a:solidFill>
                  <a:schemeClr val="accent4"/>
                </a:solidFill>
                <a:effectLst>
                  <a:innerShdw blurRad="76200" dist="50800" dir="13500000">
                    <a:prstClr val="black">
                      <a:alpha val="50000"/>
                    </a:prstClr>
                  </a:innerShdw>
                </a:effectLst>
              </a:rPr>
              <a:t>分治算法框架</a:t>
            </a:r>
          </a:p>
        </p:txBody>
      </p:sp>
      <p:sp>
        <p:nvSpPr>
          <p:cNvPr id="20" name="TextBox 64"/>
          <p:cNvSpPr txBox="1"/>
          <p:nvPr/>
        </p:nvSpPr>
        <p:spPr>
          <a:xfrm>
            <a:off x="5529942" y="1837256"/>
            <a:ext cx="5138058"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en-US" altLang="zh-CN" sz="3600" dirty="0">
                <a:solidFill>
                  <a:schemeClr val="accent2"/>
                </a:solidFill>
                <a:effectLst>
                  <a:innerShdw blurRad="76200" dist="50800" dir="13500000">
                    <a:prstClr val="black">
                      <a:alpha val="50000"/>
                    </a:prstClr>
                  </a:innerShdw>
                </a:effectLst>
              </a:rPr>
              <a:t>3.2 </a:t>
            </a:r>
            <a:r>
              <a:rPr lang="zh-CN" altLang="en-US" sz="3600" dirty="0">
                <a:solidFill>
                  <a:schemeClr val="accent2"/>
                </a:solidFill>
                <a:effectLst>
                  <a:innerShdw blurRad="76200" dist="50800" dir="13500000">
                    <a:prstClr val="black">
                      <a:alpha val="50000"/>
                    </a:prstClr>
                  </a:innerShdw>
                </a:effectLst>
              </a:rPr>
              <a:t>典型二分法</a:t>
            </a:r>
          </a:p>
        </p:txBody>
      </p:sp>
      <p:sp>
        <p:nvSpPr>
          <p:cNvPr id="14" name="TextBox 64">
            <a:extLst>
              <a:ext uri="{FF2B5EF4-FFF2-40B4-BE49-F238E27FC236}">
                <a16:creationId xmlns:a16="http://schemas.microsoft.com/office/drawing/2014/main" id="{08091B1C-830C-4FED-8A01-50C1A896F81A}"/>
              </a:ext>
            </a:extLst>
          </p:cNvPr>
          <p:cNvSpPr txBox="1"/>
          <p:nvPr/>
        </p:nvSpPr>
        <p:spPr>
          <a:xfrm>
            <a:off x="6051173" y="2732136"/>
            <a:ext cx="5453743"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en-US" altLang="zh-CN" sz="3600" dirty="0">
                <a:solidFill>
                  <a:schemeClr val="accent4"/>
                </a:solidFill>
                <a:effectLst>
                  <a:innerShdw blurRad="76200" dist="50800" dir="13500000">
                    <a:prstClr val="black">
                      <a:alpha val="50000"/>
                    </a:prstClr>
                  </a:innerShdw>
                </a:effectLst>
              </a:rPr>
              <a:t>3.3 </a:t>
            </a:r>
            <a:r>
              <a:rPr lang="zh-CN" altLang="en-US" sz="3600" dirty="0">
                <a:solidFill>
                  <a:schemeClr val="accent4"/>
                </a:solidFill>
                <a:effectLst>
                  <a:innerShdw blurRad="76200" dist="50800" dir="13500000">
                    <a:prstClr val="black">
                      <a:alpha val="50000"/>
                    </a:prstClr>
                  </a:innerShdw>
                </a:effectLst>
              </a:rPr>
              <a:t>二分法不相似情况</a:t>
            </a:r>
          </a:p>
        </p:txBody>
      </p:sp>
      <p:sp>
        <p:nvSpPr>
          <p:cNvPr id="25" name="TextBox 64">
            <a:extLst>
              <a:ext uri="{FF2B5EF4-FFF2-40B4-BE49-F238E27FC236}">
                <a16:creationId xmlns:a16="http://schemas.microsoft.com/office/drawing/2014/main" id="{170AC543-E5CE-4FDF-A014-75F3879C21EB}"/>
              </a:ext>
            </a:extLst>
          </p:cNvPr>
          <p:cNvSpPr txBox="1"/>
          <p:nvPr/>
        </p:nvSpPr>
        <p:spPr>
          <a:xfrm>
            <a:off x="6247115" y="3742229"/>
            <a:ext cx="5061857"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en-US" altLang="zh-CN" sz="3600" dirty="0">
                <a:solidFill>
                  <a:schemeClr val="accent2"/>
                </a:solidFill>
                <a:effectLst>
                  <a:innerShdw blurRad="76200" dist="50800" dir="13500000">
                    <a:prstClr val="black">
                      <a:alpha val="50000"/>
                    </a:prstClr>
                  </a:innerShdw>
                </a:effectLst>
              </a:rPr>
              <a:t>3.4 </a:t>
            </a:r>
            <a:r>
              <a:rPr lang="zh-CN" altLang="en-US" sz="3600" dirty="0">
                <a:solidFill>
                  <a:schemeClr val="accent2"/>
                </a:solidFill>
                <a:effectLst>
                  <a:innerShdw blurRad="76200" dist="50800" dir="13500000">
                    <a:prstClr val="black">
                      <a:alpha val="50000"/>
                    </a:prstClr>
                  </a:innerShdw>
                </a:effectLst>
              </a:rPr>
              <a:t>二分法不独立情况</a:t>
            </a:r>
          </a:p>
        </p:txBody>
      </p:sp>
      <p:sp>
        <p:nvSpPr>
          <p:cNvPr id="26" name="TextBox 64">
            <a:extLst>
              <a:ext uri="{FF2B5EF4-FFF2-40B4-BE49-F238E27FC236}">
                <a16:creationId xmlns:a16="http://schemas.microsoft.com/office/drawing/2014/main" id="{38F14CED-2997-472C-86D8-B7E2B173028F}"/>
              </a:ext>
            </a:extLst>
          </p:cNvPr>
          <p:cNvSpPr txBox="1"/>
          <p:nvPr/>
        </p:nvSpPr>
        <p:spPr>
          <a:xfrm>
            <a:off x="5678491" y="4752310"/>
            <a:ext cx="4876800"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en-US" altLang="zh-CN" sz="3600" dirty="0">
                <a:solidFill>
                  <a:schemeClr val="accent4"/>
                </a:solidFill>
                <a:effectLst>
                  <a:innerShdw blurRad="76200" dist="50800" dir="13500000">
                    <a:prstClr val="black">
                      <a:alpha val="50000"/>
                    </a:prstClr>
                  </a:innerShdw>
                </a:effectLst>
              </a:rPr>
              <a:t>3.5 </a:t>
            </a:r>
            <a:r>
              <a:rPr lang="zh-CN" altLang="en-US" sz="3600" dirty="0">
                <a:solidFill>
                  <a:schemeClr val="accent4"/>
                </a:solidFill>
                <a:effectLst>
                  <a:innerShdw blurRad="76200" dist="50800" dir="13500000">
                    <a:prstClr val="black">
                      <a:alpha val="50000"/>
                    </a:prstClr>
                  </a:innerShdw>
                </a:effectLst>
              </a:rPr>
              <a:t>非等分分治</a:t>
            </a:r>
          </a:p>
        </p:txBody>
      </p:sp>
      <p:sp>
        <p:nvSpPr>
          <p:cNvPr id="35" name="TextBox 64">
            <a:extLst>
              <a:ext uri="{FF2B5EF4-FFF2-40B4-BE49-F238E27FC236}">
                <a16:creationId xmlns:a16="http://schemas.microsoft.com/office/drawing/2014/main" id="{4C436D77-77E8-4905-B136-9252B0D89D1F}"/>
              </a:ext>
            </a:extLst>
          </p:cNvPr>
          <p:cNvSpPr txBox="1"/>
          <p:nvPr/>
        </p:nvSpPr>
        <p:spPr>
          <a:xfrm>
            <a:off x="5678491" y="5762391"/>
            <a:ext cx="4395260"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en-US" altLang="zh-CN" sz="3600" dirty="0">
                <a:solidFill>
                  <a:schemeClr val="accent2"/>
                </a:solidFill>
                <a:effectLst>
                  <a:innerShdw blurRad="76200" dist="50800" dir="13500000">
                    <a:prstClr val="black">
                      <a:alpha val="50000"/>
                    </a:prstClr>
                  </a:innerShdw>
                </a:effectLst>
              </a:rPr>
              <a:t>3.6 </a:t>
            </a:r>
            <a:r>
              <a:rPr lang="zh-CN" altLang="en-US" sz="3600" dirty="0">
                <a:solidFill>
                  <a:schemeClr val="accent2"/>
                </a:solidFill>
                <a:effectLst>
                  <a:innerShdw blurRad="76200" dist="50800" dir="13500000">
                    <a:prstClr val="black">
                      <a:alpha val="50000"/>
                    </a:prstClr>
                  </a:innerShdw>
                </a:effectLst>
              </a:rPr>
              <a:t>其他范例</a:t>
            </a:r>
          </a:p>
        </p:txBody>
      </p:sp>
    </p:spTree>
    <p:extLst>
      <p:ext uri="{BB962C8B-B14F-4D97-AF65-F5344CB8AC3E}">
        <p14:creationId xmlns:p14="http://schemas.microsoft.com/office/powerpoint/2010/main" val="255600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0" grpId="0"/>
      <p:bldP spid="14" grpId="0"/>
      <p:bldP spid="25" grpId="0"/>
      <p:bldP spid="26" grpId="0"/>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2" y="589136"/>
            <a:ext cx="10992465" cy="5909987"/>
            <a:chOff x="6357666" y="738271"/>
            <a:chExt cx="2243119" cy="5256437"/>
          </a:xfrm>
        </p:grpSpPr>
        <p:grpSp>
          <p:nvGrpSpPr>
            <p:cNvPr id="19" name="组合 18"/>
            <p:cNvGrpSpPr/>
            <p:nvPr/>
          </p:nvGrpSpPr>
          <p:grpSpPr>
            <a:xfrm>
              <a:off x="6357666" y="738271"/>
              <a:ext cx="2243119" cy="5256437"/>
              <a:chOff x="4262511" y="785615"/>
              <a:chExt cx="2321170" cy="5439338"/>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504305" y="2326206"/>
              <a:ext cx="2050341" cy="2710040"/>
            </a:xfrm>
            <a:prstGeom prst="rect">
              <a:avLst/>
            </a:prstGeom>
            <a:noFill/>
          </p:spPr>
          <p:txBody>
            <a:bodyPr wrap="square" rtlCol="0">
              <a:spAutoFit/>
            </a:bodyPr>
            <a:lstStyle/>
            <a:p>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问题分析</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若用二分法将实例中的数据分解为两组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(-2,11,-4),</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13,-5,-2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），第一个子问题的解是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，第二个子问题的解是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但两个子问题的解不能简单地得到原问题的解</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。实际上，问题的解跨越了两个子问题。</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因此，本问题无法用二分法分解为独立的两个子问题，子问题之间还有</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公共的子问题</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，属于子问题重叠类的问题。</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如何解决存在公共子问题的难题呢？</a:t>
              </a:r>
            </a:p>
          </p:txBody>
        </p:sp>
      </p:grpSp>
      <p:sp>
        <p:nvSpPr>
          <p:cNvPr id="36" name="矩形 35"/>
          <p:cNvSpPr>
            <a:spLocks noChangeArrowheads="1"/>
          </p:cNvSpPr>
          <p:nvPr/>
        </p:nvSpPr>
        <p:spPr bwMode="auto">
          <a:xfrm>
            <a:off x="3245710" y="748575"/>
            <a:ext cx="570058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3-3】</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求数列的最大子段和</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30381828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80103" y="589136"/>
            <a:ext cx="11031797" cy="5909987"/>
            <a:chOff x="6357666" y="738271"/>
            <a:chExt cx="2251145" cy="5256437"/>
          </a:xfrm>
        </p:grpSpPr>
        <p:grpSp>
          <p:nvGrpSpPr>
            <p:cNvPr id="19" name="组合 18"/>
            <p:cNvGrpSpPr/>
            <p:nvPr/>
          </p:nvGrpSpPr>
          <p:grpSpPr>
            <a:xfrm>
              <a:off x="6357666" y="738271"/>
              <a:ext cx="2243119" cy="5256437"/>
              <a:chOff x="4262511" y="785615"/>
              <a:chExt cx="2321170" cy="5439338"/>
            </a:xfrm>
          </p:grpSpPr>
          <p:sp>
            <p:nvSpPr>
              <p:cNvPr id="20" name="矩形 19"/>
              <p:cNvSpPr/>
              <p:nvPr/>
            </p:nvSpPr>
            <p:spPr>
              <a:xfrm>
                <a:off x="4262511" y="1617297"/>
                <a:ext cx="2321170" cy="4607656"/>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10588" y="1541987"/>
              <a:ext cx="2198223" cy="2841436"/>
            </a:xfrm>
            <a:prstGeom prst="rect">
              <a:avLst/>
            </a:prstGeom>
            <a:noFill/>
          </p:spPr>
          <p:txBody>
            <a:bodyPr wrap="square" rtlCol="0">
              <a:spAutoFit/>
            </a:bodyPr>
            <a:lstStyle/>
            <a:p>
              <a:pPr>
                <a:lnSpc>
                  <a:spcPct val="120000"/>
                </a:lnSpc>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算法分析</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：主要策略为二分法求解，但对重叠的子问题进行专门处理，并对所有子问题合并进行设计。</a:t>
              </a:r>
            </a:p>
            <a:p>
              <a:pPr>
                <a:lnSpc>
                  <a:spcPct val="12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如果将所给的序列</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分为长度相等的两段</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a[(n/2)+1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，分别求出这两段的最大子段和，则</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的最大子段和有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种情形：</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20000"/>
                </a:lnSpc>
                <a:buFont typeface="+mj-ea"/>
                <a:buAutoNum type="circleNumDbPlain"/>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的最大子段和与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的最大子段和相同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a:p>
              <a:pPr marL="914400" lvl="1" indent="-457200">
                <a:lnSpc>
                  <a:spcPct val="120000"/>
                </a:lnSpc>
                <a:buFont typeface="+mj-ea"/>
                <a:buAutoNum type="circleNumDbPlain"/>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的最大子段和与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a[(n/2)+1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的最大子段和相同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a:p>
              <a:pPr marL="914400" lvl="1" indent="-457200">
                <a:lnSpc>
                  <a:spcPct val="120000"/>
                </a:lnSpc>
                <a:buFont typeface="+mj-ea"/>
                <a:buAutoNum type="circleNumDbPlain"/>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的最大子段和为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1≤i≤(n/2), (n/2)+1≤j≤n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grpSp>
      <p:sp>
        <p:nvSpPr>
          <p:cNvPr id="36" name="矩形 35"/>
          <p:cNvSpPr>
            <a:spLocks noChangeArrowheads="1"/>
          </p:cNvSpPr>
          <p:nvPr/>
        </p:nvSpPr>
        <p:spPr bwMode="auto">
          <a:xfrm>
            <a:off x="3245710" y="748575"/>
            <a:ext cx="570058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3-3】</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求数列的最大子段和</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矩形 2"/>
          <p:cNvSpPr/>
          <p:nvPr/>
        </p:nvSpPr>
        <p:spPr>
          <a:xfrm>
            <a:off x="709774" y="4633997"/>
            <a:ext cx="10772451" cy="1865126"/>
          </a:xfrm>
          <a:prstGeom prst="rect">
            <a:avLst/>
          </a:prstGeom>
        </p:spPr>
        <p:txBody>
          <a:bodyPr wrap="square">
            <a:spAutoFit/>
          </a:bodyPr>
          <a:lstStyle/>
          <a:p>
            <a:pPr lvl="0">
              <a:lnSpc>
                <a:spcPct val="120000"/>
              </a:lnSpc>
            </a:pP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最终解</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2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1) </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对于情况</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Wingdings 2" panose="05020102010507070707" pitchFamily="18" charset="2"/>
              </a:rPr>
              <a:t></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和情况</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Wingdings 2" panose="05020102010507070707" pitchFamily="18" charset="2"/>
              </a:rPr>
              <a:t></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Wingdings 2" panose="05020102010507070707" pitchFamily="18" charset="2"/>
              </a:rPr>
              <a:t>，</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可递归求得；</a:t>
            </a:r>
          </a:p>
          <a:p>
            <a:pPr lvl="0">
              <a:lnSpc>
                <a:spcPct val="120000"/>
              </a:lnSpc>
            </a:pP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对于情况</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Wingdings 2" panose="05020102010507070707" pitchFamily="18" charset="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a[(n/2)]</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a[(n/2)+1]</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一定在最优子序列中。因此，分别计算出 </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的最大值</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s1 </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a[(n/2)+1:</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的最大值</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s2,</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则 </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s1+s2 </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即为情况</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Wingdings 2" panose="05020102010507070707" pitchFamily="18" charset="2"/>
              </a:rPr>
              <a:t></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的最优值。 </a:t>
            </a:r>
            <a:endParaRPr lang="zh-CN" altLang="en-US" dirty="0"/>
          </a:p>
        </p:txBody>
      </p:sp>
    </p:spTree>
    <p:extLst>
      <p:ext uri="{BB962C8B-B14F-4D97-AF65-F5344CB8AC3E}">
        <p14:creationId xmlns:p14="http://schemas.microsoft.com/office/powerpoint/2010/main" val="38358131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47"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anim calcmode="lin" valueType="num">
                                      <p:cBhvr>
                                        <p:cTn id="11" dur="500" fill="hold"/>
                                        <p:tgtEl>
                                          <p:spTgt spid="38"/>
                                        </p:tgtEl>
                                        <p:attrNameLst>
                                          <p:attrName>ppt_x</p:attrName>
                                        </p:attrNameLst>
                                      </p:cBhvr>
                                      <p:tavLst>
                                        <p:tav tm="0">
                                          <p:val>
                                            <p:strVal val="#ppt_x"/>
                                          </p:val>
                                        </p:tav>
                                        <p:tav tm="100000">
                                          <p:val>
                                            <p:strVal val="#ppt_x"/>
                                          </p:val>
                                        </p:tav>
                                      </p:tavLst>
                                    </p:anim>
                                    <p:anim calcmode="lin" valueType="num">
                                      <p:cBhvr>
                                        <p:cTn id="12"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589136"/>
            <a:ext cx="10992465" cy="5909987"/>
            <a:chOff x="4262511" y="785615"/>
            <a:chExt cx="2321170" cy="5439338"/>
          </a:xfrm>
        </p:grpSpPr>
        <p:sp>
          <p:nvSpPr>
            <p:cNvPr id="20" name="矩形 19"/>
            <p:cNvSpPr/>
            <p:nvPr/>
          </p:nvSpPr>
          <p:spPr>
            <a:xfrm>
              <a:off x="4262511" y="1617297"/>
              <a:ext cx="2321170" cy="4607656"/>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3245710" y="748575"/>
            <a:ext cx="570058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3-3】</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求数列的最大子段和</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 name="矩形 1"/>
          <p:cNvSpPr/>
          <p:nvPr/>
        </p:nvSpPr>
        <p:spPr>
          <a:xfrm>
            <a:off x="784495" y="1733794"/>
            <a:ext cx="5541819" cy="4524315"/>
          </a:xfrm>
          <a:prstGeom prst="rect">
            <a:avLst/>
          </a:prstGeom>
          <a:ln>
            <a:solidFill>
              <a:srgbClr val="C00000"/>
            </a:solidFill>
          </a:ln>
        </p:spPr>
        <p:txBody>
          <a:bodyPr wrap="square">
            <a:spAutoFit/>
          </a:bodyPr>
          <a:lstStyle/>
          <a:p>
            <a:r>
              <a:rPr lang="zh-CN" altLang="en-US" dirty="0"/>
              <a:t>int </a:t>
            </a:r>
            <a:r>
              <a:rPr lang="zh-CN" altLang="en-US" b="1" dirty="0"/>
              <a:t>max_sub_sum</a:t>
            </a:r>
            <a:r>
              <a:rPr lang="zh-CN" altLang="en-US" dirty="0"/>
              <a:t>(int a[], int left, int right) </a:t>
            </a:r>
            <a:r>
              <a:rPr lang="zh-CN" altLang="en-US" dirty="0">
                <a:solidFill>
                  <a:schemeClr val="accent2"/>
                </a:solidFill>
              </a:rPr>
              <a:t>{</a:t>
            </a:r>
            <a:endParaRPr lang="en-US" altLang="zh-CN" dirty="0">
              <a:solidFill>
                <a:schemeClr val="accent2"/>
              </a:solidFill>
            </a:endParaRPr>
          </a:p>
          <a:p>
            <a:r>
              <a:rPr lang="en-US" altLang="zh-CN" dirty="0"/>
              <a:t>    </a:t>
            </a:r>
            <a:r>
              <a:rPr lang="zh-CN" altLang="en-US" dirty="0"/>
              <a:t>int center, i, j, sum, left_sum, right_sum, s1, s2, lefts, rights;</a:t>
            </a:r>
          </a:p>
          <a:p>
            <a:r>
              <a:rPr lang="zh-CN" altLang="en-US" dirty="0"/>
              <a:t>    if(left == right)</a:t>
            </a:r>
          </a:p>
          <a:p>
            <a:r>
              <a:rPr lang="zh-CN" altLang="en-US" dirty="0"/>
              <a:t>        if(a[left]&gt;0)   return a[left]; </a:t>
            </a:r>
            <a:endParaRPr lang="en-US" altLang="zh-CN" dirty="0"/>
          </a:p>
          <a:p>
            <a:r>
              <a:rPr lang="en-US" altLang="zh-CN" dirty="0"/>
              <a:t>        </a:t>
            </a:r>
            <a:r>
              <a:rPr lang="zh-CN" altLang="en-US" dirty="0"/>
              <a:t>else   return 0;</a:t>
            </a:r>
          </a:p>
          <a:p>
            <a:r>
              <a:rPr lang="zh-CN" altLang="en-US" dirty="0"/>
              <a:t>    else</a:t>
            </a:r>
            <a:r>
              <a:rPr lang="zh-CN" altLang="en-US" dirty="0">
                <a:solidFill>
                  <a:srgbClr val="C00000"/>
                </a:solidFill>
              </a:rPr>
              <a:t>{</a:t>
            </a:r>
          </a:p>
          <a:p>
            <a:r>
              <a:rPr lang="zh-CN" altLang="en-US" dirty="0"/>
              <a:t>       center = (left+right)/2;</a:t>
            </a:r>
          </a:p>
          <a:p>
            <a:r>
              <a:rPr lang="zh-CN" altLang="en-US" dirty="0"/>
              <a:t>       left_sum = </a:t>
            </a:r>
            <a:r>
              <a:rPr lang="zh-CN" altLang="en-US" b="1" dirty="0"/>
              <a:t>max_sub_sum</a:t>
            </a:r>
            <a:r>
              <a:rPr lang="zh-CN" altLang="en-US" dirty="0"/>
              <a:t>(a,left, center);</a:t>
            </a:r>
          </a:p>
          <a:p>
            <a:r>
              <a:rPr lang="zh-CN" altLang="en-US" dirty="0"/>
              <a:t>       right_sum = </a:t>
            </a:r>
            <a:r>
              <a:rPr lang="zh-CN" altLang="en-US" b="1" dirty="0"/>
              <a:t>max_sub_sum</a:t>
            </a:r>
            <a:r>
              <a:rPr lang="zh-CN" altLang="en-US" dirty="0"/>
              <a:t>(a,center+1,right);</a:t>
            </a:r>
          </a:p>
          <a:p>
            <a:r>
              <a:rPr lang="zh-CN" altLang="en-US" dirty="0"/>
              <a:t>       s1 = 0;</a:t>
            </a:r>
          </a:p>
          <a:p>
            <a:r>
              <a:rPr lang="zh-CN" altLang="en-US" dirty="0"/>
              <a:t>       lefts = 0;</a:t>
            </a:r>
          </a:p>
          <a:p>
            <a:r>
              <a:rPr lang="zh-CN" altLang="en-US" dirty="0"/>
              <a:t>       for(i=center; i&gt;=left; i--) {</a:t>
            </a:r>
          </a:p>
          <a:p>
            <a:r>
              <a:rPr lang="zh-CN" altLang="en-US" dirty="0"/>
              <a:t> 	lefts += a[i];</a:t>
            </a:r>
          </a:p>
          <a:p>
            <a:r>
              <a:rPr lang="zh-CN" altLang="en-US" dirty="0"/>
              <a:t> 	if(lefts &gt; s1)    s1 = lefts;</a:t>
            </a:r>
          </a:p>
          <a:p>
            <a:r>
              <a:rPr lang="zh-CN" altLang="en-US" dirty="0"/>
              <a:t>       }</a:t>
            </a:r>
          </a:p>
        </p:txBody>
      </p:sp>
      <p:sp>
        <p:nvSpPr>
          <p:cNvPr id="3" name="矩形 2"/>
          <p:cNvSpPr/>
          <p:nvPr/>
        </p:nvSpPr>
        <p:spPr>
          <a:xfrm>
            <a:off x="6447577" y="1733794"/>
            <a:ext cx="5041860" cy="3416320"/>
          </a:xfrm>
          <a:prstGeom prst="rect">
            <a:avLst/>
          </a:prstGeom>
          <a:ln>
            <a:solidFill>
              <a:srgbClr val="C00000"/>
            </a:solidFill>
          </a:ln>
        </p:spPr>
        <p:txBody>
          <a:bodyPr wrap="square">
            <a:spAutoFit/>
          </a:bodyPr>
          <a:lstStyle/>
          <a:p>
            <a:r>
              <a:rPr lang="zh-CN" altLang="en-US" dirty="0"/>
              <a:t> s2 = 0;</a:t>
            </a:r>
          </a:p>
          <a:p>
            <a:r>
              <a:rPr lang="zh-CN" altLang="en-US" dirty="0"/>
              <a:t> rights = 0;</a:t>
            </a:r>
          </a:p>
          <a:p>
            <a:r>
              <a:rPr lang="zh-CN" altLang="en-US" dirty="0"/>
              <a:t> for(i=center+1; i&lt;=right; i++){</a:t>
            </a:r>
          </a:p>
          <a:p>
            <a:r>
              <a:rPr lang="zh-CN" altLang="en-US" dirty="0"/>
              <a:t>     rights += a[i];</a:t>
            </a:r>
          </a:p>
          <a:p>
            <a:r>
              <a:rPr lang="zh-CN" altLang="en-US" dirty="0"/>
              <a:t>     if(rights &gt; s2)    s2 = rights;</a:t>
            </a:r>
          </a:p>
          <a:p>
            <a:r>
              <a:rPr lang="zh-CN" altLang="en-US" dirty="0"/>
              <a:t>  }</a:t>
            </a:r>
          </a:p>
          <a:p>
            <a:r>
              <a:rPr lang="zh-CN" altLang="en-US" dirty="0"/>
              <a:t> if(s1 + s2 &lt; left_sum &amp;&amp; right_sum &lt; left_sum)</a:t>
            </a:r>
          </a:p>
          <a:p>
            <a:r>
              <a:rPr lang="zh-CN" altLang="en-US" dirty="0"/>
              <a:t>	return left_sum;</a:t>
            </a:r>
          </a:p>
          <a:p>
            <a:r>
              <a:rPr lang="zh-CN" altLang="en-US" dirty="0"/>
              <a:t> if(s1 + s2 &lt; right_sum)</a:t>
            </a:r>
          </a:p>
          <a:p>
            <a:r>
              <a:rPr lang="zh-CN" altLang="en-US" dirty="0"/>
              <a:t>	return right_sum;</a:t>
            </a:r>
          </a:p>
          <a:p>
            <a:r>
              <a:rPr lang="zh-CN" altLang="en-US" dirty="0"/>
              <a:t> return s1 + s2;			</a:t>
            </a:r>
          </a:p>
          <a:p>
            <a:r>
              <a:rPr lang="zh-CN" altLang="en-US" dirty="0">
                <a:solidFill>
                  <a:srgbClr val="C00000"/>
                </a:solidFill>
              </a:rPr>
              <a:t>}  </a:t>
            </a:r>
            <a:r>
              <a:rPr lang="zh-CN" altLang="en-US" dirty="0">
                <a:solidFill>
                  <a:schemeClr val="accent2"/>
                </a:solidFill>
              </a:rPr>
              <a:t>}</a:t>
            </a:r>
          </a:p>
        </p:txBody>
      </p:sp>
    </p:spTree>
    <p:extLst>
      <p:ext uri="{BB962C8B-B14F-4D97-AF65-F5344CB8AC3E}">
        <p14:creationId xmlns:p14="http://schemas.microsoft.com/office/powerpoint/2010/main" val="6808169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635436"/>
            <a:ext cx="10992465" cy="5863687"/>
            <a:chOff x="4262511" y="828227"/>
            <a:chExt cx="2321170" cy="5396726"/>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3541461" y="748575"/>
            <a:ext cx="510907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相似问题</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rPr>
              <a:t>最近点对问题</a:t>
            </a:r>
          </a:p>
        </p:txBody>
      </p:sp>
      <p:sp>
        <p:nvSpPr>
          <p:cNvPr id="8" name="Rectangle 3">
            <a:extLst>
              <a:ext uri="{FF2B5EF4-FFF2-40B4-BE49-F238E27FC236}">
                <a16:creationId xmlns:a16="http://schemas.microsoft.com/office/drawing/2014/main" id="{3F89A3B5-489B-4BB4-8BC2-BF5CB454333D}"/>
              </a:ext>
            </a:extLst>
          </p:cNvPr>
          <p:cNvSpPr/>
          <p:nvPr/>
        </p:nvSpPr>
        <p:spPr>
          <a:xfrm>
            <a:off x="2760748" y="2802867"/>
            <a:ext cx="6683055" cy="943144"/>
          </a:xfrm>
          <a:prstGeom prst="rect">
            <a:avLst/>
          </a:prstGeom>
          <a:noFill/>
          <a:ln w="9525">
            <a:solidFill>
              <a:srgbClr val="C00000"/>
            </a:solidFill>
          </a:ln>
        </p:spPr>
        <p:txBody>
          <a:bodyPr wrap="square" lIns="90000" tIns="46800" rIns="90000" bIns="46800" anchor="ctr" anchorCtr="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20000"/>
              </a:lnSpc>
            </a:pPr>
            <a:r>
              <a:rPr lang="zh-CN" altLang="en-US" sz="2400" dirty="0">
                <a:solidFill>
                  <a:srgbClr val="381DD9"/>
                </a:solidFill>
                <a:latin typeface="Times New Roman" panose="02020603050405020304" pitchFamily="18" charset="0"/>
                <a:ea typeface="微软雅黑" panose="020B0503020204020204" pitchFamily="34" charset="-122"/>
                <a:cs typeface="Times New Roman" panose="02020603050405020304" pitchFamily="18" charset="0"/>
              </a:rPr>
              <a:t>给定平面</a:t>
            </a:r>
            <a:r>
              <a:rPr lang="en-US" altLang="zh-CN" sz="2400" i="1" dirty="0">
                <a:solidFill>
                  <a:srgbClr val="381DD9"/>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solidFill>
                  <a:srgbClr val="381DD9"/>
                </a:solidFill>
                <a:latin typeface="Times New Roman" panose="02020603050405020304" pitchFamily="18" charset="0"/>
                <a:ea typeface="微软雅黑" panose="020B0503020204020204" pitchFamily="34" charset="-122"/>
                <a:cs typeface="Times New Roman" panose="02020603050405020304" pitchFamily="18" charset="0"/>
              </a:rPr>
              <a:t>上</a:t>
            </a:r>
            <a:r>
              <a:rPr lang="en-US" altLang="zh-CN" sz="2400" i="1" dirty="0">
                <a:solidFill>
                  <a:srgbClr val="381DD9"/>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solidFill>
                  <a:srgbClr val="381DD9"/>
                </a:solidFill>
                <a:latin typeface="Times New Roman" panose="02020603050405020304" pitchFamily="18" charset="0"/>
                <a:ea typeface="微软雅黑" panose="020B0503020204020204" pitchFamily="34" charset="-122"/>
                <a:cs typeface="Times New Roman" panose="02020603050405020304" pitchFamily="18" charset="0"/>
              </a:rPr>
              <a:t>个点，找其中的一对点，使得在</a:t>
            </a:r>
            <a:r>
              <a:rPr lang="en-US" altLang="zh-CN" sz="2400" i="1" dirty="0">
                <a:solidFill>
                  <a:srgbClr val="381DD9"/>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381DD9"/>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381DD9"/>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381DD9"/>
                </a:solidFill>
                <a:latin typeface="Times New Roman" panose="02020603050405020304" pitchFamily="18" charset="0"/>
                <a:ea typeface="微软雅黑" panose="020B0503020204020204" pitchFamily="34" charset="-122"/>
                <a:cs typeface="Times New Roman" panose="02020603050405020304" pitchFamily="18" charset="0"/>
              </a:rPr>
              <a:t>-1)/2 </a:t>
            </a:r>
            <a:r>
              <a:rPr lang="zh-CN" altLang="en-US" sz="2400" dirty="0">
                <a:solidFill>
                  <a:srgbClr val="381DD9"/>
                </a:solidFill>
                <a:latin typeface="Times New Roman" panose="02020603050405020304" pitchFamily="18" charset="0"/>
                <a:ea typeface="微软雅黑" panose="020B0503020204020204" pitchFamily="34" charset="-122"/>
                <a:cs typeface="Times New Roman" panose="02020603050405020304" pitchFamily="18" charset="0"/>
              </a:rPr>
              <a:t>个点对中，该点对的距离最小？</a:t>
            </a:r>
          </a:p>
        </p:txBody>
      </p:sp>
      <p:sp>
        <p:nvSpPr>
          <p:cNvPr id="9" name="矩形 8">
            <a:extLst>
              <a:ext uri="{FF2B5EF4-FFF2-40B4-BE49-F238E27FC236}">
                <a16:creationId xmlns:a16="http://schemas.microsoft.com/office/drawing/2014/main" id="{7590B945-850B-4AF7-A50E-40CE9FD8955E}"/>
              </a:ext>
            </a:extLst>
          </p:cNvPr>
          <p:cNvSpPr/>
          <p:nvPr/>
        </p:nvSpPr>
        <p:spPr>
          <a:xfrm>
            <a:off x="1692583" y="2087276"/>
            <a:ext cx="1620957" cy="461665"/>
          </a:xfrm>
          <a:prstGeom prst="rect">
            <a:avLst/>
          </a:prstGeom>
          <a:noFill/>
          <a:ln w="9525">
            <a:noFill/>
          </a:ln>
        </p:spPr>
        <p:txBody>
          <a:bodyPr wrap="non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问题描述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0" name="矩形 9">
            <a:extLst>
              <a:ext uri="{FF2B5EF4-FFF2-40B4-BE49-F238E27FC236}">
                <a16:creationId xmlns:a16="http://schemas.microsoft.com/office/drawing/2014/main" id="{1D923CEE-588A-4CCA-945E-CE9BC46BC549}"/>
              </a:ext>
            </a:extLst>
          </p:cNvPr>
          <p:cNvSpPr/>
          <p:nvPr/>
        </p:nvSpPr>
        <p:spPr>
          <a:xfrm>
            <a:off x="1716394" y="4087526"/>
            <a:ext cx="9571199" cy="1384161"/>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eaLnBrk="0" hangingPunct="0">
              <a:lnSpc>
                <a:spcPct val="120000"/>
              </a:lnSpc>
              <a:buClr>
                <a:schemeClr val="accent2"/>
              </a:buClr>
              <a:buSzPct val="100000"/>
              <a:buFont typeface="Wingdings" panose="05000000000000000000" pitchFamily="2" charset="2"/>
              <a:buChar char="n"/>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简化问题（一维问题）</a:t>
            </a:r>
          </a:p>
          <a:p>
            <a:pPr marL="800100" lvl="1" indent="-342900" algn="l" rtl="0" eaLnBrk="0" fontAlgn="base" hangingPunct="0">
              <a:lnSpc>
                <a:spcPct val="120000"/>
              </a:lnSpc>
              <a:spcBef>
                <a:spcPct val="0"/>
              </a:spcBef>
              <a:spcAft>
                <a:spcPct val="0"/>
              </a:spcAft>
              <a:buClr>
                <a:schemeClr val="accent2"/>
              </a:buClr>
              <a:buSzPct val="50000"/>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先来考虑一维的情形。此时，</a:t>
            </a:r>
            <a:r>
              <a:rPr lang="en-US"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个点退化为</a:t>
            </a:r>
            <a:r>
              <a:rPr lang="en-US"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轴上的</a:t>
            </a:r>
            <a:r>
              <a:rPr lang="en-US"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个实数 </a:t>
            </a:r>
            <a:r>
              <a:rPr lang="en-US"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x1,x2,…,</a:t>
            </a:r>
            <a:r>
              <a:rPr lang="en-US" altLang="zh-CN" sz="2400"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xn</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。最接近点对即为这</a:t>
            </a:r>
            <a:r>
              <a:rPr lang="en-US"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个实数中相差最小的</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个实数。</a:t>
            </a:r>
          </a:p>
        </p:txBody>
      </p:sp>
    </p:spTree>
    <p:extLst>
      <p:ext uri="{BB962C8B-B14F-4D97-AF65-F5344CB8AC3E}">
        <p14:creationId xmlns:p14="http://schemas.microsoft.com/office/powerpoint/2010/main" val="26881634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animBg="1"/>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635436"/>
            <a:ext cx="10992465" cy="5863687"/>
            <a:chOff x="4262511" y="828227"/>
            <a:chExt cx="2321170" cy="5396726"/>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3541461" y="748575"/>
            <a:ext cx="510907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相似问题</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rPr>
              <a:t>最近点对问题</a:t>
            </a:r>
          </a:p>
        </p:txBody>
      </p:sp>
      <p:sp>
        <p:nvSpPr>
          <p:cNvPr id="6" name="Text Box 9">
            <a:extLst>
              <a:ext uri="{FF2B5EF4-FFF2-40B4-BE49-F238E27FC236}">
                <a16:creationId xmlns:a16="http://schemas.microsoft.com/office/drawing/2014/main" id="{0497A6A2-9933-495C-A542-5B9957193F98}"/>
              </a:ext>
            </a:extLst>
          </p:cNvPr>
          <p:cNvSpPr txBox="1"/>
          <p:nvPr/>
        </p:nvSpPr>
        <p:spPr>
          <a:xfrm>
            <a:off x="892662" y="1849325"/>
            <a:ext cx="10367343" cy="2713307"/>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20000"/>
              </a:lnSpc>
              <a:buClr>
                <a:schemeClr val="accent2"/>
              </a:buClr>
              <a:buFont typeface="Wingdings" panose="05000000000000000000" pitchFamily="2" charset="2"/>
              <a:buChar char="n"/>
            </a:pPr>
            <a:r>
              <a:rPr lang="zh-CN" altLang="en-US" sz="2400" dirty="0">
                <a:latin typeface="Arial" panose="020B0604020202020204" pitchFamily="34" charset="0"/>
                <a:ea typeface="楷体_GB2312" pitchFamily="49" charset="-122"/>
              </a:rPr>
              <a:t>假设我们用</a:t>
            </a:r>
            <a:r>
              <a:rPr lang="en-US" altLang="zh-CN" sz="2400" dirty="0">
                <a:latin typeface="Arial" panose="020B0604020202020204" pitchFamily="34" charset="0"/>
                <a:ea typeface="楷体_GB2312" pitchFamily="49" charset="-122"/>
              </a:rPr>
              <a:t>x</a:t>
            </a:r>
            <a:r>
              <a:rPr lang="zh-CN" altLang="en-US" sz="2400" dirty="0">
                <a:latin typeface="Arial" panose="020B0604020202020204" pitchFamily="34" charset="0"/>
                <a:ea typeface="楷体_GB2312" pitchFamily="49" charset="-122"/>
              </a:rPr>
              <a:t>轴上某个点</a:t>
            </a:r>
            <a:r>
              <a:rPr lang="en-US" altLang="zh-CN" sz="2400" dirty="0">
                <a:latin typeface="Arial" panose="020B0604020202020204" pitchFamily="34" charset="0"/>
                <a:ea typeface="楷体_GB2312" pitchFamily="49" charset="-122"/>
              </a:rPr>
              <a:t>m</a:t>
            </a:r>
            <a:r>
              <a:rPr lang="zh-CN" altLang="en-US" sz="2400" dirty="0">
                <a:latin typeface="Arial" panose="020B0604020202020204" pitchFamily="34" charset="0"/>
                <a:ea typeface="楷体_GB2312" pitchFamily="49" charset="-122"/>
              </a:rPr>
              <a:t>将</a:t>
            </a:r>
            <a:r>
              <a:rPr lang="en-US" altLang="zh-CN" sz="2400" dirty="0">
                <a:latin typeface="Arial" panose="020B0604020202020204" pitchFamily="34" charset="0"/>
                <a:ea typeface="楷体_GB2312" pitchFamily="49" charset="-122"/>
              </a:rPr>
              <a:t>S</a:t>
            </a:r>
            <a:r>
              <a:rPr lang="zh-CN" altLang="en-US" sz="2400" dirty="0">
                <a:latin typeface="Arial" panose="020B0604020202020204" pitchFamily="34" charset="0"/>
                <a:ea typeface="楷体_GB2312" pitchFamily="49" charset="-122"/>
              </a:rPr>
              <a:t>划分为</a:t>
            </a:r>
            <a:r>
              <a:rPr lang="en-US" altLang="zh-CN" sz="2400" dirty="0">
                <a:latin typeface="Arial" panose="020B0604020202020204" pitchFamily="34" charset="0"/>
                <a:ea typeface="楷体_GB2312" pitchFamily="49" charset="-122"/>
              </a:rPr>
              <a:t>2</a:t>
            </a:r>
            <a:r>
              <a:rPr lang="zh-CN" altLang="en-US" sz="2400" dirty="0">
                <a:latin typeface="Arial" panose="020B0604020202020204" pitchFamily="34" charset="0"/>
                <a:ea typeface="楷体_GB2312" pitchFamily="49" charset="-122"/>
              </a:rPr>
              <a:t>个子集</a:t>
            </a:r>
            <a:r>
              <a:rPr lang="en-US" altLang="zh-CN" sz="2400" dirty="0">
                <a:latin typeface="Arial" panose="020B0604020202020204" pitchFamily="34" charset="0"/>
                <a:ea typeface="楷体_GB2312" pitchFamily="49" charset="-122"/>
              </a:rPr>
              <a:t>S1</a:t>
            </a:r>
            <a:r>
              <a:rPr lang="zh-CN" altLang="en-US" sz="2400" dirty="0">
                <a:latin typeface="Arial" panose="020B0604020202020204" pitchFamily="34" charset="0"/>
                <a:ea typeface="楷体_GB2312" pitchFamily="49" charset="-122"/>
              </a:rPr>
              <a:t>和</a:t>
            </a:r>
            <a:r>
              <a:rPr lang="en-US" altLang="zh-CN" sz="2400" dirty="0">
                <a:latin typeface="Arial" panose="020B0604020202020204" pitchFamily="34" charset="0"/>
                <a:ea typeface="楷体_GB2312" pitchFamily="49" charset="-122"/>
              </a:rPr>
              <a:t>S2 </a:t>
            </a:r>
            <a:r>
              <a:rPr lang="zh-CN" altLang="en-US" sz="2400" dirty="0">
                <a:latin typeface="Arial" panose="020B0604020202020204" pitchFamily="34" charset="0"/>
                <a:ea typeface="楷体_GB2312" pitchFamily="49" charset="-122"/>
              </a:rPr>
              <a:t>，</a:t>
            </a:r>
            <a:r>
              <a:rPr lang="zh-CN" altLang="zh-CN" sz="2400" dirty="0">
                <a:latin typeface="Arial" panose="020B0604020202020204" pitchFamily="34" charset="0"/>
                <a:ea typeface="楷体_GB2312" pitchFamily="49" charset="-122"/>
              </a:rPr>
              <a:t>基于</a:t>
            </a:r>
            <a:r>
              <a:rPr lang="zh-CN" altLang="zh-CN" sz="2400" b="1" dirty="0">
                <a:solidFill>
                  <a:srgbClr val="FF0000"/>
                </a:solidFill>
                <a:latin typeface="Arial" panose="020B0604020202020204" pitchFamily="34" charset="0"/>
                <a:ea typeface="黑体" panose="02010609060101010101" pitchFamily="49" charset="-122"/>
              </a:rPr>
              <a:t>平衡子问题</a:t>
            </a:r>
            <a:r>
              <a:rPr lang="zh-CN" altLang="zh-CN" sz="2400" dirty="0">
                <a:latin typeface="Arial" panose="020B0604020202020204" pitchFamily="34" charset="0"/>
                <a:ea typeface="楷体_GB2312" pitchFamily="49" charset="-122"/>
              </a:rPr>
              <a:t>的思想，用S中各点坐标的中位数来作分割点。</a:t>
            </a:r>
            <a:endParaRPr lang="zh-CN" altLang="en-US" sz="2400" dirty="0">
              <a:latin typeface="Arial" panose="020B0604020202020204" pitchFamily="34" charset="0"/>
              <a:ea typeface="楷体_GB2312" pitchFamily="49" charset="-122"/>
            </a:endParaRPr>
          </a:p>
          <a:p>
            <a:pPr marL="342900" indent="-342900">
              <a:lnSpc>
                <a:spcPct val="120000"/>
              </a:lnSpc>
              <a:buClr>
                <a:schemeClr val="accent2"/>
              </a:buClr>
              <a:buFont typeface="Wingdings" panose="05000000000000000000" pitchFamily="2" charset="2"/>
              <a:buChar char="n"/>
            </a:pPr>
            <a:r>
              <a:rPr lang="zh-CN" altLang="en-US" sz="2400" dirty="0">
                <a:latin typeface="Arial" panose="020B0604020202020204" pitchFamily="34" charset="0"/>
                <a:ea typeface="楷体_GB2312" pitchFamily="49" charset="-122"/>
              </a:rPr>
              <a:t>递归地在</a:t>
            </a:r>
            <a:r>
              <a:rPr lang="en-US" altLang="zh-CN" sz="2400" dirty="0">
                <a:latin typeface="Arial" panose="020B0604020202020204" pitchFamily="34" charset="0"/>
                <a:ea typeface="楷体_GB2312" pitchFamily="49" charset="-122"/>
              </a:rPr>
              <a:t>S1</a:t>
            </a:r>
            <a:r>
              <a:rPr lang="zh-CN" altLang="en-US" sz="2400" dirty="0">
                <a:latin typeface="Arial" panose="020B0604020202020204" pitchFamily="34" charset="0"/>
                <a:ea typeface="楷体_GB2312" pitchFamily="49" charset="-122"/>
              </a:rPr>
              <a:t>和</a:t>
            </a:r>
            <a:r>
              <a:rPr lang="en-US" altLang="zh-CN" sz="2400" dirty="0">
                <a:latin typeface="Arial" panose="020B0604020202020204" pitchFamily="34" charset="0"/>
                <a:ea typeface="楷体_GB2312" pitchFamily="49" charset="-122"/>
              </a:rPr>
              <a:t>S2</a:t>
            </a:r>
            <a:r>
              <a:rPr lang="zh-CN" altLang="en-US" sz="2400" dirty="0">
                <a:latin typeface="Arial" panose="020B0604020202020204" pitchFamily="34" charset="0"/>
                <a:ea typeface="楷体_GB2312" pitchFamily="49" charset="-122"/>
              </a:rPr>
              <a:t>上找出其最接近点对</a:t>
            </a:r>
            <a:r>
              <a:rPr lang="en-US" altLang="zh-CN" sz="2400" dirty="0">
                <a:latin typeface="Arial" panose="020B0604020202020204" pitchFamily="34" charset="0"/>
                <a:ea typeface="楷体_GB2312" pitchFamily="49" charset="-122"/>
              </a:rPr>
              <a:t>{p1,p2}</a:t>
            </a:r>
            <a:r>
              <a:rPr lang="zh-CN" altLang="en-US" sz="2400" dirty="0">
                <a:latin typeface="Arial" panose="020B0604020202020204" pitchFamily="34" charset="0"/>
                <a:ea typeface="楷体_GB2312" pitchFamily="49" charset="-122"/>
              </a:rPr>
              <a:t>和</a:t>
            </a:r>
            <a:r>
              <a:rPr lang="en-US" altLang="zh-CN" sz="2400" dirty="0">
                <a:latin typeface="Arial" panose="020B0604020202020204" pitchFamily="34" charset="0"/>
                <a:ea typeface="楷体_GB2312" pitchFamily="49" charset="-122"/>
              </a:rPr>
              <a:t>{q1,q2}</a:t>
            </a:r>
            <a:r>
              <a:rPr lang="zh-CN" altLang="en-US" sz="2400" dirty="0">
                <a:latin typeface="Arial" panose="020B0604020202020204" pitchFamily="34" charset="0"/>
                <a:ea typeface="楷体_GB2312" pitchFamily="49" charset="-122"/>
              </a:rPr>
              <a:t>，并设</a:t>
            </a:r>
            <a:r>
              <a:rPr lang="en-US" altLang="zh-CN" sz="2400" b="1" dirty="0">
                <a:solidFill>
                  <a:srgbClr val="FF0000"/>
                </a:solidFill>
                <a:latin typeface="Arial" panose="020B0604020202020204" pitchFamily="34" charset="0"/>
                <a:ea typeface="楷体_GB2312" pitchFamily="49" charset="-122"/>
              </a:rPr>
              <a:t>d=min{|p1-p2|,|q1-q2|}</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S</a:t>
            </a:r>
            <a:r>
              <a:rPr lang="zh-CN" altLang="en-US" sz="2400" dirty="0">
                <a:latin typeface="Arial" panose="020B0604020202020204" pitchFamily="34" charset="0"/>
                <a:ea typeface="楷体_GB2312" pitchFamily="49" charset="-122"/>
              </a:rPr>
              <a:t>中的最接近点对或者是</a:t>
            </a:r>
            <a:r>
              <a:rPr lang="en-US" altLang="zh-CN" sz="2400" dirty="0">
                <a:latin typeface="Arial" panose="020B0604020202020204" pitchFamily="34" charset="0"/>
                <a:ea typeface="楷体_GB2312" pitchFamily="49" charset="-122"/>
              </a:rPr>
              <a:t>{p1,p2}</a:t>
            </a:r>
            <a:r>
              <a:rPr lang="zh-CN" altLang="en-US" sz="2400" dirty="0">
                <a:latin typeface="Arial" panose="020B0604020202020204" pitchFamily="34" charset="0"/>
                <a:ea typeface="楷体_GB2312" pitchFamily="49" charset="-122"/>
              </a:rPr>
              <a:t>，或者是</a:t>
            </a:r>
            <a:r>
              <a:rPr lang="en-US" altLang="zh-CN" sz="2400" dirty="0">
                <a:latin typeface="Arial" panose="020B0604020202020204" pitchFamily="34" charset="0"/>
                <a:ea typeface="楷体_GB2312" pitchFamily="49" charset="-122"/>
              </a:rPr>
              <a:t>{q1,q2}</a:t>
            </a:r>
            <a:r>
              <a:rPr lang="zh-CN" altLang="en-US" sz="2400" dirty="0">
                <a:latin typeface="Arial" panose="020B0604020202020204" pitchFamily="34" charset="0"/>
                <a:ea typeface="楷体_GB2312" pitchFamily="49" charset="-122"/>
              </a:rPr>
              <a:t>，或者是某个</a:t>
            </a:r>
            <a:r>
              <a:rPr lang="en-US" altLang="zh-CN" sz="2400" dirty="0">
                <a:latin typeface="Arial" panose="020B0604020202020204" pitchFamily="34" charset="0"/>
                <a:ea typeface="楷体_GB2312" pitchFamily="49" charset="-122"/>
              </a:rPr>
              <a:t>{p3,q3}</a:t>
            </a:r>
            <a:r>
              <a:rPr lang="zh-CN" altLang="en-US" sz="2400" dirty="0">
                <a:latin typeface="Arial" panose="020B0604020202020204" pitchFamily="34" charset="0"/>
                <a:ea typeface="楷体_GB2312" pitchFamily="49" charset="-122"/>
              </a:rPr>
              <a:t>，其中</a:t>
            </a:r>
            <a:r>
              <a:rPr lang="en-US" altLang="zh-CN" sz="2400" dirty="0">
                <a:latin typeface="Arial" panose="020B0604020202020204" pitchFamily="34" charset="0"/>
                <a:ea typeface="楷体_GB2312" pitchFamily="49" charset="-122"/>
              </a:rPr>
              <a:t>p3∈S1</a:t>
            </a:r>
            <a:r>
              <a:rPr lang="zh-CN" altLang="en-US" sz="2400" dirty="0">
                <a:latin typeface="Arial" panose="020B0604020202020204" pitchFamily="34" charset="0"/>
                <a:ea typeface="楷体_GB2312" pitchFamily="49" charset="-122"/>
              </a:rPr>
              <a:t>且</a:t>
            </a:r>
            <a:r>
              <a:rPr lang="en-US" altLang="zh-CN" sz="2400" dirty="0">
                <a:latin typeface="Arial" panose="020B0604020202020204" pitchFamily="34" charset="0"/>
                <a:ea typeface="楷体_GB2312" pitchFamily="49" charset="-122"/>
              </a:rPr>
              <a:t>q3∈S2</a:t>
            </a:r>
            <a:r>
              <a:rPr lang="zh-CN" altLang="en-US" sz="2400" dirty="0">
                <a:latin typeface="Arial" panose="020B0604020202020204" pitchFamily="34" charset="0"/>
                <a:ea typeface="楷体_GB2312" pitchFamily="49" charset="-122"/>
              </a:rPr>
              <a:t>。</a:t>
            </a:r>
          </a:p>
          <a:p>
            <a:pPr marL="457200" indent="-457200">
              <a:lnSpc>
                <a:spcPct val="120000"/>
              </a:lnSpc>
              <a:buClr>
                <a:schemeClr val="accent2"/>
              </a:buClr>
              <a:buFont typeface="Wingdings" panose="05000000000000000000" pitchFamily="2" charset="2"/>
              <a:buChar char="n"/>
            </a:pPr>
            <a:r>
              <a:rPr lang="zh-CN" altLang="en-US" sz="2400" b="1" dirty="0">
                <a:solidFill>
                  <a:srgbClr val="FF0000"/>
                </a:solidFill>
                <a:latin typeface="Arial" panose="020B0604020202020204" pitchFamily="34" charset="0"/>
                <a:ea typeface="楷体_GB2312" pitchFamily="49" charset="-122"/>
              </a:rPr>
              <a:t>能否在线性时间内找到</a:t>
            </a:r>
            <a:r>
              <a:rPr lang="en-US" altLang="zh-CN" sz="2400" b="1" dirty="0">
                <a:solidFill>
                  <a:srgbClr val="FF0000"/>
                </a:solidFill>
                <a:latin typeface="Arial" panose="020B0604020202020204" pitchFamily="34" charset="0"/>
                <a:ea typeface="楷体_GB2312" pitchFamily="49" charset="-122"/>
              </a:rPr>
              <a:t>p3,q3</a:t>
            </a:r>
            <a:r>
              <a:rPr lang="zh-CN" altLang="en-US" sz="2400" b="1" dirty="0">
                <a:solidFill>
                  <a:srgbClr val="FF0000"/>
                </a:solidFill>
                <a:latin typeface="Arial" panose="020B0604020202020204" pitchFamily="34" charset="0"/>
                <a:ea typeface="楷体_GB2312" pitchFamily="49" charset="-122"/>
              </a:rPr>
              <a:t>？</a:t>
            </a:r>
          </a:p>
        </p:txBody>
      </p:sp>
      <p:grpSp>
        <p:nvGrpSpPr>
          <p:cNvPr id="7" name="组 1">
            <a:extLst>
              <a:ext uri="{FF2B5EF4-FFF2-40B4-BE49-F238E27FC236}">
                <a16:creationId xmlns:a16="http://schemas.microsoft.com/office/drawing/2014/main" id="{F3DE62AA-B894-4F58-84E9-434FE1F23C68}"/>
              </a:ext>
            </a:extLst>
          </p:cNvPr>
          <p:cNvGrpSpPr/>
          <p:nvPr/>
        </p:nvGrpSpPr>
        <p:grpSpPr>
          <a:xfrm>
            <a:off x="2830879" y="4675075"/>
            <a:ext cx="6983413" cy="1727200"/>
            <a:chOff x="879075" y="3501008"/>
            <a:chExt cx="6983413" cy="1728787"/>
          </a:xfrm>
        </p:grpSpPr>
        <p:pic>
          <p:nvPicPr>
            <p:cNvPr id="8" name="Picture 7" descr="t28">
              <a:extLst>
                <a:ext uri="{FF2B5EF4-FFF2-40B4-BE49-F238E27FC236}">
                  <a16:creationId xmlns:a16="http://schemas.microsoft.com/office/drawing/2014/main" id="{BB3826C0-BB8E-41CB-AD06-DC253E7B4084}"/>
                </a:ext>
              </a:extLst>
            </p:cNvPr>
            <p:cNvPicPr>
              <a:picLocks noChangeAspect="1"/>
            </p:cNvPicPr>
            <p:nvPr/>
          </p:nvPicPr>
          <p:blipFill>
            <a:blip r:embed="rId3"/>
            <a:stretch>
              <a:fillRect/>
            </a:stretch>
          </p:blipFill>
          <p:spPr>
            <a:xfrm>
              <a:off x="879075" y="3501008"/>
              <a:ext cx="6983413" cy="1728787"/>
            </a:xfrm>
            <a:prstGeom prst="rect">
              <a:avLst/>
            </a:prstGeom>
            <a:noFill/>
            <a:ln w="9525">
              <a:noFill/>
            </a:ln>
          </p:spPr>
        </p:pic>
        <p:sp>
          <p:nvSpPr>
            <p:cNvPr id="9" name="矩形 8">
              <a:extLst>
                <a:ext uri="{FF2B5EF4-FFF2-40B4-BE49-F238E27FC236}">
                  <a16:creationId xmlns:a16="http://schemas.microsoft.com/office/drawing/2014/main" id="{3B04619C-C9EE-4E00-875E-1E73CA35C3BC}"/>
                </a:ext>
              </a:extLst>
            </p:cNvPr>
            <p:cNvSpPr/>
            <p:nvPr/>
          </p:nvSpPr>
          <p:spPr>
            <a:xfrm>
              <a:off x="2506263" y="4187438"/>
              <a:ext cx="596900" cy="289190"/>
            </a:xfrm>
            <a:prstGeom prst="rect">
              <a:avLst/>
            </a:prstGeom>
            <a:solidFill>
              <a:srgbClr val="FFFF00">
                <a:alpha val="4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a:extLst>
                <a:ext uri="{FF2B5EF4-FFF2-40B4-BE49-F238E27FC236}">
                  <a16:creationId xmlns:a16="http://schemas.microsoft.com/office/drawing/2014/main" id="{57F19C2A-2376-498C-A9DC-CDCBBCB2EFFA}"/>
                </a:ext>
              </a:extLst>
            </p:cNvPr>
            <p:cNvSpPr/>
            <p:nvPr/>
          </p:nvSpPr>
          <p:spPr>
            <a:xfrm>
              <a:off x="6857600" y="4147714"/>
              <a:ext cx="595313" cy="287602"/>
            </a:xfrm>
            <a:prstGeom prst="rect">
              <a:avLst/>
            </a:prstGeom>
            <a:solidFill>
              <a:srgbClr val="FFFF00">
                <a:alpha val="4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a:extLst>
                <a:ext uri="{FF2B5EF4-FFF2-40B4-BE49-F238E27FC236}">
                  <a16:creationId xmlns:a16="http://schemas.microsoft.com/office/drawing/2014/main" id="{91E9E794-E3F6-4A88-A361-AAAB65EB8173}"/>
                </a:ext>
              </a:extLst>
            </p:cNvPr>
            <p:cNvSpPr/>
            <p:nvPr/>
          </p:nvSpPr>
          <p:spPr>
            <a:xfrm>
              <a:off x="3962000" y="4157247"/>
              <a:ext cx="738188" cy="289190"/>
            </a:xfrm>
            <a:prstGeom prst="rect">
              <a:avLst/>
            </a:prstGeom>
            <a:solidFill>
              <a:srgbClr val="FFFF00">
                <a:alpha val="4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grpSp>
    </p:spTree>
    <p:extLst>
      <p:ext uri="{BB962C8B-B14F-4D97-AF65-F5344CB8AC3E}">
        <p14:creationId xmlns:p14="http://schemas.microsoft.com/office/powerpoint/2010/main" val="23875377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down)">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down)">
                                      <p:cBhvr>
                                        <p:cTn id="2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635436"/>
            <a:ext cx="10992465" cy="5863688"/>
            <a:chOff x="4262511" y="828227"/>
            <a:chExt cx="2321170" cy="5396727"/>
          </a:xfrm>
        </p:grpSpPr>
        <p:sp>
          <p:nvSpPr>
            <p:cNvPr id="20" name="矩形 19"/>
            <p:cNvSpPr/>
            <p:nvPr/>
          </p:nvSpPr>
          <p:spPr>
            <a:xfrm>
              <a:off x="4262511" y="1617297"/>
              <a:ext cx="2321170" cy="460765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3541461" y="748575"/>
            <a:ext cx="510907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相似问题</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rPr>
              <a:t>最近点对问题</a:t>
            </a:r>
          </a:p>
        </p:txBody>
      </p:sp>
      <p:sp>
        <p:nvSpPr>
          <p:cNvPr id="6" name="Text Box 6">
            <a:extLst>
              <a:ext uri="{FF2B5EF4-FFF2-40B4-BE49-F238E27FC236}">
                <a16:creationId xmlns:a16="http://schemas.microsoft.com/office/drawing/2014/main" id="{DDB99208-94B3-4B31-AC79-5F4BFC63BA70}"/>
              </a:ext>
            </a:extLst>
          </p:cNvPr>
          <p:cNvSpPr txBox="1"/>
          <p:nvPr/>
        </p:nvSpPr>
        <p:spPr>
          <a:xfrm>
            <a:off x="810789" y="2698969"/>
            <a:ext cx="10570418" cy="3342453"/>
          </a:xfrm>
          <a:prstGeom prst="rect">
            <a:avLst/>
          </a:prstGeom>
          <a:solidFill>
            <a:schemeClr val="accent1">
              <a:lumMod val="40000"/>
              <a:lumOff val="60000"/>
            </a:schemeClr>
          </a:solid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10000"/>
              </a:lnSpc>
              <a:buClr>
                <a:schemeClr val="accent2"/>
              </a:buClr>
              <a:buSzPct val="100000"/>
              <a:buFont typeface="Wingdings" panose="05000000000000000000" pitchFamily="2" charset="2"/>
              <a:buChar char="Ø"/>
            </a:pPr>
            <a:r>
              <a:rPr lang="zh-CN" altLang="en-US" sz="2400" dirty="0">
                <a:latin typeface="Arial" panose="020B0604020202020204" pitchFamily="34" charset="0"/>
                <a:ea typeface="楷体_GB2312" pitchFamily="49" charset="-122"/>
              </a:rPr>
              <a:t>如果</a:t>
            </a:r>
            <a:r>
              <a:rPr lang="en-US" altLang="zh-CN" sz="2400" dirty="0">
                <a:latin typeface="Arial" panose="020B0604020202020204" pitchFamily="34" charset="0"/>
                <a:ea typeface="楷体_GB2312" pitchFamily="49" charset="-122"/>
              </a:rPr>
              <a:t>S</a:t>
            </a:r>
            <a:r>
              <a:rPr lang="zh-CN" altLang="en-US" sz="2400" dirty="0">
                <a:latin typeface="Arial" panose="020B0604020202020204" pitchFamily="34" charset="0"/>
                <a:ea typeface="楷体_GB2312" pitchFamily="49" charset="-122"/>
              </a:rPr>
              <a:t>的最接近点对是</a:t>
            </a:r>
            <a:r>
              <a:rPr lang="en-US" altLang="zh-CN" sz="2400" dirty="0">
                <a:latin typeface="Arial" panose="020B0604020202020204" pitchFamily="34" charset="0"/>
                <a:ea typeface="楷体_GB2312" pitchFamily="49" charset="-122"/>
              </a:rPr>
              <a:t>{p3,q3}</a:t>
            </a:r>
            <a:r>
              <a:rPr lang="zh-CN" altLang="en-US" sz="2400" dirty="0">
                <a:latin typeface="Arial" panose="020B0604020202020204" pitchFamily="34" charset="0"/>
                <a:ea typeface="楷体_GB2312" pitchFamily="49" charset="-122"/>
              </a:rPr>
              <a:t>，即</a:t>
            </a:r>
            <a:r>
              <a:rPr lang="en-US" altLang="zh-CN" sz="2400" dirty="0">
                <a:latin typeface="Arial" panose="020B0604020202020204" pitchFamily="34" charset="0"/>
                <a:ea typeface="楷体_GB2312" pitchFamily="49" charset="-122"/>
              </a:rPr>
              <a:t>|p3-q3|&lt;d</a:t>
            </a:r>
            <a:r>
              <a:rPr lang="zh-CN" altLang="en-US" sz="2400" dirty="0">
                <a:latin typeface="Arial" panose="020B0604020202020204" pitchFamily="34" charset="0"/>
                <a:ea typeface="楷体_GB2312" pitchFamily="49" charset="-122"/>
              </a:rPr>
              <a:t>，则</a:t>
            </a:r>
            <a:r>
              <a:rPr lang="en-US" altLang="zh-CN" sz="2400" dirty="0">
                <a:latin typeface="Arial" panose="020B0604020202020204" pitchFamily="34" charset="0"/>
                <a:ea typeface="楷体_GB2312" pitchFamily="49" charset="-122"/>
              </a:rPr>
              <a:t>p3</a:t>
            </a:r>
            <a:r>
              <a:rPr lang="zh-CN" altLang="en-US" sz="2400" dirty="0">
                <a:latin typeface="Arial" panose="020B0604020202020204" pitchFamily="34" charset="0"/>
                <a:ea typeface="楷体_GB2312" pitchFamily="49" charset="-122"/>
              </a:rPr>
              <a:t>和</a:t>
            </a:r>
            <a:r>
              <a:rPr lang="en-US" altLang="zh-CN" sz="2400" dirty="0">
                <a:latin typeface="Arial" panose="020B0604020202020204" pitchFamily="34" charset="0"/>
                <a:ea typeface="楷体_GB2312" pitchFamily="49" charset="-122"/>
              </a:rPr>
              <a:t>q3</a:t>
            </a:r>
            <a:r>
              <a:rPr lang="zh-CN" altLang="en-US" sz="2400" dirty="0">
                <a:latin typeface="Arial" panose="020B0604020202020204" pitchFamily="34" charset="0"/>
                <a:ea typeface="楷体_GB2312" pitchFamily="49" charset="-122"/>
              </a:rPr>
              <a:t>两者与</a:t>
            </a:r>
            <a:r>
              <a:rPr lang="en-US" altLang="zh-CN" sz="2400" dirty="0">
                <a:latin typeface="Arial" panose="020B0604020202020204" pitchFamily="34" charset="0"/>
                <a:ea typeface="楷体_GB2312" pitchFamily="49" charset="-122"/>
              </a:rPr>
              <a:t>m</a:t>
            </a:r>
            <a:r>
              <a:rPr lang="zh-CN" altLang="en-US" sz="2400" dirty="0">
                <a:latin typeface="Arial" panose="020B0604020202020204" pitchFamily="34" charset="0"/>
                <a:ea typeface="楷体_GB2312" pitchFamily="49" charset="-122"/>
              </a:rPr>
              <a:t>的距离不超过</a:t>
            </a:r>
            <a:r>
              <a:rPr lang="en-US" altLang="zh-CN" sz="2400" dirty="0">
                <a:latin typeface="Arial" panose="020B0604020202020204" pitchFamily="34" charset="0"/>
                <a:ea typeface="楷体_GB2312" pitchFamily="49" charset="-122"/>
              </a:rPr>
              <a:t>d</a:t>
            </a:r>
            <a:r>
              <a:rPr lang="zh-CN" altLang="en-US" sz="2400" dirty="0">
                <a:latin typeface="Arial" panose="020B0604020202020204" pitchFamily="34" charset="0"/>
                <a:ea typeface="楷体_GB2312" pitchFamily="49" charset="-122"/>
              </a:rPr>
              <a:t>，</a:t>
            </a:r>
            <a:r>
              <a:rPr lang="en-US" altLang="en-US" sz="2400" dirty="0">
                <a:latin typeface="Arial" panose="020B0604020202020204" pitchFamily="34" charset="0"/>
                <a:ea typeface="楷体_GB2312" pitchFamily="49" charset="-122"/>
              </a:rPr>
              <a:t>即</a:t>
            </a:r>
            <a:r>
              <a:rPr lang="en-US" altLang="zh-CN" sz="2400" b="1" dirty="0">
                <a:latin typeface="Arial" panose="020B0604020202020204" pitchFamily="34" charset="0"/>
                <a:ea typeface="楷体_GB2312" pitchFamily="49" charset="-122"/>
              </a:rPr>
              <a:t>p3∈(m-</a:t>
            </a:r>
            <a:r>
              <a:rPr lang="en-US" altLang="zh-CN" sz="2400" b="1" dirty="0" err="1">
                <a:latin typeface="Arial" panose="020B0604020202020204" pitchFamily="34" charset="0"/>
                <a:ea typeface="楷体_GB2312" pitchFamily="49" charset="-122"/>
              </a:rPr>
              <a:t>d,m</a:t>
            </a:r>
            <a:r>
              <a:rPr lang="en-US" altLang="zh-CN" sz="2400" b="1" dirty="0">
                <a:latin typeface="Arial" panose="020B0604020202020204" pitchFamily="34" charset="0"/>
                <a:ea typeface="楷体_GB2312" pitchFamily="49" charset="-122"/>
              </a:rPr>
              <a:t>]</a:t>
            </a:r>
            <a:r>
              <a:rPr lang="zh-CN" altLang="en-US" sz="2400" b="1" dirty="0">
                <a:latin typeface="Arial" panose="020B0604020202020204" pitchFamily="34" charset="0"/>
                <a:ea typeface="楷体_GB2312" pitchFamily="49" charset="-122"/>
              </a:rPr>
              <a:t>，</a:t>
            </a:r>
            <a:r>
              <a:rPr lang="en-US" altLang="zh-CN" sz="2400" b="1" dirty="0">
                <a:latin typeface="Arial" panose="020B0604020202020204" pitchFamily="34" charset="0"/>
                <a:ea typeface="楷体_GB2312" pitchFamily="49" charset="-122"/>
              </a:rPr>
              <a:t>q3∈(</a:t>
            </a:r>
            <a:r>
              <a:rPr lang="en-US" altLang="zh-CN" sz="2400" b="1" dirty="0" err="1">
                <a:latin typeface="Arial" panose="020B0604020202020204" pitchFamily="34" charset="0"/>
                <a:ea typeface="楷体_GB2312" pitchFamily="49" charset="-122"/>
              </a:rPr>
              <a:t>m,m+d</a:t>
            </a:r>
            <a:r>
              <a:rPr lang="en-US" altLang="zh-CN" sz="2400" b="1" dirty="0">
                <a:latin typeface="Arial" panose="020B0604020202020204" pitchFamily="34" charset="0"/>
                <a:ea typeface="楷体_GB2312" pitchFamily="49" charset="-122"/>
              </a:rPr>
              <a:t>]</a:t>
            </a:r>
            <a:r>
              <a:rPr lang="zh-CN" altLang="en-US" sz="2400" dirty="0">
                <a:latin typeface="Arial" panose="020B0604020202020204" pitchFamily="34" charset="0"/>
                <a:ea typeface="楷体_GB2312" pitchFamily="49" charset="-122"/>
              </a:rPr>
              <a:t>。</a:t>
            </a:r>
          </a:p>
          <a:p>
            <a:pPr lvl="1">
              <a:lnSpc>
                <a:spcPct val="110000"/>
              </a:lnSpc>
              <a:buClr>
                <a:schemeClr val="accent2"/>
              </a:buClr>
              <a:buSzPct val="50000"/>
              <a:buFont typeface="Wingdings" panose="05000000000000000000" pitchFamily="2" charset="2"/>
              <a:buChar char="u"/>
            </a:pPr>
            <a:r>
              <a:rPr lang="zh-CN" altLang="en-US" sz="2400" dirty="0">
                <a:latin typeface="Arial" panose="020B0604020202020204" pitchFamily="34" charset="0"/>
                <a:ea typeface="楷体_GB2312" pitchFamily="49" charset="-122"/>
              </a:rPr>
              <a:t>由于在</a:t>
            </a:r>
            <a:r>
              <a:rPr lang="en-US" altLang="zh-CN" sz="2400" dirty="0">
                <a:latin typeface="Arial" panose="020B0604020202020204" pitchFamily="34" charset="0"/>
                <a:ea typeface="楷体_GB2312" pitchFamily="49" charset="-122"/>
              </a:rPr>
              <a:t>S1</a:t>
            </a:r>
            <a:r>
              <a:rPr lang="zh-CN" altLang="en-US" sz="2400" dirty="0">
                <a:latin typeface="Arial" panose="020B0604020202020204" pitchFamily="34" charset="0"/>
                <a:ea typeface="楷体_GB2312" pitchFamily="49" charset="-122"/>
              </a:rPr>
              <a:t>中，每个长度为</a:t>
            </a:r>
            <a:r>
              <a:rPr lang="en-US" altLang="zh-CN" sz="2400" dirty="0">
                <a:latin typeface="Arial" panose="020B0604020202020204" pitchFamily="34" charset="0"/>
                <a:ea typeface="楷体_GB2312" pitchFamily="49" charset="-122"/>
              </a:rPr>
              <a:t>d</a:t>
            </a:r>
            <a:r>
              <a:rPr lang="zh-CN" altLang="en-US" sz="2400" dirty="0">
                <a:latin typeface="Arial" panose="020B0604020202020204" pitchFamily="34" charset="0"/>
                <a:ea typeface="楷体_GB2312" pitchFamily="49" charset="-122"/>
              </a:rPr>
              <a:t>的半闭区间至多包含一个点（</a:t>
            </a:r>
            <a:r>
              <a:rPr lang="zh-CN" altLang="en-US" sz="2400" dirty="0">
                <a:solidFill>
                  <a:srgbClr val="C00000"/>
                </a:solidFill>
                <a:latin typeface="Arial" panose="020B0604020202020204" pitchFamily="34" charset="0"/>
                <a:ea typeface="楷体_GB2312" pitchFamily="49" charset="-122"/>
              </a:rPr>
              <a:t>否则必有两点距离小于</a:t>
            </a:r>
            <a:r>
              <a:rPr lang="en-US" altLang="zh-CN" sz="2400" dirty="0">
                <a:solidFill>
                  <a:srgbClr val="C00000"/>
                </a:solidFill>
                <a:latin typeface="Arial" panose="020B0604020202020204" pitchFamily="34" charset="0"/>
                <a:ea typeface="楷体_GB2312" pitchFamily="49" charset="-122"/>
              </a:rPr>
              <a:t>d</a:t>
            </a:r>
            <a:r>
              <a:rPr lang="zh-CN" altLang="en-US" sz="2400" dirty="0">
                <a:latin typeface="Arial" panose="020B0604020202020204" pitchFamily="34" charset="0"/>
                <a:ea typeface="楷体_GB2312" pitchFamily="49" charset="-122"/>
              </a:rPr>
              <a:t>），并且</a:t>
            </a:r>
            <a:r>
              <a:rPr lang="en-US" altLang="zh-CN" sz="2400" dirty="0">
                <a:latin typeface="Arial" panose="020B0604020202020204" pitchFamily="34" charset="0"/>
                <a:ea typeface="楷体_GB2312" pitchFamily="49" charset="-122"/>
              </a:rPr>
              <a:t>m</a:t>
            </a:r>
            <a:r>
              <a:rPr lang="zh-CN" altLang="en-US" sz="2400" dirty="0">
                <a:latin typeface="Arial" panose="020B0604020202020204" pitchFamily="34" charset="0"/>
                <a:ea typeface="楷体_GB2312" pitchFamily="49" charset="-122"/>
              </a:rPr>
              <a:t>是</a:t>
            </a:r>
            <a:r>
              <a:rPr lang="en-US" altLang="zh-CN" sz="2400" dirty="0">
                <a:latin typeface="Arial" panose="020B0604020202020204" pitchFamily="34" charset="0"/>
                <a:ea typeface="楷体_GB2312" pitchFamily="49" charset="-122"/>
              </a:rPr>
              <a:t>S1</a:t>
            </a:r>
            <a:r>
              <a:rPr lang="zh-CN" altLang="en-US" sz="2400" dirty="0">
                <a:latin typeface="Arial" panose="020B0604020202020204" pitchFamily="34" charset="0"/>
                <a:ea typeface="楷体_GB2312" pitchFamily="49" charset="-122"/>
              </a:rPr>
              <a:t>和</a:t>
            </a:r>
            <a:r>
              <a:rPr lang="en-US" altLang="zh-CN" sz="2400" dirty="0">
                <a:latin typeface="Arial" panose="020B0604020202020204" pitchFamily="34" charset="0"/>
                <a:ea typeface="楷体_GB2312" pitchFamily="49" charset="-122"/>
              </a:rPr>
              <a:t>S2</a:t>
            </a:r>
            <a:r>
              <a:rPr lang="zh-CN" altLang="en-US" sz="2400" dirty="0">
                <a:latin typeface="Arial" panose="020B0604020202020204" pitchFamily="34" charset="0"/>
                <a:ea typeface="楷体_GB2312" pitchFamily="49" charset="-122"/>
              </a:rPr>
              <a:t>的分割点，因此</a:t>
            </a:r>
            <a:r>
              <a:rPr lang="en-US" altLang="zh-CN" sz="2400" dirty="0">
                <a:latin typeface="Arial" panose="020B0604020202020204" pitchFamily="34" charset="0"/>
                <a:ea typeface="楷体_GB2312" pitchFamily="49" charset="-122"/>
              </a:rPr>
              <a:t>(m-</a:t>
            </a:r>
            <a:r>
              <a:rPr lang="en-US" altLang="zh-CN" sz="2400" dirty="0" err="1">
                <a:latin typeface="Arial" panose="020B0604020202020204" pitchFamily="34" charset="0"/>
                <a:ea typeface="楷体_GB2312" pitchFamily="49" charset="-122"/>
              </a:rPr>
              <a:t>d,m</a:t>
            </a:r>
            <a:r>
              <a:rPr lang="en-US" altLang="zh-CN" sz="2400" dirty="0">
                <a:latin typeface="Arial" panose="020B0604020202020204" pitchFamily="34" charset="0"/>
                <a:ea typeface="楷体_GB2312" pitchFamily="49" charset="-122"/>
              </a:rPr>
              <a:t>]</a:t>
            </a:r>
            <a:r>
              <a:rPr lang="zh-CN" altLang="en-US" sz="2400" dirty="0">
                <a:latin typeface="Arial" panose="020B0604020202020204" pitchFamily="34" charset="0"/>
                <a:ea typeface="楷体_GB2312" pitchFamily="49" charset="-122"/>
              </a:rPr>
              <a:t>中至多包含一个点。由图可以看出，</a:t>
            </a:r>
            <a:r>
              <a:rPr lang="zh-CN" altLang="en-US" sz="2400" b="1" dirty="0">
                <a:latin typeface="Arial" panose="020B0604020202020204" pitchFamily="34" charset="0"/>
                <a:ea typeface="楷体_GB2312" pitchFamily="49" charset="-122"/>
              </a:rPr>
              <a:t>如果</a:t>
            </a:r>
            <a:r>
              <a:rPr lang="en-US" altLang="zh-CN" sz="2400" b="1" dirty="0">
                <a:latin typeface="Arial" panose="020B0604020202020204" pitchFamily="34" charset="0"/>
                <a:ea typeface="楷体_GB2312" pitchFamily="49" charset="-122"/>
              </a:rPr>
              <a:t>(m-d, m]</a:t>
            </a:r>
            <a:r>
              <a:rPr lang="zh-CN" altLang="en-US" sz="2400" b="1" dirty="0">
                <a:latin typeface="Arial" panose="020B0604020202020204" pitchFamily="34" charset="0"/>
                <a:ea typeface="楷体_GB2312" pitchFamily="49" charset="-122"/>
              </a:rPr>
              <a:t>中有点，则此点就是</a:t>
            </a:r>
            <a:r>
              <a:rPr lang="en-US" altLang="zh-CN" sz="2400" b="1" dirty="0">
                <a:latin typeface="Arial" panose="020B0604020202020204" pitchFamily="34" charset="0"/>
                <a:ea typeface="楷体_GB2312" pitchFamily="49" charset="-122"/>
              </a:rPr>
              <a:t>S1</a:t>
            </a:r>
            <a:r>
              <a:rPr lang="zh-CN" altLang="en-US" sz="2400" b="1" dirty="0">
                <a:latin typeface="Arial" panose="020B0604020202020204" pitchFamily="34" charset="0"/>
                <a:ea typeface="楷体_GB2312" pitchFamily="49" charset="-122"/>
              </a:rPr>
              <a:t>中</a:t>
            </a:r>
            <a:r>
              <a:rPr lang="zh-CN" altLang="en-US" sz="2400" b="1" dirty="0">
                <a:solidFill>
                  <a:srgbClr val="C00000"/>
                </a:solidFill>
                <a:latin typeface="Arial" panose="020B0604020202020204" pitchFamily="34" charset="0"/>
                <a:ea typeface="楷体_GB2312" pitchFamily="49" charset="-122"/>
              </a:rPr>
              <a:t>最大点</a:t>
            </a:r>
            <a:r>
              <a:rPr lang="zh-CN" altLang="en-US" sz="2400" b="1" dirty="0">
                <a:latin typeface="Arial" panose="020B0604020202020204" pitchFamily="34" charset="0"/>
                <a:ea typeface="楷体_GB2312" pitchFamily="49" charset="-122"/>
              </a:rPr>
              <a:t>。</a:t>
            </a:r>
          </a:p>
          <a:p>
            <a:pPr lvl="1">
              <a:lnSpc>
                <a:spcPct val="110000"/>
              </a:lnSpc>
              <a:buClr>
                <a:schemeClr val="accent2"/>
              </a:buClr>
              <a:buSzPct val="50000"/>
              <a:buFont typeface="Wingdings" panose="05000000000000000000" pitchFamily="2" charset="2"/>
              <a:buChar char="u"/>
            </a:pPr>
            <a:r>
              <a:rPr lang="zh-CN" altLang="en-US" sz="2400" b="1" dirty="0">
                <a:latin typeface="Arial" panose="020B0604020202020204" pitchFamily="34" charset="0"/>
                <a:ea typeface="楷体_GB2312" pitchFamily="49" charset="-122"/>
              </a:rPr>
              <a:t>同理</a:t>
            </a:r>
            <a:r>
              <a:rPr lang="en-US" altLang="zh-CN" sz="2400" b="1" dirty="0">
                <a:latin typeface="Arial" panose="020B0604020202020204" pitchFamily="34" charset="0"/>
                <a:ea typeface="楷体_GB2312" pitchFamily="49" charset="-122"/>
              </a:rPr>
              <a:t>,</a:t>
            </a:r>
            <a:r>
              <a:rPr lang="zh-CN" altLang="en-US" sz="2400" b="1" dirty="0">
                <a:latin typeface="Arial" panose="020B0604020202020204" pitchFamily="34" charset="0"/>
                <a:ea typeface="楷体_GB2312" pitchFamily="49" charset="-122"/>
              </a:rPr>
              <a:t>如果</a:t>
            </a:r>
            <a:r>
              <a:rPr lang="en-US" altLang="zh-CN" sz="2400" b="1" dirty="0">
                <a:latin typeface="Arial" panose="020B0604020202020204" pitchFamily="34" charset="0"/>
                <a:ea typeface="楷体_GB2312" pitchFamily="49" charset="-122"/>
              </a:rPr>
              <a:t>(m, </a:t>
            </a:r>
            <a:r>
              <a:rPr lang="en-US" altLang="zh-CN" sz="2400" b="1" dirty="0" err="1">
                <a:latin typeface="Arial" panose="020B0604020202020204" pitchFamily="34" charset="0"/>
                <a:ea typeface="楷体_GB2312" pitchFamily="49" charset="-122"/>
              </a:rPr>
              <a:t>m+d</a:t>
            </a:r>
            <a:r>
              <a:rPr lang="en-US" altLang="zh-CN" sz="2400" b="1" dirty="0">
                <a:latin typeface="Arial" panose="020B0604020202020204" pitchFamily="34" charset="0"/>
                <a:ea typeface="楷体_GB2312" pitchFamily="49" charset="-122"/>
              </a:rPr>
              <a:t>]</a:t>
            </a:r>
            <a:r>
              <a:rPr lang="zh-CN" altLang="en-US" sz="2400" b="1" dirty="0">
                <a:latin typeface="Arial" panose="020B0604020202020204" pitchFamily="34" charset="0"/>
                <a:ea typeface="楷体_GB2312" pitchFamily="49" charset="-122"/>
              </a:rPr>
              <a:t>中有点，则此点就是</a:t>
            </a:r>
            <a:r>
              <a:rPr lang="en-US" altLang="zh-CN" sz="2400" b="1" dirty="0">
                <a:latin typeface="Arial" panose="020B0604020202020204" pitchFamily="34" charset="0"/>
                <a:ea typeface="楷体_GB2312" pitchFamily="49" charset="-122"/>
              </a:rPr>
              <a:t>S2</a:t>
            </a:r>
            <a:r>
              <a:rPr lang="zh-CN" altLang="en-US" sz="2400" b="1" dirty="0">
                <a:latin typeface="Arial" panose="020B0604020202020204" pitchFamily="34" charset="0"/>
                <a:ea typeface="楷体_GB2312" pitchFamily="49" charset="-122"/>
              </a:rPr>
              <a:t>中</a:t>
            </a:r>
            <a:r>
              <a:rPr lang="zh-CN" altLang="en-US" sz="2400" b="1" dirty="0">
                <a:solidFill>
                  <a:srgbClr val="C00000"/>
                </a:solidFill>
                <a:latin typeface="Arial" panose="020B0604020202020204" pitchFamily="34" charset="0"/>
                <a:ea typeface="楷体_GB2312" pitchFamily="49" charset="-122"/>
              </a:rPr>
              <a:t>最小点</a:t>
            </a:r>
            <a:r>
              <a:rPr lang="zh-CN" altLang="en-US" sz="2400" b="1" dirty="0">
                <a:latin typeface="Arial" panose="020B0604020202020204" pitchFamily="34" charset="0"/>
                <a:ea typeface="楷体_GB2312" pitchFamily="49" charset="-122"/>
              </a:rPr>
              <a:t>。</a:t>
            </a:r>
          </a:p>
          <a:p>
            <a:pPr marL="342900" indent="-342900">
              <a:lnSpc>
                <a:spcPct val="110000"/>
              </a:lnSpc>
              <a:buClr>
                <a:schemeClr val="accent2"/>
              </a:buClr>
              <a:buSzPct val="100000"/>
              <a:buFont typeface="Wingdings" panose="05000000000000000000" pitchFamily="2" charset="2"/>
              <a:buChar char="Ø"/>
            </a:pPr>
            <a:r>
              <a:rPr lang="zh-CN" altLang="en-US" sz="2400" dirty="0">
                <a:latin typeface="Arial" panose="020B0604020202020204" pitchFamily="34" charset="0"/>
                <a:ea typeface="楷体_GB2312" pitchFamily="49" charset="-122"/>
              </a:rPr>
              <a:t>因此，用线性时间就能找到区间</a:t>
            </a:r>
            <a:r>
              <a:rPr lang="en-US" altLang="zh-CN" sz="2400" dirty="0">
                <a:latin typeface="Arial" panose="020B0604020202020204" pitchFamily="34" charset="0"/>
                <a:ea typeface="楷体_GB2312" pitchFamily="49" charset="-122"/>
              </a:rPr>
              <a:t>(m-</a:t>
            </a:r>
            <a:r>
              <a:rPr lang="en-US" altLang="zh-CN" sz="2400" dirty="0" err="1">
                <a:latin typeface="Arial" panose="020B0604020202020204" pitchFamily="34" charset="0"/>
                <a:ea typeface="楷体_GB2312" pitchFamily="49" charset="-122"/>
              </a:rPr>
              <a:t>d,m</a:t>
            </a:r>
            <a:r>
              <a:rPr lang="en-US" altLang="zh-CN" sz="2400" dirty="0">
                <a:latin typeface="Arial" panose="020B0604020202020204" pitchFamily="34" charset="0"/>
                <a:ea typeface="楷体_GB2312" pitchFamily="49" charset="-122"/>
              </a:rPr>
              <a:t>]</a:t>
            </a:r>
            <a:r>
              <a:rPr lang="zh-CN" altLang="en-US" sz="2400" dirty="0">
                <a:latin typeface="Arial" panose="020B0604020202020204" pitchFamily="34" charset="0"/>
                <a:ea typeface="楷体_GB2312" pitchFamily="49" charset="-122"/>
              </a:rPr>
              <a:t>和</a:t>
            </a:r>
            <a:r>
              <a:rPr lang="en-US" altLang="zh-CN" sz="2400" dirty="0">
                <a:latin typeface="Arial" panose="020B0604020202020204" pitchFamily="34" charset="0"/>
                <a:ea typeface="楷体_GB2312" pitchFamily="49" charset="-122"/>
              </a:rPr>
              <a:t>(</a:t>
            </a:r>
            <a:r>
              <a:rPr lang="en-US" altLang="zh-CN" sz="2400" dirty="0" err="1">
                <a:latin typeface="Arial" panose="020B0604020202020204" pitchFamily="34" charset="0"/>
                <a:ea typeface="楷体_GB2312" pitchFamily="49" charset="-122"/>
              </a:rPr>
              <a:t>m,m+d</a:t>
            </a:r>
            <a:r>
              <a:rPr lang="en-US" altLang="zh-CN" sz="2400" dirty="0">
                <a:latin typeface="Arial" panose="020B0604020202020204" pitchFamily="34" charset="0"/>
                <a:ea typeface="楷体_GB2312" pitchFamily="49" charset="-122"/>
              </a:rPr>
              <a:t>]</a:t>
            </a:r>
            <a:r>
              <a:rPr lang="zh-CN" altLang="en-US" sz="2400" dirty="0">
                <a:latin typeface="Arial" panose="020B0604020202020204" pitchFamily="34" charset="0"/>
                <a:ea typeface="楷体_GB2312" pitchFamily="49" charset="-122"/>
              </a:rPr>
              <a:t>中所有点，即</a:t>
            </a:r>
            <a:r>
              <a:rPr lang="en-US" altLang="zh-CN" sz="2400" dirty="0">
                <a:latin typeface="Arial" panose="020B0604020202020204" pitchFamily="34" charset="0"/>
                <a:ea typeface="楷体_GB2312" pitchFamily="49" charset="-122"/>
              </a:rPr>
              <a:t>p3</a:t>
            </a:r>
            <a:r>
              <a:rPr lang="zh-CN" altLang="en-US" sz="2400" dirty="0">
                <a:latin typeface="Arial" panose="020B0604020202020204" pitchFamily="34" charset="0"/>
                <a:ea typeface="楷体_GB2312" pitchFamily="49" charset="-122"/>
              </a:rPr>
              <a:t>和</a:t>
            </a:r>
            <a:r>
              <a:rPr lang="en-US" altLang="zh-CN" sz="2400" dirty="0">
                <a:latin typeface="Arial" panose="020B0604020202020204" pitchFamily="34" charset="0"/>
                <a:ea typeface="楷体_GB2312" pitchFamily="49" charset="-122"/>
              </a:rPr>
              <a:t>q3</a:t>
            </a:r>
            <a:r>
              <a:rPr lang="zh-CN" altLang="en-US" sz="2400" dirty="0">
                <a:latin typeface="Arial" panose="020B0604020202020204" pitchFamily="34" charset="0"/>
                <a:ea typeface="楷体_GB2312" pitchFamily="49" charset="-122"/>
              </a:rPr>
              <a:t>。</a:t>
            </a:r>
            <a:r>
              <a:rPr lang="zh-CN" altLang="en-US" sz="2400" b="1" dirty="0">
                <a:latin typeface="Arial" panose="020B0604020202020204" pitchFamily="34" charset="0"/>
                <a:ea typeface="楷体_GB2312" pitchFamily="49" charset="-122"/>
              </a:rPr>
              <a:t>从而我们用线性时间就可以将</a:t>
            </a:r>
            <a:r>
              <a:rPr lang="en-US" altLang="zh-CN" sz="2400" b="1" dirty="0">
                <a:latin typeface="Arial" panose="020B0604020202020204" pitchFamily="34" charset="0"/>
                <a:ea typeface="楷体_GB2312" pitchFamily="49" charset="-122"/>
              </a:rPr>
              <a:t>S1</a:t>
            </a:r>
            <a:r>
              <a:rPr lang="zh-CN" altLang="en-US" sz="2400" b="1" dirty="0">
                <a:latin typeface="Arial" panose="020B0604020202020204" pitchFamily="34" charset="0"/>
                <a:ea typeface="楷体_GB2312" pitchFamily="49" charset="-122"/>
              </a:rPr>
              <a:t>的解和</a:t>
            </a:r>
            <a:r>
              <a:rPr lang="en-US" altLang="zh-CN" sz="2400" b="1" dirty="0">
                <a:latin typeface="Arial" panose="020B0604020202020204" pitchFamily="34" charset="0"/>
                <a:ea typeface="楷体_GB2312" pitchFamily="49" charset="-122"/>
              </a:rPr>
              <a:t>S2</a:t>
            </a:r>
            <a:r>
              <a:rPr lang="zh-CN" altLang="en-US" sz="2400" b="1" dirty="0">
                <a:latin typeface="Arial" panose="020B0604020202020204" pitchFamily="34" charset="0"/>
                <a:ea typeface="楷体_GB2312" pitchFamily="49" charset="-122"/>
              </a:rPr>
              <a:t>的解合并成为</a:t>
            </a:r>
            <a:r>
              <a:rPr lang="en-US" altLang="zh-CN" sz="2400" b="1" dirty="0">
                <a:latin typeface="Arial" panose="020B0604020202020204" pitchFamily="34" charset="0"/>
                <a:ea typeface="楷体_GB2312" pitchFamily="49" charset="-122"/>
              </a:rPr>
              <a:t>S</a:t>
            </a:r>
            <a:r>
              <a:rPr lang="zh-CN" altLang="en-US" sz="2400" b="1" dirty="0">
                <a:latin typeface="Arial" panose="020B0604020202020204" pitchFamily="34" charset="0"/>
                <a:ea typeface="楷体_GB2312" pitchFamily="49" charset="-122"/>
              </a:rPr>
              <a:t>的解</a:t>
            </a:r>
            <a:r>
              <a:rPr lang="zh-CN" altLang="en-US" sz="2400" dirty="0">
                <a:latin typeface="Arial" panose="020B0604020202020204" pitchFamily="34" charset="0"/>
                <a:ea typeface="楷体_GB2312" pitchFamily="49" charset="-122"/>
              </a:rPr>
              <a:t>。</a:t>
            </a:r>
          </a:p>
        </p:txBody>
      </p:sp>
      <p:pic>
        <p:nvPicPr>
          <p:cNvPr id="7" name="Picture 5" descr="t28">
            <a:extLst>
              <a:ext uri="{FF2B5EF4-FFF2-40B4-BE49-F238E27FC236}">
                <a16:creationId xmlns:a16="http://schemas.microsoft.com/office/drawing/2014/main" id="{E6B23D07-94AC-4282-80FE-A2CE8291DFC3}"/>
              </a:ext>
            </a:extLst>
          </p:cNvPr>
          <p:cNvPicPr>
            <a:picLocks noChangeAspect="1"/>
          </p:cNvPicPr>
          <p:nvPr/>
        </p:nvPicPr>
        <p:blipFill>
          <a:blip r:embed="rId3"/>
          <a:stretch>
            <a:fillRect/>
          </a:stretch>
        </p:blipFill>
        <p:spPr>
          <a:xfrm>
            <a:off x="2691703" y="1553732"/>
            <a:ext cx="4373314" cy="1082782"/>
          </a:xfrm>
          <a:prstGeom prst="rect">
            <a:avLst/>
          </a:prstGeom>
          <a:noFill/>
          <a:ln w="9525">
            <a:noFill/>
          </a:ln>
        </p:spPr>
      </p:pic>
      <p:sp>
        <p:nvSpPr>
          <p:cNvPr id="8" name="Rectangle 8">
            <a:extLst>
              <a:ext uri="{FF2B5EF4-FFF2-40B4-BE49-F238E27FC236}">
                <a16:creationId xmlns:a16="http://schemas.microsoft.com/office/drawing/2014/main" id="{A8FE71D1-46BD-4A6A-8CC5-58E7AC8EFBEB}"/>
              </a:ext>
            </a:extLst>
          </p:cNvPr>
          <p:cNvSpPr/>
          <p:nvPr/>
        </p:nvSpPr>
        <p:spPr>
          <a:xfrm>
            <a:off x="7405142" y="1733871"/>
            <a:ext cx="2334998" cy="830997"/>
          </a:xfrm>
          <a:prstGeom prst="rect">
            <a:avLst/>
          </a:prstGeom>
          <a:noFill/>
          <a:ln w="9525">
            <a:solidFill>
              <a:srgbClr val="C00000"/>
            </a:solid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能否在线性时间内找到</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p3,q3</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1074889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down)">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ipe(down)">
                                      <p:cBhvr>
                                        <p:cTn id="24" dur="500"/>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wipe(down)">
                                      <p:cBhvr>
                                        <p:cTn id="29" dur="500"/>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wipe(down)">
                                      <p:cBhvr>
                                        <p:cTn id="34"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635436"/>
            <a:ext cx="10992465" cy="5863687"/>
            <a:chOff x="4262511" y="828227"/>
            <a:chExt cx="2321170" cy="5396726"/>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0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36" name="矩形 35"/>
          <p:cNvSpPr>
            <a:spLocks noChangeArrowheads="1"/>
          </p:cNvSpPr>
          <p:nvPr/>
        </p:nvSpPr>
        <p:spPr bwMode="auto">
          <a:xfrm>
            <a:off x="3541461" y="748575"/>
            <a:ext cx="510907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相似问题</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rPr>
              <a:t>最近点对问题</a:t>
            </a:r>
          </a:p>
        </p:txBody>
      </p:sp>
      <p:sp>
        <p:nvSpPr>
          <p:cNvPr id="6" name="TextBox 5">
            <a:extLst>
              <a:ext uri="{FF2B5EF4-FFF2-40B4-BE49-F238E27FC236}">
                <a16:creationId xmlns:a16="http://schemas.microsoft.com/office/drawing/2014/main" id="{CFB7D027-8B61-4954-8B93-BE3FEF2B993E}"/>
              </a:ext>
            </a:extLst>
          </p:cNvPr>
          <p:cNvSpPr txBox="1"/>
          <p:nvPr/>
        </p:nvSpPr>
        <p:spPr>
          <a:xfrm>
            <a:off x="1469190" y="1946763"/>
            <a:ext cx="5125420" cy="4401205"/>
          </a:xfrm>
          <a:prstGeom prst="rect">
            <a:avLst/>
          </a:prstGeom>
          <a:noFill/>
          <a:ln w="9525">
            <a:solidFill>
              <a:srgbClr val="C00000"/>
            </a:solid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Times New Roman" panose="02020603050405020304" pitchFamily="18" charset="0"/>
                <a:ea typeface="宋体" panose="02010600030101010101" pitchFamily="2" charset="-122"/>
              </a:rPr>
              <a:t>bool </a:t>
            </a:r>
            <a:r>
              <a:rPr lang="en-US" altLang="zh-CN" sz="2000" dirty="0" err="1">
                <a:latin typeface="Times New Roman" panose="02020603050405020304" pitchFamily="18" charset="0"/>
                <a:ea typeface="宋体" panose="02010600030101010101" pitchFamily="2" charset="-122"/>
              </a:rPr>
              <a:t>Cpairl</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S,d</a:t>
            </a:r>
            <a:r>
              <a:rPr lang="en-US" altLang="zh-CN" sz="2000" dirty="0">
                <a:latin typeface="Times New Roman" panose="02020603050405020304" pitchFamily="18" charset="0"/>
                <a:ea typeface="宋体" panose="02010600030101010101" pitchFamily="2" charset="-122"/>
              </a:rPr>
              <a:t>)</a:t>
            </a:r>
          </a:p>
          <a:p>
            <a:r>
              <a:rPr lang="en-US" altLang="zh-CN" sz="2000" dirty="0">
                <a:latin typeface="Times New Roman" panose="02020603050405020304" pitchFamily="18" charset="0"/>
                <a:ea typeface="宋体" panose="02010600030101010101" pitchFamily="2" charset="-122"/>
              </a:rPr>
              <a:t>{</a:t>
            </a:r>
          </a:p>
          <a:p>
            <a:r>
              <a:rPr lang="en-US" altLang="zh-CN" sz="2000" dirty="0">
                <a:latin typeface="Times New Roman" panose="02020603050405020304" pitchFamily="18" charset="0"/>
                <a:ea typeface="宋体" panose="02010600030101010101" pitchFamily="2" charset="-122"/>
              </a:rPr>
              <a:t>      n=|S|;</a:t>
            </a:r>
          </a:p>
          <a:p>
            <a:r>
              <a:rPr lang="en-US" altLang="zh-CN" sz="2000" dirty="0">
                <a:latin typeface="Times New Roman" panose="02020603050405020304" pitchFamily="18" charset="0"/>
                <a:ea typeface="宋体" panose="02010600030101010101" pitchFamily="2" charset="-122"/>
              </a:rPr>
              <a:t>      if (n&lt;2) {d=MAX; return false;}</a:t>
            </a:r>
          </a:p>
          <a:p>
            <a:r>
              <a:rPr lang="en-US" altLang="zh-CN" sz="2000" dirty="0">
                <a:latin typeface="Times New Roman" panose="02020603050405020304" pitchFamily="18" charset="0"/>
                <a:ea typeface="宋体" panose="02010600030101010101" pitchFamily="2" charset="-122"/>
              </a:rPr>
              <a:t>      m=S</a:t>
            </a:r>
            <a:r>
              <a:rPr lang="zh-CN" altLang="en-US" sz="2000" dirty="0">
                <a:latin typeface="Times New Roman" panose="02020603050405020304" pitchFamily="18" charset="0"/>
                <a:ea typeface="宋体" panose="02010600030101010101" pitchFamily="2" charset="-122"/>
              </a:rPr>
              <a:t>中各点坐标的中位数</a:t>
            </a:r>
            <a:r>
              <a:rPr lang="en-US" altLang="zh-CN" sz="2000" dirty="0">
                <a:latin typeface="Times New Roman" panose="02020603050405020304" pitchFamily="18" charset="0"/>
                <a:ea typeface="宋体" panose="02010600030101010101" pitchFamily="2" charset="-122"/>
              </a:rPr>
              <a:t>;</a:t>
            </a:r>
          </a:p>
          <a:p>
            <a:endParaRPr lang="en-US" altLang="zh-CN"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Cpairl</a:t>
            </a:r>
            <a:r>
              <a:rPr lang="en-US" altLang="zh-CN" sz="2000" dirty="0">
                <a:latin typeface="Times New Roman" panose="02020603050405020304" pitchFamily="18" charset="0"/>
                <a:ea typeface="宋体" panose="02010600030101010101" pitchFamily="2" charset="-122"/>
              </a:rPr>
              <a:t>(S1,d1);     </a:t>
            </a: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找到</a:t>
            </a:r>
            <a:r>
              <a:rPr lang="en-US" altLang="zh-CN" sz="2000" dirty="0">
                <a:latin typeface="Times New Roman" panose="02020603050405020304" pitchFamily="18" charset="0"/>
                <a:ea typeface="宋体" panose="02010600030101010101" pitchFamily="2" charset="-122"/>
              </a:rPr>
              <a:t>S1</a:t>
            </a:r>
            <a:r>
              <a:rPr lang="zh-CN" altLang="en-US" sz="2000" dirty="0">
                <a:latin typeface="Times New Roman" panose="02020603050405020304" pitchFamily="18" charset="0"/>
                <a:ea typeface="宋体" panose="02010600030101010101" pitchFamily="2" charset="-122"/>
              </a:rPr>
              <a:t>中最短距离</a:t>
            </a:r>
            <a:endParaRPr lang="en-US" altLang="zh-CN"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Cpairl</a:t>
            </a:r>
            <a:r>
              <a:rPr lang="en-US" altLang="zh-CN" sz="2000" dirty="0">
                <a:latin typeface="Times New Roman" panose="02020603050405020304" pitchFamily="18" charset="0"/>
                <a:ea typeface="宋体" panose="02010600030101010101" pitchFamily="2" charset="-122"/>
              </a:rPr>
              <a:t>(S2,d2);     </a:t>
            </a: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找到</a:t>
            </a:r>
            <a:r>
              <a:rPr lang="en-US" altLang="zh-CN" sz="2000" dirty="0">
                <a:latin typeface="Times New Roman" panose="02020603050405020304" pitchFamily="18" charset="0"/>
                <a:ea typeface="宋体" panose="02010600030101010101" pitchFamily="2" charset="-122"/>
              </a:rPr>
              <a:t>S2</a:t>
            </a:r>
            <a:r>
              <a:rPr lang="zh-CN" altLang="en-US" sz="2000" dirty="0">
                <a:latin typeface="Times New Roman" panose="02020603050405020304" pitchFamily="18" charset="0"/>
                <a:ea typeface="宋体" panose="02010600030101010101" pitchFamily="2" charset="-122"/>
              </a:rPr>
              <a:t>中最短距离</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p=max(S1);</a:t>
            </a:r>
          </a:p>
          <a:p>
            <a:r>
              <a:rPr lang="en-US" altLang="zh-CN" sz="2000" dirty="0">
                <a:latin typeface="Times New Roman" panose="02020603050405020304" pitchFamily="18" charset="0"/>
                <a:ea typeface="宋体" panose="02010600030101010101" pitchFamily="2" charset="-122"/>
              </a:rPr>
              <a:t>    q=min(S2);</a:t>
            </a: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找到</a:t>
            </a:r>
            <a:r>
              <a:rPr lang="en-US" altLang="zh-CN" sz="2000" dirty="0">
                <a:latin typeface="Times New Roman" panose="02020603050405020304" pitchFamily="18" charset="0"/>
                <a:ea typeface="宋体" panose="02010600030101010101" pitchFamily="2" charset="-122"/>
              </a:rPr>
              <a:t>S1</a:t>
            </a:r>
            <a:r>
              <a:rPr lang="zh-CN" altLang="en-US" sz="2000" dirty="0">
                <a:latin typeface="Times New Roman" panose="02020603050405020304" pitchFamily="18" charset="0"/>
                <a:ea typeface="宋体" panose="02010600030101010101" pitchFamily="2" charset="-122"/>
              </a:rPr>
              <a:t>和</a:t>
            </a:r>
            <a:r>
              <a:rPr lang="en-US" altLang="zh-CN" sz="2000" dirty="0">
                <a:latin typeface="Times New Roman" panose="02020603050405020304" pitchFamily="18" charset="0"/>
                <a:ea typeface="宋体" panose="02010600030101010101" pitchFamily="2" charset="-122"/>
              </a:rPr>
              <a:t>S2</a:t>
            </a:r>
            <a:r>
              <a:rPr lang="zh-CN" altLang="en-US" sz="2000" dirty="0">
                <a:latin typeface="Times New Roman" panose="02020603050405020304" pitchFamily="18" charset="0"/>
                <a:ea typeface="宋体" panose="02010600030101010101" pitchFamily="2" charset="-122"/>
              </a:rPr>
              <a:t>中相邻接点</a:t>
            </a:r>
            <a:endParaRPr lang="en-US" altLang="zh-CN"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   </a:t>
            </a:r>
          </a:p>
          <a:p>
            <a:r>
              <a:rPr lang="en-US" altLang="zh-CN" sz="2000" dirty="0">
                <a:latin typeface="Times New Roman" panose="02020603050405020304" pitchFamily="18" charset="0"/>
                <a:ea typeface="宋体" panose="02010600030101010101" pitchFamily="2" charset="-122"/>
              </a:rPr>
              <a:t>    d=min(d1,d2,q-p);</a:t>
            </a:r>
          </a:p>
          <a:p>
            <a:r>
              <a:rPr lang="en-US" altLang="zh-CN" sz="2000" dirty="0">
                <a:latin typeface="Times New Roman" panose="02020603050405020304" pitchFamily="18" charset="0"/>
                <a:ea typeface="宋体" panose="02010600030101010101" pitchFamily="2" charset="-122"/>
              </a:rPr>
              <a:t>     return true;</a:t>
            </a:r>
          </a:p>
          <a:p>
            <a:r>
              <a:rPr lang="en-US" altLang="zh-CN"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nvGrpSpPr>
          <p:cNvPr id="7" name="组 1">
            <a:extLst>
              <a:ext uri="{FF2B5EF4-FFF2-40B4-BE49-F238E27FC236}">
                <a16:creationId xmlns:a16="http://schemas.microsoft.com/office/drawing/2014/main" id="{958E2170-59BC-488E-A3C5-0F6B4C004F58}"/>
              </a:ext>
            </a:extLst>
          </p:cNvPr>
          <p:cNvGrpSpPr/>
          <p:nvPr/>
        </p:nvGrpSpPr>
        <p:grpSpPr>
          <a:xfrm>
            <a:off x="6959513" y="3241864"/>
            <a:ext cx="4248150" cy="1691386"/>
            <a:chOff x="4752975" y="5262563"/>
            <a:chExt cx="4248150" cy="1691386"/>
          </a:xfrm>
        </p:grpSpPr>
        <p:sp>
          <p:nvSpPr>
            <p:cNvPr id="8" name="Rectangle 44">
              <a:extLst>
                <a:ext uri="{FF2B5EF4-FFF2-40B4-BE49-F238E27FC236}">
                  <a16:creationId xmlns:a16="http://schemas.microsoft.com/office/drawing/2014/main" id="{294957B2-2252-4E13-A156-BF744D671136}"/>
                </a:ext>
              </a:extLst>
            </p:cNvPr>
            <p:cNvSpPr/>
            <p:nvPr/>
          </p:nvSpPr>
          <p:spPr>
            <a:xfrm>
              <a:off x="4786313" y="5262563"/>
              <a:ext cx="4171950" cy="1571625"/>
            </a:xfrm>
            <a:prstGeom prst="rect">
              <a:avLst/>
            </a:prstGeom>
            <a:solidFill>
              <a:srgbClr val="99CCFF"/>
            </a:solidFill>
            <a:ln w="9525" cap="flat" cmpd="sng">
              <a:solidFill>
                <a:srgbClr val="990000"/>
              </a:solidFill>
              <a:prstDash val="solid"/>
              <a:miter/>
              <a:headEnd type="none" w="med" len="med"/>
              <a:tailEnd type="none" w="med" len="med"/>
            </a:ln>
          </p:spPr>
          <p:txBody>
            <a:bodyPr lIns="90000" tIns="46800" rIns="90000" bIns="4680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en-US" altLang="zh-CN">
                <a:latin typeface="Arial" panose="020B0604020202020204" pitchFamily="34" charset="0"/>
                <a:ea typeface="华文隶书" panose="02010800040101010101" pitchFamily="2" charset="-122"/>
              </a:endParaRPr>
            </a:p>
            <a:p>
              <a:pPr eaLnBrk="0" hangingPunct="0"/>
              <a:endParaRPr lang="en-US" altLang="zh-CN">
                <a:latin typeface="Arial" panose="020B0604020202020204" pitchFamily="34" charset="0"/>
                <a:ea typeface="华文隶书" panose="02010800040101010101" pitchFamily="2" charset="-122"/>
              </a:endParaRPr>
            </a:p>
            <a:p>
              <a:pPr eaLnBrk="0" hangingPunct="0"/>
              <a:endParaRPr lang="en-US" altLang="zh-CN">
                <a:latin typeface="Arial" panose="020B0604020202020204" pitchFamily="34" charset="0"/>
                <a:ea typeface="华文隶书" panose="02010800040101010101" pitchFamily="2" charset="-122"/>
              </a:endParaRPr>
            </a:p>
            <a:p>
              <a:pPr eaLnBrk="0" hangingPunct="0"/>
              <a:endParaRPr lang="zh-CN" altLang="en-US">
                <a:latin typeface="Arial" panose="020B0604020202020204" pitchFamily="34" charset="0"/>
                <a:ea typeface="华文隶书" panose="02010800040101010101" pitchFamily="2" charset="-122"/>
              </a:endParaRPr>
            </a:p>
          </p:txBody>
        </p:sp>
        <p:sp>
          <p:nvSpPr>
            <p:cNvPr id="9" name="Text Box 45">
              <a:extLst>
                <a:ext uri="{FF2B5EF4-FFF2-40B4-BE49-F238E27FC236}">
                  <a16:creationId xmlns:a16="http://schemas.microsoft.com/office/drawing/2014/main" id="{4E0F0AAE-B72F-4108-A9FD-BB4DE413A943}"/>
                </a:ext>
              </a:extLst>
            </p:cNvPr>
            <p:cNvSpPr txBox="1"/>
            <p:nvPr/>
          </p:nvSpPr>
          <p:spPr>
            <a:xfrm>
              <a:off x="5972175" y="5364163"/>
              <a:ext cx="185738" cy="603250"/>
            </a:xfrm>
            <a:prstGeom prst="rect">
              <a:avLst/>
            </a:prstGeom>
            <a:noFill/>
            <a:ln w="9525">
              <a:noFill/>
            </a:ln>
          </p:spPr>
          <p:txBody>
            <a:bodyPr lIns="90000" tIns="46800" rIns="90000" bIns="46800" anchor="ctr" anchorCtr="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
                <a:lnSpc>
                  <a:spcPct val="140000"/>
                </a:lnSpc>
              </a:pPr>
              <a:endParaRPr lang="zh-CN" altLang="zh-CN" sz="2400" b="1">
                <a:latin typeface="Times New Roman" panose="02020603050405020304" pitchFamily="18" charset="0"/>
                <a:ea typeface="宋体" panose="02010600030101010101" pitchFamily="2" charset="-122"/>
              </a:endParaRPr>
            </a:p>
          </p:txBody>
        </p:sp>
        <p:sp>
          <p:nvSpPr>
            <p:cNvPr id="10" name="AutoShape 47">
              <a:extLst>
                <a:ext uri="{FF2B5EF4-FFF2-40B4-BE49-F238E27FC236}">
                  <a16:creationId xmlns:a16="http://schemas.microsoft.com/office/drawing/2014/main" id="{E766ADD2-839A-47BF-B323-B095463EA3C1}"/>
                </a:ext>
              </a:extLst>
            </p:cNvPr>
            <p:cNvSpPr/>
            <p:nvPr/>
          </p:nvSpPr>
          <p:spPr>
            <a:xfrm>
              <a:off x="5834063" y="5567363"/>
              <a:ext cx="77787" cy="533400"/>
            </a:xfrm>
            <a:prstGeom prst="leftBrace">
              <a:avLst>
                <a:gd name="adj1" fmla="val 57111"/>
                <a:gd name="adj2" fmla="val 50000"/>
              </a:avLst>
            </a:prstGeom>
            <a:noFill/>
            <a:ln w="9525" cap="flat" cmpd="sng">
              <a:solidFill>
                <a:srgbClr val="990000"/>
              </a:solidFill>
              <a:prstDash val="solid"/>
              <a:round/>
              <a:headEnd type="none" w="med" len="med"/>
              <a:tailEnd type="none" w="med" len="med"/>
            </a:ln>
          </p:spPr>
          <p:txBody>
            <a:bodyPr lIns="90000" tIns="46800" rIns="90000" bIns="4680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Arial" panose="020B0604020202020204" pitchFamily="34" charset="0"/>
                <a:ea typeface="华文隶书" panose="02010800040101010101" pitchFamily="2" charset="-122"/>
              </a:endParaRPr>
            </a:p>
          </p:txBody>
        </p:sp>
        <p:sp>
          <p:nvSpPr>
            <p:cNvPr id="11" name="Rectangle 48">
              <a:extLst>
                <a:ext uri="{FF2B5EF4-FFF2-40B4-BE49-F238E27FC236}">
                  <a16:creationId xmlns:a16="http://schemas.microsoft.com/office/drawing/2014/main" id="{DEA98267-4AE7-4021-A77E-E9374A61104D}"/>
                </a:ext>
              </a:extLst>
            </p:cNvPr>
            <p:cNvSpPr/>
            <p:nvPr/>
          </p:nvSpPr>
          <p:spPr>
            <a:xfrm>
              <a:off x="4752975" y="5457825"/>
              <a:ext cx="1419225" cy="603250"/>
            </a:xfrm>
            <a:prstGeom prst="rect">
              <a:avLst/>
            </a:prstGeom>
            <a:noFill/>
            <a:ln w="9525">
              <a:noFill/>
            </a:ln>
          </p:spPr>
          <p:txBody>
            <a:bodyPr lIns="90000" tIns="46800" rIns="90000" bIns="4680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 hangingPunct="0">
                <a:lnSpc>
                  <a:spcPct val="140000"/>
                </a:lnSpc>
              </a:pPr>
              <a:r>
                <a:rPr lang="en-US" altLang="en-US" b="1">
                  <a:solidFill>
                    <a:srgbClr val="990000"/>
                  </a:solidFill>
                  <a:latin typeface="Century Schoolbook" panose="02040604050505020304" pitchFamily="18" charset="0"/>
                  <a:ea typeface="华文隶书" panose="02010800040101010101" pitchFamily="2" charset="-122"/>
                </a:rPr>
                <a:t> </a:t>
              </a:r>
              <a:r>
                <a:rPr lang="en-US" altLang="zh-CN" b="1">
                  <a:solidFill>
                    <a:srgbClr val="990000"/>
                  </a:solidFill>
                  <a:latin typeface="Century Schoolbook" panose="02040604050505020304" pitchFamily="18" charset="0"/>
                  <a:ea typeface="华文隶书" panose="02010800040101010101" pitchFamily="2" charset="-122"/>
                </a:rPr>
                <a:t>T(n)= </a:t>
              </a:r>
            </a:p>
          </p:txBody>
        </p:sp>
        <p:sp>
          <p:nvSpPr>
            <p:cNvPr id="12" name="Rectangle 49">
              <a:extLst>
                <a:ext uri="{FF2B5EF4-FFF2-40B4-BE49-F238E27FC236}">
                  <a16:creationId xmlns:a16="http://schemas.microsoft.com/office/drawing/2014/main" id="{FA9CADA8-974E-4D1A-BA4F-8B3CE1D9C085}"/>
                </a:ext>
              </a:extLst>
            </p:cNvPr>
            <p:cNvSpPr/>
            <p:nvPr/>
          </p:nvSpPr>
          <p:spPr>
            <a:xfrm>
              <a:off x="5910263" y="5414963"/>
              <a:ext cx="3090862" cy="925511"/>
            </a:xfrm>
            <a:prstGeom prst="rect">
              <a:avLst/>
            </a:prstGeom>
            <a:noFill/>
            <a:ln w="9525">
              <a:noFill/>
            </a:ln>
          </p:spPr>
          <p:txBody>
            <a:bodyPr lIns="90000" tIns="46800" rIns="90000" bIns="4680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90000"/>
                </a:lnSpc>
              </a:pPr>
              <a:r>
                <a:rPr lang="en-US" altLang="zh-CN" b="1" dirty="0">
                  <a:solidFill>
                    <a:srgbClr val="990000"/>
                  </a:solidFill>
                  <a:latin typeface="Century Schoolbook" panose="02040604050505020304" pitchFamily="18" charset="0"/>
                  <a:ea typeface="华文隶书" panose="02010800040101010101" pitchFamily="2" charset="-122"/>
                </a:rPr>
                <a:t>O(1)      , n=1</a:t>
              </a:r>
              <a:endParaRPr lang="zh-CN" altLang="en-US" b="1" dirty="0">
                <a:solidFill>
                  <a:srgbClr val="990000"/>
                </a:solidFill>
                <a:latin typeface="Century Schoolbook" panose="02040604050505020304" pitchFamily="18" charset="0"/>
                <a:ea typeface="华文隶书" panose="02010800040101010101" pitchFamily="2" charset="-122"/>
              </a:endParaRPr>
            </a:p>
            <a:p>
              <a:pPr eaLnBrk="0" hangingPunct="0">
                <a:lnSpc>
                  <a:spcPct val="90000"/>
                </a:lnSpc>
              </a:pPr>
              <a:endParaRPr lang="en-US" altLang="zh-CN" b="1" dirty="0">
                <a:solidFill>
                  <a:srgbClr val="990000"/>
                </a:solidFill>
                <a:latin typeface="Century Schoolbook" panose="02040604050505020304" pitchFamily="18" charset="0"/>
                <a:ea typeface="华文隶书" panose="02010800040101010101" pitchFamily="2" charset="-122"/>
              </a:endParaRPr>
            </a:p>
            <a:p>
              <a:pPr eaLnBrk="0" hangingPunct="0">
                <a:lnSpc>
                  <a:spcPct val="120000"/>
                </a:lnSpc>
              </a:pPr>
              <a:r>
                <a:rPr lang="en-US" altLang="zh-CN" b="1" dirty="0">
                  <a:solidFill>
                    <a:srgbClr val="990000"/>
                  </a:solidFill>
                  <a:latin typeface="Century Schoolbook" panose="02040604050505020304" pitchFamily="18" charset="0"/>
                  <a:ea typeface="华文隶书" panose="02010800040101010101" pitchFamily="2" charset="-122"/>
                </a:rPr>
                <a:t>2T(n/2)+O(n),  n&gt;1</a:t>
              </a:r>
              <a:endParaRPr lang="en-US" altLang="zh-CN" b="1" baseline="30000" dirty="0">
                <a:solidFill>
                  <a:srgbClr val="800000"/>
                </a:solidFill>
                <a:latin typeface="Arial" panose="020B0604020202020204" pitchFamily="34" charset="0"/>
                <a:ea typeface="华文隶书" panose="02010800040101010101" pitchFamily="2" charset="-122"/>
              </a:endParaRPr>
            </a:p>
          </p:txBody>
        </p:sp>
        <p:sp>
          <p:nvSpPr>
            <p:cNvPr id="13" name="Rectangle 50">
              <a:extLst>
                <a:ext uri="{FF2B5EF4-FFF2-40B4-BE49-F238E27FC236}">
                  <a16:creationId xmlns:a16="http://schemas.microsoft.com/office/drawing/2014/main" id="{75899C0A-9976-4951-8488-ED25EC136E46}"/>
                </a:ext>
              </a:extLst>
            </p:cNvPr>
            <p:cNvSpPr/>
            <p:nvPr/>
          </p:nvSpPr>
          <p:spPr>
            <a:xfrm>
              <a:off x="4774526" y="6350699"/>
              <a:ext cx="3671888" cy="603250"/>
            </a:xfrm>
            <a:prstGeom prst="rect">
              <a:avLst/>
            </a:prstGeom>
            <a:noFill/>
            <a:ln w="9525">
              <a:noFill/>
            </a:ln>
          </p:spPr>
          <p:txBody>
            <a:bodyPr lIns="90000" tIns="46800" rIns="90000" bIns="4680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 hangingPunct="0">
                <a:lnSpc>
                  <a:spcPct val="140000"/>
                </a:lnSpc>
              </a:pPr>
              <a:r>
                <a:rPr lang="en-US" altLang="en-US" b="1" dirty="0">
                  <a:solidFill>
                    <a:srgbClr val="990000"/>
                  </a:solidFill>
                  <a:latin typeface="Century Schoolbook" panose="02040604050505020304" pitchFamily="18" charset="0"/>
                  <a:ea typeface="华文隶书" panose="02010800040101010101" pitchFamily="2" charset="-122"/>
                </a:rPr>
                <a:t> </a:t>
              </a:r>
              <a:r>
                <a:rPr lang="zh-CN" altLang="en-US" b="1" dirty="0">
                  <a:solidFill>
                    <a:srgbClr val="990000"/>
                  </a:solidFill>
                  <a:latin typeface="Century Schoolbook" panose="02040604050505020304" pitchFamily="18" charset="0"/>
                  <a:ea typeface="华文隶书" panose="02010800040101010101" pitchFamily="2" charset="-122"/>
                </a:rPr>
                <a:t>得</a:t>
              </a:r>
              <a:r>
                <a:rPr lang="en-US" altLang="zh-CN" b="1" dirty="0">
                  <a:solidFill>
                    <a:srgbClr val="990000"/>
                  </a:solidFill>
                  <a:latin typeface="Century Schoolbook" panose="02040604050505020304" pitchFamily="18" charset="0"/>
                  <a:ea typeface="华文隶书" panose="02010800040101010101" pitchFamily="2" charset="-122"/>
                </a:rPr>
                <a:t>: T(n)=O(</a:t>
              </a:r>
              <a:r>
                <a:rPr lang="en-US" altLang="zh-CN" b="1" dirty="0" err="1">
                  <a:solidFill>
                    <a:srgbClr val="990000"/>
                  </a:solidFill>
                  <a:latin typeface="Century Schoolbook" panose="02040604050505020304" pitchFamily="18" charset="0"/>
                  <a:ea typeface="华文隶书" panose="02010800040101010101" pitchFamily="2" charset="-122"/>
                </a:rPr>
                <a:t>nlogn</a:t>
              </a:r>
              <a:r>
                <a:rPr lang="en-US" altLang="zh-CN" b="1" dirty="0">
                  <a:solidFill>
                    <a:srgbClr val="990000"/>
                  </a:solidFill>
                  <a:latin typeface="Century Schoolbook" panose="02040604050505020304" pitchFamily="18" charset="0"/>
                  <a:ea typeface="华文隶书" panose="02010800040101010101" pitchFamily="2" charset="-122"/>
                </a:rPr>
                <a:t>) </a:t>
              </a:r>
            </a:p>
          </p:txBody>
        </p:sp>
      </p:grpSp>
    </p:spTree>
    <p:extLst>
      <p:ext uri="{BB962C8B-B14F-4D97-AF65-F5344CB8AC3E}">
        <p14:creationId xmlns:p14="http://schemas.microsoft.com/office/powerpoint/2010/main" val="172967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635436"/>
            <a:ext cx="10992465" cy="5863687"/>
            <a:chOff x="4262511" y="828227"/>
            <a:chExt cx="2321170" cy="5396726"/>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3541461" y="748575"/>
            <a:ext cx="510907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相似问题</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rPr>
              <a:t>最近点对问题</a:t>
            </a:r>
          </a:p>
        </p:txBody>
      </p:sp>
      <p:sp>
        <p:nvSpPr>
          <p:cNvPr id="6" name="Rectangle 6">
            <a:extLst>
              <a:ext uri="{FF2B5EF4-FFF2-40B4-BE49-F238E27FC236}">
                <a16:creationId xmlns:a16="http://schemas.microsoft.com/office/drawing/2014/main" id="{76AFAE71-BC15-4BE7-974A-55E973571BED}"/>
              </a:ext>
            </a:extLst>
          </p:cNvPr>
          <p:cNvSpPr/>
          <p:nvPr/>
        </p:nvSpPr>
        <p:spPr>
          <a:xfrm>
            <a:off x="1234347" y="1824037"/>
            <a:ext cx="8135937" cy="457200"/>
          </a:xfrm>
          <a:prstGeom prst="rect">
            <a:avLst/>
          </a:prstGeom>
          <a:solidFill>
            <a:schemeClr val="bg1"/>
          </a:solid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accent2"/>
              </a:buClr>
              <a:buSzPct val="100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下面来考虑</a:t>
            </a:r>
            <a:r>
              <a:rPr lang="zh-CN" altLang="en-US" sz="2400" b="1" dirty="0">
                <a:solidFill>
                  <a:srgbClr val="C00000"/>
                </a:solidFill>
                <a:latin typeface="微软雅黑" panose="020B0503020204020204" pitchFamily="34" charset="-122"/>
                <a:ea typeface="微软雅黑" panose="020B0503020204020204" pitchFamily="34" charset="-122"/>
              </a:rPr>
              <a:t>二维</a:t>
            </a:r>
            <a:r>
              <a:rPr lang="zh-CN" altLang="en-US" sz="2400" b="1" dirty="0">
                <a:latin typeface="微软雅黑" panose="020B0503020204020204" pitchFamily="34" charset="-122"/>
                <a:ea typeface="微软雅黑" panose="020B0503020204020204" pitchFamily="34" charset="-122"/>
              </a:rPr>
              <a:t>的情形。</a:t>
            </a:r>
          </a:p>
        </p:txBody>
      </p:sp>
      <p:sp>
        <p:nvSpPr>
          <p:cNvPr id="7" name="Text Box 8">
            <a:extLst>
              <a:ext uri="{FF2B5EF4-FFF2-40B4-BE49-F238E27FC236}">
                <a16:creationId xmlns:a16="http://schemas.microsoft.com/office/drawing/2014/main" id="{95A30C32-C138-421B-B888-CC42572E2D44}"/>
              </a:ext>
            </a:extLst>
          </p:cNvPr>
          <p:cNvSpPr txBox="1"/>
          <p:nvPr/>
        </p:nvSpPr>
        <p:spPr>
          <a:xfrm>
            <a:off x="1115284" y="4487862"/>
            <a:ext cx="10292230" cy="2000548"/>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accent2"/>
              </a:buClr>
              <a:buFont typeface="Wingdings" panose="05000000000000000000" pitchFamily="2" charset="2"/>
              <a:buChar char="Ø"/>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选取一垂直线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l:x=m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来作为分割直线。其中</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各点</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坐标的中位数</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。由此将</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分割为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a:buClr>
                <a:schemeClr val="accent2"/>
              </a:buClr>
              <a:buFont typeface="Wingdings" panose="05000000000000000000" pitchFamily="2" charset="2"/>
              <a:buChar char="Ø"/>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递归地在</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上找出其最小距离</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，并设</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d=min{d1,d2}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中的最接近点对或者是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，或者是某个</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p,q</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p∈p1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q∈p2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a:buClr>
                <a:schemeClr val="accent2"/>
              </a:buClr>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问题</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：能否在线性时间内找到</a:t>
            </a:r>
            <a:r>
              <a:rPr lang="en-US" altLang="zh-CN" sz="24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p,q</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8" name="椭圆 7">
            <a:extLst>
              <a:ext uri="{FF2B5EF4-FFF2-40B4-BE49-F238E27FC236}">
                <a16:creationId xmlns:a16="http://schemas.microsoft.com/office/drawing/2014/main" id="{FDF5FBF4-F834-49A6-8853-5CEDEAEA3F70}"/>
              </a:ext>
            </a:extLst>
          </p:cNvPr>
          <p:cNvSpPr/>
          <p:nvPr/>
        </p:nvSpPr>
        <p:spPr>
          <a:xfrm flipV="1">
            <a:off x="2053497" y="2930525"/>
            <a:ext cx="44450" cy="46037"/>
          </a:xfrm>
          <a:prstGeom prst="ellipse">
            <a:avLst/>
          </a:prstGeom>
          <a:solidFill>
            <a:schemeClr val="tx1"/>
          </a:solidFill>
          <a:ln w="9525" cap="flat" cmpd="sng">
            <a:solidFill>
              <a:schemeClr val="tx1"/>
            </a:solidFill>
            <a:prstDash val="solid"/>
            <a:round/>
            <a:headEnd type="none" w="med" len="med"/>
            <a:tailEnd type="none" w="med" len="med"/>
          </a:ln>
        </p:spPr>
        <p:txBody>
          <a:bodyPr wrap="none"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latin typeface="Arial" panose="020B0604020202020204" pitchFamily="34" charset="0"/>
              <a:ea typeface="华文隶书" panose="02010800040101010101" pitchFamily="2" charset="-122"/>
            </a:endParaRPr>
          </a:p>
        </p:txBody>
      </p:sp>
      <p:sp>
        <p:nvSpPr>
          <p:cNvPr id="9" name="椭圆 8">
            <a:extLst>
              <a:ext uri="{FF2B5EF4-FFF2-40B4-BE49-F238E27FC236}">
                <a16:creationId xmlns:a16="http://schemas.microsoft.com/office/drawing/2014/main" id="{F81C9725-ACE2-432C-92F6-60B234C880D8}"/>
              </a:ext>
            </a:extLst>
          </p:cNvPr>
          <p:cNvSpPr/>
          <p:nvPr/>
        </p:nvSpPr>
        <p:spPr>
          <a:xfrm flipV="1">
            <a:off x="2602772" y="3128962"/>
            <a:ext cx="46037" cy="44450"/>
          </a:xfrm>
          <a:prstGeom prst="ellipse">
            <a:avLst/>
          </a:prstGeom>
          <a:solidFill>
            <a:schemeClr val="tx1"/>
          </a:solidFill>
          <a:ln w="9525" cap="flat" cmpd="sng">
            <a:solidFill>
              <a:schemeClr val="tx1"/>
            </a:solidFill>
            <a:prstDash val="solid"/>
            <a:round/>
            <a:headEnd type="none" w="med" len="med"/>
            <a:tailEnd type="none" w="med" len="med"/>
          </a:ln>
        </p:spPr>
        <p:txBody>
          <a:bodyPr wrap="none"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latin typeface="Arial" panose="020B0604020202020204" pitchFamily="34" charset="0"/>
              <a:ea typeface="华文隶书" panose="02010800040101010101" pitchFamily="2" charset="-122"/>
            </a:endParaRPr>
          </a:p>
        </p:txBody>
      </p:sp>
      <p:sp>
        <p:nvSpPr>
          <p:cNvPr id="10" name="椭圆 9">
            <a:extLst>
              <a:ext uri="{FF2B5EF4-FFF2-40B4-BE49-F238E27FC236}">
                <a16:creationId xmlns:a16="http://schemas.microsoft.com/office/drawing/2014/main" id="{969AE2C3-14B3-49E1-A233-3B07B8C3ADA7}"/>
              </a:ext>
            </a:extLst>
          </p:cNvPr>
          <p:cNvSpPr/>
          <p:nvPr/>
        </p:nvSpPr>
        <p:spPr>
          <a:xfrm flipV="1">
            <a:off x="2075722" y="3675062"/>
            <a:ext cx="46037" cy="44450"/>
          </a:xfrm>
          <a:prstGeom prst="ellipse">
            <a:avLst/>
          </a:prstGeom>
          <a:solidFill>
            <a:schemeClr val="tx1"/>
          </a:solidFill>
          <a:ln w="9525" cap="flat" cmpd="sng">
            <a:solidFill>
              <a:schemeClr val="tx1"/>
            </a:solidFill>
            <a:prstDash val="solid"/>
            <a:round/>
            <a:headEnd type="none" w="med" len="med"/>
            <a:tailEnd type="none" w="med" len="med"/>
          </a:ln>
        </p:spPr>
        <p:txBody>
          <a:bodyPr wrap="none"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latin typeface="Arial" panose="020B0604020202020204" pitchFamily="34" charset="0"/>
              <a:ea typeface="华文隶书" panose="02010800040101010101" pitchFamily="2" charset="-122"/>
            </a:endParaRPr>
          </a:p>
        </p:txBody>
      </p:sp>
      <p:sp>
        <p:nvSpPr>
          <p:cNvPr id="11" name="椭圆 10">
            <a:extLst>
              <a:ext uri="{FF2B5EF4-FFF2-40B4-BE49-F238E27FC236}">
                <a16:creationId xmlns:a16="http://schemas.microsoft.com/office/drawing/2014/main" id="{3512F8C7-3F09-4F5A-A3FA-8CE67B191FA4}"/>
              </a:ext>
            </a:extLst>
          </p:cNvPr>
          <p:cNvSpPr/>
          <p:nvPr/>
        </p:nvSpPr>
        <p:spPr>
          <a:xfrm flipV="1">
            <a:off x="3826734" y="3349625"/>
            <a:ext cx="46038" cy="46037"/>
          </a:xfrm>
          <a:prstGeom prst="ellipse">
            <a:avLst/>
          </a:prstGeom>
          <a:solidFill>
            <a:schemeClr val="tx1"/>
          </a:solidFill>
          <a:ln w="9525" cap="flat" cmpd="sng">
            <a:solidFill>
              <a:schemeClr val="tx1"/>
            </a:solidFill>
            <a:prstDash val="solid"/>
            <a:round/>
            <a:headEnd type="none" w="med" len="med"/>
            <a:tailEnd type="none" w="med" len="med"/>
          </a:ln>
        </p:spPr>
        <p:txBody>
          <a:bodyPr wrap="none"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latin typeface="Arial" panose="020B0604020202020204" pitchFamily="34" charset="0"/>
              <a:ea typeface="华文隶书" panose="02010800040101010101" pitchFamily="2" charset="-122"/>
            </a:endParaRPr>
          </a:p>
        </p:txBody>
      </p:sp>
      <p:sp>
        <p:nvSpPr>
          <p:cNvPr id="12" name="椭圆 11">
            <a:extLst>
              <a:ext uri="{FF2B5EF4-FFF2-40B4-BE49-F238E27FC236}">
                <a16:creationId xmlns:a16="http://schemas.microsoft.com/office/drawing/2014/main" id="{B3B8992D-5A0E-4695-84C9-C203B4D00857}"/>
              </a:ext>
            </a:extLst>
          </p:cNvPr>
          <p:cNvSpPr/>
          <p:nvPr/>
        </p:nvSpPr>
        <p:spPr>
          <a:xfrm flipV="1">
            <a:off x="3394934" y="2930525"/>
            <a:ext cx="46038" cy="46037"/>
          </a:xfrm>
          <a:prstGeom prst="ellipse">
            <a:avLst/>
          </a:prstGeom>
          <a:solidFill>
            <a:schemeClr val="tx1"/>
          </a:solidFill>
          <a:ln w="9525" cap="flat" cmpd="sng">
            <a:solidFill>
              <a:schemeClr val="tx1"/>
            </a:solidFill>
            <a:prstDash val="solid"/>
            <a:round/>
            <a:headEnd type="none" w="med" len="med"/>
            <a:tailEnd type="none" w="med" len="med"/>
          </a:ln>
        </p:spPr>
        <p:txBody>
          <a:bodyPr wrap="none"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latin typeface="Arial" panose="020B0604020202020204" pitchFamily="34" charset="0"/>
              <a:ea typeface="华文隶书" panose="02010800040101010101" pitchFamily="2" charset="-122"/>
            </a:endParaRPr>
          </a:p>
        </p:txBody>
      </p:sp>
      <p:sp>
        <p:nvSpPr>
          <p:cNvPr id="13" name="椭圆 12">
            <a:extLst>
              <a:ext uri="{FF2B5EF4-FFF2-40B4-BE49-F238E27FC236}">
                <a16:creationId xmlns:a16="http://schemas.microsoft.com/office/drawing/2014/main" id="{16DBB157-AF4B-4946-854F-556F6CDD15B7}"/>
              </a:ext>
            </a:extLst>
          </p:cNvPr>
          <p:cNvSpPr/>
          <p:nvPr/>
        </p:nvSpPr>
        <p:spPr>
          <a:xfrm flipV="1">
            <a:off x="4115659" y="2789237"/>
            <a:ext cx="44450" cy="46038"/>
          </a:xfrm>
          <a:prstGeom prst="ellipse">
            <a:avLst/>
          </a:prstGeom>
          <a:solidFill>
            <a:schemeClr val="tx1"/>
          </a:solidFill>
          <a:ln w="9525" cap="flat" cmpd="sng">
            <a:solidFill>
              <a:schemeClr val="tx1"/>
            </a:solidFill>
            <a:prstDash val="solid"/>
            <a:round/>
            <a:headEnd type="none" w="med" len="med"/>
            <a:tailEnd type="none" w="med" len="med"/>
          </a:ln>
        </p:spPr>
        <p:txBody>
          <a:bodyPr wrap="none"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latin typeface="Arial" panose="020B0604020202020204" pitchFamily="34" charset="0"/>
              <a:ea typeface="华文隶书" panose="02010800040101010101" pitchFamily="2" charset="-122"/>
            </a:endParaRPr>
          </a:p>
        </p:txBody>
      </p:sp>
      <p:cxnSp>
        <p:nvCxnSpPr>
          <p:cNvPr id="14" name="直接连接符 13">
            <a:extLst>
              <a:ext uri="{FF2B5EF4-FFF2-40B4-BE49-F238E27FC236}">
                <a16:creationId xmlns:a16="http://schemas.microsoft.com/office/drawing/2014/main" id="{0372AAAF-3E26-4C0F-9BB2-5268AFACF294}"/>
              </a:ext>
            </a:extLst>
          </p:cNvPr>
          <p:cNvCxnSpPr/>
          <p:nvPr/>
        </p:nvCxnSpPr>
        <p:spPr>
          <a:xfrm>
            <a:off x="1739172" y="2543175"/>
            <a:ext cx="0" cy="1728787"/>
          </a:xfrm>
          <a:prstGeom prst="line">
            <a:avLst/>
          </a:prstGeom>
          <a:ln w="25400" cap="flat" cmpd="sng">
            <a:solidFill>
              <a:srgbClr val="00B0F0"/>
            </a:solidFill>
            <a:prstDash val="solid"/>
            <a:round/>
            <a:headEnd type="none" w="med" len="med"/>
            <a:tailEnd type="none" w="med" len="med"/>
          </a:ln>
        </p:spPr>
      </p:cxnSp>
      <p:cxnSp>
        <p:nvCxnSpPr>
          <p:cNvPr id="15" name="直接连接符 14">
            <a:extLst>
              <a:ext uri="{FF2B5EF4-FFF2-40B4-BE49-F238E27FC236}">
                <a16:creationId xmlns:a16="http://schemas.microsoft.com/office/drawing/2014/main" id="{4F355F8D-DDE2-44FD-A0D3-867BE7BB6FB5}"/>
              </a:ext>
            </a:extLst>
          </p:cNvPr>
          <p:cNvCxnSpPr/>
          <p:nvPr/>
        </p:nvCxnSpPr>
        <p:spPr>
          <a:xfrm>
            <a:off x="4618897" y="2635250"/>
            <a:ext cx="0" cy="1728787"/>
          </a:xfrm>
          <a:prstGeom prst="line">
            <a:avLst/>
          </a:prstGeom>
          <a:ln w="25400" cap="flat" cmpd="sng">
            <a:solidFill>
              <a:srgbClr val="00B0F0"/>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BACF096D-2009-4665-A060-FAC6FB0133A5}"/>
              </a:ext>
            </a:extLst>
          </p:cNvPr>
          <p:cNvCxnSpPr/>
          <p:nvPr/>
        </p:nvCxnSpPr>
        <p:spPr>
          <a:xfrm>
            <a:off x="3179034" y="2452687"/>
            <a:ext cx="0" cy="1728788"/>
          </a:xfrm>
          <a:prstGeom prst="line">
            <a:avLst/>
          </a:prstGeom>
          <a:ln w="25400" cap="flat" cmpd="sng">
            <a:solidFill>
              <a:schemeClr val="tx1"/>
            </a:solidFill>
            <a:prstDash val="solid"/>
            <a:round/>
            <a:headEnd type="none" w="med" len="med"/>
            <a:tailEnd type="none" w="med" len="med"/>
          </a:ln>
        </p:spPr>
      </p:cxnSp>
      <p:cxnSp>
        <p:nvCxnSpPr>
          <p:cNvPr id="17" name="直接箭头连接符 16">
            <a:extLst>
              <a:ext uri="{FF2B5EF4-FFF2-40B4-BE49-F238E27FC236}">
                <a16:creationId xmlns:a16="http://schemas.microsoft.com/office/drawing/2014/main" id="{72A6BEB8-FBB4-4B57-B0D4-C6F54690B129}"/>
              </a:ext>
            </a:extLst>
          </p:cNvPr>
          <p:cNvCxnSpPr/>
          <p:nvPr/>
        </p:nvCxnSpPr>
        <p:spPr>
          <a:xfrm>
            <a:off x="1761397" y="2708275"/>
            <a:ext cx="1439862" cy="0"/>
          </a:xfrm>
          <a:prstGeom prst="straightConnector1">
            <a:avLst/>
          </a:prstGeom>
          <a:ln w="15875" cap="flat" cmpd="sng">
            <a:solidFill>
              <a:schemeClr val="tx1"/>
            </a:solidFill>
            <a:prstDash val="solid"/>
            <a:round/>
            <a:headEnd type="triangle" w="med" len="med"/>
            <a:tailEnd type="triangle" w="med" len="med"/>
          </a:ln>
        </p:spPr>
      </p:cxnSp>
      <p:sp>
        <p:nvSpPr>
          <p:cNvPr id="18" name="TextBox 13">
            <a:extLst>
              <a:ext uri="{FF2B5EF4-FFF2-40B4-BE49-F238E27FC236}">
                <a16:creationId xmlns:a16="http://schemas.microsoft.com/office/drawing/2014/main" id="{70A3C3EA-145E-4A3C-A1BF-2E63D0367A82}"/>
              </a:ext>
            </a:extLst>
          </p:cNvPr>
          <p:cNvSpPr txBox="1"/>
          <p:nvPr/>
        </p:nvSpPr>
        <p:spPr>
          <a:xfrm>
            <a:off x="2143984" y="2371725"/>
            <a:ext cx="481013" cy="336550"/>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latin typeface="Arial" panose="020B0604020202020204" pitchFamily="34" charset="0"/>
                <a:ea typeface="华文隶书" panose="02010800040101010101" pitchFamily="2" charset="-122"/>
              </a:rPr>
              <a:t>d</a:t>
            </a:r>
            <a:endParaRPr lang="zh-CN" altLang="en-US">
              <a:latin typeface="Arial" panose="020B0604020202020204" pitchFamily="34" charset="0"/>
              <a:ea typeface="华文隶书" panose="02010800040101010101" pitchFamily="2" charset="-122"/>
            </a:endParaRPr>
          </a:p>
        </p:txBody>
      </p:sp>
      <p:cxnSp>
        <p:nvCxnSpPr>
          <p:cNvPr id="22" name="直接箭头连接符 21">
            <a:extLst>
              <a:ext uri="{FF2B5EF4-FFF2-40B4-BE49-F238E27FC236}">
                <a16:creationId xmlns:a16="http://schemas.microsoft.com/office/drawing/2014/main" id="{68B34FD1-5479-4CB8-B951-FDFBBD28F7DA}"/>
              </a:ext>
            </a:extLst>
          </p:cNvPr>
          <p:cNvCxnSpPr/>
          <p:nvPr/>
        </p:nvCxnSpPr>
        <p:spPr>
          <a:xfrm>
            <a:off x="3183797" y="2711450"/>
            <a:ext cx="1439862" cy="0"/>
          </a:xfrm>
          <a:prstGeom prst="straightConnector1">
            <a:avLst/>
          </a:prstGeom>
          <a:ln w="15875" cap="flat" cmpd="sng">
            <a:solidFill>
              <a:schemeClr val="tx1"/>
            </a:solidFill>
            <a:prstDash val="solid"/>
            <a:round/>
            <a:headEnd type="triangle" w="med" len="med"/>
            <a:tailEnd type="triangle" w="med" len="med"/>
          </a:ln>
        </p:spPr>
      </p:cxnSp>
      <p:sp>
        <p:nvSpPr>
          <p:cNvPr id="23" name="TextBox 21">
            <a:extLst>
              <a:ext uri="{FF2B5EF4-FFF2-40B4-BE49-F238E27FC236}">
                <a16:creationId xmlns:a16="http://schemas.microsoft.com/office/drawing/2014/main" id="{A609AB0F-F43A-452A-BFDE-1644A807B2E5}"/>
              </a:ext>
            </a:extLst>
          </p:cNvPr>
          <p:cNvSpPr txBox="1"/>
          <p:nvPr/>
        </p:nvSpPr>
        <p:spPr>
          <a:xfrm>
            <a:off x="3566384" y="2376487"/>
            <a:ext cx="481013" cy="334963"/>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latin typeface="Arial" panose="020B0604020202020204" pitchFamily="34" charset="0"/>
                <a:ea typeface="华文隶书" panose="02010800040101010101" pitchFamily="2" charset="-122"/>
              </a:rPr>
              <a:t>d</a:t>
            </a:r>
            <a:endParaRPr lang="zh-CN" altLang="en-US">
              <a:latin typeface="Arial" panose="020B0604020202020204" pitchFamily="34" charset="0"/>
              <a:ea typeface="华文隶书" panose="02010800040101010101" pitchFamily="2" charset="-122"/>
            </a:endParaRPr>
          </a:p>
        </p:txBody>
      </p:sp>
      <p:sp>
        <p:nvSpPr>
          <p:cNvPr id="24" name="TextBox 22">
            <a:extLst>
              <a:ext uri="{FF2B5EF4-FFF2-40B4-BE49-F238E27FC236}">
                <a16:creationId xmlns:a16="http://schemas.microsoft.com/office/drawing/2014/main" id="{7FF1C5E1-4AAA-42DC-BB79-4788EA48650F}"/>
              </a:ext>
            </a:extLst>
          </p:cNvPr>
          <p:cNvSpPr txBox="1"/>
          <p:nvPr/>
        </p:nvSpPr>
        <p:spPr>
          <a:xfrm>
            <a:off x="3050447" y="2200275"/>
            <a:ext cx="481012" cy="334962"/>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latin typeface="Arial" panose="020B0604020202020204" pitchFamily="34" charset="0"/>
                <a:ea typeface="华文隶书" panose="02010800040101010101" pitchFamily="2" charset="-122"/>
              </a:rPr>
              <a:t>l</a:t>
            </a:r>
            <a:endParaRPr lang="zh-CN" altLang="en-US">
              <a:latin typeface="Arial" panose="020B0604020202020204" pitchFamily="34" charset="0"/>
              <a:ea typeface="华文隶书" panose="02010800040101010101" pitchFamily="2" charset="-122"/>
            </a:endParaRPr>
          </a:p>
        </p:txBody>
      </p:sp>
      <p:cxnSp>
        <p:nvCxnSpPr>
          <p:cNvPr id="25" name="直接连接符 24">
            <a:extLst>
              <a:ext uri="{FF2B5EF4-FFF2-40B4-BE49-F238E27FC236}">
                <a16:creationId xmlns:a16="http://schemas.microsoft.com/office/drawing/2014/main" id="{8CBBB0DF-6246-47EE-B7E4-CFEDAB189C5C}"/>
              </a:ext>
            </a:extLst>
          </p:cNvPr>
          <p:cNvCxnSpPr>
            <a:stCxn id="8" idx="7"/>
            <a:endCxn id="9" idx="2"/>
          </p:cNvCxnSpPr>
          <p:nvPr/>
        </p:nvCxnSpPr>
        <p:spPr>
          <a:xfrm>
            <a:off x="2091597" y="2968625"/>
            <a:ext cx="511175" cy="182562"/>
          </a:xfrm>
          <a:prstGeom prst="line">
            <a:avLst/>
          </a:prstGeom>
          <a:ln w="9525" cap="flat" cmpd="sng">
            <a:solidFill>
              <a:schemeClr val="tx1"/>
            </a:solidFill>
            <a:prstDash val="solid"/>
            <a:round/>
            <a:headEnd type="none" w="med" len="med"/>
            <a:tailEnd type="none" w="med" len="med"/>
          </a:ln>
        </p:spPr>
      </p:cxnSp>
      <p:sp>
        <p:nvSpPr>
          <p:cNvPr id="26" name="TextBox 25">
            <a:extLst>
              <a:ext uri="{FF2B5EF4-FFF2-40B4-BE49-F238E27FC236}">
                <a16:creationId xmlns:a16="http://schemas.microsoft.com/office/drawing/2014/main" id="{F2EBE248-16D3-4F95-96FD-A9969F2D7B60}"/>
              </a:ext>
            </a:extLst>
          </p:cNvPr>
          <p:cNvSpPr txBox="1"/>
          <p:nvPr/>
        </p:nvSpPr>
        <p:spPr>
          <a:xfrm>
            <a:off x="2188434" y="2792412"/>
            <a:ext cx="481013" cy="336550"/>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latin typeface="Arial" panose="020B0604020202020204" pitchFamily="34" charset="0"/>
                <a:ea typeface="华文隶书" panose="02010800040101010101" pitchFamily="2" charset="-122"/>
              </a:rPr>
              <a:t>d1</a:t>
            </a:r>
            <a:endParaRPr lang="zh-CN" altLang="en-US">
              <a:latin typeface="Arial" panose="020B0604020202020204" pitchFamily="34" charset="0"/>
              <a:ea typeface="华文隶书" panose="02010800040101010101" pitchFamily="2" charset="-122"/>
            </a:endParaRPr>
          </a:p>
        </p:txBody>
      </p:sp>
      <p:cxnSp>
        <p:nvCxnSpPr>
          <p:cNvPr id="27" name="直接连接符 26">
            <a:extLst>
              <a:ext uri="{FF2B5EF4-FFF2-40B4-BE49-F238E27FC236}">
                <a16:creationId xmlns:a16="http://schemas.microsoft.com/office/drawing/2014/main" id="{693CF5F1-7306-4DE0-AA1E-FAC5749561E7}"/>
              </a:ext>
            </a:extLst>
          </p:cNvPr>
          <p:cNvCxnSpPr>
            <a:stCxn id="12" idx="7"/>
            <a:endCxn id="13" idx="1"/>
          </p:cNvCxnSpPr>
          <p:nvPr/>
        </p:nvCxnSpPr>
        <p:spPr>
          <a:xfrm flipV="1">
            <a:off x="3434622" y="2828925"/>
            <a:ext cx="687387" cy="139700"/>
          </a:xfrm>
          <a:prstGeom prst="line">
            <a:avLst/>
          </a:prstGeom>
          <a:ln w="9525" cap="flat" cmpd="sng">
            <a:solidFill>
              <a:schemeClr val="tx1"/>
            </a:solidFill>
            <a:prstDash val="solid"/>
            <a:round/>
            <a:headEnd type="none" w="med" len="med"/>
            <a:tailEnd type="none" w="med" len="med"/>
          </a:ln>
        </p:spPr>
      </p:cxnSp>
      <p:sp>
        <p:nvSpPr>
          <p:cNvPr id="28" name="TextBox 28">
            <a:extLst>
              <a:ext uri="{FF2B5EF4-FFF2-40B4-BE49-F238E27FC236}">
                <a16:creationId xmlns:a16="http://schemas.microsoft.com/office/drawing/2014/main" id="{57BD8F49-7E55-403B-B5D8-37F08DE26AFC}"/>
              </a:ext>
            </a:extLst>
          </p:cNvPr>
          <p:cNvSpPr txBox="1"/>
          <p:nvPr/>
        </p:nvSpPr>
        <p:spPr>
          <a:xfrm>
            <a:off x="3631472" y="2905125"/>
            <a:ext cx="481012" cy="336550"/>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latin typeface="Arial" panose="020B0604020202020204" pitchFamily="34" charset="0"/>
                <a:ea typeface="华文隶书" panose="02010800040101010101" pitchFamily="2" charset="-122"/>
              </a:rPr>
              <a:t>d2</a:t>
            </a:r>
            <a:endParaRPr lang="zh-CN" altLang="en-US">
              <a:latin typeface="Arial" panose="020B0604020202020204" pitchFamily="34" charset="0"/>
              <a:ea typeface="华文隶书" panose="02010800040101010101" pitchFamily="2" charset="-122"/>
            </a:endParaRPr>
          </a:p>
        </p:txBody>
      </p:sp>
      <p:sp>
        <p:nvSpPr>
          <p:cNvPr id="29" name="TextBox 29">
            <a:extLst>
              <a:ext uri="{FF2B5EF4-FFF2-40B4-BE49-F238E27FC236}">
                <a16:creationId xmlns:a16="http://schemas.microsoft.com/office/drawing/2014/main" id="{D774D5CE-A86E-4490-A6DB-E2A7C087BD48}"/>
              </a:ext>
            </a:extLst>
          </p:cNvPr>
          <p:cNvSpPr txBox="1"/>
          <p:nvPr/>
        </p:nvSpPr>
        <p:spPr>
          <a:xfrm>
            <a:off x="2145572" y="3935412"/>
            <a:ext cx="481012" cy="336550"/>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latin typeface="Arial" panose="020B0604020202020204" pitchFamily="34" charset="0"/>
                <a:ea typeface="华文隶书" panose="02010800040101010101" pitchFamily="2" charset="-122"/>
              </a:rPr>
              <a:t>p1</a:t>
            </a:r>
            <a:endParaRPr lang="zh-CN" altLang="en-US">
              <a:latin typeface="Arial" panose="020B0604020202020204" pitchFamily="34" charset="0"/>
              <a:ea typeface="华文隶书" panose="02010800040101010101" pitchFamily="2" charset="-122"/>
            </a:endParaRPr>
          </a:p>
        </p:txBody>
      </p:sp>
      <p:sp>
        <p:nvSpPr>
          <p:cNvPr id="30" name="TextBox 30">
            <a:extLst>
              <a:ext uri="{FF2B5EF4-FFF2-40B4-BE49-F238E27FC236}">
                <a16:creationId xmlns:a16="http://schemas.microsoft.com/office/drawing/2014/main" id="{DF325291-64E6-4A1E-9B74-EE1D2E7D4932}"/>
              </a:ext>
            </a:extLst>
          </p:cNvPr>
          <p:cNvSpPr txBox="1"/>
          <p:nvPr/>
        </p:nvSpPr>
        <p:spPr>
          <a:xfrm>
            <a:off x="3594959" y="3844925"/>
            <a:ext cx="481013" cy="336550"/>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latin typeface="Arial" panose="020B0604020202020204" pitchFamily="34" charset="0"/>
                <a:ea typeface="华文隶书" panose="02010800040101010101" pitchFamily="2" charset="-122"/>
              </a:rPr>
              <a:t>p2</a:t>
            </a:r>
            <a:endParaRPr lang="zh-CN" altLang="en-US">
              <a:latin typeface="Arial" panose="020B0604020202020204" pitchFamily="34" charset="0"/>
              <a:ea typeface="华文隶书" panose="02010800040101010101" pitchFamily="2" charset="-122"/>
            </a:endParaRPr>
          </a:p>
        </p:txBody>
      </p:sp>
      <p:sp>
        <p:nvSpPr>
          <p:cNvPr id="31" name="TextBox 31">
            <a:extLst>
              <a:ext uri="{FF2B5EF4-FFF2-40B4-BE49-F238E27FC236}">
                <a16:creationId xmlns:a16="http://schemas.microsoft.com/office/drawing/2014/main" id="{58EB6FA7-08E5-4640-94DD-C6368DE28639}"/>
              </a:ext>
            </a:extLst>
          </p:cNvPr>
          <p:cNvSpPr txBox="1"/>
          <p:nvPr/>
        </p:nvSpPr>
        <p:spPr>
          <a:xfrm>
            <a:off x="1215297" y="3240087"/>
            <a:ext cx="481012" cy="336550"/>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latin typeface="Arial" panose="020B0604020202020204" pitchFamily="34" charset="0"/>
                <a:ea typeface="华文隶书" panose="02010800040101010101" pitchFamily="2" charset="-122"/>
              </a:rPr>
              <a:t>s1</a:t>
            </a:r>
            <a:endParaRPr lang="zh-CN" altLang="en-US">
              <a:latin typeface="Arial" panose="020B0604020202020204" pitchFamily="34" charset="0"/>
              <a:ea typeface="华文隶书" panose="02010800040101010101" pitchFamily="2" charset="-122"/>
            </a:endParaRPr>
          </a:p>
        </p:txBody>
      </p:sp>
      <p:sp>
        <p:nvSpPr>
          <p:cNvPr id="32" name="TextBox 32">
            <a:extLst>
              <a:ext uri="{FF2B5EF4-FFF2-40B4-BE49-F238E27FC236}">
                <a16:creationId xmlns:a16="http://schemas.microsoft.com/office/drawing/2014/main" id="{CC209853-381E-4CB4-A784-41138D96671D}"/>
              </a:ext>
            </a:extLst>
          </p:cNvPr>
          <p:cNvSpPr txBox="1"/>
          <p:nvPr/>
        </p:nvSpPr>
        <p:spPr>
          <a:xfrm>
            <a:off x="4623659" y="3241675"/>
            <a:ext cx="481013" cy="336550"/>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latin typeface="Arial" panose="020B0604020202020204" pitchFamily="34" charset="0"/>
                <a:ea typeface="华文隶书" panose="02010800040101010101" pitchFamily="2" charset="-122"/>
              </a:rPr>
              <a:t>s2</a:t>
            </a:r>
            <a:endParaRPr lang="zh-CN" altLang="en-US">
              <a:latin typeface="Arial" panose="020B0604020202020204" pitchFamily="34" charset="0"/>
              <a:ea typeface="华文隶书" panose="02010800040101010101" pitchFamily="2" charset="-122"/>
            </a:endParaRPr>
          </a:p>
        </p:txBody>
      </p:sp>
    </p:spTree>
    <p:extLst>
      <p:ext uri="{BB962C8B-B14F-4D97-AF65-F5344CB8AC3E}">
        <p14:creationId xmlns:p14="http://schemas.microsoft.com/office/powerpoint/2010/main" val="8805681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par>
                                <p:cTn id="35" presetID="2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par>
                                <p:cTn id="44" presetID="22" presetClass="entr" presetSubtype="4"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par>
                                <p:cTn id="53" presetID="22" presetClass="entr" presetSubtype="4"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down)">
                                      <p:cBhvr>
                                        <p:cTn id="55" dur="500"/>
                                        <p:tgtEl>
                                          <p:spTgt spid="2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par>
                                <p:cTn id="59" presetID="22" presetClass="entr" presetSubtype="4"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down)">
                                      <p:cBhvr>
                                        <p:cTn id="61" dur="500"/>
                                        <p:tgtEl>
                                          <p:spTgt spid="2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500"/>
                                        <p:tgtEl>
                                          <p:spTgt spid="28"/>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down)">
                                      <p:cBhvr>
                                        <p:cTn id="67" dur="500"/>
                                        <p:tgtEl>
                                          <p:spTgt spid="29"/>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down)">
                                      <p:cBhvr>
                                        <p:cTn id="70" dur="500"/>
                                        <p:tgtEl>
                                          <p:spTgt spid="30"/>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down)">
                                      <p:cBhvr>
                                        <p:cTn id="76" dur="5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7">
                                            <p:txEl>
                                              <p:pRg st="0" end="0"/>
                                            </p:txEl>
                                          </p:spTgt>
                                        </p:tgtEl>
                                        <p:attrNameLst>
                                          <p:attrName>style.visibility</p:attrName>
                                        </p:attrNameLst>
                                      </p:cBhvr>
                                      <p:to>
                                        <p:strVal val="visible"/>
                                      </p:to>
                                    </p:set>
                                    <p:animEffect transition="in" filter="wipe(down)">
                                      <p:cBhvr>
                                        <p:cTn id="81" dur="500"/>
                                        <p:tgtEl>
                                          <p:spTgt spid="7">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7">
                                            <p:txEl>
                                              <p:pRg st="1" end="1"/>
                                            </p:txEl>
                                          </p:spTgt>
                                        </p:tgtEl>
                                        <p:attrNameLst>
                                          <p:attrName>style.visibility</p:attrName>
                                        </p:attrNameLst>
                                      </p:cBhvr>
                                      <p:to>
                                        <p:strVal val="visible"/>
                                      </p:to>
                                    </p:set>
                                    <p:animEffect transition="in" filter="wipe(down)">
                                      <p:cBhvr>
                                        <p:cTn id="86" dur="500"/>
                                        <p:tgtEl>
                                          <p:spTgt spid="7">
                                            <p:txEl>
                                              <p:pRg st="1" end="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7">
                                            <p:txEl>
                                              <p:pRg st="2" end="2"/>
                                            </p:txEl>
                                          </p:spTgt>
                                        </p:tgtEl>
                                        <p:attrNameLst>
                                          <p:attrName>style.visibility</p:attrName>
                                        </p:attrNameLst>
                                      </p:cBhvr>
                                      <p:to>
                                        <p:strVal val="visible"/>
                                      </p:to>
                                    </p:set>
                                    <p:animEffect transition="in" filter="wipe(down)">
                                      <p:cBhvr>
                                        <p:cTn id="9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6" grpId="0" animBg="1"/>
      <p:bldP spid="8" grpId="0" animBg="1"/>
      <p:bldP spid="9" grpId="0" animBg="1"/>
      <p:bldP spid="10" grpId="0" animBg="1"/>
      <p:bldP spid="11" grpId="0" animBg="1"/>
      <p:bldP spid="12" grpId="0" animBg="1"/>
      <p:bldP spid="13" grpId="0" animBg="1"/>
      <p:bldP spid="18" grpId="0"/>
      <p:bldP spid="23" grpId="0"/>
      <p:bldP spid="24" grpId="0"/>
      <p:bldP spid="26" grpId="0"/>
      <p:bldP spid="28" grpId="0"/>
      <p:bldP spid="29" grpId="0"/>
      <p:bldP spid="30" grpId="0"/>
      <p:bldP spid="31" grpId="0"/>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635436"/>
            <a:ext cx="10992465" cy="5863687"/>
            <a:chOff x="4262511" y="828227"/>
            <a:chExt cx="2321170" cy="5396726"/>
          </a:xfrm>
        </p:grpSpPr>
        <p:sp>
          <p:nvSpPr>
            <p:cNvPr id="20" name="矩形 19"/>
            <p:cNvSpPr/>
            <p:nvPr/>
          </p:nvSpPr>
          <p:spPr>
            <a:xfrm>
              <a:off x="4262511" y="1733407"/>
              <a:ext cx="2321170" cy="4491546"/>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3541461" y="748575"/>
            <a:ext cx="510907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相似问题</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rPr>
              <a:t>最近点对问题</a:t>
            </a:r>
          </a:p>
        </p:txBody>
      </p:sp>
      <p:sp>
        <p:nvSpPr>
          <p:cNvPr id="11" name="Text Box 5">
            <a:extLst>
              <a:ext uri="{FF2B5EF4-FFF2-40B4-BE49-F238E27FC236}">
                <a16:creationId xmlns:a16="http://schemas.microsoft.com/office/drawing/2014/main" id="{6912C057-7EF9-4904-BBF5-3F0C1EF8C399}"/>
              </a:ext>
            </a:extLst>
          </p:cNvPr>
          <p:cNvSpPr txBox="1"/>
          <p:nvPr/>
        </p:nvSpPr>
        <p:spPr>
          <a:xfrm>
            <a:off x="870258" y="2007339"/>
            <a:ext cx="10507276" cy="1938992"/>
          </a:xfrm>
          <a:prstGeom prst="rect">
            <a:avLst/>
          </a:prstGeom>
          <a:solidFill>
            <a:schemeClr val="accent3">
              <a:lumMod val="40000"/>
              <a:lumOff val="60000"/>
            </a:schemeClr>
          </a:solid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accent2"/>
              </a:buClr>
              <a:buSzPct val="50000"/>
              <a:buFont typeface="Wingdings" panose="05000000000000000000" pitchFamily="2" charset="2"/>
              <a:buChar char="u"/>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考虑</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中任意一点</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，它若与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中的点</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构成最接近点对的候选者，则必有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distance(p</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满足这个条件的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P2</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中的点一定落在一个</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d×2d</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的矩形</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中。</a:t>
            </a:r>
          </a:p>
          <a:p>
            <a:pPr>
              <a:buClr>
                <a:schemeClr val="accent2"/>
              </a:buClr>
              <a:buSzPct val="50000"/>
              <a:buFont typeface="Wingdings" panose="05000000000000000000" pitchFamily="2" charset="2"/>
              <a:buChar char="u"/>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由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的意义可知，</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中任何</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个点的距离都不小于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。由此可以推出</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矩形</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中最多只有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个点</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a:buClr>
                <a:schemeClr val="accent2"/>
              </a:buClr>
              <a:buSzPct val="50000"/>
              <a:buFont typeface="Wingdings" panose="05000000000000000000" pitchFamily="2" charset="2"/>
              <a:buChar char="u"/>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因此，在分治法的</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合并步骤</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最多只需要检查</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6×n/2=3n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个候选者。</a:t>
            </a:r>
          </a:p>
        </p:txBody>
      </p:sp>
      <p:sp>
        <p:nvSpPr>
          <p:cNvPr id="12" name="Rectangle 6">
            <a:extLst>
              <a:ext uri="{FF2B5EF4-FFF2-40B4-BE49-F238E27FC236}">
                <a16:creationId xmlns:a16="http://schemas.microsoft.com/office/drawing/2014/main" id="{316DE301-5D31-4332-8EAF-FAD32512C907}"/>
              </a:ext>
            </a:extLst>
          </p:cNvPr>
          <p:cNvSpPr/>
          <p:nvPr/>
        </p:nvSpPr>
        <p:spPr>
          <a:xfrm>
            <a:off x="800408" y="1547484"/>
            <a:ext cx="4030663" cy="461962"/>
          </a:xfrm>
          <a:prstGeom prst="rect">
            <a:avLst/>
          </a:prstGeom>
          <a:noFill/>
          <a:ln w="9525">
            <a:noFill/>
          </a:ln>
        </p:spPr>
        <p:txBody>
          <a:bodyPr wrap="non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能否在线性时间内找到</a:t>
            </a:r>
            <a:r>
              <a:rPr lang="en-US" altLang="zh-CN" sz="24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p,q</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13" name="Picture 8" descr="t210">
            <a:extLst>
              <a:ext uri="{FF2B5EF4-FFF2-40B4-BE49-F238E27FC236}">
                <a16:creationId xmlns:a16="http://schemas.microsoft.com/office/drawing/2014/main" id="{D36FD92B-6901-42BB-A0DB-D9A7DEAC04A5}"/>
              </a:ext>
            </a:extLst>
          </p:cNvPr>
          <p:cNvPicPr>
            <a:picLocks noChangeAspect="1"/>
          </p:cNvPicPr>
          <p:nvPr/>
        </p:nvPicPr>
        <p:blipFill>
          <a:blip r:embed="rId3"/>
          <a:stretch>
            <a:fillRect/>
          </a:stretch>
        </p:blipFill>
        <p:spPr>
          <a:xfrm>
            <a:off x="823816" y="4019854"/>
            <a:ext cx="2293938" cy="2501900"/>
          </a:xfrm>
          <a:prstGeom prst="rect">
            <a:avLst/>
          </a:prstGeom>
          <a:noFill/>
          <a:ln w="9525">
            <a:noFill/>
          </a:ln>
        </p:spPr>
      </p:pic>
      <p:pic>
        <p:nvPicPr>
          <p:cNvPr id="14" name="Picture 9" descr="t211">
            <a:extLst>
              <a:ext uri="{FF2B5EF4-FFF2-40B4-BE49-F238E27FC236}">
                <a16:creationId xmlns:a16="http://schemas.microsoft.com/office/drawing/2014/main" id="{48A1B0CA-7130-4220-9B29-39EE73DF2604}"/>
              </a:ext>
            </a:extLst>
          </p:cNvPr>
          <p:cNvPicPr>
            <a:picLocks noChangeAspect="1"/>
          </p:cNvPicPr>
          <p:nvPr/>
        </p:nvPicPr>
        <p:blipFill>
          <a:blip r:embed="rId4"/>
          <a:stretch>
            <a:fillRect/>
          </a:stretch>
        </p:blipFill>
        <p:spPr>
          <a:xfrm>
            <a:off x="3019329" y="3973817"/>
            <a:ext cx="2665412" cy="2547937"/>
          </a:xfrm>
          <a:prstGeom prst="rect">
            <a:avLst/>
          </a:prstGeom>
          <a:noFill/>
          <a:ln w="9525">
            <a:noFill/>
          </a:ln>
        </p:spPr>
      </p:pic>
      <p:grpSp>
        <p:nvGrpSpPr>
          <p:cNvPr id="3" name="组合 2">
            <a:extLst>
              <a:ext uri="{FF2B5EF4-FFF2-40B4-BE49-F238E27FC236}">
                <a16:creationId xmlns:a16="http://schemas.microsoft.com/office/drawing/2014/main" id="{6E9DC464-4E46-4C56-B4F3-64F5C1A111BA}"/>
              </a:ext>
            </a:extLst>
          </p:cNvPr>
          <p:cNvGrpSpPr/>
          <p:nvPr/>
        </p:nvGrpSpPr>
        <p:grpSpPr>
          <a:xfrm>
            <a:off x="5860882" y="3914924"/>
            <a:ext cx="5508625" cy="2246769"/>
            <a:chOff x="5950822" y="4244704"/>
            <a:chExt cx="5508625" cy="2246769"/>
          </a:xfrm>
        </p:grpSpPr>
        <p:sp>
          <p:nvSpPr>
            <p:cNvPr id="15" name="Text Box 10">
              <a:extLst>
                <a:ext uri="{FF2B5EF4-FFF2-40B4-BE49-F238E27FC236}">
                  <a16:creationId xmlns:a16="http://schemas.microsoft.com/office/drawing/2014/main" id="{4DABD721-4274-44F5-855C-9F6E28B6A252}"/>
                </a:ext>
              </a:extLst>
            </p:cNvPr>
            <p:cNvSpPr txBox="1"/>
            <p:nvPr/>
          </p:nvSpPr>
          <p:spPr>
            <a:xfrm>
              <a:off x="5950822" y="4244704"/>
              <a:ext cx="5508625" cy="2246769"/>
            </a:xfrm>
            <a:prstGeom prst="rect">
              <a:avLst/>
            </a:prstGeom>
            <a:solidFill>
              <a:schemeClr val="accent1">
                <a:lumMod val="40000"/>
                <a:lumOff val="60000"/>
              </a:schemeClr>
            </a:solidFill>
            <a:ln w="63500" cap="flat" cmpd="sng">
              <a:solidFill>
                <a:srgbClr val="FF6600"/>
              </a:solidFill>
              <a:prstDash val="solid"/>
              <a:miter/>
              <a:headEnd type="none" w="med" len="med"/>
              <a:tailEnd type="none" w="med" len="med"/>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800000"/>
                </a:buClr>
                <a:buSzPct val="50000"/>
                <a:buFontTx/>
                <a:buNone/>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证明</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将矩形</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的长为 </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2d </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的边</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等分，将它的长为</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的边</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等分，由此导出</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(d/2)×(2d/3)</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的矩形。若矩形</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中有多于</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个点，则由</a:t>
              </a:r>
              <a:r>
                <a:rPr kumimoji="0" lang="zh-CN" altLang="en-US" sz="2000" b="0"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鸽巢原理</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易知至少有一个</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(d/2)×(2d/3)</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的小矩形中有</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个以上的点。设</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v</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是位于同一小矩形中的</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个点，则</a:t>
              </a:r>
            </a:p>
            <a:p>
              <a:pPr marL="0" marR="0" lvl="0" indent="0" algn="l" defTabSz="914400" rtl="0" eaLnBrk="1" fontAlgn="auto" latinLnBrk="0" hangingPunct="1">
                <a:lnSpc>
                  <a:spcPct val="100000"/>
                </a:lnSpc>
                <a:spcBef>
                  <a:spcPts val="0"/>
                </a:spcBef>
                <a:spcAft>
                  <a:spcPts val="0"/>
                </a:spcAft>
                <a:buClr>
                  <a:srgbClr val="800000"/>
                </a:buClr>
                <a:buSzPct val="50000"/>
                <a:buFontTx/>
                <a:buNone/>
                <a:tabLst/>
                <a:defRPr/>
              </a:pP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800000"/>
                </a:buClr>
                <a:buSzPct val="50000"/>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distance(</a:t>
              </a:r>
              <a:r>
                <a:rPr kumimoji="0"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u,v</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)&lt;d</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。这与 </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 </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的意义相矛盾。</a:t>
              </a:r>
            </a:p>
          </p:txBody>
        </p:sp>
        <p:pic>
          <p:nvPicPr>
            <p:cNvPr id="2" name="图片 1">
              <a:extLst>
                <a:ext uri="{FF2B5EF4-FFF2-40B4-BE49-F238E27FC236}">
                  <a16:creationId xmlns:a16="http://schemas.microsoft.com/office/drawing/2014/main" id="{105552CD-8A41-47E3-8B86-865DA5295B6F}"/>
                </a:ext>
              </a:extLst>
            </p:cNvPr>
            <p:cNvPicPr>
              <a:picLocks noChangeAspect="1"/>
            </p:cNvPicPr>
            <p:nvPr/>
          </p:nvPicPr>
          <p:blipFill>
            <a:blip r:embed="rId5"/>
            <a:stretch>
              <a:fillRect/>
            </a:stretch>
          </p:blipFill>
          <p:spPr>
            <a:xfrm>
              <a:off x="5964828" y="5697232"/>
              <a:ext cx="5439534" cy="581106"/>
            </a:xfrm>
            <a:prstGeom prst="rect">
              <a:avLst/>
            </a:prstGeom>
          </p:spPr>
        </p:pic>
      </p:grpSp>
    </p:spTree>
    <p:extLst>
      <p:ext uri="{BB962C8B-B14F-4D97-AF65-F5344CB8AC3E}">
        <p14:creationId xmlns:p14="http://schemas.microsoft.com/office/powerpoint/2010/main" val="33319967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down)">
                                      <p:cBhvr>
                                        <p:cTn id="15" dur="500"/>
                                        <p:tgtEl>
                                          <p:spTgt spid="11">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wipe(down)">
                                      <p:cBhvr>
                                        <p:cTn id="23" dur="500"/>
                                        <p:tgtEl>
                                          <p:spTgt spid="1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wipe(down)">
                                      <p:cBhvr>
                                        <p:cTn id="36"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635436"/>
            <a:ext cx="10992465" cy="5863687"/>
            <a:chOff x="4262511" y="828227"/>
            <a:chExt cx="2321170" cy="5396726"/>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3541461" y="748575"/>
            <a:ext cx="510907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相似问题</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rPr>
              <a:t>最近点对问题</a:t>
            </a:r>
          </a:p>
        </p:txBody>
      </p:sp>
      <p:sp>
        <p:nvSpPr>
          <p:cNvPr id="6" name="Text Box 4">
            <a:extLst>
              <a:ext uri="{FF2B5EF4-FFF2-40B4-BE49-F238E27FC236}">
                <a16:creationId xmlns:a16="http://schemas.microsoft.com/office/drawing/2014/main" id="{AFEF6871-A7D7-445F-91A8-49D18B6EBE36}"/>
              </a:ext>
            </a:extLst>
          </p:cNvPr>
          <p:cNvSpPr txBox="1"/>
          <p:nvPr/>
        </p:nvSpPr>
        <p:spPr>
          <a:xfrm>
            <a:off x="1714250" y="2348073"/>
            <a:ext cx="9216671" cy="3637919"/>
          </a:xfrm>
          <a:prstGeom prst="rect">
            <a:avLst/>
          </a:prstGeom>
          <a:noFill/>
          <a:ln w="50800" cap="flat" cmpd="sng">
            <a:solidFill>
              <a:schemeClr val="accent2"/>
            </a:solidFill>
            <a:prstDash val="solid"/>
            <a:miter/>
            <a:headEnd type="none" w="med" len="med"/>
            <a:tailEnd type="none" w="med" len="med"/>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buClr>
                <a:schemeClr val="accent2"/>
              </a:buClr>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为了</a:t>
            </a:r>
            <a:r>
              <a:rPr lang="zh-CN" altLang="zh-CN" sz="2400" b="1" dirty="0">
                <a:latin typeface="宋体" panose="02010600030101010101" pitchFamily="2" charset="-122"/>
                <a:ea typeface="宋体" panose="02010600030101010101" pitchFamily="2" charset="-122"/>
              </a:rPr>
              <a:t>确切地知道要检查哪6个点</a:t>
            </a:r>
            <a:r>
              <a:rPr lang="zh-CN" altLang="en-US" sz="2400" b="1" dirty="0">
                <a:latin typeface="宋体" panose="02010600030101010101" pitchFamily="2" charset="-122"/>
                <a:ea typeface="宋体" panose="02010600030101010101" pitchFamily="2" charset="-122"/>
              </a:rPr>
              <a:t>，可以将</a:t>
            </a:r>
            <a:r>
              <a:rPr lang="en-US" altLang="zh-CN" sz="2400" b="1" dirty="0">
                <a:latin typeface="宋体" panose="02010600030101010101" pitchFamily="2" charset="-122"/>
                <a:ea typeface="宋体" panose="02010600030101010101" pitchFamily="2" charset="-122"/>
              </a:rPr>
              <a:t>p</a:t>
            </a:r>
            <a:r>
              <a:rPr lang="zh-CN" altLang="en-US"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P2</a:t>
            </a:r>
            <a:r>
              <a:rPr lang="zh-CN" altLang="en-US" sz="2400" b="1" dirty="0">
                <a:latin typeface="宋体" panose="02010600030101010101" pitchFamily="2" charset="-122"/>
                <a:ea typeface="宋体" panose="02010600030101010101" pitchFamily="2" charset="-122"/>
              </a:rPr>
              <a:t>中所有</a:t>
            </a:r>
            <a:r>
              <a:rPr lang="en-US" altLang="zh-CN" sz="2400" b="1" dirty="0">
                <a:latin typeface="宋体" panose="02010600030101010101" pitchFamily="2" charset="-122"/>
                <a:ea typeface="宋体" panose="02010600030101010101" pitchFamily="2" charset="-122"/>
              </a:rPr>
              <a:t>S2</a:t>
            </a:r>
            <a:r>
              <a:rPr lang="zh-CN" altLang="en-US" sz="2400" b="1" dirty="0">
                <a:latin typeface="宋体" panose="02010600030101010101" pitchFamily="2" charset="-122"/>
                <a:ea typeface="宋体" panose="02010600030101010101" pitchFamily="2" charset="-122"/>
              </a:rPr>
              <a:t>的点投影到垂直线</a:t>
            </a:r>
            <a:r>
              <a:rPr lang="en-US" altLang="zh-CN" sz="2400" b="1" dirty="0">
                <a:latin typeface="宋体" panose="02010600030101010101" pitchFamily="2" charset="-122"/>
                <a:ea typeface="宋体" panose="02010600030101010101" pitchFamily="2" charset="-122"/>
              </a:rPr>
              <a:t>l</a:t>
            </a:r>
            <a:r>
              <a:rPr lang="zh-CN" altLang="en-US" sz="2400" b="1" dirty="0">
                <a:latin typeface="宋体" panose="02010600030101010101" pitchFamily="2" charset="-122"/>
                <a:ea typeface="宋体" panose="02010600030101010101" pitchFamily="2" charset="-122"/>
              </a:rPr>
              <a:t>上。</a:t>
            </a:r>
          </a:p>
          <a:p>
            <a:pPr marL="742950" lvl="1" indent="-285750" algn="l" rtl="0" eaLnBrk="1" fontAlgn="base" hangingPunct="1">
              <a:lnSpc>
                <a:spcPct val="120000"/>
              </a:lnSpc>
              <a:spcBef>
                <a:spcPct val="0"/>
              </a:spcBef>
              <a:spcAft>
                <a:spcPct val="0"/>
              </a:spcAft>
              <a:buClr>
                <a:schemeClr val="accent2"/>
              </a:buClr>
              <a:buFont typeface="Wingdings" panose="05000000000000000000" pitchFamily="2" charset="2"/>
              <a:buChar char="Ø"/>
            </a:pPr>
            <a:r>
              <a:rPr lang="zh-CN" altLang="en-US" sz="2400" b="1" dirty="0">
                <a:solidFill>
                  <a:schemeClr val="tx1"/>
                </a:solidFill>
                <a:latin typeface="宋体" panose="02010600030101010101" pitchFamily="2" charset="-122"/>
                <a:ea typeface="宋体" panose="02010600030101010101" pitchFamily="2" charset="-122"/>
              </a:rPr>
              <a:t>由于能与</a:t>
            </a:r>
            <a:r>
              <a:rPr lang="en-US" altLang="zh-CN" sz="2400" b="1" dirty="0">
                <a:solidFill>
                  <a:schemeClr val="tx1"/>
                </a:solidFill>
                <a:latin typeface="宋体" panose="02010600030101010101" pitchFamily="2" charset="-122"/>
                <a:ea typeface="宋体" panose="02010600030101010101" pitchFamily="2" charset="-122"/>
              </a:rPr>
              <a:t>p</a:t>
            </a:r>
            <a:r>
              <a:rPr lang="zh-CN" altLang="en-US" sz="2400" b="1" dirty="0">
                <a:solidFill>
                  <a:schemeClr val="tx1"/>
                </a:solidFill>
                <a:latin typeface="宋体" panose="02010600030101010101" pitchFamily="2" charset="-122"/>
                <a:ea typeface="宋体" panose="02010600030101010101" pitchFamily="2" charset="-122"/>
              </a:rPr>
              <a:t>点一起构成最接近点对候选者的</a:t>
            </a:r>
            <a:r>
              <a:rPr lang="en-US" altLang="zh-CN" sz="2400" b="1" dirty="0">
                <a:solidFill>
                  <a:schemeClr val="tx1"/>
                </a:solidFill>
                <a:latin typeface="宋体" panose="02010600030101010101" pitchFamily="2" charset="-122"/>
                <a:ea typeface="宋体" panose="02010600030101010101" pitchFamily="2" charset="-122"/>
              </a:rPr>
              <a:t>S2</a:t>
            </a:r>
            <a:r>
              <a:rPr lang="zh-CN" altLang="en-US" sz="2400" b="1" dirty="0">
                <a:solidFill>
                  <a:schemeClr val="tx1"/>
                </a:solidFill>
                <a:latin typeface="宋体" panose="02010600030101010101" pitchFamily="2" charset="-122"/>
                <a:ea typeface="宋体" panose="02010600030101010101" pitchFamily="2" charset="-122"/>
              </a:rPr>
              <a:t>中点一定在矩形</a:t>
            </a:r>
            <a:r>
              <a:rPr lang="en-US" altLang="zh-CN" sz="2400" b="1" dirty="0">
                <a:solidFill>
                  <a:schemeClr val="tx1"/>
                </a:solidFill>
                <a:latin typeface="宋体" panose="02010600030101010101" pitchFamily="2" charset="-122"/>
                <a:ea typeface="宋体" panose="02010600030101010101" pitchFamily="2" charset="-122"/>
              </a:rPr>
              <a:t>R</a:t>
            </a:r>
            <a:r>
              <a:rPr lang="zh-CN" altLang="en-US" sz="2400" b="1" dirty="0">
                <a:solidFill>
                  <a:schemeClr val="tx1"/>
                </a:solidFill>
                <a:latin typeface="宋体" panose="02010600030101010101" pitchFamily="2" charset="-122"/>
                <a:ea typeface="宋体" panose="02010600030101010101" pitchFamily="2" charset="-122"/>
              </a:rPr>
              <a:t>中，所以它们在直线</a:t>
            </a:r>
            <a:r>
              <a:rPr lang="en-US" altLang="zh-CN" sz="2400" b="1" dirty="0">
                <a:solidFill>
                  <a:schemeClr val="tx1"/>
                </a:solidFill>
                <a:latin typeface="宋体" panose="02010600030101010101" pitchFamily="2" charset="-122"/>
                <a:ea typeface="宋体" panose="02010600030101010101" pitchFamily="2" charset="-122"/>
              </a:rPr>
              <a:t>l</a:t>
            </a:r>
            <a:r>
              <a:rPr lang="zh-CN" altLang="en-US" sz="2400" b="1" dirty="0">
                <a:solidFill>
                  <a:schemeClr val="tx1"/>
                </a:solidFill>
                <a:latin typeface="宋体" panose="02010600030101010101" pitchFamily="2" charset="-122"/>
                <a:ea typeface="宋体" panose="02010600030101010101" pitchFamily="2" charset="-122"/>
              </a:rPr>
              <a:t>上的投影点距</a:t>
            </a:r>
            <a:r>
              <a:rPr lang="en-US" altLang="zh-CN" sz="2400" b="1" dirty="0">
                <a:solidFill>
                  <a:schemeClr val="tx1"/>
                </a:solidFill>
                <a:latin typeface="宋体" panose="02010600030101010101" pitchFamily="2" charset="-122"/>
                <a:ea typeface="宋体" panose="02010600030101010101" pitchFamily="2" charset="-122"/>
              </a:rPr>
              <a:t>p</a:t>
            </a:r>
            <a:r>
              <a:rPr lang="zh-CN" altLang="en-US" sz="2400" b="1" dirty="0">
                <a:solidFill>
                  <a:schemeClr val="tx1"/>
                </a:solidFill>
                <a:latin typeface="宋体" panose="02010600030101010101" pitchFamily="2" charset="-122"/>
                <a:ea typeface="宋体" panose="02010600030101010101" pitchFamily="2" charset="-122"/>
              </a:rPr>
              <a:t>在</a:t>
            </a:r>
            <a:r>
              <a:rPr lang="en-US" altLang="zh-CN" sz="2400" b="1" dirty="0">
                <a:solidFill>
                  <a:schemeClr val="tx1"/>
                </a:solidFill>
                <a:latin typeface="宋体" panose="02010600030101010101" pitchFamily="2" charset="-122"/>
                <a:ea typeface="宋体" panose="02010600030101010101" pitchFamily="2" charset="-122"/>
              </a:rPr>
              <a:t>l</a:t>
            </a:r>
            <a:r>
              <a:rPr lang="zh-CN" altLang="en-US" sz="2400" b="1" dirty="0">
                <a:solidFill>
                  <a:schemeClr val="tx1"/>
                </a:solidFill>
                <a:latin typeface="宋体" panose="02010600030101010101" pitchFamily="2" charset="-122"/>
                <a:ea typeface="宋体" panose="02010600030101010101" pitchFamily="2" charset="-122"/>
              </a:rPr>
              <a:t>上投影点的距离小于</a:t>
            </a:r>
            <a:r>
              <a:rPr lang="en-US" altLang="zh-CN" sz="2400" b="1" dirty="0">
                <a:solidFill>
                  <a:schemeClr val="tx1"/>
                </a:solidFill>
                <a:latin typeface="宋体" panose="02010600030101010101" pitchFamily="2" charset="-122"/>
                <a:ea typeface="宋体" panose="02010600030101010101" pitchFamily="2" charset="-122"/>
              </a:rPr>
              <a:t>d</a:t>
            </a:r>
            <a:r>
              <a:rPr lang="zh-CN" altLang="en-US" sz="2400" b="1" dirty="0">
                <a:solidFill>
                  <a:schemeClr val="tx1"/>
                </a:solidFill>
                <a:latin typeface="宋体" panose="02010600030101010101" pitchFamily="2" charset="-122"/>
                <a:ea typeface="宋体" panose="02010600030101010101" pitchFamily="2" charset="-122"/>
              </a:rPr>
              <a:t>。由上面的分析可知，</a:t>
            </a:r>
            <a:r>
              <a:rPr lang="zh-CN" altLang="en-US" sz="2400" b="1" dirty="0">
                <a:solidFill>
                  <a:srgbClr val="FF0000"/>
                </a:solidFill>
                <a:latin typeface="宋体" panose="02010600030101010101" pitchFamily="2" charset="-122"/>
                <a:ea typeface="宋体" panose="02010600030101010101" pitchFamily="2" charset="-122"/>
              </a:rPr>
              <a:t>这种投影点最多只有</a:t>
            </a:r>
            <a:r>
              <a:rPr lang="en-US" altLang="zh-CN" sz="2400" b="1" dirty="0">
                <a:solidFill>
                  <a:srgbClr val="FF0000"/>
                </a:solidFill>
                <a:latin typeface="宋体" panose="02010600030101010101" pitchFamily="2" charset="-122"/>
                <a:ea typeface="宋体" panose="02010600030101010101" pitchFamily="2" charset="-122"/>
              </a:rPr>
              <a:t>6</a:t>
            </a:r>
            <a:r>
              <a:rPr lang="zh-CN" altLang="en-US" sz="2400" b="1" dirty="0">
                <a:solidFill>
                  <a:srgbClr val="FF0000"/>
                </a:solidFill>
                <a:latin typeface="宋体" panose="02010600030101010101" pitchFamily="2" charset="-122"/>
                <a:ea typeface="宋体" panose="02010600030101010101" pitchFamily="2" charset="-122"/>
              </a:rPr>
              <a:t>个。</a:t>
            </a:r>
          </a:p>
          <a:p>
            <a:pPr>
              <a:lnSpc>
                <a:spcPct val="120000"/>
              </a:lnSpc>
              <a:buClr>
                <a:schemeClr val="accent2"/>
              </a:buClr>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将</a:t>
            </a:r>
            <a:r>
              <a:rPr lang="en-US" altLang="zh-CN" sz="2400" b="1" dirty="0">
                <a:latin typeface="宋体" panose="02010600030101010101" pitchFamily="2" charset="-122"/>
                <a:ea typeface="宋体" panose="02010600030101010101" pitchFamily="2" charset="-122"/>
              </a:rPr>
              <a:t>P1</a:t>
            </a:r>
            <a:r>
              <a:rPr lang="zh-CN" altLang="en-US"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P2</a:t>
            </a:r>
            <a:r>
              <a:rPr lang="zh-CN" altLang="en-US" sz="2400" b="1" dirty="0">
                <a:latin typeface="宋体" panose="02010600030101010101" pitchFamily="2" charset="-122"/>
                <a:ea typeface="宋体" panose="02010600030101010101" pitchFamily="2" charset="-122"/>
              </a:rPr>
              <a:t>中所有的点按其</a:t>
            </a:r>
            <a:r>
              <a:rPr lang="en-US" altLang="zh-CN" sz="2400" b="1" dirty="0">
                <a:latin typeface="宋体" panose="02010600030101010101" pitchFamily="2" charset="-122"/>
                <a:ea typeface="宋体" panose="02010600030101010101" pitchFamily="2" charset="-122"/>
              </a:rPr>
              <a:t>y</a:t>
            </a:r>
            <a:r>
              <a:rPr lang="zh-CN" altLang="en-US" sz="2400" b="1" dirty="0">
                <a:latin typeface="宋体" panose="02010600030101010101" pitchFamily="2" charset="-122"/>
                <a:ea typeface="宋体" panose="02010600030101010101" pitchFamily="2" charset="-122"/>
              </a:rPr>
              <a:t>坐标排好序，则对</a:t>
            </a:r>
            <a:r>
              <a:rPr lang="en-US" altLang="zh-CN" sz="2400" b="1" dirty="0">
                <a:latin typeface="宋体" panose="02010600030101010101" pitchFamily="2" charset="-122"/>
                <a:ea typeface="宋体" panose="02010600030101010101" pitchFamily="2" charset="-122"/>
              </a:rPr>
              <a:t>P1</a:t>
            </a:r>
            <a:r>
              <a:rPr lang="zh-CN" altLang="en-US" sz="2400" b="1" dirty="0">
                <a:latin typeface="宋体" panose="02010600030101010101" pitchFamily="2" charset="-122"/>
                <a:ea typeface="宋体" panose="02010600030101010101" pitchFamily="2" charset="-122"/>
              </a:rPr>
              <a:t>中所有点，对排好序的点列作一次扫描，就可以找出所有最接近点对的候选者。</a:t>
            </a:r>
            <a:r>
              <a:rPr lang="zh-CN" altLang="en-US" sz="2400" b="1" dirty="0">
                <a:solidFill>
                  <a:srgbClr val="FF0000"/>
                </a:solidFill>
                <a:latin typeface="宋体" panose="02010600030101010101" pitchFamily="2" charset="-122"/>
                <a:ea typeface="宋体" panose="02010600030101010101" pitchFamily="2" charset="-122"/>
              </a:rPr>
              <a:t>对</a:t>
            </a:r>
            <a:r>
              <a:rPr lang="en-US" altLang="zh-CN" sz="2400" b="1" dirty="0">
                <a:solidFill>
                  <a:srgbClr val="FF0000"/>
                </a:solidFill>
                <a:latin typeface="宋体" panose="02010600030101010101" pitchFamily="2" charset="-122"/>
                <a:ea typeface="宋体" panose="02010600030101010101" pitchFamily="2" charset="-122"/>
              </a:rPr>
              <a:t>P1</a:t>
            </a:r>
            <a:r>
              <a:rPr lang="zh-CN" altLang="en-US" sz="2400" b="1" dirty="0">
                <a:solidFill>
                  <a:srgbClr val="FF0000"/>
                </a:solidFill>
                <a:latin typeface="宋体" panose="02010600030101010101" pitchFamily="2" charset="-122"/>
                <a:ea typeface="宋体" panose="02010600030101010101" pitchFamily="2" charset="-122"/>
              </a:rPr>
              <a:t>中每一点最多只要检查</a:t>
            </a:r>
            <a:r>
              <a:rPr lang="en-US" altLang="zh-CN" sz="2400" b="1" dirty="0">
                <a:solidFill>
                  <a:srgbClr val="FF0000"/>
                </a:solidFill>
                <a:latin typeface="宋体" panose="02010600030101010101" pitchFamily="2" charset="-122"/>
                <a:ea typeface="宋体" panose="02010600030101010101" pitchFamily="2" charset="-122"/>
              </a:rPr>
              <a:t>P2</a:t>
            </a:r>
            <a:r>
              <a:rPr lang="zh-CN" altLang="en-US" sz="2400" b="1" dirty="0">
                <a:solidFill>
                  <a:srgbClr val="FF0000"/>
                </a:solidFill>
                <a:latin typeface="宋体" panose="02010600030101010101" pitchFamily="2" charset="-122"/>
                <a:ea typeface="宋体" panose="02010600030101010101" pitchFamily="2" charset="-122"/>
              </a:rPr>
              <a:t>中排好序的相继</a:t>
            </a:r>
            <a:r>
              <a:rPr lang="en-US" altLang="zh-CN" sz="2400" b="1" dirty="0">
                <a:solidFill>
                  <a:srgbClr val="FF0000"/>
                </a:solidFill>
                <a:latin typeface="宋体" panose="02010600030101010101" pitchFamily="2" charset="-122"/>
                <a:ea typeface="宋体" panose="02010600030101010101" pitchFamily="2" charset="-122"/>
              </a:rPr>
              <a:t>6</a:t>
            </a:r>
            <a:r>
              <a:rPr lang="zh-CN" altLang="en-US" sz="2400" b="1" dirty="0">
                <a:solidFill>
                  <a:srgbClr val="FF0000"/>
                </a:solidFill>
                <a:latin typeface="宋体" panose="02010600030101010101" pitchFamily="2" charset="-122"/>
                <a:ea typeface="宋体" panose="02010600030101010101" pitchFamily="2" charset="-122"/>
              </a:rPr>
              <a:t>个点。</a:t>
            </a:r>
          </a:p>
        </p:txBody>
      </p:sp>
    </p:spTree>
    <p:extLst>
      <p:ext uri="{BB962C8B-B14F-4D97-AF65-F5344CB8AC3E}">
        <p14:creationId xmlns:p14="http://schemas.microsoft.com/office/powerpoint/2010/main" val="36718550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441814" y="1762948"/>
            <a:ext cx="1308371"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3.1</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2608943" y="3520560"/>
            <a:ext cx="7172960"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3600" dirty="0">
                <a:solidFill>
                  <a:schemeClr val="accent4"/>
                </a:solidFill>
                <a:effectLst>
                  <a:innerShdw blurRad="76200" dist="50800" dir="13500000">
                    <a:prstClr val="black">
                      <a:alpha val="50000"/>
                    </a:prstClr>
                  </a:innerShdw>
                </a:effectLst>
              </a:rPr>
              <a:t>分治法框架</a:t>
            </a:r>
          </a:p>
        </p:txBody>
      </p:sp>
      <p:sp>
        <p:nvSpPr>
          <p:cNvPr id="33" name="矩形 47"/>
          <p:cNvSpPr>
            <a:spLocks noChangeArrowheads="1"/>
          </p:cNvSpPr>
          <p:nvPr/>
        </p:nvSpPr>
        <p:spPr bwMode="auto">
          <a:xfrm>
            <a:off x="3753394" y="4406552"/>
            <a:ext cx="5042263" cy="19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2000" dirty="0">
                <a:solidFill>
                  <a:schemeClr val="tx1">
                    <a:lumMod val="75000"/>
                    <a:lumOff val="25000"/>
                  </a:schemeClr>
                </a:solidFill>
                <a:sym typeface="微软雅黑" pitchFamily="34" charset="-122"/>
              </a:rPr>
              <a:t>分治法并不陌生，其策略存</a:t>
            </a:r>
            <a:r>
              <a:rPr lang="en-US" altLang="zh-CN" sz="2000" dirty="0">
                <a:solidFill>
                  <a:schemeClr val="tx1">
                    <a:lumMod val="75000"/>
                    <a:lumOff val="25000"/>
                  </a:schemeClr>
                </a:solidFill>
                <a:sym typeface="微软雅黑" pitchFamily="34" charset="-122"/>
              </a:rPr>
              <a:t>《</a:t>
            </a:r>
            <a:r>
              <a:rPr lang="zh-CN" altLang="en-US" sz="2000" dirty="0">
                <a:solidFill>
                  <a:schemeClr val="tx1">
                    <a:lumMod val="75000"/>
                    <a:lumOff val="25000"/>
                  </a:schemeClr>
                </a:solidFill>
                <a:sym typeface="微软雅黑" pitchFamily="34" charset="-122"/>
              </a:rPr>
              <a:t>数据结构</a:t>
            </a:r>
            <a:r>
              <a:rPr lang="en-US" altLang="zh-CN" sz="2000" dirty="0">
                <a:solidFill>
                  <a:schemeClr val="tx1">
                    <a:lumMod val="75000"/>
                    <a:lumOff val="25000"/>
                  </a:schemeClr>
                </a:solidFill>
                <a:sym typeface="微软雅黑" pitchFamily="34" charset="-122"/>
              </a:rPr>
              <a:t>》</a:t>
            </a:r>
            <a:r>
              <a:rPr lang="zh-CN" altLang="en-US" sz="2000" dirty="0">
                <a:solidFill>
                  <a:schemeClr val="tx1">
                    <a:lumMod val="75000"/>
                    <a:lumOff val="25000"/>
                  </a:schemeClr>
                </a:solidFill>
                <a:sym typeface="微软雅黑" pitchFamily="34" charset="-122"/>
              </a:rPr>
              <a:t>课程介绍的算法中已得到了较多运用，如折半查找、合并排序、快速排序、二叉树遍历（先遍历左子树再遍历右子树）、二叉排序树的查找等算法。</a:t>
            </a:r>
          </a:p>
        </p:txBody>
      </p:sp>
    </p:spTree>
    <p:extLst>
      <p:ext uri="{BB962C8B-B14F-4D97-AF65-F5344CB8AC3E}">
        <p14:creationId xmlns:p14="http://schemas.microsoft.com/office/powerpoint/2010/main" val="772634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350" fill="hold"/>
                                        <p:tgtEl>
                                          <p:spTgt spid="34"/>
                                        </p:tgtEl>
                                        <p:attrNameLst>
                                          <p:attrName>ppt_w</p:attrName>
                                        </p:attrNameLst>
                                      </p:cBhvr>
                                      <p:tavLst>
                                        <p:tav tm="0">
                                          <p:val>
                                            <p:strVal val="#ppt_w+.3"/>
                                          </p:val>
                                        </p:tav>
                                        <p:tav tm="100000">
                                          <p:val>
                                            <p:strVal val="#ppt_w"/>
                                          </p:val>
                                        </p:tav>
                                      </p:tavLst>
                                    </p:anim>
                                    <p:anim calcmode="lin" valueType="num">
                                      <p:cBhvr>
                                        <p:cTn id="8" dur="350" fill="hold"/>
                                        <p:tgtEl>
                                          <p:spTgt spid="34"/>
                                        </p:tgtEl>
                                        <p:attrNameLst>
                                          <p:attrName>ppt_h</p:attrName>
                                        </p:attrNameLst>
                                      </p:cBhvr>
                                      <p:tavLst>
                                        <p:tav tm="0">
                                          <p:val>
                                            <p:strVal val="#ppt_h"/>
                                          </p:val>
                                        </p:tav>
                                        <p:tav tm="100000">
                                          <p:val>
                                            <p:strVal val="#ppt_h"/>
                                          </p:val>
                                        </p:tav>
                                      </p:tavLst>
                                    </p:anim>
                                    <p:animEffect transition="in" filter="fade">
                                      <p:cBhvr>
                                        <p:cTn id="9" dur="350"/>
                                        <p:tgtEl>
                                          <p:spTgt spid="34"/>
                                        </p:tgtEl>
                                      </p:cBhvr>
                                    </p:animEffect>
                                  </p:childTnLst>
                                </p:cTn>
                              </p:par>
                            </p:childTnLst>
                          </p:cTn>
                        </p:par>
                        <p:par>
                          <p:cTn id="10" fill="hold">
                            <p:stCondLst>
                              <p:cond delay="350"/>
                            </p:stCondLst>
                            <p:childTnLst>
                              <p:par>
                                <p:cTn id="11" presetID="53" presetClass="entr" presetSubtype="16" fill="hold" grpId="0" nodeType="afterEffect">
                                  <p:stCondLst>
                                    <p:cond delay="25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100"/>
                            </p:stCondLst>
                            <p:childTnLst>
                              <p:par>
                                <p:cTn id="17" presetID="14" presetClass="entr" presetSubtype="1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500"/>
                                        <p:tgtEl>
                                          <p:spTgt spid="30"/>
                                        </p:tgtEl>
                                      </p:cBhvr>
                                    </p:animEffect>
                                  </p:childTnLst>
                                </p:cTn>
                              </p:par>
                            </p:childTnLst>
                          </p:cTn>
                        </p:par>
                        <p:par>
                          <p:cTn id="20" fill="hold">
                            <p:stCondLst>
                              <p:cond delay="1600"/>
                            </p:stCondLst>
                            <p:childTnLst>
                              <p:par>
                                <p:cTn id="21" presetID="14" presetClass="entr" presetSubtype="1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randombar(horizontal)">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P spid="3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5" y="228485"/>
            <a:ext cx="10992465" cy="5863688"/>
            <a:chOff x="4262511" y="828227"/>
            <a:chExt cx="2321170" cy="5396727"/>
          </a:xfrm>
        </p:grpSpPr>
        <p:sp>
          <p:nvSpPr>
            <p:cNvPr id="20" name="矩形 19"/>
            <p:cNvSpPr/>
            <p:nvPr/>
          </p:nvSpPr>
          <p:spPr>
            <a:xfrm>
              <a:off x="4262511" y="1607948"/>
              <a:ext cx="2321170" cy="4617006"/>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3541460" y="310081"/>
            <a:ext cx="510907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相似问题</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rPr>
              <a:t>最近点对问题</a:t>
            </a:r>
          </a:p>
        </p:txBody>
      </p:sp>
      <p:sp>
        <p:nvSpPr>
          <p:cNvPr id="9" name="Rectangle 6">
            <a:extLst>
              <a:ext uri="{FF2B5EF4-FFF2-40B4-BE49-F238E27FC236}">
                <a16:creationId xmlns:a16="http://schemas.microsoft.com/office/drawing/2014/main" id="{FA318DD5-62EE-42C2-9D3C-8D6565B7010E}"/>
              </a:ext>
            </a:extLst>
          </p:cNvPr>
          <p:cNvSpPr/>
          <p:nvPr/>
        </p:nvSpPr>
        <p:spPr>
          <a:xfrm>
            <a:off x="1047333" y="1075673"/>
            <a:ext cx="3887788" cy="5016500"/>
          </a:xfrm>
          <a:prstGeom prst="rect">
            <a:avLst/>
          </a:prstGeom>
          <a:noFill/>
          <a:ln w="19050" cap="flat" cmpd="sng">
            <a:solidFill>
              <a:srgbClr val="C00000"/>
            </a:solidFill>
            <a:prstDash val="solid"/>
            <a:miter/>
            <a:headEnd type="none" w="med" len="med"/>
            <a:tailEnd type="none" w="med" len="med"/>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ltLang="zh-CN" sz="2000" dirty="0">
                <a:latin typeface="Arial" panose="020B0604020202020204" pitchFamily="34" charset="0"/>
                <a:ea typeface="楷体_GB2312" pitchFamily="49" charset="-122"/>
              </a:rPr>
              <a:t>double </a:t>
            </a:r>
            <a:r>
              <a:rPr lang="en-US" altLang="zh-CN" sz="2000" b="1" dirty="0">
                <a:latin typeface="Arial" panose="020B0604020202020204" pitchFamily="34" charset="0"/>
                <a:ea typeface="楷体_GB2312" pitchFamily="49" charset="-122"/>
              </a:rPr>
              <a:t>cpair2</a:t>
            </a:r>
            <a:r>
              <a:rPr lang="en-US" altLang="zh-CN" sz="2000" dirty="0">
                <a:latin typeface="Arial" panose="020B0604020202020204" pitchFamily="34" charset="0"/>
                <a:ea typeface="楷体_GB2312" pitchFamily="49" charset="-122"/>
              </a:rPr>
              <a:t>(S)</a:t>
            </a:r>
          </a:p>
          <a:p>
            <a:pPr>
              <a:spcBef>
                <a:spcPct val="50000"/>
              </a:spcBef>
            </a:pPr>
            <a:r>
              <a:rPr lang="en-US" altLang="zh-CN" sz="2000" dirty="0">
                <a:latin typeface="Arial" panose="020B0604020202020204" pitchFamily="34" charset="0"/>
                <a:ea typeface="楷体_GB2312" pitchFamily="49" charset="-122"/>
              </a:rPr>
              <a:t>{</a:t>
            </a:r>
          </a:p>
          <a:p>
            <a:pPr>
              <a:spcBef>
                <a:spcPct val="50000"/>
              </a:spcBef>
            </a:pPr>
            <a:r>
              <a:rPr lang="en-US" altLang="zh-CN" sz="2000" dirty="0">
                <a:latin typeface="Arial" panose="020B0604020202020204" pitchFamily="34" charset="0"/>
                <a:ea typeface="楷体_GB2312" pitchFamily="49" charset="-122"/>
              </a:rPr>
              <a:t>      n=|S|;</a:t>
            </a:r>
          </a:p>
          <a:p>
            <a:pPr>
              <a:spcBef>
                <a:spcPct val="50000"/>
              </a:spcBef>
            </a:pPr>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a:t>
            </a:r>
            <a:r>
              <a:rPr lang="en-US" altLang="zh-CN" sz="2000" dirty="0">
                <a:latin typeface="Arial" panose="020B0604020202020204" pitchFamily="34" charset="0"/>
                <a:ea typeface="楷体_GB2312" pitchFamily="49" charset="-122"/>
              </a:rPr>
              <a:t> (n &lt; 2) </a:t>
            </a:r>
            <a:r>
              <a:rPr lang="en-US" altLang="zh-CN" sz="2000" b="1" dirty="0">
                <a:latin typeface="Arial" panose="020B0604020202020204" pitchFamily="34" charset="0"/>
                <a:ea typeface="楷体_GB2312" pitchFamily="49" charset="-122"/>
              </a:rPr>
              <a:t>return</a:t>
            </a:r>
            <a:r>
              <a:rPr lang="en-US" altLang="zh-CN" sz="2000" dirty="0">
                <a:latin typeface="Arial" panose="020B0604020202020204" pitchFamily="34" charset="0"/>
                <a:ea typeface="楷体_GB2312" pitchFamily="49" charset="-122"/>
              </a:rPr>
              <a:t> 0;</a:t>
            </a:r>
          </a:p>
          <a:p>
            <a:pPr>
              <a:spcBef>
                <a:spcPct val="50000"/>
              </a:spcBef>
            </a:pPr>
            <a:r>
              <a:rPr lang="en-US" altLang="zh-CN" sz="2000" dirty="0">
                <a:latin typeface="Arial" panose="020B0604020202020204" pitchFamily="34" charset="0"/>
                <a:ea typeface="楷体_GB2312" pitchFamily="49" charset="-122"/>
              </a:rPr>
              <a:t>1</a:t>
            </a:r>
            <a:r>
              <a:rPr lang="zh-CN" altLang="en-US" sz="2000" dirty="0">
                <a:latin typeface="Arial" panose="020B0604020202020204" pitchFamily="34" charset="0"/>
                <a:ea typeface="楷体_GB2312" pitchFamily="49" charset="-122"/>
              </a:rPr>
              <a:t>、</a:t>
            </a:r>
            <a:r>
              <a:rPr lang="en-US" altLang="zh-CN" sz="2000" dirty="0">
                <a:latin typeface="Arial" panose="020B0604020202020204" pitchFamily="34" charset="0"/>
                <a:ea typeface="楷体_GB2312" pitchFamily="49" charset="-122"/>
              </a:rPr>
              <a:t>m=S</a:t>
            </a:r>
            <a:r>
              <a:rPr lang="zh-CN" altLang="en-US" sz="2000" dirty="0">
                <a:latin typeface="Arial" panose="020B0604020202020204" pitchFamily="34" charset="0"/>
                <a:ea typeface="楷体_GB2312" pitchFamily="49" charset="-122"/>
              </a:rPr>
              <a:t>中各点</a:t>
            </a:r>
            <a:r>
              <a:rPr lang="en-US" altLang="zh-CN" sz="2000" dirty="0">
                <a:latin typeface="Arial" panose="020B0604020202020204" pitchFamily="34" charset="0"/>
                <a:ea typeface="楷体_GB2312" pitchFamily="49" charset="-122"/>
              </a:rPr>
              <a:t>x</a:t>
            </a:r>
            <a:r>
              <a:rPr lang="zh-CN" altLang="en-US" sz="2000" dirty="0">
                <a:latin typeface="Arial" panose="020B0604020202020204" pitchFamily="34" charset="0"/>
                <a:ea typeface="楷体_GB2312" pitchFamily="49" charset="-122"/>
              </a:rPr>
              <a:t>坐标的中位数</a:t>
            </a:r>
            <a:r>
              <a:rPr lang="en-US" altLang="zh-CN" sz="2000" dirty="0">
                <a:latin typeface="Arial" panose="020B0604020202020204" pitchFamily="34" charset="0"/>
                <a:ea typeface="楷体_GB2312" pitchFamily="49" charset="-122"/>
              </a:rPr>
              <a:t>;</a:t>
            </a:r>
          </a:p>
          <a:p>
            <a:pPr>
              <a:spcBef>
                <a:spcPct val="50000"/>
              </a:spcBef>
            </a:pPr>
            <a:r>
              <a:rPr lang="en-US" altLang="zh-CN" sz="2000" dirty="0">
                <a:latin typeface="Arial" panose="020B0604020202020204" pitchFamily="34" charset="0"/>
                <a:ea typeface="楷体_GB2312" pitchFamily="49" charset="-122"/>
              </a:rPr>
              <a:t>      </a:t>
            </a:r>
            <a:r>
              <a:rPr lang="zh-CN" altLang="en-US" sz="2000" dirty="0">
                <a:latin typeface="Arial" panose="020B0604020202020204" pitchFamily="34" charset="0"/>
                <a:ea typeface="楷体_GB2312" pitchFamily="49" charset="-122"/>
              </a:rPr>
              <a:t>构造</a:t>
            </a:r>
            <a:r>
              <a:rPr lang="en-US" altLang="zh-CN" sz="2000" dirty="0">
                <a:latin typeface="Arial" panose="020B0604020202020204" pitchFamily="34" charset="0"/>
                <a:ea typeface="楷体_GB2312" pitchFamily="49" charset="-122"/>
              </a:rPr>
              <a:t>S1</a:t>
            </a:r>
            <a:r>
              <a:rPr lang="zh-CN" altLang="en-US" sz="2000" dirty="0">
                <a:latin typeface="Arial" panose="020B0604020202020204" pitchFamily="34" charset="0"/>
                <a:ea typeface="楷体_GB2312" pitchFamily="49" charset="-122"/>
              </a:rPr>
              <a:t>和</a:t>
            </a:r>
            <a:r>
              <a:rPr lang="en-US" altLang="zh-CN" sz="2000" dirty="0">
                <a:latin typeface="Arial" panose="020B0604020202020204" pitchFamily="34" charset="0"/>
                <a:ea typeface="楷体_GB2312" pitchFamily="49" charset="-122"/>
              </a:rPr>
              <a:t>S2</a:t>
            </a:r>
            <a:r>
              <a:rPr lang="zh-CN" altLang="en-US" sz="2000" dirty="0">
                <a:latin typeface="Arial" panose="020B0604020202020204" pitchFamily="34" charset="0"/>
                <a:ea typeface="楷体_GB2312" pitchFamily="49" charset="-122"/>
              </a:rPr>
              <a:t>；</a:t>
            </a:r>
          </a:p>
          <a:p>
            <a:pPr>
              <a:spcBef>
                <a:spcPct val="50000"/>
              </a:spcBef>
            </a:pPr>
            <a:r>
              <a:rPr lang="zh-CN" altLang="en-US" sz="2000" dirty="0">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//S1={</a:t>
            </a:r>
            <a:r>
              <a:rPr lang="en-US" altLang="zh-CN" sz="2000" dirty="0" err="1">
                <a:latin typeface="Arial" panose="020B0604020202020204" pitchFamily="34" charset="0"/>
                <a:ea typeface="楷体_GB2312" pitchFamily="49" charset="-122"/>
              </a:rPr>
              <a:t>p∈S|x</a:t>
            </a:r>
            <a:r>
              <a:rPr lang="en-US" altLang="zh-CN" sz="2000" dirty="0">
                <a:latin typeface="Arial" panose="020B0604020202020204" pitchFamily="34" charset="0"/>
                <a:ea typeface="楷体_GB2312" pitchFamily="49" charset="-122"/>
              </a:rPr>
              <a:t>(p)&lt;=m}, </a:t>
            </a:r>
          </a:p>
          <a:p>
            <a:pPr>
              <a:spcBef>
                <a:spcPct val="50000"/>
              </a:spcBef>
            </a:pPr>
            <a:r>
              <a:rPr lang="en-US" altLang="zh-CN" sz="2000" dirty="0">
                <a:latin typeface="Arial" panose="020B0604020202020204" pitchFamily="34" charset="0"/>
                <a:ea typeface="楷体_GB2312" pitchFamily="49" charset="-122"/>
              </a:rPr>
              <a:t>     //S2={</a:t>
            </a:r>
            <a:r>
              <a:rPr lang="en-US" altLang="zh-CN" sz="2000" dirty="0" err="1">
                <a:latin typeface="Arial" panose="020B0604020202020204" pitchFamily="34" charset="0"/>
                <a:ea typeface="楷体_GB2312" pitchFamily="49" charset="-122"/>
              </a:rPr>
              <a:t>p∈S|x</a:t>
            </a:r>
            <a:r>
              <a:rPr lang="en-US" altLang="zh-CN" sz="2000" dirty="0">
                <a:latin typeface="Arial" panose="020B0604020202020204" pitchFamily="34" charset="0"/>
                <a:ea typeface="楷体_GB2312" pitchFamily="49" charset="-122"/>
              </a:rPr>
              <a:t>(p)&gt;m}</a:t>
            </a:r>
          </a:p>
          <a:p>
            <a:pPr>
              <a:spcBef>
                <a:spcPct val="50000"/>
              </a:spcBef>
            </a:pPr>
            <a:r>
              <a:rPr lang="en-US" altLang="zh-CN" sz="2000" dirty="0">
                <a:latin typeface="Arial" panose="020B0604020202020204" pitchFamily="34" charset="0"/>
                <a:ea typeface="楷体_GB2312" pitchFamily="49" charset="-122"/>
              </a:rPr>
              <a:t>2</a:t>
            </a:r>
            <a:r>
              <a:rPr lang="zh-CN" altLang="en-US" sz="2000" dirty="0">
                <a:latin typeface="Arial" panose="020B0604020202020204" pitchFamily="34" charset="0"/>
                <a:ea typeface="楷体_GB2312" pitchFamily="49" charset="-122"/>
              </a:rPr>
              <a:t>、</a:t>
            </a:r>
            <a:r>
              <a:rPr lang="en-US" altLang="zh-CN" sz="2000" dirty="0">
                <a:latin typeface="Arial" panose="020B0604020202020204" pitchFamily="34" charset="0"/>
                <a:ea typeface="楷体_GB2312" pitchFamily="49" charset="-122"/>
              </a:rPr>
              <a:t>d1=</a:t>
            </a:r>
            <a:r>
              <a:rPr lang="en-US" altLang="zh-CN" sz="2000" b="1" dirty="0">
                <a:latin typeface="Arial" panose="020B0604020202020204" pitchFamily="34" charset="0"/>
                <a:ea typeface="楷体_GB2312" pitchFamily="49" charset="-122"/>
              </a:rPr>
              <a:t>cpair2</a:t>
            </a:r>
            <a:r>
              <a:rPr lang="en-US" altLang="zh-CN" sz="2000" dirty="0">
                <a:latin typeface="Arial" panose="020B0604020202020204" pitchFamily="34" charset="0"/>
                <a:ea typeface="楷体_GB2312" pitchFamily="49" charset="-122"/>
              </a:rPr>
              <a:t>(S1);</a:t>
            </a:r>
          </a:p>
          <a:p>
            <a:pPr>
              <a:spcBef>
                <a:spcPct val="50000"/>
              </a:spcBef>
            </a:pPr>
            <a:r>
              <a:rPr lang="en-US" altLang="zh-CN" sz="2000" dirty="0">
                <a:latin typeface="Arial" panose="020B0604020202020204" pitchFamily="34" charset="0"/>
                <a:ea typeface="楷体_GB2312" pitchFamily="49" charset="-122"/>
              </a:rPr>
              <a:t>      d2=</a:t>
            </a:r>
            <a:r>
              <a:rPr lang="en-US" altLang="zh-CN" sz="2000" b="1" dirty="0">
                <a:latin typeface="Arial" panose="020B0604020202020204" pitchFamily="34" charset="0"/>
                <a:ea typeface="楷体_GB2312" pitchFamily="49" charset="-122"/>
              </a:rPr>
              <a:t>cpair2</a:t>
            </a:r>
            <a:r>
              <a:rPr lang="en-US" altLang="zh-CN" sz="2000" dirty="0">
                <a:latin typeface="Arial" panose="020B0604020202020204" pitchFamily="34" charset="0"/>
                <a:ea typeface="楷体_GB2312" pitchFamily="49" charset="-122"/>
              </a:rPr>
              <a:t>(S2);</a:t>
            </a:r>
          </a:p>
          <a:p>
            <a:pPr>
              <a:spcBef>
                <a:spcPct val="50000"/>
              </a:spcBef>
            </a:pPr>
            <a:r>
              <a:rPr lang="en-US" altLang="zh-CN" sz="2000" dirty="0">
                <a:latin typeface="Arial" panose="020B0604020202020204" pitchFamily="34" charset="0"/>
                <a:ea typeface="楷体_GB2312" pitchFamily="49" charset="-122"/>
              </a:rPr>
              <a:t>3</a:t>
            </a:r>
            <a:r>
              <a:rPr lang="zh-CN" altLang="en-US" sz="2000" dirty="0">
                <a:latin typeface="Arial" panose="020B0604020202020204" pitchFamily="34" charset="0"/>
                <a:ea typeface="楷体_GB2312" pitchFamily="49" charset="-122"/>
              </a:rPr>
              <a:t>、</a:t>
            </a:r>
            <a:r>
              <a:rPr lang="en-US" altLang="zh-CN" sz="2000" dirty="0">
                <a:latin typeface="Arial" panose="020B0604020202020204" pitchFamily="34" charset="0"/>
                <a:ea typeface="楷体_GB2312" pitchFamily="49" charset="-122"/>
              </a:rPr>
              <a:t>dm=</a:t>
            </a:r>
            <a:r>
              <a:rPr lang="en-US" altLang="zh-CN" sz="2000" b="1" dirty="0">
                <a:latin typeface="Arial" panose="020B0604020202020204" pitchFamily="34" charset="0"/>
                <a:ea typeface="楷体_GB2312" pitchFamily="49" charset="-122"/>
              </a:rPr>
              <a:t>min</a:t>
            </a:r>
            <a:r>
              <a:rPr lang="en-US" altLang="zh-CN" sz="2000" dirty="0">
                <a:latin typeface="Arial" panose="020B0604020202020204" pitchFamily="34" charset="0"/>
                <a:ea typeface="楷体_GB2312" pitchFamily="49" charset="-122"/>
              </a:rPr>
              <a:t>(d1,d2);</a:t>
            </a:r>
          </a:p>
        </p:txBody>
      </p:sp>
      <p:sp>
        <p:nvSpPr>
          <p:cNvPr id="10" name="Text Box 7">
            <a:extLst>
              <a:ext uri="{FF2B5EF4-FFF2-40B4-BE49-F238E27FC236}">
                <a16:creationId xmlns:a16="http://schemas.microsoft.com/office/drawing/2014/main" id="{90DA00C0-B7F7-4577-8C41-DFC5D41BCB6F}"/>
              </a:ext>
            </a:extLst>
          </p:cNvPr>
          <p:cNvSpPr txBox="1"/>
          <p:nvPr/>
        </p:nvSpPr>
        <p:spPr>
          <a:xfrm>
            <a:off x="5026731" y="1075673"/>
            <a:ext cx="6502373" cy="4401205"/>
          </a:xfrm>
          <a:prstGeom prst="rect">
            <a:avLst/>
          </a:prstGeom>
          <a:noFill/>
          <a:ln w="19050" cap="flat" cmpd="sng">
            <a:solidFill>
              <a:srgbClr val="C00000"/>
            </a:solidFill>
            <a:prstDash val="solid"/>
            <a:miter/>
            <a:headEnd type="none" w="med" len="med"/>
            <a:tailEnd type="none" w="med" len="med"/>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Arial" panose="020B0604020202020204" pitchFamily="34" charset="0"/>
                <a:ea typeface="楷体_GB2312" pitchFamily="49" charset="-122"/>
              </a:rPr>
              <a:t>4</a:t>
            </a:r>
            <a:r>
              <a:rPr lang="zh-CN" altLang="en-US" sz="2000" dirty="0">
                <a:latin typeface="Arial" panose="020B0604020202020204" pitchFamily="34" charset="0"/>
                <a:ea typeface="楷体_GB2312" pitchFamily="49" charset="-122"/>
              </a:rPr>
              <a:t>、设</a:t>
            </a:r>
            <a:r>
              <a:rPr lang="en-US" altLang="zh-CN" sz="2000" dirty="0">
                <a:latin typeface="Arial" panose="020B0604020202020204" pitchFamily="34" charset="0"/>
                <a:ea typeface="楷体_GB2312" pitchFamily="49" charset="-122"/>
              </a:rPr>
              <a:t>P1</a:t>
            </a:r>
            <a:r>
              <a:rPr lang="zh-CN" altLang="en-US" sz="2000" dirty="0">
                <a:latin typeface="Arial" panose="020B0604020202020204" pitchFamily="34" charset="0"/>
                <a:ea typeface="楷体_GB2312" pitchFamily="49" charset="-122"/>
              </a:rPr>
              <a:t>是</a:t>
            </a:r>
            <a:r>
              <a:rPr lang="en-US" altLang="zh-CN" sz="2000" dirty="0">
                <a:latin typeface="Arial" panose="020B0604020202020204" pitchFamily="34" charset="0"/>
                <a:ea typeface="楷体_GB2312" pitchFamily="49" charset="-122"/>
              </a:rPr>
              <a:t>S1</a:t>
            </a:r>
            <a:r>
              <a:rPr lang="zh-CN" altLang="en-US" sz="2000" dirty="0">
                <a:latin typeface="Arial" panose="020B0604020202020204" pitchFamily="34" charset="0"/>
                <a:ea typeface="楷体_GB2312" pitchFamily="49" charset="-122"/>
              </a:rPr>
              <a:t>中距垂直线 </a:t>
            </a:r>
            <a:r>
              <a:rPr lang="en-US" altLang="zh-CN" sz="2000" dirty="0">
                <a:latin typeface="Arial" panose="020B0604020202020204" pitchFamily="34" charset="0"/>
                <a:ea typeface="楷体_GB2312" pitchFamily="49" charset="-122"/>
              </a:rPr>
              <a:t>l </a:t>
            </a:r>
            <a:r>
              <a:rPr lang="zh-CN" altLang="en-US" sz="2000" dirty="0">
                <a:latin typeface="Arial" panose="020B0604020202020204" pitchFamily="34" charset="0"/>
                <a:ea typeface="楷体_GB2312" pitchFamily="49" charset="-122"/>
              </a:rPr>
              <a:t>的距离在</a:t>
            </a:r>
            <a:r>
              <a:rPr lang="en-US" altLang="zh-CN" sz="2000" dirty="0">
                <a:latin typeface="Arial" panose="020B0604020202020204" pitchFamily="34" charset="0"/>
                <a:ea typeface="楷体_GB2312" pitchFamily="49" charset="-122"/>
              </a:rPr>
              <a:t>dm</a:t>
            </a:r>
            <a:r>
              <a:rPr lang="zh-CN" altLang="en-US" sz="2000" dirty="0">
                <a:latin typeface="Arial" panose="020B0604020202020204" pitchFamily="34" charset="0"/>
                <a:ea typeface="楷体_GB2312" pitchFamily="49" charset="-122"/>
              </a:rPr>
              <a:t>之内的所有点组成的集合；</a:t>
            </a:r>
          </a:p>
          <a:p>
            <a:r>
              <a:rPr lang="zh-CN" altLang="en-US" sz="2000" dirty="0">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P2</a:t>
            </a:r>
            <a:r>
              <a:rPr lang="zh-CN" altLang="en-US" sz="2000" dirty="0">
                <a:latin typeface="Arial" panose="020B0604020202020204" pitchFamily="34" charset="0"/>
                <a:ea typeface="楷体_GB2312" pitchFamily="49" charset="-122"/>
              </a:rPr>
              <a:t>是</a:t>
            </a:r>
            <a:r>
              <a:rPr lang="en-US" altLang="zh-CN" sz="2000" dirty="0">
                <a:latin typeface="Arial" panose="020B0604020202020204" pitchFamily="34" charset="0"/>
                <a:ea typeface="楷体_GB2312" pitchFamily="49" charset="-122"/>
              </a:rPr>
              <a:t>S2</a:t>
            </a:r>
            <a:r>
              <a:rPr lang="zh-CN" altLang="en-US" sz="2000" dirty="0">
                <a:latin typeface="Arial" panose="020B0604020202020204" pitchFamily="34" charset="0"/>
                <a:ea typeface="楷体_GB2312" pitchFamily="49" charset="-122"/>
              </a:rPr>
              <a:t>中距分割线 </a:t>
            </a:r>
            <a:r>
              <a:rPr lang="en-US" altLang="zh-CN" sz="2000" dirty="0">
                <a:latin typeface="Arial" panose="020B0604020202020204" pitchFamily="34" charset="0"/>
                <a:ea typeface="楷体_GB2312" pitchFamily="49" charset="-122"/>
              </a:rPr>
              <a:t>l </a:t>
            </a:r>
            <a:r>
              <a:rPr lang="zh-CN" altLang="en-US" sz="2000" dirty="0">
                <a:latin typeface="Arial" panose="020B0604020202020204" pitchFamily="34" charset="0"/>
                <a:ea typeface="楷体_GB2312" pitchFamily="49" charset="-122"/>
              </a:rPr>
              <a:t>的距离在</a:t>
            </a:r>
            <a:r>
              <a:rPr lang="en-US" altLang="zh-CN" sz="2000" dirty="0">
                <a:latin typeface="Arial" panose="020B0604020202020204" pitchFamily="34" charset="0"/>
                <a:ea typeface="楷体_GB2312" pitchFamily="49" charset="-122"/>
              </a:rPr>
              <a:t>dm</a:t>
            </a:r>
            <a:r>
              <a:rPr lang="zh-CN" altLang="en-US" sz="2000" dirty="0">
                <a:latin typeface="Arial" panose="020B0604020202020204" pitchFamily="34" charset="0"/>
                <a:ea typeface="楷体_GB2312" pitchFamily="49" charset="-122"/>
              </a:rPr>
              <a:t>之内所有点组成的集合；</a:t>
            </a:r>
          </a:p>
          <a:p>
            <a:r>
              <a:rPr lang="zh-CN" altLang="en-US" sz="2000" dirty="0">
                <a:latin typeface="Arial" panose="020B0604020202020204" pitchFamily="34" charset="0"/>
                <a:ea typeface="楷体_GB2312" pitchFamily="49" charset="-122"/>
              </a:rPr>
              <a:t>      将</a:t>
            </a:r>
            <a:r>
              <a:rPr lang="en-US" altLang="zh-CN" sz="2000" dirty="0">
                <a:latin typeface="Arial" panose="020B0604020202020204" pitchFamily="34" charset="0"/>
                <a:ea typeface="楷体_GB2312" pitchFamily="49" charset="-122"/>
              </a:rPr>
              <a:t>P1</a:t>
            </a:r>
            <a:r>
              <a:rPr lang="zh-CN" altLang="en-US" sz="2000" dirty="0">
                <a:latin typeface="Arial" panose="020B0604020202020204" pitchFamily="34" charset="0"/>
                <a:ea typeface="楷体_GB2312" pitchFamily="49" charset="-122"/>
              </a:rPr>
              <a:t>和</a:t>
            </a:r>
            <a:r>
              <a:rPr lang="en-US" altLang="zh-CN" sz="2000" dirty="0">
                <a:latin typeface="Arial" panose="020B0604020202020204" pitchFamily="34" charset="0"/>
                <a:ea typeface="楷体_GB2312" pitchFamily="49" charset="-122"/>
              </a:rPr>
              <a:t>P2</a:t>
            </a:r>
            <a:r>
              <a:rPr lang="zh-CN" altLang="en-US" sz="2000" dirty="0">
                <a:latin typeface="Arial" panose="020B0604020202020204" pitchFamily="34" charset="0"/>
                <a:ea typeface="楷体_GB2312" pitchFamily="49" charset="-122"/>
              </a:rPr>
              <a:t>中的点依其 </a:t>
            </a:r>
            <a:r>
              <a:rPr lang="en-US" altLang="zh-CN" sz="2000" dirty="0">
                <a:latin typeface="Arial" panose="020B0604020202020204" pitchFamily="34" charset="0"/>
                <a:ea typeface="楷体_GB2312" pitchFamily="49" charset="-122"/>
              </a:rPr>
              <a:t>y </a:t>
            </a:r>
            <a:r>
              <a:rPr lang="zh-CN" altLang="en-US" sz="2000" dirty="0">
                <a:latin typeface="Arial" panose="020B0604020202020204" pitchFamily="34" charset="0"/>
                <a:ea typeface="楷体_GB2312" pitchFamily="49" charset="-122"/>
              </a:rPr>
              <a:t>坐标值排序，并设</a:t>
            </a:r>
            <a:r>
              <a:rPr lang="en-US" altLang="zh-CN" sz="2000" dirty="0">
                <a:latin typeface="Arial" panose="020B0604020202020204" pitchFamily="34" charset="0"/>
                <a:ea typeface="楷体_GB2312" pitchFamily="49" charset="-122"/>
              </a:rPr>
              <a:t>X</a:t>
            </a:r>
            <a:r>
              <a:rPr lang="zh-CN" altLang="en-US" sz="2000" dirty="0">
                <a:latin typeface="Arial" panose="020B0604020202020204" pitchFamily="34" charset="0"/>
                <a:ea typeface="楷体_GB2312" pitchFamily="49" charset="-122"/>
              </a:rPr>
              <a:t>和</a:t>
            </a:r>
            <a:r>
              <a:rPr lang="en-US" altLang="zh-CN" sz="2000" dirty="0">
                <a:latin typeface="Arial" panose="020B0604020202020204" pitchFamily="34" charset="0"/>
                <a:ea typeface="楷体_GB2312" pitchFamily="49" charset="-122"/>
              </a:rPr>
              <a:t>Y</a:t>
            </a:r>
            <a:r>
              <a:rPr lang="zh-CN" altLang="en-US" sz="2000" dirty="0">
                <a:latin typeface="Arial" panose="020B0604020202020204" pitchFamily="34" charset="0"/>
                <a:ea typeface="楷体_GB2312" pitchFamily="49" charset="-122"/>
              </a:rPr>
              <a:t>是相应的已排好序的点列；</a:t>
            </a:r>
          </a:p>
          <a:p>
            <a:r>
              <a:rPr lang="en-US" altLang="zh-CN" sz="2000" dirty="0">
                <a:latin typeface="Arial" panose="020B0604020202020204" pitchFamily="34" charset="0"/>
                <a:ea typeface="楷体_GB2312" pitchFamily="49" charset="-122"/>
              </a:rPr>
              <a:t>5</a:t>
            </a:r>
            <a:r>
              <a:rPr lang="zh-CN" altLang="en-US" sz="2000" dirty="0">
                <a:latin typeface="Arial" panose="020B0604020202020204" pitchFamily="34" charset="0"/>
                <a:ea typeface="楷体_GB2312" pitchFamily="49" charset="-122"/>
              </a:rPr>
              <a:t>、通过扫描 </a:t>
            </a:r>
            <a:r>
              <a:rPr lang="en-US" altLang="zh-CN" sz="2000" dirty="0">
                <a:latin typeface="Arial" panose="020B0604020202020204" pitchFamily="34" charset="0"/>
                <a:ea typeface="楷体_GB2312" pitchFamily="49" charset="-122"/>
              </a:rPr>
              <a:t>X </a:t>
            </a:r>
            <a:r>
              <a:rPr lang="zh-CN" altLang="en-US" sz="2000" dirty="0">
                <a:latin typeface="Arial" panose="020B0604020202020204" pitchFamily="34" charset="0"/>
                <a:ea typeface="楷体_GB2312" pitchFamily="49" charset="-122"/>
              </a:rPr>
              <a:t>以及对于 </a:t>
            </a:r>
            <a:r>
              <a:rPr lang="en-US" altLang="zh-CN" sz="2000" dirty="0">
                <a:latin typeface="Arial" panose="020B0604020202020204" pitchFamily="34" charset="0"/>
                <a:ea typeface="楷体_GB2312" pitchFamily="49" charset="-122"/>
              </a:rPr>
              <a:t>X </a:t>
            </a:r>
            <a:r>
              <a:rPr lang="zh-CN" altLang="en-US" sz="2000" dirty="0">
                <a:latin typeface="Arial" panose="020B0604020202020204" pitchFamily="34" charset="0"/>
                <a:ea typeface="楷体_GB2312" pitchFamily="49" charset="-122"/>
              </a:rPr>
              <a:t>中每个点检查 </a:t>
            </a:r>
            <a:r>
              <a:rPr lang="en-US" altLang="zh-CN" sz="2000" dirty="0">
                <a:latin typeface="Arial" panose="020B0604020202020204" pitchFamily="34" charset="0"/>
                <a:ea typeface="楷体_GB2312" pitchFamily="49" charset="-122"/>
              </a:rPr>
              <a:t>Y </a:t>
            </a:r>
            <a:r>
              <a:rPr lang="zh-CN" altLang="en-US" sz="2000" dirty="0">
                <a:latin typeface="Arial" panose="020B0604020202020204" pitchFamily="34" charset="0"/>
                <a:ea typeface="楷体_GB2312" pitchFamily="49" charset="-122"/>
              </a:rPr>
              <a:t>中与其距离在</a:t>
            </a:r>
            <a:r>
              <a:rPr lang="en-US" altLang="zh-CN" sz="2000" dirty="0" err="1">
                <a:latin typeface="Arial" panose="020B0604020202020204" pitchFamily="34" charset="0"/>
                <a:ea typeface="楷体_GB2312" pitchFamily="49" charset="-122"/>
              </a:rPr>
              <a:t>dm</a:t>
            </a:r>
            <a:r>
              <a:rPr lang="zh-CN" altLang="en-US" sz="2000" dirty="0">
                <a:latin typeface="Arial" panose="020B0604020202020204" pitchFamily="34" charset="0"/>
                <a:ea typeface="楷体_GB2312" pitchFamily="49" charset="-122"/>
              </a:rPr>
              <a:t>之内的所有点</a:t>
            </a:r>
            <a:r>
              <a:rPr lang="en-US" altLang="zh-CN" sz="2000" dirty="0">
                <a:latin typeface="Arial" panose="020B0604020202020204" pitchFamily="34" charset="0"/>
                <a:ea typeface="楷体_GB2312" pitchFamily="49" charset="-122"/>
              </a:rPr>
              <a:t>(</a:t>
            </a:r>
            <a:r>
              <a:rPr lang="zh-CN" altLang="en-US" sz="2000" dirty="0">
                <a:latin typeface="Arial" panose="020B0604020202020204" pitchFamily="34" charset="0"/>
                <a:ea typeface="楷体_GB2312" pitchFamily="49" charset="-122"/>
              </a:rPr>
              <a:t>最多</a:t>
            </a:r>
            <a:r>
              <a:rPr lang="en-US" altLang="zh-CN" sz="2000" dirty="0">
                <a:latin typeface="Arial" panose="020B0604020202020204" pitchFamily="34" charset="0"/>
                <a:ea typeface="楷体_GB2312" pitchFamily="49" charset="-122"/>
              </a:rPr>
              <a:t>6</a:t>
            </a:r>
            <a:r>
              <a:rPr lang="zh-CN" altLang="en-US" sz="2000" dirty="0">
                <a:latin typeface="Arial" panose="020B0604020202020204" pitchFamily="34" charset="0"/>
                <a:ea typeface="楷体_GB2312" pitchFamily="49" charset="-122"/>
              </a:rPr>
              <a:t>个</a:t>
            </a:r>
            <a:r>
              <a:rPr lang="en-US" altLang="zh-CN" sz="2000" dirty="0">
                <a:latin typeface="Arial" panose="020B0604020202020204" pitchFamily="34" charset="0"/>
                <a:ea typeface="楷体_GB2312" pitchFamily="49" charset="-122"/>
              </a:rPr>
              <a:t>)</a:t>
            </a:r>
            <a:r>
              <a:rPr lang="zh-CN" altLang="en-US" sz="2000" dirty="0">
                <a:latin typeface="Arial" panose="020B0604020202020204" pitchFamily="34" charset="0"/>
                <a:ea typeface="楷体_GB2312" pitchFamily="49" charset="-122"/>
              </a:rPr>
              <a:t> ；</a:t>
            </a:r>
          </a:p>
          <a:p>
            <a:r>
              <a:rPr lang="zh-CN" altLang="en-US" sz="2000" dirty="0">
                <a:latin typeface="Arial" panose="020B0604020202020204" pitchFamily="34" charset="0"/>
                <a:ea typeface="楷体_GB2312" pitchFamily="49" charset="-122"/>
              </a:rPr>
              <a:t>      当</a:t>
            </a:r>
            <a:r>
              <a:rPr lang="en-US" altLang="zh-CN" sz="2000" dirty="0">
                <a:latin typeface="Arial" panose="020B0604020202020204" pitchFamily="34" charset="0"/>
                <a:ea typeface="楷体_GB2312" pitchFamily="49" charset="-122"/>
              </a:rPr>
              <a:t>X</a:t>
            </a:r>
            <a:r>
              <a:rPr lang="zh-CN" altLang="en-US" sz="2000" dirty="0">
                <a:latin typeface="Arial" panose="020B0604020202020204" pitchFamily="34" charset="0"/>
                <a:ea typeface="楷体_GB2312" pitchFamily="49" charset="-122"/>
              </a:rPr>
              <a:t>中的扫描指针逐次向上移动时，</a:t>
            </a:r>
            <a:r>
              <a:rPr lang="en-US" altLang="zh-CN" sz="2000" dirty="0">
                <a:latin typeface="Arial" panose="020B0604020202020204" pitchFamily="34" charset="0"/>
                <a:ea typeface="楷体_GB2312" pitchFamily="49" charset="-122"/>
              </a:rPr>
              <a:t>Y </a:t>
            </a:r>
            <a:r>
              <a:rPr lang="zh-CN" altLang="en-US" sz="2000" dirty="0">
                <a:latin typeface="Arial" panose="020B0604020202020204" pitchFamily="34" charset="0"/>
                <a:ea typeface="楷体_GB2312" pitchFamily="49" charset="-122"/>
              </a:rPr>
              <a:t>中的扫描指针可在宽为 </a:t>
            </a:r>
            <a:r>
              <a:rPr lang="en-US" altLang="zh-CN" sz="2000" dirty="0">
                <a:latin typeface="Arial" panose="020B0604020202020204" pitchFamily="34" charset="0"/>
                <a:ea typeface="楷体_GB2312" pitchFamily="49" charset="-122"/>
              </a:rPr>
              <a:t>2dm </a:t>
            </a:r>
            <a:r>
              <a:rPr lang="zh-CN" altLang="en-US" sz="2000" dirty="0">
                <a:latin typeface="Arial" panose="020B0604020202020204" pitchFamily="34" charset="0"/>
                <a:ea typeface="楷体_GB2312" pitchFamily="49" charset="-122"/>
              </a:rPr>
              <a:t>的区间内移动；</a:t>
            </a:r>
          </a:p>
          <a:p>
            <a:r>
              <a:rPr lang="zh-CN" altLang="en-US" sz="2000" dirty="0">
                <a:latin typeface="Arial" panose="020B0604020202020204" pitchFamily="34" charset="0"/>
                <a:ea typeface="楷体_GB2312" pitchFamily="49" charset="-122"/>
              </a:rPr>
              <a:t>      设 </a:t>
            </a:r>
            <a:r>
              <a:rPr lang="en-US" altLang="zh-CN" sz="2000" dirty="0">
                <a:latin typeface="Arial" panose="020B0604020202020204" pitchFamily="34" charset="0"/>
                <a:ea typeface="楷体_GB2312" pitchFamily="49" charset="-122"/>
              </a:rPr>
              <a:t>dl </a:t>
            </a:r>
            <a:r>
              <a:rPr lang="zh-CN" altLang="en-US" sz="2000" dirty="0">
                <a:latin typeface="Arial" panose="020B0604020202020204" pitchFamily="34" charset="0"/>
                <a:ea typeface="楷体_GB2312" pitchFamily="49" charset="-122"/>
              </a:rPr>
              <a:t>是按这种扫描方式找到的点对间的最小距离；</a:t>
            </a:r>
          </a:p>
          <a:p>
            <a:r>
              <a:rPr lang="en-US" altLang="zh-CN" sz="2000" dirty="0">
                <a:latin typeface="Arial" panose="020B0604020202020204" pitchFamily="34" charset="0"/>
                <a:ea typeface="楷体_GB2312" pitchFamily="49" charset="-122"/>
              </a:rPr>
              <a:t>6</a:t>
            </a:r>
            <a:r>
              <a:rPr lang="zh-CN" altLang="en-US" sz="2000" dirty="0">
                <a:latin typeface="Arial" panose="020B0604020202020204" pitchFamily="34" charset="0"/>
                <a:ea typeface="楷体_GB2312" pitchFamily="49" charset="-122"/>
              </a:rPr>
              <a:t>、</a:t>
            </a:r>
            <a:r>
              <a:rPr lang="en-US" altLang="zh-CN" sz="2000" dirty="0">
                <a:latin typeface="Arial" panose="020B0604020202020204" pitchFamily="34" charset="0"/>
                <a:ea typeface="楷体_GB2312" pitchFamily="49" charset="-122"/>
              </a:rPr>
              <a:t>d=</a:t>
            </a:r>
            <a:r>
              <a:rPr lang="en-US" altLang="zh-CN" sz="2000" b="1" dirty="0">
                <a:latin typeface="Arial" panose="020B0604020202020204" pitchFamily="34" charset="0"/>
                <a:ea typeface="楷体_GB2312" pitchFamily="49" charset="-122"/>
              </a:rPr>
              <a:t>min</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dm,dl</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return</a:t>
            </a:r>
            <a:r>
              <a:rPr lang="en-US" altLang="zh-CN" sz="2000" dirty="0">
                <a:latin typeface="Arial" panose="020B0604020202020204" pitchFamily="34" charset="0"/>
                <a:ea typeface="楷体_GB2312" pitchFamily="49" charset="-122"/>
              </a:rPr>
              <a:t> d;</a:t>
            </a:r>
          </a:p>
          <a:p>
            <a:r>
              <a:rPr lang="en-US" altLang="zh-CN" sz="2000" dirty="0">
                <a:latin typeface="Arial" panose="020B0604020202020204" pitchFamily="34" charset="0"/>
                <a:ea typeface="楷体_GB2312" pitchFamily="49" charset="-122"/>
              </a:rPr>
              <a:t>}</a:t>
            </a:r>
          </a:p>
        </p:txBody>
      </p:sp>
      <p:grpSp>
        <p:nvGrpSpPr>
          <p:cNvPr id="11" name="Group 13">
            <a:extLst>
              <a:ext uri="{FF2B5EF4-FFF2-40B4-BE49-F238E27FC236}">
                <a16:creationId xmlns:a16="http://schemas.microsoft.com/office/drawing/2014/main" id="{5364EB7C-93C1-4796-B10A-A07DF603B4FE}"/>
              </a:ext>
            </a:extLst>
          </p:cNvPr>
          <p:cNvGrpSpPr/>
          <p:nvPr/>
        </p:nvGrpSpPr>
        <p:grpSpPr>
          <a:xfrm>
            <a:off x="7256881" y="4574384"/>
            <a:ext cx="4227973" cy="1804988"/>
            <a:chOff x="1804" y="1164"/>
            <a:chExt cx="3255" cy="1137"/>
          </a:xfrm>
        </p:grpSpPr>
        <p:sp>
          <p:nvSpPr>
            <p:cNvPr id="12" name="AutoShape 9">
              <a:extLst>
                <a:ext uri="{FF2B5EF4-FFF2-40B4-BE49-F238E27FC236}">
                  <a16:creationId xmlns:a16="http://schemas.microsoft.com/office/drawing/2014/main" id="{8B94A009-193A-4001-829B-C209F3BB3462}"/>
                </a:ext>
              </a:extLst>
            </p:cNvPr>
            <p:cNvSpPr/>
            <p:nvPr/>
          </p:nvSpPr>
          <p:spPr>
            <a:xfrm>
              <a:off x="1804" y="1164"/>
              <a:ext cx="3255" cy="1137"/>
            </a:xfrm>
            <a:prstGeom prst="roundRect">
              <a:avLst>
                <a:gd name="adj" fmla="val 16667"/>
              </a:avLst>
            </a:prstGeom>
            <a:solidFill>
              <a:schemeClr val="bg1"/>
            </a:solidFill>
            <a:ln w="38100" cap="flat" cmpd="sng">
              <a:solidFill>
                <a:srgbClr val="063DE8"/>
              </a:solidFill>
              <a:prstDash val="solid"/>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1" i="0" u="none" strike="noStrike" kern="1200" cap="none" spc="0" normalizeH="0" baseline="0" noProof="1">
                  <a:solidFill>
                    <a:schemeClr val="tx1"/>
                  </a:solidFill>
                  <a:latin typeface="Arial" panose="020B0604020202020204" pitchFamily="34" charset="0"/>
                  <a:ea typeface="黑体" panose="02010609060101010101" pitchFamily="49" charset="-122"/>
                  <a:cs typeface="+mn-cs"/>
                  <a:sym typeface="华文中宋" panose="02010600040101010101" pitchFamily="2" charset="-122"/>
                </a:rPr>
                <a:t>复</a:t>
              </a:r>
              <a:endParaRPr kumimoji="0" lang="en-US" altLang="zh-CN" sz="2000" b="1" i="0" u="none" strike="noStrike" kern="1200" cap="none" spc="0" normalizeH="0" baseline="0" noProof="1">
                <a:solidFill>
                  <a:schemeClr val="tx1"/>
                </a:solidFill>
                <a:latin typeface="Arial" panose="020B0604020202020204" pitchFamily="34" charset="0"/>
                <a:ea typeface="黑体" panose="02010609060101010101" pitchFamily="49" charset="-122"/>
                <a:cs typeface="+mn-cs"/>
                <a:sym typeface="华文中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1" i="0" u="none" strike="noStrike" kern="1200" cap="none" spc="0" normalizeH="0" baseline="0" noProof="1">
                  <a:solidFill>
                    <a:schemeClr val="tx1"/>
                  </a:solidFill>
                  <a:latin typeface="Arial" panose="020B0604020202020204" pitchFamily="34" charset="0"/>
                  <a:ea typeface="黑体" panose="02010609060101010101" pitchFamily="49" charset="-122"/>
                  <a:cs typeface="+mn-cs"/>
                  <a:sym typeface="华文中宋" panose="02010600040101010101" pitchFamily="2" charset="-122"/>
                </a:rPr>
                <a:t>杂</a:t>
              </a:r>
              <a:endParaRPr kumimoji="0" lang="en-US" altLang="zh-CN" sz="2000" b="1" i="0" u="none" strike="noStrike" kern="1200" cap="none" spc="0" normalizeH="0" baseline="0" noProof="1">
                <a:solidFill>
                  <a:schemeClr val="tx1"/>
                </a:solidFill>
                <a:latin typeface="Arial" panose="020B0604020202020204" pitchFamily="34" charset="0"/>
                <a:ea typeface="黑体" panose="02010609060101010101" pitchFamily="49" charset="-122"/>
                <a:cs typeface="+mn-cs"/>
                <a:sym typeface="华文中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1" i="0" u="none" strike="noStrike" kern="1200" cap="none" spc="0" normalizeH="0" baseline="0" noProof="1">
                  <a:solidFill>
                    <a:schemeClr val="tx1"/>
                  </a:solidFill>
                  <a:latin typeface="Arial" panose="020B0604020202020204" pitchFamily="34" charset="0"/>
                  <a:ea typeface="黑体" panose="02010609060101010101" pitchFamily="49" charset="-122"/>
                  <a:cs typeface="+mn-cs"/>
                  <a:sym typeface="华文中宋" panose="02010600040101010101" pitchFamily="2" charset="-122"/>
                </a:rPr>
                <a:t>度</a:t>
              </a:r>
              <a:endParaRPr kumimoji="0" lang="en-US" altLang="zh-CN" sz="2000" b="1" i="0" u="none" strike="noStrike" kern="1200" cap="none" spc="0" normalizeH="0" baseline="0" noProof="1">
                <a:solidFill>
                  <a:schemeClr val="tx1"/>
                </a:solidFill>
                <a:latin typeface="Arial" panose="020B0604020202020204" pitchFamily="34" charset="0"/>
                <a:ea typeface="黑体" panose="02010609060101010101" pitchFamily="49" charset="-122"/>
                <a:cs typeface="+mn-cs"/>
                <a:sym typeface="华文中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1" i="0" u="none" strike="noStrike" kern="1200" cap="none" spc="0" normalizeH="0" baseline="0" noProof="1">
                  <a:solidFill>
                    <a:schemeClr val="tx1"/>
                  </a:solidFill>
                  <a:latin typeface="Arial" panose="020B0604020202020204" pitchFamily="34" charset="0"/>
                  <a:ea typeface="黑体" panose="02010609060101010101" pitchFamily="49" charset="-122"/>
                  <a:cs typeface="+mn-cs"/>
                  <a:sym typeface="华文中宋" panose="02010600040101010101" pitchFamily="2" charset="-122"/>
                </a:rPr>
                <a:t>分</a:t>
              </a:r>
              <a:endParaRPr kumimoji="0" lang="en-US" altLang="zh-CN" sz="2000" b="1" i="0" u="none" strike="noStrike" kern="1200" cap="none" spc="0" normalizeH="0" baseline="0" noProof="1">
                <a:solidFill>
                  <a:schemeClr val="tx1"/>
                </a:solidFill>
                <a:latin typeface="Arial" panose="020B0604020202020204" pitchFamily="34" charset="0"/>
                <a:ea typeface="黑体" panose="02010609060101010101" pitchFamily="49" charset="-122"/>
                <a:cs typeface="+mn-cs"/>
                <a:sym typeface="华文中宋" panose="02010600040101010101" pitchFamily="2" charset="-122"/>
              </a:endParaRPr>
            </a:p>
            <a:p>
              <a:pPr marL="0" indent="0">
                <a:spcBef>
                  <a:spcPct val="0"/>
                </a:spcBef>
                <a:buClrTx/>
                <a:buNone/>
              </a:pPr>
              <a:r>
                <a:rPr kumimoji="0" lang="zh-CN" altLang="en-US" sz="2000" b="1" i="0" u="none" strike="noStrike" kern="1200" cap="none" spc="0" normalizeH="0" baseline="0" noProof="1">
                  <a:solidFill>
                    <a:schemeClr val="tx1"/>
                  </a:solidFill>
                  <a:latin typeface="Arial" panose="020B0604020202020204" pitchFamily="34" charset="0"/>
                  <a:ea typeface="黑体" panose="02010609060101010101" pitchFamily="49" charset="-122"/>
                  <a:cs typeface="+mn-cs"/>
                  <a:sym typeface="华文中宋" panose="02010600040101010101" pitchFamily="2" charset="-122"/>
                </a:rPr>
                <a:t>析</a:t>
              </a:r>
              <a:r>
                <a:rPr lang="en-US" altLang="zh-CN" sz="2000" noProof="1">
                  <a:latin typeface="Arial" panose="020B0604020202020204" pitchFamily="34" charset="0"/>
                  <a:ea typeface="华文隶书" panose="02010800040101010101" pitchFamily="2" charset="-122"/>
                  <a:sym typeface="华文中宋" panose="02010600040101010101" pitchFamily="2" charset="-122"/>
                </a:rPr>
                <a:t>   </a:t>
              </a:r>
              <a:r>
                <a:rPr kumimoji="0" lang="en-US" altLang="zh-CN" sz="2000" b="1" i="0" u="none" strike="noStrike" kern="1200" cap="none" spc="0" normalizeH="0" baseline="0" noProof="1">
                  <a:solidFill>
                    <a:schemeClr val="tx1"/>
                  </a:solidFill>
                  <a:latin typeface="Arial" panose="020B0604020202020204" pitchFamily="34" charset="0"/>
                  <a:ea typeface="华文隶书" panose="02010800040101010101" pitchFamily="2" charset="-122"/>
                  <a:cs typeface="+mn-cs"/>
                  <a:sym typeface="华文中宋" panose="02010600040101010101" pitchFamily="2" charset="-122"/>
                </a:rPr>
                <a:t>T(n)=O(nlogn)</a:t>
              </a:r>
              <a:endParaRPr kumimoji="0" lang="en-US" altLang="zh-CN" sz="2000" b="1" i="0" u="none" strike="noStrike" kern="1200" cap="none" spc="0" normalizeH="0" baseline="0" noProof="1">
                <a:solidFill>
                  <a:srgbClr val="FF0000"/>
                </a:solidFill>
                <a:latin typeface="Arial" panose="020B0604020202020204" pitchFamily="34" charset="0"/>
                <a:ea typeface="楷体_GB2312" pitchFamily="49" charset="-122"/>
                <a:cs typeface="+mn-cs"/>
                <a:sym typeface="Wingdings" panose="05000000000000000000" pitchFamily="2" charset="2"/>
              </a:endParaRPr>
            </a:p>
          </p:txBody>
        </p:sp>
        <p:pic>
          <p:nvPicPr>
            <p:cNvPr id="13" name="图片 12">
              <a:extLst>
                <a:ext uri="{FF2B5EF4-FFF2-40B4-BE49-F238E27FC236}">
                  <a16:creationId xmlns:a16="http://schemas.microsoft.com/office/drawing/2014/main" id="{5CA7BD32-85AB-4D73-8DAA-4ADD57CAF28E}"/>
                </a:ext>
              </a:extLst>
            </p:cNvPr>
            <p:cNvPicPr/>
            <p:nvPr/>
          </p:nvPicPr>
          <p:blipFill>
            <a:blip r:embed="rId4"/>
            <a:stretch>
              <a:fillRect/>
            </a:stretch>
          </p:blipFill>
          <p:spPr>
            <a:xfrm>
              <a:off x="2259" y="1238"/>
              <a:ext cx="2677" cy="627"/>
            </a:xfrm>
            <a:prstGeom prst="rect">
              <a:avLst/>
            </a:prstGeom>
            <a:noFill/>
            <a:ln w="38100">
              <a:noFill/>
              <a:miter/>
            </a:ln>
          </p:spPr>
        </p:pic>
      </p:grpSp>
    </p:spTree>
    <p:extLst>
      <p:ext uri="{BB962C8B-B14F-4D97-AF65-F5344CB8AC3E}">
        <p14:creationId xmlns:p14="http://schemas.microsoft.com/office/powerpoint/2010/main" val="41670593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89904" y="497156"/>
            <a:ext cx="10992465" cy="5863687"/>
            <a:chOff x="4262511" y="828227"/>
            <a:chExt cx="2321170" cy="5396726"/>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066447" y="589031"/>
            <a:ext cx="405910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3-4】</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大整数乘法</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8" name="Rectangle 3">
            <a:extLst>
              <a:ext uri="{FF2B5EF4-FFF2-40B4-BE49-F238E27FC236}">
                <a16:creationId xmlns:a16="http://schemas.microsoft.com/office/drawing/2014/main" id="{FD15196C-DBDE-4114-8BE8-ED8FD8805708}"/>
              </a:ext>
            </a:extLst>
          </p:cNvPr>
          <p:cNvSpPr>
            <a:spLocks noGrp="1"/>
          </p:cNvSpPr>
          <p:nvPr/>
        </p:nvSpPr>
        <p:spPr>
          <a:xfrm>
            <a:off x="1744550" y="2626892"/>
            <a:ext cx="7684374" cy="3509504"/>
          </a:xfrm>
          <a:prstGeom prst="rect">
            <a:avLst/>
          </a:prstGeom>
          <a:noFill/>
          <a:ln w="9525">
            <a:noFill/>
          </a:ln>
        </p:spPr>
        <p:txBody>
          <a:bodyPr vert="horz" wrap="square" lIns="91440" tIns="45720" rIns="91440" bIns="45720" anchor="t"/>
          <a:lstStyle>
            <a:lvl1pPr marL="342900" indent="-342900" algn="l" rtl="0" eaLnBrk="0" fontAlgn="base" hangingPunct="0">
              <a:lnSpc>
                <a:spcPct val="110000"/>
              </a:lnSpc>
              <a:spcBef>
                <a:spcPts val="500"/>
              </a:spcBef>
              <a:spcAft>
                <a:spcPct val="0"/>
              </a:spcAft>
              <a:buClr>
                <a:schemeClr val="tx1"/>
              </a:buClr>
              <a:buFont typeface="Wingdings" panose="05000000000000000000" pitchFamily="2" charset="2"/>
              <a:buBlip>
                <a:blip r:embed="rId3"/>
              </a:buBlip>
              <a:defRPr sz="2400" b="1">
                <a:solidFill>
                  <a:schemeClr val="tx1"/>
                </a:solidFill>
                <a:effectLst/>
                <a:latin typeface="宋体" panose="02010600030101010101" pitchFamily="2" charset="-122"/>
                <a:ea typeface="宋体" panose="02010600030101010101" pitchFamily="2" charset="-122"/>
                <a:cs typeface="+mn-cs"/>
              </a:defRPr>
            </a:lvl1pPr>
            <a:lvl2pPr marL="742950" indent="-285750" algn="l" rtl="0" eaLnBrk="0" fontAlgn="base" hangingPunct="0">
              <a:lnSpc>
                <a:spcPct val="110000"/>
              </a:lnSpc>
              <a:spcBef>
                <a:spcPts val="500"/>
              </a:spcBef>
              <a:spcAft>
                <a:spcPct val="0"/>
              </a:spcAft>
              <a:buClr>
                <a:srgbClr val="CC0000"/>
              </a:buClr>
              <a:buFont typeface="Wingdings" panose="05000000000000000000" pitchFamily="2" charset="2"/>
              <a:buChar char="u"/>
              <a:defRPr sz="2400" b="1">
                <a:solidFill>
                  <a:schemeClr val="tx1"/>
                </a:solidFill>
                <a:effectLst/>
                <a:latin typeface="宋体" panose="02010600030101010101" pitchFamily="2" charset="-122"/>
                <a:ea typeface="宋体" panose="02010600030101010101" pitchFamily="2" charset="-122"/>
              </a:defRPr>
            </a:lvl2pPr>
            <a:lvl3pPr marL="1143000" indent="-228600" algn="l" rtl="0" eaLnBrk="0" fontAlgn="base" hangingPunct="0">
              <a:lnSpc>
                <a:spcPct val="110000"/>
              </a:lnSpc>
              <a:spcBef>
                <a:spcPts val="500"/>
              </a:spcBef>
              <a:spcAft>
                <a:spcPct val="0"/>
              </a:spcAft>
              <a:buClr>
                <a:srgbClr val="CC0000"/>
              </a:buClr>
              <a:buFont typeface="Wingdings" panose="05000000000000000000" pitchFamily="2" charset="2"/>
              <a:buChar char="Ø"/>
              <a:defRPr sz="2400" b="1">
                <a:solidFill>
                  <a:schemeClr val="tx1"/>
                </a:solidFill>
                <a:effectLst/>
                <a:latin typeface="宋体" panose="02010600030101010101" pitchFamily="2" charset="-122"/>
                <a:ea typeface="宋体" panose="02010600030101010101" pitchFamily="2" charset="-122"/>
              </a:defRPr>
            </a:lvl3pPr>
            <a:lvl4pPr marL="1600200" indent="-228600" algn="l" rtl="0" eaLnBrk="0" fontAlgn="base" hangingPunct="0">
              <a:lnSpc>
                <a:spcPct val="110000"/>
              </a:lnSpc>
              <a:spcBef>
                <a:spcPts val="500"/>
              </a:spcBef>
              <a:spcAft>
                <a:spcPct val="0"/>
              </a:spcAft>
              <a:buClr>
                <a:schemeClr val="tx1"/>
              </a:buClr>
              <a:buBlip>
                <a:blip r:embed="rId3"/>
              </a:buBlip>
              <a:defRPr sz="2400" b="1">
                <a:solidFill>
                  <a:schemeClr val="tx1"/>
                </a:solidFill>
                <a:effectLst/>
                <a:latin typeface="宋体" panose="02010600030101010101" pitchFamily="2" charset="-122"/>
                <a:ea typeface="宋体" panose="02010600030101010101" pitchFamily="2" charset="-122"/>
              </a:defRPr>
            </a:lvl4pPr>
            <a:lvl5pPr marL="2057400" indent="-228600" algn="l" rtl="0" eaLnBrk="0" fontAlgn="base" hangingPunct="0">
              <a:lnSpc>
                <a:spcPct val="110000"/>
              </a:lnSpc>
              <a:spcBef>
                <a:spcPts val="500"/>
              </a:spcBef>
              <a:spcAft>
                <a:spcPct val="0"/>
              </a:spcAft>
              <a:buClr>
                <a:schemeClr val="tx1"/>
              </a:buClr>
              <a:buFont typeface="Wingdings" panose="05000000000000000000" pitchFamily="2" charset="2"/>
              <a:buBlip>
                <a:blip r:embed="rId3"/>
              </a:buBlip>
              <a:defRPr sz="2400" b="1">
                <a:solidFill>
                  <a:schemeClr val="tx1"/>
                </a:solidFill>
                <a:effectLst/>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3"/>
              </a:buBlip>
              <a:defRPr sz="2400" b="1">
                <a:solidFill>
                  <a:schemeClr val="tx1"/>
                </a:solidFill>
                <a:effectLst>
                  <a:outerShdw blurRad="38100" dist="38100" dir="2700000" algn="tl">
                    <a:srgbClr val="C0C0C0"/>
                  </a:outerShdw>
                </a:effectLst>
                <a:latin typeface="+mn-lt"/>
                <a:ea typeface="+mn-ea"/>
              </a:defRPr>
            </a:lvl9pPr>
          </a:lstStyle>
          <a:p>
            <a:pPr marL="0" indent="0">
              <a:buNone/>
            </a:pPr>
            <a:r>
              <a:rPr lang="en-US" altLang="zh-CN" dirty="0">
                <a:latin typeface="Times New Roman" panose="02020603050405020304" pitchFamily="18" charset="0"/>
                <a:cs typeface="Times New Roman" panose="02020603050405020304" pitchFamily="18" charset="0"/>
              </a:rPr>
              <a:t>A = 12345678901357986429   B = 87654321284820912836</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The grade-school algorithm:</a:t>
            </a:r>
            <a:endParaRPr lang="en-US" altLang="zh-CN" b="0" dirty="0">
              <a:latin typeface="Times New Roman" panose="02020603050405020304" pitchFamily="18" charset="0"/>
              <a:cs typeface="Times New Roman" panose="02020603050405020304" pitchFamily="18" charset="0"/>
            </a:endParaRPr>
          </a:p>
          <a:p>
            <a:pPr marL="0" indent="0">
              <a:lnSpc>
                <a:spcPct val="90000"/>
              </a:lnSpc>
              <a:buFont typeface="Monotype Sorts" pitchFamily="2" charset="2"/>
              <a:buNone/>
            </a:pPr>
            <a:r>
              <a:rPr lang="en-US" altLang="zh-CN" i="1"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n</a:t>
            </a:r>
            <a:br>
              <a:rPr lang="en-US" altLang="zh-CN" i="1" baseline="-25000" dirty="0">
                <a:latin typeface="Times New Roman" panose="02020603050405020304" pitchFamily="18" charset="0"/>
                <a:cs typeface="Times New Roman" panose="02020603050405020304" pitchFamily="18" charset="0"/>
              </a:rPr>
            </a:br>
            <a:r>
              <a:rPr lang="en-US" altLang="zh-CN" i="1" baseline="-25000" dirty="0">
                <a:latin typeface="Times New Roman" panose="02020603050405020304" pitchFamily="18" charset="0"/>
                <a:cs typeface="Times New Roman" panose="02020603050405020304" pitchFamily="18" charset="0"/>
              </a:rPr>
              <a:t>               </a:t>
            </a:r>
            <a:r>
              <a:rPr lang="zh-CN" altLang="en-US" i="1" baseline="-25000" dirty="0">
                <a:latin typeface="Times New Roman" panose="02020603050405020304" pitchFamily="18" charset="0"/>
                <a:ea typeface="楷体_GB2312" pitchFamily="49" charset="-122"/>
              </a:rPr>
              <a:t>	</a:t>
            </a:r>
            <a:r>
              <a:rPr lang="en-US" altLang="zh-CN" i="1" baseline="-250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n</a:t>
            </a:r>
            <a:br>
              <a:rPr lang="en-US" altLang="zh-CN" i="1" baseline="-25000" dirty="0">
                <a:latin typeface="Times New Roman" panose="02020603050405020304" pitchFamily="18" charset="0"/>
                <a:cs typeface="Times New Roman" panose="02020603050405020304" pitchFamily="18" charset="0"/>
              </a:rPr>
            </a:br>
            <a:r>
              <a:rPr lang="en-US" altLang="zh-CN" i="1" baseline="-25000" dirty="0">
                <a:latin typeface="Times New Roman" panose="02020603050405020304" pitchFamily="18" charset="0"/>
                <a:cs typeface="Times New Roman" panose="02020603050405020304" pitchFamily="18" charset="0"/>
              </a:rPr>
              <a:t> 	   </a:t>
            </a:r>
            <a:endParaRPr lang="zh-CN" altLang="en-US" i="1" baseline="-25000" dirty="0">
              <a:latin typeface="Times New Roman" panose="02020603050405020304" pitchFamily="18" charset="0"/>
              <a:ea typeface="楷体_GB2312" pitchFamily="49" charset="-122"/>
            </a:endParaRPr>
          </a:p>
          <a:p>
            <a:pPr marL="0" indent="0">
              <a:lnSpc>
                <a:spcPct val="90000"/>
              </a:lnSpc>
              <a:buFont typeface="Monotype Sorts" pitchFamily="2" charset="2"/>
              <a:buNone/>
            </a:pPr>
            <a:r>
              <a:rPr lang="zh-CN" altLang="en-US" i="1" baseline="-25000" dirty="0">
                <a:latin typeface="Times New Roman" panose="02020603050405020304" pitchFamily="18" charset="0"/>
                <a:ea typeface="楷体_GB2312" pitchFamily="49" charset="-12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10</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11</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12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1</a:t>
            </a:r>
            <a:r>
              <a:rPr lang="en-US" altLang="zh-CN" i="1" baseline="-25000" dirty="0">
                <a:latin typeface="Times New Roman" panose="02020603050405020304" pitchFamily="18" charset="0"/>
                <a:cs typeface="Times New Roman" panose="02020603050405020304" pitchFamily="18" charset="0"/>
              </a:rPr>
              <a:t>n</a:t>
            </a:r>
          </a:p>
          <a:p>
            <a:pPr marL="0" indent="0">
              <a:lnSpc>
                <a:spcPct val="90000"/>
              </a:lnSpc>
              <a:buFont typeface="Monotype Sorts" pitchFamily="2" charset="2"/>
              <a:buNone/>
            </a:pPr>
            <a:r>
              <a:rPr lang="en-US" altLang="zh-CN" i="1"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20</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21</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22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2</a:t>
            </a:r>
            <a:r>
              <a:rPr lang="en-US" altLang="zh-CN" i="1" baseline="-25000" dirty="0">
                <a:latin typeface="Times New Roman" panose="02020603050405020304" pitchFamily="18" charset="0"/>
                <a:cs typeface="Times New Roman" panose="02020603050405020304" pitchFamily="18" charset="0"/>
              </a:rPr>
              <a:t>n</a:t>
            </a:r>
          </a:p>
          <a:p>
            <a:pPr marL="0" indent="0">
              <a:lnSpc>
                <a:spcPct val="90000"/>
              </a:lnSpc>
              <a:buFont typeface="Monotype Sorts" pitchFamily="2" charset="2"/>
              <a:buNone/>
            </a:pPr>
            <a:r>
              <a:rPr lang="en-US" altLang="zh-CN" i="1"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endParaRPr lang="en-US" altLang="zh-CN" i="1" baseline="-25000" dirty="0">
              <a:latin typeface="Times New Roman" panose="02020603050405020304" pitchFamily="18" charset="0"/>
              <a:cs typeface="Times New Roman" panose="02020603050405020304" pitchFamily="18" charset="0"/>
            </a:endParaRPr>
          </a:p>
          <a:p>
            <a:pPr marL="0" indent="0">
              <a:lnSpc>
                <a:spcPct val="90000"/>
              </a:lnSpc>
              <a:buFont typeface="Monotype Sorts" pitchFamily="2" charset="2"/>
              <a:buNone/>
            </a:pP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d</a:t>
            </a:r>
            <a:r>
              <a:rPr lang="en-US" altLang="zh-CN" i="1" baseline="-25000" dirty="0" err="1">
                <a:latin typeface="Times New Roman" panose="02020603050405020304" pitchFamily="18" charset="0"/>
                <a:cs typeface="Times New Roman" panose="02020603050405020304" pitchFamily="18" charset="0"/>
              </a:rPr>
              <a:t>nn</a:t>
            </a:r>
            <a:endParaRPr lang="en-US" altLang="zh-CN" i="1" baseline="-25000" dirty="0">
              <a:latin typeface="Times New Roman" panose="02020603050405020304" pitchFamily="18" charset="0"/>
              <a:cs typeface="Times New Roman" panose="02020603050405020304" pitchFamily="18" charset="0"/>
            </a:endParaRPr>
          </a:p>
          <a:p>
            <a:pPr marL="0" indent="0">
              <a:lnSpc>
                <a:spcPct val="90000"/>
              </a:lnSpc>
              <a:buFont typeface="Monotype Sorts" pitchFamily="2" charset="2"/>
              <a:buNone/>
            </a:pPr>
            <a:r>
              <a:rPr lang="en-US" altLang="zh-CN" i="1" baseline="-25000" dirty="0">
                <a:latin typeface="Times New Roman" panose="02020603050405020304" pitchFamily="18" charset="0"/>
                <a:cs typeface="Times New Roman" panose="02020603050405020304" pitchFamily="18" charset="0"/>
              </a:rPr>
              <a:t> </a:t>
            </a:r>
            <a:br>
              <a:rPr lang="en-US" altLang="zh-CN" i="1" baseline="-25000" dirty="0">
                <a:latin typeface="Times New Roman" panose="02020603050405020304" pitchFamily="18" charset="0"/>
                <a:cs typeface="Times New Roman" panose="02020603050405020304" pitchFamily="18" charset="0"/>
              </a:rPr>
            </a:br>
            <a:endParaRPr lang="en-US" altLang="zh-CN" baseline="30000" dirty="0">
              <a:latin typeface="Times New Roman" panose="02020603050405020304" pitchFamily="18" charset="0"/>
              <a:ea typeface="Times New Roman" panose="02020603050405020304" pitchFamily="18" charset="0"/>
            </a:endParaRP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br>
              <a:rPr lang="en-US" altLang="zh-CN" dirty="0">
                <a:latin typeface="Times New Roman" panose="02020603050405020304" pitchFamily="18" charset="0"/>
                <a:ea typeface="宋体" panose="02010600030101010101" pitchFamily="2" charset="-122"/>
                <a:cs typeface="Times New Roman" panose="02020603050405020304" pitchFamily="18" charset="0"/>
              </a:rPr>
            </a:br>
            <a:endParaRPr lang="en-US" altLang="zh-CN" baseline="30000" dirty="0">
              <a:latin typeface="Times New Roman" panose="02020603050405020304" pitchFamily="18" charset="0"/>
              <a:ea typeface="Times New Roman" panose="02020603050405020304" pitchFamily="18" charset="0"/>
              <a:cs typeface="+mn-cs"/>
            </a:endParaRPr>
          </a:p>
        </p:txBody>
      </p:sp>
      <p:sp>
        <p:nvSpPr>
          <p:cNvPr id="9" name="Text Box 4">
            <a:extLst>
              <a:ext uri="{FF2B5EF4-FFF2-40B4-BE49-F238E27FC236}">
                <a16:creationId xmlns:a16="http://schemas.microsoft.com/office/drawing/2014/main" id="{17045B74-44F1-49C6-A9A9-EA764E73C152}"/>
              </a:ext>
            </a:extLst>
          </p:cNvPr>
          <p:cNvSpPr txBox="1"/>
          <p:nvPr/>
        </p:nvSpPr>
        <p:spPr>
          <a:xfrm>
            <a:off x="5886136" y="5220198"/>
            <a:ext cx="4436669" cy="461963"/>
          </a:xfrm>
          <a:prstGeom prst="rect">
            <a:avLst/>
          </a:prstGeom>
          <a:noFill/>
          <a:ln w="6350">
            <a:noFill/>
          </a:ln>
        </p:spPr>
        <p:txBody>
          <a:bodyPr wrap="squar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eaLnBrk="1" hangingPunct="1">
              <a:spcBef>
                <a:spcPct val="0"/>
              </a:spcBef>
              <a:buClrTx/>
              <a:buChar char="u"/>
            </a:pPr>
            <a:r>
              <a:rPr lang="zh-CN" altLang="en-US" dirty="0">
                <a:latin typeface="Arial" panose="020B0604020202020204" pitchFamily="34" charset="0"/>
                <a:ea typeface="楷体_GB2312" pitchFamily="49" charset="-122"/>
              </a:rPr>
              <a:t>算法效率：</a:t>
            </a:r>
            <a:r>
              <a:rPr lang="en-US" altLang="zh-CN" dirty="0">
                <a:latin typeface="Arial" panose="020B0604020202020204" pitchFamily="34" charset="0"/>
                <a:ea typeface="楷体_GB2312" pitchFamily="49" charset="-122"/>
              </a:rPr>
              <a:t>O(n</a:t>
            </a:r>
            <a:r>
              <a:rPr lang="en-US" altLang="zh-CN" baseline="30000" dirty="0">
                <a:latin typeface="Arial" panose="020B0604020202020204" pitchFamily="34" charset="0"/>
                <a:ea typeface="楷体_GB2312" pitchFamily="49" charset="-122"/>
              </a:rPr>
              <a:t>2</a:t>
            </a:r>
            <a:r>
              <a:rPr lang="en-US" altLang="zh-CN" dirty="0">
                <a:latin typeface="Arial" panose="020B0604020202020204" pitchFamily="34" charset="0"/>
                <a:ea typeface="楷体_GB2312" pitchFamily="49" charset="-122"/>
              </a:rPr>
              <a:t>)  </a:t>
            </a:r>
            <a:r>
              <a:rPr lang="en-US" altLang="zh-CN" dirty="0">
                <a:solidFill>
                  <a:srgbClr val="FF0000"/>
                </a:solidFill>
                <a:latin typeface="Arial" panose="020B0604020202020204" pitchFamily="34" charset="0"/>
                <a:ea typeface="楷体_GB2312" pitchFamily="49" charset="-122"/>
                <a:sym typeface="Wingdings" panose="05000000000000000000" pitchFamily="2" charset="2"/>
              </a:rPr>
              <a:t></a:t>
            </a:r>
            <a:r>
              <a:rPr lang="zh-CN" altLang="en-US" dirty="0">
                <a:solidFill>
                  <a:srgbClr val="FF0000"/>
                </a:solidFill>
                <a:latin typeface="Arial" panose="020B0604020202020204" pitchFamily="34" charset="0"/>
                <a:ea typeface="楷体_GB2312" pitchFamily="49" charset="-122"/>
                <a:sym typeface="Wingdings" panose="05000000000000000000" pitchFamily="2" charset="2"/>
              </a:rPr>
              <a:t>效率太低</a:t>
            </a:r>
          </a:p>
        </p:txBody>
      </p:sp>
      <p:cxnSp>
        <p:nvCxnSpPr>
          <p:cNvPr id="3" name="直接连接符 2">
            <a:extLst>
              <a:ext uri="{FF2B5EF4-FFF2-40B4-BE49-F238E27FC236}">
                <a16:creationId xmlns:a16="http://schemas.microsoft.com/office/drawing/2014/main" id="{03DA22F3-EE83-4883-81E1-CDFBF060B53A}"/>
              </a:ext>
            </a:extLst>
          </p:cNvPr>
          <p:cNvCxnSpPr/>
          <p:nvPr/>
        </p:nvCxnSpPr>
        <p:spPr>
          <a:xfrm>
            <a:off x="3372419" y="4314097"/>
            <a:ext cx="1944000"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45D627E-4EE4-481D-86FD-5FBA8A15BC0B}"/>
              </a:ext>
            </a:extLst>
          </p:cNvPr>
          <p:cNvCxnSpPr/>
          <p:nvPr/>
        </p:nvCxnSpPr>
        <p:spPr>
          <a:xfrm>
            <a:off x="1855942" y="5649110"/>
            <a:ext cx="3571869"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049137" y="1814953"/>
            <a:ext cx="8901085" cy="830997"/>
          </a:xfrm>
          <a:prstGeom prst="rect">
            <a:avLst/>
          </a:prstGeom>
        </p:spPr>
        <p:txBody>
          <a:bodyPr wrap="square">
            <a:spAutoFit/>
          </a:bodyPr>
          <a:lstStyle/>
          <a:p>
            <a:r>
              <a:rPr lang="zh-CN" altLang="en-US" sz="2400" dirty="0">
                <a:solidFill>
                  <a:srgbClr val="000000"/>
                </a:solidFill>
                <a:latin typeface="微软雅黑" panose="020B0503020204020204" pitchFamily="34" charset="-122"/>
                <a:ea typeface="微软雅黑" panose="020B0503020204020204" pitchFamily="34" charset="-122"/>
              </a:rPr>
              <a:t>请设计一个有效的算法，可以进行两个</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400" dirty="0">
                <a:solidFill>
                  <a:srgbClr val="000000"/>
                </a:solidFill>
                <a:latin typeface="微软雅黑" panose="020B0503020204020204" pitchFamily="34" charset="-122"/>
                <a:ea typeface="微软雅黑" panose="020B0503020204020204" pitchFamily="34" charset="-122"/>
              </a:rPr>
              <a:t>位大整数的乘法运算，大整数采用</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 </a:t>
            </a:r>
            <a:r>
              <a:rPr lang="zh-CN" altLang="en-US" sz="2400" dirty="0">
                <a:solidFill>
                  <a:srgbClr val="000000"/>
                </a:solidFill>
                <a:latin typeface="微软雅黑" panose="020B0503020204020204" pitchFamily="34" charset="-122"/>
                <a:ea typeface="微软雅黑" panose="020B0503020204020204" pitchFamily="34" charset="-122"/>
              </a:rPr>
              <a:t>位数字的数组表示</a:t>
            </a:r>
            <a:r>
              <a:rPr lang="zh-CN" altLang="en-US"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p>
        </p:txBody>
      </p:sp>
      <p:sp>
        <p:nvSpPr>
          <p:cNvPr id="11" name="文本框 10"/>
          <p:cNvSpPr txBox="1"/>
          <p:nvPr/>
        </p:nvSpPr>
        <p:spPr>
          <a:xfrm flipH="1">
            <a:off x="633365" y="1954148"/>
            <a:ext cx="1415772" cy="461665"/>
          </a:xfrm>
          <a:prstGeom prst="rect">
            <a:avLst/>
          </a:prstGeom>
          <a:noFill/>
        </p:spPr>
        <p:txBody>
          <a:bodyPr wrap="none" rtlCol="0">
            <a:spAutoFit/>
          </a:bodyPr>
          <a:lstStyle/>
          <a:p>
            <a:pPr algn="r"/>
            <a:r>
              <a:rPr lang="zh-CN" altLang="en-US" sz="2400" dirty="0">
                <a:solidFill>
                  <a:schemeClr val="accent2"/>
                </a:solidFill>
                <a:latin typeface="Impact" panose="020B0806030902050204" pitchFamily="34" charset="0"/>
              </a:rPr>
              <a:t>问题描述</a:t>
            </a:r>
          </a:p>
        </p:txBody>
      </p:sp>
    </p:spTree>
    <p:extLst>
      <p:ext uri="{BB962C8B-B14F-4D97-AF65-F5344CB8AC3E}">
        <p14:creationId xmlns:p14="http://schemas.microsoft.com/office/powerpoint/2010/main" val="37117607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360"/>
                                          </p:val>
                                        </p:tav>
                                        <p:tav tm="100000">
                                          <p:val>
                                            <p:fltVal val="0"/>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par>
                                <p:cTn id="25" presetID="2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p:bldP spid="9" grpId="0"/>
      <p:bldP spid="4"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635436"/>
            <a:ext cx="10992465" cy="5863687"/>
            <a:chOff x="4262511" y="828227"/>
            <a:chExt cx="2321170" cy="5396726"/>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066448" y="748575"/>
            <a:ext cx="405910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3-4】</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大整数乘法</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8" name="Rectangle 3">
            <a:extLst>
              <a:ext uri="{FF2B5EF4-FFF2-40B4-BE49-F238E27FC236}">
                <a16:creationId xmlns:a16="http://schemas.microsoft.com/office/drawing/2014/main" id="{B1E65F4D-6EDB-44A1-89AF-6F964C017D51}"/>
              </a:ext>
            </a:extLst>
          </p:cNvPr>
          <p:cNvSpPr txBox="1">
            <a:spLocks noChangeArrowheads="1"/>
          </p:cNvSpPr>
          <p:nvPr/>
        </p:nvSpPr>
        <p:spPr bwMode="auto">
          <a:xfrm>
            <a:off x="1413682" y="2219553"/>
            <a:ext cx="8544286" cy="681303"/>
          </a:xfrm>
          <a:prstGeom prst="rect">
            <a:avLst/>
          </a:prstGeom>
          <a:noFill/>
          <a:ln>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a:lnSpc>
                <a:spcPct val="150000"/>
              </a:lnSpc>
              <a:buClr>
                <a:srgbClr val="A50021"/>
              </a:buClr>
              <a:buSzPct val="75000"/>
              <a:buFont typeface="Monotype Sorts" pitchFamily="2" charset="2"/>
              <a:buNone/>
            </a:pPr>
            <a:r>
              <a:rPr lang="zh-CN" altLang="en-US" b="0" dirty="0">
                <a:effectLst>
                  <a:outerShdw blurRad="38100" dist="38100" dir="2700000">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求</a:t>
            </a:r>
            <a:r>
              <a:rPr lang="" altLang="zh-CN" b="0" dirty="0">
                <a:effectLst>
                  <a:outerShdw blurRad="38100" dist="38100" dir="2700000">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 altLang="zh-CN" b="0" dirty="0">
                <a:latin typeface="Times New Roman" panose="02020603050405020304" pitchFamily="18" charset="0"/>
                <a:ea typeface="微软雅黑" panose="020B0503020204020204" pitchFamily="34" charset="-122"/>
                <a:cs typeface="Times New Roman" panose="02020603050405020304" pitchFamily="18" charset="0"/>
              </a:rPr>
              <a:t>A </a:t>
            </a:r>
            <a:r>
              <a:rPr lang="" altLang="zh-CN" b="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 altLang="zh-CN" b="0" dirty="0">
                <a:latin typeface="Times New Roman" panose="02020603050405020304" pitchFamily="18" charset="0"/>
                <a:ea typeface="微软雅黑" panose="020B0503020204020204" pitchFamily="34" charset="-122"/>
                <a:cs typeface="Times New Roman" panose="02020603050405020304" pitchFamily="18" charset="0"/>
              </a:rPr>
              <a:t> B where A = 23 and B = 14 </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a:t>
            </a:r>
            <a:endParaRPr lang="" altLang="zh-CN"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0B62D816-FA10-4527-9440-DA1B73C15C78}"/>
              </a:ext>
            </a:extLst>
          </p:cNvPr>
          <p:cNvSpPr txBox="1"/>
          <p:nvPr/>
        </p:nvSpPr>
        <p:spPr>
          <a:xfrm>
            <a:off x="1035308" y="3013181"/>
            <a:ext cx="9829801" cy="168680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
                <a:srgbClr val="A50021"/>
              </a:buClr>
              <a:buSzPct val="75000"/>
              <a:buFont typeface="Monotype Sorts" pitchFamily="2" charset="2"/>
              <a:buNone/>
              <a:tabLst/>
              <a:defRPr/>
            </a:pP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根据已知，可得：</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 = (2*10</a:t>
            </a:r>
            <a:r>
              <a:rPr kumimoji="0" lang="" altLang="zh-CN" sz="240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+ 3</a:t>
            </a:r>
            <a:r>
              <a:rPr kumimoji="0" lang="zh-CN" altLang="en-US"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en-US" altLang="zh-CN" sz="240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B = (1</a:t>
            </a:r>
            <a:r>
              <a:rPr kumimoji="0" lang="zh-CN" altLang="en-US"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 altLang="zh-CN" sz="240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+ 4</a:t>
            </a:r>
            <a:r>
              <a:rPr kumimoji="0" lang="zh-CN" altLang="en-US"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en-US" altLang="zh-CN" sz="240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
                <a:srgbClr val="A50021"/>
              </a:buClr>
              <a:buSzPct val="75000"/>
              <a:buFont typeface="Monotype Sorts" pitchFamily="2" charset="2"/>
              <a:buNone/>
              <a:tabLst/>
              <a:defRPr/>
            </a:pP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因此，</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 </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 = (2*10</a:t>
            </a:r>
            <a:r>
              <a:rPr kumimoji="0" lang="" altLang="zh-CN" sz="240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+ 3</a:t>
            </a:r>
            <a:r>
              <a:rPr kumimoji="0" lang="zh-CN" altLang="en-US"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en-US" altLang="zh-CN" sz="240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 altLang="zh-CN" sz="240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+ 4</a:t>
            </a:r>
            <a:r>
              <a:rPr kumimoji="0" lang="zh-CN" altLang="en-US"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en-US" altLang="zh-CN" sz="240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
                <a:srgbClr val="A50021"/>
              </a:buClr>
              <a:buSzPct val="75000"/>
              <a:buFont typeface="Monotype Sorts" pitchFamily="2" charset="2"/>
              <a:buNone/>
              <a:tabLst/>
              <a:defRPr/>
            </a:pP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(2 </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a:t>
            </a:r>
            <a:r>
              <a:rPr kumimoji="0" lang="en-US"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10</a:t>
            </a:r>
            <a:r>
              <a:rPr kumimoji="0" lang="" altLang="zh-CN" sz="240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  </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(2 </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4 + 3 </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1) *10</a:t>
            </a:r>
            <a:r>
              <a:rPr kumimoji="0" lang="" altLang="zh-CN" sz="240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 (3 </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0" lang="" altLang="zh-CN" sz="2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4)*10</a:t>
            </a:r>
            <a:r>
              <a:rPr kumimoji="0" lang="" altLang="zh-CN" sz="240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0534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80102" y="635436"/>
            <a:ext cx="10992465" cy="5863688"/>
            <a:chOff x="4262511" y="828227"/>
            <a:chExt cx="2321170" cy="5396726"/>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066448" y="748575"/>
            <a:ext cx="405910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3-4】</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大整数乘法</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2" name="Text Box 3">
            <a:extLst>
              <a:ext uri="{FF2B5EF4-FFF2-40B4-BE49-F238E27FC236}">
                <a16:creationId xmlns:a16="http://schemas.microsoft.com/office/drawing/2014/main" id="{86B82B88-4F61-44D8-8E54-58266EC09E00}"/>
              </a:ext>
            </a:extLst>
          </p:cNvPr>
          <p:cNvSpPr txBox="1"/>
          <p:nvPr/>
        </p:nvSpPr>
        <p:spPr>
          <a:xfrm>
            <a:off x="1220643" y="1944252"/>
            <a:ext cx="8642350" cy="457200"/>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eaLnBrk="1" hangingPunct="1">
              <a:spcBef>
                <a:spcPct val="0"/>
              </a:spcBef>
              <a:buClrTx/>
              <a:buFontTx/>
              <a:buNone/>
            </a:pPr>
            <a:r>
              <a:rPr lang="en-US" altLang="zh-CN">
                <a:latin typeface="楷体_GB2312" pitchFamily="49" charset="-122"/>
                <a:ea typeface="楷体_GB2312" pitchFamily="49" charset="-122"/>
              </a:rPr>
              <a:t> </a:t>
            </a:r>
            <a:endParaRPr lang="zh-CN" altLang="en-US">
              <a:latin typeface="楷体_GB2312" pitchFamily="49" charset="-122"/>
              <a:ea typeface="楷体_GB2312" pitchFamily="49" charset="-122"/>
            </a:endParaRPr>
          </a:p>
        </p:txBody>
      </p:sp>
      <p:sp>
        <p:nvSpPr>
          <p:cNvPr id="33" name="Text Box 4">
            <a:extLst>
              <a:ext uri="{FF2B5EF4-FFF2-40B4-BE49-F238E27FC236}">
                <a16:creationId xmlns:a16="http://schemas.microsoft.com/office/drawing/2014/main" id="{6CF855E1-354E-476E-A275-875607ED64A9}"/>
              </a:ext>
            </a:extLst>
          </p:cNvPr>
          <p:cNvSpPr txBox="1"/>
          <p:nvPr/>
        </p:nvSpPr>
        <p:spPr>
          <a:xfrm>
            <a:off x="1365106" y="1944252"/>
            <a:ext cx="4790094" cy="461665"/>
          </a:xfrm>
          <a:prstGeom prst="rect">
            <a:avLst/>
          </a:prstGeom>
          <a:noFill/>
          <a:ln w="6350">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lvl="0" eaLnBrk="1" hangingPunct="1">
              <a:spcBef>
                <a:spcPct val="0"/>
              </a:spcBef>
              <a:buClr>
                <a:srgbClr val="00A876"/>
              </a:buClr>
              <a:buFont typeface="Wingdings" panose="05000000000000000000" pitchFamily="2" charset="2"/>
              <a:buChar char="n"/>
            </a:pPr>
            <a:r>
              <a:rPr lang="zh-CN" altLang="en-US" dirty="0">
                <a:latin typeface="Arial" panose="020B0604020202020204" pitchFamily="34" charset="0"/>
                <a:ea typeface="楷体_GB2312" pitchFamily="49" charset="-122"/>
                <a:sym typeface="Wingdings" panose="05000000000000000000" pitchFamily="2" charset="2"/>
              </a:rPr>
              <a:t>分治法求解（</a:t>
            </a:r>
            <a:r>
              <a:rPr lang="en-US" altLang="zh-CN" dirty="0">
                <a:solidFill>
                  <a:srgbClr val="C00000"/>
                </a:solidFill>
                <a:latin typeface="Arial" panose="020B0604020202020204" pitchFamily="34" charset="0"/>
                <a:ea typeface="楷体_GB2312" pitchFamily="49" charset="-122"/>
                <a:sym typeface="Wingdings" panose="05000000000000000000" pitchFamily="2" charset="2"/>
              </a:rPr>
              <a:t>n</a:t>
            </a:r>
            <a:r>
              <a:rPr lang="zh-CN" altLang="en-US" dirty="0">
                <a:solidFill>
                  <a:srgbClr val="C00000"/>
                </a:solidFill>
                <a:latin typeface="Arial" panose="020B0604020202020204" pitchFamily="34" charset="0"/>
                <a:ea typeface="楷体_GB2312" pitchFamily="49" charset="-122"/>
                <a:sym typeface="Wingdings" panose="05000000000000000000" pitchFamily="2" charset="2"/>
              </a:rPr>
              <a:t>为</a:t>
            </a:r>
            <a:r>
              <a:rPr lang="en-US" altLang="zh-CN" dirty="0">
                <a:solidFill>
                  <a:srgbClr val="C00000"/>
                </a:solidFill>
                <a:latin typeface="Arial" panose="020B0604020202020204" pitchFamily="34" charset="0"/>
                <a:ea typeface="楷体_GB2312" pitchFamily="49" charset="-122"/>
                <a:sym typeface="Wingdings" panose="05000000000000000000" pitchFamily="2" charset="2"/>
              </a:rPr>
              <a:t>2</a:t>
            </a:r>
            <a:r>
              <a:rPr lang="zh-CN" altLang="en-US" dirty="0">
                <a:solidFill>
                  <a:srgbClr val="C00000"/>
                </a:solidFill>
                <a:latin typeface="Arial" panose="020B0604020202020204" pitchFamily="34" charset="0"/>
                <a:ea typeface="楷体_GB2312" pitchFamily="49" charset="-122"/>
                <a:sym typeface="Wingdings" panose="05000000000000000000" pitchFamily="2" charset="2"/>
              </a:rPr>
              <a:t>的幂次方</a:t>
            </a:r>
            <a:r>
              <a:rPr lang="zh-CN" altLang="en-US" dirty="0">
                <a:latin typeface="Arial" panose="020B0604020202020204" pitchFamily="34" charset="0"/>
                <a:ea typeface="楷体_GB2312" pitchFamily="49" charset="-122"/>
                <a:sym typeface="Wingdings" panose="05000000000000000000" pitchFamily="2" charset="2"/>
              </a:rPr>
              <a:t>）</a:t>
            </a:r>
            <a:r>
              <a:rPr lang="en-US" altLang="zh-CN" dirty="0">
                <a:latin typeface="Arial" panose="020B0604020202020204" pitchFamily="34" charset="0"/>
                <a:ea typeface="楷体_GB2312" pitchFamily="49" charset="-122"/>
                <a:sym typeface="Wingdings" panose="05000000000000000000" pitchFamily="2" charset="2"/>
              </a:rPr>
              <a:t>: </a:t>
            </a:r>
          </a:p>
        </p:txBody>
      </p:sp>
      <p:sp>
        <p:nvSpPr>
          <p:cNvPr id="34" name="Rectangle 5">
            <a:extLst>
              <a:ext uri="{FF2B5EF4-FFF2-40B4-BE49-F238E27FC236}">
                <a16:creationId xmlns:a16="http://schemas.microsoft.com/office/drawing/2014/main" id="{E1D83BA0-0037-4EEA-AD5E-7FC70AB0D065}"/>
              </a:ext>
            </a:extLst>
          </p:cNvPr>
          <p:cNvSpPr/>
          <p:nvPr/>
        </p:nvSpPr>
        <p:spPr>
          <a:xfrm>
            <a:off x="1600056" y="3744477"/>
            <a:ext cx="7772400" cy="9525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342900" marR="0" lvl="0" indent="-342900" algn="ctr" defTabSz="914400" rtl="0" eaLnBrk="1" fontAlgn="base" latinLnBrk="0" hangingPunct="1">
              <a:lnSpc>
                <a:spcPct val="100000"/>
              </a:lnSpc>
              <a:spcBef>
                <a:spcPct val="20000"/>
              </a:spcBef>
              <a:spcAft>
                <a:spcPct val="0"/>
              </a:spcAft>
              <a:buClr>
                <a:srgbClr val="000000"/>
              </a:buClr>
              <a:buSzPct val="75000"/>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X = </a:t>
            </a:r>
            <a:r>
              <a:rPr kumimoji="0" lang="en-US" altLang="zh-CN" sz="2400" b="0" i="0" u="none" strike="noStrike" kern="0" cap="none" spc="0" normalizeH="0" baseline="0" noProof="0" dirty="0">
                <a:ln>
                  <a:noFill/>
                </a:ln>
                <a:solidFill>
                  <a:srgbClr val="800000"/>
                </a:solidFill>
                <a:effectLst/>
                <a:uLnTx/>
                <a:uFillTx/>
                <a:latin typeface="Arial" panose="020B0604020202020204" pitchFamily="34" charset="0"/>
                <a:ea typeface="华文隶书" panose="02010800040101010101" pitchFamily="2" charset="-122"/>
                <a:cs typeface="+mn-cs"/>
              </a:rPr>
              <a:t>a</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2</a:t>
            </a:r>
            <a:r>
              <a:rPr kumimoji="0" lang="en-US" altLang="zh-CN" sz="2400" b="0" i="0" u="none" strike="noStrike" kern="0" cap="none" spc="0" normalizeH="0" baseline="30000" noProof="0" dirty="0">
                <a:ln>
                  <a:noFill/>
                </a:ln>
                <a:solidFill>
                  <a:srgbClr val="000000"/>
                </a:solidFill>
                <a:effectLst/>
                <a:uLnTx/>
                <a:uFillTx/>
                <a:latin typeface="Arial" panose="020B0604020202020204" pitchFamily="34" charset="0"/>
                <a:ea typeface="华文隶书" panose="02010800040101010101" pitchFamily="2" charset="-122"/>
                <a:cs typeface="+mn-cs"/>
              </a:rPr>
              <a:t>n/2</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 </a:t>
            </a:r>
            <a:r>
              <a:rPr kumimoji="0" lang="en-US" altLang="zh-CN" sz="2400" b="0" i="0" u="none" strike="noStrike" kern="0" cap="none" spc="0" normalizeH="0" baseline="0" noProof="0" dirty="0">
                <a:ln>
                  <a:noFill/>
                </a:ln>
                <a:solidFill>
                  <a:srgbClr val="800000"/>
                </a:solidFill>
                <a:effectLst/>
                <a:uLnTx/>
                <a:uFillTx/>
                <a:latin typeface="Arial" panose="020B0604020202020204" pitchFamily="34" charset="0"/>
                <a:ea typeface="华文隶书" panose="02010800040101010101" pitchFamily="2" charset="-122"/>
                <a:cs typeface="+mn-cs"/>
              </a:rPr>
              <a:t>b</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Y = </a:t>
            </a:r>
            <a:r>
              <a:rPr kumimoji="0" lang="en-US" altLang="zh-CN" sz="2400" b="0" i="0" u="none" strike="noStrike" kern="0" cap="none" spc="0" normalizeH="0" baseline="0" noProof="0" dirty="0">
                <a:ln>
                  <a:noFill/>
                </a:ln>
                <a:solidFill>
                  <a:srgbClr val="800000"/>
                </a:solidFill>
                <a:effectLst/>
                <a:uLnTx/>
                <a:uFillTx/>
                <a:latin typeface="Arial" panose="020B0604020202020204" pitchFamily="34" charset="0"/>
                <a:ea typeface="华文隶书" panose="02010800040101010101" pitchFamily="2" charset="-122"/>
                <a:cs typeface="+mn-cs"/>
              </a:rPr>
              <a:t>c</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2</a:t>
            </a:r>
            <a:r>
              <a:rPr kumimoji="0" lang="en-US" altLang="zh-CN" sz="2400" b="0" i="0" u="none" strike="noStrike" kern="0" cap="none" spc="0" normalizeH="0" baseline="30000" noProof="0" dirty="0">
                <a:ln>
                  <a:noFill/>
                </a:ln>
                <a:solidFill>
                  <a:srgbClr val="000000"/>
                </a:solidFill>
                <a:effectLst/>
                <a:uLnTx/>
                <a:uFillTx/>
                <a:latin typeface="Arial" panose="020B0604020202020204" pitchFamily="34" charset="0"/>
                <a:ea typeface="华文隶书" panose="02010800040101010101" pitchFamily="2" charset="-122"/>
                <a:cs typeface="+mn-cs"/>
              </a:rPr>
              <a:t>n/2</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 </a:t>
            </a:r>
            <a:r>
              <a:rPr kumimoji="0" lang="en-US" altLang="zh-CN" sz="2400" b="0" i="0" u="none" strike="noStrike" kern="0" cap="none" spc="0" normalizeH="0" baseline="0" noProof="0" dirty="0">
                <a:ln>
                  <a:noFill/>
                </a:ln>
                <a:solidFill>
                  <a:srgbClr val="800000"/>
                </a:solidFill>
                <a:effectLst/>
                <a:uLnTx/>
                <a:uFillTx/>
                <a:latin typeface="Arial" panose="020B0604020202020204" pitchFamily="34" charset="0"/>
                <a:ea typeface="华文隶书" panose="02010800040101010101" pitchFamily="2" charset="-122"/>
                <a:cs typeface="+mn-cs"/>
              </a:rPr>
              <a:t>d</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a:t>
            </a:r>
          </a:p>
          <a:p>
            <a:pPr marL="342900" marR="0" lvl="0" indent="-342900" algn="ctr" defTabSz="914400" rtl="0" eaLnBrk="1" fontAlgn="base" latinLnBrk="0" hangingPunct="1">
              <a:lnSpc>
                <a:spcPct val="100000"/>
              </a:lnSpc>
              <a:spcBef>
                <a:spcPct val="20000"/>
              </a:spcBef>
              <a:spcAft>
                <a:spcPct val="0"/>
              </a:spcAft>
              <a:buClr>
                <a:srgbClr val="000000"/>
              </a:buClr>
              <a:buSzPct val="75000"/>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XY = </a:t>
            </a:r>
            <a:r>
              <a:rPr kumimoji="0" lang="en-US" altLang="zh-CN" sz="2400" b="0" i="0" u="none" strike="noStrike" kern="0" cap="none" spc="0" normalizeH="0" baseline="0" noProof="0" dirty="0">
                <a:ln>
                  <a:noFill/>
                </a:ln>
                <a:solidFill>
                  <a:srgbClr val="800000"/>
                </a:solidFill>
                <a:effectLst/>
                <a:uLnTx/>
                <a:uFillTx/>
                <a:latin typeface="Arial" panose="020B0604020202020204" pitchFamily="34" charset="0"/>
                <a:ea typeface="华文隶书" panose="02010800040101010101" pitchFamily="2" charset="-122"/>
                <a:cs typeface="+mn-cs"/>
              </a:rPr>
              <a:t>ac</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2</a:t>
            </a:r>
            <a:r>
              <a:rPr kumimoji="0" lang="en-US" altLang="zh-CN" sz="2400" b="0" i="0" u="none" strike="noStrike" kern="0" cap="none" spc="0" normalizeH="0" baseline="30000" noProof="0" dirty="0">
                <a:ln>
                  <a:noFill/>
                </a:ln>
                <a:solidFill>
                  <a:srgbClr val="000000"/>
                </a:solidFill>
                <a:effectLst/>
                <a:uLnTx/>
                <a:uFillTx/>
                <a:latin typeface="Arial" panose="020B0604020202020204" pitchFamily="34" charset="0"/>
                <a:ea typeface="华文隶书" panose="02010800040101010101" pitchFamily="2" charset="-122"/>
                <a:cs typeface="+mn-cs"/>
              </a:rPr>
              <a:t>n</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 (</a:t>
            </a:r>
            <a:r>
              <a:rPr kumimoji="0" lang="en-US" altLang="zh-CN" sz="2400" b="0" i="0" u="none" strike="noStrike" kern="0" cap="none" spc="0" normalizeH="0" baseline="0" noProof="0" dirty="0" err="1">
                <a:ln>
                  <a:noFill/>
                </a:ln>
                <a:solidFill>
                  <a:srgbClr val="800000"/>
                </a:solidFill>
                <a:effectLst/>
                <a:uLnTx/>
                <a:uFillTx/>
                <a:latin typeface="Arial" panose="020B0604020202020204" pitchFamily="34" charset="0"/>
                <a:ea typeface="华文隶书" panose="02010800040101010101" pitchFamily="2" charset="-122"/>
                <a:cs typeface="+mn-cs"/>
              </a:rPr>
              <a:t>ad</a:t>
            </a:r>
            <a:r>
              <a:rPr kumimoji="0" lang="en-US" altLang="zh-CN" sz="2400" b="0" i="0" u="none" strike="noStrike" kern="0" cap="none" spc="0" normalizeH="0" baseline="0" noProof="0" dirty="0" err="1">
                <a:ln>
                  <a:noFill/>
                </a:ln>
                <a:solidFill>
                  <a:srgbClr val="000000"/>
                </a:solidFill>
                <a:effectLst/>
                <a:uLnTx/>
                <a:uFillTx/>
                <a:latin typeface="Arial" panose="020B0604020202020204" pitchFamily="34" charset="0"/>
                <a:ea typeface="华文隶书" panose="02010800040101010101" pitchFamily="2" charset="-122"/>
                <a:cs typeface="+mn-cs"/>
              </a:rPr>
              <a:t>+</a:t>
            </a:r>
            <a:r>
              <a:rPr kumimoji="0" lang="en-US" altLang="zh-CN" sz="2400" b="0" i="0" u="none" strike="noStrike" kern="0" cap="none" spc="0" normalizeH="0" baseline="0" noProof="0" dirty="0" err="1">
                <a:ln>
                  <a:noFill/>
                </a:ln>
                <a:solidFill>
                  <a:srgbClr val="800000"/>
                </a:solidFill>
                <a:effectLst/>
                <a:uLnTx/>
                <a:uFillTx/>
                <a:latin typeface="Arial" panose="020B0604020202020204" pitchFamily="34" charset="0"/>
                <a:ea typeface="华文隶书" panose="02010800040101010101" pitchFamily="2" charset="-122"/>
                <a:cs typeface="+mn-cs"/>
              </a:rPr>
              <a:t>bc</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2</a:t>
            </a:r>
            <a:r>
              <a:rPr kumimoji="0" lang="en-US" altLang="zh-CN" sz="2400" b="0" i="0" u="none" strike="noStrike" kern="0" cap="none" spc="0" normalizeH="0" baseline="30000" noProof="0" dirty="0">
                <a:ln>
                  <a:noFill/>
                </a:ln>
                <a:solidFill>
                  <a:srgbClr val="000000"/>
                </a:solidFill>
                <a:effectLst/>
                <a:uLnTx/>
                <a:uFillTx/>
                <a:latin typeface="Arial" panose="020B0604020202020204" pitchFamily="34" charset="0"/>
                <a:ea typeface="华文隶书" panose="02010800040101010101" pitchFamily="2" charset="-122"/>
                <a:cs typeface="+mn-cs"/>
              </a:rPr>
              <a:t>n/2</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 </a:t>
            </a:r>
            <a:r>
              <a:rPr kumimoji="0" lang="en-US" altLang="zh-CN" sz="2400" b="0" i="0" u="none" strike="noStrike" kern="0" cap="none" spc="0" normalizeH="0" baseline="0" noProof="0" dirty="0" err="1">
                <a:ln>
                  <a:noFill/>
                </a:ln>
                <a:solidFill>
                  <a:srgbClr val="800000"/>
                </a:solidFill>
                <a:effectLst/>
                <a:uLnTx/>
                <a:uFillTx/>
                <a:latin typeface="Arial" panose="020B0604020202020204" pitchFamily="34" charset="0"/>
                <a:ea typeface="华文隶书" panose="02010800040101010101" pitchFamily="2" charset="-122"/>
                <a:cs typeface="+mn-cs"/>
              </a:rPr>
              <a:t>bd</a:t>
            </a: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a:t>
            </a:r>
          </a:p>
        </p:txBody>
      </p:sp>
      <p:grpSp>
        <p:nvGrpSpPr>
          <p:cNvPr id="35" name="组合 34">
            <a:extLst>
              <a:ext uri="{FF2B5EF4-FFF2-40B4-BE49-F238E27FC236}">
                <a16:creationId xmlns:a16="http://schemas.microsoft.com/office/drawing/2014/main" id="{9E9D0ECE-FB46-465C-B58E-385594E0DDB6}"/>
              </a:ext>
            </a:extLst>
          </p:cNvPr>
          <p:cNvGrpSpPr/>
          <p:nvPr/>
        </p:nvGrpSpPr>
        <p:grpSpPr>
          <a:xfrm>
            <a:off x="1791563" y="2591955"/>
            <a:ext cx="6866519" cy="892176"/>
            <a:chOff x="821835" y="2758425"/>
            <a:chExt cx="6865906" cy="809444"/>
          </a:xfrm>
        </p:grpSpPr>
        <p:sp>
          <p:nvSpPr>
            <p:cNvPr id="44" name="Rectangle 6">
              <a:extLst>
                <a:ext uri="{FF2B5EF4-FFF2-40B4-BE49-F238E27FC236}">
                  <a16:creationId xmlns:a16="http://schemas.microsoft.com/office/drawing/2014/main" id="{2458820B-17A8-4197-B95E-0648BECF323F}"/>
                </a:ext>
              </a:extLst>
            </p:cNvPr>
            <p:cNvSpPr/>
            <p:nvPr/>
          </p:nvSpPr>
          <p:spPr>
            <a:xfrm>
              <a:off x="1372985" y="3096979"/>
              <a:ext cx="1182792" cy="457200"/>
            </a:xfrm>
            <a:prstGeom prst="rect">
              <a:avLst/>
            </a:prstGeom>
            <a:solidFill>
              <a:schemeClr val="accent1">
                <a:lumMod val="40000"/>
                <a:lumOff val="60000"/>
              </a:schemeClr>
            </a:solidFill>
            <a:ln w="9525" cap="flat" cmpd="sng">
              <a:solidFill>
                <a:srgbClr val="FF99CC"/>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800000"/>
                  </a:solidFill>
                  <a:effectLst/>
                  <a:uLnTx/>
                  <a:uFillTx/>
                  <a:latin typeface="Arial Rounded MT Bold" panose="020F0704030504030204" pitchFamily="34" charset="0"/>
                  <a:ea typeface="华文隶书" panose="02010800040101010101" pitchFamily="2" charset="-122"/>
                  <a:cs typeface="+mn-cs"/>
                </a:rPr>
                <a:t>a </a:t>
              </a:r>
            </a:p>
          </p:txBody>
        </p:sp>
        <p:sp>
          <p:nvSpPr>
            <p:cNvPr id="45" name="Rectangle 7">
              <a:extLst>
                <a:ext uri="{FF2B5EF4-FFF2-40B4-BE49-F238E27FC236}">
                  <a16:creationId xmlns:a16="http://schemas.microsoft.com/office/drawing/2014/main" id="{5A3317E4-9B2C-4272-A2C4-BE2B8A661F7C}"/>
                </a:ext>
              </a:extLst>
            </p:cNvPr>
            <p:cNvSpPr/>
            <p:nvPr/>
          </p:nvSpPr>
          <p:spPr>
            <a:xfrm>
              <a:off x="2555777" y="3091529"/>
              <a:ext cx="1277470" cy="457200"/>
            </a:xfrm>
            <a:prstGeom prst="rect">
              <a:avLst/>
            </a:prstGeom>
            <a:solidFill>
              <a:schemeClr val="accent1">
                <a:lumMod val="40000"/>
                <a:lumOff val="60000"/>
              </a:schemeClr>
            </a:solidFill>
            <a:ln w="9525" cap="flat" cmpd="sng">
              <a:solidFill>
                <a:srgbClr val="FF99CC"/>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0" cap="none" spc="0" normalizeH="0" baseline="0" noProof="0">
                  <a:ln>
                    <a:noFill/>
                  </a:ln>
                  <a:solidFill>
                    <a:srgbClr val="800000"/>
                  </a:solidFill>
                  <a:effectLst/>
                  <a:uLnTx/>
                  <a:uFillTx/>
                  <a:latin typeface="Arial Rounded MT Bold" panose="020F0704030504030204" pitchFamily="34" charset="0"/>
                  <a:ea typeface="华文隶书" panose="02010800040101010101" pitchFamily="2" charset="-122"/>
                  <a:cs typeface="+mn-cs"/>
                </a:rPr>
                <a:t>b</a:t>
              </a:r>
            </a:p>
          </p:txBody>
        </p:sp>
        <p:sp>
          <p:nvSpPr>
            <p:cNvPr id="46" name="Rectangle 8">
              <a:extLst>
                <a:ext uri="{FF2B5EF4-FFF2-40B4-BE49-F238E27FC236}">
                  <a16:creationId xmlns:a16="http://schemas.microsoft.com/office/drawing/2014/main" id="{8C0468ED-60D3-482F-AD46-E0BD90DC0B42}"/>
                </a:ext>
              </a:extLst>
            </p:cNvPr>
            <p:cNvSpPr/>
            <p:nvPr/>
          </p:nvSpPr>
          <p:spPr>
            <a:xfrm>
              <a:off x="5367363" y="3105507"/>
              <a:ext cx="1148854" cy="457200"/>
            </a:xfrm>
            <a:prstGeom prst="rect">
              <a:avLst/>
            </a:prstGeom>
            <a:solidFill>
              <a:schemeClr val="accent1">
                <a:lumMod val="40000"/>
                <a:lumOff val="60000"/>
              </a:schemeClr>
            </a:solidFill>
            <a:ln w="9525" cap="flat" cmpd="sng">
              <a:solidFill>
                <a:srgbClr val="FF99CC"/>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0" cap="none" spc="0" normalizeH="0" baseline="0" noProof="0">
                  <a:ln>
                    <a:noFill/>
                  </a:ln>
                  <a:solidFill>
                    <a:srgbClr val="800000"/>
                  </a:solidFill>
                  <a:effectLst/>
                  <a:uLnTx/>
                  <a:uFillTx/>
                  <a:latin typeface="Arial Rounded MT Bold" panose="020F0704030504030204" pitchFamily="34" charset="0"/>
                  <a:ea typeface="华文隶书" panose="02010800040101010101" pitchFamily="2" charset="-122"/>
                  <a:cs typeface="+mn-cs"/>
                </a:rPr>
                <a:t>c</a:t>
              </a:r>
            </a:p>
          </p:txBody>
        </p:sp>
        <p:sp>
          <p:nvSpPr>
            <p:cNvPr id="47" name="Rectangle 9">
              <a:extLst>
                <a:ext uri="{FF2B5EF4-FFF2-40B4-BE49-F238E27FC236}">
                  <a16:creationId xmlns:a16="http://schemas.microsoft.com/office/drawing/2014/main" id="{988656F5-C693-4535-B885-75CED56D369B}"/>
                </a:ext>
              </a:extLst>
            </p:cNvPr>
            <p:cNvSpPr/>
            <p:nvPr/>
          </p:nvSpPr>
          <p:spPr>
            <a:xfrm>
              <a:off x="6516217" y="3105507"/>
              <a:ext cx="1171524" cy="457200"/>
            </a:xfrm>
            <a:prstGeom prst="rect">
              <a:avLst/>
            </a:prstGeom>
            <a:solidFill>
              <a:schemeClr val="accent1">
                <a:lumMod val="40000"/>
                <a:lumOff val="60000"/>
              </a:schemeClr>
            </a:solidFill>
            <a:ln w="9525" cap="flat" cmpd="sng">
              <a:solidFill>
                <a:srgbClr val="FF99CC"/>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0" cap="none" spc="0" normalizeH="0" baseline="0" noProof="0">
                  <a:ln>
                    <a:noFill/>
                  </a:ln>
                  <a:solidFill>
                    <a:srgbClr val="800000"/>
                  </a:solidFill>
                  <a:effectLst/>
                  <a:uLnTx/>
                  <a:uFillTx/>
                  <a:latin typeface="Arial Rounded MT Bold" panose="020F0704030504030204" pitchFamily="34" charset="0"/>
                  <a:ea typeface="华文隶书" panose="02010800040101010101" pitchFamily="2" charset="-122"/>
                  <a:cs typeface="+mn-cs"/>
                </a:rPr>
                <a:t>d</a:t>
              </a:r>
            </a:p>
          </p:txBody>
        </p:sp>
        <p:sp>
          <p:nvSpPr>
            <p:cNvPr id="48" name="TextBox 1">
              <a:extLst>
                <a:ext uri="{FF2B5EF4-FFF2-40B4-BE49-F238E27FC236}">
                  <a16:creationId xmlns:a16="http://schemas.microsoft.com/office/drawing/2014/main" id="{01BF6028-5A17-4F8C-B332-9F4B025A2447}"/>
                </a:ext>
              </a:extLst>
            </p:cNvPr>
            <p:cNvSpPr txBox="1"/>
            <p:nvPr/>
          </p:nvSpPr>
          <p:spPr>
            <a:xfrm>
              <a:off x="821835" y="3063610"/>
              <a:ext cx="575220" cy="4188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X= </a:t>
              </a:r>
              <a:endParaRPr kumimoji="0" lang="zh-CN" altLang="en-US" sz="2400" b="0" i="0" u="none" strike="noStrike" kern="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endParaRPr>
            </a:p>
          </p:txBody>
        </p:sp>
        <p:sp>
          <p:nvSpPr>
            <p:cNvPr id="49" name="TextBox 15">
              <a:extLst>
                <a:ext uri="{FF2B5EF4-FFF2-40B4-BE49-F238E27FC236}">
                  <a16:creationId xmlns:a16="http://schemas.microsoft.com/office/drawing/2014/main" id="{36D61107-61D4-48C9-8DA0-89E28D90472D}"/>
                </a:ext>
              </a:extLst>
            </p:cNvPr>
            <p:cNvSpPr txBox="1"/>
            <p:nvPr/>
          </p:nvSpPr>
          <p:spPr>
            <a:xfrm>
              <a:off x="4761680" y="3106204"/>
              <a:ext cx="57522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华文隶书" panose="02010800040101010101" pitchFamily="2" charset="-122"/>
                  <a:cs typeface="+mn-cs"/>
                </a:rPr>
                <a:t>Y=</a:t>
              </a: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华文隶书" panose="02010800040101010101" pitchFamily="2" charset="-122"/>
                <a:cs typeface="+mn-cs"/>
              </a:endParaRPr>
            </a:p>
          </p:txBody>
        </p:sp>
        <p:sp>
          <p:nvSpPr>
            <p:cNvPr id="50" name="TextBox 2">
              <a:extLst>
                <a:ext uri="{FF2B5EF4-FFF2-40B4-BE49-F238E27FC236}">
                  <a16:creationId xmlns:a16="http://schemas.microsoft.com/office/drawing/2014/main" id="{575BB6F6-9871-486C-BFDE-08CAEBF1660D}"/>
                </a:ext>
              </a:extLst>
            </p:cNvPr>
            <p:cNvSpPr txBox="1"/>
            <p:nvPr/>
          </p:nvSpPr>
          <p:spPr>
            <a:xfrm>
              <a:off x="1719592" y="2758425"/>
              <a:ext cx="720080" cy="33855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n/2</a:t>
              </a:r>
              <a:r>
                <a:rPr kumimoji="0" lang="zh-CN" altLang="en-US" sz="16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位</a:t>
              </a:r>
            </a:p>
          </p:txBody>
        </p:sp>
        <p:sp>
          <p:nvSpPr>
            <p:cNvPr id="51" name="TextBox 17">
              <a:extLst>
                <a:ext uri="{FF2B5EF4-FFF2-40B4-BE49-F238E27FC236}">
                  <a16:creationId xmlns:a16="http://schemas.microsoft.com/office/drawing/2014/main" id="{397598A1-96E7-42B5-A1AA-82C72BD65EF4}"/>
                </a:ext>
              </a:extLst>
            </p:cNvPr>
            <p:cNvSpPr txBox="1"/>
            <p:nvPr/>
          </p:nvSpPr>
          <p:spPr>
            <a:xfrm>
              <a:off x="2968054" y="2761503"/>
              <a:ext cx="720080" cy="33855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n/2</a:t>
              </a:r>
              <a:r>
                <a:rPr kumimoji="0" lang="zh-CN" altLang="en-US" sz="16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位</a:t>
              </a:r>
            </a:p>
          </p:txBody>
        </p:sp>
        <p:sp>
          <p:nvSpPr>
            <p:cNvPr id="52" name="TextBox 18">
              <a:extLst>
                <a:ext uri="{FF2B5EF4-FFF2-40B4-BE49-F238E27FC236}">
                  <a16:creationId xmlns:a16="http://schemas.microsoft.com/office/drawing/2014/main" id="{F48AAEAE-15A7-4C32-8E03-EBF3A7C73210}"/>
                </a:ext>
              </a:extLst>
            </p:cNvPr>
            <p:cNvSpPr txBox="1"/>
            <p:nvPr/>
          </p:nvSpPr>
          <p:spPr>
            <a:xfrm>
              <a:off x="5581750" y="2771989"/>
              <a:ext cx="720080" cy="33855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n/2</a:t>
              </a:r>
              <a:r>
                <a:rPr kumimoji="0" lang="zh-CN" altLang="en-US" sz="16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位</a:t>
              </a:r>
            </a:p>
          </p:txBody>
        </p:sp>
        <p:sp>
          <p:nvSpPr>
            <p:cNvPr id="53" name="TextBox 19">
              <a:extLst>
                <a:ext uri="{FF2B5EF4-FFF2-40B4-BE49-F238E27FC236}">
                  <a16:creationId xmlns:a16="http://schemas.microsoft.com/office/drawing/2014/main" id="{D7A774A5-38A9-4FCA-982B-784A95C13ABB}"/>
                </a:ext>
              </a:extLst>
            </p:cNvPr>
            <p:cNvSpPr txBox="1"/>
            <p:nvPr/>
          </p:nvSpPr>
          <p:spPr>
            <a:xfrm>
              <a:off x="6741939" y="2771989"/>
              <a:ext cx="720080" cy="33855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n/2</a:t>
              </a:r>
              <a:r>
                <a:rPr kumimoji="0" lang="zh-CN" altLang="en-US" sz="16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位</a:t>
              </a:r>
            </a:p>
          </p:txBody>
        </p:sp>
      </p:grpSp>
      <p:grpSp>
        <p:nvGrpSpPr>
          <p:cNvPr id="37" name="组合 36">
            <a:extLst>
              <a:ext uri="{FF2B5EF4-FFF2-40B4-BE49-F238E27FC236}">
                <a16:creationId xmlns:a16="http://schemas.microsoft.com/office/drawing/2014/main" id="{874F740C-3323-4612-A3DB-8BA742A59187}"/>
              </a:ext>
            </a:extLst>
          </p:cNvPr>
          <p:cNvGrpSpPr/>
          <p:nvPr/>
        </p:nvGrpSpPr>
        <p:grpSpPr>
          <a:xfrm>
            <a:off x="1595293" y="4727139"/>
            <a:ext cx="4956175" cy="790575"/>
            <a:chOff x="1372985" y="4863407"/>
            <a:chExt cx="4956385" cy="790817"/>
          </a:xfrm>
        </p:grpSpPr>
        <p:pic>
          <p:nvPicPr>
            <p:cNvPr id="42" name="图片 41">
              <a:extLst>
                <a:ext uri="{FF2B5EF4-FFF2-40B4-BE49-F238E27FC236}">
                  <a16:creationId xmlns:a16="http://schemas.microsoft.com/office/drawing/2014/main" id="{75E56EBE-176A-43E8-AB73-A6EC64234DA5}"/>
                </a:ext>
              </a:extLst>
            </p:cNvPr>
            <p:cNvPicPr/>
            <p:nvPr/>
          </p:nvPicPr>
          <p:blipFill>
            <a:blip r:embed="rId4"/>
            <a:stretch>
              <a:fillRect/>
            </a:stretch>
          </p:blipFill>
          <p:spPr>
            <a:xfrm>
              <a:off x="2079632" y="4863407"/>
              <a:ext cx="4249738" cy="790817"/>
            </a:xfrm>
            <a:prstGeom prst="rect">
              <a:avLst/>
            </a:prstGeom>
            <a:noFill/>
            <a:ln w="38100">
              <a:noFill/>
              <a:miter/>
            </a:ln>
          </p:spPr>
        </p:pic>
        <p:sp>
          <p:nvSpPr>
            <p:cNvPr id="43" name="TextBox 4">
              <a:extLst>
                <a:ext uri="{FF2B5EF4-FFF2-40B4-BE49-F238E27FC236}">
                  <a16:creationId xmlns:a16="http://schemas.microsoft.com/office/drawing/2014/main" id="{C0090E90-958A-4C01-9F97-5161938549A1}"/>
                </a:ext>
              </a:extLst>
            </p:cNvPr>
            <p:cNvSpPr txBox="1"/>
            <p:nvPr/>
          </p:nvSpPr>
          <p:spPr>
            <a:xfrm>
              <a:off x="1372985" y="5027984"/>
              <a:ext cx="489744"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则</a:t>
              </a:r>
            </a:p>
          </p:txBody>
        </p:sp>
      </p:grpSp>
      <p:sp>
        <p:nvSpPr>
          <p:cNvPr id="39" name="矩形 38">
            <a:extLst>
              <a:ext uri="{FF2B5EF4-FFF2-40B4-BE49-F238E27FC236}">
                <a16:creationId xmlns:a16="http://schemas.microsoft.com/office/drawing/2014/main" id="{0663F77B-C1C0-4692-8E58-8F3B484211D6}"/>
              </a:ext>
            </a:extLst>
          </p:cNvPr>
          <p:cNvSpPr/>
          <p:nvPr/>
        </p:nvSpPr>
        <p:spPr>
          <a:xfrm>
            <a:off x="2971275" y="5760899"/>
            <a:ext cx="3276858"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T(n)=O(n</a:t>
            </a:r>
            <a:r>
              <a:rPr kumimoji="0" lang="en-US" altLang="zh-CN" sz="2400" b="1" i="0" u="none" strike="noStrike" kern="0" cap="none" spc="0" normalizeH="0" baseline="30000" noProof="0" dirty="0">
                <a:ln>
                  <a:noFill/>
                </a:ln>
                <a:solidFill>
                  <a:srgbClr val="000000"/>
                </a:solidFill>
                <a:effectLst/>
                <a:uLnTx/>
                <a:uFillTx/>
                <a:latin typeface="宋体" panose="02010600030101010101" pitchFamily="2" charset="-122"/>
                <a:ea typeface="宋体" panose="02010600030101010101" pitchFamily="2" charset="-122"/>
                <a:cs typeface="+mn-cs"/>
              </a:rPr>
              <a:t>2</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a:t>
            </a:r>
            <a:r>
              <a:rPr kumimoji="0" lang="zh-CN"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没有改进</a:t>
            </a:r>
            <a:endParaRPr kumimoji="0"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Wingdings" panose="05000000000000000000" pitchFamily="2" charset="2"/>
            </a:endParaRPr>
          </a:p>
        </p:txBody>
      </p:sp>
      <p:sp>
        <p:nvSpPr>
          <p:cNvPr id="40" name="TextBox 7">
            <a:extLst>
              <a:ext uri="{FF2B5EF4-FFF2-40B4-BE49-F238E27FC236}">
                <a16:creationId xmlns:a16="http://schemas.microsoft.com/office/drawing/2014/main" id="{CEBF3C41-278E-4025-AF4A-EAE20D235F94}"/>
              </a:ext>
            </a:extLst>
          </p:cNvPr>
          <p:cNvSpPr txBox="1"/>
          <p:nvPr/>
        </p:nvSpPr>
        <p:spPr>
          <a:xfrm>
            <a:off x="8072267" y="4111905"/>
            <a:ext cx="2590800" cy="831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如何改进算法的计算复杂性？</a:t>
            </a:r>
          </a:p>
        </p:txBody>
      </p:sp>
      <p:sp>
        <p:nvSpPr>
          <p:cNvPr id="41" name="TextBox 25">
            <a:extLst>
              <a:ext uri="{FF2B5EF4-FFF2-40B4-BE49-F238E27FC236}">
                <a16:creationId xmlns:a16="http://schemas.microsoft.com/office/drawing/2014/main" id="{D6A22469-2C1B-4DB1-8FC7-5B4B03FA0B7C}"/>
              </a:ext>
            </a:extLst>
          </p:cNvPr>
          <p:cNvSpPr txBox="1"/>
          <p:nvPr/>
        </p:nvSpPr>
        <p:spPr>
          <a:xfrm>
            <a:off x="8132342" y="4997808"/>
            <a:ext cx="25908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减少乘法次数！</a:t>
            </a:r>
          </a:p>
        </p:txBody>
      </p:sp>
    </p:spTree>
    <p:extLst>
      <p:ext uri="{BB962C8B-B14F-4D97-AF65-F5344CB8AC3E}">
        <p14:creationId xmlns:p14="http://schemas.microsoft.com/office/powerpoint/2010/main" val="41279043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down)">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down)">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3" grpId="0"/>
      <p:bldP spid="34" grpId="0"/>
      <p:bldP spid="39" grpId="0"/>
      <p:bldP spid="40" grpId="0"/>
      <p:bldP spid="4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6" y="649428"/>
            <a:ext cx="10992465" cy="5863688"/>
            <a:chOff x="4262511" y="828227"/>
            <a:chExt cx="2321170" cy="5396726"/>
          </a:xfrm>
        </p:grpSpPr>
        <p:sp>
          <p:nvSpPr>
            <p:cNvPr id="20" name="矩形 19"/>
            <p:cNvSpPr/>
            <p:nvPr/>
          </p:nvSpPr>
          <p:spPr>
            <a:xfrm>
              <a:off x="4262511" y="1604419"/>
              <a:ext cx="2321170" cy="4620534"/>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dirty="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066448" y="748575"/>
            <a:ext cx="405910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3-4】</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大整数乘法</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2" name="Text Box 3">
            <a:extLst>
              <a:ext uri="{FF2B5EF4-FFF2-40B4-BE49-F238E27FC236}">
                <a16:creationId xmlns:a16="http://schemas.microsoft.com/office/drawing/2014/main" id="{86B82B88-4F61-44D8-8E54-58266EC09E00}"/>
              </a:ext>
            </a:extLst>
          </p:cNvPr>
          <p:cNvSpPr txBox="1"/>
          <p:nvPr/>
        </p:nvSpPr>
        <p:spPr>
          <a:xfrm>
            <a:off x="1220643" y="1944252"/>
            <a:ext cx="8642350" cy="457200"/>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eaLnBrk="1" hangingPunct="1">
              <a:spcBef>
                <a:spcPct val="0"/>
              </a:spcBef>
              <a:buClrTx/>
              <a:buFontTx/>
              <a:buNone/>
            </a:pPr>
            <a:r>
              <a:rPr lang="en-US" altLang="zh-CN">
                <a:latin typeface="楷体_GB2312" pitchFamily="49" charset="-122"/>
                <a:ea typeface="楷体_GB2312" pitchFamily="49" charset="-122"/>
              </a:rPr>
              <a:t> </a:t>
            </a:r>
            <a:endParaRPr lang="zh-CN" altLang="en-US">
              <a:latin typeface="楷体_GB2312" pitchFamily="49" charset="-122"/>
              <a:ea typeface="楷体_GB2312" pitchFamily="49" charset="-122"/>
            </a:endParaRPr>
          </a:p>
        </p:txBody>
      </p:sp>
      <p:sp>
        <p:nvSpPr>
          <p:cNvPr id="26" name="Rectangle 5">
            <a:extLst>
              <a:ext uri="{FF2B5EF4-FFF2-40B4-BE49-F238E27FC236}">
                <a16:creationId xmlns:a16="http://schemas.microsoft.com/office/drawing/2014/main" id="{DD94605B-D774-465E-AD42-3A72BD4F2A44}"/>
              </a:ext>
            </a:extLst>
          </p:cNvPr>
          <p:cNvSpPr/>
          <p:nvPr/>
        </p:nvSpPr>
        <p:spPr>
          <a:xfrm>
            <a:off x="1033485" y="1526522"/>
            <a:ext cx="7942486" cy="2083742"/>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609600" marR="0" lvl="0" indent="-609600" algn="l" defTabSz="914400" rtl="0" eaLnBrk="1" fontAlgn="base" latinLnBrk="0" hangingPunct="1">
              <a:lnSpc>
                <a:spcPct val="100000"/>
              </a:lnSpc>
              <a:spcBef>
                <a:spcPct val="20000"/>
              </a:spcBef>
              <a:spcAft>
                <a:spcPct val="0"/>
              </a:spcAft>
              <a:buClr>
                <a:srgbClr val="000000"/>
              </a:buClr>
              <a:buSzPct val="75000"/>
              <a:buFontTx/>
              <a:buNone/>
              <a:tabLst/>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XY = </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ac</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2</a:t>
            </a:r>
            <a:r>
              <a:rPr kumimoji="0" lang="en-US" altLang="zh-CN" sz="2400" b="0" i="0" u="none" strike="noStrike" kern="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n</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a:t>
            </a:r>
            <a:r>
              <a:rPr kumimoji="0" lang="en-US" altLang="zh-CN" sz="2400" b="0" i="0" u="none" strike="noStrike" kern="0" cap="none" spc="0" normalizeH="0" baseline="0" noProof="0" dirty="0" err="1">
                <a:ln>
                  <a:noFill/>
                </a:ln>
                <a:solidFill>
                  <a:srgbClr val="800000"/>
                </a:solidFill>
                <a:effectLst/>
                <a:uLnTx/>
                <a:uFillTx/>
                <a:latin typeface="微软雅黑" panose="020B0503020204020204" pitchFamily="34" charset="-122"/>
                <a:ea typeface="微软雅黑" panose="020B0503020204020204" pitchFamily="34" charset="-122"/>
              </a:rPr>
              <a:t>ad</a:t>
            </a:r>
            <a:r>
              <a:rPr kumimoji="0" lang="en-US" altLang="zh-CN" sz="24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err="1">
                <a:ln>
                  <a:noFill/>
                </a:ln>
                <a:solidFill>
                  <a:srgbClr val="800000"/>
                </a:solidFill>
                <a:effectLst/>
                <a:uLnTx/>
                <a:uFillTx/>
                <a:latin typeface="微软雅黑" panose="020B0503020204020204" pitchFamily="34" charset="-122"/>
                <a:ea typeface="微软雅黑" panose="020B0503020204020204" pitchFamily="34" charset="-122"/>
              </a:rPr>
              <a:t>bc</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2</a:t>
            </a:r>
            <a:r>
              <a:rPr kumimoji="0" lang="en-US" altLang="zh-CN" sz="2400" b="0" i="0" u="none" strike="noStrike" kern="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n/2</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bd</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p>
          <a:p>
            <a:pPr marL="609600" marR="0" lvl="0" indent="-609600" algn="l" defTabSz="914400" rtl="0" eaLnBrk="1" fontAlgn="base" latinLnBrk="0" hangingPunct="1">
              <a:lnSpc>
                <a:spcPct val="100000"/>
              </a:lnSpc>
              <a:spcBef>
                <a:spcPct val="20000"/>
              </a:spcBef>
              <a:spcAft>
                <a:spcPct val="0"/>
              </a:spcAft>
              <a:buClr>
                <a:srgbClr val="000000"/>
              </a:buClr>
              <a:buSzPct val="75000"/>
              <a:buFontTx/>
              <a:buNone/>
              <a:tabLst/>
              <a:defRPr/>
            </a:pPr>
            <a:r>
              <a:rPr lang="zh-CN" altLang="en-US" b="0" kern="0" dirty="0">
                <a:solidFill>
                  <a:srgbClr val="000000"/>
                </a:solidFill>
                <a:latin typeface="微软雅黑" panose="020B0503020204020204" pitchFamily="34" charset="-122"/>
                <a:ea typeface="微软雅黑" panose="020B0503020204020204" pitchFamily="34" charset="-122"/>
              </a:rPr>
              <a:t>方法：利用</a:t>
            </a:r>
            <a:r>
              <a:rPr lang="en-US" altLang="zh-CN" b="0" kern="0" dirty="0">
                <a:solidFill>
                  <a:srgbClr val="000000"/>
                </a:solidFill>
                <a:latin typeface="微软雅黑" panose="020B0503020204020204" pitchFamily="34" charset="-122"/>
                <a:ea typeface="微软雅黑" panose="020B0503020204020204" pitchFamily="34" charset="-122"/>
              </a:rPr>
              <a:t>ac</a:t>
            </a:r>
            <a:r>
              <a:rPr lang="zh-CN" altLang="en-US" b="0" kern="0" dirty="0">
                <a:solidFill>
                  <a:srgbClr val="000000"/>
                </a:solidFill>
                <a:latin typeface="微软雅黑" panose="020B0503020204020204" pitchFamily="34" charset="-122"/>
                <a:ea typeface="微软雅黑" panose="020B0503020204020204" pitchFamily="34" charset="-122"/>
              </a:rPr>
              <a:t>，</a:t>
            </a:r>
            <a:r>
              <a:rPr lang="en-US" altLang="zh-CN" b="0" kern="0" dirty="0" err="1">
                <a:solidFill>
                  <a:srgbClr val="000000"/>
                </a:solidFill>
                <a:latin typeface="微软雅黑" panose="020B0503020204020204" pitchFamily="34" charset="-122"/>
                <a:ea typeface="微软雅黑" panose="020B0503020204020204" pitchFamily="34" charset="-122"/>
              </a:rPr>
              <a:t>bd</a:t>
            </a:r>
            <a:r>
              <a:rPr lang="zh-CN" altLang="en-US" b="0" kern="0" dirty="0">
                <a:solidFill>
                  <a:srgbClr val="000000"/>
                </a:solidFill>
                <a:latin typeface="微软雅黑" panose="020B0503020204020204" pitchFamily="34" charset="-122"/>
                <a:ea typeface="微软雅黑" panose="020B0503020204020204" pitchFamily="34" charset="-122"/>
              </a:rPr>
              <a:t>，一次</a:t>
            </a:r>
            <a:r>
              <a:rPr kumimoji="0" lang="zh-CN" altLang="en-US" sz="24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乘法即可计算出中间项的结果</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20000"/>
              </a:spcBef>
              <a:spcAft>
                <a:spcPct val="0"/>
              </a:spcAft>
              <a:buClr>
                <a:srgbClr val="000000"/>
              </a:buClr>
              <a:buSzPct val="75000"/>
              <a:buNone/>
              <a:tabLst/>
              <a:defRPr/>
            </a:pPr>
            <a:r>
              <a:rPr kumimoji="0" lang="zh-CN" altLang="en-US" sz="24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方案一：</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XY = </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ac</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2</a:t>
            </a:r>
            <a:r>
              <a:rPr kumimoji="0" lang="en-US" altLang="zh-CN" sz="2400" b="0" i="0" u="none" strike="noStrike" kern="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n</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a</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b</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d</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c</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err="1">
                <a:ln>
                  <a:noFill/>
                </a:ln>
                <a:solidFill>
                  <a:srgbClr val="800000"/>
                </a:solidFill>
                <a:effectLst/>
                <a:uLnTx/>
                <a:uFillTx/>
                <a:latin typeface="微软雅黑" panose="020B0503020204020204" pitchFamily="34" charset="-122"/>
                <a:ea typeface="微软雅黑" panose="020B0503020204020204" pitchFamily="34" charset="-122"/>
              </a:rPr>
              <a:t>ac</a:t>
            </a:r>
            <a:r>
              <a:rPr kumimoji="0" lang="en-US" altLang="zh-CN" sz="24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err="1">
                <a:ln>
                  <a:noFill/>
                </a:ln>
                <a:solidFill>
                  <a:srgbClr val="800000"/>
                </a:solidFill>
                <a:effectLst/>
                <a:uLnTx/>
                <a:uFillTx/>
                <a:latin typeface="微软雅黑" panose="020B0503020204020204" pitchFamily="34" charset="-122"/>
                <a:ea typeface="微软雅黑" panose="020B0503020204020204" pitchFamily="34" charset="-122"/>
              </a:rPr>
              <a:t>bd</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2</a:t>
            </a:r>
            <a:r>
              <a:rPr kumimoji="0" lang="en-US" altLang="zh-CN" sz="2400" b="0" i="0" u="none" strike="noStrike" kern="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n/2</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bd</a:t>
            </a:r>
          </a:p>
          <a:p>
            <a:pPr marL="0" marR="0" lvl="0" indent="0" algn="l" defTabSz="914400" rtl="0" eaLnBrk="1" fontAlgn="base" latinLnBrk="0" hangingPunct="1">
              <a:lnSpc>
                <a:spcPct val="100000"/>
              </a:lnSpc>
              <a:spcBef>
                <a:spcPct val="20000"/>
              </a:spcBef>
              <a:spcAft>
                <a:spcPct val="0"/>
              </a:spcAft>
              <a:buClr>
                <a:srgbClr val="000000"/>
              </a:buClr>
              <a:buSzPct val="75000"/>
              <a:buNone/>
              <a:tabLst/>
              <a:defRPr/>
            </a:pPr>
            <a:r>
              <a:rPr kumimoji="0" lang="zh-CN" altLang="en-US" sz="24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方案二：</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XY = </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ac</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2</a:t>
            </a:r>
            <a:r>
              <a:rPr kumimoji="0" lang="en-US" altLang="zh-CN" sz="2400" b="0" i="0" u="none" strike="noStrike" kern="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n</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a:t>
            </a:r>
            <a:r>
              <a:rPr kumimoji="0" lang="en-US" altLang="zh-CN" sz="2400" b="0" i="0" u="none" strike="noStrike" kern="0" cap="none" spc="0" normalizeH="0" baseline="0" noProof="0" dirty="0" err="1">
                <a:ln>
                  <a:noFill/>
                </a:ln>
                <a:solidFill>
                  <a:srgbClr val="800000"/>
                </a:solidFill>
                <a:effectLst/>
                <a:uLnTx/>
                <a:uFillTx/>
                <a:latin typeface="微软雅黑" panose="020B0503020204020204" pitchFamily="34" charset="-122"/>
                <a:ea typeface="微软雅黑" panose="020B0503020204020204" pitchFamily="34" charset="-122"/>
              </a:rPr>
              <a:t>a</a:t>
            </a:r>
            <a:r>
              <a:rPr kumimoji="0" lang="en-US" altLang="zh-CN" sz="24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err="1">
                <a:ln>
                  <a:noFill/>
                </a:ln>
                <a:solidFill>
                  <a:srgbClr val="800000"/>
                </a:solidFill>
                <a:effectLst/>
                <a:uLnTx/>
                <a:uFillTx/>
                <a:latin typeface="微软雅黑" panose="020B0503020204020204" pitchFamily="34" charset="-122"/>
                <a:ea typeface="微软雅黑" panose="020B0503020204020204" pitchFamily="34" charset="-122"/>
              </a:rPr>
              <a:t>b</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err="1">
                <a:ln>
                  <a:noFill/>
                </a:ln>
                <a:solidFill>
                  <a:srgbClr val="800000"/>
                </a:solidFill>
                <a:effectLst/>
                <a:uLnTx/>
                <a:uFillTx/>
                <a:latin typeface="微软雅黑" panose="020B0503020204020204" pitchFamily="34" charset="-122"/>
                <a:ea typeface="微软雅黑" panose="020B0503020204020204" pitchFamily="34" charset="-122"/>
              </a:rPr>
              <a:t>d</a:t>
            </a:r>
            <a:r>
              <a:rPr kumimoji="0" lang="en-US" altLang="zh-CN" sz="24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err="1">
                <a:ln>
                  <a:noFill/>
                </a:ln>
                <a:solidFill>
                  <a:srgbClr val="800000"/>
                </a:solidFill>
                <a:effectLst/>
                <a:uLnTx/>
                <a:uFillTx/>
                <a:latin typeface="微软雅黑" panose="020B0503020204020204" pitchFamily="34" charset="-122"/>
                <a:ea typeface="微软雅黑" panose="020B0503020204020204" pitchFamily="34" charset="-122"/>
              </a:rPr>
              <a:t>c</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ac</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bd</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2</a:t>
            </a:r>
            <a:r>
              <a:rPr kumimoji="0" lang="en-US" altLang="zh-CN" sz="2400" b="0" i="0" u="none" strike="noStrike" kern="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n/2</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a:t>
            </a:r>
            <a:r>
              <a:rPr kumimoji="0" lang="en-US" altLang="zh-CN" sz="24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bd</a:t>
            </a:r>
          </a:p>
        </p:txBody>
      </p:sp>
      <p:grpSp>
        <p:nvGrpSpPr>
          <p:cNvPr id="28" name="组合 27">
            <a:extLst>
              <a:ext uri="{FF2B5EF4-FFF2-40B4-BE49-F238E27FC236}">
                <a16:creationId xmlns:a16="http://schemas.microsoft.com/office/drawing/2014/main" id="{18DF1EE3-8EA4-4B2F-8671-A60BCDCE3F59}"/>
              </a:ext>
            </a:extLst>
          </p:cNvPr>
          <p:cNvGrpSpPr/>
          <p:nvPr/>
        </p:nvGrpSpPr>
        <p:grpSpPr>
          <a:xfrm>
            <a:off x="1663274" y="3453027"/>
            <a:ext cx="5401980" cy="790575"/>
            <a:chOff x="1372985" y="4864175"/>
            <a:chExt cx="5401685" cy="790575"/>
          </a:xfrm>
        </p:grpSpPr>
        <p:pic>
          <p:nvPicPr>
            <p:cNvPr id="29" name="图片 28">
              <a:extLst>
                <a:ext uri="{FF2B5EF4-FFF2-40B4-BE49-F238E27FC236}">
                  <a16:creationId xmlns:a16="http://schemas.microsoft.com/office/drawing/2014/main" id="{8C610C23-89CA-4C94-B8D0-9B6567B219C1}"/>
                </a:ext>
              </a:extLst>
            </p:cNvPr>
            <p:cNvPicPr/>
            <p:nvPr/>
          </p:nvPicPr>
          <p:blipFill>
            <a:blip r:embed="rId4"/>
            <a:stretch>
              <a:fillRect/>
            </a:stretch>
          </p:blipFill>
          <p:spPr>
            <a:xfrm>
              <a:off x="1855007" y="4864175"/>
              <a:ext cx="4919663" cy="790575"/>
            </a:xfrm>
            <a:prstGeom prst="rect">
              <a:avLst/>
            </a:prstGeom>
            <a:noFill/>
            <a:ln w="38100">
              <a:noFill/>
              <a:miter/>
            </a:ln>
          </p:spPr>
        </p:pic>
        <p:sp>
          <p:nvSpPr>
            <p:cNvPr id="30" name="TextBox 12">
              <a:extLst>
                <a:ext uri="{FF2B5EF4-FFF2-40B4-BE49-F238E27FC236}">
                  <a16:creationId xmlns:a16="http://schemas.microsoft.com/office/drawing/2014/main" id="{E17E5612-D07B-4B4C-A1AC-F7657E1F2512}"/>
                </a:ext>
              </a:extLst>
            </p:cNvPr>
            <p:cNvSpPr txBox="1"/>
            <p:nvPr/>
          </p:nvSpPr>
          <p:spPr>
            <a:xfrm>
              <a:off x="1372985" y="5027984"/>
              <a:ext cx="489744"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则  </a:t>
              </a:r>
            </a:p>
          </p:txBody>
        </p:sp>
      </p:grpSp>
      <p:sp>
        <p:nvSpPr>
          <p:cNvPr id="31" name="矩形 30">
            <a:extLst>
              <a:ext uri="{FF2B5EF4-FFF2-40B4-BE49-F238E27FC236}">
                <a16:creationId xmlns:a16="http://schemas.microsoft.com/office/drawing/2014/main" id="{3CC4824D-E80B-44EC-9FFB-AA7280CD9966}"/>
              </a:ext>
            </a:extLst>
          </p:cNvPr>
          <p:cNvSpPr/>
          <p:nvPr/>
        </p:nvSpPr>
        <p:spPr>
          <a:xfrm>
            <a:off x="1848958" y="4518578"/>
            <a:ext cx="5195653"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algn="ctr">
              <a:spcBef>
                <a:spcPct val="0"/>
              </a:spcBef>
              <a:buClrTx/>
              <a:buFontTx/>
              <a:buNone/>
            </a:pPr>
            <a:r>
              <a:rPr lang="en-US" altLang="zh-CN" dirty="0">
                <a:latin typeface="Arial" panose="020B0604020202020204" pitchFamily="34" charset="0"/>
                <a:ea typeface="华文隶书" panose="02010800040101010101" pitchFamily="2" charset="-122"/>
              </a:rPr>
              <a:t>T(n)=O(n</a:t>
            </a:r>
            <a:r>
              <a:rPr lang="en-US" altLang="zh-CN" baseline="30000" dirty="0">
                <a:latin typeface="Arial" panose="020B0604020202020204" pitchFamily="34" charset="0"/>
                <a:ea typeface="华文隶书" panose="02010800040101010101" pitchFamily="2" charset="-122"/>
              </a:rPr>
              <a:t>log3</a:t>
            </a:r>
            <a:r>
              <a:rPr lang="en-US" altLang="zh-CN" dirty="0">
                <a:latin typeface="Arial" panose="020B0604020202020204" pitchFamily="34" charset="0"/>
                <a:ea typeface="华文隶书" panose="02010800040101010101" pitchFamily="2" charset="-122"/>
              </a:rPr>
              <a:t>) =O(n</a:t>
            </a:r>
            <a:r>
              <a:rPr lang="en-US" altLang="zh-CN" baseline="30000" dirty="0">
                <a:latin typeface="Arial" panose="020B0604020202020204" pitchFamily="34" charset="0"/>
                <a:ea typeface="华文隶书" panose="02010800040101010101" pitchFamily="2" charset="-122"/>
              </a:rPr>
              <a:t>1.59</a:t>
            </a:r>
            <a:r>
              <a:rPr lang="en-US" altLang="zh-CN" dirty="0">
                <a:latin typeface="Arial" panose="020B0604020202020204" pitchFamily="34" charset="0"/>
                <a:ea typeface="华文隶书" panose="02010800040101010101" pitchFamily="2" charset="-122"/>
              </a:rPr>
              <a:t>)</a:t>
            </a:r>
            <a:r>
              <a:rPr lang="en-US" altLang="zh-CN" dirty="0">
                <a:solidFill>
                  <a:srgbClr val="FF0000"/>
                </a:solidFill>
                <a:latin typeface="Arial" panose="020B0604020202020204" pitchFamily="34" charset="0"/>
                <a:ea typeface="楷体_GB2312" pitchFamily="49" charset="-122"/>
                <a:sym typeface="Wingdings" panose="05000000000000000000" pitchFamily="2" charset="2"/>
              </a:rPr>
              <a:t></a:t>
            </a:r>
            <a:r>
              <a:rPr lang="zh-CN" altLang="zh-CN" dirty="0">
                <a:solidFill>
                  <a:srgbClr val="FF0000"/>
                </a:solidFill>
                <a:latin typeface="Arial" panose="020B0604020202020204" pitchFamily="34" charset="0"/>
                <a:ea typeface="楷体_GB2312" pitchFamily="49" charset="-122"/>
                <a:sym typeface="Wingdings" panose="05000000000000000000" pitchFamily="2" charset="2"/>
              </a:rPr>
              <a:t>较大的改进</a:t>
            </a:r>
            <a:endParaRPr lang="zh-CN" altLang="en-US" dirty="0">
              <a:solidFill>
                <a:srgbClr val="FF0000"/>
              </a:solidFill>
              <a:latin typeface="Arial" panose="020B0604020202020204" pitchFamily="34" charset="0"/>
              <a:ea typeface="楷体_GB2312" pitchFamily="49" charset="-122"/>
              <a:sym typeface="Wingdings" panose="05000000000000000000" pitchFamily="2" charset="2"/>
            </a:endParaRPr>
          </a:p>
        </p:txBody>
      </p:sp>
      <p:sp>
        <p:nvSpPr>
          <p:cNvPr id="2" name="文本框 1"/>
          <p:cNvSpPr txBox="1"/>
          <p:nvPr/>
        </p:nvSpPr>
        <p:spPr>
          <a:xfrm>
            <a:off x="8568587" y="2493403"/>
            <a:ext cx="3166213" cy="3139321"/>
          </a:xfrm>
          <a:prstGeom prst="rect">
            <a:avLst/>
          </a:prstGeom>
          <a:noFill/>
          <a:ln>
            <a:solidFill>
              <a:srgbClr val="C00000"/>
            </a:solidFill>
          </a:ln>
        </p:spPr>
        <p:txBody>
          <a:bodyPr wrap="square" rtlCol="0">
            <a:spAutoFit/>
          </a:bodyPr>
          <a:lstStyle/>
          <a:p>
            <a:r>
              <a:rPr lang="zh-CN" altLang="en-US" dirty="0"/>
              <a:t>令</a:t>
            </a:r>
            <a:r>
              <a:rPr lang="en-US" altLang="zh-CN" dirty="0" err="1"/>
              <a:t>cn</a:t>
            </a:r>
            <a:r>
              <a:rPr lang="en-US" altLang="zh-CN" dirty="0"/>
              <a:t> = O(n)</a:t>
            </a:r>
            <a:r>
              <a:rPr lang="zh-CN" altLang="en-US" dirty="0"/>
              <a:t>，</a:t>
            </a:r>
            <a:r>
              <a:rPr lang="en-US" altLang="zh-CN" dirty="0"/>
              <a:t>n=2</a:t>
            </a:r>
            <a:r>
              <a:rPr lang="en-US" altLang="zh-CN" baseline="30000" dirty="0"/>
              <a:t>k</a:t>
            </a:r>
            <a:r>
              <a:rPr lang="en-US" altLang="zh-CN" dirty="0"/>
              <a:t>, </a:t>
            </a:r>
            <a:r>
              <a:rPr lang="zh-CN" altLang="en-US" dirty="0"/>
              <a:t>则</a:t>
            </a:r>
            <a:endParaRPr lang="en-US" altLang="zh-CN" dirty="0"/>
          </a:p>
          <a:p>
            <a:r>
              <a:rPr lang="en-US" altLang="zh-CN" dirty="0"/>
              <a:t>T(n) = 3T(n/2)+</a:t>
            </a:r>
            <a:r>
              <a:rPr lang="en-US" altLang="zh-CN" dirty="0" err="1"/>
              <a:t>cn</a:t>
            </a:r>
            <a:endParaRPr lang="en-US" altLang="zh-CN" dirty="0"/>
          </a:p>
          <a:p>
            <a:r>
              <a:rPr lang="en-US" altLang="zh-CN" dirty="0"/>
              <a:t>       = 3(3T(n/2</a:t>
            </a:r>
            <a:r>
              <a:rPr lang="en-US" altLang="zh-CN" baseline="30000" dirty="0"/>
              <a:t>2</a:t>
            </a:r>
            <a:r>
              <a:rPr lang="en-US" altLang="zh-CN" dirty="0"/>
              <a:t>)+cn/2)+</a:t>
            </a:r>
            <a:r>
              <a:rPr lang="en-US" altLang="zh-CN" dirty="0" err="1"/>
              <a:t>cn</a:t>
            </a:r>
            <a:endParaRPr lang="en-US" altLang="zh-CN" dirty="0"/>
          </a:p>
          <a:p>
            <a:r>
              <a:rPr lang="en-US" altLang="zh-CN" dirty="0"/>
              <a:t>       = 3</a:t>
            </a:r>
            <a:r>
              <a:rPr lang="en-US" altLang="zh-CN" baseline="30000" dirty="0"/>
              <a:t>2</a:t>
            </a:r>
            <a:r>
              <a:rPr lang="en-US" altLang="zh-CN" dirty="0"/>
              <a:t>T(n/2</a:t>
            </a:r>
            <a:r>
              <a:rPr lang="en-US" altLang="zh-CN" baseline="30000" dirty="0"/>
              <a:t>2</a:t>
            </a:r>
            <a:r>
              <a:rPr lang="en-US" altLang="zh-CN" dirty="0"/>
              <a:t>)+3cn/2+cn</a:t>
            </a:r>
          </a:p>
          <a:p>
            <a:r>
              <a:rPr lang="en-US" altLang="zh-CN" dirty="0"/>
              <a:t>       = … …</a:t>
            </a:r>
          </a:p>
          <a:p>
            <a:r>
              <a:rPr lang="en-US" altLang="zh-CN" dirty="0"/>
              <a:t>       = 3</a:t>
            </a:r>
            <a:r>
              <a:rPr lang="en-US" altLang="zh-CN" baseline="30000" dirty="0"/>
              <a:t>K</a:t>
            </a:r>
            <a:r>
              <a:rPr lang="en-US" altLang="zh-CN" dirty="0"/>
              <a:t>T(n/2</a:t>
            </a:r>
            <a:r>
              <a:rPr lang="en-US" altLang="zh-CN" baseline="30000" dirty="0"/>
              <a:t>k</a:t>
            </a:r>
            <a:r>
              <a:rPr lang="en-US" altLang="zh-CN" dirty="0"/>
              <a:t>)+(3</a:t>
            </a:r>
            <a:r>
              <a:rPr lang="en-US" altLang="zh-CN" baseline="30000" dirty="0"/>
              <a:t>k-1</a:t>
            </a:r>
            <a:r>
              <a:rPr lang="en-US" altLang="zh-CN" dirty="0"/>
              <a:t>/2</a:t>
            </a:r>
            <a:r>
              <a:rPr lang="en-US" altLang="zh-CN" baseline="30000" dirty="0"/>
              <a:t>k-1</a:t>
            </a:r>
            <a:r>
              <a:rPr lang="en-US" altLang="zh-CN" dirty="0"/>
              <a:t>+… + 1)</a:t>
            </a:r>
            <a:r>
              <a:rPr lang="en-US" altLang="zh-CN" dirty="0" err="1"/>
              <a:t>cn</a:t>
            </a:r>
            <a:endParaRPr lang="en-US" altLang="zh-CN" dirty="0"/>
          </a:p>
          <a:p>
            <a:r>
              <a:rPr lang="en-US" altLang="zh-CN" dirty="0"/>
              <a:t>       = 3</a:t>
            </a:r>
            <a:r>
              <a:rPr lang="en-US" altLang="zh-CN" baseline="30000" dirty="0"/>
              <a:t>K</a:t>
            </a:r>
            <a:r>
              <a:rPr lang="en-US" altLang="zh-CN" dirty="0"/>
              <a:t>+((3/2)</a:t>
            </a:r>
            <a:r>
              <a:rPr lang="en-US" altLang="zh-CN" baseline="30000" dirty="0"/>
              <a:t>k</a:t>
            </a:r>
            <a:r>
              <a:rPr lang="en-US" altLang="zh-CN" dirty="0"/>
              <a:t>-1)</a:t>
            </a:r>
            <a:r>
              <a:rPr lang="en-US" altLang="zh-CN" dirty="0" err="1"/>
              <a:t>cn</a:t>
            </a:r>
            <a:endParaRPr lang="en-US" altLang="zh-CN" dirty="0"/>
          </a:p>
          <a:p>
            <a:r>
              <a:rPr lang="en-US" altLang="zh-CN" dirty="0"/>
              <a:t>       = O(3</a:t>
            </a:r>
            <a:r>
              <a:rPr lang="en-US" altLang="zh-CN" baseline="30000" dirty="0"/>
              <a:t>log</a:t>
            </a:r>
            <a:r>
              <a:rPr lang="en-US" altLang="zh-CN" baseline="-25000" dirty="0"/>
              <a:t>2</a:t>
            </a:r>
            <a:r>
              <a:rPr lang="en-US" altLang="zh-CN" baseline="30000" dirty="0"/>
              <a:t>n</a:t>
            </a:r>
            <a:r>
              <a:rPr lang="en-US" altLang="zh-CN" dirty="0"/>
              <a:t>)</a:t>
            </a:r>
          </a:p>
          <a:p>
            <a:r>
              <a:rPr lang="en-US" altLang="zh-CN" dirty="0"/>
              <a:t>       = O(n</a:t>
            </a:r>
            <a:r>
              <a:rPr lang="en-US" altLang="zh-CN" baseline="30000" dirty="0"/>
              <a:t>log</a:t>
            </a:r>
            <a:r>
              <a:rPr lang="en-US" altLang="zh-CN" baseline="-25000" dirty="0"/>
              <a:t>2</a:t>
            </a:r>
            <a:r>
              <a:rPr lang="en-US" altLang="zh-CN" baseline="30000" dirty="0"/>
              <a:t>3</a:t>
            </a:r>
            <a:r>
              <a:rPr lang="en-US" altLang="zh-CN" dirty="0"/>
              <a:t>)  = O(n</a:t>
            </a:r>
            <a:r>
              <a:rPr lang="en-US" altLang="zh-CN" baseline="30000" dirty="0"/>
              <a:t>1.59</a:t>
            </a:r>
            <a:r>
              <a:rPr lang="en-US" altLang="zh-CN" dirty="0"/>
              <a:t>)</a:t>
            </a:r>
          </a:p>
          <a:p>
            <a:endParaRPr lang="zh-CN" altLang="en-US" dirty="0"/>
          </a:p>
        </p:txBody>
      </p:sp>
      <p:sp>
        <p:nvSpPr>
          <p:cNvPr id="27" name="Text Box 9">
            <a:extLst>
              <a:ext uri="{FF2B5EF4-FFF2-40B4-BE49-F238E27FC236}">
                <a16:creationId xmlns:a16="http://schemas.microsoft.com/office/drawing/2014/main" id="{45962ED3-1B1F-433B-8216-E7381269A32B}"/>
              </a:ext>
            </a:extLst>
          </p:cNvPr>
          <p:cNvSpPr txBox="1"/>
          <p:nvPr/>
        </p:nvSpPr>
        <p:spPr>
          <a:xfrm>
            <a:off x="1440869" y="5551785"/>
            <a:ext cx="8569325" cy="708025"/>
          </a:xfrm>
          <a:prstGeom prst="rect">
            <a:avLst/>
          </a:prstGeom>
          <a:solidFill>
            <a:schemeClr val="accent2">
              <a:lumMod val="20000"/>
              <a:lumOff val="80000"/>
            </a:schemeClr>
          </a:solidFill>
          <a:ln w="635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细节问题</a:t>
            </a:r>
            <a:r>
              <a:rPr kumimoji="0"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：两个</a:t>
            </a:r>
            <a:r>
              <a:rPr kumimoji="0" lang="en-US" altLang="zh-CN"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XY</a:t>
            </a:r>
            <a:r>
              <a:rPr kumimoji="0"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的复杂度都是</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O(n</a:t>
            </a:r>
            <a:r>
              <a:rPr kumimoji="0" lang="en-US" altLang="zh-CN" sz="2000" b="0" i="0" u="none" strike="noStrike" kern="0" cap="none" spc="0" normalizeH="0" baseline="30000" noProof="0" dirty="0">
                <a:ln>
                  <a:noFill/>
                </a:ln>
                <a:solidFill>
                  <a:srgbClr val="000000"/>
                </a:solidFill>
                <a:effectLst/>
                <a:uLnTx/>
                <a:uFillTx/>
                <a:latin typeface="Arial" panose="020B0604020202020204" pitchFamily="34" charset="0"/>
                <a:ea typeface="楷体_GB2312" pitchFamily="49" charset="-122"/>
                <a:cs typeface="+mn-cs"/>
              </a:rPr>
              <a:t>log3</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0"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，但考虑到</a:t>
            </a:r>
            <a:r>
              <a:rPr kumimoji="0" lang="en-US" altLang="zh-CN" sz="2000" b="0" i="0" u="none" strike="noStrike" kern="0" cap="none" spc="0" normalizeH="0" baseline="0" noProof="0" dirty="0" err="1">
                <a:ln>
                  <a:noFill/>
                </a:ln>
                <a:solidFill>
                  <a:srgbClr val="000000"/>
                </a:solidFill>
                <a:effectLst/>
                <a:uLnTx/>
                <a:uFillTx/>
                <a:latin typeface="楷体_GB2312" pitchFamily="49" charset="-122"/>
                <a:ea typeface="楷体_GB2312" pitchFamily="49" charset="-122"/>
                <a:cs typeface="+mn-cs"/>
              </a:rPr>
              <a:t>a+b,d+c</a:t>
            </a:r>
            <a:r>
              <a:rPr kumimoji="0"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可能得到</a:t>
            </a:r>
            <a:r>
              <a:rPr kumimoji="0" lang="en-US" altLang="zh-CN"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m+1</a:t>
            </a:r>
            <a:r>
              <a:rPr kumimoji="0"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位（</a:t>
            </a:r>
            <a:r>
              <a:rPr kumimoji="0" lang="zh-CN" altLang="en-US" sz="2000" b="0" i="0" u="none" strike="noStrike" kern="0" cap="none" spc="0" normalizeH="0" baseline="0" noProof="0" dirty="0">
                <a:ln>
                  <a:noFill/>
                </a:ln>
                <a:solidFill>
                  <a:srgbClr val="C00000"/>
                </a:solidFill>
                <a:effectLst/>
                <a:uLnTx/>
                <a:uFillTx/>
                <a:latin typeface="楷体_GB2312" pitchFamily="49" charset="-122"/>
                <a:ea typeface="楷体_GB2312" pitchFamily="49" charset="-122"/>
                <a:cs typeface="+mn-cs"/>
              </a:rPr>
              <a:t>有进位</a:t>
            </a:r>
            <a:r>
              <a:rPr kumimoji="0"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）的结果，使问题的规模变大，故不选择第</a:t>
            </a:r>
            <a:r>
              <a:rPr kumimoji="0" lang="en-US" altLang="zh-CN"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2</a:t>
            </a:r>
            <a:r>
              <a:rPr kumimoji="0" lang="zh-CN" altLang="en-US" sz="2000" b="0"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rPr>
              <a:t>种方案。</a:t>
            </a:r>
          </a:p>
        </p:txBody>
      </p:sp>
    </p:spTree>
    <p:extLst>
      <p:ext uri="{BB962C8B-B14F-4D97-AF65-F5344CB8AC3E}">
        <p14:creationId xmlns:p14="http://schemas.microsoft.com/office/powerpoint/2010/main" val="19512582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wipe(down)">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wipe(down)">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wipe(down)">
                                      <p:cBhvr>
                                        <p:cTn id="17" dur="500"/>
                                        <p:tgtEl>
                                          <p:spTgt spid="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16" presetClass="entr" presetSubtype="21"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arn(inVertical)">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down)">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animBg="1"/>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73636"/>
            <a:ext cx="10992465" cy="5863688"/>
            <a:chOff x="4262511" y="828227"/>
            <a:chExt cx="2321170" cy="5396726"/>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066448" y="748575"/>
            <a:ext cx="405910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3-4】</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大整数乘法</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16" name="Rectangle 7">
            <a:extLst>
              <a:ext uri="{FF2B5EF4-FFF2-40B4-BE49-F238E27FC236}">
                <a16:creationId xmlns:a16="http://schemas.microsoft.com/office/drawing/2014/main" id="{71F3B946-E4C6-4730-AD1A-1DFAD9C1DC7C}"/>
              </a:ext>
            </a:extLst>
          </p:cNvPr>
          <p:cNvSpPr/>
          <p:nvPr/>
        </p:nvSpPr>
        <p:spPr>
          <a:xfrm>
            <a:off x="7989588" y="2904240"/>
            <a:ext cx="2209800" cy="1795463"/>
          </a:xfrm>
          <a:prstGeom prst="rect">
            <a:avLst/>
          </a:prstGeom>
          <a:noFill/>
          <a:ln w="9525" cap="flat" cmpd="sng">
            <a:solidFill>
              <a:srgbClr val="0000FF"/>
            </a:solidFill>
            <a:prstDash val="solid"/>
            <a:miter/>
            <a:headEnd type="none" w="med" len="med"/>
            <a:tailEnd type="none" w="med" len="med"/>
          </a:ln>
        </p:spPr>
        <p:txBody>
          <a:bodyPr lIns="90000" tIns="46800" rIns="90000" bIns="4680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fontAlgn="b">
              <a:lnSpc>
                <a:spcPct val="120000"/>
              </a:lnSpc>
              <a:spcBef>
                <a:spcPct val="0"/>
              </a:spcBef>
              <a:buClrTx/>
              <a:buFontTx/>
              <a:buNone/>
            </a:pPr>
            <a:r>
              <a:rPr lang="zh-CN" altLang="en-US" b="0" dirty="0">
                <a:solidFill>
                  <a:srgbClr val="0000FF"/>
                </a:solidFill>
                <a:latin typeface="微软雅黑" panose="020B0503020204020204" pitchFamily="34" charset="-122"/>
                <a:ea typeface="微软雅黑" panose="020B0503020204020204" pitchFamily="34" charset="-122"/>
              </a:rPr>
              <a:t>二进制大整数乘法同样可应用于十进制大整数的乘法</a:t>
            </a:r>
            <a:r>
              <a:rPr lang="en-US" altLang="zh-CN" b="0" dirty="0">
                <a:solidFill>
                  <a:srgbClr val="0000FF"/>
                </a:solidFill>
                <a:latin typeface="微软雅黑" panose="020B0503020204020204" pitchFamily="34" charset="-122"/>
                <a:ea typeface="微软雅黑" panose="020B0503020204020204" pitchFamily="34" charset="-122"/>
              </a:rPr>
              <a:t>.</a:t>
            </a:r>
          </a:p>
        </p:txBody>
      </p:sp>
      <p:grpSp>
        <p:nvGrpSpPr>
          <p:cNvPr id="2" name="组合 1"/>
          <p:cNvGrpSpPr/>
          <p:nvPr/>
        </p:nvGrpSpPr>
        <p:grpSpPr>
          <a:xfrm>
            <a:off x="1841528" y="1905836"/>
            <a:ext cx="6499416" cy="4445136"/>
            <a:chOff x="1841528" y="1905836"/>
            <a:chExt cx="6499416" cy="4445136"/>
          </a:xfrm>
        </p:grpSpPr>
        <p:sp>
          <p:nvSpPr>
            <p:cNvPr id="13" name="Rectangle 2">
              <a:extLst>
                <a:ext uri="{FF2B5EF4-FFF2-40B4-BE49-F238E27FC236}">
                  <a16:creationId xmlns:a16="http://schemas.microsoft.com/office/drawing/2014/main" id="{09F7F698-DC8C-4FDE-A11B-445BFFD8337A}"/>
                </a:ext>
              </a:extLst>
            </p:cNvPr>
            <p:cNvSpPr/>
            <p:nvPr/>
          </p:nvSpPr>
          <p:spPr>
            <a:xfrm>
              <a:off x="1841528" y="1912320"/>
              <a:ext cx="5174941" cy="4438652"/>
            </a:xfrm>
            <a:prstGeom prst="rect">
              <a:avLst/>
            </a:prstGeom>
            <a:noFill/>
            <a:ln w="9525">
              <a:noFill/>
            </a:ln>
          </p:spPr>
          <p:txBody>
            <a:bodyPr wrap="square" lIns="90000" tIns="46800" rIns="90000" bIns="4680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indent="0">
                <a:lnSpc>
                  <a:spcPct val="105000"/>
                </a:lnSpc>
                <a:spcBef>
                  <a:spcPct val="0"/>
                </a:spcBef>
                <a:buClrTx/>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function MULT(</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X,Y,n</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p>
            <a:p>
              <a:pPr marL="0" indent="0">
                <a:lnSpc>
                  <a:spcPct val="105000"/>
                </a:lnSpc>
                <a:spcBef>
                  <a:spcPct val="0"/>
                </a:spcBef>
                <a:buClrTx/>
                <a:buNone/>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S=SIGN(X)*SIGN(Y)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lvl="0" indent="0">
                <a:lnSpc>
                  <a:spcPct val="105000"/>
                </a:lnSpc>
                <a:spcBef>
                  <a:spcPct val="0"/>
                </a:spcBef>
                <a:buClrTx/>
                <a:buFontTx/>
                <a:buNone/>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 = ABS(X)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Y = ABS(Y)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lvl="0" indent="0">
                <a:lnSpc>
                  <a:spcPct val="105000"/>
                </a:lnSpc>
                <a:spcBef>
                  <a:spcPct val="0"/>
                </a:spcBef>
                <a:buClrTx/>
                <a:buFontTx/>
                <a:buNone/>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if n==l then</a:t>
              </a:r>
            </a:p>
            <a:p>
              <a:pPr marL="0" lvl="0" indent="0">
                <a:lnSpc>
                  <a:spcPct val="105000"/>
                </a:lnSpc>
                <a:spcBef>
                  <a:spcPct val="0"/>
                </a:spcBef>
                <a:buClrTx/>
                <a:buFontTx/>
                <a:buNone/>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if (X==1) and (Y==1)  then  return(S)</a:t>
              </a:r>
            </a:p>
            <a:p>
              <a:pPr marL="0" lvl="0" indent="0">
                <a:lnSpc>
                  <a:spcPct val="105000"/>
                </a:lnSpc>
                <a:spcBef>
                  <a:spcPct val="0"/>
                </a:spcBef>
                <a:buClrTx/>
                <a:buFontTx/>
                <a:buNone/>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else return(0)</a:t>
              </a:r>
            </a:p>
            <a:p>
              <a:pPr marL="0" lvl="0" indent="0">
                <a:lnSpc>
                  <a:spcPct val="105000"/>
                </a:lnSpc>
                <a:spcBef>
                  <a:spcPct val="0"/>
                </a:spcBef>
                <a:buClrTx/>
                <a:buFontTx/>
                <a:buNone/>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else { A = 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的左边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位；</a:t>
              </a:r>
            </a:p>
            <a:p>
              <a:pPr marL="0" lvl="0" indent="0">
                <a:lnSpc>
                  <a:spcPct val="105000"/>
                </a:lnSpc>
                <a:spcBef>
                  <a:spcPct val="0"/>
                </a:spcBef>
                <a:buClrTx/>
                <a:buFontTx/>
                <a:buNone/>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 = 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的右边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位；</a:t>
              </a:r>
            </a:p>
            <a:p>
              <a:pPr marL="0" lvl="0" indent="0">
                <a:lnSpc>
                  <a:spcPct val="105000"/>
                </a:lnSpc>
                <a:spcBef>
                  <a:spcPct val="0"/>
                </a:spcBef>
                <a:buClrTx/>
                <a:buFontTx/>
                <a:buNone/>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 = 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的左边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位；</a:t>
              </a:r>
            </a:p>
            <a:p>
              <a:pPr marL="0" lvl="0" indent="0">
                <a:lnSpc>
                  <a:spcPct val="105000"/>
                </a:lnSpc>
                <a:spcBef>
                  <a:spcPct val="0"/>
                </a:spcBef>
                <a:buClrTx/>
                <a:buFontTx/>
                <a:buNone/>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 = 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的右边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位；</a:t>
              </a:r>
            </a:p>
            <a:p>
              <a:pPr marL="0" lvl="0" indent="0">
                <a:lnSpc>
                  <a:spcPct val="105000"/>
                </a:lnSpc>
                <a:spcBef>
                  <a:spcPct val="0"/>
                </a:spcBef>
                <a:buClrTx/>
                <a:buFontTx/>
                <a:buNone/>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m1 = MULT(A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lvl="0" indent="0">
                <a:lnSpc>
                  <a:spcPct val="105000"/>
                </a:lnSpc>
                <a:spcBef>
                  <a:spcPct val="0"/>
                </a:spcBef>
                <a:buClrTx/>
                <a:buFontTx/>
                <a:buNone/>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m2 = MULT(A-B,D-C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lvl="0" indent="0">
                <a:lnSpc>
                  <a:spcPct val="105000"/>
                </a:lnSpc>
                <a:spcBef>
                  <a:spcPct val="0"/>
                </a:spcBef>
                <a:buClrTx/>
                <a:buFontTx/>
                <a:buNone/>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m3 = MULT(B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lvl="0" indent="0">
                <a:lnSpc>
                  <a:spcPct val="105000"/>
                </a:lnSpc>
                <a:spcBef>
                  <a:spcPct val="0"/>
                </a:spcBef>
                <a:buClrTx/>
                <a:buFontTx/>
                <a:buNone/>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 = S*(m1*2</a:t>
              </a:r>
              <a:r>
                <a:rPr lang="en-US" altLang="zh-CN" sz="1800" b="0"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+(m1+m2+m3)*2</a:t>
              </a:r>
              <a:r>
                <a:rPr lang="en-US" altLang="zh-CN" sz="1800" b="0" baseline="30000" dirty="0">
                  <a:latin typeface="Times New Roman" panose="02020603050405020304" pitchFamily="18" charset="0"/>
                  <a:ea typeface="微软雅黑" panose="020B0503020204020204" pitchFamily="34" charset="-122"/>
                  <a:cs typeface="Times New Roman" panose="02020603050405020304" pitchFamily="18" charset="0"/>
                </a:rPr>
                <a:t>n/2</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+m3)</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lvl="0" indent="0">
                <a:lnSpc>
                  <a:spcPct val="105000"/>
                </a:lnSpc>
                <a:spcBef>
                  <a:spcPct val="0"/>
                </a:spcBef>
                <a:buClrTx/>
                <a:buFontTx/>
                <a:buNone/>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return (S) }}</a:t>
              </a:r>
            </a:p>
          </p:txBody>
        </p:sp>
        <p:sp>
          <p:nvSpPr>
            <p:cNvPr id="14" name="Rectangle 3">
              <a:extLst>
                <a:ext uri="{FF2B5EF4-FFF2-40B4-BE49-F238E27FC236}">
                  <a16:creationId xmlns:a16="http://schemas.microsoft.com/office/drawing/2014/main" id="{D7963D6A-8B82-44F4-9F04-DB0D4108C6FF}"/>
                </a:ext>
              </a:extLst>
            </p:cNvPr>
            <p:cNvSpPr/>
            <p:nvPr/>
          </p:nvSpPr>
          <p:spPr>
            <a:xfrm>
              <a:off x="4428998" y="1905836"/>
              <a:ext cx="3911946" cy="377477"/>
            </a:xfrm>
            <a:prstGeom prst="rect">
              <a:avLst/>
            </a:prstGeom>
            <a:noFill/>
            <a:ln w="9525">
              <a:noFill/>
            </a:ln>
          </p:spPr>
          <p:txBody>
            <a:bodyPr wrap="none" lIns="90000" tIns="46800" rIns="90000" bIns="4680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fontAlgn="b">
                <a:lnSpc>
                  <a:spcPct val="140000"/>
                </a:lnSpc>
                <a:spcBef>
                  <a:spcPct val="0"/>
                </a:spcBef>
                <a:buClrTx/>
                <a:buFontTx/>
                <a:buNone/>
              </a:pPr>
              <a:r>
                <a:rPr lang="en-US" altLang="zh-CN" sz="1600" dirty="0">
                  <a:solidFill>
                    <a:srgbClr val="990000"/>
                  </a:solidFill>
                  <a:latin typeface="Century Schoolbook" panose="02040604050505020304" pitchFamily="18" charset="0"/>
                  <a:ea typeface="华文隶书" panose="02010800040101010101" pitchFamily="2" charset="-122"/>
                </a:rPr>
                <a:t>// </a:t>
              </a:r>
              <a:r>
                <a:rPr lang="en-US" altLang="zh-CN" sz="1600" dirty="0">
                  <a:solidFill>
                    <a:srgbClr val="990000"/>
                  </a:solidFill>
                  <a:latin typeface="Century Schoolbook" panose="02040604050505020304" pitchFamily="18" charset="0"/>
                  <a:ea typeface="楷体_GB2312" pitchFamily="49" charset="-122"/>
                </a:rPr>
                <a:t>X,Y</a:t>
              </a:r>
              <a:r>
                <a:rPr lang="zh-CN" altLang="en-US" sz="1600" dirty="0">
                  <a:solidFill>
                    <a:srgbClr val="990000"/>
                  </a:solidFill>
                  <a:latin typeface="Century Schoolbook" panose="02040604050505020304" pitchFamily="18" charset="0"/>
                  <a:ea typeface="楷体_GB2312" pitchFamily="49" charset="-122"/>
                </a:rPr>
                <a:t>为</a:t>
              </a:r>
              <a:r>
                <a:rPr lang="en-US" altLang="zh-CN" sz="1600" dirty="0">
                  <a:solidFill>
                    <a:srgbClr val="990000"/>
                  </a:solidFill>
                  <a:latin typeface="Century Schoolbook" panose="02040604050505020304" pitchFamily="18" charset="0"/>
                  <a:ea typeface="楷体_GB2312" pitchFamily="49" charset="-122"/>
                </a:rPr>
                <a:t>2</a:t>
              </a:r>
              <a:r>
                <a:rPr lang="zh-CN" altLang="en-US" sz="1600" dirty="0">
                  <a:solidFill>
                    <a:srgbClr val="990000"/>
                  </a:solidFill>
                  <a:latin typeface="Century Schoolbook" panose="02040604050505020304" pitchFamily="18" charset="0"/>
                  <a:ea typeface="楷体_GB2312" pitchFamily="49" charset="-122"/>
                </a:rPr>
                <a:t>个小于</a:t>
              </a:r>
              <a:r>
                <a:rPr lang="en-US" altLang="zh-CN" sz="1600" dirty="0">
                  <a:solidFill>
                    <a:srgbClr val="990000"/>
                  </a:solidFill>
                  <a:latin typeface="Century Schoolbook" panose="02040604050505020304" pitchFamily="18" charset="0"/>
                  <a:ea typeface="楷体_GB2312" pitchFamily="49" charset="-122"/>
                </a:rPr>
                <a:t>2</a:t>
              </a:r>
              <a:r>
                <a:rPr lang="en-US" altLang="zh-CN" sz="1600" baseline="30000" dirty="0">
                  <a:solidFill>
                    <a:srgbClr val="990000"/>
                  </a:solidFill>
                  <a:latin typeface="Century Schoolbook" panose="02040604050505020304" pitchFamily="18" charset="0"/>
                  <a:ea typeface="楷体_GB2312" pitchFamily="49" charset="-122"/>
                </a:rPr>
                <a:t>n</a:t>
              </a:r>
              <a:r>
                <a:rPr lang="zh-CN" altLang="en-US" sz="1600" dirty="0">
                  <a:solidFill>
                    <a:srgbClr val="990000"/>
                  </a:solidFill>
                  <a:latin typeface="Century Schoolbook" panose="02040604050505020304" pitchFamily="18" charset="0"/>
                  <a:ea typeface="楷体_GB2312" pitchFamily="49" charset="-122"/>
                </a:rPr>
                <a:t>的二进制整数，</a:t>
              </a:r>
              <a:r>
                <a:rPr lang="en-US" altLang="zh-CN" sz="1600" dirty="0">
                  <a:solidFill>
                    <a:srgbClr val="990000"/>
                  </a:solidFill>
                  <a:latin typeface="Century Schoolbook" panose="02040604050505020304" pitchFamily="18" charset="0"/>
                  <a:ea typeface="楷体_GB2312" pitchFamily="49" charset="-122"/>
                </a:rPr>
                <a:t>S=XY</a:t>
              </a:r>
              <a:r>
                <a:rPr lang="zh-CN" altLang="en-US" sz="1600" dirty="0">
                  <a:solidFill>
                    <a:srgbClr val="990000"/>
                  </a:solidFill>
                  <a:latin typeface="Century Schoolbook" panose="02040604050505020304" pitchFamily="18" charset="0"/>
                  <a:ea typeface="楷体_GB2312" pitchFamily="49" charset="-122"/>
                </a:rPr>
                <a:t> </a:t>
              </a:r>
              <a:endParaRPr lang="en-US" altLang="zh-CN" sz="1600" dirty="0">
                <a:solidFill>
                  <a:srgbClr val="990000"/>
                </a:solidFill>
                <a:latin typeface="Century Schoolbook" panose="02040604050505020304" pitchFamily="18" charset="0"/>
                <a:ea typeface="华文隶书" panose="02010800040101010101" pitchFamily="2" charset="-122"/>
              </a:endParaRPr>
            </a:p>
          </p:txBody>
        </p:sp>
        <p:sp>
          <p:nvSpPr>
            <p:cNvPr id="17" name="AutoShape 9">
              <a:extLst>
                <a:ext uri="{FF2B5EF4-FFF2-40B4-BE49-F238E27FC236}">
                  <a16:creationId xmlns:a16="http://schemas.microsoft.com/office/drawing/2014/main" id="{BE2B76F4-D6A7-46BF-8FE2-05BB07A47C4F}"/>
                </a:ext>
              </a:extLst>
            </p:cNvPr>
            <p:cNvSpPr/>
            <p:nvPr/>
          </p:nvSpPr>
          <p:spPr>
            <a:xfrm>
              <a:off x="5738288" y="5012525"/>
              <a:ext cx="2028825" cy="420688"/>
            </a:xfrm>
            <a:prstGeom prst="wedgeRectCallout">
              <a:avLst>
                <a:gd name="adj1" fmla="val -44130"/>
                <a:gd name="adj2" fmla="val -122829"/>
              </a:avLst>
            </a:prstGeom>
            <a:noFill/>
            <a:ln w="28575">
              <a:noFill/>
            </a:ln>
          </p:spPr>
          <p:txBody>
            <a:bodyPr wrap="none" lIns="90000" tIns="46800" rIns="90000" bIns="46800" anchor="ct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algn="ctr" fontAlgn="b">
                <a:lnSpc>
                  <a:spcPct val="90000"/>
                </a:lnSpc>
                <a:spcBef>
                  <a:spcPct val="0"/>
                </a:spcBef>
                <a:buClrTx/>
                <a:buFontTx/>
                <a:buNone/>
              </a:pPr>
              <a:r>
                <a:rPr lang="zh-CN" altLang="en-US" sz="1600">
                  <a:solidFill>
                    <a:srgbClr val="990000"/>
                  </a:solidFill>
                  <a:latin typeface="Arial" panose="020B0604020202020204" pitchFamily="34" charset="0"/>
                  <a:ea typeface="楷体_GB2312" pitchFamily="49" charset="-122"/>
                </a:rPr>
                <a:t>存放三个乘积</a:t>
              </a:r>
              <a:endParaRPr lang="zh-CN" altLang="en-US" sz="1600">
                <a:solidFill>
                  <a:srgbClr val="990000"/>
                </a:solidFill>
                <a:latin typeface="Arial" panose="020B0604020202020204" pitchFamily="34" charset="0"/>
                <a:ea typeface="华文隶书" panose="02010800040101010101" pitchFamily="2" charset="-122"/>
              </a:endParaRPr>
            </a:p>
          </p:txBody>
        </p:sp>
        <p:sp>
          <p:nvSpPr>
            <p:cNvPr id="18" name="AutoShape 10">
              <a:extLst>
                <a:ext uri="{FF2B5EF4-FFF2-40B4-BE49-F238E27FC236}">
                  <a16:creationId xmlns:a16="http://schemas.microsoft.com/office/drawing/2014/main" id="{96A5205C-93C2-4121-8138-120528B6B384}"/>
                </a:ext>
              </a:extLst>
            </p:cNvPr>
            <p:cNvSpPr/>
            <p:nvPr/>
          </p:nvSpPr>
          <p:spPr>
            <a:xfrm>
              <a:off x="5666851" y="4806150"/>
              <a:ext cx="152400" cy="838200"/>
            </a:xfrm>
            <a:prstGeom prst="rightBrace">
              <a:avLst>
                <a:gd name="adj1" fmla="val 45833"/>
                <a:gd name="adj2" fmla="val 50000"/>
              </a:avLst>
            </a:prstGeom>
            <a:noFill/>
            <a:ln w="28575" cap="flat" cmpd="sng">
              <a:solidFill>
                <a:srgbClr val="990000"/>
              </a:solidFill>
              <a:prstDash val="solid"/>
              <a:headEnd type="none" w="med" len="med"/>
              <a:tailEnd type="none" w="med" len="med"/>
            </a:ln>
          </p:spPr>
          <p:txBody>
            <a:bodyPr lIns="90000" tIns="46800" rIns="90000" bIns="46800" anchor="ct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a:spcBef>
                  <a:spcPct val="0"/>
                </a:spcBef>
                <a:buClrTx/>
                <a:buFontTx/>
                <a:buNone/>
              </a:pPr>
              <a:endParaRPr lang="zh-CN" altLang="en-US" sz="1600" b="0">
                <a:latin typeface="Arial" panose="020B0604020202020204" pitchFamily="34" charset="0"/>
                <a:ea typeface="华文隶书" panose="02010800040101010101" pitchFamily="2" charset="-122"/>
              </a:endParaRPr>
            </a:p>
          </p:txBody>
        </p:sp>
        <p:sp>
          <p:nvSpPr>
            <p:cNvPr id="22" name="AutoShape 8">
              <a:extLst>
                <a:ext uri="{FF2B5EF4-FFF2-40B4-BE49-F238E27FC236}">
                  <a16:creationId xmlns:a16="http://schemas.microsoft.com/office/drawing/2014/main" id="{EFCE841D-9D7A-47B5-817F-18392BFEC084}"/>
                </a:ext>
              </a:extLst>
            </p:cNvPr>
            <p:cNvSpPr/>
            <p:nvPr/>
          </p:nvSpPr>
          <p:spPr>
            <a:xfrm>
              <a:off x="4180747" y="2252894"/>
              <a:ext cx="2028825" cy="316113"/>
            </a:xfrm>
            <a:prstGeom prst="wedgeRectCallout">
              <a:avLst>
                <a:gd name="adj1" fmla="val -47755"/>
                <a:gd name="adj2" fmla="val 3583"/>
              </a:avLst>
            </a:prstGeom>
            <a:no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algn="ctr" fontAlgn="b">
                <a:lnSpc>
                  <a:spcPct val="90000"/>
                </a:lnSpc>
                <a:spcBef>
                  <a:spcPct val="0"/>
                </a:spcBef>
                <a:buClrTx/>
                <a:buFontTx/>
                <a:buNone/>
              </a:pPr>
              <a:r>
                <a:rPr lang="en-US" altLang="zh-CN" sz="1600" dirty="0">
                  <a:solidFill>
                    <a:srgbClr val="990000"/>
                  </a:solidFill>
                  <a:latin typeface="Arial" panose="020B0604020202020204" pitchFamily="34" charset="0"/>
                  <a:ea typeface="楷体_GB2312" pitchFamily="49" charset="-122"/>
                </a:rPr>
                <a:t>// </a:t>
              </a:r>
              <a:r>
                <a:rPr lang="zh-CN" altLang="en-US" sz="1600" dirty="0">
                  <a:solidFill>
                    <a:srgbClr val="990000"/>
                  </a:solidFill>
                  <a:latin typeface="Arial" panose="020B0604020202020204" pitchFamily="34" charset="0"/>
                  <a:ea typeface="楷体_GB2312" pitchFamily="49" charset="-122"/>
                </a:rPr>
                <a:t>存放</a:t>
              </a:r>
              <a:r>
                <a:rPr lang="en-US" altLang="zh-CN" sz="1600" dirty="0">
                  <a:solidFill>
                    <a:srgbClr val="990000"/>
                  </a:solidFill>
                  <a:latin typeface="Arial" panose="020B0604020202020204" pitchFamily="34" charset="0"/>
                  <a:ea typeface="楷体_GB2312" pitchFamily="49" charset="-122"/>
                </a:rPr>
                <a:t>XY</a:t>
              </a:r>
              <a:r>
                <a:rPr lang="zh-CN" altLang="en-US" sz="1600" dirty="0">
                  <a:solidFill>
                    <a:srgbClr val="990000"/>
                  </a:solidFill>
                  <a:latin typeface="Arial" panose="020B0604020202020204" pitchFamily="34" charset="0"/>
                  <a:ea typeface="楷体_GB2312" pitchFamily="49" charset="-122"/>
                </a:rPr>
                <a:t>的符号</a:t>
              </a:r>
              <a:endParaRPr lang="zh-CN" altLang="en-US" sz="1600" dirty="0">
                <a:solidFill>
                  <a:srgbClr val="990000"/>
                </a:solidFill>
                <a:latin typeface="Arial" panose="020B0604020202020204" pitchFamily="34" charset="0"/>
                <a:ea typeface="华文隶书" panose="02010800040101010101" pitchFamily="2" charset="-122"/>
              </a:endParaRPr>
            </a:p>
          </p:txBody>
        </p:sp>
      </p:grpSp>
    </p:spTree>
    <p:extLst>
      <p:ext uri="{BB962C8B-B14F-4D97-AF65-F5344CB8AC3E}">
        <p14:creationId xmlns:p14="http://schemas.microsoft.com/office/powerpoint/2010/main" val="9259166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99767" y="673636"/>
            <a:ext cx="10992465" cy="5863688"/>
            <a:chOff x="4262511" y="828227"/>
            <a:chExt cx="2321170" cy="5396726"/>
          </a:xfrm>
        </p:grpSpPr>
        <p:sp>
          <p:nvSpPr>
            <p:cNvPr id="20" name="矩形 19"/>
            <p:cNvSpPr/>
            <p:nvPr/>
          </p:nvSpPr>
          <p:spPr>
            <a:xfrm>
              <a:off x="426251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560694" y="828227"/>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a:spLocks noChangeArrowheads="1"/>
          </p:cNvSpPr>
          <p:nvPr/>
        </p:nvSpPr>
        <p:spPr bwMode="auto">
          <a:xfrm>
            <a:off x="4066448" y="748575"/>
            <a:ext cx="405910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3-4】</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大整数乘法</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12" name="Text Box 3">
            <a:extLst>
              <a:ext uri="{FF2B5EF4-FFF2-40B4-BE49-F238E27FC236}">
                <a16:creationId xmlns:a16="http://schemas.microsoft.com/office/drawing/2014/main" id="{DB59B2C9-B740-4632-918D-A565B5E55AAE}"/>
              </a:ext>
            </a:extLst>
          </p:cNvPr>
          <p:cNvSpPr txBox="1"/>
          <p:nvPr/>
        </p:nvSpPr>
        <p:spPr>
          <a:xfrm>
            <a:off x="1385081" y="1931987"/>
            <a:ext cx="8642350" cy="457200"/>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eaLnBrk="1" hangingPunct="1">
              <a:spcBef>
                <a:spcPct val="0"/>
              </a:spcBef>
              <a:buClrTx/>
              <a:buFontTx/>
              <a:buNone/>
            </a:pPr>
            <a:r>
              <a:rPr lang="zh-CN" altLang="en-US" dirty="0">
                <a:latin typeface="楷体_GB2312" pitchFamily="49" charset="-122"/>
                <a:ea typeface="楷体_GB2312" pitchFamily="49" charset="-122"/>
              </a:rPr>
              <a:t>两个</a:t>
            </a:r>
            <a:r>
              <a:rPr lang="en-US" altLang="zh-CN" dirty="0">
                <a:latin typeface="楷体_GB2312" pitchFamily="49" charset="-122"/>
                <a:ea typeface="楷体_GB2312" pitchFamily="49" charset="-122"/>
              </a:rPr>
              <a:t>n</a:t>
            </a:r>
            <a:r>
              <a:rPr lang="zh-CN" altLang="en-US" dirty="0">
                <a:latin typeface="楷体_GB2312" pitchFamily="49" charset="-122"/>
                <a:ea typeface="楷体_GB2312" pitchFamily="49" charset="-122"/>
              </a:rPr>
              <a:t>位大整数的乘法运算方法比较</a:t>
            </a:r>
          </a:p>
        </p:txBody>
      </p:sp>
      <p:sp>
        <p:nvSpPr>
          <p:cNvPr id="15" name="Text Box 4">
            <a:extLst>
              <a:ext uri="{FF2B5EF4-FFF2-40B4-BE49-F238E27FC236}">
                <a16:creationId xmlns:a16="http://schemas.microsoft.com/office/drawing/2014/main" id="{9DD43D0D-D832-471B-A7EE-96947D529E11}"/>
              </a:ext>
            </a:extLst>
          </p:cNvPr>
          <p:cNvSpPr txBox="1"/>
          <p:nvPr/>
        </p:nvSpPr>
        <p:spPr>
          <a:xfrm>
            <a:off x="1500968" y="2389187"/>
            <a:ext cx="9621733" cy="1555750"/>
          </a:xfrm>
          <a:prstGeom prst="rect">
            <a:avLst/>
          </a:prstGeom>
          <a:noFill/>
          <a:ln w="6350">
            <a:noFill/>
          </a:ln>
        </p:spPr>
        <p:txBody>
          <a:bodyPr wrap="squar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eaLnBrk="1" hangingPunct="1">
              <a:spcBef>
                <a:spcPct val="0"/>
              </a:spcBef>
              <a:buClrTx/>
              <a:buChar char="u"/>
            </a:pPr>
            <a:r>
              <a:rPr lang="zh-CN" altLang="en-US" b="0" dirty="0">
                <a:latin typeface="Arial" panose="020B0604020202020204" pitchFamily="34" charset="0"/>
                <a:ea typeface="楷体_GB2312" pitchFamily="49" charset="-122"/>
              </a:rPr>
              <a:t>小学的方法：</a:t>
            </a:r>
            <a:r>
              <a:rPr lang="en-US" altLang="zh-CN" b="0" dirty="0">
                <a:latin typeface="Arial" panose="020B0604020202020204" pitchFamily="34" charset="0"/>
                <a:ea typeface="楷体_GB2312" pitchFamily="49" charset="-122"/>
              </a:rPr>
              <a:t>O(n</a:t>
            </a:r>
            <a:r>
              <a:rPr lang="en-US" altLang="zh-CN" b="0" baseline="30000" dirty="0">
                <a:latin typeface="Arial" panose="020B0604020202020204" pitchFamily="34" charset="0"/>
                <a:ea typeface="楷体_GB2312" pitchFamily="49" charset="-122"/>
              </a:rPr>
              <a:t>2</a:t>
            </a:r>
            <a:r>
              <a:rPr lang="en-US" altLang="zh-CN" b="0" dirty="0">
                <a:latin typeface="Arial" panose="020B0604020202020204" pitchFamily="34" charset="0"/>
                <a:ea typeface="楷体_GB2312" pitchFamily="49" charset="-122"/>
              </a:rPr>
              <a:t>)            </a:t>
            </a:r>
            <a:r>
              <a:rPr lang="en-US" altLang="zh-CN" sz="3600" dirty="0">
                <a:solidFill>
                  <a:srgbClr val="FF0000"/>
                </a:solidFill>
                <a:latin typeface="Arial" panose="020B0604020202020204" pitchFamily="34" charset="0"/>
                <a:ea typeface="楷体_GB2312" pitchFamily="49" charset="-122"/>
                <a:sym typeface="Wingdings" panose="05000000000000000000" pitchFamily="2" charset="2"/>
              </a:rPr>
              <a:t></a:t>
            </a:r>
            <a:r>
              <a:rPr lang="zh-CN" altLang="en-US" b="0" dirty="0">
                <a:solidFill>
                  <a:srgbClr val="FF0000"/>
                </a:solidFill>
                <a:latin typeface="Arial" panose="020B0604020202020204" pitchFamily="34" charset="0"/>
                <a:ea typeface="楷体_GB2312" pitchFamily="49" charset="-122"/>
                <a:sym typeface="Wingdings" panose="05000000000000000000" pitchFamily="2" charset="2"/>
              </a:rPr>
              <a:t>效率太低</a:t>
            </a:r>
          </a:p>
          <a:p>
            <a:pPr marL="0" lvl="0" indent="0" eaLnBrk="1" hangingPunct="1">
              <a:spcBef>
                <a:spcPct val="0"/>
              </a:spcBef>
              <a:buClrTx/>
              <a:buChar char="u"/>
            </a:pPr>
            <a:r>
              <a:rPr lang="zh-CN" altLang="en-US" b="0" dirty="0">
                <a:latin typeface="Arial" panose="020B0604020202020204" pitchFamily="34" charset="0"/>
                <a:ea typeface="楷体_GB2312" pitchFamily="49" charset="-122"/>
                <a:sym typeface="Wingdings" panose="05000000000000000000" pitchFamily="2" charset="2"/>
              </a:rPr>
              <a:t>分治法</a:t>
            </a:r>
            <a:r>
              <a:rPr lang="en-US" altLang="zh-CN" b="0" dirty="0">
                <a:latin typeface="Arial" panose="020B0604020202020204" pitchFamily="34" charset="0"/>
                <a:ea typeface="楷体_GB2312" pitchFamily="49" charset="-122"/>
                <a:sym typeface="Wingdings" panose="05000000000000000000" pitchFamily="2" charset="2"/>
              </a:rPr>
              <a:t>: O(n</a:t>
            </a:r>
            <a:r>
              <a:rPr lang="en-US" altLang="zh-CN" b="0" baseline="30000" dirty="0">
                <a:latin typeface="Arial" panose="020B0604020202020204" pitchFamily="34" charset="0"/>
                <a:ea typeface="楷体_GB2312" pitchFamily="49" charset="-122"/>
                <a:sym typeface="Wingdings" panose="05000000000000000000" pitchFamily="2" charset="2"/>
              </a:rPr>
              <a:t>1.59</a:t>
            </a:r>
            <a:r>
              <a:rPr lang="en-US" altLang="zh-CN" b="0" dirty="0">
                <a:latin typeface="Arial" panose="020B0604020202020204" pitchFamily="34" charset="0"/>
                <a:ea typeface="楷体_GB2312" pitchFamily="49" charset="-122"/>
                <a:sym typeface="Wingdings" panose="05000000000000000000" pitchFamily="2" charset="2"/>
              </a:rPr>
              <a:t>)                  </a:t>
            </a:r>
            <a:r>
              <a:rPr lang="en-US" altLang="zh-CN" sz="3600" dirty="0">
                <a:solidFill>
                  <a:srgbClr val="FF0000"/>
                </a:solidFill>
                <a:latin typeface="Arial" panose="020B0604020202020204" pitchFamily="34" charset="0"/>
                <a:ea typeface="楷体_GB2312" pitchFamily="49" charset="-122"/>
                <a:sym typeface="Wingdings" panose="05000000000000000000" pitchFamily="2" charset="2"/>
              </a:rPr>
              <a:t></a:t>
            </a:r>
            <a:r>
              <a:rPr lang="zh-CN" altLang="en-US" b="0" dirty="0">
                <a:solidFill>
                  <a:srgbClr val="FF0000"/>
                </a:solidFill>
                <a:latin typeface="Arial" panose="020B0604020202020204" pitchFamily="34" charset="0"/>
                <a:ea typeface="楷体_GB2312" pitchFamily="49" charset="-122"/>
                <a:sym typeface="Wingdings" panose="05000000000000000000" pitchFamily="2" charset="2"/>
              </a:rPr>
              <a:t>较大的改进</a:t>
            </a:r>
          </a:p>
          <a:p>
            <a:pPr marL="0" lvl="0" indent="0" eaLnBrk="1" hangingPunct="1">
              <a:spcBef>
                <a:spcPct val="0"/>
              </a:spcBef>
              <a:buClrTx/>
              <a:buChar char="u"/>
            </a:pPr>
            <a:r>
              <a:rPr lang="zh-CN" altLang="en-US" b="0" dirty="0">
                <a:latin typeface="Arial" panose="020B0604020202020204" pitchFamily="34" charset="0"/>
                <a:ea typeface="楷体_GB2312" pitchFamily="49" charset="-122"/>
                <a:sym typeface="Wingdings" panose="05000000000000000000" pitchFamily="2" charset="2"/>
              </a:rPr>
              <a:t>更快的方法</a:t>
            </a:r>
            <a:r>
              <a:rPr lang="en-US" altLang="zh-CN" b="0" dirty="0">
                <a:latin typeface="Arial" panose="020B0604020202020204" pitchFamily="34" charset="0"/>
                <a:ea typeface="楷体_GB2312" pitchFamily="49" charset="-122"/>
                <a:sym typeface="Wingdings" panose="05000000000000000000" pitchFamily="2" charset="2"/>
              </a:rPr>
              <a:t>??</a:t>
            </a:r>
          </a:p>
        </p:txBody>
      </p:sp>
      <p:sp>
        <p:nvSpPr>
          <p:cNvPr id="23" name="Text Box 5">
            <a:extLst>
              <a:ext uri="{FF2B5EF4-FFF2-40B4-BE49-F238E27FC236}">
                <a16:creationId xmlns:a16="http://schemas.microsoft.com/office/drawing/2014/main" id="{3B44E81B-3B98-4123-A9C1-01954F1EC1E6}"/>
              </a:ext>
            </a:extLst>
          </p:cNvPr>
          <p:cNvSpPr txBox="1"/>
          <p:nvPr/>
        </p:nvSpPr>
        <p:spPr>
          <a:xfrm>
            <a:off x="1500969" y="4203699"/>
            <a:ext cx="9621733" cy="1938992"/>
          </a:xfrm>
          <a:prstGeom prst="rect">
            <a:avLst/>
          </a:prstGeom>
          <a:noFill/>
          <a:ln w="50800" cap="flat" cmpd="sng">
            <a:solidFill>
              <a:schemeClr val="accent2"/>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stStyle>
          <a:p>
            <a:pPr marL="0" lvl="0" indent="0" eaLnBrk="1" hangingPunct="1">
              <a:spcBef>
                <a:spcPct val="0"/>
              </a:spcBef>
              <a:buClrTx/>
              <a:buChar char="Ø"/>
            </a:pPr>
            <a:r>
              <a:rPr lang="zh-CN" altLang="en-US" b="0" dirty="0">
                <a:latin typeface="Arial" panose="020B0604020202020204" pitchFamily="34" charset="0"/>
                <a:ea typeface="楷体_GB2312" pitchFamily="49" charset="-122"/>
              </a:rPr>
              <a:t>如果将大整数分成更多段，用更复杂的方式把它们组合起来，将有可能得到更优的算法。</a:t>
            </a:r>
          </a:p>
          <a:p>
            <a:pPr marL="0" lvl="0" indent="0" eaLnBrk="1" hangingPunct="1">
              <a:spcBef>
                <a:spcPct val="0"/>
              </a:spcBef>
              <a:buClrTx/>
              <a:buChar char="Ø"/>
            </a:pPr>
            <a:endParaRPr lang="zh-CN" altLang="en-US" b="0" dirty="0">
              <a:latin typeface="Arial" panose="020B0604020202020204" pitchFamily="34" charset="0"/>
              <a:ea typeface="楷体_GB2312" pitchFamily="49" charset="-122"/>
            </a:endParaRPr>
          </a:p>
          <a:p>
            <a:pPr marL="0" lvl="0" indent="0" eaLnBrk="1" hangingPunct="1">
              <a:spcBef>
                <a:spcPct val="0"/>
              </a:spcBef>
              <a:buClrTx/>
              <a:buChar char="Ø"/>
            </a:pPr>
            <a:r>
              <a:rPr lang="zh-CN" altLang="en-US" b="0" dirty="0">
                <a:latin typeface="Arial" panose="020B0604020202020204" pitchFamily="34" charset="0"/>
                <a:ea typeface="楷体_GB2312" pitchFamily="49" charset="-122"/>
              </a:rPr>
              <a:t>最终的，这个思想导致了</a:t>
            </a:r>
            <a:r>
              <a:rPr lang="zh-CN" altLang="en-US" dirty="0">
                <a:latin typeface="Arial" panose="020B0604020202020204" pitchFamily="34" charset="0"/>
                <a:ea typeface="黑体" panose="02010609060101010101" pitchFamily="49" charset="-122"/>
              </a:rPr>
              <a:t>快速傅利叶变换</a:t>
            </a:r>
            <a:r>
              <a:rPr lang="en-US" altLang="zh-CN" b="0" dirty="0">
                <a:latin typeface="Arial" panose="020B0604020202020204" pitchFamily="34" charset="0"/>
                <a:ea typeface="楷体_GB2312" pitchFamily="49" charset="-122"/>
              </a:rPr>
              <a:t>(Fast Fourier Transform)</a:t>
            </a:r>
            <a:r>
              <a:rPr lang="zh-CN" altLang="en-US" b="0" dirty="0">
                <a:latin typeface="Arial" panose="020B0604020202020204" pitchFamily="34" charset="0"/>
                <a:ea typeface="楷体_GB2312" pitchFamily="49" charset="-122"/>
              </a:rPr>
              <a:t>的产生。该方法也可以看作是一个复杂的分治算法。</a:t>
            </a:r>
          </a:p>
        </p:txBody>
      </p:sp>
    </p:spTree>
    <p:extLst>
      <p:ext uri="{BB962C8B-B14F-4D97-AF65-F5344CB8AC3E}">
        <p14:creationId xmlns:p14="http://schemas.microsoft.com/office/powerpoint/2010/main" val="35137980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2" grpId="0"/>
      <p:bldP spid="15" grpId="0"/>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362466" y="1762948"/>
            <a:ext cx="1467068"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3.5</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2608943" y="3520560"/>
            <a:ext cx="7172960" cy="64633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3600" dirty="0">
                <a:solidFill>
                  <a:schemeClr val="accent4"/>
                </a:solidFill>
                <a:effectLst>
                  <a:innerShdw blurRad="76200" dist="50800" dir="13500000">
                    <a:prstClr val="black">
                      <a:alpha val="50000"/>
                    </a:prstClr>
                  </a:innerShdw>
                </a:effectLst>
              </a:rPr>
              <a:t>非等分分治</a:t>
            </a:r>
          </a:p>
        </p:txBody>
      </p:sp>
      <p:sp>
        <p:nvSpPr>
          <p:cNvPr id="33" name="矩形 47"/>
          <p:cNvSpPr>
            <a:spLocks noChangeArrowheads="1"/>
          </p:cNvSpPr>
          <p:nvPr/>
        </p:nvSpPr>
        <p:spPr bwMode="auto">
          <a:xfrm>
            <a:off x="3674291" y="4533874"/>
            <a:ext cx="5042263"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2000" dirty="0">
                <a:solidFill>
                  <a:schemeClr val="tx1">
                    <a:lumMod val="75000"/>
                    <a:lumOff val="25000"/>
                  </a:schemeClr>
                </a:solidFill>
                <a:sym typeface="微软雅黑" pitchFamily="34" charset="-122"/>
              </a:rPr>
              <a:t>以上的例子都是用二分策略把问题分解为与原问题相似“相等”的子问题。下面看用“非等分二分法”解决问题的例子。</a:t>
            </a:r>
          </a:p>
        </p:txBody>
      </p:sp>
    </p:spTree>
    <p:extLst>
      <p:ext uri="{BB962C8B-B14F-4D97-AF65-F5344CB8AC3E}">
        <p14:creationId xmlns:p14="http://schemas.microsoft.com/office/powerpoint/2010/main" val="377966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350" fill="hold"/>
                                        <p:tgtEl>
                                          <p:spTgt spid="34"/>
                                        </p:tgtEl>
                                        <p:attrNameLst>
                                          <p:attrName>ppt_w</p:attrName>
                                        </p:attrNameLst>
                                      </p:cBhvr>
                                      <p:tavLst>
                                        <p:tav tm="0">
                                          <p:val>
                                            <p:strVal val="#ppt_w+.3"/>
                                          </p:val>
                                        </p:tav>
                                        <p:tav tm="100000">
                                          <p:val>
                                            <p:strVal val="#ppt_w"/>
                                          </p:val>
                                        </p:tav>
                                      </p:tavLst>
                                    </p:anim>
                                    <p:anim calcmode="lin" valueType="num">
                                      <p:cBhvr>
                                        <p:cTn id="8" dur="350" fill="hold"/>
                                        <p:tgtEl>
                                          <p:spTgt spid="34"/>
                                        </p:tgtEl>
                                        <p:attrNameLst>
                                          <p:attrName>ppt_h</p:attrName>
                                        </p:attrNameLst>
                                      </p:cBhvr>
                                      <p:tavLst>
                                        <p:tav tm="0">
                                          <p:val>
                                            <p:strVal val="#ppt_h"/>
                                          </p:val>
                                        </p:tav>
                                        <p:tav tm="100000">
                                          <p:val>
                                            <p:strVal val="#ppt_h"/>
                                          </p:val>
                                        </p:tav>
                                      </p:tavLst>
                                    </p:anim>
                                    <p:animEffect transition="in" filter="fade">
                                      <p:cBhvr>
                                        <p:cTn id="9" dur="350"/>
                                        <p:tgtEl>
                                          <p:spTgt spid="34"/>
                                        </p:tgtEl>
                                      </p:cBhvr>
                                    </p:animEffect>
                                  </p:childTnLst>
                                </p:cTn>
                              </p:par>
                            </p:childTnLst>
                          </p:cTn>
                        </p:par>
                        <p:par>
                          <p:cTn id="10" fill="hold">
                            <p:stCondLst>
                              <p:cond delay="350"/>
                            </p:stCondLst>
                            <p:childTnLst>
                              <p:par>
                                <p:cTn id="11" presetID="53" presetClass="entr" presetSubtype="16" fill="hold" grpId="0" nodeType="afterEffect">
                                  <p:stCondLst>
                                    <p:cond delay="25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100"/>
                            </p:stCondLst>
                            <p:childTnLst>
                              <p:par>
                                <p:cTn id="17" presetID="14" presetClass="entr" presetSubtype="1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500"/>
                                        <p:tgtEl>
                                          <p:spTgt spid="30"/>
                                        </p:tgtEl>
                                      </p:cBhvr>
                                    </p:animEffect>
                                  </p:childTnLst>
                                </p:cTn>
                              </p:par>
                            </p:childTnLst>
                          </p:cTn>
                        </p:par>
                        <p:par>
                          <p:cTn id="20" fill="hold">
                            <p:stCondLst>
                              <p:cond delay="1600"/>
                            </p:stCondLst>
                            <p:childTnLst>
                              <p:par>
                                <p:cTn id="21" presetID="14" presetClass="entr" presetSubtype="1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randombar(horizontal)">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2208213" y="476250"/>
            <a:ext cx="77724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eaLnBrk="0" hangingPunct="0">
              <a:defRPr sz="1600">
                <a:solidFill>
                  <a:schemeClr val="tx1"/>
                </a:solidFill>
                <a:latin typeface="Arial" panose="020B0604020202020204" pitchFamily="34" charset="0"/>
                <a:ea typeface="华文隶书" panose="02010800040101010101" pitchFamily="2" charset="-122"/>
              </a:defRPr>
            </a:lvl1pPr>
            <a:lvl2pPr marL="742950" indent="-285750" eaLnBrk="0" hangingPunct="0">
              <a:defRPr sz="1600">
                <a:solidFill>
                  <a:schemeClr val="tx1"/>
                </a:solidFill>
                <a:latin typeface="Arial" panose="020B0604020202020204" pitchFamily="34" charset="0"/>
                <a:ea typeface="华文隶书" panose="02010800040101010101" pitchFamily="2" charset="-122"/>
              </a:defRPr>
            </a:lvl2pPr>
            <a:lvl3pPr marL="1143000" indent="-228600" eaLnBrk="0" hangingPunct="0">
              <a:defRPr sz="1600">
                <a:solidFill>
                  <a:schemeClr val="tx1"/>
                </a:solidFill>
                <a:latin typeface="Arial" panose="020B0604020202020204" pitchFamily="34" charset="0"/>
                <a:ea typeface="华文隶书" panose="02010800040101010101" pitchFamily="2" charset="-122"/>
              </a:defRPr>
            </a:lvl3pPr>
            <a:lvl4pPr marL="1600200" indent="-228600" eaLnBrk="0" hangingPunct="0">
              <a:defRPr sz="1600">
                <a:solidFill>
                  <a:schemeClr val="tx1"/>
                </a:solidFill>
                <a:latin typeface="Arial" panose="020B0604020202020204" pitchFamily="34" charset="0"/>
                <a:ea typeface="华文隶书" panose="02010800040101010101" pitchFamily="2" charset="-122"/>
              </a:defRPr>
            </a:lvl4pPr>
            <a:lvl5pPr marL="2057400" indent="-228600" eaLnBrk="0" hangingPunct="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9pPr>
          </a:lstStyle>
          <a:p>
            <a:pPr algn="ctr">
              <a:lnSpc>
                <a:spcPct val="90000"/>
              </a:lnSpc>
              <a:buFont typeface="Arial" panose="020B0604020202020204" pitchFamily="34" charset="0"/>
              <a:buNone/>
              <a:defRPr/>
            </a:pPr>
            <a:r>
              <a:rPr lang="zh-CN" altLang="en-US" sz="3600" b="1" dirty="0">
                <a:ea typeface="华文中宋" panose="02010600040101010101" pitchFamily="2" charset="-122"/>
              </a:rPr>
              <a:t>知识回顾：</a:t>
            </a:r>
            <a:r>
              <a:rPr lang="en-US" altLang="en-US" sz="3600" b="1" dirty="0" err="1">
                <a:ea typeface="华文中宋" panose="02010600040101010101" pitchFamily="2" charset="-122"/>
              </a:rPr>
              <a:t>快速排序</a:t>
            </a:r>
            <a:endParaRPr lang="zh-CN" altLang="en-US" sz="3600" b="1" dirty="0">
              <a:ea typeface="华文中宋" panose="02010600040101010101" pitchFamily="2" charset="-122"/>
            </a:endParaRPr>
          </a:p>
        </p:txBody>
      </p:sp>
      <p:sp>
        <p:nvSpPr>
          <p:cNvPr id="31746" name="TextBox 1"/>
          <p:cNvSpPr txBox="1">
            <a:spLocks noChangeArrowheads="1"/>
          </p:cNvSpPr>
          <p:nvPr/>
        </p:nvSpPr>
        <p:spPr bwMode="auto">
          <a:xfrm>
            <a:off x="1893352" y="1555782"/>
            <a:ext cx="958622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19138">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zh-CN" altLang="en-US" dirty="0"/>
              <a:t>快速排序按以下三步进行：</a:t>
            </a:r>
            <a:endParaRPr lang="en-US" altLang="zh-CN" dirty="0"/>
          </a:p>
          <a:p>
            <a:pPr eaLnBrk="1" hangingPunct="1">
              <a:spcBef>
                <a:spcPct val="0"/>
              </a:spcBef>
              <a:buClrTx/>
              <a:buFontTx/>
              <a:buNone/>
            </a:pPr>
            <a:r>
              <a:rPr lang="zh-CN" altLang="en-US" dirty="0">
                <a:solidFill>
                  <a:srgbClr val="C00000"/>
                </a:solidFill>
              </a:rPr>
              <a:t>（</a:t>
            </a:r>
            <a:r>
              <a:rPr lang="en-US" altLang="zh-CN" dirty="0">
                <a:solidFill>
                  <a:srgbClr val="C00000"/>
                </a:solidFill>
              </a:rPr>
              <a:t>1</a:t>
            </a:r>
            <a:r>
              <a:rPr lang="zh-CN" altLang="en-US" dirty="0">
                <a:solidFill>
                  <a:srgbClr val="C00000"/>
                </a:solidFill>
              </a:rPr>
              <a:t>）分解</a:t>
            </a:r>
            <a:r>
              <a:rPr lang="zh-CN" altLang="en-US" dirty="0"/>
              <a:t>：以</a:t>
            </a:r>
            <a:r>
              <a:rPr lang="en-US" altLang="zh-CN" dirty="0"/>
              <a:t>a[p]</a:t>
            </a:r>
            <a:r>
              <a:rPr lang="zh-CN" altLang="en-US" dirty="0"/>
              <a:t>为基准元素将</a:t>
            </a:r>
            <a:r>
              <a:rPr lang="en-US" altLang="zh-CN" dirty="0"/>
              <a:t>a[</a:t>
            </a:r>
            <a:r>
              <a:rPr lang="en-US" altLang="zh-CN" dirty="0" err="1"/>
              <a:t>p:r</a:t>
            </a:r>
            <a:r>
              <a:rPr lang="en-US" altLang="zh-CN" dirty="0"/>
              <a:t>]</a:t>
            </a:r>
            <a:r>
              <a:rPr lang="zh-CN" altLang="en-US" dirty="0"/>
              <a:t>划分为三段</a:t>
            </a:r>
            <a:r>
              <a:rPr lang="en-US" altLang="zh-CN" dirty="0"/>
              <a:t>a[p:q-1],a[q]</a:t>
            </a:r>
            <a:r>
              <a:rPr lang="zh-CN" altLang="en-US" dirty="0"/>
              <a:t>和</a:t>
            </a:r>
            <a:r>
              <a:rPr lang="en-US" altLang="zh-CN" dirty="0"/>
              <a:t>a[q+1,r]</a:t>
            </a:r>
            <a:r>
              <a:rPr lang="zh-CN" altLang="en-US" dirty="0"/>
              <a:t>，使</a:t>
            </a:r>
            <a:r>
              <a:rPr lang="en-US" altLang="zh-CN" dirty="0"/>
              <a:t>a[p:q-1]</a:t>
            </a:r>
            <a:r>
              <a:rPr lang="zh-CN" altLang="en-US" dirty="0"/>
              <a:t>中任何一个元素小于等于</a:t>
            </a:r>
            <a:r>
              <a:rPr lang="en-US" altLang="zh-CN" dirty="0"/>
              <a:t>a[q]</a:t>
            </a:r>
            <a:r>
              <a:rPr lang="zh-CN" altLang="en-US" dirty="0"/>
              <a:t>，而</a:t>
            </a:r>
            <a:r>
              <a:rPr lang="en-US" altLang="zh-CN" dirty="0"/>
              <a:t>a[q+1,r]</a:t>
            </a:r>
            <a:r>
              <a:rPr lang="zh-CN" altLang="en-US" dirty="0"/>
              <a:t>中任何一个元素大于等于</a:t>
            </a:r>
            <a:r>
              <a:rPr lang="en-US" altLang="zh-CN" dirty="0"/>
              <a:t>a[q]</a:t>
            </a:r>
            <a:r>
              <a:rPr lang="zh-CN" altLang="en-US" dirty="0"/>
              <a:t>。下标</a:t>
            </a:r>
            <a:r>
              <a:rPr lang="en-US" altLang="zh-CN" dirty="0"/>
              <a:t>q</a:t>
            </a:r>
            <a:r>
              <a:rPr lang="zh-CN" altLang="en-US" dirty="0"/>
              <a:t>在划分过程中确定</a:t>
            </a:r>
          </a:p>
          <a:p>
            <a:pPr eaLnBrk="1" hangingPunct="1">
              <a:spcBef>
                <a:spcPct val="0"/>
              </a:spcBef>
              <a:buClrTx/>
              <a:buFontTx/>
              <a:buNone/>
            </a:pPr>
            <a:endParaRPr lang="zh-CN" altLang="en-US" dirty="0"/>
          </a:p>
          <a:p>
            <a:pPr eaLnBrk="1" hangingPunct="1">
              <a:spcBef>
                <a:spcPct val="0"/>
              </a:spcBef>
              <a:buClrTx/>
              <a:buFontTx/>
              <a:buNone/>
            </a:pPr>
            <a:endParaRPr lang="zh-CN" altLang="en-US" dirty="0"/>
          </a:p>
          <a:p>
            <a:pPr eaLnBrk="1" hangingPunct="1">
              <a:spcBef>
                <a:spcPct val="0"/>
              </a:spcBef>
              <a:buClrTx/>
              <a:buFontTx/>
              <a:buNone/>
            </a:pPr>
            <a:endParaRPr lang="zh-CN" altLang="en-US" dirty="0"/>
          </a:p>
          <a:p>
            <a:pPr eaLnBrk="1" hangingPunct="1">
              <a:spcBef>
                <a:spcPct val="0"/>
              </a:spcBef>
              <a:buClrTx/>
              <a:buFontTx/>
              <a:buNone/>
            </a:pPr>
            <a:endParaRPr lang="zh-CN" altLang="en-US" dirty="0"/>
          </a:p>
          <a:p>
            <a:pPr eaLnBrk="1" hangingPunct="1">
              <a:spcBef>
                <a:spcPct val="0"/>
              </a:spcBef>
              <a:buClrTx/>
              <a:buFontTx/>
              <a:buNone/>
            </a:pPr>
            <a:endParaRPr lang="en-US" altLang="zh-CN" dirty="0"/>
          </a:p>
          <a:p>
            <a:pPr eaLnBrk="1" hangingPunct="1">
              <a:spcBef>
                <a:spcPct val="0"/>
              </a:spcBef>
              <a:buClrTx/>
              <a:buFontTx/>
              <a:buNone/>
            </a:pPr>
            <a:r>
              <a:rPr lang="zh-CN" altLang="en-US" dirty="0">
                <a:solidFill>
                  <a:srgbClr val="C00000"/>
                </a:solidFill>
              </a:rPr>
              <a:t>（</a:t>
            </a:r>
            <a:r>
              <a:rPr lang="en-US" altLang="zh-CN" dirty="0">
                <a:solidFill>
                  <a:srgbClr val="C00000"/>
                </a:solidFill>
              </a:rPr>
              <a:t>2</a:t>
            </a:r>
            <a:r>
              <a:rPr lang="zh-CN" altLang="en-US" dirty="0">
                <a:solidFill>
                  <a:srgbClr val="C00000"/>
                </a:solidFill>
              </a:rPr>
              <a:t>）递归求解</a:t>
            </a:r>
            <a:r>
              <a:rPr lang="zh-CN" altLang="en-US" dirty="0"/>
              <a:t>：通过递归调用快速排序算法分别对</a:t>
            </a:r>
            <a:r>
              <a:rPr lang="en-US" altLang="zh-CN" dirty="0"/>
              <a:t>a[p:q-1]</a:t>
            </a:r>
            <a:r>
              <a:rPr lang="zh-CN" altLang="en-US" dirty="0"/>
              <a:t>和</a:t>
            </a:r>
            <a:r>
              <a:rPr lang="en-US" altLang="zh-CN" dirty="0"/>
              <a:t>a[q+1,r]</a:t>
            </a:r>
            <a:r>
              <a:rPr lang="zh-CN" altLang="en-US" dirty="0"/>
              <a:t>进行排序</a:t>
            </a:r>
            <a:endParaRPr lang="en-US" altLang="zh-CN" dirty="0"/>
          </a:p>
          <a:p>
            <a:pPr eaLnBrk="1" hangingPunct="1">
              <a:spcBef>
                <a:spcPct val="0"/>
              </a:spcBef>
              <a:buClrTx/>
              <a:buFontTx/>
              <a:buNone/>
            </a:pPr>
            <a:r>
              <a:rPr lang="zh-CN" altLang="en-US" dirty="0">
                <a:solidFill>
                  <a:srgbClr val="C00000"/>
                </a:solidFill>
              </a:rPr>
              <a:t>（</a:t>
            </a:r>
            <a:r>
              <a:rPr lang="en-US" altLang="zh-CN" dirty="0">
                <a:solidFill>
                  <a:srgbClr val="C00000"/>
                </a:solidFill>
              </a:rPr>
              <a:t>3</a:t>
            </a:r>
            <a:r>
              <a:rPr lang="zh-CN" altLang="en-US" dirty="0">
                <a:solidFill>
                  <a:srgbClr val="C00000"/>
                </a:solidFill>
              </a:rPr>
              <a:t>）合并</a:t>
            </a:r>
            <a:r>
              <a:rPr lang="zh-CN" altLang="en-US" dirty="0"/>
              <a:t>。</a:t>
            </a:r>
          </a:p>
        </p:txBody>
      </p:sp>
      <p:grpSp>
        <p:nvGrpSpPr>
          <p:cNvPr id="31747" name="Group 4"/>
          <p:cNvGrpSpPr>
            <a:grpSpLocks/>
          </p:cNvGrpSpPr>
          <p:nvPr/>
        </p:nvGrpSpPr>
        <p:grpSpPr bwMode="auto">
          <a:xfrm>
            <a:off x="2711450" y="3284540"/>
            <a:ext cx="7010400" cy="1446213"/>
            <a:chOff x="672" y="2928"/>
            <a:chExt cx="4416" cy="911"/>
          </a:xfrm>
        </p:grpSpPr>
        <p:grpSp>
          <p:nvGrpSpPr>
            <p:cNvPr id="31748" name="Group 5"/>
            <p:cNvGrpSpPr>
              <a:grpSpLocks/>
            </p:cNvGrpSpPr>
            <p:nvPr/>
          </p:nvGrpSpPr>
          <p:grpSpPr bwMode="auto">
            <a:xfrm>
              <a:off x="672" y="2928"/>
              <a:ext cx="4416" cy="672"/>
              <a:chOff x="672" y="3312"/>
              <a:chExt cx="4416" cy="672"/>
            </a:xfrm>
          </p:grpSpPr>
          <p:sp>
            <p:nvSpPr>
              <p:cNvPr id="21" name="Rectangle 6"/>
              <p:cNvSpPr>
                <a:spLocks noChangeArrowheads="1"/>
              </p:cNvSpPr>
              <p:nvPr/>
            </p:nvSpPr>
            <p:spPr bwMode="auto">
              <a:xfrm>
                <a:off x="672" y="3312"/>
                <a:ext cx="4416" cy="336"/>
              </a:xfrm>
              <a:prstGeom prst="rect">
                <a:avLst/>
              </a:prstGeom>
              <a:solidFill>
                <a:srgbClr val="99FFCC"/>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zh-CN" altLang="zh-CN" sz="2400" kern="0">
                  <a:latin typeface="Times New Roman" panose="02020603050405020304" pitchFamily="18" charset="0"/>
                </a:endParaRPr>
              </a:p>
            </p:txBody>
          </p:sp>
          <p:sp>
            <p:nvSpPr>
              <p:cNvPr id="22" name="Line 7"/>
              <p:cNvSpPr>
                <a:spLocks noChangeShapeType="1"/>
              </p:cNvSpPr>
              <p:nvPr/>
            </p:nvSpPr>
            <p:spPr bwMode="auto">
              <a:xfrm>
                <a:off x="864" y="3312"/>
                <a:ext cx="0" cy="336"/>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23" name="Line 8"/>
              <p:cNvSpPr>
                <a:spLocks noChangeShapeType="1"/>
              </p:cNvSpPr>
              <p:nvPr/>
            </p:nvSpPr>
            <p:spPr bwMode="auto">
              <a:xfrm>
                <a:off x="2448" y="3312"/>
                <a:ext cx="0" cy="336"/>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24" name="Line 9"/>
              <p:cNvSpPr>
                <a:spLocks noChangeShapeType="1"/>
              </p:cNvSpPr>
              <p:nvPr/>
            </p:nvSpPr>
            <p:spPr bwMode="auto">
              <a:xfrm>
                <a:off x="2640" y="3312"/>
                <a:ext cx="0" cy="336"/>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31755" name="Text Box 10"/>
              <p:cNvSpPr txBox="1">
                <a:spLocks noChangeArrowheads="1"/>
              </p:cNvSpPr>
              <p:nvPr/>
            </p:nvSpPr>
            <p:spPr bwMode="auto">
              <a:xfrm>
                <a:off x="672" y="331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r>
                  <a:rPr lang="en-US" altLang="zh-CN" b="0" i="1">
                    <a:latin typeface="Times New Roman" panose="02020603050405020304" pitchFamily="18" charset="0"/>
                    <a:ea typeface="华文隶书" panose="02010800040101010101" pitchFamily="2" charset="-122"/>
                  </a:rPr>
                  <a:t>p</a:t>
                </a:r>
              </a:p>
            </p:txBody>
          </p:sp>
          <p:sp>
            <p:nvSpPr>
              <p:cNvPr id="26" name="AutoShape 11"/>
              <p:cNvSpPr>
                <a:spLocks/>
              </p:cNvSpPr>
              <p:nvPr/>
            </p:nvSpPr>
            <p:spPr bwMode="auto">
              <a:xfrm rot="16200000">
                <a:off x="1512" y="3048"/>
                <a:ext cx="288" cy="1584"/>
              </a:xfrm>
              <a:prstGeom prst="leftBrace">
                <a:avLst>
                  <a:gd name="adj1" fmla="val 50000"/>
                  <a:gd name="adj2" fmla="val 50000"/>
                </a:avLst>
              </a:prstGeom>
              <a:noFill/>
              <a:ln w="12700">
                <a:solidFill>
                  <a:srgbClr val="FF00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zh-CN" altLang="en-US" sz="2400" kern="0">
                  <a:latin typeface="Times New Roman" panose="02020603050405020304" pitchFamily="18" charset="0"/>
                </a:endParaRPr>
              </a:p>
            </p:txBody>
          </p:sp>
          <p:sp>
            <p:nvSpPr>
              <p:cNvPr id="27" name="AutoShape 12"/>
              <p:cNvSpPr>
                <a:spLocks/>
              </p:cNvSpPr>
              <p:nvPr/>
            </p:nvSpPr>
            <p:spPr bwMode="auto">
              <a:xfrm rot="-5400000">
                <a:off x="3744" y="2640"/>
                <a:ext cx="288" cy="2400"/>
              </a:xfrm>
              <a:prstGeom prst="leftBrace">
                <a:avLst>
                  <a:gd name="adj1" fmla="val 69444"/>
                  <a:gd name="adj2" fmla="val 50000"/>
                </a:avLst>
              </a:prstGeom>
              <a:noFill/>
              <a:ln w="12700">
                <a:solidFill>
                  <a:srgbClr val="FF00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zh-CN" altLang="en-US" sz="2400" kern="0">
                  <a:latin typeface="Times New Roman" panose="02020603050405020304" pitchFamily="18" charset="0"/>
                </a:endParaRPr>
              </a:p>
            </p:txBody>
          </p:sp>
        </p:grpSp>
        <p:sp>
          <p:nvSpPr>
            <p:cNvPr id="31749" name="Text Box 13"/>
            <p:cNvSpPr txBox="1">
              <a:spLocks noChangeArrowheads="1"/>
            </p:cNvSpPr>
            <p:nvPr/>
          </p:nvSpPr>
          <p:spPr bwMode="auto">
            <a:xfrm>
              <a:off x="1268" y="3526"/>
              <a:ext cx="92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b="0" dirty="0">
                  <a:latin typeface="Times New Roman" panose="02020603050405020304" pitchFamily="18" charset="0"/>
                  <a:ea typeface="华文隶书" panose="02010800040101010101" pitchFamily="2" charset="-122"/>
                </a:rPr>
                <a:t>A[</a:t>
              </a:r>
              <a:r>
                <a:rPr lang="en-US" altLang="zh-CN" b="0" i="1" dirty="0" err="1">
                  <a:latin typeface="Times New Roman" panose="02020603050405020304" pitchFamily="18" charset="0"/>
                  <a:ea typeface="华文隶书" panose="02010800040101010101" pitchFamily="2" charset="-122"/>
                </a:rPr>
                <a:t>i</a:t>
              </a:r>
              <a:r>
                <a:rPr lang="en-US" altLang="zh-CN" b="0" dirty="0">
                  <a:latin typeface="Times New Roman" panose="02020603050405020304" pitchFamily="18" charset="0"/>
                  <a:ea typeface="华文隶书" panose="02010800040101010101" pitchFamily="2" charset="-122"/>
                </a:rPr>
                <a:t>]</a:t>
              </a:r>
              <a:r>
                <a:rPr lang="en-US" altLang="zh-CN" b="0" dirty="0">
                  <a:latin typeface="Times New Roman" panose="02020603050405020304" pitchFamily="18" charset="0"/>
                  <a:ea typeface="华文隶书" panose="02010800040101010101" pitchFamily="2" charset="-122"/>
                  <a:sym typeface="Symbol" panose="05050102010706020507" pitchFamily="18" charset="2"/>
                </a:rPr>
                <a:t>A[</a:t>
              </a:r>
              <a:r>
                <a:rPr lang="en-US" altLang="zh-CN" b="0" i="1" dirty="0">
                  <a:latin typeface="Times New Roman" panose="02020603050405020304" pitchFamily="18" charset="0"/>
                  <a:ea typeface="华文隶书" panose="02010800040101010101" pitchFamily="2" charset="-122"/>
                </a:rPr>
                <a:t>p</a:t>
              </a:r>
              <a:r>
                <a:rPr lang="en-US" altLang="zh-CN" b="0" dirty="0">
                  <a:latin typeface="Times New Roman" panose="02020603050405020304" pitchFamily="18" charset="0"/>
                  <a:ea typeface="华文隶书" panose="02010800040101010101" pitchFamily="2" charset="-122"/>
                </a:rPr>
                <a:t>]</a:t>
              </a:r>
            </a:p>
          </p:txBody>
        </p:sp>
        <p:sp>
          <p:nvSpPr>
            <p:cNvPr id="31750" name="Text Box 14"/>
            <p:cNvSpPr txBox="1">
              <a:spLocks noChangeArrowheads="1"/>
            </p:cNvSpPr>
            <p:nvPr/>
          </p:nvSpPr>
          <p:spPr bwMode="auto">
            <a:xfrm>
              <a:off x="3408" y="3548"/>
              <a:ext cx="92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b="0" dirty="0">
                  <a:latin typeface="Times New Roman" panose="02020603050405020304" pitchFamily="18" charset="0"/>
                  <a:ea typeface="华文隶书" panose="02010800040101010101" pitchFamily="2" charset="-122"/>
                </a:rPr>
                <a:t>A[</a:t>
              </a:r>
              <a:r>
                <a:rPr lang="en-US" altLang="zh-CN" b="0" i="1" dirty="0" err="1">
                  <a:latin typeface="Times New Roman" panose="02020603050405020304" pitchFamily="18" charset="0"/>
                  <a:ea typeface="华文隶书" panose="02010800040101010101" pitchFamily="2" charset="-122"/>
                </a:rPr>
                <a:t>i</a:t>
              </a:r>
              <a:r>
                <a:rPr lang="en-US" altLang="zh-CN" b="0" dirty="0">
                  <a:latin typeface="Times New Roman" panose="02020603050405020304" pitchFamily="18" charset="0"/>
                  <a:ea typeface="华文隶书" panose="02010800040101010101" pitchFamily="2" charset="-122"/>
                </a:rPr>
                <a:t>]</a:t>
              </a:r>
              <a:r>
                <a:rPr lang="en-US" altLang="zh-CN" b="0" dirty="0">
                  <a:latin typeface="Times New Roman" panose="02020603050405020304" pitchFamily="18" charset="0"/>
                  <a:ea typeface="华文隶书" panose="02010800040101010101" pitchFamily="2" charset="-122"/>
                  <a:sym typeface="Symbol" panose="05050102010706020507" pitchFamily="18" charset="2"/>
                </a:rPr>
                <a:t>A[</a:t>
              </a:r>
              <a:r>
                <a:rPr lang="en-US" altLang="zh-CN" b="0" i="1" dirty="0">
                  <a:latin typeface="Times New Roman" panose="02020603050405020304" pitchFamily="18" charset="0"/>
                  <a:ea typeface="华文隶书" panose="02010800040101010101" pitchFamily="2" charset="-122"/>
                </a:rPr>
                <a:t>p</a:t>
              </a:r>
              <a:r>
                <a:rPr lang="en-US" altLang="zh-CN" b="0" dirty="0">
                  <a:latin typeface="Times New Roman" panose="02020603050405020304" pitchFamily="18" charset="0"/>
                  <a:ea typeface="华文隶书" panose="02010800040101010101" pitchFamily="2" charset="-122"/>
                </a:rPr>
                <a:t>]</a:t>
              </a:r>
            </a:p>
          </p:txBody>
        </p:sp>
      </p:grpSp>
    </p:spTree>
    <p:extLst>
      <p:ext uri="{BB962C8B-B14F-4D97-AF65-F5344CB8AC3E}">
        <p14:creationId xmlns:p14="http://schemas.microsoft.com/office/powerpoint/2010/main" val="2412192224"/>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2208213" y="476250"/>
            <a:ext cx="77724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eaLnBrk="0" hangingPunct="0">
              <a:defRPr sz="1600">
                <a:solidFill>
                  <a:schemeClr val="tx1"/>
                </a:solidFill>
                <a:latin typeface="Arial" panose="020B0604020202020204" pitchFamily="34" charset="0"/>
                <a:ea typeface="华文隶书" panose="02010800040101010101" pitchFamily="2" charset="-122"/>
              </a:defRPr>
            </a:lvl1pPr>
            <a:lvl2pPr marL="742950" indent="-285750" eaLnBrk="0" hangingPunct="0">
              <a:defRPr sz="1600">
                <a:solidFill>
                  <a:schemeClr val="tx1"/>
                </a:solidFill>
                <a:latin typeface="Arial" panose="020B0604020202020204" pitchFamily="34" charset="0"/>
                <a:ea typeface="华文隶书" panose="02010800040101010101" pitchFamily="2" charset="-122"/>
              </a:defRPr>
            </a:lvl2pPr>
            <a:lvl3pPr marL="1143000" indent="-228600" eaLnBrk="0" hangingPunct="0">
              <a:defRPr sz="1600">
                <a:solidFill>
                  <a:schemeClr val="tx1"/>
                </a:solidFill>
                <a:latin typeface="Arial" panose="020B0604020202020204" pitchFamily="34" charset="0"/>
                <a:ea typeface="华文隶书" panose="02010800040101010101" pitchFamily="2" charset="-122"/>
              </a:defRPr>
            </a:lvl3pPr>
            <a:lvl4pPr marL="1600200" indent="-228600" eaLnBrk="0" hangingPunct="0">
              <a:defRPr sz="1600">
                <a:solidFill>
                  <a:schemeClr val="tx1"/>
                </a:solidFill>
                <a:latin typeface="Arial" panose="020B0604020202020204" pitchFamily="34" charset="0"/>
                <a:ea typeface="华文隶书" panose="02010800040101010101" pitchFamily="2" charset="-122"/>
              </a:defRPr>
            </a:lvl4pPr>
            <a:lvl5pPr marL="2057400" indent="-228600" eaLnBrk="0" hangingPunct="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9pPr>
          </a:lstStyle>
          <a:p>
            <a:pPr algn="ctr">
              <a:lnSpc>
                <a:spcPct val="90000"/>
              </a:lnSpc>
              <a:buFont typeface="Arial" panose="020B0604020202020204" pitchFamily="34" charset="0"/>
              <a:buNone/>
              <a:defRPr/>
            </a:pPr>
            <a:r>
              <a:rPr lang="zh-CN" altLang="en-US" sz="3600" b="1" dirty="0">
                <a:ea typeface="华文中宋" panose="02010600040101010101" pitchFamily="2" charset="-122"/>
              </a:rPr>
              <a:t>知识回顾：</a:t>
            </a:r>
            <a:r>
              <a:rPr lang="en-US" altLang="en-US" sz="3600" b="1" dirty="0" err="1">
                <a:ea typeface="华文中宋" panose="02010600040101010101" pitchFamily="2" charset="-122"/>
              </a:rPr>
              <a:t>快速排序</a:t>
            </a:r>
            <a:endParaRPr lang="zh-CN" altLang="en-US" sz="3600" b="1" dirty="0">
              <a:ea typeface="华文中宋" panose="02010600040101010101" pitchFamily="2" charset="-122"/>
            </a:endParaRPr>
          </a:p>
        </p:txBody>
      </p:sp>
      <p:sp>
        <p:nvSpPr>
          <p:cNvPr id="32770" name="Text Box 5"/>
          <p:cNvSpPr txBox="1">
            <a:spLocks noChangeArrowheads="1"/>
          </p:cNvSpPr>
          <p:nvPr/>
        </p:nvSpPr>
        <p:spPr bwMode="auto">
          <a:xfrm>
            <a:off x="1454226" y="4397434"/>
            <a:ext cx="9816029" cy="1200329"/>
          </a:xfrm>
          <a:prstGeom prst="rect">
            <a:avLst/>
          </a:prstGeom>
          <a:solidFill>
            <a:schemeClr val="accent2">
              <a:lumMod val="20000"/>
              <a:lumOff val="80000"/>
            </a:schemeClr>
          </a:solidFill>
          <a:ln>
            <a:noFill/>
          </a:ln>
        </p:spPr>
        <p:txBody>
          <a:bodyPr wrap="square">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zh-CN" altLang="en-US" b="0" dirty="0"/>
              <a:t>    在快速排序中，记录的比较和交换是从两端向中间进行的，关键字较大的记录一次就能交换到后面单元，关键字较小的记录一次就能交换到前面单元，记录每次移动的距离较大，因而总的比较和移动次数较少。</a:t>
            </a:r>
            <a:endParaRPr lang="ja-JP" altLang="en-US" b="0" dirty="0"/>
          </a:p>
        </p:txBody>
      </p:sp>
      <p:sp>
        <p:nvSpPr>
          <p:cNvPr id="32771" name="Rectangle 8"/>
          <p:cNvSpPr>
            <a:spLocks noChangeArrowheads="1"/>
          </p:cNvSpPr>
          <p:nvPr/>
        </p:nvSpPr>
        <p:spPr bwMode="auto">
          <a:xfrm>
            <a:off x="2925763" y="1343254"/>
            <a:ext cx="5733495" cy="267765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b="0" dirty="0">
                <a:latin typeface="Times New Roman" panose="02020603050405020304" pitchFamily="18" charset="0"/>
              </a:rPr>
              <a:t>void </a:t>
            </a:r>
            <a:r>
              <a:rPr lang="en-US" altLang="zh-CN" dirty="0" err="1">
                <a:latin typeface="Times New Roman" panose="02020603050405020304" pitchFamily="18" charset="0"/>
              </a:rPr>
              <a:t>QuickSort</a:t>
            </a:r>
            <a:r>
              <a:rPr lang="en-US" altLang="zh-CN" b="0" dirty="0">
                <a:latin typeface="Times New Roman" panose="02020603050405020304" pitchFamily="18" charset="0"/>
              </a:rPr>
              <a:t> (</a:t>
            </a:r>
            <a:r>
              <a:rPr lang="en-US" altLang="zh-CN" b="0" dirty="0" err="1">
                <a:latin typeface="Times New Roman" panose="02020603050405020304" pitchFamily="18" charset="0"/>
              </a:rPr>
              <a:t>int</a:t>
            </a:r>
            <a:r>
              <a:rPr lang="en-US" altLang="zh-CN" b="0" dirty="0">
                <a:latin typeface="Times New Roman" panose="02020603050405020304" pitchFamily="18" charset="0"/>
              </a:rPr>
              <a:t> a[], </a:t>
            </a:r>
            <a:r>
              <a:rPr lang="en-US" altLang="zh-CN" b="0" dirty="0" err="1">
                <a:latin typeface="Times New Roman" panose="02020603050405020304" pitchFamily="18" charset="0"/>
              </a:rPr>
              <a:t>int</a:t>
            </a:r>
            <a:r>
              <a:rPr lang="en-US" altLang="zh-CN" b="0" dirty="0">
                <a:latin typeface="Times New Roman" panose="02020603050405020304" pitchFamily="18" charset="0"/>
              </a:rPr>
              <a:t> p, </a:t>
            </a:r>
            <a:r>
              <a:rPr lang="en-US" altLang="zh-CN" b="0" dirty="0" err="1">
                <a:latin typeface="Times New Roman" panose="02020603050405020304" pitchFamily="18" charset="0"/>
              </a:rPr>
              <a:t>int</a:t>
            </a:r>
            <a:r>
              <a:rPr lang="en-US" altLang="zh-CN" b="0" dirty="0">
                <a:latin typeface="Times New Roman" panose="02020603050405020304" pitchFamily="18" charset="0"/>
              </a:rPr>
              <a:t> r)</a:t>
            </a:r>
          </a:p>
          <a:p>
            <a:pPr eaLnBrk="1" hangingPunct="1">
              <a:spcBef>
                <a:spcPct val="0"/>
              </a:spcBef>
              <a:buClrTx/>
              <a:buFontTx/>
              <a:buNone/>
            </a:pPr>
            <a:r>
              <a:rPr lang="en-US" altLang="zh-CN" b="0" dirty="0">
                <a:latin typeface="Times New Roman" panose="02020603050405020304" pitchFamily="18" charset="0"/>
              </a:rPr>
              <a:t>{      if (p&lt;r) {</a:t>
            </a:r>
          </a:p>
          <a:p>
            <a:pPr eaLnBrk="1" hangingPunct="1">
              <a:spcBef>
                <a:spcPct val="0"/>
              </a:spcBef>
              <a:buClrTx/>
              <a:buFontTx/>
              <a:buNone/>
            </a:pPr>
            <a:r>
              <a:rPr lang="en-US" altLang="zh-CN" b="0" dirty="0">
                <a:latin typeface="Times New Roman" panose="02020603050405020304" pitchFamily="18" charset="0"/>
              </a:rPr>
              <a:t>       	 </a:t>
            </a:r>
            <a:r>
              <a:rPr lang="en-US" altLang="zh-CN" b="0" dirty="0" err="1">
                <a:latin typeface="Times New Roman" panose="02020603050405020304" pitchFamily="18" charset="0"/>
              </a:rPr>
              <a:t>int</a:t>
            </a:r>
            <a:r>
              <a:rPr lang="en-US" altLang="zh-CN" b="0" dirty="0">
                <a:latin typeface="Times New Roman" panose="02020603050405020304" pitchFamily="18" charset="0"/>
              </a:rPr>
              <a:t> q=Partition(</a:t>
            </a:r>
            <a:r>
              <a:rPr lang="en-US" altLang="zh-CN" b="0" dirty="0" err="1">
                <a:latin typeface="Times New Roman" panose="02020603050405020304" pitchFamily="18" charset="0"/>
              </a:rPr>
              <a:t>a,p,r</a:t>
            </a:r>
            <a:r>
              <a:rPr lang="en-US" altLang="zh-CN" b="0" dirty="0">
                <a:latin typeface="Times New Roman" panose="02020603050405020304" pitchFamily="18" charset="0"/>
              </a:rPr>
              <a:t>);</a:t>
            </a:r>
          </a:p>
          <a:p>
            <a:pPr eaLnBrk="1" hangingPunct="1">
              <a:spcBef>
                <a:spcPct val="0"/>
              </a:spcBef>
              <a:buClrTx/>
              <a:buFontTx/>
              <a:buNone/>
            </a:pPr>
            <a:r>
              <a:rPr lang="en-US" altLang="zh-CN" b="0" dirty="0">
                <a:latin typeface="Times New Roman" panose="02020603050405020304" pitchFamily="18" charset="0"/>
              </a:rPr>
              <a:t>        	</a:t>
            </a:r>
            <a:r>
              <a:rPr lang="en-US" altLang="zh-CN" b="0" dirty="0" err="1">
                <a:latin typeface="Times New Roman" panose="02020603050405020304" pitchFamily="18" charset="0"/>
              </a:rPr>
              <a:t>QuickSort</a:t>
            </a:r>
            <a:r>
              <a:rPr lang="en-US" altLang="zh-CN" b="0" dirty="0">
                <a:latin typeface="Times New Roman" panose="02020603050405020304" pitchFamily="18" charset="0"/>
              </a:rPr>
              <a:t> (a,p,q-1); //</a:t>
            </a:r>
            <a:r>
              <a:rPr lang="zh-CN" altLang="en-US" b="0" dirty="0">
                <a:latin typeface="Times New Roman" panose="02020603050405020304" pitchFamily="18" charset="0"/>
              </a:rPr>
              <a:t>对左半段排序</a:t>
            </a:r>
          </a:p>
          <a:p>
            <a:pPr eaLnBrk="1" hangingPunct="1">
              <a:spcBef>
                <a:spcPct val="0"/>
              </a:spcBef>
              <a:buClrTx/>
              <a:buFontTx/>
              <a:buNone/>
            </a:pPr>
            <a:r>
              <a:rPr lang="zh-CN" altLang="en-US" b="0" dirty="0">
                <a:latin typeface="Times New Roman" panose="02020603050405020304" pitchFamily="18" charset="0"/>
              </a:rPr>
              <a:t>        </a:t>
            </a:r>
            <a:r>
              <a:rPr lang="en-US" altLang="zh-CN" b="0" dirty="0">
                <a:latin typeface="Times New Roman" panose="02020603050405020304" pitchFamily="18" charset="0"/>
              </a:rPr>
              <a:t>	</a:t>
            </a:r>
            <a:r>
              <a:rPr lang="en-US" altLang="zh-CN" b="0" dirty="0" err="1">
                <a:latin typeface="Times New Roman" panose="02020603050405020304" pitchFamily="18" charset="0"/>
              </a:rPr>
              <a:t>QuickSort</a:t>
            </a:r>
            <a:r>
              <a:rPr lang="en-US" altLang="zh-CN" b="0" dirty="0">
                <a:latin typeface="Times New Roman" panose="02020603050405020304" pitchFamily="18" charset="0"/>
              </a:rPr>
              <a:t> (a,q+1,r); //</a:t>
            </a:r>
            <a:r>
              <a:rPr lang="zh-CN" altLang="en-US" b="0" dirty="0">
                <a:latin typeface="Times New Roman" panose="02020603050405020304" pitchFamily="18" charset="0"/>
              </a:rPr>
              <a:t>对右半段排序</a:t>
            </a:r>
            <a:endParaRPr lang="en-US" altLang="zh-CN" b="0" dirty="0">
              <a:latin typeface="Times New Roman" panose="02020603050405020304" pitchFamily="18" charset="0"/>
            </a:endParaRPr>
          </a:p>
          <a:p>
            <a:pPr eaLnBrk="1" hangingPunct="1">
              <a:spcBef>
                <a:spcPct val="0"/>
              </a:spcBef>
              <a:buClrTx/>
              <a:buFontTx/>
              <a:buNone/>
            </a:pPr>
            <a:r>
              <a:rPr lang="en-US" altLang="zh-CN" b="0" dirty="0">
                <a:latin typeface="Times New Roman" panose="02020603050405020304" pitchFamily="18" charset="0"/>
              </a:rPr>
              <a:t>       }</a:t>
            </a:r>
            <a:endParaRPr lang="zh-CN" altLang="en-US" b="0" dirty="0">
              <a:latin typeface="Times New Roman" panose="02020603050405020304" pitchFamily="18" charset="0"/>
            </a:endParaRPr>
          </a:p>
          <a:p>
            <a:pPr eaLnBrk="1" hangingPunct="1">
              <a:spcBef>
                <a:spcPct val="0"/>
              </a:spcBef>
              <a:buClrTx/>
              <a:buFontTx/>
              <a:buNone/>
            </a:pPr>
            <a:r>
              <a:rPr lang="zh-CN" altLang="en-US" b="0" dirty="0">
                <a:latin typeface="Times New Roman" panose="02020603050405020304" pitchFamily="18" charset="0"/>
              </a:rPr>
              <a:t>  </a:t>
            </a:r>
            <a:r>
              <a:rPr lang="en-US" altLang="zh-CN" b="0" dirty="0">
                <a:latin typeface="Times New Roman" panose="02020603050405020304" pitchFamily="18" charset="0"/>
              </a:rPr>
              <a:t>}</a:t>
            </a:r>
          </a:p>
        </p:txBody>
      </p:sp>
    </p:spTree>
    <p:extLst>
      <p:ext uri="{BB962C8B-B14F-4D97-AF65-F5344CB8AC3E}">
        <p14:creationId xmlns:p14="http://schemas.microsoft.com/office/powerpoint/2010/main" val="232378103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180AC82-A1E7-4691-991A-B686C759ADD2}"/>
              </a:ext>
            </a:extLst>
          </p:cNvPr>
          <p:cNvGrpSpPr/>
          <p:nvPr/>
        </p:nvGrpSpPr>
        <p:grpSpPr>
          <a:xfrm>
            <a:off x="759970" y="589136"/>
            <a:ext cx="10992465" cy="5909987"/>
            <a:chOff x="4300491" y="785615"/>
            <a:chExt cx="2321170" cy="5439338"/>
          </a:xfrm>
        </p:grpSpPr>
        <p:sp>
          <p:nvSpPr>
            <p:cNvPr id="5" name="矩形 4">
              <a:extLst>
                <a:ext uri="{FF2B5EF4-FFF2-40B4-BE49-F238E27FC236}">
                  <a16:creationId xmlns:a16="http://schemas.microsoft.com/office/drawing/2014/main" id="{C1AA6E7B-E8C2-47BF-8775-EBAD3666FC55}"/>
                </a:ext>
              </a:extLst>
            </p:cNvPr>
            <p:cNvSpPr/>
            <p:nvPr/>
          </p:nvSpPr>
          <p:spPr>
            <a:xfrm>
              <a:off x="4300491" y="1878036"/>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6" name="矩形 5">
              <a:extLst>
                <a:ext uri="{FF2B5EF4-FFF2-40B4-BE49-F238E27FC236}">
                  <a16:creationId xmlns:a16="http://schemas.microsoft.com/office/drawing/2014/main" id="{EEBEB3B8-C019-4FDB-B65A-7D248A8243A6}"/>
                </a:ext>
              </a:extLst>
            </p:cNvPr>
            <p:cNvSpPr/>
            <p:nvPr/>
          </p:nvSpPr>
          <p:spPr>
            <a:xfrm>
              <a:off x="4560694" y="785615"/>
              <a:ext cx="1828801"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05284015-B4F8-49AC-BB86-E924D405E614}"/>
              </a:ext>
            </a:extLst>
          </p:cNvPr>
          <p:cNvSpPr>
            <a:spLocks noChangeArrowheads="1"/>
          </p:cNvSpPr>
          <p:nvPr/>
        </p:nvSpPr>
        <p:spPr bwMode="auto">
          <a:xfrm>
            <a:off x="3850042" y="705031"/>
            <a:ext cx="449191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3.1.1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分治法的设计思想</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12" name="文本框 11">
            <a:extLst>
              <a:ext uri="{FF2B5EF4-FFF2-40B4-BE49-F238E27FC236}">
                <a16:creationId xmlns:a16="http://schemas.microsoft.com/office/drawing/2014/main" id="{56E0B64A-7EFE-4C6D-9741-4CF39059F58D}"/>
              </a:ext>
            </a:extLst>
          </p:cNvPr>
          <p:cNvSpPr txBox="1"/>
          <p:nvPr/>
        </p:nvSpPr>
        <p:spPr>
          <a:xfrm>
            <a:off x="1258569" y="1894552"/>
            <a:ext cx="10173461" cy="4486100"/>
          </a:xfrm>
          <a:prstGeom prst="rect">
            <a:avLst/>
          </a:prstGeom>
          <a:noFill/>
        </p:spPr>
        <p:txBody>
          <a:bodyPr wrap="square">
            <a:spAutoFit/>
          </a:bodyPr>
          <a:lstStyle/>
          <a:p>
            <a:pPr marL="342900" indent="-342900">
              <a:lnSpc>
                <a:spcPct val="120000"/>
              </a:lnSpc>
              <a:buClr>
                <a:srgbClr val="00A876"/>
              </a:buClr>
              <a:buFont typeface="Wingdings" panose="05000000000000000000" pitchFamily="2" charset="2"/>
              <a:buChar char="l"/>
            </a:pPr>
            <a:r>
              <a:rPr lang="zh-CN" altLang="en-US" sz="2400" dirty="0"/>
              <a:t>分治法的基本思想是将一个规模为</a:t>
            </a:r>
            <a:r>
              <a:rPr lang="en-US" altLang="zh-CN" sz="2400" dirty="0"/>
              <a:t>n</a:t>
            </a:r>
            <a:r>
              <a:rPr lang="zh-CN" altLang="en-US" sz="2400" dirty="0"/>
              <a:t>的问题分解为</a:t>
            </a:r>
            <a:r>
              <a:rPr lang="en-US" altLang="zh-CN" sz="2400" dirty="0"/>
              <a:t>k</a:t>
            </a:r>
            <a:r>
              <a:rPr lang="zh-CN" altLang="en-US" sz="2400" dirty="0"/>
              <a:t>个规模较小的子问题，这些子问题互相独立且与原问题相同，递归地解这些子问题，然后将各个子问题的解合并得到原问题的解。</a:t>
            </a:r>
            <a:endParaRPr lang="en-US" altLang="zh-CN" sz="2400" dirty="0"/>
          </a:p>
          <a:p>
            <a:pPr>
              <a:lnSpc>
                <a:spcPct val="120000"/>
              </a:lnSpc>
            </a:pPr>
            <a:r>
              <a:rPr lang="en-US" altLang="zh-CN" sz="2400" b="1" dirty="0"/>
              <a:t>1.</a:t>
            </a:r>
            <a:r>
              <a:rPr lang="zh-CN" altLang="en-US" sz="2400" b="1" dirty="0"/>
              <a:t>分治法所能解决的问题一般应具有的特征：</a:t>
            </a:r>
          </a:p>
          <a:p>
            <a:pPr marL="457200" indent="-457200">
              <a:lnSpc>
                <a:spcPct val="120000"/>
              </a:lnSpc>
              <a:buFont typeface="+mj-ea"/>
              <a:buAutoNum type="circleNumDbPlain"/>
            </a:pPr>
            <a:r>
              <a:rPr lang="zh-CN" altLang="en-US" sz="2400" dirty="0"/>
              <a:t>该问题的规模缩小到一定的程度就可以容易地解决；</a:t>
            </a:r>
            <a:endParaRPr lang="en-US" altLang="zh-CN" sz="2400" dirty="0"/>
          </a:p>
          <a:p>
            <a:pPr marL="457200" indent="-457200">
              <a:lnSpc>
                <a:spcPct val="120000"/>
              </a:lnSpc>
              <a:buFont typeface="+mj-ea"/>
              <a:buAutoNum type="circleNumDbPlain"/>
            </a:pPr>
            <a:r>
              <a:rPr lang="zh-CN" altLang="en-US" sz="2400" dirty="0"/>
              <a:t>该问题可以分解为若干个规模较小的相同问题，即该问题具有最优子结构性质</a:t>
            </a:r>
            <a:endParaRPr lang="en-US" altLang="zh-CN" sz="2400" dirty="0"/>
          </a:p>
          <a:p>
            <a:pPr marL="457200" indent="-457200">
              <a:lnSpc>
                <a:spcPct val="120000"/>
              </a:lnSpc>
              <a:buFont typeface="+mj-ea"/>
              <a:buAutoNum type="circleNumDbPlain"/>
            </a:pPr>
            <a:r>
              <a:rPr lang="zh-CN" altLang="en-US" sz="2400" dirty="0"/>
              <a:t>利用该问题分解出的子问题的解可以合并为该问题的解；</a:t>
            </a:r>
            <a:endParaRPr lang="en-US" altLang="zh-CN" sz="2400" dirty="0"/>
          </a:p>
          <a:p>
            <a:pPr marL="457200" indent="-457200">
              <a:lnSpc>
                <a:spcPct val="120000"/>
              </a:lnSpc>
              <a:buFont typeface="+mj-ea"/>
              <a:buAutoNum type="circleNumDbPlain"/>
            </a:pPr>
            <a:r>
              <a:rPr lang="zh-CN" altLang="en-US" sz="2400" dirty="0"/>
              <a:t>该问题所分解出的各个子问题是相互独立的，即子问题之间不包含公共的子问题。</a:t>
            </a:r>
          </a:p>
        </p:txBody>
      </p:sp>
      <p:sp>
        <p:nvSpPr>
          <p:cNvPr id="14" name="Text Box 7">
            <a:extLst>
              <a:ext uri="{FF2B5EF4-FFF2-40B4-BE49-F238E27FC236}">
                <a16:creationId xmlns:a16="http://schemas.microsoft.com/office/drawing/2014/main" id="{8C07E36C-45B0-4425-96BD-6253B4561CE3}"/>
              </a:ext>
            </a:extLst>
          </p:cNvPr>
          <p:cNvSpPr txBox="1"/>
          <p:nvPr/>
        </p:nvSpPr>
        <p:spPr>
          <a:xfrm>
            <a:off x="1636667" y="3753320"/>
            <a:ext cx="9772080" cy="1200329"/>
          </a:xfrm>
          <a:prstGeom prst="rect">
            <a:avLst/>
          </a:prstGeom>
          <a:solidFill>
            <a:schemeClr val="accent3">
              <a:lumMod val="40000"/>
              <a:lumOff val="60000"/>
            </a:schemeClr>
          </a:solidFill>
          <a:ln w="50800" cap="flat" cmpd="sng">
            <a:solidFill>
              <a:srgbClr val="FF6600"/>
            </a:solidFill>
            <a:prstDash val="solid"/>
            <a:miter/>
            <a:headEnd type="none" w="med" len="med"/>
            <a:tailEnd type="none" w="med" len="med"/>
          </a:ln>
        </p:spPr>
        <p:txBody>
          <a:bodyPr wrap="square" anchor="t">
            <a:spAutoFit/>
          </a:bodyPr>
          <a:lstStyle>
            <a:defPPr>
              <a:defRPr lang="zh-CN"/>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      </a:t>
            </a:r>
            <a:r>
              <a:rPr lang="zh-CN" altLang="en-US" dirty="0">
                <a:solidFill>
                  <a:srgbClr val="C00000"/>
                </a:solidFill>
              </a:rPr>
              <a:t>第四条特征</a:t>
            </a:r>
            <a:r>
              <a:rPr lang="zh-CN" altLang="en-US" dirty="0"/>
              <a:t>涉及到分治法的效率，如果各子问题是不独立的，则分治法需要重复地求解公共的子问题。例如，递归求解斐波那契数列。</a:t>
            </a:r>
            <a:endParaRPr lang="en-US" altLang="zh-CN" dirty="0"/>
          </a:p>
          <a:p>
            <a:r>
              <a:rPr lang="zh-CN" altLang="en-US" dirty="0"/>
              <a:t>      因此，从效率上讲，</a:t>
            </a:r>
            <a:r>
              <a:rPr lang="zh-CN" altLang="en-US" b="1" dirty="0">
                <a:solidFill>
                  <a:schemeClr val="tx1"/>
                </a:solidFill>
              </a:rPr>
              <a:t>动态规划算法</a:t>
            </a:r>
            <a:r>
              <a:rPr lang="zh-CN" altLang="en-US" dirty="0"/>
              <a:t>具有更好的表现。</a:t>
            </a:r>
          </a:p>
        </p:txBody>
      </p:sp>
      <p:sp>
        <p:nvSpPr>
          <p:cNvPr id="16" name="Text Box 6">
            <a:extLst>
              <a:ext uri="{FF2B5EF4-FFF2-40B4-BE49-F238E27FC236}">
                <a16:creationId xmlns:a16="http://schemas.microsoft.com/office/drawing/2014/main" id="{90F4DCBB-86B4-4426-A314-CD0275F3D05E}"/>
              </a:ext>
            </a:extLst>
          </p:cNvPr>
          <p:cNvSpPr txBox="1"/>
          <p:nvPr/>
        </p:nvSpPr>
        <p:spPr>
          <a:xfrm>
            <a:off x="1659950" y="2836711"/>
            <a:ext cx="9748797" cy="830997"/>
          </a:xfrm>
          <a:prstGeom prst="rect">
            <a:avLst/>
          </a:prstGeom>
          <a:solidFill>
            <a:schemeClr val="accent3">
              <a:lumMod val="40000"/>
              <a:lumOff val="60000"/>
            </a:schemeClr>
          </a:solidFill>
          <a:ln w="50800" cap="flat" cmpd="sng">
            <a:solidFill>
              <a:srgbClr val="FF6600"/>
            </a:solidFill>
            <a:prstDash val="solid"/>
            <a:miter/>
            <a:headEnd type="none" w="med" len="med"/>
            <a:tailEnd type="none" w="med" len="med"/>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第三条特征</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决定了能否利用分治法，对于不具备第三条特征的问题，可以考虑</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贪心算法</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或</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动态规划算法</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3654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down)">
                                      <p:cBhvr>
                                        <p:cTn id="12" dur="500"/>
                                        <p:tgtEl>
                                          <p:spTgt spid="12">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wipe(down)">
                                      <p:cBhvr>
                                        <p:cTn id="15" dur="500"/>
                                        <p:tgtEl>
                                          <p:spTgt spid="12">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wipe(down)">
                                      <p:cBhvr>
                                        <p:cTn id="18" dur="500"/>
                                        <p:tgtEl>
                                          <p:spTgt spid="12">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wipe(down)">
                                      <p:cBhvr>
                                        <p:cTn id="21" dur="500"/>
                                        <p:tgtEl>
                                          <p:spTgt spid="12">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animEffect transition="in" filter="wipe(down)">
                                      <p:cBhvr>
                                        <p:cTn id="24" dur="500"/>
                                        <p:tgtEl>
                                          <p:spTgt spid="1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5"/>
          <p:cNvSpPr>
            <a:spLocks noChangeArrowheads="1"/>
          </p:cNvSpPr>
          <p:nvPr/>
        </p:nvSpPr>
        <p:spPr bwMode="auto">
          <a:xfrm>
            <a:off x="1072903" y="1487784"/>
            <a:ext cx="4284663" cy="470898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2000" b="0" dirty="0" err="1">
                <a:latin typeface="Times New Roman" panose="02020603050405020304" pitchFamily="18" charset="0"/>
              </a:rPr>
              <a:t>int</a:t>
            </a:r>
            <a:r>
              <a:rPr lang="en-US" altLang="zh-CN" sz="2000" b="0" dirty="0">
                <a:latin typeface="Times New Roman" panose="02020603050405020304" pitchFamily="18" charset="0"/>
              </a:rPr>
              <a:t> </a:t>
            </a:r>
            <a:r>
              <a:rPr lang="en-US" altLang="zh-CN" sz="2000" dirty="0">
                <a:latin typeface="Times New Roman" panose="02020603050405020304" pitchFamily="18" charset="0"/>
              </a:rPr>
              <a:t>Partition</a:t>
            </a:r>
            <a:r>
              <a:rPr lang="en-US" altLang="zh-CN" sz="2000" b="0" dirty="0">
                <a:latin typeface="Times New Roman" panose="02020603050405020304" pitchFamily="18" charset="0"/>
              </a:rPr>
              <a:t> (</a:t>
            </a:r>
            <a:r>
              <a:rPr lang="en-US" altLang="zh-CN" sz="2000" b="0" dirty="0" err="1">
                <a:latin typeface="Times New Roman" panose="02020603050405020304" pitchFamily="18" charset="0"/>
              </a:rPr>
              <a:t>int</a:t>
            </a:r>
            <a:r>
              <a:rPr lang="en-US" altLang="zh-CN" sz="2000" b="0" dirty="0">
                <a:latin typeface="Times New Roman" panose="02020603050405020304" pitchFamily="18" charset="0"/>
              </a:rPr>
              <a:t> a[], </a:t>
            </a:r>
            <a:r>
              <a:rPr lang="en-US" altLang="zh-CN" sz="2000" b="0" dirty="0" err="1">
                <a:latin typeface="Times New Roman" panose="02020603050405020304" pitchFamily="18" charset="0"/>
              </a:rPr>
              <a:t>int</a:t>
            </a:r>
            <a:r>
              <a:rPr lang="en-US" altLang="zh-CN" sz="2000" b="0" dirty="0">
                <a:latin typeface="Times New Roman" panose="02020603050405020304" pitchFamily="18" charset="0"/>
              </a:rPr>
              <a:t> p, </a:t>
            </a:r>
            <a:r>
              <a:rPr lang="en-US" altLang="zh-CN" sz="2000" b="0" dirty="0" err="1">
                <a:latin typeface="Times New Roman" panose="02020603050405020304" pitchFamily="18" charset="0"/>
              </a:rPr>
              <a:t>int</a:t>
            </a:r>
            <a:r>
              <a:rPr lang="en-US" altLang="zh-CN" sz="2000" b="0" dirty="0">
                <a:latin typeface="Times New Roman" panose="02020603050405020304" pitchFamily="18" charset="0"/>
              </a:rPr>
              <a:t> r)</a:t>
            </a:r>
          </a:p>
          <a:p>
            <a:pPr eaLnBrk="1" hangingPunct="1">
              <a:spcBef>
                <a:spcPct val="0"/>
              </a:spcBef>
              <a:buClrTx/>
              <a:buFontTx/>
              <a:buNone/>
            </a:pPr>
            <a:r>
              <a:rPr lang="en-US" altLang="zh-CN" sz="2000" b="0" dirty="0">
                <a:latin typeface="Times New Roman" panose="02020603050405020304" pitchFamily="18" charset="0"/>
              </a:rPr>
              <a:t>{        </a:t>
            </a:r>
            <a:r>
              <a:rPr lang="en-US" altLang="zh-CN" sz="2000" b="0" dirty="0" err="1">
                <a:latin typeface="Times New Roman" panose="02020603050405020304" pitchFamily="18" charset="0"/>
              </a:rPr>
              <a:t>int</a:t>
            </a:r>
            <a:r>
              <a:rPr lang="en-US" altLang="zh-CN" sz="2000" b="0" dirty="0">
                <a:latin typeface="Times New Roman" panose="02020603050405020304" pitchFamily="18" charset="0"/>
              </a:rPr>
              <a:t> </a:t>
            </a:r>
            <a:r>
              <a:rPr lang="en-US" altLang="zh-CN" sz="2000" b="0" dirty="0" err="1">
                <a:latin typeface="Times New Roman" panose="02020603050405020304" pitchFamily="18" charset="0"/>
              </a:rPr>
              <a:t>i</a:t>
            </a:r>
            <a:r>
              <a:rPr lang="en-US" altLang="zh-CN" sz="2000" b="0" dirty="0">
                <a:latin typeface="Times New Roman" panose="02020603050405020304" pitchFamily="18" charset="0"/>
              </a:rPr>
              <a:t> = p, j = r + 1; </a:t>
            </a:r>
          </a:p>
          <a:p>
            <a:pPr eaLnBrk="1" hangingPunct="1">
              <a:spcBef>
                <a:spcPct val="0"/>
              </a:spcBef>
              <a:buClrTx/>
              <a:buFontTx/>
              <a:buNone/>
            </a:pPr>
            <a:r>
              <a:rPr lang="en-US" altLang="zh-CN" sz="2000" b="0" dirty="0">
                <a:latin typeface="Times New Roman" panose="02020603050405020304" pitchFamily="18" charset="0"/>
              </a:rPr>
              <a:t>        </a:t>
            </a:r>
            <a:r>
              <a:rPr lang="en-US" altLang="zh-CN" sz="2000" b="0" dirty="0" err="1">
                <a:latin typeface="Times New Roman" panose="02020603050405020304" pitchFamily="18" charset="0"/>
              </a:rPr>
              <a:t>int</a:t>
            </a:r>
            <a:r>
              <a:rPr lang="en-US" altLang="zh-CN" sz="2000" b="0" dirty="0">
                <a:latin typeface="Times New Roman" panose="02020603050405020304" pitchFamily="18" charset="0"/>
              </a:rPr>
              <a:t> x=a[p];</a:t>
            </a:r>
          </a:p>
          <a:p>
            <a:pPr eaLnBrk="1" hangingPunct="1">
              <a:spcBef>
                <a:spcPct val="0"/>
              </a:spcBef>
              <a:buClrTx/>
              <a:buFontTx/>
              <a:buNone/>
            </a:pPr>
            <a:r>
              <a:rPr lang="en-US" altLang="zh-CN" sz="2000" b="0" dirty="0">
                <a:latin typeface="Times New Roman" panose="02020603050405020304" pitchFamily="18" charset="0"/>
              </a:rPr>
              <a:t>        // </a:t>
            </a:r>
            <a:r>
              <a:rPr lang="zh-CN" altLang="en-US" sz="2000" b="0" dirty="0">
                <a:latin typeface="Times New Roman" panose="02020603050405020304" pitchFamily="18" charset="0"/>
              </a:rPr>
              <a:t>将</a:t>
            </a:r>
            <a:r>
              <a:rPr lang="en-US" altLang="zh-CN" sz="2000" b="0" dirty="0">
                <a:latin typeface="Times New Roman" panose="02020603050405020304" pitchFamily="18" charset="0"/>
              </a:rPr>
              <a:t>&lt; x</a:t>
            </a:r>
            <a:r>
              <a:rPr lang="zh-CN" altLang="en-US" sz="2000" b="0" dirty="0">
                <a:latin typeface="Times New Roman" panose="02020603050405020304" pitchFamily="18" charset="0"/>
              </a:rPr>
              <a:t>的元素交换到左边区域</a:t>
            </a:r>
          </a:p>
          <a:p>
            <a:pPr eaLnBrk="1" hangingPunct="1">
              <a:spcBef>
                <a:spcPct val="0"/>
              </a:spcBef>
              <a:buClrTx/>
              <a:buFontTx/>
              <a:buNone/>
            </a:pPr>
            <a:r>
              <a:rPr lang="zh-CN" altLang="en-US" sz="2000" b="0" dirty="0">
                <a:latin typeface="Times New Roman" panose="02020603050405020304" pitchFamily="18" charset="0"/>
              </a:rPr>
              <a:t>        </a:t>
            </a:r>
            <a:r>
              <a:rPr lang="en-US" altLang="zh-CN" sz="2000" b="0" dirty="0">
                <a:latin typeface="Times New Roman" panose="02020603050405020304" pitchFamily="18" charset="0"/>
              </a:rPr>
              <a:t>// </a:t>
            </a:r>
            <a:r>
              <a:rPr lang="zh-CN" altLang="en-US" sz="2000" b="0" dirty="0">
                <a:latin typeface="Times New Roman" panose="02020603050405020304" pitchFamily="18" charset="0"/>
              </a:rPr>
              <a:t>将</a:t>
            </a:r>
            <a:r>
              <a:rPr lang="en-US" altLang="zh-CN" sz="2000" b="0" dirty="0">
                <a:latin typeface="Times New Roman" panose="02020603050405020304" pitchFamily="18" charset="0"/>
              </a:rPr>
              <a:t>&gt; x</a:t>
            </a:r>
            <a:r>
              <a:rPr lang="zh-CN" altLang="en-US" sz="2000" b="0" dirty="0">
                <a:latin typeface="Times New Roman" panose="02020603050405020304" pitchFamily="18" charset="0"/>
              </a:rPr>
              <a:t>的元素交换到右边区域</a:t>
            </a:r>
          </a:p>
          <a:p>
            <a:pPr eaLnBrk="1" hangingPunct="1">
              <a:spcBef>
                <a:spcPct val="0"/>
              </a:spcBef>
              <a:buClrTx/>
              <a:buFontTx/>
              <a:buNone/>
            </a:pPr>
            <a:r>
              <a:rPr lang="zh-CN" altLang="en-US" sz="2000" b="0" dirty="0">
                <a:latin typeface="Times New Roman" panose="02020603050405020304" pitchFamily="18" charset="0"/>
              </a:rPr>
              <a:t>        </a:t>
            </a:r>
            <a:r>
              <a:rPr lang="en-US" altLang="zh-CN" sz="2000" b="0" dirty="0">
                <a:latin typeface="Times New Roman" panose="02020603050405020304" pitchFamily="18" charset="0"/>
              </a:rPr>
              <a:t>while (true) {</a:t>
            </a:r>
          </a:p>
          <a:p>
            <a:pPr eaLnBrk="1" hangingPunct="1">
              <a:spcBef>
                <a:spcPct val="0"/>
              </a:spcBef>
              <a:buClrTx/>
              <a:buFontTx/>
              <a:buNone/>
            </a:pPr>
            <a:r>
              <a:rPr lang="en-US" altLang="zh-CN" sz="2000" b="0" dirty="0">
                <a:latin typeface="Times New Roman" panose="02020603050405020304" pitchFamily="18" charset="0"/>
              </a:rPr>
              <a:t>           while (a[++</a:t>
            </a:r>
            <a:r>
              <a:rPr lang="en-US" altLang="zh-CN" sz="2000" b="0" dirty="0" err="1">
                <a:latin typeface="Times New Roman" panose="02020603050405020304" pitchFamily="18" charset="0"/>
              </a:rPr>
              <a:t>i</a:t>
            </a:r>
            <a:r>
              <a:rPr lang="en-US" altLang="zh-CN" sz="2000" b="0" dirty="0">
                <a:latin typeface="Times New Roman" panose="02020603050405020304" pitchFamily="18" charset="0"/>
              </a:rPr>
              <a:t>] &lt;x);</a:t>
            </a:r>
          </a:p>
          <a:p>
            <a:pPr eaLnBrk="1" hangingPunct="1">
              <a:spcBef>
                <a:spcPct val="0"/>
              </a:spcBef>
              <a:buClrTx/>
              <a:buFontTx/>
              <a:buNone/>
            </a:pPr>
            <a:r>
              <a:rPr lang="en-US" altLang="zh-CN" sz="2000" b="0" dirty="0">
                <a:latin typeface="Times New Roman" panose="02020603050405020304" pitchFamily="18" charset="0"/>
              </a:rPr>
              <a:t>           while (a[- -j] &gt;x);</a:t>
            </a:r>
          </a:p>
          <a:p>
            <a:pPr eaLnBrk="1" hangingPunct="1">
              <a:spcBef>
                <a:spcPct val="0"/>
              </a:spcBef>
              <a:buClrTx/>
              <a:buFontTx/>
              <a:buNone/>
            </a:pPr>
            <a:r>
              <a:rPr lang="en-US" altLang="zh-CN" sz="2000" b="0" dirty="0">
                <a:latin typeface="Times New Roman" panose="02020603050405020304" pitchFamily="18" charset="0"/>
              </a:rPr>
              <a:t>           if (</a:t>
            </a:r>
            <a:r>
              <a:rPr lang="en-US" altLang="zh-CN" sz="2000" b="0" dirty="0" err="1">
                <a:latin typeface="Times New Roman" panose="02020603050405020304" pitchFamily="18" charset="0"/>
              </a:rPr>
              <a:t>i</a:t>
            </a:r>
            <a:r>
              <a:rPr lang="en-US" altLang="zh-CN" sz="2000" b="0" dirty="0">
                <a:latin typeface="Times New Roman" panose="02020603050405020304" pitchFamily="18" charset="0"/>
              </a:rPr>
              <a:t> &gt;= j) break; </a:t>
            </a:r>
          </a:p>
          <a:p>
            <a:pPr eaLnBrk="1" hangingPunct="1">
              <a:spcBef>
                <a:spcPct val="0"/>
              </a:spcBef>
              <a:buClrTx/>
              <a:buFontTx/>
              <a:buNone/>
            </a:pPr>
            <a:r>
              <a:rPr lang="en-US" altLang="zh-CN" sz="2000" b="0" dirty="0">
                <a:latin typeface="Times New Roman" panose="02020603050405020304" pitchFamily="18" charset="0"/>
              </a:rPr>
              <a:t>           Swap(a[</a:t>
            </a:r>
            <a:r>
              <a:rPr lang="en-US" altLang="zh-CN" sz="2000" b="0" dirty="0" err="1">
                <a:latin typeface="Times New Roman" panose="02020603050405020304" pitchFamily="18" charset="0"/>
              </a:rPr>
              <a:t>i</a:t>
            </a:r>
            <a:r>
              <a:rPr lang="en-US" altLang="zh-CN" sz="2000" b="0" dirty="0">
                <a:latin typeface="Times New Roman" panose="02020603050405020304" pitchFamily="18" charset="0"/>
              </a:rPr>
              <a:t>], a[j]);</a:t>
            </a:r>
          </a:p>
          <a:p>
            <a:pPr eaLnBrk="1" hangingPunct="1">
              <a:spcBef>
                <a:spcPct val="0"/>
              </a:spcBef>
              <a:buClrTx/>
              <a:buFontTx/>
              <a:buNone/>
            </a:pPr>
            <a:r>
              <a:rPr lang="en-US" altLang="zh-CN" sz="2000" b="0" dirty="0">
                <a:latin typeface="Times New Roman" panose="02020603050405020304" pitchFamily="18" charset="0"/>
              </a:rPr>
              <a:t>           }</a:t>
            </a:r>
          </a:p>
          <a:p>
            <a:pPr eaLnBrk="1" hangingPunct="1">
              <a:spcBef>
                <a:spcPct val="0"/>
              </a:spcBef>
              <a:buClrTx/>
              <a:buFontTx/>
              <a:buNone/>
            </a:pPr>
            <a:r>
              <a:rPr lang="en-US" altLang="zh-CN" sz="2000" b="0" dirty="0">
                <a:latin typeface="Times New Roman" panose="02020603050405020304" pitchFamily="18" charset="0"/>
              </a:rPr>
              <a:t>       a[p] = a[j];</a:t>
            </a:r>
          </a:p>
          <a:p>
            <a:pPr eaLnBrk="1" hangingPunct="1">
              <a:spcBef>
                <a:spcPct val="0"/>
              </a:spcBef>
              <a:buClrTx/>
              <a:buFontTx/>
              <a:buNone/>
            </a:pPr>
            <a:r>
              <a:rPr lang="en-US" altLang="zh-CN" sz="2000" b="0" dirty="0">
                <a:latin typeface="Times New Roman" panose="02020603050405020304" pitchFamily="18" charset="0"/>
              </a:rPr>
              <a:t>       a[j] = x;</a:t>
            </a:r>
          </a:p>
          <a:p>
            <a:pPr eaLnBrk="1" hangingPunct="1">
              <a:spcBef>
                <a:spcPct val="0"/>
              </a:spcBef>
              <a:buClrTx/>
              <a:buFontTx/>
              <a:buNone/>
            </a:pPr>
            <a:r>
              <a:rPr lang="en-US" altLang="zh-CN" sz="2000" b="0" dirty="0">
                <a:latin typeface="Times New Roman" panose="02020603050405020304" pitchFamily="18" charset="0"/>
              </a:rPr>
              <a:t>       return j;</a:t>
            </a:r>
          </a:p>
          <a:p>
            <a:pPr eaLnBrk="1" hangingPunct="1">
              <a:spcBef>
                <a:spcPct val="0"/>
              </a:spcBef>
              <a:buClrTx/>
              <a:buFontTx/>
              <a:buNone/>
            </a:pPr>
            <a:r>
              <a:rPr lang="en-US" altLang="zh-CN" sz="2000" b="0" dirty="0">
                <a:latin typeface="Times New Roman" panose="02020603050405020304" pitchFamily="18" charset="0"/>
              </a:rPr>
              <a:t>}</a:t>
            </a:r>
          </a:p>
        </p:txBody>
      </p:sp>
      <p:sp>
        <p:nvSpPr>
          <p:cNvPr id="13347" name="Rectangle 4"/>
          <p:cNvSpPr>
            <a:spLocks noChangeArrowheads="1"/>
          </p:cNvSpPr>
          <p:nvPr/>
        </p:nvSpPr>
        <p:spPr bwMode="auto">
          <a:xfrm>
            <a:off x="2208213" y="476250"/>
            <a:ext cx="77724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eaLnBrk="0" hangingPunct="0">
              <a:defRPr sz="1600">
                <a:solidFill>
                  <a:schemeClr val="tx1"/>
                </a:solidFill>
                <a:latin typeface="Arial" panose="020B0604020202020204" pitchFamily="34" charset="0"/>
                <a:ea typeface="华文隶书" panose="02010800040101010101" pitchFamily="2" charset="-122"/>
              </a:defRPr>
            </a:lvl1pPr>
            <a:lvl2pPr marL="742950" indent="-285750" eaLnBrk="0" hangingPunct="0">
              <a:defRPr sz="1600">
                <a:solidFill>
                  <a:schemeClr val="tx1"/>
                </a:solidFill>
                <a:latin typeface="Arial" panose="020B0604020202020204" pitchFamily="34" charset="0"/>
                <a:ea typeface="华文隶书" panose="02010800040101010101" pitchFamily="2" charset="-122"/>
              </a:defRPr>
            </a:lvl2pPr>
            <a:lvl3pPr marL="1143000" indent="-228600" eaLnBrk="0" hangingPunct="0">
              <a:defRPr sz="1600">
                <a:solidFill>
                  <a:schemeClr val="tx1"/>
                </a:solidFill>
                <a:latin typeface="Arial" panose="020B0604020202020204" pitchFamily="34" charset="0"/>
                <a:ea typeface="华文隶书" panose="02010800040101010101" pitchFamily="2" charset="-122"/>
              </a:defRPr>
            </a:lvl3pPr>
            <a:lvl4pPr marL="1600200" indent="-228600" eaLnBrk="0" hangingPunct="0">
              <a:defRPr sz="1600">
                <a:solidFill>
                  <a:schemeClr val="tx1"/>
                </a:solidFill>
                <a:latin typeface="Arial" panose="020B0604020202020204" pitchFamily="34" charset="0"/>
                <a:ea typeface="华文隶书" panose="02010800040101010101" pitchFamily="2" charset="-122"/>
              </a:defRPr>
            </a:lvl4pPr>
            <a:lvl5pPr marL="2057400" indent="-228600" eaLnBrk="0" hangingPunct="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Arial" panose="020B0604020202020204" pitchFamily="34" charset="0"/>
                <a:ea typeface="华文隶书" panose="02010800040101010101" pitchFamily="2" charset="-122"/>
              </a:defRPr>
            </a:lvl9pPr>
          </a:lstStyle>
          <a:p>
            <a:pPr algn="ctr">
              <a:lnSpc>
                <a:spcPct val="90000"/>
              </a:lnSpc>
              <a:buFont typeface="Arial" panose="020B0604020202020204" pitchFamily="34" charset="0"/>
              <a:buNone/>
              <a:defRPr/>
            </a:pPr>
            <a:r>
              <a:rPr lang="zh-CN" altLang="en-US" sz="3600" b="1" dirty="0">
                <a:ea typeface="华文中宋" panose="02010600040101010101" pitchFamily="2" charset="-122"/>
              </a:rPr>
              <a:t>知识回顾：</a:t>
            </a:r>
            <a:r>
              <a:rPr lang="en-US" altLang="en-US" sz="3600" b="1" dirty="0" err="1">
                <a:ea typeface="华文中宋" panose="02010600040101010101" pitchFamily="2" charset="-122"/>
              </a:rPr>
              <a:t>快速排序</a:t>
            </a:r>
            <a:endParaRPr lang="zh-CN" altLang="en-US" sz="3600" b="1" dirty="0">
              <a:ea typeface="华文中宋" panose="02010600040101010101" pitchFamily="2" charset="-122"/>
            </a:endParaRPr>
          </a:p>
        </p:txBody>
      </p:sp>
      <p:grpSp>
        <p:nvGrpSpPr>
          <p:cNvPr id="33795" name="组合 32777"/>
          <p:cNvGrpSpPr>
            <a:grpSpLocks/>
          </p:cNvGrpSpPr>
          <p:nvPr/>
        </p:nvGrpSpPr>
        <p:grpSpPr bwMode="auto">
          <a:xfrm>
            <a:off x="5611813" y="1268413"/>
            <a:ext cx="4851400" cy="1395412"/>
            <a:chOff x="4088520" y="1268760"/>
            <a:chExt cx="4849986" cy="1394376"/>
          </a:xfrm>
        </p:grpSpPr>
        <p:grpSp>
          <p:nvGrpSpPr>
            <p:cNvPr id="33827" name="Group 5"/>
            <p:cNvGrpSpPr>
              <a:grpSpLocks/>
            </p:cNvGrpSpPr>
            <p:nvPr/>
          </p:nvGrpSpPr>
          <p:grpSpPr bwMode="auto">
            <a:xfrm>
              <a:off x="4088520" y="1698646"/>
              <a:ext cx="4849986" cy="559881"/>
              <a:chOff x="672" y="3312"/>
              <a:chExt cx="4416" cy="336"/>
            </a:xfrm>
          </p:grpSpPr>
          <p:sp>
            <p:nvSpPr>
              <p:cNvPr id="8" name="Rectangle 6"/>
              <p:cNvSpPr>
                <a:spLocks noChangeArrowheads="1"/>
              </p:cNvSpPr>
              <p:nvPr/>
            </p:nvSpPr>
            <p:spPr bwMode="auto">
              <a:xfrm>
                <a:off x="672" y="3312"/>
                <a:ext cx="4416" cy="336"/>
              </a:xfrm>
              <a:prstGeom prst="rect">
                <a:avLst/>
              </a:prstGeom>
              <a:solidFill>
                <a:srgbClr val="99FFCC"/>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zh-CN" altLang="zh-CN" sz="2400" kern="0">
                  <a:latin typeface="Times New Roman" panose="02020603050405020304" pitchFamily="18" charset="0"/>
                </a:endParaRPr>
              </a:p>
            </p:txBody>
          </p:sp>
          <p:sp>
            <p:nvSpPr>
              <p:cNvPr id="9" name="Line 7"/>
              <p:cNvSpPr>
                <a:spLocks noChangeShapeType="1"/>
              </p:cNvSpPr>
              <p:nvPr/>
            </p:nvSpPr>
            <p:spPr bwMode="auto">
              <a:xfrm>
                <a:off x="864" y="3312"/>
                <a:ext cx="0" cy="336"/>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10" name="Line 8"/>
              <p:cNvSpPr>
                <a:spLocks noChangeShapeType="1"/>
              </p:cNvSpPr>
              <p:nvPr/>
            </p:nvSpPr>
            <p:spPr bwMode="auto">
              <a:xfrm>
                <a:off x="2448" y="3312"/>
                <a:ext cx="0" cy="336"/>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33843" name="Text Box 10"/>
              <p:cNvSpPr txBox="1">
                <a:spLocks noChangeArrowheads="1"/>
              </p:cNvSpPr>
              <p:nvPr/>
            </p:nvSpPr>
            <p:spPr bwMode="auto">
              <a:xfrm>
                <a:off x="672" y="3312"/>
                <a:ext cx="14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r>
                  <a:rPr lang="en-US" altLang="zh-CN" b="0" i="1">
                    <a:latin typeface="Times New Roman" panose="02020603050405020304" pitchFamily="18" charset="0"/>
                    <a:ea typeface="华文隶书" panose="02010800040101010101" pitchFamily="2" charset="-122"/>
                  </a:rPr>
                  <a:t>x</a:t>
                </a:r>
              </a:p>
            </p:txBody>
          </p:sp>
        </p:grpSp>
        <p:sp>
          <p:nvSpPr>
            <p:cNvPr id="16" name="Line 8"/>
            <p:cNvSpPr>
              <a:spLocks noChangeShapeType="1"/>
            </p:cNvSpPr>
            <p:nvPr/>
          </p:nvSpPr>
          <p:spPr bwMode="auto">
            <a:xfrm>
              <a:off x="5580335" y="1698653"/>
              <a:ext cx="0" cy="5599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33829" name="Text Box 13"/>
            <p:cNvSpPr txBox="1">
              <a:spLocks noChangeArrowheads="1"/>
            </p:cNvSpPr>
            <p:nvPr/>
          </p:nvSpPr>
          <p:spPr bwMode="auto">
            <a:xfrm>
              <a:off x="4345017" y="1778531"/>
              <a:ext cx="95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zh-CN" altLang="en-US" sz="2000" b="0">
                  <a:latin typeface="Times New Roman" panose="02020603050405020304" pitchFamily="18" charset="0"/>
                  <a:sym typeface="Symbol" panose="05050102010706020507" pitchFamily="18" charset="2"/>
                </a:rPr>
                <a:t>全部</a:t>
              </a:r>
              <a:r>
                <a:rPr lang="en-US" altLang="zh-CN" sz="2000" b="0">
                  <a:latin typeface="Times New Roman" panose="02020603050405020304" pitchFamily="18" charset="0"/>
                  <a:sym typeface="Symbol" panose="05050102010706020507" pitchFamily="18" charset="2"/>
                </a:rPr>
                <a:t></a:t>
              </a:r>
              <a:r>
                <a:rPr lang="en-US" altLang="zh-CN" sz="2000" b="0" i="1">
                  <a:latin typeface="Times New Roman" panose="02020603050405020304" pitchFamily="18" charset="0"/>
                  <a:sym typeface="Symbol" panose="05050102010706020507" pitchFamily="18" charset="2"/>
                </a:rPr>
                <a:t>x</a:t>
              </a:r>
              <a:endParaRPr lang="en-US" altLang="zh-CN" sz="2000" b="0">
                <a:latin typeface="Times New Roman" panose="02020603050405020304" pitchFamily="18" charset="0"/>
              </a:endParaRPr>
            </a:p>
          </p:txBody>
        </p:sp>
        <p:sp>
          <p:nvSpPr>
            <p:cNvPr id="33830" name="Text Box 14"/>
            <p:cNvSpPr txBox="1">
              <a:spLocks noChangeArrowheads="1"/>
            </p:cNvSpPr>
            <p:nvPr/>
          </p:nvSpPr>
          <p:spPr bwMode="auto">
            <a:xfrm>
              <a:off x="7978788" y="1738540"/>
              <a:ext cx="95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zh-CN" altLang="en-US" sz="2000" b="0" dirty="0">
                  <a:latin typeface="Times New Roman" panose="02020603050405020304" pitchFamily="18" charset="0"/>
                </a:rPr>
                <a:t>全部</a:t>
              </a:r>
              <a:r>
                <a:rPr lang="en-US" altLang="zh-CN" sz="2000" b="0" dirty="0">
                  <a:latin typeface="Times New Roman" panose="02020603050405020304" pitchFamily="18" charset="0"/>
                  <a:sym typeface="Symbol" panose="05050102010706020507" pitchFamily="18" charset="2"/>
                </a:rPr>
                <a:t></a:t>
              </a:r>
              <a:r>
                <a:rPr lang="en-US" altLang="zh-CN" sz="2000" b="0" i="1" dirty="0">
                  <a:latin typeface="Times New Roman" panose="02020603050405020304" pitchFamily="18" charset="0"/>
                  <a:sym typeface="Symbol" panose="05050102010706020507" pitchFamily="18" charset="2"/>
                </a:rPr>
                <a:t>x</a:t>
              </a:r>
              <a:endParaRPr lang="en-US" altLang="zh-CN" sz="2000" b="0" dirty="0">
                <a:latin typeface="Times New Roman" panose="02020603050405020304" pitchFamily="18" charset="0"/>
              </a:endParaRPr>
            </a:p>
          </p:txBody>
        </p:sp>
        <p:sp>
          <p:nvSpPr>
            <p:cNvPr id="20" name="Line 9"/>
            <p:cNvSpPr>
              <a:spLocks noChangeShapeType="1"/>
            </p:cNvSpPr>
            <p:nvPr/>
          </p:nvSpPr>
          <p:spPr bwMode="auto">
            <a:xfrm>
              <a:off x="7524455" y="1698653"/>
              <a:ext cx="0" cy="5599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21" name="Line 9"/>
            <p:cNvSpPr>
              <a:spLocks noChangeShapeType="1"/>
            </p:cNvSpPr>
            <p:nvPr/>
          </p:nvSpPr>
          <p:spPr bwMode="auto">
            <a:xfrm>
              <a:off x="7019777" y="1698653"/>
              <a:ext cx="0" cy="5599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33833" name="Text Box 14"/>
            <p:cNvSpPr txBox="1">
              <a:spLocks noChangeArrowheads="1"/>
            </p:cNvSpPr>
            <p:nvPr/>
          </p:nvSpPr>
          <p:spPr bwMode="auto">
            <a:xfrm>
              <a:off x="5564967" y="1747753"/>
              <a:ext cx="489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b="0">
                  <a:latin typeface="Times New Roman" panose="02020603050405020304" pitchFamily="18" charset="0"/>
                  <a:ea typeface="华文隶书" panose="02010800040101010101" pitchFamily="2" charset="-122"/>
                  <a:sym typeface="Symbol" panose="05050102010706020507" pitchFamily="18" charset="2"/>
                </a:rPr>
                <a:t></a:t>
              </a:r>
              <a:r>
                <a:rPr lang="en-US" altLang="zh-CN" b="0" i="1">
                  <a:latin typeface="Times New Roman" panose="02020603050405020304" pitchFamily="18" charset="0"/>
                  <a:ea typeface="华文隶书" panose="02010800040101010101" pitchFamily="2" charset="-122"/>
                  <a:sym typeface="Symbol" panose="05050102010706020507" pitchFamily="18" charset="2"/>
                </a:rPr>
                <a:t>x</a:t>
              </a:r>
              <a:endParaRPr lang="en-US" altLang="zh-CN" b="0">
                <a:latin typeface="Times New Roman" panose="02020603050405020304" pitchFamily="18" charset="0"/>
                <a:ea typeface="华文隶书" panose="02010800040101010101" pitchFamily="2" charset="-122"/>
              </a:endParaRPr>
            </a:p>
          </p:txBody>
        </p:sp>
        <p:sp>
          <p:nvSpPr>
            <p:cNvPr id="33834" name="Text Box 13"/>
            <p:cNvSpPr txBox="1">
              <a:spLocks noChangeArrowheads="1"/>
            </p:cNvSpPr>
            <p:nvPr/>
          </p:nvSpPr>
          <p:spPr bwMode="auto">
            <a:xfrm>
              <a:off x="7063904" y="1778530"/>
              <a:ext cx="4395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sz="2000" b="0">
                  <a:latin typeface="Times New Roman" panose="02020603050405020304" pitchFamily="18" charset="0"/>
                  <a:sym typeface="Symbol" panose="05050102010706020507" pitchFamily="18" charset="2"/>
                </a:rPr>
                <a:t></a:t>
              </a:r>
              <a:r>
                <a:rPr lang="en-US" altLang="zh-CN" sz="2000" b="0" i="1">
                  <a:latin typeface="Times New Roman" panose="02020603050405020304" pitchFamily="18" charset="0"/>
                  <a:sym typeface="Symbol" panose="05050102010706020507" pitchFamily="18" charset="2"/>
                </a:rPr>
                <a:t>x</a:t>
              </a:r>
              <a:endParaRPr lang="en-US" altLang="zh-CN" sz="2000" b="0">
                <a:latin typeface="Times New Roman" panose="02020603050405020304" pitchFamily="18" charset="0"/>
              </a:endParaRPr>
            </a:p>
          </p:txBody>
        </p:sp>
        <p:sp>
          <p:nvSpPr>
            <p:cNvPr id="33835" name="Text Box 13"/>
            <p:cNvSpPr txBox="1">
              <a:spLocks noChangeArrowheads="1"/>
            </p:cNvSpPr>
            <p:nvPr/>
          </p:nvSpPr>
          <p:spPr bwMode="auto">
            <a:xfrm>
              <a:off x="5580112" y="1273983"/>
              <a:ext cx="506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sz="2000" b="0">
                  <a:latin typeface="Times New Roman" panose="02020603050405020304" pitchFamily="18" charset="0"/>
                  <a:sym typeface="Symbol" panose="05050102010706020507" pitchFamily="18" charset="2"/>
                </a:rPr>
                <a:t>i</a:t>
              </a:r>
              <a:r>
                <a:rPr lang="en-US" altLang="zh-CN" sz="2000" b="0">
                  <a:latin typeface="Times New Roman" panose="02020603050405020304" pitchFamily="18" charset="0"/>
                  <a:sym typeface="Wingdings" panose="05000000000000000000" pitchFamily="2" charset="2"/>
                </a:rPr>
                <a:t></a:t>
              </a:r>
              <a:endParaRPr lang="en-US" altLang="zh-CN" sz="2000" b="0">
                <a:latin typeface="Times New Roman" panose="02020603050405020304" pitchFamily="18" charset="0"/>
                <a:sym typeface="Symbol" panose="05050102010706020507" pitchFamily="18" charset="2"/>
              </a:endParaRPr>
            </a:p>
          </p:txBody>
        </p:sp>
        <p:sp>
          <p:nvSpPr>
            <p:cNvPr id="33836" name="Text Box 13"/>
            <p:cNvSpPr txBox="1">
              <a:spLocks noChangeArrowheads="1"/>
            </p:cNvSpPr>
            <p:nvPr/>
          </p:nvSpPr>
          <p:spPr bwMode="auto">
            <a:xfrm>
              <a:off x="7030241" y="1268760"/>
              <a:ext cx="506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sz="2000" b="0">
                  <a:latin typeface="Times New Roman" panose="02020603050405020304" pitchFamily="18" charset="0"/>
                  <a:sym typeface="Wingdings" panose="05000000000000000000" pitchFamily="2" charset="2"/>
                </a:rPr>
                <a:t>j</a:t>
              </a:r>
              <a:endParaRPr lang="en-US" altLang="zh-CN" sz="2000" b="0">
                <a:latin typeface="Times New Roman" panose="02020603050405020304" pitchFamily="18" charset="0"/>
                <a:sym typeface="Symbol" panose="05050102010706020507" pitchFamily="18" charset="2"/>
              </a:endParaRPr>
            </a:p>
          </p:txBody>
        </p:sp>
        <p:cxnSp>
          <p:nvCxnSpPr>
            <p:cNvPr id="33837" name="直接箭头连接符 32771"/>
            <p:cNvCxnSpPr>
              <a:cxnSpLocks/>
            </p:cNvCxnSpPr>
            <p:nvPr/>
          </p:nvCxnSpPr>
          <p:spPr bwMode="auto">
            <a:xfrm flipV="1">
              <a:off x="5809586" y="2281426"/>
              <a:ext cx="1" cy="3817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8" name="直接箭头连接符 32773"/>
            <p:cNvCxnSpPr>
              <a:cxnSpLocks/>
            </p:cNvCxnSpPr>
            <p:nvPr/>
          </p:nvCxnSpPr>
          <p:spPr bwMode="auto">
            <a:xfrm flipV="1">
              <a:off x="7283676" y="2276872"/>
              <a:ext cx="0" cy="38626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39" name="直接连接符 32776"/>
            <p:cNvCxnSpPr>
              <a:cxnSpLocks noChangeShapeType="1"/>
            </p:cNvCxnSpPr>
            <p:nvPr/>
          </p:nvCxnSpPr>
          <p:spPr bwMode="auto">
            <a:xfrm>
              <a:off x="5809586" y="2663136"/>
              <a:ext cx="14740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33796" name="Text Box 13"/>
          <p:cNvSpPr txBox="1">
            <a:spLocks noChangeArrowheads="1"/>
          </p:cNvSpPr>
          <p:nvPr/>
        </p:nvSpPr>
        <p:spPr bwMode="auto">
          <a:xfrm>
            <a:off x="7750176" y="1720850"/>
            <a:ext cx="6969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sz="2000" b="0">
                <a:latin typeface="Times New Roman" panose="02020603050405020304" pitchFamily="18" charset="0"/>
                <a:sym typeface="Symbol" panose="05050102010706020507" pitchFamily="18" charset="2"/>
              </a:rPr>
              <a:t>……</a:t>
            </a:r>
            <a:endParaRPr lang="en-US" altLang="zh-CN" sz="2000" b="0">
              <a:latin typeface="Times New Roman" panose="02020603050405020304" pitchFamily="18" charset="0"/>
            </a:endParaRPr>
          </a:p>
        </p:txBody>
      </p:sp>
      <p:grpSp>
        <p:nvGrpSpPr>
          <p:cNvPr id="33797" name="组合 32779"/>
          <p:cNvGrpSpPr>
            <a:grpSpLocks/>
          </p:cNvGrpSpPr>
          <p:nvPr/>
        </p:nvGrpSpPr>
        <p:grpSpPr bwMode="auto">
          <a:xfrm>
            <a:off x="5611813" y="2892425"/>
            <a:ext cx="4851400" cy="1379538"/>
            <a:chOff x="4088520" y="2892183"/>
            <a:chExt cx="4849986" cy="1380210"/>
          </a:xfrm>
        </p:grpSpPr>
        <p:grpSp>
          <p:nvGrpSpPr>
            <p:cNvPr id="33810" name="组合 43"/>
            <p:cNvGrpSpPr>
              <a:grpSpLocks/>
            </p:cNvGrpSpPr>
            <p:nvPr/>
          </p:nvGrpSpPr>
          <p:grpSpPr bwMode="auto">
            <a:xfrm>
              <a:off x="4088520" y="2892183"/>
              <a:ext cx="4849986" cy="1031945"/>
              <a:chOff x="4088520" y="1244927"/>
              <a:chExt cx="4849986" cy="1031945"/>
            </a:xfrm>
          </p:grpSpPr>
          <p:grpSp>
            <p:nvGrpSpPr>
              <p:cNvPr id="33814" name="Group 5"/>
              <p:cNvGrpSpPr>
                <a:grpSpLocks/>
              </p:cNvGrpSpPr>
              <p:nvPr/>
            </p:nvGrpSpPr>
            <p:grpSpPr bwMode="auto">
              <a:xfrm>
                <a:off x="4088520" y="1698646"/>
                <a:ext cx="4849986" cy="559881"/>
                <a:chOff x="672" y="3312"/>
                <a:chExt cx="4416" cy="336"/>
              </a:xfrm>
            </p:grpSpPr>
            <p:sp>
              <p:nvSpPr>
                <p:cNvPr id="58" name="Rectangle 6"/>
                <p:cNvSpPr>
                  <a:spLocks noChangeArrowheads="1"/>
                </p:cNvSpPr>
                <p:nvPr/>
              </p:nvSpPr>
              <p:spPr bwMode="auto">
                <a:xfrm>
                  <a:off x="672" y="3312"/>
                  <a:ext cx="4416" cy="336"/>
                </a:xfrm>
                <a:prstGeom prst="rect">
                  <a:avLst/>
                </a:prstGeom>
                <a:solidFill>
                  <a:srgbClr val="99FFCC"/>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zh-CN" altLang="zh-CN" sz="2400" kern="0">
                    <a:latin typeface="Times New Roman" panose="02020603050405020304" pitchFamily="18" charset="0"/>
                  </a:endParaRPr>
                </a:p>
              </p:txBody>
            </p:sp>
            <p:sp>
              <p:nvSpPr>
                <p:cNvPr id="59" name="Line 7"/>
                <p:cNvSpPr>
                  <a:spLocks noChangeShapeType="1"/>
                </p:cNvSpPr>
                <p:nvPr/>
              </p:nvSpPr>
              <p:spPr bwMode="auto">
                <a:xfrm>
                  <a:off x="864" y="3312"/>
                  <a:ext cx="0" cy="336"/>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60" name="Line 8"/>
                <p:cNvSpPr>
                  <a:spLocks noChangeShapeType="1"/>
                </p:cNvSpPr>
                <p:nvPr/>
              </p:nvSpPr>
              <p:spPr bwMode="auto">
                <a:xfrm>
                  <a:off x="2448" y="3312"/>
                  <a:ext cx="0" cy="336"/>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33826" name="Text Box 10"/>
                <p:cNvSpPr txBox="1">
                  <a:spLocks noChangeArrowheads="1"/>
                </p:cNvSpPr>
                <p:nvPr/>
              </p:nvSpPr>
              <p:spPr bwMode="auto">
                <a:xfrm>
                  <a:off x="672" y="331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r>
                    <a:rPr lang="en-US" altLang="zh-CN" b="0" i="1">
                      <a:latin typeface="Times New Roman" panose="02020603050405020304" pitchFamily="18" charset="0"/>
                      <a:ea typeface="华文隶书" panose="02010800040101010101" pitchFamily="2" charset="-122"/>
                    </a:rPr>
                    <a:t>x</a:t>
                  </a:r>
                </a:p>
              </p:txBody>
            </p:sp>
          </p:grpSp>
          <p:sp>
            <p:nvSpPr>
              <p:cNvPr id="46" name="Line 8"/>
              <p:cNvSpPr>
                <a:spLocks noChangeShapeType="1"/>
              </p:cNvSpPr>
              <p:nvPr/>
            </p:nvSpPr>
            <p:spPr bwMode="auto">
              <a:xfrm>
                <a:off x="6553188" y="1716644"/>
                <a:ext cx="0" cy="56066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33816" name="Text Box 13"/>
              <p:cNvSpPr txBox="1">
                <a:spLocks noChangeArrowheads="1"/>
              </p:cNvSpPr>
              <p:nvPr/>
            </p:nvSpPr>
            <p:spPr bwMode="auto">
              <a:xfrm>
                <a:off x="4345017" y="1778531"/>
                <a:ext cx="95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zh-CN" altLang="en-US" sz="2000" b="0">
                    <a:latin typeface="Times New Roman" panose="02020603050405020304" pitchFamily="18" charset="0"/>
                    <a:sym typeface="Symbol" panose="05050102010706020507" pitchFamily="18" charset="2"/>
                  </a:rPr>
                  <a:t>全部</a:t>
                </a:r>
                <a:r>
                  <a:rPr lang="en-US" altLang="zh-CN" sz="2000" b="0">
                    <a:latin typeface="Times New Roman" panose="02020603050405020304" pitchFamily="18" charset="0"/>
                    <a:sym typeface="Symbol" panose="05050102010706020507" pitchFamily="18" charset="2"/>
                  </a:rPr>
                  <a:t></a:t>
                </a:r>
                <a:r>
                  <a:rPr lang="en-US" altLang="zh-CN" sz="2000" b="0" i="1">
                    <a:latin typeface="Times New Roman" panose="02020603050405020304" pitchFamily="18" charset="0"/>
                    <a:sym typeface="Symbol" panose="05050102010706020507" pitchFamily="18" charset="2"/>
                  </a:rPr>
                  <a:t>x</a:t>
                </a:r>
                <a:endParaRPr lang="en-US" altLang="zh-CN" sz="2000" b="0">
                  <a:latin typeface="Times New Roman" panose="02020603050405020304" pitchFamily="18" charset="0"/>
                </a:endParaRPr>
              </a:p>
            </p:txBody>
          </p:sp>
          <p:sp>
            <p:nvSpPr>
              <p:cNvPr id="33817" name="Text Box 14"/>
              <p:cNvSpPr txBox="1">
                <a:spLocks noChangeArrowheads="1"/>
              </p:cNvSpPr>
              <p:nvPr/>
            </p:nvSpPr>
            <p:spPr bwMode="auto">
              <a:xfrm>
                <a:off x="7978788" y="1738540"/>
                <a:ext cx="95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zh-CN" altLang="en-US" sz="2000" b="0">
                    <a:latin typeface="Times New Roman" panose="02020603050405020304" pitchFamily="18" charset="0"/>
                  </a:rPr>
                  <a:t>全部</a:t>
                </a:r>
                <a:r>
                  <a:rPr lang="en-US" altLang="zh-CN" sz="2000" b="0">
                    <a:latin typeface="Times New Roman" panose="02020603050405020304" pitchFamily="18" charset="0"/>
                    <a:sym typeface="Symbol" panose="05050102010706020507" pitchFamily="18" charset="2"/>
                  </a:rPr>
                  <a:t></a:t>
                </a:r>
                <a:r>
                  <a:rPr lang="en-US" altLang="zh-CN" sz="2000" b="0" i="1">
                    <a:latin typeface="Times New Roman" panose="02020603050405020304" pitchFamily="18" charset="0"/>
                    <a:sym typeface="Symbol" panose="05050102010706020507" pitchFamily="18" charset="2"/>
                  </a:rPr>
                  <a:t>x</a:t>
                </a:r>
                <a:endParaRPr lang="en-US" altLang="zh-CN" sz="2000" b="0">
                  <a:latin typeface="Times New Roman" panose="02020603050405020304" pitchFamily="18" charset="0"/>
                </a:endParaRPr>
              </a:p>
            </p:txBody>
          </p:sp>
          <p:sp>
            <p:nvSpPr>
              <p:cNvPr id="50" name="Line 9"/>
              <p:cNvSpPr>
                <a:spLocks noChangeShapeType="1"/>
              </p:cNvSpPr>
              <p:nvPr/>
            </p:nvSpPr>
            <p:spPr bwMode="auto">
              <a:xfrm>
                <a:off x="7019777" y="1699173"/>
                <a:ext cx="0" cy="5590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33819" name="Text Box 14"/>
              <p:cNvSpPr txBox="1">
                <a:spLocks noChangeArrowheads="1"/>
              </p:cNvSpPr>
              <p:nvPr/>
            </p:nvSpPr>
            <p:spPr bwMode="auto">
              <a:xfrm>
                <a:off x="6565390" y="1748893"/>
                <a:ext cx="489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b="0">
                    <a:latin typeface="Times New Roman" panose="02020603050405020304" pitchFamily="18" charset="0"/>
                    <a:ea typeface="华文隶书" panose="02010800040101010101" pitchFamily="2" charset="-122"/>
                    <a:sym typeface="Symbol" panose="05050102010706020507" pitchFamily="18" charset="2"/>
                  </a:rPr>
                  <a:t></a:t>
                </a:r>
                <a:r>
                  <a:rPr lang="en-US" altLang="zh-CN" b="0" i="1">
                    <a:latin typeface="Times New Roman" panose="02020603050405020304" pitchFamily="18" charset="0"/>
                    <a:ea typeface="华文隶书" panose="02010800040101010101" pitchFamily="2" charset="-122"/>
                    <a:sym typeface="Symbol" panose="05050102010706020507" pitchFamily="18" charset="2"/>
                  </a:rPr>
                  <a:t>x</a:t>
                </a:r>
                <a:endParaRPr lang="en-US" altLang="zh-CN" b="0">
                  <a:latin typeface="Times New Roman" panose="02020603050405020304" pitchFamily="18" charset="0"/>
                  <a:ea typeface="华文隶书" panose="02010800040101010101" pitchFamily="2" charset="-122"/>
                </a:endParaRPr>
              </a:p>
            </p:txBody>
          </p:sp>
          <p:sp>
            <p:nvSpPr>
              <p:cNvPr id="33820" name="Text Box 13"/>
              <p:cNvSpPr txBox="1">
                <a:spLocks noChangeArrowheads="1"/>
              </p:cNvSpPr>
              <p:nvPr/>
            </p:nvSpPr>
            <p:spPr bwMode="auto">
              <a:xfrm>
                <a:off x="6118716" y="1778530"/>
                <a:ext cx="4395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sz="2000" b="0">
                    <a:latin typeface="Times New Roman" panose="02020603050405020304" pitchFamily="18" charset="0"/>
                    <a:sym typeface="Symbol" panose="05050102010706020507" pitchFamily="18" charset="2"/>
                  </a:rPr>
                  <a:t></a:t>
                </a:r>
                <a:r>
                  <a:rPr lang="en-US" altLang="zh-CN" sz="2000" b="0" i="1">
                    <a:latin typeface="Times New Roman" panose="02020603050405020304" pitchFamily="18" charset="0"/>
                    <a:sym typeface="Symbol" panose="05050102010706020507" pitchFamily="18" charset="2"/>
                  </a:rPr>
                  <a:t>x</a:t>
                </a:r>
                <a:endParaRPr lang="en-US" altLang="zh-CN" sz="2000" b="0">
                  <a:latin typeface="Times New Roman" panose="02020603050405020304" pitchFamily="18" charset="0"/>
                </a:endParaRPr>
              </a:p>
            </p:txBody>
          </p:sp>
          <p:sp>
            <p:nvSpPr>
              <p:cNvPr id="33821" name="Text Box 13"/>
              <p:cNvSpPr txBox="1">
                <a:spLocks noChangeArrowheads="1"/>
              </p:cNvSpPr>
              <p:nvPr/>
            </p:nvSpPr>
            <p:spPr bwMode="auto">
              <a:xfrm>
                <a:off x="6574673" y="1275637"/>
                <a:ext cx="506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sz="2000" b="0">
                    <a:latin typeface="Times New Roman" panose="02020603050405020304" pitchFamily="18" charset="0"/>
                    <a:sym typeface="Symbol" panose="05050102010706020507" pitchFamily="18" charset="2"/>
                  </a:rPr>
                  <a:t>i</a:t>
                </a:r>
                <a:r>
                  <a:rPr lang="en-US" altLang="zh-CN" sz="2000" b="0">
                    <a:latin typeface="Times New Roman" panose="02020603050405020304" pitchFamily="18" charset="0"/>
                    <a:sym typeface="Wingdings" panose="05000000000000000000" pitchFamily="2" charset="2"/>
                  </a:rPr>
                  <a:t></a:t>
                </a:r>
                <a:endParaRPr lang="en-US" altLang="zh-CN" sz="2000" b="0">
                  <a:latin typeface="Times New Roman" panose="02020603050405020304" pitchFamily="18" charset="0"/>
                  <a:sym typeface="Symbol" panose="05050102010706020507" pitchFamily="18" charset="2"/>
                </a:endParaRPr>
              </a:p>
            </p:txBody>
          </p:sp>
          <p:sp>
            <p:nvSpPr>
              <p:cNvPr id="33822" name="Text Box 13"/>
              <p:cNvSpPr txBox="1">
                <a:spLocks noChangeArrowheads="1"/>
              </p:cNvSpPr>
              <p:nvPr/>
            </p:nvSpPr>
            <p:spPr bwMode="auto">
              <a:xfrm>
                <a:off x="5978222" y="1244927"/>
                <a:ext cx="506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sz="2000" b="0">
                    <a:latin typeface="Times New Roman" panose="02020603050405020304" pitchFamily="18" charset="0"/>
                    <a:sym typeface="Wingdings" panose="05000000000000000000" pitchFamily="2" charset="2"/>
                  </a:rPr>
                  <a:t>j</a:t>
                </a:r>
                <a:endParaRPr lang="en-US" altLang="zh-CN" sz="2000" b="0">
                  <a:latin typeface="Times New Roman" panose="02020603050405020304" pitchFamily="18" charset="0"/>
                  <a:sym typeface="Symbol" panose="05050102010706020507" pitchFamily="18" charset="2"/>
                </a:endParaRPr>
              </a:p>
            </p:txBody>
          </p:sp>
        </p:grpSp>
        <p:cxnSp>
          <p:nvCxnSpPr>
            <p:cNvPr id="33811" name="直接箭头连接符 63"/>
            <p:cNvCxnSpPr>
              <a:cxnSpLocks/>
            </p:cNvCxnSpPr>
            <p:nvPr/>
          </p:nvCxnSpPr>
          <p:spPr bwMode="auto">
            <a:xfrm flipV="1">
              <a:off x="4181931" y="3890683"/>
              <a:ext cx="1" cy="3817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2" name="直接箭头连接符 64"/>
            <p:cNvCxnSpPr>
              <a:cxnSpLocks/>
            </p:cNvCxnSpPr>
            <p:nvPr/>
          </p:nvCxnSpPr>
          <p:spPr bwMode="auto">
            <a:xfrm flipV="1">
              <a:off x="6300192" y="3886129"/>
              <a:ext cx="0" cy="38626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3" name="直接连接符 65"/>
            <p:cNvCxnSpPr>
              <a:cxnSpLocks/>
            </p:cNvCxnSpPr>
            <p:nvPr/>
          </p:nvCxnSpPr>
          <p:spPr bwMode="auto">
            <a:xfrm>
              <a:off x="4181931" y="4272393"/>
              <a:ext cx="21182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33798" name="组合 69"/>
          <p:cNvGrpSpPr>
            <a:grpSpLocks/>
          </p:cNvGrpSpPr>
          <p:nvPr/>
        </p:nvGrpSpPr>
        <p:grpSpPr bwMode="auto">
          <a:xfrm>
            <a:off x="5584826" y="4587876"/>
            <a:ext cx="4849813" cy="1031875"/>
            <a:chOff x="4088520" y="1244927"/>
            <a:chExt cx="4849986" cy="1031945"/>
          </a:xfrm>
        </p:grpSpPr>
        <p:grpSp>
          <p:nvGrpSpPr>
            <p:cNvPr id="33799" name="Group 5"/>
            <p:cNvGrpSpPr>
              <a:grpSpLocks/>
            </p:cNvGrpSpPr>
            <p:nvPr/>
          </p:nvGrpSpPr>
          <p:grpSpPr bwMode="auto">
            <a:xfrm>
              <a:off x="4088520" y="1698646"/>
              <a:ext cx="4849986" cy="559881"/>
              <a:chOff x="672" y="3312"/>
              <a:chExt cx="4416" cy="336"/>
            </a:xfrm>
          </p:grpSpPr>
          <p:sp>
            <p:nvSpPr>
              <p:cNvPr id="83" name="Rectangle 6"/>
              <p:cNvSpPr>
                <a:spLocks noChangeArrowheads="1"/>
              </p:cNvSpPr>
              <p:nvPr/>
            </p:nvSpPr>
            <p:spPr bwMode="auto">
              <a:xfrm>
                <a:off x="672" y="3312"/>
                <a:ext cx="4416" cy="334"/>
              </a:xfrm>
              <a:prstGeom prst="rect">
                <a:avLst/>
              </a:prstGeom>
              <a:solidFill>
                <a:srgbClr val="99FFCC"/>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zh-CN" altLang="zh-CN" sz="2400" kern="0">
                  <a:latin typeface="Times New Roman" panose="02020603050405020304" pitchFamily="18" charset="0"/>
                </a:endParaRPr>
              </a:p>
            </p:txBody>
          </p:sp>
          <p:sp>
            <p:nvSpPr>
              <p:cNvPr id="84" name="Line 7"/>
              <p:cNvSpPr>
                <a:spLocks noChangeShapeType="1"/>
              </p:cNvSpPr>
              <p:nvPr/>
            </p:nvSpPr>
            <p:spPr bwMode="auto">
              <a:xfrm>
                <a:off x="864" y="3312"/>
                <a:ext cx="0" cy="33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33809" name="Text Box 10"/>
              <p:cNvSpPr txBox="1">
                <a:spLocks noChangeArrowheads="1"/>
              </p:cNvSpPr>
              <p:nvPr/>
            </p:nvSpPr>
            <p:spPr bwMode="auto">
              <a:xfrm>
                <a:off x="672" y="331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r>
                  <a:rPr lang="en-US" altLang="zh-CN" b="0" i="1">
                    <a:latin typeface="Times New Roman" panose="02020603050405020304" pitchFamily="18" charset="0"/>
                    <a:ea typeface="华文隶书" panose="02010800040101010101" pitchFamily="2" charset="-122"/>
                  </a:rPr>
                  <a:t>x</a:t>
                </a:r>
              </a:p>
            </p:txBody>
          </p:sp>
        </p:grpSp>
        <p:sp>
          <p:nvSpPr>
            <p:cNvPr id="75" name="Line 8"/>
            <p:cNvSpPr>
              <a:spLocks noChangeShapeType="1"/>
            </p:cNvSpPr>
            <p:nvPr/>
          </p:nvSpPr>
          <p:spPr bwMode="auto">
            <a:xfrm>
              <a:off x="6400002" y="1716447"/>
              <a:ext cx="0" cy="560425"/>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33801" name="Text Box 13"/>
            <p:cNvSpPr txBox="1">
              <a:spLocks noChangeArrowheads="1"/>
            </p:cNvSpPr>
            <p:nvPr/>
          </p:nvSpPr>
          <p:spPr bwMode="auto">
            <a:xfrm>
              <a:off x="4345017" y="1778531"/>
              <a:ext cx="95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zh-CN" altLang="en-US" sz="2000" b="0">
                  <a:latin typeface="Times New Roman" panose="02020603050405020304" pitchFamily="18" charset="0"/>
                  <a:sym typeface="Symbol" panose="05050102010706020507" pitchFamily="18" charset="2"/>
                </a:rPr>
                <a:t>全部</a:t>
              </a:r>
              <a:r>
                <a:rPr lang="en-US" altLang="zh-CN" sz="2000" b="0">
                  <a:latin typeface="Times New Roman" panose="02020603050405020304" pitchFamily="18" charset="0"/>
                  <a:sym typeface="Symbol" panose="05050102010706020507" pitchFamily="18" charset="2"/>
                </a:rPr>
                <a:t></a:t>
              </a:r>
              <a:r>
                <a:rPr lang="en-US" altLang="zh-CN" sz="2000" b="0" i="1">
                  <a:latin typeface="Times New Roman" panose="02020603050405020304" pitchFamily="18" charset="0"/>
                  <a:sym typeface="Symbol" panose="05050102010706020507" pitchFamily="18" charset="2"/>
                </a:rPr>
                <a:t>x</a:t>
              </a:r>
              <a:endParaRPr lang="en-US" altLang="zh-CN" sz="2000" b="0">
                <a:latin typeface="Times New Roman" panose="02020603050405020304" pitchFamily="18" charset="0"/>
              </a:endParaRPr>
            </a:p>
          </p:txBody>
        </p:sp>
        <p:sp>
          <p:nvSpPr>
            <p:cNvPr id="33802" name="Text Box 14"/>
            <p:cNvSpPr txBox="1">
              <a:spLocks noChangeArrowheads="1"/>
            </p:cNvSpPr>
            <p:nvPr/>
          </p:nvSpPr>
          <p:spPr bwMode="auto">
            <a:xfrm>
              <a:off x="7978788" y="1738540"/>
              <a:ext cx="95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zh-CN" altLang="en-US" sz="2000" b="0">
                  <a:latin typeface="Times New Roman" panose="02020603050405020304" pitchFamily="18" charset="0"/>
                </a:rPr>
                <a:t>全部</a:t>
              </a:r>
              <a:r>
                <a:rPr lang="en-US" altLang="zh-CN" sz="2000" b="0">
                  <a:latin typeface="Times New Roman" panose="02020603050405020304" pitchFamily="18" charset="0"/>
                  <a:sym typeface="Symbol" panose="05050102010706020507" pitchFamily="18" charset="2"/>
                </a:rPr>
                <a:t></a:t>
              </a:r>
              <a:r>
                <a:rPr lang="en-US" altLang="zh-CN" sz="2000" b="0" i="1">
                  <a:latin typeface="Times New Roman" panose="02020603050405020304" pitchFamily="18" charset="0"/>
                  <a:sym typeface="Symbol" panose="05050102010706020507" pitchFamily="18" charset="2"/>
                </a:rPr>
                <a:t>x</a:t>
              </a:r>
              <a:endParaRPr lang="en-US" altLang="zh-CN" sz="2000" b="0">
                <a:latin typeface="Times New Roman" panose="02020603050405020304" pitchFamily="18" charset="0"/>
              </a:endParaRPr>
            </a:p>
          </p:txBody>
        </p:sp>
        <p:sp>
          <p:nvSpPr>
            <p:cNvPr id="78" name="Line 9"/>
            <p:cNvSpPr>
              <a:spLocks noChangeShapeType="1"/>
            </p:cNvSpPr>
            <p:nvPr/>
          </p:nvSpPr>
          <p:spPr bwMode="auto">
            <a:xfrm>
              <a:off x="7192194" y="1698983"/>
              <a:ext cx="0" cy="55883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华文隶书" charset="0"/>
              </a:endParaRPr>
            </a:p>
          </p:txBody>
        </p:sp>
        <p:sp>
          <p:nvSpPr>
            <p:cNvPr id="33804" name="Text Box 14"/>
            <p:cNvSpPr txBox="1">
              <a:spLocks noChangeArrowheads="1"/>
            </p:cNvSpPr>
            <p:nvPr/>
          </p:nvSpPr>
          <p:spPr bwMode="auto">
            <a:xfrm>
              <a:off x="6544637" y="1747753"/>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b="0">
                  <a:latin typeface="Times New Roman" panose="02020603050405020304" pitchFamily="18" charset="0"/>
                  <a:ea typeface="华文隶书" panose="02010800040101010101" pitchFamily="2" charset="-122"/>
                  <a:sym typeface="Symbol" panose="05050102010706020507" pitchFamily="18" charset="2"/>
                </a:rPr>
                <a:t>=</a:t>
              </a:r>
              <a:r>
                <a:rPr lang="en-US" altLang="zh-CN" b="0" i="1">
                  <a:latin typeface="Times New Roman" panose="02020603050405020304" pitchFamily="18" charset="0"/>
                  <a:ea typeface="华文隶书" panose="02010800040101010101" pitchFamily="2" charset="-122"/>
                  <a:sym typeface="Symbol" panose="05050102010706020507" pitchFamily="18" charset="2"/>
                </a:rPr>
                <a:t>x</a:t>
              </a:r>
              <a:endParaRPr lang="en-US" altLang="zh-CN" b="0">
                <a:latin typeface="Times New Roman" panose="02020603050405020304" pitchFamily="18" charset="0"/>
                <a:ea typeface="华文隶书" panose="02010800040101010101" pitchFamily="2" charset="-122"/>
              </a:endParaRPr>
            </a:p>
          </p:txBody>
        </p:sp>
        <p:sp>
          <p:nvSpPr>
            <p:cNvPr id="33805" name="Text Box 13"/>
            <p:cNvSpPr txBox="1">
              <a:spLocks noChangeArrowheads="1"/>
            </p:cNvSpPr>
            <p:nvPr/>
          </p:nvSpPr>
          <p:spPr bwMode="auto">
            <a:xfrm>
              <a:off x="6067479" y="1275637"/>
              <a:ext cx="14980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sz="2000" b="0">
                  <a:latin typeface="Times New Roman" panose="02020603050405020304" pitchFamily="18" charset="0"/>
                  <a:sym typeface="Wingdings" panose="05000000000000000000" pitchFamily="2" charset="2"/>
                </a:rPr>
                <a:t>j </a:t>
              </a:r>
              <a:r>
                <a:rPr lang="en-US" altLang="zh-CN" sz="2000" b="0">
                  <a:latin typeface="Times New Roman" panose="02020603050405020304" pitchFamily="18" charset="0"/>
                  <a:sym typeface="Symbol" panose="05050102010706020507" pitchFamily="18" charset="2"/>
                </a:rPr>
                <a:t>= i</a:t>
              </a:r>
              <a:r>
                <a:rPr lang="en-US" altLang="zh-CN" sz="2000" b="0">
                  <a:latin typeface="Times New Roman" panose="02020603050405020304" pitchFamily="18" charset="0"/>
                  <a:sym typeface="Wingdings" panose="05000000000000000000" pitchFamily="2" charset="2"/>
                </a:rPr>
                <a:t></a:t>
              </a:r>
              <a:endParaRPr lang="en-US" altLang="zh-CN" sz="2000" b="0">
                <a:latin typeface="Times New Roman" panose="02020603050405020304" pitchFamily="18" charset="0"/>
                <a:sym typeface="Symbol" panose="05050102010706020507" pitchFamily="18" charset="2"/>
              </a:endParaRPr>
            </a:p>
          </p:txBody>
        </p:sp>
        <p:sp>
          <p:nvSpPr>
            <p:cNvPr id="33806" name="Text Box 13"/>
            <p:cNvSpPr txBox="1">
              <a:spLocks noChangeArrowheads="1"/>
            </p:cNvSpPr>
            <p:nvPr/>
          </p:nvSpPr>
          <p:spPr bwMode="auto">
            <a:xfrm>
              <a:off x="6139291" y="124492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endParaRPr lang="en-US" altLang="zh-CN" sz="2000" b="0">
                <a:latin typeface="Times New Roman" panose="02020603050405020304" pitchFamily="18" charset="0"/>
                <a:sym typeface="Symbol" panose="05050102010706020507" pitchFamily="18" charset="2"/>
              </a:endParaRPr>
            </a:p>
          </p:txBody>
        </p:sp>
      </p:grpSp>
    </p:spTree>
    <p:extLst>
      <p:ext uri="{BB962C8B-B14F-4D97-AF65-F5344CB8AC3E}">
        <p14:creationId xmlns:p14="http://schemas.microsoft.com/office/powerpoint/2010/main" val="3095802690"/>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186857" y="545134"/>
            <a:ext cx="5530469" cy="744205"/>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914546" y="2234983"/>
            <a:ext cx="10075092" cy="198810"/>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29" name="文本框 28"/>
          <p:cNvSpPr txBox="1"/>
          <p:nvPr/>
        </p:nvSpPr>
        <p:spPr>
          <a:xfrm flipH="1">
            <a:off x="914546" y="1611655"/>
            <a:ext cx="1415772" cy="461665"/>
          </a:xfrm>
          <a:prstGeom prst="rect">
            <a:avLst/>
          </a:prstGeom>
          <a:noFill/>
        </p:spPr>
        <p:txBody>
          <a:bodyPr wrap="none" rtlCol="0">
            <a:spAutoFit/>
          </a:bodyPr>
          <a:lstStyle/>
          <a:p>
            <a:pPr algn="r"/>
            <a:r>
              <a:rPr lang="zh-CN" altLang="en-US" sz="2400" dirty="0">
                <a:solidFill>
                  <a:schemeClr val="accent2"/>
                </a:solidFill>
                <a:latin typeface="Impact" panose="020B0806030902050204" pitchFamily="34" charset="0"/>
              </a:rPr>
              <a:t>问题描述</a:t>
            </a:r>
          </a:p>
        </p:txBody>
      </p:sp>
      <p:sp>
        <p:nvSpPr>
          <p:cNvPr id="30" name="TextBox 42"/>
          <p:cNvSpPr txBox="1"/>
          <p:nvPr/>
        </p:nvSpPr>
        <p:spPr>
          <a:xfrm flipH="1">
            <a:off x="2324557" y="1611655"/>
            <a:ext cx="9030160" cy="461665"/>
          </a:xfrm>
          <a:prstGeom prst="rect">
            <a:avLst/>
          </a:prstGeom>
          <a:noFill/>
        </p:spPr>
        <p:txBody>
          <a:bodyPr wrap="square" rtlCol="0">
            <a:spAutoFit/>
          </a:bodyPr>
          <a:lstStyle/>
          <a:p>
            <a:r>
              <a:rPr lang="zh-CN" altLang="en-US" sz="2400" dirty="0">
                <a:solidFill>
                  <a:schemeClr val="bg2">
                    <a:lumMod val="25000"/>
                  </a:schemeClr>
                </a:solidFill>
              </a:rPr>
              <a:t>对于给定的</a:t>
            </a:r>
            <a:r>
              <a:rPr lang="en-US" altLang="zh-CN" sz="2400" dirty="0">
                <a:solidFill>
                  <a:schemeClr val="bg2">
                    <a:lumMod val="25000"/>
                  </a:schemeClr>
                </a:solidFill>
              </a:rPr>
              <a:t>n </a:t>
            </a:r>
            <a:r>
              <a:rPr lang="zh-CN" altLang="en-US" sz="2400" dirty="0">
                <a:solidFill>
                  <a:schemeClr val="bg2">
                    <a:lumMod val="25000"/>
                  </a:schemeClr>
                </a:solidFill>
              </a:rPr>
              <a:t>个元素的数组</a:t>
            </a:r>
            <a:r>
              <a:rPr lang="en-US" altLang="zh-CN" sz="2400" dirty="0">
                <a:solidFill>
                  <a:schemeClr val="bg2">
                    <a:lumMod val="25000"/>
                  </a:schemeClr>
                </a:solidFill>
              </a:rPr>
              <a:t>a[0:n-1]</a:t>
            </a:r>
            <a:r>
              <a:rPr lang="zh-CN" altLang="en-US" sz="2400" dirty="0">
                <a:solidFill>
                  <a:schemeClr val="bg2">
                    <a:lumMod val="25000"/>
                  </a:schemeClr>
                </a:solidFill>
              </a:rPr>
              <a:t>，要求从中找出第</a:t>
            </a:r>
            <a:r>
              <a:rPr lang="en-US" altLang="zh-CN" sz="2400" dirty="0">
                <a:solidFill>
                  <a:schemeClr val="bg2">
                    <a:lumMod val="25000"/>
                  </a:schemeClr>
                </a:solidFill>
              </a:rPr>
              <a:t>k</a:t>
            </a:r>
            <a:r>
              <a:rPr lang="zh-CN" altLang="en-US" sz="2400" dirty="0">
                <a:solidFill>
                  <a:schemeClr val="bg2">
                    <a:lumMod val="25000"/>
                  </a:schemeClr>
                </a:solidFill>
              </a:rPr>
              <a:t>小的元素。</a:t>
            </a:r>
          </a:p>
        </p:txBody>
      </p:sp>
      <p:sp>
        <p:nvSpPr>
          <p:cNvPr id="34" name="TextBox 42"/>
          <p:cNvSpPr txBox="1"/>
          <p:nvPr/>
        </p:nvSpPr>
        <p:spPr>
          <a:xfrm>
            <a:off x="1005488" y="2603352"/>
            <a:ext cx="9984150" cy="4524315"/>
          </a:xfrm>
          <a:prstGeom prst="rect">
            <a:avLst/>
          </a:prstGeom>
          <a:noFill/>
        </p:spPr>
        <p:txBody>
          <a:bodyPr wrap="square" rtlCol="0">
            <a:spAutoFit/>
          </a:bodyPr>
          <a:lstStyle/>
          <a:p>
            <a:pPr marL="342900" indent="-342900">
              <a:lnSpc>
                <a:spcPct val="120000"/>
              </a:lnSpc>
              <a:buFont typeface="Wingdings" panose="05000000000000000000" pitchFamily="2" charset="2"/>
              <a:buChar char="n"/>
            </a:pPr>
            <a:r>
              <a:rPr lang="zh-CN" altLang="en-US" sz="2400" dirty="0">
                <a:solidFill>
                  <a:srgbClr val="C00000"/>
                </a:solidFill>
                <a:latin typeface="微软雅黑" panose="020B0503020204020204" pitchFamily="34" charset="-122"/>
                <a:ea typeface="微软雅黑" panose="020B0503020204020204" pitchFamily="34" charset="-122"/>
              </a:rPr>
              <a:t>问题分析：如果将这</a:t>
            </a:r>
            <a:r>
              <a:rPr lang="en-US" altLang="zh-CN" sz="2400" dirty="0">
                <a:solidFill>
                  <a:srgbClr val="C00000"/>
                </a:solidFill>
                <a:latin typeface="微软雅黑" panose="020B0503020204020204" pitchFamily="34" charset="-122"/>
                <a:ea typeface="微软雅黑" panose="020B0503020204020204" pitchFamily="34" charset="-122"/>
              </a:rPr>
              <a:t>n</a:t>
            </a:r>
            <a:r>
              <a:rPr lang="zh-CN" altLang="en-US" sz="2400" dirty="0">
                <a:solidFill>
                  <a:srgbClr val="C00000"/>
                </a:solidFill>
                <a:latin typeface="微软雅黑" panose="020B0503020204020204" pitchFamily="34" charset="-122"/>
                <a:ea typeface="微软雅黑" panose="020B0503020204020204" pitchFamily="34" charset="-122"/>
              </a:rPr>
              <a:t>个元素依其线性序排列时，排在第</a:t>
            </a:r>
            <a:r>
              <a:rPr lang="en-US" altLang="zh-CN" sz="2400" dirty="0">
                <a:solidFill>
                  <a:srgbClr val="C00000"/>
                </a:solidFill>
                <a:latin typeface="微软雅黑" panose="020B0503020204020204" pitchFamily="34" charset="-122"/>
                <a:ea typeface="微软雅黑" panose="020B0503020204020204" pitchFamily="34" charset="-122"/>
              </a:rPr>
              <a:t>k</a:t>
            </a:r>
            <a:r>
              <a:rPr lang="zh-CN" altLang="en-US" sz="2400" dirty="0">
                <a:solidFill>
                  <a:srgbClr val="C00000"/>
                </a:solidFill>
                <a:latin typeface="微软雅黑" panose="020B0503020204020204" pitchFamily="34" charset="-122"/>
                <a:ea typeface="微软雅黑" panose="020B0503020204020204" pitchFamily="34" charset="-122"/>
              </a:rPr>
              <a:t>个位置的元素即为要找的元素。</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选择问题的一个应用就是寻找中值元素，此时</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k=[n/2]</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a:t>
            </a:r>
          </a:p>
          <a:p>
            <a:pPr marL="342900" indent="-342900">
              <a:lnSpc>
                <a:spcPct val="120000"/>
              </a:lnSpc>
              <a:buFont typeface="Wingdings" panose="05000000000000000000" pitchFamily="2" charset="2"/>
              <a:buChar char="n"/>
            </a:pPr>
            <a:r>
              <a:rPr lang="zh-CN" altLang="en-US" sz="2400" dirty="0">
                <a:solidFill>
                  <a:srgbClr val="C00000"/>
                </a:solidFill>
                <a:latin typeface="微软雅黑" panose="020B0503020204020204" pitchFamily="34" charset="-122"/>
                <a:ea typeface="微软雅黑" panose="020B0503020204020204" pitchFamily="34" charset="-122"/>
              </a:rPr>
              <a:t>算法设计：</a:t>
            </a:r>
            <a:endParaRPr lang="en-US" altLang="zh-CN" sz="2400" dirty="0">
              <a:solidFill>
                <a:srgbClr val="C00000"/>
              </a:solidFill>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       可模仿</a:t>
            </a:r>
            <a:r>
              <a:rPr lang="zh-CN" altLang="en-US" sz="2400" b="1" dirty="0">
                <a:latin typeface="微软雅黑" panose="020B0503020204020204" pitchFamily="34" charset="-122"/>
                <a:ea typeface="微软雅黑" panose="020B0503020204020204" pitchFamily="34" charset="-122"/>
              </a:rPr>
              <a:t>快速排序</a:t>
            </a:r>
            <a:r>
              <a:rPr lang="zh-CN" altLang="en-US" sz="2400" dirty="0">
                <a:latin typeface="微软雅黑" panose="020B0503020204020204" pitchFamily="34" charset="-122"/>
                <a:ea typeface="微软雅黑" panose="020B0503020204020204" pitchFamily="34" charset="-122"/>
              </a:rPr>
              <a:t>，对输入数组</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进行二分，使子数组</a:t>
            </a:r>
            <a:r>
              <a:rPr lang="en-US" altLang="zh-CN" sz="2400" dirty="0">
                <a:latin typeface="微软雅黑" panose="020B0503020204020204" pitchFamily="34" charset="-122"/>
                <a:ea typeface="微软雅黑" panose="020B0503020204020204" pitchFamily="34" charset="-122"/>
              </a:rPr>
              <a:t>A1</a:t>
            </a:r>
            <a:r>
              <a:rPr lang="zh-CN" altLang="en-US" sz="2400" dirty="0">
                <a:latin typeface="微软雅黑" panose="020B0503020204020204" pitchFamily="34" charset="-122"/>
                <a:ea typeface="微软雅黑" panose="020B0503020204020204" pitchFamily="34" charset="-122"/>
              </a:rPr>
              <a:t>的元素 </a:t>
            </a:r>
            <a:r>
              <a:rPr lang="zh-CN" altLang="en-US" sz="2400" b="1" dirty="0">
                <a:solidFill>
                  <a:srgbClr val="99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A2</a:t>
            </a:r>
            <a:r>
              <a:rPr lang="zh-CN" altLang="en-US" sz="2400" dirty="0">
                <a:latin typeface="微软雅黑" panose="020B0503020204020204" pitchFamily="34" charset="-122"/>
                <a:ea typeface="微软雅黑" panose="020B0503020204020204" pitchFamily="34" charset="-122"/>
              </a:rPr>
              <a:t>中的元素，分界点 </a:t>
            </a:r>
            <a:r>
              <a:rPr lang="en-US" altLang="zh-CN" sz="2400" dirty="0">
                <a:latin typeface="微软雅黑" panose="020B0503020204020204" pitchFamily="34" charset="-122"/>
                <a:ea typeface="微软雅黑" panose="020B0503020204020204" pitchFamily="34" charset="-122"/>
              </a:rPr>
              <a:t>j </a:t>
            </a:r>
            <a:r>
              <a:rPr lang="zh-CN" altLang="en-US" sz="2400" dirty="0">
                <a:latin typeface="微软雅黑" panose="020B0503020204020204" pitchFamily="34" charset="-122"/>
                <a:ea typeface="微软雅黑" panose="020B0503020204020204" pitchFamily="34" charset="-122"/>
              </a:rPr>
              <a:t>由随机数产生。</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2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若</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 </a:t>
            </a:r>
            <a:r>
              <a:rPr lang="en-US" altLang="zh-CN" sz="2400" b="1" dirty="0">
                <a:solidFill>
                  <a:srgbClr val="990000"/>
                </a:solidFill>
                <a:latin typeface="Times New Roman" panose="02020603050405020304" pitchFamily="18" charset="0"/>
                <a:ea typeface="宋体" panose="02010600030101010101" pitchFamily="2" charset="-122"/>
                <a:sym typeface="Symbol" panose="05050102010706020507" pitchFamily="18" charset="2"/>
              </a:rPr>
              <a:t>&lt;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j</a:t>
            </a:r>
            <a:r>
              <a:rPr lang="zh-CN" altLang="en-US" sz="2400" dirty="0">
                <a:latin typeface="微软雅黑" panose="020B0503020204020204" pitchFamily="34" charset="-122"/>
                <a:ea typeface="微软雅黑" panose="020B0503020204020204" pitchFamily="34" charset="-122"/>
              </a:rPr>
              <a:t>，则</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A1</a:t>
            </a:r>
            <a:r>
              <a:rPr lang="zh-CN" altLang="en-US" sz="2400" dirty="0">
                <a:latin typeface="微软雅黑" panose="020B0503020204020204" pitchFamily="34" charset="-122"/>
                <a:ea typeface="微软雅黑" panose="020B0503020204020204" pitchFamily="34" charset="-122"/>
              </a:rPr>
              <a:t>的第 </a:t>
            </a:r>
            <a:r>
              <a:rPr lang="en-US" altLang="zh-CN" sz="2400" dirty="0">
                <a:latin typeface="微软雅黑" panose="020B0503020204020204" pitchFamily="34" charset="-122"/>
                <a:ea typeface="微软雅黑" panose="020B0503020204020204" pitchFamily="34" charset="-122"/>
              </a:rPr>
              <a:t>K </a:t>
            </a:r>
            <a:r>
              <a:rPr lang="zh-CN" altLang="en-US" sz="2400" dirty="0">
                <a:latin typeface="微软雅黑" panose="020B0503020204020204" pitchFamily="34" charset="-122"/>
                <a:ea typeface="微软雅黑" panose="020B0503020204020204" pitchFamily="34" charset="-122"/>
              </a:rPr>
              <a:t>小元素；</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2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若</a:t>
            </a:r>
            <a:r>
              <a:rPr lang="en-US" altLang="zh-CN" sz="2400" dirty="0">
                <a:latin typeface="微软雅黑" panose="020B0503020204020204" pitchFamily="34" charset="-122"/>
                <a:ea typeface="微软雅黑" panose="020B0503020204020204" pitchFamily="34" charset="-122"/>
              </a:rPr>
              <a:t>K </a:t>
            </a:r>
            <a:r>
              <a:rPr lang="en-US" altLang="zh-CN" sz="2400" b="1" dirty="0">
                <a:solidFill>
                  <a:srgbClr val="990000"/>
                </a:solidFill>
                <a:latin typeface="Times New Roman" panose="02020603050405020304" pitchFamily="18" charset="0"/>
                <a:ea typeface="宋体" panose="02010600030101010101" pitchFamily="2" charset="-122"/>
              </a:rPr>
              <a:t>&gt;</a:t>
            </a:r>
            <a:r>
              <a:rPr lang="en-US" altLang="zh-CN" sz="2400" dirty="0">
                <a:solidFill>
                  <a:srgbClr val="C00000"/>
                </a:solidFill>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j</a:t>
            </a:r>
            <a:r>
              <a:rPr lang="zh-CN" altLang="en-US" sz="2400" dirty="0">
                <a:latin typeface="微软雅黑" panose="020B0503020204020204" pitchFamily="34" charset="-122"/>
                <a:ea typeface="微软雅黑" panose="020B0503020204020204" pitchFamily="34" charset="-122"/>
              </a:rPr>
              <a:t>，则</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A2</a:t>
            </a:r>
            <a:r>
              <a:rPr lang="zh-CN" altLang="en-US" sz="2400" dirty="0">
                <a:latin typeface="微软雅黑" panose="020B0503020204020204" pitchFamily="34" charset="-122"/>
                <a:ea typeface="微软雅黑" panose="020B0503020204020204" pitchFamily="34" charset="-122"/>
              </a:rPr>
              <a:t>的第 </a:t>
            </a:r>
            <a:r>
              <a:rPr lang="en-US" altLang="zh-CN" sz="2400" dirty="0">
                <a:latin typeface="微软雅黑" panose="020B0503020204020204" pitchFamily="34" charset="-122"/>
                <a:ea typeface="微软雅黑" panose="020B0503020204020204" pitchFamily="34" charset="-122"/>
              </a:rPr>
              <a:t>K-j </a:t>
            </a:r>
            <a:r>
              <a:rPr lang="zh-CN" altLang="en-US" sz="2400" dirty="0">
                <a:latin typeface="微软雅黑" panose="020B0503020204020204" pitchFamily="34" charset="-122"/>
                <a:ea typeface="微软雅黑" panose="020B0503020204020204" pitchFamily="34" charset="-122"/>
              </a:rPr>
              <a:t>小元素</a:t>
            </a:r>
            <a:r>
              <a:rPr lang="en-US" altLang="zh-CN" sz="2400" dirty="0">
                <a:latin typeface="微软雅黑" panose="020B0503020204020204" pitchFamily="34" charset="-122"/>
                <a:ea typeface="微软雅黑" panose="020B0503020204020204" pitchFamily="34" charset="-122"/>
              </a:rPr>
              <a:t>;</a:t>
            </a:r>
          </a:p>
          <a:p>
            <a:pPr marL="800100" lvl="1" indent="-342900">
              <a:lnSpc>
                <a:spcPct val="12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若</a:t>
            </a:r>
            <a:r>
              <a:rPr lang="en-US" altLang="zh-CN" sz="2400" dirty="0">
                <a:latin typeface="微软雅黑" panose="020B0503020204020204" pitchFamily="34" charset="-122"/>
                <a:ea typeface="微软雅黑" panose="020B0503020204020204" pitchFamily="34" charset="-122"/>
              </a:rPr>
              <a:t>K </a:t>
            </a:r>
            <a:r>
              <a:rPr lang="en-US" altLang="zh-CN" sz="2400" dirty="0">
                <a:solidFill>
                  <a:srgbClr val="C000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j</a:t>
            </a:r>
            <a:r>
              <a:rPr lang="zh-CN" altLang="en-US" sz="2400" dirty="0">
                <a:latin typeface="微软雅黑" panose="020B0503020204020204" pitchFamily="34" charset="-122"/>
                <a:ea typeface="微软雅黑" panose="020B0503020204020204" pitchFamily="34" charset="-122"/>
              </a:rPr>
              <a:t>，则分界点 </a:t>
            </a:r>
            <a:r>
              <a:rPr lang="en-US" altLang="zh-CN" sz="2400" dirty="0">
                <a:latin typeface="微软雅黑" panose="020B0503020204020204" pitchFamily="34" charset="-122"/>
                <a:ea typeface="微软雅黑" panose="020B0503020204020204" pitchFamily="34" charset="-122"/>
              </a:rPr>
              <a:t>j </a:t>
            </a:r>
            <a:r>
              <a:rPr lang="zh-CN" altLang="en-US" sz="2400" dirty="0">
                <a:latin typeface="微软雅黑" panose="020B0503020204020204" pitchFamily="34" charset="-122"/>
                <a:ea typeface="微软雅黑" panose="020B0503020204020204" pitchFamily="34" charset="-122"/>
              </a:rPr>
              <a:t>为第</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小元素。</a:t>
            </a:r>
          </a:p>
          <a:p>
            <a:pPr>
              <a:lnSpc>
                <a:spcPct val="120000"/>
              </a:lnSpc>
            </a:pP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矩形 42"/>
          <p:cNvSpPr>
            <a:spLocks noChangeArrowheads="1"/>
          </p:cNvSpPr>
          <p:nvPr/>
        </p:nvSpPr>
        <p:spPr bwMode="auto">
          <a:xfrm>
            <a:off x="3069124" y="624854"/>
            <a:ext cx="535753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dirty="0"/>
              <a:t>【</a:t>
            </a:r>
            <a:r>
              <a:rPr lang="zh-CN" altLang="en-US" dirty="0"/>
              <a:t>例</a:t>
            </a:r>
            <a:r>
              <a:rPr lang="en-US" altLang="zh-CN" dirty="0"/>
              <a:t>3-6】</a:t>
            </a:r>
            <a:r>
              <a:rPr lang="zh-CN" altLang="en-US" dirty="0"/>
              <a:t>线性时间选择问题</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652981782"/>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250"/>
                            </p:stCondLst>
                            <p:childTnLst>
                              <p:par>
                                <p:cTn id="13" presetID="49" presetClass="entr" presetSubtype="0" decel="10000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ppt_w</p:attrName>
                                        </p:attrNameLst>
                                      </p:cBhvr>
                                      <p:tavLst>
                                        <p:tav tm="0">
                                          <p:val>
                                            <p:fltVal val="0"/>
                                          </p:val>
                                        </p:tav>
                                        <p:tav tm="100000">
                                          <p:val>
                                            <p:strVal val="#ppt_w"/>
                                          </p:val>
                                        </p:tav>
                                      </p:tavLst>
                                    </p:anim>
                                    <p:anim calcmode="lin" valueType="num">
                                      <p:cBhvr>
                                        <p:cTn id="16" dur="500" fill="hold"/>
                                        <p:tgtEl>
                                          <p:spTgt spid="29"/>
                                        </p:tgtEl>
                                        <p:attrNameLst>
                                          <p:attrName>ppt_h</p:attrName>
                                        </p:attrNameLst>
                                      </p:cBhvr>
                                      <p:tavLst>
                                        <p:tav tm="0">
                                          <p:val>
                                            <p:fltVal val="0"/>
                                          </p:val>
                                        </p:tav>
                                        <p:tav tm="100000">
                                          <p:val>
                                            <p:strVal val="#ppt_h"/>
                                          </p:val>
                                        </p:tav>
                                      </p:tavLst>
                                    </p:anim>
                                    <p:anim calcmode="lin" valueType="num">
                                      <p:cBhvr>
                                        <p:cTn id="17" dur="500" fill="hold"/>
                                        <p:tgtEl>
                                          <p:spTgt spid="29"/>
                                        </p:tgtEl>
                                        <p:attrNameLst>
                                          <p:attrName>style.rotation</p:attrName>
                                        </p:attrNameLst>
                                      </p:cBhvr>
                                      <p:tavLst>
                                        <p:tav tm="0">
                                          <p:val>
                                            <p:fltVal val="360"/>
                                          </p:val>
                                        </p:tav>
                                        <p:tav tm="100000">
                                          <p:val>
                                            <p:fltVal val="0"/>
                                          </p:val>
                                        </p:tav>
                                      </p:tavLst>
                                    </p:anim>
                                    <p:animEffect transition="in" filter="fade">
                                      <p:cBhvr>
                                        <p:cTn id="18" dur="500"/>
                                        <p:tgtEl>
                                          <p:spTgt spid="29"/>
                                        </p:tgtEl>
                                      </p:cBhvr>
                                    </p:animEffect>
                                  </p:childTnLst>
                                </p:cTn>
                              </p:par>
                            </p:childTnLst>
                          </p:cTn>
                        </p:par>
                        <p:par>
                          <p:cTn id="19" fill="hold">
                            <p:stCondLst>
                              <p:cond delay="1750"/>
                            </p:stCondLst>
                            <p:childTnLst>
                              <p:par>
                                <p:cTn id="20" presetID="22" presetClass="entr" presetSubtype="2"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righ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animEffect transition="in" filter="wipe(down)">
                                      <p:cBhvr>
                                        <p:cTn id="27" dur="500"/>
                                        <p:tgtEl>
                                          <p:spTgt spid="3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4">
                                            <p:txEl>
                                              <p:pRg st="1" end="1"/>
                                            </p:txEl>
                                          </p:spTgt>
                                        </p:tgtEl>
                                        <p:attrNameLst>
                                          <p:attrName>style.visibility</p:attrName>
                                        </p:attrNameLst>
                                      </p:cBhvr>
                                      <p:to>
                                        <p:strVal val="visible"/>
                                      </p:to>
                                    </p:set>
                                    <p:animEffect transition="in" filter="wipe(down)">
                                      <p:cBhvr>
                                        <p:cTn id="32" dur="500"/>
                                        <p:tgtEl>
                                          <p:spTgt spid="3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4">
                                            <p:txEl>
                                              <p:pRg st="2" end="2"/>
                                            </p:txEl>
                                          </p:spTgt>
                                        </p:tgtEl>
                                        <p:attrNameLst>
                                          <p:attrName>style.visibility</p:attrName>
                                        </p:attrNameLst>
                                      </p:cBhvr>
                                      <p:to>
                                        <p:strVal val="visible"/>
                                      </p:to>
                                    </p:set>
                                    <p:animEffect transition="in" filter="wipe(down)">
                                      <p:cBhvr>
                                        <p:cTn id="37" dur="500"/>
                                        <p:tgtEl>
                                          <p:spTgt spid="3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
                                            <p:txEl>
                                              <p:pRg st="3" end="3"/>
                                            </p:txEl>
                                          </p:spTgt>
                                        </p:tgtEl>
                                        <p:attrNameLst>
                                          <p:attrName>style.visibility</p:attrName>
                                        </p:attrNameLst>
                                      </p:cBhvr>
                                      <p:to>
                                        <p:strVal val="visible"/>
                                      </p:to>
                                    </p:set>
                                    <p:animEffect transition="in" filter="wipe(down)">
                                      <p:cBhvr>
                                        <p:cTn id="42" dur="500"/>
                                        <p:tgtEl>
                                          <p:spTgt spid="3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4">
                                            <p:txEl>
                                              <p:pRg st="4" end="4"/>
                                            </p:txEl>
                                          </p:spTgt>
                                        </p:tgtEl>
                                        <p:attrNameLst>
                                          <p:attrName>style.visibility</p:attrName>
                                        </p:attrNameLst>
                                      </p:cBhvr>
                                      <p:to>
                                        <p:strVal val="visible"/>
                                      </p:to>
                                    </p:set>
                                    <p:animEffect transition="in" filter="wipe(down)">
                                      <p:cBhvr>
                                        <p:cTn id="47" dur="500"/>
                                        <p:tgtEl>
                                          <p:spTgt spid="3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4">
                                            <p:txEl>
                                              <p:pRg st="5" end="5"/>
                                            </p:txEl>
                                          </p:spTgt>
                                        </p:tgtEl>
                                        <p:attrNameLst>
                                          <p:attrName>style.visibility</p:attrName>
                                        </p:attrNameLst>
                                      </p:cBhvr>
                                      <p:to>
                                        <p:strVal val="visible"/>
                                      </p:to>
                                    </p:set>
                                    <p:animEffect transition="in" filter="wipe(down)">
                                      <p:cBhvr>
                                        <p:cTn id="52" dur="500"/>
                                        <p:tgtEl>
                                          <p:spTgt spid="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p:bldP spid="30" grpId="0"/>
      <p:bldP spid="4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2404" y="205069"/>
            <a:ext cx="11887199" cy="6476419"/>
            <a:chOff x="6364691" y="347743"/>
            <a:chExt cx="2425698" cy="5760234"/>
          </a:xfrm>
        </p:grpSpPr>
        <p:grpSp>
          <p:nvGrpSpPr>
            <p:cNvPr id="19" name="组合 18"/>
            <p:cNvGrpSpPr/>
            <p:nvPr/>
          </p:nvGrpSpPr>
          <p:grpSpPr>
            <a:xfrm>
              <a:off x="6364691" y="347743"/>
              <a:ext cx="2425698" cy="5671931"/>
              <a:chOff x="4269774" y="381499"/>
              <a:chExt cx="2510099" cy="5869288"/>
            </a:xfrm>
          </p:grpSpPr>
          <p:sp>
            <p:nvSpPr>
              <p:cNvPr id="20" name="矩形 19"/>
              <p:cNvSpPr/>
              <p:nvPr/>
            </p:nvSpPr>
            <p:spPr>
              <a:xfrm>
                <a:off x="4269774" y="1142072"/>
                <a:ext cx="2510099" cy="5108715"/>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940917" y="381499"/>
                <a:ext cx="1167813"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E6A20273-3E76-49BF-9B82-B6CED8EF3E4C}"/>
                </a:ext>
              </a:extLst>
            </p:cNvPr>
            <p:cNvSpPr txBox="1"/>
            <p:nvPr/>
          </p:nvSpPr>
          <p:spPr>
            <a:xfrm>
              <a:off x="6477087" y="1098508"/>
              <a:ext cx="983776" cy="5009469"/>
            </a:xfrm>
            <a:prstGeom prst="rect">
              <a:avLst/>
            </a:prstGeom>
            <a:noFill/>
            <a:ln>
              <a:solidFill>
                <a:srgbClr val="C00000"/>
              </a:solidFill>
            </a:ln>
          </p:spPr>
          <p:txBody>
            <a:bodyPr wrap="square" rtlCol="0">
              <a:spAutoFit/>
            </a:bodyPr>
            <a:lstStyle/>
            <a:p>
              <a:r>
                <a:rPr lang="en-US" altLang="zh-CN" sz="2000" dirty="0"/>
                <a:t>//</a:t>
              </a:r>
              <a:r>
                <a:rPr lang="zh-CN" altLang="en-US" sz="2000" dirty="0"/>
                <a:t>返回</a:t>
              </a:r>
              <a:r>
                <a:rPr lang="en-US" altLang="zh-CN" sz="2000" dirty="0"/>
                <a:t>a [ 0 : n - 1 ]</a:t>
              </a:r>
              <a:r>
                <a:rPr lang="zh-CN" altLang="en-US" sz="2000" dirty="0"/>
                <a:t>中第</a:t>
              </a:r>
              <a:r>
                <a:rPr lang="en-US" altLang="zh-CN" sz="2000" dirty="0"/>
                <a:t>k</a:t>
              </a:r>
              <a:r>
                <a:rPr lang="zh-CN" altLang="en-US" sz="2000" dirty="0"/>
                <a:t>小的元素</a:t>
              </a:r>
              <a:endParaRPr lang="en-US" altLang="zh-CN" sz="2000" dirty="0"/>
            </a:p>
            <a:p>
              <a:r>
                <a:rPr lang="en-US" altLang="zh-CN" sz="2000" dirty="0" err="1"/>
                <a:t>xzwt</a:t>
              </a:r>
              <a:r>
                <a:rPr lang="en-US" altLang="zh-CN" sz="2000" dirty="0"/>
                <a:t>( int a[ ], int n, int k )</a:t>
              </a:r>
              <a:r>
                <a:rPr lang="zh-CN" altLang="en-US" sz="2000" dirty="0"/>
                <a:t> </a:t>
              </a:r>
              <a:r>
                <a:rPr lang="en-US" altLang="zh-CN" sz="2000" dirty="0"/>
                <a:t>{ </a:t>
              </a:r>
            </a:p>
            <a:p>
              <a:r>
                <a:rPr lang="en-US" altLang="zh-CN" sz="2000" dirty="0"/>
                <a:t>   if (k &lt; 1 || k &gt; n)    </a:t>
              </a:r>
            </a:p>
            <a:p>
              <a:r>
                <a:rPr lang="en-US" altLang="zh-CN" sz="2000" dirty="0"/>
                <a:t>         error(  );</a:t>
              </a:r>
            </a:p>
            <a:p>
              <a:r>
                <a:rPr lang="en-US" altLang="zh-CN" sz="2000" dirty="0"/>
                <a:t>    return  </a:t>
              </a:r>
              <a:r>
                <a:rPr lang="en-US" altLang="zh-CN" sz="2000" b="1" dirty="0"/>
                <a:t>select</a:t>
              </a:r>
              <a:r>
                <a:rPr lang="en-US" altLang="zh-CN" sz="2000" dirty="0"/>
                <a:t>(a, 0, n-1, k); </a:t>
              </a:r>
            </a:p>
            <a:p>
              <a:r>
                <a:rPr lang="en-US" altLang="zh-CN" sz="2000" dirty="0"/>
                <a:t>}</a:t>
              </a:r>
            </a:p>
            <a:p>
              <a:r>
                <a:rPr lang="en-US" altLang="zh-CN" sz="2000" dirty="0"/>
                <a:t>//</a:t>
              </a:r>
              <a:r>
                <a:rPr lang="zh-CN" altLang="en-US" sz="2000" dirty="0"/>
                <a:t>在</a:t>
              </a:r>
              <a:r>
                <a:rPr lang="en-US" altLang="zh-CN" sz="2000" dirty="0"/>
                <a:t>a [ left : right ]</a:t>
              </a:r>
              <a:r>
                <a:rPr lang="zh-CN" altLang="en-US" sz="2000" dirty="0"/>
                <a:t>中选择第</a:t>
              </a:r>
              <a:r>
                <a:rPr lang="en-US" altLang="zh-CN" sz="2000" dirty="0"/>
                <a:t>k</a:t>
              </a:r>
              <a:r>
                <a:rPr lang="zh-CN" altLang="en-US" sz="2000" dirty="0"/>
                <a:t>小的元素</a:t>
              </a:r>
              <a:endParaRPr lang="en-US" altLang="zh-CN" sz="2000" dirty="0"/>
            </a:p>
            <a:p>
              <a:r>
                <a:rPr lang="en-US" altLang="zh-CN" sz="2000" dirty="0"/>
                <a:t>int </a:t>
              </a:r>
              <a:r>
                <a:rPr lang="en-US" altLang="zh-CN" sz="2000" b="1" dirty="0"/>
                <a:t>select</a:t>
              </a:r>
              <a:r>
                <a:rPr lang="en-US" altLang="zh-CN" sz="2000" dirty="0"/>
                <a:t>( int  a[ ], int left, int right, int k)</a:t>
              </a:r>
            </a:p>
            <a:p>
              <a:r>
                <a:rPr lang="en-US" altLang="zh-CN" sz="2000" dirty="0"/>
                <a:t>{ </a:t>
              </a:r>
            </a:p>
            <a:p>
              <a:r>
                <a:rPr lang="en-US" altLang="zh-CN" sz="2000" dirty="0"/>
                <a:t>   if (left &gt;= right)   return a[left];</a:t>
              </a:r>
            </a:p>
            <a:p>
              <a:r>
                <a:rPr lang="en-US" altLang="zh-CN" sz="2000" dirty="0"/>
                <a:t>   int </a:t>
              </a:r>
              <a:r>
                <a:rPr lang="en-US" altLang="zh-CN" sz="2000" dirty="0" err="1"/>
                <a:t>i</a:t>
              </a:r>
              <a:r>
                <a:rPr lang="en-US" altLang="zh-CN" sz="2000" dirty="0"/>
                <a:t> = left;        //</a:t>
              </a:r>
              <a:r>
                <a:rPr lang="zh-CN" altLang="en-US" sz="2000" dirty="0"/>
                <a:t>从左至右的指针</a:t>
              </a:r>
            </a:p>
            <a:p>
              <a:r>
                <a:rPr lang="zh-CN" altLang="en-US" sz="2000" dirty="0"/>
                <a:t>   </a:t>
              </a:r>
              <a:r>
                <a:rPr lang="en-US" altLang="zh-CN" sz="2000" dirty="0"/>
                <a:t>int j = right + 1;   // </a:t>
              </a:r>
              <a:r>
                <a:rPr lang="zh-CN" altLang="en-US" sz="2000" dirty="0"/>
                <a:t>从右到左的指针</a:t>
              </a:r>
              <a:endParaRPr lang="en-US" altLang="zh-CN" sz="2000" dirty="0"/>
            </a:p>
            <a:p>
              <a:r>
                <a:rPr lang="en-US" altLang="zh-CN" sz="2000" dirty="0"/>
                <a:t>   //</a:t>
              </a:r>
              <a:r>
                <a:rPr lang="zh-CN" altLang="en-US" sz="2000" dirty="0"/>
                <a:t>将最左面的元素设为分界点</a:t>
              </a:r>
            </a:p>
            <a:p>
              <a:r>
                <a:rPr lang="zh-CN" altLang="en-US" sz="2000" dirty="0"/>
                <a:t>   </a:t>
              </a:r>
              <a:r>
                <a:rPr lang="en-US" altLang="zh-CN" sz="2000" dirty="0"/>
                <a:t>int pivot = a[left]; </a:t>
              </a:r>
            </a:p>
            <a:p>
              <a:r>
                <a:rPr lang="en-US" altLang="zh-CN" sz="2000" dirty="0"/>
                <a:t>   while(1) </a:t>
              </a:r>
              <a:r>
                <a:rPr lang="en-US" altLang="zh-CN" sz="2000" dirty="0">
                  <a:solidFill>
                    <a:srgbClr val="C00000"/>
                  </a:solidFill>
                </a:rPr>
                <a:t>{ </a:t>
              </a:r>
              <a:r>
                <a:rPr lang="en-US" altLang="zh-CN" sz="2000" dirty="0"/>
                <a:t> </a:t>
              </a:r>
            </a:p>
            <a:p>
              <a:r>
                <a:rPr lang="en-US" altLang="zh-CN" sz="2000" dirty="0"/>
                <a:t>     do {     // </a:t>
              </a:r>
              <a:r>
                <a:rPr lang="zh-CN" altLang="en-US" sz="2000" dirty="0"/>
                <a:t>在左侧寻找</a:t>
              </a:r>
              <a:r>
                <a:rPr lang="en-US" altLang="zh-CN" sz="2000" dirty="0"/>
                <a:t>&gt;= pivot </a:t>
              </a:r>
              <a:r>
                <a:rPr lang="zh-CN" altLang="en-US" sz="2000" dirty="0"/>
                <a:t>的元素</a:t>
              </a:r>
            </a:p>
            <a:p>
              <a:r>
                <a:rPr lang="zh-CN" altLang="en-US" sz="2000" dirty="0"/>
                <a:t>         </a:t>
              </a:r>
              <a:r>
                <a:rPr lang="en-US" altLang="zh-CN" sz="2000" dirty="0" err="1"/>
                <a:t>i</a:t>
              </a:r>
              <a:r>
                <a:rPr lang="en-US" altLang="zh-CN" sz="2000" dirty="0"/>
                <a:t> = </a:t>
              </a:r>
              <a:r>
                <a:rPr lang="en-US" altLang="zh-CN" sz="2000" dirty="0" err="1"/>
                <a:t>i</a:t>
              </a:r>
              <a:r>
                <a:rPr lang="en-US" altLang="zh-CN" sz="2000" dirty="0"/>
                <a:t> + 1;</a:t>
              </a:r>
            </a:p>
            <a:p>
              <a:r>
                <a:rPr lang="en-US" altLang="zh-CN" sz="2000" dirty="0"/>
                <a:t>     } while (a[</a:t>
              </a:r>
              <a:r>
                <a:rPr lang="en-US" altLang="zh-CN" sz="2000" dirty="0" err="1"/>
                <a:t>i</a:t>
              </a:r>
              <a:r>
                <a:rPr lang="en-US" altLang="zh-CN" sz="2000" dirty="0"/>
                <a:t>] &lt; pivot);</a:t>
              </a:r>
            </a:p>
          </p:txBody>
        </p:sp>
        <p:sp>
          <p:nvSpPr>
            <p:cNvPr id="8" name="文本框 7">
              <a:extLst>
                <a:ext uri="{FF2B5EF4-FFF2-40B4-BE49-F238E27FC236}">
                  <a16:creationId xmlns:a16="http://schemas.microsoft.com/office/drawing/2014/main" id="{937E52AD-5F16-4D33-9ACF-18C23FF262D4}"/>
                </a:ext>
              </a:extLst>
            </p:cNvPr>
            <p:cNvSpPr txBox="1"/>
            <p:nvPr/>
          </p:nvSpPr>
          <p:spPr>
            <a:xfrm>
              <a:off x="7509798" y="1153644"/>
              <a:ext cx="1168194" cy="4461986"/>
            </a:xfrm>
            <a:prstGeom prst="rect">
              <a:avLst/>
            </a:prstGeom>
            <a:noFill/>
            <a:ln>
              <a:solidFill>
                <a:srgbClr val="C00000"/>
              </a:solidFill>
            </a:ln>
          </p:spPr>
          <p:txBody>
            <a:bodyPr wrap="square" rtlCol="0">
              <a:spAutoFit/>
            </a:bodyPr>
            <a:lstStyle/>
            <a:p>
              <a:r>
                <a:rPr lang="en-US" altLang="zh-CN" sz="2000" dirty="0"/>
                <a:t> do {    // </a:t>
              </a:r>
              <a:r>
                <a:rPr lang="zh-CN" altLang="en-US" sz="2000" dirty="0"/>
                <a:t>在右侧寻找</a:t>
              </a:r>
              <a:r>
                <a:rPr lang="en-US" altLang="zh-CN" sz="2000" dirty="0"/>
                <a:t>&lt;= pivot </a:t>
              </a:r>
              <a:r>
                <a:rPr lang="zh-CN" altLang="en-US" sz="2000" dirty="0"/>
                <a:t>的元素</a:t>
              </a:r>
              <a:endParaRPr lang="en-US" altLang="zh-CN" sz="2000" dirty="0"/>
            </a:p>
            <a:p>
              <a:r>
                <a:rPr lang="en-US" altLang="zh-CN" sz="2000" dirty="0"/>
                <a:t>      j = j - 1;  </a:t>
              </a:r>
            </a:p>
            <a:p>
              <a:r>
                <a:rPr lang="en-US" altLang="zh-CN" sz="2000" dirty="0"/>
                <a:t>  } while (a[j] &gt; pivot); </a:t>
              </a:r>
              <a:endParaRPr lang="zh-CN" altLang="en-US" sz="2000" dirty="0"/>
            </a:p>
            <a:p>
              <a:r>
                <a:rPr lang="zh-CN" altLang="en-US" sz="2000" dirty="0"/>
                <a:t>  </a:t>
              </a:r>
              <a:r>
                <a:rPr lang="en-US" altLang="zh-CN" sz="2000" dirty="0"/>
                <a:t>if (</a:t>
              </a:r>
              <a:r>
                <a:rPr lang="en-US" altLang="zh-CN" sz="2000" dirty="0" err="1"/>
                <a:t>i</a:t>
              </a:r>
              <a:r>
                <a:rPr lang="en-US" altLang="zh-CN" sz="2000" dirty="0"/>
                <a:t> &gt;= j)   </a:t>
              </a:r>
            </a:p>
            <a:p>
              <a:r>
                <a:rPr lang="en-US" altLang="zh-CN" sz="2000" dirty="0"/>
                <a:t>       break;         // </a:t>
              </a:r>
              <a:r>
                <a:rPr lang="zh-CN" altLang="en-US" sz="2000" dirty="0"/>
                <a:t>未发现交换对象</a:t>
              </a:r>
            </a:p>
            <a:p>
              <a:r>
                <a:rPr lang="zh-CN" altLang="en-US" sz="2000" dirty="0"/>
                <a:t>  </a:t>
              </a:r>
              <a:r>
                <a:rPr lang="en-US" altLang="zh-CN" sz="2000" dirty="0"/>
                <a:t>Swap(a[</a:t>
              </a:r>
              <a:r>
                <a:rPr lang="en-US" altLang="zh-CN" sz="2000" dirty="0" err="1"/>
                <a:t>i</a:t>
              </a:r>
              <a:r>
                <a:rPr lang="en-US" altLang="zh-CN" sz="2000" dirty="0"/>
                <a:t>], a[j]); //</a:t>
              </a:r>
              <a:r>
                <a:rPr lang="zh-CN" altLang="en-US" sz="2000" dirty="0"/>
                <a:t>执行交换</a:t>
              </a:r>
              <a:endParaRPr lang="en-US" altLang="zh-CN" sz="2000" dirty="0"/>
            </a:p>
            <a:p>
              <a:r>
                <a:rPr lang="en-US" altLang="zh-CN" sz="2000" dirty="0">
                  <a:solidFill>
                    <a:srgbClr val="C00000"/>
                  </a:solidFill>
                </a:rPr>
                <a:t>}</a:t>
              </a:r>
            </a:p>
            <a:p>
              <a:r>
                <a:rPr lang="en-US" altLang="zh-CN" sz="2000" dirty="0"/>
                <a:t>if (j - left + 1 == k)   </a:t>
              </a:r>
            </a:p>
            <a:p>
              <a:r>
                <a:rPr lang="en-US" altLang="zh-CN" sz="2000" dirty="0"/>
                <a:t>   return  pivot;</a:t>
              </a:r>
            </a:p>
            <a:p>
              <a:r>
                <a:rPr lang="en-US" altLang="zh-CN" sz="2000" dirty="0"/>
                <a:t>a[left] = a[j];      // </a:t>
              </a:r>
              <a:r>
                <a:rPr lang="zh-CN" altLang="en-US" sz="2000" dirty="0"/>
                <a:t>设置</a:t>
              </a:r>
              <a:r>
                <a:rPr lang="en-US" altLang="zh-CN" sz="2000" dirty="0"/>
                <a:t>pivot</a:t>
              </a:r>
            </a:p>
            <a:p>
              <a:r>
                <a:rPr lang="en-US" altLang="zh-CN" sz="2000" dirty="0"/>
                <a:t>a[j] = pivot;</a:t>
              </a:r>
            </a:p>
            <a:p>
              <a:r>
                <a:rPr lang="en-US" altLang="zh-CN" sz="2000" dirty="0"/>
                <a:t>if (j - left + 1 &lt; k)    // </a:t>
              </a:r>
              <a:r>
                <a:rPr lang="zh-CN" altLang="en-US" sz="2000" dirty="0"/>
                <a:t>对一个段进行递归调用</a:t>
              </a:r>
            </a:p>
            <a:p>
              <a:r>
                <a:rPr lang="en-US" altLang="zh-CN" sz="2000" dirty="0"/>
                <a:t>    return </a:t>
              </a:r>
              <a:r>
                <a:rPr lang="en-US" altLang="zh-CN" sz="2000" b="1" dirty="0"/>
                <a:t>select</a:t>
              </a:r>
              <a:r>
                <a:rPr lang="en-US" altLang="zh-CN" sz="2000" dirty="0"/>
                <a:t>(a, j+1, right, k-j -1+left);</a:t>
              </a:r>
            </a:p>
            <a:p>
              <a:r>
                <a:rPr lang="en-US" altLang="zh-CN" sz="2000" dirty="0"/>
                <a:t>else</a:t>
              </a:r>
            </a:p>
            <a:p>
              <a:r>
                <a:rPr lang="en-US" altLang="zh-CN" sz="2000" dirty="0"/>
                <a:t>    return </a:t>
              </a:r>
              <a:r>
                <a:rPr lang="en-US" altLang="zh-CN" sz="2000" b="1" dirty="0"/>
                <a:t>select</a:t>
              </a:r>
              <a:r>
                <a:rPr lang="en-US" altLang="zh-CN" sz="2000" dirty="0"/>
                <a:t>(a, left, j-1, k);</a:t>
              </a:r>
            </a:p>
            <a:p>
              <a:r>
                <a:rPr lang="en-US" altLang="zh-CN" sz="2000" dirty="0"/>
                <a:t>}</a:t>
              </a:r>
            </a:p>
          </p:txBody>
        </p:sp>
      </p:grpSp>
      <p:sp>
        <p:nvSpPr>
          <p:cNvPr id="36" name="矩形 35"/>
          <p:cNvSpPr>
            <a:spLocks noChangeArrowheads="1"/>
          </p:cNvSpPr>
          <p:nvPr/>
        </p:nvSpPr>
        <p:spPr bwMode="auto">
          <a:xfrm>
            <a:off x="3804359" y="284787"/>
            <a:ext cx="458328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3-6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线性时间选择问题</a:t>
            </a:r>
          </a:p>
        </p:txBody>
      </p:sp>
    </p:spTree>
    <p:extLst>
      <p:ext uri="{BB962C8B-B14F-4D97-AF65-F5344CB8AC3E}">
        <p14:creationId xmlns:p14="http://schemas.microsoft.com/office/powerpoint/2010/main" val="29581000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826356" y="589136"/>
            <a:ext cx="10992466" cy="5886840"/>
            <a:chOff x="6407916" y="738271"/>
            <a:chExt cx="2243119" cy="5235849"/>
          </a:xfrm>
        </p:grpSpPr>
        <p:grpSp>
          <p:nvGrpSpPr>
            <p:cNvPr id="19" name="组合 18"/>
            <p:cNvGrpSpPr/>
            <p:nvPr/>
          </p:nvGrpSpPr>
          <p:grpSpPr>
            <a:xfrm>
              <a:off x="6407916" y="738271"/>
              <a:ext cx="2243119" cy="5235849"/>
              <a:chOff x="4314509" y="785615"/>
              <a:chExt cx="2321170" cy="5418034"/>
            </a:xfrm>
          </p:grpSpPr>
          <p:sp>
            <p:nvSpPr>
              <p:cNvPr id="20" name="矩形 19"/>
              <p:cNvSpPr/>
              <p:nvPr/>
            </p:nvSpPr>
            <p:spPr>
              <a:xfrm>
                <a:off x="4314509" y="1660057"/>
                <a:ext cx="2321170" cy="4543592"/>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900883" y="785615"/>
                <a:ext cx="1102213"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6439466" y="1766715"/>
              <a:ext cx="2180018" cy="442891"/>
            </a:xfrm>
            <a:prstGeom prst="rect">
              <a:avLst/>
            </a:prstGeom>
            <a:noFill/>
          </p:spPr>
          <p:txBody>
            <a:bodyPr wrap="square" rtlCol="0">
              <a:spAutoFit/>
            </a:bodyPr>
            <a:lstStyle/>
            <a:p>
              <a:pPr marL="342900" indent="-342900">
                <a:lnSpc>
                  <a:spcPct val="120000"/>
                </a:lnSpc>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算法分析：</a:t>
              </a:r>
              <a:endParaRPr lang="en-US" altLang="zh-CN" sz="2400" dirty="0">
                <a:latin typeface="微软雅黑" panose="020B0503020204020204" pitchFamily="34" charset="-122"/>
                <a:ea typeface="微软雅黑" panose="020B0503020204020204" pitchFamily="34" charset="-122"/>
              </a:endParaRPr>
            </a:p>
          </p:txBody>
        </p:sp>
      </p:grpSp>
      <p:sp>
        <p:nvSpPr>
          <p:cNvPr id="36" name="矩形 35"/>
          <p:cNvSpPr>
            <a:spLocks noChangeArrowheads="1"/>
          </p:cNvSpPr>
          <p:nvPr/>
        </p:nvSpPr>
        <p:spPr bwMode="auto">
          <a:xfrm>
            <a:off x="3450893" y="677561"/>
            <a:ext cx="529021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例</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3-6】</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线性时间选择问题</a:t>
            </a:r>
          </a:p>
        </p:txBody>
      </p:sp>
      <p:grpSp>
        <p:nvGrpSpPr>
          <p:cNvPr id="2" name="组合 1"/>
          <p:cNvGrpSpPr/>
          <p:nvPr/>
        </p:nvGrpSpPr>
        <p:grpSpPr>
          <a:xfrm>
            <a:off x="2567688" y="3569494"/>
            <a:ext cx="7894638" cy="1098526"/>
            <a:chOff x="3603274" y="3492375"/>
            <a:chExt cx="7894638" cy="1098526"/>
          </a:xfrm>
        </p:grpSpPr>
        <p:sp>
          <p:nvSpPr>
            <p:cNvPr id="10" name="Rectangle 14">
              <a:extLst>
                <a:ext uri="{FF2B5EF4-FFF2-40B4-BE49-F238E27FC236}">
                  <a16:creationId xmlns:a16="http://schemas.microsoft.com/office/drawing/2014/main" id="{8BB8203B-A16C-4A35-8041-24C7EBED7FF0}"/>
                </a:ext>
              </a:extLst>
            </p:cNvPr>
            <p:cNvSpPr/>
            <p:nvPr/>
          </p:nvSpPr>
          <p:spPr>
            <a:xfrm>
              <a:off x="3603274" y="3778901"/>
              <a:ext cx="1900237" cy="647700"/>
            </a:xfrm>
            <a:prstGeom prst="rect">
              <a:avLst/>
            </a:prstGeom>
            <a:noFill/>
            <a:ln w="9525">
              <a:noFill/>
            </a:ln>
          </p:spPr>
          <p:txBody>
            <a:bodyPr wrap="none" lIns="90000" tIns="46800" rIns="90000" bIns="4680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 hangingPunct="0">
                <a:lnSpc>
                  <a:spcPct val="140000"/>
                </a:lnSpc>
              </a:pPr>
              <a:r>
                <a:rPr lang="en-US" altLang="en-US" sz="2600" b="1" dirty="0">
                  <a:solidFill>
                    <a:srgbClr val="990000"/>
                  </a:solidFill>
                  <a:latin typeface="Century Schoolbook" panose="02040604050505020304" pitchFamily="18" charset="0"/>
                  <a:ea typeface="华文隶书" panose="02010800040101010101" pitchFamily="2" charset="-122"/>
                </a:rPr>
                <a:t>  </a:t>
              </a:r>
              <a:r>
                <a:rPr lang="en-US" altLang="zh-CN" sz="2600" b="1" dirty="0" err="1">
                  <a:solidFill>
                    <a:srgbClr val="990000"/>
                  </a:solidFill>
                  <a:latin typeface="Century Schoolbook" panose="02040604050505020304" pitchFamily="18" charset="0"/>
                  <a:ea typeface="华文隶书" panose="02010800040101010101" pitchFamily="2" charset="-122"/>
                </a:rPr>
                <a:t>T</a:t>
              </a:r>
              <a:r>
                <a:rPr lang="en-US" altLang="zh-CN" sz="2000" b="1" dirty="0" err="1">
                  <a:solidFill>
                    <a:srgbClr val="990000"/>
                  </a:solidFill>
                  <a:latin typeface="Century Schoolbook" panose="02040604050505020304" pitchFamily="18" charset="0"/>
                  <a:ea typeface="华文隶书" panose="02010800040101010101" pitchFamily="2" charset="-122"/>
                </a:rPr>
                <a:t>min</a:t>
              </a:r>
              <a:r>
                <a:rPr lang="en-US" altLang="zh-CN" sz="2600" b="1" dirty="0">
                  <a:solidFill>
                    <a:srgbClr val="990000"/>
                  </a:solidFill>
                  <a:latin typeface="Century Schoolbook" panose="02040604050505020304" pitchFamily="18" charset="0"/>
                  <a:ea typeface="华文隶书" panose="02010800040101010101" pitchFamily="2" charset="-122"/>
                </a:rPr>
                <a:t>(n)= </a:t>
              </a:r>
            </a:p>
          </p:txBody>
        </p:sp>
        <p:sp>
          <p:nvSpPr>
            <p:cNvPr id="11" name="Rectangle 15">
              <a:extLst>
                <a:ext uri="{FF2B5EF4-FFF2-40B4-BE49-F238E27FC236}">
                  <a16:creationId xmlns:a16="http://schemas.microsoft.com/office/drawing/2014/main" id="{B7380193-E31A-432A-A75D-749B2DEAA3EA}"/>
                </a:ext>
              </a:extLst>
            </p:cNvPr>
            <p:cNvSpPr/>
            <p:nvPr/>
          </p:nvSpPr>
          <p:spPr>
            <a:xfrm>
              <a:off x="4770086" y="3604276"/>
              <a:ext cx="2385887" cy="934744"/>
            </a:xfrm>
            <a:prstGeom prst="rect">
              <a:avLst/>
            </a:prstGeom>
            <a:noFill/>
            <a:ln w="9525">
              <a:noFill/>
            </a:ln>
          </p:spPr>
          <p:txBody>
            <a:bodyPr wrap="none" lIns="90000" tIns="46800" rIns="90000" bIns="4680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90000"/>
                </a:lnSpc>
              </a:pPr>
              <a:r>
                <a:rPr lang="en-US" altLang="zh-CN" sz="2600" b="1" dirty="0">
                  <a:solidFill>
                    <a:srgbClr val="990000"/>
                  </a:solidFill>
                  <a:latin typeface="Century Schoolbook" panose="02040604050505020304" pitchFamily="18" charset="0"/>
                  <a:ea typeface="华文隶书" panose="02010800040101010101" pitchFamily="2" charset="-122"/>
                </a:rPr>
                <a:t>       d</a:t>
              </a:r>
            </a:p>
            <a:p>
              <a:pPr eaLnBrk="0" hangingPunct="0">
                <a:lnSpc>
                  <a:spcPct val="120000"/>
                </a:lnSpc>
              </a:pPr>
              <a:r>
                <a:rPr lang="en-US" altLang="zh-CN" sz="2600" b="1" dirty="0">
                  <a:solidFill>
                    <a:srgbClr val="990000"/>
                  </a:solidFill>
                  <a:latin typeface="Century Schoolbook" panose="02040604050505020304" pitchFamily="18" charset="0"/>
                  <a:ea typeface="华文隶书" panose="02010800040101010101" pitchFamily="2" charset="-122"/>
                </a:rPr>
                <a:t>      T(n/2)+</a:t>
              </a:r>
              <a:r>
                <a:rPr lang="en-US" altLang="zh-CN" sz="2600" b="1" dirty="0" err="1">
                  <a:solidFill>
                    <a:srgbClr val="990000"/>
                  </a:solidFill>
                  <a:latin typeface="Century Schoolbook" panose="02040604050505020304" pitchFamily="18" charset="0"/>
                  <a:ea typeface="华文隶书" panose="02010800040101010101" pitchFamily="2" charset="-122"/>
                </a:rPr>
                <a:t>cn</a:t>
              </a:r>
              <a:endParaRPr lang="en-US" altLang="zh-CN" sz="2600" b="1" baseline="30000" dirty="0">
                <a:solidFill>
                  <a:srgbClr val="800000"/>
                </a:solidFill>
                <a:latin typeface="Arial" panose="020B0604020202020204" pitchFamily="34" charset="0"/>
                <a:ea typeface="华文隶书" panose="02010800040101010101" pitchFamily="2" charset="-122"/>
              </a:endParaRPr>
            </a:p>
          </p:txBody>
        </p:sp>
        <p:sp>
          <p:nvSpPr>
            <p:cNvPr id="12" name="AutoShape 13">
              <a:extLst>
                <a:ext uri="{FF2B5EF4-FFF2-40B4-BE49-F238E27FC236}">
                  <a16:creationId xmlns:a16="http://schemas.microsoft.com/office/drawing/2014/main" id="{07F4E4C1-F2DD-4822-B7E8-7DF87E88F1DF}"/>
                </a:ext>
              </a:extLst>
            </p:cNvPr>
            <p:cNvSpPr/>
            <p:nvPr/>
          </p:nvSpPr>
          <p:spPr>
            <a:xfrm>
              <a:off x="5346349" y="3832876"/>
              <a:ext cx="76200" cy="533400"/>
            </a:xfrm>
            <a:prstGeom prst="leftBrace">
              <a:avLst>
                <a:gd name="adj1" fmla="val 58300"/>
                <a:gd name="adj2" fmla="val 50000"/>
              </a:avLst>
            </a:prstGeom>
            <a:noFill/>
            <a:ln w="9525" cap="flat" cmpd="sng">
              <a:solidFill>
                <a:srgbClr val="990000"/>
              </a:solidFill>
              <a:prstDash val="solid"/>
              <a:round/>
              <a:headEnd type="none" w="med" len="med"/>
              <a:tailEnd type="none" w="med" len="med"/>
            </a:ln>
          </p:spPr>
          <p:txBody>
            <a:bodyPr wrap="none" lIns="90000" tIns="46800" rIns="90000" bIns="4680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Arial" panose="020B0604020202020204" pitchFamily="34" charset="0"/>
                <a:ea typeface="华文隶书" panose="02010800040101010101" pitchFamily="2" charset="-122"/>
              </a:endParaRPr>
            </a:p>
          </p:txBody>
        </p:sp>
        <p:sp>
          <p:nvSpPr>
            <p:cNvPr id="13" name="Text Box 12">
              <a:extLst>
                <a:ext uri="{FF2B5EF4-FFF2-40B4-BE49-F238E27FC236}">
                  <a16:creationId xmlns:a16="http://schemas.microsoft.com/office/drawing/2014/main" id="{DE08286F-6BBE-48F6-A640-277D401EEBC1}"/>
                </a:ext>
              </a:extLst>
            </p:cNvPr>
            <p:cNvSpPr txBox="1"/>
            <p:nvPr/>
          </p:nvSpPr>
          <p:spPr>
            <a:xfrm>
              <a:off x="8823071" y="4071719"/>
              <a:ext cx="1436910" cy="519182"/>
            </a:xfrm>
            <a:prstGeom prst="rect">
              <a:avLst/>
            </a:prstGeom>
            <a:noFill/>
            <a:ln w="9525">
              <a:noFill/>
            </a:ln>
          </p:spPr>
          <p:txBody>
            <a:bodyPr wrap="none" lIns="90000" tIns="46800" rIns="90000" bIns="46800" anchor="ctr" anchorCtr="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
                <a:lnSpc>
                  <a:spcPct val="140000"/>
                </a:lnSpc>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等分点</a:t>
              </a:r>
              <a:r>
                <a:rPr lang="en-US" altLang="zh-CN" sz="2400" b="1" dirty="0">
                  <a:latin typeface="微软雅黑" panose="020B0503020204020204" pitchFamily="34" charset="-122"/>
                  <a:ea typeface="微软雅黑" panose="020B0503020204020204" pitchFamily="34" charset="-122"/>
                </a:rPr>
                <a:t>)</a:t>
              </a:r>
              <a:endParaRPr lang="en-US" altLang="zh-CN" sz="2400" b="1" dirty="0">
                <a:solidFill>
                  <a:srgbClr val="990000"/>
                </a:solidFill>
                <a:latin typeface="微软雅黑" panose="020B0503020204020204" pitchFamily="34" charset="-122"/>
                <a:ea typeface="微软雅黑" panose="020B0503020204020204" pitchFamily="34" charset="-122"/>
              </a:endParaRPr>
            </a:p>
          </p:txBody>
        </p:sp>
        <p:sp>
          <p:nvSpPr>
            <p:cNvPr id="14" name="Rectangle 16">
              <a:extLst>
                <a:ext uri="{FF2B5EF4-FFF2-40B4-BE49-F238E27FC236}">
                  <a16:creationId xmlns:a16="http://schemas.microsoft.com/office/drawing/2014/main" id="{E136483D-7530-44D6-8973-E29357582A58}"/>
                </a:ext>
              </a:extLst>
            </p:cNvPr>
            <p:cNvSpPr/>
            <p:nvPr/>
          </p:nvSpPr>
          <p:spPr>
            <a:xfrm>
              <a:off x="8235599" y="3492375"/>
              <a:ext cx="3262313" cy="647700"/>
            </a:xfrm>
            <a:prstGeom prst="rect">
              <a:avLst/>
            </a:prstGeom>
            <a:noFill/>
            <a:ln w="9525">
              <a:noFill/>
            </a:ln>
          </p:spPr>
          <p:txBody>
            <a:bodyPr wrap="none" lIns="90000" tIns="46800" rIns="90000" bIns="4680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 hangingPunct="0">
                <a:lnSpc>
                  <a:spcPct val="140000"/>
                </a:lnSpc>
              </a:pPr>
              <a:r>
                <a:rPr lang="en-US" altLang="en-US" sz="2600" b="1" dirty="0">
                  <a:solidFill>
                    <a:srgbClr val="990000"/>
                  </a:solidFill>
                  <a:latin typeface="Century Schoolbook" panose="02040604050505020304" pitchFamily="18" charset="0"/>
                  <a:ea typeface="华文隶书" panose="02010800040101010101" pitchFamily="2" charset="-122"/>
                </a:rPr>
                <a:t>  </a:t>
              </a:r>
              <a:r>
                <a:rPr lang="zh-CN" altLang="en-US" sz="2600" b="1" dirty="0">
                  <a:solidFill>
                    <a:srgbClr val="990000"/>
                  </a:solidFill>
                  <a:latin typeface="Century Schoolbook" panose="02040604050505020304" pitchFamily="18" charset="0"/>
                  <a:ea typeface="华文隶书" panose="02010800040101010101" pitchFamily="2" charset="-122"/>
                </a:rPr>
                <a:t>得</a:t>
              </a:r>
              <a:r>
                <a:rPr lang="en-US" altLang="zh-CN" sz="2600" b="1" dirty="0">
                  <a:solidFill>
                    <a:srgbClr val="990000"/>
                  </a:solidFill>
                  <a:latin typeface="Century Schoolbook" panose="02040604050505020304" pitchFamily="18" charset="0"/>
                  <a:ea typeface="华文隶书" panose="02010800040101010101" pitchFamily="2" charset="-122"/>
                </a:rPr>
                <a:t>: </a:t>
              </a:r>
              <a:r>
                <a:rPr lang="en-US" altLang="zh-CN" sz="2600" b="1" dirty="0" err="1">
                  <a:solidFill>
                    <a:srgbClr val="990000"/>
                  </a:solidFill>
                  <a:latin typeface="Century Schoolbook" panose="02040604050505020304" pitchFamily="18" charset="0"/>
                  <a:ea typeface="华文隶书" panose="02010800040101010101" pitchFamily="2" charset="-122"/>
                </a:rPr>
                <a:t>T</a:t>
              </a:r>
              <a:r>
                <a:rPr lang="en-US" altLang="zh-CN" sz="2000" b="1" dirty="0" err="1">
                  <a:solidFill>
                    <a:srgbClr val="990000"/>
                  </a:solidFill>
                  <a:latin typeface="Century Schoolbook" panose="02040604050505020304" pitchFamily="18" charset="0"/>
                  <a:ea typeface="华文隶书" panose="02010800040101010101" pitchFamily="2" charset="-122"/>
                </a:rPr>
                <a:t>min</a:t>
              </a:r>
              <a:r>
                <a:rPr lang="en-US" altLang="zh-CN" sz="2600" b="1" dirty="0">
                  <a:solidFill>
                    <a:srgbClr val="990000"/>
                  </a:solidFill>
                  <a:latin typeface="Century Schoolbook" panose="02040604050505020304" pitchFamily="18" charset="0"/>
                  <a:ea typeface="华文隶书" panose="02010800040101010101" pitchFamily="2" charset="-122"/>
                </a:rPr>
                <a:t> (n)= </a:t>
              </a:r>
              <a:r>
                <a:rPr lang="en-US" altLang="zh-CN" sz="2600" b="1" dirty="0">
                  <a:solidFill>
                    <a:srgbClr val="990000"/>
                  </a:solidFill>
                  <a:latin typeface="Arial" panose="020B0604020202020204" pitchFamily="34" charset="0"/>
                  <a:ea typeface="华文隶书" panose="02010800040101010101" pitchFamily="2" charset="-122"/>
                  <a:sym typeface="Symbol" panose="05050102010706020507" pitchFamily="18" charset="2"/>
                </a:rPr>
                <a:t></a:t>
              </a:r>
              <a:r>
                <a:rPr lang="en-US" altLang="zh-CN" sz="2600" b="1" dirty="0">
                  <a:solidFill>
                    <a:srgbClr val="990000"/>
                  </a:solidFill>
                  <a:latin typeface="Century Schoolbook" panose="02040604050505020304" pitchFamily="18" charset="0"/>
                  <a:ea typeface="华文隶书" panose="02010800040101010101" pitchFamily="2" charset="-122"/>
                </a:rPr>
                <a:t>(n) </a:t>
              </a:r>
            </a:p>
          </p:txBody>
        </p:sp>
      </p:grpSp>
      <p:sp>
        <p:nvSpPr>
          <p:cNvPr id="4" name="矩形 3"/>
          <p:cNvSpPr/>
          <p:nvPr/>
        </p:nvSpPr>
        <p:spPr>
          <a:xfrm>
            <a:off x="952851" y="4657748"/>
            <a:ext cx="10520642" cy="978729"/>
          </a:xfrm>
          <a:prstGeom prst="rect">
            <a:avLst/>
          </a:prstGeom>
        </p:spPr>
        <p:txBody>
          <a:bodyPr wrap="square">
            <a:spAutoFit/>
          </a:bodyPr>
          <a:lstStyle/>
          <a:p>
            <a:pPr marL="800100" lvl="1" indent="-342900">
              <a:lnSpc>
                <a:spcPct val="120000"/>
              </a:lnSpc>
              <a:buFont typeface="Wingdings" panose="05000000000000000000" pitchFamily="2" charset="2"/>
              <a:buChar char="Ø"/>
            </a:pPr>
            <a:r>
              <a:rPr lang="zh-CN" altLang="en-US" sz="2400" dirty="0">
                <a:solidFill>
                  <a:srgbClr val="000000"/>
                </a:solidFill>
                <a:latin typeface="微软雅黑" panose="020B0503020204020204" pitchFamily="34" charset="-122"/>
                <a:ea typeface="微软雅黑" panose="020B0503020204020204" pitchFamily="34" charset="-122"/>
              </a:rPr>
              <a:t>注意：线性时间选择问题实质上只是利用分治法的分解策略来降低问题规模，并没有求解所有子问题，因此，属于“</a:t>
            </a:r>
            <a:r>
              <a:rPr lang="zh-CN" altLang="en-US" sz="2400" dirty="0">
                <a:solidFill>
                  <a:srgbClr val="C00000"/>
                </a:solidFill>
                <a:latin typeface="微软雅黑" panose="020B0503020204020204" pitchFamily="34" charset="-122"/>
                <a:ea typeface="微软雅黑" panose="020B0503020204020204" pitchFamily="34" charset="-122"/>
              </a:rPr>
              <a:t>减治法</a:t>
            </a:r>
            <a:r>
              <a:rPr lang="zh-CN" altLang="en-US" sz="2400" dirty="0">
                <a:solidFill>
                  <a:srgbClr val="000000"/>
                </a:solidFill>
                <a:latin typeface="微软雅黑" panose="020B0503020204020204" pitchFamily="34" charset="-122"/>
                <a:ea typeface="微软雅黑" panose="020B0503020204020204" pitchFamily="34" charset="-122"/>
              </a:rPr>
              <a:t>”的典型应用。</a:t>
            </a:r>
          </a:p>
        </p:txBody>
      </p:sp>
      <p:sp>
        <p:nvSpPr>
          <p:cNvPr id="6" name="矩形 5"/>
          <p:cNvSpPr/>
          <p:nvPr/>
        </p:nvSpPr>
        <p:spPr>
          <a:xfrm>
            <a:off x="952851" y="2193733"/>
            <a:ext cx="10520642" cy="1421928"/>
          </a:xfrm>
          <a:prstGeom prst="rect">
            <a:avLst/>
          </a:prstGeom>
        </p:spPr>
        <p:txBody>
          <a:bodyPr wrap="square">
            <a:spAutoFit/>
          </a:bodyPr>
          <a:lstStyle/>
          <a:p>
            <a:pPr marL="800100" lvl="1" indent="-342900">
              <a:lnSpc>
                <a:spcPct val="120000"/>
              </a:lnSpc>
              <a:buFont typeface="Wingdings" panose="05000000000000000000" pitchFamily="2" charset="2"/>
              <a:buChar char="Ø"/>
            </a:pPr>
            <a:r>
              <a:rPr lang="en-US" altLang="zh-CN" sz="2400" dirty="0">
                <a:solidFill>
                  <a:srgbClr val="000000"/>
                </a:solidFill>
                <a:latin typeface="微软雅黑" panose="020B0503020204020204" pitchFamily="34" charset="-122"/>
                <a:ea typeface="微软雅黑" panose="020B0503020204020204" pitchFamily="34" charset="-122"/>
              </a:rPr>
              <a:t>select</a:t>
            </a:r>
            <a:r>
              <a:rPr lang="zh-CN" altLang="en-US" sz="2400" dirty="0">
                <a:solidFill>
                  <a:srgbClr val="000000"/>
                </a:solidFill>
                <a:latin typeface="微软雅黑" panose="020B0503020204020204" pitchFamily="34" charset="-122"/>
                <a:ea typeface="微软雅黑" panose="020B0503020204020204" pitchFamily="34" charset="-122"/>
              </a:rPr>
              <a:t>算法在</a:t>
            </a:r>
            <a:r>
              <a:rPr lang="zh-CN" altLang="en-US" sz="2400" dirty="0">
                <a:solidFill>
                  <a:srgbClr val="C00000"/>
                </a:solidFill>
                <a:latin typeface="微软雅黑" panose="020B0503020204020204" pitchFamily="34" charset="-122"/>
                <a:ea typeface="微软雅黑" panose="020B0503020204020204" pitchFamily="34" charset="-122"/>
              </a:rPr>
              <a:t>最坏情况下（元素升序排序）</a:t>
            </a:r>
            <a:r>
              <a:rPr lang="zh-CN" altLang="en-US" sz="2400" dirty="0">
                <a:solidFill>
                  <a:srgbClr val="000000"/>
                </a:solidFill>
                <a:latin typeface="微软雅黑" panose="020B0503020204020204" pitchFamily="34" charset="-122"/>
                <a:ea typeface="微软雅黑" panose="020B0503020204020204" pitchFamily="34" charset="-122"/>
              </a:rPr>
              <a:t>的复杂度是</a:t>
            </a:r>
            <a:r>
              <a:rPr lang="en-US" altLang="zh-CN" sz="2400" dirty="0">
                <a:solidFill>
                  <a:srgbClr val="000000"/>
                </a:solidFill>
                <a:latin typeface="微软雅黑" panose="020B0503020204020204" pitchFamily="34" charset="-122"/>
                <a:ea typeface="微软雅黑" panose="020B0503020204020204" pitchFamily="34" charset="-122"/>
              </a:rPr>
              <a:t>O( n</a:t>
            </a:r>
            <a:r>
              <a:rPr lang="en-US" altLang="zh-CN" sz="2400" baseline="30000" dirty="0">
                <a:solidFill>
                  <a:srgbClr val="000000"/>
                </a:solidFill>
                <a:latin typeface="微软雅黑" panose="020B0503020204020204" pitchFamily="34" charset="-122"/>
                <a:ea typeface="微软雅黑" panose="020B0503020204020204" pitchFamily="34" charset="-122"/>
              </a:rPr>
              <a:t>2</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，此时</a:t>
            </a:r>
            <a:r>
              <a:rPr lang="en-US" altLang="zh-CN" sz="2400" dirty="0">
                <a:solidFill>
                  <a:srgbClr val="000000"/>
                </a:solidFill>
                <a:latin typeface="微软雅黑" panose="020B0503020204020204" pitchFamily="34" charset="-122"/>
                <a:ea typeface="微软雅黑" panose="020B0503020204020204" pitchFamily="34" charset="-122"/>
              </a:rPr>
              <a:t>left </a:t>
            </a:r>
            <a:r>
              <a:rPr lang="zh-CN" altLang="en-US" sz="2400" dirty="0">
                <a:solidFill>
                  <a:srgbClr val="000000"/>
                </a:solidFill>
                <a:latin typeface="微软雅黑" panose="020B0503020204020204" pitchFamily="34" charset="-122"/>
                <a:ea typeface="微软雅黑" panose="020B0503020204020204" pitchFamily="34" charset="-122"/>
              </a:rPr>
              <a:t>（左半）总是为空，而且第</a:t>
            </a:r>
            <a:r>
              <a:rPr lang="en-US" altLang="zh-CN" sz="2400" dirty="0">
                <a:solidFill>
                  <a:srgbClr val="000000"/>
                </a:solidFill>
                <a:latin typeface="微软雅黑" panose="020B0503020204020204" pitchFamily="34" charset="-122"/>
                <a:ea typeface="微软雅黑" panose="020B0503020204020204" pitchFamily="34" charset="-122"/>
              </a:rPr>
              <a:t>k</a:t>
            </a:r>
            <a:r>
              <a:rPr lang="zh-CN" altLang="en-US" sz="2400" dirty="0">
                <a:solidFill>
                  <a:srgbClr val="000000"/>
                </a:solidFill>
                <a:latin typeface="微软雅黑" panose="020B0503020204020204" pitchFamily="34" charset="-122"/>
                <a:ea typeface="微软雅黑" panose="020B0503020204020204" pitchFamily="34" charset="-122"/>
              </a:rPr>
              <a:t>个元素总是位于 </a:t>
            </a:r>
            <a:r>
              <a:rPr lang="en-US" altLang="zh-CN" sz="2400" dirty="0">
                <a:solidFill>
                  <a:srgbClr val="000000"/>
                </a:solidFill>
                <a:latin typeface="微软雅黑" panose="020B0503020204020204" pitchFamily="34" charset="-122"/>
                <a:ea typeface="微软雅黑" panose="020B0503020204020204" pitchFamily="34" charset="-122"/>
              </a:rPr>
              <a:t>right</a:t>
            </a:r>
            <a:r>
              <a:rPr lang="zh-CN" altLang="en-US" sz="2400" dirty="0">
                <a:solidFill>
                  <a:srgbClr val="000000"/>
                </a:solidFill>
                <a:latin typeface="微软雅黑" panose="020B0503020204020204" pitchFamily="34" charset="-122"/>
                <a:ea typeface="微软雅黑" panose="020B0503020204020204" pitchFamily="34" charset="-122"/>
              </a:rPr>
              <a:t>子集中。</a:t>
            </a:r>
          </a:p>
          <a:p>
            <a:pPr marL="800100" lvl="1" indent="-342900">
              <a:lnSpc>
                <a:spcPct val="120000"/>
              </a:lnSpc>
              <a:buFont typeface="Wingdings" panose="05000000000000000000" pitchFamily="2" charset="2"/>
              <a:buChar char="Ø"/>
            </a:pPr>
            <a:r>
              <a:rPr lang="zh-CN" altLang="en-US" sz="2400" dirty="0">
                <a:solidFill>
                  <a:srgbClr val="C00000"/>
                </a:solidFill>
                <a:latin typeface="微软雅黑" panose="020B0503020204020204" pitchFamily="34" charset="-122"/>
                <a:ea typeface="微软雅黑" panose="020B0503020204020204" pitchFamily="34" charset="-122"/>
              </a:rPr>
              <a:t>假定</a:t>
            </a:r>
            <a:r>
              <a:rPr lang="en-US" altLang="zh-CN" sz="2400" dirty="0">
                <a:solidFill>
                  <a:srgbClr val="C00000"/>
                </a:solidFill>
                <a:latin typeface="微软雅黑" panose="020B0503020204020204" pitchFamily="34" charset="-122"/>
                <a:ea typeface="微软雅黑" panose="020B0503020204020204" pitchFamily="34" charset="-122"/>
              </a:rPr>
              <a:t>n</a:t>
            </a:r>
            <a:r>
              <a:rPr lang="zh-CN" altLang="en-US" sz="2400" dirty="0">
                <a:solidFill>
                  <a:srgbClr val="C00000"/>
                </a:solidFill>
                <a:latin typeface="微软雅黑" panose="020B0503020204020204" pitchFamily="34" charset="-122"/>
                <a:ea typeface="微软雅黑" panose="020B0503020204020204" pitchFamily="34" charset="-122"/>
              </a:rPr>
              <a:t>是</a:t>
            </a:r>
            <a:r>
              <a:rPr lang="en-US" altLang="zh-CN" sz="2400" dirty="0">
                <a:solidFill>
                  <a:srgbClr val="C00000"/>
                </a:solidFill>
                <a:latin typeface="微软雅黑" panose="020B0503020204020204" pitchFamily="34" charset="-122"/>
                <a:ea typeface="微软雅黑" panose="020B0503020204020204" pitchFamily="34" charset="-122"/>
              </a:rPr>
              <a:t>2</a:t>
            </a:r>
            <a:r>
              <a:rPr lang="zh-CN" altLang="en-US" sz="2400" dirty="0">
                <a:solidFill>
                  <a:srgbClr val="C00000"/>
                </a:solidFill>
                <a:latin typeface="微软雅黑" panose="020B0503020204020204" pitchFamily="34" charset="-122"/>
                <a:ea typeface="微软雅黑" panose="020B0503020204020204" pitchFamily="34" charset="-122"/>
              </a:rPr>
              <a:t>的幂</a:t>
            </a:r>
            <a:r>
              <a:rPr lang="zh-CN" altLang="en-US" sz="2400" dirty="0">
                <a:solidFill>
                  <a:srgbClr val="000000"/>
                </a:solidFill>
                <a:latin typeface="微软雅黑" panose="020B0503020204020204" pitchFamily="34" charset="-122"/>
                <a:ea typeface="微软雅黑" panose="020B0503020204020204" pitchFamily="34" charset="-122"/>
              </a:rPr>
              <a:t>，</a:t>
            </a:r>
            <a:r>
              <a:rPr lang="zh-CN" altLang="en-US" sz="2400">
                <a:solidFill>
                  <a:srgbClr val="000000"/>
                </a:solidFill>
                <a:latin typeface="微软雅黑" panose="020B0503020204020204" pitchFamily="34" charset="-122"/>
                <a:ea typeface="微软雅黑" panose="020B0503020204020204" pitchFamily="34" charset="-122"/>
              </a:rPr>
              <a:t>通过迭代法</a:t>
            </a:r>
            <a:r>
              <a:rPr lang="zh-CN" altLang="en-US" sz="2400" dirty="0">
                <a:solidFill>
                  <a:srgbClr val="000000"/>
                </a:solidFill>
                <a:latin typeface="微软雅黑" panose="020B0503020204020204" pitchFamily="34" charset="-122"/>
                <a:ea typeface="微软雅黑" panose="020B0503020204020204" pitchFamily="34" charset="-122"/>
              </a:rPr>
              <a:t>，可以得到算法的平均复杂性是</a:t>
            </a:r>
            <a:r>
              <a:rPr lang="en-US" altLang="zh-CN" sz="2400" dirty="0">
                <a:solidFill>
                  <a:srgbClr val="000000"/>
                </a:solidFill>
                <a:latin typeface="微软雅黑" panose="020B0503020204020204" pitchFamily="34" charset="-122"/>
                <a:ea typeface="微软雅黑" panose="020B0503020204020204" pitchFamily="34" charset="-122"/>
              </a:rPr>
              <a:t>O(n)</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76466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4"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down)">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down)">
                                      <p:cBhvr>
                                        <p:cTn id="20" dur="500"/>
                                        <p:tgtEl>
                                          <p:spTgt spid="6">
                                            <p:txEl>
                                              <p:pRg st="1" end="1"/>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183226" y="1511893"/>
            <a:ext cx="1825548" cy="1825548"/>
          </a:xfrm>
          <a:prstGeom prst="ellipse">
            <a:avLst/>
          </a:prstGeom>
          <a:solidFill>
            <a:schemeClr val="accent2"/>
          </a:solidFill>
          <a:ln>
            <a:no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359260" y="1762948"/>
            <a:ext cx="1473481" cy="1323439"/>
          </a:xfrm>
          <a:prstGeom prst="rect">
            <a:avLst/>
          </a:prstGeom>
          <a:noFill/>
        </p:spPr>
        <p:txBody>
          <a:bodyPr wrap="none" rtlCol="0">
            <a:spAutoFit/>
          </a:bodyPr>
          <a:lstStyle/>
          <a:p>
            <a:pPr algn="ctr"/>
            <a:r>
              <a:rPr lang="en-US" altLang="zh-CN" sz="8000" dirty="0">
                <a:solidFill>
                  <a:schemeClr val="bg1"/>
                </a:solidFill>
                <a:effectLst>
                  <a:innerShdw blurRad="127000" dist="63500" dir="16200000">
                    <a:prstClr val="black">
                      <a:alpha val="50000"/>
                    </a:prstClr>
                  </a:innerShdw>
                </a:effectLst>
                <a:latin typeface="Impact" panose="020B0806030902050204" pitchFamily="34" charset="0"/>
              </a:rPr>
              <a:t>3.6</a:t>
            </a:r>
            <a:endParaRPr lang="zh-CN" altLang="en-US" sz="8000" dirty="0">
              <a:solidFill>
                <a:schemeClr val="bg1"/>
              </a:solidFill>
              <a:effectLst>
                <a:innerShdw blurRad="127000" dist="63500" dir="16200000">
                  <a:prstClr val="black">
                    <a:alpha val="50000"/>
                  </a:prstClr>
                </a:innerShdw>
              </a:effectLst>
              <a:latin typeface="Impact" panose="020B0806030902050204" pitchFamily="34" charset="0"/>
            </a:endParaRPr>
          </a:p>
        </p:txBody>
      </p:sp>
      <p:sp>
        <p:nvSpPr>
          <p:cNvPr id="30" name="TextBox 64"/>
          <p:cNvSpPr txBox="1"/>
          <p:nvPr/>
        </p:nvSpPr>
        <p:spPr>
          <a:xfrm>
            <a:off x="3507249" y="3975220"/>
            <a:ext cx="5321300" cy="769441"/>
          </a:xfrm>
          <a:prstGeom prst="rect">
            <a:avLst/>
          </a:prstGeom>
          <a:noFill/>
        </p:spPr>
        <p:txBody>
          <a:bodyPr wrap="square" rtlCol="0" anchor="ctr">
            <a:spAutoFit/>
          </a:bodyPr>
          <a:lstStyle>
            <a:defPPr>
              <a:defRPr lang="zh-CN"/>
            </a:defPPr>
            <a:lvl1pPr>
              <a:defRPr sz="3000" b="1">
                <a:solidFill>
                  <a:schemeClr val="bg1"/>
                </a:solidFill>
                <a:latin typeface="微软雅黑" panose="020B0503020204020204" pitchFamily="34" charset="-122"/>
                <a:ea typeface="微软雅黑" panose="020B0503020204020204" pitchFamily="34" charset="-122"/>
              </a:defRPr>
            </a:lvl1pPr>
          </a:lstStyle>
          <a:p>
            <a:pPr algn="ctr" fontAlgn="ctr"/>
            <a:r>
              <a:rPr lang="zh-CN" altLang="en-US" sz="4400" dirty="0">
                <a:solidFill>
                  <a:schemeClr val="accent2"/>
                </a:solidFill>
                <a:effectLst>
                  <a:innerShdw blurRad="76200" dist="38100" dir="13500000">
                    <a:prstClr val="black">
                      <a:alpha val="50000"/>
                    </a:prstClr>
                  </a:innerShdw>
                </a:effectLst>
              </a:rPr>
              <a:t>其他范例</a:t>
            </a:r>
          </a:p>
        </p:txBody>
      </p:sp>
    </p:spTree>
    <p:extLst>
      <p:ext uri="{BB962C8B-B14F-4D97-AF65-F5344CB8AC3E}">
        <p14:creationId xmlns:p14="http://schemas.microsoft.com/office/powerpoint/2010/main" val="2630935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1350"/>
                            </p:stCondLst>
                            <p:childTnLst>
                              <p:par>
                                <p:cTn id="9" presetID="53" presetClass="entr" presetSubtype="16" fill="hold" grpId="0" nodeType="after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2100"/>
                            </p:stCondLst>
                            <p:childTnLst>
                              <p:par>
                                <p:cTn id="15" presetID="50" presetClass="entr" presetSubtype="0" decel="10000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350" fill="hold"/>
                                        <p:tgtEl>
                                          <p:spTgt spid="34"/>
                                        </p:tgtEl>
                                        <p:attrNameLst>
                                          <p:attrName>ppt_w</p:attrName>
                                        </p:attrNameLst>
                                      </p:cBhvr>
                                      <p:tavLst>
                                        <p:tav tm="0">
                                          <p:val>
                                            <p:strVal val="#ppt_w+.3"/>
                                          </p:val>
                                        </p:tav>
                                        <p:tav tm="100000">
                                          <p:val>
                                            <p:strVal val="#ppt_w"/>
                                          </p:val>
                                        </p:tav>
                                      </p:tavLst>
                                    </p:anim>
                                    <p:anim calcmode="lin" valueType="num">
                                      <p:cBhvr>
                                        <p:cTn id="18" dur="350" fill="hold"/>
                                        <p:tgtEl>
                                          <p:spTgt spid="34"/>
                                        </p:tgtEl>
                                        <p:attrNameLst>
                                          <p:attrName>ppt_h</p:attrName>
                                        </p:attrNameLst>
                                      </p:cBhvr>
                                      <p:tavLst>
                                        <p:tav tm="0">
                                          <p:val>
                                            <p:strVal val="#ppt_h"/>
                                          </p:val>
                                        </p:tav>
                                        <p:tav tm="100000">
                                          <p:val>
                                            <p:strVal val="#ppt_h"/>
                                          </p:val>
                                        </p:tav>
                                      </p:tavLst>
                                    </p:anim>
                                    <p:animEffect transition="in" filter="fade">
                                      <p:cBhvr>
                                        <p:cTn id="19" dur="3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p:bldP spid="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Box 107"/>
          <p:cNvSpPr txBox="1"/>
          <p:nvPr/>
        </p:nvSpPr>
        <p:spPr>
          <a:xfrm>
            <a:off x="678998" y="90643"/>
            <a:ext cx="11188290" cy="52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algn="ctr">
              <a:lnSpc>
                <a:spcPct val="130000"/>
              </a:lnSpc>
              <a:spcBef>
                <a:spcPct val="0"/>
              </a:spcBef>
              <a:buFont typeface="Arial" charset="0"/>
              <a:buNone/>
              <a:defRPr sz="1400">
                <a:solidFill>
                  <a:schemeClr val="tx1">
                    <a:lumMod val="65000"/>
                    <a:lumOff val="35000"/>
                  </a:schemeClr>
                </a:solidFill>
                <a:latin typeface="微软雅黑" pitchFamily="34" charset="-122"/>
                <a:ea typeface="微软雅黑" pitchFamily="34" charset="-122"/>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pPr algn="l"/>
            <a:r>
              <a:rPr lang="en-US" altLang="zh-CN" sz="2400" dirty="0"/>
              <a:t>【</a:t>
            </a:r>
            <a:r>
              <a:rPr lang="zh-CN" altLang="en-US" sz="2400" dirty="0"/>
              <a:t>例</a:t>
            </a:r>
            <a:r>
              <a:rPr lang="en-US" altLang="zh-CN" sz="2400" dirty="0"/>
              <a:t>3-7】</a:t>
            </a:r>
            <a:r>
              <a:rPr lang="zh-CN" altLang="en-US" sz="2400" dirty="0"/>
              <a:t>计算</a:t>
            </a:r>
            <a:r>
              <a:rPr lang="en-US" altLang="zh-CN" sz="2400" dirty="0" err="1"/>
              <a:t>a</a:t>
            </a:r>
            <a:r>
              <a:rPr lang="en-US" altLang="zh-CN" sz="2400" baseline="30000" dirty="0" err="1"/>
              <a:t>b</a:t>
            </a:r>
            <a:r>
              <a:rPr lang="en-US" altLang="zh-CN" sz="2400" dirty="0" err="1"/>
              <a:t>%k</a:t>
            </a:r>
            <a:r>
              <a:rPr lang="en-US" altLang="zh-CN" sz="2400" dirty="0"/>
              <a:t>=</a:t>
            </a:r>
            <a:r>
              <a:rPr lang="zh-CN" altLang="en-US" sz="2400" dirty="0"/>
              <a:t>？</a:t>
            </a:r>
            <a:r>
              <a:rPr lang="zh-CN" altLang="en-US" sz="2400" dirty="0">
                <a:solidFill>
                  <a:srgbClr val="C00000"/>
                </a:solidFill>
              </a:rPr>
              <a:t>      </a:t>
            </a:r>
            <a:endParaRPr lang="en-US" altLang="zh-CN" sz="2400" dirty="0">
              <a:solidFill>
                <a:srgbClr val="C00000"/>
              </a:solidFill>
            </a:endParaRPr>
          </a:p>
        </p:txBody>
      </p:sp>
      <p:sp>
        <p:nvSpPr>
          <p:cNvPr id="56" name="矩形 55"/>
          <p:cNvSpPr>
            <a:spLocks noChangeArrowheads="1"/>
          </p:cNvSpPr>
          <p:nvPr/>
        </p:nvSpPr>
        <p:spPr bwMode="auto">
          <a:xfrm>
            <a:off x="6003644" y="418828"/>
            <a:ext cx="18471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endParaRPr lang="zh-CN" altLang="en-US"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43E88104-08C3-443B-B7BC-41FEDB1A1A1F}"/>
              </a:ext>
            </a:extLst>
          </p:cNvPr>
          <p:cNvSpPr txBox="1"/>
          <p:nvPr/>
        </p:nvSpPr>
        <p:spPr>
          <a:xfrm>
            <a:off x="6613950" y="1702879"/>
            <a:ext cx="3519993" cy="3170099"/>
          </a:xfrm>
          <a:prstGeom prst="rect">
            <a:avLst/>
          </a:prstGeom>
          <a:noFill/>
          <a:ln>
            <a:solidFill>
              <a:srgbClr val="C00000"/>
            </a:solidFill>
          </a:ln>
        </p:spPr>
        <p:txBody>
          <a:bodyPr wrap="square">
            <a:spAutoFit/>
          </a:bodyPr>
          <a:lstStyle/>
          <a:p>
            <a:pPr algn="l"/>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long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long</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a,b,k</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pPr algn="l"/>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int main()</a:t>
            </a:r>
          </a:p>
          <a:p>
            <a:pPr algn="l"/>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pPr algn="l"/>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long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long</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ans</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 //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乘以</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次</a:t>
            </a:r>
          </a:p>
          <a:p>
            <a:pPr algn="l"/>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for(int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=0;i&lt;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b;i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pPr algn="l"/>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p>
          <a:p>
            <a:pPr algn="l"/>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ans</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ans</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a%k</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))%k;</a:t>
            </a:r>
          </a:p>
          <a:p>
            <a:pPr algn="l"/>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p>
          <a:p>
            <a:pPr algn="l"/>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cout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&lt;&lt;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ans</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pPr algn="l"/>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3" name="文本框 32">
            <a:extLst>
              <a:ext uri="{FF2B5EF4-FFF2-40B4-BE49-F238E27FC236}">
                <a16:creationId xmlns:a16="http://schemas.microsoft.com/office/drawing/2014/main" id="{5BF3DBC7-AB35-4D1A-81D1-9D25D9D4973D}"/>
              </a:ext>
            </a:extLst>
          </p:cNvPr>
          <p:cNvSpPr txBox="1"/>
          <p:nvPr/>
        </p:nvSpPr>
        <p:spPr>
          <a:xfrm>
            <a:off x="7606847" y="5144446"/>
            <a:ext cx="1534198" cy="707886"/>
          </a:xfrm>
          <a:prstGeom prst="rect">
            <a:avLst/>
          </a:prstGeom>
          <a:noFill/>
        </p:spPr>
        <p:txBody>
          <a:bodyPr wrap="square">
            <a:spAutoFit/>
          </a:bodyPr>
          <a:lstStyle/>
          <a:p>
            <a:r>
              <a:rPr lang="zh-CN" altLang="en-US" sz="2000" dirty="0">
                <a:solidFill>
                  <a:srgbClr val="C00000"/>
                </a:solidFill>
              </a:rPr>
              <a:t>时间复杂度：</a:t>
            </a:r>
            <a:r>
              <a:rPr lang="en-US" altLang="zh-CN" sz="2000" dirty="0">
                <a:solidFill>
                  <a:srgbClr val="C00000"/>
                </a:solidFill>
              </a:rPr>
              <a:t>T(n)=O(n)</a:t>
            </a:r>
            <a:endParaRPr lang="zh-CN" altLang="en-US" sz="2000" dirty="0">
              <a:solidFill>
                <a:srgbClr val="C00000"/>
              </a:solidFill>
            </a:endParaRPr>
          </a:p>
        </p:txBody>
      </p:sp>
      <p:sp>
        <p:nvSpPr>
          <p:cNvPr id="34" name="文本框 33">
            <a:extLst>
              <a:ext uri="{FF2B5EF4-FFF2-40B4-BE49-F238E27FC236}">
                <a16:creationId xmlns:a16="http://schemas.microsoft.com/office/drawing/2014/main" id="{14D1F355-8F11-4439-940D-B532E907F21C}"/>
              </a:ext>
            </a:extLst>
          </p:cNvPr>
          <p:cNvSpPr txBox="1"/>
          <p:nvPr/>
        </p:nvSpPr>
        <p:spPr>
          <a:xfrm>
            <a:off x="1019176" y="1696449"/>
            <a:ext cx="5076824" cy="4401205"/>
          </a:xfrm>
          <a:prstGeom prst="rect">
            <a:avLst/>
          </a:prstGeom>
          <a:noFill/>
          <a:ln>
            <a:solidFill>
              <a:srgbClr val="C00000"/>
            </a:solidFill>
          </a:ln>
        </p:spPr>
        <p:txBody>
          <a:bodyPr wrap="square">
            <a:spAutoFit/>
          </a:bodyPr>
          <a:lstStyle>
            <a:defPPr>
              <a:defRPr lang="zh-CN"/>
            </a:defPPr>
            <a:lvl1pPr>
              <a:defRPr sz="2000">
                <a:latin typeface="Times New Roman" panose="02020603050405020304" pitchFamily="18" charset="0"/>
                <a:ea typeface="微软雅黑" panose="020B0503020204020204" pitchFamily="34" charset="-122"/>
                <a:cs typeface="Times New Roman" panose="02020603050405020304" pitchFamily="18" charset="0"/>
              </a:defRPr>
            </a:lvl1pPr>
          </a:lstStyle>
          <a:p>
            <a:r>
              <a:rPr lang="zh-CN" altLang="en-US" dirty="0"/>
              <a:t>模运算公式：</a:t>
            </a:r>
            <a:endParaRPr lang="en-US" altLang="zh-CN" dirty="0"/>
          </a:p>
          <a:p>
            <a:r>
              <a:rPr lang="en-US" altLang="zh-CN" dirty="0"/>
              <a:t>(</a:t>
            </a:r>
            <a:r>
              <a:rPr lang="en-US" altLang="zh-CN" dirty="0" err="1"/>
              <a:t>a+b</a:t>
            </a:r>
            <a:r>
              <a:rPr lang="en-US" altLang="zh-CN" dirty="0"/>
              <a:t>)%m = ((</a:t>
            </a:r>
            <a:r>
              <a:rPr lang="en-US" altLang="zh-CN" dirty="0" err="1"/>
              <a:t>a%m</a:t>
            </a:r>
            <a:r>
              <a:rPr lang="en-US" altLang="zh-CN" dirty="0"/>
              <a:t>) + (</a:t>
            </a:r>
            <a:r>
              <a:rPr lang="en-US" altLang="zh-CN" dirty="0" err="1"/>
              <a:t>b%m</a:t>
            </a:r>
            <a:r>
              <a:rPr lang="en-US" altLang="zh-CN" dirty="0"/>
              <a:t>)) % m</a:t>
            </a:r>
          </a:p>
          <a:p>
            <a:r>
              <a:rPr lang="en-US" altLang="zh-CN" dirty="0"/>
              <a:t>(a-b)%m = ((</a:t>
            </a:r>
            <a:r>
              <a:rPr lang="en-US" altLang="zh-CN" dirty="0" err="1"/>
              <a:t>a%m</a:t>
            </a:r>
            <a:r>
              <a:rPr lang="en-US" altLang="zh-CN" dirty="0"/>
              <a:t>) – (</a:t>
            </a:r>
            <a:r>
              <a:rPr lang="en-US" altLang="zh-CN" dirty="0" err="1"/>
              <a:t>b%m</a:t>
            </a:r>
            <a:r>
              <a:rPr lang="en-US" altLang="zh-CN" dirty="0"/>
              <a:t>) + m) % m</a:t>
            </a:r>
          </a:p>
          <a:p>
            <a:r>
              <a:rPr lang="en-US" altLang="zh-CN" dirty="0"/>
              <a:t>(a * b) % m = ((a % m) * (b % m)) % m</a:t>
            </a:r>
            <a:br>
              <a:rPr lang="en-US" altLang="zh-CN" dirty="0"/>
            </a:br>
            <a:endParaRPr lang="en-US" altLang="zh-CN" dirty="0"/>
          </a:p>
          <a:p>
            <a:r>
              <a:rPr lang="zh-CN" altLang="en-US" dirty="0"/>
              <a:t>证明： </a:t>
            </a:r>
            <a:endParaRPr lang="en-US" altLang="zh-CN" dirty="0"/>
          </a:p>
          <a:p>
            <a:r>
              <a:rPr lang="en-US" altLang="zh-CN" dirty="0"/>
              <a:t>    </a:t>
            </a:r>
            <a:r>
              <a:rPr lang="zh-CN" altLang="en-US" dirty="0"/>
              <a:t>设 </a:t>
            </a:r>
            <a:r>
              <a:rPr lang="en-US" altLang="zh-CN" dirty="0"/>
              <a:t>a = pm + r1, b = </a:t>
            </a:r>
            <a:r>
              <a:rPr lang="en-US" altLang="zh-CN" dirty="0" err="1"/>
              <a:t>qm</a:t>
            </a:r>
            <a:r>
              <a:rPr lang="en-US" altLang="zh-CN" dirty="0"/>
              <a:t> + r2 , </a:t>
            </a:r>
            <a:r>
              <a:rPr lang="zh-CN" altLang="en-US" dirty="0"/>
              <a:t>则：</a:t>
            </a:r>
            <a:endParaRPr lang="en-US" altLang="zh-CN" dirty="0"/>
          </a:p>
          <a:p>
            <a:r>
              <a:rPr lang="en-US" altLang="zh-CN" dirty="0"/>
              <a:t>         r1 = a % m,  r2 = b % m ,</a:t>
            </a:r>
            <a:br>
              <a:rPr lang="en-US" altLang="zh-CN" dirty="0"/>
            </a:br>
            <a:r>
              <a:rPr lang="en-US" altLang="zh-CN" dirty="0"/>
              <a:t>     </a:t>
            </a:r>
            <a:r>
              <a:rPr lang="zh-CN" altLang="en-US" dirty="0"/>
              <a:t>因此，</a:t>
            </a:r>
            <a:r>
              <a:rPr lang="en-US" altLang="zh-CN" dirty="0"/>
              <a:t>(a * b) % m </a:t>
            </a:r>
          </a:p>
          <a:p>
            <a:r>
              <a:rPr lang="en-US" altLang="zh-CN" dirty="0"/>
              <a:t>                  = ((pm + r1)*(</a:t>
            </a:r>
            <a:r>
              <a:rPr lang="en-US" altLang="zh-CN" dirty="0" err="1"/>
              <a:t>qm</a:t>
            </a:r>
            <a:r>
              <a:rPr lang="en-US" altLang="zh-CN" dirty="0"/>
              <a:t> + r2))%m </a:t>
            </a:r>
          </a:p>
          <a:p>
            <a:r>
              <a:rPr lang="en-US" altLang="zh-CN" dirty="0"/>
              <a:t>                  = (pm(qm+r2) + r1*</a:t>
            </a:r>
            <a:r>
              <a:rPr lang="en-US" altLang="zh-CN" dirty="0" err="1"/>
              <a:t>qm</a:t>
            </a:r>
            <a:r>
              <a:rPr lang="en-US" altLang="zh-CN" dirty="0"/>
              <a:t> + r1*r2)%m</a:t>
            </a:r>
          </a:p>
          <a:p>
            <a:r>
              <a:rPr lang="en-US" altLang="zh-CN" dirty="0"/>
              <a:t>	    = (r1 * r2) % m </a:t>
            </a:r>
          </a:p>
          <a:p>
            <a:r>
              <a:rPr lang="en-US" altLang="zh-CN" dirty="0"/>
              <a:t>	    = ((a % m) * (b % m)) % m</a:t>
            </a:r>
          </a:p>
          <a:p>
            <a:endParaRPr lang="en-US" altLang="zh-CN" dirty="0"/>
          </a:p>
        </p:txBody>
      </p:sp>
      <p:sp>
        <p:nvSpPr>
          <p:cNvPr id="37" name="文本框 36">
            <a:extLst>
              <a:ext uri="{FF2B5EF4-FFF2-40B4-BE49-F238E27FC236}">
                <a16:creationId xmlns:a16="http://schemas.microsoft.com/office/drawing/2014/main" id="{D1C37B1E-BA4D-4869-9C5A-75A6FFB5FECA}"/>
              </a:ext>
            </a:extLst>
          </p:cNvPr>
          <p:cNvSpPr txBox="1"/>
          <p:nvPr/>
        </p:nvSpPr>
        <p:spPr>
          <a:xfrm>
            <a:off x="928914" y="928753"/>
            <a:ext cx="1045028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Arial"/>
                <a:ea typeface="微软雅黑"/>
                <a:cs typeface="+mn-cs"/>
              </a:rPr>
              <a:t>算法分析与设计</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：枚举算法：结果每乘一次</a:t>
            </a: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a</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，就对</a:t>
            </a: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k</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取一次模。</a:t>
            </a:r>
          </a:p>
        </p:txBody>
      </p:sp>
    </p:spTree>
    <p:extLst>
      <p:ext uri="{BB962C8B-B14F-4D97-AF65-F5344CB8AC3E}">
        <p14:creationId xmlns:p14="http://schemas.microsoft.com/office/powerpoint/2010/main" val="12735669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0"/>
                                        </p:tgtEl>
                                        <p:attrNameLst>
                                          <p:attrName>style.visibility</p:attrName>
                                        </p:attrNameLst>
                                      </p:cBhvr>
                                      <p:to>
                                        <p:strVal val="visible"/>
                                      </p:to>
                                    </p:set>
                                    <p:animEffect transition="in" filter="fade">
                                      <p:cBhvr>
                                        <p:cTn id="11" dur="500"/>
                                        <p:tgtEl>
                                          <p:spTgt spid="19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56" grpId="0"/>
      <p:bldP spid="31" grpId="0" animBg="1"/>
      <p:bldP spid="33" grpId="0"/>
      <p:bldP spid="34" grpId="0" animBg="1"/>
      <p:bldP spid="3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Box 107"/>
          <p:cNvSpPr txBox="1"/>
          <p:nvPr/>
        </p:nvSpPr>
        <p:spPr>
          <a:xfrm>
            <a:off x="694424" y="765518"/>
            <a:ext cx="5094699" cy="5326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31" tIns="45716" rIns="91431" bIns="45716">
            <a:spAutoFit/>
          </a:bodyPr>
          <a:lstStyle>
            <a:defPPr>
              <a:defRPr lang="zh-CN"/>
            </a:defPPr>
            <a:lvl1pPr algn="ctr">
              <a:lnSpc>
                <a:spcPct val="130000"/>
              </a:lnSpc>
              <a:spcBef>
                <a:spcPct val="0"/>
              </a:spcBef>
              <a:buFont typeface="Arial" charset="0"/>
              <a:buNone/>
              <a:defRPr sz="1400">
                <a:solidFill>
                  <a:schemeClr val="tx1">
                    <a:lumMod val="65000"/>
                    <a:lumOff val="35000"/>
                  </a:schemeClr>
                </a:solidFill>
                <a:latin typeface="微软雅黑" pitchFamily="34" charset="-122"/>
                <a:ea typeface="微软雅黑" pitchFamily="34" charset="-122"/>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pPr algn="l"/>
            <a:r>
              <a:rPr lang="zh-CN" altLang="en-US" sz="2400" dirty="0">
                <a:solidFill>
                  <a:srgbClr val="C00000"/>
                </a:solidFill>
              </a:rPr>
              <a:t>       算法优化</a:t>
            </a:r>
            <a:r>
              <a:rPr lang="zh-CN" altLang="en-US" sz="2400" dirty="0"/>
              <a:t>：</a:t>
            </a:r>
            <a:endParaRPr lang="en-US" altLang="zh-CN" sz="2400" dirty="0"/>
          </a:p>
          <a:p>
            <a:pPr algn="l"/>
            <a:r>
              <a:rPr lang="en-US" altLang="zh-CN" sz="2400" dirty="0"/>
              <a:t>       </a:t>
            </a:r>
            <a:r>
              <a:rPr lang="zh-CN" altLang="en-US" sz="2400" dirty="0"/>
              <a:t>重新观察枚举的代码，会发现每次都乘以一个相同的数后取一次模，每次都是在做相同的工作，因此，可以把相同的问题进行分类，一起完成。</a:t>
            </a:r>
            <a:endParaRPr lang="en-US" altLang="zh-CN" sz="2400" dirty="0"/>
          </a:p>
          <a:p>
            <a:pPr algn="l"/>
            <a:r>
              <a:rPr lang="en-US" altLang="zh-CN" sz="2400" dirty="0"/>
              <a:t>       </a:t>
            </a:r>
            <a:r>
              <a:rPr lang="zh-CN" altLang="en-US" sz="2400" dirty="0"/>
              <a:t>题目要求</a:t>
            </a:r>
            <a:r>
              <a:rPr lang="en-US" altLang="zh-CN" sz="2400" dirty="0" err="1"/>
              <a:t>a</a:t>
            </a:r>
            <a:r>
              <a:rPr lang="en-US" altLang="zh-CN" sz="2400" baseline="30000" dirty="0" err="1"/>
              <a:t>b</a:t>
            </a:r>
            <a:r>
              <a:rPr lang="en-US" altLang="zh-CN" sz="2400" dirty="0" err="1"/>
              <a:t>%k</a:t>
            </a:r>
            <a:r>
              <a:rPr lang="zh-CN" altLang="en-US" sz="2400" dirty="0"/>
              <a:t>，如果</a:t>
            </a:r>
            <a:r>
              <a:rPr lang="en-US" altLang="zh-CN" sz="2400" dirty="0"/>
              <a:t>b</a:t>
            </a:r>
            <a:r>
              <a:rPr lang="zh-CN" altLang="en-US" sz="2400" dirty="0"/>
              <a:t>为偶数，那么</a:t>
            </a:r>
            <a:r>
              <a:rPr lang="en-US" altLang="zh-CN" sz="2400" dirty="0" err="1"/>
              <a:t>a</a:t>
            </a:r>
            <a:r>
              <a:rPr lang="en-US" altLang="zh-CN" sz="2400" baseline="30000" dirty="0" err="1"/>
              <a:t>b</a:t>
            </a:r>
            <a:r>
              <a:rPr lang="en-US" altLang="zh-CN" sz="2400" dirty="0" err="1"/>
              <a:t>%k</a:t>
            </a:r>
            <a:r>
              <a:rPr lang="en-US" altLang="zh-CN" sz="2400" dirty="0"/>
              <a:t>=((</a:t>
            </a:r>
            <a:r>
              <a:rPr lang="en-US" altLang="zh-CN" sz="2400" dirty="0" err="1"/>
              <a:t>a%k</a:t>
            </a:r>
            <a:r>
              <a:rPr lang="en-US" altLang="zh-CN" sz="2400" dirty="0"/>
              <a:t>*</a:t>
            </a:r>
            <a:r>
              <a:rPr lang="en-US" altLang="zh-CN" sz="2400" dirty="0" err="1"/>
              <a:t>a%k</a:t>
            </a:r>
            <a:r>
              <a:rPr lang="en-US" altLang="zh-CN" sz="2400" dirty="0"/>
              <a:t>)</a:t>
            </a:r>
            <a:r>
              <a:rPr lang="en-US" altLang="zh-CN" sz="2400" baseline="30000" dirty="0"/>
              <a:t>b/2</a:t>
            </a:r>
            <a:r>
              <a:rPr lang="en-US" altLang="zh-CN" sz="2400" dirty="0"/>
              <a:t>)%k</a:t>
            </a:r>
            <a:r>
              <a:rPr lang="zh-CN" altLang="en-US" sz="2400" dirty="0"/>
              <a:t>；如果</a:t>
            </a:r>
            <a:r>
              <a:rPr lang="en-US" altLang="zh-CN" sz="2400" dirty="0"/>
              <a:t>b</a:t>
            </a:r>
            <a:r>
              <a:rPr lang="zh-CN" altLang="en-US" sz="2400" dirty="0"/>
              <a:t>为奇数，那么</a:t>
            </a:r>
            <a:r>
              <a:rPr lang="en-US" altLang="zh-CN" sz="2400" dirty="0" err="1"/>
              <a:t>a</a:t>
            </a:r>
            <a:r>
              <a:rPr lang="en-US" altLang="zh-CN" sz="2400" baseline="30000" dirty="0" err="1"/>
              <a:t>b</a:t>
            </a:r>
            <a:r>
              <a:rPr lang="en-US" altLang="zh-CN" sz="2400" dirty="0" err="1"/>
              <a:t>%k</a:t>
            </a:r>
            <a:r>
              <a:rPr lang="en-US" altLang="zh-CN" sz="2400" dirty="0"/>
              <a:t>=( </a:t>
            </a:r>
            <a:r>
              <a:rPr lang="en-US" altLang="zh-CN" sz="2400" dirty="0" err="1"/>
              <a:t>a%k</a:t>
            </a:r>
            <a:r>
              <a:rPr lang="en-US" altLang="zh-CN" sz="2400" dirty="0"/>
              <a:t>* (</a:t>
            </a:r>
            <a:r>
              <a:rPr lang="en-US" altLang="zh-CN" sz="2400" dirty="0" err="1"/>
              <a:t>a%k</a:t>
            </a:r>
            <a:r>
              <a:rPr lang="en-US" altLang="zh-CN" sz="2400" dirty="0"/>
              <a:t>*</a:t>
            </a:r>
            <a:r>
              <a:rPr lang="en-US" altLang="zh-CN" sz="2400" dirty="0" err="1"/>
              <a:t>a%k</a:t>
            </a:r>
            <a:r>
              <a:rPr lang="en-US" altLang="zh-CN" sz="2400" dirty="0"/>
              <a:t>)</a:t>
            </a:r>
            <a:r>
              <a:rPr lang="en-US" altLang="zh-CN" sz="2400" baseline="30000" dirty="0"/>
              <a:t>(b-1)/2</a:t>
            </a:r>
            <a:r>
              <a:rPr lang="en-US" altLang="zh-CN" sz="2400" dirty="0"/>
              <a:t>)%k</a:t>
            </a:r>
            <a:r>
              <a:rPr lang="zh-CN" altLang="en-US" sz="2400" dirty="0"/>
              <a:t>。</a:t>
            </a:r>
            <a:endParaRPr lang="en-US" altLang="zh-CN" sz="2400" dirty="0"/>
          </a:p>
          <a:p>
            <a:pPr algn="l"/>
            <a:r>
              <a:rPr lang="en-US" altLang="zh-CN" sz="2400" dirty="0"/>
              <a:t>       </a:t>
            </a:r>
            <a:r>
              <a:rPr lang="zh-CN" altLang="en-US" sz="2400" dirty="0"/>
              <a:t>很明显，二分法适用于上述问题，其时间复杂度为</a:t>
            </a:r>
            <a:r>
              <a:rPr lang="en-US" altLang="zh-CN" sz="2400" dirty="0"/>
              <a:t>O(log n)</a:t>
            </a:r>
            <a:r>
              <a:rPr lang="zh-CN" altLang="en-US" sz="2400" dirty="0"/>
              <a:t>。</a:t>
            </a:r>
          </a:p>
        </p:txBody>
      </p:sp>
      <p:sp>
        <p:nvSpPr>
          <p:cNvPr id="56" name="矩形 55"/>
          <p:cNvSpPr>
            <a:spLocks noChangeArrowheads="1"/>
          </p:cNvSpPr>
          <p:nvPr/>
        </p:nvSpPr>
        <p:spPr bwMode="auto">
          <a:xfrm>
            <a:off x="6003644" y="418828"/>
            <a:ext cx="18471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endParaRPr lang="zh-CN" altLang="en-US"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0" name="TextBox 107">
            <a:extLst>
              <a:ext uri="{FF2B5EF4-FFF2-40B4-BE49-F238E27FC236}">
                <a16:creationId xmlns:a16="http://schemas.microsoft.com/office/drawing/2014/main" id="{6096EA4B-3A63-4D7A-B35F-73AF26251769}"/>
              </a:ext>
            </a:extLst>
          </p:cNvPr>
          <p:cNvSpPr txBox="1"/>
          <p:nvPr/>
        </p:nvSpPr>
        <p:spPr>
          <a:xfrm>
            <a:off x="5991118" y="160619"/>
            <a:ext cx="4843896" cy="401750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31" tIns="45716" rIns="91431" bIns="45716">
            <a:spAutoFit/>
          </a:bodyPr>
          <a:lstStyle>
            <a:defPPr>
              <a:defRPr lang="zh-CN"/>
            </a:defPPr>
            <a:lvl1pPr algn="ctr">
              <a:lnSpc>
                <a:spcPct val="130000"/>
              </a:lnSpc>
              <a:spcBef>
                <a:spcPct val="0"/>
              </a:spcBef>
              <a:buFont typeface="Arial" charset="0"/>
              <a:buNone/>
              <a:defRPr sz="1400">
                <a:solidFill>
                  <a:schemeClr val="tx1">
                    <a:lumMod val="65000"/>
                    <a:lumOff val="35000"/>
                  </a:schemeClr>
                </a:solidFill>
                <a:latin typeface="微软雅黑" pitchFamily="34" charset="-122"/>
                <a:ea typeface="微软雅黑" pitchFamily="34" charset="-122"/>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pPr algn="l"/>
            <a:r>
              <a:rPr lang="en-US" altLang="zh-CN" sz="1800" dirty="0">
                <a:latin typeface="Times New Roman" panose="02020603050405020304" pitchFamily="18" charset="0"/>
                <a:cs typeface="Times New Roman" panose="02020603050405020304" pitchFamily="18" charset="0"/>
              </a:rPr>
              <a:t>long </a:t>
            </a:r>
            <a:r>
              <a:rPr lang="en-US" altLang="zh-CN" sz="1800" dirty="0" err="1">
                <a:latin typeface="Times New Roman" panose="02020603050405020304" pitchFamily="18" charset="0"/>
                <a:cs typeface="Times New Roman" panose="02020603050405020304" pitchFamily="18" charset="0"/>
              </a:rPr>
              <a:t>long</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a,b,k</a:t>
            </a:r>
            <a:r>
              <a:rPr lang="en-US" altLang="zh-CN" sz="1800" dirty="0">
                <a:latin typeface="Times New Roman" panose="02020603050405020304" pitchFamily="18" charset="0"/>
                <a:cs typeface="Times New Roman" panose="02020603050405020304" pitchFamily="18" charset="0"/>
              </a:rPr>
              <a:t>;</a:t>
            </a:r>
          </a:p>
          <a:p>
            <a:pPr algn="l"/>
            <a:r>
              <a:rPr lang="en-US" altLang="zh-CN" sz="1800" dirty="0">
                <a:latin typeface="Times New Roman" panose="02020603050405020304" pitchFamily="18" charset="0"/>
                <a:cs typeface="Times New Roman" panose="02020603050405020304" pitchFamily="18" charset="0"/>
              </a:rPr>
              <a:t>long </a:t>
            </a:r>
            <a:r>
              <a:rPr lang="en-US" altLang="zh-CN" sz="1800" dirty="0" err="1">
                <a:latin typeface="Times New Roman" panose="02020603050405020304" pitchFamily="18" charset="0"/>
                <a:cs typeface="Times New Roman" panose="02020603050405020304" pitchFamily="18" charset="0"/>
              </a:rPr>
              <a:t>long</a:t>
            </a:r>
            <a:r>
              <a:rPr lang="en-US" altLang="zh-CN" sz="1800" dirty="0">
                <a:latin typeface="Times New Roman" panose="02020603050405020304" pitchFamily="18" charset="0"/>
                <a:cs typeface="Times New Roman" panose="02020603050405020304" pitchFamily="18" charset="0"/>
              </a:rPr>
              <a:t> left(long </a:t>
            </a:r>
            <a:r>
              <a:rPr lang="en-US" altLang="zh-CN" sz="1800" dirty="0" err="1">
                <a:latin typeface="Times New Roman" panose="02020603050405020304" pitchFamily="18" charset="0"/>
                <a:cs typeface="Times New Roman" panose="02020603050405020304" pitchFamily="18" charset="0"/>
              </a:rPr>
              <a:t>long</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a,long</a:t>
            </a:r>
            <a:r>
              <a:rPr lang="en-US" altLang="zh-CN" sz="1800" dirty="0">
                <a:latin typeface="Times New Roman" panose="02020603050405020304" pitchFamily="18" charset="0"/>
                <a:cs typeface="Times New Roman" panose="02020603050405020304" pitchFamily="18" charset="0"/>
              </a:rPr>
              <a:t> long </a:t>
            </a:r>
            <a:r>
              <a:rPr lang="en-US" altLang="zh-CN" sz="1800" dirty="0" err="1">
                <a:latin typeface="Times New Roman" panose="02020603050405020304" pitchFamily="18" charset="0"/>
                <a:cs typeface="Times New Roman" panose="02020603050405020304" pitchFamily="18" charset="0"/>
              </a:rPr>
              <a:t>b,long</a:t>
            </a:r>
            <a:r>
              <a:rPr lang="en-US" altLang="zh-CN" sz="1800" dirty="0">
                <a:latin typeface="Times New Roman" panose="02020603050405020304" pitchFamily="18" charset="0"/>
                <a:cs typeface="Times New Roman" panose="02020603050405020304" pitchFamily="18" charset="0"/>
              </a:rPr>
              <a:t> long k)</a:t>
            </a:r>
          </a:p>
          <a:p>
            <a:pPr algn="l"/>
            <a:r>
              <a:rPr lang="en-US" altLang="zh-CN" sz="1800" dirty="0">
                <a:latin typeface="Times New Roman" panose="02020603050405020304" pitchFamily="18" charset="0"/>
                <a:cs typeface="Times New Roman" panose="02020603050405020304" pitchFamily="18" charset="0"/>
              </a:rPr>
              <a:t>{ //a</a:t>
            </a:r>
            <a:r>
              <a:rPr lang="zh-CN" altLang="en-US" sz="1800" dirty="0">
                <a:latin typeface="Times New Roman" panose="02020603050405020304" pitchFamily="18" charset="0"/>
                <a:cs typeface="Times New Roman" panose="02020603050405020304" pitchFamily="18" charset="0"/>
              </a:rPr>
              <a:t>的一次方对</a:t>
            </a:r>
            <a:r>
              <a:rPr lang="en-US" altLang="zh-CN" sz="1800" dirty="0">
                <a:latin typeface="Times New Roman" panose="02020603050405020304" pitchFamily="18" charset="0"/>
                <a:cs typeface="Times New Roman" panose="02020603050405020304" pitchFamily="18" charset="0"/>
              </a:rPr>
              <a:t>k</a:t>
            </a:r>
            <a:r>
              <a:rPr lang="zh-CN" altLang="en-US" sz="1800" dirty="0">
                <a:latin typeface="Times New Roman" panose="02020603050405020304" pitchFamily="18" charset="0"/>
                <a:cs typeface="Times New Roman" panose="02020603050405020304" pitchFamily="18" charset="0"/>
              </a:rPr>
              <a:t>取模，问题足够小，直接算</a:t>
            </a:r>
          </a:p>
          <a:p>
            <a:pPr algn="l"/>
            <a:r>
              <a:rPr lang="en-US" altLang="zh-CN" sz="1800" dirty="0">
                <a:latin typeface="Times New Roman" panose="02020603050405020304" pitchFamily="18" charset="0"/>
                <a:cs typeface="Times New Roman" panose="02020603050405020304" pitchFamily="18" charset="0"/>
              </a:rPr>
              <a:t>      if( b == 1)   return </a:t>
            </a:r>
            <a:r>
              <a:rPr lang="en-US" altLang="zh-CN" sz="1800" dirty="0" err="1">
                <a:latin typeface="Times New Roman" panose="02020603050405020304" pitchFamily="18" charset="0"/>
                <a:cs typeface="Times New Roman" panose="02020603050405020304" pitchFamily="18" charset="0"/>
              </a:rPr>
              <a:t>a%k</a:t>
            </a:r>
            <a:r>
              <a:rPr lang="zh-CN" altLang="en-US" sz="1800" dirty="0">
                <a:latin typeface="Times New Roman" panose="02020603050405020304" pitchFamily="18" charset="0"/>
                <a:cs typeface="Times New Roman" panose="02020603050405020304" pitchFamily="18" charset="0"/>
              </a:rPr>
              <a:t>；</a:t>
            </a:r>
          </a:p>
          <a:p>
            <a:pPr algn="l"/>
            <a:r>
              <a:rPr lang="en-US" altLang="zh-CN" sz="1800" dirty="0">
                <a:latin typeface="Times New Roman" panose="02020603050405020304" pitchFamily="18" charset="0"/>
                <a:cs typeface="Times New Roman" panose="02020603050405020304" pitchFamily="18" charset="0"/>
              </a:rPr>
              <a:t>      long </a:t>
            </a:r>
            <a:r>
              <a:rPr lang="en-US" altLang="zh-CN" sz="1800" dirty="0" err="1">
                <a:latin typeface="Times New Roman" panose="02020603050405020304" pitchFamily="18" charset="0"/>
                <a:cs typeface="Times New Roman" panose="02020603050405020304" pitchFamily="18" charset="0"/>
              </a:rPr>
              <a:t>long</a:t>
            </a:r>
            <a:r>
              <a:rPr lang="en-US" altLang="zh-CN" sz="1800" dirty="0">
                <a:latin typeface="Times New Roman" panose="02020603050405020304" pitchFamily="18" charset="0"/>
                <a:cs typeface="Times New Roman" panose="02020603050405020304" pitchFamily="18" charset="0"/>
              </a:rPr>
              <a:t> z</a:t>
            </a:r>
            <a:r>
              <a:rPr lang="zh-CN" altLang="en-US" sz="1800" dirty="0">
                <a:latin typeface="Times New Roman" panose="02020603050405020304" pitchFamily="18" charset="0"/>
                <a:cs typeface="Times New Roman" panose="02020603050405020304" pitchFamily="18" charset="0"/>
              </a:rPr>
              <a:t>；</a:t>
            </a:r>
          </a:p>
          <a:p>
            <a:pPr algn="l"/>
            <a:r>
              <a:rPr lang="en-US" altLang="zh-CN" sz="1800" dirty="0">
                <a:latin typeface="Times New Roman" panose="02020603050405020304" pitchFamily="18" charset="0"/>
                <a:cs typeface="Times New Roman" panose="02020603050405020304" pitchFamily="18" charset="0"/>
              </a:rPr>
              <a:t>      z = ((</a:t>
            </a:r>
            <a:r>
              <a:rPr lang="en-US" altLang="zh-CN" sz="1800" dirty="0" err="1">
                <a:latin typeface="Times New Roman" panose="02020603050405020304" pitchFamily="18" charset="0"/>
                <a:cs typeface="Times New Roman" panose="02020603050405020304" pitchFamily="18" charset="0"/>
              </a:rPr>
              <a:t>a%k</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a%k</a:t>
            </a:r>
            <a:r>
              <a:rPr lang="en-US" altLang="zh-CN" sz="1800" dirty="0">
                <a:latin typeface="Times New Roman" panose="02020603050405020304" pitchFamily="18" charset="0"/>
                <a:cs typeface="Times New Roman" panose="02020603050405020304" pitchFamily="18" charset="0"/>
              </a:rPr>
              <a:t>))%k;  //</a:t>
            </a:r>
            <a:r>
              <a:rPr lang="zh-CN" altLang="en-US" sz="1800" dirty="0">
                <a:latin typeface="Times New Roman" panose="02020603050405020304" pitchFamily="18" charset="0"/>
                <a:cs typeface="Times New Roman" panose="02020603050405020304" pitchFamily="18" charset="0"/>
              </a:rPr>
              <a:t>计算 </a:t>
            </a:r>
            <a:r>
              <a:rPr lang="en-US" altLang="zh-CN" sz="1800" dirty="0">
                <a:latin typeface="Times New Roman" panose="02020603050405020304" pitchFamily="18" charset="0"/>
                <a:cs typeface="Times New Roman" panose="02020603050405020304" pitchFamily="18" charset="0"/>
              </a:rPr>
              <a:t>a</a:t>
            </a:r>
            <a:r>
              <a:rPr lang="en-US" altLang="zh-CN" sz="1800" baseline="30000" dirty="0">
                <a:latin typeface="Times New Roman" panose="02020603050405020304" pitchFamily="18" charset="0"/>
                <a:cs typeface="Times New Roman" panose="02020603050405020304" pitchFamily="18" charset="0"/>
              </a:rPr>
              <a:t>2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k </a:t>
            </a:r>
          </a:p>
          <a:p>
            <a:pPr algn="l"/>
            <a:r>
              <a:rPr lang="en-US" altLang="zh-CN" sz="1800" dirty="0">
                <a:latin typeface="Times New Roman" panose="02020603050405020304" pitchFamily="18" charset="0"/>
                <a:cs typeface="Times New Roman" panose="02020603050405020304" pitchFamily="18" charset="0"/>
              </a:rPr>
              <a:t>      if(b%2=1){</a:t>
            </a:r>
          </a:p>
          <a:p>
            <a:pPr algn="l"/>
            <a:r>
              <a:rPr lang="en-US" altLang="zh-CN" sz="1800" dirty="0">
                <a:latin typeface="Times New Roman" panose="02020603050405020304" pitchFamily="18" charset="0"/>
                <a:cs typeface="Times New Roman" panose="02020603050405020304" pitchFamily="18" charset="0"/>
              </a:rPr>
              <a:t>           z = (a*left(z, b/2, k))%k;</a:t>
            </a:r>
          </a:p>
          <a:p>
            <a:pPr algn="l"/>
            <a:r>
              <a:rPr lang="en-US" altLang="zh-CN" sz="1800" dirty="0">
                <a:latin typeface="Times New Roman" panose="02020603050405020304" pitchFamily="18" charset="0"/>
                <a:cs typeface="Times New Roman" panose="02020603050405020304" pitchFamily="18" charset="0"/>
              </a:rPr>
              <a:t>           return z;</a:t>
            </a:r>
          </a:p>
          <a:p>
            <a:pPr algn="l"/>
            <a:r>
              <a:rPr lang="en-US" altLang="zh-CN" sz="1800" dirty="0">
                <a:latin typeface="Times New Roman" panose="02020603050405020304" pitchFamily="18" charset="0"/>
                <a:cs typeface="Times New Roman" panose="02020603050405020304" pitchFamily="18" charset="0"/>
              </a:rPr>
              <a:t>      } else  return left(z, b/2, k);</a:t>
            </a:r>
          </a:p>
          <a:p>
            <a:pPr algn="l"/>
            <a:r>
              <a:rPr lang="en-US" altLang="zh-CN" sz="1800" dirty="0">
                <a:latin typeface="Times New Roman" panose="02020603050405020304" pitchFamily="18" charset="0"/>
                <a:cs typeface="Times New Roman" panose="02020603050405020304" pitchFamily="18" charset="0"/>
              </a:rPr>
              <a:t>}</a:t>
            </a:r>
          </a:p>
        </p:txBody>
      </p:sp>
      <p:sp>
        <p:nvSpPr>
          <p:cNvPr id="6" name="文本框 5">
            <a:extLst>
              <a:ext uri="{FF2B5EF4-FFF2-40B4-BE49-F238E27FC236}">
                <a16:creationId xmlns:a16="http://schemas.microsoft.com/office/drawing/2014/main" id="{27F7D210-5781-4B82-9605-A4AE6671B1C1}"/>
              </a:ext>
            </a:extLst>
          </p:cNvPr>
          <p:cNvSpPr txBox="1"/>
          <p:nvPr/>
        </p:nvSpPr>
        <p:spPr>
          <a:xfrm>
            <a:off x="5991118" y="4368629"/>
            <a:ext cx="5094699" cy="2308324"/>
          </a:xfrm>
          <a:prstGeom prst="rect">
            <a:avLst/>
          </a:prstGeom>
          <a:noFill/>
          <a:ln>
            <a:solidFill>
              <a:srgbClr val="C00000"/>
            </a:solidFill>
          </a:ln>
        </p:spPr>
        <p:txBody>
          <a:bodyPr wrap="square">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第二种实现方法：</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int pow_mod2(int a, int n, int m){</a:t>
            </a:r>
          </a:p>
          <a:p>
            <a:r>
              <a:rPr lang="zh-CN" altLang="en-US" dirty="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	if( n == 0) return 1;</a:t>
            </a:r>
          </a:p>
          <a:p>
            <a:r>
              <a:rPr lang="zh-CN" altLang="en-US" dirty="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	int x = pow_mod2(a, n/2, m);</a:t>
            </a:r>
          </a:p>
          <a:p>
            <a:r>
              <a:rPr lang="zh-CN" altLang="en-US" dirty="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	long long ans = (long long)x * x % m;</a:t>
            </a:r>
          </a:p>
          <a:p>
            <a:r>
              <a:rPr lang="zh-CN" altLang="en-US" dirty="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	if(n%2==1) ans = ans * a % m;</a:t>
            </a:r>
          </a:p>
          <a:p>
            <a:r>
              <a:rPr lang="zh-CN" altLang="en-US" dirty="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	return (int)ans;</a:t>
            </a:r>
          </a:p>
          <a:p>
            <a:r>
              <a:rPr lang="zh-CN" altLang="en-US" dirty="0">
                <a:solidFill>
                  <a:schemeClr val="tx1">
                    <a:lumMod val="65000"/>
                    <a:lumOff val="35000"/>
                  </a:schemeClr>
                </a:solidFill>
                <a:latin typeface="Times New Roman" panose="02020603050405020304" pitchFamily="18" charset="0"/>
                <a:ea typeface="微软雅黑" pitchFamily="34" charset="-122"/>
                <a:cs typeface="Times New Roman" panose="02020603050405020304" pitchFamily="18" charset="0"/>
              </a:rPr>
              <a:t>}</a:t>
            </a:r>
          </a:p>
        </p:txBody>
      </p:sp>
    </p:spTree>
    <p:extLst>
      <p:ext uri="{BB962C8B-B14F-4D97-AF65-F5344CB8AC3E}">
        <p14:creationId xmlns:p14="http://schemas.microsoft.com/office/powerpoint/2010/main" val="34368228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0"/>
                                        </p:tgtEl>
                                        <p:attrNameLst>
                                          <p:attrName>style.visibility</p:attrName>
                                        </p:attrNameLst>
                                      </p:cBhvr>
                                      <p:to>
                                        <p:strVal val="visible"/>
                                      </p:to>
                                    </p:set>
                                    <p:animEffect transition="in" filter="fade">
                                      <p:cBhvr>
                                        <p:cTn id="11" dur="500"/>
                                        <p:tgtEl>
                                          <p:spTgt spid="1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56" grpId="0"/>
      <p:bldP spid="30"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F32CFA8-AA9A-4F81-94B0-061C30D466D3}"/>
              </a:ext>
            </a:extLst>
          </p:cNvPr>
          <p:cNvSpPr txBox="1"/>
          <p:nvPr/>
        </p:nvSpPr>
        <p:spPr>
          <a:xfrm>
            <a:off x="2933178" y="1728632"/>
            <a:ext cx="6325644" cy="2308324"/>
          </a:xfrm>
          <a:prstGeom prst="rect">
            <a:avLst/>
          </a:prstGeom>
          <a:noFill/>
        </p:spPr>
        <p:txBody>
          <a:bodyPr wrap="square">
            <a:spAutoFit/>
          </a:bodyPr>
          <a:lstStyle/>
          <a:p>
            <a:r>
              <a:rPr lang="zh-CN" altLang="en-US" sz="2400" dirty="0"/>
              <a:t>你需要花多少时间做下面这道题目呢？</a:t>
            </a:r>
          </a:p>
          <a:p>
            <a:r>
              <a:rPr lang="zh-CN" altLang="en-US" sz="2400" dirty="0"/>
              <a:t>123456789*987654321=（ ）</a:t>
            </a:r>
          </a:p>
          <a:p>
            <a:r>
              <a:rPr lang="zh-CN" altLang="en-US" sz="2400" dirty="0"/>
              <a:t>A．121932631112635266</a:t>
            </a:r>
          </a:p>
          <a:p>
            <a:r>
              <a:rPr lang="zh-CN" altLang="en-US" sz="2400" dirty="0"/>
              <a:t>B．121932631112635267</a:t>
            </a:r>
          </a:p>
          <a:p>
            <a:r>
              <a:rPr lang="zh-CN" altLang="en-US" sz="2400" dirty="0"/>
              <a:t>C．121932631112635268</a:t>
            </a:r>
          </a:p>
          <a:p>
            <a:r>
              <a:rPr lang="zh-CN" altLang="en-US" sz="2400" dirty="0"/>
              <a:t>D．121932631112635269</a:t>
            </a:r>
          </a:p>
        </p:txBody>
      </p:sp>
      <p:sp>
        <p:nvSpPr>
          <p:cNvPr id="5" name="文本框 4">
            <a:extLst>
              <a:ext uri="{FF2B5EF4-FFF2-40B4-BE49-F238E27FC236}">
                <a16:creationId xmlns:a16="http://schemas.microsoft.com/office/drawing/2014/main" id="{4592B72F-1663-4537-9325-90C05275942E}"/>
              </a:ext>
            </a:extLst>
          </p:cNvPr>
          <p:cNvSpPr txBox="1"/>
          <p:nvPr/>
        </p:nvSpPr>
        <p:spPr>
          <a:xfrm>
            <a:off x="1132561" y="4188903"/>
            <a:ext cx="9926877" cy="1938992"/>
          </a:xfrm>
          <a:prstGeom prst="rect">
            <a:avLst/>
          </a:prstGeom>
          <a:noFill/>
        </p:spPr>
        <p:txBody>
          <a:bodyPr wrap="square">
            <a:spAutoFit/>
          </a:bodyPr>
          <a:lstStyle/>
          <a:p>
            <a:r>
              <a:rPr lang="zh-CN" altLang="en-US" sz="2400" dirty="0"/>
              <a:t>问题解答：考虑到4个选项的个位数都不相同，因此只需要计算出答案的最后一位即可。不难得出，它等于1*9=9。把刚才的解题过程抽象出来可得下面的式子：</a:t>
            </a:r>
          </a:p>
          <a:p>
            <a:r>
              <a:rPr lang="zh-CN" altLang="en-US" sz="2400" dirty="0"/>
              <a:t>123456789 * 987654321 mod10 =</a:t>
            </a:r>
            <a:endParaRPr lang="en-US" altLang="zh-CN" sz="2400" dirty="0"/>
          </a:p>
          <a:p>
            <a:r>
              <a:rPr lang="zh-CN" altLang="en-US" sz="2400" dirty="0"/>
              <a:t>                         ((123456789 mod10) * (987654321 mod10)) mod10</a:t>
            </a:r>
          </a:p>
        </p:txBody>
      </p:sp>
      <p:sp>
        <p:nvSpPr>
          <p:cNvPr id="7" name="文本框 6">
            <a:extLst>
              <a:ext uri="{FF2B5EF4-FFF2-40B4-BE49-F238E27FC236}">
                <a16:creationId xmlns:a16="http://schemas.microsoft.com/office/drawing/2014/main" id="{9B855747-2BE7-4AEF-B8F5-BE9157F6DE15}"/>
              </a:ext>
            </a:extLst>
          </p:cNvPr>
          <p:cNvSpPr txBox="1"/>
          <p:nvPr/>
        </p:nvSpPr>
        <p:spPr>
          <a:xfrm>
            <a:off x="4965526" y="991910"/>
            <a:ext cx="2260948" cy="584775"/>
          </a:xfrm>
          <a:prstGeom prst="rect">
            <a:avLst/>
          </a:prstGeom>
          <a:noFill/>
        </p:spPr>
        <p:txBody>
          <a:bodyPr wrap="square">
            <a:spAutoFit/>
          </a:bodyPr>
          <a:lstStyle/>
          <a:p>
            <a:pPr algn="ctr"/>
            <a:r>
              <a:rPr lang="zh-CN" altLang="en-US" sz="3200" dirty="0"/>
              <a:t>课堂练习</a:t>
            </a:r>
          </a:p>
        </p:txBody>
      </p:sp>
    </p:spTree>
    <p:extLst>
      <p:ext uri="{BB962C8B-B14F-4D97-AF65-F5344CB8AC3E}">
        <p14:creationId xmlns:p14="http://schemas.microsoft.com/office/powerpoint/2010/main" val="254683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30A6CDF-5865-4FDE-ABB2-C654C13D26DE}"/>
              </a:ext>
            </a:extLst>
          </p:cNvPr>
          <p:cNvGrpSpPr/>
          <p:nvPr/>
        </p:nvGrpSpPr>
        <p:grpSpPr>
          <a:xfrm>
            <a:off x="2781300" y="1358484"/>
            <a:ext cx="6629400" cy="4800600"/>
            <a:chOff x="2991163" y="1283532"/>
            <a:chExt cx="6629400" cy="4800600"/>
          </a:xfrm>
        </p:grpSpPr>
        <p:sp>
          <p:nvSpPr>
            <p:cNvPr id="6" name="Oval 6">
              <a:extLst>
                <a:ext uri="{FF2B5EF4-FFF2-40B4-BE49-F238E27FC236}">
                  <a16:creationId xmlns:a16="http://schemas.microsoft.com/office/drawing/2014/main" id="{05CBE42A-26D3-45B4-8CDD-5BF28C455998}"/>
                </a:ext>
              </a:extLst>
            </p:cNvPr>
            <p:cNvSpPr/>
            <p:nvPr/>
          </p:nvSpPr>
          <p:spPr>
            <a:xfrm>
              <a:off x="7334563" y="2350332"/>
              <a:ext cx="2286000" cy="838200"/>
            </a:xfrm>
            <a:prstGeom prst="ellipse">
              <a:avLst/>
            </a:prstGeom>
            <a:solidFill>
              <a:srgbClr val="AFE2FB"/>
            </a:solidFill>
            <a:ln w="12700" cap="flat" cmpd="sng">
              <a:solidFill>
                <a:srgbClr val="FF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stStyle>
            <a:p>
              <a:pPr marL="0" lvl="0" indent="0">
                <a:spcBef>
                  <a:spcPct val="0"/>
                </a:spcBef>
                <a:buClrTx/>
                <a:buFontTx/>
                <a:buNone/>
              </a:pPr>
              <a:r>
                <a:rPr lang="en-US" altLang="zh-CN" sz="1800">
                  <a:latin typeface="Arial" panose="020B0604020202020204" pitchFamily="34" charset="0"/>
                  <a:ea typeface="华文隶书" panose="02010800040101010101" pitchFamily="2" charset="-122"/>
                </a:rPr>
                <a:t>subproblem 2 </a:t>
              </a:r>
            </a:p>
            <a:p>
              <a:pPr marL="0" lvl="0" indent="0">
                <a:spcBef>
                  <a:spcPct val="0"/>
                </a:spcBef>
                <a:buClrTx/>
                <a:buFontTx/>
                <a:buNone/>
              </a:pPr>
              <a:r>
                <a:rPr lang="en-US" altLang="zh-CN" sz="1800">
                  <a:latin typeface="Arial" panose="020B0604020202020204" pitchFamily="34" charset="0"/>
                  <a:ea typeface="华文隶书" panose="02010800040101010101" pitchFamily="2" charset="-122"/>
                </a:rPr>
                <a:t>of size </a:t>
              </a:r>
              <a:r>
                <a:rPr lang="en-US" altLang="zh-CN" sz="1800" i="1">
                  <a:latin typeface="Arial" panose="020B0604020202020204" pitchFamily="34" charset="0"/>
                  <a:ea typeface="华文隶书" panose="02010800040101010101" pitchFamily="2" charset="-122"/>
                </a:rPr>
                <a:t>n</a:t>
              </a:r>
              <a:r>
                <a:rPr lang="en-US" altLang="zh-CN" sz="1800">
                  <a:latin typeface="Arial" panose="020B0604020202020204" pitchFamily="34" charset="0"/>
                  <a:ea typeface="华文隶书" panose="02010800040101010101" pitchFamily="2" charset="-122"/>
                </a:rPr>
                <a:t>/2</a:t>
              </a:r>
            </a:p>
          </p:txBody>
        </p:sp>
        <p:sp>
          <p:nvSpPr>
            <p:cNvPr id="7" name="Oval 7">
              <a:extLst>
                <a:ext uri="{FF2B5EF4-FFF2-40B4-BE49-F238E27FC236}">
                  <a16:creationId xmlns:a16="http://schemas.microsoft.com/office/drawing/2014/main" id="{A912D576-5B63-44A1-88F2-9C8C4B2F13D7}"/>
                </a:ext>
              </a:extLst>
            </p:cNvPr>
            <p:cNvSpPr/>
            <p:nvPr/>
          </p:nvSpPr>
          <p:spPr>
            <a:xfrm>
              <a:off x="2991163" y="2350332"/>
              <a:ext cx="2286000" cy="838200"/>
            </a:xfrm>
            <a:prstGeom prst="ellipse">
              <a:avLst/>
            </a:prstGeom>
            <a:solidFill>
              <a:srgbClr val="AFE2FB"/>
            </a:solidFill>
            <a:ln w="12700" cap="flat" cmpd="sng">
              <a:solidFill>
                <a:srgbClr val="FF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stStyle>
            <a:p>
              <a:pPr marL="0" lvl="0" indent="0">
                <a:spcBef>
                  <a:spcPct val="0"/>
                </a:spcBef>
                <a:buClrTx/>
                <a:buFontTx/>
                <a:buNone/>
              </a:pPr>
              <a:r>
                <a:rPr lang="en-US" altLang="zh-CN" sz="1800">
                  <a:latin typeface="Arial" panose="020B0604020202020204" pitchFamily="34" charset="0"/>
                  <a:ea typeface="华文隶书" panose="02010800040101010101" pitchFamily="2" charset="-122"/>
                </a:rPr>
                <a:t>subproblem 1 </a:t>
              </a:r>
            </a:p>
            <a:p>
              <a:pPr marL="0" lvl="0" indent="0">
                <a:spcBef>
                  <a:spcPct val="0"/>
                </a:spcBef>
                <a:buClrTx/>
                <a:buFontTx/>
                <a:buNone/>
              </a:pPr>
              <a:r>
                <a:rPr lang="en-US" altLang="zh-CN" sz="1800">
                  <a:latin typeface="Arial" panose="020B0604020202020204" pitchFamily="34" charset="0"/>
                  <a:ea typeface="华文隶书" panose="02010800040101010101" pitchFamily="2" charset="-122"/>
                </a:rPr>
                <a:t>of size </a:t>
              </a:r>
              <a:r>
                <a:rPr lang="en-US" altLang="zh-CN" sz="1800" i="1">
                  <a:latin typeface="Arial" panose="020B0604020202020204" pitchFamily="34" charset="0"/>
                  <a:ea typeface="华文隶书" panose="02010800040101010101" pitchFamily="2" charset="-122"/>
                </a:rPr>
                <a:t>n</a:t>
              </a:r>
              <a:r>
                <a:rPr lang="en-US" altLang="zh-CN" sz="1800">
                  <a:latin typeface="Arial" panose="020B0604020202020204" pitchFamily="34" charset="0"/>
                  <a:ea typeface="华文隶书" panose="02010800040101010101" pitchFamily="2" charset="-122"/>
                </a:rPr>
                <a:t>/2</a:t>
              </a:r>
            </a:p>
          </p:txBody>
        </p:sp>
        <p:sp>
          <p:nvSpPr>
            <p:cNvPr id="8" name="Rectangle 8">
              <a:extLst>
                <a:ext uri="{FF2B5EF4-FFF2-40B4-BE49-F238E27FC236}">
                  <a16:creationId xmlns:a16="http://schemas.microsoft.com/office/drawing/2014/main" id="{7A6A248B-814C-4B56-80F8-9CE0F2B10745}"/>
                </a:ext>
              </a:extLst>
            </p:cNvPr>
            <p:cNvSpPr/>
            <p:nvPr/>
          </p:nvSpPr>
          <p:spPr>
            <a:xfrm>
              <a:off x="2991163" y="3645732"/>
              <a:ext cx="2286000" cy="685800"/>
            </a:xfrm>
            <a:prstGeom prst="rect">
              <a:avLst/>
            </a:prstGeom>
            <a:solidFill>
              <a:srgbClr val="AFE2FB"/>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stStyle>
            <a:p>
              <a:pPr marL="0" lvl="0" indent="0">
                <a:spcBef>
                  <a:spcPct val="0"/>
                </a:spcBef>
                <a:buClrTx/>
                <a:buFontTx/>
                <a:buNone/>
              </a:pPr>
              <a:r>
                <a:rPr lang="en-US" altLang="zh-CN" sz="1600">
                  <a:latin typeface="Arial" panose="020B0604020202020204" pitchFamily="34" charset="0"/>
                  <a:ea typeface="华文隶书" panose="02010800040101010101" pitchFamily="2" charset="-122"/>
                </a:rPr>
                <a:t>a solution to </a:t>
              </a:r>
            </a:p>
            <a:p>
              <a:pPr marL="0" lvl="0" indent="0">
                <a:spcBef>
                  <a:spcPct val="0"/>
                </a:spcBef>
                <a:buClrTx/>
                <a:buFontTx/>
                <a:buNone/>
              </a:pPr>
              <a:r>
                <a:rPr lang="en-US" altLang="zh-CN" sz="1600">
                  <a:latin typeface="Arial" panose="020B0604020202020204" pitchFamily="34" charset="0"/>
                  <a:ea typeface="华文隶书" panose="02010800040101010101" pitchFamily="2" charset="-122"/>
                </a:rPr>
                <a:t>subproblem 1</a:t>
              </a:r>
              <a:endParaRPr lang="en-US" altLang="zh-CN" sz="1600" b="0">
                <a:latin typeface="Arial" panose="020B0604020202020204" pitchFamily="34" charset="0"/>
                <a:ea typeface="华文隶书" panose="02010800040101010101" pitchFamily="2" charset="-122"/>
              </a:endParaRPr>
            </a:p>
          </p:txBody>
        </p:sp>
        <p:sp>
          <p:nvSpPr>
            <p:cNvPr id="9" name="Rectangle 9">
              <a:extLst>
                <a:ext uri="{FF2B5EF4-FFF2-40B4-BE49-F238E27FC236}">
                  <a16:creationId xmlns:a16="http://schemas.microsoft.com/office/drawing/2014/main" id="{F0CC1304-A2C2-417D-A1DB-A9B03543ED98}"/>
                </a:ext>
              </a:extLst>
            </p:cNvPr>
            <p:cNvSpPr/>
            <p:nvPr/>
          </p:nvSpPr>
          <p:spPr>
            <a:xfrm>
              <a:off x="5200963" y="5398332"/>
              <a:ext cx="2286000" cy="685800"/>
            </a:xfrm>
            <a:prstGeom prst="rect">
              <a:avLst/>
            </a:prstGeom>
            <a:solidFill>
              <a:srgbClr val="AFE2FB"/>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stStyle>
            <a:p>
              <a:pPr marL="0" lvl="0" indent="0">
                <a:spcBef>
                  <a:spcPct val="0"/>
                </a:spcBef>
                <a:buClrTx/>
                <a:buFontTx/>
                <a:buNone/>
              </a:pPr>
              <a:r>
                <a:rPr lang="en-US" altLang="zh-CN" sz="1600">
                  <a:latin typeface="Arial" panose="020B0604020202020204" pitchFamily="34" charset="0"/>
                  <a:ea typeface="华文隶书" panose="02010800040101010101" pitchFamily="2" charset="-122"/>
                </a:rPr>
                <a:t>a solution to</a:t>
              </a:r>
            </a:p>
            <a:p>
              <a:pPr marL="0" lvl="0" indent="0">
                <a:spcBef>
                  <a:spcPct val="0"/>
                </a:spcBef>
                <a:buClrTx/>
                <a:buFontTx/>
                <a:buNone/>
              </a:pPr>
              <a:r>
                <a:rPr lang="en-US" altLang="zh-CN" sz="1600">
                  <a:latin typeface="Arial" panose="020B0604020202020204" pitchFamily="34" charset="0"/>
                  <a:ea typeface="华文隶书" panose="02010800040101010101" pitchFamily="2" charset="-122"/>
                </a:rPr>
                <a:t>the original problem</a:t>
              </a:r>
              <a:endParaRPr lang="en-US" altLang="zh-CN" sz="1600" b="0">
                <a:latin typeface="Arial" panose="020B0604020202020204" pitchFamily="34" charset="0"/>
                <a:ea typeface="华文隶书" panose="02010800040101010101" pitchFamily="2" charset="-122"/>
              </a:endParaRPr>
            </a:p>
          </p:txBody>
        </p:sp>
        <p:sp>
          <p:nvSpPr>
            <p:cNvPr id="10" name="Rectangle 10">
              <a:extLst>
                <a:ext uri="{FF2B5EF4-FFF2-40B4-BE49-F238E27FC236}">
                  <a16:creationId xmlns:a16="http://schemas.microsoft.com/office/drawing/2014/main" id="{21F73783-A1F9-46F6-9720-AD445A8CF22A}"/>
                </a:ext>
              </a:extLst>
            </p:cNvPr>
            <p:cNvSpPr/>
            <p:nvPr/>
          </p:nvSpPr>
          <p:spPr>
            <a:xfrm>
              <a:off x="7334563" y="3645732"/>
              <a:ext cx="2286000" cy="685800"/>
            </a:xfrm>
            <a:prstGeom prst="rect">
              <a:avLst/>
            </a:prstGeom>
            <a:solidFill>
              <a:srgbClr val="AFE2FB"/>
            </a:solidFill>
            <a:ln w="12700" cap="flat"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stStyle>
            <a:p>
              <a:pPr marL="0" lvl="0" indent="0">
                <a:spcBef>
                  <a:spcPct val="0"/>
                </a:spcBef>
                <a:buClrTx/>
                <a:buFontTx/>
                <a:buNone/>
              </a:pPr>
              <a:r>
                <a:rPr lang="en-US" altLang="zh-CN" sz="1600">
                  <a:latin typeface="Arial" panose="020B0604020202020204" pitchFamily="34" charset="0"/>
                  <a:ea typeface="华文隶书" panose="02010800040101010101" pitchFamily="2" charset="-122"/>
                </a:rPr>
                <a:t>a solution to </a:t>
              </a:r>
            </a:p>
            <a:p>
              <a:pPr marL="0" lvl="0" indent="0">
                <a:spcBef>
                  <a:spcPct val="0"/>
                </a:spcBef>
                <a:buClrTx/>
                <a:buFontTx/>
                <a:buNone/>
              </a:pPr>
              <a:r>
                <a:rPr lang="en-US" altLang="zh-CN" sz="1600">
                  <a:latin typeface="Arial" panose="020B0604020202020204" pitchFamily="34" charset="0"/>
                  <a:ea typeface="华文隶书" panose="02010800040101010101" pitchFamily="2" charset="-122"/>
                </a:rPr>
                <a:t>subproblem 2</a:t>
              </a:r>
              <a:endParaRPr lang="en-US" altLang="zh-CN" sz="1600" b="0">
                <a:latin typeface="Arial" panose="020B0604020202020204" pitchFamily="34" charset="0"/>
                <a:ea typeface="华文隶书" panose="02010800040101010101" pitchFamily="2" charset="-122"/>
              </a:endParaRPr>
            </a:p>
          </p:txBody>
        </p:sp>
        <p:sp>
          <p:nvSpPr>
            <p:cNvPr id="11" name="Line 11">
              <a:extLst>
                <a:ext uri="{FF2B5EF4-FFF2-40B4-BE49-F238E27FC236}">
                  <a16:creationId xmlns:a16="http://schemas.microsoft.com/office/drawing/2014/main" id="{B4389AD4-73F0-423C-BAD1-02BBFC93A926}"/>
                </a:ext>
              </a:extLst>
            </p:cNvPr>
            <p:cNvSpPr>
              <a:spLocks noChangeShapeType="1"/>
            </p:cNvSpPr>
            <p:nvPr/>
          </p:nvSpPr>
          <p:spPr bwMode="auto">
            <a:xfrm flipH="1">
              <a:off x="4438963" y="2045532"/>
              <a:ext cx="1447800" cy="3048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华文隶书" panose="02010800040101010101" pitchFamily="2" charset="-122"/>
                <a:cs typeface="+mn-cs"/>
              </a:endParaRPr>
            </a:p>
          </p:txBody>
        </p:sp>
        <p:sp>
          <p:nvSpPr>
            <p:cNvPr id="12" name="Line 12">
              <a:extLst>
                <a:ext uri="{FF2B5EF4-FFF2-40B4-BE49-F238E27FC236}">
                  <a16:creationId xmlns:a16="http://schemas.microsoft.com/office/drawing/2014/main" id="{5B7EE3EA-08E8-43CF-99E9-506F8F71041D}"/>
                </a:ext>
              </a:extLst>
            </p:cNvPr>
            <p:cNvSpPr>
              <a:spLocks noChangeShapeType="1"/>
            </p:cNvSpPr>
            <p:nvPr/>
          </p:nvSpPr>
          <p:spPr bwMode="auto">
            <a:xfrm>
              <a:off x="6724963" y="2045532"/>
              <a:ext cx="1524000" cy="3048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华文隶书" panose="02010800040101010101" pitchFamily="2" charset="-122"/>
                <a:cs typeface="+mn-cs"/>
              </a:endParaRPr>
            </a:p>
          </p:txBody>
        </p:sp>
        <p:sp>
          <p:nvSpPr>
            <p:cNvPr id="13" name="Oval 4">
              <a:extLst>
                <a:ext uri="{FF2B5EF4-FFF2-40B4-BE49-F238E27FC236}">
                  <a16:creationId xmlns:a16="http://schemas.microsoft.com/office/drawing/2014/main" id="{5838A4C5-F25A-435A-8EE0-88B5BD4B7133}"/>
                </a:ext>
              </a:extLst>
            </p:cNvPr>
            <p:cNvSpPr/>
            <p:nvPr/>
          </p:nvSpPr>
          <p:spPr>
            <a:xfrm>
              <a:off x="4975538" y="1283532"/>
              <a:ext cx="2655888" cy="838200"/>
            </a:xfrm>
            <a:prstGeom prst="ellipse">
              <a:avLst/>
            </a:prstGeom>
            <a:solidFill>
              <a:srgbClr val="AFE2FB"/>
            </a:solidFill>
            <a:ln w="12700" cap="flat" cmpd="sng">
              <a:solidFill>
                <a:srgbClr val="FF0000"/>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stStyle>
            <a:p>
              <a:pPr marL="0" lvl="0" indent="0">
                <a:spcBef>
                  <a:spcPct val="0"/>
                </a:spcBef>
                <a:buClrTx/>
                <a:buFontTx/>
                <a:buNone/>
              </a:pPr>
              <a:r>
                <a:rPr lang="en-US" altLang="zh-CN" sz="1800" dirty="0">
                  <a:latin typeface="Arial" panose="020B0604020202020204" pitchFamily="34" charset="0"/>
                  <a:ea typeface="华文隶书" panose="02010800040101010101" pitchFamily="2" charset="-122"/>
                </a:rPr>
                <a:t>a problem of size </a:t>
              </a:r>
              <a:r>
                <a:rPr lang="en-US" altLang="zh-CN" sz="1800" i="1" dirty="0">
                  <a:latin typeface="Arial" panose="020B0604020202020204" pitchFamily="34" charset="0"/>
                  <a:ea typeface="华文隶书" panose="02010800040101010101" pitchFamily="2" charset="-122"/>
                </a:rPr>
                <a:t>n</a:t>
              </a:r>
              <a:endParaRPr lang="en-US" altLang="zh-CN" sz="1800" dirty="0">
                <a:latin typeface="Arial" panose="020B0604020202020204" pitchFamily="34" charset="0"/>
                <a:ea typeface="华文隶书" panose="02010800040101010101" pitchFamily="2" charset="-122"/>
              </a:endParaRPr>
            </a:p>
          </p:txBody>
        </p:sp>
        <p:sp>
          <p:nvSpPr>
            <p:cNvPr id="14" name="Line 13">
              <a:extLst>
                <a:ext uri="{FF2B5EF4-FFF2-40B4-BE49-F238E27FC236}">
                  <a16:creationId xmlns:a16="http://schemas.microsoft.com/office/drawing/2014/main" id="{79EC0C17-901A-4217-A9F6-CBF92C66D655}"/>
                </a:ext>
              </a:extLst>
            </p:cNvPr>
            <p:cNvSpPr>
              <a:spLocks noChangeShapeType="1"/>
            </p:cNvSpPr>
            <p:nvPr/>
          </p:nvSpPr>
          <p:spPr bwMode="auto">
            <a:xfrm>
              <a:off x="4057963" y="3188532"/>
              <a:ext cx="0" cy="457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华文隶书" panose="02010800040101010101" pitchFamily="2" charset="-122"/>
                <a:cs typeface="+mn-cs"/>
              </a:endParaRPr>
            </a:p>
          </p:txBody>
        </p:sp>
        <p:sp>
          <p:nvSpPr>
            <p:cNvPr id="15" name="Line 14">
              <a:extLst>
                <a:ext uri="{FF2B5EF4-FFF2-40B4-BE49-F238E27FC236}">
                  <a16:creationId xmlns:a16="http://schemas.microsoft.com/office/drawing/2014/main" id="{732B75F8-737D-46E1-AB9B-969D9490733E}"/>
                </a:ext>
              </a:extLst>
            </p:cNvPr>
            <p:cNvSpPr>
              <a:spLocks noChangeShapeType="1"/>
            </p:cNvSpPr>
            <p:nvPr/>
          </p:nvSpPr>
          <p:spPr bwMode="auto">
            <a:xfrm>
              <a:off x="8477563" y="3188532"/>
              <a:ext cx="0" cy="457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华文隶书" panose="02010800040101010101" pitchFamily="2" charset="-122"/>
                <a:cs typeface="+mn-cs"/>
              </a:endParaRPr>
            </a:p>
          </p:txBody>
        </p:sp>
        <p:sp>
          <p:nvSpPr>
            <p:cNvPr id="16" name="Line 15">
              <a:extLst>
                <a:ext uri="{FF2B5EF4-FFF2-40B4-BE49-F238E27FC236}">
                  <a16:creationId xmlns:a16="http://schemas.microsoft.com/office/drawing/2014/main" id="{2DDBDF68-F4E6-4EC7-9900-378D4C822ABE}"/>
                </a:ext>
              </a:extLst>
            </p:cNvPr>
            <p:cNvSpPr>
              <a:spLocks noChangeShapeType="1"/>
            </p:cNvSpPr>
            <p:nvPr/>
          </p:nvSpPr>
          <p:spPr bwMode="auto">
            <a:xfrm>
              <a:off x="4057963" y="4331532"/>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华文隶书" panose="02010800040101010101" pitchFamily="2" charset="-122"/>
                <a:cs typeface="+mn-cs"/>
              </a:endParaRPr>
            </a:p>
          </p:txBody>
        </p:sp>
        <p:sp>
          <p:nvSpPr>
            <p:cNvPr id="17" name="Line 16">
              <a:extLst>
                <a:ext uri="{FF2B5EF4-FFF2-40B4-BE49-F238E27FC236}">
                  <a16:creationId xmlns:a16="http://schemas.microsoft.com/office/drawing/2014/main" id="{ABEEE46B-0EE5-428A-B84E-81C2F012CDE0}"/>
                </a:ext>
              </a:extLst>
            </p:cNvPr>
            <p:cNvSpPr>
              <a:spLocks noChangeShapeType="1"/>
            </p:cNvSpPr>
            <p:nvPr/>
          </p:nvSpPr>
          <p:spPr bwMode="auto">
            <a:xfrm>
              <a:off x="8477563" y="4331532"/>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华文隶书" panose="02010800040101010101" pitchFamily="2" charset="-122"/>
                <a:cs typeface="+mn-cs"/>
              </a:endParaRPr>
            </a:p>
          </p:txBody>
        </p:sp>
        <p:sp>
          <p:nvSpPr>
            <p:cNvPr id="18" name="Line 17">
              <a:extLst>
                <a:ext uri="{FF2B5EF4-FFF2-40B4-BE49-F238E27FC236}">
                  <a16:creationId xmlns:a16="http://schemas.microsoft.com/office/drawing/2014/main" id="{C86A421F-8381-45D0-BF72-4BAD0FE528A6}"/>
                </a:ext>
              </a:extLst>
            </p:cNvPr>
            <p:cNvSpPr>
              <a:spLocks noChangeShapeType="1"/>
            </p:cNvSpPr>
            <p:nvPr/>
          </p:nvSpPr>
          <p:spPr bwMode="auto">
            <a:xfrm>
              <a:off x="4057963" y="4864932"/>
              <a:ext cx="44196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华文隶书" panose="02010800040101010101" pitchFamily="2" charset="-122"/>
                <a:cs typeface="+mn-cs"/>
              </a:endParaRPr>
            </a:p>
          </p:txBody>
        </p:sp>
        <p:sp>
          <p:nvSpPr>
            <p:cNvPr id="19" name="Line 18">
              <a:extLst>
                <a:ext uri="{FF2B5EF4-FFF2-40B4-BE49-F238E27FC236}">
                  <a16:creationId xmlns:a16="http://schemas.microsoft.com/office/drawing/2014/main" id="{05C3614A-548D-4549-B7A6-EE178C4712FB}"/>
                </a:ext>
              </a:extLst>
            </p:cNvPr>
            <p:cNvSpPr>
              <a:spLocks noChangeShapeType="1"/>
            </p:cNvSpPr>
            <p:nvPr/>
          </p:nvSpPr>
          <p:spPr bwMode="auto">
            <a:xfrm>
              <a:off x="6343963" y="4864932"/>
              <a:ext cx="0" cy="533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华文隶书" panose="02010800040101010101" pitchFamily="2" charset="-122"/>
                <a:cs typeface="+mn-cs"/>
              </a:endParaRPr>
            </a:p>
          </p:txBody>
        </p:sp>
      </p:grpSp>
      <p:sp>
        <p:nvSpPr>
          <p:cNvPr id="21" name="矩形 20">
            <a:extLst>
              <a:ext uri="{FF2B5EF4-FFF2-40B4-BE49-F238E27FC236}">
                <a16:creationId xmlns:a16="http://schemas.microsoft.com/office/drawing/2014/main" id="{6B63C1F0-054A-45E2-B2CB-DF26BA8577C0}"/>
              </a:ext>
            </a:extLst>
          </p:cNvPr>
          <p:cNvSpPr/>
          <p:nvPr/>
        </p:nvSpPr>
        <p:spPr>
          <a:xfrm>
            <a:off x="1727534" y="260607"/>
            <a:ext cx="8660732" cy="744206"/>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8468DF1B-CCFA-4CE3-BC86-C94FAA85DF8D}"/>
              </a:ext>
            </a:extLst>
          </p:cNvPr>
          <p:cNvSpPr>
            <a:spLocks noChangeArrowheads="1"/>
          </p:cNvSpPr>
          <p:nvPr/>
        </p:nvSpPr>
        <p:spPr bwMode="auto">
          <a:xfrm>
            <a:off x="3811942" y="342900"/>
            <a:ext cx="449191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3.1.1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分治法的设计思想</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125708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746660" y="543512"/>
            <a:ext cx="10992465" cy="5671592"/>
            <a:chOff x="6391654" y="697692"/>
            <a:chExt cx="2243119" cy="5044408"/>
          </a:xfrm>
        </p:grpSpPr>
        <p:grpSp>
          <p:nvGrpSpPr>
            <p:cNvPr id="19" name="组合 18"/>
            <p:cNvGrpSpPr/>
            <p:nvPr/>
          </p:nvGrpSpPr>
          <p:grpSpPr>
            <a:xfrm>
              <a:off x="6391654" y="697692"/>
              <a:ext cx="2243119" cy="5044408"/>
              <a:chOff x="4297681" y="743625"/>
              <a:chExt cx="2321170" cy="5219930"/>
            </a:xfrm>
          </p:grpSpPr>
          <p:sp>
            <p:nvSpPr>
              <p:cNvPr id="20" name="矩形 19"/>
              <p:cNvSpPr/>
              <p:nvPr/>
            </p:nvSpPr>
            <p:spPr>
              <a:xfrm>
                <a:off x="4297681" y="1616638"/>
                <a:ext cx="2321170" cy="4346917"/>
              </a:xfrm>
              <a:prstGeom prst="rect">
                <a:avLst/>
              </a:prstGeom>
              <a:gradFill rotWithShape="1">
                <a:gsLst>
                  <a:gs pos="53000">
                    <a:schemeClr val="bg1">
                      <a:lumMod val="95000"/>
                    </a:schemeClr>
                  </a:gs>
                  <a:gs pos="100000">
                    <a:schemeClr val="bg1">
                      <a:lumMod val="95000"/>
                    </a:schemeClr>
                  </a:gs>
                  <a:gs pos="7000">
                    <a:srgbClr val="D5D5D5"/>
                  </a:gs>
                </a:gsLst>
                <a:lin ang="7800000" scaled="0"/>
              </a:gradFill>
              <a:ln w="28575">
                <a:gradFill>
                  <a:gsLst>
                    <a:gs pos="0">
                      <a:srgbClr val="F3F3F3"/>
                    </a:gs>
                    <a:gs pos="42000">
                      <a:schemeClr val="bg1">
                        <a:lumMod val="85000"/>
                      </a:schemeClr>
                    </a:gs>
                  </a:gsLst>
                  <a:lin ang="7800000" scaled="0"/>
                </a:gradFill>
              </a:ln>
              <a:effectLst>
                <a:outerShdw blurRad="152400" dist="101600" dir="10200000" sx="101000" sy="101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1" name="矩形 20"/>
              <p:cNvSpPr/>
              <p:nvPr/>
            </p:nvSpPr>
            <p:spPr>
              <a:xfrm>
                <a:off x="4297681" y="743625"/>
                <a:ext cx="2321170" cy="684940"/>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E6A20273-3E76-49BF-9B82-B6CED8EF3E4C}"/>
                </a:ext>
              </a:extLst>
            </p:cNvPr>
            <p:cNvSpPr txBox="1"/>
            <p:nvPr/>
          </p:nvSpPr>
          <p:spPr>
            <a:xfrm>
              <a:off x="6422116" y="1541350"/>
              <a:ext cx="1631095" cy="3367022"/>
            </a:xfrm>
            <a:prstGeom prst="rect">
              <a:avLst/>
            </a:prstGeom>
            <a:noFill/>
          </p:spPr>
          <p:txBody>
            <a:bodyPr wrap="square" rtlCol="0">
              <a:spAutoFit/>
            </a:bodyPr>
            <a:lstStyle/>
            <a:p>
              <a:r>
                <a:rPr lang="zh-CN" altLang="en-US" sz="2400" dirty="0"/>
                <a:t>分治法的基本设计模式如下：</a:t>
              </a:r>
            </a:p>
            <a:p>
              <a:r>
                <a:rPr lang="en-US" altLang="zh-CN" sz="2400" dirty="0"/>
                <a:t>Divide-and-Conquer(int  n)    //n</a:t>
              </a:r>
              <a:r>
                <a:rPr lang="zh-CN" altLang="en-US" sz="2400" dirty="0"/>
                <a:t>为问题规模</a:t>
              </a:r>
              <a:endParaRPr lang="en-US" altLang="zh-CN" sz="2400" dirty="0"/>
            </a:p>
            <a:p>
              <a:r>
                <a:rPr lang="en-US" altLang="zh-CN" sz="2400" dirty="0"/>
                <a:t>{ </a:t>
              </a:r>
            </a:p>
            <a:p>
              <a:r>
                <a:rPr lang="en-US" altLang="zh-CN" sz="2400" dirty="0"/>
                <a:t>   if </a:t>
              </a:r>
              <a:r>
                <a:rPr lang="zh-CN" altLang="en-US" sz="2400" dirty="0"/>
                <a:t>（</a:t>
              </a:r>
              <a:r>
                <a:rPr lang="en-US" altLang="zh-CN" sz="2400" dirty="0"/>
                <a:t>n≤n0</a:t>
              </a:r>
              <a:r>
                <a:rPr lang="zh-CN" altLang="en-US" sz="2400" dirty="0"/>
                <a:t>）</a:t>
              </a:r>
              <a:r>
                <a:rPr lang="en-US" altLang="zh-CN" sz="2400" dirty="0"/>
                <a:t> { //n0 </a:t>
              </a:r>
              <a:r>
                <a:rPr lang="zh-CN" altLang="en-US" sz="2400" dirty="0"/>
                <a:t>为可解的子问题的规模</a:t>
              </a:r>
              <a:endParaRPr lang="en-US" altLang="zh-CN" sz="2400" dirty="0"/>
            </a:p>
            <a:p>
              <a:r>
                <a:rPr lang="en-US" altLang="zh-CN" sz="2400" dirty="0"/>
                <a:t>         return  </a:t>
              </a:r>
              <a:r>
                <a:rPr lang="en-US" altLang="zh-CN" sz="2400" dirty="0" err="1"/>
                <a:t>adhoc</a:t>
              </a:r>
              <a:r>
                <a:rPr lang="en-US" altLang="zh-CN" sz="2400" dirty="0"/>
                <a:t> (n)</a:t>
              </a:r>
              <a:r>
                <a:rPr lang="zh-CN" altLang="en-US" sz="2400" dirty="0"/>
                <a:t>；</a:t>
              </a:r>
              <a:endParaRPr lang="en-US" altLang="zh-CN" sz="2400" dirty="0"/>
            </a:p>
            <a:p>
              <a:r>
                <a:rPr lang="en-US" altLang="zh-CN" sz="2400" dirty="0"/>
                <a:t>   for</a:t>
              </a:r>
              <a:r>
                <a:rPr lang="zh-CN" altLang="en-US" sz="2400" dirty="0"/>
                <a:t>（</a:t>
              </a:r>
              <a:r>
                <a:rPr lang="en-US" altLang="zh-CN" sz="2400" dirty="0" err="1"/>
                <a:t>i</a:t>
              </a:r>
              <a:r>
                <a:rPr lang="en-US" altLang="zh-CN" sz="2400" dirty="0"/>
                <a:t>=1 ; </a:t>
              </a:r>
              <a:r>
                <a:rPr lang="en-US" altLang="zh-CN" sz="2400" dirty="0" err="1"/>
                <a:t>i</a:t>
              </a:r>
              <a:r>
                <a:rPr lang="en-US" altLang="zh-CN" sz="2400" dirty="0"/>
                <a:t>&lt;=k; </a:t>
              </a:r>
              <a:r>
                <a:rPr lang="en-US" altLang="zh-CN" sz="2400" dirty="0" err="1"/>
                <a:t>i</a:t>
              </a:r>
              <a:r>
                <a:rPr lang="en-US" altLang="zh-CN" sz="2400" dirty="0"/>
                <a:t>++</a:t>
              </a:r>
              <a:r>
                <a:rPr lang="zh-CN" altLang="en-US" sz="2400" dirty="0"/>
                <a:t>） </a:t>
              </a:r>
              <a:r>
                <a:rPr lang="en-US" altLang="zh-CN" sz="2400" dirty="0"/>
                <a:t>//</a:t>
              </a:r>
              <a:r>
                <a:rPr lang="zh-CN" altLang="en-US" sz="2400" dirty="0"/>
                <a:t>分解为较小子问题</a:t>
              </a:r>
              <a:r>
                <a:rPr lang="en-US" altLang="zh-CN" sz="2400" dirty="0"/>
                <a:t>P1,P2,…</a:t>
              </a:r>
              <a:r>
                <a:rPr lang="zh-CN" altLang="en-US" sz="2400" dirty="0"/>
                <a:t>，</a:t>
              </a:r>
              <a:r>
                <a:rPr lang="en-US" altLang="zh-CN" sz="2400" dirty="0"/>
                <a:t>Pk</a:t>
              </a:r>
            </a:p>
            <a:p>
              <a:r>
                <a:rPr lang="en-US" altLang="zh-CN" sz="2400" dirty="0"/>
                <a:t>         </a:t>
              </a:r>
              <a:r>
                <a:rPr lang="en-US" altLang="zh-CN" sz="2400" dirty="0" err="1"/>
                <a:t>yi</a:t>
              </a:r>
              <a:r>
                <a:rPr lang="en-US" altLang="zh-CN" sz="2400" dirty="0"/>
                <a:t>=Divide-and-Conquer(|Pi|);  //</a:t>
              </a:r>
              <a:r>
                <a:rPr lang="zh-CN" altLang="en-US" sz="2400" dirty="0"/>
                <a:t>递归求解各子问题</a:t>
              </a:r>
              <a:r>
                <a:rPr lang="en-US" altLang="zh-CN" sz="2400" dirty="0"/>
                <a:t>Pi</a:t>
              </a:r>
            </a:p>
            <a:p>
              <a:r>
                <a:rPr lang="en-US" altLang="zh-CN" sz="2400" dirty="0"/>
                <a:t>     T =MERGE(y1,y2,...,</a:t>
              </a:r>
              <a:r>
                <a:rPr lang="en-US" altLang="zh-CN" sz="2400" dirty="0" err="1"/>
                <a:t>yk</a:t>
              </a:r>
              <a:r>
                <a:rPr lang="en-US" altLang="zh-CN" sz="2400" dirty="0"/>
                <a:t>);         //</a:t>
              </a:r>
              <a:r>
                <a:rPr lang="zh-CN" altLang="en-US" sz="2400" dirty="0"/>
                <a:t>合并子问题的解</a:t>
              </a:r>
              <a:endParaRPr lang="en-US" altLang="zh-CN" sz="2400" dirty="0"/>
            </a:p>
            <a:p>
              <a:r>
                <a:rPr lang="en-US" altLang="zh-CN" sz="2400" dirty="0"/>
                <a:t>    return(T); </a:t>
              </a:r>
            </a:p>
            <a:p>
              <a:r>
                <a:rPr lang="en-US" altLang="zh-CN" sz="2400" dirty="0"/>
                <a:t>}</a:t>
              </a:r>
            </a:p>
          </p:txBody>
        </p:sp>
      </p:grpSp>
      <p:sp>
        <p:nvSpPr>
          <p:cNvPr id="36" name="矩形 35"/>
          <p:cNvSpPr>
            <a:spLocks noChangeArrowheads="1"/>
          </p:cNvSpPr>
          <p:nvPr/>
        </p:nvSpPr>
        <p:spPr bwMode="auto">
          <a:xfrm>
            <a:off x="476725" y="642896"/>
            <a:ext cx="1126239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3.1.2 </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分治法的设计模式</a:t>
            </a:r>
          </a:p>
        </p:txBody>
      </p:sp>
      <p:sp>
        <p:nvSpPr>
          <p:cNvPr id="9" name="Text Box 4">
            <a:extLst>
              <a:ext uri="{FF2B5EF4-FFF2-40B4-BE49-F238E27FC236}">
                <a16:creationId xmlns:a16="http://schemas.microsoft.com/office/drawing/2014/main" id="{0AFEBD4F-A76F-4DDB-A6C4-A963E6B1086F}"/>
              </a:ext>
            </a:extLst>
          </p:cNvPr>
          <p:cNvSpPr txBox="1"/>
          <p:nvPr/>
        </p:nvSpPr>
        <p:spPr>
          <a:xfrm>
            <a:off x="2722853" y="4522866"/>
            <a:ext cx="8431656" cy="1569660"/>
          </a:xfrm>
          <a:prstGeom prst="rect">
            <a:avLst/>
          </a:prstGeom>
          <a:solidFill>
            <a:schemeClr val="accent3">
              <a:lumMod val="40000"/>
              <a:lumOff val="60000"/>
            </a:schemeClr>
          </a:solidFill>
          <a:ln w="50800" cap="flat" cmpd="sng">
            <a:solidFill>
              <a:srgbClr val="FF6600"/>
            </a:solidFill>
            <a:prstDash val="solid"/>
            <a:miter/>
            <a:headEnd type="none" w="med" len="med"/>
            <a:tailEnd type="none" w="med" len="med"/>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大量的实践活动中发现，在用分治法设计算法时，最好使子问题的规模大致相同。即将一个问题分成大小相等的</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k</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个子问题。这种使子问题规模大致相等的做法是出自一种</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平衡</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(balancing)</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子问题</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的思想，它几乎总是比子问题规模不等的做法要好。</a:t>
            </a:r>
          </a:p>
        </p:txBody>
      </p:sp>
    </p:spTree>
    <p:extLst>
      <p:ext uri="{BB962C8B-B14F-4D97-AF65-F5344CB8AC3E}">
        <p14:creationId xmlns:p14="http://schemas.microsoft.com/office/powerpoint/2010/main" val="24796093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anim calcmode="lin" valueType="num">
                                      <p:cBhvr>
                                        <p:cTn id="12" dur="500" fill="hold"/>
                                        <p:tgtEl>
                                          <p:spTgt spid="38"/>
                                        </p:tgtEl>
                                        <p:attrNameLst>
                                          <p:attrName>ppt_x</p:attrName>
                                        </p:attrNameLst>
                                      </p:cBhvr>
                                      <p:tavLst>
                                        <p:tav tm="0">
                                          <p:val>
                                            <p:strVal val="#ppt_x"/>
                                          </p:val>
                                        </p:tav>
                                        <p:tav tm="100000">
                                          <p:val>
                                            <p:strVal val="#ppt_x"/>
                                          </p:val>
                                        </p:tav>
                                      </p:tavLst>
                                    </p:anim>
                                    <p:anim calcmode="lin" valueType="num">
                                      <p:cBhvr>
                                        <p:cTn id="1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F38B8712-9E68-4765-A4AB-75E87AB3F1FD}"/>
              </a:ext>
            </a:extLst>
          </p:cNvPr>
          <p:cNvSpPr/>
          <p:nvPr/>
        </p:nvSpPr>
        <p:spPr>
          <a:xfrm>
            <a:off x="1273132" y="327184"/>
            <a:ext cx="10296909" cy="720052"/>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95070" y="5843790"/>
            <a:ext cx="11650702" cy="255016"/>
          </a:xfrm>
          <a:prstGeom prst="roundRect">
            <a:avLst>
              <a:gd name="adj" fmla="val 50000"/>
            </a:avLst>
          </a:prstGeom>
          <a:solidFill>
            <a:schemeClr val="bg1">
              <a:lumMod val="6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30" name="TextBox 42"/>
          <p:cNvSpPr txBox="1"/>
          <p:nvPr/>
        </p:nvSpPr>
        <p:spPr>
          <a:xfrm flipH="1">
            <a:off x="1273132" y="1712400"/>
            <a:ext cx="10441774" cy="1938992"/>
          </a:xfrm>
          <a:prstGeom prst="rect">
            <a:avLst/>
          </a:prstGeom>
          <a:noFill/>
        </p:spPr>
        <p:txBody>
          <a:bodyPr wrap="square" rtlCol="0">
            <a:spAutoFit/>
          </a:bodyPr>
          <a:lstStyle/>
          <a:p>
            <a:r>
              <a:rPr lang="zh-CN" altLang="en-US" sz="2400" dirty="0">
                <a:solidFill>
                  <a:schemeClr val="bg2">
                    <a:lumMod val="25000"/>
                  </a:schemeClr>
                </a:solidFill>
              </a:rPr>
              <a:t>      分治法将规模为</a:t>
            </a:r>
            <a:r>
              <a:rPr lang="en-US" altLang="zh-CN" sz="2400" dirty="0">
                <a:solidFill>
                  <a:schemeClr val="bg2">
                    <a:lumMod val="25000"/>
                  </a:schemeClr>
                </a:solidFill>
              </a:rPr>
              <a:t>n</a:t>
            </a:r>
            <a:r>
              <a:rPr lang="zh-CN" altLang="en-US" sz="2400" dirty="0">
                <a:solidFill>
                  <a:schemeClr val="bg2">
                    <a:lumMod val="25000"/>
                  </a:schemeClr>
                </a:solidFill>
              </a:rPr>
              <a:t>的问题分成</a:t>
            </a:r>
            <a:r>
              <a:rPr lang="en-US" altLang="zh-CN" sz="2400" dirty="0">
                <a:solidFill>
                  <a:schemeClr val="bg2">
                    <a:lumMod val="25000"/>
                  </a:schemeClr>
                </a:solidFill>
              </a:rPr>
              <a:t>k</a:t>
            </a:r>
            <a:r>
              <a:rPr lang="zh-CN" altLang="en-US" sz="2400" dirty="0">
                <a:solidFill>
                  <a:schemeClr val="bg2">
                    <a:lumMod val="25000"/>
                  </a:schemeClr>
                </a:solidFill>
              </a:rPr>
              <a:t>个规模为</a:t>
            </a:r>
            <a:r>
              <a:rPr lang="en-US" altLang="zh-CN" sz="2400" dirty="0">
                <a:solidFill>
                  <a:schemeClr val="bg2">
                    <a:lumMod val="25000"/>
                  </a:schemeClr>
                </a:solidFill>
              </a:rPr>
              <a:t>n</a:t>
            </a:r>
            <a:r>
              <a:rPr lang="zh-CN" altLang="en-US" sz="2400" dirty="0">
                <a:solidFill>
                  <a:schemeClr val="bg2">
                    <a:lumMod val="25000"/>
                  </a:schemeClr>
                </a:solidFill>
              </a:rPr>
              <a:t>／</a:t>
            </a:r>
            <a:r>
              <a:rPr lang="en-US" altLang="zh-CN" sz="2400" dirty="0">
                <a:solidFill>
                  <a:schemeClr val="bg2">
                    <a:lumMod val="25000"/>
                  </a:schemeClr>
                </a:solidFill>
              </a:rPr>
              <a:t>m</a:t>
            </a:r>
            <a:r>
              <a:rPr lang="zh-CN" altLang="en-US" sz="2400" dirty="0">
                <a:solidFill>
                  <a:schemeClr val="bg2">
                    <a:lumMod val="25000"/>
                  </a:schemeClr>
                </a:solidFill>
              </a:rPr>
              <a:t>的子问题去解。设分解阀值</a:t>
            </a:r>
            <a:r>
              <a:rPr lang="en-US" altLang="zh-CN" sz="2400" dirty="0">
                <a:solidFill>
                  <a:schemeClr val="bg2">
                    <a:lumMod val="25000"/>
                  </a:schemeClr>
                </a:solidFill>
              </a:rPr>
              <a:t>n0=1</a:t>
            </a:r>
            <a:r>
              <a:rPr lang="zh-CN" altLang="en-US" sz="2400" dirty="0">
                <a:solidFill>
                  <a:schemeClr val="bg2">
                    <a:lumMod val="25000"/>
                  </a:schemeClr>
                </a:solidFill>
              </a:rPr>
              <a:t>，且</a:t>
            </a:r>
            <a:r>
              <a:rPr lang="en-US" altLang="zh-CN" sz="2400" dirty="0" err="1">
                <a:solidFill>
                  <a:schemeClr val="bg2">
                    <a:lumMod val="25000"/>
                  </a:schemeClr>
                </a:solidFill>
              </a:rPr>
              <a:t>adhoc</a:t>
            </a:r>
            <a:r>
              <a:rPr lang="zh-CN" altLang="en-US" sz="2400" dirty="0">
                <a:solidFill>
                  <a:schemeClr val="bg2">
                    <a:lumMod val="25000"/>
                  </a:schemeClr>
                </a:solidFill>
              </a:rPr>
              <a:t>解规模为</a:t>
            </a:r>
            <a:r>
              <a:rPr lang="en-US" altLang="zh-CN" sz="2400" dirty="0">
                <a:solidFill>
                  <a:schemeClr val="bg2">
                    <a:lumMod val="25000"/>
                  </a:schemeClr>
                </a:solidFill>
              </a:rPr>
              <a:t>1</a:t>
            </a:r>
            <a:r>
              <a:rPr lang="zh-CN" altLang="en-US" sz="2400" dirty="0">
                <a:solidFill>
                  <a:schemeClr val="bg2">
                    <a:lumMod val="25000"/>
                  </a:schemeClr>
                </a:solidFill>
              </a:rPr>
              <a:t>的子问题耗费</a:t>
            </a:r>
            <a:r>
              <a:rPr lang="en-US" altLang="zh-CN" sz="2400" dirty="0">
                <a:solidFill>
                  <a:schemeClr val="bg2">
                    <a:lumMod val="25000"/>
                  </a:schemeClr>
                </a:solidFill>
              </a:rPr>
              <a:t>1</a:t>
            </a:r>
            <a:r>
              <a:rPr lang="zh-CN" altLang="en-US" sz="2400" dirty="0">
                <a:solidFill>
                  <a:schemeClr val="bg2">
                    <a:lumMod val="25000"/>
                  </a:schemeClr>
                </a:solidFill>
              </a:rPr>
              <a:t>个单位时间。再设将原问题分解为</a:t>
            </a:r>
            <a:r>
              <a:rPr lang="en-US" altLang="zh-CN" sz="2400" dirty="0">
                <a:solidFill>
                  <a:schemeClr val="bg2">
                    <a:lumMod val="25000"/>
                  </a:schemeClr>
                </a:solidFill>
              </a:rPr>
              <a:t>k</a:t>
            </a:r>
            <a:r>
              <a:rPr lang="zh-CN" altLang="en-US" sz="2400" dirty="0">
                <a:solidFill>
                  <a:schemeClr val="bg2">
                    <a:lumMod val="25000"/>
                  </a:schemeClr>
                </a:solidFill>
              </a:rPr>
              <a:t>个子问题以及用</a:t>
            </a:r>
            <a:r>
              <a:rPr lang="en-US" altLang="zh-CN" sz="2400" dirty="0">
                <a:solidFill>
                  <a:schemeClr val="bg2">
                    <a:lumMod val="25000"/>
                  </a:schemeClr>
                </a:solidFill>
              </a:rPr>
              <a:t>merge</a:t>
            </a:r>
            <a:r>
              <a:rPr lang="zh-CN" altLang="en-US" sz="2400" dirty="0">
                <a:solidFill>
                  <a:schemeClr val="bg2">
                    <a:lumMod val="25000"/>
                  </a:schemeClr>
                </a:solidFill>
              </a:rPr>
              <a:t>将</a:t>
            </a:r>
            <a:r>
              <a:rPr lang="en-US" altLang="zh-CN" sz="2400" dirty="0">
                <a:solidFill>
                  <a:schemeClr val="bg2">
                    <a:lumMod val="25000"/>
                  </a:schemeClr>
                </a:solidFill>
              </a:rPr>
              <a:t>k</a:t>
            </a:r>
            <a:r>
              <a:rPr lang="zh-CN" altLang="en-US" sz="2400" dirty="0">
                <a:solidFill>
                  <a:schemeClr val="bg2">
                    <a:lumMod val="25000"/>
                  </a:schemeClr>
                </a:solidFill>
              </a:rPr>
              <a:t>个子问题的解合并为原问题的解需用</a:t>
            </a:r>
            <a:r>
              <a:rPr lang="en-US" altLang="zh-CN" sz="2400" dirty="0">
                <a:solidFill>
                  <a:schemeClr val="bg2">
                    <a:lumMod val="25000"/>
                  </a:schemeClr>
                </a:solidFill>
              </a:rPr>
              <a:t>f(n)</a:t>
            </a:r>
            <a:r>
              <a:rPr lang="zh-CN" altLang="en-US" sz="2400" dirty="0">
                <a:solidFill>
                  <a:schemeClr val="bg2">
                    <a:lumMod val="25000"/>
                  </a:schemeClr>
                </a:solidFill>
              </a:rPr>
              <a:t>个单位时间。用</a:t>
            </a:r>
            <a:r>
              <a:rPr lang="en-US" altLang="zh-CN" sz="2400" dirty="0">
                <a:solidFill>
                  <a:schemeClr val="bg2">
                    <a:lumMod val="25000"/>
                  </a:schemeClr>
                </a:solidFill>
              </a:rPr>
              <a:t>T(n)</a:t>
            </a:r>
            <a:r>
              <a:rPr lang="zh-CN" altLang="en-US" sz="2400" dirty="0">
                <a:solidFill>
                  <a:schemeClr val="bg2">
                    <a:lumMod val="25000"/>
                  </a:schemeClr>
                </a:solidFill>
              </a:rPr>
              <a:t>表示分治法解规模为 </a:t>
            </a:r>
            <a:r>
              <a:rPr lang="en-US" altLang="zh-CN" sz="2400" dirty="0">
                <a:solidFill>
                  <a:schemeClr val="bg2">
                    <a:lumMod val="25000"/>
                  </a:schemeClr>
                </a:solidFill>
              </a:rPr>
              <a:t>n </a:t>
            </a:r>
            <a:r>
              <a:rPr lang="zh-CN" altLang="en-US" sz="2400" dirty="0">
                <a:solidFill>
                  <a:schemeClr val="bg2">
                    <a:lumMod val="25000"/>
                  </a:schemeClr>
                </a:solidFill>
              </a:rPr>
              <a:t>的问题所需的计算时间，则有：</a:t>
            </a:r>
            <a:endParaRPr lang="en-US" altLang="zh-CN" sz="2400" dirty="0">
              <a:solidFill>
                <a:schemeClr val="bg2">
                  <a:lumMod val="25000"/>
                </a:schemeClr>
              </a:solidFill>
            </a:endParaRPr>
          </a:p>
          <a:p>
            <a:endParaRPr lang="en-US" altLang="zh-CN" sz="2400" dirty="0">
              <a:solidFill>
                <a:schemeClr val="bg2">
                  <a:lumMod val="25000"/>
                </a:schemeClr>
              </a:solidFill>
            </a:endParaRPr>
          </a:p>
        </p:txBody>
      </p:sp>
      <p:grpSp>
        <p:nvGrpSpPr>
          <p:cNvPr id="63" name="组合 62"/>
          <p:cNvGrpSpPr/>
          <p:nvPr/>
        </p:nvGrpSpPr>
        <p:grpSpPr>
          <a:xfrm>
            <a:off x="10411436" y="4288682"/>
            <a:ext cx="1303470" cy="1303696"/>
            <a:chOff x="2657311" y="3910522"/>
            <a:chExt cx="1303470" cy="1303696"/>
          </a:xfrm>
        </p:grpSpPr>
        <p:grpSp>
          <p:nvGrpSpPr>
            <p:cNvPr id="13" name="组合 12"/>
            <p:cNvGrpSpPr/>
            <p:nvPr/>
          </p:nvGrpSpPr>
          <p:grpSpPr>
            <a:xfrm>
              <a:off x="2657311" y="3910522"/>
              <a:ext cx="1303470" cy="1303696"/>
              <a:chOff x="5054033" y="1695602"/>
              <a:chExt cx="765599" cy="765732"/>
            </a:xfrm>
          </p:grpSpPr>
          <p:sp>
            <p:nvSpPr>
              <p:cNvPr id="14" name="椭圆 27"/>
              <p:cNvSpPr>
                <a:spLocks noChangeArrowheads="1"/>
              </p:cNvSpPr>
              <p:nvPr/>
            </p:nvSpPr>
            <p:spPr bwMode="auto">
              <a:xfrm>
                <a:off x="5054033" y="1695602"/>
                <a:ext cx="765599" cy="765732"/>
              </a:xfrm>
              <a:prstGeom prst="ellipse">
                <a:avLst/>
              </a:prstGeom>
              <a:gradFill rotWithShape="1">
                <a:gsLst>
                  <a:gs pos="63000">
                    <a:srgbClr val="ECECEC"/>
                  </a:gs>
                  <a:gs pos="100000">
                    <a:srgbClr val="F7F7F7"/>
                  </a:gs>
                  <a:gs pos="9000">
                    <a:srgbClr val="BEBEBE"/>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a:solidFill>
                    <a:srgbClr val="000000"/>
                  </a:solidFill>
                  <a:latin typeface="굴림" charset="-127"/>
                  <a:ea typeface="굴림" charset="-127"/>
                  <a:sym typeface="微软雅黑" pitchFamily="34" charset="-122"/>
                </a:endParaRPr>
              </a:p>
            </p:txBody>
          </p:sp>
          <p:sp>
            <p:nvSpPr>
              <p:cNvPr id="15" name="椭圆 28"/>
              <p:cNvSpPr>
                <a:spLocks noChangeArrowheads="1"/>
              </p:cNvSpPr>
              <p:nvPr/>
            </p:nvSpPr>
            <p:spPr bwMode="auto">
              <a:xfrm>
                <a:off x="5139119" y="1780703"/>
                <a:ext cx="595426" cy="595530"/>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zh-CN" sz="2600" dirty="0">
                  <a:solidFill>
                    <a:srgbClr val="000000"/>
                  </a:solidFill>
                  <a:latin typeface="굴림" charset="-127"/>
                  <a:ea typeface="굴림" charset="-127"/>
                  <a:sym typeface="微软雅黑" pitchFamily="34" charset="-122"/>
                </a:endParaRPr>
              </a:p>
            </p:txBody>
          </p:sp>
        </p:grpSp>
        <p:sp>
          <p:nvSpPr>
            <p:cNvPr id="48" name="Freeform 118"/>
            <p:cNvSpPr>
              <a:spLocks noChangeAspect="1" noEditPoints="1"/>
            </p:cNvSpPr>
            <p:nvPr/>
          </p:nvSpPr>
          <p:spPr bwMode="auto">
            <a:xfrm>
              <a:off x="3060612" y="4331493"/>
              <a:ext cx="496871" cy="461752"/>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3" name="矩形 42"/>
          <p:cNvSpPr>
            <a:spLocks noChangeArrowheads="1"/>
          </p:cNvSpPr>
          <p:nvPr/>
        </p:nvSpPr>
        <p:spPr bwMode="auto">
          <a:xfrm>
            <a:off x="3970444" y="394826"/>
            <a:ext cx="490228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gn="ctr">
              <a:spcBef>
                <a:spcPct val="0"/>
              </a:spcBef>
              <a:buFont typeface="Arial" charset="0"/>
              <a:buNone/>
            </a:pPr>
            <a:r>
              <a:rPr lang="en-US" altLang="zh-CN" sz="3200" b="1" dirty="0">
                <a:solidFill>
                  <a:schemeClr val="tx1">
                    <a:lumMod val="65000"/>
                    <a:lumOff val="35000"/>
                  </a:schemeClr>
                </a:solidFill>
                <a:latin typeface="Arial" panose="020B0604020202020204" pitchFamily="34" charset="0"/>
                <a:ea typeface="微软雅黑" pitchFamily="34" charset="-122"/>
                <a:cs typeface="Arial" panose="020B0604020202020204" pitchFamily="34" charset="0"/>
              </a:rPr>
              <a:t>3.1.3 </a:t>
            </a:r>
            <a:r>
              <a:rPr lang="zh-CN" altLang="en-US" sz="3200" b="1" dirty="0">
                <a:solidFill>
                  <a:schemeClr val="tx1">
                    <a:lumMod val="65000"/>
                    <a:lumOff val="35000"/>
                  </a:schemeClr>
                </a:solidFill>
                <a:latin typeface="Arial" panose="020B0604020202020204" pitchFamily="34" charset="0"/>
                <a:ea typeface="微软雅黑" pitchFamily="34" charset="-122"/>
                <a:cs typeface="Arial" panose="020B0604020202020204" pitchFamily="34" charset="0"/>
              </a:rPr>
              <a:t>分治法的复杂性分析</a:t>
            </a:r>
          </a:p>
        </p:txBody>
      </p:sp>
      <p:sp>
        <p:nvSpPr>
          <p:cNvPr id="21" name="Text Box 6">
            <a:extLst>
              <a:ext uri="{FF2B5EF4-FFF2-40B4-BE49-F238E27FC236}">
                <a16:creationId xmlns:a16="http://schemas.microsoft.com/office/drawing/2014/main" id="{D4C82137-25F9-4859-99B7-64D3B1FEA959}"/>
              </a:ext>
            </a:extLst>
          </p:cNvPr>
          <p:cNvSpPr txBox="1"/>
          <p:nvPr/>
        </p:nvSpPr>
        <p:spPr>
          <a:xfrm>
            <a:off x="1767659" y="4709653"/>
            <a:ext cx="4026886" cy="457200"/>
          </a:xfrm>
          <a:prstGeom prst="rect">
            <a:avLst/>
          </a:prstGeom>
          <a:noFill/>
          <a:ln w="6350">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通过</a:t>
            </a:r>
            <a:r>
              <a:rPr lang="zh-CN" altLang="en-US" sz="2400" dirty="0">
                <a:solidFill>
                  <a:srgbClr val="C00000"/>
                </a:solidFill>
                <a:latin typeface="微软雅黑" panose="020B0503020204020204" pitchFamily="34" charset="-122"/>
                <a:ea typeface="微软雅黑" panose="020B0503020204020204" pitchFamily="34" charset="-122"/>
              </a:rPr>
              <a:t>迭代法</a:t>
            </a:r>
            <a:r>
              <a:rPr lang="zh-CN" altLang="en-US" sz="2400" dirty="0">
                <a:latin typeface="微软雅黑" panose="020B0503020204020204" pitchFamily="34" charset="-122"/>
                <a:ea typeface="微软雅黑" panose="020B0503020204020204" pitchFamily="34" charset="-122"/>
              </a:rPr>
              <a:t>求得方程的解</a:t>
            </a:r>
            <a:r>
              <a:rPr lang="zh-CN" altLang="en-US" sz="2400" dirty="0">
                <a:latin typeface="宋体" panose="02010600030101010101" pitchFamily="2" charset="-122"/>
                <a:ea typeface="宋体" panose="02010600030101010101" pitchFamily="2" charset="-122"/>
              </a:rPr>
              <a:t>：</a:t>
            </a:r>
          </a:p>
        </p:txBody>
      </p:sp>
      <p:graphicFrame>
        <p:nvGraphicFramePr>
          <p:cNvPr id="4" name="对象 3">
            <a:extLst>
              <a:ext uri="{FF2B5EF4-FFF2-40B4-BE49-F238E27FC236}">
                <a16:creationId xmlns:a16="http://schemas.microsoft.com/office/drawing/2014/main" id="{1CF8C536-3EB9-4084-961F-80EBA519ECA8}"/>
              </a:ext>
            </a:extLst>
          </p:cNvPr>
          <p:cNvGraphicFramePr>
            <a:graphicFrameLocks noChangeAspect="1"/>
          </p:cNvGraphicFramePr>
          <p:nvPr>
            <p:extLst>
              <p:ext uri="{D42A27DB-BD31-4B8C-83A1-F6EECF244321}">
                <p14:modId xmlns:p14="http://schemas.microsoft.com/office/powerpoint/2010/main" val="3102668150"/>
              </p:ext>
            </p:extLst>
          </p:nvPr>
        </p:nvGraphicFramePr>
        <p:xfrm>
          <a:off x="5443855" y="4469542"/>
          <a:ext cx="3876364" cy="937421"/>
        </p:xfrm>
        <a:graphic>
          <a:graphicData uri="http://schemas.openxmlformats.org/presentationml/2006/ole">
            <mc:AlternateContent xmlns:mc="http://schemas.openxmlformats.org/markup-compatibility/2006">
              <mc:Choice xmlns:v="urn:schemas-microsoft-com:vml" Requires="v">
                <p:oleObj spid="_x0000_s4950" name="公式" r:id="rId4" imgW="1942920" imgH="469800" progId="Equation.KSEE3">
                  <p:embed/>
                </p:oleObj>
              </mc:Choice>
              <mc:Fallback>
                <p:oleObj name="公式" r:id="rId4" imgW="1942920" imgH="469800" progId="Equation.KSEE3">
                  <p:embed/>
                  <p:pic>
                    <p:nvPicPr>
                      <p:cNvPr id="0" name=""/>
                      <p:cNvPicPr/>
                      <p:nvPr/>
                    </p:nvPicPr>
                    <p:blipFill>
                      <a:blip r:embed="rId5"/>
                      <a:stretch>
                        <a:fillRect/>
                      </a:stretch>
                    </p:blipFill>
                    <p:spPr>
                      <a:xfrm>
                        <a:off x="5443855" y="4469542"/>
                        <a:ext cx="3876364" cy="937421"/>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F6E6DBF9-3879-4CFF-B453-F3FDD944AFAC}"/>
              </a:ext>
            </a:extLst>
          </p:cNvPr>
          <p:cNvGraphicFramePr>
            <a:graphicFrameLocks noChangeAspect="1"/>
          </p:cNvGraphicFramePr>
          <p:nvPr>
            <p:extLst>
              <p:ext uri="{D42A27DB-BD31-4B8C-83A1-F6EECF244321}">
                <p14:modId xmlns:p14="http://schemas.microsoft.com/office/powerpoint/2010/main" val="4178716507"/>
              </p:ext>
            </p:extLst>
          </p:nvPr>
        </p:nvGraphicFramePr>
        <p:xfrm>
          <a:off x="3962999" y="3409088"/>
          <a:ext cx="4266002" cy="1010369"/>
        </p:xfrm>
        <a:graphic>
          <a:graphicData uri="http://schemas.openxmlformats.org/presentationml/2006/ole">
            <mc:AlternateContent xmlns:mc="http://schemas.openxmlformats.org/markup-compatibility/2006">
              <mc:Choice xmlns:v="urn:schemas-microsoft-com:vml" Requires="v">
                <p:oleObj spid="_x0000_s4951" name="公式" r:id="rId6" imgW="1930320" imgH="457200" progId="Equation.KSEE3">
                  <p:embed/>
                </p:oleObj>
              </mc:Choice>
              <mc:Fallback>
                <p:oleObj name="公式" r:id="rId6" imgW="1930320" imgH="457200" progId="Equation.KSEE3">
                  <p:embed/>
                  <p:pic>
                    <p:nvPicPr>
                      <p:cNvPr id="0" name=""/>
                      <p:cNvPicPr/>
                      <p:nvPr/>
                    </p:nvPicPr>
                    <p:blipFill>
                      <a:blip r:embed="rId7"/>
                      <a:stretch>
                        <a:fillRect/>
                      </a:stretch>
                    </p:blipFill>
                    <p:spPr>
                      <a:xfrm>
                        <a:off x="3962999" y="3409088"/>
                        <a:ext cx="4266002" cy="1010369"/>
                      </a:xfrm>
                      <a:prstGeom prst="rect">
                        <a:avLst/>
                      </a:prstGeom>
                    </p:spPr>
                  </p:pic>
                </p:oleObj>
              </mc:Fallback>
            </mc:AlternateContent>
          </a:graphicData>
        </a:graphic>
      </p:graphicFrame>
      <p:sp>
        <p:nvSpPr>
          <p:cNvPr id="24" name="AutoShape 7">
            <a:extLst>
              <a:ext uri="{FF2B5EF4-FFF2-40B4-BE49-F238E27FC236}">
                <a16:creationId xmlns:a16="http://schemas.microsoft.com/office/drawing/2014/main" id="{C2138FE3-6231-48F7-A4FB-7C287EE70449}"/>
              </a:ext>
            </a:extLst>
          </p:cNvPr>
          <p:cNvSpPr/>
          <p:nvPr/>
        </p:nvSpPr>
        <p:spPr>
          <a:xfrm>
            <a:off x="5222864" y="5138804"/>
            <a:ext cx="1586772" cy="696594"/>
          </a:xfrm>
          <a:prstGeom prst="wedgeRectCallout">
            <a:avLst>
              <a:gd name="adj1" fmla="val 45735"/>
              <a:gd name="adj2" fmla="val -66711"/>
            </a:avLst>
          </a:prstGeom>
          <a:solidFill>
            <a:srgbClr val="FFFF00"/>
          </a:solidFill>
          <a:ln w="9525" cap="flat" cmpd="sng">
            <a:solidFill>
              <a:srgbClr val="000000"/>
            </a:solidFill>
            <a:prstDash val="solid"/>
            <a:miter/>
            <a:headEnd type="none" w="med" len="med"/>
            <a:tailEnd type="none" w="med" len="med"/>
          </a:ln>
        </p:spPr>
        <p:txBody>
          <a:bodyPr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基本子问题花费时间</a:t>
            </a:r>
          </a:p>
        </p:txBody>
      </p:sp>
      <p:sp>
        <p:nvSpPr>
          <p:cNvPr id="25" name="AutoShape 8">
            <a:extLst>
              <a:ext uri="{FF2B5EF4-FFF2-40B4-BE49-F238E27FC236}">
                <a16:creationId xmlns:a16="http://schemas.microsoft.com/office/drawing/2014/main" id="{522A4BD4-B90B-4922-950D-8211A7949F63}"/>
              </a:ext>
            </a:extLst>
          </p:cNvPr>
          <p:cNvSpPr/>
          <p:nvPr/>
        </p:nvSpPr>
        <p:spPr>
          <a:xfrm>
            <a:off x="8813346" y="3742962"/>
            <a:ext cx="1303471" cy="776224"/>
          </a:xfrm>
          <a:prstGeom prst="wedgeRectCallout">
            <a:avLst>
              <a:gd name="adj1" fmla="val -43632"/>
              <a:gd name="adj2" fmla="val 68079"/>
            </a:avLst>
          </a:prstGeom>
          <a:solidFill>
            <a:srgbClr val="FFFF00"/>
          </a:solidFill>
          <a:ln w="9525" cap="flat" cmpd="sng">
            <a:solidFill>
              <a:srgbClr val="000000"/>
            </a:solidFill>
            <a:prstDash val="solid"/>
            <a:miter/>
            <a:headEnd type="none" w="med" len="med"/>
            <a:tailEnd type="none" w="med" len="med"/>
          </a:ln>
        </p:spPr>
        <p:txBody>
          <a:bodyPr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auto" latinLnBrk="0" hangingPunct="0">
              <a:lnSpc>
                <a:spcPct val="105000"/>
              </a:lnSpc>
              <a:spcBef>
                <a:spcPct val="20000"/>
              </a:spcBef>
              <a:spcAft>
                <a:spcPts val="0"/>
              </a:spcAft>
              <a:buClr>
                <a:srgbClr val="660066"/>
              </a:buClr>
              <a:buSzPct val="75000"/>
              <a:buFontTx/>
              <a:buNone/>
              <a:tabLst/>
              <a:defRPr/>
            </a:pPr>
            <a:r>
              <a:rPr kumimoji="0" lang="zh-CN" altLang="en-US" sz="200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合并解花费的时间</a:t>
            </a:r>
            <a:r>
              <a:rPr kumimoji="0" lang="zh-CN" altLang="en-US" sz="2000" i="0" u="none" strike="noStrike" kern="1200" cap="none" spc="0" normalizeH="0" baseline="0" noProof="0" dirty="0">
                <a:ln>
                  <a:noFill/>
                </a:ln>
                <a:solidFill>
                  <a:srgbClr val="000000"/>
                </a:solidFill>
                <a:effectLst/>
                <a:uLnTx/>
                <a:uFillTx/>
                <a:latin typeface="Arial" panose="020B0604020202020204" pitchFamily="34" charset="0"/>
                <a:ea typeface="华文隶书" panose="02010800040101010101" pitchFamily="2" charset="-122"/>
                <a:cs typeface="+mn-cs"/>
              </a:rPr>
              <a:t> </a:t>
            </a:r>
          </a:p>
        </p:txBody>
      </p:sp>
      <p:sp>
        <p:nvSpPr>
          <p:cNvPr id="27" name="Text Box 9">
            <a:extLst>
              <a:ext uri="{FF2B5EF4-FFF2-40B4-BE49-F238E27FC236}">
                <a16:creationId xmlns:a16="http://schemas.microsoft.com/office/drawing/2014/main" id="{C1BE36CB-C9D2-4A9E-8C5B-4E94B911A467}"/>
              </a:ext>
            </a:extLst>
          </p:cNvPr>
          <p:cNvSpPr txBox="1"/>
          <p:nvPr/>
        </p:nvSpPr>
        <p:spPr>
          <a:xfrm>
            <a:off x="1338437" y="1373520"/>
            <a:ext cx="10224477" cy="1421928"/>
          </a:xfrm>
          <a:prstGeom prst="rect">
            <a:avLst/>
          </a:prstGeom>
          <a:solidFill>
            <a:schemeClr val="accent1">
              <a:lumMod val="40000"/>
              <a:lumOff val="60000"/>
            </a:schemeClr>
          </a:solidFill>
          <a:ln w="50800" cap="flat" cmpd="sng">
            <a:solidFill>
              <a:srgbClr val="FF6600"/>
            </a:solidFill>
            <a:prstDash val="solid"/>
            <a:miter/>
            <a:headEnd type="none" w="med" len="med"/>
            <a:tailEnd type="none" w="med" len="med"/>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注意：递归方程及其解只给出</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a:t>
            </a: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等于</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a:t>
            </a: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的方幂时</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T(n)</a:t>
            </a: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的值，那么，当</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a:t>
            </a: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等于</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a:t>
            </a: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的方幂（即</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n=m</a:t>
            </a:r>
            <a:r>
              <a:rPr kumimoji="0" lang="en-US" altLang="zh-CN" sz="2400" i="0" u="none" strike="noStrike" kern="120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i</a:t>
            </a: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）时，</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T(n)</a:t>
            </a: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的值可以用于估计</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T(n)</a:t>
            </a: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的增长速度。通常假定</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T(n)</a:t>
            </a: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是单调上升的，从而当</a:t>
            </a:r>
            <a:r>
              <a:rPr kumimoji="0" lang="en-US" altLang="zh-CN" sz="240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m</a:t>
            </a:r>
            <a:r>
              <a:rPr kumimoji="0" lang="en-US" altLang="zh-CN" sz="2400" i="0" u="none" strike="noStrike" kern="1200" cap="none" spc="0" normalizeH="0" baseline="30000" noProof="0" dirty="0" err="1">
                <a:ln>
                  <a:noFill/>
                </a:ln>
                <a:solidFill>
                  <a:srgbClr val="000000"/>
                </a:solidFill>
                <a:effectLst/>
                <a:uLnTx/>
                <a:uFillTx/>
                <a:latin typeface="微软雅黑" panose="020B0503020204020204" pitchFamily="34" charset="-122"/>
                <a:ea typeface="微软雅黑" panose="020B0503020204020204" pitchFamily="34" charset="-122"/>
              </a:rPr>
              <a:t>i</a:t>
            </a:r>
            <a:r>
              <a:rPr kumimoji="0" lang="en-US" altLang="zh-CN" sz="240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≤n</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&lt;m</a:t>
            </a:r>
            <a:r>
              <a:rPr kumimoji="0" lang="en-US" altLang="zh-CN" sz="2400" i="0" u="none" strike="noStrike" kern="120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i+1</a:t>
            </a: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时，</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T(m</a:t>
            </a:r>
            <a:r>
              <a:rPr kumimoji="0" lang="en-US" altLang="zh-CN" sz="2400" i="0" u="none" strike="noStrike" kern="120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i</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)≤T(n)&lt;T(m</a:t>
            </a:r>
            <a:r>
              <a:rPr kumimoji="0" lang="en-US" altLang="zh-CN" sz="2400" i="0" u="none" strike="noStrike" kern="120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rPr>
              <a:t>i+1</a:t>
            </a:r>
            <a:r>
              <a:rPr kumimoji="0" lang="en-US" altLang="zh-CN"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4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89509573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250"/>
                            </p:stCondLst>
                            <p:childTnLst>
                              <p:par>
                                <p:cTn id="13" presetID="22" presetClass="entr" presetSubtype="2"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right)">
                                      <p:cBhvr>
                                        <p:cTn id="15" dur="50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100"/>
                                        <p:tgtEl>
                                          <p:spTgt spid="63"/>
                                        </p:tgtEl>
                                      </p:cBhvr>
                                    </p:animEffect>
                                  </p:childTnLst>
                                </p:cTn>
                              </p:par>
                              <p:par>
                                <p:cTn id="19" presetID="35" presetClass="path" presetSubtype="0" accel="50000" decel="50000" fill="hold" nodeType="withEffect">
                                  <p:stCondLst>
                                    <p:cond delay="0"/>
                                  </p:stCondLst>
                                  <p:childTnLst>
                                    <p:animMotion origin="layout" path="M 4.79167E-6 4.07407E-6 L -0.88946 -0.00487 " pathEditMode="relative" rAng="0" ptsTypes="AA">
                                      <p:cBhvr>
                                        <p:cTn id="20" dur="700" fill="hold"/>
                                        <p:tgtEl>
                                          <p:spTgt spid="63"/>
                                        </p:tgtEl>
                                        <p:attrNameLst>
                                          <p:attrName>ppt_x</p:attrName>
                                          <p:attrName>ppt_y</p:attrName>
                                        </p:attrNameLst>
                                      </p:cBhvr>
                                      <p:rCtr x="-44479" y="-255"/>
                                    </p:animMotion>
                                  </p:childTnLst>
                                </p:cTn>
                              </p:par>
                              <p:par>
                                <p:cTn id="21" presetID="2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par>
                                <p:cTn id="27" presetID="2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0" grpId="0"/>
      <p:bldP spid="43" grpId="0"/>
      <p:bldP spid="21" grpId="0"/>
      <p:bldP spid="24"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234805798"/>
              </p:ext>
            </p:extLst>
          </p:nvPr>
        </p:nvGraphicFramePr>
        <p:xfrm>
          <a:off x="2071255" y="1491240"/>
          <a:ext cx="8111836" cy="5237928"/>
        </p:xfrm>
        <a:graphic>
          <a:graphicData uri="http://schemas.openxmlformats.org/presentationml/2006/ole">
            <mc:AlternateContent xmlns:mc="http://schemas.openxmlformats.org/markup-compatibility/2006">
              <mc:Choice xmlns:v="urn:schemas-microsoft-com:vml" Requires="v">
                <p:oleObj spid="_x0000_s5409" name="Equation" r:id="rId4" imgW="4444920" imgH="2869920" progId="Equation.DSMT4">
                  <p:embed/>
                </p:oleObj>
              </mc:Choice>
              <mc:Fallback>
                <p:oleObj name="Equation" r:id="rId4" imgW="4444920" imgH="2869920" progId="Equation.DSMT4">
                  <p:embed/>
                  <p:pic>
                    <p:nvPicPr>
                      <p:cNvPr id="0" name=""/>
                      <p:cNvPicPr/>
                      <p:nvPr/>
                    </p:nvPicPr>
                    <p:blipFill>
                      <a:blip r:embed="rId5"/>
                      <a:stretch>
                        <a:fillRect/>
                      </a:stretch>
                    </p:blipFill>
                    <p:spPr>
                      <a:xfrm>
                        <a:off x="2071255" y="1491240"/>
                        <a:ext cx="8111836" cy="5237928"/>
                      </a:xfrm>
                      <a:prstGeom prst="rect">
                        <a:avLst/>
                      </a:prstGeom>
                    </p:spPr>
                  </p:pic>
                </p:oleObj>
              </mc:Fallback>
            </mc:AlternateContent>
          </a:graphicData>
        </a:graphic>
      </p:graphicFrame>
      <p:sp>
        <p:nvSpPr>
          <p:cNvPr id="3" name="Text Box 6">
            <a:extLst>
              <a:ext uri="{FF2B5EF4-FFF2-40B4-BE49-F238E27FC236}">
                <a16:creationId xmlns:a16="http://schemas.microsoft.com/office/drawing/2014/main" id="{D4C82137-25F9-4859-99B7-64D3B1FEA959}"/>
              </a:ext>
            </a:extLst>
          </p:cNvPr>
          <p:cNvSpPr txBox="1"/>
          <p:nvPr/>
        </p:nvSpPr>
        <p:spPr>
          <a:xfrm>
            <a:off x="1134586" y="1731200"/>
            <a:ext cx="407505" cy="2677656"/>
          </a:xfrm>
          <a:prstGeom prst="rect">
            <a:avLst/>
          </a:prstGeom>
          <a:noFill/>
          <a:ln w="6350">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具体推导过程：</a:t>
            </a:r>
            <a:endParaRPr lang="zh-CN" altLang="en-US" sz="2400"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F38B8712-9E68-4765-A4AB-75E87AB3F1FD}"/>
              </a:ext>
            </a:extLst>
          </p:cNvPr>
          <p:cNvSpPr/>
          <p:nvPr/>
        </p:nvSpPr>
        <p:spPr>
          <a:xfrm>
            <a:off x="1134586" y="404686"/>
            <a:ext cx="10296909" cy="720052"/>
          </a:xfrm>
          <a:prstGeom prst="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a:spLocks noChangeArrowheads="1"/>
          </p:cNvSpPr>
          <p:nvPr/>
        </p:nvSpPr>
        <p:spPr bwMode="auto">
          <a:xfrm>
            <a:off x="3831898" y="472328"/>
            <a:ext cx="490228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gn="ctr">
              <a:spcBef>
                <a:spcPct val="0"/>
              </a:spcBef>
              <a:buFont typeface="Arial" charset="0"/>
              <a:buNone/>
            </a:pPr>
            <a:r>
              <a:rPr lang="en-US" altLang="zh-CN" sz="3200" b="1" dirty="0">
                <a:solidFill>
                  <a:schemeClr val="tx1">
                    <a:lumMod val="65000"/>
                    <a:lumOff val="35000"/>
                  </a:schemeClr>
                </a:solidFill>
                <a:latin typeface="Arial" panose="020B0604020202020204" pitchFamily="34" charset="0"/>
                <a:ea typeface="微软雅黑" pitchFamily="34" charset="-122"/>
                <a:cs typeface="Arial" panose="020B0604020202020204" pitchFamily="34" charset="0"/>
              </a:rPr>
              <a:t>3.1.3 </a:t>
            </a:r>
            <a:r>
              <a:rPr lang="zh-CN" altLang="en-US" sz="3200" b="1" dirty="0">
                <a:solidFill>
                  <a:schemeClr val="tx1">
                    <a:lumMod val="65000"/>
                    <a:lumOff val="35000"/>
                  </a:schemeClr>
                </a:solidFill>
                <a:latin typeface="Arial" panose="020B0604020202020204" pitchFamily="34" charset="0"/>
                <a:ea typeface="微软雅黑" pitchFamily="34" charset="-122"/>
                <a:cs typeface="Arial" panose="020B0604020202020204" pitchFamily="34" charset="0"/>
              </a:rPr>
              <a:t>分治法的复杂性分析</a:t>
            </a:r>
          </a:p>
        </p:txBody>
      </p:sp>
    </p:spTree>
    <p:extLst>
      <p:ext uri="{BB962C8B-B14F-4D97-AF65-F5344CB8AC3E}">
        <p14:creationId xmlns:p14="http://schemas.microsoft.com/office/powerpoint/2010/main" val="69300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Office 主题">
  <a:themeElements>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2.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3.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4.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5.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6.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ppt/theme/themeOverride7.xml><?xml version="1.0" encoding="utf-8"?>
<a:themeOverride xmlns:a="http://schemas.openxmlformats.org/drawingml/2006/main">
  <a:clrScheme name="31">
    <a:dk1>
      <a:srgbClr val="000000"/>
    </a:dk1>
    <a:lt1>
      <a:srgbClr val="FFFFFF"/>
    </a:lt1>
    <a:dk2>
      <a:srgbClr val="44546A"/>
    </a:dk2>
    <a:lt2>
      <a:srgbClr val="E7E6E6"/>
    </a:lt2>
    <a:accent1>
      <a:srgbClr val="E8723B"/>
    </a:accent1>
    <a:accent2>
      <a:srgbClr val="00AF92"/>
    </a:accent2>
    <a:accent3>
      <a:srgbClr val="90D04E"/>
    </a:accent3>
    <a:accent4>
      <a:srgbClr val="FB7E6C"/>
    </a:accent4>
    <a:accent5>
      <a:srgbClr val="D5BE08"/>
    </a:accent5>
    <a:accent6>
      <a:srgbClr val="00B0F0"/>
    </a:accent6>
    <a:hlink>
      <a:srgbClr val="3C3C3C"/>
    </a:hlink>
    <a:folHlink>
      <a:srgbClr val="A3A3A3"/>
    </a:folHlink>
  </a:clrScheme>
</a:themeOverride>
</file>

<file path=docProps/app.xml><?xml version="1.0" encoding="utf-8"?>
<Properties xmlns="http://schemas.openxmlformats.org/officeDocument/2006/extended-properties" xmlns:vt="http://schemas.openxmlformats.org/officeDocument/2006/docPropsVTypes">
  <TotalTime>8799</TotalTime>
  <Words>8205</Words>
  <Application>Microsoft Office PowerPoint</Application>
  <PresentationFormat>宽屏</PresentationFormat>
  <Paragraphs>680</Paragraphs>
  <Slides>57</Slides>
  <Notes>44</Notes>
  <HiddenSlides>0</HiddenSlides>
  <MMClips>1</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75" baseType="lpstr">
      <vt:lpstr>Arial Unicode MS</vt:lpstr>
      <vt:lpstr>굴림</vt:lpstr>
      <vt:lpstr>Monotype Sorts</vt:lpstr>
      <vt:lpstr>黑体</vt:lpstr>
      <vt:lpstr>楷体_GB2312</vt:lpstr>
      <vt:lpstr>宋体</vt:lpstr>
      <vt:lpstr>微软雅黑</vt:lpstr>
      <vt:lpstr>Arial</vt:lpstr>
      <vt:lpstr>Arial</vt:lpstr>
      <vt:lpstr>Arial Rounded MT Bold</vt:lpstr>
      <vt:lpstr>Calibri</vt:lpstr>
      <vt:lpstr>Century Schoolbook</vt:lpstr>
      <vt:lpstr>Impact</vt:lpstr>
      <vt:lpstr>Times New Roman</vt:lpstr>
      <vt:lpstr>Wingdings</vt: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lizzysu</dc:creator>
  <cp:lastModifiedBy>B Z</cp:lastModifiedBy>
  <cp:revision>1396</cp:revision>
  <cp:lastPrinted>2020-10-18T07:42:23Z</cp:lastPrinted>
  <dcterms:created xsi:type="dcterms:W3CDTF">2015-08-13T13:22:33Z</dcterms:created>
  <dcterms:modified xsi:type="dcterms:W3CDTF">2020-11-05T03:45:22Z</dcterms:modified>
</cp:coreProperties>
</file>