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390" r:id="rId2"/>
    <p:sldId id="382" r:id="rId3"/>
    <p:sldId id="466" r:id="rId4"/>
    <p:sldId id="383" r:id="rId5"/>
    <p:sldId id="577" r:id="rId6"/>
    <p:sldId id="578" r:id="rId7"/>
    <p:sldId id="579" r:id="rId8"/>
    <p:sldId id="580" r:id="rId9"/>
    <p:sldId id="469" r:id="rId10"/>
    <p:sldId id="385" r:id="rId11"/>
    <p:sldId id="326" r:id="rId12"/>
    <p:sldId id="617" r:id="rId13"/>
    <p:sldId id="470" r:id="rId14"/>
    <p:sldId id="581" r:id="rId15"/>
    <p:sldId id="472" r:id="rId16"/>
    <p:sldId id="473" r:id="rId17"/>
    <p:sldId id="474" r:id="rId18"/>
    <p:sldId id="477" r:id="rId19"/>
    <p:sldId id="618" r:id="rId20"/>
    <p:sldId id="478" r:id="rId21"/>
    <p:sldId id="582" r:id="rId22"/>
    <p:sldId id="479" r:id="rId23"/>
    <p:sldId id="481" r:id="rId24"/>
    <p:sldId id="433" r:id="rId25"/>
    <p:sldId id="435" r:id="rId26"/>
    <p:sldId id="442" r:id="rId27"/>
    <p:sldId id="585" r:id="rId28"/>
    <p:sldId id="586" r:id="rId29"/>
    <p:sldId id="587" r:id="rId30"/>
    <p:sldId id="588" r:id="rId31"/>
    <p:sldId id="589" r:id="rId32"/>
    <p:sldId id="590" r:id="rId33"/>
    <p:sldId id="591" r:id="rId34"/>
    <p:sldId id="592" r:id="rId35"/>
    <p:sldId id="593" r:id="rId36"/>
    <p:sldId id="594" r:id="rId37"/>
    <p:sldId id="595" r:id="rId38"/>
    <p:sldId id="604" r:id="rId39"/>
    <p:sldId id="596" r:id="rId40"/>
    <p:sldId id="597" r:id="rId41"/>
    <p:sldId id="599" r:id="rId42"/>
    <p:sldId id="601" r:id="rId43"/>
    <p:sldId id="602" r:id="rId44"/>
    <p:sldId id="603" r:id="rId45"/>
    <p:sldId id="605" r:id="rId46"/>
    <p:sldId id="606" r:id="rId47"/>
    <p:sldId id="607" r:id="rId48"/>
    <p:sldId id="608" r:id="rId49"/>
    <p:sldId id="609" r:id="rId50"/>
    <p:sldId id="610" r:id="rId51"/>
    <p:sldId id="611" r:id="rId52"/>
    <p:sldId id="612" r:id="rId53"/>
    <p:sldId id="613" r:id="rId54"/>
    <p:sldId id="631" r:id="rId55"/>
    <p:sldId id="615" r:id="rId56"/>
    <p:sldId id="616" r:id="rId57"/>
    <p:sldId id="614" r:id="rId58"/>
    <p:sldId id="630" r:id="rId59"/>
    <p:sldId id="632" r:id="rId60"/>
    <p:sldId id="619" r:id="rId61"/>
    <p:sldId id="620" r:id="rId62"/>
    <p:sldId id="621" r:id="rId63"/>
    <p:sldId id="622" r:id="rId64"/>
    <p:sldId id="623" r:id="rId65"/>
    <p:sldId id="624" r:id="rId66"/>
    <p:sldId id="625" r:id="rId67"/>
    <p:sldId id="626" r:id="rId68"/>
    <p:sldId id="627" r:id="rId69"/>
    <p:sldId id="628" r:id="rId70"/>
    <p:sldId id="629" r:id="rId71"/>
    <p:sldId id="437" r:id="rId72"/>
    <p:sldId id="485" r:id="rId73"/>
    <p:sldId id="486" r:id="rId74"/>
    <p:sldId id="490" r:id="rId75"/>
    <p:sldId id="491" r:id="rId76"/>
    <p:sldId id="492" r:id="rId77"/>
    <p:sldId id="493"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76"/>
    <a:srgbClr val="F5F5F5"/>
    <a:srgbClr val="EC0033"/>
    <a:srgbClr val="FF9A00"/>
    <a:srgbClr val="FF5900"/>
    <a:srgbClr val="E9E9E9"/>
    <a:srgbClr val="E0CE22"/>
    <a:srgbClr val="53B2CB"/>
    <a:srgbClr val="E76C42"/>
    <a:srgbClr val="00A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2" autoAdjust="0"/>
    <p:restoredTop sz="85679" autoAdjust="0"/>
  </p:normalViewPr>
  <p:slideViewPr>
    <p:cSldViewPr snapToGrid="0">
      <p:cViewPr varScale="1">
        <p:scale>
          <a:sx n="93" d="100"/>
          <a:sy n="93" d="100"/>
        </p:scale>
        <p:origin x="1128" y="84"/>
      </p:cViewPr>
      <p:guideLst>
        <p:guide orient="horz" pos="217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B34DC153-CDFC-4B7A-9CFD-A4557736F303}" type="datetimeFigureOut">
              <a:rPr lang="zh-CN" altLang="en-US" smtClean="0"/>
              <a:t>2020/11/23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0BA946-0DCD-46F4-9F1A-6764AB97C3EB}" type="slidenum">
              <a:rPr lang="zh-CN" altLang="en-US" smtClean="0"/>
              <a:t>‹#›</a:t>
            </a:fld>
            <a:endParaRPr lang="zh-CN" altLang="en-US"/>
          </a:p>
        </p:txBody>
      </p:sp>
    </p:spTree>
    <p:extLst>
      <p:ext uri="{BB962C8B-B14F-4D97-AF65-F5344CB8AC3E}">
        <p14:creationId xmlns:p14="http://schemas.microsoft.com/office/powerpoint/2010/main" val="3902081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BB54244-AE65-4789-A70D-B7B5CA2BCFA6}" type="datetimeFigureOut">
              <a:rPr lang="zh-CN" altLang="en-US" smtClean="0"/>
              <a:t>2020/11/23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9CE0B-F6D1-448F-995F-1044D53E6361}" type="slidenum">
              <a:rPr lang="zh-CN" altLang="en-US" smtClean="0"/>
              <a:t>‹#›</a:t>
            </a:fld>
            <a:endParaRPr lang="zh-CN" altLang="en-US"/>
          </a:p>
        </p:txBody>
      </p:sp>
    </p:spTree>
    <p:extLst>
      <p:ext uri="{BB962C8B-B14F-4D97-AF65-F5344CB8AC3E}">
        <p14:creationId xmlns:p14="http://schemas.microsoft.com/office/powerpoint/2010/main" val="292451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chemeClr val="accent2"/>
                </a:solidFill>
                <a:latin typeface="微软雅黑" panose="020B0503020204020204" pitchFamily="34" charset="-122"/>
                <a:ea typeface="微软雅黑" panose="020B0503020204020204" pitchFamily="34" charset="-122"/>
              </a:rPr>
              <a:t>根据当前状态做出的当前看来是最好的选择，即局部最优解选择，然后再去解做出这个选择后产生的相应的子问题。每做一次贪心选择就将所求问题简化为一个规模更小的子问题，最终可得到问题的一个整体最优解。这种局部最优选择并不总能获得整体最优解，但通常能获得近似最优解。</a:t>
            </a:r>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由此可以看出进行算法设计时，从具体到抽象的归纳一定要选取大量不同的实例，充分了解和体会解决问题的过程、规律和各种不同情况，才能设计出正确的算法。</a:t>
            </a:r>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二分法具有更高的查找效率，课后作业。</a:t>
            </a:r>
          </a:p>
        </p:txBody>
      </p:sp>
      <p:sp>
        <p:nvSpPr>
          <p:cNvPr id="4" name="灯片编号占位符 3"/>
          <p:cNvSpPr>
            <a:spLocks noGrp="1"/>
          </p:cNvSpPr>
          <p:nvPr>
            <p:ph type="sldNum" sz="quarter" idx="10"/>
          </p:nvPr>
        </p:nvSpPr>
        <p:spPr/>
        <p:txBody>
          <a:bodyPr/>
          <a:lstStyle/>
          <a:p>
            <a:fld id="{F3A9CE0B-F6D1-448F-995F-1044D53E6361}"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问题的最优子结构性质是该问题可用动态规划算法或贪婪算法求解的关键特征。 </a:t>
            </a:r>
          </a:p>
        </p:txBody>
      </p:sp>
      <p:sp>
        <p:nvSpPr>
          <p:cNvPr id="4" name="灯片编号占位符 3"/>
          <p:cNvSpPr>
            <a:spLocks noGrp="1"/>
          </p:cNvSpPr>
          <p:nvPr>
            <p:ph type="sldNum" sz="quarter" idx="10"/>
          </p:nvPr>
        </p:nvSpPr>
        <p:spPr/>
        <p:txBody>
          <a:bodyPr/>
          <a:lstStyle/>
          <a:p>
            <a:fld id="{F3A9CE0B-F6D1-448F-995F-1044D53E6361}"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35</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36</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利用最小生成树性质和数学归纳法容易证明，上述算法中的</a:t>
            </a:r>
            <a:r>
              <a:rPr kumimoji="0" lang="zh-CN" altLang="en-US" sz="12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边集合</a:t>
            </a:r>
            <a:r>
              <a:rPr kumimoji="0" lang="en-US" altLang="zh-CN" sz="12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12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始终包含</a:t>
            </a:r>
            <a:r>
              <a:rPr kumimoji="0" lang="en-US" altLang="zh-CN" sz="12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12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的某棵最小生成树中的边</a:t>
            </a:r>
            <a:r>
              <a:rPr kumimoji="0"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。因此，在算法结束时，</a:t>
            </a:r>
            <a:r>
              <a:rPr kumimoji="0"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中的所有边构成</a:t>
            </a:r>
            <a:r>
              <a:rPr kumimoji="0"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的一棵最小生成树。 </a:t>
            </a:r>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42</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43</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a:t>
            </a:r>
            <a:r>
              <a:rPr lang="en-US" altLang="zh-CN" dirty="0"/>
              <a:t>1</a:t>
            </a:r>
            <a:r>
              <a:rPr lang="zh-CN" altLang="en-US" dirty="0"/>
              <a:t>）出门旅游：旅游路线的规划；出门旅游可以衍生出：背包问题；</a:t>
            </a:r>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45</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算法开始时，按照权重的非递减顺序对图中的边进行排序；从空子图开始，扫描整个有序列表，并把不构成回路的边加入子图中。</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54</a:t>
            </a:fld>
            <a:endParaRPr lang="zh-CN" altLang="en-US"/>
          </a:p>
        </p:txBody>
      </p:sp>
    </p:spTree>
    <p:extLst>
      <p:ext uri="{BB962C8B-B14F-4D97-AF65-F5344CB8AC3E}">
        <p14:creationId xmlns:p14="http://schemas.microsoft.com/office/powerpoint/2010/main" val="347579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55</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56</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算法开始时，按照权重的非递减顺序对图中的边进行排序；从空子图开始，扫描整个有序列表，并把不构成回路的边加入子图中。</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58</a:t>
            </a:fld>
            <a:endParaRPr lang="zh-CN" altLang="en-US"/>
          </a:p>
        </p:txBody>
      </p:sp>
    </p:spTree>
    <p:extLst>
      <p:ext uri="{BB962C8B-B14F-4D97-AF65-F5344CB8AC3E}">
        <p14:creationId xmlns:p14="http://schemas.microsoft.com/office/powerpoint/2010/main" val="2459861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62</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63</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64</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65</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66</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当</a:t>
            </a:r>
            <a:r>
              <a:rPr lang="en-US" altLang="zh-CN" dirty="0"/>
              <a:t>m&gt;=</a:t>
            </a:r>
            <a:r>
              <a:rPr lang="en-US" altLang="zh-CN" dirty="0" err="1"/>
              <a:t>w</a:t>
            </a:r>
            <a:r>
              <a:rPr lang="en-US" altLang="zh-CN" baseline="-25000" dirty="0" err="1"/>
              <a:t>i</a:t>
            </a:r>
            <a:r>
              <a:rPr lang="en-US" altLang="zh-CN" baseline="-25000" dirty="0"/>
              <a:t> </a:t>
            </a:r>
            <a:r>
              <a:rPr lang="zh-CN" altLang="en-US" dirty="0"/>
              <a:t>时，</a:t>
            </a:r>
            <a:r>
              <a:rPr lang="en-US" altLang="zh-CN" dirty="0"/>
              <a:t>F(m)=F(m-</a:t>
            </a:r>
            <a:r>
              <a:rPr lang="en-US" altLang="zh-CN" dirty="0" err="1"/>
              <a:t>w</a:t>
            </a:r>
            <a:r>
              <a:rPr lang="en-US" altLang="zh-CN" baseline="-25000" dirty="0" err="1"/>
              <a:t>i</a:t>
            </a:r>
            <a:r>
              <a:rPr lang="en-US" altLang="zh-CN" dirty="0"/>
              <a:t>)+1; </a:t>
            </a:r>
            <a:r>
              <a:rPr lang="zh-CN" altLang="en-US" dirty="0"/>
              <a:t>当 </a:t>
            </a:r>
            <a:r>
              <a:rPr lang="en-US" altLang="zh-CN" dirty="0"/>
              <a:t>m=0</a:t>
            </a:r>
            <a:r>
              <a:rPr lang="zh-CN" altLang="en-US" dirty="0"/>
              <a:t>时，</a:t>
            </a:r>
            <a:r>
              <a:rPr lang="en-US" altLang="zh-CN" dirty="0"/>
              <a:t>F(m)=0;</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使用贪心算法求解的</a:t>
            </a:r>
            <a:r>
              <a:rPr lang="zh-CN" altLang="en-US" dirty="0">
                <a:solidFill>
                  <a:srgbClr val="FF0000"/>
                </a:solidFill>
                <a:latin typeface="宋体" panose="02010600030101010101" pitchFamily="2" charset="-122"/>
                <a:ea typeface="宋体" panose="02010600030101010101" pitchFamily="2" charset="-122"/>
              </a:rPr>
              <a:t>关键</a:t>
            </a:r>
            <a:r>
              <a:rPr lang="en-US" altLang="zh-CN" dirty="0">
                <a:solidFill>
                  <a:srgbClr val="FF0000"/>
                </a:solidFill>
                <a:latin typeface="宋体" panose="02010600030101010101" pitchFamily="2" charset="-122"/>
                <a:ea typeface="宋体" panose="02010600030101010101" pitchFamily="2" charset="-122"/>
              </a:rPr>
              <a:t>:</a:t>
            </a:r>
            <a:r>
              <a:rPr lang="en-US" altLang="zh-CN" baseline="0" dirty="0">
                <a:solidFill>
                  <a:srgbClr val="FF0000"/>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选取适当的能够得到问题最优解的</a:t>
            </a:r>
            <a:r>
              <a:rPr lang="zh-CN" altLang="en-US" dirty="0">
                <a:solidFill>
                  <a:srgbClr val="FF0000"/>
                </a:solidFill>
                <a:latin typeface="宋体" panose="02010600030101010101" pitchFamily="2" charset="-122"/>
                <a:ea typeface="宋体" panose="02010600030101010101" pitchFamily="2" charset="-122"/>
              </a:rPr>
              <a:t>度量标准</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C00000"/>
                </a:solidFill>
              </a:rPr>
              <a:t>在设计贪婪算法时，困难在于证明所设计的算法就是解这个问题的最优算法。</a:t>
            </a:r>
            <a:endParaRPr lang="zh-CN" altLang="en-US"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68</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69</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70</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71</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72</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73</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74</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75</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76</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a:t>
            </a:r>
            <a:r>
              <a:rPr lang="en-US" altLang="zh-CN" sz="1200" dirty="0"/>
              <a:t>1</a:t>
            </a:r>
            <a:r>
              <a:rPr lang="zh-CN" altLang="en-US" sz="1200" dirty="0"/>
              <a:t>）从问题的某个初始解出发。</a:t>
            </a:r>
          </a:p>
          <a:p>
            <a:r>
              <a:rPr lang="zh-CN" altLang="en-US" sz="1200" dirty="0"/>
              <a:t>（</a:t>
            </a:r>
            <a:r>
              <a:rPr lang="en-US" altLang="zh-CN" sz="1200" dirty="0"/>
              <a:t>2</a:t>
            </a:r>
            <a:r>
              <a:rPr lang="zh-CN" altLang="en-US" sz="1200" dirty="0"/>
              <a:t>）采用循环语句，当可以向求解目标前进一步时，就根据局部最优策略，得到一个部分解，缩小问题的范围或规模。</a:t>
            </a:r>
          </a:p>
          <a:p>
            <a:r>
              <a:rPr lang="zh-CN" altLang="en-US" sz="1200" dirty="0"/>
              <a:t>（</a:t>
            </a:r>
            <a:r>
              <a:rPr lang="en-US" altLang="zh-CN" sz="1200" dirty="0"/>
              <a:t>3</a:t>
            </a:r>
            <a:r>
              <a:rPr lang="zh-CN" altLang="en-US" sz="1200" dirty="0"/>
              <a:t>）将所有部分解综合起来，得到问题的最终解。</a:t>
            </a:r>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每一步总是选择一个使剩下的数最小的数字删除，即按高位到低位的顺序搜索，若各位数字递增，则删除最后一个数字；否则删除第一个递减区间的首字符，这样删一位便形成了一个新的数字串。然后回到串首，按上述规则再删除下一个数字。</a:t>
            </a:r>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椭圆 1"/>
          <p:cNvSpPr/>
          <p:nvPr userDrawn="1"/>
        </p:nvSpPr>
        <p:spPr>
          <a:xfrm>
            <a:off x="4097014" y="3317275"/>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userDrawn="1"/>
        </p:nvSpPr>
        <p:spPr>
          <a:xfrm>
            <a:off x="328181" y="2265414"/>
            <a:ext cx="2349834" cy="2349834"/>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3009034" y="2320039"/>
            <a:ext cx="1451756" cy="145175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4460793" y="1265749"/>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810367" y="4312508"/>
            <a:ext cx="605481" cy="605481"/>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3452841" y="745011"/>
            <a:ext cx="605481" cy="605481"/>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1816448" y="1305698"/>
            <a:ext cx="560172" cy="560172"/>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223323" y="1326291"/>
            <a:ext cx="308919" cy="308919"/>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5676512" y="-1"/>
            <a:ext cx="6515488" cy="6858001"/>
            <a:chOff x="5676512" y="-1"/>
            <a:chExt cx="6515488" cy="6858001"/>
          </a:xfrm>
        </p:grpSpPr>
        <p:sp>
          <p:nvSpPr>
            <p:cNvPr id="11" name="椭圆 10"/>
            <p:cNvSpPr/>
            <p:nvPr userDrawn="1"/>
          </p:nvSpPr>
          <p:spPr>
            <a:xfrm>
              <a:off x="5676512" y="-1"/>
              <a:ext cx="314050"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818561" y="0"/>
              <a:ext cx="6373439" cy="6858000"/>
            </a:xfrm>
            <a:prstGeom prst="rect">
              <a:avLst/>
            </a:prstGeom>
            <a:solidFill>
              <a:srgbClr val="F5F5F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style.rotation</p:attrName>
                                        </p:attrNameLst>
                                      </p:cBhvr>
                                      <p:tavLst>
                                        <p:tav tm="0">
                                          <p:val>
                                            <p:fltVal val="360"/>
                                          </p:val>
                                        </p:tav>
                                        <p:tav tm="100000">
                                          <p:val>
                                            <p:fltVal val="0"/>
                                          </p:val>
                                        </p:tav>
                                      </p:tavLst>
                                    </p:anim>
                                    <p:animEffect transition="in" filter="fade">
                                      <p:cBhvr>
                                        <p:cTn id="22" dur="500"/>
                                        <p:tgtEl>
                                          <p:spTgt spid="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par>
                                <p:cTn id="29" presetID="49" presetClass="entr" presetSubtype="0" decel="100000" fill="hold" grpId="0" nodeType="with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 calcmode="lin" valueType="num">
                                      <p:cBhvr>
                                        <p:cTn id="33" dur="500" fill="hold"/>
                                        <p:tgtEl>
                                          <p:spTgt spid="5"/>
                                        </p:tgtEl>
                                        <p:attrNameLst>
                                          <p:attrName>style.rotation</p:attrName>
                                        </p:attrNameLst>
                                      </p:cBhvr>
                                      <p:tavLst>
                                        <p:tav tm="0">
                                          <p:val>
                                            <p:fltVal val="360"/>
                                          </p:val>
                                        </p:tav>
                                        <p:tav tm="100000">
                                          <p:val>
                                            <p:fltVal val="0"/>
                                          </p:val>
                                        </p:tav>
                                      </p:tavLst>
                                    </p:anim>
                                    <p:animEffect transition="in" filter="fade">
                                      <p:cBhvr>
                                        <p:cTn id="34" dur="500"/>
                                        <p:tgtEl>
                                          <p:spTgt spid="5"/>
                                        </p:tgtEl>
                                      </p:cBhvr>
                                    </p:animEffect>
                                  </p:childTnLst>
                                </p:cTn>
                              </p:par>
                              <p:par>
                                <p:cTn id="35" presetID="49" presetClass="entr" presetSubtype="0" decel="100000" fill="hold" grpId="0" nodeType="withEffect">
                                  <p:stCondLst>
                                    <p:cond delay="25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 calcmode="lin" valueType="num">
                                      <p:cBhvr>
                                        <p:cTn id="39" dur="500" fill="hold"/>
                                        <p:tgtEl>
                                          <p:spTgt spid="2"/>
                                        </p:tgtEl>
                                        <p:attrNameLst>
                                          <p:attrName>style.rotation</p:attrName>
                                        </p:attrNameLst>
                                      </p:cBhvr>
                                      <p:tavLst>
                                        <p:tav tm="0">
                                          <p:val>
                                            <p:fltVal val="360"/>
                                          </p:val>
                                        </p:tav>
                                        <p:tav tm="100000">
                                          <p:val>
                                            <p:fltVal val="0"/>
                                          </p:val>
                                        </p:tav>
                                      </p:tavLst>
                                    </p:anim>
                                    <p:animEffect transition="in" filter="fade">
                                      <p:cBhvr>
                                        <p:cTn id="40" dur="500"/>
                                        <p:tgtEl>
                                          <p:spTgt spid="2"/>
                                        </p:tgtEl>
                                      </p:cBhvr>
                                    </p:animEffect>
                                  </p:childTnLst>
                                </p:cTn>
                              </p:par>
                              <p:par>
                                <p:cTn id="41" presetID="49" presetClass="entr" presetSubtype="0" decel="100000" fill="hold" grpId="0" nodeType="withEffect">
                                  <p:stCondLst>
                                    <p:cond delay="50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 calcmode="lin" valueType="num">
                                      <p:cBhvr>
                                        <p:cTn id="45" dur="500" fill="hold"/>
                                        <p:tgtEl>
                                          <p:spTgt spid="7"/>
                                        </p:tgtEl>
                                        <p:attrNameLst>
                                          <p:attrName>style.rotation</p:attrName>
                                        </p:attrNameLst>
                                      </p:cBhvr>
                                      <p:tavLst>
                                        <p:tav tm="0">
                                          <p:val>
                                            <p:fltVal val="360"/>
                                          </p:val>
                                        </p:tav>
                                        <p:tav tm="100000">
                                          <p:val>
                                            <p:fltVal val="0"/>
                                          </p:val>
                                        </p:tav>
                                      </p:tavLst>
                                    </p:anim>
                                    <p:animEffect transition="in" filter="fade">
                                      <p:cBhvr>
                                        <p:cTn id="46" dur="500"/>
                                        <p:tgtEl>
                                          <p:spTgt spid="7"/>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 calcmode="lin" valueType="num">
                                      <p:cBhvr>
                                        <p:cTn id="51" dur="500" fill="hold"/>
                                        <p:tgtEl>
                                          <p:spTgt spid="6"/>
                                        </p:tgtEl>
                                        <p:attrNameLst>
                                          <p:attrName>style.rotation</p:attrName>
                                        </p:attrNameLst>
                                      </p:cBhvr>
                                      <p:tavLst>
                                        <p:tav tm="0">
                                          <p:val>
                                            <p:fltVal val="360"/>
                                          </p:val>
                                        </p:tav>
                                        <p:tav tm="100000">
                                          <p:val>
                                            <p:fltVal val="0"/>
                                          </p:val>
                                        </p:tav>
                                      </p:tavLst>
                                    </p:anim>
                                    <p:animEffect transition="in" filter="fade">
                                      <p:cBhvr>
                                        <p:cTn id="52" dur="500"/>
                                        <p:tgtEl>
                                          <p:spTgt spid="6"/>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grpSp>
        <p:nvGrpSpPr>
          <p:cNvPr id="31" name="组合 30"/>
          <p:cNvGrpSpPr/>
          <p:nvPr userDrawn="1"/>
        </p:nvGrpSpPr>
        <p:grpSpPr>
          <a:xfrm>
            <a:off x="-523858" y="1667004"/>
            <a:ext cx="13294580" cy="3490818"/>
            <a:chOff x="-523858" y="1667004"/>
            <a:chExt cx="13294580" cy="3490818"/>
          </a:xfrm>
        </p:grpSpPr>
        <p:sp>
          <p:nvSpPr>
            <p:cNvPr id="14" name="椭圆 13"/>
            <p:cNvSpPr/>
            <p:nvPr userDrawn="1"/>
          </p:nvSpPr>
          <p:spPr>
            <a:xfrm flipH="1">
              <a:off x="8799867" y="3726656"/>
              <a:ext cx="1431166" cy="1431166"/>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flipH="1">
              <a:off x="10945174" y="2881355"/>
              <a:ext cx="1825548" cy="1825548"/>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flipH="1">
              <a:off x="9948422" y="2901495"/>
              <a:ext cx="1127846" cy="112784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flipH="1">
              <a:off x="8114864" y="2132858"/>
              <a:ext cx="1833556" cy="1833555"/>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flipH="1">
              <a:off x="9727162" y="1700178"/>
              <a:ext cx="470388" cy="47038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flipH="1">
              <a:off x="11033649" y="2135767"/>
              <a:ext cx="435189" cy="435189"/>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flipH="1">
              <a:off x="11689633" y="2151765"/>
              <a:ext cx="239994" cy="239994"/>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2015831" y="3693482"/>
              <a:ext cx="1431166" cy="1431166"/>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523858" y="2848181"/>
              <a:ext cx="1825548" cy="1825548"/>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1170596" y="2868321"/>
              <a:ext cx="1127846" cy="112784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2298444" y="2099684"/>
              <a:ext cx="1833556" cy="1833555"/>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2049314" y="1667004"/>
              <a:ext cx="470388" cy="47038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778026" y="2102593"/>
              <a:ext cx="435189" cy="435189"/>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nvSpPr>
          <p:spPr>
            <a:xfrm>
              <a:off x="317237" y="2118591"/>
              <a:ext cx="239994" cy="239994"/>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userDrawn="1"/>
        </p:nvGrpSpPr>
        <p:grpSpPr>
          <a:xfrm>
            <a:off x="3193947" y="-152399"/>
            <a:ext cx="5804106" cy="7162798"/>
            <a:chOff x="3193947" y="-152399"/>
            <a:chExt cx="5804106" cy="7162798"/>
          </a:xfrm>
        </p:grpSpPr>
        <p:grpSp>
          <p:nvGrpSpPr>
            <p:cNvPr id="12" name="组合 11"/>
            <p:cNvGrpSpPr/>
            <p:nvPr userDrawn="1"/>
          </p:nvGrpSpPr>
          <p:grpSpPr>
            <a:xfrm>
              <a:off x="3193947" y="-152399"/>
              <a:ext cx="5804106" cy="7162798"/>
              <a:chOff x="3193947" y="-1"/>
              <a:chExt cx="5804106" cy="6858001"/>
            </a:xfrm>
          </p:grpSpPr>
          <p:sp>
            <p:nvSpPr>
              <p:cNvPr id="11" name="椭圆 10"/>
              <p:cNvSpPr/>
              <p:nvPr userDrawn="1"/>
            </p:nvSpPr>
            <p:spPr>
              <a:xfrm>
                <a:off x="3193947" y="-1"/>
                <a:ext cx="178966"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nvSpPr>
            <p:spPr>
              <a:xfrm>
                <a:off x="8819087" y="-1"/>
                <a:ext cx="178966"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userDrawn="1"/>
          </p:nvSpPr>
          <p:spPr>
            <a:xfrm>
              <a:off x="3274948" y="0"/>
              <a:ext cx="5642104" cy="6858000"/>
            </a:xfrm>
            <a:prstGeom prst="rect">
              <a:avLst/>
            </a:pr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p:cNvSpPr/>
          <p:nvPr userDrawn="1"/>
        </p:nvSpPr>
        <p:spPr>
          <a:xfrm>
            <a:off x="-1" y="0"/>
            <a:ext cx="12192001" cy="6864022"/>
          </a:xfrm>
          <a:prstGeom prst="rect">
            <a:avLst/>
          </a:prstGeom>
          <a:blipFill dpi="0" rotWithShape="1">
            <a:blip r:embed="rId2">
              <a:alphaModFix amt="75000"/>
              <a:extLst>
                <a:ext uri="{28A0092B-C50C-407E-A947-70E740481C1C}">
                  <a14:useLocalDpi xmlns:a14="http://schemas.microsoft.com/office/drawing/2010/main" val="0"/>
                </a:ext>
              </a:extLst>
            </a:blip>
            <a:srcRect/>
            <a:stretch>
              <a:fillRect l="-10000" t="-15000" r="-10000" b="-2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1584214" y="6276829"/>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5"/>
          <p:cNvSpPr txBox="1"/>
          <p:nvPr userDrawn="1"/>
        </p:nvSpPr>
        <p:spPr>
          <a:xfrm>
            <a:off x="11387874" y="6421845"/>
            <a:ext cx="961584" cy="315449"/>
          </a:xfrm>
          <a:prstGeom prst="rect">
            <a:avLst/>
          </a:prstGeom>
          <a:noFill/>
        </p:spPr>
        <p:txBody>
          <a:bodyPr wrap="square" lIns="68558" tIns="34279" rIns="68558" bIns="34279" rtlCol="0">
            <a:spAutoFit/>
          </a:bodyPr>
          <a:lstStyle/>
          <a:p>
            <a:pPr algn="ctr"/>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椭圆 9"/>
          <p:cNvSpPr/>
          <p:nvPr userDrawn="1"/>
        </p:nvSpPr>
        <p:spPr>
          <a:xfrm>
            <a:off x="-302741" y="-302741"/>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04313" y="-36576"/>
            <a:ext cx="349448" cy="349448"/>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29589" y="658367"/>
            <a:ext cx="243673" cy="243673"/>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31" name="矩形 30"/>
          <p:cNvSpPr/>
          <p:nvPr userDrawn="1"/>
        </p:nvSpPr>
        <p:spPr>
          <a:xfrm>
            <a:off x="-1" y="0"/>
            <a:ext cx="12192001" cy="6864022"/>
          </a:xfrm>
          <a:prstGeom prst="rect">
            <a:avLst/>
          </a:prstGeom>
          <a:blipFill dpi="0" rotWithShape="1">
            <a:blip r:embed="rId2">
              <a:alphaModFix amt="75000"/>
              <a:extLst>
                <a:ext uri="{28A0092B-C50C-407E-A947-70E740481C1C}">
                  <a14:useLocalDpi xmlns:a14="http://schemas.microsoft.com/office/drawing/2010/main" val="0"/>
                </a:ext>
              </a:extLst>
            </a:blip>
            <a:srcRect/>
            <a:stretch>
              <a:fillRect l="-10000" t="-15000" r="-10000" b="-2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11584214" y="6276829"/>
            <a:ext cx="605481" cy="605481"/>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5"/>
          <p:cNvSpPr txBox="1"/>
          <p:nvPr userDrawn="1"/>
        </p:nvSpPr>
        <p:spPr>
          <a:xfrm>
            <a:off x="11387874" y="6421845"/>
            <a:ext cx="961584" cy="315449"/>
          </a:xfrm>
          <a:prstGeom prst="rect">
            <a:avLst/>
          </a:prstGeom>
          <a:noFill/>
        </p:spPr>
        <p:txBody>
          <a:bodyPr wrap="square" lIns="68558" tIns="34279" rIns="68558" bIns="34279" rtlCol="0">
            <a:spAutoFit/>
          </a:bodyPr>
          <a:lstStyle/>
          <a:p>
            <a:pPr algn="ctr"/>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椭圆 11"/>
          <p:cNvSpPr/>
          <p:nvPr userDrawn="1"/>
        </p:nvSpPr>
        <p:spPr>
          <a:xfrm>
            <a:off x="-302741" y="-302741"/>
            <a:ext cx="605481" cy="605481"/>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367467" y="32084"/>
            <a:ext cx="349448" cy="349448"/>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2476" y="615613"/>
            <a:ext cx="243673" cy="243673"/>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wav"/><Relationship Id="rId2" Type="http://schemas.microsoft.com/office/2007/relationships/media" Target="../media/media1.wav"/><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3.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25292" y="2612894"/>
            <a:ext cx="8223193" cy="646331"/>
          </a:xfrm>
          <a:prstGeom prst="rect">
            <a:avLst/>
          </a:prstGeom>
          <a:noFill/>
        </p:spPr>
        <p:txBody>
          <a:bodyPr wrap="square" rtlCol="0">
            <a:spAutoFit/>
          </a:bodyPr>
          <a:lstStyle/>
          <a:p>
            <a:pPr algn="ctr"/>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3600" b="1" spc="3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章：贪婪算法</a:t>
            </a:r>
          </a:p>
        </p:txBody>
      </p:sp>
      <p:sp>
        <p:nvSpPr>
          <p:cNvPr id="7" name="文本框 6"/>
          <p:cNvSpPr txBox="1"/>
          <p:nvPr/>
        </p:nvSpPr>
        <p:spPr>
          <a:xfrm>
            <a:off x="6604890" y="3790222"/>
            <a:ext cx="4295623" cy="825419"/>
          </a:xfrm>
          <a:prstGeom prst="rect">
            <a:avLst/>
          </a:prstGeom>
          <a:noFill/>
        </p:spPr>
        <p:txBody>
          <a:bodyPr wrap="square" rtlCol="0">
            <a:spAutoFit/>
          </a:bodyPr>
          <a:lstStyle/>
          <a:p>
            <a:pPr>
              <a:lnSpc>
                <a:spcPct val="150000"/>
              </a:lnSpc>
            </a:pP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讲课人：曾波</a:t>
            </a:r>
            <a:endPar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 name="清新舒缓_Cookie &amp; Choco_自定义转码_纯音频输出">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5918572" y="6986349"/>
            <a:ext cx="609600" cy="609600"/>
          </a:xfrm>
          <a:prstGeom prst="rect">
            <a:avLst/>
          </a:prstGeom>
        </p:spPr>
      </p:pic>
      <p:sp>
        <p:nvSpPr>
          <p:cNvPr id="27" name="椭圆 26"/>
          <p:cNvSpPr/>
          <p:nvPr/>
        </p:nvSpPr>
        <p:spPr>
          <a:xfrm>
            <a:off x="1291487" y="3936444"/>
            <a:ext cx="605481" cy="605481"/>
          </a:xfrm>
          <a:prstGeom prst="ellipse">
            <a:avLst/>
          </a:prstGeom>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050004" y="975101"/>
            <a:ext cx="575289" cy="575289"/>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417248" y="1084524"/>
            <a:ext cx="560172" cy="560172"/>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17909" y="1027796"/>
            <a:ext cx="308919" cy="308919"/>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42824" y="1495250"/>
            <a:ext cx="2372497" cy="2372497"/>
            <a:chOff x="3249826" y="1495250"/>
            <a:chExt cx="2372497" cy="2372497"/>
          </a:xfrm>
        </p:grpSpPr>
        <p:sp>
          <p:nvSpPr>
            <p:cNvPr id="24" name="椭圆 23"/>
            <p:cNvSpPr/>
            <p:nvPr/>
          </p:nvSpPr>
          <p:spPr>
            <a:xfrm>
              <a:off x="3249826" y="1495250"/>
              <a:ext cx="2372497" cy="2372497"/>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574528" y="2337371"/>
              <a:ext cx="1723093" cy="688256"/>
            </a:xfrm>
            <a:prstGeom prst="rect">
              <a:avLst/>
            </a:prstGeom>
            <a:noFill/>
            <a:effectLst>
              <a:innerShdw dist="63500" dir="13500000">
                <a:prstClr val="black">
                  <a:alpha val="50000"/>
                </a:prstClr>
              </a:innerShdw>
            </a:effectLst>
          </p:spPr>
          <p:txBody>
            <a:bodyPr wrap="square" lIns="90000" tIns="36000" rIns="90000" bIns="36000" rtlCol="0" anchor="ctr">
              <a:spAutoFit/>
            </a:bodyPr>
            <a:lstStyle/>
            <a:p>
              <a:pPr algn="ctr"/>
              <a:r>
                <a:rPr lang="zh-CN" altLang="en-US" sz="4000" b="1" dirty="0">
                  <a:solidFill>
                    <a:schemeClr val="bg1"/>
                  </a:solidFill>
                  <a:effectLst>
                    <a:innerShdw blurRad="101600" dist="50800" dir="13500000">
                      <a:prstClr val="black">
                        <a:alpha val="53000"/>
                      </a:prstClr>
                    </a:innerShdw>
                  </a:effectLst>
                </a:rPr>
                <a:t>算法</a:t>
              </a:r>
            </a:p>
          </p:txBody>
        </p:sp>
      </p:grpSp>
      <p:grpSp>
        <p:nvGrpSpPr>
          <p:cNvPr id="37" name="组合 36"/>
          <p:cNvGrpSpPr/>
          <p:nvPr/>
        </p:nvGrpSpPr>
        <p:grpSpPr>
          <a:xfrm>
            <a:off x="2063423" y="893115"/>
            <a:ext cx="1900578" cy="1900578"/>
            <a:chOff x="5170425" y="893115"/>
            <a:chExt cx="1900578" cy="1900578"/>
          </a:xfrm>
        </p:grpSpPr>
        <p:sp>
          <p:nvSpPr>
            <p:cNvPr id="25" name="椭圆 24"/>
            <p:cNvSpPr/>
            <p:nvPr/>
          </p:nvSpPr>
          <p:spPr>
            <a:xfrm>
              <a:off x="5170425" y="893115"/>
              <a:ext cx="1900578" cy="190057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446674" y="1638603"/>
              <a:ext cx="1245455"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设计</a:t>
              </a:r>
            </a:p>
          </p:txBody>
        </p:sp>
      </p:grpSp>
      <p:grpSp>
        <p:nvGrpSpPr>
          <p:cNvPr id="38" name="组合 37"/>
          <p:cNvGrpSpPr/>
          <p:nvPr/>
        </p:nvGrpSpPr>
        <p:grpSpPr>
          <a:xfrm>
            <a:off x="2039070" y="2830234"/>
            <a:ext cx="1842188" cy="1842188"/>
            <a:chOff x="5146072" y="2830234"/>
            <a:chExt cx="1842188" cy="1842188"/>
          </a:xfrm>
        </p:grpSpPr>
        <p:sp>
          <p:nvSpPr>
            <p:cNvPr id="23" name="椭圆 22"/>
            <p:cNvSpPr/>
            <p:nvPr/>
          </p:nvSpPr>
          <p:spPr>
            <a:xfrm>
              <a:off x="5146072" y="2830234"/>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427007" y="3390791"/>
              <a:ext cx="1245455"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分析</a:t>
              </a:r>
            </a:p>
          </p:txBody>
        </p:sp>
      </p:grpSp>
      <p:grpSp>
        <p:nvGrpSpPr>
          <p:cNvPr id="39" name="组合 38"/>
          <p:cNvGrpSpPr/>
          <p:nvPr/>
        </p:nvGrpSpPr>
        <p:grpSpPr>
          <a:xfrm>
            <a:off x="3405006" y="1602184"/>
            <a:ext cx="2360141" cy="2360141"/>
            <a:chOff x="6512008" y="1602184"/>
            <a:chExt cx="2360141" cy="2360141"/>
          </a:xfrm>
        </p:grpSpPr>
        <p:sp>
          <p:nvSpPr>
            <p:cNvPr id="26" name="椭圆 25"/>
            <p:cNvSpPr/>
            <p:nvPr/>
          </p:nvSpPr>
          <p:spPr>
            <a:xfrm>
              <a:off x="6512008" y="1602184"/>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500"/>
            </a:p>
          </p:txBody>
        </p:sp>
        <p:sp>
          <p:nvSpPr>
            <p:cNvPr id="34" name="文本框 33"/>
            <p:cNvSpPr txBox="1"/>
            <p:nvPr/>
          </p:nvSpPr>
          <p:spPr>
            <a:xfrm>
              <a:off x="6975261" y="2398925"/>
              <a:ext cx="1514067"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与</a:t>
              </a:r>
              <a:endParaRPr lang="en-US" altLang="zh-CN" sz="4000" b="1" dirty="0">
                <a:solidFill>
                  <a:schemeClr val="bg1"/>
                </a:solidFill>
                <a:effectLst>
                  <a:innerShdw blurRad="101600" dist="50800" dir="13500000">
                    <a:prstClr val="black">
                      <a:alpha val="53000"/>
                    </a:prstClr>
                  </a:innerShdw>
                </a:effectLst>
              </a:endParaRPr>
            </a:p>
          </p:txBody>
        </p:sp>
      </p:grpSp>
      <p:sp>
        <p:nvSpPr>
          <p:cNvPr id="35" name="斜纹 34"/>
          <p:cNvSpPr/>
          <p:nvPr/>
        </p:nvSpPr>
        <p:spPr>
          <a:xfrm flipH="1" flipV="1">
            <a:off x="9663334" y="4329332"/>
            <a:ext cx="2528666" cy="2528668"/>
          </a:xfrm>
          <a:prstGeom prst="diagStripe">
            <a:avLst>
              <a:gd name="adj" fmla="val 5420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rot="-2700000">
            <a:off x="10451330" y="5704599"/>
            <a:ext cx="1569661" cy="375809"/>
          </a:xfrm>
          <a:prstGeom prst="rect">
            <a:avLst/>
          </a:prstGeom>
          <a:noFill/>
        </p:spPr>
        <p:txBody>
          <a:bodyPr wrap="none" rtlCol="0">
            <a:spAutoFit/>
          </a:bodyPr>
          <a:lstStyle>
            <a:defPPr>
              <a:defRPr lang="zh-CN"/>
            </a:defPPr>
            <a:lvl1pPr>
              <a:defRPr sz="2800">
                <a:solidFill>
                  <a:schemeClr val="bg1"/>
                </a:solidFill>
                <a:effectLst>
                  <a:glow rad="241300">
                    <a:srgbClr val="2C83AA">
                      <a:alpha val="30000"/>
                    </a:srgbClr>
                  </a:glow>
                </a:effectLst>
                <a:latin typeface="方正正大黑简体" panose="02000000000000000000" pitchFamily="2" charset="-122"/>
                <a:ea typeface="方正正大黑简体" panose="02000000000000000000" pitchFamily="2" charset="-122"/>
              </a:defRPr>
            </a:lvl1pPr>
          </a:lstStyle>
          <a:p>
            <a:pPr algn="ctr">
              <a:lnSpc>
                <a:spcPct val="110000"/>
              </a:lnSpc>
            </a:pPr>
            <a:r>
              <a:rPr lang="zh-CN" altLang="en-US" sz="1800" b="1" dirty="0">
                <a:effectLst/>
                <a:latin typeface="微软雅黑" panose="020B0503020204020204" pitchFamily="34" charset="-122"/>
                <a:ea typeface="微软雅黑" panose="020B0503020204020204" pitchFamily="34" charset="-122"/>
              </a:rPr>
              <a:t>信息技术学院</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0"/>
                                        </p:tgtEl>
                                      </p:cBhvr>
                                    </p:cmd>
                                  </p:childTnLst>
                                </p:cTn>
                              </p:par>
                            </p:childTnLst>
                          </p:cTn>
                        </p:par>
                        <p:par>
                          <p:cTn id="7" fill="hold">
                            <p:stCondLst>
                              <p:cond delay="0"/>
                            </p:stCondLst>
                            <p:childTnLst>
                              <p:par>
                                <p:cTn id="8" presetID="2" presetClass="entr" presetSubtype="2"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500" fill="hold"/>
                                        <p:tgtEl>
                                          <p:spTgt spid="36"/>
                                        </p:tgtEl>
                                        <p:attrNameLst>
                                          <p:attrName>ppt_x</p:attrName>
                                        </p:attrNameLst>
                                      </p:cBhvr>
                                      <p:tavLst>
                                        <p:tav tm="0">
                                          <p:val>
                                            <p:strVal val="1+#ppt_w/2"/>
                                          </p:val>
                                        </p:tav>
                                        <p:tav tm="100000">
                                          <p:val>
                                            <p:strVal val="#ppt_x"/>
                                          </p:val>
                                        </p:tav>
                                      </p:tavLst>
                                    </p:anim>
                                    <p:anim calcmode="lin" valueType="num">
                                      <p:cBhvr additive="base">
                                        <p:cTn id="11" dur="500" fill="hold"/>
                                        <p:tgtEl>
                                          <p:spTgt spid="36"/>
                                        </p:tgtEl>
                                        <p:attrNameLst>
                                          <p:attrName>ppt_y</p:attrName>
                                        </p:attrNameLst>
                                      </p:cBhvr>
                                      <p:tavLst>
                                        <p:tav tm="0">
                                          <p:val>
                                            <p:strVal val="#ppt_y"/>
                                          </p:val>
                                        </p:tav>
                                        <p:tav tm="100000">
                                          <p:val>
                                            <p:strVal val="#ppt_y"/>
                                          </p:val>
                                        </p:tav>
                                      </p:tavLst>
                                    </p:anim>
                                  </p:childTnLst>
                                </p:cTn>
                              </p:par>
                              <p:par>
                                <p:cTn id="12" presetID="2" presetClass="entr" presetSubtype="6"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1+#ppt_w/2"/>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0-#ppt_w/2"/>
                                          </p:val>
                                        </p:tav>
                                        <p:tav tm="100000">
                                          <p:val>
                                            <p:strVal val="#ppt_x"/>
                                          </p:val>
                                        </p:tav>
                                      </p:tavLst>
                                    </p:anim>
                                    <p:anim calcmode="lin" valueType="num">
                                      <p:cBhvr additive="base">
                                        <p:cTn id="19" dur="500" fill="hold"/>
                                        <p:tgtEl>
                                          <p:spTgt spid="38"/>
                                        </p:tgtEl>
                                        <p:attrNameLst>
                                          <p:attrName>ppt_y</p:attrName>
                                        </p:attrNameLst>
                                      </p:cBhvr>
                                      <p:tavLst>
                                        <p:tav tm="0">
                                          <p:val>
                                            <p:strVal val="0-#ppt_h/2"/>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0-#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par>
                                <p:cTn id="24" presetID="2" presetClass="entr" presetSubtype="12" fill="hold" grpId="0"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600" fill="hold"/>
                                        <p:tgtEl>
                                          <p:spTgt spid="28"/>
                                        </p:tgtEl>
                                        <p:attrNameLst>
                                          <p:attrName>ppt_x</p:attrName>
                                        </p:attrNameLst>
                                      </p:cBhvr>
                                      <p:tavLst>
                                        <p:tav tm="0">
                                          <p:val>
                                            <p:strVal val="0-#ppt_w/2"/>
                                          </p:val>
                                        </p:tav>
                                        <p:tav tm="100000">
                                          <p:val>
                                            <p:strVal val="#ppt_x"/>
                                          </p:val>
                                        </p:tav>
                                      </p:tavLst>
                                    </p:anim>
                                    <p:anim calcmode="lin" valueType="num">
                                      <p:cBhvr additive="base">
                                        <p:cTn id="27" dur="6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600" fill="hold"/>
                                        <p:tgtEl>
                                          <p:spTgt spid="29"/>
                                        </p:tgtEl>
                                        <p:attrNameLst>
                                          <p:attrName>ppt_x</p:attrName>
                                        </p:attrNameLst>
                                      </p:cBhvr>
                                      <p:tavLst>
                                        <p:tav tm="0">
                                          <p:val>
                                            <p:strVal val="1+#ppt_w/2"/>
                                          </p:val>
                                        </p:tav>
                                        <p:tav tm="100000">
                                          <p:val>
                                            <p:strVal val="#ppt_x"/>
                                          </p:val>
                                        </p:tav>
                                      </p:tavLst>
                                    </p:anim>
                                    <p:anim calcmode="lin" valueType="num">
                                      <p:cBhvr additive="base">
                                        <p:cTn id="31" dur="6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600" fill="hold"/>
                                        <p:tgtEl>
                                          <p:spTgt spid="27"/>
                                        </p:tgtEl>
                                        <p:attrNameLst>
                                          <p:attrName>ppt_x</p:attrName>
                                        </p:attrNameLst>
                                      </p:cBhvr>
                                      <p:tavLst>
                                        <p:tav tm="0">
                                          <p:val>
                                            <p:strVal val="1+#ppt_w/2"/>
                                          </p:val>
                                        </p:tav>
                                        <p:tav tm="100000">
                                          <p:val>
                                            <p:strVal val="#ppt_x"/>
                                          </p:val>
                                        </p:tav>
                                      </p:tavLst>
                                    </p:anim>
                                    <p:anim calcmode="lin" valueType="num">
                                      <p:cBhvr additive="base">
                                        <p:cTn id="35" dur="600" fill="hold"/>
                                        <p:tgtEl>
                                          <p:spTgt spid="27"/>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5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600" fill="hold"/>
                                        <p:tgtEl>
                                          <p:spTgt spid="30"/>
                                        </p:tgtEl>
                                        <p:attrNameLst>
                                          <p:attrName>ppt_x</p:attrName>
                                        </p:attrNameLst>
                                      </p:cBhvr>
                                      <p:tavLst>
                                        <p:tav tm="0">
                                          <p:val>
                                            <p:strVal val="#ppt_x"/>
                                          </p:val>
                                        </p:tav>
                                        <p:tav tm="100000">
                                          <p:val>
                                            <p:strVal val="#ppt_x"/>
                                          </p:val>
                                        </p:tav>
                                      </p:tavLst>
                                    </p:anim>
                                    <p:anim calcmode="lin" valueType="num">
                                      <p:cBhvr additive="base">
                                        <p:cTn id="39" dur="6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38" presetClass="entr" presetSubtype="0" accel="50000" fill="hold" grpId="0" nodeType="afterEffect">
                                  <p:stCondLst>
                                    <p:cond delay="0"/>
                                  </p:stCondLst>
                                  <p:iterate type="lt">
                                    <p:tmPct val="24000"/>
                                  </p:iterate>
                                  <p:childTnLst>
                                    <p:set>
                                      <p:cBhvr>
                                        <p:cTn id="42" dur="1" fill="hold">
                                          <p:stCondLst>
                                            <p:cond delay="0"/>
                                          </p:stCondLst>
                                        </p:cTn>
                                        <p:tgtEl>
                                          <p:spTgt spid="6"/>
                                        </p:tgtEl>
                                        <p:attrNameLst>
                                          <p:attrName>style.visibility</p:attrName>
                                        </p:attrNameLst>
                                      </p:cBhvr>
                                      <p:to>
                                        <p:strVal val="visible"/>
                                      </p:to>
                                    </p:set>
                                    <p:set>
                                      <p:cBhvr>
                                        <p:cTn id="43" dur="341" fill="hold">
                                          <p:stCondLst>
                                            <p:cond delay="0"/>
                                          </p:stCondLst>
                                        </p:cTn>
                                        <p:tgtEl>
                                          <p:spTgt spid="6"/>
                                        </p:tgtEl>
                                        <p:attrNameLst>
                                          <p:attrName>style.rotation</p:attrName>
                                        </p:attrNameLst>
                                      </p:cBhvr>
                                      <p:to>
                                        <p:strVal val="-45.0"/>
                                      </p:to>
                                    </p:set>
                                    <p:anim calcmode="lin" valueType="num">
                                      <p:cBhvr>
                                        <p:cTn id="44" dur="341" fill="hold">
                                          <p:stCondLst>
                                            <p:cond delay="341"/>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45" dur="341"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46" dur="117" decel="50000" autoRev="1" fill="hold">
                                          <p:stCondLst>
                                            <p:cond delay="341"/>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47" dur="102" fill="hold">
                                          <p:stCondLst>
                                            <p:cond delay="648"/>
                                          </p:stCondLst>
                                        </p:cTn>
                                        <p:tgtEl>
                                          <p:spTgt spid="6"/>
                                        </p:tgtEl>
                                        <p:attrNameLst>
                                          <p:attrName>ppt_y</p:attrName>
                                        </p:attrNameLst>
                                      </p:cBhvr>
                                      <p:tavLst>
                                        <p:tav tm="0">
                                          <p:val>
                                            <p:strVal val="#ppt_y-(0.354*#ppt_w-0.172*#ppt_h)"/>
                                          </p:val>
                                        </p:tav>
                                        <p:tav tm="100000">
                                          <p:val>
                                            <p:strVal val="#ppt_y"/>
                                          </p:val>
                                        </p:tav>
                                      </p:tavLst>
                                    </p:anim>
                                  </p:childTnLst>
                                </p:cTn>
                              </p:par>
                            </p:childTnLst>
                          </p:cTn>
                        </p:par>
                        <p:par>
                          <p:cTn id="48" fill="hold">
                            <p:stCondLst>
                              <p:cond delay="3110"/>
                            </p:stCondLst>
                            <p:childTnLst>
                              <p:par>
                                <p:cTn id="49" presetID="1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p:tgtEl>
                                          <p:spTgt spid="7"/>
                                        </p:tgtEl>
                                        <p:attrNameLst>
                                          <p:attrName>ppt_y</p:attrName>
                                        </p:attrNameLst>
                                      </p:cBhvr>
                                      <p:tavLst>
                                        <p:tav tm="0">
                                          <p:val>
                                            <p:strVal val="#ppt_y-#ppt_h*1.125000"/>
                                          </p:val>
                                        </p:tav>
                                        <p:tav tm="100000">
                                          <p:val>
                                            <p:strVal val="#ppt_y"/>
                                          </p:val>
                                        </p:tav>
                                      </p:tavLst>
                                    </p:anim>
                                    <p:animEffect transition="in" filter="wipe(down)">
                                      <p:cBhvr>
                                        <p:cTn id="52" dur="500"/>
                                        <p:tgtEl>
                                          <p:spTgt spid="7"/>
                                        </p:tgtEl>
                                      </p:cBhvr>
                                    </p:animEffect>
                                  </p:childTnLst>
                                </p:cTn>
                              </p:par>
                            </p:childTnLst>
                          </p:cTn>
                        </p:par>
                        <p:par>
                          <p:cTn id="53" fill="hold">
                            <p:stCondLst>
                              <p:cond delay="3610"/>
                            </p:stCondLst>
                            <p:childTnLst>
                              <p:par>
                                <p:cTn id="54" presetID="22" presetClass="entr" presetSubtype="4"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childTnLst>
                          </p:cTn>
                        </p:par>
                        <p:par>
                          <p:cTn id="57" fill="hold">
                            <p:stCondLst>
                              <p:cond delay="4110"/>
                            </p:stCondLst>
                            <p:childTnLst>
                              <p:par>
                                <p:cTn id="58" presetID="2" presetClass="entr" presetSubtype="2" fill="hold" grpId="0" nodeType="afterEffect">
                                  <p:stCondLst>
                                    <p:cond delay="0"/>
                                  </p:stCondLst>
                                  <p:childTnLst>
                                    <p:set>
                                      <p:cBhvr>
                                        <p:cTn id="59" dur="1" fill="hold">
                                          <p:stCondLst>
                                            <p:cond delay="0"/>
                                          </p:stCondLst>
                                        </p:cTn>
                                        <p:tgtEl>
                                          <p:spTgt spid="8">
                                            <p:txEl>
                                              <p:pRg st="0" end="0"/>
                                            </p:txEl>
                                          </p:spTgt>
                                        </p:tgtEl>
                                        <p:attrNameLst>
                                          <p:attrName>style.visibility</p:attrName>
                                        </p:attrNameLst>
                                      </p:cBhvr>
                                      <p:to>
                                        <p:strVal val="visible"/>
                                      </p:to>
                                    </p:set>
                                    <p:anim calcmode="lin" valueType="num">
                                      <p:cBhvr additive="base">
                                        <p:cTn id="60" dur="2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61" dur="25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mute="1" numSld="999" showWhenStopped="0">
                <p:cTn id="62" repeatCount="indefinite" fill="hold" display="0">
                  <p:stCondLst>
                    <p:cond delay="indefinite"/>
                  </p:stCondLst>
                  <p:endCondLst>
                    <p:cond evt="onStopAudio" delay="0">
                      <p:tgtEl>
                        <p:sldTgt/>
                      </p:tgtEl>
                    </p:cond>
                  </p:endCondLst>
                </p:cTn>
                <p:tgtEl>
                  <p:spTgt spid="20"/>
                </p:tgtEl>
              </p:cMediaNode>
            </p:audio>
          </p:childTnLst>
        </p:cTn>
      </p:par>
    </p:tnLst>
    <p:bldLst>
      <p:bldP spid="6" grpId="0"/>
      <p:bldP spid="7" grpId="0"/>
      <p:bldP spid="27" grpId="0" animBg="1"/>
      <p:bldP spid="28" grpId="0" animBg="1"/>
      <p:bldP spid="29" grpId="0" animBg="1"/>
      <p:bldP spid="30" grpId="0" animBg="1"/>
      <p:bldP spid="35" grpId="0"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441814" y="1762948"/>
            <a:ext cx="1308371"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4.1</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2608943" y="3520560"/>
            <a:ext cx="7172960"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3600" dirty="0">
                <a:solidFill>
                  <a:schemeClr val="accent4"/>
                </a:solidFill>
                <a:effectLst>
                  <a:innerShdw blurRad="76200" dist="50800" dir="13500000">
                    <a:prstClr val="black">
                      <a:alpha val="50000"/>
                    </a:prstClr>
                  </a:innerShdw>
                </a:effectLst>
              </a:rPr>
              <a:t>可绝对贪婪问题</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350" fill="hold"/>
                                        <p:tgtEl>
                                          <p:spTgt spid="34"/>
                                        </p:tgtEl>
                                        <p:attrNameLst>
                                          <p:attrName>ppt_w</p:attrName>
                                        </p:attrNameLst>
                                      </p:cBhvr>
                                      <p:tavLst>
                                        <p:tav tm="0">
                                          <p:val>
                                            <p:strVal val="#ppt_w+.3"/>
                                          </p:val>
                                        </p:tav>
                                        <p:tav tm="100000">
                                          <p:val>
                                            <p:strVal val="#ppt_w"/>
                                          </p:val>
                                        </p:tav>
                                      </p:tavLst>
                                    </p:anim>
                                    <p:anim calcmode="lin" valueType="num">
                                      <p:cBhvr>
                                        <p:cTn id="8" dur="350" fill="hold"/>
                                        <p:tgtEl>
                                          <p:spTgt spid="34"/>
                                        </p:tgtEl>
                                        <p:attrNameLst>
                                          <p:attrName>ppt_h</p:attrName>
                                        </p:attrNameLst>
                                      </p:cBhvr>
                                      <p:tavLst>
                                        <p:tav tm="0">
                                          <p:val>
                                            <p:strVal val="#ppt_h"/>
                                          </p:val>
                                        </p:tav>
                                        <p:tav tm="100000">
                                          <p:val>
                                            <p:strVal val="#ppt_h"/>
                                          </p:val>
                                        </p:tav>
                                      </p:tavLst>
                                    </p:anim>
                                    <p:animEffect transition="in" filter="fade">
                                      <p:cBhvr>
                                        <p:cTn id="9" dur="35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25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25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13178" y="2269450"/>
              <a:ext cx="2140120" cy="1658873"/>
            </a:xfrm>
            <a:prstGeom prst="rect">
              <a:avLst/>
            </a:prstGeom>
            <a:noFill/>
          </p:spPr>
          <p:txBody>
            <a:bodyPr wrap="square" rtlCol="0">
              <a:spAutoFit/>
            </a:bodyPr>
            <a:lstStyle/>
            <a:p>
              <a:pPr>
                <a:lnSpc>
                  <a:spcPct val="120000"/>
                </a:lnSpc>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4-1】</a:t>
              </a:r>
              <a:r>
                <a:rPr lang="zh-CN" altLang="en-US" sz="2400" dirty="0">
                  <a:latin typeface="微软雅黑" pitchFamily="34" charset="-122"/>
                  <a:ea typeface="微软雅黑" pitchFamily="34" charset="-122"/>
                </a:rPr>
                <a:t>键盘输入一个高精度的正整数</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，去掉其中任意</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个数字后剩下的数字按原左右次序将组成一个新的正整数。编程对给定的</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，寻找一种方案使得剩下的数字组成的新数最小。</a:t>
              </a:r>
              <a:r>
                <a:rPr lang="zh-CN" altLang="zh-CN" sz="2400" dirty="0">
                  <a:latin typeface="微软雅黑" pitchFamily="34" charset="-122"/>
                  <a:ea typeface="微软雅黑" pitchFamily="34" charset="-122"/>
                </a:rPr>
                <a:t>输出应包括所去掉的数字的位置和组成的新的正整数（</a:t>
              </a:r>
              <a:r>
                <a:rPr lang="en-US" altLang="zh-CN" sz="2400" dirty="0">
                  <a:latin typeface="微软雅黑" pitchFamily="34" charset="-122"/>
                  <a:ea typeface="微软雅黑" pitchFamily="34" charset="-122"/>
                </a:rPr>
                <a:t>n</a:t>
              </a:r>
              <a:r>
                <a:rPr lang="zh-CN" altLang="zh-CN" sz="2400" dirty="0">
                  <a:latin typeface="微软雅黑" pitchFamily="34" charset="-122"/>
                  <a:ea typeface="微软雅黑" pitchFamily="34" charset="-122"/>
                </a:rPr>
                <a:t>不超过</a:t>
              </a:r>
              <a:r>
                <a:rPr lang="en-US" altLang="zh-CN" sz="2400" dirty="0">
                  <a:latin typeface="微软雅黑" pitchFamily="34" charset="-122"/>
                  <a:ea typeface="微软雅黑" pitchFamily="34" charset="-122"/>
                </a:rPr>
                <a:t>240</a:t>
              </a:r>
              <a:r>
                <a:rPr lang="zh-CN" altLang="zh-CN" sz="2400" dirty="0">
                  <a:latin typeface="微软雅黑" pitchFamily="34" charset="-122"/>
                  <a:ea typeface="微软雅黑" pitchFamily="34" charset="-122"/>
                </a:rPr>
                <a:t>位）。</a:t>
              </a:r>
              <a:endParaRPr lang="en-US" altLang="zh-CN" sz="2400" dirty="0">
                <a:latin typeface="微软雅黑" pitchFamily="34" charset="-122"/>
                <a:ea typeface="微软雅黑" pitchFamily="34" charset="-122"/>
              </a:endParaRPr>
            </a:p>
          </p:txBody>
        </p:sp>
      </p:gr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44413" y="3315962"/>
              <a:ext cx="2140120" cy="440039"/>
            </a:xfrm>
            <a:prstGeom prst="rect">
              <a:avLst/>
            </a:prstGeom>
            <a:noFill/>
          </p:spPr>
          <p:txBody>
            <a:bodyPr wrap="square" rtlCol="0">
              <a:spAutoFit/>
            </a:bodyPr>
            <a:lstStyle/>
            <a:p>
              <a:pPr marL="342900" indent="-342900">
                <a:lnSpc>
                  <a:spcPct val="120000"/>
                </a:lnSpc>
                <a:buFont typeface="Wingdings" panose="05000000000000000000" charset="0"/>
                <a:buChar char="n"/>
              </a:pPr>
              <a:endParaRPr lang="zh-CN" altLang="zh-CN" sz="2400" dirty="0"/>
            </a:p>
          </p:txBody>
        </p:sp>
      </p:gr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nvSpPr>
        <p:spPr>
          <a:xfrm>
            <a:off x="1594543" y="1955052"/>
            <a:ext cx="8963581" cy="1089529"/>
          </a:xfrm>
          <a:prstGeom prst="rect">
            <a:avLst/>
          </a:prstGeom>
          <a:ln>
            <a:solidFill>
              <a:srgbClr val="C00000"/>
            </a:solidFill>
          </a:ln>
        </p:spPr>
        <p:txBody>
          <a:bodyPr wrap="square">
            <a:spAutoFit/>
          </a:bodyPr>
          <a:lstStyle/>
          <a:p>
            <a:pPr>
              <a:lnSpc>
                <a:spcPct val="120000"/>
              </a:lnSpc>
            </a:pPr>
            <a:r>
              <a:rPr lang="en-US" altLang="zh-CN" dirty="0"/>
              <a:t>【</a:t>
            </a:r>
            <a:r>
              <a:rPr lang="zh-CN" altLang="en-US" dirty="0"/>
              <a:t>例</a:t>
            </a:r>
            <a:r>
              <a:rPr lang="en-US" altLang="zh-CN" dirty="0"/>
              <a:t>4-1】</a:t>
            </a:r>
            <a:r>
              <a:rPr lang="zh-CN" altLang="en-US" dirty="0"/>
              <a:t>键盘输入一个高精度的正整数</a:t>
            </a:r>
            <a:r>
              <a:rPr lang="en-US" altLang="zh-CN" dirty="0"/>
              <a:t>n</a:t>
            </a:r>
            <a:r>
              <a:rPr lang="zh-CN" altLang="en-US" dirty="0"/>
              <a:t>，去掉其中任意</a:t>
            </a:r>
            <a:r>
              <a:rPr lang="en-US" altLang="zh-CN" dirty="0"/>
              <a:t>s</a:t>
            </a:r>
            <a:r>
              <a:rPr lang="zh-CN" altLang="en-US" dirty="0"/>
              <a:t>个数字后剩下的数字按原左右次序将组成一个新的正整数。编程对给定的</a:t>
            </a:r>
            <a:r>
              <a:rPr lang="en-US" altLang="zh-CN" dirty="0"/>
              <a:t>n</a:t>
            </a:r>
            <a:r>
              <a:rPr lang="zh-CN" altLang="en-US" dirty="0"/>
              <a:t>和</a:t>
            </a:r>
            <a:r>
              <a:rPr lang="en-US" altLang="zh-CN" dirty="0"/>
              <a:t>s</a:t>
            </a:r>
            <a:r>
              <a:rPr lang="zh-CN" altLang="en-US" dirty="0"/>
              <a:t>，寻找一种方案使得剩下的数字组成的新数最小。</a:t>
            </a:r>
            <a:r>
              <a:rPr lang="zh-CN" altLang="zh-CN" dirty="0"/>
              <a:t>输出应包括所去掉的数字的位置和组成的新的正整数（</a:t>
            </a:r>
            <a:r>
              <a:rPr lang="en-US" altLang="zh-CN" dirty="0"/>
              <a:t>n</a:t>
            </a:r>
            <a:r>
              <a:rPr lang="zh-CN" altLang="zh-CN" dirty="0"/>
              <a:t>不超过</a:t>
            </a:r>
            <a:r>
              <a:rPr lang="en-US" altLang="zh-CN" dirty="0"/>
              <a:t>240</a:t>
            </a:r>
            <a:r>
              <a:rPr lang="zh-CN" altLang="zh-CN" dirty="0"/>
              <a:t>位）。</a:t>
            </a:r>
            <a:endParaRPr lang="en-US" altLang="zh-CN" dirty="0"/>
          </a:p>
        </p:txBody>
      </p:sp>
      <p:sp>
        <p:nvSpPr>
          <p:cNvPr id="4" name="矩形 3"/>
          <p:cNvSpPr/>
          <p:nvPr/>
        </p:nvSpPr>
        <p:spPr>
          <a:xfrm>
            <a:off x="1005208" y="3306686"/>
            <a:ext cx="10121704" cy="940514"/>
          </a:xfrm>
          <a:prstGeom prst="rect">
            <a:avLst/>
          </a:prstGeom>
        </p:spPr>
        <p:txBody>
          <a:bodyPr wrap="square">
            <a:spAutoFit/>
          </a:bodyPr>
          <a:lstStyle/>
          <a:p>
            <a:pPr marL="342900" lvl="0" indent="-342900">
              <a:lnSpc>
                <a:spcPct val="120000"/>
              </a:lnSpc>
              <a:buFont typeface="Wingdings" panose="05000000000000000000" charset="0"/>
              <a:buChar char="n"/>
            </a:pPr>
            <a:r>
              <a:rPr lang="zh-CN" altLang="zh-CN" sz="2400" dirty="0">
                <a:solidFill>
                  <a:srgbClr val="C00000"/>
                </a:solidFill>
              </a:rPr>
              <a:t>问题分析</a:t>
            </a:r>
            <a:r>
              <a:rPr lang="zh-CN" altLang="zh-CN" sz="2400" dirty="0">
                <a:solidFill>
                  <a:srgbClr val="000000"/>
                </a:solidFill>
              </a:rPr>
              <a:t>：</a:t>
            </a:r>
            <a:r>
              <a:rPr lang="zh-CN" altLang="zh-CN" sz="2400" dirty="0">
                <a:solidFill>
                  <a:srgbClr val="C00000"/>
                </a:solidFill>
              </a:rPr>
              <a:t>在位数固定的前提下，让高位的数字尽量小，其值就较小</a:t>
            </a:r>
            <a:r>
              <a:rPr lang="zh-CN" altLang="zh-CN" sz="2400" dirty="0">
                <a:solidFill>
                  <a:srgbClr val="000000"/>
                </a:solidFill>
              </a:rPr>
              <a:t>，此为本题的贪婪</a:t>
            </a:r>
            <a:r>
              <a:rPr lang="zh-CN" altLang="en-US" sz="2400" dirty="0">
                <a:solidFill>
                  <a:srgbClr val="000000"/>
                </a:solidFill>
              </a:rPr>
              <a:t>选择策略</a:t>
            </a:r>
            <a:r>
              <a:rPr lang="zh-CN" altLang="zh-CN" sz="2400" dirty="0">
                <a:solidFill>
                  <a:srgbClr val="000000"/>
                </a:solidFill>
              </a:rPr>
              <a:t>。</a:t>
            </a:r>
            <a:endParaRPr lang="zh-CN" altLang="en-US" sz="3200" b="1" dirty="0">
              <a:solidFill>
                <a:srgbClr val="90D04E"/>
              </a:solidFill>
            </a:endParaRPr>
          </a:p>
        </p:txBody>
      </p:sp>
      <p:sp>
        <p:nvSpPr>
          <p:cNvPr id="5" name="矩形 4"/>
          <p:cNvSpPr/>
          <p:nvPr/>
        </p:nvSpPr>
        <p:spPr>
          <a:xfrm>
            <a:off x="1005208" y="4443261"/>
            <a:ext cx="5147563" cy="461665"/>
          </a:xfrm>
          <a:prstGeom prst="rect">
            <a:avLst/>
          </a:prstGeom>
        </p:spPr>
        <p:txBody>
          <a:bodyPr wrap="none">
            <a:spAutoFit/>
          </a:bodyPr>
          <a:lstStyle/>
          <a:p>
            <a:pPr marL="342900" lvl="0" indent="-342900">
              <a:buFont typeface="Wingdings" pitchFamily="2" charset="2"/>
              <a:buChar char="n"/>
            </a:pPr>
            <a:r>
              <a:rPr lang="zh-CN" altLang="en-US" sz="2400" dirty="0">
                <a:latin typeface="微软雅黑" panose="020B0503020204020204" pitchFamily="34" charset="-122"/>
                <a:ea typeface="微软雅黑" panose="020B0503020204020204" pitchFamily="34" charset="-122"/>
              </a:rPr>
              <a:t>如何实现删除高位较大的数字呢？</a:t>
            </a:r>
            <a:endParaRPr lang="en-US" altLang="zh-CN" sz="2400" dirty="0">
              <a:latin typeface="微软雅黑" panose="020B0503020204020204" pitchFamily="34" charset="-122"/>
              <a:ea typeface="微软雅黑" panose="020B0503020204020204" pitchFamily="34" charset="-122"/>
            </a:endParaRPr>
          </a:p>
        </p:txBody>
      </p:sp>
      <p:sp>
        <p:nvSpPr>
          <p:cNvPr id="12" name="矩形 11"/>
          <p:cNvSpPr/>
          <p:nvPr/>
        </p:nvSpPr>
        <p:spPr>
          <a:xfrm>
            <a:off x="1403966" y="5045866"/>
            <a:ext cx="6032421" cy="461665"/>
          </a:xfrm>
          <a:prstGeom prst="rect">
            <a:avLst/>
          </a:prstGeom>
        </p:spPr>
        <p:txBody>
          <a:bodyPr wrap="none">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相邻两位比较若高位比低位大则删除高位。</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animBg="1"/>
      <p:bldP spid="5"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8"/>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32474" y="1875444"/>
            <a:ext cx="4707672" cy="461665"/>
          </a:xfrm>
          <a:prstGeom prst="rect">
            <a:avLst/>
          </a:prstGeom>
          <a:noFill/>
        </p:spPr>
        <p:txBody>
          <a:bodyPr wrap="square" rtlCol="0">
            <a:spAutoFit/>
          </a:bodyPr>
          <a:lstStyle/>
          <a:p>
            <a:endParaRPr lang="en-US" altLang="zh-CN" sz="2400" dirty="0">
              <a:latin typeface="微软雅黑" panose="020B0503020204020204" pitchFamily="34" charset="-122"/>
              <a:ea typeface="微软雅黑" panose="020B0503020204020204" pitchFamily="34" charset="-122"/>
            </a:endParaRPr>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3" name="矩形 2"/>
          <p:cNvSpPr/>
          <p:nvPr/>
        </p:nvSpPr>
        <p:spPr>
          <a:xfrm>
            <a:off x="855566" y="1955369"/>
            <a:ext cx="6814741" cy="4154984"/>
          </a:xfrm>
          <a:prstGeom prst="rect">
            <a:avLst/>
          </a:prstGeom>
        </p:spPr>
        <p:txBody>
          <a:bodyPr wrap="square">
            <a:spAutoFit/>
          </a:bodyPr>
          <a:lstStyle/>
          <a:p>
            <a:pPr lvl="0"/>
            <a:r>
              <a:rPr lang="zh-CN" altLang="en-US" sz="2400" dirty="0">
                <a:solidFill>
                  <a:srgbClr val="000000"/>
                </a:solidFill>
                <a:latin typeface="微软雅黑" panose="020B0503020204020204" pitchFamily="34" charset="-122"/>
                <a:ea typeface="微软雅黑" panose="020B0503020204020204" pitchFamily="34" charset="-122"/>
              </a:rPr>
              <a:t>下面采用“</a:t>
            </a:r>
            <a:r>
              <a:rPr lang="zh-CN" altLang="en-US" sz="2400" dirty="0">
                <a:solidFill>
                  <a:srgbClr val="C00000"/>
                </a:solidFill>
                <a:latin typeface="微软雅黑" panose="020B0503020204020204" pitchFamily="34" charset="-122"/>
                <a:ea typeface="微软雅黑" panose="020B0503020204020204" pitchFamily="34" charset="-122"/>
              </a:rPr>
              <a:t>枚举归纳</a:t>
            </a:r>
            <a:r>
              <a:rPr lang="zh-CN" altLang="en-US" sz="2400" dirty="0">
                <a:solidFill>
                  <a:srgbClr val="000000"/>
                </a:solidFill>
                <a:latin typeface="微软雅黑" panose="020B0503020204020204" pitchFamily="34" charset="-122"/>
                <a:ea typeface="微软雅黑" panose="020B0503020204020204" pitchFamily="34" charset="-122"/>
              </a:rPr>
              <a:t>”说明：</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lvl="0" indent="-342900">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rPr>
              <a:t>实例</a:t>
            </a:r>
            <a:r>
              <a:rPr lang="en-US" altLang="zh-CN" sz="2400" dirty="0">
                <a:solidFill>
                  <a:srgbClr val="000000"/>
                </a:solidFill>
                <a:latin typeface="微软雅黑" panose="020B0503020204020204" pitchFamily="34" charset="-122"/>
                <a:ea typeface="微软雅黑" panose="020B0503020204020204" pitchFamily="34" charset="-122"/>
              </a:rPr>
              <a:t>n1</a:t>
            </a:r>
            <a:r>
              <a:rPr lang="zh-CN" altLang="en-US" sz="2400" dirty="0">
                <a:solidFill>
                  <a:srgbClr val="000000"/>
                </a:solidFill>
                <a:latin typeface="微软雅黑" panose="020B0503020204020204" pitchFamily="34" charset="-122"/>
                <a:ea typeface="微软雅黑" panose="020B0503020204020204" pitchFamily="34" charset="-122"/>
              </a:rPr>
              <a:t>：</a:t>
            </a:r>
          </a:p>
          <a:p>
            <a:pPr lvl="1"/>
            <a:r>
              <a:rPr lang="en-US" altLang="zh-CN" sz="2400" dirty="0">
                <a:solidFill>
                  <a:srgbClr val="C00000"/>
                </a:solidFill>
                <a:latin typeface="微软雅黑" panose="020B0503020204020204" pitchFamily="34" charset="-122"/>
                <a:ea typeface="微软雅黑" panose="020B0503020204020204" pitchFamily="34" charset="-122"/>
              </a:rPr>
              <a:t>n1</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1  2  4  3  5  8  6  3”  s=3</a:t>
            </a:r>
          </a:p>
          <a:p>
            <a:pPr lvl="1"/>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比</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大删除   ”</a:t>
            </a:r>
            <a:r>
              <a:rPr lang="en-US" altLang="zh-CN" sz="2400" dirty="0">
                <a:solidFill>
                  <a:srgbClr val="000000"/>
                </a:solidFill>
                <a:latin typeface="微软雅黑" panose="020B0503020204020204" pitchFamily="34" charset="-122"/>
                <a:ea typeface="微软雅黑" panose="020B0503020204020204" pitchFamily="34" charset="-122"/>
              </a:rPr>
              <a:t>1  2     3  5  8  6  3”</a:t>
            </a:r>
          </a:p>
          <a:p>
            <a:pPr lvl="1"/>
            <a:r>
              <a:rPr lang="en-US" altLang="zh-CN" sz="2400" dirty="0">
                <a:solidFill>
                  <a:srgbClr val="000000"/>
                </a:solidFill>
                <a:latin typeface="微软雅黑" panose="020B0503020204020204" pitchFamily="34" charset="-122"/>
                <a:ea typeface="微软雅黑" panose="020B0503020204020204" pitchFamily="34" charset="-122"/>
              </a:rPr>
              <a:t>8</a:t>
            </a:r>
            <a:r>
              <a:rPr lang="zh-CN" altLang="en-US" sz="2400" dirty="0">
                <a:solidFill>
                  <a:srgbClr val="000000"/>
                </a:solidFill>
                <a:latin typeface="微软雅黑" panose="020B0503020204020204" pitchFamily="34" charset="-122"/>
                <a:ea typeface="微软雅黑" panose="020B0503020204020204" pitchFamily="34" charset="-122"/>
              </a:rPr>
              <a:t>比</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大删除   ”</a:t>
            </a:r>
            <a:r>
              <a:rPr lang="en-US" altLang="zh-CN" sz="2400" dirty="0">
                <a:solidFill>
                  <a:srgbClr val="000000"/>
                </a:solidFill>
                <a:latin typeface="微软雅黑" panose="020B0503020204020204" pitchFamily="34" charset="-122"/>
                <a:ea typeface="微软雅黑" panose="020B0503020204020204" pitchFamily="34" charset="-122"/>
              </a:rPr>
              <a:t>1  2     3  5      6  3”</a:t>
            </a:r>
          </a:p>
          <a:p>
            <a:pPr lvl="1"/>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比</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大删除   ”</a:t>
            </a:r>
            <a:r>
              <a:rPr lang="en-US" altLang="zh-CN" sz="2400" dirty="0">
                <a:solidFill>
                  <a:srgbClr val="000000"/>
                </a:solidFill>
                <a:latin typeface="微软雅黑" panose="020B0503020204020204" pitchFamily="34" charset="-122"/>
                <a:ea typeface="微软雅黑" panose="020B0503020204020204" pitchFamily="34" charset="-122"/>
              </a:rPr>
              <a:t>1  2     3  5          3”</a:t>
            </a:r>
          </a:p>
          <a:p>
            <a:pPr marL="342900" lvl="0" indent="-342900">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rPr>
              <a:t>实例</a:t>
            </a:r>
            <a:r>
              <a:rPr lang="en-US" altLang="zh-CN" sz="2400" dirty="0">
                <a:solidFill>
                  <a:srgbClr val="000000"/>
                </a:solidFill>
                <a:latin typeface="微软雅黑" panose="020B0503020204020204" pitchFamily="34" charset="-122"/>
                <a:ea typeface="微软雅黑" panose="020B0503020204020204" pitchFamily="34" charset="-122"/>
              </a:rPr>
              <a:t>n2</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注意第一步删除</a:t>
            </a:r>
            <a:r>
              <a:rPr lang="en-US" altLang="zh-CN" sz="2400" dirty="0">
                <a:solidFill>
                  <a:srgbClr val="C00000"/>
                </a:solidFill>
                <a:latin typeface="微软雅黑" panose="020B0503020204020204" pitchFamily="34" charset="-122"/>
                <a:ea typeface="微软雅黑" panose="020B0503020204020204" pitchFamily="34" charset="-122"/>
              </a:rPr>
              <a:t>3</a:t>
            </a:r>
            <a:r>
              <a:rPr lang="zh-CN" altLang="en-US" sz="2400" dirty="0">
                <a:solidFill>
                  <a:srgbClr val="C00000"/>
                </a:solidFill>
                <a:latin typeface="微软雅黑" panose="020B0503020204020204" pitchFamily="34" charset="-122"/>
                <a:ea typeface="微软雅黑" panose="020B0503020204020204" pitchFamily="34" charset="-122"/>
              </a:rPr>
              <a:t>后的下一步操作</a:t>
            </a:r>
            <a:r>
              <a:rPr lang="zh-CN" altLang="en-US" sz="2400" dirty="0">
                <a:solidFill>
                  <a:srgbClr val="000000"/>
                </a:solidFill>
                <a:latin typeface="微软雅黑" panose="020B0503020204020204" pitchFamily="34" charset="-122"/>
                <a:ea typeface="微软雅黑" panose="020B0503020204020204" pitchFamily="34" charset="-122"/>
              </a:rPr>
              <a:t>）</a:t>
            </a:r>
          </a:p>
          <a:p>
            <a:pPr lvl="1"/>
            <a:r>
              <a:rPr lang="en-US" altLang="zh-CN" sz="2400" dirty="0">
                <a:solidFill>
                  <a:srgbClr val="C00000"/>
                </a:solidFill>
                <a:latin typeface="微软雅黑" panose="020B0503020204020204" pitchFamily="34" charset="-122"/>
                <a:ea typeface="微软雅黑" panose="020B0503020204020204" pitchFamily="34" charset="-122"/>
              </a:rPr>
              <a:t>n2=”2  3  1  1  8  3”   s=3</a:t>
            </a:r>
          </a:p>
          <a:p>
            <a:pPr lvl="1"/>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比</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大删除     ”</a:t>
            </a:r>
            <a:r>
              <a:rPr lang="en-US" altLang="zh-CN" sz="2400" dirty="0">
                <a:solidFill>
                  <a:srgbClr val="000000"/>
                </a:solidFill>
                <a:latin typeface="微软雅黑" panose="020B0503020204020204" pitchFamily="34" charset="-122"/>
                <a:ea typeface="微软雅黑" panose="020B0503020204020204" pitchFamily="34" charset="-122"/>
              </a:rPr>
              <a:t>2    1  1  8  3”</a:t>
            </a:r>
          </a:p>
          <a:p>
            <a:pPr lvl="1"/>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比</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大删除     ”      </a:t>
            </a:r>
            <a:r>
              <a:rPr lang="en-US" altLang="zh-CN" sz="2400" dirty="0">
                <a:solidFill>
                  <a:srgbClr val="000000"/>
                </a:solidFill>
                <a:latin typeface="微软雅黑" panose="020B0503020204020204" pitchFamily="34" charset="-122"/>
                <a:ea typeface="微软雅黑" panose="020B0503020204020204" pitchFamily="34" charset="-122"/>
              </a:rPr>
              <a:t>1  1  8  3”</a:t>
            </a:r>
          </a:p>
          <a:p>
            <a:pPr lvl="1"/>
            <a:r>
              <a:rPr lang="en-US" altLang="zh-CN" sz="2400" dirty="0">
                <a:solidFill>
                  <a:srgbClr val="000000"/>
                </a:solidFill>
                <a:latin typeface="微软雅黑" panose="020B0503020204020204" pitchFamily="34" charset="-122"/>
                <a:ea typeface="微软雅黑" panose="020B0503020204020204" pitchFamily="34" charset="-122"/>
              </a:rPr>
              <a:t>8</a:t>
            </a:r>
            <a:r>
              <a:rPr lang="zh-CN" altLang="en-US" sz="2400" dirty="0">
                <a:solidFill>
                  <a:srgbClr val="000000"/>
                </a:solidFill>
                <a:latin typeface="微软雅黑" panose="020B0503020204020204" pitchFamily="34" charset="-122"/>
                <a:ea typeface="微软雅黑" panose="020B0503020204020204" pitchFamily="34" charset="-122"/>
              </a:rPr>
              <a:t>比</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大删除    “       </a:t>
            </a:r>
            <a:r>
              <a:rPr lang="en-US" altLang="zh-CN" sz="2400" dirty="0">
                <a:solidFill>
                  <a:srgbClr val="000000"/>
                </a:solidFill>
                <a:latin typeface="微软雅黑" panose="020B0503020204020204" pitchFamily="34" charset="-122"/>
                <a:ea typeface="微软雅黑" panose="020B0503020204020204" pitchFamily="34" charset="-122"/>
              </a:rPr>
              <a:t>1  1      3”</a:t>
            </a:r>
          </a:p>
        </p:txBody>
      </p:sp>
      <p:sp>
        <p:nvSpPr>
          <p:cNvPr id="2" name="矩形 1"/>
          <p:cNvSpPr/>
          <p:nvPr/>
        </p:nvSpPr>
        <p:spPr>
          <a:xfrm>
            <a:off x="7670307" y="2324701"/>
            <a:ext cx="3818908" cy="3416320"/>
          </a:xfrm>
          <a:prstGeom prst="rect">
            <a:avLst/>
          </a:prstGeom>
          <a:ln>
            <a:noFill/>
          </a:ln>
        </p:spPr>
        <p:txBody>
          <a:bodyPr wrap="square">
            <a:spAutoFit/>
          </a:bodyPr>
          <a:lstStyle/>
          <a:p>
            <a:pPr marL="342900" indent="-342900">
              <a:buFont typeface="Wingdings" pitchFamily="2" charset="2"/>
              <a:buChar char="n"/>
            </a:pPr>
            <a:r>
              <a:rPr lang="zh-CN" altLang="en-US" sz="2400" dirty="0">
                <a:solidFill>
                  <a:srgbClr val="C00000"/>
                </a:solidFill>
              </a:rPr>
              <a:t>归纳总结</a:t>
            </a:r>
            <a:endParaRPr lang="en-US" altLang="zh-CN" sz="2400" dirty="0">
              <a:solidFill>
                <a:srgbClr val="C00000"/>
              </a:solidFill>
            </a:endParaRPr>
          </a:p>
          <a:p>
            <a:pPr marL="342900" indent="-342900">
              <a:buFont typeface="Wingdings" panose="05000000000000000000" pitchFamily="2" charset="2"/>
              <a:buChar char="Ø"/>
            </a:pPr>
            <a:r>
              <a:rPr lang="zh-CN" altLang="en-US" sz="2400" dirty="0"/>
              <a:t>由</a:t>
            </a:r>
            <a:r>
              <a:rPr lang="zh-CN" altLang="en-US" sz="2400" dirty="0">
                <a:solidFill>
                  <a:srgbClr val="C00000"/>
                </a:solidFill>
              </a:rPr>
              <a:t>实例</a:t>
            </a:r>
            <a:r>
              <a:rPr lang="en-US" altLang="zh-CN" sz="2400" dirty="0">
                <a:solidFill>
                  <a:srgbClr val="C00000"/>
                </a:solidFill>
              </a:rPr>
              <a:t>n1</a:t>
            </a:r>
            <a:r>
              <a:rPr lang="zh-CN" altLang="en-US" sz="2400" dirty="0"/>
              <a:t>，相邻数字只需要从前向后比较；</a:t>
            </a:r>
            <a:endParaRPr lang="en-US" altLang="zh-CN" sz="2400" dirty="0"/>
          </a:p>
          <a:p>
            <a:pPr marL="342900" indent="-342900">
              <a:buFont typeface="Wingdings" panose="05000000000000000000" pitchFamily="2" charset="2"/>
              <a:buChar char="Ø"/>
            </a:pPr>
            <a:r>
              <a:rPr lang="zh-CN" altLang="en-US" sz="2400" dirty="0"/>
              <a:t>由</a:t>
            </a:r>
            <a:r>
              <a:rPr lang="zh-CN" altLang="en-US" sz="2400" dirty="0">
                <a:solidFill>
                  <a:srgbClr val="C00000"/>
                </a:solidFill>
              </a:rPr>
              <a:t>实例</a:t>
            </a:r>
            <a:r>
              <a:rPr lang="en-US" altLang="zh-CN" sz="2400" dirty="0">
                <a:solidFill>
                  <a:srgbClr val="C00000"/>
                </a:solidFill>
              </a:rPr>
              <a:t>n2</a:t>
            </a:r>
            <a:r>
              <a:rPr lang="zh-CN" altLang="en-US" sz="2400" dirty="0"/>
              <a:t>，当第</a:t>
            </a:r>
            <a:r>
              <a:rPr lang="en-US" altLang="zh-CN" sz="2400" dirty="0" err="1"/>
              <a:t>i</a:t>
            </a:r>
            <a:r>
              <a:rPr lang="zh-CN" altLang="en-US" sz="2400" dirty="0"/>
              <a:t>位与第</a:t>
            </a:r>
            <a:r>
              <a:rPr lang="en-US" altLang="zh-CN" sz="2400" dirty="0"/>
              <a:t>i+1</a:t>
            </a:r>
            <a:r>
              <a:rPr lang="zh-CN" altLang="en-US" sz="2400" dirty="0"/>
              <a:t>位比较，若删除第</a:t>
            </a:r>
            <a:r>
              <a:rPr lang="en-US" altLang="zh-CN" sz="2400" dirty="0" err="1"/>
              <a:t>i</a:t>
            </a:r>
            <a:r>
              <a:rPr lang="zh-CN" altLang="en-US" sz="2400" dirty="0"/>
              <a:t>位后，则下一轮删除时，必须向前考虑第</a:t>
            </a:r>
            <a:r>
              <a:rPr lang="en-US" altLang="zh-CN" sz="2400" dirty="0"/>
              <a:t>i-1</a:t>
            </a:r>
            <a:r>
              <a:rPr lang="zh-CN" altLang="en-US" sz="2400" dirty="0"/>
              <a:t>位与第</a:t>
            </a:r>
            <a:r>
              <a:rPr lang="en-US" altLang="zh-CN" sz="2400" dirty="0"/>
              <a:t>i+1</a:t>
            </a:r>
            <a:r>
              <a:rPr lang="zh-CN" altLang="en-US" sz="2400" dirty="0"/>
              <a:t>位进行比较，以保证结果的正确性。</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down)">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00"/>
                                        <p:tgtEl>
                                          <p:spTgt spid="3">
                                            <p:txEl>
                                              <p:pRg st="6" end="6"/>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down)">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wipe(down)">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wipe(down)">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down)">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
                                            <p:txEl>
                                              <p:pRg st="0" end="0"/>
                                            </p:txEl>
                                          </p:spTgt>
                                        </p:tgtEl>
                                        <p:attrNameLst>
                                          <p:attrName>style.visibility</p:attrName>
                                        </p:attrNameLst>
                                      </p:cBhvr>
                                      <p:to>
                                        <p:strVal val="visible"/>
                                      </p:to>
                                    </p:set>
                                    <p:anim calcmode="lin" valueType="num">
                                      <p:cBhvr additive="base">
                                        <p:cTn id="6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
                                            <p:txEl>
                                              <p:pRg st="1" end="1"/>
                                            </p:txEl>
                                          </p:spTgt>
                                        </p:tgtEl>
                                        <p:attrNameLst>
                                          <p:attrName>style.visibility</p:attrName>
                                        </p:attrNameLst>
                                      </p:cBhvr>
                                      <p:to>
                                        <p:strVal val="visible"/>
                                      </p:to>
                                    </p:set>
                                    <p:anim calcmode="lin" valueType="num">
                                      <p:cBhvr additive="base">
                                        <p:cTn id="7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
                                            <p:txEl>
                                              <p:pRg st="2" end="2"/>
                                            </p:txEl>
                                          </p:spTgt>
                                        </p:tgtEl>
                                        <p:attrNameLst>
                                          <p:attrName>style.visibility</p:attrName>
                                        </p:attrNameLst>
                                      </p:cBhvr>
                                      <p:to>
                                        <p:strVal val="visible"/>
                                      </p:to>
                                    </p:set>
                                    <p:anim calcmode="lin" valueType="num">
                                      <p:cBhvr additive="base">
                                        <p:cTn id="7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8"/>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20862" y="2060275"/>
            <a:ext cx="5275138" cy="304698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实例</a:t>
            </a:r>
            <a:r>
              <a:rPr lang="en-US" altLang="zh-CN" sz="2400" dirty="0"/>
              <a:t>n3</a:t>
            </a:r>
            <a:r>
              <a:rPr lang="zh-CN" altLang="en-US" sz="2400" dirty="0"/>
              <a:t>：</a:t>
            </a:r>
            <a:endParaRPr lang="en-US" altLang="zh-CN" sz="2400" dirty="0"/>
          </a:p>
          <a:p>
            <a:r>
              <a:rPr lang="en-US" altLang="zh-CN" sz="2400" dirty="0"/>
              <a:t>    n3=”1  2  3  4  5   6  7”     s=3</a:t>
            </a:r>
            <a:endParaRPr lang="zh-CN" altLang="zh-CN" sz="2400" dirty="0"/>
          </a:p>
          <a:p>
            <a:pPr marL="342900" indent="-342900">
              <a:buFont typeface="Wingdings" panose="05000000000000000000" pitchFamily="2" charset="2"/>
              <a:buChar char="Ø"/>
            </a:pPr>
            <a:r>
              <a:rPr lang="zh-CN" altLang="en-US" sz="2400" dirty="0"/>
              <a:t>实例</a:t>
            </a:r>
            <a:r>
              <a:rPr lang="en-US" altLang="zh-CN" sz="2400" dirty="0"/>
              <a:t>n4</a:t>
            </a:r>
            <a:r>
              <a:rPr lang="zh-CN" altLang="en-US" sz="2400" dirty="0"/>
              <a:t>：</a:t>
            </a:r>
            <a:endParaRPr lang="en-US" altLang="zh-CN" sz="2400" dirty="0"/>
          </a:p>
          <a:p>
            <a:r>
              <a:rPr lang="en-US" altLang="zh-CN" sz="2400" dirty="0"/>
              <a:t>    n4=”1  2  0  0  8  3”    s=3</a:t>
            </a:r>
            <a:endParaRPr lang="zh-CN" altLang="zh-CN" sz="2400" dirty="0"/>
          </a:p>
          <a:p>
            <a:pPr lvl="1"/>
            <a:r>
              <a:rPr lang="en-US" altLang="zh-CN" sz="2400" dirty="0"/>
              <a:t>2</a:t>
            </a:r>
            <a:r>
              <a:rPr lang="zh-CN" altLang="zh-CN" sz="2400" dirty="0"/>
              <a:t>比</a:t>
            </a:r>
            <a:r>
              <a:rPr lang="en-US" altLang="zh-CN" sz="2400" dirty="0"/>
              <a:t>0</a:t>
            </a:r>
            <a:r>
              <a:rPr lang="zh-CN" altLang="zh-CN" sz="2400" dirty="0"/>
              <a:t>大 删除</a:t>
            </a:r>
            <a:r>
              <a:rPr lang="en-US" altLang="zh-CN" sz="2400" dirty="0"/>
              <a:t>          ”1     0  0  8  3”</a:t>
            </a:r>
            <a:endParaRPr lang="zh-CN" altLang="zh-CN" sz="2400" dirty="0"/>
          </a:p>
          <a:p>
            <a:pPr lvl="1"/>
            <a:r>
              <a:rPr lang="en-US" altLang="zh-CN" sz="2400" dirty="0"/>
              <a:t>1</a:t>
            </a:r>
            <a:r>
              <a:rPr lang="zh-CN" altLang="zh-CN" sz="2400" dirty="0"/>
              <a:t>比</a:t>
            </a:r>
            <a:r>
              <a:rPr lang="en-US" altLang="zh-CN" sz="2400" dirty="0"/>
              <a:t>0</a:t>
            </a:r>
            <a:r>
              <a:rPr lang="zh-CN" altLang="zh-CN" sz="2400" dirty="0"/>
              <a:t>大 删除</a:t>
            </a:r>
            <a:r>
              <a:rPr lang="en-US" altLang="zh-CN" sz="2400" dirty="0"/>
              <a:t>          ”       0  0  8  3”</a:t>
            </a:r>
            <a:endParaRPr lang="zh-CN" altLang="zh-CN" sz="2400" dirty="0"/>
          </a:p>
          <a:p>
            <a:pPr lvl="1"/>
            <a:r>
              <a:rPr lang="en-US" altLang="zh-CN" sz="2400" dirty="0"/>
              <a:t>8</a:t>
            </a:r>
            <a:r>
              <a:rPr lang="zh-CN" altLang="zh-CN" sz="2400" dirty="0"/>
              <a:t>比</a:t>
            </a:r>
            <a:r>
              <a:rPr lang="en-US" altLang="zh-CN" sz="2400" dirty="0"/>
              <a:t>3</a:t>
            </a:r>
            <a:r>
              <a:rPr lang="zh-CN" altLang="zh-CN" sz="2400" dirty="0"/>
              <a:t>大 删除</a:t>
            </a:r>
            <a:r>
              <a:rPr lang="en-US" altLang="zh-CN" sz="2400" dirty="0"/>
              <a:t>          ”       0  0      3”      </a:t>
            </a:r>
            <a:endParaRPr lang="zh-CN" altLang="zh-CN" sz="2400" dirty="0"/>
          </a:p>
          <a:p>
            <a:pPr marL="342900" indent="-342900">
              <a:buFont typeface="Wingdings" panose="05000000000000000000" pitchFamily="2" charset="2"/>
              <a:buChar char="Ø"/>
            </a:pPr>
            <a:endParaRPr lang="en-US" altLang="zh-CN" sz="2400" dirty="0"/>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22"/>
          <p:cNvSpPr txBox="1"/>
          <p:nvPr/>
        </p:nvSpPr>
        <p:spPr>
          <a:xfrm>
            <a:off x="6076334" y="1888032"/>
            <a:ext cx="5251571" cy="4524315"/>
          </a:xfrm>
          <a:prstGeom prst="rect">
            <a:avLst/>
          </a:prstGeom>
          <a:noFill/>
          <a:ln>
            <a:noFill/>
          </a:ln>
        </p:spPr>
        <p:txBody>
          <a:bodyPr wrap="square" rtlCol="0">
            <a:spAutoFit/>
          </a:bodyPr>
          <a:lstStyle/>
          <a:p>
            <a:pPr marL="342900" indent="-342900">
              <a:buFont typeface="Wingdings" pitchFamily="2" charset="2"/>
              <a:buChar char="n"/>
            </a:pPr>
            <a:r>
              <a:rPr lang="zh-CN" altLang="en-US" sz="2400" dirty="0">
                <a:solidFill>
                  <a:srgbClr val="C00000"/>
                </a:solidFill>
              </a:rPr>
              <a:t>归纳总结</a:t>
            </a:r>
            <a:r>
              <a:rPr lang="zh-CN" altLang="en-US" sz="2400" dirty="0"/>
              <a:t>：</a:t>
            </a:r>
            <a:endParaRPr lang="en-US" altLang="zh-CN" sz="2400" dirty="0"/>
          </a:p>
          <a:p>
            <a:pPr marL="342900" lvl="0" indent="-342900">
              <a:buFont typeface="Wingdings" panose="05000000000000000000" pitchFamily="2" charset="2"/>
              <a:buChar char="Ø"/>
            </a:pPr>
            <a:r>
              <a:rPr lang="zh-CN" altLang="en-US" sz="2400" dirty="0">
                <a:solidFill>
                  <a:srgbClr val="000000"/>
                </a:solidFill>
              </a:rPr>
              <a:t>由实例</a:t>
            </a:r>
            <a:r>
              <a:rPr lang="en-US" altLang="zh-CN" sz="2400" dirty="0">
                <a:solidFill>
                  <a:srgbClr val="000000"/>
                </a:solidFill>
              </a:rPr>
              <a:t>n3</a:t>
            </a:r>
            <a:r>
              <a:rPr lang="zh-CN" altLang="en-US" sz="2400" dirty="0">
                <a:solidFill>
                  <a:srgbClr val="000000"/>
                </a:solidFill>
              </a:rPr>
              <a:t>，</a:t>
            </a:r>
            <a:r>
              <a:rPr lang="zh-CN" altLang="zh-CN" sz="2400" dirty="0">
                <a:solidFill>
                  <a:srgbClr val="000000"/>
                </a:solidFill>
              </a:rPr>
              <a:t>相邻比较一个数字都没有删除，</a:t>
            </a:r>
            <a:r>
              <a:rPr lang="zh-CN" altLang="en-US" sz="2400" dirty="0">
                <a:solidFill>
                  <a:srgbClr val="000000"/>
                </a:solidFill>
              </a:rPr>
              <a:t>故可</a:t>
            </a:r>
            <a:r>
              <a:rPr lang="zh-CN" altLang="zh-CN" sz="2400" dirty="0">
                <a:solidFill>
                  <a:srgbClr val="000000"/>
                </a:solidFill>
              </a:rPr>
              <a:t>将后三位进行删除</a:t>
            </a:r>
            <a:r>
              <a:rPr lang="zh-CN" altLang="en-US" sz="2400" dirty="0">
                <a:solidFill>
                  <a:srgbClr val="000000"/>
                </a:solidFill>
              </a:rPr>
              <a:t>；</a:t>
            </a:r>
            <a:endParaRPr lang="en-US" altLang="zh-CN" sz="2400" dirty="0">
              <a:solidFill>
                <a:srgbClr val="000000"/>
              </a:solidFill>
            </a:endParaRPr>
          </a:p>
          <a:p>
            <a:pPr marL="342900" lvl="0" indent="-342900">
              <a:buFont typeface="Wingdings" panose="05000000000000000000" pitchFamily="2" charset="2"/>
              <a:buChar char="Ø"/>
            </a:pPr>
            <a:r>
              <a:rPr lang="zh-CN" altLang="en-US" sz="2400" dirty="0">
                <a:solidFill>
                  <a:srgbClr val="000000"/>
                </a:solidFill>
              </a:rPr>
              <a:t>若</a:t>
            </a:r>
            <a:r>
              <a:rPr lang="zh-CN" altLang="zh-CN" sz="2400" dirty="0">
                <a:solidFill>
                  <a:srgbClr val="000000"/>
                </a:solidFill>
              </a:rPr>
              <a:t>在相邻比较的过程中删除的位数小于</a:t>
            </a:r>
            <a:r>
              <a:rPr lang="en-US" altLang="zh-CN" sz="2400" dirty="0">
                <a:solidFill>
                  <a:srgbClr val="000000"/>
                </a:solidFill>
              </a:rPr>
              <a:t>s</a:t>
            </a:r>
            <a:r>
              <a:rPr lang="zh-CN" altLang="zh-CN" sz="2400" dirty="0">
                <a:solidFill>
                  <a:srgbClr val="000000"/>
                </a:solidFill>
              </a:rPr>
              <a:t>时，</a:t>
            </a:r>
            <a:r>
              <a:rPr lang="zh-CN" altLang="en-US" sz="2400" dirty="0">
                <a:solidFill>
                  <a:srgbClr val="000000"/>
                </a:solidFill>
              </a:rPr>
              <a:t>亦可从后往前删除数字；</a:t>
            </a:r>
            <a:endParaRPr lang="en-US" altLang="zh-CN" sz="2400" dirty="0">
              <a:solidFill>
                <a:srgbClr val="000000"/>
              </a:solidFill>
            </a:endParaRPr>
          </a:p>
          <a:p>
            <a:pPr marL="342900" lvl="0" indent="-342900">
              <a:buFont typeface="Wingdings" panose="05000000000000000000" pitchFamily="2" charset="2"/>
              <a:buChar char="Ø"/>
            </a:pPr>
            <a:r>
              <a:rPr lang="zh-CN" altLang="en-US" sz="2400" dirty="0">
                <a:solidFill>
                  <a:srgbClr val="000000"/>
                </a:solidFill>
              </a:rPr>
              <a:t>由实例</a:t>
            </a:r>
            <a:r>
              <a:rPr lang="en-US" altLang="zh-CN" sz="2400" dirty="0">
                <a:solidFill>
                  <a:srgbClr val="000000"/>
                </a:solidFill>
              </a:rPr>
              <a:t>n4</a:t>
            </a:r>
            <a:r>
              <a:rPr lang="zh-CN" altLang="en-US" sz="2400" dirty="0">
                <a:solidFill>
                  <a:srgbClr val="000000"/>
                </a:solidFill>
              </a:rPr>
              <a:t>，对于</a:t>
            </a:r>
            <a:r>
              <a:rPr lang="zh-CN" altLang="zh-CN" sz="2400" dirty="0">
                <a:solidFill>
                  <a:srgbClr val="000000"/>
                </a:solidFill>
              </a:rPr>
              <a:t>结果的高位出现</a:t>
            </a:r>
            <a:r>
              <a:rPr lang="zh-CN" altLang="en-US" sz="2400" dirty="0">
                <a:solidFill>
                  <a:srgbClr val="000000"/>
                </a:solidFill>
              </a:rPr>
              <a:t>的</a:t>
            </a:r>
            <a:r>
              <a:rPr lang="zh-CN" altLang="zh-CN" sz="2400" dirty="0">
                <a:solidFill>
                  <a:srgbClr val="000000"/>
                </a:solidFill>
              </a:rPr>
              <a:t>数字“</a:t>
            </a:r>
            <a:r>
              <a:rPr lang="en-US" altLang="zh-CN" sz="2400" dirty="0">
                <a:solidFill>
                  <a:srgbClr val="000000"/>
                </a:solidFill>
              </a:rPr>
              <a:t>0</a:t>
            </a:r>
            <a:r>
              <a:rPr lang="zh-CN" altLang="zh-CN" sz="2400" dirty="0">
                <a:solidFill>
                  <a:srgbClr val="000000"/>
                </a:solidFill>
              </a:rPr>
              <a:t>”，</a:t>
            </a:r>
            <a:r>
              <a:rPr lang="zh-CN" altLang="en-US" sz="2400" dirty="0">
                <a:solidFill>
                  <a:srgbClr val="000000"/>
                </a:solidFill>
              </a:rPr>
              <a:t>输出时</a:t>
            </a:r>
            <a:r>
              <a:rPr lang="zh-CN" altLang="zh-CN" sz="2400" dirty="0">
                <a:solidFill>
                  <a:srgbClr val="000000"/>
                </a:solidFill>
              </a:rPr>
              <a:t>要将</a:t>
            </a:r>
            <a:r>
              <a:rPr lang="zh-CN" altLang="en-US" sz="2400" dirty="0">
                <a:solidFill>
                  <a:srgbClr val="000000"/>
                </a:solidFill>
              </a:rPr>
              <a:t>其</a:t>
            </a:r>
            <a:r>
              <a:rPr lang="zh-CN" altLang="zh-CN" sz="2400" dirty="0">
                <a:solidFill>
                  <a:srgbClr val="000000"/>
                </a:solidFill>
              </a:rPr>
              <a:t>删除掉</a:t>
            </a:r>
            <a:r>
              <a:rPr lang="zh-CN" altLang="en-US" sz="2400" dirty="0">
                <a:solidFill>
                  <a:srgbClr val="000000"/>
                </a:solidFill>
              </a:rPr>
              <a:t>，但若结果为“</a:t>
            </a:r>
            <a:r>
              <a:rPr lang="en-US" altLang="zh-CN" sz="2400" dirty="0">
                <a:solidFill>
                  <a:srgbClr val="000000"/>
                </a:solidFill>
              </a:rPr>
              <a:t>0</a:t>
            </a:r>
            <a:r>
              <a:rPr lang="zh-CN" altLang="en-US" sz="2400" dirty="0">
                <a:solidFill>
                  <a:srgbClr val="000000"/>
                </a:solidFill>
              </a:rPr>
              <a:t>”，则返回“</a:t>
            </a:r>
            <a:r>
              <a:rPr lang="en-US" altLang="zh-CN" sz="2400" dirty="0">
                <a:solidFill>
                  <a:srgbClr val="000000"/>
                </a:solidFill>
              </a:rPr>
              <a:t>0</a:t>
            </a:r>
            <a:r>
              <a:rPr lang="zh-CN" altLang="en-US" sz="2400" dirty="0">
                <a:solidFill>
                  <a:srgbClr val="000000"/>
                </a:solidFill>
              </a:rPr>
              <a:t>”。</a:t>
            </a:r>
            <a:endParaRPr lang="en-US" altLang="zh-CN" sz="2400" dirty="0"/>
          </a:p>
          <a:p>
            <a:pPr marL="342900" indent="-342900">
              <a:buFont typeface="Wingdings" panose="05000000000000000000" pitchFamily="2" charset="2"/>
              <a:buChar char="Ø"/>
            </a:pPr>
            <a:r>
              <a:rPr lang="zh-CN" altLang="en-US" sz="2400" dirty="0"/>
              <a:t>由此可知，枚举实例时一定要有全面性，实例最好要能代表所有可能的情况，在必要时多列举几个不同的实例，确保算法设计正确。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down)">
                                      <p:cBhvr>
                                        <p:cTn id="12" dur="500"/>
                                        <p:tgtEl>
                                          <p:spTgt spid="2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wipe(down)">
                                      <p:cBhvr>
                                        <p:cTn id="15" dur="500"/>
                                        <p:tgtEl>
                                          <p:spTgt spid="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3">
                                            <p:txEl>
                                              <p:pRg st="2" end="2"/>
                                            </p:txEl>
                                          </p:spTgt>
                                        </p:tgtEl>
                                        <p:attrNameLst>
                                          <p:attrName>style.visibility</p:attrName>
                                        </p:attrNameLst>
                                      </p:cBhvr>
                                      <p:to>
                                        <p:strVal val="visible"/>
                                      </p:to>
                                    </p:set>
                                    <p:animEffect transition="in" filter="wipe(down)">
                                      <p:cBhvr>
                                        <p:cTn id="20" dur="500"/>
                                        <p:tgtEl>
                                          <p:spTgt spid="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Effect transition="in" filter="wipe(down)">
                                      <p:cBhvr>
                                        <p:cTn id="25" dur="500"/>
                                        <p:tgtEl>
                                          <p:spTgt spid="2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3">
                                            <p:txEl>
                                              <p:pRg st="4" end="4"/>
                                            </p:txEl>
                                          </p:spTgt>
                                        </p:tgtEl>
                                        <p:attrNameLst>
                                          <p:attrName>style.visibility</p:attrName>
                                        </p:attrNameLst>
                                      </p:cBhvr>
                                      <p:to>
                                        <p:strVal val="visible"/>
                                      </p:to>
                                    </p:set>
                                    <p:animEffect transition="in" filter="wipe(down)">
                                      <p:cBhvr>
                                        <p:cTn id="30" dur="500"/>
                                        <p:tgtEl>
                                          <p:spTgt spid="2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3">
                                            <p:txEl>
                                              <p:pRg st="5" end="5"/>
                                            </p:txEl>
                                          </p:spTgt>
                                        </p:tgtEl>
                                        <p:attrNameLst>
                                          <p:attrName>style.visibility</p:attrName>
                                        </p:attrNameLst>
                                      </p:cBhvr>
                                      <p:to>
                                        <p:strVal val="visible"/>
                                      </p:to>
                                    </p:set>
                                    <p:animEffect transition="in" filter="wipe(down)">
                                      <p:cBhvr>
                                        <p:cTn id="35" dur="500"/>
                                        <p:tgtEl>
                                          <p:spTgt spid="2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3">
                                            <p:txEl>
                                              <p:pRg st="6" end="6"/>
                                            </p:txEl>
                                          </p:spTgt>
                                        </p:tgtEl>
                                        <p:attrNameLst>
                                          <p:attrName>style.visibility</p:attrName>
                                        </p:attrNameLst>
                                      </p:cBhvr>
                                      <p:to>
                                        <p:strVal val="visible"/>
                                      </p:to>
                                    </p:set>
                                    <p:animEffect transition="in" filter="wipe(down)">
                                      <p:cBhvr>
                                        <p:cTn id="40" dur="500"/>
                                        <p:tgtEl>
                                          <p:spTgt spid="23">
                                            <p:txEl>
                                              <p:pRg st="6" end="6"/>
                                            </p:txEl>
                                          </p:spTgt>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wipe(down)">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wipe(down)">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wipe(down)">
                                      <p:cBhvr>
                                        <p:cTn id="54" dur="500"/>
                                        <p:tgtEl>
                                          <p:spTgt spid="7">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Effect transition="in" filter="wipe(down)">
                                      <p:cBhvr>
                                        <p:cTn id="59" dur="500"/>
                                        <p:tgtEl>
                                          <p:spTgt spid="7">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
                                            <p:txEl>
                                              <p:pRg st="4" end="4"/>
                                            </p:txEl>
                                          </p:spTgt>
                                        </p:tgtEl>
                                        <p:attrNameLst>
                                          <p:attrName>style.visibility</p:attrName>
                                        </p:attrNameLst>
                                      </p:cBhvr>
                                      <p:to>
                                        <p:strVal val="visible"/>
                                      </p:to>
                                    </p:set>
                                    <p:animEffect transition="in" filter="wipe(down)">
                                      <p:cBhvr>
                                        <p:cTn id="6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7"/>
            <a:chOff x="4262511" y="785615"/>
            <a:chExt cx="2321170" cy="5439338"/>
          </a:xfrm>
        </p:grpSpPr>
        <p:sp>
          <p:nvSpPr>
            <p:cNvPr id="20" name="矩形 19"/>
            <p:cNvSpPr/>
            <p:nvPr/>
          </p:nvSpPr>
          <p:spPr>
            <a:xfrm>
              <a:off x="4262511" y="1577221"/>
              <a:ext cx="2321170" cy="4647732"/>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8" name="文本框 22"/>
          <p:cNvSpPr txBox="1"/>
          <p:nvPr/>
        </p:nvSpPr>
        <p:spPr>
          <a:xfrm>
            <a:off x="782657" y="1490423"/>
            <a:ext cx="10626685" cy="4967514"/>
          </a:xfrm>
          <a:prstGeom prst="rect">
            <a:avLst/>
          </a:prstGeom>
          <a:noFill/>
        </p:spPr>
        <p:txBody>
          <a:bodyPr wrap="square" rtlCol="0">
            <a:spAutoFit/>
          </a:bodyPr>
          <a:lstStyle/>
          <a:p>
            <a:pPr>
              <a:lnSpc>
                <a:spcPct val="120000"/>
              </a:lnSpc>
            </a:pPr>
            <a:r>
              <a:rPr lang="zh-CN" altLang="zh-CN" sz="2400" dirty="0">
                <a:solidFill>
                  <a:srgbClr val="C00000"/>
                </a:solidFill>
              </a:rPr>
              <a:t>算法</a:t>
            </a:r>
            <a:r>
              <a:rPr lang="zh-CN" altLang="en-US" sz="2400" dirty="0">
                <a:solidFill>
                  <a:srgbClr val="C00000"/>
                </a:solidFill>
              </a:rPr>
              <a:t>实现</a:t>
            </a:r>
            <a:r>
              <a:rPr lang="en-US" altLang="zh-CN" sz="2400" dirty="0">
                <a:solidFill>
                  <a:srgbClr val="C00000"/>
                </a:solidFill>
              </a:rPr>
              <a:t>1</a:t>
            </a:r>
            <a:r>
              <a:rPr lang="zh-CN" altLang="zh-CN" sz="2400" dirty="0"/>
              <a:t>：</a:t>
            </a:r>
            <a:r>
              <a:rPr lang="zh-CN" altLang="en-US" sz="2400" dirty="0"/>
              <a:t>基于上述</a:t>
            </a:r>
            <a:r>
              <a:rPr lang="zh-CN" altLang="zh-CN" sz="2400" dirty="0"/>
              <a:t>实例分析，算法主要由四部分组成：</a:t>
            </a:r>
            <a:endParaRPr lang="en-US" altLang="zh-CN" sz="2400" dirty="0"/>
          </a:p>
          <a:p>
            <a:pPr marL="800100" lvl="1" indent="-342900">
              <a:lnSpc>
                <a:spcPct val="120000"/>
              </a:lnSpc>
              <a:buFont typeface="Wingdings" panose="05000000000000000000" pitchFamily="2" charset="2"/>
              <a:buChar char="Ø"/>
            </a:pPr>
            <a:r>
              <a:rPr lang="zh-CN" altLang="zh-CN" sz="2400" dirty="0"/>
              <a:t>初始化</a:t>
            </a:r>
            <a:endParaRPr lang="en-US" altLang="zh-CN" sz="2400" dirty="0"/>
          </a:p>
          <a:p>
            <a:pPr marL="800100" lvl="1" indent="-342900">
              <a:lnSpc>
                <a:spcPct val="120000"/>
              </a:lnSpc>
              <a:buFont typeface="Wingdings" panose="05000000000000000000" pitchFamily="2" charset="2"/>
              <a:buChar char="Ø"/>
            </a:pPr>
            <a:r>
              <a:rPr lang="zh-CN" altLang="zh-CN" sz="2400" dirty="0"/>
              <a:t>相邻数字比较（必要时删除）</a:t>
            </a:r>
            <a:endParaRPr lang="en-US" altLang="zh-CN" sz="2400" dirty="0"/>
          </a:p>
          <a:p>
            <a:pPr marL="800100" lvl="1" indent="-342900">
              <a:lnSpc>
                <a:spcPct val="120000"/>
              </a:lnSpc>
              <a:buFont typeface="Wingdings" panose="05000000000000000000" pitchFamily="2" charset="2"/>
              <a:buChar char="Ø"/>
            </a:pPr>
            <a:r>
              <a:rPr lang="zh-CN" altLang="zh-CN" sz="2400" dirty="0"/>
              <a:t>处理比较过程中删除</a:t>
            </a:r>
            <a:r>
              <a:rPr lang="zh-CN" altLang="en-US" sz="2400" dirty="0"/>
              <a:t>位数</a:t>
            </a:r>
            <a:r>
              <a:rPr lang="zh-CN" altLang="zh-CN" sz="2400" dirty="0"/>
              <a:t>不够</a:t>
            </a:r>
            <a:r>
              <a:rPr lang="en-US" altLang="zh-CN" sz="2400" dirty="0"/>
              <a:t>s</a:t>
            </a:r>
            <a:r>
              <a:rPr lang="zh-CN" altLang="zh-CN" sz="2400" dirty="0"/>
              <a:t>位的情况</a:t>
            </a:r>
            <a:endParaRPr lang="en-US" altLang="zh-CN" sz="2400" dirty="0"/>
          </a:p>
          <a:p>
            <a:pPr marL="800100" lvl="1" indent="-342900">
              <a:lnSpc>
                <a:spcPct val="120000"/>
              </a:lnSpc>
              <a:buFont typeface="Wingdings" panose="05000000000000000000" pitchFamily="2" charset="2"/>
              <a:buChar char="Ø"/>
            </a:pPr>
            <a:r>
              <a:rPr lang="zh-CN" altLang="zh-CN" sz="2400" dirty="0"/>
              <a:t>输出结果</a:t>
            </a:r>
            <a:endParaRPr lang="en-US" altLang="zh-CN" sz="2400" dirty="0"/>
          </a:p>
          <a:p>
            <a:pPr marL="342900" indent="-342900">
              <a:lnSpc>
                <a:spcPct val="120000"/>
              </a:lnSpc>
              <a:buFont typeface="Wingdings" panose="05000000000000000000" pitchFamily="2" charset="2"/>
              <a:buChar char="n"/>
            </a:pPr>
            <a:r>
              <a:rPr lang="zh-CN" altLang="zh-CN" sz="2400" dirty="0">
                <a:solidFill>
                  <a:srgbClr val="C00000"/>
                </a:solidFill>
              </a:rPr>
              <a:t>数据结构设计</a:t>
            </a:r>
            <a:r>
              <a:rPr lang="zh-CN" altLang="zh-CN" sz="2400" dirty="0">
                <a:solidFill>
                  <a:srgbClr val="000000"/>
                </a:solidFill>
              </a:rPr>
              <a:t>：将输入的高精度数</a:t>
            </a:r>
            <a:r>
              <a:rPr lang="zh-CN" altLang="en-US" sz="2400" dirty="0">
                <a:solidFill>
                  <a:srgbClr val="000000"/>
                </a:solidFill>
              </a:rPr>
              <a:t>以</a:t>
            </a:r>
            <a:r>
              <a:rPr lang="zh-CN" altLang="zh-CN" sz="2400" dirty="0">
                <a:solidFill>
                  <a:srgbClr val="000000"/>
                </a:solidFill>
              </a:rPr>
              <a:t>字符</a:t>
            </a:r>
            <a:r>
              <a:rPr lang="zh-CN" altLang="en-US" sz="2400" dirty="0">
                <a:solidFill>
                  <a:srgbClr val="000000"/>
                </a:solidFill>
              </a:rPr>
              <a:t>数组形式保存</a:t>
            </a:r>
            <a:r>
              <a:rPr lang="zh-CN" altLang="zh-CN" sz="2400" dirty="0">
                <a:solidFill>
                  <a:srgbClr val="000000"/>
                </a:solidFill>
              </a:rPr>
              <a:t>，在删除数字时记录其</a:t>
            </a:r>
            <a:r>
              <a:rPr lang="zh-CN" altLang="en-US" sz="2400" dirty="0">
                <a:solidFill>
                  <a:srgbClr val="000000"/>
                </a:solidFill>
              </a:rPr>
              <a:t>删除</a:t>
            </a:r>
            <a:r>
              <a:rPr lang="zh-CN" altLang="zh-CN" sz="2400" dirty="0">
                <a:solidFill>
                  <a:srgbClr val="000000"/>
                </a:solidFill>
              </a:rPr>
              <a:t>位置。</a:t>
            </a:r>
            <a:endParaRPr lang="zh-CN" altLang="zh-CN" sz="2400" dirty="0"/>
          </a:p>
          <a:p>
            <a:pPr marL="342900" indent="-342900">
              <a:lnSpc>
                <a:spcPct val="120000"/>
              </a:lnSpc>
              <a:buFont typeface="Wingdings" panose="05000000000000000000" pitchFamily="2" charset="2"/>
              <a:buChar char="n"/>
            </a:pPr>
            <a:r>
              <a:rPr lang="zh-CN" altLang="zh-CN" sz="2400" dirty="0"/>
              <a:t>删除字符的实现方法</a:t>
            </a:r>
          </a:p>
          <a:p>
            <a:pPr marL="800100" lvl="1" indent="-342900">
              <a:lnSpc>
                <a:spcPct val="120000"/>
              </a:lnSpc>
              <a:buFont typeface="Wingdings" panose="05000000000000000000" pitchFamily="2" charset="2"/>
              <a:buChar char="Ø"/>
            </a:pPr>
            <a:r>
              <a:rPr lang="en-US" altLang="zh-CN" sz="2400" dirty="0"/>
              <a:t>1</a:t>
            </a:r>
            <a:r>
              <a:rPr lang="zh-CN" altLang="zh-CN" sz="2400" dirty="0"/>
              <a:t>）</a:t>
            </a:r>
            <a:r>
              <a:rPr lang="zh-CN" altLang="en-US" sz="2400" dirty="0"/>
              <a:t>将</a:t>
            </a:r>
            <a:r>
              <a:rPr lang="zh-CN" altLang="zh-CN" sz="2400" dirty="0"/>
              <a:t>字符</a:t>
            </a:r>
            <a:r>
              <a:rPr lang="zh-CN" altLang="en-US" sz="2400" dirty="0"/>
              <a:t>移除</a:t>
            </a:r>
            <a:r>
              <a:rPr lang="zh-CN" altLang="zh-CN" sz="2400" dirty="0"/>
              <a:t>，</a:t>
            </a:r>
            <a:r>
              <a:rPr lang="zh-CN" altLang="en-US" sz="2400" dirty="0"/>
              <a:t>即每次都</a:t>
            </a:r>
            <a:r>
              <a:rPr lang="zh-CN" altLang="zh-CN" sz="2400" dirty="0"/>
              <a:t>用后面的字符覆盖已删除的字符，字符串长度改变</a:t>
            </a:r>
            <a:r>
              <a:rPr lang="zh-CN" altLang="en-US" sz="2400" dirty="0"/>
              <a:t>（</a:t>
            </a:r>
            <a:r>
              <a:rPr lang="zh-CN" altLang="en-US" sz="2400" dirty="0">
                <a:solidFill>
                  <a:srgbClr val="C00000"/>
                </a:solidFill>
              </a:rPr>
              <a:t>减</a:t>
            </a:r>
            <a:r>
              <a:rPr lang="en-US" altLang="zh-CN" sz="2400" dirty="0">
                <a:solidFill>
                  <a:srgbClr val="C00000"/>
                </a:solidFill>
              </a:rPr>
              <a:t>1</a:t>
            </a:r>
            <a:r>
              <a:rPr lang="zh-CN" altLang="en-US" sz="2400" dirty="0"/>
              <a:t>）</a:t>
            </a:r>
            <a:r>
              <a:rPr lang="zh-CN" altLang="zh-CN" sz="2400" dirty="0"/>
              <a:t>。</a:t>
            </a:r>
            <a:endParaRPr lang="en-US" altLang="zh-CN" sz="2400" dirty="0"/>
          </a:p>
          <a:p>
            <a:pPr marL="1257300" lvl="2" indent="-342900">
              <a:lnSpc>
                <a:spcPct val="120000"/>
              </a:lnSpc>
              <a:buFont typeface="Wingdings" panose="05000000000000000000" pitchFamily="2" charset="2"/>
              <a:buChar char="ü"/>
            </a:pPr>
            <a:r>
              <a:rPr lang="zh-CN" altLang="en-US" sz="2400" dirty="0">
                <a:solidFill>
                  <a:srgbClr val="C00000"/>
                </a:solidFill>
              </a:rPr>
              <a:t>优缺点分析</a:t>
            </a:r>
            <a:r>
              <a:rPr lang="zh-CN" altLang="en-US" sz="2400" dirty="0"/>
              <a:t>：</a:t>
            </a:r>
            <a:r>
              <a:rPr lang="zh-CN" altLang="zh-CN" sz="2400" dirty="0"/>
              <a:t>字符移动操作</a:t>
            </a:r>
            <a:r>
              <a:rPr lang="zh-CN" altLang="en-US" sz="2400" dirty="0"/>
              <a:t>次数较多</a:t>
            </a:r>
            <a:r>
              <a:rPr lang="zh-CN" altLang="zh-CN" sz="2400" dirty="0"/>
              <a:t>，算法效率不高。</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down)">
                                      <p:cBhvr>
                                        <p:cTn id="18" dur="500"/>
                                        <p:tgtEl>
                                          <p:spTgt spid="8">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down)">
                                      <p:cBhvr>
                                        <p:cTn id="21" dur="500"/>
                                        <p:tgtEl>
                                          <p:spTgt spid="8">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wipe(down)">
                                      <p:cBhvr>
                                        <p:cTn id="24" dur="500"/>
                                        <p:tgtEl>
                                          <p:spTgt spid="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down)">
                                      <p:cBhvr>
                                        <p:cTn id="29" dur="5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wipe(down)">
                                      <p:cBhvr>
                                        <p:cTn id="34" dur="500"/>
                                        <p:tgtEl>
                                          <p:spTgt spid="8">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Effect transition="in" filter="wipe(down)">
                                      <p:cBhvr>
                                        <p:cTn id="39" dur="500"/>
                                        <p:tgtEl>
                                          <p:spTgt spid="8">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Effect transition="in" filter="wipe(down)">
                                      <p:cBhvr>
                                        <p:cTn id="4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32476" y="1949130"/>
            <a:ext cx="10487716" cy="4524315"/>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en-US" altLang="zh-CN" sz="2400" dirty="0"/>
              <a:t>2</a:t>
            </a:r>
            <a:r>
              <a:rPr lang="zh-CN" altLang="zh-CN" sz="2400" dirty="0"/>
              <a:t>） </a:t>
            </a:r>
            <a:r>
              <a:rPr lang="zh-CN" altLang="en-US" sz="2400" dirty="0"/>
              <a:t>设置长度为 </a:t>
            </a:r>
            <a:r>
              <a:rPr lang="en-US" altLang="zh-CN" sz="2400" dirty="0"/>
              <a:t>n </a:t>
            </a:r>
            <a:r>
              <a:rPr lang="zh-CN" altLang="en-US" sz="2400" dirty="0"/>
              <a:t>的状态</a:t>
            </a:r>
            <a:r>
              <a:rPr lang="zh-CN" altLang="zh-CN" sz="2400" dirty="0"/>
              <a:t>数组记录字符的存在状态，</a:t>
            </a:r>
            <a:r>
              <a:rPr lang="zh-CN" altLang="en-US" sz="2400" dirty="0"/>
              <a:t>元素</a:t>
            </a:r>
            <a:r>
              <a:rPr lang="zh-CN" altLang="zh-CN" sz="2400" dirty="0"/>
              <a:t>值为“</a:t>
            </a:r>
            <a:r>
              <a:rPr lang="en-US" altLang="zh-CN" sz="2400" dirty="0"/>
              <a:t>1</a:t>
            </a:r>
            <a:r>
              <a:rPr lang="zh-CN" altLang="zh-CN" sz="2400" dirty="0"/>
              <a:t>”表示对应数字存在，</a:t>
            </a:r>
            <a:r>
              <a:rPr lang="zh-CN" altLang="en-US" sz="2400" dirty="0"/>
              <a:t>元素</a:t>
            </a:r>
            <a:r>
              <a:rPr lang="zh-CN" altLang="zh-CN" sz="2400" dirty="0"/>
              <a:t>值为“</a:t>
            </a:r>
            <a:r>
              <a:rPr lang="en-US" altLang="zh-CN" sz="2400" dirty="0"/>
              <a:t>0</a:t>
            </a:r>
            <a:r>
              <a:rPr lang="zh-CN" altLang="zh-CN" sz="2400" dirty="0"/>
              <a:t>”表示对应数字已删除。</a:t>
            </a:r>
            <a:endParaRPr lang="en-US" altLang="zh-CN" sz="2400" dirty="0"/>
          </a:p>
          <a:p>
            <a:pPr marL="800100" lvl="1" indent="-342900">
              <a:lnSpc>
                <a:spcPct val="120000"/>
              </a:lnSpc>
              <a:buFont typeface="Wingdings" panose="05000000000000000000" pitchFamily="2" charset="2"/>
              <a:buChar char="ü"/>
            </a:pPr>
            <a:r>
              <a:rPr lang="zh-CN" altLang="en-US" sz="2400" dirty="0">
                <a:solidFill>
                  <a:srgbClr val="C00000"/>
                </a:solidFill>
              </a:rPr>
              <a:t>优缺点分析</a:t>
            </a:r>
            <a:r>
              <a:rPr lang="zh-CN" altLang="en-US" sz="2400" dirty="0"/>
              <a:t>：</a:t>
            </a:r>
            <a:r>
              <a:rPr lang="zh-CN" altLang="zh-CN" sz="2400" dirty="0"/>
              <a:t>避免了字符的移动，字符串长度不会改变</a:t>
            </a:r>
            <a:r>
              <a:rPr lang="zh-CN" altLang="en-US" sz="2400" dirty="0"/>
              <a:t>，</a:t>
            </a:r>
            <a:r>
              <a:rPr lang="zh-CN" altLang="zh-CN" sz="2400" dirty="0"/>
              <a:t>但</a:t>
            </a:r>
            <a:r>
              <a:rPr lang="zh-CN" altLang="en-US" sz="2400" dirty="0"/>
              <a:t>导致</a:t>
            </a:r>
            <a:r>
              <a:rPr lang="zh-CN" altLang="zh-CN" sz="2400" dirty="0"/>
              <a:t>数字的比较过程和最后的输出过程</a:t>
            </a:r>
            <a:r>
              <a:rPr lang="zh-CN" altLang="en-US" sz="2400" dirty="0"/>
              <a:t>较复杂</a:t>
            </a:r>
            <a:r>
              <a:rPr lang="zh-CN" altLang="zh-CN" sz="2400" dirty="0"/>
              <a:t>。</a:t>
            </a:r>
          </a:p>
          <a:p>
            <a:pPr marL="342900" indent="-342900">
              <a:lnSpc>
                <a:spcPct val="120000"/>
              </a:lnSpc>
              <a:buFont typeface="Wingdings" panose="05000000000000000000" pitchFamily="2" charset="2"/>
              <a:buChar char="Ø"/>
            </a:pPr>
            <a:r>
              <a:rPr lang="en-US" altLang="zh-CN" sz="2400" dirty="0"/>
              <a:t>3</a:t>
            </a:r>
            <a:r>
              <a:rPr lang="zh-CN" altLang="zh-CN" sz="2400" dirty="0"/>
              <a:t>） </a:t>
            </a:r>
            <a:r>
              <a:rPr lang="zh-CN" altLang="en-US" sz="2400" dirty="0"/>
              <a:t>设置</a:t>
            </a:r>
            <a:r>
              <a:rPr lang="zh-CN" altLang="zh-CN" sz="2400" dirty="0"/>
              <a:t>数组记录未删除字符的下标，</a:t>
            </a:r>
            <a:r>
              <a:rPr lang="zh-CN" altLang="en-US" sz="2400" dirty="0"/>
              <a:t>操作</a:t>
            </a:r>
            <a:r>
              <a:rPr lang="zh-CN" altLang="zh-CN" sz="2400" dirty="0"/>
              <a:t>过程如下：</a:t>
            </a:r>
          </a:p>
          <a:p>
            <a:pPr lvl="2">
              <a:lnSpc>
                <a:spcPct val="120000"/>
              </a:lnSpc>
            </a:pPr>
            <a:r>
              <a:rPr lang="en-US" altLang="zh-CN" sz="2400" dirty="0"/>
              <a:t>                   n=“1 2 4 3 5 8 3 3”    1 2 3 4 5 6 7 8 </a:t>
            </a:r>
            <a:endParaRPr lang="zh-CN" altLang="zh-CN" sz="2400" dirty="0"/>
          </a:p>
          <a:p>
            <a:pPr lvl="2">
              <a:lnSpc>
                <a:spcPct val="120000"/>
              </a:lnSpc>
            </a:pPr>
            <a:r>
              <a:rPr lang="en-US" altLang="zh-CN" sz="2400" dirty="0"/>
              <a:t>4</a:t>
            </a:r>
            <a:r>
              <a:rPr lang="zh-CN" altLang="zh-CN" sz="2400" dirty="0"/>
              <a:t>比</a:t>
            </a:r>
            <a:r>
              <a:rPr lang="en-US" altLang="zh-CN" sz="2400" dirty="0"/>
              <a:t>3</a:t>
            </a:r>
            <a:r>
              <a:rPr lang="zh-CN" altLang="zh-CN" sz="2400" dirty="0"/>
              <a:t>大 删除 </a:t>
            </a:r>
            <a:r>
              <a:rPr lang="en-US" altLang="zh-CN" sz="2400" dirty="0"/>
              <a:t>   ”1 2  3 5 8 3 3”   1 2 4 5 6 7 8 </a:t>
            </a:r>
            <a:endParaRPr lang="zh-CN" altLang="zh-CN" sz="2400" dirty="0"/>
          </a:p>
          <a:p>
            <a:pPr lvl="2">
              <a:lnSpc>
                <a:spcPct val="120000"/>
              </a:lnSpc>
            </a:pPr>
            <a:r>
              <a:rPr lang="en-US" altLang="zh-CN" sz="2400" dirty="0"/>
              <a:t>8</a:t>
            </a:r>
            <a:r>
              <a:rPr lang="zh-CN" altLang="zh-CN" sz="2400" dirty="0"/>
              <a:t>比</a:t>
            </a:r>
            <a:r>
              <a:rPr lang="en-US" altLang="zh-CN" sz="2400" dirty="0"/>
              <a:t>3</a:t>
            </a:r>
            <a:r>
              <a:rPr lang="zh-CN" altLang="zh-CN" sz="2400" dirty="0"/>
              <a:t>大 删除 </a:t>
            </a:r>
            <a:r>
              <a:rPr lang="en-US" altLang="zh-CN" sz="2400" dirty="0"/>
              <a:t>   ”1 2  3 5  3 3”   1 2 4 5 7 8 </a:t>
            </a:r>
            <a:endParaRPr lang="zh-CN" altLang="zh-CN" sz="2400" dirty="0"/>
          </a:p>
          <a:p>
            <a:pPr lvl="2">
              <a:lnSpc>
                <a:spcPct val="120000"/>
              </a:lnSpc>
            </a:pPr>
            <a:r>
              <a:rPr lang="en-US" altLang="zh-CN" sz="2400" dirty="0"/>
              <a:t>5</a:t>
            </a:r>
            <a:r>
              <a:rPr lang="zh-CN" altLang="zh-CN" sz="2400" dirty="0"/>
              <a:t>比</a:t>
            </a:r>
            <a:r>
              <a:rPr lang="en-US" altLang="zh-CN" sz="2400" dirty="0"/>
              <a:t>3</a:t>
            </a:r>
            <a:r>
              <a:rPr lang="zh-CN" altLang="zh-CN" sz="2400" dirty="0"/>
              <a:t>大 删除</a:t>
            </a:r>
            <a:r>
              <a:rPr lang="en-US" altLang="zh-CN" sz="2400" dirty="0"/>
              <a:t>    ”1 2  3   3 3”    1 2 4 7 8</a:t>
            </a:r>
          </a:p>
          <a:p>
            <a:pPr marL="800100" lvl="1" indent="-342900">
              <a:lnSpc>
                <a:spcPct val="120000"/>
              </a:lnSpc>
              <a:buFont typeface="Wingdings" panose="05000000000000000000" pitchFamily="2" charset="2"/>
              <a:buChar char="ü"/>
            </a:pPr>
            <a:r>
              <a:rPr lang="zh-CN" altLang="en-US" sz="2400" dirty="0">
                <a:solidFill>
                  <a:srgbClr val="C00000"/>
                </a:solidFill>
              </a:rPr>
              <a:t>优缺点分析</a:t>
            </a:r>
            <a:r>
              <a:rPr lang="zh-CN" altLang="en-US" sz="2400" dirty="0"/>
              <a:t>：</a:t>
            </a:r>
            <a:r>
              <a:rPr lang="zh-CN" altLang="zh-CN" sz="2400" dirty="0"/>
              <a:t>数组是</a:t>
            </a:r>
            <a:r>
              <a:rPr lang="zh-CN" altLang="en-US" sz="2400" dirty="0"/>
              <a:t>字符串的</a:t>
            </a:r>
            <a:r>
              <a:rPr lang="zh-CN" altLang="zh-CN" sz="2400" dirty="0"/>
              <a:t>索引。</a:t>
            </a:r>
            <a:r>
              <a:rPr lang="zh-CN" altLang="en-US" sz="2400" dirty="0"/>
              <a:t>每次都要先检索才能进行比较操作。</a:t>
            </a:r>
            <a:endParaRPr lang="zh-CN" altLang="zh-CN" sz="2400" dirty="0"/>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down)">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down)">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wipe(down)">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wipe(down)">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32474" y="1889845"/>
            <a:ext cx="10487716" cy="646331"/>
          </a:xfrm>
          <a:prstGeom prst="rect">
            <a:avLst/>
          </a:prstGeom>
          <a:noFill/>
        </p:spPr>
        <p:txBody>
          <a:bodyPr wrap="square" rtlCol="0">
            <a:spAutoFit/>
          </a:bodyPr>
          <a:lstStyle/>
          <a:p>
            <a:r>
              <a:rPr lang="zh-CN" altLang="en-US" dirty="0"/>
              <a:t>       以</a:t>
            </a:r>
            <a:r>
              <a:rPr lang="zh-CN" altLang="zh-CN" dirty="0">
                <a:solidFill>
                  <a:srgbClr val="C00000"/>
                </a:solidFill>
              </a:rPr>
              <a:t>方法</a:t>
            </a:r>
            <a:r>
              <a:rPr lang="en-US" altLang="zh-CN" dirty="0">
                <a:solidFill>
                  <a:srgbClr val="C00000"/>
                </a:solidFill>
              </a:rPr>
              <a:t>1</a:t>
            </a:r>
            <a:r>
              <a:rPr lang="zh-CN" altLang="zh-CN" dirty="0">
                <a:solidFill>
                  <a:srgbClr val="C00000"/>
                </a:solidFill>
              </a:rPr>
              <a:t>）</a:t>
            </a:r>
            <a:r>
              <a:rPr lang="zh-CN" altLang="en-US" dirty="0"/>
              <a:t>为例。在实现中</a:t>
            </a:r>
            <a:r>
              <a:rPr lang="zh-CN" altLang="zh-CN" dirty="0"/>
              <a:t>控制相邻数字比较的方法是每次从头开始，最多删除</a:t>
            </a:r>
            <a:r>
              <a:rPr lang="en-US" altLang="zh-CN" dirty="0"/>
              <a:t>s</a:t>
            </a:r>
            <a:r>
              <a:rPr lang="zh-CN" altLang="zh-CN" dirty="0"/>
              <a:t>次，</a:t>
            </a:r>
            <a:r>
              <a:rPr lang="zh-CN" altLang="en-US" dirty="0"/>
              <a:t>即</a:t>
            </a:r>
            <a:r>
              <a:rPr lang="zh-CN" altLang="zh-CN" dirty="0"/>
              <a:t>从头比较</a:t>
            </a:r>
            <a:r>
              <a:rPr lang="en-US" altLang="zh-CN" dirty="0"/>
              <a:t>s</a:t>
            </a:r>
            <a:r>
              <a:rPr lang="zh-CN" altLang="zh-CN" dirty="0"/>
              <a:t>次。</a:t>
            </a:r>
            <a:r>
              <a:rPr lang="zh-CN" altLang="en-US" dirty="0"/>
              <a:t>故需</a:t>
            </a:r>
            <a:r>
              <a:rPr lang="zh-CN" altLang="zh-CN" dirty="0"/>
              <a:t>设置数组</a:t>
            </a:r>
            <a:r>
              <a:rPr lang="en-US" altLang="zh-CN" dirty="0"/>
              <a:t> data </a:t>
            </a:r>
            <a:r>
              <a:rPr lang="zh-CN" altLang="zh-CN" dirty="0"/>
              <a:t>记录删除的数字所在位置。</a:t>
            </a:r>
            <a:r>
              <a:rPr lang="en-US" altLang="zh-CN" dirty="0">
                <a:solidFill>
                  <a:srgbClr val="C00000"/>
                </a:solidFill>
              </a:rPr>
              <a:t>(</a:t>
            </a:r>
            <a:r>
              <a:rPr lang="en-US" altLang="zh-CN" dirty="0" err="1">
                <a:solidFill>
                  <a:srgbClr val="C00000"/>
                </a:solidFill>
              </a:rPr>
              <a:t>注意</a:t>
            </a:r>
            <a:r>
              <a:rPr lang="en-US" altLang="zh-CN" dirty="0">
                <a:solidFill>
                  <a:srgbClr val="C00000"/>
                </a:solidFill>
              </a:rPr>
              <a:t>：</a:t>
            </a:r>
            <a:r>
              <a:rPr lang="zh-CN" altLang="en-US" dirty="0">
                <a:solidFill>
                  <a:srgbClr val="C00000"/>
                </a:solidFill>
              </a:rPr>
              <a:t>数组下标从</a:t>
            </a:r>
            <a:r>
              <a:rPr lang="en-US" altLang="zh-CN" dirty="0">
                <a:solidFill>
                  <a:srgbClr val="C00000"/>
                </a:solidFill>
              </a:rPr>
              <a:t>0开始）</a:t>
            </a:r>
            <a:endParaRPr lang="zh-CN" altLang="zh-CN" dirty="0">
              <a:solidFill>
                <a:srgbClr val="C00000"/>
              </a:solidFill>
            </a:endParaRPr>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nvSpPr>
        <p:spPr>
          <a:xfrm>
            <a:off x="771525" y="2536176"/>
            <a:ext cx="3400425" cy="3970318"/>
          </a:xfrm>
          <a:prstGeom prst="rect">
            <a:avLst/>
          </a:prstGeom>
          <a:ln>
            <a:solidFill>
              <a:srgbClr val="C00000"/>
            </a:solidFill>
          </a:ln>
        </p:spPr>
        <p:txBody>
          <a:bodyPr wrap="square">
            <a:spAutoFit/>
          </a:bodyPr>
          <a:lstStyle/>
          <a:p>
            <a:r>
              <a:rPr lang="en-US" altLang="zh-CN" dirty="0"/>
              <a:t>void delete(char n[],</a:t>
            </a:r>
            <a:r>
              <a:rPr lang="en-US" altLang="zh-CN" dirty="0" err="1"/>
              <a:t>int</a:t>
            </a:r>
            <a:r>
              <a:rPr lang="en-US" altLang="zh-CN" dirty="0"/>
              <a:t> </a:t>
            </a:r>
            <a:r>
              <a:rPr lang="en-US" altLang="zh-CN" dirty="0" err="1"/>
              <a:t>b,int</a:t>
            </a:r>
            <a:r>
              <a:rPr lang="en-US" altLang="zh-CN" dirty="0"/>
              <a:t> k) {</a:t>
            </a:r>
          </a:p>
          <a:p>
            <a:r>
              <a:rPr lang="en-US" altLang="zh-CN" dirty="0"/>
              <a:t>    </a:t>
            </a:r>
            <a:r>
              <a:rPr lang="en-US" altLang="zh-CN" dirty="0" err="1"/>
              <a:t>int</a:t>
            </a:r>
            <a:r>
              <a:rPr lang="en-US" altLang="zh-CN" dirty="0"/>
              <a:t> </a:t>
            </a:r>
            <a:r>
              <a:rPr lang="en-US" altLang="zh-CN" dirty="0" err="1"/>
              <a:t>i</a:t>
            </a:r>
            <a:r>
              <a:rPr lang="en-US" altLang="zh-CN" dirty="0"/>
              <a:t>; </a:t>
            </a:r>
            <a:endParaRPr lang="zh-CN" altLang="zh-CN" dirty="0"/>
          </a:p>
          <a:p>
            <a:r>
              <a:rPr lang="en-US" altLang="zh-CN" dirty="0"/>
              <a:t>    for(</a:t>
            </a:r>
            <a:r>
              <a:rPr lang="en-US" altLang="zh-CN" dirty="0" err="1">
                <a:solidFill>
                  <a:srgbClr val="C00000"/>
                </a:solidFill>
              </a:rPr>
              <a:t>i</a:t>
            </a:r>
            <a:r>
              <a:rPr lang="en-US" altLang="zh-CN" dirty="0">
                <a:solidFill>
                  <a:srgbClr val="C00000"/>
                </a:solidFill>
              </a:rPr>
              <a:t>=</a:t>
            </a:r>
            <a:r>
              <a:rPr lang="en-US" altLang="zh-CN" dirty="0" err="1">
                <a:solidFill>
                  <a:srgbClr val="C00000"/>
                </a:solidFill>
              </a:rPr>
              <a:t>b</a:t>
            </a:r>
            <a:r>
              <a:rPr lang="en-US" altLang="zh-CN" dirty="0" err="1"/>
              <a:t>;i</a:t>
            </a:r>
            <a:r>
              <a:rPr lang="en-US" altLang="zh-CN" dirty="0"/>
              <a:t>&lt;= length(n)-k; ++</a:t>
            </a:r>
            <a:r>
              <a:rPr lang="en-US" altLang="zh-CN" dirty="0" err="1"/>
              <a:t>i</a:t>
            </a:r>
            <a:r>
              <a:rPr lang="en-US" altLang="zh-CN" dirty="0"/>
              <a:t>) </a:t>
            </a:r>
            <a:endParaRPr lang="zh-CN" altLang="zh-CN" dirty="0"/>
          </a:p>
          <a:p>
            <a:r>
              <a:rPr lang="en-US" altLang="zh-CN" dirty="0"/>
              <a:t>         n[</a:t>
            </a:r>
            <a:r>
              <a:rPr lang="en-US" altLang="zh-CN" dirty="0" err="1"/>
              <a:t>i</a:t>
            </a:r>
            <a:r>
              <a:rPr lang="en-US" altLang="zh-CN" dirty="0"/>
              <a:t>]=n[</a:t>
            </a:r>
            <a:r>
              <a:rPr lang="en-US" altLang="zh-CN" dirty="0" err="1"/>
              <a:t>i+k</a:t>
            </a:r>
            <a:r>
              <a:rPr lang="en-US" altLang="zh-CN" dirty="0"/>
              <a:t>];</a:t>
            </a:r>
            <a:endParaRPr lang="zh-CN" altLang="zh-CN" dirty="0"/>
          </a:p>
          <a:p>
            <a:r>
              <a:rPr lang="en-US" altLang="zh-CN" dirty="0"/>
              <a:t>}</a:t>
            </a:r>
            <a:endParaRPr lang="zh-CN" altLang="zh-CN" dirty="0"/>
          </a:p>
          <a:p>
            <a:r>
              <a:rPr lang="en-US" altLang="zh-CN" dirty="0" err="1"/>
              <a:t>int</a:t>
            </a:r>
            <a:r>
              <a:rPr lang="en-US" altLang="zh-CN" dirty="0"/>
              <a:t> main() {</a:t>
            </a:r>
          </a:p>
          <a:p>
            <a:r>
              <a:rPr lang="en-US" altLang="zh-CN" dirty="0"/>
              <a:t>   char  n[100]; </a:t>
            </a:r>
            <a:endParaRPr lang="zh-CN" altLang="zh-CN" dirty="0"/>
          </a:p>
          <a:p>
            <a:r>
              <a:rPr lang="en-US" altLang="zh-CN" dirty="0"/>
              <a:t>   </a:t>
            </a:r>
            <a:r>
              <a:rPr lang="en-US" altLang="zh-CN" dirty="0" err="1"/>
              <a:t>int</a:t>
            </a:r>
            <a:r>
              <a:rPr lang="en-US" altLang="zh-CN" dirty="0"/>
              <a:t> s,i,j,j1,c,data[100],</a:t>
            </a:r>
            <a:r>
              <a:rPr lang="en-US" altLang="zh-CN" dirty="0" err="1"/>
              <a:t>len</a:t>
            </a:r>
            <a:r>
              <a:rPr lang="en-US" altLang="zh-CN" dirty="0"/>
              <a:t>;</a:t>
            </a:r>
            <a:endParaRPr lang="zh-CN" altLang="zh-CN" dirty="0"/>
          </a:p>
          <a:p>
            <a:r>
              <a:rPr lang="en-US" altLang="zh-CN" dirty="0"/>
              <a:t>   </a:t>
            </a:r>
            <a:r>
              <a:rPr lang="en-US" altLang="zh-CN" dirty="0" err="1"/>
              <a:t>cin</a:t>
            </a:r>
            <a:r>
              <a:rPr lang="en-US" altLang="zh-CN" dirty="0"/>
              <a:t>&gt;&gt;n&gt;&gt;s;   </a:t>
            </a:r>
            <a:endParaRPr lang="zh-CN" altLang="zh-CN" dirty="0"/>
          </a:p>
          <a:p>
            <a:r>
              <a:rPr lang="en-US" altLang="zh-CN" dirty="0"/>
              <a:t>   </a:t>
            </a:r>
            <a:r>
              <a:rPr lang="en-US" altLang="zh-CN" dirty="0" err="1"/>
              <a:t>len</a:t>
            </a:r>
            <a:r>
              <a:rPr lang="en-US" altLang="zh-CN" dirty="0"/>
              <a:t>=length(n);</a:t>
            </a:r>
          </a:p>
          <a:p>
            <a:r>
              <a:rPr lang="en-US" altLang="zh-CN" dirty="0"/>
              <a:t>   if(s&gt;</a:t>
            </a:r>
            <a:r>
              <a:rPr lang="en-US" altLang="zh-CN" dirty="0" err="1"/>
              <a:t>len</a:t>
            </a:r>
            <a:r>
              <a:rPr lang="en-US" altLang="zh-CN" dirty="0"/>
              <a:t>)  {</a:t>
            </a:r>
          </a:p>
          <a:p>
            <a:r>
              <a:rPr lang="en-US" altLang="zh-CN" dirty="0"/>
              <a:t>       </a:t>
            </a:r>
            <a:r>
              <a:rPr lang="en-US" altLang="zh-CN" dirty="0" err="1"/>
              <a:t>cout</a:t>
            </a:r>
            <a:r>
              <a:rPr lang="en-US" altLang="zh-CN" dirty="0"/>
              <a:t>&lt;&lt;“data error”;    </a:t>
            </a:r>
          </a:p>
          <a:p>
            <a:r>
              <a:rPr lang="en-US" altLang="zh-CN" dirty="0"/>
              <a:t>       return -1;</a:t>
            </a:r>
          </a:p>
          <a:p>
            <a:r>
              <a:rPr lang="en-US" altLang="zh-CN" dirty="0"/>
              <a:t>    }</a:t>
            </a:r>
            <a:endParaRPr lang="zh-CN" altLang="zh-CN" dirty="0"/>
          </a:p>
        </p:txBody>
      </p:sp>
      <p:sp>
        <p:nvSpPr>
          <p:cNvPr id="9" name="文本框 8"/>
          <p:cNvSpPr txBox="1"/>
          <p:nvPr/>
        </p:nvSpPr>
        <p:spPr>
          <a:xfrm>
            <a:off x="4234826" y="2536176"/>
            <a:ext cx="3813799" cy="3970318"/>
          </a:xfrm>
          <a:prstGeom prst="rect">
            <a:avLst/>
          </a:prstGeom>
          <a:noFill/>
          <a:ln>
            <a:solidFill>
              <a:srgbClr val="C00000"/>
            </a:solidFill>
          </a:ln>
        </p:spPr>
        <p:txBody>
          <a:bodyPr wrap="square" rtlCol="0">
            <a:spAutoFit/>
          </a:bodyPr>
          <a:lstStyle/>
          <a:p>
            <a:r>
              <a:rPr lang="en-US" altLang="zh-CN" dirty="0"/>
              <a:t>j1=0;</a:t>
            </a:r>
            <a:endParaRPr lang="zh-CN" altLang="zh-CN" dirty="0"/>
          </a:p>
          <a:p>
            <a:r>
              <a:rPr lang="en-US" altLang="zh-CN" dirty="0"/>
              <a:t>for (</a:t>
            </a:r>
            <a:r>
              <a:rPr lang="en-US" altLang="zh-CN" dirty="0" err="1"/>
              <a:t>i</a:t>
            </a:r>
            <a:r>
              <a:rPr lang="en-US" altLang="zh-CN" dirty="0"/>
              <a:t>=1; </a:t>
            </a:r>
            <a:r>
              <a:rPr lang="en-US" altLang="zh-CN" dirty="0" err="1"/>
              <a:t>i</a:t>
            </a:r>
            <a:r>
              <a:rPr lang="en-US" altLang="zh-CN" dirty="0"/>
              <a:t>&lt;=s; ++</a:t>
            </a:r>
            <a:r>
              <a:rPr lang="en-US" altLang="zh-CN" dirty="0" err="1"/>
              <a:t>i</a:t>
            </a:r>
            <a:r>
              <a:rPr lang="en-US" altLang="zh-CN" dirty="0"/>
              <a:t>) </a:t>
            </a:r>
            <a:r>
              <a:rPr lang="en-US" altLang="zh-CN" dirty="0">
                <a:solidFill>
                  <a:srgbClr val="00A876"/>
                </a:solidFill>
              </a:rPr>
              <a:t>{</a:t>
            </a:r>
          </a:p>
          <a:p>
            <a:r>
              <a:rPr lang="en-US" altLang="zh-CN" dirty="0"/>
              <a:t>   for (j=0; j&lt;length(n); ++j)</a:t>
            </a:r>
            <a:endParaRPr lang="zh-CN" altLang="zh-CN" dirty="0"/>
          </a:p>
          <a:p>
            <a:r>
              <a:rPr lang="en-US" altLang="zh-CN" dirty="0"/>
              <a:t>      if (n[j]&gt;n[j+1]) </a:t>
            </a:r>
            <a:r>
              <a:rPr lang="en-US" altLang="zh-CN" dirty="0">
                <a:solidFill>
                  <a:srgbClr val="C00000"/>
                </a:solidFill>
              </a:rPr>
              <a:t>{</a:t>
            </a:r>
            <a:r>
              <a:rPr lang="en-US" altLang="zh-CN" dirty="0"/>
              <a:t> </a:t>
            </a:r>
            <a:r>
              <a:rPr lang="en-US" altLang="zh-CN" sz="1600" dirty="0"/>
              <a:t>//</a:t>
            </a:r>
            <a:r>
              <a:rPr lang="zh-CN" altLang="zh-CN" sz="1600" dirty="0"/>
              <a:t>贪婪选择</a:t>
            </a:r>
          </a:p>
          <a:p>
            <a:r>
              <a:rPr lang="en-US" altLang="zh-CN" dirty="0"/>
              <a:t>          delete(n,j,1);</a:t>
            </a:r>
            <a:endParaRPr lang="zh-CN" altLang="zh-CN" dirty="0"/>
          </a:p>
          <a:p>
            <a:r>
              <a:rPr lang="en-US" altLang="zh-CN" dirty="0"/>
              <a:t>      if (j&gt;j1) </a:t>
            </a:r>
          </a:p>
          <a:p>
            <a:r>
              <a:rPr lang="en-US" altLang="zh-CN" dirty="0"/>
              <a:t>        </a:t>
            </a:r>
            <a:r>
              <a:rPr lang="en-US" altLang="zh-CN" dirty="0">
                <a:solidFill>
                  <a:srgbClr val="C00000"/>
                </a:solidFill>
              </a:rPr>
              <a:t>data[</a:t>
            </a:r>
            <a:r>
              <a:rPr lang="en-US" altLang="zh-CN" dirty="0" err="1">
                <a:solidFill>
                  <a:srgbClr val="C00000"/>
                </a:solidFill>
              </a:rPr>
              <a:t>i</a:t>
            </a:r>
            <a:r>
              <a:rPr lang="en-US" altLang="zh-CN" dirty="0">
                <a:solidFill>
                  <a:srgbClr val="C00000"/>
                </a:solidFill>
              </a:rPr>
              <a:t>]=j+i-1; </a:t>
            </a:r>
            <a:r>
              <a:rPr lang="en-US" altLang="zh-CN" sz="1600" dirty="0"/>
              <a:t>//</a:t>
            </a:r>
            <a:r>
              <a:rPr lang="zh-CN" altLang="zh-CN" sz="1600" dirty="0"/>
              <a:t>记录删除数字位置</a:t>
            </a:r>
            <a:endParaRPr lang="zh-CN" altLang="zh-CN" dirty="0"/>
          </a:p>
          <a:p>
            <a:r>
              <a:rPr lang="en-US" altLang="zh-CN" dirty="0"/>
              <a:t>      else  </a:t>
            </a:r>
            <a:r>
              <a:rPr lang="en-US" altLang="zh-CN" sz="1600" dirty="0"/>
              <a:t>//</a:t>
            </a:r>
            <a:r>
              <a:rPr lang="zh-CN" altLang="zh-CN" sz="1600" dirty="0"/>
              <a:t>向前删除</a:t>
            </a:r>
            <a:r>
              <a:rPr lang="zh-CN" altLang="en-US" sz="1600" dirty="0"/>
              <a:t>数字</a:t>
            </a:r>
            <a:endParaRPr lang="en-US" altLang="zh-CN" dirty="0"/>
          </a:p>
          <a:p>
            <a:r>
              <a:rPr lang="en-US" altLang="zh-CN" dirty="0"/>
              <a:t>        </a:t>
            </a:r>
            <a:r>
              <a:rPr lang="en-US" altLang="zh-CN" dirty="0">
                <a:solidFill>
                  <a:srgbClr val="C00000"/>
                </a:solidFill>
              </a:rPr>
              <a:t>data[</a:t>
            </a:r>
            <a:r>
              <a:rPr lang="en-US" altLang="zh-CN" dirty="0" err="1">
                <a:solidFill>
                  <a:srgbClr val="C00000"/>
                </a:solidFill>
              </a:rPr>
              <a:t>i</a:t>
            </a:r>
            <a:r>
              <a:rPr lang="en-US" altLang="zh-CN" dirty="0">
                <a:solidFill>
                  <a:srgbClr val="C00000"/>
                </a:solidFill>
              </a:rPr>
              <a:t>]=data[i-1]-1</a:t>
            </a:r>
            <a:r>
              <a:rPr lang="en-US" altLang="zh-CN" dirty="0"/>
              <a:t>;</a:t>
            </a:r>
            <a:endParaRPr lang="zh-CN" altLang="zh-CN" dirty="0"/>
          </a:p>
          <a:p>
            <a:r>
              <a:rPr lang="en-US" altLang="zh-CN" dirty="0"/>
              <a:t>      j1=j;  </a:t>
            </a:r>
            <a:endParaRPr lang="zh-CN" altLang="zh-CN" dirty="0"/>
          </a:p>
          <a:p>
            <a:r>
              <a:rPr lang="en-US" altLang="zh-CN" dirty="0"/>
              <a:t>      break;  </a:t>
            </a:r>
            <a:endParaRPr lang="zh-CN" altLang="zh-CN" dirty="0"/>
          </a:p>
          <a:p>
            <a:r>
              <a:rPr lang="en-US" altLang="zh-CN" dirty="0"/>
              <a:t>      </a:t>
            </a:r>
            <a:r>
              <a:rPr lang="en-US" altLang="zh-CN" dirty="0">
                <a:solidFill>
                  <a:srgbClr val="C00000"/>
                </a:solidFill>
              </a:rPr>
              <a:t>}</a:t>
            </a:r>
          </a:p>
          <a:p>
            <a:r>
              <a:rPr lang="en-US" altLang="zh-CN" dirty="0"/>
              <a:t>    if( j&gt;length(n))    break;</a:t>
            </a:r>
            <a:endParaRPr lang="zh-CN" altLang="zh-CN" dirty="0"/>
          </a:p>
          <a:p>
            <a:r>
              <a:rPr lang="en-US" altLang="zh-CN" dirty="0">
                <a:solidFill>
                  <a:srgbClr val="00A876"/>
                </a:solidFill>
              </a:rPr>
              <a:t>}</a:t>
            </a:r>
            <a:endParaRPr lang="zh-CN" altLang="zh-CN" dirty="0">
              <a:solidFill>
                <a:srgbClr val="00A876"/>
              </a:solidFill>
            </a:endParaRPr>
          </a:p>
        </p:txBody>
      </p:sp>
      <p:sp>
        <p:nvSpPr>
          <p:cNvPr id="10" name="文本框 9"/>
          <p:cNvSpPr txBox="1"/>
          <p:nvPr/>
        </p:nvSpPr>
        <p:spPr>
          <a:xfrm>
            <a:off x="8121027" y="2540551"/>
            <a:ext cx="3337548" cy="3385542"/>
          </a:xfrm>
          <a:prstGeom prst="rect">
            <a:avLst/>
          </a:prstGeom>
          <a:noFill/>
          <a:ln>
            <a:solidFill>
              <a:srgbClr val="C00000"/>
            </a:solidFill>
          </a:ln>
        </p:spPr>
        <p:txBody>
          <a:bodyPr wrap="square" rtlCol="0">
            <a:spAutoFit/>
          </a:bodyPr>
          <a:lstStyle/>
          <a:p>
            <a:r>
              <a:rPr lang="en-US" altLang="zh-CN" dirty="0"/>
              <a:t>for (</a:t>
            </a:r>
            <a:r>
              <a:rPr lang="en-US" altLang="zh-CN" dirty="0" err="1"/>
              <a:t>i</a:t>
            </a:r>
            <a:r>
              <a:rPr lang="en-US" altLang="zh-CN" dirty="0"/>
              <a:t>=</a:t>
            </a:r>
            <a:r>
              <a:rPr lang="en-US" altLang="zh-CN" dirty="0" err="1"/>
              <a:t>i</a:t>
            </a:r>
            <a:r>
              <a:rPr lang="en-US" altLang="zh-CN" dirty="0"/>
              <a:t>; </a:t>
            </a:r>
            <a:r>
              <a:rPr lang="en-US" altLang="zh-CN" dirty="0" err="1"/>
              <a:t>i</a:t>
            </a:r>
            <a:r>
              <a:rPr lang="en-US" altLang="zh-CN" dirty="0"/>
              <a:t>&lt;=s; ++</a:t>
            </a:r>
            <a:r>
              <a:rPr lang="en-US" altLang="zh-CN" dirty="0" err="1"/>
              <a:t>i</a:t>
            </a:r>
            <a:r>
              <a:rPr lang="en-US" altLang="zh-CN" dirty="0"/>
              <a:t>) { </a:t>
            </a:r>
          </a:p>
          <a:p>
            <a:r>
              <a:rPr lang="en-US" altLang="zh-CN" dirty="0"/>
              <a:t>     j=len-i+1;</a:t>
            </a:r>
            <a:endParaRPr lang="zh-CN" altLang="zh-CN" dirty="0"/>
          </a:p>
          <a:p>
            <a:r>
              <a:rPr lang="en-US" altLang="zh-CN" dirty="0"/>
              <a:t>    delete(n,j,1); </a:t>
            </a:r>
            <a:endParaRPr lang="zh-CN" altLang="zh-CN" dirty="0"/>
          </a:p>
          <a:p>
            <a:r>
              <a:rPr lang="en-US" altLang="zh-CN" dirty="0"/>
              <a:t>    data[</a:t>
            </a:r>
            <a:r>
              <a:rPr lang="en-US" altLang="zh-CN" dirty="0" err="1"/>
              <a:t>i</a:t>
            </a:r>
            <a:r>
              <a:rPr lang="en-US" altLang="zh-CN" dirty="0"/>
              <a:t>]=j;</a:t>
            </a:r>
          </a:p>
          <a:p>
            <a:r>
              <a:rPr lang="en-US" altLang="zh-CN" dirty="0"/>
              <a:t>}</a:t>
            </a:r>
            <a:endParaRPr lang="zh-CN" altLang="zh-CN" dirty="0"/>
          </a:p>
          <a:p>
            <a:r>
              <a:rPr lang="en-US" altLang="zh-CN" sz="1600" dirty="0"/>
              <a:t>//</a:t>
            </a:r>
            <a:r>
              <a:rPr lang="zh-CN" altLang="en-US" sz="1600" dirty="0"/>
              <a:t>删除</a:t>
            </a:r>
            <a:r>
              <a:rPr lang="zh-CN" altLang="zh-CN" sz="1600" dirty="0"/>
              <a:t>字符串首的若干个</a:t>
            </a:r>
            <a:r>
              <a:rPr lang="en-US" altLang="zh-CN" sz="1600" dirty="0"/>
              <a:t>” 0 ”</a:t>
            </a:r>
          </a:p>
          <a:p>
            <a:r>
              <a:rPr lang="en-US" altLang="zh-CN" dirty="0"/>
              <a:t>while (n[0]=='0’ &amp; length(n) &gt;1) </a:t>
            </a:r>
            <a:endParaRPr lang="zh-CN" altLang="zh-CN" dirty="0"/>
          </a:p>
          <a:p>
            <a:r>
              <a:rPr lang="en-US" altLang="zh-CN" dirty="0"/>
              <a:t>    delete(n,0,1); </a:t>
            </a:r>
            <a:endParaRPr lang="zh-CN" altLang="zh-CN" dirty="0"/>
          </a:p>
          <a:p>
            <a:r>
              <a:rPr lang="en-US" altLang="zh-CN" dirty="0" err="1"/>
              <a:t>cout</a:t>
            </a:r>
            <a:r>
              <a:rPr lang="en-US" altLang="zh-CN" dirty="0"/>
              <a:t>&lt;&lt;n;</a:t>
            </a:r>
            <a:endParaRPr lang="zh-CN" altLang="zh-CN" dirty="0"/>
          </a:p>
          <a:p>
            <a:r>
              <a:rPr lang="en-US" altLang="zh-CN" dirty="0"/>
              <a:t>for (</a:t>
            </a:r>
            <a:r>
              <a:rPr lang="en-US" altLang="zh-CN" dirty="0" err="1"/>
              <a:t>i</a:t>
            </a:r>
            <a:r>
              <a:rPr lang="en-US" altLang="zh-CN" dirty="0"/>
              <a:t>=1;i&lt;=s; ++</a:t>
            </a:r>
            <a:r>
              <a:rPr lang="en-US" altLang="zh-CN" dirty="0" err="1"/>
              <a:t>i</a:t>
            </a:r>
            <a:r>
              <a:rPr lang="en-US" altLang="zh-CN" dirty="0"/>
              <a:t>)</a:t>
            </a:r>
            <a:endParaRPr lang="zh-CN" altLang="zh-CN" dirty="0"/>
          </a:p>
          <a:p>
            <a:r>
              <a:rPr lang="en-US" altLang="zh-CN" dirty="0"/>
              <a:t>    </a:t>
            </a:r>
            <a:r>
              <a:rPr lang="en-US" altLang="zh-CN" dirty="0" err="1"/>
              <a:t>cout</a:t>
            </a:r>
            <a:r>
              <a:rPr lang="en-US" altLang="zh-CN" dirty="0"/>
              <a:t>&lt;&lt;data[</a:t>
            </a:r>
            <a:r>
              <a:rPr lang="en-US" altLang="zh-CN" dirty="0" err="1"/>
              <a:t>i</a:t>
            </a:r>
            <a:r>
              <a:rPr lang="en-US" altLang="zh-CN" dirty="0"/>
              <a:t>]&lt;&lt;“ ”;</a:t>
            </a:r>
            <a:endParaRPr lang="zh-CN" altLang="zh-CN" dirty="0"/>
          </a:p>
          <a:p>
            <a:r>
              <a:rPr lang="en-US" altLang="zh-CN" dirty="0"/>
              <a:t>}</a:t>
            </a:r>
          </a:p>
        </p:txBody>
      </p:sp>
      <p:sp>
        <p:nvSpPr>
          <p:cNvPr id="3" name="矩形 2"/>
          <p:cNvSpPr/>
          <p:nvPr/>
        </p:nvSpPr>
        <p:spPr>
          <a:xfrm>
            <a:off x="7007936" y="6054984"/>
            <a:ext cx="3967753" cy="369332"/>
          </a:xfrm>
          <a:prstGeom prst="rect">
            <a:avLst/>
          </a:prstGeom>
          <a:solidFill>
            <a:schemeClr val="accent3"/>
          </a:solidFill>
        </p:spPr>
        <p:txBody>
          <a:bodyPr wrap="none">
            <a:spAutoFit/>
          </a:bodyPr>
          <a:lstStyle/>
          <a:p>
            <a:r>
              <a:rPr lang="zh-CN" altLang="en-US" dirty="0"/>
              <a:t>以</a:t>
            </a:r>
            <a:r>
              <a:rPr lang="en-US" altLang="zh-CN" dirty="0"/>
              <a:t>n4=”1  2  0  0  8  3” ，s=3为例说明</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43133" y="2386678"/>
              <a:ext cx="2080210" cy="2447248"/>
            </a:xfrm>
            <a:prstGeom prst="rect">
              <a:avLst/>
            </a:prstGeom>
            <a:noFill/>
          </p:spPr>
          <p:txBody>
            <a:bodyPr wrap="square" rtlCol="0">
              <a:spAutoFit/>
            </a:bodyPr>
            <a:lstStyle/>
            <a:p>
              <a:pPr>
                <a:lnSpc>
                  <a:spcPct val="120000"/>
                </a:lnSpc>
              </a:pPr>
              <a:r>
                <a:rPr lang="en-US" altLang="zh-CN" sz="2400" dirty="0"/>
                <a:t>【</a:t>
              </a:r>
              <a:r>
                <a:rPr lang="zh-CN" altLang="en-US" sz="2400" dirty="0"/>
                <a:t>例</a:t>
              </a:r>
              <a:r>
                <a:rPr lang="en-US" altLang="zh-CN" sz="2400" dirty="0"/>
                <a:t>4-2】</a:t>
              </a:r>
              <a:r>
                <a:rPr lang="zh-CN" altLang="en-US" sz="2400" dirty="0"/>
                <a:t>数列极差问题</a:t>
              </a:r>
            </a:p>
            <a:p>
              <a:pPr>
                <a:lnSpc>
                  <a:spcPct val="120000"/>
                </a:lnSpc>
              </a:pPr>
              <a:r>
                <a:rPr lang="zh-CN" altLang="en-US" sz="2400" dirty="0"/>
                <a:t>       在黑板上写了</a:t>
              </a:r>
              <a:r>
                <a:rPr lang="en-US" altLang="zh-CN" sz="2400" dirty="0"/>
                <a:t>N</a:t>
              </a:r>
              <a:r>
                <a:rPr lang="zh-CN" altLang="en-US" sz="2400" dirty="0"/>
                <a:t>个正整数作成的一个数列，进行如下操作：每一次擦去其中的两个数</a:t>
              </a:r>
              <a:r>
                <a:rPr lang="en-US" altLang="zh-CN" sz="2400" dirty="0"/>
                <a:t>a</a:t>
              </a:r>
              <a:r>
                <a:rPr lang="zh-CN" altLang="en-US" sz="2400" dirty="0"/>
                <a:t>和</a:t>
              </a:r>
              <a:r>
                <a:rPr lang="en-US" altLang="zh-CN" sz="2400" dirty="0"/>
                <a:t>b</a:t>
              </a:r>
              <a:r>
                <a:rPr lang="zh-CN" altLang="en-US" sz="2400" dirty="0"/>
                <a:t>，然后在数列中加入一个数</a:t>
              </a:r>
              <a:r>
                <a:rPr lang="en-US" altLang="zh-CN" sz="2400" dirty="0"/>
                <a:t>a×b+1</a:t>
              </a:r>
              <a:r>
                <a:rPr lang="zh-CN" altLang="en-US" sz="2400" dirty="0"/>
                <a:t>，如此操作，直至黑板上剩下一个数，在所有按这种操作方式最后得到的数中，最大的记作</a:t>
              </a:r>
              <a:r>
                <a:rPr lang="en-US" altLang="zh-CN" sz="2400" dirty="0"/>
                <a:t>max</a:t>
              </a:r>
              <a:r>
                <a:rPr lang="zh-CN" altLang="en-US" sz="2400" dirty="0"/>
                <a:t>，最小的记作</a:t>
              </a:r>
              <a:r>
                <a:rPr lang="en-US" altLang="zh-CN" sz="2400" dirty="0"/>
                <a:t>min</a:t>
              </a:r>
              <a:r>
                <a:rPr lang="zh-CN" altLang="en-US" sz="2400" dirty="0"/>
                <a:t>，则该数列的极差定义为：</a:t>
              </a:r>
              <a:r>
                <a:rPr lang="en-US" altLang="zh-CN" sz="2400" dirty="0"/>
                <a:t>M=max-min</a:t>
              </a:r>
              <a:r>
                <a:rPr lang="zh-CN" altLang="en-US" sz="2400" dirty="0"/>
                <a:t>。</a:t>
              </a:r>
              <a:endParaRPr lang="en-US" altLang="zh-CN" sz="2400" dirty="0"/>
            </a:p>
            <a:p>
              <a:pPr>
                <a:lnSpc>
                  <a:spcPct val="120000"/>
                </a:lnSpc>
              </a:pPr>
              <a:endParaRPr lang="zh-CN" altLang="en-US" sz="2400" dirty="0"/>
            </a:p>
          </p:txBody>
        </p:sp>
      </p:gr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98014"/>
            <a:ext cx="10992465" cy="590998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225521" y="3506524"/>
            <a:ext cx="10194125" cy="2270109"/>
          </a:xfrm>
          <a:prstGeom prst="rect">
            <a:avLst/>
          </a:prstGeom>
          <a:noFill/>
        </p:spPr>
        <p:txBody>
          <a:bodyPr wrap="square" rtlCol="0">
            <a:spAutoFit/>
          </a:bodyPr>
          <a:lstStyle/>
          <a:p>
            <a:pPr marL="342900" indent="-342900">
              <a:lnSpc>
                <a:spcPct val="120000"/>
              </a:lnSpc>
              <a:buFont typeface="Wingdings" panose="05000000000000000000" pitchFamily="2" charset="2"/>
              <a:buChar char="n"/>
            </a:pPr>
            <a:r>
              <a:rPr lang="zh-CN" altLang="en-US" sz="2400" dirty="0">
                <a:solidFill>
                  <a:srgbClr val="C00000"/>
                </a:solidFill>
              </a:rPr>
              <a:t>问题分析</a:t>
            </a:r>
            <a:r>
              <a:rPr lang="zh-CN" altLang="en-US" sz="2400" dirty="0"/>
              <a:t>：</a:t>
            </a:r>
          </a:p>
          <a:p>
            <a:pPr>
              <a:lnSpc>
                <a:spcPct val="120000"/>
              </a:lnSpc>
            </a:pPr>
            <a:r>
              <a:rPr lang="zh-CN" altLang="en-US" sz="2400" dirty="0"/>
              <a:t>       以数列</a:t>
            </a:r>
            <a:r>
              <a:rPr lang="en-US" altLang="zh-CN" sz="2400" dirty="0"/>
              <a:t>3</a:t>
            </a:r>
            <a:r>
              <a:rPr lang="zh-CN" altLang="en-US" sz="2400" dirty="0"/>
              <a:t>，</a:t>
            </a:r>
            <a:r>
              <a:rPr lang="en-US" altLang="zh-CN" sz="2400" dirty="0"/>
              <a:t>5</a:t>
            </a:r>
            <a:r>
              <a:rPr lang="zh-CN" altLang="en-US" sz="2400" dirty="0"/>
              <a:t>，</a:t>
            </a:r>
            <a:r>
              <a:rPr lang="en-US" altLang="zh-CN" sz="2400" dirty="0"/>
              <a:t>7</a:t>
            </a:r>
            <a:r>
              <a:rPr lang="zh-CN" altLang="en-US" sz="2400" dirty="0"/>
              <a:t>为例，结果可能有以下三种结果：</a:t>
            </a:r>
          </a:p>
          <a:p>
            <a:pPr>
              <a:lnSpc>
                <a:spcPct val="120000"/>
              </a:lnSpc>
            </a:pPr>
            <a:r>
              <a:rPr lang="zh-CN" altLang="en-US" sz="2400" dirty="0"/>
              <a:t>     （</a:t>
            </a:r>
            <a:r>
              <a:rPr lang="en-US" altLang="zh-CN" sz="2400" dirty="0"/>
              <a:t>3*5+1)</a:t>
            </a:r>
            <a:r>
              <a:rPr lang="zh-CN" altLang="en-US" sz="2400" dirty="0"/>
              <a:t>*</a:t>
            </a:r>
            <a:r>
              <a:rPr lang="en-US" altLang="zh-CN" sz="2400" dirty="0"/>
              <a:t>7+1=113</a:t>
            </a:r>
            <a:r>
              <a:rPr lang="zh-CN" altLang="en-US" sz="2400" dirty="0"/>
              <a:t>、（</a:t>
            </a:r>
            <a:r>
              <a:rPr lang="en-US" altLang="zh-CN" sz="2400" dirty="0"/>
              <a:t>3*7+1)</a:t>
            </a:r>
            <a:r>
              <a:rPr lang="zh-CN" altLang="en-US" sz="2400" dirty="0"/>
              <a:t>*</a:t>
            </a:r>
            <a:r>
              <a:rPr lang="en-US" altLang="zh-CN" sz="2400" dirty="0"/>
              <a:t>5+1=111</a:t>
            </a:r>
            <a:r>
              <a:rPr lang="zh-CN" altLang="en-US" sz="2400" dirty="0"/>
              <a:t>、（</a:t>
            </a:r>
            <a:r>
              <a:rPr lang="en-US" altLang="zh-CN" sz="2400" dirty="0"/>
              <a:t>5*7+1)</a:t>
            </a:r>
            <a:r>
              <a:rPr lang="zh-CN" altLang="en-US" sz="2400" dirty="0"/>
              <a:t>*</a:t>
            </a:r>
            <a:r>
              <a:rPr lang="en-US" altLang="zh-CN" sz="2400" dirty="0"/>
              <a:t>3+1=109</a:t>
            </a:r>
          </a:p>
          <a:p>
            <a:pPr>
              <a:lnSpc>
                <a:spcPct val="120000"/>
              </a:lnSpc>
            </a:pPr>
            <a:r>
              <a:rPr lang="zh-CN" altLang="en-US" sz="2400" dirty="0"/>
              <a:t>       由此可见，</a:t>
            </a:r>
            <a:r>
              <a:rPr lang="zh-CN" altLang="en-US" sz="2400" dirty="0">
                <a:solidFill>
                  <a:srgbClr val="C00000"/>
                </a:solidFill>
              </a:rPr>
              <a:t>先运算小数据得到的是最大值，先运算大数据得到的是最小值。</a:t>
            </a:r>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nvSpPr>
        <p:spPr>
          <a:xfrm>
            <a:off x="1184423" y="2041138"/>
            <a:ext cx="9783822" cy="1200329"/>
          </a:xfrm>
          <a:prstGeom prst="rect">
            <a:avLst/>
          </a:prstGeom>
          <a:ln>
            <a:solidFill>
              <a:srgbClr val="C00000"/>
            </a:solidFill>
          </a:ln>
        </p:spPr>
        <p:txBody>
          <a:bodyPr wrap="square">
            <a:spAutoFit/>
          </a:bodyPr>
          <a:lstStyle/>
          <a:p>
            <a:r>
              <a:rPr lang="en-US" altLang="zh-CN" dirty="0"/>
              <a:t>【</a:t>
            </a:r>
            <a:r>
              <a:rPr lang="zh-CN" altLang="en-US" dirty="0"/>
              <a:t>例</a:t>
            </a:r>
            <a:r>
              <a:rPr lang="en-US" altLang="zh-CN" dirty="0"/>
              <a:t>4-2】</a:t>
            </a:r>
            <a:r>
              <a:rPr lang="zh-CN" altLang="en-US" dirty="0"/>
              <a:t>数列极差问题</a:t>
            </a:r>
          </a:p>
          <a:p>
            <a:r>
              <a:rPr lang="zh-CN" altLang="en-US" dirty="0"/>
              <a:t>       在黑板上写了</a:t>
            </a:r>
            <a:r>
              <a:rPr lang="en-US" altLang="zh-CN" dirty="0"/>
              <a:t>N</a:t>
            </a:r>
            <a:r>
              <a:rPr lang="zh-CN" altLang="en-US" dirty="0"/>
              <a:t>个正整数作成的一个数列，进行如下操作；每一次擦去其中的两个数</a:t>
            </a:r>
            <a:r>
              <a:rPr lang="en-US" altLang="zh-CN" dirty="0"/>
              <a:t>a</a:t>
            </a:r>
            <a:r>
              <a:rPr lang="zh-CN" altLang="en-US" dirty="0"/>
              <a:t>和</a:t>
            </a:r>
            <a:r>
              <a:rPr lang="en-US" altLang="zh-CN" dirty="0"/>
              <a:t>b</a:t>
            </a:r>
            <a:r>
              <a:rPr lang="zh-CN" altLang="en-US" dirty="0"/>
              <a:t>，然后在数列中加入一个数</a:t>
            </a:r>
            <a:r>
              <a:rPr lang="en-US" altLang="zh-CN" dirty="0"/>
              <a:t>a×b+1</a:t>
            </a:r>
            <a:r>
              <a:rPr lang="zh-CN" altLang="en-US" dirty="0"/>
              <a:t>，如此下去直至黑板上剩下一个数，在所有按这种操作方式最后得到的数中，最大的记作</a:t>
            </a:r>
            <a:r>
              <a:rPr lang="en-US" altLang="zh-CN" dirty="0"/>
              <a:t>max</a:t>
            </a:r>
            <a:r>
              <a:rPr lang="zh-CN" altLang="en-US" dirty="0"/>
              <a:t>，最小的记作</a:t>
            </a:r>
            <a:r>
              <a:rPr lang="en-US" altLang="zh-CN" dirty="0"/>
              <a:t>min</a:t>
            </a:r>
            <a:r>
              <a:rPr lang="zh-CN" altLang="en-US" dirty="0"/>
              <a:t>，则该数列的极差定义为：</a:t>
            </a:r>
            <a:r>
              <a:rPr lang="en-US" altLang="zh-CN" dirty="0"/>
              <a:t>M=max-min</a:t>
            </a:r>
            <a:r>
              <a:rPr lang="zh-CN" altLang="en-US" dirty="0"/>
              <a:t>。</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6"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51801" y="2230671"/>
            <a:ext cx="9763434" cy="3918064"/>
          </a:xfrm>
          <a:prstGeom prst="rect">
            <a:avLst/>
          </a:prstGeom>
          <a:solidFill>
            <a:schemeClr val="bg1">
              <a:lumMod val="95000"/>
            </a:schemeClr>
          </a:solidFill>
          <a:ln>
            <a:noFill/>
          </a:ln>
          <a:effectLst>
            <a:innerShdw blurRad="1651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2" name="组合 11"/>
          <p:cNvGrpSpPr/>
          <p:nvPr/>
        </p:nvGrpSpPr>
        <p:grpSpPr>
          <a:xfrm>
            <a:off x="-422797" y="-717455"/>
            <a:ext cx="5456657" cy="3385753"/>
            <a:chOff x="-422797" y="-717455"/>
            <a:chExt cx="5456657" cy="3385753"/>
          </a:xfrm>
          <a:effectLst>
            <a:outerShdw blurRad="101600" dist="38100" dir="2700000" algn="tl" rotWithShape="0">
              <a:prstClr val="black">
                <a:alpha val="40000"/>
              </a:prstClr>
            </a:outerShdw>
          </a:effectLst>
        </p:grpSpPr>
        <p:sp>
          <p:nvSpPr>
            <p:cNvPr id="7" name="椭圆 6"/>
            <p:cNvSpPr/>
            <p:nvPr/>
          </p:nvSpPr>
          <p:spPr>
            <a:xfrm>
              <a:off x="2084012" y="-281550"/>
              <a:ext cx="2949848" cy="29498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2797" y="-717455"/>
              <a:ext cx="3385753" cy="3385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18"/>
          <p:cNvSpPr>
            <a:spLocks noChangeArrowheads="1"/>
          </p:cNvSpPr>
          <p:nvPr/>
        </p:nvSpPr>
        <p:spPr bwMode="auto">
          <a:xfrm>
            <a:off x="880710" y="938671"/>
            <a:ext cx="1942182" cy="80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p>
            <a:r>
              <a:rPr lang="zh-CN" altLang="en-US" sz="4400" b="1" dirty="0">
                <a:solidFill>
                  <a:schemeClr val="bg1"/>
                </a:solidFill>
                <a:latin typeface="微软雅黑" panose="020B0503020204020204" pitchFamily="34" charset="-122"/>
                <a:ea typeface="微软雅黑" panose="020B0503020204020204" pitchFamily="34" charset="-122"/>
                <a:sym typeface="方正大黑简体" pitchFamily="65" charset="-122"/>
              </a:rPr>
              <a:t>第四章</a:t>
            </a:r>
          </a:p>
        </p:txBody>
      </p:sp>
      <p:sp>
        <p:nvSpPr>
          <p:cNvPr id="4" name="前言"/>
          <p:cNvSpPr>
            <a:spLocks noChangeArrowheads="1"/>
          </p:cNvSpPr>
          <p:nvPr/>
        </p:nvSpPr>
        <p:spPr bwMode="auto">
          <a:xfrm>
            <a:off x="2849239" y="713096"/>
            <a:ext cx="1916855" cy="57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935" dirty="0">
                <a:solidFill>
                  <a:schemeClr val="bg1"/>
                </a:solidFill>
                <a:latin typeface="Impact" panose="020B0806030902050204" pitchFamily="34" charset="0"/>
                <a:sym typeface="Impact" panose="020B0806030902050204" pitchFamily="34" charset="0"/>
              </a:rPr>
              <a:t>贪婪算法</a:t>
            </a:r>
          </a:p>
        </p:txBody>
      </p:sp>
      <p:sp>
        <p:nvSpPr>
          <p:cNvPr id="5" name="TextBox 9"/>
          <p:cNvSpPr>
            <a:spLocks noChangeArrowheads="1"/>
          </p:cNvSpPr>
          <p:nvPr/>
        </p:nvSpPr>
        <p:spPr bwMode="auto">
          <a:xfrm>
            <a:off x="2942757" y="3429000"/>
            <a:ext cx="8044667" cy="163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Aft>
                <a:spcPts val="500"/>
              </a:spcAft>
            </a:pPr>
            <a:r>
              <a:rPr lang="zh-CN" altLang="en-US" sz="2800" dirty="0">
                <a:solidFill>
                  <a:schemeClr val="accent2"/>
                </a:solidFill>
                <a:latin typeface="微软雅黑" panose="020B0503020204020204" pitchFamily="34" charset="-122"/>
                <a:ea typeface="微软雅黑" panose="020B0503020204020204" pitchFamily="34" charset="-122"/>
              </a:rPr>
              <a:t>贪婪算法的根本思想是逐步达到目标，即逐步获得最优解，是解决最优化问题时的一种简单但适用范围有限的设计方法。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6"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959648" y="1880254"/>
            <a:ext cx="10487716" cy="4042902"/>
          </a:xfrm>
          <a:prstGeom prst="rect">
            <a:avLst/>
          </a:prstGeom>
          <a:noFill/>
        </p:spPr>
        <p:txBody>
          <a:bodyPr wrap="square" rtlCol="0">
            <a:spAutoFit/>
          </a:bodyPr>
          <a:lstStyle/>
          <a:p>
            <a:pPr marL="342900" indent="-342900">
              <a:lnSpc>
                <a:spcPct val="120000"/>
              </a:lnSpc>
              <a:buFont typeface="Wingdings" panose="05000000000000000000" pitchFamily="2" charset="2"/>
              <a:buChar char="n"/>
            </a:pPr>
            <a:r>
              <a:rPr lang="zh-CN" altLang="en-US" sz="2400" dirty="0">
                <a:solidFill>
                  <a:srgbClr val="C00000"/>
                </a:solidFill>
              </a:rPr>
              <a:t>证明：</a:t>
            </a:r>
            <a:endParaRPr lang="en-US" altLang="zh-CN" sz="2400" dirty="0">
              <a:solidFill>
                <a:srgbClr val="C00000"/>
              </a:solidFill>
            </a:endParaRPr>
          </a:p>
          <a:p>
            <a:pPr>
              <a:lnSpc>
                <a:spcPct val="120000"/>
              </a:lnSpc>
            </a:pPr>
            <a:r>
              <a:rPr lang="zh-CN" altLang="en-US" sz="2400" dirty="0"/>
              <a:t>       以三个数的数列</a:t>
            </a:r>
            <a:r>
              <a:rPr lang="en-US" altLang="zh-CN" sz="2400" dirty="0" err="1"/>
              <a:t>a,b,c</a:t>
            </a:r>
            <a:r>
              <a:rPr lang="zh-CN" altLang="en-US" sz="2400" dirty="0"/>
              <a:t>为例证明此题所用贪心策略的合理性。</a:t>
            </a:r>
            <a:endParaRPr lang="en-US" altLang="zh-CN" sz="2400" dirty="0"/>
          </a:p>
          <a:p>
            <a:pPr>
              <a:lnSpc>
                <a:spcPct val="120000"/>
              </a:lnSpc>
            </a:pPr>
            <a:r>
              <a:rPr lang="zh-CN" altLang="en-US" sz="2400" dirty="0"/>
              <a:t>       假设：</a:t>
            </a:r>
            <a:r>
              <a:rPr lang="en-US" altLang="zh-CN" sz="2400" dirty="0">
                <a:solidFill>
                  <a:srgbClr val="C00000"/>
                </a:solidFill>
              </a:rPr>
              <a:t>a</a:t>
            </a:r>
            <a:r>
              <a:rPr lang="en-US" altLang="zh-CN" sz="2400" dirty="0"/>
              <a:t> &lt; </a:t>
            </a:r>
            <a:r>
              <a:rPr lang="en-US" altLang="zh-CN" sz="2400" dirty="0">
                <a:solidFill>
                  <a:srgbClr val="C00000"/>
                </a:solidFill>
              </a:rPr>
              <a:t>b=a+k1</a:t>
            </a:r>
            <a:r>
              <a:rPr lang="en-US" altLang="zh-CN" sz="2400" dirty="0"/>
              <a:t> &lt; </a:t>
            </a:r>
            <a:r>
              <a:rPr lang="en-US" altLang="zh-CN" sz="2400" dirty="0">
                <a:solidFill>
                  <a:srgbClr val="C00000"/>
                </a:solidFill>
              </a:rPr>
              <a:t>c=a+k1+k2</a:t>
            </a:r>
            <a:r>
              <a:rPr lang="zh-CN" altLang="en-US" sz="2400" dirty="0"/>
              <a:t>，</a:t>
            </a:r>
            <a:r>
              <a:rPr lang="en-US" altLang="zh-CN" sz="2400" dirty="0"/>
              <a:t>k1,k2&gt;0</a:t>
            </a:r>
            <a:r>
              <a:rPr lang="zh-CN" altLang="en-US" sz="2400" dirty="0"/>
              <a:t>，则有以下几种组合计算结果：</a:t>
            </a:r>
            <a:endParaRPr lang="pt-BR" altLang="zh-CN" sz="2400" dirty="0">
              <a:solidFill>
                <a:schemeClr val="accent3"/>
              </a:solidFill>
            </a:endParaRPr>
          </a:p>
          <a:p>
            <a:pPr>
              <a:lnSpc>
                <a:spcPct val="120000"/>
              </a:lnSpc>
            </a:pPr>
            <a:r>
              <a:rPr lang="pt-BR" altLang="zh-CN" sz="2400" dirty="0">
                <a:solidFill>
                  <a:srgbClr val="C00000"/>
                </a:solidFill>
              </a:rPr>
              <a:t>       1) (a*b+1)*c+1=a*a*a+(2k1+k2)a*a+(k1(k1+k2)+1)*a+k1+k2+1</a:t>
            </a:r>
          </a:p>
          <a:p>
            <a:pPr>
              <a:lnSpc>
                <a:spcPct val="120000"/>
              </a:lnSpc>
            </a:pPr>
            <a:r>
              <a:rPr lang="pt-BR" altLang="zh-CN" sz="2400" dirty="0">
                <a:solidFill>
                  <a:srgbClr val="C00000"/>
                </a:solidFill>
              </a:rPr>
              <a:t>       2) (a*c+1)*b+1=a*a*a+(2k1+k2)a*a+(k1(k1+k2)+1)*a+k1+1</a:t>
            </a:r>
          </a:p>
          <a:p>
            <a:pPr>
              <a:lnSpc>
                <a:spcPct val="120000"/>
              </a:lnSpc>
            </a:pPr>
            <a:r>
              <a:rPr lang="pt-BR" altLang="zh-CN" sz="2400" dirty="0">
                <a:solidFill>
                  <a:srgbClr val="C00000"/>
                </a:solidFill>
              </a:rPr>
              <a:t>       3) (b*c+1)*a+1=a*a*a+(2k1+k2)a*a+(k1(k1+k2)+1)*a+1</a:t>
            </a:r>
          </a:p>
          <a:p>
            <a:pPr marL="342900" indent="-342900">
              <a:lnSpc>
                <a:spcPct val="120000"/>
              </a:lnSpc>
              <a:buFont typeface="Wingdings" panose="05000000000000000000" pitchFamily="2" charset="2"/>
              <a:buChar char="n"/>
            </a:pPr>
            <a:r>
              <a:rPr lang="zh-CN" altLang="en-US" sz="2400" dirty="0">
                <a:solidFill>
                  <a:srgbClr val="C00000"/>
                </a:solidFill>
              </a:rPr>
              <a:t>贪婪选择策略：</a:t>
            </a:r>
            <a:endParaRPr lang="en-US" altLang="zh-CN" sz="2400" dirty="0">
              <a:solidFill>
                <a:srgbClr val="C00000"/>
              </a:solidFill>
            </a:endParaRPr>
          </a:p>
          <a:p>
            <a:pPr marL="800100" lvl="1" indent="-342900">
              <a:lnSpc>
                <a:spcPct val="120000"/>
              </a:lnSpc>
              <a:buFont typeface="Wingdings" panose="05000000000000000000" pitchFamily="2" charset="2"/>
              <a:buChar char="Ø"/>
            </a:pPr>
            <a:r>
              <a:rPr lang="zh-CN" altLang="en-US" sz="2400" dirty="0"/>
              <a:t>每次</a:t>
            </a:r>
            <a:r>
              <a:rPr lang="zh-CN" altLang="zh-CN" sz="2400" dirty="0"/>
              <a:t>选择较小的</a:t>
            </a:r>
            <a:r>
              <a:rPr lang="zh-CN" altLang="en-US" sz="2400" dirty="0"/>
              <a:t>两个</a:t>
            </a:r>
            <a:r>
              <a:rPr lang="zh-CN" altLang="zh-CN" sz="2400" dirty="0"/>
              <a:t>数</a:t>
            </a:r>
            <a:r>
              <a:rPr lang="zh-CN" altLang="en-US" sz="2400" dirty="0"/>
              <a:t>操作以求</a:t>
            </a:r>
            <a:r>
              <a:rPr lang="zh-CN" altLang="en-US" sz="2400" dirty="0">
                <a:solidFill>
                  <a:srgbClr val="C00000"/>
                </a:solidFill>
              </a:rPr>
              <a:t>最大值</a:t>
            </a:r>
            <a:r>
              <a:rPr lang="zh-CN" altLang="en-US" sz="2400" dirty="0"/>
              <a:t>；</a:t>
            </a:r>
            <a:endParaRPr lang="en-US" altLang="zh-CN" sz="2400" dirty="0"/>
          </a:p>
          <a:p>
            <a:pPr marL="800100" lvl="1" indent="-342900">
              <a:lnSpc>
                <a:spcPct val="120000"/>
              </a:lnSpc>
              <a:buFont typeface="Wingdings" panose="05000000000000000000" pitchFamily="2" charset="2"/>
              <a:buChar char="Ø"/>
            </a:pPr>
            <a:r>
              <a:rPr lang="zh-CN" altLang="en-US" sz="2400" dirty="0"/>
              <a:t>每次选择</a:t>
            </a:r>
            <a:r>
              <a:rPr lang="zh-CN" altLang="zh-CN" sz="2400" dirty="0"/>
              <a:t>较大的</a:t>
            </a:r>
            <a:r>
              <a:rPr lang="zh-CN" altLang="en-US" sz="2400" dirty="0"/>
              <a:t>两个</a:t>
            </a:r>
            <a:r>
              <a:rPr lang="zh-CN" altLang="zh-CN" sz="2400" dirty="0"/>
              <a:t>数操作</a:t>
            </a:r>
            <a:r>
              <a:rPr lang="zh-CN" altLang="en-US" sz="2400" dirty="0"/>
              <a:t>以求</a:t>
            </a:r>
            <a:r>
              <a:rPr lang="zh-CN" altLang="en-US" sz="2400" dirty="0">
                <a:solidFill>
                  <a:srgbClr val="C00000"/>
                </a:solidFill>
              </a:rPr>
              <a:t>最小值</a:t>
            </a:r>
            <a:r>
              <a:rPr lang="zh-CN" altLang="en-US" sz="2400" dirty="0"/>
              <a:t>。</a:t>
            </a:r>
            <a:endParaRPr lang="zh-CN" altLang="zh-CN" sz="2400" dirty="0"/>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down)">
                                      <p:cBhvr>
                                        <p:cTn id="12" dur="500"/>
                                        <p:tgtEl>
                                          <p:spTgt spid="23">
                                            <p:txEl>
                                              <p:pRg st="0" end="0"/>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3">
                                            <p:txEl>
                                              <p:pRg st="1" end="1"/>
                                            </p:txEl>
                                          </p:spTgt>
                                        </p:tgtEl>
                                        <p:attrNameLst>
                                          <p:attrName>style.visibility</p:attrName>
                                        </p:attrNameLst>
                                      </p:cBhvr>
                                      <p:to>
                                        <p:strVal val="visible"/>
                                      </p:to>
                                    </p:set>
                                    <p:animEffect transition="in" filter="wipe(down)">
                                      <p:cBhvr>
                                        <p:cTn id="16" dur="500"/>
                                        <p:tgtEl>
                                          <p:spTgt spid="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wipe(down)">
                                      <p:cBhvr>
                                        <p:cTn id="21" dur="500"/>
                                        <p:tgtEl>
                                          <p:spTgt spid="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
                                            <p:txEl>
                                              <p:pRg st="3" end="3"/>
                                            </p:txEl>
                                          </p:spTgt>
                                        </p:tgtEl>
                                        <p:attrNameLst>
                                          <p:attrName>style.visibility</p:attrName>
                                        </p:attrNameLst>
                                      </p:cBhvr>
                                      <p:to>
                                        <p:strVal val="visible"/>
                                      </p:to>
                                    </p:set>
                                    <p:animEffect transition="in" filter="wipe(down)">
                                      <p:cBhvr>
                                        <p:cTn id="26" dur="500"/>
                                        <p:tgtEl>
                                          <p:spTgt spid="2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Effect transition="in" filter="wipe(down)">
                                      <p:cBhvr>
                                        <p:cTn id="31" dur="500"/>
                                        <p:tgtEl>
                                          <p:spTgt spid="2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3">
                                            <p:txEl>
                                              <p:pRg st="5" end="5"/>
                                            </p:txEl>
                                          </p:spTgt>
                                        </p:tgtEl>
                                        <p:attrNameLst>
                                          <p:attrName>style.visibility</p:attrName>
                                        </p:attrNameLst>
                                      </p:cBhvr>
                                      <p:to>
                                        <p:strVal val="visible"/>
                                      </p:to>
                                    </p:set>
                                    <p:animEffect transition="in" filter="wipe(down)">
                                      <p:cBhvr>
                                        <p:cTn id="36" dur="500"/>
                                        <p:tgtEl>
                                          <p:spTgt spid="2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xEl>
                                              <p:pRg st="6" end="6"/>
                                            </p:txEl>
                                          </p:spTgt>
                                        </p:tgtEl>
                                        <p:attrNameLst>
                                          <p:attrName>style.visibility</p:attrName>
                                        </p:attrNameLst>
                                      </p:cBhvr>
                                      <p:to>
                                        <p:strVal val="visible"/>
                                      </p:to>
                                    </p:set>
                                    <p:animEffect transition="in" filter="wipe(down)">
                                      <p:cBhvr>
                                        <p:cTn id="41" dur="500"/>
                                        <p:tgtEl>
                                          <p:spTgt spid="2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3">
                                            <p:txEl>
                                              <p:pRg st="7" end="7"/>
                                            </p:txEl>
                                          </p:spTgt>
                                        </p:tgtEl>
                                        <p:attrNameLst>
                                          <p:attrName>style.visibility</p:attrName>
                                        </p:attrNameLst>
                                      </p:cBhvr>
                                      <p:to>
                                        <p:strVal val="visible"/>
                                      </p:to>
                                    </p:set>
                                    <p:animEffect transition="in" filter="wipe(down)">
                                      <p:cBhvr>
                                        <p:cTn id="46" dur="500"/>
                                        <p:tgtEl>
                                          <p:spTgt spid="2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3">
                                            <p:txEl>
                                              <p:pRg st="8" end="8"/>
                                            </p:txEl>
                                          </p:spTgt>
                                        </p:tgtEl>
                                        <p:attrNameLst>
                                          <p:attrName>style.visibility</p:attrName>
                                        </p:attrNameLst>
                                      </p:cBhvr>
                                      <p:to>
                                        <p:strVal val="visible"/>
                                      </p:to>
                                    </p:set>
                                    <p:animEffect transition="in" filter="wipe(down)">
                                      <p:cBhvr>
                                        <p:cTn id="51"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3" y="589136"/>
            <a:ext cx="10992465" cy="5838069"/>
            <a:chOff x="4266663" y="785615"/>
            <a:chExt cx="2321170" cy="5373147"/>
          </a:xfrm>
        </p:grpSpPr>
        <p:sp>
          <p:nvSpPr>
            <p:cNvPr id="20" name="矩形 19"/>
            <p:cNvSpPr/>
            <p:nvPr/>
          </p:nvSpPr>
          <p:spPr>
            <a:xfrm>
              <a:off x="4266663" y="1811845"/>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52140" y="2065348"/>
            <a:ext cx="10487716" cy="3416320"/>
          </a:xfrm>
          <a:prstGeom prst="rect">
            <a:avLst/>
          </a:prstGeom>
          <a:noFill/>
        </p:spPr>
        <p:txBody>
          <a:bodyPr wrap="square" rtlCol="0">
            <a:spAutoFit/>
          </a:bodyPr>
          <a:lstStyle/>
          <a:p>
            <a:pPr marL="285750" indent="-285750">
              <a:buFont typeface="Wingdings" panose="05000000000000000000" pitchFamily="2" charset="2"/>
              <a:buChar char="n"/>
            </a:pPr>
            <a:r>
              <a:rPr lang="zh-CN" altLang="zh-CN" sz="2400" dirty="0">
                <a:solidFill>
                  <a:srgbClr val="C00000"/>
                </a:solidFill>
              </a:rPr>
              <a:t>算法设计：</a:t>
            </a:r>
          </a:p>
          <a:p>
            <a:pPr marL="742950" lvl="1" indent="-285750">
              <a:buFont typeface="Wingdings" panose="05000000000000000000" pitchFamily="2" charset="2"/>
              <a:buChar char="Ø"/>
            </a:pPr>
            <a:r>
              <a:rPr lang="en-US" altLang="zh-CN" sz="2400" dirty="0"/>
              <a:t>1) </a:t>
            </a:r>
            <a:r>
              <a:rPr lang="zh-CN" altLang="en-US" sz="2400" dirty="0"/>
              <a:t>问题解法类似于</a:t>
            </a:r>
            <a:r>
              <a:rPr lang="zh-CN" altLang="zh-CN" sz="2400" dirty="0"/>
              <a:t>哈夫曼树的构造过程，不断从现有的数据中，选取最大和最小的两个数，计算后的结果继续参与运算，直到剩余一个数算法结束。</a:t>
            </a:r>
            <a:endParaRPr lang="en-US" altLang="zh-CN" sz="2400" dirty="0"/>
          </a:p>
          <a:p>
            <a:pPr marL="742950" lvl="1" indent="-285750">
              <a:buFont typeface="Wingdings" panose="05000000000000000000" pitchFamily="2" charset="2"/>
              <a:buChar char="Ø"/>
            </a:pPr>
            <a:r>
              <a:rPr lang="en-US" altLang="zh-CN" sz="2400" dirty="0"/>
              <a:t>2) </a:t>
            </a:r>
            <a:r>
              <a:rPr lang="zh-CN" altLang="en-US" sz="2400" dirty="0"/>
              <a:t>采用</a:t>
            </a:r>
            <a:r>
              <a:rPr lang="zh-CN" altLang="zh-CN" sz="2400" dirty="0">
                <a:solidFill>
                  <a:srgbClr val="C00000"/>
                </a:solidFill>
              </a:rPr>
              <a:t>逐个比较的方法</a:t>
            </a:r>
            <a:r>
              <a:rPr lang="zh-CN" altLang="zh-CN" sz="2400" dirty="0"/>
              <a:t>选取最大和最小两个数。 注意</a:t>
            </a:r>
            <a:r>
              <a:rPr lang="zh-CN" altLang="en-US" sz="2400" dirty="0"/>
              <a:t>：</a:t>
            </a:r>
            <a:r>
              <a:rPr lang="zh-CN" altLang="zh-CN" sz="2400" dirty="0"/>
              <a:t>由于找到的两个数不再参与运算，</a:t>
            </a:r>
            <a:r>
              <a:rPr lang="zh-CN" altLang="en-US" sz="2400" dirty="0"/>
              <a:t>因此，可将</a:t>
            </a:r>
            <a:r>
              <a:rPr lang="zh-CN" altLang="en-US" sz="2400" dirty="0">
                <a:solidFill>
                  <a:srgbClr val="C00000"/>
                </a:solidFill>
              </a:rPr>
              <a:t>计算结果与数列最后一个数据覆盖被选择的两个数</a:t>
            </a:r>
            <a:r>
              <a:rPr lang="zh-CN" altLang="en-US" sz="2400" dirty="0"/>
              <a:t>，以节省空间。具体实现时</a:t>
            </a:r>
            <a:r>
              <a:rPr lang="zh-CN" altLang="zh-CN" sz="2400" dirty="0"/>
              <a:t>必须记录</a:t>
            </a:r>
            <a:r>
              <a:rPr lang="zh-CN" altLang="en-US" sz="2400" dirty="0"/>
              <a:t>被选择的两个数</a:t>
            </a:r>
            <a:r>
              <a:rPr lang="zh-CN" altLang="zh-CN" sz="2400" dirty="0"/>
              <a:t>的位置。</a:t>
            </a:r>
            <a:endParaRPr lang="en-US" altLang="zh-CN" sz="2400" dirty="0"/>
          </a:p>
          <a:p>
            <a:pPr marL="742950" lvl="1" indent="-285750">
              <a:buFont typeface="Wingdings" panose="05000000000000000000" pitchFamily="2" charset="2"/>
              <a:buChar char="Ø"/>
            </a:pPr>
            <a:r>
              <a:rPr lang="en-US" altLang="zh-CN" sz="2400" dirty="0"/>
              <a:t>3) max</a:t>
            </a:r>
            <a:r>
              <a:rPr lang="zh-CN" altLang="zh-CN" sz="2400" dirty="0"/>
              <a:t>、</a:t>
            </a:r>
            <a:r>
              <a:rPr lang="en-US" altLang="zh-CN" sz="2400" dirty="0"/>
              <a:t>min</a:t>
            </a:r>
            <a:r>
              <a:rPr lang="zh-CN" altLang="zh-CN" sz="2400" dirty="0"/>
              <a:t>的</a:t>
            </a:r>
            <a:r>
              <a:rPr lang="zh-CN" altLang="en-US" sz="2400" dirty="0"/>
              <a:t>求解</a:t>
            </a:r>
            <a:r>
              <a:rPr lang="zh-CN" altLang="zh-CN" sz="2400" dirty="0"/>
              <a:t>过程</a:t>
            </a:r>
            <a:r>
              <a:rPr lang="zh-CN" altLang="en-US" sz="2400" dirty="0"/>
              <a:t>是</a:t>
            </a:r>
            <a:r>
              <a:rPr lang="zh-CN" altLang="zh-CN" sz="2400" dirty="0"/>
              <a:t>独立</a:t>
            </a:r>
            <a:r>
              <a:rPr lang="zh-CN" altLang="en-US" sz="2400" dirty="0"/>
              <a:t>的</a:t>
            </a:r>
            <a:r>
              <a:rPr lang="zh-CN" altLang="zh-CN" sz="2400" dirty="0"/>
              <a:t>，</a:t>
            </a:r>
            <a:r>
              <a:rPr lang="zh-CN" altLang="en-US" sz="2400" dirty="0"/>
              <a:t>即两个求解过程</a:t>
            </a:r>
            <a:r>
              <a:rPr lang="zh-CN" altLang="zh-CN" sz="2400" dirty="0"/>
              <a:t>都必须从原始数据开始</a:t>
            </a:r>
            <a:r>
              <a:rPr lang="zh-CN" altLang="en-US" sz="2400" dirty="0"/>
              <a:t>（</a:t>
            </a:r>
            <a:r>
              <a:rPr lang="zh-CN" altLang="en-US" sz="2400" dirty="0">
                <a:solidFill>
                  <a:srgbClr val="C00000"/>
                </a:solidFill>
              </a:rPr>
              <a:t>需要建立数组拷贝</a:t>
            </a:r>
            <a:r>
              <a:rPr lang="zh-CN" altLang="en-US" sz="2400" dirty="0"/>
              <a:t>）</a:t>
            </a:r>
            <a:r>
              <a:rPr lang="zh-CN" altLang="zh-CN" sz="2400" dirty="0"/>
              <a:t>。</a:t>
            </a:r>
            <a:endParaRPr lang="pt-BR" altLang="zh-CN" sz="2400" b="1" dirty="0">
              <a:solidFill>
                <a:schemeClr val="accent3"/>
              </a:solidFill>
            </a:endParaRPr>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down)">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down)">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wipe(down)">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wipe(down)">
                                      <p:cBhvr>
                                        <p:cTn id="27"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24566" y="614060"/>
            <a:ext cx="10992465" cy="5959904"/>
            <a:chOff x="4288418" y="785615"/>
            <a:chExt cx="2321170" cy="5485280"/>
          </a:xfrm>
        </p:grpSpPr>
        <p:sp>
          <p:nvSpPr>
            <p:cNvPr id="20" name="矩形 19"/>
            <p:cNvSpPr/>
            <p:nvPr/>
          </p:nvSpPr>
          <p:spPr>
            <a:xfrm>
              <a:off x="4288418" y="1623163"/>
              <a:ext cx="2321170" cy="4647732"/>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705454" y="1647366"/>
            <a:ext cx="6712720" cy="923330"/>
          </a:xfrm>
          <a:prstGeom prst="rect">
            <a:avLst/>
          </a:prstGeom>
          <a:noFill/>
          <a:ln>
            <a:solidFill>
              <a:srgbClr val="C00000"/>
            </a:solidFill>
          </a:ln>
        </p:spPr>
        <p:txBody>
          <a:bodyPr wrap="square" rtlCol="0">
            <a:spAutoFit/>
          </a:bodyPr>
          <a:lstStyle/>
          <a:p>
            <a:pPr marL="342900" indent="-342900">
              <a:buFont typeface="Wingdings" panose="05000000000000000000" pitchFamily="2" charset="2"/>
              <a:buChar char="n"/>
            </a:pPr>
            <a:r>
              <a:rPr lang="zh-CN" altLang="en-US" dirty="0">
                <a:solidFill>
                  <a:srgbClr val="C00000"/>
                </a:solidFill>
              </a:rPr>
              <a:t>数据结构设计</a:t>
            </a:r>
          </a:p>
          <a:p>
            <a:pPr marL="800100" lvl="1" indent="-342900">
              <a:buFont typeface="Wingdings" panose="05000000000000000000" pitchFamily="2" charset="2"/>
              <a:buChar char="Ø"/>
            </a:pPr>
            <a:r>
              <a:rPr lang="en-US" altLang="zh-CN" dirty="0"/>
              <a:t>1) </a:t>
            </a:r>
            <a:r>
              <a:rPr lang="zh-CN" altLang="en-US" dirty="0"/>
              <a:t>由设计</a:t>
            </a:r>
            <a:r>
              <a:rPr lang="en-US" altLang="zh-CN" dirty="0"/>
              <a:t>2</a:t>
            </a:r>
            <a:r>
              <a:rPr lang="zh-CN" altLang="en-US" dirty="0"/>
              <a:t>）、</a:t>
            </a:r>
            <a:r>
              <a:rPr lang="en-US" altLang="zh-CN" dirty="0"/>
              <a:t>3</a:t>
            </a:r>
            <a:r>
              <a:rPr lang="zh-CN" altLang="en-US" dirty="0"/>
              <a:t>）知，必须用两个数组存储初始数据。</a:t>
            </a:r>
          </a:p>
          <a:p>
            <a:pPr marL="800100" lvl="1" indent="-342900">
              <a:buFont typeface="Wingdings" panose="05000000000000000000" pitchFamily="2" charset="2"/>
              <a:buChar char="Ø"/>
            </a:pPr>
            <a:r>
              <a:rPr lang="en-US" altLang="zh-CN" dirty="0"/>
              <a:t>2) </a:t>
            </a:r>
            <a:r>
              <a:rPr lang="zh-CN" altLang="en-US" dirty="0"/>
              <a:t>采用全局变量保存最大、最小两个数。</a:t>
            </a:r>
          </a:p>
        </p:txBody>
      </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nvSpPr>
        <p:spPr>
          <a:xfrm>
            <a:off x="1692698" y="2624068"/>
            <a:ext cx="3378220" cy="3970318"/>
          </a:xfrm>
          <a:prstGeom prst="rect">
            <a:avLst/>
          </a:prstGeom>
          <a:ln>
            <a:solidFill>
              <a:srgbClr val="C00000"/>
            </a:solidFill>
          </a:ln>
        </p:spPr>
        <p:txBody>
          <a:bodyPr wrap="square">
            <a:spAutoFit/>
          </a:bodyPr>
          <a:lstStyle/>
          <a:p>
            <a:r>
              <a:rPr lang="pt-BR" altLang="zh-CN" dirty="0"/>
              <a:t>int s1,s2; //记录下标索引</a:t>
            </a:r>
          </a:p>
          <a:p>
            <a:r>
              <a:rPr lang="en-US" altLang="zh-CN" dirty="0" err="1"/>
              <a:t>int</a:t>
            </a:r>
            <a:r>
              <a:rPr lang="en-US" altLang="zh-CN" dirty="0"/>
              <a:t> </a:t>
            </a:r>
            <a:r>
              <a:rPr lang="pt-BR" altLang="zh-CN" dirty="0"/>
              <a:t>main() {</a:t>
            </a:r>
          </a:p>
          <a:p>
            <a:r>
              <a:rPr lang="pt-BR" altLang="zh-CN" dirty="0"/>
              <a:t> int j,n,a[100],b[100],max,min;</a:t>
            </a:r>
          </a:p>
          <a:p>
            <a:r>
              <a:rPr lang="pt-BR" altLang="zh-CN" dirty="0"/>
              <a:t> cout&lt;&lt;“How mang data?”;   </a:t>
            </a:r>
          </a:p>
          <a:p>
            <a:r>
              <a:rPr lang="pt-BR" altLang="zh-CN" dirty="0"/>
              <a:t> cin&gt;&gt;n;</a:t>
            </a:r>
          </a:p>
          <a:p>
            <a:r>
              <a:rPr lang="pt-BR" altLang="zh-CN" dirty="0"/>
              <a:t> cout&lt;&lt;“input these data”;</a:t>
            </a:r>
          </a:p>
          <a:p>
            <a:r>
              <a:rPr lang="pt-BR" altLang="zh-CN" dirty="0"/>
              <a:t> for (j=1;j&lt;=n;j=j+1) {</a:t>
            </a:r>
          </a:p>
          <a:p>
            <a:r>
              <a:rPr lang="pt-BR" altLang="zh-CN" dirty="0"/>
              <a:t>   cin&gt;&gt;a[j];     </a:t>
            </a:r>
          </a:p>
          <a:p>
            <a:r>
              <a:rPr lang="pt-BR" altLang="zh-CN" dirty="0"/>
              <a:t>    b[j]=a[j];</a:t>
            </a:r>
          </a:p>
          <a:p>
            <a:r>
              <a:rPr lang="pt-BR" altLang="zh-CN" dirty="0"/>
              <a:t>}</a:t>
            </a:r>
          </a:p>
          <a:p>
            <a:r>
              <a:rPr lang="pt-BR" altLang="zh-CN" dirty="0"/>
              <a:t>min= calculatemin(a,n);</a:t>
            </a:r>
          </a:p>
          <a:p>
            <a:r>
              <a:rPr lang="pt-BR" altLang="zh-CN" dirty="0"/>
              <a:t>max= calculatemax(b,n);</a:t>
            </a:r>
          </a:p>
          <a:p>
            <a:r>
              <a:rPr lang="pt-BR" altLang="zh-CN" dirty="0"/>
              <a:t>cout&lt;&lt;“max-min=”&lt;&lt; max-min;</a:t>
            </a:r>
          </a:p>
          <a:p>
            <a:r>
              <a:rPr lang="pt-BR" altLang="zh-CN" dirty="0"/>
              <a:t>}</a:t>
            </a:r>
          </a:p>
        </p:txBody>
      </p:sp>
      <p:sp>
        <p:nvSpPr>
          <p:cNvPr id="3" name="矩形 2"/>
          <p:cNvSpPr/>
          <p:nvPr/>
        </p:nvSpPr>
        <p:spPr>
          <a:xfrm>
            <a:off x="5241044" y="2890693"/>
            <a:ext cx="3119880" cy="2585323"/>
          </a:xfrm>
          <a:prstGeom prst="rect">
            <a:avLst/>
          </a:prstGeom>
          <a:ln>
            <a:solidFill>
              <a:srgbClr val="C00000"/>
            </a:solidFill>
          </a:ln>
        </p:spPr>
        <p:txBody>
          <a:bodyPr wrap="square">
            <a:spAutoFit/>
          </a:bodyPr>
          <a:lstStyle/>
          <a:p>
            <a:r>
              <a:rPr lang="en-US" altLang="zh-CN" dirty="0" err="1"/>
              <a:t>int</a:t>
            </a:r>
            <a:r>
              <a:rPr lang="en-US" altLang="zh-CN" dirty="0"/>
              <a:t> </a:t>
            </a:r>
            <a:r>
              <a:rPr lang="pt-BR" altLang="zh-CN" dirty="0"/>
              <a:t>calculatemin(int a[],int n) {</a:t>
            </a:r>
          </a:p>
          <a:p>
            <a:r>
              <a:rPr lang="pt-BR" altLang="zh-CN" dirty="0"/>
              <a:t>   while (n&gt;2) { </a:t>
            </a:r>
          </a:p>
          <a:p>
            <a:r>
              <a:rPr lang="pt-BR" altLang="zh-CN" dirty="0"/>
              <a:t>     max2(a,n);    </a:t>
            </a:r>
          </a:p>
          <a:p>
            <a:r>
              <a:rPr lang="pt-BR" altLang="zh-CN" dirty="0"/>
              <a:t>     </a:t>
            </a:r>
            <a:r>
              <a:rPr lang="pt-BR" altLang="zh-CN" dirty="0">
                <a:solidFill>
                  <a:srgbClr val="C00000"/>
                </a:solidFill>
              </a:rPr>
              <a:t>a[s1]= a[s1]* a[s2]+1;</a:t>
            </a:r>
          </a:p>
          <a:p>
            <a:r>
              <a:rPr lang="pt-BR" altLang="zh-CN" dirty="0">
                <a:solidFill>
                  <a:srgbClr val="C00000"/>
                </a:solidFill>
              </a:rPr>
              <a:t>     a[s2]=a[n];    </a:t>
            </a:r>
          </a:p>
          <a:p>
            <a:r>
              <a:rPr lang="pt-BR" altLang="zh-CN" dirty="0"/>
              <a:t>     n=n-1;</a:t>
            </a:r>
          </a:p>
          <a:p>
            <a:r>
              <a:rPr lang="pt-BR" altLang="zh-CN" dirty="0"/>
              <a:t>   }</a:t>
            </a:r>
          </a:p>
          <a:p>
            <a:r>
              <a:rPr lang="pt-BR" altLang="zh-CN" dirty="0"/>
              <a:t>   return(a[1] * a[2]+1);</a:t>
            </a:r>
          </a:p>
          <a:p>
            <a:r>
              <a:rPr lang="pt-BR" altLang="zh-CN" dirty="0"/>
              <a:t>}</a:t>
            </a:r>
          </a:p>
        </p:txBody>
      </p:sp>
      <p:sp>
        <p:nvSpPr>
          <p:cNvPr id="4" name="矩形 3"/>
          <p:cNvSpPr/>
          <p:nvPr/>
        </p:nvSpPr>
        <p:spPr>
          <a:xfrm>
            <a:off x="8531051" y="1648364"/>
            <a:ext cx="3285980" cy="4524315"/>
          </a:xfrm>
          <a:prstGeom prst="rect">
            <a:avLst/>
          </a:prstGeom>
          <a:ln>
            <a:solidFill>
              <a:srgbClr val="C00000"/>
            </a:solidFill>
          </a:ln>
        </p:spPr>
        <p:txBody>
          <a:bodyPr wrap="square">
            <a:spAutoFit/>
          </a:bodyPr>
          <a:lstStyle/>
          <a:p>
            <a:r>
              <a:rPr lang="en-US" altLang="zh-CN" dirty="0"/>
              <a:t>void </a:t>
            </a:r>
            <a:r>
              <a:rPr lang="pt-BR" altLang="zh-CN" dirty="0"/>
              <a:t>max2(int a[],int n) { </a:t>
            </a:r>
          </a:p>
          <a:p>
            <a:r>
              <a:rPr lang="pt-BR" altLang="zh-CN" dirty="0"/>
              <a:t>   int  j;</a:t>
            </a:r>
          </a:p>
          <a:p>
            <a:r>
              <a:rPr lang="pt-BR" altLang="zh-CN" dirty="0"/>
              <a:t>   if(a[1]&gt;=a[2]) {  </a:t>
            </a:r>
          </a:p>
          <a:p>
            <a:r>
              <a:rPr lang="pt-BR" altLang="zh-CN" dirty="0"/>
              <a:t>     s1=1;         </a:t>
            </a:r>
          </a:p>
          <a:p>
            <a:r>
              <a:rPr lang="pt-BR" altLang="zh-CN" dirty="0"/>
              <a:t>     s2=2;</a:t>
            </a:r>
          </a:p>
          <a:p>
            <a:r>
              <a:rPr lang="pt-BR" altLang="zh-CN" dirty="0"/>
              <a:t>   }else {  </a:t>
            </a:r>
          </a:p>
          <a:p>
            <a:r>
              <a:rPr lang="pt-BR" altLang="zh-CN" dirty="0"/>
              <a:t>     s1=2;</a:t>
            </a:r>
          </a:p>
          <a:p>
            <a:r>
              <a:rPr lang="pt-BR" altLang="zh-CN" dirty="0"/>
              <a:t>} s2=1;</a:t>
            </a:r>
          </a:p>
          <a:p>
            <a:r>
              <a:rPr lang="pt-BR" altLang="zh-CN" dirty="0"/>
              <a:t>  } </a:t>
            </a:r>
          </a:p>
          <a:p>
            <a:r>
              <a:rPr lang="pt-BR" altLang="zh-CN" dirty="0"/>
              <a:t>  for (j=3;j&lt;=n;j++) {  </a:t>
            </a:r>
          </a:p>
          <a:p>
            <a:r>
              <a:rPr lang="pt-BR" altLang="zh-CN" dirty="0">
                <a:solidFill>
                  <a:srgbClr val="C00000"/>
                </a:solidFill>
              </a:rPr>
              <a:t>      if (a[j]&gt;a[s1]) {</a:t>
            </a:r>
          </a:p>
          <a:p>
            <a:r>
              <a:rPr lang="pt-BR" altLang="zh-CN" dirty="0">
                <a:solidFill>
                  <a:srgbClr val="C00000"/>
                </a:solidFill>
              </a:rPr>
              <a:t>         s2=s1; </a:t>
            </a:r>
            <a:r>
              <a:rPr lang="en-US" altLang="zh-CN" dirty="0">
                <a:solidFill>
                  <a:srgbClr val="C00000"/>
                </a:solidFill>
              </a:rPr>
              <a:t>//s2</a:t>
            </a:r>
            <a:r>
              <a:rPr lang="zh-CN" altLang="en-US" dirty="0">
                <a:solidFill>
                  <a:srgbClr val="C00000"/>
                </a:solidFill>
              </a:rPr>
              <a:t>更新为原来</a:t>
            </a:r>
            <a:r>
              <a:rPr lang="en-US" altLang="zh-CN" dirty="0">
                <a:solidFill>
                  <a:srgbClr val="C00000"/>
                </a:solidFill>
              </a:rPr>
              <a:t>s1</a:t>
            </a:r>
            <a:r>
              <a:rPr lang="pt-BR" altLang="zh-CN" dirty="0">
                <a:solidFill>
                  <a:srgbClr val="C00000"/>
                </a:solidFill>
              </a:rPr>
              <a:t>      </a:t>
            </a:r>
          </a:p>
          <a:p>
            <a:r>
              <a:rPr lang="pt-BR" altLang="zh-CN" dirty="0">
                <a:solidFill>
                  <a:srgbClr val="C00000"/>
                </a:solidFill>
              </a:rPr>
              <a:t>         s1=j; </a:t>
            </a:r>
            <a:r>
              <a:rPr lang="en-US" altLang="zh-CN" dirty="0">
                <a:solidFill>
                  <a:srgbClr val="C00000"/>
                </a:solidFill>
              </a:rPr>
              <a:t>//</a:t>
            </a:r>
            <a:r>
              <a:rPr lang="zh-CN" altLang="en-US" dirty="0">
                <a:solidFill>
                  <a:srgbClr val="C00000"/>
                </a:solidFill>
              </a:rPr>
              <a:t>更新</a:t>
            </a:r>
            <a:r>
              <a:rPr lang="en-US" altLang="zh-CN" dirty="0">
                <a:solidFill>
                  <a:srgbClr val="C00000"/>
                </a:solidFill>
              </a:rPr>
              <a:t>s1</a:t>
            </a:r>
            <a:endParaRPr lang="pt-BR" altLang="zh-CN" dirty="0">
              <a:solidFill>
                <a:srgbClr val="C00000"/>
              </a:solidFill>
            </a:endParaRPr>
          </a:p>
          <a:p>
            <a:r>
              <a:rPr lang="pt-BR" altLang="zh-CN" dirty="0">
                <a:solidFill>
                  <a:srgbClr val="C00000"/>
                </a:solidFill>
              </a:rPr>
              <a:t>      }  else  if (a[j]&gt;a[s2])        </a:t>
            </a:r>
          </a:p>
          <a:p>
            <a:r>
              <a:rPr lang="pt-BR" altLang="zh-CN" dirty="0">
                <a:solidFill>
                  <a:srgbClr val="C00000"/>
                </a:solidFill>
              </a:rPr>
              <a:t>         s2=j;         </a:t>
            </a:r>
            <a:endParaRPr lang="pt-BR" altLang="zh-CN" dirty="0"/>
          </a:p>
          <a:p>
            <a:r>
              <a:rPr lang="pt-BR" altLang="zh-CN" dirty="0"/>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p:bldP spid="2" grpId="0" animBg="1"/>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17711"/>
            <a:ext cx="10992465" cy="5909987"/>
            <a:chOff x="4262511" y="785615"/>
            <a:chExt cx="2321170" cy="5439338"/>
          </a:xfrm>
        </p:grpSpPr>
        <p:sp>
          <p:nvSpPr>
            <p:cNvPr id="20" name="矩形 19"/>
            <p:cNvSpPr/>
            <p:nvPr/>
          </p:nvSpPr>
          <p:spPr>
            <a:xfrm>
              <a:off x="4262511" y="1698629"/>
              <a:ext cx="2321170" cy="4526324"/>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225946" y="705031"/>
            <a:ext cx="374010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可绝对贪婪问题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1064422" y="2637550"/>
            <a:ext cx="3536153" cy="2862322"/>
          </a:xfrm>
          <a:prstGeom prst="rect">
            <a:avLst/>
          </a:prstGeom>
          <a:noFill/>
          <a:ln>
            <a:solidFill>
              <a:srgbClr val="C00000"/>
            </a:solidFill>
          </a:ln>
        </p:spPr>
        <p:txBody>
          <a:bodyPr wrap="square" rtlCol="0">
            <a:spAutoFit/>
          </a:bodyPr>
          <a:lstStyle/>
          <a:p>
            <a:r>
              <a:rPr lang="en-US" altLang="zh-CN" sz="2000" dirty="0" err="1"/>
              <a:t>int</a:t>
            </a:r>
            <a:r>
              <a:rPr lang="en-US" altLang="zh-CN" sz="2000" dirty="0"/>
              <a:t> </a:t>
            </a:r>
            <a:r>
              <a:rPr lang="pt-BR" altLang="zh-CN" sz="2000" dirty="0"/>
              <a:t>calculatemax(int a[],int n) {</a:t>
            </a:r>
          </a:p>
          <a:p>
            <a:r>
              <a:rPr lang="pt-BR" altLang="zh-CN" sz="2000" dirty="0"/>
              <a:t>    while (n&gt;2) {  </a:t>
            </a:r>
          </a:p>
          <a:p>
            <a:r>
              <a:rPr lang="pt-BR" altLang="zh-CN" sz="2000" dirty="0"/>
              <a:t>       min2(a,n);         </a:t>
            </a:r>
          </a:p>
          <a:p>
            <a:r>
              <a:rPr lang="pt-BR" altLang="zh-CN" sz="2000" dirty="0"/>
              <a:t>       </a:t>
            </a:r>
            <a:r>
              <a:rPr lang="pt-BR" altLang="zh-CN" sz="2000" dirty="0">
                <a:solidFill>
                  <a:srgbClr val="C00000"/>
                </a:solidFill>
              </a:rPr>
              <a:t>a[s1]= a[s1]* a[s2]+1;</a:t>
            </a:r>
          </a:p>
          <a:p>
            <a:r>
              <a:rPr lang="pt-BR" altLang="zh-CN" sz="2000" dirty="0">
                <a:solidFill>
                  <a:srgbClr val="C00000"/>
                </a:solidFill>
              </a:rPr>
              <a:t>       a[s2]=a[n];         </a:t>
            </a:r>
          </a:p>
          <a:p>
            <a:r>
              <a:rPr lang="pt-BR" altLang="zh-CN" sz="2000" dirty="0"/>
              <a:t>       n=n-1;</a:t>
            </a:r>
          </a:p>
          <a:p>
            <a:r>
              <a:rPr lang="pt-BR" altLang="zh-CN" sz="2000" dirty="0"/>
              <a:t>   }</a:t>
            </a:r>
          </a:p>
          <a:p>
            <a:r>
              <a:rPr lang="pt-BR" altLang="zh-CN" sz="2000" dirty="0"/>
              <a:t>   return(a[1] * a[2]+1);</a:t>
            </a:r>
          </a:p>
          <a:p>
            <a:r>
              <a:rPr lang="pt-BR" altLang="zh-CN" sz="2000" dirty="0"/>
              <a:t>}  </a:t>
            </a:r>
          </a:p>
        </p:txBody>
      </p:sp>
      <p:sp>
        <p:nvSpPr>
          <p:cNvPr id="13" name="文本框 12"/>
          <p:cNvSpPr txBox="1"/>
          <p:nvPr/>
        </p:nvSpPr>
        <p:spPr>
          <a:xfrm>
            <a:off x="4818430" y="1806553"/>
            <a:ext cx="3266298" cy="4524315"/>
          </a:xfrm>
          <a:prstGeom prst="rect">
            <a:avLst/>
          </a:prstGeom>
          <a:noFill/>
          <a:ln>
            <a:solidFill>
              <a:srgbClr val="C00000"/>
            </a:solidFill>
          </a:ln>
        </p:spPr>
        <p:txBody>
          <a:bodyPr wrap="square" rtlCol="0">
            <a:spAutoFit/>
          </a:bodyPr>
          <a:lstStyle/>
          <a:p>
            <a:r>
              <a:rPr lang="en-US" altLang="zh-CN" dirty="0"/>
              <a:t>void </a:t>
            </a:r>
            <a:r>
              <a:rPr lang="pt-BR" altLang="zh-CN" dirty="0"/>
              <a:t>min2(int a[ ],int n)  { </a:t>
            </a:r>
          </a:p>
          <a:p>
            <a:r>
              <a:rPr lang="pt-BR" altLang="zh-CN" dirty="0"/>
              <a:t>     int  j;</a:t>
            </a:r>
          </a:p>
          <a:p>
            <a:r>
              <a:rPr lang="pt-BR" altLang="zh-CN" dirty="0"/>
              <a:t>     if(a[1]&lt;=a[2]) {</a:t>
            </a:r>
          </a:p>
          <a:p>
            <a:r>
              <a:rPr lang="pt-BR" altLang="zh-CN" dirty="0"/>
              <a:t>        s1=1;           </a:t>
            </a:r>
          </a:p>
          <a:p>
            <a:r>
              <a:rPr lang="pt-BR" altLang="zh-CN" dirty="0"/>
              <a:t>        s2=2;</a:t>
            </a:r>
          </a:p>
          <a:p>
            <a:r>
              <a:rPr lang="pt-BR" altLang="zh-CN" dirty="0"/>
              <a:t>    </a:t>
            </a:r>
            <a:r>
              <a:rPr lang="en-US" altLang="zh-CN" dirty="0"/>
              <a:t>} </a:t>
            </a:r>
            <a:r>
              <a:rPr lang="pt-BR" altLang="zh-CN" dirty="0"/>
              <a:t>else {</a:t>
            </a:r>
          </a:p>
          <a:p>
            <a:r>
              <a:rPr lang="pt-BR" altLang="zh-CN" dirty="0"/>
              <a:t>        s1=2;             </a:t>
            </a:r>
          </a:p>
          <a:p>
            <a:r>
              <a:rPr lang="pt-BR" altLang="zh-CN" dirty="0"/>
              <a:t>        s2=1;</a:t>
            </a:r>
          </a:p>
          <a:p>
            <a:r>
              <a:rPr lang="pt-BR" altLang="zh-CN" dirty="0"/>
              <a:t>    }</a:t>
            </a:r>
          </a:p>
          <a:p>
            <a:r>
              <a:rPr lang="pt-BR" altLang="zh-CN" dirty="0"/>
              <a:t>   for (j=3;j&lt;=n;j++)</a:t>
            </a:r>
          </a:p>
          <a:p>
            <a:r>
              <a:rPr lang="pt-BR" altLang="zh-CN" dirty="0">
                <a:solidFill>
                  <a:srgbClr val="C00000"/>
                </a:solidFill>
              </a:rPr>
              <a:t>      if (a[j]&lt;a[s1]) { </a:t>
            </a:r>
          </a:p>
          <a:p>
            <a:r>
              <a:rPr lang="pt-BR" altLang="zh-CN" dirty="0">
                <a:solidFill>
                  <a:srgbClr val="C00000"/>
                </a:solidFill>
              </a:rPr>
              <a:t>         s2=s1;         </a:t>
            </a:r>
          </a:p>
          <a:p>
            <a:r>
              <a:rPr lang="pt-BR" altLang="zh-CN" dirty="0">
                <a:solidFill>
                  <a:srgbClr val="C00000"/>
                </a:solidFill>
              </a:rPr>
              <a:t>         s1=j;</a:t>
            </a:r>
          </a:p>
          <a:p>
            <a:r>
              <a:rPr lang="pt-BR" altLang="zh-CN" dirty="0">
                <a:solidFill>
                  <a:srgbClr val="C00000"/>
                </a:solidFill>
              </a:rPr>
              <a:t>      } else  if (a[j]&lt;a[s2])          </a:t>
            </a:r>
          </a:p>
          <a:p>
            <a:r>
              <a:rPr lang="pt-BR" altLang="zh-CN" dirty="0">
                <a:solidFill>
                  <a:srgbClr val="C00000"/>
                </a:solidFill>
              </a:rPr>
              <a:t>         s2=j;</a:t>
            </a:r>
          </a:p>
          <a:p>
            <a:r>
              <a:rPr lang="pt-BR" altLang="zh-CN" dirty="0"/>
              <a:t>}</a:t>
            </a:r>
          </a:p>
        </p:txBody>
      </p:sp>
      <p:sp>
        <p:nvSpPr>
          <p:cNvPr id="9" name="矩形 8"/>
          <p:cNvSpPr/>
          <p:nvPr/>
        </p:nvSpPr>
        <p:spPr>
          <a:xfrm>
            <a:off x="8302583" y="2335855"/>
            <a:ext cx="2930567" cy="2862322"/>
          </a:xfrm>
          <a:prstGeom prst="rect">
            <a:avLst/>
          </a:prstGeom>
          <a:ln>
            <a:solidFill>
              <a:srgbClr val="C00000"/>
            </a:solidFill>
          </a:ln>
        </p:spPr>
        <p:txBody>
          <a:bodyPr wrap="square">
            <a:spAutoFit/>
          </a:bodyPr>
          <a:lstStyle/>
          <a:p>
            <a:r>
              <a:rPr lang="zh-CN" altLang="en-US" sz="20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算法分析：</a:t>
            </a:r>
            <a:endParaRPr lang="en-US" altLang="zh-CN" sz="20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算法的主要操作是比较</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查找</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属于</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线性</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时间</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，因此算法的</a:t>
            </a:r>
            <a:r>
              <a:rPr lang="zh-CN" altLang="zh-CN" sz="20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时间复杂度</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O(n)</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由于计算最大和最小结果</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是独立过程，因此，</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算法的</a:t>
            </a:r>
            <a:r>
              <a:rPr lang="zh-CN" altLang="zh-CN" sz="20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空间复杂度</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O(2n)</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animBg="1"/>
      <p:bldP spid="13"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395328" y="1762948"/>
            <a:ext cx="1401346"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4.2</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4005998"/>
            <a:ext cx="5321300" cy="707886"/>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000" dirty="0">
                <a:solidFill>
                  <a:schemeClr val="accent2"/>
                </a:solidFill>
                <a:effectLst>
                  <a:innerShdw blurRad="76200" dist="38100" dir="13500000">
                    <a:prstClr val="black">
                      <a:alpha val="50000"/>
                    </a:prstClr>
                  </a:innerShdw>
                </a:effectLst>
              </a:rPr>
              <a:t>贪婪算法的基本要素</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25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6" y="668855"/>
            <a:ext cx="11356882"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157818" y="748575"/>
            <a:ext cx="38763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贪婪算法的基本要素</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nvSpPr>
        <p:spPr>
          <a:xfrm>
            <a:off x="1243464" y="1922728"/>
            <a:ext cx="10460855" cy="1169038"/>
          </a:xfrm>
          <a:prstGeom prst="rect">
            <a:avLst/>
          </a:prstGeom>
        </p:spPr>
        <p:txBody>
          <a:bodyPr wrap="square">
            <a:spAutoFit/>
          </a:bodyPr>
          <a:lstStyle/>
          <a:p>
            <a:pPr indent="466725">
              <a:lnSpc>
                <a:spcPct val="120000"/>
              </a:lnSpc>
              <a:spcBef>
                <a:spcPct val="0"/>
              </a:spcBef>
              <a:buFont typeface="Wingdings" panose="05000000000000000000" pitchFamily="2" charset="2"/>
              <a:buNone/>
            </a:pPr>
            <a:r>
              <a:rPr lang="zh-CN" altLang="en-US" sz="2000" kern="0" dirty="0">
                <a:solidFill>
                  <a:srgbClr val="000000"/>
                </a:solidFill>
                <a:latin typeface="微软雅黑" panose="020B0503020204020204" pitchFamily="34" charset="-122"/>
                <a:ea typeface="微软雅黑" panose="020B0503020204020204" pitchFamily="34" charset="-122"/>
              </a:rPr>
              <a:t> 从许多可以用贪心算法求解的问题中看到这类问题一般具有</a:t>
            </a:r>
            <a:r>
              <a:rPr lang="en-US" altLang="zh-CN" sz="2000" kern="0" dirty="0">
                <a:solidFill>
                  <a:srgbClr val="000000"/>
                </a:solidFill>
                <a:latin typeface="微软雅黑" panose="020B0503020204020204" pitchFamily="34" charset="-122"/>
                <a:ea typeface="微软雅黑" panose="020B0503020204020204" pitchFamily="34" charset="-122"/>
              </a:rPr>
              <a:t>2</a:t>
            </a:r>
            <a:r>
              <a:rPr lang="zh-CN" altLang="en-US" sz="2000" kern="0" dirty="0">
                <a:solidFill>
                  <a:srgbClr val="000000"/>
                </a:solidFill>
                <a:latin typeface="微软雅黑" panose="020B0503020204020204" pitchFamily="34" charset="-122"/>
                <a:ea typeface="微软雅黑" panose="020B0503020204020204" pitchFamily="34" charset="-122"/>
              </a:rPr>
              <a:t>个重要的性质：</a:t>
            </a:r>
            <a:r>
              <a:rPr lang="zh-CN" altLang="en-US" sz="2000" kern="0" dirty="0">
                <a:solidFill>
                  <a:srgbClr val="C00000"/>
                </a:solidFill>
                <a:latin typeface="微软雅黑" panose="020B0503020204020204" pitchFamily="34" charset="-122"/>
                <a:ea typeface="微软雅黑" panose="020B0503020204020204" pitchFamily="34" charset="-122"/>
              </a:rPr>
              <a:t>贪心选择性质</a:t>
            </a:r>
            <a:r>
              <a:rPr lang="zh-CN" altLang="en-US" sz="2000" kern="0" dirty="0">
                <a:solidFill>
                  <a:srgbClr val="000000"/>
                </a:solidFill>
                <a:latin typeface="微软雅黑" panose="020B0503020204020204" pitchFamily="34" charset="-122"/>
                <a:ea typeface="微软雅黑" panose="020B0503020204020204" pitchFamily="34" charset="-122"/>
              </a:rPr>
              <a:t>和</a:t>
            </a:r>
            <a:r>
              <a:rPr lang="zh-CN" altLang="en-US" sz="2000" kern="0" dirty="0">
                <a:solidFill>
                  <a:srgbClr val="C00000"/>
                </a:solidFill>
                <a:latin typeface="微软雅黑" panose="020B0503020204020204" pitchFamily="34" charset="-122"/>
                <a:ea typeface="微软雅黑" panose="020B0503020204020204" pitchFamily="34" charset="-122"/>
              </a:rPr>
              <a:t>最优子结构性质</a:t>
            </a:r>
            <a:r>
              <a:rPr lang="zh-CN" altLang="en-US" sz="2000" kern="0" dirty="0">
                <a:solidFill>
                  <a:srgbClr val="000000"/>
                </a:solidFill>
                <a:latin typeface="微软雅黑" panose="020B0503020204020204" pitchFamily="34" charset="-122"/>
                <a:ea typeface="微软雅黑" panose="020B0503020204020204" pitchFamily="34" charset="-122"/>
              </a:rPr>
              <a:t>。 </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342900" indent="-342900">
              <a:lnSpc>
                <a:spcPct val="120000"/>
              </a:lnSpc>
              <a:spcBef>
                <a:spcPct val="0"/>
              </a:spcBef>
              <a:buFont typeface="Wingdings" panose="05000000000000000000" pitchFamily="2" charset="2"/>
              <a:buChar char="n"/>
            </a:pPr>
            <a:r>
              <a:rPr lang="zh-CN" altLang="en-US" sz="2000" kern="0" dirty="0">
                <a:solidFill>
                  <a:srgbClr val="C00000"/>
                </a:solidFill>
                <a:latin typeface="微软雅黑" panose="020B0503020204020204" pitchFamily="34" charset="-122"/>
                <a:ea typeface="微软雅黑" panose="020B0503020204020204" pitchFamily="34" charset="-122"/>
              </a:rPr>
              <a:t>贪心选择性质：</a:t>
            </a:r>
            <a:r>
              <a:rPr lang="zh-CN" altLang="en-US" sz="2000" kern="0" dirty="0">
                <a:latin typeface="微软雅黑" panose="020B0503020204020204" pitchFamily="34" charset="-122"/>
                <a:ea typeface="微软雅黑" panose="020B0503020204020204" pitchFamily="34" charset="-122"/>
              </a:rPr>
              <a:t> 指的是</a:t>
            </a:r>
            <a:r>
              <a:rPr lang="zh-CN" altLang="en-US" sz="2000" kern="0" dirty="0">
                <a:solidFill>
                  <a:srgbClr val="000000"/>
                </a:solidFill>
                <a:latin typeface="微软雅黑" panose="020B0503020204020204" pitchFamily="34" charset="-122"/>
                <a:ea typeface="微软雅黑" panose="020B0503020204020204" pitchFamily="34" charset="-122"/>
              </a:rPr>
              <a:t>所求问题的整体最优解可以通过一系列局部最优选择实现。</a:t>
            </a:r>
          </a:p>
        </p:txBody>
      </p:sp>
      <p:sp>
        <p:nvSpPr>
          <p:cNvPr id="9" name="Text Box 5"/>
          <p:cNvSpPr txBox="1">
            <a:spLocks noChangeArrowheads="1"/>
          </p:cNvSpPr>
          <p:nvPr/>
        </p:nvSpPr>
        <p:spPr bwMode="auto">
          <a:xfrm>
            <a:off x="869817" y="4275154"/>
            <a:ext cx="10713184" cy="158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lnSpc>
                <a:spcPct val="110000"/>
              </a:lnSpc>
              <a:spcBef>
                <a:spcPts val="2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lnSpc>
                <a:spcPct val="110000"/>
              </a:lnSpc>
              <a:spcBef>
                <a:spcPts val="2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nSpc>
                <a:spcPct val="110000"/>
              </a:lnSpc>
              <a:spcBef>
                <a:spcPts val="2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nSpc>
                <a:spcPct val="110000"/>
              </a:lnSpc>
              <a:spcBef>
                <a:spcPts val="2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nSpc>
                <a:spcPct val="110000"/>
              </a:lnSpc>
              <a:spcBef>
                <a:spcPts val="2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buClrTx/>
              <a:buFont typeface="Arial" panose="020B0604020202020204" pitchFamily="34" charset="0"/>
              <a:buNone/>
            </a:pPr>
            <a:r>
              <a:rPr lang="zh-CN" altLang="en-US" sz="2000" b="0" dirty="0">
                <a:solidFill>
                  <a:srgbClr val="C00000"/>
                </a:solidFill>
                <a:latin typeface="微软雅黑" panose="020B0503020204020204" pitchFamily="34" charset="-122"/>
                <a:ea typeface="微软雅黑" panose="020B0503020204020204" pitchFamily="34" charset="-122"/>
              </a:rPr>
              <a:t>       对于一个具体问题，如何确定它具有贪心选择性质？</a:t>
            </a:r>
            <a:endParaRPr lang="en-US" altLang="zh-CN" sz="2000" b="0" dirty="0">
              <a:solidFill>
                <a:srgbClr val="C00000"/>
              </a:solidFill>
              <a:latin typeface="微软雅黑" panose="020B0503020204020204" pitchFamily="34" charset="-122"/>
              <a:ea typeface="微软雅黑" panose="020B0503020204020204" pitchFamily="34" charset="-122"/>
            </a:endParaRPr>
          </a:p>
          <a:p>
            <a:pPr eaLnBrk="1" hangingPunct="1">
              <a:lnSpc>
                <a:spcPct val="120000"/>
              </a:lnSpc>
              <a:buClrTx/>
              <a:buFont typeface="Arial" panose="020B0604020202020204" pitchFamily="34" charset="0"/>
              <a:buNone/>
            </a:pPr>
            <a:r>
              <a:rPr lang="zh-CN" altLang="en-US" sz="2000" b="0" dirty="0">
                <a:latin typeface="微软雅黑" panose="020B0503020204020204" pitchFamily="34" charset="-122"/>
                <a:ea typeface="微软雅黑" panose="020B0503020204020204" pitchFamily="34" charset="-122"/>
              </a:rPr>
              <a:t>       方法一：常用的是数学归纳法，可证明每一步的贪婪选择所得到的部分解最终可扩展到全局最优解。例如，</a:t>
            </a:r>
            <a:r>
              <a:rPr lang="en-US" altLang="zh-CN" sz="2000" b="0" dirty="0">
                <a:latin typeface="微软雅黑" panose="020B0503020204020204" pitchFamily="34" charset="-122"/>
                <a:ea typeface="微软雅黑" panose="020B0503020204020204" pitchFamily="34" charset="-122"/>
              </a:rPr>
              <a:t>Prim</a:t>
            </a:r>
            <a:r>
              <a:rPr lang="zh-CN" altLang="en-US" sz="2000" b="0" dirty="0">
                <a:latin typeface="微软雅黑" panose="020B0503020204020204" pitchFamily="34" charset="-122"/>
                <a:ea typeface="微软雅黑" panose="020B0503020204020204" pitchFamily="34" charset="-122"/>
              </a:rPr>
              <a:t>算法的证明。</a:t>
            </a:r>
            <a:endParaRPr lang="en-US" altLang="zh-CN" sz="2000" b="0" dirty="0">
              <a:latin typeface="微软雅黑" panose="020B0503020204020204" pitchFamily="34" charset="-122"/>
              <a:ea typeface="微软雅黑" panose="020B0503020204020204" pitchFamily="34" charset="-122"/>
            </a:endParaRPr>
          </a:p>
          <a:p>
            <a:pPr eaLnBrk="1" hangingPunct="1">
              <a:lnSpc>
                <a:spcPct val="120000"/>
              </a:lnSpc>
              <a:buClrTx/>
              <a:buFont typeface="Arial" panose="020B0604020202020204" pitchFamily="34" charset="0"/>
              <a:buNone/>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 方法二：证明在接近问题目标的过程中，贪婪算法每一步的选择至少不比任何其它算法差。</a:t>
            </a:r>
          </a:p>
        </p:txBody>
      </p:sp>
      <p:sp>
        <p:nvSpPr>
          <p:cNvPr id="8" name="Rectangle 3">
            <a:extLst>
              <a:ext uri="{FF2B5EF4-FFF2-40B4-BE49-F238E27FC236}">
                <a16:creationId xmlns:a16="http://schemas.microsoft.com/office/drawing/2014/main" id="{07C565A4-DC69-42F5-BAC4-113C517AFE2E}"/>
              </a:ext>
            </a:extLst>
          </p:cNvPr>
          <p:cNvSpPr txBox="1">
            <a:spLocks noChangeArrowheads="1"/>
          </p:cNvSpPr>
          <p:nvPr/>
        </p:nvSpPr>
        <p:spPr>
          <a:xfrm>
            <a:off x="1243464" y="2995152"/>
            <a:ext cx="10460854" cy="9890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buFont typeface="Wingdings" panose="05000000000000000000" pitchFamily="2" charset="2"/>
              <a:buChar char="n"/>
            </a:pPr>
            <a:r>
              <a:rPr lang="zh-CN" altLang="en-US" sz="2000" dirty="0">
                <a:solidFill>
                  <a:srgbClr val="C00000"/>
                </a:solidFill>
                <a:latin typeface="微软雅黑" panose="020B0503020204020204" pitchFamily="34" charset="-122"/>
                <a:ea typeface="微软雅黑" panose="020B0503020204020204" pitchFamily="34" charset="-122"/>
              </a:rPr>
              <a:t> 最优子结构性质：</a:t>
            </a:r>
            <a:r>
              <a:rPr lang="zh-CN" altLang="en-US" sz="2000" dirty="0">
                <a:latin typeface="微软雅黑" panose="020B0503020204020204" pitchFamily="34" charset="-122"/>
                <a:ea typeface="微软雅黑" panose="020B0503020204020204" pitchFamily="34" charset="-122"/>
              </a:rPr>
              <a:t>指的是一个问题的最优解包含其子问题的最优解。</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down)">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down)">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down)">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wipe(down)">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wipe(down)">
                                      <p:cBhvr>
                                        <p:cTn id="3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5380902" y="1762948"/>
            <a:ext cx="1430200"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4.3</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975220"/>
            <a:ext cx="5321300" cy="76944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经典案例</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25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9" name="Rectangle 3"/>
          <p:cNvSpPr txBox="1">
            <a:spLocks noChangeArrowheads="1"/>
          </p:cNvSpPr>
          <p:nvPr/>
        </p:nvSpPr>
        <p:spPr bwMode="auto">
          <a:xfrm>
            <a:off x="996142" y="2073435"/>
            <a:ext cx="10199716" cy="421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indent="0">
              <a:lnSpc>
                <a:spcPct val="105000"/>
              </a:lnSpc>
              <a:spcBef>
                <a:spcPct val="0"/>
              </a:spcBef>
              <a:buFont typeface="Wingdings" panose="05000000000000000000" pitchFamily="2" charset="2"/>
              <a:buNone/>
            </a:pP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问题描述</a:t>
            </a:r>
          </a:p>
          <a:p>
            <a:pPr indent="0">
              <a:lnSpc>
                <a:spcPct val="105000"/>
              </a:lnSpc>
              <a:spcBef>
                <a:spcPct val="0"/>
              </a:spcBef>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已知</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种物品具有重量</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kern="0"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b="0"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和效益值</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kern="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0"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，及一个可容纳</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重量的背包；设当物品</a:t>
            </a:r>
            <a:r>
              <a:rPr lang="en-US" altLang="zh-CN" sz="2000" b="0"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全部或一部分</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放入背包将得到</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的效益，这里，</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0≤ 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 ≤1, p</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 &gt;0</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a:t>
            </a:r>
          </a:p>
          <a:p>
            <a:pPr indent="0">
              <a:lnSpc>
                <a:spcPct val="105000"/>
              </a:lnSpc>
              <a:spcBef>
                <a:spcPct val="0"/>
              </a:spcBef>
              <a:spcAft>
                <a:spcPct val="50000"/>
              </a:spcAft>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：采用怎样的装包方法才能使装入背包的物品的</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总效益最大</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a:t>
            </a:r>
          </a:p>
          <a:p>
            <a:pPr indent="0">
              <a:lnSpc>
                <a:spcPct val="105000"/>
              </a:lnSpc>
              <a:spcBef>
                <a:spcPct val="0"/>
              </a:spcBef>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分析</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a:t>
            </a:r>
          </a:p>
          <a:p>
            <a:pPr indent="0">
              <a:lnSpc>
                <a:spcPct val="105000"/>
              </a:lnSpc>
              <a:spcBef>
                <a:spcPct val="0"/>
              </a:spcBef>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① 装入背包的总重量</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不能超过</a:t>
            </a:r>
            <a:r>
              <a:rPr lang="en-US" altLang="zh-CN"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p>
          <a:p>
            <a:pPr indent="0">
              <a:lnSpc>
                <a:spcPct val="105000"/>
              </a:lnSpc>
              <a:spcBef>
                <a:spcPct val="0"/>
              </a:spcBef>
              <a:buFont typeface="Wingdings" panose="05000000000000000000" pitchFamily="2" charset="2"/>
              <a:buNone/>
            </a:pP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      ② </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如果所有物品的</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总重量</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不超过</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，则把</a:t>
            </a:r>
            <a:r>
              <a:rPr lang="zh-CN" altLang="en-US" sz="2000"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所有</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的物品都装入背包中将获得最大可能的效益值</a:t>
            </a:r>
          </a:p>
          <a:p>
            <a:pPr indent="0">
              <a:lnSpc>
                <a:spcPct val="105000"/>
              </a:lnSpc>
              <a:spcBef>
                <a:spcPct val="0"/>
              </a:spcBef>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③ 如果物品的总重量</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超过了</a:t>
            </a:r>
            <a:r>
              <a:rPr lang="en-US" altLang="zh-CN"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，则将有物品不能（全部）装入背包中。由于</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0≤x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，所以可以把物品的一部分装入背包，所以最终背包中可刚好装入重量为</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的若干物品（整个或一部分）</a:t>
            </a:r>
          </a:p>
          <a:p>
            <a:pPr indent="0">
              <a:lnSpc>
                <a:spcPct val="105000"/>
              </a:lnSpc>
              <a:spcBef>
                <a:spcPct val="0"/>
              </a:spcBef>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目标</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：使装入背包的物品的</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总效益</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达到</a:t>
            </a:r>
            <a:r>
              <a:rPr lang="zh-CN" altLang="en-US" sz="2000"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最大</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901309" y="2011680"/>
            <a:ext cx="10354124" cy="412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ts val="2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1" fontAlgn="base" hangingPunct="1">
              <a:lnSpc>
                <a:spcPct val="110000"/>
              </a:lnSpc>
              <a:spcBef>
                <a:spcPts val="2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1" fontAlgn="base" hangingPunct="1">
              <a:lnSpc>
                <a:spcPct val="110000"/>
              </a:lnSpc>
              <a:spcBef>
                <a:spcPts val="2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1" fontAlgn="base" hangingPunct="1">
              <a:lnSpc>
                <a:spcPct val="110000"/>
              </a:lnSpc>
              <a:spcBef>
                <a:spcPts val="2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1" fontAlgn="base" hangingPunct="1">
              <a:lnSpc>
                <a:spcPct val="110000"/>
              </a:lnSpc>
              <a:spcBef>
                <a:spcPts val="2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4"/>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4"/>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4"/>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4"/>
              </a:buBlip>
              <a:defRPr sz="2400" b="1">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n"/>
            </a:pP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问题的形式描述</a:t>
            </a:r>
            <a:endParaRPr lang="en-US" altLang="zh-CN"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zh-CN" altLang="en-US" b="0" kern="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目标函数</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p>
          <a:p>
            <a:pPr marL="0" indent="0">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p>
          <a:p>
            <a:pPr marL="0" indent="0">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约束条件</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buFont typeface="Wingdings" panose="05000000000000000000" pitchFamily="2" charset="2"/>
              <a:buNone/>
            </a:pPr>
            <a:endPar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  行  解</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：满足上述约束条件的</a:t>
            </a:r>
            <a:r>
              <a:rPr lang="zh-CN" altLang="en-US" sz="2000"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任一集合</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kern="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都是问题的一个可行解</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可行解可能为多个。 </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kern="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0"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称为问题的一个</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解向量。</a:t>
            </a:r>
          </a:p>
          <a:p>
            <a:pPr marL="0" indent="0">
              <a:buFont typeface="Wingdings" panose="05000000000000000000" pitchFamily="2" charset="2"/>
              <a:buNone/>
            </a:pP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最  优  解</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：能够使目标函数取</a:t>
            </a:r>
            <a:r>
              <a:rPr lang="zh-CN" altLang="en-US" sz="2000"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最大值</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的可行解是问题的最优解</a:t>
            </a:r>
            <a:r>
              <a:rPr lang="en-US" altLang="zh-CN" sz="2000" b="0" kern="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kern="0" dirty="0">
                <a:latin typeface="Times New Roman" panose="02020603050405020304" pitchFamily="18" charset="0"/>
                <a:ea typeface="微软雅黑" panose="020B0503020204020204" pitchFamily="34" charset="-122"/>
                <a:cs typeface="Times New Roman" panose="02020603050405020304" pitchFamily="18" charset="0"/>
              </a:rPr>
              <a:t>最优解也可能为多个。</a:t>
            </a:r>
          </a:p>
        </p:txBody>
      </p:sp>
      <p:graphicFrame>
        <p:nvGraphicFramePr>
          <p:cNvPr id="8" name="Object 4"/>
          <p:cNvGraphicFramePr>
            <a:graphicFrameLocks noChangeAspect="1"/>
          </p:cNvGraphicFramePr>
          <p:nvPr/>
        </p:nvGraphicFramePr>
        <p:xfrm>
          <a:off x="2875598" y="2657339"/>
          <a:ext cx="1079500" cy="728662"/>
        </p:xfrm>
        <a:graphic>
          <a:graphicData uri="http://schemas.openxmlformats.org/presentationml/2006/ole">
            <mc:AlternateContent xmlns:mc="http://schemas.openxmlformats.org/markup-compatibility/2006">
              <mc:Choice xmlns:v="urn:schemas-microsoft-com:vml" Requires="v">
                <p:oleObj spid="_x0000_s1729" name="公式" r:id="rId5" imgW="508000" imgH="342900" progId="Equation.3">
                  <p:embed/>
                </p:oleObj>
              </mc:Choice>
              <mc:Fallback>
                <p:oleObj name="公式" r:id="rId5" imgW="508000" imgH="3429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5598" y="2657339"/>
                        <a:ext cx="107950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2875598" y="3511357"/>
          <a:ext cx="3875087" cy="1163637"/>
        </p:xfrm>
        <a:graphic>
          <a:graphicData uri="http://schemas.openxmlformats.org/presentationml/2006/ole">
            <mc:AlternateContent xmlns:mc="http://schemas.openxmlformats.org/markup-compatibility/2006">
              <mc:Choice xmlns:v="urn:schemas-microsoft-com:vml" Requires="v">
                <p:oleObj spid="_x0000_s1730" name="公式" r:id="rId7" imgW="1943100" imgH="584200" progId="Equation.3">
                  <p:embed/>
                </p:oleObj>
              </mc:Choice>
              <mc:Fallback>
                <p:oleObj name="公式" r:id="rId7" imgW="1943100" imgH="584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5598" y="3511357"/>
                        <a:ext cx="3875087"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wipe(down)">
                                      <p:cBhvr>
                                        <p:cTn id="18" dur="5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wipe(down)">
                                      <p:cBhvr>
                                        <p:cTn id="29" dur="500"/>
                                        <p:tgtEl>
                                          <p:spTgt spid="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wipe(down)">
                                      <p:cBhvr>
                                        <p:cTn id="34"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771698" y="1853551"/>
            <a:ext cx="10648604" cy="465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0" marR="0" lvl="0" indent="63373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背包问题的实例</a:t>
            </a:r>
          </a:p>
          <a:p>
            <a:pPr marL="0" marR="0" lvl="0" indent="63373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设，</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n=3</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M=20</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(25,24,15)</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(18,15,10)</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则可能的</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可行解</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如下：</a:t>
            </a:r>
          </a:p>
          <a:p>
            <a:pPr marL="0" marR="0" lvl="0" indent="63373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x</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x</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100000"/>
              </a:lnSpc>
              <a:spcBef>
                <a:spcPct val="60000"/>
              </a:spcBef>
              <a:spcAft>
                <a:spcPct val="0"/>
              </a:spcAft>
              <a:buClr>
                <a:srgbClr val="000000"/>
              </a:buClr>
              <a:buSzTx/>
              <a:buFontTx/>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① (1/2,1/3,1/4)   </a:t>
            </a:r>
            <a:r>
              <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16.5</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24.25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没有放满背包</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1" fontAlgn="base" latinLnBrk="0" hangingPunct="1">
              <a:lnSpc>
                <a:spcPct val="100000"/>
              </a:lnSpc>
              <a:spcBef>
                <a:spcPct val="6000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② (1, 2/15, 0 )   20     28.2</a:t>
            </a:r>
          </a:p>
          <a:p>
            <a:pPr marL="0" marR="0" lvl="0" indent="63373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③ (0, 2/3,  1 )   20     31</a:t>
            </a:r>
          </a:p>
          <a:p>
            <a:pPr marL="0" marR="0" lvl="0" indent="63373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④ (0,  1,  1/2)   20     </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31.5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down)">
                                      <p:cBhvr>
                                        <p:cTn id="15" dur="500"/>
                                        <p:tgtEl>
                                          <p:spTgt spid="7">
                                            <p:txEl>
                                              <p:pRg st="1" end="1"/>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down)">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 calcmode="lin" valueType="num">
                                      <p:cBhvr additive="base">
                                        <p:cTn id="24"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 calcmode="lin" valueType="num">
                                      <p:cBhvr additive="base">
                                        <p:cTn id="30"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 calcmode="lin" valueType="num">
                                      <p:cBhvr additive="base">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 calcmode="lin" valueType="num">
                                      <p:cBhvr additive="base">
                                        <p:cTn id="4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anim calcmode="lin" valueType="num">
                                      <p:cBhvr additive="base">
                                        <p:cTn id="48"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 calcmode="lin" valueType="num">
                                      <p:cBhvr additive="base">
                                        <p:cTn id="54"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a:spLocks noChangeArrowheads="1"/>
          </p:cNvSpPr>
          <p:nvPr/>
        </p:nvSpPr>
        <p:spPr bwMode="auto">
          <a:xfrm>
            <a:off x="373079" y="1349480"/>
            <a:ext cx="11445841" cy="17837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121912" tIns="60956" rIns="121912"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20000"/>
              </a:lnSpc>
              <a:spcAft>
                <a:spcPts val="500"/>
              </a:spcAft>
              <a:buFont typeface="Wingdings" panose="05000000000000000000" pitchFamily="2" charset="2"/>
              <a:buChar char="n"/>
            </a:pPr>
            <a:r>
              <a:rPr lang="zh-CN" altLang="en-US" sz="2400" dirty="0">
                <a:solidFill>
                  <a:schemeClr val="accent2"/>
                </a:solidFill>
                <a:latin typeface="微软雅黑" panose="020B0503020204020204" pitchFamily="34" charset="-122"/>
                <a:ea typeface="微软雅黑" panose="020B0503020204020204" pitchFamily="34" charset="-122"/>
              </a:rPr>
              <a:t>贪婪算法通过一系列步骤来构造问题的解，每一步对目前构造的解做一个扩展，直到获得问题的完整解为止。其技术核心是每一步的选择都应该满足以下条件：</a:t>
            </a:r>
            <a:endParaRPr lang="en-US" altLang="zh-CN" sz="2400" dirty="0">
              <a:solidFill>
                <a:schemeClr val="accent2"/>
              </a:solidFill>
              <a:latin typeface="微软雅黑" panose="020B0503020204020204" pitchFamily="34" charset="-122"/>
              <a:ea typeface="微软雅黑" panose="020B0503020204020204" pitchFamily="34" charset="-122"/>
            </a:endParaRPr>
          </a:p>
          <a:p>
            <a:pPr marL="1085850" lvl="1" indent="-342900">
              <a:lnSpc>
                <a:spcPct val="120000"/>
              </a:lnSpc>
              <a:spcAft>
                <a:spcPts val="500"/>
              </a:spcAft>
              <a:buFont typeface="Wingdings" panose="05000000000000000000" pitchFamily="2" charset="2"/>
              <a:buChar char="Ø"/>
            </a:pPr>
            <a:endParaRPr lang="en-US" altLang="zh-CN" sz="2400" dirty="0">
              <a:solidFill>
                <a:schemeClr val="accent2"/>
              </a:solidFill>
              <a:latin typeface="微软雅黑" panose="020B0503020204020204" pitchFamily="34" charset="-122"/>
              <a:ea typeface="微软雅黑" panose="020B0503020204020204" pitchFamily="34" charset="-122"/>
            </a:endParaRPr>
          </a:p>
          <a:p>
            <a:pPr marL="1085850" lvl="1" indent="-342900">
              <a:lnSpc>
                <a:spcPct val="120000"/>
              </a:lnSpc>
              <a:spcAft>
                <a:spcPts val="500"/>
              </a:spcAft>
              <a:buFont typeface="Wingdings" panose="05000000000000000000" pitchFamily="2" charset="2"/>
              <a:buChar char="Ø"/>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373079" y="2390111"/>
            <a:ext cx="10760587" cy="497957"/>
          </a:xfrm>
          <a:prstGeom prst="rect">
            <a:avLst/>
          </a:prstGeom>
          <a:noFill/>
        </p:spPr>
        <p:txBody>
          <a:bodyPr wrap="square">
            <a:spAutoFit/>
          </a:bodyPr>
          <a:lstStyle/>
          <a:p>
            <a:pPr marL="1085850" lvl="1" indent="-342900">
              <a:lnSpc>
                <a:spcPct val="120000"/>
              </a:lnSpc>
              <a:spcAft>
                <a:spcPts val="500"/>
              </a:spcAft>
              <a:buFont typeface="Wingdings" panose="05000000000000000000" pitchFamily="2" charset="2"/>
              <a:buChar char="Ø"/>
            </a:pPr>
            <a:r>
              <a:rPr lang="zh-CN" altLang="en-US" sz="2400" dirty="0">
                <a:solidFill>
                  <a:schemeClr val="accent2"/>
                </a:solidFill>
                <a:latin typeface="微软雅黑" panose="020B0503020204020204" pitchFamily="34" charset="-122"/>
                <a:ea typeface="微软雅黑" panose="020B0503020204020204" pitchFamily="34" charset="-122"/>
              </a:rPr>
              <a:t>可行性（</a:t>
            </a:r>
            <a:r>
              <a:rPr lang="en-US" altLang="zh-CN" sz="2400" dirty="0">
                <a:solidFill>
                  <a:schemeClr val="accent2"/>
                </a:solidFill>
                <a:latin typeface="微软雅黑" panose="020B0503020204020204" pitchFamily="34" charset="-122"/>
                <a:ea typeface="微软雅黑" panose="020B0503020204020204" pitchFamily="34" charset="-122"/>
              </a:rPr>
              <a:t>feasible</a:t>
            </a:r>
            <a:r>
              <a:rPr lang="zh-CN" altLang="en-US" sz="2400" dirty="0">
                <a:solidFill>
                  <a:schemeClr val="accent2"/>
                </a:solidFill>
                <a:latin typeface="微软雅黑" panose="020B0503020204020204" pitchFamily="34" charset="-122"/>
                <a:ea typeface="微软雅黑" panose="020B0503020204020204" pitchFamily="34" charset="-122"/>
              </a:rPr>
              <a:t>）：它必须满足问题的约束。</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73078" y="3005291"/>
            <a:ext cx="11061945" cy="941155"/>
          </a:xfrm>
          <a:prstGeom prst="rect">
            <a:avLst/>
          </a:prstGeom>
          <a:noFill/>
        </p:spPr>
        <p:txBody>
          <a:bodyPr wrap="square">
            <a:spAutoFit/>
          </a:bodyPr>
          <a:lstStyle/>
          <a:p>
            <a:pPr marL="1085850" lvl="1" indent="-342900">
              <a:lnSpc>
                <a:spcPct val="120000"/>
              </a:lnSpc>
              <a:spcAft>
                <a:spcPts val="500"/>
              </a:spcAft>
              <a:buFont typeface="Wingdings" panose="05000000000000000000" pitchFamily="2" charset="2"/>
              <a:buChar char="Ø"/>
            </a:pPr>
            <a:r>
              <a:rPr lang="zh-CN" altLang="en-US" sz="2400" dirty="0">
                <a:solidFill>
                  <a:schemeClr val="accent2"/>
                </a:solidFill>
                <a:latin typeface="微软雅黑" panose="020B0503020204020204" pitchFamily="34" charset="-122"/>
                <a:ea typeface="微软雅黑" panose="020B0503020204020204" pitchFamily="34" charset="-122"/>
              </a:rPr>
              <a:t>局部最优（</a:t>
            </a:r>
            <a:r>
              <a:rPr lang="en-US" altLang="zh-CN" sz="2400" dirty="0">
                <a:solidFill>
                  <a:schemeClr val="accent2"/>
                </a:solidFill>
                <a:latin typeface="微软雅黑" panose="020B0503020204020204" pitchFamily="34" charset="-122"/>
                <a:ea typeface="微软雅黑" panose="020B0503020204020204" pitchFamily="34" charset="-122"/>
              </a:rPr>
              <a:t>locally</a:t>
            </a:r>
            <a:r>
              <a:rPr lang="zh-CN" altLang="en-US" sz="2400" dirty="0">
                <a:solidFill>
                  <a:schemeClr val="accent2"/>
                </a:solidFill>
                <a:latin typeface="微软雅黑" panose="020B0503020204020204" pitchFamily="34" charset="-122"/>
                <a:ea typeface="微软雅黑" panose="020B0503020204020204" pitchFamily="34" charset="-122"/>
              </a:rPr>
              <a:t> </a:t>
            </a:r>
            <a:r>
              <a:rPr lang="en-US" altLang="zh-CN" sz="2400" dirty="0">
                <a:solidFill>
                  <a:schemeClr val="accent2"/>
                </a:solidFill>
                <a:latin typeface="微软雅黑" panose="020B0503020204020204" pitchFamily="34" charset="-122"/>
                <a:ea typeface="微软雅黑" panose="020B0503020204020204" pitchFamily="34" charset="-122"/>
              </a:rPr>
              <a:t>optimal</a:t>
            </a:r>
            <a:r>
              <a:rPr lang="zh-CN" altLang="en-US" sz="2400" dirty="0">
                <a:solidFill>
                  <a:schemeClr val="accent2"/>
                </a:solidFill>
                <a:latin typeface="微软雅黑" panose="020B0503020204020204" pitchFamily="34" charset="-122"/>
                <a:ea typeface="微软雅黑" panose="020B0503020204020204" pitchFamily="34" charset="-122"/>
              </a:rPr>
              <a:t>）：它是当前步骤中所有可行选择中最佳的局部选择。</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79500" y="4063669"/>
            <a:ext cx="10355524" cy="461665"/>
          </a:xfrm>
          <a:prstGeom prst="rect">
            <a:avLst/>
          </a:prstGeom>
          <a:noFill/>
        </p:spPr>
        <p:txBody>
          <a:bodyPr wrap="square">
            <a:spAutoFit/>
          </a:bodyPr>
          <a:lstStyle/>
          <a:p>
            <a:pPr marL="285750" indent="-285750">
              <a:buFont typeface="Wingdings" panose="05000000000000000000" pitchFamily="2" charset="2"/>
              <a:buChar char="Ø"/>
            </a:pPr>
            <a:r>
              <a:rPr lang="zh-CN" altLang="en-US" sz="2400" dirty="0">
                <a:solidFill>
                  <a:schemeClr val="accent2"/>
                </a:solidFill>
                <a:latin typeface="微软雅黑" panose="020B0503020204020204" pitchFamily="34" charset="-122"/>
                <a:ea typeface="微软雅黑" panose="020B0503020204020204" pitchFamily="34" charset="-122"/>
              </a:rPr>
              <a:t>不可取消或无后效性：即选择一旦做出，在算法的后面步骤中就无法改变。</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727637"/>
              <a:ext cx="2321170" cy="4537390"/>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777886" y="1809620"/>
            <a:ext cx="10636228" cy="453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342900" indent="-342900">
              <a:spcBef>
                <a:spcPct val="0"/>
              </a:spcBef>
              <a:buFont typeface="Wingdings" panose="05000000000000000000" pitchFamily="2" charset="2"/>
              <a:buChar char="n"/>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贪婪算法求解：三种不同的贪婪选择策略</a:t>
            </a:r>
          </a:p>
          <a:p>
            <a:pPr marL="800100" lvl="1" indent="-342900">
              <a:spcBef>
                <a:spcPct val="0"/>
              </a:spcBef>
              <a:buFont typeface="Wingdings" panose="05000000000000000000" pitchFamily="2" charset="2"/>
              <a:buChar char="Ø"/>
            </a:pP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目标函数（最大化收益）</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作为贪婪选择标准：即，每装入一件物品，就使背包获得</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最大可能</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的效益增量。</a:t>
            </a:r>
            <a:endParaRPr lang="en-US" altLang="zh-CN" b="0" kern="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spcBef>
                <a:spcPct val="0"/>
              </a:spcBef>
              <a:buFont typeface="Wingdings" panose="05000000000000000000" pitchFamily="2" charset="2"/>
              <a:buChar char="Ø"/>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贪婪选择规则</a:t>
            </a:r>
          </a:p>
          <a:p>
            <a:pPr marL="1257300" lvl="2" indent="-342900">
              <a:spcBef>
                <a:spcPct val="0"/>
              </a:spcBef>
              <a:buFont typeface="Wingdings" panose="05000000000000000000" pitchFamily="2" charset="2"/>
              <a:buChar char="ü"/>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按效益值的非递增次序将物品一件件地放入到背包；</a:t>
            </a:r>
            <a:endParaRPr lang="en-US" altLang="zh-CN" b="0" kern="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spcBef>
                <a:spcPct val="0"/>
              </a:spcBef>
              <a:buFont typeface="Wingdings" panose="05000000000000000000" pitchFamily="2" charset="2"/>
              <a:buChar char="ü"/>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如果正在考虑的物品放不进去，则取该物品的一部分装满背包：如果该物品的一部分不满足获得最大效益增量的度量标准，则在</a:t>
            </a:r>
            <a:r>
              <a:rPr lang="zh-CN" altLang="en-US"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剩下</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的物品中选择可以获得最大效益增量的其它物品，将它或其一部分装入背包。</a:t>
            </a:r>
            <a:endParaRPr lang="en-US" altLang="zh-CN" b="0" kern="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spcBef>
                <a:spcPct val="0"/>
              </a:spcBef>
              <a:buFont typeface="Wingdings" panose="05000000000000000000" pitchFamily="2" charset="2"/>
              <a:buChar char="Ø"/>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示例：若</a:t>
            </a:r>
            <a:r>
              <a:rPr lang="el-GR" altLang="zh-CN"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M=2</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，背包外还剩两件物品</a:t>
            </a:r>
            <a:r>
              <a:rPr lang="en-US" altLang="zh-CN" b="0"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 j</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，且有</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b="0" kern="0"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0" kern="0"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b="0" kern="0"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，则下一步应选择</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而非</a:t>
            </a:r>
            <a:r>
              <a:rPr lang="en-US" altLang="zh-CN" b="0"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放入背包：</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0" kern="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/2 = 2  </a:t>
            </a:r>
            <a:r>
              <a:rPr lang="zh-CN" altLang="en-US"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kern="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0" kern="0"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kern="0" dirty="0">
                <a:latin typeface="Times New Roman" panose="02020603050405020304" pitchFamily="18" charset="0"/>
                <a:ea typeface="微软雅黑" panose="020B0503020204020204" pitchFamily="34" charset="-122"/>
                <a:cs typeface="Times New Roman" panose="02020603050405020304" pitchFamily="18" charset="0"/>
              </a:rPr>
              <a:t>3</a:t>
            </a:r>
          </a:p>
          <a:p>
            <a:pPr marL="800100" lvl="1" indent="-342900">
              <a:spcBef>
                <a:spcPct val="0"/>
              </a:spcBef>
              <a:buFont typeface="Wingdings" panose="05000000000000000000" pitchFamily="2" charset="2"/>
              <a:buChar char="Ø"/>
            </a:pPr>
            <a:endParaRPr lang="zh-CN" altLang="en-US" b="0" kern="0" dirty="0">
              <a:latin typeface="Times New Roman" panose="02020603050405020304" pitchFamily="18" charset="0"/>
              <a:ea typeface="微软雅黑" panose="020B0503020204020204" pitchFamily="34" charset="-122"/>
              <a:cs typeface="Times New Roman" panose="02020603050405020304" pitchFamily="18" charset="0"/>
            </a:endParaRPr>
          </a:p>
          <a:p>
            <a:pPr indent="0">
              <a:spcBef>
                <a:spcPct val="0"/>
              </a:spcBef>
              <a:buFont typeface="Wingdings" panose="05000000000000000000" pitchFamily="2" charset="2"/>
              <a:buNone/>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additive="base">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additive="base">
                                        <p:cTn id="2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 calcmode="lin" valueType="num">
                                      <p:cBhvr additive="base">
                                        <p:cTn id="34"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 calcmode="lin" valueType="num">
                                      <p:cBhvr additive="base">
                                        <p:cTn id="40"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additive="base">
                                        <p:cTn id="4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773541"/>
              <a:ext cx="2321170" cy="449148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881149" y="1662544"/>
            <a:ext cx="10490662" cy="47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实例分析（针对</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(25,24,15)</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(18,15,10)</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首先将</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放入背包，此时</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，背包获得</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25</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的效益增量，同时背包容量减少</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18</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个单位，剩余空间</a:t>
            </a:r>
            <a:r>
              <a:rPr kumimoji="0" lang="el-GR"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M=2</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其次考虑</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。就</a:t>
            </a:r>
            <a:r>
              <a:rPr kumimoji="0" lang="el-GR"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而言有，只能选择物品</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或</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一部分</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装入背包。</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若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2/15</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则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24</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(2/15)=16/5</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3.2</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若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2/10</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则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15*(2/10)=3</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为使背包的效益有最大的增量，应选择</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2/15</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装包</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即</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2/15</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最后，背包装满， </a:t>
            </a:r>
            <a:r>
              <a:rPr kumimoji="0" lang="el-GR"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M=0</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，故</a:t>
            </a: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将不能装入背包，</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背包最终可以获得</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效益值</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a:p>
            <a:pPr marL="0" marR="0" lvl="0" indent="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0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28.2  (</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次优解</a:t>
            </a:r>
            <a:r>
              <a:rPr lang="zh-CN" altLang="en-US" sz="2000"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非问题的最优解</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 name="矩形 1"/>
          <p:cNvSpPr/>
          <p:nvPr/>
        </p:nvSpPr>
        <p:spPr>
          <a:xfrm>
            <a:off x="8349019" y="1662543"/>
            <a:ext cx="2474152" cy="923330"/>
          </a:xfrm>
          <a:prstGeom prst="rect">
            <a:avLst/>
          </a:prstGeom>
          <a:ln>
            <a:solidFill>
              <a:srgbClr val="C00000"/>
            </a:solidFill>
          </a:ln>
        </p:spPr>
        <p:txBody>
          <a:bodyPr wrap="square">
            <a:spAutoFit/>
          </a:bodyPr>
          <a:lstStyle/>
          <a:p>
            <a:pPr lvl="0" fontAlgn="base">
              <a:spcBef>
                <a:spcPct val="0"/>
              </a:spcBef>
              <a:spcAft>
                <a:spcPct val="0"/>
              </a:spcAft>
              <a:buClr>
                <a:srgbClr val="000000"/>
              </a:buClr>
              <a:defRPr/>
            </a:pP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n=3</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M=20</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fontAlgn="base">
              <a:spcBef>
                <a:spcPct val="0"/>
              </a:spcBef>
              <a:spcAft>
                <a:spcPct val="0"/>
              </a:spcAft>
              <a:buClr>
                <a:srgbClr val="000000"/>
              </a:buClr>
              <a:defRPr/>
            </a:pP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(25,24,15)</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fontAlgn="base">
              <a:spcBef>
                <a:spcPct val="0"/>
              </a:spcBef>
              <a:spcAft>
                <a:spcPct val="0"/>
              </a:spcAft>
              <a:buClr>
                <a:srgbClr val="000000"/>
              </a:buClr>
              <a:defRPr/>
            </a:pP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(18,15,10)</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down)">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 calcmode="lin" valueType="num">
                                      <p:cBhvr additive="base">
                                        <p:cTn id="4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 calcmode="lin" valueType="num">
                                      <p:cBhvr additive="base">
                                        <p:cTn id="5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 calcmode="lin" valueType="num">
                                      <p:cBhvr additive="base">
                                        <p:cTn id="5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 calcmode="lin" valueType="num">
                                      <p:cBhvr additive="base">
                                        <p:cTn id="6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anim calcmode="lin" valueType="num">
                                      <p:cBhvr additive="base">
                                        <p:cTn id="6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780011" y="2262289"/>
            <a:ext cx="10631978" cy="383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342900" lvl="0" indent="-342900">
              <a:spcBef>
                <a:spcPct val="0"/>
              </a:spcBef>
              <a:buClr>
                <a:srgbClr val="000000"/>
              </a:buClr>
              <a:buFont typeface="Wingdings" panose="05000000000000000000" pitchFamily="2" charset="2"/>
              <a:buChar char="n"/>
              <a:defRPr/>
            </a:pP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总结</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目标函数</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作为度量标准所存在的问题：尽管背包的效益值每次得到了最大的增加，但背包容量也过快地被消耗掉了，从而不能装入</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“更多”</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的物品。</a:t>
            </a:r>
          </a:p>
          <a:p>
            <a:pPr lvl="0" indent="0">
              <a:spcBef>
                <a:spcPct val="0"/>
              </a:spcBef>
              <a:buClr>
                <a:srgbClr val="000000"/>
              </a:buClr>
              <a:defRPr/>
            </a:pP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让背包</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容量</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尽可能慢地消耗，从而可以尽量装入“更多”的物品。</a:t>
            </a:r>
            <a:endPar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indent="0">
              <a:spcBef>
                <a:spcPct val="0"/>
              </a:spcBef>
              <a:buClr>
                <a:srgbClr val="000000"/>
              </a:buClr>
              <a:defRPr/>
            </a:pPr>
            <a:endPar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Char char="n"/>
              <a:defRPr/>
            </a:pP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）以</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背包容量</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作为贪婪选择标准</a:t>
            </a:r>
          </a:p>
          <a:p>
            <a:pPr marL="800100" lvl="1" indent="-342900">
              <a:spcBef>
                <a:spcPct val="0"/>
              </a:spcBef>
              <a:buClr>
                <a:srgbClr val="000000"/>
              </a:buClr>
              <a:buFont typeface="Wingdings" panose="05000000000000000000" pitchFamily="2" charset="2"/>
              <a:buChar char="Ø"/>
            </a:pP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贪婪选择规则：</a:t>
            </a:r>
          </a:p>
          <a:p>
            <a:pPr marL="1257300" lvl="2" indent="-342900">
              <a:spcBef>
                <a:spcPct val="0"/>
              </a:spcBef>
              <a:buFont typeface="Wingdings" panose="05000000000000000000" pitchFamily="2" charset="2"/>
              <a:buChar char="Ø"/>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物品重量的非递减次序</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将物品装入到背包；</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a:p>
            <a:pPr marL="1257300" lvl="2" indent="-342900">
              <a:spcBef>
                <a:spcPct val="0"/>
              </a:spcBef>
              <a:buFont typeface="Wingdings" panose="05000000000000000000" pitchFamily="2" charset="2"/>
              <a:buChar char="Ø"/>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如果正在考虑的物品放不进去，则只取其一部分装满背包；</a:t>
            </a:r>
          </a:p>
          <a:p>
            <a:pPr marL="0" marR="0" lvl="0" indent="0" algn="l" defTabSz="914400" rtl="0" eaLnBrk="1" fontAlgn="base" latinLnBrk="0" hangingPunct="1">
              <a:lnSpc>
                <a:spcPct val="110000"/>
              </a:lnSpc>
              <a:spcBef>
                <a:spcPct val="0"/>
              </a:spcBef>
              <a:spcAft>
                <a:spcPct val="0"/>
              </a:spcAft>
              <a:buClr>
                <a:srgbClr val="000000"/>
              </a:buClr>
              <a:buSzTx/>
              <a:buFontTx/>
              <a:buNone/>
              <a:defRPr/>
            </a:pPr>
            <a:endPar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down)">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down)">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 calcmode="lin" valueType="num">
                                      <p:cBhvr additive="base">
                                        <p:cTn id="3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 calcmode="lin" valueType="num">
                                      <p:cBhvr additive="base">
                                        <p:cTn id="3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386230"/>
            <a:ext cx="10992466" cy="6403558"/>
            <a:chOff x="4266663" y="858985"/>
            <a:chExt cx="2321170" cy="5406042"/>
          </a:xfrm>
        </p:grpSpPr>
        <p:sp>
          <p:nvSpPr>
            <p:cNvPr id="20" name="矩形 19"/>
            <p:cNvSpPr/>
            <p:nvPr/>
          </p:nvSpPr>
          <p:spPr>
            <a:xfrm>
              <a:off x="4266663" y="1730672"/>
              <a:ext cx="2321170" cy="4534355"/>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465950"/>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883919" y="1418760"/>
            <a:ext cx="10424161" cy="545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0" marR="0" lvl="0" indent="0" algn="l" defTabSz="914400" rtl="0" eaLnBrk="1" fontAlgn="base" latinLnBrk="0" hangingPunct="1">
              <a:lnSpc>
                <a:spcPct val="120000"/>
              </a:lnSpc>
              <a:spcBef>
                <a:spcPct val="0"/>
              </a:spcBef>
              <a:spcAft>
                <a:spcPct val="0"/>
              </a:spcAft>
              <a:buClr>
                <a:srgbClr val="000000"/>
              </a:buClr>
              <a:buSzTx/>
              <a:buFontTx/>
              <a:buNone/>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实例分析（针对</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Tx/>
              <a:buNone/>
              <a:defRPr/>
            </a:pPr>
            <a:r>
              <a:rPr kumimoji="0" lang="en-US" altLang="zh-CN" b="0" i="0" u="none" strike="noStrike" kern="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(25,24,15)</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(18,15,10)</a:t>
            </a:r>
            <a:endPar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Tx/>
              <a:buNone/>
              <a:defRPr/>
            </a:pPr>
            <a:r>
              <a:rPr kumimoji="0" lang="en-US" altLang="zh-CN" b="0" i="0" u="none" strike="noStrike" kern="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w</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p>
          <a:p>
            <a:pPr marL="0" marR="0" lvl="0" indent="0" algn="l" defTabSz="914400" rtl="0" eaLnBrk="1" fontAlgn="base" latinLnBrk="0" hangingPunct="1">
              <a:lnSpc>
                <a:spcPct val="120000"/>
              </a:lnSpc>
              <a:spcBef>
                <a:spcPct val="0"/>
              </a:spcBef>
              <a:spcAft>
                <a:spcPct val="0"/>
              </a:spcAft>
              <a:buClr>
                <a:srgbClr val="000000"/>
              </a:buClr>
              <a:buSzTx/>
              <a:buFontTx/>
              <a:buNone/>
              <a:defRPr/>
            </a:pPr>
            <a:r>
              <a:rPr lang="en-US" altLang="zh-CN" b="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首先将</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放入背包，此时</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，背包容量减少</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个单位，还剩余空间</a:t>
            </a:r>
            <a:r>
              <a:rPr kumimoji="0" lang="el-GR"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M=10</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。同时，</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背包获得</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15</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的效益增量</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b="0" i="0" u="none" strike="noStrike" kern="0" cap="none" spc="0" normalizeH="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b="0" i="0" u="none" strike="noStrike" kern="0" cap="none" spc="0" normalizeH="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Tx/>
              <a:buNone/>
              <a:defRPr/>
            </a:pPr>
            <a:r>
              <a:rPr lang="en-US" altLang="zh-CN" b="0"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其次考虑</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。就</a:t>
            </a:r>
            <a:r>
              <a:rPr kumimoji="0" lang="el-GR"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M=10</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而言有，也只能选择物品</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或</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一部分</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装入背包。因此，下一步将放入</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10/15</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，即 </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10/15</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Tx/>
              <a:buNone/>
              <a:defRPr/>
            </a:pP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最后，背包装满</a:t>
            </a:r>
            <a:r>
              <a:rPr kumimoji="0" lang="el-GR"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M=0</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，故</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将不能装入背包，</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
                <a:srgbClr val="000000"/>
              </a:buClr>
              <a:buSzTx/>
              <a:buFontTx/>
              <a:buNone/>
              <a:defRPr/>
            </a:pP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背包最终可以获得</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效益值</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31 (</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次优解</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非问题的最优解</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存在的问题</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：效益值没有得到“最大”的增加。</a:t>
            </a:r>
          </a:p>
        </p:txBody>
      </p:sp>
      <p:sp>
        <p:nvSpPr>
          <p:cNvPr id="8" name="矩形 7"/>
          <p:cNvSpPr/>
          <p:nvPr/>
        </p:nvSpPr>
        <p:spPr>
          <a:xfrm>
            <a:off x="8349019" y="1479668"/>
            <a:ext cx="2474152" cy="923330"/>
          </a:xfrm>
          <a:prstGeom prst="rect">
            <a:avLst/>
          </a:prstGeom>
          <a:ln>
            <a:solidFill>
              <a:srgbClr val="C00000"/>
            </a:solidFill>
          </a:ln>
        </p:spPr>
        <p:txBody>
          <a:bodyPr wrap="square">
            <a:spAutoFit/>
          </a:bodyPr>
          <a:lstStyle/>
          <a:p>
            <a:pPr lvl="0" fontAlgn="base">
              <a:spcBef>
                <a:spcPct val="0"/>
              </a:spcBef>
              <a:spcAft>
                <a:spcPct val="0"/>
              </a:spcAft>
              <a:buClr>
                <a:srgbClr val="000000"/>
              </a:buClr>
              <a:defRPr/>
            </a:pP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n=3</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M=20</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fontAlgn="base">
              <a:spcBef>
                <a:spcPct val="0"/>
              </a:spcBef>
              <a:spcAft>
                <a:spcPct val="0"/>
              </a:spcAft>
              <a:buClr>
                <a:srgbClr val="000000"/>
              </a:buClr>
              <a:defRPr/>
            </a:pP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(25,24,15)</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fontAlgn="base">
              <a:spcBef>
                <a:spcPct val="0"/>
              </a:spcBef>
              <a:spcAft>
                <a:spcPct val="0"/>
              </a:spcAft>
              <a:buClr>
                <a:srgbClr val="000000"/>
              </a:buClr>
              <a:defRPr/>
            </a:pP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(18,15,10)</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wipe(down)">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down)">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wipe(down)">
                                      <p:cBhvr>
                                        <p:cTn id="29" dur="5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wipe(down)">
                                      <p:cBhvr>
                                        <p:cTn id="34" dur="500"/>
                                        <p:tgtEl>
                                          <p:spTgt spid="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ipe(down)">
                                      <p:cBhvr>
                                        <p:cTn id="39" dur="5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ipe(down)">
                                      <p:cBhvr>
                                        <p:cTn id="44" dur="500"/>
                                        <p:tgtEl>
                                          <p:spTgt spid="7">
                                            <p:txEl>
                                              <p:pRg st="6" end="6"/>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wipe(down)">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wipe(down)">
                                      <p:cBhvr>
                                        <p:cTn id="5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727637"/>
              <a:ext cx="2321170" cy="4537390"/>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838200" y="1778924"/>
            <a:ext cx="10515600" cy="45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342900" marR="0" lvl="0" indent="-34290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Char char="n"/>
              <a:defRPr/>
            </a:pP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）最优的度量标准</a:t>
            </a:r>
          </a:p>
          <a:p>
            <a:pPr marL="800100" lvl="1" indent="-342900">
              <a:spcBef>
                <a:spcPct val="0"/>
              </a:spcBef>
              <a:buClr>
                <a:srgbClr val="000000"/>
              </a:buClr>
              <a:buFont typeface="Wingdings" panose="05000000000000000000" pitchFamily="2" charset="2"/>
              <a:buChar char="Ø"/>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影响背包效益值的因素：</a:t>
            </a:r>
          </a:p>
          <a:p>
            <a:pPr marL="1257300" lvl="2" indent="-342900">
              <a:spcBef>
                <a:spcPct val="0"/>
              </a:spcBef>
              <a:buClr>
                <a:schemeClr val="tx1"/>
              </a:buClr>
              <a:buFont typeface="Wingdings" panose="05000000000000000000" pitchFamily="2" charset="2"/>
              <a:buChar char="ü"/>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背包的</a:t>
            </a: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容量</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p>
          <a:p>
            <a:pPr marL="1257300" lvl="2" indent="-342900">
              <a:spcBef>
                <a:spcPct val="0"/>
              </a:spcBef>
              <a:buClr>
                <a:schemeClr val="tx1"/>
              </a:buClr>
              <a:buFont typeface="Wingdings" panose="05000000000000000000" pitchFamily="2" charset="2"/>
              <a:buChar char="ü"/>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放入背包中的物品的重量及其可能带来的效益值</a:t>
            </a:r>
          </a:p>
          <a:p>
            <a:pPr marL="0" marR="0" lvl="0" indent="0" algn="l" defTabSz="914400" rtl="0" eaLnBrk="1" fontAlgn="base" latinLnBrk="0" hangingPunct="1">
              <a:lnSpc>
                <a:spcPct val="110000"/>
              </a:lnSpc>
              <a:spcBef>
                <a:spcPct val="0"/>
              </a:spcBef>
              <a:spcAft>
                <a:spcPct val="0"/>
              </a:spcAft>
              <a:buClr>
                <a:srgbClr val="000000"/>
              </a:buClr>
              <a:buSzTx/>
              <a:buFont typeface="Wingdings" panose="05000000000000000000" pitchFamily="2" charset="2"/>
              <a:buNone/>
              <a:defRPr/>
            </a:pPr>
            <a:endPar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spcBef>
                <a:spcPct val="0"/>
              </a:spcBef>
              <a:buClr>
                <a:srgbClr val="000000"/>
              </a:buClr>
              <a:buFont typeface="Wingdings" panose="05000000000000000000" pitchFamily="2" charset="2"/>
              <a:buChar char="Ø"/>
            </a:pPr>
            <a:r>
              <a:rPr kumimoji="0" lang="zh-CN" altLang="en-US"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可能的选择策略</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应该在背包</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效益值的增长速率</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背包容量消耗速率</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之间取得</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平衡</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，即每次装入的物品应使它所占用的每一个</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单位容量</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能获得当前最大的单位效益。</a:t>
            </a:r>
          </a:p>
          <a:p>
            <a:pPr marL="1257300" lvl="2" indent="-342900">
              <a:spcBef>
                <a:spcPct val="0"/>
              </a:spcBef>
              <a:buClr>
                <a:srgbClr val="000000"/>
              </a:buClr>
              <a:buFont typeface="Wingdings" panose="05000000000000000000" pitchFamily="2" charset="2"/>
              <a:buChar char="ü"/>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新的</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贪婪选择标准</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每次装入要使效益值与所用容量的比值有最多的增加。即</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按照物品的单位效益值：</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b="0" i="0" u="none" strike="noStrike" kern="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比值的非递增次序将物品逐个加入背包。</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additive="base">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additive="base">
                                        <p:cTn id="2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 calcmode="lin" valueType="num">
                                      <p:cBhvr additive="base">
                                        <p:cTn id="3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 calcmode="lin" valueType="num">
                                      <p:cBhvr additive="base">
                                        <p:cTn id="40"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7" name="Rectangle 3"/>
          <p:cNvSpPr txBox="1">
            <a:spLocks noChangeArrowheads="1"/>
          </p:cNvSpPr>
          <p:nvPr/>
        </p:nvSpPr>
        <p:spPr bwMode="auto">
          <a:xfrm>
            <a:off x="599767" y="1963074"/>
            <a:ext cx="10755418" cy="45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实例分析（针对</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(25,24,15)</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(18,15,10)</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首先将</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放入背包，此时</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x2</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，背包容量减少</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15</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个单位，还剩余空间</a:t>
            </a:r>
            <a:r>
              <a:rPr kumimoji="0" lang="el-GR"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M=5</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。同时，</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背包获得</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24</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的效益增量</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其次考虑</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。此时，应选择物品</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，由于</a:t>
            </a:r>
            <a:r>
              <a:rPr kumimoji="0" lang="el-GR"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M=5</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故</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只能将物品</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一部分</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放入背包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。即 </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5/10</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1/2</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最后，背包装满</a:t>
            </a:r>
            <a:r>
              <a:rPr kumimoji="0" lang="el-GR"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Δ</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M=0</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，故</a:t>
            </a:r>
            <a:r>
              <a:rPr kumimoji="0"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物品</a:t>
            </a:r>
            <a:r>
              <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将不能装入背包，</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背包最终可以获得</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效益值</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p</a:t>
            </a:r>
            <a:r>
              <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a:p>
            <a:pPr marL="0" marR="0" lvl="0" indent="633730" algn="l" defTabSz="914400" rtl="0" eaLnBrk="1" fontAlgn="base" latinLnBrk="0" hangingPunct="1">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31.5  (</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最优解</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1" fontAlgn="base" latinLnBrk="0" hangingPunct="1">
              <a:lnSpc>
                <a:spcPct val="90000"/>
              </a:lnSpc>
              <a:spcBef>
                <a:spcPct val="0"/>
              </a:spcBef>
              <a:spcAft>
                <a:spcPct val="0"/>
              </a:spcAft>
              <a:buClr>
                <a:srgbClr val="000000"/>
              </a:buClr>
              <a:buSzTx/>
              <a:buFontTx/>
              <a:buNone/>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8565150" y="1963074"/>
            <a:ext cx="2474152" cy="923330"/>
          </a:xfrm>
          <a:prstGeom prst="rect">
            <a:avLst/>
          </a:prstGeom>
          <a:ln>
            <a:solidFill>
              <a:srgbClr val="C00000"/>
            </a:solidFill>
          </a:ln>
        </p:spPr>
        <p:txBody>
          <a:bodyPr wrap="square">
            <a:spAutoFit/>
          </a:bodyPr>
          <a:lstStyle/>
          <a:p>
            <a:pPr lvl="0" fontAlgn="base">
              <a:spcBef>
                <a:spcPct val="0"/>
              </a:spcBef>
              <a:spcAft>
                <a:spcPct val="0"/>
              </a:spcAft>
              <a:buClr>
                <a:srgbClr val="000000"/>
              </a:buClr>
              <a:defRPr/>
            </a:pP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n=3</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M=20</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fontAlgn="base">
              <a:spcBef>
                <a:spcPct val="0"/>
              </a:spcBef>
              <a:spcAft>
                <a:spcPct val="0"/>
              </a:spcAft>
              <a:buClr>
                <a:srgbClr val="000000"/>
              </a:buClr>
              <a:defRPr/>
            </a:pP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(25,24,15)</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fontAlgn="base">
              <a:spcBef>
                <a:spcPct val="0"/>
              </a:spcBef>
              <a:spcAft>
                <a:spcPct val="0"/>
              </a:spcAft>
              <a:buClr>
                <a:srgbClr val="000000"/>
              </a:buClr>
              <a:defRPr/>
            </a:pP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(18,15,10)</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wipe(down)">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 calcmode="lin" valueType="num">
                                      <p:cBhvr additive="base">
                                        <p:cTn id="4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 calcmode="lin" valueType="num">
                                      <p:cBhvr additive="base">
                                        <p:cTn id="5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99520" y="618979"/>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79736" y="748575"/>
            <a:ext cx="183253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背包问题</a:t>
            </a:r>
          </a:p>
        </p:txBody>
      </p:sp>
      <p:sp>
        <p:nvSpPr>
          <p:cNvPr id="10" name="Rectangle 3"/>
          <p:cNvSpPr txBox="1">
            <a:spLocks noChangeArrowheads="1"/>
          </p:cNvSpPr>
          <p:nvPr/>
        </p:nvSpPr>
        <p:spPr bwMode="auto">
          <a:xfrm>
            <a:off x="1562135" y="2475790"/>
            <a:ext cx="432262" cy="335974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1" fontAlgn="base" hangingPunct="1">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1" fontAlgn="base" hangingPunct="1">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0" lvl="1" indent="0">
              <a:lnSpc>
                <a:spcPct val="100000"/>
              </a:lnSpc>
              <a:spcBef>
                <a:spcPct val="0"/>
              </a:spcBef>
            </a:pPr>
            <a:r>
              <a:rPr lang="zh-CN" altLang="en-US" b="0" kern="0" dirty="0">
                <a:latin typeface="Times New Roman" panose="02020603050405020304" pitchFamily="18" charset="0"/>
                <a:ea typeface="微软雅黑" panose="020B0503020204020204" pitchFamily="34" charset="-122"/>
                <a:cs typeface="Times New Roman" panose="02020603050405020304" pitchFamily="18" charset="0"/>
              </a:rPr>
              <a:t>背包问题的贪心算法</a:t>
            </a:r>
          </a:p>
        </p:txBody>
      </p:sp>
      <p:sp>
        <p:nvSpPr>
          <p:cNvPr id="2" name="矩形 1"/>
          <p:cNvSpPr/>
          <p:nvPr/>
        </p:nvSpPr>
        <p:spPr>
          <a:xfrm>
            <a:off x="2195969" y="2032004"/>
            <a:ext cx="5983755" cy="4247317"/>
          </a:xfrm>
          <a:prstGeom prst="rect">
            <a:avLst/>
          </a:prstGeom>
          <a:ln>
            <a:solidFill>
              <a:srgbClr val="C00000"/>
            </a:solidFill>
          </a:ln>
        </p:spPr>
        <p:txBody>
          <a:bodyPr wrap="square">
            <a:spAutoFit/>
          </a:bodyPr>
          <a:lstStyle/>
          <a:p>
            <a:pPr>
              <a:lnSpc>
                <a:spcPct val="100000"/>
              </a:lnSpc>
              <a:spcBef>
                <a:spcPct val="0"/>
              </a:spcBef>
              <a:buFont typeface="Wingdings" panose="05000000000000000000" pitchFamily="2" charset="2"/>
              <a:buNone/>
            </a:pP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GREEDY-KNAPSACK(P, W, M, X, n)</a:t>
            </a: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P(1:n)</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W(1:n)</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分别含有按 </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1) / W(</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1)</a:t>
            </a: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排序的 </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件物品的效益值和重量。</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是背包的容量大小，</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X(1:n)</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是解向量</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int P(1:n), W(1:n), X(1:n), M, cu;</a:t>
            </a: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i,n</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X←0 //</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将解向量初始化为空</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cu←M</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//cu</a:t>
            </a:r>
            <a:r>
              <a:rPr lang="zh-CN" altLang="en-US" kern="0" dirty="0">
                <a:latin typeface="Times New Roman" panose="02020603050405020304" pitchFamily="18" charset="0"/>
                <a:ea typeface="微软雅黑" panose="020B0503020204020204" pitchFamily="34" charset="-122"/>
                <a:cs typeface="Times New Roman" panose="02020603050405020304" pitchFamily="18" charset="0"/>
              </a:rPr>
              <a:t>是背包的剩余容量</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for i←1 to n do  </a:t>
            </a: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if W(</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&gt; cu then exit </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endif</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←1</a:t>
            </a: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cu ←cu - W(</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endfor</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then X(</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←cu/W(</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kern="0" dirty="0" err="1">
                <a:latin typeface="Times New Roman" panose="02020603050405020304" pitchFamily="18" charset="0"/>
                <a:ea typeface="微软雅黑" panose="020B0503020204020204" pitchFamily="34" charset="-122"/>
                <a:cs typeface="Times New Roman" panose="02020603050405020304" pitchFamily="18" charset="0"/>
              </a:rPr>
              <a:t>endif</a:t>
            </a:r>
            <a:endParaRPr lang="en-US" altLang="zh-CN" kern="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Font typeface="Wingdings" panose="05000000000000000000" pitchFamily="2" charset="2"/>
              <a:buNone/>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end GREEDY-KNAPSACK</a:t>
            </a:r>
            <a:endParaRPr lang="zh-CN" altLang="en-US" dirty="0"/>
          </a:p>
        </p:txBody>
      </p:sp>
      <p:sp>
        <p:nvSpPr>
          <p:cNvPr id="3" name="矩形 2"/>
          <p:cNvSpPr/>
          <p:nvPr/>
        </p:nvSpPr>
        <p:spPr>
          <a:xfrm>
            <a:off x="8403177" y="3115605"/>
            <a:ext cx="2885510" cy="1477328"/>
          </a:xfrm>
          <a:prstGeom prst="rect">
            <a:avLst/>
          </a:prstGeom>
          <a:ln>
            <a:solidFill>
              <a:srgbClr val="C00000"/>
            </a:solidFill>
          </a:ln>
        </p:spPr>
        <p:txBody>
          <a:bodyPr wrap="square">
            <a:spAutoFit/>
          </a:bodyPr>
          <a:lstStyle/>
          <a:p>
            <a:pPr lvl="0" fontAlgn="base">
              <a:spcBef>
                <a:spcPct val="0"/>
              </a:spcBef>
              <a:spcAft>
                <a:spcPct val="0"/>
              </a:spcAft>
              <a:defRPr/>
            </a:pP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算法的主要计算时间在于将各种物品依其单位重量的价值从大到小排序。因此，算法的计算时间上界为 </a:t>
            </a:r>
            <a:r>
              <a:rPr lang="en-US" altLang="zh-CN"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kern="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nlogn</a:t>
            </a:r>
            <a:r>
              <a:rPr lang="en-US" altLang="zh-CN"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 grpId="0" animBg="1"/>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3"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7" name="Rectangle 3"/>
          <p:cNvSpPr txBox="1">
            <a:spLocks noChangeArrowheads="1"/>
          </p:cNvSpPr>
          <p:nvPr/>
        </p:nvSpPr>
        <p:spPr bwMode="auto">
          <a:xfrm>
            <a:off x="963677" y="2144684"/>
            <a:ext cx="10264645" cy="372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0" marR="0" lvl="0" indent="633730" algn="l" defTabSz="914400" rtl="0" eaLnBrk="0" fontAlgn="t" latinLnBrk="0" hangingPunct="0">
              <a:lnSpc>
                <a:spcPct val="10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 =(V,E)</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是无向连通带权图。</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中每条边</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v,w</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的权为</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c[v][w]</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的子图</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是一棵包含</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的所有顶点的树，则称</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的生成树。生成树上各边权的总和称为该生成树的</a:t>
            </a:r>
            <a:r>
              <a:rPr kumimoji="0" lang="zh-CN" altLang="en-US" sz="24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耗费</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的所有生成树中，耗费最小的生成树称为</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4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最小生成树</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0" fontAlgn="t" latinLnBrk="0" hangingPunct="0">
              <a:lnSpc>
                <a:spcPct val="100000"/>
              </a:lnSpc>
              <a:spcBef>
                <a:spcPct val="0"/>
              </a:spcBef>
              <a:spcAft>
                <a:spcPct val="0"/>
              </a:spcAft>
              <a:buClr>
                <a:srgbClr val="000000"/>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Group 106">
            <a:extLst>
              <a:ext uri="{FF2B5EF4-FFF2-40B4-BE49-F238E27FC236}">
                <a16:creationId xmlns:a16="http://schemas.microsoft.com/office/drawing/2014/main" id="{DEE2070B-C607-B446-9B2D-8C95EABB0C48}"/>
              </a:ext>
            </a:extLst>
          </p:cNvPr>
          <p:cNvGrpSpPr/>
          <p:nvPr/>
        </p:nvGrpSpPr>
        <p:grpSpPr bwMode="auto">
          <a:xfrm>
            <a:off x="8803602" y="3749675"/>
            <a:ext cx="2606675" cy="1708150"/>
            <a:chOff x="1440" y="2736"/>
            <a:chExt cx="1642" cy="1076"/>
          </a:xfrm>
        </p:grpSpPr>
        <p:grpSp>
          <p:nvGrpSpPr>
            <p:cNvPr id="9" name="Group 104">
              <a:extLst>
                <a:ext uri="{FF2B5EF4-FFF2-40B4-BE49-F238E27FC236}">
                  <a16:creationId xmlns:a16="http://schemas.microsoft.com/office/drawing/2014/main" id="{4BD592A2-EECC-4540-9164-C4AB4D6D9201}"/>
                </a:ext>
              </a:extLst>
            </p:cNvPr>
            <p:cNvGrpSpPr/>
            <p:nvPr/>
          </p:nvGrpSpPr>
          <p:grpSpPr bwMode="auto">
            <a:xfrm>
              <a:off x="1440" y="2736"/>
              <a:ext cx="1642" cy="1076"/>
              <a:chOff x="1488" y="2736"/>
              <a:chExt cx="1642" cy="1076"/>
            </a:xfrm>
          </p:grpSpPr>
          <p:sp>
            <p:nvSpPr>
              <p:cNvPr id="11" name="Line 83">
                <a:extLst>
                  <a:ext uri="{FF2B5EF4-FFF2-40B4-BE49-F238E27FC236}">
                    <a16:creationId xmlns:a16="http://schemas.microsoft.com/office/drawing/2014/main" id="{DF223150-1B94-C147-8EB1-CFE3988A4CF4}"/>
                  </a:ext>
                </a:extLst>
              </p:cNvPr>
              <p:cNvSpPr>
                <a:spLocks noChangeShapeType="1"/>
              </p:cNvSpPr>
              <p:nvPr/>
            </p:nvSpPr>
            <p:spPr bwMode="auto">
              <a:xfrm>
                <a:off x="1728" y="2976"/>
                <a:ext cx="0" cy="528"/>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nvGrpSpPr>
              <p:cNvPr id="12" name="Group 103">
                <a:extLst>
                  <a:ext uri="{FF2B5EF4-FFF2-40B4-BE49-F238E27FC236}">
                    <a16:creationId xmlns:a16="http://schemas.microsoft.com/office/drawing/2014/main" id="{364F30F2-A0B7-4443-9423-1A614855D337}"/>
                  </a:ext>
                </a:extLst>
              </p:cNvPr>
              <p:cNvGrpSpPr/>
              <p:nvPr/>
            </p:nvGrpSpPr>
            <p:grpSpPr bwMode="auto">
              <a:xfrm>
                <a:off x="1488" y="2736"/>
                <a:ext cx="1642" cy="1076"/>
                <a:chOff x="1488" y="2736"/>
                <a:chExt cx="1642" cy="1076"/>
              </a:xfrm>
            </p:grpSpPr>
            <p:sp>
              <p:nvSpPr>
                <p:cNvPr id="13" name="Line 87">
                  <a:extLst>
                    <a:ext uri="{FF2B5EF4-FFF2-40B4-BE49-F238E27FC236}">
                      <a16:creationId xmlns:a16="http://schemas.microsoft.com/office/drawing/2014/main" id="{7AE01620-99F2-E042-A1C6-077F761E6152}"/>
                    </a:ext>
                  </a:extLst>
                </p:cNvPr>
                <p:cNvSpPr>
                  <a:spLocks noChangeShapeType="1"/>
                </p:cNvSpPr>
                <p:nvPr/>
              </p:nvSpPr>
              <p:spPr bwMode="auto">
                <a:xfrm>
                  <a:off x="1728" y="2976"/>
                  <a:ext cx="624"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82">
                  <a:extLst>
                    <a:ext uri="{FF2B5EF4-FFF2-40B4-BE49-F238E27FC236}">
                      <a16:creationId xmlns:a16="http://schemas.microsoft.com/office/drawing/2014/main" id="{8378DFAF-15DD-214B-89A1-669AF979360D}"/>
                    </a:ext>
                  </a:extLst>
                </p:cNvPr>
                <p:cNvSpPr>
                  <a:spLocks noChangeShapeType="1"/>
                </p:cNvSpPr>
                <p:nvPr/>
              </p:nvSpPr>
              <p:spPr bwMode="auto">
                <a:xfrm>
                  <a:off x="1728" y="2976"/>
                  <a:ext cx="768"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5" name="Line 84">
                  <a:extLst>
                    <a:ext uri="{FF2B5EF4-FFF2-40B4-BE49-F238E27FC236}">
                      <a16:creationId xmlns:a16="http://schemas.microsoft.com/office/drawing/2014/main" id="{5A8AF654-DC08-1341-9CC3-5E6B3F56233F}"/>
                    </a:ext>
                  </a:extLst>
                </p:cNvPr>
                <p:cNvSpPr>
                  <a:spLocks noChangeShapeType="1"/>
                </p:cNvSpPr>
                <p:nvPr/>
              </p:nvSpPr>
              <p:spPr bwMode="auto">
                <a:xfrm flipH="1">
                  <a:off x="2352" y="2976"/>
                  <a:ext cx="144"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6" name="Line 85">
                  <a:extLst>
                    <a:ext uri="{FF2B5EF4-FFF2-40B4-BE49-F238E27FC236}">
                      <a16:creationId xmlns:a16="http://schemas.microsoft.com/office/drawing/2014/main" id="{99DF5CCE-9719-9240-BF36-9E2043BC07F4}"/>
                    </a:ext>
                  </a:extLst>
                </p:cNvPr>
                <p:cNvSpPr>
                  <a:spLocks noChangeShapeType="1"/>
                </p:cNvSpPr>
                <p:nvPr/>
              </p:nvSpPr>
              <p:spPr bwMode="auto">
                <a:xfrm>
                  <a:off x="1728" y="3504"/>
                  <a:ext cx="1104"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7" name="Line 86">
                  <a:extLst>
                    <a:ext uri="{FF2B5EF4-FFF2-40B4-BE49-F238E27FC236}">
                      <a16:creationId xmlns:a16="http://schemas.microsoft.com/office/drawing/2014/main" id="{1B5EDDE9-C3EE-DF46-BCE1-E92ABFF60812}"/>
                    </a:ext>
                  </a:extLst>
                </p:cNvPr>
                <p:cNvSpPr>
                  <a:spLocks noChangeShapeType="1"/>
                </p:cNvSpPr>
                <p:nvPr/>
              </p:nvSpPr>
              <p:spPr bwMode="auto">
                <a:xfrm>
                  <a:off x="2352" y="3360"/>
                  <a:ext cx="48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88">
                  <a:extLst>
                    <a:ext uri="{FF2B5EF4-FFF2-40B4-BE49-F238E27FC236}">
                      <a16:creationId xmlns:a16="http://schemas.microsoft.com/office/drawing/2014/main" id="{8984BFAE-99E8-B546-A29F-FDDC11C769BD}"/>
                    </a:ext>
                  </a:extLst>
                </p:cNvPr>
                <p:cNvSpPr>
                  <a:spLocks noChangeShapeType="1"/>
                </p:cNvSpPr>
                <p:nvPr/>
              </p:nvSpPr>
              <p:spPr bwMode="auto">
                <a:xfrm>
                  <a:off x="2496" y="2976"/>
                  <a:ext cx="336" cy="672"/>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89">
                  <a:extLst>
                    <a:ext uri="{FF2B5EF4-FFF2-40B4-BE49-F238E27FC236}">
                      <a16:creationId xmlns:a16="http://schemas.microsoft.com/office/drawing/2014/main" id="{63B5B3F2-1578-5049-9D01-FB0B8FF92C33}"/>
                    </a:ext>
                  </a:extLst>
                </p:cNvPr>
                <p:cNvSpPr>
                  <a:spLocks noChangeShapeType="1"/>
                </p:cNvSpPr>
                <p:nvPr/>
              </p:nvSpPr>
              <p:spPr bwMode="auto">
                <a:xfrm flipV="1">
                  <a:off x="1728" y="3360"/>
                  <a:ext cx="624" cy="14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3" name="Text Box 90">
                  <a:extLst>
                    <a:ext uri="{FF2B5EF4-FFF2-40B4-BE49-F238E27FC236}">
                      <a16:creationId xmlns:a16="http://schemas.microsoft.com/office/drawing/2014/main" id="{2E086EAF-6EEB-1F4F-8C32-0082168E3D19}"/>
                    </a:ext>
                  </a:extLst>
                </p:cNvPr>
                <p:cNvSpPr txBox="1">
                  <a:spLocks noChangeArrowheads="1"/>
                </p:cNvSpPr>
                <p:nvPr/>
              </p:nvSpPr>
              <p:spPr bwMode="auto">
                <a:xfrm>
                  <a:off x="1488" y="283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1</a:t>
                  </a:r>
                </a:p>
              </p:txBody>
            </p:sp>
            <p:sp>
              <p:nvSpPr>
                <p:cNvPr id="24" name="Text Box 91">
                  <a:extLst>
                    <a:ext uri="{FF2B5EF4-FFF2-40B4-BE49-F238E27FC236}">
                      <a16:creationId xmlns:a16="http://schemas.microsoft.com/office/drawing/2014/main" id="{961E3064-C78A-5A47-9CB3-0757A0469A32}"/>
                    </a:ext>
                  </a:extLst>
                </p:cNvPr>
                <p:cNvSpPr txBox="1">
                  <a:spLocks noChangeArrowheads="1"/>
                </p:cNvSpPr>
                <p:nvPr/>
              </p:nvSpPr>
              <p:spPr bwMode="auto">
                <a:xfrm>
                  <a:off x="2496" y="283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2</a:t>
                  </a:r>
                </a:p>
              </p:txBody>
            </p:sp>
            <p:sp>
              <p:nvSpPr>
                <p:cNvPr id="25" name="Text Box 92">
                  <a:extLst>
                    <a:ext uri="{FF2B5EF4-FFF2-40B4-BE49-F238E27FC236}">
                      <a16:creationId xmlns:a16="http://schemas.microsoft.com/office/drawing/2014/main" id="{EEB28E35-CF1B-F04E-A7D3-5AC95BB22754}"/>
                    </a:ext>
                  </a:extLst>
                </p:cNvPr>
                <p:cNvSpPr txBox="1">
                  <a:spLocks noChangeArrowheads="1"/>
                </p:cNvSpPr>
                <p:nvPr/>
              </p:nvSpPr>
              <p:spPr bwMode="auto">
                <a:xfrm>
                  <a:off x="2208" y="31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3</a:t>
                  </a:r>
                </a:p>
              </p:txBody>
            </p:sp>
            <p:sp>
              <p:nvSpPr>
                <p:cNvPr id="26" name="Text Box 93">
                  <a:extLst>
                    <a:ext uri="{FF2B5EF4-FFF2-40B4-BE49-F238E27FC236}">
                      <a16:creationId xmlns:a16="http://schemas.microsoft.com/office/drawing/2014/main" id="{2A18C2BB-944E-5B4F-8213-416E9A1ABED7}"/>
                    </a:ext>
                  </a:extLst>
                </p:cNvPr>
                <p:cNvSpPr txBox="1">
                  <a:spLocks noChangeArrowheads="1"/>
                </p:cNvSpPr>
                <p:nvPr/>
              </p:nvSpPr>
              <p:spPr bwMode="auto">
                <a:xfrm>
                  <a:off x="2832" y="350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4</a:t>
                  </a:r>
                </a:p>
              </p:txBody>
            </p:sp>
            <p:sp>
              <p:nvSpPr>
                <p:cNvPr id="27" name="Text Box 94">
                  <a:extLst>
                    <a:ext uri="{FF2B5EF4-FFF2-40B4-BE49-F238E27FC236}">
                      <a16:creationId xmlns:a16="http://schemas.microsoft.com/office/drawing/2014/main" id="{3C92F431-0575-4D4B-A758-2BF2BC67F6E3}"/>
                    </a:ext>
                  </a:extLst>
                </p:cNvPr>
                <p:cNvSpPr txBox="1">
                  <a:spLocks noChangeArrowheads="1"/>
                </p:cNvSpPr>
                <p:nvPr/>
              </p:nvSpPr>
              <p:spPr bwMode="auto">
                <a:xfrm>
                  <a:off x="1488" y="3408"/>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5</a:t>
                  </a:r>
                </a:p>
              </p:txBody>
            </p:sp>
            <p:sp>
              <p:nvSpPr>
                <p:cNvPr id="28" name="Text Box 95">
                  <a:extLst>
                    <a:ext uri="{FF2B5EF4-FFF2-40B4-BE49-F238E27FC236}">
                      <a16:creationId xmlns:a16="http://schemas.microsoft.com/office/drawing/2014/main" id="{F58DCCA7-93E4-8644-8AA9-F2404D1BEC20}"/>
                    </a:ext>
                  </a:extLst>
                </p:cNvPr>
                <p:cNvSpPr txBox="1">
                  <a:spLocks noChangeArrowheads="1"/>
                </p:cNvSpPr>
                <p:nvPr/>
              </p:nvSpPr>
              <p:spPr bwMode="auto">
                <a:xfrm>
                  <a:off x="1968" y="273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1</a:t>
                  </a:r>
                </a:p>
              </p:txBody>
            </p:sp>
            <p:sp>
              <p:nvSpPr>
                <p:cNvPr id="29" name="Text Box 96">
                  <a:extLst>
                    <a:ext uri="{FF2B5EF4-FFF2-40B4-BE49-F238E27FC236}">
                      <a16:creationId xmlns:a16="http://schemas.microsoft.com/office/drawing/2014/main" id="{74CF2704-0E8A-8D45-B8DB-AD3541AC0610}"/>
                    </a:ext>
                  </a:extLst>
                </p:cNvPr>
                <p:cNvSpPr txBox="1">
                  <a:spLocks noChangeArrowheads="1"/>
                </p:cNvSpPr>
                <p:nvPr/>
              </p:nvSpPr>
              <p:spPr bwMode="auto">
                <a:xfrm>
                  <a:off x="2064" y="336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2</a:t>
                  </a:r>
                </a:p>
              </p:txBody>
            </p:sp>
            <p:sp>
              <p:nvSpPr>
                <p:cNvPr id="30" name="Text Box 97">
                  <a:extLst>
                    <a:ext uri="{FF2B5EF4-FFF2-40B4-BE49-F238E27FC236}">
                      <a16:creationId xmlns:a16="http://schemas.microsoft.com/office/drawing/2014/main" id="{4F419644-B2E5-7242-AD0B-26D1E525EA57}"/>
                    </a:ext>
                  </a:extLst>
                </p:cNvPr>
                <p:cNvSpPr txBox="1">
                  <a:spLocks noChangeArrowheads="1"/>
                </p:cNvSpPr>
                <p:nvPr/>
              </p:nvSpPr>
              <p:spPr bwMode="auto">
                <a:xfrm>
                  <a:off x="1920" y="31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t>2</a:t>
                  </a:r>
                </a:p>
              </p:txBody>
            </p:sp>
            <p:sp>
              <p:nvSpPr>
                <p:cNvPr id="31" name="Text Box 98">
                  <a:extLst>
                    <a:ext uri="{FF2B5EF4-FFF2-40B4-BE49-F238E27FC236}">
                      <a16:creationId xmlns:a16="http://schemas.microsoft.com/office/drawing/2014/main" id="{2A5843E5-BCCE-C347-AE88-5F0F699795D1}"/>
                    </a:ext>
                  </a:extLst>
                </p:cNvPr>
                <p:cNvSpPr txBox="1">
                  <a:spLocks noChangeArrowheads="1"/>
                </p:cNvSpPr>
                <p:nvPr/>
              </p:nvSpPr>
              <p:spPr bwMode="auto">
                <a:xfrm>
                  <a:off x="1488" y="31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4</a:t>
                  </a:r>
                </a:p>
              </p:txBody>
            </p:sp>
            <p:sp>
              <p:nvSpPr>
                <p:cNvPr id="32" name="Text Box 99">
                  <a:extLst>
                    <a:ext uri="{FF2B5EF4-FFF2-40B4-BE49-F238E27FC236}">
                      <a16:creationId xmlns:a16="http://schemas.microsoft.com/office/drawing/2014/main" id="{30D7D9A9-76F5-F04C-A82B-F009DBA6E003}"/>
                    </a:ext>
                  </a:extLst>
                </p:cNvPr>
                <p:cNvSpPr txBox="1">
                  <a:spLocks noChangeArrowheads="1"/>
                </p:cNvSpPr>
                <p:nvPr/>
              </p:nvSpPr>
              <p:spPr bwMode="auto">
                <a:xfrm>
                  <a:off x="2640" y="31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3</a:t>
                  </a:r>
                </a:p>
              </p:txBody>
            </p:sp>
            <p:sp>
              <p:nvSpPr>
                <p:cNvPr id="33" name="Text Box 100">
                  <a:extLst>
                    <a:ext uri="{FF2B5EF4-FFF2-40B4-BE49-F238E27FC236}">
                      <a16:creationId xmlns:a16="http://schemas.microsoft.com/office/drawing/2014/main" id="{81740ED1-9DA3-C346-9AD6-15F1DC331A25}"/>
                    </a:ext>
                  </a:extLst>
                </p:cNvPr>
                <p:cNvSpPr txBox="1">
                  <a:spLocks noChangeArrowheads="1"/>
                </p:cNvSpPr>
                <p:nvPr/>
              </p:nvSpPr>
              <p:spPr bwMode="auto">
                <a:xfrm>
                  <a:off x="2352" y="3408"/>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4</a:t>
                  </a:r>
                </a:p>
              </p:txBody>
            </p:sp>
            <p:sp>
              <p:nvSpPr>
                <p:cNvPr id="34" name="Text Box 101">
                  <a:extLst>
                    <a:ext uri="{FF2B5EF4-FFF2-40B4-BE49-F238E27FC236}">
                      <a16:creationId xmlns:a16="http://schemas.microsoft.com/office/drawing/2014/main" id="{8112DA0E-D498-C04A-A937-7245634FBDE6}"/>
                    </a:ext>
                  </a:extLst>
                </p:cNvPr>
                <p:cNvSpPr txBox="1">
                  <a:spLocks noChangeArrowheads="1"/>
                </p:cNvSpPr>
                <p:nvPr/>
              </p:nvSpPr>
              <p:spPr bwMode="auto">
                <a:xfrm>
                  <a:off x="2112" y="360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5</a:t>
                  </a:r>
                </a:p>
              </p:txBody>
            </p:sp>
          </p:grpSp>
        </p:grpSp>
        <p:sp>
          <p:nvSpPr>
            <p:cNvPr id="10" name="Text Box 105">
              <a:extLst>
                <a:ext uri="{FF2B5EF4-FFF2-40B4-BE49-F238E27FC236}">
                  <a16:creationId xmlns:a16="http://schemas.microsoft.com/office/drawing/2014/main" id="{51E9770A-8B3F-BA40-B66D-57CCBD818C47}"/>
                </a:ext>
              </a:extLst>
            </p:cNvPr>
            <p:cNvSpPr txBox="1">
              <a:spLocks noChangeArrowheads="1"/>
            </p:cNvSpPr>
            <p:nvPr/>
          </p:nvSpPr>
          <p:spPr bwMode="auto">
            <a:xfrm>
              <a:off x="2352" y="312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5</a:t>
              </a:r>
            </a:p>
          </p:txBody>
        </p:sp>
      </p:grpSp>
      <p:sp>
        <p:nvSpPr>
          <p:cNvPr id="2" name="矩形 1">
            <a:extLst>
              <a:ext uri="{FF2B5EF4-FFF2-40B4-BE49-F238E27FC236}">
                <a16:creationId xmlns:a16="http://schemas.microsoft.com/office/drawing/2014/main" id="{81D84116-F935-D94E-AE66-A3E1EFDB39C8}"/>
              </a:ext>
            </a:extLst>
          </p:cNvPr>
          <p:cNvSpPr/>
          <p:nvPr/>
        </p:nvSpPr>
        <p:spPr>
          <a:xfrm>
            <a:off x="963677" y="3749675"/>
            <a:ext cx="7657970" cy="1938992"/>
          </a:xfrm>
          <a:prstGeom prst="rect">
            <a:avLst/>
          </a:prstGeom>
        </p:spPr>
        <p:txBody>
          <a:bodyPr wrap="square">
            <a:spAutoFit/>
          </a:bodyPr>
          <a:lstStyle/>
          <a:p>
            <a:pPr lvl="0" indent="633730" eaLnBrk="0" fontAlgn="base" hangingPunct="0">
              <a:spcBef>
                <a:spcPct val="0"/>
              </a:spcBef>
              <a:spcAft>
                <a:spcPct val="0"/>
              </a:spcAft>
              <a:buClr>
                <a:srgbClr val="000000"/>
              </a:buClr>
              <a:defRPr/>
            </a:pP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最小生成树在实际中有广泛应用。</a:t>
            </a:r>
            <a:r>
              <a:rPr lang="zh-CN" altLang="en-US" sz="240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，要在某地建造</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个工厂，拟修筑道路连接这</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处。经勘探，其道路可按右图的无向边铺设。现在每条边的长度已经测出并标记在图的对应边上，如果我们要求铺设的道路总长度最短，这样既能节省费用 ，又能缩短工期 ，如何铺设？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grpSp>
        <p:nvGrpSpPr>
          <p:cNvPr id="33" name="Group 100"/>
          <p:cNvGrpSpPr/>
          <p:nvPr/>
        </p:nvGrpSpPr>
        <p:grpSpPr bwMode="auto">
          <a:xfrm>
            <a:off x="4583935" y="3250816"/>
            <a:ext cx="2606675" cy="1555750"/>
            <a:chOff x="1248" y="1008"/>
            <a:chExt cx="1642" cy="980"/>
          </a:xfrm>
        </p:grpSpPr>
        <p:sp>
          <p:nvSpPr>
            <p:cNvPr id="34" name="Line 80"/>
            <p:cNvSpPr>
              <a:spLocks noChangeShapeType="1"/>
            </p:cNvSpPr>
            <p:nvPr/>
          </p:nvSpPr>
          <p:spPr bwMode="auto">
            <a:xfrm>
              <a:off x="1488" y="1248"/>
              <a:ext cx="624"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5" name="Line 81"/>
            <p:cNvSpPr>
              <a:spLocks noChangeShapeType="1"/>
            </p:cNvSpPr>
            <p:nvPr/>
          </p:nvSpPr>
          <p:spPr bwMode="auto">
            <a:xfrm>
              <a:off x="1488" y="1248"/>
              <a:ext cx="768"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7" name="Line 85"/>
            <p:cNvSpPr>
              <a:spLocks noChangeShapeType="1"/>
            </p:cNvSpPr>
            <p:nvPr/>
          </p:nvSpPr>
          <p:spPr bwMode="auto">
            <a:xfrm>
              <a:off x="2256" y="1248"/>
              <a:ext cx="336" cy="672"/>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8" name="Line 86"/>
            <p:cNvSpPr>
              <a:spLocks noChangeShapeType="1"/>
            </p:cNvSpPr>
            <p:nvPr/>
          </p:nvSpPr>
          <p:spPr bwMode="auto">
            <a:xfrm flipV="1">
              <a:off x="1488" y="1632"/>
              <a:ext cx="624" cy="14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9" name="Text Box 87"/>
            <p:cNvSpPr txBox="1">
              <a:spLocks noChangeArrowheads="1"/>
            </p:cNvSpPr>
            <p:nvPr/>
          </p:nvSpPr>
          <p:spPr bwMode="auto">
            <a:xfrm>
              <a:off x="1248" y="110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1</a:t>
              </a:r>
            </a:p>
          </p:txBody>
        </p:sp>
        <p:sp>
          <p:nvSpPr>
            <p:cNvPr id="40" name="Text Box 88"/>
            <p:cNvSpPr txBox="1">
              <a:spLocks noChangeArrowheads="1"/>
            </p:cNvSpPr>
            <p:nvPr/>
          </p:nvSpPr>
          <p:spPr bwMode="auto">
            <a:xfrm>
              <a:off x="2256" y="110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2</a:t>
              </a:r>
            </a:p>
          </p:txBody>
        </p:sp>
        <p:sp>
          <p:nvSpPr>
            <p:cNvPr id="41" name="Text Box 89"/>
            <p:cNvSpPr txBox="1">
              <a:spLocks noChangeArrowheads="1"/>
            </p:cNvSpPr>
            <p:nvPr/>
          </p:nvSpPr>
          <p:spPr bwMode="auto">
            <a:xfrm>
              <a:off x="1968" y="139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3</a:t>
              </a:r>
            </a:p>
          </p:txBody>
        </p:sp>
        <p:sp>
          <p:nvSpPr>
            <p:cNvPr id="42" name="Text Box 90"/>
            <p:cNvSpPr txBox="1">
              <a:spLocks noChangeArrowheads="1"/>
            </p:cNvSpPr>
            <p:nvPr/>
          </p:nvSpPr>
          <p:spPr bwMode="auto">
            <a:xfrm>
              <a:off x="2592" y="177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4</a:t>
              </a:r>
            </a:p>
          </p:txBody>
        </p:sp>
        <p:sp>
          <p:nvSpPr>
            <p:cNvPr id="43" name="Text Box 91"/>
            <p:cNvSpPr txBox="1">
              <a:spLocks noChangeArrowheads="1"/>
            </p:cNvSpPr>
            <p:nvPr/>
          </p:nvSpPr>
          <p:spPr bwMode="auto">
            <a:xfrm>
              <a:off x="1248" y="168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v</a:t>
              </a:r>
              <a:r>
                <a:rPr lang="en-US" altLang="zh-CN" sz="1600" baseline="-25000"/>
                <a:t>5</a:t>
              </a:r>
            </a:p>
          </p:txBody>
        </p:sp>
        <p:sp>
          <p:nvSpPr>
            <p:cNvPr id="44" name="Text Box 92"/>
            <p:cNvSpPr txBox="1">
              <a:spLocks noChangeArrowheads="1"/>
            </p:cNvSpPr>
            <p:nvPr/>
          </p:nvSpPr>
          <p:spPr bwMode="auto">
            <a:xfrm>
              <a:off x="1728" y="1008"/>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1</a:t>
              </a:r>
            </a:p>
          </p:txBody>
        </p:sp>
        <p:sp>
          <p:nvSpPr>
            <p:cNvPr id="45" name="Text Box 93"/>
            <p:cNvSpPr txBox="1">
              <a:spLocks noChangeArrowheads="1"/>
            </p:cNvSpPr>
            <p:nvPr/>
          </p:nvSpPr>
          <p:spPr bwMode="auto">
            <a:xfrm>
              <a:off x="1824" y="163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2</a:t>
              </a:r>
            </a:p>
          </p:txBody>
        </p:sp>
        <p:sp>
          <p:nvSpPr>
            <p:cNvPr id="46" name="Text Box 94"/>
            <p:cNvSpPr txBox="1">
              <a:spLocks noChangeArrowheads="1"/>
            </p:cNvSpPr>
            <p:nvPr/>
          </p:nvSpPr>
          <p:spPr bwMode="auto">
            <a:xfrm>
              <a:off x="1680" y="139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2</a:t>
              </a:r>
            </a:p>
          </p:txBody>
        </p:sp>
        <p:sp>
          <p:nvSpPr>
            <p:cNvPr id="47" name="Text Box 96"/>
            <p:cNvSpPr txBox="1">
              <a:spLocks noChangeArrowheads="1"/>
            </p:cNvSpPr>
            <p:nvPr/>
          </p:nvSpPr>
          <p:spPr bwMode="auto">
            <a:xfrm>
              <a:off x="2400" y="139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a:t>3</a:t>
              </a:r>
            </a:p>
          </p:txBody>
        </p:sp>
      </p:grpSp>
      <p:sp>
        <p:nvSpPr>
          <p:cNvPr id="48" name="Text Box 99"/>
          <p:cNvSpPr txBox="1">
            <a:spLocks noChangeArrowheads="1"/>
          </p:cNvSpPr>
          <p:nvPr/>
        </p:nvSpPr>
        <p:spPr bwMode="auto">
          <a:xfrm>
            <a:off x="3206953" y="2615667"/>
            <a:ext cx="55044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a:latin typeface="宋体" panose="02010600030101010101" pitchFamily="2" charset="-122"/>
                <a:ea typeface="宋体" panose="02010600030101010101" pitchFamily="2" charset="-122"/>
                <a:cs typeface="宋体" panose="02010600030101010101" pitchFamily="2" charset="-122"/>
              </a:rPr>
              <a:t>不难发现：最小代价的连接方式为：</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7" name="Rectangle 3"/>
          <p:cNvSpPr txBox="1">
            <a:spLocks noChangeArrowheads="1"/>
          </p:cNvSpPr>
          <p:nvPr/>
        </p:nvSpPr>
        <p:spPr bwMode="auto">
          <a:xfrm>
            <a:off x="834740" y="2111520"/>
            <a:ext cx="10522520" cy="3513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indent="-342900">
              <a:spcBef>
                <a:spcPct val="0"/>
              </a:spcBef>
              <a:buClr>
                <a:srgbClr val="000000"/>
              </a:buClr>
              <a:buFont typeface="Wingdings" panose="05000000000000000000" pitchFamily="2" charset="2"/>
              <a:buChar char="n"/>
              <a:defRPr/>
            </a:pP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贪婪算法是构造最小生成树的有效算法之一。</a:t>
            </a:r>
            <a:r>
              <a:rPr lang="en-US" altLang="zh-CN" b="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Prim</a:t>
            </a:r>
            <a:r>
              <a:rPr lang="zh-CN" altLang="en-US" b="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Kruskal</a:t>
            </a:r>
            <a:r>
              <a:rPr lang="zh-CN" altLang="en-US" b="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都可以看作是贪婪算法的具体案例。尽管这两个算法所做的贪婪选择策略不同，但两者都利用了下面的</a:t>
            </a:r>
            <a:r>
              <a:rPr lang="zh-CN" altLang="en-US" b="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最小生成树性质</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Char char="n"/>
              <a:defRPr/>
            </a:pPr>
            <a:r>
              <a:rPr kumimoji="0" lang="zh-CN" altLang="en-US"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最小生成树性质</a:t>
            </a:r>
          </a:p>
          <a:p>
            <a:pPr marL="0" marR="0" lvl="0" indent="63373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None/>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G=(V,E)</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是连通带权图，</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的真子集。如果</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u,v</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，且</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V-U</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，且在所有这样的边中，</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u,v</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的权</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c[u][v]</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最小，那么一定存在</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的一棵最小生成树，它以</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u,v</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为其中一条边。这个性质有时也称为</a:t>
            </a:r>
            <a:r>
              <a:rPr kumimoji="0" lang="en-US" altLang="zh-CN"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MST</a:t>
            </a:r>
            <a:r>
              <a:rPr kumimoji="0" lang="zh-CN" altLang="en-US"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性质</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down)">
                                      <p:cBhvr>
                                        <p:cTn id="16" dur="500"/>
                                        <p:tgtEl>
                                          <p:spTgt spid="7">
                                            <p:txEl>
                                              <p:pRg st="1" end="1"/>
                                            </p:txEl>
                                          </p:spTgt>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down)">
                                      <p:cBhvr>
                                        <p:cTn id="2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59"/>
          <p:cNvSpPr txBox="1">
            <a:spLocks noChangeArrowheads="1"/>
          </p:cNvSpPr>
          <p:nvPr/>
        </p:nvSpPr>
        <p:spPr bwMode="auto">
          <a:xfrm>
            <a:off x="328182" y="2660350"/>
            <a:ext cx="2349834" cy="1495794"/>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4800" b="1" kern="0" dirty="0">
                <a:solidFill>
                  <a:schemeClr val="bg1"/>
                </a:solidFill>
                <a:latin typeface="微软雅黑" panose="020B0503020204020204" pitchFamily="34" charset="-122"/>
                <a:ea typeface="微软雅黑" panose="020B0503020204020204" pitchFamily="34" charset="-122"/>
              </a:rPr>
              <a:t>目录</a:t>
            </a:r>
            <a:r>
              <a:rPr lang="en-US" altLang="zh-CN" sz="2800" kern="0" dirty="0">
                <a:solidFill>
                  <a:schemeClr val="bg1"/>
                </a:solidFill>
                <a:latin typeface="微软雅黑" panose="020B0503020204020204" pitchFamily="34" charset="-122"/>
                <a:ea typeface="微软雅黑" panose="020B0503020204020204" pitchFamily="34" charset="-122"/>
              </a:rPr>
              <a:t>Contents</a:t>
            </a:r>
            <a:endParaRPr lang="en-US" altLang="ko-KR" sz="2800" kern="0" dirty="0">
              <a:solidFill>
                <a:schemeClr val="bg1"/>
              </a:solidFill>
              <a:latin typeface="微软雅黑" panose="020B0503020204020204" pitchFamily="34" charset="-122"/>
              <a:ea typeface="微软雅黑" panose="020B0503020204020204" pitchFamily="34" charset="-122"/>
            </a:endParaRPr>
          </a:p>
        </p:txBody>
      </p:sp>
      <p:sp>
        <p:nvSpPr>
          <p:cNvPr id="13" name="TextBox 64"/>
          <p:cNvSpPr txBox="1"/>
          <p:nvPr/>
        </p:nvSpPr>
        <p:spPr>
          <a:xfrm>
            <a:off x="5627502" y="1647575"/>
            <a:ext cx="5453743"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4"/>
                </a:solidFill>
                <a:effectLst>
                  <a:innerShdw blurRad="76200" dist="50800" dir="13500000">
                    <a:prstClr val="black">
                      <a:alpha val="50000"/>
                    </a:prstClr>
                  </a:innerShdw>
                </a:effectLst>
              </a:rPr>
              <a:t>4.1 </a:t>
            </a:r>
            <a:r>
              <a:rPr lang="zh-CN" altLang="en-US" sz="3600" dirty="0">
                <a:solidFill>
                  <a:schemeClr val="accent4"/>
                </a:solidFill>
                <a:effectLst>
                  <a:innerShdw blurRad="76200" dist="50800" dir="13500000">
                    <a:prstClr val="black">
                      <a:alpha val="50000"/>
                    </a:prstClr>
                  </a:innerShdw>
                </a:effectLst>
              </a:rPr>
              <a:t>绝对贪婪问题</a:t>
            </a:r>
          </a:p>
        </p:txBody>
      </p:sp>
      <p:sp>
        <p:nvSpPr>
          <p:cNvPr id="20" name="TextBox 64"/>
          <p:cNvSpPr txBox="1"/>
          <p:nvPr/>
        </p:nvSpPr>
        <p:spPr>
          <a:xfrm>
            <a:off x="6252535" y="2546452"/>
            <a:ext cx="5138058"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2"/>
                </a:solidFill>
                <a:effectLst>
                  <a:innerShdw blurRad="76200" dist="50800" dir="13500000">
                    <a:prstClr val="black">
                      <a:alpha val="50000"/>
                    </a:prstClr>
                  </a:innerShdw>
                </a:effectLst>
              </a:rPr>
              <a:t>4.2 </a:t>
            </a:r>
            <a:r>
              <a:rPr lang="zh-CN" altLang="en-US" sz="3600" dirty="0">
                <a:solidFill>
                  <a:schemeClr val="accent2"/>
                </a:solidFill>
                <a:effectLst>
                  <a:innerShdw blurRad="76200" dist="50800" dir="13500000">
                    <a:prstClr val="black">
                      <a:alpha val="50000"/>
                    </a:prstClr>
                  </a:innerShdw>
                </a:effectLst>
              </a:rPr>
              <a:t>贪婪算法基本要素</a:t>
            </a:r>
          </a:p>
        </p:txBody>
      </p:sp>
      <p:sp>
        <p:nvSpPr>
          <p:cNvPr id="14" name="TextBox 64"/>
          <p:cNvSpPr txBox="1"/>
          <p:nvPr/>
        </p:nvSpPr>
        <p:spPr>
          <a:xfrm>
            <a:off x="6096000" y="3445328"/>
            <a:ext cx="3582256"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4"/>
                </a:solidFill>
                <a:effectLst>
                  <a:innerShdw blurRad="76200" dist="50800" dir="13500000">
                    <a:prstClr val="black">
                      <a:alpha val="50000"/>
                    </a:prstClr>
                  </a:innerShdw>
                </a:effectLst>
              </a:rPr>
              <a:t>4.3 </a:t>
            </a:r>
            <a:r>
              <a:rPr lang="zh-CN" altLang="en-US" sz="3600" dirty="0">
                <a:solidFill>
                  <a:schemeClr val="accent4"/>
                </a:solidFill>
                <a:effectLst>
                  <a:innerShdw blurRad="76200" dist="50800" dir="13500000">
                    <a:prstClr val="black">
                      <a:alpha val="50000"/>
                    </a:prstClr>
                  </a:innerShdw>
                </a:effectLst>
              </a:rPr>
              <a:t>经典案例</a:t>
            </a:r>
          </a:p>
        </p:txBody>
      </p:sp>
      <p:sp>
        <p:nvSpPr>
          <p:cNvPr id="7" name="TextBox 64"/>
          <p:cNvSpPr txBox="1"/>
          <p:nvPr/>
        </p:nvSpPr>
        <p:spPr>
          <a:xfrm>
            <a:off x="6493267" y="4311894"/>
            <a:ext cx="4897326"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fontAlgn="ctr"/>
            <a:r>
              <a:rPr lang="en-US" altLang="zh-CN" sz="3600" dirty="0">
                <a:solidFill>
                  <a:schemeClr val="accent2"/>
                </a:solidFill>
                <a:effectLst>
                  <a:innerShdw blurRad="76200" dist="50800" dir="13500000">
                    <a:prstClr val="black">
                      <a:alpha val="50000"/>
                    </a:prstClr>
                  </a:innerShdw>
                </a:effectLst>
              </a:rPr>
              <a:t>4.4 </a:t>
            </a:r>
            <a:r>
              <a:rPr lang="zh-CN" altLang="en-US" sz="3600" dirty="0">
                <a:solidFill>
                  <a:schemeClr val="accent2"/>
                </a:solidFill>
                <a:effectLst>
                  <a:innerShdw blurRad="76200" dist="50800" dir="13500000">
                    <a:prstClr val="black">
                      <a:alpha val="50000"/>
                    </a:prstClr>
                  </a:innerShdw>
                </a:effectLst>
              </a:rPr>
              <a:t>其它案例</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0" grpId="0"/>
      <p:bldP spid="14"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7" name="Rectangle 3"/>
          <p:cNvSpPr txBox="1">
            <a:spLocks noChangeArrowheads="1"/>
          </p:cNvSpPr>
          <p:nvPr/>
        </p:nvSpPr>
        <p:spPr bwMode="auto">
          <a:xfrm>
            <a:off x="914000" y="2041881"/>
            <a:ext cx="10364000" cy="53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indent="-342900">
              <a:spcBef>
                <a:spcPct val="0"/>
              </a:spcBef>
              <a:buClr>
                <a:srgbClr val="000000"/>
              </a:buClr>
              <a:buFont typeface="Wingdings" panose="05000000000000000000" pitchFamily="2" charset="2"/>
              <a:buChar char="n"/>
              <a:defRPr/>
            </a:pPr>
            <a:r>
              <a:rPr kumimoji="0" lang="en-US" altLang="zh-CN" sz="2400" b="0" i="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Prim</a:t>
            </a:r>
            <a:r>
              <a:rPr kumimoji="0" lang="zh-CN" altLang="en-US" sz="2400" b="0" i="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算法 </a:t>
            </a:r>
            <a:r>
              <a:rPr lang="en-US" altLang="zh-CN" b="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Prim</a:t>
            </a:r>
            <a:r>
              <a:rPr lang="zh-CN" altLang="en-US" b="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算法是由</a:t>
            </a:r>
            <a:r>
              <a:rPr lang="en-US" altLang="zh-CN" b="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Prim</a:t>
            </a:r>
            <a:r>
              <a:rPr lang="zh-CN" altLang="en-US" b="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在</a:t>
            </a:r>
            <a:r>
              <a:rPr lang="en-US" altLang="zh-CN" b="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1957</a:t>
            </a:r>
            <a:r>
              <a:rPr lang="zh-CN" altLang="en-US" b="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年提出的，作者也因此成名。</a:t>
            </a:r>
            <a:endParaRPr kumimoji="0" lang="zh-CN" altLang="en-US" sz="2400" b="0" i="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633730" algn="l" defTabSz="914400" rtl="0" eaLnBrk="0" fontAlgn="base" latinLnBrk="0" hangingPunct="0">
              <a:lnSpc>
                <a:spcPct val="110000"/>
              </a:lnSpc>
              <a:spcBef>
                <a:spcPct val="0"/>
              </a:spcBef>
              <a:spcAft>
                <a:spcPct val="0"/>
              </a:spcAft>
              <a:buClr>
                <a:srgbClr val="000000"/>
              </a:buClr>
              <a:buSzTx/>
              <a:buFontTx/>
              <a:buNone/>
              <a:defRPr/>
            </a:pP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C2C6D39E-06BB-7142-9845-731590E79DDB}"/>
              </a:ext>
            </a:extLst>
          </p:cNvPr>
          <p:cNvSpPr/>
          <p:nvPr/>
        </p:nvSpPr>
        <p:spPr>
          <a:xfrm>
            <a:off x="914000" y="2561060"/>
            <a:ext cx="6096000" cy="3498778"/>
          </a:xfrm>
          <a:prstGeom prst="rect">
            <a:avLst/>
          </a:prstGeom>
        </p:spPr>
        <p:txBody>
          <a:bodyPr>
            <a:spAutoFit/>
          </a:bodyPr>
          <a:lstStyle/>
          <a:p>
            <a:pPr marL="342900" lvl="0" indent="-342900" eaLnBrk="0" fontAlgn="base" hangingPunct="0">
              <a:lnSpc>
                <a:spcPct val="110000"/>
              </a:lnSpc>
              <a:spcBef>
                <a:spcPct val="0"/>
              </a:spcBef>
              <a:spcAft>
                <a:spcPct val="0"/>
              </a:spcAft>
              <a:buClr>
                <a:srgbClr val="000000"/>
              </a:buClr>
              <a:buFont typeface="Wingdings" pitchFamily="2" charset="2"/>
              <a:buChar char="n"/>
              <a:defRPr/>
            </a:pP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Prim</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算法的</a:t>
            </a:r>
            <a:r>
              <a:rPr lang="zh-CN" altLang="en-US" sz="2400" kern="0" dirty="0">
                <a:solidFill>
                  <a:srgbClr val="800000"/>
                </a:solidFill>
                <a:latin typeface="Times New Roman" panose="02020603050405020304" pitchFamily="18" charset="0"/>
                <a:ea typeface="Microsoft YaHei" panose="020B0503020204020204" pitchFamily="34" charset="-122"/>
                <a:cs typeface="Times New Roman" panose="02020603050405020304" pitchFamily="18" charset="0"/>
              </a:rPr>
              <a:t>基本思想：</a:t>
            </a:r>
            <a:endParaRPr lang="en-US" altLang="zh-CN" sz="2400" kern="0" dirty="0">
              <a:solidFill>
                <a:srgbClr val="800000"/>
              </a:solidFill>
              <a:latin typeface="Times New Roman" panose="02020603050405020304" pitchFamily="18" charset="0"/>
              <a:ea typeface="Microsoft YaHei" panose="020B0503020204020204" pitchFamily="34" charset="-122"/>
              <a:cs typeface="Times New Roman" panose="02020603050405020304" pitchFamily="18" charset="0"/>
            </a:endParaRPr>
          </a:p>
          <a:p>
            <a:pPr lvl="0">
              <a:spcBef>
                <a:spcPct val="0"/>
              </a:spcBef>
              <a:buClr>
                <a:srgbClr val="000000"/>
              </a:buClr>
              <a:defRPr/>
            </a:pP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给定图</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G=(V,E)</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是连通带权图，顶点集</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V={1,2,…,n}</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。首先置</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S={1}</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，然后，只要</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是</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的真子集，就作如下的</a:t>
            </a:r>
            <a:r>
              <a:rPr lang="zh-CN" altLang="en-US" sz="2400" kern="0" dirty="0">
                <a:solidFill>
                  <a:srgbClr val="800000"/>
                </a:solidFill>
                <a:latin typeface="Times New Roman" panose="02020603050405020304" pitchFamily="18" charset="0"/>
                <a:ea typeface="Microsoft YaHei" panose="020B0503020204020204" pitchFamily="34" charset="-122"/>
                <a:cs typeface="Times New Roman" panose="02020603050405020304" pitchFamily="18" charset="0"/>
              </a:rPr>
              <a:t>贪婪选择：</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选取满足条件</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Symbol" panose="05050102010706020507" charset="2"/>
              </a:rPr>
              <a:t></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Symbol" panose="05050102010706020507" charset="2"/>
              </a:rPr>
              <a:t></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V-S</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，且</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altLang="zh-CN" sz="2400"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最小的边，将顶点</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添加到</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中。重复该过程，直到</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S=V</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时停止。</a:t>
            </a:r>
          </a:p>
          <a:p>
            <a:pPr lvl="0" indent="633730" eaLnBrk="0" fontAlgn="base" hangingPunct="0">
              <a:lnSpc>
                <a:spcPct val="110000"/>
              </a:lnSpc>
              <a:spcBef>
                <a:spcPct val="0"/>
              </a:spcBef>
              <a:spcAft>
                <a:spcPct val="0"/>
              </a:spcAft>
              <a:buClr>
                <a:srgbClr val="000000"/>
              </a:buClr>
              <a:defRPr/>
            </a:pP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在这个过程中选取的所有边恰好构成图</a:t>
            </a:r>
            <a:r>
              <a:rPr lang="en-US" altLang="zh-CN"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的一棵</a:t>
            </a:r>
            <a:r>
              <a:rPr lang="zh-CN" altLang="en-US" sz="2400" kern="0" dirty="0">
                <a:solidFill>
                  <a:srgbClr val="800000"/>
                </a:solidFill>
                <a:latin typeface="Times New Roman" panose="02020603050405020304" pitchFamily="18" charset="0"/>
                <a:ea typeface="Microsoft YaHei" panose="020B0503020204020204" pitchFamily="34" charset="-122"/>
                <a:cs typeface="Times New Roman" panose="02020603050405020304" pitchFamily="18" charset="0"/>
              </a:rPr>
              <a:t>最小生成树</a:t>
            </a:r>
            <a:r>
              <a:rPr lang="zh-CN" altLang="en-US" sz="24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
        <p:nvSpPr>
          <p:cNvPr id="8" name="Rectangle 14">
            <a:extLst>
              <a:ext uri="{FF2B5EF4-FFF2-40B4-BE49-F238E27FC236}">
                <a16:creationId xmlns:a16="http://schemas.microsoft.com/office/drawing/2014/main" id="{4D91EF57-323A-4949-8ABD-8E88105850DE}"/>
              </a:ext>
            </a:extLst>
          </p:cNvPr>
          <p:cNvSpPr>
            <a:spLocks noChangeArrowheads="1"/>
          </p:cNvSpPr>
          <p:nvPr/>
        </p:nvSpPr>
        <p:spPr bwMode="auto">
          <a:xfrm>
            <a:off x="6887754" y="2555201"/>
            <a:ext cx="4512493" cy="3787833"/>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nchor="ctr" anchorCtr="1">
            <a:spAutoFit/>
          </a:bodyPr>
          <a:lstStyle/>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void Prim(int n, int  c[][])</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E</a:t>
            </a:r>
            <a:r>
              <a:rPr kumimoji="1"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Ø;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 ={1};</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while (S!= V)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选择边 </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j);</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if (</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j</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 &amp; c[</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E</a:t>
            </a:r>
            <a:r>
              <a:rPr kumimoji="1"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U {(</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 S  U {j};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p>
          <a:p>
            <a:pPr eaLnBrk="0" fontAlgn="base" hangingPunct="0">
              <a:spcBef>
                <a:spcPct val="0"/>
              </a:spcBef>
              <a:spcAft>
                <a:spcPct val="0"/>
              </a:spcAft>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8" name="Rectangle 3"/>
          <p:cNvSpPr txBox="1">
            <a:spLocks noChangeArrowheads="1"/>
          </p:cNvSpPr>
          <p:nvPr/>
        </p:nvSpPr>
        <p:spPr bwMode="auto">
          <a:xfrm>
            <a:off x="1421044" y="2176580"/>
            <a:ext cx="2619537" cy="157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lnSpc>
                <a:spcPct val="110000"/>
              </a:lnSpc>
              <a:spcBef>
                <a:spcPts val="2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lnSpc>
                <a:spcPct val="110000"/>
              </a:lnSpc>
              <a:spcBef>
                <a:spcPts val="2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lnSpc>
                <a:spcPct val="110000"/>
              </a:lnSpc>
              <a:spcBef>
                <a:spcPts val="2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20000"/>
              </a:lnSpc>
              <a:spcBef>
                <a:spcPts val="200"/>
              </a:spcBef>
              <a:spcAft>
                <a:spcPct val="0"/>
              </a:spcAft>
              <a:buClr>
                <a:srgbClr val="000000"/>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例如</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，对于下图中的带权图，按</a:t>
            </a:r>
            <a:r>
              <a:rPr kumimoji="0" lang="en-US" altLang="zh-CN" sz="20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Prim</a:t>
            </a:r>
            <a:r>
              <a:rPr kumimoji="0" lang="zh-CN" altLang="en-US" sz="20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选取边的过程如</a:t>
            </a:r>
            <a:r>
              <a:rPr lang="zh-CN" altLang="en-US" sz="2000"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右</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图所示。</a:t>
            </a:r>
          </a:p>
        </p:txBody>
      </p:sp>
      <p:pic>
        <p:nvPicPr>
          <p:cNvPr id="9" name="Picture 4" descr="t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352" y="3879493"/>
            <a:ext cx="2416229" cy="20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descr="t49">
            <a:extLst>
              <a:ext uri="{FF2B5EF4-FFF2-40B4-BE49-F238E27FC236}">
                <a16:creationId xmlns:a16="http://schemas.microsoft.com/office/drawing/2014/main" id="{10311F5A-C107-B04E-A25B-857944CCF8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338430" y="2018490"/>
            <a:ext cx="6698778" cy="4325307"/>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45" name="Rectangle 3"/>
          <p:cNvSpPr txBox="1">
            <a:spLocks noChangeArrowheads="1"/>
          </p:cNvSpPr>
          <p:nvPr/>
        </p:nvSpPr>
        <p:spPr bwMode="auto">
          <a:xfrm>
            <a:off x="1183919" y="2017376"/>
            <a:ext cx="10135245" cy="85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0" marR="0" lvl="0" indent="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None/>
              <a:defRPr/>
            </a:pPr>
            <a:r>
              <a:rPr kumimoji="0" lang="en-US" altLang="zh-CN" sz="2400" b="0" u="none" strike="noStrike" kern="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Prim</a:t>
            </a:r>
            <a:r>
              <a:rPr kumimoji="0" lang="zh-CN" altLang="en-US" sz="2400" b="0" u="none" strike="noStrike" kern="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算法的关键：</a:t>
            </a:r>
            <a:r>
              <a:rPr kumimoji="0" lang="zh-CN" altLang="en-US"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如何有效地找出满足条件</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i</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Symbol" panose="05050102010706020507" charset="2"/>
              </a:rPr>
              <a:t></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S</a:t>
            </a:r>
            <a:r>
              <a:rPr kumimoji="0" lang="zh-CN" altLang="en-US"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j</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Symbol" panose="05050102010706020507" charset="2"/>
              </a:rPr>
              <a:t></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V-S</a:t>
            </a:r>
            <a:r>
              <a:rPr kumimoji="0" lang="zh-CN" altLang="en-US"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，且权</a:t>
            </a:r>
            <a:r>
              <a:rPr kumimoji="0" lang="en-US" altLang="zh-CN"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i</a:t>
            </a:r>
            <a:r>
              <a:rPr kumimoji="0" lang="en-US" altLang="zh-CN"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][j]</a:t>
            </a:r>
            <a:r>
              <a:rPr kumimoji="0" lang="zh-CN" altLang="en-US"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最小的边</a:t>
            </a:r>
            <a:r>
              <a:rPr kumimoji="0" lang="en-US" altLang="zh-CN"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r>
              <a:rPr kumimoji="0" lang="en-US" altLang="zh-CN" sz="2400" b="0" u="none" strike="noStrike" kern="0" cap="none" spc="0" normalizeH="0" baseline="0" noProof="0" dirty="0" err="1">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i,j</a:t>
            </a:r>
            <a:r>
              <a:rPr kumimoji="0" lang="en-US" altLang="zh-CN" sz="2400" b="0" u="none" strike="noStrike" kern="0" cap="none" spc="0" normalizeH="0" baseline="0" noProof="0" dirty="0">
                <a:ln>
                  <a:noFill/>
                </a:ln>
                <a:solidFill>
                  <a:srgbClr val="8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r>
              <a:rPr kumimoji="0" lang="zh-CN" altLang="en-US" sz="2400" b="0" u="none" strike="noStrike" kern="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p>
          <a:p>
            <a:pPr marL="0" marR="0" lvl="0" indent="63373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None/>
              <a:defRPr/>
            </a:pPr>
            <a:endParaRPr kumimoji="0" lang="zh-CN" altLang="en-US" sz="2400" b="0" u="none" strike="noStrike" kern="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46" name="Group 5"/>
          <p:cNvGrpSpPr/>
          <p:nvPr/>
        </p:nvGrpSpPr>
        <p:grpSpPr bwMode="auto">
          <a:xfrm>
            <a:off x="1981335" y="4021832"/>
            <a:ext cx="8183563" cy="2401888"/>
            <a:chOff x="519" y="2496"/>
            <a:chExt cx="4454" cy="1456"/>
          </a:xfrm>
        </p:grpSpPr>
        <p:sp>
          <p:nvSpPr>
            <p:cNvPr id="47" name="Rectangle 6"/>
            <p:cNvSpPr>
              <a:spLocks noChangeArrowheads="1"/>
            </p:cNvSpPr>
            <p:nvPr/>
          </p:nvSpPr>
          <p:spPr bwMode="auto">
            <a:xfrm>
              <a:off x="2974" y="2496"/>
              <a:ext cx="1984" cy="1456"/>
            </a:xfrm>
            <a:prstGeom prst="rect">
              <a:avLst/>
            </a:prstGeom>
            <a:noFill/>
            <a:ln w="28575">
              <a:solidFill>
                <a:srgbClr val="000000"/>
              </a:solidFill>
              <a:prstDash val="dashDot"/>
              <a:miter lim="800000"/>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48" name="Rectangle 7"/>
            <p:cNvSpPr>
              <a:spLocks noChangeArrowheads="1"/>
            </p:cNvSpPr>
            <p:nvPr/>
          </p:nvSpPr>
          <p:spPr bwMode="auto">
            <a:xfrm>
              <a:off x="519" y="2496"/>
              <a:ext cx="1776" cy="1456"/>
            </a:xfrm>
            <a:prstGeom prst="rect">
              <a:avLst/>
            </a:prstGeom>
            <a:noFill/>
            <a:ln w="28575">
              <a:solidFill>
                <a:srgbClr val="000000"/>
              </a:solidFill>
              <a:prstDash val="dashDot"/>
              <a:miter lim="800000"/>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49" name="Text Box 8"/>
            <p:cNvSpPr txBox="1">
              <a:spLocks noChangeArrowheads="1"/>
            </p:cNvSpPr>
            <p:nvPr/>
          </p:nvSpPr>
          <p:spPr bwMode="auto">
            <a:xfrm>
              <a:off x="754" y="2950"/>
              <a:ext cx="146"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p>
              <a:pPr algn="ctr" eaLnBrk="0" fontAlgn="base" hangingPunct="0">
                <a:lnSpc>
                  <a:spcPct val="80000"/>
                </a:lnSpc>
                <a:spcBef>
                  <a:spcPct val="0"/>
                </a:spcBef>
                <a:spcAft>
                  <a:spcPct val="0"/>
                </a:spcAft>
              </a:pPr>
              <a:r>
                <a:rPr lang="zh-CN" altLang="en-US" sz="2400" b="1" dirty="0">
                  <a:solidFill>
                    <a:srgbClr val="000000"/>
                  </a:solidFill>
                  <a:latin typeface="宋体" panose="02010600030101010101" pitchFamily="2" charset="-122"/>
                  <a:ea typeface="宋体" panose="02010600030101010101" pitchFamily="2" charset="-122"/>
                  <a:cs typeface="宋体" panose="02010600030101010101" pitchFamily="2" charset="-122"/>
                </a:rPr>
                <a:t>顶点集</a:t>
              </a:r>
              <a:endPar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ctr" eaLnBrk="0" fontAlgn="base" hangingPunct="0">
                <a:lnSpc>
                  <a:spcPct val="80000"/>
                </a:lnSpc>
                <a:spcBef>
                  <a:spcPct val="0"/>
                </a:spcBef>
                <a:spcAft>
                  <a:spcPct val="0"/>
                </a:spcAft>
              </a:pP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2" charset="-122"/>
                </a:rPr>
                <a:t>S</a:t>
              </a:r>
            </a:p>
          </p:txBody>
        </p:sp>
        <p:sp>
          <p:nvSpPr>
            <p:cNvPr id="50" name="Text Box 9"/>
            <p:cNvSpPr txBox="1">
              <a:spLocks noChangeArrowheads="1"/>
            </p:cNvSpPr>
            <p:nvPr/>
          </p:nvSpPr>
          <p:spPr bwMode="auto">
            <a:xfrm>
              <a:off x="4443" y="3410"/>
              <a:ext cx="53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p>
              <a:pPr algn="just" eaLnBrk="0" fontAlgn="base" hangingPunct="0">
                <a:lnSpc>
                  <a:spcPct val="104000"/>
                </a:lnSpc>
                <a:spcBef>
                  <a:spcPct val="0"/>
                </a:spcBef>
                <a:spcAft>
                  <a:spcPct val="0"/>
                </a:spcAft>
              </a:pPr>
              <a:r>
                <a:rPr lang="en-US" altLang="zh-CN" sz="2400" b="1" i="1" dirty="0">
                  <a:solidFill>
                    <a:srgbClr val="000000"/>
                  </a:solidFill>
                  <a:latin typeface="宋体" panose="02010600030101010101" pitchFamily="2" charset="-122"/>
                  <a:ea typeface="宋体" panose="02010600030101010101" pitchFamily="2" charset="-122"/>
                  <a:cs typeface="宋体" panose="02010600030101010101" pitchFamily="2" charset="-122"/>
                </a:rPr>
                <a:t>V</a:t>
              </a:r>
              <a:r>
                <a:rPr lang="zh-CN" altLang="en-US" sz="2400" b="1"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2" charset="-122"/>
                </a:rPr>
                <a:t>S</a:t>
              </a:r>
            </a:p>
          </p:txBody>
        </p:sp>
        <p:sp>
          <p:nvSpPr>
            <p:cNvPr id="51" name="Text Box 12"/>
            <p:cNvSpPr txBox="1">
              <a:spLocks noChangeArrowheads="1"/>
            </p:cNvSpPr>
            <p:nvPr/>
          </p:nvSpPr>
          <p:spPr bwMode="auto">
            <a:xfrm>
              <a:off x="1826" y="3659"/>
              <a:ext cx="2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lgn="ctr" eaLnBrk="0" fontAlgn="base" hangingPunct="0">
                <a:lnSpc>
                  <a:spcPct val="64000"/>
                </a:lnSpc>
                <a:spcBef>
                  <a:spcPct val="0"/>
                </a:spcBef>
                <a:spcAft>
                  <a:spcPct val="0"/>
                </a:spcAft>
              </a:pPr>
              <a:r>
                <a:rPr lang="en-US" altLang="zh-CN" sz="2400" b="1" i="1">
                  <a:solidFill>
                    <a:srgbClr val="000000"/>
                  </a:solidFill>
                  <a:latin typeface="宋体" panose="02010600030101010101" pitchFamily="2" charset="-122"/>
                  <a:ea typeface="宋体" panose="02010600030101010101" pitchFamily="2" charset="-122"/>
                  <a:cs typeface="宋体" panose="02010600030101010101" pitchFamily="2" charset="-122"/>
                </a:rPr>
                <a:t>u</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rPr>
                <a:t>'</a:t>
              </a:r>
            </a:p>
          </p:txBody>
        </p:sp>
        <p:sp>
          <p:nvSpPr>
            <p:cNvPr id="52" name="Text Box 13"/>
            <p:cNvSpPr txBox="1">
              <a:spLocks noChangeArrowheads="1"/>
            </p:cNvSpPr>
            <p:nvPr/>
          </p:nvSpPr>
          <p:spPr bwMode="auto">
            <a:xfrm>
              <a:off x="3491" y="2803"/>
              <a:ext cx="14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lgn="ctr" eaLnBrk="0" fontAlgn="base" hangingPunct="0">
                <a:lnSpc>
                  <a:spcPct val="72000"/>
                </a:lnSpc>
                <a:spcBef>
                  <a:spcPct val="0"/>
                </a:spcBef>
                <a:spcAft>
                  <a:spcPct val="0"/>
                </a:spcAft>
              </a:pPr>
              <a:r>
                <a:rPr lang="en-US" altLang="zh-CN" sz="2400" b="1" i="1">
                  <a:solidFill>
                    <a:srgbClr val="000000"/>
                  </a:solidFill>
                  <a:latin typeface="宋体" panose="02010600030101010101" pitchFamily="2" charset="-122"/>
                  <a:ea typeface="宋体" panose="02010600030101010101" pitchFamily="2" charset="-122"/>
                  <a:cs typeface="宋体" panose="02010600030101010101" pitchFamily="2" charset="-122"/>
                </a:rPr>
                <a:t>v</a:t>
              </a:r>
              <a:endPar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53" name="Text Box 15"/>
            <p:cNvSpPr txBox="1">
              <a:spLocks noChangeArrowheads="1"/>
            </p:cNvSpPr>
            <p:nvPr/>
          </p:nvSpPr>
          <p:spPr bwMode="auto">
            <a:xfrm>
              <a:off x="1823" y="2713"/>
              <a:ext cx="13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lgn="ctr" eaLnBrk="0" fontAlgn="base" hangingPunct="0">
                <a:lnSpc>
                  <a:spcPct val="72000"/>
                </a:lnSpc>
                <a:spcBef>
                  <a:spcPct val="0"/>
                </a:spcBef>
                <a:spcAft>
                  <a:spcPct val="0"/>
                </a:spcAft>
              </a:pPr>
              <a:r>
                <a:rPr lang="en-US" altLang="zh-CN" sz="2400" b="1" i="1">
                  <a:solidFill>
                    <a:srgbClr val="000000"/>
                  </a:solidFill>
                  <a:latin typeface="宋体" panose="02010600030101010101" pitchFamily="2" charset="-122"/>
                  <a:ea typeface="宋体" panose="02010600030101010101" pitchFamily="2" charset="-122"/>
                  <a:cs typeface="宋体" panose="02010600030101010101" pitchFamily="2" charset="-122"/>
                </a:rPr>
                <a:t>u</a:t>
              </a:r>
              <a:endPar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54" name="Text Box 17"/>
            <p:cNvSpPr txBox="1">
              <a:spLocks noChangeArrowheads="1"/>
            </p:cNvSpPr>
            <p:nvPr/>
          </p:nvSpPr>
          <p:spPr bwMode="auto">
            <a:xfrm>
              <a:off x="4539" y="2857"/>
              <a:ext cx="13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lgn="just" eaLnBrk="0" fontAlgn="base" hangingPunct="0">
                <a:lnSpc>
                  <a:spcPct val="80000"/>
                </a:lnSpc>
                <a:spcBef>
                  <a:spcPct val="0"/>
                </a:spcBef>
                <a:spcAft>
                  <a:spcPct val="0"/>
                </a:spcAft>
              </a:pPr>
              <a:r>
                <a:rPr lang="zh-CN" altLang="en-US" sz="2400" b="1" dirty="0">
                  <a:solidFill>
                    <a:srgbClr val="000000"/>
                  </a:solidFill>
                  <a:latin typeface="宋体" panose="02010600030101010101" pitchFamily="2" charset="-122"/>
                  <a:ea typeface="宋体" panose="02010600030101010101" pitchFamily="2" charset="-122"/>
                  <a:cs typeface="宋体" panose="02010600030101010101" pitchFamily="2" charset="-122"/>
                </a:rPr>
                <a:t>顶点集</a:t>
              </a:r>
            </a:p>
          </p:txBody>
        </p:sp>
        <p:sp>
          <p:nvSpPr>
            <p:cNvPr id="55" name="Line 19"/>
            <p:cNvSpPr>
              <a:spLocks noChangeShapeType="1"/>
            </p:cNvSpPr>
            <p:nvPr/>
          </p:nvSpPr>
          <p:spPr bwMode="auto">
            <a:xfrm flipH="1">
              <a:off x="1664" y="2914"/>
              <a:ext cx="220" cy="21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56" name="Line 20"/>
            <p:cNvSpPr>
              <a:spLocks noChangeShapeType="1"/>
            </p:cNvSpPr>
            <p:nvPr/>
          </p:nvSpPr>
          <p:spPr bwMode="auto">
            <a:xfrm>
              <a:off x="1655" y="3185"/>
              <a:ext cx="249" cy="37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Oval 21"/>
            <p:cNvSpPr>
              <a:spLocks noChangeArrowheads="1"/>
            </p:cNvSpPr>
            <p:nvPr/>
          </p:nvSpPr>
          <p:spPr bwMode="auto">
            <a:xfrm>
              <a:off x="1875" y="2868"/>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Oval 22"/>
            <p:cNvSpPr>
              <a:spLocks noChangeArrowheads="1"/>
            </p:cNvSpPr>
            <p:nvPr/>
          </p:nvSpPr>
          <p:spPr bwMode="auto">
            <a:xfrm>
              <a:off x="1915" y="3534"/>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59" name="Oval 23"/>
            <p:cNvSpPr>
              <a:spLocks noChangeArrowheads="1"/>
            </p:cNvSpPr>
            <p:nvPr/>
          </p:nvSpPr>
          <p:spPr bwMode="auto">
            <a:xfrm>
              <a:off x="1615" y="3117"/>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60" name="Oval 24"/>
            <p:cNvSpPr>
              <a:spLocks noChangeArrowheads="1"/>
            </p:cNvSpPr>
            <p:nvPr/>
          </p:nvSpPr>
          <p:spPr bwMode="auto">
            <a:xfrm>
              <a:off x="1424" y="3343"/>
              <a:ext cx="50" cy="67"/>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61" name="Oval 25"/>
            <p:cNvSpPr>
              <a:spLocks noChangeArrowheads="1"/>
            </p:cNvSpPr>
            <p:nvPr/>
          </p:nvSpPr>
          <p:spPr bwMode="auto">
            <a:xfrm>
              <a:off x="1474" y="3647"/>
              <a:ext cx="50"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62" name="Oval 26"/>
            <p:cNvSpPr>
              <a:spLocks noChangeArrowheads="1"/>
            </p:cNvSpPr>
            <p:nvPr/>
          </p:nvSpPr>
          <p:spPr bwMode="auto">
            <a:xfrm>
              <a:off x="1054" y="3455"/>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63" name="Oval 27"/>
            <p:cNvSpPr>
              <a:spLocks noChangeArrowheads="1"/>
            </p:cNvSpPr>
            <p:nvPr/>
          </p:nvSpPr>
          <p:spPr bwMode="auto">
            <a:xfrm>
              <a:off x="1134" y="2970"/>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64" name="Line 28"/>
            <p:cNvSpPr>
              <a:spLocks noChangeShapeType="1"/>
            </p:cNvSpPr>
            <p:nvPr/>
          </p:nvSpPr>
          <p:spPr bwMode="auto">
            <a:xfrm>
              <a:off x="1185" y="3026"/>
              <a:ext cx="250" cy="33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65" name="Line 29"/>
            <p:cNvSpPr>
              <a:spLocks noChangeShapeType="1"/>
            </p:cNvSpPr>
            <p:nvPr/>
          </p:nvSpPr>
          <p:spPr bwMode="auto">
            <a:xfrm flipH="1">
              <a:off x="1085" y="3038"/>
              <a:ext cx="70" cy="41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66" name="Line 30"/>
            <p:cNvSpPr>
              <a:spLocks noChangeShapeType="1"/>
            </p:cNvSpPr>
            <p:nvPr/>
          </p:nvSpPr>
          <p:spPr bwMode="auto">
            <a:xfrm>
              <a:off x="1455" y="3410"/>
              <a:ext cx="40" cy="24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67" name="Line 31"/>
            <p:cNvSpPr>
              <a:spLocks noChangeShapeType="1"/>
            </p:cNvSpPr>
            <p:nvPr/>
          </p:nvSpPr>
          <p:spPr bwMode="auto">
            <a:xfrm>
              <a:off x="1185" y="3004"/>
              <a:ext cx="430" cy="13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68" name="Line 32"/>
            <p:cNvSpPr>
              <a:spLocks noChangeShapeType="1"/>
            </p:cNvSpPr>
            <p:nvPr/>
          </p:nvSpPr>
          <p:spPr bwMode="auto">
            <a:xfrm flipH="1">
              <a:off x="4043" y="2925"/>
              <a:ext cx="220" cy="21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69" name="Line 33"/>
            <p:cNvSpPr>
              <a:spLocks noChangeShapeType="1"/>
            </p:cNvSpPr>
            <p:nvPr/>
          </p:nvSpPr>
          <p:spPr bwMode="auto">
            <a:xfrm>
              <a:off x="4034" y="3196"/>
              <a:ext cx="249" cy="37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70" name="Oval 34"/>
            <p:cNvSpPr>
              <a:spLocks noChangeArrowheads="1"/>
            </p:cNvSpPr>
            <p:nvPr/>
          </p:nvSpPr>
          <p:spPr bwMode="auto">
            <a:xfrm>
              <a:off x="4253" y="2880"/>
              <a:ext cx="50" cy="67"/>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71" name="Oval 35"/>
            <p:cNvSpPr>
              <a:spLocks noChangeArrowheads="1"/>
            </p:cNvSpPr>
            <p:nvPr/>
          </p:nvSpPr>
          <p:spPr bwMode="auto">
            <a:xfrm>
              <a:off x="4293" y="3546"/>
              <a:ext cx="50" cy="67"/>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72" name="Oval 36"/>
            <p:cNvSpPr>
              <a:spLocks noChangeArrowheads="1"/>
            </p:cNvSpPr>
            <p:nvPr/>
          </p:nvSpPr>
          <p:spPr bwMode="auto">
            <a:xfrm>
              <a:off x="3994" y="3128"/>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73" name="Oval 37"/>
            <p:cNvSpPr>
              <a:spLocks noChangeArrowheads="1"/>
            </p:cNvSpPr>
            <p:nvPr/>
          </p:nvSpPr>
          <p:spPr bwMode="auto">
            <a:xfrm>
              <a:off x="3433" y="3467"/>
              <a:ext cx="49" cy="67"/>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74" name="Oval 38"/>
            <p:cNvSpPr>
              <a:spLocks noChangeArrowheads="1"/>
            </p:cNvSpPr>
            <p:nvPr/>
          </p:nvSpPr>
          <p:spPr bwMode="auto">
            <a:xfrm>
              <a:off x="3513" y="2981"/>
              <a:ext cx="49" cy="68"/>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2400" b="1">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75" name="Line 39"/>
            <p:cNvSpPr>
              <a:spLocks noChangeShapeType="1"/>
            </p:cNvSpPr>
            <p:nvPr/>
          </p:nvSpPr>
          <p:spPr bwMode="auto">
            <a:xfrm flipH="1">
              <a:off x="3463" y="3049"/>
              <a:ext cx="71" cy="41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76" name="Line 40"/>
            <p:cNvSpPr>
              <a:spLocks noChangeShapeType="1"/>
            </p:cNvSpPr>
            <p:nvPr/>
          </p:nvSpPr>
          <p:spPr bwMode="auto">
            <a:xfrm>
              <a:off x="3563" y="3015"/>
              <a:ext cx="431" cy="13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77" name="Text Box 41"/>
            <p:cNvSpPr txBox="1">
              <a:spLocks noChangeArrowheads="1"/>
            </p:cNvSpPr>
            <p:nvPr/>
          </p:nvSpPr>
          <p:spPr bwMode="auto">
            <a:xfrm>
              <a:off x="1213" y="2600"/>
              <a:ext cx="28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lgn="ctr" eaLnBrk="0" fontAlgn="base" hangingPunct="0">
                <a:lnSpc>
                  <a:spcPct val="72000"/>
                </a:lnSpc>
                <a:spcBef>
                  <a:spcPct val="0"/>
                </a:spcBef>
                <a:spcAft>
                  <a:spcPct val="0"/>
                </a:spcAft>
              </a:pPr>
              <a:r>
                <a:rPr lang="en-US" altLang="zh-CN" sz="2400" b="1" i="1">
                  <a:solidFill>
                    <a:srgbClr val="000000"/>
                  </a:solidFill>
                  <a:latin typeface="宋体" panose="02010600030101010101" pitchFamily="2" charset="-122"/>
                  <a:ea typeface="宋体" panose="02010600030101010101" pitchFamily="2" charset="-122"/>
                  <a:cs typeface="宋体" panose="02010600030101010101" pitchFamily="2" charset="-122"/>
                </a:rPr>
                <a:t>T</a:t>
              </a:r>
              <a:r>
                <a:rPr lang="en-US" altLang="zh-CN" sz="2400" b="1" baseline="-2500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78" name="Text Box 42"/>
            <p:cNvSpPr txBox="1">
              <a:spLocks noChangeArrowheads="1"/>
            </p:cNvSpPr>
            <p:nvPr/>
          </p:nvSpPr>
          <p:spPr bwMode="auto">
            <a:xfrm>
              <a:off x="3812" y="2589"/>
              <a:ext cx="28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lgn="ctr" eaLnBrk="0" fontAlgn="base" hangingPunct="0">
                <a:lnSpc>
                  <a:spcPct val="72000"/>
                </a:lnSpc>
                <a:spcBef>
                  <a:spcPct val="0"/>
                </a:spcBef>
                <a:spcAft>
                  <a:spcPct val="0"/>
                </a:spcAft>
              </a:pPr>
              <a:r>
                <a:rPr lang="en-US" altLang="zh-CN" sz="2400" b="1" i="1">
                  <a:solidFill>
                    <a:srgbClr val="000000"/>
                  </a:solidFill>
                  <a:latin typeface="宋体" panose="02010600030101010101" pitchFamily="2" charset="-122"/>
                  <a:ea typeface="宋体" panose="02010600030101010101" pitchFamily="2" charset="-122"/>
                  <a:cs typeface="宋体" panose="02010600030101010101" pitchFamily="2" charset="-122"/>
                </a:rPr>
                <a:t>T</a:t>
              </a:r>
              <a:r>
                <a:rPr lang="en-US" altLang="zh-CN" sz="2400" b="1" baseline="-2500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79" name="矩形 78"/>
          <p:cNvSpPr/>
          <p:nvPr/>
        </p:nvSpPr>
        <p:spPr>
          <a:xfrm>
            <a:off x="1183918" y="2935254"/>
            <a:ext cx="10135245" cy="830997"/>
          </a:xfrm>
          <a:prstGeom prst="rect">
            <a:avLst/>
          </a:prstGeom>
        </p:spPr>
        <p:txBody>
          <a:bodyPr wrap="square">
            <a:spAutoFit/>
          </a:bodyPr>
          <a:lstStyle/>
          <a:p>
            <a:pPr eaLnBrk="0" fontAlgn="base" hangingPunct="0">
              <a:spcBef>
                <a:spcPct val="0"/>
              </a:spcBef>
              <a:spcAft>
                <a:spcPct val="0"/>
              </a:spcAft>
            </a:pP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利用</a:t>
            </a:r>
            <a:r>
              <a:rPr lang="en-US" altLang="zh-CN"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MST</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性质，可以用下述方法构造候选最短边集：对</a:t>
            </a:r>
            <a:r>
              <a:rPr lang="en-US" altLang="zh-CN"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V-S</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中的每个顶点，分别求其到</a:t>
            </a:r>
            <a:r>
              <a:rPr lang="en-US" altLang="zh-CN"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的最短边。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down)">
                                      <p:cBhvr>
                                        <p:cTn id="11" dur="500"/>
                                        <p:tgtEl>
                                          <p:spTgt spid="4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additive="base">
                                        <p:cTn id="20" dur="500" fill="hold"/>
                                        <p:tgtEl>
                                          <p:spTgt spid="79"/>
                                        </p:tgtEl>
                                        <p:attrNameLst>
                                          <p:attrName>ppt_x</p:attrName>
                                        </p:attrNameLst>
                                      </p:cBhvr>
                                      <p:tavLst>
                                        <p:tav tm="0">
                                          <p:val>
                                            <p:strVal val="#ppt_x"/>
                                          </p:val>
                                        </p:tav>
                                        <p:tav tm="100000">
                                          <p:val>
                                            <p:strVal val="#ppt_x"/>
                                          </p:val>
                                        </p:tav>
                                      </p:tavLst>
                                    </p:anim>
                                    <p:anim calcmode="lin" valueType="num">
                                      <p:cBhvr additive="base">
                                        <p:cTn id="21"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5" grpId="0"/>
      <p:bldP spid="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Freeform 2"/>
          <p:cNvSpPr>
            <a:spLocks noChangeArrowheads="1"/>
          </p:cNvSpPr>
          <p:nvPr/>
        </p:nvSpPr>
        <p:spPr bwMode="auto">
          <a:xfrm>
            <a:off x="2230717" y="3494665"/>
            <a:ext cx="1146175" cy="1447800"/>
          </a:xfrm>
          <a:custGeom>
            <a:avLst/>
            <a:gdLst>
              <a:gd name="T0" fmla="*/ 0 w 667"/>
              <a:gd name="T1" fmla="*/ 0 h 885"/>
              <a:gd name="T2" fmla="*/ 420 w 667"/>
              <a:gd name="T3" fmla="*/ 240 h 885"/>
              <a:gd name="T4" fmla="*/ 600 w 667"/>
              <a:gd name="T5" fmla="*/ 540 h 885"/>
              <a:gd name="T6" fmla="*/ 15 w 667"/>
              <a:gd name="T7" fmla="*/ 885 h 885"/>
            </a:gdLst>
            <a:ahLst/>
            <a:cxnLst>
              <a:cxn ang="0">
                <a:pos x="T0" y="T1"/>
              </a:cxn>
              <a:cxn ang="0">
                <a:pos x="T2" y="T3"/>
              </a:cxn>
              <a:cxn ang="0">
                <a:pos x="T4" y="T5"/>
              </a:cxn>
              <a:cxn ang="0">
                <a:pos x="T6" y="T7"/>
              </a:cxn>
            </a:cxnLst>
            <a:rect l="0" t="0" r="r" b="b"/>
            <a:pathLst>
              <a:path w="667" h="885">
                <a:moveTo>
                  <a:pt x="0" y="0"/>
                </a:moveTo>
                <a:cubicBezTo>
                  <a:pt x="70" y="40"/>
                  <a:pt x="320" y="150"/>
                  <a:pt x="420" y="240"/>
                </a:cubicBezTo>
                <a:cubicBezTo>
                  <a:pt x="520" y="330"/>
                  <a:pt x="667" y="433"/>
                  <a:pt x="600" y="540"/>
                </a:cubicBezTo>
                <a:cubicBezTo>
                  <a:pt x="600" y="722"/>
                  <a:pt x="137" y="813"/>
                  <a:pt x="15" y="885"/>
                </a:cubicBezTo>
              </a:path>
            </a:pathLst>
          </a:custGeom>
          <a:noFill/>
          <a:ln w="38100">
            <a:solidFill>
              <a:srgbClr val="6600FF"/>
            </a:solidFill>
            <a:prstDash val="dash"/>
            <a:round/>
          </a:ln>
          <a:extLst>
            <a:ext uri="{909E8E84-426E-40DD-AFC4-6F175D3DCCD1}">
              <a14:hiddenFill xmlns:a14="http://schemas.microsoft.com/office/drawing/2010/main">
                <a:solidFill>
                  <a:srgbClr val="FFFFFF"/>
                </a:solidFill>
              </a14:hiddenFill>
            </a:ext>
          </a:extLst>
        </p:spPr>
        <p:txBody>
          <a:bodyPr lIns="0" tIns="10800" rIns="0" bIns="10800"/>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7" name="Text Box 3"/>
          <p:cNvSpPr txBox="1">
            <a:spLocks noChangeArrowheads="1"/>
          </p:cNvSpPr>
          <p:nvPr/>
        </p:nvSpPr>
        <p:spPr bwMode="auto">
          <a:xfrm>
            <a:off x="6645554" y="2704090"/>
            <a:ext cx="440372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zh-CN" altLang="en-US" sz="2800" b="1" dirty="0">
                <a:solidFill>
                  <a:srgbClr val="000000"/>
                </a:solidFill>
                <a:latin typeface="Times New Roman" panose="02020603050405020304" pitchFamily="18" charset="0"/>
                <a:ea typeface="华文隶书" charset="0"/>
              </a:rPr>
              <a:t>    </a:t>
            </a:r>
            <a:r>
              <a:rPr lang="en-US" altLang="zh-CN" sz="2800" b="1" dirty="0">
                <a:solidFill>
                  <a:srgbClr val="000000"/>
                </a:solidFill>
                <a:latin typeface="Times New Roman" panose="02020603050405020304" pitchFamily="18" charset="0"/>
                <a:ea typeface="华文隶书" charset="0"/>
              </a:rPr>
              <a:t>S={A} </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V-S={B, C, D, E, F}</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行楷" charset="0"/>
              </a:rPr>
              <a:t>cost={(</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B</a:t>
            </a:r>
            <a:r>
              <a:rPr lang="en-US" altLang="zh-CN" sz="2800" b="1" dirty="0">
                <a:solidFill>
                  <a:srgbClr val="000000"/>
                </a:solidFill>
                <a:latin typeface="Times New Roman" panose="02020603050405020304" pitchFamily="18" charset="0"/>
                <a:ea typeface="华文行楷" charset="0"/>
              </a:rPr>
              <a:t>)34, </a:t>
            </a:r>
          </a:p>
          <a:p>
            <a:pPr eaLnBrk="0" fontAlgn="base" hangingPunct="0">
              <a:spcBef>
                <a:spcPct val="0"/>
              </a:spcBef>
              <a:spcAft>
                <a:spcPct val="0"/>
              </a:spcAft>
            </a:pP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C</a:t>
            </a:r>
            <a:r>
              <a:rPr lang="en-US" altLang="zh-CN" sz="2800" b="1" dirty="0">
                <a:solidFill>
                  <a:srgbClr val="000000"/>
                </a:solidFill>
                <a:latin typeface="Times New Roman" panose="02020603050405020304" pitchFamily="18" charset="0"/>
                <a:ea typeface="华文行楷" charset="0"/>
              </a:rPr>
              <a:t>)46, </a:t>
            </a:r>
          </a:p>
          <a:p>
            <a:pPr eaLnBrk="0" fontAlgn="base" hangingPunct="0">
              <a:spcBef>
                <a:spcPct val="0"/>
              </a:spcBef>
              <a:spcAft>
                <a:spcPct val="0"/>
              </a:spcAft>
            </a:pP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D</a:t>
            </a:r>
            <a:r>
              <a:rPr lang="en-US" altLang="zh-CN" sz="2800" b="1" dirty="0">
                <a:solidFill>
                  <a:srgbClr val="000000"/>
                </a:solidFill>
                <a:latin typeface="Times New Roman" panose="02020603050405020304" pitchFamily="18" charset="0"/>
                <a:ea typeface="华文行楷" charset="0"/>
              </a:rPr>
              <a:t>)∞,</a:t>
            </a:r>
          </a:p>
          <a:p>
            <a:pPr eaLnBrk="0" fontAlgn="base" hangingPunct="0">
              <a:spcBef>
                <a:spcPct val="0"/>
              </a:spcBef>
              <a:spcAft>
                <a:spcPct val="0"/>
              </a:spcAft>
            </a:pP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E</a:t>
            </a:r>
            <a:r>
              <a:rPr lang="en-US" altLang="zh-CN" sz="2800" b="1" dirty="0">
                <a:solidFill>
                  <a:srgbClr val="000000"/>
                </a:solidFill>
                <a:latin typeface="Times New Roman" panose="02020603050405020304" pitchFamily="18" charset="0"/>
                <a:ea typeface="华文行楷" charset="0"/>
              </a:rPr>
              <a:t>)∞,</a:t>
            </a:r>
          </a:p>
          <a:p>
            <a:pPr eaLnBrk="0" fontAlgn="base" hangingPunct="0">
              <a:spcBef>
                <a:spcPct val="0"/>
              </a:spcBef>
              <a:spcAft>
                <a:spcPct val="0"/>
              </a:spcAft>
            </a:pP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F</a:t>
            </a:r>
            <a:r>
              <a:rPr lang="en-US" altLang="zh-CN" sz="2800" b="1" dirty="0">
                <a:solidFill>
                  <a:srgbClr val="000000"/>
                </a:solidFill>
                <a:latin typeface="Times New Roman" panose="02020603050405020304" pitchFamily="18" charset="0"/>
                <a:ea typeface="华文行楷" charset="0"/>
              </a:rPr>
              <a:t>)19} </a:t>
            </a:r>
          </a:p>
        </p:txBody>
      </p:sp>
      <p:sp>
        <p:nvSpPr>
          <p:cNvPr id="8" name="Freeform 4"/>
          <p:cNvSpPr>
            <a:spLocks noChangeArrowheads="1"/>
          </p:cNvSpPr>
          <p:nvPr/>
        </p:nvSpPr>
        <p:spPr bwMode="auto">
          <a:xfrm>
            <a:off x="2821267" y="3177165"/>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9" name="Freeform 5"/>
          <p:cNvSpPr>
            <a:spLocks noChangeArrowheads="1"/>
          </p:cNvSpPr>
          <p:nvPr/>
        </p:nvSpPr>
        <p:spPr bwMode="auto">
          <a:xfrm>
            <a:off x="5283479" y="4342390"/>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 name="Freeform 6"/>
          <p:cNvSpPr>
            <a:spLocks noChangeArrowheads="1"/>
          </p:cNvSpPr>
          <p:nvPr/>
        </p:nvSpPr>
        <p:spPr bwMode="auto">
          <a:xfrm>
            <a:off x="4418292" y="4785302"/>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1" name="Freeform 7"/>
          <p:cNvSpPr>
            <a:spLocks noChangeArrowheads="1"/>
          </p:cNvSpPr>
          <p:nvPr/>
        </p:nvSpPr>
        <p:spPr bwMode="auto">
          <a:xfrm>
            <a:off x="3683279" y="5925127"/>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 name="Freeform 8"/>
          <p:cNvSpPr>
            <a:spLocks noChangeArrowheads="1"/>
          </p:cNvSpPr>
          <p:nvPr/>
        </p:nvSpPr>
        <p:spPr bwMode="auto">
          <a:xfrm>
            <a:off x="2687917" y="4312227"/>
            <a:ext cx="630237" cy="1376363"/>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3" name="Text Box 9"/>
          <p:cNvSpPr txBox="1">
            <a:spLocks noChangeArrowheads="1"/>
          </p:cNvSpPr>
          <p:nvPr/>
        </p:nvSpPr>
        <p:spPr bwMode="auto">
          <a:xfrm>
            <a:off x="4767542" y="4905952"/>
            <a:ext cx="4127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4" name="Text Box 10"/>
          <p:cNvSpPr txBox="1">
            <a:spLocks noChangeArrowheads="1"/>
          </p:cNvSpPr>
          <p:nvPr/>
        </p:nvSpPr>
        <p:spPr bwMode="auto">
          <a:xfrm>
            <a:off x="5192992" y="3089852"/>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12</a:t>
            </a:r>
          </a:p>
        </p:txBody>
      </p:sp>
      <p:sp>
        <p:nvSpPr>
          <p:cNvPr id="15" name="Text Box 11"/>
          <p:cNvSpPr txBox="1">
            <a:spLocks noChangeArrowheads="1"/>
          </p:cNvSpPr>
          <p:nvPr/>
        </p:nvSpPr>
        <p:spPr bwMode="auto">
          <a:xfrm>
            <a:off x="3218142" y="3118427"/>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34</a:t>
            </a:r>
          </a:p>
        </p:txBody>
      </p:sp>
      <p:sp>
        <p:nvSpPr>
          <p:cNvPr id="16" name="Text Box 12"/>
          <p:cNvSpPr txBox="1">
            <a:spLocks noChangeArrowheads="1"/>
          </p:cNvSpPr>
          <p:nvPr/>
        </p:nvSpPr>
        <p:spPr bwMode="auto">
          <a:xfrm>
            <a:off x="3437217" y="3899477"/>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19</a:t>
            </a:r>
          </a:p>
        </p:txBody>
      </p:sp>
      <p:sp>
        <p:nvSpPr>
          <p:cNvPr id="17" name="Text Box 13"/>
          <p:cNvSpPr txBox="1">
            <a:spLocks noChangeArrowheads="1"/>
          </p:cNvSpPr>
          <p:nvPr/>
        </p:nvSpPr>
        <p:spPr bwMode="auto">
          <a:xfrm>
            <a:off x="4886604" y="3901065"/>
            <a:ext cx="4111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26</a:t>
            </a:r>
          </a:p>
        </p:txBody>
      </p:sp>
      <p:sp>
        <p:nvSpPr>
          <p:cNvPr id="18" name="Text Box 14"/>
          <p:cNvSpPr txBox="1">
            <a:spLocks noChangeArrowheads="1"/>
          </p:cNvSpPr>
          <p:nvPr/>
        </p:nvSpPr>
        <p:spPr bwMode="auto">
          <a:xfrm>
            <a:off x="2562504" y="4817052"/>
            <a:ext cx="40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46</a:t>
            </a:r>
          </a:p>
        </p:txBody>
      </p:sp>
      <p:sp>
        <p:nvSpPr>
          <p:cNvPr id="22" name="Text Box 15"/>
          <p:cNvSpPr txBox="1">
            <a:spLocks noChangeArrowheads="1"/>
          </p:cNvSpPr>
          <p:nvPr/>
        </p:nvSpPr>
        <p:spPr bwMode="auto">
          <a:xfrm>
            <a:off x="5710517" y="4878965"/>
            <a:ext cx="406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38</a:t>
            </a:r>
          </a:p>
        </p:txBody>
      </p:sp>
      <p:sp>
        <p:nvSpPr>
          <p:cNvPr id="23" name="Text Box 16"/>
          <p:cNvSpPr txBox="1">
            <a:spLocks noChangeArrowheads="1"/>
          </p:cNvSpPr>
          <p:nvPr/>
        </p:nvSpPr>
        <p:spPr bwMode="auto">
          <a:xfrm>
            <a:off x="4154767" y="5996565"/>
            <a:ext cx="411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17</a:t>
            </a:r>
          </a:p>
        </p:txBody>
      </p:sp>
      <p:sp>
        <p:nvSpPr>
          <p:cNvPr id="24" name="Text Box 17"/>
          <p:cNvSpPr txBox="1">
            <a:spLocks noChangeArrowheads="1"/>
          </p:cNvSpPr>
          <p:nvPr/>
        </p:nvSpPr>
        <p:spPr bwMode="auto">
          <a:xfrm>
            <a:off x="3451504" y="4912302"/>
            <a:ext cx="4111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25" name="Freeform 18"/>
          <p:cNvSpPr>
            <a:spLocks noChangeArrowheads="1"/>
          </p:cNvSpPr>
          <p:nvPr/>
        </p:nvSpPr>
        <p:spPr bwMode="auto">
          <a:xfrm>
            <a:off x="3538817" y="4788477"/>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6" name="Freeform 19"/>
          <p:cNvSpPr>
            <a:spLocks noChangeArrowheads="1"/>
          </p:cNvSpPr>
          <p:nvPr/>
        </p:nvSpPr>
        <p:spPr bwMode="auto">
          <a:xfrm>
            <a:off x="4513542" y="4129665"/>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7" name="Freeform 20"/>
          <p:cNvSpPr>
            <a:spLocks noChangeArrowheads="1"/>
          </p:cNvSpPr>
          <p:nvPr/>
        </p:nvSpPr>
        <p:spPr bwMode="auto">
          <a:xfrm>
            <a:off x="4565929" y="3172402"/>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8" name="Freeform 21"/>
          <p:cNvSpPr>
            <a:spLocks noChangeArrowheads="1"/>
          </p:cNvSpPr>
          <p:nvPr/>
        </p:nvSpPr>
        <p:spPr bwMode="auto">
          <a:xfrm>
            <a:off x="2821267" y="4129665"/>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grpSp>
        <p:nvGrpSpPr>
          <p:cNvPr id="29" name="Group 23"/>
          <p:cNvGrpSpPr/>
          <p:nvPr/>
        </p:nvGrpSpPr>
        <p:grpSpPr bwMode="auto">
          <a:xfrm>
            <a:off x="2330729" y="3813752"/>
            <a:ext cx="530225" cy="595313"/>
            <a:chOff x="3721" y="3017"/>
            <a:chExt cx="334" cy="375"/>
          </a:xfrm>
        </p:grpSpPr>
        <p:sp>
          <p:nvSpPr>
            <p:cNvPr id="30" name="Oval 24"/>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1" name="Text Box 2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A</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2" name="Group 26"/>
          <p:cNvGrpSpPr/>
          <p:nvPr/>
        </p:nvGrpSpPr>
        <p:grpSpPr bwMode="auto">
          <a:xfrm>
            <a:off x="4065867" y="2854902"/>
            <a:ext cx="530225" cy="595313"/>
            <a:chOff x="3721" y="3017"/>
            <a:chExt cx="334" cy="375"/>
          </a:xfrm>
        </p:grpSpPr>
        <p:sp>
          <p:nvSpPr>
            <p:cNvPr id="33" name="Oval 27"/>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4" name="Text Box 2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dirty="0">
                  <a:ln>
                    <a:noFill/>
                  </a:ln>
                  <a:solidFill>
                    <a:srgbClr val="FFFFFF"/>
                  </a:solidFill>
                  <a:effectLst/>
                  <a:uLnTx/>
                  <a:uFillTx/>
                  <a:latin typeface="Times New Roman" panose="02020603050405020304" pitchFamily="18" charset="0"/>
                  <a:ea typeface="华文隶书" charset="0"/>
                </a:rPr>
                <a:t>B</a:t>
              </a:r>
              <a:endParaRPr kumimoji="0" lang="en-US" altLang="zh-CN" sz="2800" b="1" i="0" u="none" strike="noStrike" kern="0" cap="none" spc="0" normalizeH="0" baseline="0" noProof="0" dirty="0">
                <a:ln>
                  <a:noFill/>
                </a:ln>
                <a:solidFill>
                  <a:srgbClr val="FFFFFF"/>
                </a:solidFill>
                <a:effectLst/>
                <a:uLnTx/>
                <a:uFillTx/>
                <a:latin typeface="Times New Roman" panose="02020603050405020304" pitchFamily="18" charset="0"/>
                <a:ea typeface="华文隶书" charset="0"/>
              </a:endParaRPr>
            </a:p>
          </p:txBody>
        </p:sp>
      </p:grpSp>
      <p:grpSp>
        <p:nvGrpSpPr>
          <p:cNvPr id="35" name="Group 29"/>
          <p:cNvGrpSpPr/>
          <p:nvPr/>
        </p:nvGrpSpPr>
        <p:grpSpPr bwMode="auto">
          <a:xfrm>
            <a:off x="5759729" y="3829627"/>
            <a:ext cx="530225" cy="595313"/>
            <a:chOff x="3721" y="3017"/>
            <a:chExt cx="334" cy="375"/>
          </a:xfrm>
        </p:grpSpPr>
        <p:sp>
          <p:nvSpPr>
            <p:cNvPr id="37" name="Oval 30"/>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8" name="Text Box 3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E</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9" name="Group 32"/>
          <p:cNvGrpSpPr/>
          <p:nvPr/>
        </p:nvGrpSpPr>
        <p:grpSpPr bwMode="auto">
          <a:xfrm>
            <a:off x="4907242" y="5674302"/>
            <a:ext cx="530225" cy="595313"/>
            <a:chOff x="3721" y="3017"/>
            <a:chExt cx="334" cy="375"/>
          </a:xfrm>
        </p:grpSpPr>
        <p:sp>
          <p:nvSpPr>
            <p:cNvPr id="40" name="Oval 33"/>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1" name="Text Box 3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D</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2" name="Group 35"/>
          <p:cNvGrpSpPr/>
          <p:nvPr/>
        </p:nvGrpSpPr>
        <p:grpSpPr bwMode="auto">
          <a:xfrm>
            <a:off x="3168929" y="5612390"/>
            <a:ext cx="530225" cy="595312"/>
            <a:chOff x="3721" y="3017"/>
            <a:chExt cx="334" cy="375"/>
          </a:xfrm>
        </p:grpSpPr>
        <p:sp>
          <p:nvSpPr>
            <p:cNvPr id="43" name="Oval 36"/>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4" name="Text Box 3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C</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5" name="Group 38"/>
          <p:cNvGrpSpPr/>
          <p:nvPr/>
        </p:nvGrpSpPr>
        <p:grpSpPr bwMode="auto">
          <a:xfrm>
            <a:off x="4038879" y="4272540"/>
            <a:ext cx="530225" cy="595312"/>
            <a:chOff x="3721" y="3017"/>
            <a:chExt cx="334" cy="375"/>
          </a:xfrm>
        </p:grpSpPr>
        <p:sp>
          <p:nvSpPr>
            <p:cNvPr id="46" name="Oval 39"/>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7" name="Text Box 40"/>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F</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sp>
        <p:nvSpPr>
          <p:cNvPr id="48" name="直接连接符 47"/>
          <p:cNvSpPr>
            <a:spLocks noChangeShapeType="1"/>
          </p:cNvSpPr>
          <p:nvPr/>
        </p:nvSpPr>
        <p:spPr bwMode="auto">
          <a:xfrm>
            <a:off x="7710767" y="6183890"/>
            <a:ext cx="1233487" cy="0"/>
          </a:xfrm>
          <a:prstGeom prst="line">
            <a:avLst/>
          </a:prstGeom>
          <a:noFill/>
          <a:ln w="3175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49" name="Text Box 3"/>
          <p:cNvSpPr txBox="1">
            <a:spLocks noChangeArrowheads="1"/>
          </p:cNvSpPr>
          <p:nvPr/>
        </p:nvSpPr>
        <p:spPr bwMode="auto">
          <a:xfrm>
            <a:off x="2286279" y="2021499"/>
            <a:ext cx="331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lang="zh-CN" altLang="en-US" sz="2400" b="1" dirty="0">
                <a:solidFill>
                  <a:srgbClr val="800000"/>
                </a:solidFill>
                <a:latin typeface="宋体" panose="02010600030101010101" pitchFamily="2" charset="-122"/>
                <a:ea typeface="宋体" panose="02010600030101010101" pitchFamily="2" charset="-122"/>
                <a:cs typeface="宋体" panose="02010600030101010101" pitchFamily="2" charset="-122"/>
              </a:rPr>
              <a:t>最小生成树举例</a:t>
            </a:r>
            <a:endParaRPr lang="zh-CN" altLang="en-US" sz="240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Freeform 2"/>
          <p:cNvSpPr>
            <a:spLocks noChangeArrowheads="1"/>
          </p:cNvSpPr>
          <p:nvPr/>
        </p:nvSpPr>
        <p:spPr bwMode="auto">
          <a:xfrm>
            <a:off x="2495203" y="3183286"/>
            <a:ext cx="2514600" cy="2133600"/>
          </a:xfrm>
          <a:custGeom>
            <a:avLst/>
            <a:gdLst>
              <a:gd name="T0" fmla="*/ 0 w 1443"/>
              <a:gd name="T1" fmla="*/ 0 h 1169"/>
              <a:gd name="T2" fmla="*/ 513 w 1443"/>
              <a:gd name="T3" fmla="*/ 149 h 1169"/>
              <a:gd name="T4" fmla="*/ 918 w 1443"/>
              <a:gd name="T5" fmla="*/ 299 h 1169"/>
              <a:gd name="T6" fmla="*/ 1278 w 1443"/>
              <a:gd name="T7" fmla="*/ 494 h 1169"/>
              <a:gd name="T8" fmla="*/ 1413 w 1443"/>
              <a:gd name="T9" fmla="*/ 734 h 1169"/>
              <a:gd name="T10" fmla="*/ 1158 w 1443"/>
              <a:gd name="T11" fmla="*/ 1004 h 1169"/>
              <a:gd name="T12" fmla="*/ 738 w 1443"/>
              <a:gd name="T13" fmla="*/ 1124 h 1169"/>
              <a:gd name="T14" fmla="*/ 153 w 1443"/>
              <a:gd name="T15" fmla="*/ 1169 h 1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3" h="1169">
                <a:moveTo>
                  <a:pt x="0" y="0"/>
                </a:moveTo>
                <a:cubicBezTo>
                  <a:pt x="86" y="25"/>
                  <a:pt x="360" y="99"/>
                  <a:pt x="513" y="149"/>
                </a:cubicBezTo>
                <a:cubicBezTo>
                  <a:pt x="666" y="199"/>
                  <a:pt x="791" y="242"/>
                  <a:pt x="918" y="299"/>
                </a:cubicBezTo>
                <a:cubicBezTo>
                  <a:pt x="1045" y="356"/>
                  <a:pt x="1196" y="422"/>
                  <a:pt x="1278" y="494"/>
                </a:cubicBezTo>
                <a:cubicBezTo>
                  <a:pt x="1360" y="566"/>
                  <a:pt x="1433" y="649"/>
                  <a:pt x="1413" y="734"/>
                </a:cubicBezTo>
                <a:cubicBezTo>
                  <a:pt x="1443" y="830"/>
                  <a:pt x="1271" y="939"/>
                  <a:pt x="1158" y="1004"/>
                </a:cubicBezTo>
                <a:cubicBezTo>
                  <a:pt x="1045" y="1069"/>
                  <a:pt x="905" y="1097"/>
                  <a:pt x="738" y="1124"/>
                </a:cubicBezTo>
                <a:cubicBezTo>
                  <a:pt x="571" y="1151"/>
                  <a:pt x="275" y="1160"/>
                  <a:pt x="153" y="1169"/>
                </a:cubicBezTo>
              </a:path>
            </a:pathLst>
          </a:custGeom>
          <a:noFill/>
          <a:ln w="38100">
            <a:solidFill>
              <a:srgbClr val="6600FF"/>
            </a:solidFill>
            <a:prstDash val="dash"/>
            <a:round/>
          </a:ln>
          <a:extLst>
            <a:ext uri="{909E8E84-426E-40DD-AFC4-6F175D3DCCD1}">
              <a14:hiddenFill xmlns:a14="http://schemas.microsoft.com/office/drawing/2010/main">
                <a:solidFill>
                  <a:srgbClr val="FFFFFF"/>
                </a:solidFill>
              </a14:hiddenFill>
            </a:ext>
          </a:extLst>
        </p:spPr>
        <p:txBody>
          <a:bodyPr lIns="0" tIns="10800" rIns="0" bIns="10800"/>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7" name="Text Box 3"/>
          <p:cNvSpPr txBox="1">
            <a:spLocks noChangeArrowheads="1"/>
          </p:cNvSpPr>
          <p:nvPr/>
        </p:nvSpPr>
        <p:spPr bwMode="auto">
          <a:xfrm>
            <a:off x="2342803" y="1819623"/>
            <a:ext cx="331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lang="zh-CN" altLang="en-US" sz="2400" b="1" dirty="0">
                <a:solidFill>
                  <a:srgbClr val="800000"/>
                </a:solidFill>
                <a:latin typeface="宋体" panose="02010600030101010101" pitchFamily="2" charset="-122"/>
                <a:ea typeface="宋体" panose="02010600030101010101" pitchFamily="2" charset="-122"/>
                <a:cs typeface="宋体" panose="02010600030101010101" pitchFamily="2" charset="-122"/>
              </a:rPr>
              <a:t>最小生成树举例</a:t>
            </a:r>
            <a:endParaRPr lang="zh-CN" altLang="en-US" sz="240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8" name="Freeform 5"/>
          <p:cNvSpPr>
            <a:spLocks noChangeArrowheads="1"/>
          </p:cNvSpPr>
          <p:nvPr/>
        </p:nvSpPr>
        <p:spPr bwMode="auto">
          <a:xfrm>
            <a:off x="2877791" y="3110261"/>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9" name="Freeform 6"/>
          <p:cNvSpPr>
            <a:spLocks noChangeArrowheads="1"/>
          </p:cNvSpPr>
          <p:nvPr/>
        </p:nvSpPr>
        <p:spPr bwMode="auto">
          <a:xfrm>
            <a:off x="5340003" y="4275486"/>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 name="Freeform 7"/>
          <p:cNvSpPr>
            <a:spLocks noChangeArrowheads="1"/>
          </p:cNvSpPr>
          <p:nvPr/>
        </p:nvSpPr>
        <p:spPr bwMode="auto">
          <a:xfrm>
            <a:off x="4474816" y="4718398"/>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1" name="Freeform 8"/>
          <p:cNvSpPr>
            <a:spLocks noChangeArrowheads="1"/>
          </p:cNvSpPr>
          <p:nvPr/>
        </p:nvSpPr>
        <p:spPr bwMode="auto">
          <a:xfrm>
            <a:off x="3739803" y="5858223"/>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 name="Freeform 9"/>
          <p:cNvSpPr>
            <a:spLocks noChangeArrowheads="1"/>
          </p:cNvSpPr>
          <p:nvPr/>
        </p:nvSpPr>
        <p:spPr bwMode="auto">
          <a:xfrm>
            <a:off x="2774603" y="4259611"/>
            <a:ext cx="600075" cy="1344612"/>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3" name="Text Box 10"/>
          <p:cNvSpPr txBox="1">
            <a:spLocks noChangeArrowheads="1"/>
          </p:cNvSpPr>
          <p:nvPr/>
        </p:nvSpPr>
        <p:spPr bwMode="auto">
          <a:xfrm>
            <a:off x="4824066" y="4839048"/>
            <a:ext cx="4127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4" name="Text Box 11"/>
          <p:cNvSpPr txBox="1">
            <a:spLocks noChangeArrowheads="1"/>
          </p:cNvSpPr>
          <p:nvPr/>
        </p:nvSpPr>
        <p:spPr bwMode="auto">
          <a:xfrm>
            <a:off x="5249516" y="3022948"/>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12</a:t>
            </a:r>
          </a:p>
        </p:txBody>
      </p:sp>
      <p:sp>
        <p:nvSpPr>
          <p:cNvPr id="15" name="Text Box 12"/>
          <p:cNvSpPr txBox="1">
            <a:spLocks noChangeArrowheads="1"/>
          </p:cNvSpPr>
          <p:nvPr/>
        </p:nvSpPr>
        <p:spPr bwMode="auto">
          <a:xfrm>
            <a:off x="3274666" y="3051523"/>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34</a:t>
            </a:r>
          </a:p>
        </p:txBody>
      </p:sp>
      <p:sp>
        <p:nvSpPr>
          <p:cNvPr id="16" name="Text Box 13"/>
          <p:cNvSpPr txBox="1">
            <a:spLocks noChangeArrowheads="1"/>
          </p:cNvSpPr>
          <p:nvPr/>
        </p:nvSpPr>
        <p:spPr bwMode="auto">
          <a:xfrm>
            <a:off x="3493741" y="3832573"/>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19</a:t>
            </a:r>
          </a:p>
        </p:txBody>
      </p:sp>
      <p:sp>
        <p:nvSpPr>
          <p:cNvPr id="17" name="Text Box 14"/>
          <p:cNvSpPr txBox="1">
            <a:spLocks noChangeArrowheads="1"/>
          </p:cNvSpPr>
          <p:nvPr/>
        </p:nvSpPr>
        <p:spPr bwMode="auto">
          <a:xfrm>
            <a:off x="4943128" y="3834161"/>
            <a:ext cx="4111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26</a:t>
            </a:r>
          </a:p>
        </p:txBody>
      </p:sp>
      <p:sp>
        <p:nvSpPr>
          <p:cNvPr id="18" name="Text Box 15"/>
          <p:cNvSpPr txBox="1">
            <a:spLocks noChangeArrowheads="1"/>
          </p:cNvSpPr>
          <p:nvPr/>
        </p:nvSpPr>
        <p:spPr bwMode="auto">
          <a:xfrm>
            <a:off x="2619028" y="4750148"/>
            <a:ext cx="40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46</a:t>
            </a:r>
          </a:p>
        </p:txBody>
      </p:sp>
      <p:sp>
        <p:nvSpPr>
          <p:cNvPr id="22" name="Text Box 16"/>
          <p:cNvSpPr txBox="1">
            <a:spLocks noChangeArrowheads="1"/>
          </p:cNvSpPr>
          <p:nvPr/>
        </p:nvSpPr>
        <p:spPr bwMode="auto">
          <a:xfrm>
            <a:off x="5767041" y="4812061"/>
            <a:ext cx="406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38</a:t>
            </a:r>
          </a:p>
        </p:txBody>
      </p:sp>
      <p:sp>
        <p:nvSpPr>
          <p:cNvPr id="23" name="Text Box 17"/>
          <p:cNvSpPr txBox="1">
            <a:spLocks noChangeArrowheads="1"/>
          </p:cNvSpPr>
          <p:nvPr/>
        </p:nvSpPr>
        <p:spPr bwMode="auto">
          <a:xfrm>
            <a:off x="4211291" y="5929661"/>
            <a:ext cx="411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17</a:t>
            </a:r>
          </a:p>
        </p:txBody>
      </p:sp>
      <p:sp>
        <p:nvSpPr>
          <p:cNvPr id="24" name="Text Box 18"/>
          <p:cNvSpPr txBox="1">
            <a:spLocks noChangeArrowheads="1"/>
          </p:cNvSpPr>
          <p:nvPr/>
        </p:nvSpPr>
        <p:spPr bwMode="auto">
          <a:xfrm>
            <a:off x="3508028" y="4845398"/>
            <a:ext cx="4111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25" name="Freeform 19"/>
          <p:cNvSpPr>
            <a:spLocks noChangeArrowheads="1"/>
          </p:cNvSpPr>
          <p:nvPr/>
        </p:nvSpPr>
        <p:spPr bwMode="auto">
          <a:xfrm>
            <a:off x="3595341" y="4721573"/>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6" name="Freeform 20"/>
          <p:cNvSpPr>
            <a:spLocks noChangeArrowheads="1"/>
          </p:cNvSpPr>
          <p:nvPr/>
        </p:nvSpPr>
        <p:spPr bwMode="auto">
          <a:xfrm>
            <a:off x="4570066" y="4062761"/>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7" name="Freeform 21"/>
          <p:cNvSpPr>
            <a:spLocks noChangeArrowheads="1"/>
          </p:cNvSpPr>
          <p:nvPr/>
        </p:nvSpPr>
        <p:spPr bwMode="auto">
          <a:xfrm>
            <a:off x="4622453" y="3105498"/>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8" name="Freeform 22"/>
          <p:cNvSpPr>
            <a:spLocks noChangeArrowheads="1"/>
          </p:cNvSpPr>
          <p:nvPr/>
        </p:nvSpPr>
        <p:spPr bwMode="auto">
          <a:xfrm>
            <a:off x="2877791" y="4062761"/>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grpSp>
        <p:nvGrpSpPr>
          <p:cNvPr id="29" name="Group 23"/>
          <p:cNvGrpSpPr/>
          <p:nvPr/>
        </p:nvGrpSpPr>
        <p:grpSpPr bwMode="auto">
          <a:xfrm>
            <a:off x="2387253" y="3746848"/>
            <a:ext cx="530225" cy="595313"/>
            <a:chOff x="3721" y="3017"/>
            <a:chExt cx="334" cy="375"/>
          </a:xfrm>
        </p:grpSpPr>
        <p:sp>
          <p:nvSpPr>
            <p:cNvPr id="30" name="Oval 24"/>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1" name="Text Box 2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A</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2" name="Group 26"/>
          <p:cNvGrpSpPr/>
          <p:nvPr/>
        </p:nvGrpSpPr>
        <p:grpSpPr bwMode="auto">
          <a:xfrm>
            <a:off x="4122391" y="2787998"/>
            <a:ext cx="530225" cy="595313"/>
            <a:chOff x="3721" y="3017"/>
            <a:chExt cx="334" cy="375"/>
          </a:xfrm>
        </p:grpSpPr>
        <p:sp>
          <p:nvSpPr>
            <p:cNvPr id="33" name="Oval 27"/>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4" name="Text Box 2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B</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5" name="Group 29"/>
          <p:cNvGrpSpPr/>
          <p:nvPr/>
        </p:nvGrpSpPr>
        <p:grpSpPr bwMode="auto">
          <a:xfrm>
            <a:off x="5816253" y="3762723"/>
            <a:ext cx="530225" cy="595313"/>
            <a:chOff x="3721" y="3017"/>
            <a:chExt cx="334" cy="375"/>
          </a:xfrm>
        </p:grpSpPr>
        <p:sp>
          <p:nvSpPr>
            <p:cNvPr id="37" name="Oval 30"/>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8" name="Text Box 3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E</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9" name="Group 32"/>
          <p:cNvGrpSpPr/>
          <p:nvPr/>
        </p:nvGrpSpPr>
        <p:grpSpPr bwMode="auto">
          <a:xfrm>
            <a:off x="4963766" y="5607398"/>
            <a:ext cx="530225" cy="595313"/>
            <a:chOff x="3721" y="3017"/>
            <a:chExt cx="334" cy="375"/>
          </a:xfrm>
        </p:grpSpPr>
        <p:sp>
          <p:nvSpPr>
            <p:cNvPr id="40" name="Oval 33"/>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1" name="Text Box 3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D</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2" name="Group 35"/>
          <p:cNvGrpSpPr/>
          <p:nvPr/>
        </p:nvGrpSpPr>
        <p:grpSpPr bwMode="auto">
          <a:xfrm>
            <a:off x="3225453" y="5545486"/>
            <a:ext cx="530225" cy="595312"/>
            <a:chOff x="3721" y="3017"/>
            <a:chExt cx="334" cy="375"/>
          </a:xfrm>
        </p:grpSpPr>
        <p:sp>
          <p:nvSpPr>
            <p:cNvPr id="43" name="Oval 36"/>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4" name="Text Box 3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C</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5" name="Group 38"/>
          <p:cNvGrpSpPr/>
          <p:nvPr/>
        </p:nvGrpSpPr>
        <p:grpSpPr bwMode="auto">
          <a:xfrm>
            <a:off x="4095403" y="4205636"/>
            <a:ext cx="530225" cy="595312"/>
            <a:chOff x="3721" y="3017"/>
            <a:chExt cx="334" cy="375"/>
          </a:xfrm>
        </p:grpSpPr>
        <p:sp>
          <p:nvSpPr>
            <p:cNvPr id="46" name="Oval 39"/>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7" name="Text Box 40"/>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F</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sp>
        <p:nvSpPr>
          <p:cNvPr id="48" name="Text Box 41"/>
          <p:cNvSpPr txBox="1">
            <a:spLocks noChangeArrowheads="1"/>
          </p:cNvSpPr>
          <p:nvPr/>
        </p:nvSpPr>
        <p:spPr bwMode="auto">
          <a:xfrm>
            <a:off x="6702078" y="2343498"/>
            <a:ext cx="44037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zh-CN" altLang="en-US" sz="2800" b="1" dirty="0">
                <a:solidFill>
                  <a:srgbClr val="000000"/>
                </a:solidFill>
                <a:latin typeface="Times New Roman" panose="02020603050405020304" pitchFamily="18" charset="0"/>
                <a:ea typeface="华文隶书" charset="0"/>
              </a:rPr>
              <a:t>    </a:t>
            </a:r>
            <a:r>
              <a:rPr lang="en-US" altLang="zh-CN" sz="2800" b="1" dirty="0">
                <a:solidFill>
                  <a:srgbClr val="000000"/>
                </a:solidFill>
                <a:latin typeface="Times New Roman" panose="02020603050405020304" pitchFamily="18" charset="0"/>
                <a:ea typeface="华文隶书" charset="0"/>
              </a:rPr>
              <a:t>S={A, </a:t>
            </a:r>
            <a:r>
              <a:rPr lang="en-US" altLang="zh-CN" sz="2800" b="1" dirty="0">
                <a:solidFill>
                  <a:srgbClr val="FF0000"/>
                </a:solidFill>
                <a:latin typeface="Times New Roman" panose="02020603050405020304" pitchFamily="18" charset="0"/>
                <a:ea typeface="华文隶书" charset="0"/>
              </a:rPr>
              <a:t>F</a:t>
            </a:r>
            <a:r>
              <a:rPr lang="en-US" altLang="zh-CN" sz="2800" b="1" dirty="0">
                <a:solidFill>
                  <a:srgbClr val="000000"/>
                </a:solidFill>
                <a:latin typeface="Times New Roman" panose="02020603050405020304" pitchFamily="18" charset="0"/>
                <a:ea typeface="华文隶书" charset="0"/>
              </a:rPr>
              <a:t>} </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V-S={B, C, D, E}</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cost={(</a:t>
            </a:r>
            <a:r>
              <a:rPr lang="en-US" altLang="zh-CN" sz="2800" b="1" i="1" dirty="0">
                <a:solidFill>
                  <a:srgbClr val="000000"/>
                </a:solidFill>
                <a:latin typeface="Times New Roman" panose="02020603050405020304" pitchFamily="18" charset="0"/>
                <a:ea typeface="华文隶书" charset="0"/>
              </a:rPr>
              <a:t>A</a:t>
            </a:r>
            <a:r>
              <a:rPr lang="en-US" altLang="zh-CN" sz="2800" b="1" dirty="0">
                <a:solidFill>
                  <a:srgbClr val="000000"/>
                </a:solidFill>
                <a:latin typeface="Times New Roman" panose="02020603050405020304" pitchFamily="18" charset="0"/>
                <a:ea typeface="华文隶书" charset="0"/>
              </a:rPr>
              <a:t>, </a:t>
            </a:r>
            <a:r>
              <a:rPr lang="en-US" altLang="zh-CN" sz="2800" b="1" i="1" dirty="0">
                <a:solidFill>
                  <a:srgbClr val="000000"/>
                </a:solidFill>
                <a:latin typeface="Times New Roman" panose="02020603050405020304" pitchFamily="18" charset="0"/>
                <a:ea typeface="华文隶书" charset="0"/>
              </a:rPr>
              <a:t>B</a:t>
            </a:r>
            <a:r>
              <a:rPr lang="en-US" altLang="zh-CN" sz="2800" b="1" dirty="0">
                <a:solidFill>
                  <a:srgbClr val="000000"/>
                </a:solidFill>
                <a:latin typeface="Times New Roman" panose="02020603050405020304" pitchFamily="18" charset="0"/>
                <a:ea typeface="华文隶书" charset="0"/>
              </a:rPr>
              <a:t>)34,</a:t>
            </a:r>
          </a:p>
          <a:p>
            <a:pPr eaLnBrk="0" fontAlgn="base" hangingPunct="0">
              <a:spcBef>
                <a:spcPct val="0"/>
              </a:spcBef>
              <a:spcAft>
                <a:spcPct val="0"/>
              </a:spcAft>
            </a:pPr>
            <a:r>
              <a:rPr lang="en-US" altLang="zh-CN" sz="2800" b="1" dirty="0">
                <a:solidFill>
                  <a:srgbClr val="000000"/>
                </a:solidFill>
                <a:latin typeface="Times New Roman" panose="02020603050405020304" pitchFamily="18" charset="0"/>
                <a:ea typeface="华文隶书" charset="0"/>
              </a:rPr>
              <a:t>           </a:t>
            </a:r>
            <a:r>
              <a:rPr lang="en-US" altLang="zh-CN" sz="2800" b="1" dirty="0">
                <a:solidFill>
                  <a:srgbClr val="FF0000"/>
                </a:solidFill>
                <a:latin typeface="Times New Roman" panose="02020603050405020304" pitchFamily="18" charset="0"/>
                <a:ea typeface="华文隶书" charset="0"/>
              </a:rPr>
              <a:t>(</a:t>
            </a:r>
            <a:r>
              <a:rPr lang="en-US" altLang="zh-CN" sz="2800" b="1" i="1" dirty="0">
                <a:solidFill>
                  <a:srgbClr val="FF0000"/>
                </a:solidFill>
                <a:latin typeface="Times New Roman" panose="02020603050405020304" pitchFamily="18" charset="0"/>
                <a:ea typeface="华文隶书" charset="0"/>
              </a:rPr>
              <a:t>F</a:t>
            </a:r>
            <a:r>
              <a:rPr lang="en-US" altLang="zh-CN" sz="2800" b="1" dirty="0">
                <a:solidFill>
                  <a:srgbClr val="FF0000"/>
                </a:solidFill>
                <a:latin typeface="Times New Roman" panose="02020603050405020304" pitchFamily="18" charset="0"/>
                <a:ea typeface="华文隶书" charset="0"/>
              </a:rPr>
              <a:t>, </a:t>
            </a:r>
            <a:r>
              <a:rPr lang="en-US" altLang="zh-CN" sz="2800" b="1" i="1" dirty="0">
                <a:solidFill>
                  <a:srgbClr val="FF0000"/>
                </a:solidFill>
                <a:latin typeface="Times New Roman" panose="02020603050405020304" pitchFamily="18" charset="0"/>
                <a:ea typeface="华文隶书" charset="0"/>
              </a:rPr>
              <a:t>C</a:t>
            </a:r>
            <a:r>
              <a:rPr lang="en-US" altLang="zh-CN" sz="2800" b="1" dirty="0">
                <a:solidFill>
                  <a:srgbClr val="FF0000"/>
                </a:solidFill>
                <a:latin typeface="Times New Roman" panose="02020603050405020304" pitchFamily="18" charset="0"/>
                <a:ea typeface="华文隶书" charset="0"/>
              </a:rPr>
              <a:t>)25, </a:t>
            </a:r>
          </a:p>
          <a:p>
            <a:pPr eaLnBrk="0" fontAlgn="base" hangingPunct="0">
              <a:spcBef>
                <a:spcPct val="0"/>
              </a:spcBef>
              <a:spcAft>
                <a:spcPct val="0"/>
              </a:spcAft>
            </a:pPr>
            <a:r>
              <a:rPr lang="en-US" altLang="zh-CN" sz="2800" b="1" dirty="0">
                <a:solidFill>
                  <a:srgbClr val="FF0000"/>
                </a:solidFill>
                <a:latin typeface="Times New Roman" panose="02020603050405020304" pitchFamily="18" charset="0"/>
                <a:ea typeface="华文隶书" charset="0"/>
              </a:rPr>
              <a:t>           (</a:t>
            </a:r>
            <a:r>
              <a:rPr lang="en-US" altLang="zh-CN" sz="2800" b="1" i="1" dirty="0">
                <a:solidFill>
                  <a:srgbClr val="FF0000"/>
                </a:solidFill>
                <a:latin typeface="Times New Roman" panose="02020603050405020304" pitchFamily="18" charset="0"/>
                <a:ea typeface="华文隶书" charset="0"/>
              </a:rPr>
              <a:t>F</a:t>
            </a:r>
            <a:r>
              <a:rPr lang="en-US" altLang="zh-CN" sz="2800" b="1" dirty="0">
                <a:solidFill>
                  <a:srgbClr val="FF0000"/>
                </a:solidFill>
                <a:latin typeface="Times New Roman" panose="02020603050405020304" pitchFamily="18" charset="0"/>
                <a:ea typeface="华文隶书" charset="0"/>
              </a:rPr>
              <a:t>, </a:t>
            </a:r>
            <a:r>
              <a:rPr lang="en-US" altLang="zh-CN" sz="2800" b="1" i="1" dirty="0">
                <a:solidFill>
                  <a:srgbClr val="FF0000"/>
                </a:solidFill>
                <a:latin typeface="Times New Roman" panose="02020603050405020304" pitchFamily="18" charset="0"/>
                <a:ea typeface="华文隶书" charset="0"/>
              </a:rPr>
              <a:t>D</a:t>
            </a:r>
            <a:r>
              <a:rPr lang="en-US" altLang="zh-CN" sz="2800" b="1" dirty="0">
                <a:solidFill>
                  <a:srgbClr val="FF0000"/>
                </a:solidFill>
                <a:latin typeface="Times New Roman" panose="02020603050405020304" pitchFamily="18" charset="0"/>
                <a:ea typeface="华文隶书" charset="0"/>
              </a:rPr>
              <a:t>)25,</a:t>
            </a:r>
          </a:p>
          <a:p>
            <a:pPr eaLnBrk="0" fontAlgn="base" hangingPunct="0">
              <a:spcBef>
                <a:spcPct val="0"/>
              </a:spcBef>
              <a:spcAft>
                <a:spcPct val="0"/>
              </a:spcAft>
            </a:pPr>
            <a:r>
              <a:rPr lang="en-US" altLang="zh-CN" sz="2800" b="1" dirty="0">
                <a:solidFill>
                  <a:srgbClr val="FF0000"/>
                </a:solidFill>
                <a:latin typeface="Times New Roman" panose="02020603050405020304" pitchFamily="18" charset="0"/>
                <a:ea typeface="华文隶书" charset="0"/>
              </a:rPr>
              <a:t>           (</a:t>
            </a:r>
            <a:r>
              <a:rPr lang="en-US" altLang="zh-CN" sz="2800" b="1" i="1" dirty="0">
                <a:solidFill>
                  <a:srgbClr val="FF0000"/>
                </a:solidFill>
                <a:latin typeface="Times New Roman" panose="02020603050405020304" pitchFamily="18" charset="0"/>
                <a:ea typeface="华文隶书" charset="0"/>
              </a:rPr>
              <a:t>F</a:t>
            </a:r>
            <a:r>
              <a:rPr lang="en-US" altLang="zh-CN" sz="2800" b="1" dirty="0">
                <a:solidFill>
                  <a:srgbClr val="FF0000"/>
                </a:solidFill>
                <a:latin typeface="Times New Roman" panose="02020603050405020304" pitchFamily="18" charset="0"/>
                <a:ea typeface="华文隶书" charset="0"/>
              </a:rPr>
              <a:t>, </a:t>
            </a:r>
            <a:r>
              <a:rPr lang="en-US" altLang="zh-CN" sz="2800" b="1" i="1" dirty="0">
                <a:solidFill>
                  <a:srgbClr val="FF0000"/>
                </a:solidFill>
                <a:latin typeface="Times New Roman" panose="02020603050405020304" pitchFamily="18" charset="0"/>
                <a:ea typeface="华文隶书" charset="0"/>
              </a:rPr>
              <a:t>E</a:t>
            </a:r>
            <a:r>
              <a:rPr lang="en-US" altLang="zh-CN" sz="2800" b="1" dirty="0">
                <a:solidFill>
                  <a:srgbClr val="FF0000"/>
                </a:solidFill>
                <a:latin typeface="Times New Roman" panose="02020603050405020304" pitchFamily="18" charset="0"/>
                <a:ea typeface="华文隶书" charset="0"/>
              </a:rPr>
              <a:t>)26</a:t>
            </a:r>
            <a:r>
              <a:rPr lang="en-US" altLang="zh-CN" sz="2800" b="1" dirty="0">
                <a:solidFill>
                  <a:srgbClr val="000000"/>
                </a:solidFill>
                <a:latin typeface="Times New Roman" panose="02020603050405020304" pitchFamily="18" charset="0"/>
                <a:ea typeface="华文隶书" charset="0"/>
              </a:rPr>
              <a:t>} </a:t>
            </a:r>
          </a:p>
        </p:txBody>
      </p:sp>
      <p:sp>
        <p:nvSpPr>
          <p:cNvPr id="49" name="Freeform 22"/>
          <p:cNvSpPr>
            <a:spLocks noChangeArrowheads="1"/>
          </p:cNvSpPr>
          <p:nvPr/>
        </p:nvSpPr>
        <p:spPr bwMode="auto">
          <a:xfrm>
            <a:off x="2857153" y="4056411"/>
            <a:ext cx="1230313"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50" name="Text Box 3"/>
          <p:cNvSpPr txBox="1">
            <a:spLocks noChangeArrowheads="1"/>
          </p:cNvSpPr>
          <p:nvPr/>
        </p:nvSpPr>
        <p:spPr bwMode="auto">
          <a:xfrm>
            <a:off x="6708706" y="5719390"/>
            <a:ext cx="4403725" cy="954107"/>
          </a:xfrm>
          <a:prstGeom prst="rect">
            <a:avLst/>
          </a:prstGeom>
          <a:noFill/>
          <a:ln w="9525">
            <a:noFill/>
            <a:miter lim="800000"/>
          </a:ln>
        </p:spPr>
        <p:txBody>
          <a:bodyPr>
            <a:spAutoFit/>
          </a:bodyPr>
          <a:lstStyle/>
          <a:p>
            <a:pPr eaLnBrk="0" fontAlgn="base" hangingPunct="0">
              <a:spcBef>
                <a:spcPct val="50000"/>
              </a:spcBef>
              <a:spcAft>
                <a:spcPct val="0"/>
              </a:spcAft>
              <a:defRPr/>
            </a:pPr>
            <a:r>
              <a:rPr lang="en-US" altLang="zh-CN" sz="2800" b="1" dirty="0">
                <a:solidFill>
                  <a:srgbClr val="000000"/>
                </a:solidFill>
                <a:latin typeface="Times New Roman" panose="02020603050405020304" pitchFamily="18" charset="0"/>
                <a:ea typeface="华文行楷" pitchFamily="2" charset="-122"/>
              </a:rPr>
              <a:t>cost'={(</a:t>
            </a:r>
            <a:r>
              <a:rPr lang="en-US" altLang="zh-CN" sz="2800" b="1" i="1" dirty="0">
                <a:solidFill>
                  <a:srgbClr val="000000"/>
                </a:solidFill>
                <a:latin typeface="Times New Roman" panose="02020603050405020304" pitchFamily="18" charset="0"/>
                <a:ea typeface="华文行楷" pitchFamily="2" charset="-122"/>
              </a:rPr>
              <a:t>A</a:t>
            </a:r>
            <a:r>
              <a:rPr lang="en-US" altLang="zh-CN" sz="2800" b="1" dirty="0">
                <a:solidFill>
                  <a:srgbClr val="000000"/>
                </a:solidFill>
                <a:latin typeface="Times New Roman" panose="02020603050405020304" pitchFamily="18" charset="0"/>
                <a:ea typeface="华文行楷" pitchFamily="2" charset="-122"/>
              </a:rPr>
              <a:t>, </a:t>
            </a:r>
            <a:r>
              <a:rPr lang="en-US" altLang="zh-CN" sz="2800" b="1" i="1" dirty="0">
                <a:solidFill>
                  <a:srgbClr val="000000"/>
                </a:solidFill>
                <a:latin typeface="Times New Roman" panose="02020603050405020304" pitchFamily="18" charset="0"/>
                <a:ea typeface="华文行楷" pitchFamily="2" charset="-122"/>
              </a:rPr>
              <a:t>B</a:t>
            </a:r>
            <a:r>
              <a:rPr lang="en-US" altLang="zh-CN" sz="2800" b="1" dirty="0">
                <a:solidFill>
                  <a:srgbClr val="000000"/>
                </a:solidFill>
                <a:latin typeface="Times New Roman" panose="02020603050405020304" pitchFamily="18" charset="0"/>
                <a:ea typeface="华文行楷" pitchFamily="2" charset="-122"/>
              </a:rPr>
              <a:t>)34, (</a:t>
            </a:r>
            <a:r>
              <a:rPr lang="en-US" altLang="zh-CN" sz="2800" b="1" i="1" dirty="0">
                <a:solidFill>
                  <a:srgbClr val="000000"/>
                </a:solidFill>
                <a:latin typeface="Times New Roman" panose="02020603050405020304" pitchFamily="18" charset="0"/>
                <a:ea typeface="华文行楷" pitchFamily="2" charset="-122"/>
              </a:rPr>
              <a:t>A</a:t>
            </a:r>
            <a:r>
              <a:rPr lang="en-US" altLang="zh-CN" sz="2800" b="1" dirty="0">
                <a:solidFill>
                  <a:srgbClr val="000000"/>
                </a:solidFill>
                <a:latin typeface="Times New Roman" panose="02020603050405020304" pitchFamily="18" charset="0"/>
                <a:ea typeface="华文行楷" pitchFamily="2" charset="-122"/>
              </a:rPr>
              <a:t>, </a:t>
            </a:r>
            <a:r>
              <a:rPr lang="en-US" altLang="zh-CN" sz="2800" b="1" i="1" dirty="0">
                <a:solidFill>
                  <a:srgbClr val="000000"/>
                </a:solidFill>
                <a:latin typeface="Times New Roman" panose="02020603050405020304" pitchFamily="18" charset="0"/>
                <a:ea typeface="华文行楷" pitchFamily="2" charset="-122"/>
              </a:rPr>
              <a:t>C</a:t>
            </a:r>
            <a:r>
              <a:rPr lang="en-US" altLang="zh-CN" sz="2800" b="1" dirty="0">
                <a:solidFill>
                  <a:srgbClr val="000000"/>
                </a:solidFill>
                <a:latin typeface="Times New Roman" panose="02020603050405020304" pitchFamily="18" charset="0"/>
                <a:ea typeface="华文行楷" pitchFamily="2" charset="-122"/>
              </a:rPr>
              <a:t>)46, </a:t>
            </a:r>
          </a:p>
          <a:p>
            <a:pPr eaLnBrk="0" fontAlgn="base" hangingPunct="0">
              <a:spcBef>
                <a:spcPct val="0"/>
              </a:spcBef>
              <a:spcAft>
                <a:spcPct val="0"/>
              </a:spcAft>
              <a:defRPr/>
            </a:pPr>
            <a:r>
              <a:rPr lang="en-US" altLang="zh-CN" sz="2800" b="1" dirty="0">
                <a:solidFill>
                  <a:srgbClr val="000000"/>
                </a:solidFill>
                <a:latin typeface="Times New Roman" panose="02020603050405020304" pitchFamily="18" charset="0"/>
                <a:ea typeface="华文行楷" pitchFamily="2" charset="-122"/>
              </a:rPr>
              <a:t>(</a:t>
            </a:r>
            <a:r>
              <a:rPr lang="en-US" altLang="zh-CN" sz="2800" b="1" i="1" dirty="0">
                <a:solidFill>
                  <a:srgbClr val="000000"/>
                </a:solidFill>
                <a:latin typeface="Times New Roman" panose="02020603050405020304" pitchFamily="18" charset="0"/>
                <a:ea typeface="华文行楷" pitchFamily="2" charset="-122"/>
              </a:rPr>
              <a:t>A</a:t>
            </a:r>
            <a:r>
              <a:rPr lang="en-US" altLang="zh-CN" sz="2800" b="1" dirty="0">
                <a:solidFill>
                  <a:srgbClr val="000000"/>
                </a:solidFill>
                <a:latin typeface="Times New Roman" panose="02020603050405020304" pitchFamily="18" charset="0"/>
                <a:ea typeface="华文行楷" pitchFamily="2" charset="-122"/>
              </a:rPr>
              <a:t>, </a:t>
            </a:r>
            <a:r>
              <a:rPr lang="en-US" altLang="zh-CN" sz="2800" b="1" i="1" dirty="0">
                <a:solidFill>
                  <a:srgbClr val="000000"/>
                </a:solidFill>
                <a:latin typeface="Times New Roman" panose="02020603050405020304" pitchFamily="18" charset="0"/>
                <a:ea typeface="华文行楷" pitchFamily="2" charset="-122"/>
              </a:rPr>
              <a:t>D</a:t>
            </a:r>
            <a:r>
              <a:rPr lang="en-US" altLang="zh-CN" sz="2800" b="1" dirty="0">
                <a:solidFill>
                  <a:srgbClr val="000000"/>
                </a:solidFill>
                <a:latin typeface="Times New Roman" panose="02020603050405020304" pitchFamily="18" charset="0"/>
                <a:ea typeface="华文行楷" pitchFamily="2" charset="-122"/>
              </a:rPr>
              <a:t>)∞,(</a:t>
            </a:r>
            <a:r>
              <a:rPr lang="en-US" altLang="zh-CN" sz="2800" b="1" i="1" dirty="0">
                <a:solidFill>
                  <a:srgbClr val="000000"/>
                </a:solidFill>
                <a:latin typeface="Times New Roman" panose="02020603050405020304" pitchFamily="18" charset="0"/>
                <a:ea typeface="华文行楷" pitchFamily="2" charset="-122"/>
              </a:rPr>
              <a:t>A</a:t>
            </a:r>
            <a:r>
              <a:rPr lang="en-US" altLang="zh-CN" sz="2800" b="1" dirty="0">
                <a:solidFill>
                  <a:srgbClr val="000000"/>
                </a:solidFill>
                <a:latin typeface="Times New Roman" panose="02020603050405020304" pitchFamily="18" charset="0"/>
                <a:ea typeface="华文行楷" pitchFamily="2" charset="-122"/>
              </a:rPr>
              <a:t>, </a:t>
            </a:r>
            <a:r>
              <a:rPr lang="en-US" altLang="zh-CN" sz="2800" b="1" i="1" dirty="0">
                <a:solidFill>
                  <a:srgbClr val="000000"/>
                </a:solidFill>
                <a:latin typeface="Times New Roman" panose="02020603050405020304" pitchFamily="18" charset="0"/>
                <a:ea typeface="华文行楷" pitchFamily="2" charset="-122"/>
              </a:rPr>
              <a:t>E</a:t>
            </a:r>
            <a:r>
              <a:rPr lang="en-US" altLang="zh-CN" sz="2800" b="1" dirty="0">
                <a:solidFill>
                  <a:srgbClr val="000000"/>
                </a:solidFill>
                <a:latin typeface="Times New Roman" panose="02020603050405020304" pitchFamily="18" charset="0"/>
                <a:ea typeface="华文行楷" pitchFamily="2" charset="-122"/>
              </a:rPr>
              <a:t>)∞</a:t>
            </a:r>
            <a:r>
              <a:rPr lang="en-US" altLang="zh-CN" sz="2800" b="1" strike="sngStrike" dirty="0">
                <a:solidFill>
                  <a:srgbClr val="000000"/>
                </a:solidFill>
                <a:latin typeface="Times New Roman" panose="02020603050405020304" pitchFamily="18" charset="0"/>
                <a:ea typeface="华文行楷" pitchFamily="2" charset="-122"/>
              </a:rPr>
              <a:t>,(</a:t>
            </a:r>
            <a:r>
              <a:rPr lang="en-US" altLang="zh-CN" sz="2800" b="1" i="1" strike="sngStrike" dirty="0">
                <a:solidFill>
                  <a:srgbClr val="000000"/>
                </a:solidFill>
                <a:latin typeface="Times New Roman" panose="02020603050405020304" pitchFamily="18" charset="0"/>
                <a:ea typeface="华文行楷" pitchFamily="2" charset="-122"/>
              </a:rPr>
              <a:t>A</a:t>
            </a:r>
            <a:r>
              <a:rPr lang="en-US" altLang="zh-CN" sz="2800" b="1" strike="sngStrike" dirty="0">
                <a:solidFill>
                  <a:srgbClr val="000000"/>
                </a:solidFill>
                <a:latin typeface="Times New Roman" panose="02020603050405020304" pitchFamily="18" charset="0"/>
                <a:ea typeface="华文行楷" pitchFamily="2" charset="-122"/>
              </a:rPr>
              <a:t>, </a:t>
            </a:r>
            <a:r>
              <a:rPr lang="en-US" altLang="zh-CN" sz="2800" b="1" i="1" strike="sngStrike" dirty="0">
                <a:solidFill>
                  <a:srgbClr val="000000"/>
                </a:solidFill>
                <a:latin typeface="Times New Roman" panose="02020603050405020304" pitchFamily="18" charset="0"/>
                <a:ea typeface="华文行楷" pitchFamily="2" charset="-122"/>
              </a:rPr>
              <a:t>F</a:t>
            </a:r>
            <a:r>
              <a:rPr lang="en-US" altLang="zh-CN" sz="2800" b="1" strike="sngStrike" dirty="0">
                <a:solidFill>
                  <a:srgbClr val="000000"/>
                </a:solidFill>
                <a:latin typeface="Times New Roman" panose="02020603050405020304" pitchFamily="18" charset="0"/>
                <a:ea typeface="华文行楷" pitchFamily="2" charset="-122"/>
              </a:rPr>
              <a:t>)19</a:t>
            </a:r>
            <a:r>
              <a:rPr lang="en-US" altLang="zh-CN" sz="2800" b="1" dirty="0">
                <a:solidFill>
                  <a:srgbClr val="000000"/>
                </a:solidFill>
                <a:latin typeface="Times New Roman" panose="02020603050405020304" pitchFamily="18" charset="0"/>
                <a:ea typeface="华文行楷" pitchFamily="2" charset="-122"/>
              </a:rPr>
              <a:t>} </a:t>
            </a:r>
          </a:p>
        </p:txBody>
      </p:sp>
      <p:sp>
        <p:nvSpPr>
          <p:cNvPr id="51" name="上箭头 50"/>
          <p:cNvSpPr>
            <a:spLocks noChangeArrowheads="1"/>
          </p:cNvSpPr>
          <p:nvPr/>
        </p:nvSpPr>
        <p:spPr bwMode="auto">
          <a:xfrm>
            <a:off x="8280053" y="5394673"/>
            <a:ext cx="190500" cy="407988"/>
          </a:xfrm>
          <a:prstGeom prst="upArrow">
            <a:avLst>
              <a:gd name="adj1" fmla="val 50000"/>
              <a:gd name="adj2" fmla="val 48188"/>
            </a:avLst>
          </a:prstGeom>
          <a:solidFill>
            <a:srgbClr val="FF0000"/>
          </a:solidFill>
          <a:ln w="6350">
            <a:solidFill>
              <a:srgbClr val="00FFFF"/>
            </a:solidFill>
            <a:round/>
          </a:ln>
        </p:spPr>
        <p:txBody>
          <a:bodyPr anchor="ctr">
            <a:sp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1" i="0" u="none" strike="noStrike" kern="0" cap="none" spc="0" normalizeH="0" baseline="0" noProof="0">
              <a:ln>
                <a:noFill/>
              </a:ln>
              <a:solidFill>
                <a:srgbClr val="800000"/>
              </a:solidFill>
              <a:effectLst/>
              <a:uLnTx/>
              <a:uFillTx/>
              <a:ea typeface="华文行楷" charset="0"/>
            </a:endParaRPr>
          </a:p>
        </p:txBody>
      </p:sp>
      <p:sp>
        <p:nvSpPr>
          <p:cNvPr id="52" name="直接连接符 51"/>
          <p:cNvSpPr>
            <a:spLocks noChangeShapeType="1"/>
          </p:cNvSpPr>
          <p:nvPr/>
        </p:nvSpPr>
        <p:spPr bwMode="auto">
          <a:xfrm>
            <a:off x="7778403" y="4529486"/>
            <a:ext cx="1233488" cy="0"/>
          </a:xfrm>
          <a:prstGeom prst="line">
            <a:avLst/>
          </a:prstGeom>
          <a:noFill/>
          <a:ln w="3175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8">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down)">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8">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 grpId="0" uiExpand="1" build="p"/>
      <p:bldP spid="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103" name="Freeform 2"/>
          <p:cNvSpPr>
            <a:spLocks noChangeArrowheads="1"/>
          </p:cNvSpPr>
          <p:nvPr/>
        </p:nvSpPr>
        <p:spPr bwMode="auto">
          <a:xfrm>
            <a:off x="2584923" y="3402590"/>
            <a:ext cx="2717800" cy="3124200"/>
          </a:xfrm>
          <a:custGeom>
            <a:avLst/>
            <a:gdLst>
              <a:gd name="T0" fmla="*/ 0 w 1712"/>
              <a:gd name="T1" fmla="*/ 0 h 1728"/>
              <a:gd name="T2" fmla="*/ 480 w 1712"/>
              <a:gd name="T3" fmla="*/ 96 h 1728"/>
              <a:gd name="T4" fmla="*/ 1392 w 1712"/>
              <a:gd name="T5" fmla="*/ 432 h 1728"/>
              <a:gd name="T6" fmla="*/ 1680 w 1712"/>
              <a:gd name="T7" fmla="*/ 816 h 1728"/>
              <a:gd name="T8" fmla="*/ 1584 w 1712"/>
              <a:gd name="T9" fmla="*/ 1008 h 1728"/>
              <a:gd name="T10" fmla="*/ 1392 w 1712"/>
              <a:gd name="T11" fmla="*/ 1200 h 1728"/>
              <a:gd name="T12" fmla="*/ 1008 w 1712"/>
              <a:gd name="T13" fmla="*/ 1440 h 1728"/>
              <a:gd name="T14" fmla="*/ 720 w 1712"/>
              <a:gd name="T15" fmla="*/ 1584 h 1728"/>
              <a:gd name="T16" fmla="*/ 144 w 1712"/>
              <a:gd name="T17" fmla="*/ 1728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728">
                <a:moveTo>
                  <a:pt x="0" y="0"/>
                </a:moveTo>
                <a:cubicBezTo>
                  <a:pt x="124" y="12"/>
                  <a:pt x="248" y="24"/>
                  <a:pt x="480" y="96"/>
                </a:cubicBezTo>
                <a:cubicBezTo>
                  <a:pt x="712" y="168"/>
                  <a:pt x="1192" y="312"/>
                  <a:pt x="1392" y="432"/>
                </a:cubicBezTo>
                <a:cubicBezTo>
                  <a:pt x="1592" y="552"/>
                  <a:pt x="1648" y="720"/>
                  <a:pt x="1680" y="816"/>
                </a:cubicBezTo>
                <a:cubicBezTo>
                  <a:pt x="1712" y="912"/>
                  <a:pt x="1632" y="944"/>
                  <a:pt x="1584" y="1008"/>
                </a:cubicBezTo>
                <a:cubicBezTo>
                  <a:pt x="1536" y="1072"/>
                  <a:pt x="1488" y="1128"/>
                  <a:pt x="1392" y="1200"/>
                </a:cubicBezTo>
                <a:cubicBezTo>
                  <a:pt x="1296" y="1272"/>
                  <a:pt x="1120" y="1376"/>
                  <a:pt x="1008" y="1440"/>
                </a:cubicBezTo>
                <a:cubicBezTo>
                  <a:pt x="896" y="1504"/>
                  <a:pt x="864" y="1536"/>
                  <a:pt x="720" y="1584"/>
                </a:cubicBezTo>
                <a:cubicBezTo>
                  <a:pt x="576" y="1632"/>
                  <a:pt x="240" y="1704"/>
                  <a:pt x="144" y="1728"/>
                </a:cubicBezTo>
              </a:path>
            </a:pathLst>
          </a:custGeom>
          <a:noFill/>
          <a:ln w="38100">
            <a:solidFill>
              <a:srgbClr val="6600FF"/>
            </a:solidFill>
            <a:prstDash val="dash"/>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4" name="Freeform 5"/>
          <p:cNvSpPr>
            <a:spLocks noChangeArrowheads="1"/>
          </p:cNvSpPr>
          <p:nvPr/>
        </p:nvSpPr>
        <p:spPr bwMode="auto">
          <a:xfrm>
            <a:off x="3089748" y="3177165"/>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5" name="Freeform 6"/>
          <p:cNvSpPr>
            <a:spLocks noChangeArrowheads="1"/>
          </p:cNvSpPr>
          <p:nvPr/>
        </p:nvSpPr>
        <p:spPr bwMode="auto">
          <a:xfrm>
            <a:off x="5551960" y="4342390"/>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6" name="Freeform 7"/>
          <p:cNvSpPr>
            <a:spLocks noChangeArrowheads="1"/>
          </p:cNvSpPr>
          <p:nvPr/>
        </p:nvSpPr>
        <p:spPr bwMode="auto">
          <a:xfrm>
            <a:off x="4686773" y="4785302"/>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7" name="Freeform 8"/>
          <p:cNvSpPr>
            <a:spLocks noChangeArrowheads="1"/>
          </p:cNvSpPr>
          <p:nvPr/>
        </p:nvSpPr>
        <p:spPr bwMode="auto">
          <a:xfrm>
            <a:off x="3951760" y="5925127"/>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8" name="Freeform 9"/>
          <p:cNvSpPr>
            <a:spLocks noChangeArrowheads="1"/>
          </p:cNvSpPr>
          <p:nvPr/>
        </p:nvSpPr>
        <p:spPr bwMode="auto">
          <a:xfrm>
            <a:off x="3002435" y="4312227"/>
            <a:ext cx="600075" cy="1360488"/>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9" name="Text Box 10"/>
          <p:cNvSpPr txBox="1">
            <a:spLocks noChangeArrowheads="1"/>
          </p:cNvSpPr>
          <p:nvPr/>
        </p:nvSpPr>
        <p:spPr bwMode="auto">
          <a:xfrm>
            <a:off x="5036023" y="4905952"/>
            <a:ext cx="4127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10" name="Text Box 11"/>
          <p:cNvSpPr txBox="1">
            <a:spLocks noChangeArrowheads="1"/>
          </p:cNvSpPr>
          <p:nvPr/>
        </p:nvSpPr>
        <p:spPr bwMode="auto">
          <a:xfrm>
            <a:off x="5461473" y="3089852"/>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12</a:t>
            </a:r>
          </a:p>
        </p:txBody>
      </p:sp>
      <p:sp>
        <p:nvSpPr>
          <p:cNvPr id="111" name="Text Box 12"/>
          <p:cNvSpPr txBox="1">
            <a:spLocks noChangeArrowheads="1"/>
          </p:cNvSpPr>
          <p:nvPr/>
        </p:nvSpPr>
        <p:spPr bwMode="auto">
          <a:xfrm>
            <a:off x="3486623" y="3118427"/>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34</a:t>
            </a:r>
          </a:p>
        </p:txBody>
      </p:sp>
      <p:sp>
        <p:nvSpPr>
          <p:cNvPr id="112" name="Text Box 13"/>
          <p:cNvSpPr txBox="1">
            <a:spLocks noChangeArrowheads="1"/>
          </p:cNvSpPr>
          <p:nvPr/>
        </p:nvSpPr>
        <p:spPr bwMode="auto">
          <a:xfrm>
            <a:off x="3705698" y="3899477"/>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19</a:t>
            </a:r>
          </a:p>
        </p:txBody>
      </p:sp>
      <p:sp>
        <p:nvSpPr>
          <p:cNvPr id="113" name="Text Box 14"/>
          <p:cNvSpPr txBox="1">
            <a:spLocks noChangeArrowheads="1"/>
          </p:cNvSpPr>
          <p:nvPr/>
        </p:nvSpPr>
        <p:spPr bwMode="auto">
          <a:xfrm>
            <a:off x="5155085" y="3901065"/>
            <a:ext cx="4111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26</a:t>
            </a:r>
          </a:p>
        </p:txBody>
      </p:sp>
      <p:sp>
        <p:nvSpPr>
          <p:cNvPr id="114" name="Text Box 15"/>
          <p:cNvSpPr txBox="1">
            <a:spLocks noChangeArrowheads="1"/>
          </p:cNvSpPr>
          <p:nvPr/>
        </p:nvSpPr>
        <p:spPr bwMode="auto">
          <a:xfrm>
            <a:off x="2830985" y="4817052"/>
            <a:ext cx="40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46</a:t>
            </a:r>
          </a:p>
        </p:txBody>
      </p:sp>
      <p:sp>
        <p:nvSpPr>
          <p:cNvPr id="115" name="Text Box 16"/>
          <p:cNvSpPr txBox="1">
            <a:spLocks noChangeArrowheads="1"/>
          </p:cNvSpPr>
          <p:nvPr/>
        </p:nvSpPr>
        <p:spPr bwMode="auto">
          <a:xfrm>
            <a:off x="5978998" y="4878965"/>
            <a:ext cx="406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38</a:t>
            </a:r>
          </a:p>
        </p:txBody>
      </p:sp>
      <p:sp>
        <p:nvSpPr>
          <p:cNvPr id="116" name="Text Box 17"/>
          <p:cNvSpPr txBox="1">
            <a:spLocks noChangeArrowheads="1"/>
          </p:cNvSpPr>
          <p:nvPr/>
        </p:nvSpPr>
        <p:spPr bwMode="auto">
          <a:xfrm>
            <a:off x="4423248" y="5996565"/>
            <a:ext cx="411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17</a:t>
            </a:r>
          </a:p>
        </p:txBody>
      </p:sp>
      <p:sp>
        <p:nvSpPr>
          <p:cNvPr id="117" name="Text Box 18"/>
          <p:cNvSpPr txBox="1">
            <a:spLocks noChangeArrowheads="1"/>
          </p:cNvSpPr>
          <p:nvPr/>
        </p:nvSpPr>
        <p:spPr bwMode="auto">
          <a:xfrm>
            <a:off x="3719985" y="4912302"/>
            <a:ext cx="4111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18" name="Freeform 19"/>
          <p:cNvSpPr>
            <a:spLocks noChangeArrowheads="1"/>
          </p:cNvSpPr>
          <p:nvPr/>
        </p:nvSpPr>
        <p:spPr bwMode="auto">
          <a:xfrm>
            <a:off x="3807298" y="4788477"/>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19" name="Freeform 20"/>
          <p:cNvSpPr>
            <a:spLocks noChangeArrowheads="1"/>
          </p:cNvSpPr>
          <p:nvPr/>
        </p:nvSpPr>
        <p:spPr bwMode="auto">
          <a:xfrm>
            <a:off x="4782023" y="4129665"/>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0" name="Freeform 21"/>
          <p:cNvSpPr>
            <a:spLocks noChangeArrowheads="1"/>
          </p:cNvSpPr>
          <p:nvPr/>
        </p:nvSpPr>
        <p:spPr bwMode="auto">
          <a:xfrm>
            <a:off x="4834410" y="3172402"/>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1" name="Freeform 22"/>
          <p:cNvSpPr>
            <a:spLocks noChangeArrowheads="1"/>
          </p:cNvSpPr>
          <p:nvPr/>
        </p:nvSpPr>
        <p:spPr bwMode="auto">
          <a:xfrm>
            <a:off x="3089748" y="4129665"/>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grpSp>
        <p:nvGrpSpPr>
          <p:cNvPr id="122" name="Group 23"/>
          <p:cNvGrpSpPr/>
          <p:nvPr/>
        </p:nvGrpSpPr>
        <p:grpSpPr bwMode="auto">
          <a:xfrm>
            <a:off x="2599210" y="3813752"/>
            <a:ext cx="530225" cy="595313"/>
            <a:chOff x="3721" y="3017"/>
            <a:chExt cx="334" cy="375"/>
          </a:xfrm>
        </p:grpSpPr>
        <p:sp>
          <p:nvSpPr>
            <p:cNvPr id="123" name="Oval 24"/>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124" name="Text Box 2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A</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125" name="Group 26"/>
          <p:cNvGrpSpPr/>
          <p:nvPr/>
        </p:nvGrpSpPr>
        <p:grpSpPr bwMode="auto">
          <a:xfrm>
            <a:off x="4334348" y="2854902"/>
            <a:ext cx="530225" cy="595313"/>
            <a:chOff x="3721" y="3017"/>
            <a:chExt cx="334" cy="375"/>
          </a:xfrm>
        </p:grpSpPr>
        <p:sp>
          <p:nvSpPr>
            <p:cNvPr id="126" name="Oval 27"/>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127" name="Text Box 2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B</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128" name="Group 29"/>
          <p:cNvGrpSpPr/>
          <p:nvPr/>
        </p:nvGrpSpPr>
        <p:grpSpPr bwMode="auto">
          <a:xfrm>
            <a:off x="6028210" y="3829627"/>
            <a:ext cx="530225" cy="595313"/>
            <a:chOff x="3721" y="3017"/>
            <a:chExt cx="334" cy="375"/>
          </a:xfrm>
        </p:grpSpPr>
        <p:sp>
          <p:nvSpPr>
            <p:cNvPr id="129" name="Oval 30"/>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130" name="Text Box 3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E</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131" name="Group 32"/>
          <p:cNvGrpSpPr/>
          <p:nvPr/>
        </p:nvGrpSpPr>
        <p:grpSpPr bwMode="auto">
          <a:xfrm>
            <a:off x="5175723" y="5674302"/>
            <a:ext cx="530225" cy="595313"/>
            <a:chOff x="3721" y="3017"/>
            <a:chExt cx="334" cy="375"/>
          </a:xfrm>
        </p:grpSpPr>
        <p:sp>
          <p:nvSpPr>
            <p:cNvPr id="132" name="Oval 33"/>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133" name="Text Box 3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D</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134" name="Group 35"/>
          <p:cNvGrpSpPr/>
          <p:nvPr/>
        </p:nvGrpSpPr>
        <p:grpSpPr bwMode="auto">
          <a:xfrm>
            <a:off x="3437410" y="5612390"/>
            <a:ext cx="530225" cy="595312"/>
            <a:chOff x="3721" y="3017"/>
            <a:chExt cx="334" cy="375"/>
          </a:xfrm>
        </p:grpSpPr>
        <p:sp>
          <p:nvSpPr>
            <p:cNvPr id="135" name="Oval 36"/>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136" name="Text Box 3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C</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137" name="Group 38"/>
          <p:cNvGrpSpPr/>
          <p:nvPr/>
        </p:nvGrpSpPr>
        <p:grpSpPr bwMode="auto">
          <a:xfrm>
            <a:off x="4307360" y="4272540"/>
            <a:ext cx="530225" cy="595312"/>
            <a:chOff x="3721" y="3017"/>
            <a:chExt cx="334" cy="375"/>
          </a:xfrm>
        </p:grpSpPr>
        <p:sp>
          <p:nvSpPr>
            <p:cNvPr id="138" name="Oval 39"/>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139" name="Text Box 40"/>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F</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sp>
        <p:nvSpPr>
          <p:cNvPr id="140" name="Text Box 41"/>
          <p:cNvSpPr txBox="1">
            <a:spLocks noChangeArrowheads="1"/>
          </p:cNvSpPr>
          <p:nvPr/>
        </p:nvSpPr>
        <p:spPr bwMode="auto">
          <a:xfrm>
            <a:off x="6914035" y="2853315"/>
            <a:ext cx="44037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zh-CN" altLang="en-US" sz="2800" b="1" dirty="0">
                <a:solidFill>
                  <a:srgbClr val="000000"/>
                </a:solidFill>
                <a:latin typeface="Times New Roman" panose="02020603050405020304" pitchFamily="18" charset="0"/>
                <a:ea typeface="华文隶书" charset="0"/>
              </a:rPr>
              <a:t>    </a:t>
            </a:r>
            <a:r>
              <a:rPr lang="en-US" altLang="zh-CN" sz="2800" b="1" dirty="0">
                <a:solidFill>
                  <a:srgbClr val="000000"/>
                </a:solidFill>
                <a:latin typeface="Times New Roman" panose="02020603050405020304" pitchFamily="18" charset="0"/>
                <a:ea typeface="华文隶书" charset="0"/>
              </a:rPr>
              <a:t>S={A, F, </a:t>
            </a:r>
            <a:r>
              <a:rPr lang="en-US" altLang="zh-CN" sz="2800" b="1" dirty="0">
                <a:solidFill>
                  <a:srgbClr val="FF0000"/>
                </a:solidFill>
                <a:latin typeface="Times New Roman" panose="02020603050405020304" pitchFamily="18" charset="0"/>
                <a:ea typeface="华文隶书" charset="0"/>
              </a:rPr>
              <a:t>C</a:t>
            </a:r>
            <a:r>
              <a:rPr lang="en-US" altLang="zh-CN" sz="2800" b="1" dirty="0">
                <a:solidFill>
                  <a:srgbClr val="000000"/>
                </a:solidFill>
                <a:latin typeface="Times New Roman" panose="02020603050405020304" pitchFamily="18" charset="0"/>
                <a:ea typeface="华文隶书" charset="0"/>
              </a:rPr>
              <a:t>} </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V-S={B, D, E}</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行楷" charset="0"/>
              </a:rPr>
              <a:t>cost={(</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B</a:t>
            </a:r>
            <a:r>
              <a:rPr lang="en-US" altLang="zh-CN" sz="2800" b="1" dirty="0">
                <a:solidFill>
                  <a:srgbClr val="000000"/>
                </a:solidFill>
                <a:latin typeface="Times New Roman" panose="02020603050405020304" pitchFamily="18" charset="0"/>
                <a:ea typeface="华文行楷" charset="0"/>
              </a:rPr>
              <a:t>)34, </a:t>
            </a:r>
            <a:r>
              <a:rPr lang="en-US" altLang="zh-CN" sz="2800" b="1" dirty="0">
                <a:solidFill>
                  <a:srgbClr val="FF0000"/>
                </a:solidFill>
                <a:latin typeface="Times New Roman" panose="02020603050405020304" pitchFamily="18" charset="0"/>
                <a:ea typeface="华文行楷" charset="0"/>
              </a:rPr>
              <a:t>(</a:t>
            </a:r>
            <a:r>
              <a:rPr lang="en-US" altLang="zh-CN" sz="2800" b="1" i="1" dirty="0">
                <a:solidFill>
                  <a:srgbClr val="FF0000"/>
                </a:solidFill>
                <a:latin typeface="Times New Roman" panose="02020603050405020304" pitchFamily="18" charset="0"/>
                <a:ea typeface="华文行楷" charset="0"/>
              </a:rPr>
              <a:t>C</a:t>
            </a:r>
            <a:r>
              <a:rPr lang="en-US" altLang="zh-CN" sz="2800" b="1" dirty="0">
                <a:solidFill>
                  <a:srgbClr val="FF0000"/>
                </a:solidFill>
                <a:latin typeface="Times New Roman" panose="02020603050405020304" pitchFamily="18" charset="0"/>
                <a:ea typeface="华文行楷" charset="0"/>
              </a:rPr>
              <a:t>, </a:t>
            </a:r>
            <a:r>
              <a:rPr lang="en-US" altLang="zh-CN" sz="2800" b="1" i="1" dirty="0">
                <a:solidFill>
                  <a:srgbClr val="FF0000"/>
                </a:solidFill>
                <a:latin typeface="Times New Roman" panose="02020603050405020304" pitchFamily="18" charset="0"/>
                <a:ea typeface="华文行楷" charset="0"/>
              </a:rPr>
              <a:t>D</a:t>
            </a:r>
            <a:r>
              <a:rPr lang="en-US" altLang="zh-CN" sz="2800" b="1" dirty="0">
                <a:solidFill>
                  <a:srgbClr val="FF0000"/>
                </a:solidFill>
                <a:latin typeface="Times New Roman" panose="02020603050405020304" pitchFamily="18" charset="0"/>
                <a:ea typeface="华文行楷" charset="0"/>
              </a:rPr>
              <a:t>)17</a:t>
            </a:r>
            <a:r>
              <a:rPr lang="en-US" altLang="zh-CN" sz="2800" b="1" dirty="0">
                <a:solidFill>
                  <a:srgbClr val="000000"/>
                </a:solidFill>
                <a:latin typeface="Times New Roman" panose="02020603050405020304" pitchFamily="18" charset="0"/>
                <a:ea typeface="华文行楷" charset="0"/>
              </a:rPr>
              <a:t>,</a:t>
            </a:r>
          </a:p>
          <a:p>
            <a:pPr eaLnBrk="0" fontAlgn="base" hangingPunct="0">
              <a:spcBef>
                <a:spcPct val="0"/>
              </a:spcBef>
              <a:spcAft>
                <a:spcPct val="0"/>
              </a:spcAft>
            </a:pPr>
            <a:r>
              <a:rPr lang="en-US" altLang="zh-CN" sz="2800" b="1" dirty="0">
                <a:solidFill>
                  <a:srgbClr val="000000"/>
                </a:solidFill>
                <a:latin typeface="Times New Roman" panose="02020603050405020304" pitchFamily="18" charset="0"/>
                <a:ea typeface="华文行楷" charset="0"/>
              </a:rPr>
              <a:t>(</a:t>
            </a:r>
            <a:r>
              <a:rPr lang="en-US" altLang="zh-CN" sz="2800" b="1" i="1" dirty="0">
                <a:solidFill>
                  <a:srgbClr val="000000"/>
                </a:solidFill>
                <a:latin typeface="Times New Roman" panose="02020603050405020304" pitchFamily="18" charset="0"/>
                <a:ea typeface="华文行楷" charset="0"/>
              </a:rPr>
              <a:t>F</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E</a:t>
            </a:r>
            <a:r>
              <a:rPr lang="en-US" altLang="zh-CN" sz="2800" b="1" dirty="0">
                <a:solidFill>
                  <a:srgbClr val="000000"/>
                </a:solidFill>
                <a:latin typeface="Times New Roman" panose="02020603050405020304" pitchFamily="18" charset="0"/>
                <a:ea typeface="华文行楷" charset="0"/>
              </a:rPr>
              <a:t>)26}</a:t>
            </a:r>
            <a:r>
              <a:rPr lang="en-US" altLang="zh-CN" sz="2800" dirty="0">
                <a:solidFill>
                  <a:srgbClr val="000000"/>
                </a:solidFill>
                <a:latin typeface="Times New Roman" panose="02020603050405020304" pitchFamily="18" charset="0"/>
                <a:ea typeface="华文行楷" charset="0"/>
              </a:rPr>
              <a:t> </a:t>
            </a:r>
          </a:p>
        </p:txBody>
      </p:sp>
      <p:sp>
        <p:nvSpPr>
          <p:cNvPr id="141" name="Freeform 22"/>
          <p:cNvSpPr>
            <a:spLocks noChangeArrowheads="1"/>
          </p:cNvSpPr>
          <p:nvPr/>
        </p:nvSpPr>
        <p:spPr bwMode="auto">
          <a:xfrm>
            <a:off x="3069110" y="4123315"/>
            <a:ext cx="1230313"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42" name="Freeform 19"/>
          <p:cNvSpPr>
            <a:spLocks noChangeArrowheads="1"/>
          </p:cNvSpPr>
          <p:nvPr/>
        </p:nvSpPr>
        <p:spPr bwMode="auto">
          <a:xfrm>
            <a:off x="3813648" y="4794827"/>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43" name="Text Box 3"/>
          <p:cNvSpPr txBox="1">
            <a:spLocks noChangeArrowheads="1"/>
          </p:cNvSpPr>
          <p:nvPr/>
        </p:nvSpPr>
        <p:spPr bwMode="auto">
          <a:xfrm>
            <a:off x="6920663" y="5406881"/>
            <a:ext cx="4403725" cy="954107"/>
          </a:xfrm>
          <a:prstGeom prst="rect">
            <a:avLst/>
          </a:prstGeom>
          <a:noFill/>
          <a:ln w="9525">
            <a:noFill/>
            <a:miter lim="800000"/>
          </a:ln>
        </p:spPr>
        <p:txBody>
          <a:bodyPr>
            <a:spAutoFit/>
          </a:bodyPr>
          <a:lstStyle/>
          <a:p>
            <a:pPr eaLnBrk="0" fontAlgn="base" hangingPunct="0">
              <a:spcBef>
                <a:spcPct val="50000"/>
              </a:spcBef>
              <a:spcAft>
                <a:spcPct val="0"/>
              </a:spcAft>
              <a:defRPr/>
            </a:pPr>
            <a:r>
              <a:rPr lang="en-US" altLang="zh-CN" sz="2800" b="1" dirty="0">
                <a:solidFill>
                  <a:srgbClr val="000000"/>
                </a:solidFill>
                <a:latin typeface="Times New Roman" panose="02020603050405020304" pitchFamily="18" charset="0"/>
                <a:ea typeface="华文行楷" pitchFamily="2" charset="-122"/>
              </a:rPr>
              <a:t>cost'={</a:t>
            </a: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A</a:t>
            </a:r>
            <a:r>
              <a:rPr lang="en-US" altLang="zh-CN"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B</a:t>
            </a:r>
            <a:r>
              <a:rPr lang="en-US" altLang="zh-CN" sz="2800" b="1" dirty="0">
                <a:solidFill>
                  <a:srgbClr val="000000"/>
                </a:solidFill>
                <a:latin typeface="Times New Roman" panose="02020603050405020304" pitchFamily="18" charset="0"/>
                <a:ea typeface="宋体" panose="02010600030101010101" pitchFamily="2" charset="-122"/>
              </a:rPr>
              <a:t>)34</a:t>
            </a:r>
            <a:r>
              <a:rPr lang="en-US" altLang="zh-CN" sz="2800" b="1" strike="sngStrike" dirty="0">
                <a:solidFill>
                  <a:srgbClr val="000000"/>
                </a:solidFill>
                <a:latin typeface="Times New Roman" panose="02020603050405020304" pitchFamily="18" charset="0"/>
                <a:ea typeface="宋体" panose="02010600030101010101" pitchFamily="2" charset="-122"/>
              </a:rPr>
              <a:t>,(</a:t>
            </a:r>
            <a:r>
              <a:rPr lang="en-US" altLang="zh-CN" sz="2800" b="1" i="1" strike="sngStrike" dirty="0">
                <a:solidFill>
                  <a:srgbClr val="000000"/>
                </a:solidFill>
                <a:latin typeface="Times New Roman" panose="02020603050405020304" pitchFamily="18" charset="0"/>
                <a:ea typeface="宋体" panose="02010600030101010101" pitchFamily="2" charset="-122"/>
              </a:rPr>
              <a:t>F</a:t>
            </a:r>
            <a:r>
              <a:rPr lang="en-US" altLang="zh-CN" sz="2800" b="1" strike="sngStrike" dirty="0">
                <a:solidFill>
                  <a:srgbClr val="000000"/>
                </a:solidFill>
                <a:latin typeface="Times New Roman" panose="02020603050405020304" pitchFamily="18" charset="0"/>
                <a:ea typeface="宋体" panose="02010600030101010101" pitchFamily="2" charset="-122"/>
              </a:rPr>
              <a:t>, </a:t>
            </a:r>
            <a:r>
              <a:rPr lang="en-US" altLang="zh-CN" sz="2800" b="1" i="1" strike="sngStrike" dirty="0">
                <a:solidFill>
                  <a:srgbClr val="000000"/>
                </a:solidFill>
                <a:latin typeface="Times New Roman" panose="02020603050405020304" pitchFamily="18" charset="0"/>
                <a:ea typeface="宋体" panose="02010600030101010101" pitchFamily="2" charset="-122"/>
              </a:rPr>
              <a:t>C</a:t>
            </a:r>
            <a:r>
              <a:rPr lang="en-US" altLang="zh-CN" sz="2800" b="1" strike="sngStrike" dirty="0">
                <a:solidFill>
                  <a:srgbClr val="000000"/>
                </a:solidFill>
                <a:latin typeface="Times New Roman" panose="02020603050405020304" pitchFamily="18" charset="0"/>
                <a:ea typeface="宋体" panose="02010600030101010101" pitchFamily="2" charset="-122"/>
              </a:rPr>
              <a:t>)25, </a:t>
            </a:r>
          </a:p>
          <a:p>
            <a:pPr eaLnBrk="0" fontAlgn="base" hangingPunct="0">
              <a:spcBef>
                <a:spcPct val="0"/>
              </a:spcBef>
              <a:spcAft>
                <a:spcPct val="0"/>
              </a:spcAft>
              <a:defRPr/>
            </a:pP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F</a:t>
            </a:r>
            <a:r>
              <a:rPr lang="en-US" altLang="zh-CN"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D</a:t>
            </a:r>
            <a:r>
              <a:rPr lang="en-US" altLang="zh-CN" sz="2800" b="1" dirty="0">
                <a:solidFill>
                  <a:srgbClr val="000000"/>
                </a:solidFill>
                <a:latin typeface="Times New Roman" panose="02020603050405020304" pitchFamily="18" charset="0"/>
                <a:ea typeface="宋体" panose="02010600030101010101" pitchFamily="2" charset="-122"/>
              </a:rPr>
              <a:t>)25,(</a:t>
            </a:r>
            <a:r>
              <a:rPr lang="en-US" altLang="zh-CN" sz="2800" b="1" i="1" dirty="0">
                <a:solidFill>
                  <a:srgbClr val="000000"/>
                </a:solidFill>
                <a:latin typeface="Times New Roman" panose="02020603050405020304" pitchFamily="18" charset="0"/>
                <a:ea typeface="宋体" panose="02010600030101010101" pitchFamily="2" charset="-122"/>
              </a:rPr>
              <a:t>F</a:t>
            </a:r>
            <a:r>
              <a:rPr lang="en-US" altLang="zh-CN"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E</a:t>
            </a:r>
            <a:r>
              <a:rPr lang="en-US" altLang="zh-CN" sz="2800" b="1" dirty="0">
                <a:solidFill>
                  <a:srgbClr val="000000"/>
                </a:solidFill>
                <a:latin typeface="Times New Roman" panose="02020603050405020304" pitchFamily="18" charset="0"/>
                <a:ea typeface="宋体" panose="02010600030101010101" pitchFamily="2" charset="-122"/>
              </a:rPr>
              <a:t>)26</a:t>
            </a:r>
            <a:r>
              <a:rPr lang="en-US" altLang="zh-CN" sz="2800" b="1" dirty="0">
                <a:solidFill>
                  <a:srgbClr val="000000"/>
                </a:solidFill>
                <a:latin typeface="Times New Roman" panose="02020603050405020304" pitchFamily="18" charset="0"/>
                <a:ea typeface="华文行楷" pitchFamily="2" charset="-122"/>
              </a:rPr>
              <a:t>} </a:t>
            </a:r>
          </a:p>
        </p:txBody>
      </p:sp>
      <p:sp>
        <p:nvSpPr>
          <p:cNvPr id="144" name="上箭头 143"/>
          <p:cNvSpPr>
            <a:spLocks noChangeArrowheads="1"/>
          </p:cNvSpPr>
          <p:nvPr/>
        </p:nvSpPr>
        <p:spPr bwMode="auto">
          <a:xfrm>
            <a:off x="8492010" y="5082165"/>
            <a:ext cx="190500" cy="407987"/>
          </a:xfrm>
          <a:prstGeom prst="upArrow">
            <a:avLst>
              <a:gd name="adj1" fmla="val 50000"/>
              <a:gd name="adj2" fmla="val 48187"/>
            </a:avLst>
          </a:prstGeom>
          <a:solidFill>
            <a:srgbClr val="FF0000"/>
          </a:solidFill>
          <a:ln w="6350">
            <a:solidFill>
              <a:srgbClr val="00FFFF"/>
            </a:solidFill>
            <a:round/>
          </a:ln>
        </p:spPr>
        <p:txBody>
          <a:bodyPr anchor="ctr">
            <a:sp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1" i="0" u="none" strike="noStrike" kern="0" cap="none" spc="0" normalizeH="0" baseline="0" noProof="0">
              <a:ln>
                <a:noFill/>
              </a:ln>
              <a:solidFill>
                <a:srgbClr val="800000"/>
              </a:solidFill>
              <a:effectLst/>
              <a:uLnTx/>
              <a:uFillTx/>
              <a:ea typeface="华文行楷" charset="0"/>
            </a:endParaRPr>
          </a:p>
        </p:txBody>
      </p:sp>
      <p:sp>
        <p:nvSpPr>
          <p:cNvPr id="145" name="直接连接符 144"/>
          <p:cNvSpPr>
            <a:spLocks noChangeShapeType="1"/>
          </p:cNvSpPr>
          <p:nvPr/>
        </p:nvSpPr>
        <p:spPr bwMode="auto">
          <a:xfrm>
            <a:off x="9409585" y="4613852"/>
            <a:ext cx="1233488" cy="0"/>
          </a:xfrm>
          <a:prstGeom prst="line">
            <a:avLst/>
          </a:prstGeom>
          <a:noFill/>
          <a:ln w="3175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146" name="Text Box 3"/>
          <p:cNvSpPr txBox="1">
            <a:spLocks noChangeArrowheads="1"/>
          </p:cNvSpPr>
          <p:nvPr/>
        </p:nvSpPr>
        <p:spPr bwMode="auto">
          <a:xfrm>
            <a:off x="2554760" y="1886527"/>
            <a:ext cx="331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lang="zh-CN" altLang="en-US" sz="2400" b="1" dirty="0">
                <a:solidFill>
                  <a:srgbClr val="800000"/>
                </a:solidFill>
                <a:latin typeface="宋体" panose="02010600030101010101" pitchFamily="2" charset="-122"/>
                <a:ea typeface="宋体" panose="02010600030101010101" pitchFamily="2" charset="-122"/>
                <a:cs typeface="宋体" panose="02010600030101010101" pitchFamily="2" charset="-122"/>
              </a:rPr>
              <a:t>最</a:t>
            </a:r>
            <a:r>
              <a:rPr lang="zh-CN" altLang="en-US" sz="2400" b="1">
                <a:solidFill>
                  <a:srgbClr val="800000"/>
                </a:solidFill>
                <a:latin typeface="宋体" panose="02010600030101010101" pitchFamily="2" charset="-122"/>
                <a:ea typeface="宋体" panose="02010600030101010101" pitchFamily="2" charset="-122"/>
                <a:cs typeface="宋体" panose="02010600030101010101" pitchFamily="2" charset="-122"/>
              </a:rPr>
              <a:t>小生成树举例</a:t>
            </a:r>
            <a:endParaRPr lang="zh-CN" altLang="en-US" sz="240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up)">
                                      <p:cBhvr>
                                        <p:cTn id="10" dur="500"/>
                                        <p:tgtEl>
                                          <p:spTgt spid="10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0">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4"/>
                                        </p:tgtEl>
                                        <p:attrNameLst>
                                          <p:attrName>style.visibility</p:attrName>
                                        </p:attrNameLst>
                                      </p:cBhvr>
                                      <p:to>
                                        <p:strVal val="visible"/>
                                      </p:to>
                                    </p:set>
                                    <p:animEffect transition="in" filter="wipe(down)">
                                      <p:cBhvr>
                                        <p:cTn id="28" dur="500"/>
                                        <p:tgtEl>
                                          <p:spTgt spid="14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3" grpId="0" animBg="1"/>
      <p:bldP spid="142" grpId="0" animBg="1"/>
      <p:bldP spid="14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Freeform 2"/>
          <p:cNvSpPr>
            <a:spLocks noChangeArrowheads="1"/>
          </p:cNvSpPr>
          <p:nvPr/>
        </p:nvSpPr>
        <p:spPr bwMode="auto">
          <a:xfrm>
            <a:off x="2658370" y="3016598"/>
            <a:ext cx="3419475" cy="3641725"/>
          </a:xfrm>
          <a:custGeom>
            <a:avLst/>
            <a:gdLst>
              <a:gd name="T0" fmla="*/ 0 w 2154"/>
              <a:gd name="T1" fmla="*/ 0 h 2294"/>
              <a:gd name="T2" fmla="*/ 630 w 2154"/>
              <a:gd name="T3" fmla="*/ 170 h 2294"/>
              <a:gd name="T4" fmla="*/ 1128 w 2154"/>
              <a:gd name="T5" fmla="*/ 341 h 2294"/>
              <a:gd name="T6" fmla="*/ 1570 w 2154"/>
              <a:gd name="T7" fmla="*/ 563 h 2294"/>
              <a:gd name="T8" fmla="*/ 1825 w 2154"/>
              <a:gd name="T9" fmla="*/ 810 h 2294"/>
              <a:gd name="T10" fmla="*/ 2040 w 2154"/>
              <a:gd name="T11" fmla="*/ 1091 h 2294"/>
              <a:gd name="T12" fmla="*/ 2141 w 2154"/>
              <a:gd name="T13" fmla="*/ 1449 h 2294"/>
              <a:gd name="T14" fmla="*/ 2103 w 2154"/>
              <a:gd name="T15" fmla="*/ 1795 h 2294"/>
              <a:gd name="T16" fmla="*/ 1834 w 2154"/>
              <a:gd name="T17" fmla="*/ 2092 h 2294"/>
              <a:gd name="T18" fmla="*/ 1411 w 2154"/>
              <a:gd name="T19" fmla="*/ 2236 h 2294"/>
              <a:gd name="T20" fmla="*/ 403 w 2154"/>
              <a:gd name="T21" fmla="*/ 2294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4" h="2294">
                <a:moveTo>
                  <a:pt x="0" y="0"/>
                </a:moveTo>
                <a:cubicBezTo>
                  <a:pt x="106" y="28"/>
                  <a:pt x="442" y="113"/>
                  <a:pt x="630" y="170"/>
                </a:cubicBezTo>
                <a:cubicBezTo>
                  <a:pt x="818" y="227"/>
                  <a:pt x="972" y="276"/>
                  <a:pt x="1128" y="341"/>
                </a:cubicBezTo>
                <a:cubicBezTo>
                  <a:pt x="1284" y="405"/>
                  <a:pt x="1455" y="484"/>
                  <a:pt x="1570" y="563"/>
                </a:cubicBezTo>
                <a:cubicBezTo>
                  <a:pt x="1686" y="641"/>
                  <a:pt x="1746" y="722"/>
                  <a:pt x="1825" y="810"/>
                </a:cubicBezTo>
                <a:cubicBezTo>
                  <a:pt x="1862" y="919"/>
                  <a:pt x="1978" y="991"/>
                  <a:pt x="2040" y="1091"/>
                </a:cubicBezTo>
                <a:cubicBezTo>
                  <a:pt x="2093" y="1197"/>
                  <a:pt x="2131" y="1332"/>
                  <a:pt x="2141" y="1449"/>
                </a:cubicBezTo>
                <a:cubicBezTo>
                  <a:pt x="2151" y="1566"/>
                  <a:pt x="2154" y="1688"/>
                  <a:pt x="2103" y="1795"/>
                </a:cubicBezTo>
                <a:cubicBezTo>
                  <a:pt x="2095" y="1888"/>
                  <a:pt x="1949" y="2018"/>
                  <a:pt x="1834" y="2092"/>
                </a:cubicBezTo>
                <a:cubicBezTo>
                  <a:pt x="1719" y="2166"/>
                  <a:pt x="1649" y="2202"/>
                  <a:pt x="1411" y="2236"/>
                </a:cubicBezTo>
                <a:cubicBezTo>
                  <a:pt x="1173" y="2270"/>
                  <a:pt x="613" y="2282"/>
                  <a:pt x="403" y="2294"/>
                </a:cubicBezTo>
              </a:path>
            </a:pathLst>
          </a:custGeom>
          <a:noFill/>
          <a:ln w="38100">
            <a:solidFill>
              <a:srgbClr val="6600FF"/>
            </a:solidFill>
            <a:prstDash val="dash"/>
            <a:round/>
          </a:ln>
          <a:extLst>
            <a:ext uri="{909E8E84-426E-40DD-AFC4-6F175D3DCCD1}">
              <a14:hiddenFill xmlns:a14="http://schemas.microsoft.com/office/drawing/2010/main">
                <a:solidFill>
                  <a:srgbClr val="FFFFFF"/>
                </a:solidFill>
              </a14:hiddenFill>
            </a:ext>
          </a:extLst>
        </p:spPr>
        <p:txBody>
          <a:bodyPr lIns="0" tIns="10800" rIns="0" bIns="10800"/>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7" name="Freeform 5"/>
          <p:cNvSpPr>
            <a:spLocks noChangeArrowheads="1"/>
          </p:cNvSpPr>
          <p:nvPr/>
        </p:nvSpPr>
        <p:spPr bwMode="auto">
          <a:xfrm>
            <a:off x="3010795" y="3110261"/>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8" name="Freeform 6"/>
          <p:cNvSpPr>
            <a:spLocks noChangeArrowheads="1"/>
          </p:cNvSpPr>
          <p:nvPr/>
        </p:nvSpPr>
        <p:spPr bwMode="auto">
          <a:xfrm>
            <a:off x="5473007" y="4275486"/>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9" name="Freeform 7"/>
          <p:cNvSpPr>
            <a:spLocks noChangeArrowheads="1"/>
          </p:cNvSpPr>
          <p:nvPr/>
        </p:nvSpPr>
        <p:spPr bwMode="auto">
          <a:xfrm>
            <a:off x="4607820" y="4718398"/>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 name="Freeform 8"/>
          <p:cNvSpPr>
            <a:spLocks noChangeArrowheads="1"/>
          </p:cNvSpPr>
          <p:nvPr/>
        </p:nvSpPr>
        <p:spPr bwMode="auto">
          <a:xfrm>
            <a:off x="3872807" y="5858223"/>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1" name="Freeform 9"/>
          <p:cNvSpPr>
            <a:spLocks noChangeArrowheads="1"/>
          </p:cNvSpPr>
          <p:nvPr/>
        </p:nvSpPr>
        <p:spPr bwMode="auto">
          <a:xfrm>
            <a:off x="2893320" y="4245323"/>
            <a:ext cx="630237" cy="1360488"/>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 name="Text Box 10"/>
          <p:cNvSpPr txBox="1">
            <a:spLocks noChangeArrowheads="1"/>
          </p:cNvSpPr>
          <p:nvPr/>
        </p:nvSpPr>
        <p:spPr bwMode="auto">
          <a:xfrm>
            <a:off x="4957070" y="4839048"/>
            <a:ext cx="4127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3" name="Text Box 11"/>
          <p:cNvSpPr txBox="1">
            <a:spLocks noChangeArrowheads="1"/>
          </p:cNvSpPr>
          <p:nvPr/>
        </p:nvSpPr>
        <p:spPr bwMode="auto">
          <a:xfrm>
            <a:off x="5382520" y="3022948"/>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12</a:t>
            </a:r>
          </a:p>
        </p:txBody>
      </p:sp>
      <p:sp>
        <p:nvSpPr>
          <p:cNvPr id="14" name="Text Box 12"/>
          <p:cNvSpPr txBox="1">
            <a:spLocks noChangeArrowheads="1"/>
          </p:cNvSpPr>
          <p:nvPr/>
        </p:nvSpPr>
        <p:spPr bwMode="auto">
          <a:xfrm>
            <a:off x="3407670" y="3051523"/>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34</a:t>
            </a:r>
          </a:p>
        </p:txBody>
      </p:sp>
      <p:sp>
        <p:nvSpPr>
          <p:cNvPr id="15" name="Text Box 13"/>
          <p:cNvSpPr txBox="1">
            <a:spLocks noChangeArrowheads="1"/>
          </p:cNvSpPr>
          <p:nvPr/>
        </p:nvSpPr>
        <p:spPr bwMode="auto">
          <a:xfrm>
            <a:off x="3626745" y="3832573"/>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19</a:t>
            </a:r>
          </a:p>
        </p:txBody>
      </p:sp>
      <p:sp>
        <p:nvSpPr>
          <p:cNvPr id="16" name="Text Box 14"/>
          <p:cNvSpPr txBox="1">
            <a:spLocks noChangeArrowheads="1"/>
          </p:cNvSpPr>
          <p:nvPr/>
        </p:nvSpPr>
        <p:spPr bwMode="auto">
          <a:xfrm>
            <a:off x="5076132" y="3834161"/>
            <a:ext cx="4111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26</a:t>
            </a:r>
          </a:p>
        </p:txBody>
      </p:sp>
      <p:sp>
        <p:nvSpPr>
          <p:cNvPr id="17" name="Text Box 15"/>
          <p:cNvSpPr txBox="1">
            <a:spLocks noChangeArrowheads="1"/>
          </p:cNvSpPr>
          <p:nvPr/>
        </p:nvSpPr>
        <p:spPr bwMode="auto">
          <a:xfrm>
            <a:off x="2752032" y="4750148"/>
            <a:ext cx="40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46</a:t>
            </a:r>
          </a:p>
        </p:txBody>
      </p:sp>
      <p:sp>
        <p:nvSpPr>
          <p:cNvPr id="18" name="Text Box 16"/>
          <p:cNvSpPr txBox="1">
            <a:spLocks noChangeArrowheads="1"/>
          </p:cNvSpPr>
          <p:nvPr/>
        </p:nvSpPr>
        <p:spPr bwMode="auto">
          <a:xfrm>
            <a:off x="5900045" y="4812061"/>
            <a:ext cx="406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38</a:t>
            </a:r>
          </a:p>
        </p:txBody>
      </p:sp>
      <p:sp>
        <p:nvSpPr>
          <p:cNvPr id="22" name="Text Box 17"/>
          <p:cNvSpPr txBox="1">
            <a:spLocks noChangeArrowheads="1"/>
          </p:cNvSpPr>
          <p:nvPr/>
        </p:nvSpPr>
        <p:spPr bwMode="auto">
          <a:xfrm>
            <a:off x="4344295" y="5929661"/>
            <a:ext cx="411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17</a:t>
            </a:r>
          </a:p>
        </p:txBody>
      </p:sp>
      <p:sp>
        <p:nvSpPr>
          <p:cNvPr id="23" name="Text Box 18"/>
          <p:cNvSpPr txBox="1">
            <a:spLocks noChangeArrowheads="1"/>
          </p:cNvSpPr>
          <p:nvPr/>
        </p:nvSpPr>
        <p:spPr bwMode="auto">
          <a:xfrm>
            <a:off x="3641032" y="4845398"/>
            <a:ext cx="4111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24" name="Freeform 19"/>
          <p:cNvSpPr>
            <a:spLocks noChangeArrowheads="1"/>
          </p:cNvSpPr>
          <p:nvPr/>
        </p:nvSpPr>
        <p:spPr bwMode="auto">
          <a:xfrm>
            <a:off x="3728345" y="4721573"/>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5" name="Freeform 20"/>
          <p:cNvSpPr>
            <a:spLocks noChangeArrowheads="1"/>
          </p:cNvSpPr>
          <p:nvPr/>
        </p:nvSpPr>
        <p:spPr bwMode="auto">
          <a:xfrm>
            <a:off x="4703070" y="4062761"/>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6" name="Freeform 21"/>
          <p:cNvSpPr>
            <a:spLocks noChangeArrowheads="1"/>
          </p:cNvSpPr>
          <p:nvPr/>
        </p:nvSpPr>
        <p:spPr bwMode="auto">
          <a:xfrm>
            <a:off x="4755457" y="3105498"/>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7" name="Freeform 22"/>
          <p:cNvSpPr>
            <a:spLocks noChangeArrowheads="1"/>
          </p:cNvSpPr>
          <p:nvPr/>
        </p:nvSpPr>
        <p:spPr bwMode="auto">
          <a:xfrm>
            <a:off x="3010795" y="4062761"/>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grpSp>
        <p:nvGrpSpPr>
          <p:cNvPr id="28" name="Group 23"/>
          <p:cNvGrpSpPr/>
          <p:nvPr/>
        </p:nvGrpSpPr>
        <p:grpSpPr bwMode="auto">
          <a:xfrm>
            <a:off x="2520257" y="3746848"/>
            <a:ext cx="530225" cy="595313"/>
            <a:chOff x="3721" y="3017"/>
            <a:chExt cx="334" cy="375"/>
          </a:xfrm>
        </p:grpSpPr>
        <p:sp>
          <p:nvSpPr>
            <p:cNvPr id="29" name="Oval 24"/>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0" name="Text Box 2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A</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1" name="Group 26"/>
          <p:cNvGrpSpPr/>
          <p:nvPr/>
        </p:nvGrpSpPr>
        <p:grpSpPr bwMode="auto">
          <a:xfrm>
            <a:off x="4255395" y="2787998"/>
            <a:ext cx="530225" cy="595313"/>
            <a:chOff x="3721" y="3017"/>
            <a:chExt cx="334" cy="375"/>
          </a:xfrm>
        </p:grpSpPr>
        <p:sp>
          <p:nvSpPr>
            <p:cNvPr id="32" name="Oval 27"/>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3" name="Text Box 2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B</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4" name="Group 29"/>
          <p:cNvGrpSpPr/>
          <p:nvPr/>
        </p:nvGrpSpPr>
        <p:grpSpPr bwMode="auto">
          <a:xfrm>
            <a:off x="5949257" y="3762723"/>
            <a:ext cx="530225" cy="595313"/>
            <a:chOff x="3721" y="3017"/>
            <a:chExt cx="334" cy="375"/>
          </a:xfrm>
        </p:grpSpPr>
        <p:sp>
          <p:nvSpPr>
            <p:cNvPr id="35" name="Oval 30"/>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7" name="Text Box 3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E</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8" name="Group 32"/>
          <p:cNvGrpSpPr/>
          <p:nvPr/>
        </p:nvGrpSpPr>
        <p:grpSpPr bwMode="auto">
          <a:xfrm>
            <a:off x="5096770" y="5607398"/>
            <a:ext cx="530225" cy="595313"/>
            <a:chOff x="3721" y="3017"/>
            <a:chExt cx="334" cy="375"/>
          </a:xfrm>
        </p:grpSpPr>
        <p:sp>
          <p:nvSpPr>
            <p:cNvPr id="39" name="Oval 33"/>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0" name="Text Box 3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D</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1" name="Group 35"/>
          <p:cNvGrpSpPr/>
          <p:nvPr/>
        </p:nvGrpSpPr>
        <p:grpSpPr bwMode="auto">
          <a:xfrm>
            <a:off x="3358457" y="5545486"/>
            <a:ext cx="530225" cy="595312"/>
            <a:chOff x="3721" y="3017"/>
            <a:chExt cx="334" cy="375"/>
          </a:xfrm>
        </p:grpSpPr>
        <p:sp>
          <p:nvSpPr>
            <p:cNvPr id="42" name="Oval 36"/>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3" name="Text Box 3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C</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4" name="Group 38"/>
          <p:cNvGrpSpPr/>
          <p:nvPr/>
        </p:nvGrpSpPr>
        <p:grpSpPr bwMode="auto">
          <a:xfrm>
            <a:off x="4228407" y="4205636"/>
            <a:ext cx="530225" cy="595312"/>
            <a:chOff x="3721" y="3017"/>
            <a:chExt cx="334" cy="375"/>
          </a:xfrm>
        </p:grpSpPr>
        <p:sp>
          <p:nvSpPr>
            <p:cNvPr id="45" name="Oval 39"/>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6" name="Text Box 40"/>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F</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sp>
        <p:nvSpPr>
          <p:cNvPr id="47" name="Text Box 41"/>
          <p:cNvSpPr txBox="1">
            <a:spLocks noChangeArrowheads="1"/>
          </p:cNvSpPr>
          <p:nvPr/>
        </p:nvSpPr>
        <p:spPr bwMode="auto">
          <a:xfrm>
            <a:off x="6835082" y="3046761"/>
            <a:ext cx="440372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zh-CN" altLang="en-US" sz="2800" b="1" dirty="0">
                <a:solidFill>
                  <a:srgbClr val="000000"/>
                </a:solidFill>
                <a:latin typeface="Times New Roman" panose="02020603050405020304" pitchFamily="18" charset="0"/>
                <a:ea typeface="华文隶书" charset="0"/>
              </a:rPr>
              <a:t>    </a:t>
            </a:r>
            <a:r>
              <a:rPr lang="en-US" altLang="zh-CN" sz="2800" b="1" dirty="0">
                <a:solidFill>
                  <a:srgbClr val="000000"/>
                </a:solidFill>
                <a:latin typeface="Times New Roman" panose="02020603050405020304" pitchFamily="18" charset="0"/>
                <a:ea typeface="华文隶书" charset="0"/>
              </a:rPr>
              <a:t>S={A, F, C, </a:t>
            </a:r>
            <a:r>
              <a:rPr lang="en-US" altLang="zh-CN" sz="2800" b="1" dirty="0">
                <a:solidFill>
                  <a:srgbClr val="FF0000"/>
                </a:solidFill>
                <a:latin typeface="Times New Roman" panose="02020603050405020304" pitchFamily="18" charset="0"/>
                <a:ea typeface="华文隶书" charset="0"/>
              </a:rPr>
              <a:t>D</a:t>
            </a:r>
            <a:r>
              <a:rPr lang="en-US" altLang="zh-CN" sz="2800" b="1" dirty="0">
                <a:solidFill>
                  <a:srgbClr val="000000"/>
                </a:solidFill>
                <a:latin typeface="Times New Roman" panose="02020603050405020304" pitchFamily="18" charset="0"/>
                <a:ea typeface="华文隶书" charset="0"/>
              </a:rPr>
              <a:t>} </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V-S={B, E}</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行楷" charset="0"/>
              </a:rPr>
              <a:t>cost={(</a:t>
            </a:r>
            <a:r>
              <a:rPr lang="en-US" altLang="zh-CN" sz="2800" b="1" i="1" dirty="0">
                <a:solidFill>
                  <a:srgbClr val="000000"/>
                </a:solidFill>
                <a:latin typeface="Times New Roman" panose="02020603050405020304" pitchFamily="18" charset="0"/>
                <a:ea typeface="华文行楷" charset="0"/>
              </a:rPr>
              <a:t>A</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B</a:t>
            </a:r>
            <a:r>
              <a:rPr lang="en-US" altLang="zh-CN" sz="2800" b="1" dirty="0">
                <a:solidFill>
                  <a:srgbClr val="000000"/>
                </a:solidFill>
                <a:latin typeface="Times New Roman" panose="02020603050405020304" pitchFamily="18" charset="0"/>
                <a:ea typeface="华文行楷" charset="0"/>
              </a:rPr>
              <a:t>)34, (</a:t>
            </a:r>
            <a:r>
              <a:rPr lang="en-US" altLang="zh-CN" sz="2800" b="1" i="1" dirty="0">
                <a:solidFill>
                  <a:srgbClr val="000000"/>
                </a:solidFill>
                <a:latin typeface="Times New Roman" panose="02020603050405020304" pitchFamily="18" charset="0"/>
                <a:ea typeface="华文行楷" charset="0"/>
              </a:rPr>
              <a:t>F</a:t>
            </a:r>
            <a:r>
              <a:rPr lang="en-US" altLang="zh-CN" sz="2800" b="1" dirty="0">
                <a:solidFill>
                  <a:srgbClr val="000000"/>
                </a:solidFill>
                <a:latin typeface="Times New Roman" panose="02020603050405020304" pitchFamily="18" charset="0"/>
                <a:ea typeface="华文行楷" charset="0"/>
              </a:rPr>
              <a:t>, </a:t>
            </a:r>
            <a:r>
              <a:rPr lang="en-US" altLang="zh-CN" sz="2800" b="1" i="1" dirty="0">
                <a:solidFill>
                  <a:srgbClr val="000000"/>
                </a:solidFill>
                <a:latin typeface="Times New Roman" panose="02020603050405020304" pitchFamily="18" charset="0"/>
                <a:ea typeface="华文行楷" charset="0"/>
              </a:rPr>
              <a:t>E</a:t>
            </a:r>
            <a:r>
              <a:rPr lang="en-US" altLang="zh-CN" sz="2800" b="1" dirty="0">
                <a:solidFill>
                  <a:srgbClr val="000000"/>
                </a:solidFill>
                <a:latin typeface="Times New Roman" panose="02020603050405020304" pitchFamily="18" charset="0"/>
                <a:ea typeface="华文行楷" charset="0"/>
              </a:rPr>
              <a:t>)26}</a:t>
            </a:r>
            <a:r>
              <a:rPr lang="en-US" altLang="zh-CN" sz="2800" dirty="0">
                <a:solidFill>
                  <a:srgbClr val="000000"/>
                </a:solidFill>
                <a:latin typeface="Times New Roman" panose="02020603050405020304" pitchFamily="18" charset="0"/>
                <a:ea typeface="华文行楷" charset="0"/>
              </a:rPr>
              <a:t> </a:t>
            </a:r>
          </a:p>
        </p:txBody>
      </p:sp>
      <p:sp>
        <p:nvSpPr>
          <p:cNvPr id="48" name="Freeform 22"/>
          <p:cNvSpPr>
            <a:spLocks noChangeArrowheads="1"/>
          </p:cNvSpPr>
          <p:nvPr/>
        </p:nvSpPr>
        <p:spPr bwMode="auto">
          <a:xfrm>
            <a:off x="2990157" y="4056411"/>
            <a:ext cx="1230313"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49" name="Freeform 19"/>
          <p:cNvSpPr>
            <a:spLocks noChangeArrowheads="1"/>
          </p:cNvSpPr>
          <p:nvPr/>
        </p:nvSpPr>
        <p:spPr bwMode="auto">
          <a:xfrm>
            <a:off x="3734695" y="4727923"/>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50" name="Freeform 8"/>
          <p:cNvSpPr>
            <a:spLocks noChangeArrowheads="1"/>
          </p:cNvSpPr>
          <p:nvPr/>
        </p:nvSpPr>
        <p:spPr bwMode="auto">
          <a:xfrm>
            <a:off x="3866457" y="5851873"/>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51" name="Text Box 3"/>
          <p:cNvSpPr txBox="1">
            <a:spLocks noChangeArrowheads="1"/>
          </p:cNvSpPr>
          <p:nvPr/>
        </p:nvSpPr>
        <p:spPr bwMode="auto">
          <a:xfrm>
            <a:off x="6841710" y="5173709"/>
            <a:ext cx="4403725" cy="954107"/>
          </a:xfrm>
          <a:prstGeom prst="rect">
            <a:avLst/>
          </a:prstGeom>
          <a:noFill/>
          <a:ln w="9525">
            <a:noFill/>
            <a:miter lim="800000"/>
          </a:ln>
        </p:spPr>
        <p:txBody>
          <a:bodyPr>
            <a:spAutoFit/>
          </a:bodyPr>
          <a:lstStyle/>
          <a:p>
            <a:pPr eaLnBrk="0" fontAlgn="base" hangingPunct="0">
              <a:spcBef>
                <a:spcPct val="50000"/>
              </a:spcBef>
              <a:spcAft>
                <a:spcPct val="0"/>
              </a:spcAft>
              <a:defRPr/>
            </a:pPr>
            <a:r>
              <a:rPr lang="en-US" altLang="zh-CN" sz="2800" b="1" dirty="0">
                <a:solidFill>
                  <a:srgbClr val="000000"/>
                </a:solidFill>
                <a:latin typeface="Times New Roman" panose="02020603050405020304" pitchFamily="18" charset="0"/>
                <a:ea typeface="华文行楷" pitchFamily="2" charset="-122"/>
              </a:rPr>
              <a:t>cost'={</a:t>
            </a: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华文行楷" pitchFamily="2" charset="-122"/>
              </a:rPr>
              <a:t>A</a:t>
            </a:r>
            <a:r>
              <a:rPr lang="en-US" altLang="zh-CN" sz="2800" b="1" dirty="0">
                <a:solidFill>
                  <a:srgbClr val="000000"/>
                </a:solidFill>
                <a:latin typeface="Times New Roman" panose="02020603050405020304" pitchFamily="18" charset="0"/>
                <a:ea typeface="华文行楷" pitchFamily="2" charset="-122"/>
              </a:rPr>
              <a:t>, </a:t>
            </a:r>
            <a:r>
              <a:rPr lang="en-US" altLang="zh-CN" sz="2800" b="1" i="1" dirty="0">
                <a:solidFill>
                  <a:srgbClr val="000000"/>
                </a:solidFill>
                <a:latin typeface="Times New Roman" panose="02020603050405020304" pitchFamily="18" charset="0"/>
                <a:ea typeface="华文行楷" pitchFamily="2" charset="-122"/>
              </a:rPr>
              <a:t>B</a:t>
            </a:r>
            <a:r>
              <a:rPr lang="en-US" altLang="zh-CN" sz="2800" b="1" dirty="0">
                <a:solidFill>
                  <a:srgbClr val="000000"/>
                </a:solidFill>
                <a:latin typeface="Times New Roman" panose="02020603050405020304" pitchFamily="18" charset="0"/>
                <a:ea typeface="华文行楷" pitchFamily="2" charset="-122"/>
              </a:rPr>
              <a:t>)34, </a:t>
            </a:r>
            <a:r>
              <a:rPr lang="en-US" altLang="zh-CN" sz="2800" b="1" strike="sngStrike" dirty="0">
                <a:solidFill>
                  <a:srgbClr val="000000"/>
                </a:solidFill>
                <a:latin typeface="Times New Roman" panose="02020603050405020304" pitchFamily="18" charset="0"/>
                <a:ea typeface="华文行楷" pitchFamily="2" charset="-122"/>
              </a:rPr>
              <a:t>(</a:t>
            </a:r>
            <a:r>
              <a:rPr lang="en-US" altLang="zh-CN" sz="2800" b="1" i="1" strike="sngStrike" dirty="0">
                <a:solidFill>
                  <a:srgbClr val="000000"/>
                </a:solidFill>
                <a:latin typeface="Times New Roman" panose="02020603050405020304" pitchFamily="18" charset="0"/>
                <a:ea typeface="华文行楷" pitchFamily="2" charset="-122"/>
              </a:rPr>
              <a:t>C</a:t>
            </a:r>
            <a:r>
              <a:rPr lang="en-US" altLang="zh-CN" sz="2800" b="1" strike="sngStrike" dirty="0">
                <a:solidFill>
                  <a:srgbClr val="000000"/>
                </a:solidFill>
                <a:latin typeface="Times New Roman" panose="02020603050405020304" pitchFamily="18" charset="0"/>
                <a:ea typeface="华文行楷" pitchFamily="2" charset="-122"/>
              </a:rPr>
              <a:t>, </a:t>
            </a:r>
            <a:r>
              <a:rPr lang="en-US" altLang="zh-CN" sz="2800" b="1" i="1" strike="sngStrike" dirty="0">
                <a:solidFill>
                  <a:srgbClr val="000000"/>
                </a:solidFill>
                <a:latin typeface="Times New Roman" panose="02020603050405020304" pitchFamily="18" charset="0"/>
                <a:ea typeface="华文行楷" pitchFamily="2" charset="-122"/>
              </a:rPr>
              <a:t>D</a:t>
            </a:r>
            <a:r>
              <a:rPr lang="en-US" altLang="zh-CN" sz="2800" b="1" strike="sngStrike" dirty="0">
                <a:solidFill>
                  <a:srgbClr val="000000"/>
                </a:solidFill>
                <a:latin typeface="Times New Roman" panose="02020603050405020304" pitchFamily="18" charset="0"/>
                <a:ea typeface="华文行楷" pitchFamily="2" charset="-122"/>
              </a:rPr>
              <a:t>)17,</a:t>
            </a:r>
          </a:p>
          <a:p>
            <a:pPr eaLnBrk="0" fontAlgn="base" hangingPunct="0">
              <a:spcBef>
                <a:spcPct val="0"/>
              </a:spcBef>
              <a:spcAft>
                <a:spcPct val="0"/>
              </a:spcAft>
              <a:defRPr/>
            </a:pPr>
            <a:r>
              <a:rPr lang="en-US" altLang="zh-CN" sz="2800" b="1" dirty="0">
                <a:solidFill>
                  <a:srgbClr val="000000"/>
                </a:solidFill>
                <a:latin typeface="Times New Roman" panose="02020603050405020304" pitchFamily="18" charset="0"/>
                <a:ea typeface="华文行楷" pitchFamily="2" charset="-122"/>
              </a:rPr>
              <a:t>(</a:t>
            </a:r>
            <a:r>
              <a:rPr lang="en-US" altLang="zh-CN" sz="2800" b="1" i="1" dirty="0">
                <a:solidFill>
                  <a:srgbClr val="000000"/>
                </a:solidFill>
                <a:latin typeface="Times New Roman" panose="02020603050405020304" pitchFamily="18" charset="0"/>
                <a:ea typeface="华文行楷" pitchFamily="2" charset="-122"/>
              </a:rPr>
              <a:t>F</a:t>
            </a:r>
            <a:r>
              <a:rPr lang="en-US" altLang="zh-CN" sz="2800" b="1" dirty="0">
                <a:solidFill>
                  <a:srgbClr val="000000"/>
                </a:solidFill>
                <a:latin typeface="Times New Roman" panose="02020603050405020304" pitchFamily="18" charset="0"/>
                <a:ea typeface="华文行楷" pitchFamily="2" charset="-122"/>
              </a:rPr>
              <a:t>, </a:t>
            </a:r>
            <a:r>
              <a:rPr lang="en-US" altLang="zh-CN" sz="2800" b="1" i="1" dirty="0">
                <a:solidFill>
                  <a:srgbClr val="000000"/>
                </a:solidFill>
                <a:latin typeface="Times New Roman" panose="02020603050405020304" pitchFamily="18" charset="0"/>
                <a:ea typeface="华文行楷" pitchFamily="2" charset="-122"/>
              </a:rPr>
              <a:t>E</a:t>
            </a:r>
            <a:r>
              <a:rPr lang="en-US" altLang="zh-CN" sz="2800" b="1" dirty="0">
                <a:solidFill>
                  <a:srgbClr val="000000"/>
                </a:solidFill>
                <a:latin typeface="Times New Roman" panose="02020603050405020304" pitchFamily="18" charset="0"/>
                <a:ea typeface="华文行楷" pitchFamily="2" charset="-122"/>
              </a:rPr>
              <a:t>)26} </a:t>
            </a:r>
          </a:p>
        </p:txBody>
      </p:sp>
      <p:sp>
        <p:nvSpPr>
          <p:cNvPr id="52" name="上箭头 51"/>
          <p:cNvSpPr>
            <a:spLocks noChangeArrowheads="1"/>
          </p:cNvSpPr>
          <p:nvPr/>
        </p:nvSpPr>
        <p:spPr bwMode="auto">
          <a:xfrm>
            <a:off x="8416232" y="4848573"/>
            <a:ext cx="185738" cy="411163"/>
          </a:xfrm>
          <a:prstGeom prst="upArrow">
            <a:avLst>
              <a:gd name="adj1" fmla="val 50000"/>
              <a:gd name="adj2" fmla="val 49808"/>
            </a:avLst>
          </a:prstGeom>
          <a:solidFill>
            <a:srgbClr val="FF0000"/>
          </a:solidFill>
          <a:ln w="6350">
            <a:solidFill>
              <a:srgbClr val="00FFFF"/>
            </a:solidFill>
            <a:round/>
          </a:ln>
        </p:spPr>
        <p:txBody>
          <a:bodyPr anchor="ctr">
            <a:sp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1" i="0" u="none" strike="noStrike" kern="0" cap="none" spc="0" normalizeH="0" baseline="0" noProof="0">
              <a:ln>
                <a:noFill/>
              </a:ln>
              <a:solidFill>
                <a:srgbClr val="800000"/>
              </a:solidFill>
              <a:effectLst/>
              <a:uLnTx/>
              <a:uFillTx/>
              <a:ea typeface="华文行楷" charset="0"/>
            </a:endParaRPr>
          </a:p>
        </p:txBody>
      </p:sp>
      <p:sp>
        <p:nvSpPr>
          <p:cNvPr id="53" name="直接连接符 52"/>
          <p:cNvSpPr>
            <a:spLocks noChangeShapeType="1"/>
          </p:cNvSpPr>
          <p:nvPr/>
        </p:nvSpPr>
        <p:spPr bwMode="auto">
          <a:xfrm>
            <a:off x="9319520" y="4797773"/>
            <a:ext cx="1233487" cy="0"/>
          </a:xfrm>
          <a:prstGeom prst="line">
            <a:avLst/>
          </a:prstGeom>
          <a:noFill/>
          <a:ln w="3175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54" name="Text Box 3"/>
          <p:cNvSpPr txBox="1">
            <a:spLocks noChangeArrowheads="1"/>
          </p:cNvSpPr>
          <p:nvPr/>
        </p:nvSpPr>
        <p:spPr bwMode="auto">
          <a:xfrm>
            <a:off x="2475807" y="1819623"/>
            <a:ext cx="331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lang="zh-CN" altLang="en-US" sz="2400" b="1" dirty="0">
                <a:solidFill>
                  <a:srgbClr val="800000"/>
                </a:solidFill>
                <a:latin typeface="宋体" panose="02010600030101010101" pitchFamily="2" charset="-122"/>
                <a:ea typeface="宋体" panose="02010600030101010101" pitchFamily="2" charset="-122"/>
                <a:cs typeface="宋体" panose="02010600030101010101" pitchFamily="2" charset="-122"/>
              </a:rPr>
              <a:t>最</a:t>
            </a:r>
            <a:r>
              <a:rPr lang="zh-CN" altLang="en-US" sz="2400" b="1">
                <a:solidFill>
                  <a:srgbClr val="800000"/>
                </a:solidFill>
                <a:latin typeface="宋体" panose="02010600030101010101" pitchFamily="2" charset="-122"/>
                <a:ea typeface="宋体" panose="02010600030101010101" pitchFamily="2" charset="-122"/>
                <a:cs typeface="宋体" panose="02010600030101010101" pitchFamily="2" charset="-122"/>
              </a:rPr>
              <a:t>小生成树举例</a:t>
            </a:r>
            <a:endParaRPr lang="zh-CN" altLang="en-US" sz="240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7">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down)">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 grpId="0" animBg="1"/>
      <p:bldP spid="50" grpId="0" animBg="1"/>
      <p:bldP spid="5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Freeform 2"/>
          <p:cNvSpPr>
            <a:spLocks noChangeArrowheads="1"/>
          </p:cNvSpPr>
          <p:nvPr/>
        </p:nvSpPr>
        <p:spPr bwMode="auto">
          <a:xfrm>
            <a:off x="2905433" y="3426403"/>
            <a:ext cx="4106863" cy="3116262"/>
          </a:xfrm>
          <a:custGeom>
            <a:avLst/>
            <a:gdLst>
              <a:gd name="T0" fmla="*/ 0 w 2587"/>
              <a:gd name="T1" fmla="*/ 123 h 1963"/>
              <a:gd name="T2" fmla="*/ 653 w 2587"/>
              <a:gd name="T3" fmla="*/ 61 h 1963"/>
              <a:gd name="T4" fmla="*/ 1171 w 2587"/>
              <a:gd name="T5" fmla="*/ 3 h 1963"/>
              <a:gd name="T6" fmla="*/ 1622 w 2587"/>
              <a:gd name="T7" fmla="*/ 41 h 1963"/>
              <a:gd name="T8" fmla="*/ 2218 w 2587"/>
              <a:gd name="T9" fmla="*/ 118 h 1963"/>
              <a:gd name="T10" fmla="*/ 2554 w 2587"/>
              <a:gd name="T11" fmla="*/ 397 h 1963"/>
              <a:gd name="T12" fmla="*/ 2496 w 2587"/>
              <a:gd name="T13" fmla="*/ 953 h 1963"/>
              <a:gd name="T14" fmla="*/ 2333 w 2587"/>
              <a:gd name="T15" fmla="*/ 1309 h 1963"/>
              <a:gd name="T16" fmla="*/ 1997 w 2587"/>
              <a:gd name="T17" fmla="*/ 1769 h 1963"/>
              <a:gd name="T18" fmla="*/ 1325 w 2587"/>
              <a:gd name="T19" fmla="*/ 1933 h 1963"/>
              <a:gd name="T20" fmla="*/ 432 w 2587"/>
              <a:gd name="T21" fmla="*/ 1952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7" h="1963">
                <a:moveTo>
                  <a:pt x="0" y="123"/>
                </a:moveTo>
                <a:cubicBezTo>
                  <a:pt x="109" y="113"/>
                  <a:pt x="458" y="81"/>
                  <a:pt x="653" y="61"/>
                </a:cubicBezTo>
                <a:cubicBezTo>
                  <a:pt x="848" y="41"/>
                  <a:pt x="1010" y="6"/>
                  <a:pt x="1171" y="3"/>
                </a:cubicBezTo>
                <a:cubicBezTo>
                  <a:pt x="1332" y="0"/>
                  <a:pt x="1448" y="22"/>
                  <a:pt x="1622" y="41"/>
                </a:cubicBezTo>
                <a:cubicBezTo>
                  <a:pt x="1796" y="60"/>
                  <a:pt x="2063" y="59"/>
                  <a:pt x="2218" y="118"/>
                </a:cubicBezTo>
                <a:cubicBezTo>
                  <a:pt x="2373" y="177"/>
                  <a:pt x="2508" y="258"/>
                  <a:pt x="2554" y="397"/>
                </a:cubicBezTo>
                <a:cubicBezTo>
                  <a:pt x="2587" y="500"/>
                  <a:pt x="2518" y="803"/>
                  <a:pt x="2496" y="953"/>
                </a:cubicBezTo>
                <a:cubicBezTo>
                  <a:pt x="2459" y="1105"/>
                  <a:pt x="2416" y="1173"/>
                  <a:pt x="2333" y="1309"/>
                </a:cubicBezTo>
                <a:cubicBezTo>
                  <a:pt x="2250" y="1445"/>
                  <a:pt x="2165" y="1665"/>
                  <a:pt x="1997" y="1769"/>
                </a:cubicBezTo>
                <a:cubicBezTo>
                  <a:pt x="1794" y="1867"/>
                  <a:pt x="1586" y="1903"/>
                  <a:pt x="1325" y="1933"/>
                </a:cubicBezTo>
                <a:cubicBezTo>
                  <a:pt x="1064" y="1963"/>
                  <a:pt x="618" y="1948"/>
                  <a:pt x="432" y="1952"/>
                </a:cubicBezTo>
              </a:path>
            </a:pathLst>
          </a:custGeom>
          <a:noFill/>
          <a:ln w="38100">
            <a:solidFill>
              <a:srgbClr val="6600FF"/>
            </a:solidFill>
            <a:prstDash val="dash"/>
            <a:round/>
          </a:ln>
          <a:extLst>
            <a:ext uri="{909E8E84-426E-40DD-AFC4-6F175D3DCCD1}">
              <a14:hiddenFill xmlns:a14="http://schemas.microsoft.com/office/drawing/2010/main">
                <a:solidFill>
                  <a:srgbClr val="FFFFFF"/>
                </a:solidFill>
              </a14:hiddenFill>
            </a:ext>
          </a:extLst>
        </p:spPr>
        <p:txBody>
          <a:bodyPr lIns="0" tIns="10800" rIns="0" bIns="10800"/>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7" name="Freeform 5"/>
          <p:cNvSpPr>
            <a:spLocks noChangeArrowheads="1"/>
          </p:cNvSpPr>
          <p:nvPr/>
        </p:nvSpPr>
        <p:spPr bwMode="auto">
          <a:xfrm>
            <a:off x="3364221" y="3159703"/>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8" name="Freeform 6"/>
          <p:cNvSpPr>
            <a:spLocks noChangeArrowheads="1"/>
          </p:cNvSpPr>
          <p:nvPr/>
        </p:nvSpPr>
        <p:spPr bwMode="auto">
          <a:xfrm>
            <a:off x="5826433" y="4324928"/>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9" name="Freeform 7"/>
          <p:cNvSpPr>
            <a:spLocks noChangeArrowheads="1"/>
          </p:cNvSpPr>
          <p:nvPr/>
        </p:nvSpPr>
        <p:spPr bwMode="auto">
          <a:xfrm>
            <a:off x="4961246" y="4767840"/>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0" name="Freeform 8"/>
          <p:cNvSpPr>
            <a:spLocks noChangeArrowheads="1"/>
          </p:cNvSpPr>
          <p:nvPr/>
        </p:nvSpPr>
        <p:spPr bwMode="auto">
          <a:xfrm>
            <a:off x="4226233" y="5907665"/>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1" name="Freeform 9"/>
          <p:cNvSpPr>
            <a:spLocks noChangeArrowheads="1"/>
          </p:cNvSpPr>
          <p:nvPr/>
        </p:nvSpPr>
        <p:spPr bwMode="auto">
          <a:xfrm>
            <a:off x="3261033" y="4310640"/>
            <a:ext cx="615950" cy="1344613"/>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 name="Text Box 10"/>
          <p:cNvSpPr txBox="1">
            <a:spLocks noChangeArrowheads="1"/>
          </p:cNvSpPr>
          <p:nvPr/>
        </p:nvSpPr>
        <p:spPr bwMode="auto">
          <a:xfrm>
            <a:off x="5310496" y="4888490"/>
            <a:ext cx="4127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3" name="Text Box 11"/>
          <p:cNvSpPr txBox="1">
            <a:spLocks noChangeArrowheads="1"/>
          </p:cNvSpPr>
          <p:nvPr/>
        </p:nvSpPr>
        <p:spPr bwMode="auto">
          <a:xfrm>
            <a:off x="5735946" y="3072390"/>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12</a:t>
            </a:r>
          </a:p>
        </p:txBody>
      </p:sp>
      <p:sp>
        <p:nvSpPr>
          <p:cNvPr id="14" name="Text Box 12"/>
          <p:cNvSpPr txBox="1">
            <a:spLocks noChangeArrowheads="1"/>
          </p:cNvSpPr>
          <p:nvPr/>
        </p:nvSpPr>
        <p:spPr bwMode="auto">
          <a:xfrm>
            <a:off x="3761096" y="3100965"/>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34</a:t>
            </a:r>
          </a:p>
        </p:txBody>
      </p:sp>
      <p:sp>
        <p:nvSpPr>
          <p:cNvPr id="15" name="Text Box 13"/>
          <p:cNvSpPr txBox="1">
            <a:spLocks noChangeArrowheads="1"/>
          </p:cNvSpPr>
          <p:nvPr/>
        </p:nvSpPr>
        <p:spPr bwMode="auto">
          <a:xfrm>
            <a:off x="3980171" y="3882015"/>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19</a:t>
            </a:r>
          </a:p>
        </p:txBody>
      </p:sp>
      <p:sp>
        <p:nvSpPr>
          <p:cNvPr id="16" name="Text Box 14"/>
          <p:cNvSpPr txBox="1">
            <a:spLocks noChangeArrowheads="1"/>
          </p:cNvSpPr>
          <p:nvPr/>
        </p:nvSpPr>
        <p:spPr bwMode="auto">
          <a:xfrm>
            <a:off x="5429558" y="3883603"/>
            <a:ext cx="4111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26</a:t>
            </a:r>
          </a:p>
        </p:txBody>
      </p:sp>
      <p:sp>
        <p:nvSpPr>
          <p:cNvPr id="17" name="Text Box 15"/>
          <p:cNvSpPr txBox="1">
            <a:spLocks noChangeArrowheads="1"/>
          </p:cNvSpPr>
          <p:nvPr/>
        </p:nvSpPr>
        <p:spPr bwMode="auto">
          <a:xfrm>
            <a:off x="3105458" y="4799590"/>
            <a:ext cx="40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46</a:t>
            </a:r>
          </a:p>
        </p:txBody>
      </p:sp>
      <p:sp>
        <p:nvSpPr>
          <p:cNvPr id="18" name="Text Box 16"/>
          <p:cNvSpPr txBox="1">
            <a:spLocks noChangeArrowheads="1"/>
          </p:cNvSpPr>
          <p:nvPr/>
        </p:nvSpPr>
        <p:spPr bwMode="auto">
          <a:xfrm>
            <a:off x="6253471" y="4861503"/>
            <a:ext cx="406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38</a:t>
            </a:r>
          </a:p>
        </p:txBody>
      </p:sp>
      <p:sp>
        <p:nvSpPr>
          <p:cNvPr id="22" name="Text Box 17"/>
          <p:cNvSpPr txBox="1">
            <a:spLocks noChangeArrowheads="1"/>
          </p:cNvSpPr>
          <p:nvPr/>
        </p:nvSpPr>
        <p:spPr bwMode="auto">
          <a:xfrm>
            <a:off x="4697721" y="5979103"/>
            <a:ext cx="411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17</a:t>
            </a:r>
          </a:p>
        </p:txBody>
      </p:sp>
      <p:sp>
        <p:nvSpPr>
          <p:cNvPr id="23" name="Text Box 18"/>
          <p:cNvSpPr txBox="1">
            <a:spLocks noChangeArrowheads="1"/>
          </p:cNvSpPr>
          <p:nvPr/>
        </p:nvSpPr>
        <p:spPr bwMode="auto">
          <a:xfrm>
            <a:off x="3994458" y="4894840"/>
            <a:ext cx="4111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24" name="Freeform 19"/>
          <p:cNvSpPr>
            <a:spLocks noChangeArrowheads="1"/>
          </p:cNvSpPr>
          <p:nvPr/>
        </p:nvSpPr>
        <p:spPr bwMode="auto">
          <a:xfrm>
            <a:off x="4081771" y="4771015"/>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5" name="Freeform 20"/>
          <p:cNvSpPr>
            <a:spLocks noChangeArrowheads="1"/>
          </p:cNvSpPr>
          <p:nvPr/>
        </p:nvSpPr>
        <p:spPr bwMode="auto">
          <a:xfrm>
            <a:off x="5056496" y="4112203"/>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6" name="Freeform 21"/>
          <p:cNvSpPr>
            <a:spLocks noChangeArrowheads="1"/>
          </p:cNvSpPr>
          <p:nvPr/>
        </p:nvSpPr>
        <p:spPr bwMode="auto">
          <a:xfrm>
            <a:off x="5108883" y="3154940"/>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27" name="Freeform 22"/>
          <p:cNvSpPr>
            <a:spLocks noChangeArrowheads="1"/>
          </p:cNvSpPr>
          <p:nvPr/>
        </p:nvSpPr>
        <p:spPr bwMode="auto">
          <a:xfrm>
            <a:off x="3364221" y="4112203"/>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grpSp>
        <p:nvGrpSpPr>
          <p:cNvPr id="28" name="Group 23"/>
          <p:cNvGrpSpPr/>
          <p:nvPr/>
        </p:nvGrpSpPr>
        <p:grpSpPr bwMode="auto">
          <a:xfrm>
            <a:off x="2873683" y="3796290"/>
            <a:ext cx="530225" cy="595313"/>
            <a:chOff x="3721" y="3017"/>
            <a:chExt cx="334" cy="375"/>
          </a:xfrm>
        </p:grpSpPr>
        <p:sp>
          <p:nvSpPr>
            <p:cNvPr id="29" name="Oval 24"/>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0" name="Text Box 2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A</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1" name="Group 26"/>
          <p:cNvGrpSpPr/>
          <p:nvPr/>
        </p:nvGrpSpPr>
        <p:grpSpPr bwMode="auto">
          <a:xfrm>
            <a:off x="4608821" y="2837440"/>
            <a:ext cx="530225" cy="595313"/>
            <a:chOff x="3721" y="3017"/>
            <a:chExt cx="334" cy="375"/>
          </a:xfrm>
        </p:grpSpPr>
        <p:sp>
          <p:nvSpPr>
            <p:cNvPr id="32" name="Oval 27"/>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3" name="Text Box 2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B</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4" name="Group 29"/>
          <p:cNvGrpSpPr/>
          <p:nvPr/>
        </p:nvGrpSpPr>
        <p:grpSpPr bwMode="auto">
          <a:xfrm>
            <a:off x="6302683" y="3812165"/>
            <a:ext cx="530225" cy="595313"/>
            <a:chOff x="3721" y="3017"/>
            <a:chExt cx="334" cy="375"/>
          </a:xfrm>
        </p:grpSpPr>
        <p:sp>
          <p:nvSpPr>
            <p:cNvPr id="35" name="Oval 30"/>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7" name="Text Box 3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E</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8" name="Group 32"/>
          <p:cNvGrpSpPr/>
          <p:nvPr/>
        </p:nvGrpSpPr>
        <p:grpSpPr bwMode="auto">
          <a:xfrm>
            <a:off x="5450196" y="5656840"/>
            <a:ext cx="530225" cy="595313"/>
            <a:chOff x="3721" y="3017"/>
            <a:chExt cx="334" cy="375"/>
          </a:xfrm>
        </p:grpSpPr>
        <p:sp>
          <p:nvSpPr>
            <p:cNvPr id="39" name="Oval 33"/>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0" name="Text Box 3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D</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1" name="Group 35"/>
          <p:cNvGrpSpPr/>
          <p:nvPr/>
        </p:nvGrpSpPr>
        <p:grpSpPr bwMode="auto">
          <a:xfrm>
            <a:off x="3711883" y="5594928"/>
            <a:ext cx="530225" cy="595312"/>
            <a:chOff x="3721" y="3017"/>
            <a:chExt cx="334" cy="375"/>
          </a:xfrm>
        </p:grpSpPr>
        <p:sp>
          <p:nvSpPr>
            <p:cNvPr id="42" name="Oval 36"/>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3" name="Text Box 3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C</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4" name="Group 38"/>
          <p:cNvGrpSpPr/>
          <p:nvPr/>
        </p:nvGrpSpPr>
        <p:grpSpPr bwMode="auto">
          <a:xfrm>
            <a:off x="4581833" y="4255078"/>
            <a:ext cx="530225" cy="595312"/>
            <a:chOff x="3721" y="3017"/>
            <a:chExt cx="334" cy="375"/>
          </a:xfrm>
        </p:grpSpPr>
        <p:sp>
          <p:nvSpPr>
            <p:cNvPr id="45" name="Oval 39"/>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6" name="Text Box 40"/>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F</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sp>
        <p:nvSpPr>
          <p:cNvPr id="47" name="Text Box 41"/>
          <p:cNvSpPr txBox="1">
            <a:spLocks noChangeArrowheads="1"/>
          </p:cNvSpPr>
          <p:nvPr/>
        </p:nvSpPr>
        <p:spPr bwMode="auto">
          <a:xfrm>
            <a:off x="7188508" y="3372428"/>
            <a:ext cx="440372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zh-CN" altLang="en-US" sz="2800" b="1" dirty="0">
                <a:solidFill>
                  <a:srgbClr val="000000"/>
                </a:solidFill>
                <a:latin typeface="Times New Roman" panose="02020603050405020304" pitchFamily="18" charset="0"/>
                <a:ea typeface="华文隶书" charset="0"/>
              </a:rPr>
              <a:t>    </a:t>
            </a:r>
            <a:r>
              <a:rPr lang="en-US" altLang="zh-CN" sz="2800" b="1" dirty="0">
                <a:solidFill>
                  <a:srgbClr val="000000"/>
                </a:solidFill>
                <a:latin typeface="Times New Roman" panose="02020603050405020304" pitchFamily="18" charset="0"/>
                <a:ea typeface="华文隶书" charset="0"/>
              </a:rPr>
              <a:t>S={A, F, C, D, </a:t>
            </a:r>
            <a:r>
              <a:rPr lang="en-US" altLang="zh-CN" sz="2800" b="1" dirty="0">
                <a:solidFill>
                  <a:srgbClr val="FF0000"/>
                </a:solidFill>
                <a:latin typeface="Times New Roman" panose="02020603050405020304" pitchFamily="18" charset="0"/>
                <a:ea typeface="华文隶书" charset="0"/>
              </a:rPr>
              <a:t>E</a:t>
            </a:r>
            <a:r>
              <a:rPr lang="en-US" altLang="zh-CN" sz="2800" b="1" dirty="0">
                <a:solidFill>
                  <a:srgbClr val="000000"/>
                </a:solidFill>
                <a:latin typeface="Times New Roman" panose="02020603050405020304" pitchFamily="18" charset="0"/>
                <a:ea typeface="华文隶书" charset="0"/>
              </a:rPr>
              <a:t>} </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V-S={B}</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行楷" charset="0"/>
              </a:rPr>
              <a:t>cost={</a:t>
            </a:r>
            <a:r>
              <a:rPr lang="en-US" altLang="zh-CN" sz="2800" b="1" dirty="0">
                <a:solidFill>
                  <a:srgbClr val="FF0000"/>
                </a:solidFill>
                <a:latin typeface="Times New Roman" panose="02020603050405020304" pitchFamily="18" charset="0"/>
                <a:ea typeface="华文行楷" charset="0"/>
              </a:rPr>
              <a:t>(</a:t>
            </a:r>
            <a:r>
              <a:rPr lang="en-US" altLang="zh-CN" sz="2800" b="1" i="1" dirty="0">
                <a:solidFill>
                  <a:srgbClr val="FF0000"/>
                </a:solidFill>
                <a:latin typeface="Times New Roman" panose="02020603050405020304" pitchFamily="18" charset="0"/>
                <a:ea typeface="华文行楷" charset="0"/>
              </a:rPr>
              <a:t>E</a:t>
            </a:r>
            <a:r>
              <a:rPr lang="en-US" altLang="zh-CN" sz="2800" b="1" dirty="0">
                <a:solidFill>
                  <a:srgbClr val="FF0000"/>
                </a:solidFill>
                <a:latin typeface="Times New Roman" panose="02020603050405020304" pitchFamily="18" charset="0"/>
                <a:ea typeface="华文行楷" charset="0"/>
              </a:rPr>
              <a:t>, </a:t>
            </a:r>
            <a:r>
              <a:rPr lang="en-US" altLang="zh-CN" sz="2800" b="1" i="1" dirty="0">
                <a:solidFill>
                  <a:srgbClr val="FF0000"/>
                </a:solidFill>
                <a:latin typeface="Times New Roman" panose="02020603050405020304" pitchFamily="18" charset="0"/>
                <a:ea typeface="华文行楷" charset="0"/>
              </a:rPr>
              <a:t>B</a:t>
            </a:r>
            <a:r>
              <a:rPr lang="en-US" altLang="zh-CN" sz="2800" b="1" dirty="0">
                <a:solidFill>
                  <a:srgbClr val="FF0000"/>
                </a:solidFill>
                <a:latin typeface="Times New Roman" panose="02020603050405020304" pitchFamily="18" charset="0"/>
                <a:ea typeface="华文行楷" charset="0"/>
              </a:rPr>
              <a:t>)12</a:t>
            </a:r>
            <a:r>
              <a:rPr lang="en-US" altLang="zh-CN" sz="2800" b="1" dirty="0">
                <a:solidFill>
                  <a:srgbClr val="000000"/>
                </a:solidFill>
                <a:latin typeface="Times New Roman" panose="02020603050405020304" pitchFamily="18" charset="0"/>
                <a:ea typeface="华文行楷" charset="0"/>
              </a:rPr>
              <a:t>}</a:t>
            </a:r>
            <a:r>
              <a:rPr lang="en-US" altLang="zh-CN" sz="2800" dirty="0">
                <a:solidFill>
                  <a:srgbClr val="000000"/>
                </a:solidFill>
                <a:latin typeface="Times New Roman" panose="02020603050405020304" pitchFamily="18" charset="0"/>
                <a:ea typeface="华文行楷" charset="0"/>
              </a:rPr>
              <a:t> </a:t>
            </a:r>
          </a:p>
        </p:txBody>
      </p:sp>
      <p:sp>
        <p:nvSpPr>
          <p:cNvPr id="48" name="Freeform 22"/>
          <p:cNvSpPr>
            <a:spLocks noChangeArrowheads="1"/>
          </p:cNvSpPr>
          <p:nvPr/>
        </p:nvSpPr>
        <p:spPr bwMode="auto">
          <a:xfrm>
            <a:off x="3343583" y="4105853"/>
            <a:ext cx="1230313"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49" name="Freeform 19"/>
          <p:cNvSpPr>
            <a:spLocks noChangeArrowheads="1"/>
          </p:cNvSpPr>
          <p:nvPr/>
        </p:nvSpPr>
        <p:spPr bwMode="auto">
          <a:xfrm>
            <a:off x="4088121" y="4777365"/>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50" name="Freeform 8"/>
          <p:cNvSpPr>
            <a:spLocks noChangeArrowheads="1"/>
          </p:cNvSpPr>
          <p:nvPr/>
        </p:nvSpPr>
        <p:spPr bwMode="auto">
          <a:xfrm>
            <a:off x="4219883" y="5901315"/>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51" name="Freeform 20"/>
          <p:cNvSpPr>
            <a:spLocks noChangeArrowheads="1"/>
          </p:cNvSpPr>
          <p:nvPr/>
        </p:nvSpPr>
        <p:spPr bwMode="auto">
          <a:xfrm>
            <a:off x="5062846" y="4105853"/>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52" name="直接连接符 51"/>
          <p:cNvSpPr>
            <a:spLocks noChangeShapeType="1"/>
          </p:cNvSpPr>
          <p:nvPr/>
        </p:nvSpPr>
        <p:spPr bwMode="auto">
          <a:xfrm>
            <a:off x="8253721" y="5123440"/>
            <a:ext cx="1233487" cy="0"/>
          </a:xfrm>
          <a:prstGeom prst="line">
            <a:avLst/>
          </a:prstGeom>
          <a:noFill/>
          <a:ln w="3175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53" name="Text Box 3"/>
          <p:cNvSpPr txBox="1">
            <a:spLocks noChangeArrowheads="1"/>
          </p:cNvSpPr>
          <p:nvPr/>
        </p:nvSpPr>
        <p:spPr bwMode="auto">
          <a:xfrm>
            <a:off x="2829233" y="1869065"/>
            <a:ext cx="331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lang="zh-CN" altLang="en-US" sz="2400" b="1" dirty="0">
                <a:solidFill>
                  <a:srgbClr val="800000"/>
                </a:solidFill>
                <a:latin typeface="宋体" panose="02010600030101010101" pitchFamily="2" charset="-122"/>
                <a:ea typeface="宋体" panose="02010600030101010101" pitchFamily="2" charset="-122"/>
                <a:cs typeface="宋体" panose="02010600030101010101" pitchFamily="2" charset="-122"/>
              </a:rPr>
              <a:t>最</a:t>
            </a:r>
            <a:r>
              <a:rPr lang="zh-CN" altLang="en-US" sz="2400" b="1">
                <a:solidFill>
                  <a:srgbClr val="800000"/>
                </a:solidFill>
                <a:latin typeface="宋体" panose="02010600030101010101" pitchFamily="2" charset="-122"/>
                <a:ea typeface="宋体" panose="02010600030101010101" pitchFamily="2" charset="-122"/>
                <a:cs typeface="宋体" panose="02010600030101010101" pitchFamily="2" charset="-122"/>
              </a:rPr>
              <a:t>小生成树举例</a:t>
            </a:r>
            <a:endParaRPr lang="zh-CN" altLang="en-US" sz="240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7">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 grpId="0" animBg="1"/>
      <p:bldP spid="5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Line 2"/>
          <p:cNvSpPr>
            <a:spLocks noChangeShapeType="1"/>
          </p:cNvSpPr>
          <p:nvPr/>
        </p:nvSpPr>
        <p:spPr bwMode="auto">
          <a:xfrm>
            <a:off x="3034186" y="4132840"/>
            <a:ext cx="1263650" cy="457200"/>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7" name="Line 3"/>
          <p:cNvSpPr>
            <a:spLocks noChangeShapeType="1"/>
          </p:cNvSpPr>
          <p:nvPr/>
        </p:nvSpPr>
        <p:spPr bwMode="auto">
          <a:xfrm flipH="1">
            <a:off x="3766023" y="4742440"/>
            <a:ext cx="639763" cy="94456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8" name="Line 4"/>
          <p:cNvSpPr>
            <a:spLocks noChangeShapeType="1"/>
          </p:cNvSpPr>
          <p:nvPr/>
        </p:nvSpPr>
        <p:spPr bwMode="auto">
          <a:xfrm>
            <a:off x="3872386" y="6002915"/>
            <a:ext cx="1263650" cy="0"/>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9" name="Line 5"/>
          <p:cNvSpPr>
            <a:spLocks noChangeShapeType="1"/>
          </p:cNvSpPr>
          <p:nvPr/>
        </p:nvSpPr>
        <p:spPr bwMode="auto">
          <a:xfrm flipV="1">
            <a:off x="4786786" y="4132840"/>
            <a:ext cx="1219200" cy="457200"/>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10" name="Line 6"/>
          <p:cNvSpPr>
            <a:spLocks noChangeShapeType="1"/>
          </p:cNvSpPr>
          <p:nvPr/>
        </p:nvSpPr>
        <p:spPr bwMode="auto">
          <a:xfrm>
            <a:off x="4802661" y="3170815"/>
            <a:ext cx="1295400" cy="776287"/>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00">
              <a:solidFill>
                <a:srgbClr val="000000"/>
              </a:solidFill>
              <a:ea typeface="华文隶书" charset="0"/>
            </a:endParaRPr>
          </a:p>
        </p:txBody>
      </p:sp>
      <p:sp>
        <p:nvSpPr>
          <p:cNvPr id="11" name="Freeform 9"/>
          <p:cNvSpPr>
            <a:spLocks noChangeArrowheads="1"/>
          </p:cNvSpPr>
          <p:nvPr/>
        </p:nvSpPr>
        <p:spPr bwMode="auto">
          <a:xfrm>
            <a:off x="3065936" y="3177165"/>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2" name="Freeform 10"/>
          <p:cNvSpPr>
            <a:spLocks noChangeArrowheads="1"/>
          </p:cNvSpPr>
          <p:nvPr/>
        </p:nvSpPr>
        <p:spPr bwMode="auto">
          <a:xfrm>
            <a:off x="5528148" y="4342390"/>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3" name="Freeform 11"/>
          <p:cNvSpPr>
            <a:spLocks noChangeArrowheads="1"/>
          </p:cNvSpPr>
          <p:nvPr/>
        </p:nvSpPr>
        <p:spPr bwMode="auto">
          <a:xfrm>
            <a:off x="4662961" y="4785302"/>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4" name="Freeform 12"/>
          <p:cNvSpPr>
            <a:spLocks noChangeArrowheads="1"/>
          </p:cNvSpPr>
          <p:nvPr/>
        </p:nvSpPr>
        <p:spPr bwMode="auto">
          <a:xfrm>
            <a:off x="2964336" y="4310640"/>
            <a:ext cx="614362" cy="1362075"/>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zh-CN" altLang="zh-CN" sz="1600" b="1">
              <a:solidFill>
                <a:srgbClr val="800000"/>
              </a:solidFill>
              <a:ea typeface="华文行楷" charset="0"/>
            </a:endParaRPr>
          </a:p>
        </p:txBody>
      </p:sp>
      <p:sp>
        <p:nvSpPr>
          <p:cNvPr id="15" name="Text Box 13"/>
          <p:cNvSpPr txBox="1">
            <a:spLocks noChangeArrowheads="1"/>
          </p:cNvSpPr>
          <p:nvPr/>
        </p:nvSpPr>
        <p:spPr bwMode="auto">
          <a:xfrm>
            <a:off x="5012211" y="4905952"/>
            <a:ext cx="4127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sp>
        <p:nvSpPr>
          <p:cNvPr id="16" name="Text Box 14"/>
          <p:cNvSpPr txBox="1">
            <a:spLocks noChangeArrowheads="1"/>
          </p:cNvSpPr>
          <p:nvPr/>
        </p:nvSpPr>
        <p:spPr bwMode="auto">
          <a:xfrm>
            <a:off x="5437661" y="3089852"/>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12</a:t>
            </a:r>
          </a:p>
        </p:txBody>
      </p:sp>
      <p:sp>
        <p:nvSpPr>
          <p:cNvPr id="17" name="Text Box 15"/>
          <p:cNvSpPr txBox="1">
            <a:spLocks noChangeArrowheads="1"/>
          </p:cNvSpPr>
          <p:nvPr/>
        </p:nvSpPr>
        <p:spPr bwMode="auto">
          <a:xfrm>
            <a:off x="3462811" y="3118427"/>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34</a:t>
            </a:r>
          </a:p>
        </p:txBody>
      </p:sp>
      <p:sp>
        <p:nvSpPr>
          <p:cNvPr id="18" name="Text Box 16"/>
          <p:cNvSpPr txBox="1">
            <a:spLocks noChangeArrowheads="1"/>
          </p:cNvSpPr>
          <p:nvPr/>
        </p:nvSpPr>
        <p:spPr bwMode="auto">
          <a:xfrm>
            <a:off x="3681886" y="3899477"/>
            <a:ext cx="412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19</a:t>
            </a:r>
          </a:p>
        </p:txBody>
      </p:sp>
      <p:sp>
        <p:nvSpPr>
          <p:cNvPr id="22" name="Text Box 17"/>
          <p:cNvSpPr txBox="1">
            <a:spLocks noChangeArrowheads="1"/>
          </p:cNvSpPr>
          <p:nvPr/>
        </p:nvSpPr>
        <p:spPr bwMode="auto">
          <a:xfrm>
            <a:off x="5131273" y="3901065"/>
            <a:ext cx="4111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26</a:t>
            </a:r>
          </a:p>
        </p:txBody>
      </p:sp>
      <p:sp>
        <p:nvSpPr>
          <p:cNvPr id="23" name="Text Box 18"/>
          <p:cNvSpPr txBox="1">
            <a:spLocks noChangeArrowheads="1"/>
          </p:cNvSpPr>
          <p:nvPr/>
        </p:nvSpPr>
        <p:spPr bwMode="auto">
          <a:xfrm>
            <a:off x="2807173" y="4817052"/>
            <a:ext cx="40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46</a:t>
            </a:r>
          </a:p>
        </p:txBody>
      </p:sp>
      <p:sp>
        <p:nvSpPr>
          <p:cNvPr id="24" name="Text Box 19"/>
          <p:cNvSpPr txBox="1">
            <a:spLocks noChangeArrowheads="1"/>
          </p:cNvSpPr>
          <p:nvPr/>
        </p:nvSpPr>
        <p:spPr bwMode="auto">
          <a:xfrm>
            <a:off x="5955186" y="4878965"/>
            <a:ext cx="406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38</a:t>
            </a:r>
          </a:p>
        </p:txBody>
      </p:sp>
      <p:sp>
        <p:nvSpPr>
          <p:cNvPr id="25" name="Text Box 20"/>
          <p:cNvSpPr txBox="1">
            <a:spLocks noChangeArrowheads="1"/>
          </p:cNvSpPr>
          <p:nvPr/>
        </p:nvSpPr>
        <p:spPr bwMode="auto">
          <a:xfrm>
            <a:off x="4399436" y="5996565"/>
            <a:ext cx="411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17</a:t>
            </a:r>
          </a:p>
        </p:txBody>
      </p:sp>
      <p:sp>
        <p:nvSpPr>
          <p:cNvPr id="26" name="Text Box 21"/>
          <p:cNvSpPr txBox="1">
            <a:spLocks noChangeArrowheads="1"/>
          </p:cNvSpPr>
          <p:nvPr/>
        </p:nvSpPr>
        <p:spPr bwMode="auto">
          <a:xfrm>
            <a:off x="3696173" y="4912302"/>
            <a:ext cx="4111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fontAlgn="base" hangingPunct="0">
              <a:spcBef>
                <a:spcPct val="0"/>
              </a:spcBef>
              <a:spcAft>
                <a:spcPct val="0"/>
              </a:spcAft>
            </a:pPr>
            <a:r>
              <a:rPr lang="en-US" altLang="zh-CN" sz="2800" b="1">
                <a:solidFill>
                  <a:srgbClr val="000000"/>
                </a:solidFill>
                <a:latin typeface="Times New Roman" panose="02020603050405020304" pitchFamily="18" charset="0"/>
                <a:ea typeface="华文隶书" charset="0"/>
              </a:rPr>
              <a:t>25</a:t>
            </a:r>
          </a:p>
        </p:txBody>
      </p:sp>
      <p:grpSp>
        <p:nvGrpSpPr>
          <p:cNvPr id="27" name="Group 22"/>
          <p:cNvGrpSpPr/>
          <p:nvPr/>
        </p:nvGrpSpPr>
        <p:grpSpPr bwMode="auto">
          <a:xfrm>
            <a:off x="2575398" y="3813752"/>
            <a:ext cx="530225" cy="595313"/>
            <a:chOff x="3721" y="3017"/>
            <a:chExt cx="334" cy="375"/>
          </a:xfrm>
        </p:grpSpPr>
        <p:sp>
          <p:nvSpPr>
            <p:cNvPr id="28" name="Oval 23"/>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29" name="Text Box 2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A</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0" name="Group 25"/>
          <p:cNvGrpSpPr/>
          <p:nvPr/>
        </p:nvGrpSpPr>
        <p:grpSpPr bwMode="auto">
          <a:xfrm>
            <a:off x="4310536" y="2854902"/>
            <a:ext cx="530225" cy="595313"/>
            <a:chOff x="3721" y="3017"/>
            <a:chExt cx="334" cy="375"/>
          </a:xfrm>
        </p:grpSpPr>
        <p:sp>
          <p:nvSpPr>
            <p:cNvPr id="31" name="Oval 26"/>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2" name="Text Box 2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B</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3" name="Group 28"/>
          <p:cNvGrpSpPr/>
          <p:nvPr/>
        </p:nvGrpSpPr>
        <p:grpSpPr bwMode="auto">
          <a:xfrm>
            <a:off x="6004398" y="3829627"/>
            <a:ext cx="530225" cy="595313"/>
            <a:chOff x="3721" y="3017"/>
            <a:chExt cx="334" cy="375"/>
          </a:xfrm>
        </p:grpSpPr>
        <p:sp>
          <p:nvSpPr>
            <p:cNvPr id="34" name="Oval 29"/>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5" name="Text Box 30"/>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E</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37" name="Group 31"/>
          <p:cNvGrpSpPr/>
          <p:nvPr/>
        </p:nvGrpSpPr>
        <p:grpSpPr bwMode="auto">
          <a:xfrm>
            <a:off x="5151911" y="5674302"/>
            <a:ext cx="530225" cy="595313"/>
            <a:chOff x="3721" y="3017"/>
            <a:chExt cx="334" cy="375"/>
          </a:xfrm>
        </p:grpSpPr>
        <p:sp>
          <p:nvSpPr>
            <p:cNvPr id="38" name="Oval 32"/>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39" name="Text Box 33"/>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D</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0" name="Group 34"/>
          <p:cNvGrpSpPr/>
          <p:nvPr/>
        </p:nvGrpSpPr>
        <p:grpSpPr bwMode="auto">
          <a:xfrm>
            <a:off x="3413598" y="5612390"/>
            <a:ext cx="530225" cy="595312"/>
            <a:chOff x="3721" y="3017"/>
            <a:chExt cx="334" cy="375"/>
          </a:xfrm>
        </p:grpSpPr>
        <p:sp>
          <p:nvSpPr>
            <p:cNvPr id="41" name="Oval 35"/>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2" name="Text Box 36"/>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C</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grpSp>
        <p:nvGrpSpPr>
          <p:cNvPr id="43" name="Group 37"/>
          <p:cNvGrpSpPr/>
          <p:nvPr/>
        </p:nvGrpSpPr>
        <p:grpSpPr bwMode="auto">
          <a:xfrm>
            <a:off x="4283548" y="4272540"/>
            <a:ext cx="530225" cy="595312"/>
            <a:chOff x="3721" y="3017"/>
            <a:chExt cx="334" cy="375"/>
          </a:xfrm>
        </p:grpSpPr>
        <p:sp>
          <p:nvSpPr>
            <p:cNvPr id="44" name="Oval 38"/>
            <p:cNvSpPr>
              <a:spLocks noChangeArrowheads="1"/>
            </p:cNvSpPr>
            <p:nvPr/>
          </p:nvSpPr>
          <p:spPr bwMode="auto">
            <a:xfrm>
              <a:off x="3721" y="3048"/>
              <a:ext cx="317" cy="317"/>
            </a:xfrm>
            <a:prstGeom prst="ellipse">
              <a:avLst/>
            </a:prstGeom>
            <a:gradFill rotWithShape="1">
              <a:gsLst>
                <a:gs pos="0">
                  <a:srgbClr val="FF0000"/>
                </a:gs>
                <a:gs pos="100000">
                  <a:srgbClr val="006A4E"/>
                </a:gs>
              </a:gsLst>
              <a:path path="rect">
                <a:fillToRect r="100000" b="100000"/>
              </a:path>
            </a:gradFill>
            <a:ln>
              <a:noFill/>
            </a:ln>
            <a:extLst>
              <a:ext uri="{91240B29-F687-4F45-9708-019B960494DF}">
                <a14:hiddenLine xmlns:a14="http://schemas.microsoft.com/office/drawing/2010/main" w="28575">
                  <a:solidFill>
                    <a:srgbClr val="000000"/>
                  </a:solidFill>
                  <a:round/>
                </a14:hiddenLine>
              </a:ext>
            </a:extLst>
          </p:spPr>
          <p:txBody>
            <a:bodyPr lIns="10800" tIns="28800" rIns="0" bIns="10800"/>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600" b="0" i="0" u="none" strike="noStrike" kern="0" cap="none" spc="0" normalizeH="0" baseline="0" noProof="0">
                <a:ln>
                  <a:noFill/>
                </a:ln>
                <a:solidFill>
                  <a:srgbClr val="FFFFFF"/>
                </a:solidFill>
                <a:effectLst/>
                <a:uLnTx/>
                <a:uFillTx/>
                <a:ea typeface="华文行楷" charset="0"/>
              </a:endParaRPr>
            </a:p>
          </p:txBody>
        </p:sp>
        <p:sp>
          <p:nvSpPr>
            <p:cNvPr id="45" name="Text Box 39"/>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p>
              <a:pPr marL="0" marR="0" lvl="0" indent="0" algn="just" defTabSz="914400" eaLnBrk="0" fontAlgn="base" latinLnBrk="0" hangingPunct="0">
                <a:lnSpc>
                  <a:spcPct val="100000"/>
                </a:lnSpc>
                <a:spcBef>
                  <a:spcPct val="0"/>
                </a:spcBef>
                <a:spcAft>
                  <a:spcPct val="0"/>
                </a:spcAft>
                <a:buClrTx/>
                <a:buSzTx/>
                <a:buFontTx/>
                <a:buNone/>
                <a:defRPr/>
              </a:pPr>
              <a:r>
                <a:rPr kumimoji="0" lang="en-US" altLang="zh-CN" sz="2800" b="1" i="1" u="none" strike="noStrike" kern="0" cap="none" spc="0" normalizeH="0" baseline="0" noProof="0">
                  <a:ln>
                    <a:noFill/>
                  </a:ln>
                  <a:solidFill>
                    <a:srgbClr val="FFFFFF"/>
                  </a:solidFill>
                  <a:effectLst/>
                  <a:uLnTx/>
                  <a:uFillTx/>
                  <a:latin typeface="Times New Roman" panose="02020603050405020304" pitchFamily="18" charset="0"/>
                  <a:ea typeface="华文隶书" charset="0"/>
                </a:rPr>
                <a:t>F</a:t>
              </a:r>
              <a:endParaRPr kumimoji="0"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华文隶书" charset="0"/>
              </a:endParaRPr>
            </a:p>
          </p:txBody>
        </p:sp>
      </p:grpSp>
      <p:sp>
        <p:nvSpPr>
          <p:cNvPr id="46" name="Text Box 40"/>
          <p:cNvSpPr txBox="1">
            <a:spLocks noChangeArrowheads="1"/>
          </p:cNvSpPr>
          <p:nvPr/>
        </p:nvSpPr>
        <p:spPr bwMode="auto">
          <a:xfrm>
            <a:off x="6890223" y="3389890"/>
            <a:ext cx="440372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zh-CN" altLang="en-US" sz="2800" b="1" dirty="0">
                <a:solidFill>
                  <a:srgbClr val="000000"/>
                </a:solidFill>
                <a:latin typeface="Times New Roman" panose="02020603050405020304" pitchFamily="18" charset="0"/>
                <a:ea typeface="华文隶书" charset="0"/>
              </a:rPr>
              <a:t>    </a:t>
            </a:r>
            <a:r>
              <a:rPr lang="en-US" altLang="zh-CN" sz="2800" b="1" dirty="0">
                <a:solidFill>
                  <a:srgbClr val="000000"/>
                </a:solidFill>
                <a:latin typeface="Times New Roman" panose="02020603050405020304" pitchFamily="18" charset="0"/>
                <a:ea typeface="华文隶书" charset="0"/>
              </a:rPr>
              <a:t>S={A, F, C, D, E, </a:t>
            </a:r>
            <a:r>
              <a:rPr lang="en-US" altLang="zh-CN" sz="2800" b="1" dirty="0">
                <a:solidFill>
                  <a:srgbClr val="FF0000"/>
                </a:solidFill>
                <a:latin typeface="Times New Roman" panose="02020603050405020304" pitchFamily="18" charset="0"/>
                <a:ea typeface="华文隶书" charset="0"/>
              </a:rPr>
              <a:t>B</a:t>
            </a:r>
            <a:r>
              <a:rPr lang="en-US" altLang="zh-CN" sz="2800" b="1" dirty="0">
                <a:solidFill>
                  <a:srgbClr val="000000"/>
                </a:solidFill>
                <a:latin typeface="Times New Roman" panose="02020603050405020304" pitchFamily="18" charset="0"/>
                <a:ea typeface="华文隶书" charset="0"/>
              </a:rPr>
              <a:t>} </a:t>
            </a:r>
          </a:p>
          <a:p>
            <a:pPr eaLnBrk="0" fontAlgn="base" hangingPunct="0">
              <a:spcBef>
                <a:spcPct val="50000"/>
              </a:spcBef>
              <a:spcAft>
                <a:spcPct val="0"/>
              </a:spcAft>
            </a:pPr>
            <a:r>
              <a:rPr lang="en-US" altLang="zh-CN" sz="2800" b="1" dirty="0">
                <a:solidFill>
                  <a:srgbClr val="000000"/>
                </a:solidFill>
                <a:latin typeface="Times New Roman" panose="02020603050405020304" pitchFamily="18" charset="0"/>
                <a:ea typeface="华文隶书" charset="0"/>
              </a:rPr>
              <a:t>V-S={ }</a:t>
            </a:r>
          </a:p>
        </p:txBody>
      </p:sp>
      <p:sp>
        <p:nvSpPr>
          <p:cNvPr id="47" name="Text Box 3"/>
          <p:cNvSpPr txBox="1">
            <a:spLocks noChangeArrowheads="1"/>
          </p:cNvSpPr>
          <p:nvPr/>
        </p:nvSpPr>
        <p:spPr bwMode="auto">
          <a:xfrm>
            <a:off x="2530948" y="1886527"/>
            <a:ext cx="331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lang="zh-CN" altLang="en-US" sz="2400" b="1" dirty="0">
                <a:solidFill>
                  <a:srgbClr val="800000"/>
                </a:solidFill>
                <a:latin typeface="宋体" panose="02010600030101010101" pitchFamily="2" charset="-122"/>
                <a:ea typeface="宋体" panose="02010600030101010101" pitchFamily="2" charset="-122"/>
                <a:cs typeface="宋体" panose="02010600030101010101" pitchFamily="2" charset="-122"/>
              </a:rPr>
              <a:t>最</a:t>
            </a:r>
            <a:r>
              <a:rPr lang="zh-CN" altLang="en-US" sz="2400" b="1">
                <a:solidFill>
                  <a:srgbClr val="800000"/>
                </a:solidFill>
                <a:latin typeface="宋体" panose="02010600030101010101" pitchFamily="2" charset="-122"/>
                <a:ea typeface="宋体" panose="02010600030101010101" pitchFamily="2" charset="-122"/>
                <a:cs typeface="宋体" panose="02010600030101010101" pitchFamily="2" charset="-122"/>
              </a:rPr>
              <a:t>小生成树举例</a:t>
            </a:r>
            <a:endParaRPr lang="zh-CN" altLang="en-US" sz="240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Rectangle 3"/>
          <p:cNvSpPr txBox="1">
            <a:spLocks noChangeArrowheads="1"/>
          </p:cNvSpPr>
          <p:nvPr/>
        </p:nvSpPr>
        <p:spPr bwMode="auto">
          <a:xfrm>
            <a:off x="1332807" y="2095240"/>
            <a:ext cx="9526385" cy="359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lvl="0">
              <a:spcBef>
                <a:spcPct val="0"/>
              </a:spcBef>
              <a:buClr>
                <a:srgbClr val="000000"/>
              </a:buClr>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基于上述的求解过程，对于</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Prim</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算法，可设置</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个数组</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closest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4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lowcost</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spcBef>
                <a:spcPct val="0"/>
              </a:spcBef>
              <a:buClr>
                <a:srgbClr val="000000"/>
              </a:buClr>
              <a:defRPr/>
            </a:pP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）数组 </a:t>
            </a:r>
            <a:r>
              <a:rPr lang="en-US" altLang="zh-CN" b="0"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lowcost</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：保存最短边的权值；</a:t>
            </a:r>
            <a:endPar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spcBef>
                <a:spcPct val="0"/>
              </a:spcBef>
              <a:buClr>
                <a:srgbClr val="000000"/>
              </a:buClr>
              <a:defRPr/>
            </a:pP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）数组 </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closest</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：保存最短边的邻接点（</a:t>
            </a:r>
            <a:r>
              <a:rPr lang="zh-CN" altLang="en-US"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属于集合</a:t>
            </a:r>
            <a:r>
              <a:rPr lang="en-US" altLang="zh-CN"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None/>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Prim</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算法执行过程中，先从</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V-S</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中找到</a:t>
            </a:r>
            <a:r>
              <a:rPr kumimoji="0" lang="en-US" altLang="zh-CN" sz="24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lowcost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值最小的顶点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，然后根据数组</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closest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选取边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closest[j])</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，最后将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添加到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中，并更新与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相邻的顶点的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closest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和 </a:t>
            </a:r>
            <a:r>
              <a:rPr kumimoji="0" lang="en-US" altLang="zh-CN" sz="24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lowcost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值。</a:t>
            </a:r>
          </a:p>
          <a:p>
            <a:pPr marL="0" marR="0" lvl="0" indent="633730" algn="l" defTabSz="914400" rtl="0" eaLnBrk="0" fontAlgn="base" latinLnBrk="0" hangingPunct="0">
              <a:lnSpc>
                <a:spcPct val="110000"/>
              </a:lnSpc>
              <a:spcBef>
                <a:spcPct val="0"/>
              </a:spcBef>
              <a:spcAft>
                <a:spcPct val="0"/>
              </a:spcAft>
              <a:buClr>
                <a:srgbClr val="000000"/>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down)">
                                      <p:cBhvr>
                                        <p:cTn id="15" dur="500"/>
                                        <p:tgtEl>
                                          <p:spTgt spid="6">
                                            <p:txEl>
                                              <p:pRg st="1" end="1"/>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down)">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8"/>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5182937" y="705031"/>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付款问题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8" name="内容占位符 2"/>
          <p:cNvSpPr txBox="1">
            <a:spLocks noChangeArrowheads="1"/>
          </p:cNvSpPr>
          <p:nvPr/>
        </p:nvSpPr>
        <p:spPr>
          <a:xfrm>
            <a:off x="1159667" y="1944114"/>
            <a:ext cx="10046403" cy="840119"/>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ct val="0"/>
              </a:spcBef>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假设有面值为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元、</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元、</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元、</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角、</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角、</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角的纸币，需要找给顾客</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元</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角现金，怎么才能使找的纸币张数最少？</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6"/>
          <p:cNvSpPr txBox="1">
            <a:spLocks noChangeArrowheads="1"/>
          </p:cNvSpPr>
          <p:nvPr/>
        </p:nvSpPr>
        <p:spPr bwMode="auto">
          <a:xfrm>
            <a:off x="1437264" y="2784233"/>
            <a:ext cx="10046403" cy="224676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ts val="2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lnSpc>
                <a:spcPct val="110000"/>
              </a:lnSpc>
              <a:spcBef>
                <a:spcPts val="2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nSpc>
                <a:spcPct val="110000"/>
              </a:lnSpc>
              <a:spcBef>
                <a:spcPts val="2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nSpc>
                <a:spcPct val="110000"/>
              </a:lnSpc>
              <a:spcBef>
                <a:spcPts val="2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nSpc>
                <a:spcPct val="110000"/>
              </a:lnSpc>
              <a:spcBef>
                <a:spcPts val="2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一种简单可行的方法：</a:t>
            </a:r>
          </a:p>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2" charset="2"/>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先取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2.0    2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张     价值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2.0+2.0=4.0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余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4.6-4.0=0.6</a:t>
            </a:r>
          </a:p>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2" charset="2"/>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不取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1.0    0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张     因为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1.0&gt;0.6</a:t>
            </a:r>
          </a:p>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2" charset="2"/>
              </a:rPr>
              <a:t>再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0.5    1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张     价值</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0.5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余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0.6-0.5=0.1   </a:t>
            </a:r>
          </a:p>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2" charset="2"/>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再取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0.1    1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张     价值</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余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0.1-0.1=0</a:t>
            </a:r>
          </a:p>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2" charset="2"/>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找零完毕。</a:t>
            </a:r>
          </a:p>
          <a:p>
            <a:pPr eaLnBrk="1" hangingPunct="1">
              <a:lnSpc>
                <a:spcPct val="100000"/>
              </a:lnSpc>
              <a:spcBef>
                <a:spcPct val="0"/>
              </a:spcBef>
              <a:buClrTx/>
              <a:buFont typeface="Arial" panose="020B0604020202020204" pitchFamily="34" charset="0"/>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因此，当前选择下的最优解</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2, 0, 1, 1 }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，共需最少的纸币数为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张。</a:t>
            </a:r>
          </a:p>
        </p:txBody>
      </p:sp>
      <p:sp>
        <p:nvSpPr>
          <p:cNvPr id="10" name="矩形 9"/>
          <p:cNvSpPr>
            <a:spLocks noChangeArrowheads="1"/>
          </p:cNvSpPr>
          <p:nvPr/>
        </p:nvSpPr>
        <p:spPr bwMode="auto">
          <a:xfrm>
            <a:off x="1375959" y="5253201"/>
            <a:ext cx="10107708" cy="1015663"/>
          </a:xfrm>
          <a:prstGeom prst="rect">
            <a:avLst/>
          </a:prstGeom>
          <a:solidFill>
            <a:schemeClr val="bg1"/>
          </a:solidFill>
          <a:ln>
            <a:solidFill>
              <a:schemeClr val="accent2"/>
            </a:solidFill>
          </a:ln>
        </p:spPr>
        <p:txBody>
          <a:bodyPr wrap="square">
            <a:spAutoFit/>
          </a:bodyPr>
          <a:lstStyle>
            <a:lvl1pPr>
              <a:lnSpc>
                <a:spcPct val="110000"/>
              </a:lnSpc>
              <a:spcBef>
                <a:spcPts val="2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lnSpc>
                <a:spcPct val="110000"/>
              </a:lnSpc>
              <a:spcBef>
                <a:spcPts val="2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nSpc>
                <a:spcPct val="110000"/>
              </a:lnSpc>
              <a:spcBef>
                <a:spcPts val="2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nSpc>
                <a:spcPct val="110000"/>
              </a:lnSpc>
              <a:spcBef>
                <a:spcPts val="2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nSpc>
                <a:spcPct val="110000"/>
              </a:lnSpc>
              <a:spcBef>
                <a:spcPts val="2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None/>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总结：在找零钱问题中，为使付出的纸币张数最少，</a:t>
            </a: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每次选择面值最大的纸币</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，从而使付出的钱</a:t>
            </a: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最快地满足支付要求（约束方程）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，并尽可能</a:t>
            </a: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使付出的纸币张数增加最慢（目标函数）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，这利用的就是贪婪的思想。</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p:bldP spid="9" grpId="0" bldLvl="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6189144"/>
            <a:chOff x="4266663" y="858985"/>
            <a:chExt cx="2321170" cy="5696264"/>
          </a:xfrm>
        </p:grpSpPr>
        <p:sp>
          <p:nvSpPr>
            <p:cNvPr id="20" name="矩形 19"/>
            <p:cNvSpPr/>
            <p:nvPr/>
          </p:nvSpPr>
          <p:spPr>
            <a:xfrm>
              <a:off x="4266663" y="1543924"/>
              <a:ext cx="2321170" cy="5011325"/>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grpSp>
        <p:nvGrpSpPr>
          <p:cNvPr id="6" name="Group 2"/>
          <p:cNvGrpSpPr/>
          <p:nvPr/>
        </p:nvGrpSpPr>
        <p:grpSpPr bwMode="auto">
          <a:xfrm>
            <a:off x="2734006" y="1506630"/>
            <a:ext cx="993775" cy="749300"/>
            <a:chOff x="0" y="0"/>
            <a:chExt cx="395" cy="480"/>
          </a:xfrm>
        </p:grpSpPr>
        <p:sp>
          <p:nvSpPr>
            <p:cNvPr id="7" name="Rectangle 3"/>
            <p:cNvSpPr>
              <a:spLocks noChangeArrowheads="1"/>
            </p:cNvSpPr>
            <p:nvPr/>
          </p:nvSpPr>
          <p:spPr bwMode="auto">
            <a:xfrm>
              <a:off x="11" y="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lnSpc>
                  <a:spcPct val="150000"/>
                </a:lnSpc>
              </a:pPr>
              <a:r>
                <a:rPr lang="en-US" altLang="zh-CN" sz="1600" b="1">
                  <a:latin typeface="Times New Roman" panose="02020603050405020304" pitchFamily="18" charset="0"/>
                </a:rPr>
                <a:t>       i</a:t>
              </a:r>
            </a:p>
            <a:p>
              <a:pPr eaLnBrk="0" hangingPunct="0">
                <a:lnSpc>
                  <a:spcPct val="150000"/>
                </a:lnSpc>
              </a:pPr>
              <a:r>
                <a:rPr lang="en-US" altLang="zh-CN" sz="1400" b="1">
                  <a:latin typeface="Times New Roman" panose="02020603050405020304" pitchFamily="18" charset="0"/>
                </a:rPr>
                <a:t>  </a:t>
              </a:r>
              <a:r>
                <a:rPr lang="zh-CN" altLang="en-US" sz="1400" b="1">
                  <a:latin typeface="Times New Roman" panose="02020603050405020304" pitchFamily="18" charset="0"/>
                </a:rPr>
                <a:t>数组</a:t>
              </a:r>
              <a:endParaRPr lang="zh-CN" altLang="en-US" sz="3600" b="1">
                <a:latin typeface="Times New Roman" panose="02020603050405020304" pitchFamily="18" charset="0"/>
              </a:endParaRPr>
            </a:p>
          </p:txBody>
        </p:sp>
        <p:sp>
          <p:nvSpPr>
            <p:cNvPr id="8" name="Rectangle 4"/>
            <p:cNvSpPr>
              <a:spLocks noChangeArrowheads="1"/>
            </p:cNvSpPr>
            <p:nvPr/>
          </p:nvSpPr>
          <p:spPr bwMode="auto">
            <a:xfrm>
              <a:off x="0" y="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9" name="Group 5"/>
          <p:cNvGrpSpPr/>
          <p:nvPr/>
        </p:nvGrpSpPr>
        <p:grpSpPr bwMode="auto">
          <a:xfrm>
            <a:off x="3727781" y="1506630"/>
            <a:ext cx="746125" cy="749300"/>
            <a:chOff x="395" y="0"/>
            <a:chExt cx="297" cy="480"/>
          </a:xfrm>
        </p:grpSpPr>
        <p:sp>
          <p:nvSpPr>
            <p:cNvPr id="10" name="Rectangle 6"/>
            <p:cNvSpPr>
              <a:spLocks noChangeArrowheads="1"/>
            </p:cNvSpPr>
            <p:nvPr/>
          </p:nvSpPr>
          <p:spPr bwMode="auto">
            <a:xfrm>
              <a:off x="406" y="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B</a:t>
              </a:r>
              <a:r>
                <a:rPr lang="en-US" altLang="zh-CN" sz="1600" b="1">
                  <a:latin typeface="宋体" panose="02010600030101010101" pitchFamily="2" charset="-122"/>
                </a:rPr>
                <a:t>(</a:t>
              </a:r>
              <a:r>
                <a:rPr lang="en-US" altLang="zh-CN" sz="1600" b="1">
                  <a:latin typeface="Times New Roman" panose="02020603050405020304" pitchFamily="18" charset="0"/>
                </a:rPr>
                <a:t>i=1</a:t>
              </a:r>
              <a:r>
                <a:rPr lang="en-US" altLang="zh-CN" sz="1600" b="1">
                  <a:latin typeface="宋体" panose="02010600030101010101" pitchFamily="2" charset="-122"/>
                </a:rPr>
                <a:t>)</a:t>
              </a:r>
              <a:endParaRPr lang="en-US" altLang="zh-CN" sz="3600" b="1">
                <a:latin typeface="Times New Roman" panose="02020603050405020304" pitchFamily="18" charset="0"/>
              </a:endParaRPr>
            </a:p>
          </p:txBody>
        </p:sp>
        <p:sp>
          <p:nvSpPr>
            <p:cNvPr id="11" name="Rectangle 7"/>
            <p:cNvSpPr>
              <a:spLocks noChangeArrowheads="1"/>
            </p:cNvSpPr>
            <p:nvPr/>
          </p:nvSpPr>
          <p:spPr bwMode="auto">
            <a:xfrm>
              <a:off x="395" y="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2" name="Group 8"/>
          <p:cNvGrpSpPr/>
          <p:nvPr/>
        </p:nvGrpSpPr>
        <p:grpSpPr bwMode="auto">
          <a:xfrm>
            <a:off x="4473906" y="1506630"/>
            <a:ext cx="747713" cy="749300"/>
            <a:chOff x="692" y="0"/>
            <a:chExt cx="297" cy="480"/>
          </a:xfrm>
        </p:grpSpPr>
        <p:sp>
          <p:nvSpPr>
            <p:cNvPr id="13" name="Rectangle 9"/>
            <p:cNvSpPr>
              <a:spLocks noChangeArrowheads="1"/>
            </p:cNvSpPr>
            <p:nvPr/>
          </p:nvSpPr>
          <p:spPr bwMode="auto">
            <a:xfrm>
              <a:off x="703" y="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C</a:t>
              </a:r>
              <a:r>
                <a:rPr lang="en-US" altLang="zh-CN" sz="1600" b="1">
                  <a:latin typeface="宋体" panose="02010600030101010101" pitchFamily="2" charset="-122"/>
                </a:rPr>
                <a:t>(</a:t>
              </a:r>
              <a:r>
                <a:rPr lang="en-US" altLang="zh-CN" sz="1600" b="1">
                  <a:latin typeface="Times New Roman" panose="02020603050405020304" pitchFamily="18" charset="0"/>
                </a:rPr>
                <a:t>i=2</a:t>
              </a:r>
              <a:r>
                <a:rPr lang="en-US" altLang="zh-CN" sz="1600" b="1">
                  <a:latin typeface="宋体" panose="02010600030101010101" pitchFamily="2" charset="-122"/>
                </a:rPr>
                <a:t>)</a:t>
              </a:r>
              <a:endParaRPr lang="en-US" altLang="zh-CN" sz="3600" b="1">
                <a:latin typeface="Times New Roman" panose="02020603050405020304" pitchFamily="18" charset="0"/>
              </a:endParaRPr>
            </a:p>
          </p:txBody>
        </p:sp>
        <p:sp>
          <p:nvSpPr>
            <p:cNvPr id="14" name="Rectangle 10"/>
            <p:cNvSpPr>
              <a:spLocks noChangeArrowheads="1"/>
            </p:cNvSpPr>
            <p:nvPr/>
          </p:nvSpPr>
          <p:spPr bwMode="auto">
            <a:xfrm>
              <a:off x="692" y="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5" name="Group 11"/>
          <p:cNvGrpSpPr/>
          <p:nvPr/>
        </p:nvGrpSpPr>
        <p:grpSpPr bwMode="auto">
          <a:xfrm>
            <a:off x="5221619" y="1506630"/>
            <a:ext cx="758825" cy="749300"/>
            <a:chOff x="989" y="0"/>
            <a:chExt cx="302" cy="480"/>
          </a:xfrm>
        </p:grpSpPr>
        <p:sp>
          <p:nvSpPr>
            <p:cNvPr id="16" name="Rectangle 12"/>
            <p:cNvSpPr>
              <a:spLocks noChangeArrowheads="1"/>
            </p:cNvSpPr>
            <p:nvPr/>
          </p:nvSpPr>
          <p:spPr bwMode="auto">
            <a:xfrm>
              <a:off x="1000" y="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D</a:t>
              </a:r>
              <a:r>
                <a:rPr lang="en-US" altLang="zh-CN" sz="1600" b="1">
                  <a:latin typeface="宋体" panose="02010600030101010101" pitchFamily="2" charset="-122"/>
                </a:rPr>
                <a:t>(</a:t>
              </a:r>
              <a:r>
                <a:rPr lang="en-US" altLang="zh-CN" sz="1600" b="1">
                  <a:latin typeface="Times New Roman" panose="02020603050405020304" pitchFamily="18" charset="0"/>
                </a:rPr>
                <a:t>i=3</a:t>
              </a:r>
              <a:r>
                <a:rPr lang="en-US" altLang="zh-CN" sz="1600" b="1">
                  <a:latin typeface="宋体" panose="02010600030101010101" pitchFamily="2" charset="-122"/>
                </a:rPr>
                <a:t>)</a:t>
              </a:r>
              <a:endParaRPr lang="en-US" altLang="zh-CN" sz="3600" b="1">
                <a:latin typeface="Times New Roman" panose="02020603050405020304" pitchFamily="18" charset="0"/>
              </a:endParaRPr>
            </a:p>
          </p:txBody>
        </p:sp>
        <p:sp>
          <p:nvSpPr>
            <p:cNvPr id="17" name="Rectangle 13"/>
            <p:cNvSpPr>
              <a:spLocks noChangeArrowheads="1"/>
            </p:cNvSpPr>
            <p:nvPr/>
          </p:nvSpPr>
          <p:spPr bwMode="auto">
            <a:xfrm>
              <a:off x="989" y="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8" name="Group 14"/>
          <p:cNvGrpSpPr/>
          <p:nvPr/>
        </p:nvGrpSpPr>
        <p:grpSpPr bwMode="auto">
          <a:xfrm>
            <a:off x="5980444" y="1506630"/>
            <a:ext cx="774700" cy="749300"/>
            <a:chOff x="1291" y="0"/>
            <a:chExt cx="308" cy="480"/>
          </a:xfrm>
        </p:grpSpPr>
        <p:sp>
          <p:nvSpPr>
            <p:cNvPr id="22" name="Rectangle 15"/>
            <p:cNvSpPr>
              <a:spLocks noChangeArrowheads="1"/>
            </p:cNvSpPr>
            <p:nvPr/>
          </p:nvSpPr>
          <p:spPr bwMode="auto">
            <a:xfrm>
              <a:off x="1302" y="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E</a:t>
              </a:r>
              <a:r>
                <a:rPr lang="en-US" altLang="zh-CN" sz="1600" b="1">
                  <a:latin typeface="宋体" panose="02010600030101010101" pitchFamily="2" charset="-122"/>
                </a:rPr>
                <a:t>(</a:t>
              </a:r>
              <a:r>
                <a:rPr lang="en-US" altLang="zh-CN" sz="1600" b="1">
                  <a:latin typeface="Times New Roman" panose="02020603050405020304" pitchFamily="18" charset="0"/>
                </a:rPr>
                <a:t>i=4</a:t>
              </a:r>
              <a:r>
                <a:rPr lang="en-US" altLang="zh-CN" sz="1600" b="1">
                  <a:latin typeface="宋体" panose="02010600030101010101" pitchFamily="2" charset="-122"/>
                </a:rPr>
                <a:t>)</a:t>
              </a:r>
              <a:endParaRPr lang="en-US" altLang="zh-CN" sz="3600" b="1">
                <a:latin typeface="Times New Roman" panose="02020603050405020304" pitchFamily="18" charset="0"/>
              </a:endParaRPr>
            </a:p>
          </p:txBody>
        </p:sp>
        <p:sp>
          <p:nvSpPr>
            <p:cNvPr id="23" name="Rectangle 16"/>
            <p:cNvSpPr>
              <a:spLocks noChangeArrowheads="1"/>
            </p:cNvSpPr>
            <p:nvPr/>
          </p:nvSpPr>
          <p:spPr bwMode="auto">
            <a:xfrm>
              <a:off x="1291" y="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24" name="Group 17"/>
          <p:cNvGrpSpPr/>
          <p:nvPr/>
        </p:nvGrpSpPr>
        <p:grpSpPr bwMode="auto">
          <a:xfrm>
            <a:off x="6755144" y="1506630"/>
            <a:ext cx="768350" cy="749300"/>
            <a:chOff x="1599" y="0"/>
            <a:chExt cx="306" cy="480"/>
          </a:xfrm>
        </p:grpSpPr>
        <p:sp>
          <p:nvSpPr>
            <p:cNvPr id="25" name="Rectangle 18"/>
            <p:cNvSpPr>
              <a:spLocks noChangeArrowheads="1"/>
            </p:cNvSpPr>
            <p:nvPr/>
          </p:nvSpPr>
          <p:spPr bwMode="auto">
            <a:xfrm>
              <a:off x="1610" y="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F</a:t>
              </a:r>
              <a:r>
                <a:rPr lang="en-US" altLang="zh-CN" sz="1600" b="1">
                  <a:latin typeface="宋体" panose="02010600030101010101" pitchFamily="2" charset="-122"/>
                </a:rPr>
                <a:t>(</a:t>
              </a:r>
              <a:r>
                <a:rPr lang="en-US" altLang="zh-CN" sz="1600" b="1">
                  <a:latin typeface="Times New Roman" panose="02020603050405020304" pitchFamily="18" charset="0"/>
                </a:rPr>
                <a:t>i=5</a:t>
              </a:r>
              <a:r>
                <a:rPr lang="en-US" altLang="zh-CN" sz="1600" b="1">
                  <a:latin typeface="宋体" panose="02010600030101010101" pitchFamily="2" charset="-122"/>
                </a:rPr>
                <a:t>)</a:t>
              </a:r>
              <a:endParaRPr lang="en-US" altLang="zh-CN" sz="3600" b="1">
                <a:latin typeface="Times New Roman" panose="02020603050405020304" pitchFamily="18" charset="0"/>
              </a:endParaRPr>
            </a:p>
          </p:txBody>
        </p:sp>
        <p:sp>
          <p:nvSpPr>
            <p:cNvPr id="26" name="Rectangle 19"/>
            <p:cNvSpPr>
              <a:spLocks noChangeArrowheads="1"/>
            </p:cNvSpPr>
            <p:nvPr/>
          </p:nvSpPr>
          <p:spPr bwMode="auto">
            <a:xfrm>
              <a:off x="1599" y="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27" name="Group 20"/>
          <p:cNvGrpSpPr/>
          <p:nvPr/>
        </p:nvGrpSpPr>
        <p:grpSpPr bwMode="auto">
          <a:xfrm>
            <a:off x="7523494" y="1506630"/>
            <a:ext cx="1449387" cy="749300"/>
            <a:chOff x="1905" y="0"/>
            <a:chExt cx="576" cy="480"/>
          </a:xfrm>
        </p:grpSpPr>
        <p:sp>
          <p:nvSpPr>
            <p:cNvPr id="28" name="Rectangle 21"/>
            <p:cNvSpPr>
              <a:spLocks noChangeArrowheads="1"/>
            </p:cNvSpPr>
            <p:nvPr/>
          </p:nvSpPr>
          <p:spPr bwMode="auto">
            <a:xfrm>
              <a:off x="1916" y="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U</a:t>
              </a:r>
              <a:endParaRPr lang="en-US" altLang="zh-CN" sz="3600" b="1">
                <a:latin typeface="Times New Roman" panose="02020603050405020304" pitchFamily="18" charset="0"/>
              </a:endParaRPr>
            </a:p>
          </p:txBody>
        </p:sp>
        <p:sp>
          <p:nvSpPr>
            <p:cNvPr id="29" name="Rectangle 22"/>
            <p:cNvSpPr>
              <a:spLocks noChangeArrowheads="1"/>
            </p:cNvSpPr>
            <p:nvPr/>
          </p:nvSpPr>
          <p:spPr bwMode="auto">
            <a:xfrm>
              <a:off x="1905" y="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30" name="Group 23"/>
          <p:cNvGrpSpPr/>
          <p:nvPr/>
        </p:nvGrpSpPr>
        <p:grpSpPr bwMode="auto">
          <a:xfrm>
            <a:off x="8972881" y="1506630"/>
            <a:ext cx="1458913" cy="749300"/>
            <a:chOff x="2481" y="0"/>
            <a:chExt cx="580" cy="480"/>
          </a:xfrm>
        </p:grpSpPr>
        <p:sp>
          <p:nvSpPr>
            <p:cNvPr id="31" name="Rectangle 24"/>
            <p:cNvSpPr>
              <a:spLocks noChangeArrowheads="1"/>
            </p:cNvSpPr>
            <p:nvPr/>
          </p:nvSpPr>
          <p:spPr bwMode="auto">
            <a:xfrm>
              <a:off x="2492" y="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V</a:t>
              </a:r>
              <a:r>
                <a:rPr lang="en-US" altLang="zh-CN" sz="1600" b="1">
                  <a:latin typeface="宋体" panose="02010600030101010101" pitchFamily="2" charset="-122"/>
                </a:rPr>
                <a:t>-</a:t>
              </a:r>
              <a:r>
                <a:rPr lang="en-US" altLang="zh-CN" sz="1600" b="1">
                  <a:latin typeface="Times New Roman" panose="02020603050405020304" pitchFamily="18" charset="0"/>
                </a:rPr>
                <a:t>U</a:t>
              </a:r>
              <a:endParaRPr lang="en-US" altLang="zh-CN" sz="3600" b="1">
                <a:latin typeface="Times New Roman" panose="02020603050405020304" pitchFamily="18" charset="0"/>
              </a:endParaRPr>
            </a:p>
          </p:txBody>
        </p:sp>
        <p:sp>
          <p:nvSpPr>
            <p:cNvPr id="32" name="Rectangle 25"/>
            <p:cNvSpPr>
              <a:spLocks noChangeArrowheads="1"/>
            </p:cNvSpPr>
            <p:nvPr/>
          </p:nvSpPr>
          <p:spPr bwMode="auto">
            <a:xfrm>
              <a:off x="2481" y="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33" name="Group 26"/>
          <p:cNvGrpSpPr/>
          <p:nvPr/>
        </p:nvGrpSpPr>
        <p:grpSpPr bwMode="auto">
          <a:xfrm>
            <a:off x="10431794" y="1506630"/>
            <a:ext cx="896937" cy="749300"/>
            <a:chOff x="3061" y="0"/>
            <a:chExt cx="357" cy="480"/>
          </a:xfrm>
        </p:grpSpPr>
        <p:sp>
          <p:nvSpPr>
            <p:cNvPr id="34" name="Rectangle 27"/>
            <p:cNvSpPr>
              <a:spLocks noChangeArrowheads="1"/>
            </p:cNvSpPr>
            <p:nvPr/>
          </p:nvSpPr>
          <p:spPr bwMode="auto">
            <a:xfrm>
              <a:off x="3072" y="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zh-CN" altLang="en-US" sz="1600" b="1">
                  <a:latin typeface="Times New Roman" panose="02020603050405020304" pitchFamily="18" charset="0"/>
                </a:rPr>
                <a:t>输出</a:t>
              </a:r>
              <a:endParaRPr lang="zh-CN" altLang="en-US" sz="3600" b="1">
                <a:latin typeface="Times New Roman" panose="02020603050405020304" pitchFamily="18" charset="0"/>
              </a:endParaRPr>
            </a:p>
          </p:txBody>
        </p:sp>
        <p:sp>
          <p:nvSpPr>
            <p:cNvPr id="35" name="Rectangle 28"/>
            <p:cNvSpPr>
              <a:spLocks noChangeArrowheads="1"/>
            </p:cNvSpPr>
            <p:nvPr/>
          </p:nvSpPr>
          <p:spPr bwMode="auto">
            <a:xfrm>
              <a:off x="3061" y="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37" name="Group 29"/>
          <p:cNvGrpSpPr/>
          <p:nvPr/>
        </p:nvGrpSpPr>
        <p:grpSpPr bwMode="auto">
          <a:xfrm>
            <a:off x="2734006" y="2255930"/>
            <a:ext cx="993775" cy="750888"/>
            <a:chOff x="0" y="480"/>
            <a:chExt cx="395" cy="480"/>
          </a:xfrm>
        </p:grpSpPr>
        <p:sp>
          <p:nvSpPr>
            <p:cNvPr id="38" name="Rectangle 30"/>
            <p:cNvSpPr>
              <a:spLocks noChangeArrowheads="1"/>
            </p:cNvSpPr>
            <p:nvPr/>
          </p:nvSpPr>
          <p:spPr bwMode="auto">
            <a:xfrm>
              <a:off x="11" y="48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adjvex</a:t>
              </a:r>
            </a:p>
            <a:p>
              <a:pPr algn="ctr" eaLnBrk="0" hangingPunct="0"/>
              <a:r>
                <a:rPr lang="en-US" altLang="zh-CN" sz="2000" b="1">
                  <a:latin typeface="Times New Roman" panose="02020603050405020304" pitchFamily="18" charset="0"/>
                </a:rPr>
                <a:t>lowcost</a:t>
              </a:r>
            </a:p>
          </p:txBody>
        </p:sp>
        <p:sp>
          <p:nvSpPr>
            <p:cNvPr id="39" name="Rectangle 31"/>
            <p:cNvSpPr>
              <a:spLocks noChangeArrowheads="1"/>
            </p:cNvSpPr>
            <p:nvPr/>
          </p:nvSpPr>
          <p:spPr bwMode="auto">
            <a:xfrm>
              <a:off x="0" y="48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40" name="Group 32"/>
          <p:cNvGrpSpPr/>
          <p:nvPr/>
        </p:nvGrpSpPr>
        <p:grpSpPr bwMode="auto">
          <a:xfrm>
            <a:off x="3727781" y="2255930"/>
            <a:ext cx="746125" cy="750888"/>
            <a:chOff x="395" y="480"/>
            <a:chExt cx="297" cy="480"/>
          </a:xfrm>
        </p:grpSpPr>
        <p:sp>
          <p:nvSpPr>
            <p:cNvPr id="41" name="Rectangle 33"/>
            <p:cNvSpPr>
              <a:spLocks noChangeArrowheads="1"/>
            </p:cNvSpPr>
            <p:nvPr/>
          </p:nvSpPr>
          <p:spPr bwMode="auto">
            <a:xfrm>
              <a:off x="406" y="48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34</a:t>
              </a:r>
            </a:p>
          </p:txBody>
        </p:sp>
        <p:sp>
          <p:nvSpPr>
            <p:cNvPr id="42" name="Rectangle 34"/>
            <p:cNvSpPr>
              <a:spLocks noChangeArrowheads="1"/>
            </p:cNvSpPr>
            <p:nvPr/>
          </p:nvSpPr>
          <p:spPr bwMode="auto">
            <a:xfrm>
              <a:off x="395" y="48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43" name="Group 35"/>
          <p:cNvGrpSpPr/>
          <p:nvPr/>
        </p:nvGrpSpPr>
        <p:grpSpPr bwMode="auto">
          <a:xfrm>
            <a:off x="4473906" y="2255930"/>
            <a:ext cx="747713" cy="750888"/>
            <a:chOff x="692" y="480"/>
            <a:chExt cx="297" cy="480"/>
          </a:xfrm>
        </p:grpSpPr>
        <p:sp>
          <p:nvSpPr>
            <p:cNvPr id="44" name="Rectangle 36"/>
            <p:cNvSpPr>
              <a:spLocks noChangeArrowheads="1"/>
            </p:cNvSpPr>
            <p:nvPr/>
          </p:nvSpPr>
          <p:spPr bwMode="auto">
            <a:xfrm>
              <a:off x="703" y="48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46</a:t>
              </a:r>
            </a:p>
          </p:txBody>
        </p:sp>
        <p:sp>
          <p:nvSpPr>
            <p:cNvPr id="45" name="Rectangle 37"/>
            <p:cNvSpPr>
              <a:spLocks noChangeArrowheads="1"/>
            </p:cNvSpPr>
            <p:nvPr/>
          </p:nvSpPr>
          <p:spPr bwMode="auto">
            <a:xfrm>
              <a:off x="692" y="48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46" name="Group 38"/>
          <p:cNvGrpSpPr/>
          <p:nvPr/>
        </p:nvGrpSpPr>
        <p:grpSpPr bwMode="auto">
          <a:xfrm>
            <a:off x="5221619" y="2255930"/>
            <a:ext cx="758825" cy="750888"/>
            <a:chOff x="989" y="480"/>
            <a:chExt cx="302" cy="480"/>
          </a:xfrm>
        </p:grpSpPr>
        <p:sp>
          <p:nvSpPr>
            <p:cNvPr id="47" name="Rectangle 39"/>
            <p:cNvSpPr>
              <a:spLocks noChangeArrowheads="1"/>
            </p:cNvSpPr>
            <p:nvPr/>
          </p:nvSpPr>
          <p:spPr bwMode="auto">
            <a:xfrm>
              <a:off x="1000" y="48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a:t>
              </a:r>
            </a:p>
          </p:txBody>
        </p:sp>
        <p:sp>
          <p:nvSpPr>
            <p:cNvPr id="48" name="Rectangle 40"/>
            <p:cNvSpPr>
              <a:spLocks noChangeArrowheads="1"/>
            </p:cNvSpPr>
            <p:nvPr/>
          </p:nvSpPr>
          <p:spPr bwMode="auto">
            <a:xfrm>
              <a:off x="989" y="48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49" name="Group 41"/>
          <p:cNvGrpSpPr/>
          <p:nvPr/>
        </p:nvGrpSpPr>
        <p:grpSpPr bwMode="auto">
          <a:xfrm>
            <a:off x="5980444" y="2255930"/>
            <a:ext cx="774700" cy="750888"/>
            <a:chOff x="1291" y="480"/>
            <a:chExt cx="308" cy="480"/>
          </a:xfrm>
        </p:grpSpPr>
        <p:sp>
          <p:nvSpPr>
            <p:cNvPr id="50" name="Rectangle 42"/>
            <p:cNvSpPr>
              <a:spLocks noChangeArrowheads="1"/>
            </p:cNvSpPr>
            <p:nvPr/>
          </p:nvSpPr>
          <p:spPr bwMode="auto">
            <a:xfrm>
              <a:off x="1302" y="48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a:t>
              </a:r>
            </a:p>
          </p:txBody>
        </p:sp>
        <p:sp>
          <p:nvSpPr>
            <p:cNvPr id="51" name="Rectangle 43"/>
            <p:cNvSpPr>
              <a:spLocks noChangeArrowheads="1"/>
            </p:cNvSpPr>
            <p:nvPr/>
          </p:nvSpPr>
          <p:spPr bwMode="auto">
            <a:xfrm>
              <a:off x="1291" y="48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52" name="Group 44"/>
          <p:cNvGrpSpPr/>
          <p:nvPr/>
        </p:nvGrpSpPr>
        <p:grpSpPr bwMode="auto">
          <a:xfrm>
            <a:off x="6755144" y="2255930"/>
            <a:ext cx="768350" cy="750888"/>
            <a:chOff x="1599" y="480"/>
            <a:chExt cx="306" cy="480"/>
          </a:xfrm>
        </p:grpSpPr>
        <p:sp>
          <p:nvSpPr>
            <p:cNvPr id="53" name="Rectangle 45"/>
            <p:cNvSpPr>
              <a:spLocks noChangeArrowheads="1"/>
            </p:cNvSpPr>
            <p:nvPr/>
          </p:nvSpPr>
          <p:spPr bwMode="auto">
            <a:xfrm>
              <a:off x="1610" y="48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bIns="0" anchor="ctr"/>
            <a:lstStyle/>
            <a:p>
              <a:pPr algn="ctr" eaLnBrk="0" hangingPunct="0"/>
              <a:r>
                <a:rPr lang="en-US" altLang="zh-CN" b="1">
                  <a:latin typeface="Times New Roman" panose="02020603050405020304" pitchFamily="18" charset="0"/>
                </a:rPr>
                <a:t>0</a:t>
              </a:r>
            </a:p>
            <a:p>
              <a:pPr algn="ctr" eaLnBrk="0" hangingPunct="0"/>
              <a:r>
                <a:rPr lang="en-US" altLang="zh-CN" b="1">
                  <a:solidFill>
                    <a:srgbClr val="FF0000"/>
                  </a:solidFill>
                  <a:latin typeface="Times New Roman" panose="02020603050405020304" pitchFamily="18" charset="0"/>
                </a:rPr>
                <a:t>19</a:t>
              </a:r>
            </a:p>
          </p:txBody>
        </p:sp>
        <p:sp>
          <p:nvSpPr>
            <p:cNvPr id="54" name="Rectangle 46"/>
            <p:cNvSpPr>
              <a:spLocks noChangeArrowheads="1"/>
            </p:cNvSpPr>
            <p:nvPr/>
          </p:nvSpPr>
          <p:spPr bwMode="auto">
            <a:xfrm>
              <a:off x="1599" y="48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55" name="Group 47"/>
          <p:cNvGrpSpPr/>
          <p:nvPr/>
        </p:nvGrpSpPr>
        <p:grpSpPr bwMode="auto">
          <a:xfrm>
            <a:off x="7523494" y="2255930"/>
            <a:ext cx="1449387" cy="750888"/>
            <a:chOff x="1905" y="480"/>
            <a:chExt cx="576" cy="480"/>
          </a:xfrm>
        </p:grpSpPr>
        <p:sp>
          <p:nvSpPr>
            <p:cNvPr id="56" name="Rectangle 48"/>
            <p:cNvSpPr>
              <a:spLocks noChangeArrowheads="1"/>
            </p:cNvSpPr>
            <p:nvPr/>
          </p:nvSpPr>
          <p:spPr bwMode="auto">
            <a:xfrm>
              <a:off x="1916" y="48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solidFill>
                    <a:srgbClr val="CC3300"/>
                  </a:solidFill>
                  <a:latin typeface="Times New Roman" panose="02020603050405020304" pitchFamily="18" charset="0"/>
                </a:rPr>
                <a:t>{A}</a:t>
              </a:r>
            </a:p>
          </p:txBody>
        </p:sp>
        <p:sp>
          <p:nvSpPr>
            <p:cNvPr id="57" name="Rectangle 49"/>
            <p:cNvSpPr>
              <a:spLocks noChangeArrowheads="1"/>
            </p:cNvSpPr>
            <p:nvPr/>
          </p:nvSpPr>
          <p:spPr bwMode="auto">
            <a:xfrm>
              <a:off x="1905" y="48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58" name="Group 50"/>
          <p:cNvGrpSpPr/>
          <p:nvPr/>
        </p:nvGrpSpPr>
        <p:grpSpPr bwMode="auto">
          <a:xfrm>
            <a:off x="8972881" y="2255930"/>
            <a:ext cx="1458913" cy="750888"/>
            <a:chOff x="2481" y="480"/>
            <a:chExt cx="580" cy="480"/>
          </a:xfrm>
        </p:grpSpPr>
        <p:sp>
          <p:nvSpPr>
            <p:cNvPr id="59" name="Rectangle 51"/>
            <p:cNvSpPr>
              <a:spLocks noChangeArrowheads="1"/>
            </p:cNvSpPr>
            <p:nvPr/>
          </p:nvSpPr>
          <p:spPr bwMode="auto">
            <a:xfrm>
              <a:off x="2492" y="48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{B, C, D, E, F}</a:t>
              </a:r>
              <a:endParaRPr lang="en-US" altLang="zh-CN" sz="3600" b="1">
                <a:latin typeface="Times New Roman" panose="02020603050405020304" pitchFamily="18" charset="0"/>
              </a:endParaRPr>
            </a:p>
          </p:txBody>
        </p:sp>
        <p:sp>
          <p:nvSpPr>
            <p:cNvPr id="60" name="Rectangle 52"/>
            <p:cNvSpPr>
              <a:spLocks noChangeArrowheads="1"/>
            </p:cNvSpPr>
            <p:nvPr/>
          </p:nvSpPr>
          <p:spPr bwMode="auto">
            <a:xfrm>
              <a:off x="2481" y="48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61" name="Group 53"/>
          <p:cNvGrpSpPr/>
          <p:nvPr/>
        </p:nvGrpSpPr>
        <p:grpSpPr bwMode="auto">
          <a:xfrm>
            <a:off x="10431794" y="2255930"/>
            <a:ext cx="896937" cy="750888"/>
            <a:chOff x="3061" y="480"/>
            <a:chExt cx="357" cy="480"/>
          </a:xfrm>
        </p:grpSpPr>
        <p:sp>
          <p:nvSpPr>
            <p:cNvPr id="62" name="Rectangle 54"/>
            <p:cNvSpPr>
              <a:spLocks noChangeArrowheads="1"/>
            </p:cNvSpPr>
            <p:nvPr/>
          </p:nvSpPr>
          <p:spPr bwMode="auto">
            <a:xfrm>
              <a:off x="3072" y="48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宋体" panose="02010600030101010101" pitchFamily="2" charset="-122"/>
                </a:rPr>
                <a:t>(</a:t>
              </a:r>
              <a:r>
                <a:rPr lang="en-US" altLang="zh-CN" sz="1600" b="1">
                  <a:latin typeface="Times New Roman" panose="02020603050405020304" pitchFamily="18" charset="0"/>
                </a:rPr>
                <a:t>A F</a:t>
              </a:r>
              <a:r>
                <a:rPr lang="en-US" altLang="zh-CN" sz="1600" b="1">
                  <a:latin typeface="宋体" panose="02010600030101010101" pitchFamily="2" charset="-122"/>
                </a:rPr>
                <a:t>)</a:t>
              </a:r>
              <a:r>
                <a:rPr lang="en-US" altLang="zh-CN" sz="1600" b="1">
                  <a:latin typeface="Times New Roman" panose="02020603050405020304" pitchFamily="18" charset="0"/>
                </a:rPr>
                <a:t>19</a:t>
              </a:r>
              <a:endParaRPr lang="en-US" altLang="zh-CN" sz="3600" b="1">
                <a:latin typeface="Times New Roman" panose="02020603050405020304" pitchFamily="18" charset="0"/>
              </a:endParaRPr>
            </a:p>
          </p:txBody>
        </p:sp>
        <p:sp>
          <p:nvSpPr>
            <p:cNvPr id="63" name="Rectangle 55"/>
            <p:cNvSpPr>
              <a:spLocks noChangeArrowheads="1"/>
            </p:cNvSpPr>
            <p:nvPr/>
          </p:nvSpPr>
          <p:spPr bwMode="auto">
            <a:xfrm>
              <a:off x="3061" y="48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64" name="Group 56"/>
          <p:cNvGrpSpPr/>
          <p:nvPr/>
        </p:nvGrpSpPr>
        <p:grpSpPr bwMode="auto">
          <a:xfrm>
            <a:off x="2734006" y="3006818"/>
            <a:ext cx="993775" cy="749300"/>
            <a:chOff x="0" y="960"/>
            <a:chExt cx="395" cy="480"/>
          </a:xfrm>
        </p:grpSpPr>
        <p:sp>
          <p:nvSpPr>
            <p:cNvPr id="65" name="Rectangle 57"/>
            <p:cNvSpPr>
              <a:spLocks noChangeArrowheads="1"/>
            </p:cNvSpPr>
            <p:nvPr/>
          </p:nvSpPr>
          <p:spPr bwMode="auto">
            <a:xfrm>
              <a:off x="11" y="96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adjvex</a:t>
              </a:r>
            </a:p>
            <a:p>
              <a:pPr algn="ctr" eaLnBrk="0" hangingPunct="0"/>
              <a:r>
                <a:rPr lang="en-US" altLang="zh-CN" sz="2000" b="1">
                  <a:latin typeface="Times New Roman" panose="02020603050405020304" pitchFamily="18" charset="0"/>
                </a:rPr>
                <a:t>lowcost</a:t>
              </a:r>
            </a:p>
          </p:txBody>
        </p:sp>
        <p:sp>
          <p:nvSpPr>
            <p:cNvPr id="66" name="Rectangle 58"/>
            <p:cNvSpPr>
              <a:spLocks noChangeArrowheads="1"/>
            </p:cNvSpPr>
            <p:nvPr/>
          </p:nvSpPr>
          <p:spPr bwMode="auto">
            <a:xfrm>
              <a:off x="0" y="96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67" name="Group 59"/>
          <p:cNvGrpSpPr/>
          <p:nvPr/>
        </p:nvGrpSpPr>
        <p:grpSpPr bwMode="auto">
          <a:xfrm>
            <a:off x="3727781" y="3006818"/>
            <a:ext cx="746125" cy="749300"/>
            <a:chOff x="395" y="960"/>
            <a:chExt cx="297" cy="480"/>
          </a:xfrm>
        </p:grpSpPr>
        <p:sp>
          <p:nvSpPr>
            <p:cNvPr id="68" name="Rectangle 60"/>
            <p:cNvSpPr>
              <a:spLocks noChangeArrowheads="1"/>
            </p:cNvSpPr>
            <p:nvPr/>
          </p:nvSpPr>
          <p:spPr bwMode="auto">
            <a:xfrm>
              <a:off x="406" y="96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34</a:t>
              </a:r>
            </a:p>
          </p:txBody>
        </p:sp>
        <p:sp>
          <p:nvSpPr>
            <p:cNvPr id="69" name="Rectangle 61"/>
            <p:cNvSpPr>
              <a:spLocks noChangeArrowheads="1"/>
            </p:cNvSpPr>
            <p:nvPr/>
          </p:nvSpPr>
          <p:spPr bwMode="auto">
            <a:xfrm>
              <a:off x="395" y="96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70" name="Group 62"/>
          <p:cNvGrpSpPr/>
          <p:nvPr/>
        </p:nvGrpSpPr>
        <p:grpSpPr bwMode="auto">
          <a:xfrm>
            <a:off x="4473906" y="3006818"/>
            <a:ext cx="747713" cy="749300"/>
            <a:chOff x="692" y="960"/>
            <a:chExt cx="297" cy="480"/>
          </a:xfrm>
        </p:grpSpPr>
        <p:sp>
          <p:nvSpPr>
            <p:cNvPr id="71" name="Rectangle 63"/>
            <p:cNvSpPr>
              <a:spLocks noChangeArrowheads="1"/>
            </p:cNvSpPr>
            <p:nvPr/>
          </p:nvSpPr>
          <p:spPr bwMode="auto">
            <a:xfrm>
              <a:off x="703" y="96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bIns="0" anchor="ctr"/>
            <a:lstStyle/>
            <a:p>
              <a:pPr algn="ctr" eaLnBrk="0" hangingPunct="0"/>
              <a:r>
                <a:rPr lang="en-US" altLang="zh-CN" b="1">
                  <a:latin typeface="Times New Roman" panose="02020603050405020304" pitchFamily="18" charset="0"/>
                </a:rPr>
                <a:t>5</a:t>
              </a:r>
            </a:p>
            <a:p>
              <a:pPr algn="ctr" eaLnBrk="0" hangingPunct="0"/>
              <a:r>
                <a:rPr lang="en-US" altLang="zh-CN" b="1">
                  <a:solidFill>
                    <a:srgbClr val="FF0000"/>
                  </a:solidFill>
                  <a:latin typeface="Times New Roman" panose="02020603050405020304" pitchFamily="18" charset="0"/>
                </a:rPr>
                <a:t>25</a:t>
              </a:r>
            </a:p>
          </p:txBody>
        </p:sp>
        <p:sp>
          <p:nvSpPr>
            <p:cNvPr id="72" name="Rectangle 64"/>
            <p:cNvSpPr>
              <a:spLocks noChangeArrowheads="1"/>
            </p:cNvSpPr>
            <p:nvPr/>
          </p:nvSpPr>
          <p:spPr bwMode="auto">
            <a:xfrm>
              <a:off x="692" y="96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73" name="Group 65"/>
          <p:cNvGrpSpPr/>
          <p:nvPr/>
        </p:nvGrpSpPr>
        <p:grpSpPr bwMode="auto">
          <a:xfrm>
            <a:off x="5221619" y="3006818"/>
            <a:ext cx="758825" cy="749300"/>
            <a:chOff x="989" y="960"/>
            <a:chExt cx="302" cy="480"/>
          </a:xfrm>
        </p:grpSpPr>
        <p:sp>
          <p:nvSpPr>
            <p:cNvPr id="74" name="Rectangle 66"/>
            <p:cNvSpPr>
              <a:spLocks noChangeArrowheads="1"/>
            </p:cNvSpPr>
            <p:nvPr/>
          </p:nvSpPr>
          <p:spPr bwMode="auto">
            <a:xfrm>
              <a:off x="1000" y="96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5</a:t>
              </a:r>
            </a:p>
            <a:p>
              <a:pPr algn="ctr" eaLnBrk="0" hangingPunct="0"/>
              <a:r>
                <a:rPr lang="en-US" altLang="zh-CN" b="1">
                  <a:latin typeface="Times New Roman" panose="02020603050405020304" pitchFamily="18" charset="0"/>
                </a:rPr>
                <a:t>25</a:t>
              </a:r>
            </a:p>
          </p:txBody>
        </p:sp>
        <p:sp>
          <p:nvSpPr>
            <p:cNvPr id="75" name="Rectangle 67"/>
            <p:cNvSpPr>
              <a:spLocks noChangeArrowheads="1"/>
            </p:cNvSpPr>
            <p:nvPr/>
          </p:nvSpPr>
          <p:spPr bwMode="auto">
            <a:xfrm>
              <a:off x="989" y="96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76" name="Group 68"/>
          <p:cNvGrpSpPr/>
          <p:nvPr/>
        </p:nvGrpSpPr>
        <p:grpSpPr bwMode="auto">
          <a:xfrm>
            <a:off x="5980444" y="3006818"/>
            <a:ext cx="774700" cy="749300"/>
            <a:chOff x="1291" y="960"/>
            <a:chExt cx="308" cy="480"/>
          </a:xfrm>
        </p:grpSpPr>
        <p:sp>
          <p:nvSpPr>
            <p:cNvPr id="77" name="Rectangle 69"/>
            <p:cNvSpPr>
              <a:spLocks noChangeArrowheads="1"/>
            </p:cNvSpPr>
            <p:nvPr/>
          </p:nvSpPr>
          <p:spPr bwMode="auto">
            <a:xfrm>
              <a:off x="1302" y="96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5</a:t>
              </a:r>
            </a:p>
            <a:p>
              <a:pPr algn="ctr" eaLnBrk="0" hangingPunct="0"/>
              <a:r>
                <a:rPr lang="en-US" altLang="zh-CN" b="1">
                  <a:latin typeface="Times New Roman" panose="02020603050405020304" pitchFamily="18" charset="0"/>
                </a:rPr>
                <a:t>26</a:t>
              </a:r>
            </a:p>
          </p:txBody>
        </p:sp>
        <p:sp>
          <p:nvSpPr>
            <p:cNvPr id="78" name="Rectangle 70"/>
            <p:cNvSpPr>
              <a:spLocks noChangeArrowheads="1"/>
            </p:cNvSpPr>
            <p:nvPr/>
          </p:nvSpPr>
          <p:spPr bwMode="auto">
            <a:xfrm>
              <a:off x="1291" y="96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79" name="Group 71"/>
          <p:cNvGrpSpPr/>
          <p:nvPr/>
        </p:nvGrpSpPr>
        <p:grpSpPr bwMode="auto">
          <a:xfrm>
            <a:off x="6755144" y="3006818"/>
            <a:ext cx="768350" cy="749300"/>
            <a:chOff x="1599" y="960"/>
            <a:chExt cx="306" cy="480"/>
          </a:xfrm>
        </p:grpSpPr>
        <p:sp>
          <p:nvSpPr>
            <p:cNvPr id="80" name="Rectangle 72"/>
            <p:cNvSpPr>
              <a:spLocks noChangeArrowheads="1"/>
            </p:cNvSpPr>
            <p:nvPr/>
          </p:nvSpPr>
          <p:spPr bwMode="auto">
            <a:xfrm>
              <a:off x="1610" y="96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81" name="Rectangle 73"/>
            <p:cNvSpPr>
              <a:spLocks noChangeArrowheads="1"/>
            </p:cNvSpPr>
            <p:nvPr/>
          </p:nvSpPr>
          <p:spPr bwMode="auto">
            <a:xfrm>
              <a:off x="1599" y="96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82" name="Group 74"/>
          <p:cNvGrpSpPr/>
          <p:nvPr/>
        </p:nvGrpSpPr>
        <p:grpSpPr bwMode="auto">
          <a:xfrm>
            <a:off x="7523494" y="3006818"/>
            <a:ext cx="1449387" cy="749300"/>
            <a:chOff x="1905" y="960"/>
            <a:chExt cx="576" cy="480"/>
          </a:xfrm>
        </p:grpSpPr>
        <p:sp>
          <p:nvSpPr>
            <p:cNvPr id="83" name="Rectangle 75"/>
            <p:cNvSpPr>
              <a:spLocks noChangeArrowheads="1"/>
            </p:cNvSpPr>
            <p:nvPr/>
          </p:nvSpPr>
          <p:spPr bwMode="auto">
            <a:xfrm>
              <a:off x="1916" y="96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 </a:t>
              </a:r>
              <a:r>
                <a:rPr lang="en-US" altLang="zh-CN" sz="2000" b="1">
                  <a:solidFill>
                    <a:srgbClr val="CC3300"/>
                  </a:solidFill>
                  <a:latin typeface="Times New Roman" panose="02020603050405020304" pitchFamily="18" charset="0"/>
                </a:rPr>
                <a:t>F</a:t>
              </a:r>
              <a:r>
                <a:rPr lang="en-US" altLang="zh-CN" sz="2000" b="1">
                  <a:latin typeface="Times New Roman" panose="02020603050405020304" pitchFamily="18" charset="0"/>
                </a:rPr>
                <a:t>}</a:t>
              </a:r>
            </a:p>
          </p:txBody>
        </p:sp>
        <p:sp>
          <p:nvSpPr>
            <p:cNvPr id="84" name="Rectangle 76"/>
            <p:cNvSpPr>
              <a:spLocks noChangeArrowheads="1"/>
            </p:cNvSpPr>
            <p:nvPr/>
          </p:nvSpPr>
          <p:spPr bwMode="auto">
            <a:xfrm>
              <a:off x="1905" y="96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85" name="Group 77"/>
          <p:cNvGrpSpPr/>
          <p:nvPr/>
        </p:nvGrpSpPr>
        <p:grpSpPr bwMode="auto">
          <a:xfrm>
            <a:off x="8972881" y="3006818"/>
            <a:ext cx="1458913" cy="749300"/>
            <a:chOff x="2481" y="960"/>
            <a:chExt cx="580" cy="480"/>
          </a:xfrm>
        </p:grpSpPr>
        <p:sp>
          <p:nvSpPr>
            <p:cNvPr id="86" name="Rectangle 78"/>
            <p:cNvSpPr>
              <a:spLocks noChangeArrowheads="1"/>
            </p:cNvSpPr>
            <p:nvPr/>
          </p:nvSpPr>
          <p:spPr bwMode="auto">
            <a:xfrm>
              <a:off x="2492" y="96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{B, C, D, E}</a:t>
              </a:r>
            </a:p>
          </p:txBody>
        </p:sp>
        <p:sp>
          <p:nvSpPr>
            <p:cNvPr id="87" name="Rectangle 79"/>
            <p:cNvSpPr>
              <a:spLocks noChangeArrowheads="1"/>
            </p:cNvSpPr>
            <p:nvPr/>
          </p:nvSpPr>
          <p:spPr bwMode="auto">
            <a:xfrm>
              <a:off x="2481" y="96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88" name="Group 80"/>
          <p:cNvGrpSpPr/>
          <p:nvPr/>
        </p:nvGrpSpPr>
        <p:grpSpPr bwMode="auto">
          <a:xfrm>
            <a:off x="10431794" y="3006818"/>
            <a:ext cx="896937" cy="749300"/>
            <a:chOff x="3061" y="960"/>
            <a:chExt cx="357" cy="480"/>
          </a:xfrm>
        </p:grpSpPr>
        <p:sp>
          <p:nvSpPr>
            <p:cNvPr id="89" name="Rectangle 81"/>
            <p:cNvSpPr>
              <a:spLocks noChangeArrowheads="1"/>
            </p:cNvSpPr>
            <p:nvPr/>
          </p:nvSpPr>
          <p:spPr bwMode="auto">
            <a:xfrm>
              <a:off x="3072" y="96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宋体" panose="02010600030101010101" pitchFamily="2" charset="-122"/>
                </a:rPr>
                <a:t>(</a:t>
              </a:r>
              <a:r>
                <a:rPr lang="en-US" altLang="zh-CN" sz="1600" b="1">
                  <a:latin typeface="Times New Roman" panose="02020603050405020304" pitchFamily="18" charset="0"/>
                </a:rPr>
                <a:t>F C</a:t>
              </a:r>
              <a:r>
                <a:rPr lang="en-US" altLang="zh-CN" sz="1600" b="1">
                  <a:latin typeface="宋体" panose="02010600030101010101" pitchFamily="2" charset="-122"/>
                </a:rPr>
                <a:t>)</a:t>
              </a:r>
              <a:r>
                <a:rPr lang="en-US" altLang="zh-CN" sz="1600" b="1">
                  <a:latin typeface="Times New Roman" panose="02020603050405020304" pitchFamily="18" charset="0"/>
                </a:rPr>
                <a:t>25</a:t>
              </a:r>
              <a:endParaRPr lang="en-US" altLang="zh-CN" sz="3600" b="1">
                <a:latin typeface="Times New Roman" panose="02020603050405020304" pitchFamily="18" charset="0"/>
              </a:endParaRPr>
            </a:p>
          </p:txBody>
        </p:sp>
        <p:sp>
          <p:nvSpPr>
            <p:cNvPr id="90" name="Rectangle 82"/>
            <p:cNvSpPr>
              <a:spLocks noChangeArrowheads="1"/>
            </p:cNvSpPr>
            <p:nvPr/>
          </p:nvSpPr>
          <p:spPr bwMode="auto">
            <a:xfrm>
              <a:off x="3061" y="96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91" name="Group 83"/>
          <p:cNvGrpSpPr/>
          <p:nvPr/>
        </p:nvGrpSpPr>
        <p:grpSpPr bwMode="auto">
          <a:xfrm>
            <a:off x="2734006" y="3756118"/>
            <a:ext cx="993775" cy="749300"/>
            <a:chOff x="0" y="1440"/>
            <a:chExt cx="395" cy="480"/>
          </a:xfrm>
        </p:grpSpPr>
        <p:sp>
          <p:nvSpPr>
            <p:cNvPr id="92" name="Rectangle 84"/>
            <p:cNvSpPr>
              <a:spLocks noChangeArrowheads="1"/>
            </p:cNvSpPr>
            <p:nvPr/>
          </p:nvSpPr>
          <p:spPr bwMode="auto">
            <a:xfrm>
              <a:off x="11" y="144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adjvex</a:t>
              </a:r>
            </a:p>
            <a:p>
              <a:pPr algn="ctr" eaLnBrk="0" hangingPunct="0"/>
              <a:r>
                <a:rPr lang="en-US" altLang="zh-CN" sz="2000" b="1">
                  <a:latin typeface="Times New Roman" panose="02020603050405020304" pitchFamily="18" charset="0"/>
                </a:rPr>
                <a:t>lowcost</a:t>
              </a:r>
            </a:p>
          </p:txBody>
        </p:sp>
        <p:sp>
          <p:nvSpPr>
            <p:cNvPr id="93" name="Rectangle 85"/>
            <p:cNvSpPr>
              <a:spLocks noChangeArrowheads="1"/>
            </p:cNvSpPr>
            <p:nvPr/>
          </p:nvSpPr>
          <p:spPr bwMode="auto">
            <a:xfrm>
              <a:off x="0" y="144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94" name="Group 86"/>
          <p:cNvGrpSpPr/>
          <p:nvPr/>
        </p:nvGrpSpPr>
        <p:grpSpPr bwMode="auto">
          <a:xfrm>
            <a:off x="3727781" y="3756118"/>
            <a:ext cx="746125" cy="749300"/>
            <a:chOff x="395" y="1440"/>
            <a:chExt cx="297" cy="480"/>
          </a:xfrm>
        </p:grpSpPr>
        <p:sp>
          <p:nvSpPr>
            <p:cNvPr id="95" name="Rectangle 87"/>
            <p:cNvSpPr>
              <a:spLocks noChangeArrowheads="1"/>
            </p:cNvSpPr>
            <p:nvPr/>
          </p:nvSpPr>
          <p:spPr bwMode="auto">
            <a:xfrm>
              <a:off x="406" y="144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34</a:t>
              </a:r>
            </a:p>
          </p:txBody>
        </p:sp>
        <p:sp>
          <p:nvSpPr>
            <p:cNvPr id="96" name="Rectangle 88"/>
            <p:cNvSpPr>
              <a:spLocks noChangeArrowheads="1"/>
            </p:cNvSpPr>
            <p:nvPr/>
          </p:nvSpPr>
          <p:spPr bwMode="auto">
            <a:xfrm>
              <a:off x="395" y="144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97" name="Group 89"/>
          <p:cNvGrpSpPr/>
          <p:nvPr/>
        </p:nvGrpSpPr>
        <p:grpSpPr bwMode="auto">
          <a:xfrm>
            <a:off x="4473906" y="3756118"/>
            <a:ext cx="747713" cy="749300"/>
            <a:chOff x="692" y="1440"/>
            <a:chExt cx="297" cy="480"/>
          </a:xfrm>
        </p:grpSpPr>
        <p:sp>
          <p:nvSpPr>
            <p:cNvPr id="98" name="Rectangle 90"/>
            <p:cNvSpPr>
              <a:spLocks noChangeArrowheads="1"/>
            </p:cNvSpPr>
            <p:nvPr/>
          </p:nvSpPr>
          <p:spPr bwMode="auto">
            <a:xfrm>
              <a:off x="703" y="144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99" name="Rectangle 91"/>
            <p:cNvSpPr>
              <a:spLocks noChangeArrowheads="1"/>
            </p:cNvSpPr>
            <p:nvPr/>
          </p:nvSpPr>
          <p:spPr bwMode="auto">
            <a:xfrm>
              <a:off x="692" y="144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00" name="Group 92"/>
          <p:cNvGrpSpPr/>
          <p:nvPr/>
        </p:nvGrpSpPr>
        <p:grpSpPr bwMode="auto">
          <a:xfrm>
            <a:off x="5221619" y="3756118"/>
            <a:ext cx="758825" cy="749300"/>
            <a:chOff x="989" y="1440"/>
            <a:chExt cx="302" cy="480"/>
          </a:xfrm>
        </p:grpSpPr>
        <p:sp>
          <p:nvSpPr>
            <p:cNvPr id="101" name="Rectangle 93"/>
            <p:cNvSpPr>
              <a:spLocks noChangeArrowheads="1"/>
            </p:cNvSpPr>
            <p:nvPr/>
          </p:nvSpPr>
          <p:spPr bwMode="auto">
            <a:xfrm>
              <a:off x="1000" y="144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bIns="0" anchor="ctr"/>
            <a:lstStyle/>
            <a:p>
              <a:pPr algn="ctr" eaLnBrk="0" hangingPunct="0"/>
              <a:r>
                <a:rPr lang="en-US" altLang="zh-CN" b="1">
                  <a:latin typeface="Times New Roman" panose="02020603050405020304" pitchFamily="18" charset="0"/>
                </a:rPr>
                <a:t>2</a:t>
              </a:r>
            </a:p>
            <a:p>
              <a:pPr algn="ctr" eaLnBrk="0" hangingPunct="0"/>
              <a:r>
                <a:rPr lang="en-US" altLang="zh-CN" b="1">
                  <a:solidFill>
                    <a:srgbClr val="FF0000"/>
                  </a:solidFill>
                  <a:latin typeface="Times New Roman" panose="02020603050405020304" pitchFamily="18" charset="0"/>
                </a:rPr>
                <a:t>17</a:t>
              </a:r>
            </a:p>
          </p:txBody>
        </p:sp>
        <p:sp>
          <p:nvSpPr>
            <p:cNvPr id="102" name="Rectangle 94"/>
            <p:cNvSpPr>
              <a:spLocks noChangeArrowheads="1"/>
            </p:cNvSpPr>
            <p:nvPr/>
          </p:nvSpPr>
          <p:spPr bwMode="auto">
            <a:xfrm>
              <a:off x="989" y="144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03" name="Group 95"/>
          <p:cNvGrpSpPr/>
          <p:nvPr/>
        </p:nvGrpSpPr>
        <p:grpSpPr bwMode="auto">
          <a:xfrm>
            <a:off x="5980444" y="3756118"/>
            <a:ext cx="774700" cy="749300"/>
            <a:chOff x="1291" y="1440"/>
            <a:chExt cx="308" cy="480"/>
          </a:xfrm>
        </p:grpSpPr>
        <p:sp>
          <p:nvSpPr>
            <p:cNvPr id="104" name="Rectangle 96"/>
            <p:cNvSpPr>
              <a:spLocks noChangeArrowheads="1"/>
            </p:cNvSpPr>
            <p:nvPr/>
          </p:nvSpPr>
          <p:spPr bwMode="auto">
            <a:xfrm>
              <a:off x="1302" y="144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5</a:t>
              </a:r>
            </a:p>
            <a:p>
              <a:pPr algn="ctr" eaLnBrk="0" hangingPunct="0"/>
              <a:r>
                <a:rPr lang="en-US" altLang="zh-CN" b="1">
                  <a:latin typeface="Times New Roman" panose="02020603050405020304" pitchFamily="18" charset="0"/>
                </a:rPr>
                <a:t>26</a:t>
              </a:r>
            </a:p>
          </p:txBody>
        </p:sp>
        <p:sp>
          <p:nvSpPr>
            <p:cNvPr id="105" name="Rectangle 97"/>
            <p:cNvSpPr>
              <a:spLocks noChangeArrowheads="1"/>
            </p:cNvSpPr>
            <p:nvPr/>
          </p:nvSpPr>
          <p:spPr bwMode="auto">
            <a:xfrm>
              <a:off x="1291" y="144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06" name="Group 98"/>
          <p:cNvGrpSpPr/>
          <p:nvPr/>
        </p:nvGrpSpPr>
        <p:grpSpPr bwMode="auto">
          <a:xfrm>
            <a:off x="6755144" y="3756118"/>
            <a:ext cx="768350" cy="749300"/>
            <a:chOff x="1599" y="1440"/>
            <a:chExt cx="306" cy="480"/>
          </a:xfrm>
        </p:grpSpPr>
        <p:sp>
          <p:nvSpPr>
            <p:cNvPr id="107" name="Rectangle 99"/>
            <p:cNvSpPr>
              <a:spLocks noChangeArrowheads="1"/>
            </p:cNvSpPr>
            <p:nvPr/>
          </p:nvSpPr>
          <p:spPr bwMode="auto">
            <a:xfrm>
              <a:off x="1610" y="144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08" name="Rectangle 100"/>
            <p:cNvSpPr>
              <a:spLocks noChangeArrowheads="1"/>
            </p:cNvSpPr>
            <p:nvPr/>
          </p:nvSpPr>
          <p:spPr bwMode="auto">
            <a:xfrm>
              <a:off x="1599" y="144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09" name="Group 101"/>
          <p:cNvGrpSpPr/>
          <p:nvPr/>
        </p:nvGrpSpPr>
        <p:grpSpPr bwMode="auto">
          <a:xfrm>
            <a:off x="7523494" y="3756118"/>
            <a:ext cx="1449387" cy="749300"/>
            <a:chOff x="1905" y="1440"/>
            <a:chExt cx="576" cy="480"/>
          </a:xfrm>
        </p:grpSpPr>
        <p:sp>
          <p:nvSpPr>
            <p:cNvPr id="110" name="Rectangle 102"/>
            <p:cNvSpPr>
              <a:spLocks noChangeArrowheads="1"/>
            </p:cNvSpPr>
            <p:nvPr/>
          </p:nvSpPr>
          <p:spPr bwMode="auto">
            <a:xfrm>
              <a:off x="1916" y="144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 F, </a:t>
              </a:r>
              <a:r>
                <a:rPr lang="en-US" altLang="zh-CN" sz="2000" b="1">
                  <a:solidFill>
                    <a:srgbClr val="CC3300"/>
                  </a:solidFill>
                  <a:latin typeface="Times New Roman" panose="02020603050405020304" pitchFamily="18" charset="0"/>
                </a:rPr>
                <a:t>C</a:t>
              </a:r>
              <a:r>
                <a:rPr lang="en-US" altLang="zh-CN" sz="2000" b="1">
                  <a:latin typeface="Times New Roman" panose="02020603050405020304" pitchFamily="18" charset="0"/>
                </a:rPr>
                <a:t>}</a:t>
              </a:r>
            </a:p>
          </p:txBody>
        </p:sp>
        <p:sp>
          <p:nvSpPr>
            <p:cNvPr id="111" name="Rectangle 103"/>
            <p:cNvSpPr>
              <a:spLocks noChangeArrowheads="1"/>
            </p:cNvSpPr>
            <p:nvPr/>
          </p:nvSpPr>
          <p:spPr bwMode="auto">
            <a:xfrm>
              <a:off x="1905" y="144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12" name="Group 104"/>
          <p:cNvGrpSpPr/>
          <p:nvPr/>
        </p:nvGrpSpPr>
        <p:grpSpPr bwMode="auto">
          <a:xfrm>
            <a:off x="8972881" y="3756118"/>
            <a:ext cx="1458913" cy="749300"/>
            <a:chOff x="2481" y="1440"/>
            <a:chExt cx="580" cy="480"/>
          </a:xfrm>
        </p:grpSpPr>
        <p:sp>
          <p:nvSpPr>
            <p:cNvPr id="113" name="Rectangle 105"/>
            <p:cNvSpPr>
              <a:spLocks noChangeArrowheads="1"/>
            </p:cNvSpPr>
            <p:nvPr/>
          </p:nvSpPr>
          <p:spPr bwMode="auto">
            <a:xfrm>
              <a:off x="2492" y="144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{B, D, E}</a:t>
              </a:r>
            </a:p>
          </p:txBody>
        </p:sp>
        <p:sp>
          <p:nvSpPr>
            <p:cNvPr id="114" name="Rectangle 106"/>
            <p:cNvSpPr>
              <a:spLocks noChangeArrowheads="1"/>
            </p:cNvSpPr>
            <p:nvPr/>
          </p:nvSpPr>
          <p:spPr bwMode="auto">
            <a:xfrm>
              <a:off x="2481" y="144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15" name="Group 107"/>
          <p:cNvGrpSpPr/>
          <p:nvPr/>
        </p:nvGrpSpPr>
        <p:grpSpPr bwMode="auto">
          <a:xfrm>
            <a:off x="10431794" y="3756118"/>
            <a:ext cx="896937" cy="749300"/>
            <a:chOff x="3061" y="1440"/>
            <a:chExt cx="357" cy="480"/>
          </a:xfrm>
        </p:grpSpPr>
        <p:sp>
          <p:nvSpPr>
            <p:cNvPr id="116" name="Rectangle 108"/>
            <p:cNvSpPr>
              <a:spLocks noChangeArrowheads="1"/>
            </p:cNvSpPr>
            <p:nvPr/>
          </p:nvSpPr>
          <p:spPr bwMode="auto">
            <a:xfrm>
              <a:off x="3072" y="144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宋体" panose="02010600030101010101" pitchFamily="2" charset="-122"/>
                </a:rPr>
                <a:t>(</a:t>
              </a:r>
              <a:r>
                <a:rPr lang="en-US" altLang="zh-CN" sz="1600" b="1">
                  <a:latin typeface="Times New Roman" panose="02020603050405020304" pitchFamily="18" charset="0"/>
                </a:rPr>
                <a:t>C D</a:t>
              </a:r>
              <a:r>
                <a:rPr lang="en-US" altLang="zh-CN" sz="1600" b="1">
                  <a:latin typeface="宋体" panose="02010600030101010101" pitchFamily="2" charset="-122"/>
                </a:rPr>
                <a:t>)</a:t>
              </a:r>
              <a:r>
                <a:rPr lang="en-US" altLang="zh-CN" sz="1600" b="1">
                  <a:latin typeface="Times New Roman" panose="02020603050405020304" pitchFamily="18" charset="0"/>
                </a:rPr>
                <a:t>17</a:t>
              </a:r>
              <a:endParaRPr lang="en-US" altLang="zh-CN" sz="3600" b="1">
                <a:latin typeface="Times New Roman" panose="02020603050405020304" pitchFamily="18" charset="0"/>
              </a:endParaRPr>
            </a:p>
          </p:txBody>
        </p:sp>
        <p:sp>
          <p:nvSpPr>
            <p:cNvPr id="117" name="Rectangle 109"/>
            <p:cNvSpPr>
              <a:spLocks noChangeArrowheads="1"/>
            </p:cNvSpPr>
            <p:nvPr/>
          </p:nvSpPr>
          <p:spPr bwMode="auto">
            <a:xfrm>
              <a:off x="3061" y="144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18" name="Group 110"/>
          <p:cNvGrpSpPr/>
          <p:nvPr/>
        </p:nvGrpSpPr>
        <p:grpSpPr bwMode="auto">
          <a:xfrm>
            <a:off x="2734006" y="4505418"/>
            <a:ext cx="993775" cy="749300"/>
            <a:chOff x="0" y="1920"/>
            <a:chExt cx="395" cy="480"/>
          </a:xfrm>
        </p:grpSpPr>
        <p:sp>
          <p:nvSpPr>
            <p:cNvPr id="119" name="Rectangle 111"/>
            <p:cNvSpPr>
              <a:spLocks noChangeArrowheads="1"/>
            </p:cNvSpPr>
            <p:nvPr/>
          </p:nvSpPr>
          <p:spPr bwMode="auto">
            <a:xfrm>
              <a:off x="11" y="192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adjvex</a:t>
              </a:r>
            </a:p>
            <a:p>
              <a:pPr algn="ctr" eaLnBrk="0" hangingPunct="0"/>
              <a:r>
                <a:rPr lang="en-US" altLang="zh-CN" sz="2000" b="1">
                  <a:latin typeface="Times New Roman" panose="02020603050405020304" pitchFamily="18" charset="0"/>
                </a:rPr>
                <a:t>lowcost</a:t>
              </a:r>
            </a:p>
          </p:txBody>
        </p:sp>
        <p:sp>
          <p:nvSpPr>
            <p:cNvPr id="120" name="Rectangle 112"/>
            <p:cNvSpPr>
              <a:spLocks noChangeArrowheads="1"/>
            </p:cNvSpPr>
            <p:nvPr/>
          </p:nvSpPr>
          <p:spPr bwMode="auto">
            <a:xfrm>
              <a:off x="0" y="192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21" name="Group 113"/>
          <p:cNvGrpSpPr/>
          <p:nvPr/>
        </p:nvGrpSpPr>
        <p:grpSpPr bwMode="auto">
          <a:xfrm>
            <a:off x="3727781" y="4505418"/>
            <a:ext cx="746125" cy="749300"/>
            <a:chOff x="395" y="1920"/>
            <a:chExt cx="297" cy="480"/>
          </a:xfrm>
        </p:grpSpPr>
        <p:sp>
          <p:nvSpPr>
            <p:cNvPr id="122" name="Rectangle 114"/>
            <p:cNvSpPr>
              <a:spLocks noChangeArrowheads="1"/>
            </p:cNvSpPr>
            <p:nvPr/>
          </p:nvSpPr>
          <p:spPr bwMode="auto">
            <a:xfrm>
              <a:off x="406" y="192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0</a:t>
              </a:r>
            </a:p>
            <a:p>
              <a:pPr algn="ctr" eaLnBrk="0" hangingPunct="0"/>
              <a:r>
                <a:rPr lang="en-US" altLang="zh-CN" b="1">
                  <a:latin typeface="Times New Roman" panose="02020603050405020304" pitchFamily="18" charset="0"/>
                </a:rPr>
                <a:t>34</a:t>
              </a:r>
            </a:p>
          </p:txBody>
        </p:sp>
        <p:sp>
          <p:nvSpPr>
            <p:cNvPr id="123" name="Rectangle 115"/>
            <p:cNvSpPr>
              <a:spLocks noChangeArrowheads="1"/>
            </p:cNvSpPr>
            <p:nvPr/>
          </p:nvSpPr>
          <p:spPr bwMode="auto">
            <a:xfrm>
              <a:off x="395" y="192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24" name="Group 116"/>
          <p:cNvGrpSpPr/>
          <p:nvPr/>
        </p:nvGrpSpPr>
        <p:grpSpPr bwMode="auto">
          <a:xfrm>
            <a:off x="4473906" y="4505418"/>
            <a:ext cx="747713" cy="749300"/>
            <a:chOff x="692" y="1920"/>
            <a:chExt cx="297" cy="480"/>
          </a:xfrm>
        </p:grpSpPr>
        <p:sp>
          <p:nvSpPr>
            <p:cNvPr id="125" name="Rectangle 117"/>
            <p:cNvSpPr>
              <a:spLocks noChangeArrowheads="1"/>
            </p:cNvSpPr>
            <p:nvPr/>
          </p:nvSpPr>
          <p:spPr bwMode="auto">
            <a:xfrm>
              <a:off x="703" y="192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26" name="Rectangle 118"/>
            <p:cNvSpPr>
              <a:spLocks noChangeArrowheads="1"/>
            </p:cNvSpPr>
            <p:nvPr/>
          </p:nvSpPr>
          <p:spPr bwMode="auto">
            <a:xfrm>
              <a:off x="692" y="192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27" name="Group 119"/>
          <p:cNvGrpSpPr/>
          <p:nvPr/>
        </p:nvGrpSpPr>
        <p:grpSpPr bwMode="auto">
          <a:xfrm>
            <a:off x="5221619" y="4505418"/>
            <a:ext cx="758825" cy="749300"/>
            <a:chOff x="989" y="1920"/>
            <a:chExt cx="302" cy="480"/>
          </a:xfrm>
        </p:grpSpPr>
        <p:sp>
          <p:nvSpPr>
            <p:cNvPr id="128" name="Rectangle 120"/>
            <p:cNvSpPr>
              <a:spLocks noChangeArrowheads="1"/>
            </p:cNvSpPr>
            <p:nvPr/>
          </p:nvSpPr>
          <p:spPr bwMode="auto">
            <a:xfrm>
              <a:off x="1000" y="192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29" name="Rectangle 121"/>
            <p:cNvSpPr>
              <a:spLocks noChangeArrowheads="1"/>
            </p:cNvSpPr>
            <p:nvPr/>
          </p:nvSpPr>
          <p:spPr bwMode="auto">
            <a:xfrm>
              <a:off x="989" y="192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30" name="Group 122"/>
          <p:cNvGrpSpPr/>
          <p:nvPr/>
        </p:nvGrpSpPr>
        <p:grpSpPr bwMode="auto">
          <a:xfrm>
            <a:off x="5980444" y="4505418"/>
            <a:ext cx="774700" cy="749300"/>
            <a:chOff x="1291" y="1920"/>
            <a:chExt cx="308" cy="480"/>
          </a:xfrm>
        </p:grpSpPr>
        <p:sp>
          <p:nvSpPr>
            <p:cNvPr id="131" name="Rectangle 123"/>
            <p:cNvSpPr>
              <a:spLocks noChangeArrowheads="1"/>
            </p:cNvSpPr>
            <p:nvPr/>
          </p:nvSpPr>
          <p:spPr bwMode="auto">
            <a:xfrm>
              <a:off x="1302" y="192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bIns="0" anchor="ctr"/>
            <a:lstStyle/>
            <a:p>
              <a:pPr algn="ctr" eaLnBrk="0" hangingPunct="0"/>
              <a:r>
                <a:rPr lang="en-US" altLang="zh-CN" b="1">
                  <a:latin typeface="Times New Roman" panose="02020603050405020304" pitchFamily="18" charset="0"/>
                </a:rPr>
                <a:t>5</a:t>
              </a:r>
            </a:p>
            <a:p>
              <a:pPr algn="ctr" eaLnBrk="0" hangingPunct="0"/>
              <a:r>
                <a:rPr lang="en-US" altLang="zh-CN" b="1">
                  <a:solidFill>
                    <a:srgbClr val="FF0000"/>
                  </a:solidFill>
                  <a:latin typeface="Times New Roman" panose="02020603050405020304" pitchFamily="18" charset="0"/>
                </a:rPr>
                <a:t>26</a:t>
              </a:r>
            </a:p>
          </p:txBody>
        </p:sp>
        <p:sp>
          <p:nvSpPr>
            <p:cNvPr id="132" name="Rectangle 124"/>
            <p:cNvSpPr>
              <a:spLocks noChangeArrowheads="1"/>
            </p:cNvSpPr>
            <p:nvPr/>
          </p:nvSpPr>
          <p:spPr bwMode="auto">
            <a:xfrm>
              <a:off x="1291" y="192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33" name="Group 125"/>
          <p:cNvGrpSpPr/>
          <p:nvPr/>
        </p:nvGrpSpPr>
        <p:grpSpPr bwMode="auto">
          <a:xfrm>
            <a:off x="6755144" y="4505418"/>
            <a:ext cx="768350" cy="749300"/>
            <a:chOff x="1599" y="1920"/>
            <a:chExt cx="306" cy="480"/>
          </a:xfrm>
        </p:grpSpPr>
        <p:sp>
          <p:nvSpPr>
            <p:cNvPr id="134" name="Rectangle 126"/>
            <p:cNvSpPr>
              <a:spLocks noChangeArrowheads="1"/>
            </p:cNvSpPr>
            <p:nvPr/>
          </p:nvSpPr>
          <p:spPr bwMode="auto">
            <a:xfrm>
              <a:off x="1610" y="192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35" name="Rectangle 127"/>
            <p:cNvSpPr>
              <a:spLocks noChangeArrowheads="1"/>
            </p:cNvSpPr>
            <p:nvPr/>
          </p:nvSpPr>
          <p:spPr bwMode="auto">
            <a:xfrm>
              <a:off x="1599" y="192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36" name="Group 128"/>
          <p:cNvGrpSpPr/>
          <p:nvPr/>
        </p:nvGrpSpPr>
        <p:grpSpPr bwMode="auto">
          <a:xfrm>
            <a:off x="7523494" y="4505418"/>
            <a:ext cx="1449387" cy="749300"/>
            <a:chOff x="1905" y="1920"/>
            <a:chExt cx="576" cy="480"/>
          </a:xfrm>
        </p:grpSpPr>
        <p:sp>
          <p:nvSpPr>
            <p:cNvPr id="137" name="Rectangle 129"/>
            <p:cNvSpPr>
              <a:spLocks noChangeArrowheads="1"/>
            </p:cNvSpPr>
            <p:nvPr/>
          </p:nvSpPr>
          <p:spPr bwMode="auto">
            <a:xfrm>
              <a:off x="1916" y="192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 F, C, </a:t>
              </a:r>
              <a:r>
                <a:rPr lang="en-US" altLang="zh-CN" sz="2000" b="1">
                  <a:solidFill>
                    <a:srgbClr val="CC3300"/>
                  </a:solidFill>
                  <a:latin typeface="Times New Roman" panose="02020603050405020304" pitchFamily="18" charset="0"/>
                </a:rPr>
                <a:t>D</a:t>
              </a:r>
              <a:r>
                <a:rPr lang="en-US" altLang="zh-CN" sz="2000" b="1">
                  <a:latin typeface="Times New Roman" panose="02020603050405020304" pitchFamily="18" charset="0"/>
                </a:rPr>
                <a:t>}</a:t>
              </a:r>
            </a:p>
          </p:txBody>
        </p:sp>
        <p:sp>
          <p:nvSpPr>
            <p:cNvPr id="138" name="Rectangle 130"/>
            <p:cNvSpPr>
              <a:spLocks noChangeArrowheads="1"/>
            </p:cNvSpPr>
            <p:nvPr/>
          </p:nvSpPr>
          <p:spPr bwMode="auto">
            <a:xfrm>
              <a:off x="1905" y="192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39" name="Group 131"/>
          <p:cNvGrpSpPr/>
          <p:nvPr/>
        </p:nvGrpSpPr>
        <p:grpSpPr bwMode="auto">
          <a:xfrm>
            <a:off x="8972881" y="4505418"/>
            <a:ext cx="1458913" cy="749300"/>
            <a:chOff x="2481" y="1920"/>
            <a:chExt cx="580" cy="480"/>
          </a:xfrm>
        </p:grpSpPr>
        <p:sp>
          <p:nvSpPr>
            <p:cNvPr id="140" name="Rectangle 132"/>
            <p:cNvSpPr>
              <a:spLocks noChangeArrowheads="1"/>
            </p:cNvSpPr>
            <p:nvPr/>
          </p:nvSpPr>
          <p:spPr bwMode="auto">
            <a:xfrm>
              <a:off x="2492" y="192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{B, E}</a:t>
              </a:r>
            </a:p>
          </p:txBody>
        </p:sp>
        <p:sp>
          <p:nvSpPr>
            <p:cNvPr id="141" name="Rectangle 133"/>
            <p:cNvSpPr>
              <a:spLocks noChangeArrowheads="1"/>
            </p:cNvSpPr>
            <p:nvPr/>
          </p:nvSpPr>
          <p:spPr bwMode="auto">
            <a:xfrm>
              <a:off x="2481" y="192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42" name="Group 134"/>
          <p:cNvGrpSpPr/>
          <p:nvPr/>
        </p:nvGrpSpPr>
        <p:grpSpPr bwMode="auto">
          <a:xfrm>
            <a:off x="10431794" y="4505418"/>
            <a:ext cx="896937" cy="749300"/>
            <a:chOff x="3061" y="1920"/>
            <a:chExt cx="357" cy="480"/>
          </a:xfrm>
        </p:grpSpPr>
        <p:sp>
          <p:nvSpPr>
            <p:cNvPr id="143" name="Rectangle 135"/>
            <p:cNvSpPr>
              <a:spLocks noChangeArrowheads="1"/>
            </p:cNvSpPr>
            <p:nvPr/>
          </p:nvSpPr>
          <p:spPr bwMode="auto">
            <a:xfrm>
              <a:off x="3072" y="192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宋体" panose="02010600030101010101" pitchFamily="2" charset="-122"/>
                </a:rPr>
                <a:t>(</a:t>
              </a:r>
              <a:r>
                <a:rPr lang="en-US" altLang="zh-CN" sz="1600" b="1">
                  <a:latin typeface="Times New Roman" panose="02020603050405020304" pitchFamily="18" charset="0"/>
                </a:rPr>
                <a:t>F E</a:t>
              </a:r>
              <a:r>
                <a:rPr lang="en-US" altLang="zh-CN" sz="1600" b="1">
                  <a:latin typeface="宋体" panose="02010600030101010101" pitchFamily="2" charset="-122"/>
                </a:rPr>
                <a:t>)</a:t>
              </a:r>
              <a:r>
                <a:rPr lang="en-US" altLang="zh-CN" sz="1600" b="1">
                  <a:latin typeface="Times New Roman" panose="02020603050405020304" pitchFamily="18" charset="0"/>
                </a:rPr>
                <a:t>26</a:t>
              </a:r>
              <a:endParaRPr lang="en-US" altLang="zh-CN" sz="3600" b="1">
                <a:latin typeface="Times New Roman" panose="02020603050405020304" pitchFamily="18" charset="0"/>
              </a:endParaRPr>
            </a:p>
          </p:txBody>
        </p:sp>
        <p:sp>
          <p:nvSpPr>
            <p:cNvPr id="144" name="Rectangle 136"/>
            <p:cNvSpPr>
              <a:spLocks noChangeArrowheads="1"/>
            </p:cNvSpPr>
            <p:nvPr/>
          </p:nvSpPr>
          <p:spPr bwMode="auto">
            <a:xfrm>
              <a:off x="3061" y="192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45" name="Group 137"/>
          <p:cNvGrpSpPr/>
          <p:nvPr/>
        </p:nvGrpSpPr>
        <p:grpSpPr bwMode="auto">
          <a:xfrm>
            <a:off x="2734006" y="5254718"/>
            <a:ext cx="993775" cy="750887"/>
            <a:chOff x="0" y="2400"/>
            <a:chExt cx="395" cy="480"/>
          </a:xfrm>
        </p:grpSpPr>
        <p:sp>
          <p:nvSpPr>
            <p:cNvPr id="146" name="Rectangle 138"/>
            <p:cNvSpPr>
              <a:spLocks noChangeArrowheads="1"/>
            </p:cNvSpPr>
            <p:nvPr/>
          </p:nvSpPr>
          <p:spPr bwMode="auto">
            <a:xfrm>
              <a:off x="11" y="240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adjvex</a:t>
              </a:r>
            </a:p>
            <a:p>
              <a:pPr algn="ctr" eaLnBrk="0" hangingPunct="0"/>
              <a:r>
                <a:rPr lang="en-US" altLang="zh-CN" sz="2000" b="1">
                  <a:latin typeface="Times New Roman" panose="02020603050405020304" pitchFamily="18" charset="0"/>
                </a:rPr>
                <a:t>lowcost</a:t>
              </a:r>
            </a:p>
          </p:txBody>
        </p:sp>
        <p:sp>
          <p:nvSpPr>
            <p:cNvPr id="147" name="Rectangle 139"/>
            <p:cNvSpPr>
              <a:spLocks noChangeArrowheads="1"/>
            </p:cNvSpPr>
            <p:nvPr/>
          </p:nvSpPr>
          <p:spPr bwMode="auto">
            <a:xfrm>
              <a:off x="0" y="240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48" name="Group 140"/>
          <p:cNvGrpSpPr/>
          <p:nvPr/>
        </p:nvGrpSpPr>
        <p:grpSpPr bwMode="auto">
          <a:xfrm>
            <a:off x="3727781" y="5254718"/>
            <a:ext cx="746125" cy="750887"/>
            <a:chOff x="395" y="2400"/>
            <a:chExt cx="297" cy="480"/>
          </a:xfrm>
        </p:grpSpPr>
        <p:sp>
          <p:nvSpPr>
            <p:cNvPr id="149" name="Rectangle 141"/>
            <p:cNvSpPr>
              <a:spLocks noChangeArrowheads="1"/>
            </p:cNvSpPr>
            <p:nvPr/>
          </p:nvSpPr>
          <p:spPr bwMode="auto">
            <a:xfrm>
              <a:off x="406" y="240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bIns="0" anchor="ctr"/>
            <a:lstStyle/>
            <a:p>
              <a:pPr algn="ctr" eaLnBrk="0" hangingPunct="0"/>
              <a:r>
                <a:rPr lang="en-US" altLang="zh-CN" b="1">
                  <a:latin typeface="Times New Roman" panose="02020603050405020304" pitchFamily="18" charset="0"/>
                </a:rPr>
                <a:t>4</a:t>
              </a:r>
            </a:p>
            <a:p>
              <a:pPr algn="ctr" eaLnBrk="0" hangingPunct="0"/>
              <a:r>
                <a:rPr lang="en-US" altLang="zh-CN" b="1">
                  <a:solidFill>
                    <a:srgbClr val="FF0000"/>
                  </a:solidFill>
                  <a:latin typeface="Times New Roman" panose="02020603050405020304" pitchFamily="18" charset="0"/>
                </a:rPr>
                <a:t>12</a:t>
              </a:r>
            </a:p>
          </p:txBody>
        </p:sp>
        <p:sp>
          <p:nvSpPr>
            <p:cNvPr id="150" name="Rectangle 142"/>
            <p:cNvSpPr>
              <a:spLocks noChangeArrowheads="1"/>
            </p:cNvSpPr>
            <p:nvPr/>
          </p:nvSpPr>
          <p:spPr bwMode="auto">
            <a:xfrm>
              <a:off x="395" y="240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51" name="Group 143"/>
          <p:cNvGrpSpPr/>
          <p:nvPr/>
        </p:nvGrpSpPr>
        <p:grpSpPr bwMode="auto">
          <a:xfrm>
            <a:off x="4473906" y="5254718"/>
            <a:ext cx="747713" cy="750887"/>
            <a:chOff x="692" y="2400"/>
            <a:chExt cx="297" cy="480"/>
          </a:xfrm>
        </p:grpSpPr>
        <p:sp>
          <p:nvSpPr>
            <p:cNvPr id="152" name="Rectangle 144"/>
            <p:cNvSpPr>
              <a:spLocks noChangeArrowheads="1"/>
            </p:cNvSpPr>
            <p:nvPr/>
          </p:nvSpPr>
          <p:spPr bwMode="auto">
            <a:xfrm>
              <a:off x="703" y="240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53" name="Rectangle 145"/>
            <p:cNvSpPr>
              <a:spLocks noChangeArrowheads="1"/>
            </p:cNvSpPr>
            <p:nvPr/>
          </p:nvSpPr>
          <p:spPr bwMode="auto">
            <a:xfrm>
              <a:off x="692" y="240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54" name="Group 146"/>
          <p:cNvGrpSpPr/>
          <p:nvPr/>
        </p:nvGrpSpPr>
        <p:grpSpPr bwMode="auto">
          <a:xfrm>
            <a:off x="5221619" y="5254718"/>
            <a:ext cx="758825" cy="750887"/>
            <a:chOff x="989" y="2400"/>
            <a:chExt cx="302" cy="480"/>
          </a:xfrm>
        </p:grpSpPr>
        <p:sp>
          <p:nvSpPr>
            <p:cNvPr id="155" name="Rectangle 147"/>
            <p:cNvSpPr>
              <a:spLocks noChangeArrowheads="1"/>
            </p:cNvSpPr>
            <p:nvPr/>
          </p:nvSpPr>
          <p:spPr bwMode="auto">
            <a:xfrm>
              <a:off x="1000" y="240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56" name="Rectangle 148"/>
            <p:cNvSpPr>
              <a:spLocks noChangeArrowheads="1"/>
            </p:cNvSpPr>
            <p:nvPr/>
          </p:nvSpPr>
          <p:spPr bwMode="auto">
            <a:xfrm>
              <a:off x="989" y="240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57" name="Group 149"/>
          <p:cNvGrpSpPr/>
          <p:nvPr/>
        </p:nvGrpSpPr>
        <p:grpSpPr bwMode="auto">
          <a:xfrm>
            <a:off x="5980444" y="5254718"/>
            <a:ext cx="774700" cy="750887"/>
            <a:chOff x="1291" y="2400"/>
            <a:chExt cx="308" cy="480"/>
          </a:xfrm>
        </p:grpSpPr>
        <p:sp>
          <p:nvSpPr>
            <p:cNvPr id="158" name="Rectangle 150"/>
            <p:cNvSpPr>
              <a:spLocks noChangeArrowheads="1"/>
            </p:cNvSpPr>
            <p:nvPr/>
          </p:nvSpPr>
          <p:spPr bwMode="auto">
            <a:xfrm>
              <a:off x="1302" y="240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59" name="Rectangle 151"/>
            <p:cNvSpPr>
              <a:spLocks noChangeArrowheads="1"/>
            </p:cNvSpPr>
            <p:nvPr/>
          </p:nvSpPr>
          <p:spPr bwMode="auto">
            <a:xfrm>
              <a:off x="1291" y="240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60" name="Group 152"/>
          <p:cNvGrpSpPr/>
          <p:nvPr/>
        </p:nvGrpSpPr>
        <p:grpSpPr bwMode="auto">
          <a:xfrm>
            <a:off x="6755144" y="5254718"/>
            <a:ext cx="768350" cy="750887"/>
            <a:chOff x="1599" y="2400"/>
            <a:chExt cx="306" cy="480"/>
          </a:xfrm>
        </p:grpSpPr>
        <p:sp>
          <p:nvSpPr>
            <p:cNvPr id="161" name="Rectangle 153"/>
            <p:cNvSpPr>
              <a:spLocks noChangeArrowheads="1"/>
            </p:cNvSpPr>
            <p:nvPr/>
          </p:nvSpPr>
          <p:spPr bwMode="auto">
            <a:xfrm>
              <a:off x="1610" y="240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62" name="Rectangle 154"/>
            <p:cNvSpPr>
              <a:spLocks noChangeArrowheads="1"/>
            </p:cNvSpPr>
            <p:nvPr/>
          </p:nvSpPr>
          <p:spPr bwMode="auto">
            <a:xfrm>
              <a:off x="1599" y="240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63" name="Group 155"/>
          <p:cNvGrpSpPr/>
          <p:nvPr/>
        </p:nvGrpSpPr>
        <p:grpSpPr bwMode="auto">
          <a:xfrm>
            <a:off x="7523494" y="5254718"/>
            <a:ext cx="1449387" cy="750887"/>
            <a:chOff x="1905" y="2400"/>
            <a:chExt cx="576" cy="480"/>
          </a:xfrm>
        </p:grpSpPr>
        <p:sp>
          <p:nvSpPr>
            <p:cNvPr id="164" name="Rectangle 156"/>
            <p:cNvSpPr>
              <a:spLocks noChangeArrowheads="1"/>
            </p:cNvSpPr>
            <p:nvPr/>
          </p:nvSpPr>
          <p:spPr bwMode="auto">
            <a:xfrm>
              <a:off x="1916" y="240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 F, C, D, </a:t>
              </a:r>
              <a:r>
                <a:rPr lang="en-US" altLang="zh-CN" sz="2000" b="1">
                  <a:solidFill>
                    <a:srgbClr val="CC3300"/>
                  </a:solidFill>
                  <a:latin typeface="Times New Roman" panose="02020603050405020304" pitchFamily="18" charset="0"/>
                </a:rPr>
                <a:t>E</a:t>
              </a:r>
              <a:r>
                <a:rPr lang="en-US" altLang="zh-CN" sz="2000" b="1">
                  <a:latin typeface="Times New Roman" panose="02020603050405020304" pitchFamily="18" charset="0"/>
                </a:rPr>
                <a:t>}</a:t>
              </a:r>
            </a:p>
          </p:txBody>
        </p:sp>
        <p:sp>
          <p:nvSpPr>
            <p:cNvPr id="165" name="Rectangle 157"/>
            <p:cNvSpPr>
              <a:spLocks noChangeArrowheads="1"/>
            </p:cNvSpPr>
            <p:nvPr/>
          </p:nvSpPr>
          <p:spPr bwMode="auto">
            <a:xfrm>
              <a:off x="1905" y="240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66" name="Group 158"/>
          <p:cNvGrpSpPr/>
          <p:nvPr/>
        </p:nvGrpSpPr>
        <p:grpSpPr bwMode="auto">
          <a:xfrm>
            <a:off x="8972881" y="5254718"/>
            <a:ext cx="1458913" cy="750887"/>
            <a:chOff x="2481" y="2400"/>
            <a:chExt cx="580" cy="480"/>
          </a:xfrm>
        </p:grpSpPr>
        <p:sp>
          <p:nvSpPr>
            <p:cNvPr id="167" name="Rectangle 159"/>
            <p:cNvSpPr>
              <a:spLocks noChangeArrowheads="1"/>
            </p:cNvSpPr>
            <p:nvPr/>
          </p:nvSpPr>
          <p:spPr bwMode="auto">
            <a:xfrm>
              <a:off x="2492" y="240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{B}</a:t>
              </a:r>
            </a:p>
          </p:txBody>
        </p:sp>
        <p:sp>
          <p:nvSpPr>
            <p:cNvPr id="168" name="Rectangle 160"/>
            <p:cNvSpPr>
              <a:spLocks noChangeArrowheads="1"/>
            </p:cNvSpPr>
            <p:nvPr/>
          </p:nvSpPr>
          <p:spPr bwMode="auto">
            <a:xfrm>
              <a:off x="2481" y="240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69" name="Group 161"/>
          <p:cNvGrpSpPr/>
          <p:nvPr/>
        </p:nvGrpSpPr>
        <p:grpSpPr bwMode="auto">
          <a:xfrm>
            <a:off x="10431794" y="5254718"/>
            <a:ext cx="896937" cy="750887"/>
            <a:chOff x="3061" y="2400"/>
            <a:chExt cx="357" cy="480"/>
          </a:xfrm>
        </p:grpSpPr>
        <p:sp>
          <p:nvSpPr>
            <p:cNvPr id="170" name="Rectangle 162"/>
            <p:cNvSpPr>
              <a:spLocks noChangeArrowheads="1"/>
            </p:cNvSpPr>
            <p:nvPr/>
          </p:nvSpPr>
          <p:spPr bwMode="auto">
            <a:xfrm>
              <a:off x="3072" y="240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宋体" panose="02010600030101010101" pitchFamily="2" charset="-122"/>
                </a:rPr>
                <a:t>(</a:t>
              </a:r>
              <a:r>
                <a:rPr lang="en-US" altLang="zh-CN" sz="1600" b="1">
                  <a:latin typeface="Times New Roman" panose="02020603050405020304" pitchFamily="18" charset="0"/>
                </a:rPr>
                <a:t>E B</a:t>
              </a:r>
              <a:r>
                <a:rPr lang="en-US" altLang="zh-CN" sz="1600" b="1">
                  <a:latin typeface="宋体" panose="02010600030101010101" pitchFamily="2" charset="-122"/>
                </a:rPr>
                <a:t>)</a:t>
              </a:r>
              <a:r>
                <a:rPr lang="en-US" altLang="zh-CN" sz="1600" b="1">
                  <a:latin typeface="Times New Roman" panose="02020603050405020304" pitchFamily="18" charset="0"/>
                </a:rPr>
                <a:t>12</a:t>
              </a:r>
              <a:endParaRPr lang="en-US" altLang="zh-CN" sz="3600" b="1">
                <a:latin typeface="Times New Roman" panose="02020603050405020304" pitchFamily="18" charset="0"/>
              </a:endParaRPr>
            </a:p>
          </p:txBody>
        </p:sp>
        <p:sp>
          <p:nvSpPr>
            <p:cNvPr id="171" name="Rectangle 163"/>
            <p:cNvSpPr>
              <a:spLocks noChangeArrowheads="1"/>
            </p:cNvSpPr>
            <p:nvPr/>
          </p:nvSpPr>
          <p:spPr bwMode="auto">
            <a:xfrm>
              <a:off x="3061" y="240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72" name="Group 164"/>
          <p:cNvGrpSpPr/>
          <p:nvPr/>
        </p:nvGrpSpPr>
        <p:grpSpPr bwMode="auto">
          <a:xfrm>
            <a:off x="2734006" y="6005605"/>
            <a:ext cx="993775" cy="749300"/>
            <a:chOff x="0" y="2880"/>
            <a:chExt cx="395" cy="480"/>
          </a:xfrm>
        </p:grpSpPr>
        <p:sp>
          <p:nvSpPr>
            <p:cNvPr id="173" name="Rectangle 165"/>
            <p:cNvSpPr>
              <a:spLocks noChangeArrowheads="1"/>
            </p:cNvSpPr>
            <p:nvPr/>
          </p:nvSpPr>
          <p:spPr bwMode="auto">
            <a:xfrm>
              <a:off x="11" y="2880"/>
              <a:ext cx="373"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adjvex</a:t>
              </a:r>
            </a:p>
            <a:p>
              <a:pPr algn="ctr" eaLnBrk="0" hangingPunct="0"/>
              <a:r>
                <a:rPr lang="en-US" altLang="zh-CN" sz="2000" b="1">
                  <a:latin typeface="Times New Roman" panose="02020603050405020304" pitchFamily="18" charset="0"/>
                </a:rPr>
                <a:t>lowcost</a:t>
              </a:r>
            </a:p>
          </p:txBody>
        </p:sp>
        <p:sp>
          <p:nvSpPr>
            <p:cNvPr id="174" name="Rectangle 166"/>
            <p:cNvSpPr>
              <a:spLocks noChangeArrowheads="1"/>
            </p:cNvSpPr>
            <p:nvPr/>
          </p:nvSpPr>
          <p:spPr bwMode="auto">
            <a:xfrm>
              <a:off x="0" y="2880"/>
              <a:ext cx="395"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75" name="Group 167"/>
          <p:cNvGrpSpPr/>
          <p:nvPr/>
        </p:nvGrpSpPr>
        <p:grpSpPr bwMode="auto">
          <a:xfrm>
            <a:off x="3727781" y="6005605"/>
            <a:ext cx="746125" cy="749300"/>
            <a:chOff x="395" y="2880"/>
            <a:chExt cx="297" cy="480"/>
          </a:xfrm>
        </p:grpSpPr>
        <p:sp>
          <p:nvSpPr>
            <p:cNvPr id="176" name="Rectangle 168"/>
            <p:cNvSpPr>
              <a:spLocks noChangeArrowheads="1"/>
            </p:cNvSpPr>
            <p:nvPr/>
          </p:nvSpPr>
          <p:spPr bwMode="auto">
            <a:xfrm>
              <a:off x="406" y="288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77" name="Rectangle 169"/>
            <p:cNvSpPr>
              <a:spLocks noChangeArrowheads="1"/>
            </p:cNvSpPr>
            <p:nvPr/>
          </p:nvSpPr>
          <p:spPr bwMode="auto">
            <a:xfrm>
              <a:off x="395" y="288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78" name="Group 170"/>
          <p:cNvGrpSpPr/>
          <p:nvPr/>
        </p:nvGrpSpPr>
        <p:grpSpPr bwMode="auto">
          <a:xfrm>
            <a:off x="4473906" y="6005605"/>
            <a:ext cx="747713" cy="749300"/>
            <a:chOff x="692" y="2880"/>
            <a:chExt cx="297" cy="480"/>
          </a:xfrm>
        </p:grpSpPr>
        <p:sp>
          <p:nvSpPr>
            <p:cNvPr id="179" name="Rectangle 171"/>
            <p:cNvSpPr>
              <a:spLocks noChangeArrowheads="1"/>
            </p:cNvSpPr>
            <p:nvPr/>
          </p:nvSpPr>
          <p:spPr bwMode="auto">
            <a:xfrm>
              <a:off x="703" y="2880"/>
              <a:ext cx="27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80" name="Rectangle 172"/>
            <p:cNvSpPr>
              <a:spLocks noChangeArrowheads="1"/>
            </p:cNvSpPr>
            <p:nvPr/>
          </p:nvSpPr>
          <p:spPr bwMode="auto">
            <a:xfrm>
              <a:off x="692" y="2880"/>
              <a:ext cx="29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81" name="Group 173"/>
          <p:cNvGrpSpPr/>
          <p:nvPr/>
        </p:nvGrpSpPr>
        <p:grpSpPr bwMode="auto">
          <a:xfrm>
            <a:off x="5221619" y="6005605"/>
            <a:ext cx="758825" cy="749300"/>
            <a:chOff x="989" y="2880"/>
            <a:chExt cx="302" cy="480"/>
          </a:xfrm>
        </p:grpSpPr>
        <p:sp>
          <p:nvSpPr>
            <p:cNvPr id="182" name="Rectangle 174"/>
            <p:cNvSpPr>
              <a:spLocks noChangeArrowheads="1"/>
            </p:cNvSpPr>
            <p:nvPr/>
          </p:nvSpPr>
          <p:spPr bwMode="auto">
            <a:xfrm>
              <a:off x="1000" y="2880"/>
              <a:ext cx="280"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83" name="Rectangle 175"/>
            <p:cNvSpPr>
              <a:spLocks noChangeArrowheads="1"/>
            </p:cNvSpPr>
            <p:nvPr/>
          </p:nvSpPr>
          <p:spPr bwMode="auto">
            <a:xfrm>
              <a:off x="989" y="2880"/>
              <a:ext cx="302"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84" name="Group 176"/>
          <p:cNvGrpSpPr/>
          <p:nvPr/>
        </p:nvGrpSpPr>
        <p:grpSpPr bwMode="auto">
          <a:xfrm>
            <a:off x="5980444" y="6005605"/>
            <a:ext cx="774700" cy="749300"/>
            <a:chOff x="1291" y="2880"/>
            <a:chExt cx="308" cy="480"/>
          </a:xfrm>
        </p:grpSpPr>
        <p:sp>
          <p:nvSpPr>
            <p:cNvPr id="185" name="Rectangle 177"/>
            <p:cNvSpPr>
              <a:spLocks noChangeArrowheads="1"/>
            </p:cNvSpPr>
            <p:nvPr/>
          </p:nvSpPr>
          <p:spPr bwMode="auto">
            <a:xfrm>
              <a:off x="1302" y="2880"/>
              <a:ext cx="286"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p:txBody>
        </p:sp>
        <p:sp>
          <p:nvSpPr>
            <p:cNvPr id="186" name="Rectangle 178"/>
            <p:cNvSpPr>
              <a:spLocks noChangeArrowheads="1"/>
            </p:cNvSpPr>
            <p:nvPr/>
          </p:nvSpPr>
          <p:spPr bwMode="auto">
            <a:xfrm>
              <a:off x="1291" y="2880"/>
              <a:ext cx="308"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87" name="Group 179"/>
          <p:cNvGrpSpPr/>
          <p:nvPr/>
        </p:nvGrpSpPr>
        <p:grpSpPr bwMode="auto">
          <a:xfrm>
            <a:off x="6755144" y="6005605"/>
            <a:ext cx="768350" cy="749300"/>
            <a:chOff x="1599" y="2880"/>
            <a:chExt cx="306" cy="480"/>
          </a:xfrm>
        </p:grpSpPr>
        <p:sp>
          <p:nvSpPr>
            <p:cNvPr id="188" name="Rectangle 180"/>
            <p:cNvSpPr>
              <a:spLocks noChangeArrowheads="1"/>
            </p:cNvSpPr>
            <p:nvPr/>
          </p:nvSpPr>
          <p:spPr bwMode="auto">
            <a:xfrm>
              <a:off x="1610" y="2880"/>
              <a:ext cx="28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189" name="Rectangle 181"/>
            <p:cNvSpPr>
              <a:spLocks noChangeArrowheads="1"/>
            </p:cNvSpPr>
            <p:nvPr/>
          </p:nvSpPr>
          <p:spPr bwMode="auto">
            <a:xfrm>
              <a:off x="1599" y="2880"/>
              <a:ext cx="30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90" name="Group 182"/>
          <p:cNvGrpSpPr/>
          <p:nvPr/>
        </p:nvGrpSpPr>
        <p:grpSpPr bwMode="auto">
          <a:xfrm>
            <a:off x="7523494" y="6005605"/>
            <a:ext cx="1449387" cy="749300"/>
            <a:chOff x="1905" y="2880"/>
            <a:chExt cx="576" cy="480"/>
          </a:xfrm>
        </p:grpSpPr>
        <p:sp>
          <p:nvSpPr>
            <p:cNvPr id="191" name="Rectangle 183"/>
            <p:cNvSpPr>
              <a:spLocks noChangeArrowheads="1"/>
            </p:cNvSpPr>
            <p:nvPr/>
          </p:nvSpPr>
          <p:spPr bwMode="auto">
            <a:xfrm>
              <a:off x="1916" y="2880"/>
              <a:ext cx="554"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{A,F,C,D,E,</a:t>
              </a:r>
              <a:r>
                <a:rPr lang="en-US" altLang="zh-CN" sz="1600" b="1">
                  <a:solidFill>
                    <a:srgbClr val="CC3300"/>
                  </a:solidFill>
                  <a:latin typeface="Times New Roman" panose="02020603050405020304" pitchFamily="18" charset="0"/>
                </a:rPr>
                <a:t>B</a:t>
              </a:r>
              <a:r>
                <a:rPr lang="en-US" altLang="zh-CN" sz="1600" b="1">
                  <a:latin typeface="Times New Roman" panose="02020603050405020304" pitchFamily="18" charset="0"/>
                </a:rPr>
                <a:t>}</a:t>
              </a:r>
            </a:p>
          </p:txBody>
        </p:sp>
        <p:sp>
          <p:nvSpPr>
            <p:cNvPr id="192" name="Rectangle 184"/>
            <p:cNvSpPr>
              <a:spLocks noChangeArrowheads="1"/>
            </p:cNvSpPr>
            <p:nvPr/>
          </p:nvSpPr>
          <p:spPr bwMode="auto">
            <a:xfrm>
              <a:off x="1905" y="2880"/>
              <a:ext cx="576"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93" name="Group 185"/>
          <p:cNvGrpSpPr/>
          <p:nvPr/>
        </p:nvGrpSpPr>
        <p:grpSpPr bwMode="auto">
          <a:xfrm>
            <a:off x="8972881" y="6005605"/>
            <a:ext cx="1458913" cy="749300"/>
            <a:chOff x="2481" y="2880"/>
            <a:chExt cx="580" cy="480"/>
          </a:xfrm>
        </p:grpSpPr>
        <p:sp>
          <p:nvSpPr>
            <p:cNvPr id="194" name="Rectangle 186"/>
            <p:cNvSpPr>
              <a:spLocks noChangeArrowheads="1"/>
            </p:cNvSpPr>
            <p:nvPr/>
          </p:nvSpPr>
          <p:spPr bwMode="auto">
            <a:xfrm>
              <a:off x="2492" y="2880"/>
              <a:ext cx="558"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2000" b="1">
                  <a:latin typeface="Times New Roman" panose="02020603050405020304" pitchFamily="18" charset="0"/>
                </a:rPr>
                <a:t>{ }</a:t>
              </a:r>
            </a:p>
          </p:txBody>
        </p:sp>
        <p:sp>
          <p:nvSpPr>
            <p:cNvPr id="195" name="Rectangle 187"/>
            <p:cNvSpPr>
              <a:spLocks noChangeArrowheads="1"/>
            </p:cNvSpPr>
            <p:nvPr/>
          </p:nvSpPr>
          <p:spPr bwMode="auto">
            <a:xfrm>
              <a:off x="2481" y="2880"/>
              <a:ext cx="580"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grpSp>
        <p:nvGrpSpPr>
          <p:cNvPr id="196" name="Group 188"/>
          <p:cNvGrpSpPr/>
          <p:nvPr/>
        </p:nvGrpSpPr>
        <p:grpSpPr bwMode="auto">
          <a:xfrm>
            <a:off x="10431794" y="6005605"/>
            <a:ext cx="896937" cy="749300"/>
            <a:chOff x="3061" y="2880"/>
            <a:chExt cx="357" cy="480"/>
          </a:xfrm>
        </p:grpSpPr>
        <p:sp>
          <p:nvSpPr>
            <p:cNvPr id="197" name="Rectangle 189"/>
            <p:cNvSpPr>
              <a:spLocks noChangeArrowheads="1"/>
            </p:cNvSpPr>
            <p:nvPr/>
          </p:nvSpPr>
          <p:spPr bwMode="auto">
            <a:xfrm>
              <a:off x="3072" y="2880"/>
              <a:ext cx="335" cy="4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altLang="zh-CN" sz="1600" b="1">
                  <a:latin typeface="Times New Roman" panose="02020603050405020304" pitchFamily="18" charset="0"/>
                </a:rPr>
                <a:t> </a:t>
              </a:r>
            </a:p>
            <a:p>
              <a:pPr algn="ctr" eaLnBrk="0" hangingPunct="0"/>
              <a:endParaRPr lang="en-US" altLang="zh-CN" sz="3600" b="1">
                <a:latin typeface="Times New Roman" panose="02020603050405020304" pitchFamily="18" charset="0"/>
              </a:endParaRPr>
            </a:p>
          </p:txBody>
        </p:sp>
        <p:sp>
          <p:nvSpPr>
            <p:cNvPr id="198" name="Rectangle 190"/>
            <p:cNvSpPr>
              <a:spLocks noChangeArrowheads="1"/>
            </p:cNvSpPr>
            <p:nvPr/>
          </p:nvSpPr>
          <p:spPr bwMode="auto">
            <a:xfrm>
              <a:off x="3061" y="2880"/>
              <a:ext cx="357" cy="480"/>
            </a:xfrm>
            <a:prstGeom prst="rect">
              <a:avLst/>
            </a:prstGeom>
            <a:noFill/>
            <a:ln w="19050">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a:solidFill>
                  <a:schemeClr val="accent2"/>
                </a:solidFill>
                <a:ea typeface="华文行楷" charset="0"/>
              </a:endParaRPr>
            </a:p>
          </p:txBody>
        </p:sp>
      </p:grpSp>
      <p:sp>
        <p:nvSpPr>
          <p:cNvPr id="199" name="Rectangle 191"/>
          <p:cNvSpPr>
            <a:spLocks noChangeArrowheads="1"/>
          </p:cNvSpPr>
          <p:nvPr/>
        </p:nvSpPr>
        <p:spPr bwMode="auto">
          <a:xfrm>
            <a:off x="2810206" y="1506630"/>
            <a:ext cx="8610600" cy="5257800"/>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p>
            <a:pPr algn="ctr"/>
            <a:endParaRPr lang="zh-CN" altLang="zh-CN" b="1" dirty="0">
              <a:solidFill>
                <a:schemeClr val="accent2"/>
              </a:solidFill>
              <a:ea typeface="华文行楷" charset="0"/>
            </a:endParaRPr>
          </a:p>
        </p:txBody>
      </p:sp>
      <p:sp>
        <p:nvSpPr>
          <p:cNvPr id="200" name="Text Box 192"/>
          <p:cNvSpPr txBox="1">
            <a:spLocks noChangeArrowheads="1"/>
          </p:cNvSpPr>
          <p:nvPr/>
        </p:nvSpPr>
        <p:spPr bwMode="auto">
          <a:xfrm>
            <a:off x="4791406" y="3868830"/>
            <a:ext cx="152400" cy="27987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p>
            <a:pPr algn="just" eaLnBrk="0" hangingPunct="0"/>
            <a:r>
              <a:rPr lang="en-US" altLang="zh-CN">
                <a:latin typeface="Times New Roman" panose="02020603050405020304" pitchFamily="18" charset="0"/>
              </a:rPr>
              <a:t> </a:t>
            </a:r>
          </a:p>
          <a:p>
            <a:pPr eaLnBrk="0" hangingPunct="0"/>
            <a:endParaRPr lang="en-US" altLang="zh-CN">
              <a:latin typeface="Times New Roman" panose="02020603050405020304" pitchFamily="18" charset="0"/>
            </a:endParaRPr>
          </a:p>
        </p:txBody>
      </p:sp>
      <p:sp>
        <p:nvSpPr>
          <p:cNvPr id="201" name="Text Box 193"/>
          <p:cNvSpPr txBox="1">
            <a:spLocks noChangeArrowheads="1"/>
          </p:cNvSpPr>
          <p:nvPr/>
        </p:nvSpPr>
        <p:spPr bwMode="auto">
          <a:xfrm>
            <a:off x="6391606" y="5392830"/>
            <a:ext cx="152400" cy="12334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p>
            <a:pPr algn="just" eaLnBrk="0" hangingPunct="0"/>
            <a:r>
              <a:rPr lang="en-US" altLang="zh-CN">
                <a:latin typeface="Times New Roman" panose="02020603050405020304" pitchFamily="18" charset="0"/>
              </a:rPr>
              <a:t> </a:t>
            </a:r>
          </a:p>
          <a:p>
            <a:pPr eaLnBrk="0" hangingPunct="0"/>
            <a:endParaRPr lang="en-US" altLang="zh-CN">
              <a:latin typeface="Times New Roman" panose="02020603050405020304" pitchFamily="18" charset="0"/>
            </a:endParaRPr>
          </a:p>
        </p:txBody>
      </p:sp>
      <p:sp>
        <p:nvSpPr>
          <p:cNvPr id="202" name="Text Box 194"/>
          <p:cNvSpPr txBox="1">
            <a:spLocks noChangeArrowheads="1"/>
          </p:cNvSpPr>
          <p:nvPr/>
        </p:nvSpPr>
        <p:spPr bwMode="auto">
          <a:xfrm>
            <a:off x="7077406" y="3183030"/>
            <a:ext cx="152400" cy="34178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p>
            <a:pPr algn="just" eaLnBrk="0" hangingPunct="0"/>
            <a:r>
              <a:rPr lang="en-US" altLang="zh-CN">
                <a:latin typeface="Times New Roman" panose="02020603050405020304" pitchFamily="18" charset="0"/>
              </a:rPr>
              <a:t> </a:t>
            </a:r>
          </a:p>
          <a:p>
            <a:pPr eaLnBrk="0" hangingPunct="0"/>
            <a:endParaRPr lang="en-US" altLang="zh-CN">
              <a:latin typeface="Times New Roman" panose="02020603050405020304" pitchFamily="18" charset="0"/>
            </a:endParaRPr>
          </a:p>
        </p:txBody>
      </p:sp>
      <p:sp>
        <p:nvSpPr>
          <p:cNvPr id="203" name="Text Box 195"/>
          <p:cNvSpPr txBox="1">
            <a:spLocks noChangeArrowheads="1"/>
          </p:cNvSpPr>
          <p:nvPr/>
        </p:nvSpPr>
        <p:spPr bwMode="auto">
          <a:xfrm>
            <a:off x="5553406" y="4630830"/>
            <a:ext cx="152400" cy="19843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p>
            <a:pPr algn="just" eaLnBrk="0" hangingPunct="0"/>
            <a:r>
              <a:rPr lang="en-US" altLang="zh-CN">
                <a:latin typeface="Times New Roman" panose="02020603050405020304" pitchFamily="18" charset="0"/>
              </a:rPr>
              <a:t> </a:t>
            </a:r>
          </a:p>
          <a:p>
            <a:pPr eaLnBrk="0" hangingPunct="0"/>
            <a:endParaRPr lang="en-US" altLang="zh-CN">
              <a:latin typeface="Times New Roman" panose="02020603050405020304" pitchFamily="18" charset="0"/>
            </a:endParaRPr>
          </a:p>
        </p:txBody>
      </p:sp>
      <p:sp>
        <p:nvSpPr>
          <p:cNvPr id="204" name="Line 197"/>
          <p:cNvSpPr>
            <a:spLocks noChangeShapeType="1"/>
          </p:cNvSpPr>
          <p:nvPr/>
        </p:nvSpPr>
        <p:spPr bwMode="auto">
          <a:xfrm>
            <a:off x="2764169" y="1522505"/>
            <a:ext cx="930275" cy="70008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 name="直接连接符 204"/>
          <p:cNvSpPr>
            <a:spLocks noChangeShapeType="1"/>
          </p:cNvSpPr>
          <p:nvPr/>
        </p:nvSpPr>
        <p:spPr bwMode="auto">
          <a:xfrm>
            <a:off x="4827919" y="2902043"/>
            <a:ext cx="0" cy="236537"/>
          </a:xfrm>
          <a:prstGeom prst="line">
            <a:avLst/>
          </a:prstGeom>
          <a:noFill/>
          <a:ln w="2540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06" name="直接连接符 205"/>
          <p:cNvSpPr>
            <a:spLocks noChangeShapeType="1"/>
          </p:cNvSpPr>
          <p:nvPr/>
        </p:nvSpPr>
        <p:spPr bwMode="auto">
          <a:xfrm>
            <a:off x="5588331" y="2889343"/>
            <a:ext cx="0" cy="236537"/>
          </a:xfrm>
          <a:prstGeom prst="line">
            <a:avLst/>
          </a:prstGeom>
          <a:noFill/>
          <a:ln w="2540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07" name="直接连接符 206"/>
          <p:cNvSpPr>
            <a:spLocks noChangeShapeType="1"/>
          </p:cNvSpPr>
          <p:nvPr/>
        </p:nvSpPr>
        <p:spPr bwMode="auto">
          <a:xfrm>
            <a:off x="6351919" y="2887755"/>
            <a:ext cx="0" cy="236538"/>
          </a:xfrm>
          <a:prstGeom prst="line">
            <a:avLst/>
          </a:prstGeom>
          <a:noFill/>
          <a:ln w="2540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08" name="直接连接符 207"/>
          <p:cNvSpPr>
            <a:spLocks noChangeShapeType="1"/>
          </p:cNvSpPr>
          <p:nvPr/>
        </p:nvSpPr>
        <p:spPr bwMode="auto">
          <a:xfrm>
            <a:off x="5588331" y="3651343"/>
            <a:ext cx="0" cy="236537"/>
          </a:xfrm>
          <a:prstGeom prst="line">
            <a:avLst/>
          </a:prstGeom>
          <a:noFill/>
          <a:ln w="2540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09" name="文本框 208"/>
          <p:cNvSpPr txBox="1"/>
          <p:nvPr/>
        </p:nvSpPr>
        <p:spPr>
          <a:xfrm>
            <a:off x="8128875" y="1703252"/>
            <a:ext cx="320922" cy="338554"/>
          </a:xfrm>
          <a:prstGeom prst="rect">
            <a:avLst/>
          </a:prstGeom>
          <a:solidFill>
            <a:schemeClr val="bg1"/>
          </a:solidFill>
        </p:spPr>
        <p:txBody>
          <a:bodyPr wrap="none" rtlCol="0">
            <a:spAutoFit/>
          </a:bodyPr>
          <a:lstStyle/>
          <a:p>
            <a:r>
              <a:rPr kumimoji="1" lang="en-US" altLang="zh-CN" dirty="0"/>
              <a:t>S</a:t>
            </a:r>
            <a:endParaRPr kumimoji="1" lang="zh-CN" altLang="en-US" dirty="0"/>
          </a:p>
        </p:txBody>
      </p:sp>
      <p:sp>
        <p:nvSpPr>
          <p:cNvPr id="210" name="文本框 209"/>
          <p:cNvSpPr txBox="1"/>
          <p:nvPr/>
        </p:nvSpPr>
        <p:spPr>
          <a:xfrm>
            <a:off x="9438161" y="1703252"/>
            <a:ext cx="514821" cy="338554"/>
          </a:xfrm>
          <a:prstGeom prst="rect">
            <a:avLst/>
          </a:prstGeom>
          <a:solidFill>
            <a:schemeClr val="bg1"/>
          </a:solidFill>
        </p:spPr>
        <p:txBody>
          <a:bodyPr wrap="none" rtlCol="0">
            <a:spAutoFit/>
          </a:bodyPr>
          <a:lstStyle/>
          <a:p>
            <a:r>
              <a:rPr kumimoji="1" lang="en-US" altLang="zh-CN" dirty="0"/>
              <a:t>V-S</a:t>
            </a:r>
            <a:endParaRPr kumimoji="1" lang="zh-CN" altLang="en-US" dirty="0"/>
          </a:p>
        </p:txBody>
      </p:sp>
      <p:sp>
        <p:nvSpPr>
          <p:cNvPr id="211" name="文本框 210"/>
          <p:cNvSpPr txBox="1"/>
          <p:nvPr/>
        </p:nvSpPr>
        <p:spPr>
          <a:xfrm>
            <a:off x="2794041" y="2330656"/>
            <a:ext cx="894797" cy="400110"/>
          </a:xfrm>
          <a:prstGeom prst="rect">
            <a:avLst/>
          </a:prstGeom>
          <a:solidFill>
            <a:schemeClr val="bg1"/>
          </a:solidFill>
        </p:spPr>
        <p:txBody>
          <a:bodyPr wrap="none" rtlCol="0">
            <a:spAutoFit/>
          </a:bodyPr>
          <a:lstStyle/>
          <a:p>
            <a:r>
              <a:rPr kumimoji="1"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closest</a:t>
            </a:r>
            <a:endParaRPr kumimoji="1"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2" name="文本框 211"/>
          <p:cNvSpPr txBox="1"/>
          <p:nvPr/>
        </p:nvSpPr>
        <p:spPr>
          <a:xfrm>
            <a:off x="2794041" y="3050736"/>
            <a:ext cx="894797" cy="400110"/>
          </a:xfrm>
          <a:prstGeom prst="rect">
            <a:avLst/>
          </a:prstGeom>
          <a:solidFill>
            <a:schemeClr val="bg1"/>
          </a:solidFill>
        </p:spPr>
        <p:txBody>
          <a:bodyPr wrap="none" rtlCol="0">
            <a:spAutoFit/>
          </a:bodyPr>
          <a:lstStyle/>
          <a:p>
            <a:r>
              <a:rPr kumimoji="1"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closest</a:t>
            </a:r>
            <a:endParaRPr kumimoji="1"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3" name="文本框 212"/>
          <p:cNvSpPr txBox="1"/>
          <p:nvPr/>
        </p:nvSpPr>
        <p:spPr>
          <a:xfrm>
            <a:off x="2794041" y="3770816"/>
            <a:ext cx="894797" cy="400110"/>
          </a:xfrm>
          <a:prstGeom prst="rect">
            <a:avLst/>
          </a:prstGeom>
          <a:solidFill>
            <a:schemeClr val="bg1"/>
          </a:solidFill>
        </p:spPr>
        <p:txBody>
          <a:bodyPr wrap="none" rtlCol="0">
            <a:spAutoFit/>
          </a:bodyPr>
          <a:lstStyle/>
          <a:p>
            <a:r>
              <a:rPr kumimoji="1"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closest</a:t>
            </a:r>
            <a:endParaRPr kumimoji="1"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4" name="文本框 213"/>
          <p:cNvSpPr txBox="1"/>
          <p:nvPr/>
        </p:nvSpPr>
        <p:spPr>
          <a:xfrm>
            <a:off x="2824742" y="4530966"/>
            <a:ext cx="894797" cy="400110"/>
          </a:xfrm>
          <a:prstGeom prst="rect">
            <a:avLst/>
          </a:prstGeom>
          <a:solidFill>
            <a:schemeClr val="bg1"/>
          </a:solidFill>
        </p:spPr>
        <p:txBody>
          <a:bodyPr wrap="none" rtlCol="0">
            <a:spAutoFit/>
          </a:bodyPr>
          <a:lstStyle/>
          <a:p>
            <a:r>
              <a:rPr kumimoji="1"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closest</a:t>
            </a:r>
            <a:endParaRPr kumimoji="1"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5" name="文本框 214"/>
          <p:cNvSpPr txBox="1"/>
          <p:nvPr/>
        </p:nvSpPr>
        <p:spPr>
          <a:xfrm>
            <a:off x="2824742" y="5282984"/>
            <a:ext cx="894797" cy="400110"/>
          </a:xfrm>
          <a:prstGeom prst="rect">
            <a:avLst/>
          </a:prstGeom>
          <a:solidFill>
            <a:schemeClr val="bg1"/>
          </a:solidFill>
        </p:spPr>
        <p:txBody>
          <a:bodyPr wrap="none" rtlCol="0">
            <a:spAutoFit/>
          </a:bodyPr>
          <a:lstStyle/>
          <a:p>
            <a:r>
              <a:rPr kumimoji="1"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closest</a:t>
            </a:r>
            <a:endParaRPr kumimoji="1"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6" name="文本框 215"/>
          <p:cNvSpPr txBox="1"/>
          <p:nvPr/>
        </p:nvSpPr>
        <p:spPr>
          <a:xfrm>
            <a:off x="2794041" y="6003064"/>
            <a:ext cx="894797" cy="400110"/>
          </a:xfrm>
          <a:prstGeom prst="rect">
            <a:avLst/>
          </a:prstGeom>
          <a:solidFill>
            <a:schemeClr val="bg1"/>
          </a:solidFill>
        </p:spPr>
        <p:txBody>
          <a:bodyPr wrap="none" rtlCol="0">
            <a:spAutoFit/>
          </a:bodyPr>
          <a:lstStyle/>
          <a:p>
            <a:r>
              <a:rPr kumimoji="1"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closest</a:t>
            </a:r>
            <a:endParaRPr kumimoji="1"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7" name="文本框 216"/>
          <p:cNvSpPr txBox="1"/>
          <p:nvPr/>
        </p:nvSpPr>
        <p:spPr>
          <a:xfrm>
            <a:off x="684844" y="3547492"/>
            <a:ext cx="1940231" cy="1015663"/>
          </a:xfrm>
          <a:prstGeom prst="rect">
            <a:avLst/>
          </a:prstGeom>
          <a:noFill/>
          <a:ln>
            <a:solidFill>
              <a:srgbClr val="C00000"/>
            </a:solidFill>
          </a:ln>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closest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lowcost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Prim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算法过程：</a:t>
            </a:r>
          </a:p>
        </p:txBody>
      </p:sp>
      <p:pic>
        <p:nvPicPr>
          <p:cNvPr id="218" name="图片 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22" y="1537067"/>
            <a:ext cx="1965476" cy="175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17"/>
                                        </p:tgtEl>
                                        <p:attrNameLst>
                                          <p:attrName>style.visibility</p:attrName>
                                        </p:attrNameLst>
                                      </p:cBhvr>
                                      <p:to>
                                        <p:strVal val="visible"/>
                                      </p:to>
                                    </p:set>
                                    <p:animEffect transition="in" filter="wipe(down)">
                                      <p:cBhvr>
                                        <p:cTn id="14" dur="500"/>
                                        <p:tgtEl>
                                          <p:spTgt spid="2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05"/>
                                        </p:tgtEl>
                                        <p:attrNameLst>
                                          <p:attrName>style.visibility</p:attrName>
                                        </p:attrNameLst>
                                      </p:cBhvr>
                                      <p:to>
                                        <p:strVal val="visible"/>
                                      </p:to>
                                    </p:set>
                                    <p:animEffect transition="in" filter="wipe(up)">
                                      <p:cBhvr>
                                        <p:cTn id="19" dur="500"/>
                                        <p:tgtEl>
                                          <p:spTgt spid="20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06"/>
                                        </p:tgtEl>
                                        <p:attrNameLst>
                                          <p:attrName>style.visibility</p:attrName>
                                        </p:attrNameLst>
                                      </p:cBhvr>
                                      <p:to>
                                        <p:strVal val="visible"/>
                                      </p:to>
                                    </p:set>
                                    <p:animEffect transition="in" filter="wipe(up)">
                                      <p:cBhvr>
                                        <p:cTn id="24" dur="500"/>
                                        <p:tgtEl>
                                          <p:spTgt spid="20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07"/>
                                        </p:tgtEl>
                                        <p:attrNameLst>
                                          <p:attrName>style.visibility</p:attrName>
                                        </p:attrNameLst>
                                      </p:cBhvr>
                                      <p:to>
                                        <p:strVal val="visible"/>
                                      </p:to>
                                    </p:set>
                                    <p:animEffect transition="in" filter="wipe(up)">
                                      <p:cBhvr>
                                        <p:cTn id="29" dur="500"/>
                                        <p:tgtEl>
                                          <p:spTgt spid="20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08"/>
                                        </p:tgtEl>
                                        <p:attrNameLst>
                                          <p:attrName>style.visibility</p:attrName>
                                        </p:attrNameLst>
                                      </p:cBhvr>
                                      <p:to>
                                        <p:strVal val="visible"/>
                                      </p:to>
                                    </p:set>
                                    <p:animEffect transition="in" filter="wipe(up)">
                                      <p:cBhvr>
                                        <p:cTn id="3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348342"/>
            <a:ext cx="10992466" cy="6509658"/>
            <a:chOff x="4266663" y="827343"/>
            <a:chExt cx="2321170" cy="5437684"/>
          </a:xfrm>
        </p:grpSpPr>
        <p:sp>
          <p:nvSpPr>
            <p:cNvPr id="20" name="矩形 19"/>
            <p:cNvSpPr/>
            <p:nvPr/>
          </p:nvSpPr>
          <p:spPr>
            <a:xfrm>
              <a:off x="4266663" y="1617296"/>
              <a:ext cx="2321170" cy="4647731"/>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1" name="矩形 20"/>
            <p:cNvSpPr/>
            <p:nvPr/>
          </p:nvSpPr>
          <p:spPr>
            <a:xfrm>
              <a:off x="4553762" y="827343"/>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6" name="矩形 35"/>
          <p:cNvSpPr>
            <a:spLocks noChangeArrowheads="1"/>
          </p:cNvSpPr>
          <p:nvPr/>
        </p:nvSpPr>
        <p:spPr bwMode="auto">
          <a:xfrm>
            <a:off x="4973752" y="465943"/>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6" name="矩形 5"/>
          <p:cNvSpPr/>
          <p:nvPr/>
        </p:nvSpPr>
        <p:spPr>
          <a:xfrm>
            <a:off x="7551146" y="4708849"/>
            <a:ext cx="2439939" cy="830997"/>
          </a:xfrm>
          <a:prstGeom prst="rect">
            <a:avLst/>
          </a:prstGeom>
          <a:ln>
            <a:solidFill>
              <a:srgbClr val="C00000"/>
            </a:solidFill>
          </a:ln>
        </p:spPr>
        <p:txBody>
          <a:bodyPr wrap="square">
            <a:spAutoFit/>
          </a:bodyPr>
          <a:lstStyle/>
          <a:p>
            <a:r>
              <a:rPr lang="zh-CN" altLang="en-US" sz="2400" dirty="0">
                <a:latin typeface="Times New Roman" panose="02020603050405020304" pitchFamily="18" charset="0"/>
                <a:ea typeface="Microsoft YaHei" panose="020B0503020204020204" pitchFamily="34" charset="-122"/>
                <a:cs typeface="Times New Roman" panose="02020603050405020304" pitchFamily="18" charset="0"/>
              </a:rPr>
              <a:t>该</a:t>
            </a:r>
            <a:r>
              <a:rPr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Prim</a:t>
            </a:r>
            <a:r>
              <a:rPr lang="zh-CN" altLang="en-US" sz="2400" dirty="0">
                <a:latin typeface="Times New Roman" panose="02020603050405020304" pitchFamily="18" charset="0"/>
                <a:ea typeface="Microsoft YaHei" panose="020B0503020204020204" pitchFamily="34" charset="-122"/>
                <a:cs typeface="Times New Roman" panose="02020603050405020304" pitchFamily="18" charset="0"/>
              </a:rPr>
              <a:t>算法的</a:t>
            </a:r>
            <a:r>
              <a:rPr lang="zh-CN" alt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时间复杂度</a:t>
            </a:r>
            <a:r>
              <a:rPr lang="zh-CN" altLang="en-US" sz="2400" dirty="0">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O(n</a:t>
            </a:r>
            <a:r>
              <a:rPr lang="en-US" altLang="zh-CN" sz="2400" baseline="30000" dirty="0">
                <a:latin typeface="Times New Roman" panose="02020603050405020304" pitchFamily="18" charset="0"/>
                <a:ea typeface="Microsoft YaHei"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Microsoft YaHei" panose="020B0503020204020204" pitchFamily="34" charset="-122"/>
                <a:cs typeface="Times New Roman" panose="02020603050405020304" pitchFamily="18" charset="0"/>
              </a:rPr>
              <a:t> </a:t>
            </a:r>
          </a:p>
        </p:txBody>
      </p:sp>
      <p:sp>
        <p:nvSpPr>
          <p:cNvPr id="2" name="矩形 1"/>
          <p:cNvSpPr/>
          <p:nvPr/>
        </p:nvSpPr>
        <p:spPr>
          <a:xfrm>
            <a:off x="963614" y="1308107"/>
            <a:ext cx="5884160" cy="5632311"/>
          </a:xfrm>
          <a:prstGeom prst="rect">
            <a:avLst/>
          </a:prstGeom>
          <a:ln>
            <a:solidFill>
              <a:srgbClr val="C00000"/>
            </a:solidFill>
          </a:ln>
        </p:spPr>
        <p:txBody>
          <a:bodyPr wrap="square">
            <a:spAutoFit/>
          </a:bodyPr>
          <a:lstStyle/>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void Prim(</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 </a:t>
            </a:r>
            <a:r>
              <a:rPr kumimoji="1" lang="en-US" altLang="zh-CN" sz="2000" dirty="0">
                <a:solidFill>
                  <a:srgbClr val="00A876"/>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lowcost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closest[</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bool s[</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s[1] = true; //</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从顶点</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开始构造最小生成树</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&lt;=n;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lowcost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]=c[1][</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与顶点</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相邻的顶点的代价</a:t>
            </a:r>
            <a:endPar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closest[</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相邻顶点设置其邻居顶点为</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false; //</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将顶点加入</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v-s</a:t>
            </a:r>
            <a:r>
              <a:rPr kumimoji="1"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集合</a:t>
            </a:r>
            <a:endPar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&lt;n;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min =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j=1;</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k=2; k&lt;=n; k++)</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lowcost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[k]&lt;min) &amp;&amp; (!s[k])) {</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min = </a:t>
            </a:r>
            <a:r>
              <a:rPr kumimoji="1" lang="en-US" altLang="zh-CN"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lowcost</a:t>
            </a:r>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j=k;</a:t>
            </a:r>
          </a:p>
          <a:p>
            <a:pPr latinLnBrk="1"/>
            <a:r>
              <a:rPr kumimoji="1"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
        <p:nvSpPr>
          <p:cNvPr id="3" name="矩形 2"/>
          <p:cNvSpPr/>
          <p:nvPr/>
        </p:nvSpPr>
        <p:spPr>
          <a:xfrm>
            <a:off x="7000481" y="1318154"/>
            <a:ext cx="4387958" cy="2862322"/>
          </a:xfrm>
          <a:prstGeom prst="rect">
            <a:avLst/>
          </a:prstGeom>
          <a:ln>
            <a:solidFill>
              <a:srgbClr val="C00000"/>
            </a:solidFill>
          </a:ln>
        </p:spPr>
        <p:txBody>
          <a:bodyPr wrap="square">
            <a:spAutoFit/>
          </a:bodyPr>
          <a:lstStyle/>
          <a:p>
            <a:pPr latinLnBrk="1"/>
            <a:r>
              <a:rPr kumimoji="1" lang="en-US" altLang="zh-CN" sz="2000" dirty="0" err="1">
                <a:solidFill>
                  <a:srgbClr val="000000"/>
                </a:solidFill>
                <a:latin typeface="Times New Roman" panose="02020603050405020304" pitchFamily="18" charset="0"/>
                <a:ea typeface="Gulim" panose="020B0600000101010101" charset="-127"/>
                <a:cs typeface="Times New Roman" panose="02020603050405020304" pitchFamily="18" charset="0"/>
              </a:rPr>
              <a:t>cout</a:t>
            </a:r>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&lt;&lt;j&lt;&lt;' '&lt;&lt;closest[j]&lt;&lt;</a:t>
            </a:r>
            <a:r>
              <a:rPr kumimoji="1" lang="en-US" altLang="zh-CN" sz="2000" dirty="0" err="1">
                <a:solidFill>
                  <a:srgbClr val="000000"/>
                </a:solidFill>
                <a:latin typeface="Times New Roman" panose="02020603050405020304" pitchFamily="18" charset="0"/>
                <a:ea typeface="Gulim" panose="020B0600000101010101" charset="-127"/>
                <a:cs typeface="Times New Roman" panose="02020603050405020304" pitchFamily="18" charset="0"/>
              </a:rPr>
              <a:t>endl</a:t>
            </a:r>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a:t>
            </a:r>
          </a:p>
          <a:p>
            <a:pPr latinLnBrk="1"/>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s[j]=true;</a:t>
            </a:r>
          </a:p>
          <a:p>
            <a:pPr latinLnBrk="1"/>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for(</a:t>
            </a:r>
            <a:r>
              <a:rPr kumimoji="1" lang="en-US" altLang="zh-CN" sz="2000" dirty="0" err="1">
                <a:solidFill>
                  <a:srgbClr val="000000"/>
                </a:solidFill>
                <a:latin typeface="Times New Roman" panose="02020603050405020304" pitchFamily="18" charset="0"/>
                <a:ea typeface="Gulim" panose="020B0600000101010101" charset="-127"/>
                <a:cs typeface="Times New Roman" panose="02020603050405020304" pitchFamily="18" charset="0"/>
              </a:rPr>
              <a:t>int</a:t>
            </a:r>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 k=2; k&lt;=n; k++)</a:t>
            </a:r>
          </a:p>
          <a:p>
            <a:pPr latinLnBrk="1"/>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  if((c[j][k] &lt; </a:t>
            </a:r>
            <a:r>
              <a:rPr kumimoji="1" lang="en-US" altLang="zh-CN" sz="2000" dirty="0" err="1">
                <a:solidFill>
                  <a:srgbClr val="000000"/>
                </a:solidFill>
                <a:latin typeface="Times New Roman" panose="02020603050405020304" pitchFamily="18" charset="0"/>
                <a:ea typeface="Gulim" panose="020B0600000101010101" charset="-127"/>
                <a:cs typeface="Times New Roman" panose="02020603050405020304" pitchFamily="18" charset="0"/>
              </a:rPr>
              <a:t>lowcost</a:t>
            </a:r>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[k]) &amp;&amp; (!s[k])) {</a:t>
            </a:r>
          </a:p>
          <a:p>
            <a:pPr latinLnBrk="1"/>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Gulim" panose="020B0600000101010101" charset="-127"/>
                <a:cs typeface="Times New Roman" panose="02020603050405020304" pitchFamily="18" charset="0"/>
              </a:rPr>
              <a:t>lowcost</a:t>
            </a:r>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[k] = c[j][k];</a:t>
            </a:r>
          </a:p>
          <a:p>
            <a:pPr latinLnBrk="1"/>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     closest[k] = j;		</a:t>
            </a:r>
          </a:p>
          <a:p>
            <a:pPr latinLnBrk="1"/>
            <a:r>
              <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rPr>
              <a:t>   }</a:t>
            </a:r>
          </a:p>
          <a:p>
            <a:pPr latinLnBrk="1"/>
            <a:r>
              <a:rPr kumimoji="1" lang="en-US" altLang="zh-CN" sz="2000" dirty="0">
                <a:solidFill>
                  <a:srgbClr val="C00000"/>
                </a:solidFill>
                <a:latin typeface="Times New Roman" panose="02020603050405020304" pitchFamily="18" charset="0"/>
                <a:ea typeface="Gulim" panose="020B0600000101010101" charset="-127"/>
                <a:cs typeface="Times New Roman" panose="02020603050405020304" pitchFamily="18" charset="0"/>
              </a:rPr>
              <a:t>}</a:t>
            </a:r>
            <a:endParaRPr kumimoji="1" lang="en-US" altLang="zh-CN" sz="2000" dirty="0">
              <a:solidFill>
                <a:srgbClr val="000000"/>
              </a:solidFill>
              <a:latin typeface="Times New Roman" panose="02020603050405020304" pitchFamily="18" charset="0"/>
              <a:ea typeface="Gulim" panose="020B0600000101010101" charset="-127"/>
              <a:cs typeface="Times New Roman" panose="02020603050405020304" pitchFamily="18" charset="0"/>
            </a:endParaRPr>
          </a:p>
          <a:p>
            <a:pPr latinLnBrk="1"/>
            <a:r>
              <a:rPr kumimoji="1" lang="en-US" altLang="zh-CN" sz="2000" dirty="0">
                <a:solidFill>
                  <a:srgbClr val="00A876"/>
                </a:solidFill>
                <a:latin typeface="Times New Roman" panose="02020603050405020304" pitchFamily="18" charset="0"/>
                <a:ea typeface="Gulim" panose="020B0600000101010101" charset="-127"/>
                <a:cs typeface="Times New Roman" panose="02020603050405020304" pitchFamily="18" charset="0"/>
              </a:rPr>
              <a:t>}</a:t>
            </a:r>
            <a:endParaRPr kumimoji="1" lang="zh-CN" altLang="en-US" sz="2000" dirty="0">
              <a:solidFill>
                <a:srgbClr val="00A876"/>
              </a:solidFill>
              <a:latin typeface="Times New Roman" panose="02020603050405020304" pitchFamily="18" charset="0"/>
              <a:ea typeface="Gulim" panose="020B0600000101010101" charset="-127"/>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 grpId="0" animBg="1"/>
      <p:bldP spid="2" grpId="0" animBg="1"/>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7" name="Rectangle 3"/>
          <p:cNvSpPr txBox="1">
            <a:spLocks noChangeArrowheads="1"/>
          </p:cNvSpPr>
          <p:nvPr/>
        </p:nvSpPr>
        <p:spPr bwMode="auto">
          <a:xfrm>
            <a:off x="1071566" y="2056957"/>
            <a:ext cx="10017611" cy="424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20000"/>
              </a:lnSpc>
              <a:spcBef>
                <a:spcPct val="0"/>
              </a:spcBef>
              <a:spcAft>
                <a:spcPct val="0"/>
              </a:spcAft>
              <a:buClr>
                <a:srgbClr val="000000"/>
              </a:buClr>
              <a:buSzTx/>
              <a:buFont typeface="Wingdings" panose="05000000000000000000" pitchFamily="2" charset="2"/>
              <a:buChar char="n"/>
              <a:defRPr/>
            </a:pPr>
            <a:r>
              <a:rPr kumimoji="0" lang="en-US" altLang="zh-CN" sz="2400" b="0" i="0" u="none" strike="noStrike" kern="0" cap="none" spc="0" normalizeH="0" baseline="0" noProof="0" dirty="0" err="1">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Kruskal</a:t>
            </a:r>
            <a:r>
              <a:rPr kumimoji="0" lang="zh-CN" altLang="en-US" sz="24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a:t>
            </a:r>
          </a:p>
          <a:p>
            <a:pPr marL="0" marR="0" lvl="0" indent="633730" algn="l" defTabSz="914400" rtl="0" eaLnBrk="0" fontAlgn="base" latinLnBrk="0" hangingPunct="0">
              <a:lnSpc>
                <a:spcPct val="120000"/>
              </a:lnSpc>
              <a:spcBef>
                <a:spcPct val="0"/>
              </a:spcBef>
              <a:spcAft>
                <a:spcPct val="0"/>
              </a:spcAft>
              <a:buClr>
                <a:srgbClr val="000000"/>
              </a:buClr>
              <a:buSzTx/>
              <a:buFontTx/>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克鲁斯克尔</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(Kruskal)</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1928</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年生，一家</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兄弟都是数学家，</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1954</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年在普林斯顿大学获博士学位。</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1956</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年发表包含克鲁斯克尔算法论文，使他名声大振。</a:t>
            </a:r>
          </a:p>
          <a:p>
            <a:pPr marL="0" marR="0" lvl="0" indent="633730" algn="l" defTabSz="914400" rtl="0" eaLnBrk="0" fontAlgn="base" latinLnBrk="0" hangingPunct="0">
              <a:lnSpc>
                <a:spcPct val="120000"/>
              </a:lnSpc>
              <a:spcBef>
                <a:spcPct val="0"/>
              </a:spcBef>
              <a:spcAft>
                <a:spcPct val="0"/>
              </a:spcAft>
              <a:buClr>
                <a:srgbClr val="000000"/>
              </a:buClr>
              <a:buSzTx/>
              <a:buFontTx/>
              <a:buNone/>
              <a:defRPr/>
            </a:pP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0" fontAlgn="base" latinLnBrk="0" hangingPunct="0">
              <a:lnSpc>
                <a:spcPct val="120000"/>
              </a:lnSpc>
              <a:spcBef>
                <a:spcPct val="0"/>
              </a:spcBef>
              <a:spcAft>
                <a:spcPct val="0"/>
              </a:spcAft>
              <a:buClr>
                <a:srgbClr val="000000"/>
              </a:buClr>
              <a:buSzTx/>
              <a:buFontTx/>
              <a:buNone/>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给定图</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G=(V,E)</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是连通带权图，顶点集</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V={1,2,…,n}</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633730" algn="l" defTabSz="914400" rtl="0" eaLnBrk="0" fontAlgn="base" latinLnBrk="0" hangingPunct="0">
              <a:lnSpc>
                <a:spcPct val="120000"/>
              </a:lnSpc>
              <a:spcBef>
                <a:spcPct val="0"/>
              </a:spcBef>
              <a:spcAft>
                <a:spcPct val="0"/>
              </a:spcAft>
              <a:buClr>
                <a:srgbClr val="000000"/>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down)">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7" name="Rectangle 3"/>
          <p:cNvSpPr txBox="1">
            <a:spLocks noChangeArrowheads="1"/>
          </p:cNvSpPr>
          <p:nvPr/>
        </p:nvSpPr>
        <p:spPr bwMode="auto">
          <a:xfrm>
            <a:off x="1066996" y="2028304"/>
            <a:ext cx="10188438" cy="451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cs typeface="+mn-cs"/>
              </a:defRPr>
            </a:lvl1pPr>
            <a:lvl2pPr marL="4572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2pPr>
            <a:lvl3pPr marL="914400" indent="63373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anose="02010600030101010101" pitchFamily="2" charset="-122"/>
                <a:ea typeface="宋体" panose="02010600030101010101" pitchFamily="2" charset="-122"/>
              </a:defRPr>
            </a:lvl3pPr>
            <a:lvl4pPr marL="13716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4pPr>
            <a:lvl5pPr marL="1828800" indent="63373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20000"/>
              </a:lnSpc>
              <a:spcBef>
                <a:spcPct val="0"/>
              </a:spcBef>
              <a:spcAft>
                <a:spcPct val="0"/>
              </a:spcAft>
              <a:buClr>
                <a:srgbClr val="000000"/>
              </a:buClr>
              <a:buSzTx/>
              <a:buFont typeface="Wingdings" panose="05000000000000000000" pitchFamily="2" charset="2"/>
              <a:buChar char="n"/>
              <a:defRPr/>
            </a:pPr>
            <a:r>
              <a:rPr kumimoji="0" lang="en-US" altLang="zh-CN"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Kruskal</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算法的</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基本思想</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800100" lvl="1" indent="-342900">
              <a:lnSpc>
                <a:spcPct val="120000"/>
              </a:lnSpc>
              <a:spcBef>
                <a:spcPct val="0"/>
              </a:spcBef>
              <a:buClr>
                <a:srgbClr val="000000"/>
              </a:buClr>
              <a:buFont typeface="Wingdings" pitchFamily="2" charset="2"/>
              <a:buChar char="Ø"/>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首先将图</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个顶点看成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个孤立的连通分支，并</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将所有的边按权重非递减顺序进行排序</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0000"/>
              </a:lnSpc>
              <a:spcBef>
                <a:spcPct val="0"/>
              </a:spcBef>
              <a:buClr>
                <a:srgbClr val="000000"/>
              </a:buClr>
              <a:buFont typeface="Wingdings" pitchFamily="2" charset="2"/>
              <a:buChar char="Ø"/>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从第一条</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边开始检查每一条边，并按下述方法连接</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个不同的连通分支：当查看到第</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条边</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v,w</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时，如果端点</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分别属于当前</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个不同的连通分支</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T2</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时，就用边</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v,w</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T2</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连接成一个更大的连通分支，并继续检查第</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条边；否则，直接检查第</a:t>
            </a:r>
            <a:r>
              <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条边。</a:t>
            </a:r>
            <a:endPar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0000"/>
              </a:lnSpc>
              <a:spcBef>
                <a:spcPct val="0"/>
              </a:spcBef>
              <a:buClr>
                <a:srgbClr val="000000"/>
              </a:buClr>
              <a:buFont typeface="Wingdings" pitchFamily="2" charset="2"/>
              <a:buChar char="Ø"/>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上述过程一直进行到图</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中只剩下一个连通分支（</a:t>
            </a:r>
            <a:r>
              <a:rPr kumimoji="0" lang="zh-CN" altLang="en-US"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即最小生成树</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）时为止。 </a:t>
            </a:r>
            <a:endParaRPr kumimoji="0" lang="zh-CN" altLang="en-US"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633730" algn="l" defTabSz="914400" rtl="0" eaLnBrk="0" fontAlgn="base" latinLnBrk="0" hangingPunct="0">
              <a:lnSpc>
                <a:spcPct val="120000"/>
              </a:lnSpc>
              <a:spcBef>
                <a:spcPct val="0"/>
              </a:spcBef>
              <a:spcAft>
                <a:spcPct val="0"/>
              </a:spcAft>
              <a:buClr>
                <a:srgbClr val="000000"/>
              </a:buClr>
              <a:buSzTx/>
              <a:buFont typeface="Wingdings" panose="05000000000000000000" pitchFamily="2" charset="2"/>
              <a:buNone/>
              <a:defRPr/>
            </a:pPr>
            <a:endParaRPr kumimoji="0" lang="zh-CN" altLang="en-US"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down)">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wipe(down)">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9" name="Rectangle 3"/>
          <p:cNvSpPr txBox="1">
            <a:spLocks noChangeArrowheads="1"/>
          </p:cNvSpPr>
          <p:nvPr/>
        </p:nvSpPr>
        <p:spPr bwMode="auto">
          <a:xfrm>
            <a:off x="1064027" y="2057570"/>
            <a:ext cx="3909725" cy="13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lnSpc>
                <a:spcPct val="110000"/>
              </a:lnSpc>
              <a:spcBef>
                <a:spcPts val="2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lnSpc>
                <a:spcPct val="110000"/>
              </a:lnSpc>
              <a:spcBef>
                <a:spcPts val="2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lnSpc>
                <a:spcPct val="110000"/>
              </a:lnSpc>
              <a:spcBef>
                <a:spcPts val="2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marR="0" lvl="0" indent="-342900" algn="just" defTabSz="914400" rtl="0" eaLnBrk="0" fontAlgn="base" latinLnBrk="0" hangingPunct="0">
              <a:lnSpc>
                <a:spcPct val="120000"/>
              </a:lnSpc>
              <a:spcBef>
                <a:spcPct val="0"/>
              </a:spcBef>
              <a:spcAft>
                <a:spcPct val="0"/>
              </a:spcAft>
              <a:buClr>
                <a:srgbClr val="00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例如，</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对连通带权图</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a:t>
            </a:r>
            <a:r>
              <a:rPr kumimoji="0" lang="en-US" altLang="zh-CN" sz="24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Kruskal</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算法生成最小生成树的过程如右图所示。</a:t>
            </a:r>
          </a:p>
          <a:p>
            <a:pPr marL="342900" marR="0" lvl="0" indent="-342900" algn="just" defTabSz="914400" rtl="0" eaLnBrk="0" fontAlgn="base" latinLnBrk="0" hangingPunct="0">
              <a:lnSpc>
                <a:spcPct val="120000"/>
              </a:lnSpc>
              <a:spcBef>
                <a:spcPct val="0"/>
              </a:spcBef>
              <a:spcAft>
                <a:spcPct val="0"/>
              </a:spcAft>
              <a:buClr>
                <a:srgbClr val="000000"/>
              </a:buClr>
              <a:buSzTx/>
              <a:buFont typeface="Wingdings" panose="05000000000000000000" pitchFamily="2" charset="2"/>
              <a:buBlip>
                <a:blip r:embed="rId3"/>
              </a:buBlip>
              <a:defRPr/>
            </a:pP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Picture 4" descr="t410">
            <a:extLst>
              <a:ext uri="{FF2B5EF4-FFF2-40B4-BE49-F238E27FC236}">
                <a16:creationId xmlns:a16="http://schemas.microsoft.com/office/drawing/2014/main" id="{6DBA682B-D4BC-EC4F-A96F-879ACEDA3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6596" y="2197769"/>
            <a:ext cx="5903645" cy="3966749"/>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4" descr="t48">
            <a:extLst>
              <a:ext uri="{FF2B5EF4-FFF2-40B4-BE49-F238E27FC236}">
                <a16:creationId xmlns:a16="http://schemas.microsoft.com/office/drawing/2014/main" id="{FB7A4122-D94F-FD45-808A-E12949AD26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73174" y="3550643"/>
            <a:ext cx="2891430" cy="2492232"/>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12058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758240"/>
              <a:ext cx="2321170" cy="450678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15" name="Rectangle 13"/>
          <p:cNvSpPr>
            <a:spLocks noChangeArrowheads="1"/>
          </p:cNvSpPr>
          <p:nvPr/>
        </p:nvSpPr>
        <p:spPr bwMode="auto">
          <a:xfrm>
            <a:off x="1672740" y="2062055"/>
            <a:ext cx="9321830" cy="3264613"/>
          </a:xfrm>
          <a:prstGeom prst="rect">
            <a:avLst/>
          </a:prstGeom>
          <a:noFill/>
          <a:ln w="9525">
            <a:solidFill>
              <a:srgbClr val="800000"/>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nchor="ctr" anchorCtr="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bool Kruskal(int n, int e,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EdgeNode</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 int &gt; E[ ],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EdgeNode</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&lt;int&gt; t[ ]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MinHeap</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EdgeNode</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&lt;int&gt; &gt; H</a:t>
            </a:r>
            <a:r>
              <a:rPr kumimoji="1" lang="en-US" altLang="zh-CN" sz="2000" kern="0" noProof="0" dirty="0">
                <a:solidFill>
                  <a:srgbClr val="000000"/>
                </a:solidFill>
                <a:latin typeface="Times New Roman" panose="02020603050405020304" pitchFamily="18" charset="0"/>
                <a:ea typeface="宋体" panose="02010600030101010101" pitchFamily="2" charset="-122"/>
              </a:rPr>
              <a:t>(1)</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创建最小堆</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H. Initialize(E, e, e);</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初始化最小堆</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UnionFind</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U(n); //</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初始化并查集</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ecounter</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0;</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while (e &amp;&amp;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ecounter</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 n-1) </a:t>
            </a:r>
            <a:r>
              <a:rPr kumimoji="1" lang="en-US" altLang="zh-CN" sz="2000" b="0" i="0" u="none" strike="noStrike" kern="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rPr>
              <a:t>{</a:t>
            </a: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EdgeNode</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&lt;int&gt; x;</a:t>
            </a: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x.u</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2;</a:t>
            </a: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x.v</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1;</a:t>
            </a: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x. weight = 5;</a:t>
            </a:r>
          </a:p>
          <a:p>
            <a:pPr marL="0" marR="0" lvl="0" indent="0" defTabSz="914400" eaLnBrk="0" fontAlgn="base" latinLnBrk="0" hangingPunct="0">
              <a:lnSpc>
                <a:spcPct val="9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H.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DeleteMin</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17" name="Rectangle 17"/>
          <p:cNvSpPr>
            <a:spLocks noChangeArrowheads="1"/>
          </p:cNvSpPr>
          <p:nvPr/>
        </p:nvSpPr>
        <p:spPr bwMode="auto">
          <a:xfrm>
            <a:off x="1069569" y="5377168"/>
            <a:ext cx="10119360" cy="101784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nchor="ctr" anchorCtr="1">
            <a:spAutoFit/>
          </a:bodyPr>
          <a:lstStyle/>
          <a:p>
            <a:pPr eaLnBrk="0" fontAlgn="base" hangingPunct="0">
              <a:spcBef>
                <a:spcPct val="0"/>
              </a:spcBef>
              <a:spcAft>
                <a:spcPct val="0"/>
              </a:spcAft>
            </a:pPr>
            <a:r>
              <a:rPr lang="zh-CN" alt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算法分析</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：当图的边数为 </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e</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 时，将其组成优先队列需要时间</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O(e)</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循环中</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Microsoft YaHei" panose="020B0503020204020204" pitchFamily="34" charset="-122"/>
                <a:cs typeface="Times New Roman" panose="02020603050405020304" pitchFamily="18" charset="0"/>
              </a:rPr>
              <a:t>DeleteMin</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需要</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O(loge)</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时间，因此关于优先队列所作运算需时间</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O(</a:t>
            </a:r>
            <a:r>
              <a:rPr lang="en-US" altLang="zh-CN" sz="2000" dirty="0" err="1">
                <a:latin typeface="Times New Roman" panose="02020603050405020304" pitchFamily="18" charset="0"/>
                <a:ea typeface="Microsoft YaHei" panose="020B0503020204020204" pitchFamily="34" charset="-122"/>
                <a:cs typeface="Times New Roman" panose="02020603050405020304" pitchFamily="18" charset="0"/>
              </a:rPr>
              <a:t>eloge</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。实现</a:t>
            </a:r>
            <a:r>
              <a:rPr lang="en-US" altLang="zh-CN" sz="2000" dirty="0" err="1">
                <a:latin typeface="Times New Roman" panose="02020603050405020304" pitchFamily="18" charset="0"/>
                <a:ea typeface="Microsoft YaHei" panose="020B0503020204020204" pitchFamily="34" charset="-122"/>
                <a:cs typeface="Times New Roman" panose="02020603050405020304" pitchFamily="18" charset="0"/>
              </a:rPr>
              <a:t>UnionFind</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所需的时间为</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O(</a:t>
            </a:r>
            <a:r>
              <a:rPr lang="en-US" altLang="zh-CN" sz="2000" dirty="0" err="1">
                <a:latin typeface="Times New Roman" panose="02020603050405020304" pitchFamily="18" charset="0"/>
                <a:ea typeface="Microsoft YaHei" panose="020B0503020204020204" pitchFamily="34" charset="-122"/>
                <a:cs typeface="Times New Roman" panose="02020603050405020304" pitchFamily="18" charset="0"/>
              </a:rPr>
              <a:t>eloge</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，所以</a:t>
            </a:r>
            <a:r>
              <a:rPr lang="en-US" altLang="zh-CN" sz="2000" dirty="0" err="1">
                <a:latin typeface="Times New Roman" panose="02020603050405020304" pitchFamily="18" charset="0"/>
                <a:ea typeface="Microsoft YaHei" panose="020B0503020204020204" pitchFamily="34" charset="-122"/>
                <a:cs typeface="Times New Roman" panose="02020603050405020304" pitchFamily="18" charset="0"/>
              </a:rPr>
              <a:t>Kruska</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的时间是</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O(</a:t>
            </a:r>
            <a:r>
              <a:rPr lang="en-US" altLang="zh-CN" sz="2000" dirty="0" err="1">
                <a:latin typeface="Times New Roman" panose="02020603050405020304" pitchFamily="18" charset="0"/>
                <a:ea typeface="Microsoft YaHei" panose="020B0503020204020204" pitchFamily="34" charset="-122"/>
                <a:cs typeface="Times New Roman" panose="02020603050405020304" pitchFamily="18" charset="0"/>
              </a:rPr>
              <a:t>eloge</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，适合求边数较少的最小生成树。 </a:t>
            </a:r>
          </a:p>
        </p:txBody>
      </p:sp>
      <p:sp>
        <p:nvSpPr>
          <p:cNvPr id="16" name="Rectangle 14"/>
          <p:cNvSpPr>
            <a:spLocks noChangeArrowheads="1"/>
          </p:cNvSpPr>
          <p:nvPr/>
        </p:nvSpPr>
        <p:spPr bwMode="auto">
          <a:xfrm>
            <a:off x="7863839" y="2769941"/>
            <a:ext cx="3130731" cy="2556727"/>
          </a:xfrm>
          <a:prstGeom prst="rect">
            <a:avLst/>
          </a:prstGeom>
          <a:noFill/>
          <a:ln w="9525">
            <a:solidFill>
              <a:srgbClr val="990000"/>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nchor="ctr" anchorCtr="1">
            <a:spAutoFit/>
          </a:bodyPr>
          <a:lstStyle/>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e--; </a:t>
            </a:r>
          </a:p>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int a = </a:t>
            </a:r>
            <a:r>
              <a:rPr kumimoji="1" lang="en-US" altLang="zh-CN" sz="2000" dirty="0" err="1">
                <a:solidFill>
                  <a:srgbClr val="000000"/>
                </a:solidFill>
                <a:latin typeface="Times New Roman" panose="02020603050405020304" pitchFamily="18" charset="0"/>
                <a:ea typeface="宋体" panose="02010600030101010101" pitchFamily="2" charset="-122"/>
              </a:rPr>
              <a:t>U.Find</a:t>
            </a:r>
            <a:r>
              <a:rPr kumimoji="1" lang="en-US" altLang="zh-CN" sz="2000" dirty="0">
                <a:solidFill>
                  <a:srgbClr val="000000"/>
                </a:solidFill>
                <a:latin typeface="Times New Roman" panose="02020603050405020304" pitchFamily="18" charset="0"/>
                <a:ea typeface="宋体" panose="02010600030101010101" pitchFamily="2" charset="-122"/>
              </a:rPr>
              <a:t>(</a:t>
            </a:r>
            <a:r>
              <a:rPr kumimoji="1" lang="en-US" altLang="zh-CN" sz="2000" dirty="0" err="1">
                <a:solidFill>
                  <a:srgbClr val="000000"/>
                </a:solidFill>
                <a:latin typeface="Times New Roman" panose="02020603050405020304" pitchFamily="18" charset="0"/>
                <a:ea typeface="宋体" panose="02010600030101010101" pitchFamily="2" charset="-122"/>
              </a:rPr>
              <a:t>x.u</a:t>
            </a:r>
            <a:r>
              <a:rPr kumimoji="1" lang="en-US" altLang="zh-CN" sz="2000" dirty="0">
                <a:solidFill>
                  <a:srgbClr val="000000"/>
                </a:solidFill>
                <a:latin typeface="Times New Roman" panose="02020603050405020304" pitchFamily="18" charset="0"/>
                <a:ea typeface="宋体" panose="02010600030101010101" pitchFamily="2" charset="-122"/>
              </a:rPr>
              <a:t>);</a:t>
            </a:r>
          </a:p>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a:t>
            </a:r>
            <a:r>
              <a:rPr kumimoji="1" lang="zh-CN" altLang="en-US" sz="2000" dirty="0">
                <a:solidFill>
                  <a:srgbClr val="000000"/>
                </a:solidFill>
                <a:latin typeface="Times New Roman" panose="02020603050405020304" pitchFamily="18" charset="0"/>
                <a:ea typeface="宋体" panose="02010600030101010101" pitchFamily="2" charset="-122"/>
              </a:rPr>
              <a:t> </a:t>
            </a:r>
            <a:r>
              <a:rPr kumimoji="1" lang="en-US" altLang="zh-CN" sz="2000" dirty="0">
                <a:solidFill>
                  <a:srgbClr val="000000"/>
                </a:solidFill>
                <a:latin typeface="Times New Roman" panose="02020603050405020304" pitchFamily="18" charset="0"/>
                <a:ea typeface="宋体" panose="02010600030101010101" pitchFamily="2" charset="-122"/>
              </a:rPr>
              <a:t>int b = </a:t>
            </a:r>
            <a:r>
              <a:rPr kumimoji="1" lang="en-US" altLang="zh-CN" sz="2000" dirty="0" err="1">
                <a:solidFill>
                  <a:srgbClr val="000000"/>
                </a:solidFill>
                <a:latin typeface="Times New Roman" panose="02020603050405020304" pitchFamily="18" charset="0"/>
                <a:ea typeface="宋体" panose="02010600030101010101" pitchFamily="2" charset="-122"/>
              </a:rPr>
              <a:t>U.Find</a:t>
            </a:r>
            <a:r>
              <a:rPr kumimoji="1" lang="en-US" altLang="zh-CN" sz="2000" dirty="0">
                <a:solidFill>
                  <a:srgbClr val="000000"/>
                </a:solidFill>
                <a:latin typeface="Times New Roman" panose="02020603050405020304" pitchFamily="18" charset="0"/>
                <a:ea typeface="宋体" panose="02010600030101010101" pitchFamily="2" charset="-122"/>
              </a:rPr>
              <a:t>(</a:t>
            </a:r>
            <a:r>
              <a:rPr kumimoji="1" lang="en-US" altLang="zh-CN" sz="2000" dirty="0" err="1">
                <a:solidFill>
                  <a:srgbClr val="000000"/>
                </a:solidFill>
                <a:latin typeface="Times New Roman" panose="02020603050405020304" pitchFamily="18" charset="0"/>
                <a:ea typeface="宋体" panose="02010600030101010101" pitchFamily="2" charset="-122"/>
              </a:rPr>
              <a:t>x.v</a:t>
            </a:r>
            <a:r>
              <a:rPr kumimoji="1" lang="en-US" altLang="zh-CN" sz="2000" dirty="0">
                <a:solidFill>
                  <a:srgbClr val="000000"/>
                </a:solidFill>
                <a:latin typeface="Times New Roman" panose="02020603050405020304" pitchFamily="18" charset="0"/>
                <a:ea typeface="宋体" panose="02010600030101010101" pitchFamily="2" charset="-122"/>
              </a:rPr>
              <a:t>);</a:t>
            </a:r>
          </a:p>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a:t>
            </a:r>
            <a:r>
              <a:rPr kumimoji="1" lang="zh-CN" altLang="en-US" sz="2000" dirty="0">
                <a:solidFill>
                  <a:srgbClr val="000000"/>
                </a:solidFill>
                <a:latin typeface="Times New Roman" panose="02020603050405020304" pitchFamily="18" charset="0"/>
                <a:ea typeface="宋体" panose="02010600030101010101" pitchFamily="2" charset="-122"/>
              </a:rPr>
              <a:t> </a:t>
            </a:r>
            <a:r>
              <a:rPr kumimoji="1" lang="en-US" altLang="zh-CN" sz="2000" dirty="0">
                <a:solidFill>
                  <a:srgbClr val="000000"/>
                </a:solidFill>
                <a:latin typeface="Times New Roman" panose="02020603050405020304" pitchFamily="18" charset="0"/>
                <a:ea typeface="宋体" panose="02010600030101010101" pitchFamily="2" charset="-122"/>
              </a:rPr>
              <a:t>if (a! = b) </a:t>
            </a:r>
            <a:r>
              <a:rPr kumimoji="1" lang="en-US" altLang="zh-CN" sz="2000" dirty="0">
                <a:solidFill>
                  <a:srgbClr val="800000">
                    <a:lumMod val="60000"/>
                    <a:lumOff val="40000"/>
                  </a:srgbClr>
                </a:solidFill>
                <a:latin typeface="Times New Roman" panose="02020603050405020304" pitchFamily="18" charset="0"/>
                <a:ea typeface="宋体" panose="02010600030101010101" pitchFamily="2" charset="-122"/>
              </a:rPr>
              <a:t>{</a:t>
            </a:r>
          </a:p>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t[</a:t>
            </a:r>
            <a:r>
              <a:rPr kumimoji="1" lang="en-US" altLang="zh-CN" sz="2000" kern="0" dirty="0" err="1">
                <a:solidFill>
                  <a:srgbClr val="000000"/>
                </a:solidFill>
                <a:latin typeface="Times New Roman" panose="02020603050405020304" pitchFamily="18" charset="0"/>
                <a:ea typeface="宋体" panose="02010600030101010101" pitchFamily="2" charset="-122"/>
              </a:rPr>
              <a:t>ecounter</a:t>
            </a:r>
            <a:r>
              <a:rPr kumimoji="1" lang="en-US" altLang="zh-CN" sz="2000" kern="0" dirty="0">
                <a:solidFill>
                  <a:srgbClr val="000000"/>
                </a:solidFill>
                <a:latin typeface="Times New Roman" panose="02020603050405020304" pitchFamily="18" charset="0"/>
                <a:ea typeface="宋体" panose="02010600030101010101" pitchFamily="2" charset="-122"/>
              </a:rPr>
              <a:t> </a:t>
            </a:r>
            <a:r>
              <a:rPr kumimoji="1" lang="en-US" altLang="zh-CN" sz="2000" dirty="0">
                <a:solidFill>
                  <a:srgbClr val="000000"/>
                </a:solidFill>
                <a:latin typeface="Times New Roman" panose="02020603050405020304" pitchFamily="18" charset="0"/>
                <a:ea typeface="宋体" panose="02010600030101010101" pitchFamily="2" charset="-122"/>
              </a:rPr>
              <a:t>++] = x;</a:t>
            </a:r>
          </a:p>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U. Union(a, b);</a:t>
            </a:r>
            <a:r>
              <a:rPr kumimoji="1" lang="zh-CN" altLang="en-US" sz="2000" dirty="0">
                <a:solidFill>
                  <a:srgbClr val="000000"/>
                </a:solidFill>
                <a:latin typeface="Times New Roman" panose="02020603050405020304" pitchFamily="18" charset="0"/>
                <a:ea typeface="宋体" panose="02010600030101010101" pitchFamily="2" charset="-122"/>
              </a:rPr>
              <a:t> </a:t>
            </a:r>
            <a:r>
              <a:rPr kumimoji="1" lang="en-US" altLang="zh-CN" sz="2000" dirty="0">
                <a:solidFill>
                  <a:srgbClr val="800000">
                    <a:lumMod val="60000"/>
                    <a:lumOff val="40000"/>
                  </a:srgbClr>
                </a:solidFill>
                <a:latin typeface="Times New Roman" panose="02020603050405020304" pitchFamily="18" charset="0"/>
                <a:ea typeface="宋体" panose="02010600030101010101" pitchFamily="2" charset="-122"/>
              </a:rPr>
              <a:t>}</a:t>
            </a:r>
          </a:p>
          <a:p>
            <a:pPr eaLnBrk="0" fontAlgn="base" hangingPunct="0">
              <a:spcBef>
                <a:spcPct val="0"/>
              </a:spcBef>
              <a:spcAft>
                <a:spcPct val="0"/>
              </a:spcAft>
            </a:pPr>
            <a:r>
              <a:rPr kumimoji="1" lang="en-US" altLang="zh-CN" sz="2000" dirty="0">
                <a:solidFill>
                  <a:srgbClr val="000000"/>
                </a:solidFill>
                <a:latin typeface="Times New Roman" panose="02020603050405020304" pitchFamily="18" charset="0"/>
                <a:ea typeface="宋体" panose="02010600030101010101" pitchFamily="2" charset="-122"/>
              </a:rPr>
              <a:t> H. Deactivate( );</a:t>
            </a:r>
            <a:r>
              <a:rPr kumimoji="1" lang="zh-CN" altLang="en-US" sz="2000" dirty="0">
                <a:solidFill>
                  <a:srgbClr val="000000"/>
                </a:solidFill>
                <a:latin typeface="Times New Roman" panose="02020603050405020304" pitchFamily="18" charset="0"/>
                <a:ea typeface="宋体" panose="02010600030101010101" pitchFamily="2" charset="-122"/>
              </a:rPr>
              <a:t> </a:t>
            </a:r>
            <a:r>
              <a:rPr kumimoji="1" lang="en-US" altLang="zh-CN" sz="2000" dirty="0">
                <a:solidFill>
                  <a:srgbClr val="000000"/>
                </a:solidFill>
                <a:latin typeface="Times New Roman" panose="02020603050405020304" pitchFamily="18" charset="0"/>
                <a:ea typeface="宋体" panose="02010600030101010101" pitchFamily="2" charset="-122"/>
              </a:rPr>
              <a:t>//</a:t>
            </a:r>
            <a:r>
              <a:rPr kumimoji="1" lang="zh-CN" altLang="en-US" sz="2000" dirty="0">
                <a:solidFill>
                  <a:srgbClr val="000000"/>
                </a:solidFill>
                <a:latin typeface="Times New Roman" panose="02020603050405020304" pitchFamily="18" charset="0"/>
                <a:ea typeface="宋体" panose="02010600030101010101" pitchFamily="2" charset="-122"/>
              </a:rPr>
              <a:t>退出堆</a:t>
            </a:r>
            <a:r>
              <a:rPr kumimoji="1" lang="en-US" altLang="zh-CN" sz="2000" dirty="0">
                <a:solidFill>
                  <a:srgbClr val="800000"/>
                </a:solidFill>
                <a:latin typeface="Times New Roman" panose="02020603050405020304" pitchFamily="18" charset="0"/>
                <a:ea typeface="宋体" panose="02010600030101010101" pitchFamily="2" charset="-122"/>
              </a:rPr>
              <a:t>}</a:t>
            </a:r>
          </a:p>
          <a:p>
            <a:pPr eaLnBrk="0" fontAlgn="base" hangingPunct="0">
              <a:spcBef>
                <a:spcPct val="0"/>
              </a:spcBef>
              <a:spcAft>
                <a:spcPct val="0"/>
              </a:spcAft>
            </a:pPr>
            <a:r>
              <a:rPr kumimoji="1" lang="en-US" altLang="zh-CN" sz="2000" dirty="0" err="1">
                <a:solidFill>
                  <a:srgbClr val="000000"/>
                </a:solidFill>
                <a:latin typeface="Times New Roman" panose="02020603050405020304" pitchFamily="18" charset="0"/>
                <a:ea typeface="宋体" panose="02010600030101010101" pitchFamily="2" charset="-122"/>
              </a:rPr>
              <a:t>renturn</a:t>
            </a:r>
            <a:r>
              <a:rPr kumimoji="1" lang="en-US" altLang="zh-CN" sz="2000" dirty="0">
                <a:solidFill>
                  <a:srgbClr val="000000"/>
                </a:solidFill>
                <a:latin typeface="Times New Roman" panose="02020603050405020304" pitchFamily="18" charset="0"/>
                <a:ea typeface="宋体" panose="02010600030101010101" pitchFamily="2" charset="-122"/>
              </a:rPr>
              <a:t> (</a:t>
            </a:r>
            <a:r>
              <a:rPr kumimoji="1" lang="en-US" altLang="zh-CN" sz="2000" kern="0" dirty="0" err="1">
                <a:solidFill>
                  <a:srgbClr val="000000"/>
                </a:solidFill>
                <a:latin typeface="Times New Roman" panose="02020603050405020304" pitchFamily="18" charset="0"/>
                <a:ea typeface="宋体" panose="02010600030101010101" pitchFamily="2" charset="-122"/>
              </a:rPr>
              <a:t>ecounter</a:t>
            </a:r>
            <a:r>
              <a:rPr kumimoji="1" lang="en-US" altLang="zh-CN" sz="2000" dirty="0">
                <a:solidFill>
                  <a:srgbClr val="000000"/>
                </a:solidFill>
                <a:latin typeface="Times New Roman" panose="02020603050405020304" pitchFamily="18" charset="0"/>
                <a:ea typeface="宋体" panose="02010600030101010101" pitchFamily="2" charset="-122"/>
              </a:rPr>
              <a:t> = = n-1)</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animBg="1"/>
      <p:bldP spid="17" grpId="0" autoUpdateAnimBg="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14" name="Rectangle 668"/>
          <p:cNvSpPr>
            <a:spLocks noChangeArrowheads="1"/>
          </p:cNvSpPr>
          <p:nvPr/>
        </p:nvSpPr>
        <p:spPr bwMode="auto">
          <a:xfrm>
            <a:off x="1092460" y="2539964"/>
            <a:ext cx="1000708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pP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Kruskal</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算法的时间复杂性以 </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log</a:t>
            </a:r>
            <a:r>
              <a:rPr kumimoji="1" lang="en-US" altLang="zh-CN" sz="2400"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为界，当边数较多或是一个完全图时，</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，则时间复杂性近似于 </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log</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。而 </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Prim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算法的时间复杂性为</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，所以，如果图的连通度较高，</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Prim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算法较好，而如果图的连通度较低，特别当 </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charset="2"/>
              </a:rPr>
              <a:t></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时，则 </a:t>
            </a:r>
            <a:r>
              <a:rPr kumimoji="1" lang="en-US" altLang="zh-CN" sz="24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Kruskal</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算法更合适。</a:t>
            </a:r>
          </a:p>
          <a:p>
            <a:pPr algn="just" eaLnBrk="0" fontAlgn="base" hangingPunct="0">
              <a:spcBef>
                <a:spcPct val="50000"/>
              </a:spcBef>
              <a:spcAft>
                <a:spcPct val="0"/>
              </a:spcAft>
            </a:pP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在实际应用中，还会遇到求一个赋权连通图的最大生成树的问题。比如，某图的边权代表的是</a:t>
            </a:r>
            <a:r>
              <a:rPr kumimoji="1" lang="zh-CN" altLang="en-US" sz="240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利润</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zh-CN" altLang="en-US" sz="240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效益</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，则最终的问题很可能就是求其最大生成树。事实上，从上面两个算法可以看出，</a:t>
            </a:r>
            <a:r>
              <a:rPr kumimoji="1" lang="zh-CN" altLang="en-US" sz="240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只要边权的选择改为从大到小</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，求最小生成树的算就可以用来求最大生成树了。 </a:t>
            </a:r>
          </a:p>
        </p:txBody>
      </p:sp>
      <p:sp>
        <p:nvSpPr>
          <p:cNvPr id="15" name="Rectangle 673"/>
          <p:cNvSpPr>
            <a:spLocks noChangeArrowheads="1"/>
          </p:cNvSpPr>
          <p:nvPr/>
        </p:nvSpPr>
        <p:spPr bwMode="auto">
          <a:xfrm>
            <a:off x="8248188" y="1948961"/>
            <a:ext cx="2004750" cy="461665"/>
          </a:xfrm>
          <a:prstGeom prst="rect">
            <a:avLst/>
          </a:prstGeom>
          <a:noFill/>
          <a:ln w="9525" cap="flat">
            <a:solidFill>
              <a:srgbClr val="C0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fontAlgn="base" hangingPunct="0">
              <a:spcBef>
                <a:spcPct val="50000"/>
              </a:spcBef>
              <a:spcAft>
                <a:spcPct val="0"/>
              </a:spcAft>
            </a:pP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表示边数</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down)">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p:sp>
        <p:nvSpPr>
          <p:cNvPr id="9" name="Rectangle 3"/>
          <p:cNvSpPr txBox="1">
            <a:spLocks noChangeArrowheads="1"/>
          </p:cNvSpPr>
          <p:nvPr/>
        </p:nvSpPr>
        <p:spPr bwMode="auto">
          <a:xfrm>
            <a:off x="962895" y="2571327"/>
            <a:ext cx="3371022" cy="11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lnSpc>
                <a:spcPct val="110000"/>
              </a:lnSpc>
              <a:spcBef>
                <a:spcPts val="2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lnSpc>
                <a:spcPct val="110000"/>
              </a:lnSpc>
              <a:spcBef>
                <a:spcPts val="2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lnSpc>
                <a:spcPct val="110000"/>
              </a:lnSpc>
              <a:spcBef>
                <a:spcPts val="2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lnSpc>
                <a:spcPct val="110000"/>
              </a:lnSpc>
              <a:spcBef>
                <a:spcPts val="2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b="1">
                <a:solidFill>
                  <a:schemeClr val="tx1"/>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20000"/>
              </a:lnSpc>
              <a:spcBef>
                <a:spcPct val="0"/>
              </a:spcBef>
              <a:spcAft>
                <a:spcPct val="0"/>
              </a:spcAft>
              <a:buClr>
                <a:srgbClr val="000000"/>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8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例如，</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对连通带权图</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a:t>
            </a: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Kruskal</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算法生成最小生成树的过程如右图所示。</a:t>
            </a:r>
          </a:p>
          <a:p>
            <a:pPr marL="342900" marR="0" lvl="0" indent="-342900" algn="l" defTabSz="914400" rtl="0" eaLnBrk="0" fontAlgn="base" latinLnBrk="0" hangingPunct="0">
              <a:lnSpc>
                <a:spcPct val="120000"/>
              </a:lnSpc>
              <a:spcBef>
                <a:spcPct val="0"/>
              </a:spcBef>
              <a:spcAft>
                <a:spcPct val="0"/>
              </a:spcAft>
              <a:buClr>
                <a:srgbClr val="000000"/>
              </a:buClr>
              <a:buSzTx/>
              <a:buFont typeface="Wingdings" panose="05000000000000000000" pitchFamily="2" charset="2"/>
              <a:buBlip>
                <a:blip r:embed="rId3"/>
              </a:buBlip>
              <a:defRPr/>
            </a:pPr>
            <a:endPar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45279D17-FE36-0341-BAD7-D2AC381B3F4F}"/>
              </a:ext>
            </a:extLst>
          </p:cNvPr>
          <p:cNvPicPr>
            <a:picLocks noChangeAspect="1"/>
          </p:cNvPicPr>
          <p:nvPr/>
        </p:nvPicPr>
        <p:blipFill>
          <a:blip r:embed="rId4"/>
          <a:stretch>
            <a:fillRect/>
          </a:stretch>
        </p:blipFill>
        <p:spPr>
          <a:xfrm>
            <a:off x="1491185" y="3952544"/>
            <a:ext cx="2501996" cy="1795550"/>
          </a:xfrm>
          <a:prstGeom prst="rect">
            <a:avLst/>
          </a:prstGeom>
        </p:spPr>
      </p:pic>
      <p:pic>
        <p:nvPicPr>
          <p:cNvPr id="3" name="图片 2">
            <a:extLst>
              <a:ext uri="{FF2B5EF4-FFF2-40B4-BE49-F238E27FC236}">
                <a16:creationId xmlns:a16="http://schemas.microsoft.com/office/drawing/2014/main" id="{343E5649-7F64-FA4B-A1EF-13870AADD884}"/>
              </a:ext>
            </a:extLst>
          </p:cNvPr>
          <p:cNvPicPr>
            <a:picLocks noChangeAspect="1"/>
          </p:cNvPicPr>
          <p:nvPr/>
        </p:nvPicPr>
        <p:blipFill>
          <a:blip r:embed="rId5"/>
          <a:stretch>
            <a:fillRect/>
          </a:stretch>
        </p:blipFill>
        <p:spPr>
          <a:xfrm>
            <a:off x="4697045" y="427635"/>
            <a:ext cx="6628693" cy="6115030"/>
          </a:xfrm>
          <a:prstGeom prst="rect">
            <a:avLst/>
          </a:prstGeom>
        </p:spPr>
      </p:pic>
      <p:sp>
        <p:nvSpPr>
          <p:cNvPr id="12" name="矩形 11">
            <a:extLst>
              <a:ext uri="{FF2B5EF4-FFF2-40B4-BE49-F238E27FC236}">
                <a16:creationId xmlns:a16="http://schemas.microsoft.com/office/drawing/2014/main" id="{DCB4F382-BD81-C24E-9029-5761D1FF8B70}"/>
              </a:ext>
            </a:extLst>
          </p:cNvPr>
          <p:cNvSpPr/>
          <p:nvPr/>
        </p:nvSpPr>
        <p:spPr>
          <a:xfrm>
            <a:off x="866262" y="1964572"/>
            <a:ext cx="3564288" cy="400110"/>
          </a:xfrm>
          <a:prstGeom prst="rect">
            <a:avLst/>
          </a:prstGeom>
        </p:spPr>
        <p:txBody>
          <a:bodyPr wrap="square">
            <a:spAutoFit/>
          </a:bodyPr>
          <a:lstStyle/>
          <a:p>
            <a:pPr marL="342900" indent="-342900" latinLnBrk="1">
              <a:buFont typeface="Wingdings" pitchFamily="2" charset="2"/>
              <a:buChar char="n"/>
            </a:pPr>
            <a:r>
              <a:rPr kumimoji="1" lang="zh-CN" altLang="en-US" sz="2000" dirty="0">
                <a:solidFill>
                  <a:srgbClr val="000000"/>
                </a:solidFill>
                <a:latin typeface="Microsoft YaHei" panose="020B0503020204020204" pitchFamily="34" charset="-122"/>
                <a:ea typeface="Microsoft YaHei" panose="020B0503020204020204" pitchFamily="34" charset="-122"/>
              </a:rPr>
              <a:t>另一种</a:t>
            </a:r>
            <a:r>
              <a:rPr kumimoji="1" lang="en-US" altLang="zh-CN" sz="2000" dirty="0">
                <a:solidFill>
                  <a:srgbClr val="000000"/>
                </a:solidFill>
                <a:latin typeface="Microsoft YaHei" panose="020B0503020204020204" pitchFamily="34" charset="-122"/>
                <a:ea typeface="Microsoft YaHei" panose="020B0503020204020204" pitchFamily="34" charset="-122"/>
              </a:rPr>
              <a:t>Kruskal</a:t>
            </a:r>
            <a:r>
              <a:rPr kumimoji="1" lang="zh-CN" altLang="en-US" sz="2000" dirty="0">
                <a:solidFill>
                  <a:srgbClr val="000000"/>
                </a:solidFill>
                <a:latin typeface="Microsoft YaHei" panose="020B0503020204020204" pitchFamily="34" charset="-122"/>
                <a:ea typeface="Microsoft YaHei" panose="020B0503020204020204" pitchFamily="34" charset="-122"/>
              </a:rPr>
              <a:t>的实现方法</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758240"/>
              <a:ext cx="2321170" cy="450678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dirty="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973752" y="748575"/>
            <a:ext cx="22445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最小生成树</a:t>
            </a:r>
          </a:p>
        </p:txBody>
      </p:sp>
      <mc:AlternateContent xmlns:mc="http://schemas.openxmlformats.org/markup-compatibility/2006" xmlns:a14="http://schemas.microsoft.com/office/drawing/2010/main">
        <mc:Choice Requires="a14">
          <p:sp>
            <p:nvSpPr>
              <p:cNvPr id="9" name="Rectangle 13">
                <a:extLst>
                  <a:ext uri="{FF2B5EF4-FFF2-40B4-BE49-F238E27FC236}">
                    <a16:creationId xmlns:a16="http://schemas.microsoft.com/office/drawing/2014/main" id="{0A0A614A-BC01-0F48-AC0B-7415970078D0}"/>
                  </a:ext>
                </a:extLst>
              </p:cNvPr>
              <p:cNvSpPr>
                <a:spLocks noChangeArrowheads="1"/>
              </p:cNvSpPr>
              <p:nvPr/>
            </p:nvSpPr>
            <p:spPr bwMode="auto">
              <a:xfrm>
                <a:off x="1541611" y="1765945"/>
                <a:ext cx="9100457" cy="4423200"/>
              </a:xfrm>
              <a:prstGeom prst="rect">
                <a:avLst/>
              </a:prstGeom>
              <a:noFill/>
              <a:ln w="9525">
                <a:solidFill>
                  <a:srgbClr val="C00000"/>
                </a:solidFill>
                <a:miter lim="800000"/>
              </a:ln>
              <a:effectLst/>
              <a:extLst>
                <a:ext uri="{909E8E84-426E-40DD-AFC4-6F175D3DCCD1}">
                  <a14:hiddenFill>
                    <a:solidFill>
                      <a:srgbClr val="C0C0C0"/>
                    </a:solidFill>
                  </a14:hiddenFill>
                </a:ext>
                <a:ext uri="{AF507438-7753-43E0-B8FC-AC1667EBCBE1}">
                  <a14:hiddenEffects>
                    <a:effectLst>
                      <a:outerShdw blurRad="63500" dist="38099" dir="2700000" algn="ctr" rotWithShape="0">
                        <a:srgbClr val="000000">
                          <a:alpha val="74998"/>
                        </a:srgbClr>
                      </a:outerShdw>
                    </a:effectLst>
                  </a14:hiddenEffects>
                </a:ext>
              </a:extLst>
            </p:spPr>
            <p:txBody>
              <a:bodyPr wrap="square" lIns="90000" tIns="46800" rIns="90000" bIns="46800" anchor="ctr" anchorCtr="1">
                <a:spAutoFit/>
              </a:bodyPr>
              <a:lstStyle/>
              <a:p>
                <a:pPr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构造最小生成树的</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Kruskal</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算法</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输入：加权连通图</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G=&lt;V,E&gt;</a:t>
                </a:r>
              </a:p>
              <a:p>
                <a:pPr marR="0" lvl="0" indent="0" defTabSz="914400" eaLnBrk="0" fontAlgn="base" latinLnBrk="0" hangingPunct="0">
                  <a:lnSpc>
                    <a:spcPct val="100000"/>
                  </a:lnSpc>
                  <a:spcBef>
                    <a:spcPct val="0"/>
                  </a:spcBef>
                  <a:spcAft>
                    <a:spcPct val="0"/>
                  </a:spcAft>
                  <a:buClrTx/>
                  <a:buSzTx/>
                  <a:buFontTx/>
                  <a:buNone/>
                  <a:defRPr/>
                </a:pPr>
                <a:r>
                  <a:rPr kumimoji="1" lang="en-US" altLang="zh-CN" sz="2000" kern="0" dirty="0">
                    <a:solidFill>
                      <a:srgbClr val="000000"/>
                    </a:solidFill>
                    <a:latin typeface="Times New Roman" panose="02020603050405020304" pitchFamily="18" charset="0"/>
                    <a:ea typeface="宋体" panose="02010600030101010101" pitchFamily="2" charset="-122"/>
                  </a:rPr>
                  <a:t>//</a:t>
                </a:r>
                <a:r>
                  <a:rPr kumimoji="1" lang="zh-CN" altLang="en-US" sz="2000" kern="0" dirty="0">
                    <a:solidFill>
                      <a:srgbClr val="000000"/>
                    </a:solidFill>
                    <a:latin typeface="Times New Roman" panose="02020603050405020304" pitchFamily="18" charset="0"/>
                    <a:ea typeface="宋体" panose="02010600030101010101" pitchFamily="2" charset="-122"/>
                  </a:rPr>
                  <a:t>输出：</a:t>
                </a:r>
                <a:r>
                  <a:rPr kumimoji="1" lang="en-US" altLang="zh-CN" sz="2000" kern="0" dirty="0">
                    <a:solidFill>
                      <a:srgbClr val="000000"/>
                    </a:solidFill>
                    <a:latin typeface="Times New Roman" panose="02020603050405020304" pitchFamily="18" charset="0"/>
                    <a:ea typeface="宋体" panose="02010600030101010101" pitchFamily="2" charset="-122"/>
                  </a:rPr>
                  <a:t>E</a:t>
                </a:r>
                <a:r>
                  <a:rPr kumimoji="1" lang="en-US" altLang="zh-CN" sz="2000" kern="0" baseline="-25000" dirty="0">
                    <a:solidFill>
                      <a:srgbClr val="000000"/>
                    </a:solidFill>
                    <a:latin typeface="Times New Roman" panose="02020603050405020304" pitchFamily="18" charset="0"/>
                    <a:ea typeface="宋体" panose="02010600030101010101" pitchFamily="2" charset="-122"/>
                  </a:rPr>
                  <a:t>T</a:t>
                </a:r>
                <a:r>
                  <a:rPr kumimoji="1" lang="zh-CN" altLang="en-US" sz="2000" kern="0" dirty="0">
                    <a:solidFill>
                      <a:srgbClr val="000000"/>
                    </a:solidFill>
                    <a:latin typeface="Times New Roman" panose="02020603050405020304" pitchFamily="18" charset="0"/>
                    <a:ea typeface="宋体" panose="02010600030101010101" pitchFamily="2" charset="-122"/>
                  </a:rPr>
                  <a:t>，组成 </a:t>
                </a:r>
                <a:r>
                  <a:rPr kumimoji="1" lang="en-US" altLang="zh-CN" sz="2000" kern="0" dirty="0">
                    <a:solidFill>
                      <a:srgbClr val="000000"/>
                    </a:solidFill>
                    <a:latin typeface="Times New Roman" panose="02020603050405020304" pitchFamily="18" charset="0"/>
                    <a:ea typeface="宋体" panose="02010600030101010101" pitchFamily="2" charset="-122"/>
                  </a:rPr>
                  <a:t>G</a:t>
                </a:r>
                <a:r>
                  <a:rPr kumimoji="1" lang="zh-CN" altLang="en-US" sz="2000" kern="0" dirty="0">
                    <a:solidFill>
                      <a:srgbClr val="000000"/>
                    </a:solidFill>
                    <a:latin typeface="Times New Roman" panose="02020603050405020304" pitchFamily="18" charset="0"/>
                    <a:ea typeface="宋体" panose="02010600030101010101" pitchFamily="2" charset="-122"/>
                  </a:rPr>
                  <a:t> 的最小生成树的边的集合</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Kruskal</a:t>
                </a:r>
                <a:r>
                  <a:rPr kumimoji="1" lang="en-US" altLang="zh-CN" sz="2000" kern="0" noProof="0" dirty="0">
                    <a:solidFill>
                      <a:srgbClr val="000000"/>
                    </a:solidFill>
                    <a:latin typeface="Times New Roman" panose="02020603050405020304" pitchFamily="18" charset="0"/>
                    <a:ea typeface="宋体" panose="02010600030101010101" pitchFamily="2" charset="-122"/>
                  </a:rPr>
                  <a:t>(G){</a:t>
                </a:r>
              </a:p>
              <a:p>
                <a:pPr eaLnBrk="0" fontAlgn="base" hangingPunct="0">
                  <a:spcBef>
                    <a:spcPct val="0"/>
                  </a:spcBef>
                  <a:spcAft>
                    <a:spcPct val="0"/>
                  </a:spcAft>
                  <a:defRPr/>
                </a:pPr>
                <a:r>
                  <a:rPr kumimoji="1" lang="en-US" altLang="zh-CN" sz="2000" kern="0" noProof="0" dirty="0">
                    <a:solidFill>
                      <a:srgbClr val="000000"/>
                    </a:solidFill>
                    <a:latin typeface="Times New Roman" panose="02020603050405020304" pitchFamily="18" charset="0"/>
                    <a:ea typeface="宋体" panose="02010600030101010101" pitchFamily="2" charset="-122"/>
                  </a:rPr>
                  <a:t>    </a:t>
                </a:r>
                <a:r>
                  <a:rPr kumimoji="1" lang="zh-CN" altLang="en-US" sz="2000" kern="0" noProof="0" dirty="0">
                    <a:solidFill>
                      <a:srgbClr val="000000"/>
                    </a:solidFill>
                    <a:latin typeface="Times New Roman" panose="02020603050405020304" pitchFamily="18" charset="0"/>
                    <a:ea typeface="宋体" panose="02010600030101010101" pitchFamily="2" charset="-122"/>
                  </a:rPr>
                  <a:t>按照边的权重</a:t>
                </a:r>
                <a14:m>
                  <m:oMath xmlns:m="http://schemas.openxmlformats.org/officeDocument/2006/math">
                    <m:r>
                      <m:rPr>
                        <m:sty m:val="p"/>
                      </m:rPr>
                      <a:rPr kumimoji="1" lang="en-US" altLang="zh-CN" sz="2000" i="1" kern="0" dirty="0">
                        <a:solidFill>
                          <a:srgbClr val="000000"/>
                        </a:solidFill>
                        <a:latin typeface="Cambria Math" panose="02040503050406030204" pitchFamily="18" charset="0"/>
                        <a:ea typeface="宋体" panose="02010600030101010101" pitchFamily="2" charset="-122"/>
                      </a:rPr>
                      <m:t>w</m:t>
                    </m:r>
                    <m:r>
                      <a:rPr kumimoji="1" lang="en-US" altLang="zh-CN" sz="2000" b="0" i="1" kern="0" dirty="0" smtClean="0">
                        <a:solidFill>
                          <a:srgbClr val="000000"/>
                        </a:solidFill>
                        <a:latin typeface="Cambria Math" panose="02040503050406030204" pitchFamily="18" charset="0"/>
                        <a:ea typeface="宋体" panose="02010600030101010101" pitchFamily="2" charset="-122"/>
                      </a:rPr>
                      <m:t>(</m:t>
                    </m:r>
                    <m:r>
                      <a:rPr kumimoji="1" lang="en-US" altLang="zh-CN" sz="2000" b="0" i="1" kern="0" dirty="0" smtClean="0">
                        <a:solidFill>
                          <a:srgbClr val="000000"/>
                        </a:solidFill>
                        <a:latin typeface="Cambria Math" panose="02040503050406030204" pitchFamily="18" charset="0"/>
                        <a:ea typeface="宋体" panose="02010600030101010101" pitchFamily="2" charset="-122"/>
                      </a:rPr>
                      <m:t>𝑒𝑙</m:t>
                    </m:r>
                    <m:r>
                      <a:rPr kumimoji="1" lang="en-US" altLang="zh-CN" sz="2000" b="0" i="1" kern="0" baseline="-25000" dirty="0" smtClean="0">
                        <a:solidFill>
                          <a:srgbClr val="000000"/>
                        </a:solidFill>
                        <a:latin typeface="Cambria Math" panose="02040503050406030204" pitchFamily="18" charset="0"/>
                        <a:ea typeface="宋体" panose="02010600030101010101" pitchFamily="2" charset="-122"/>
                      </a:rPr>
                      <m:t>1)≤</m:t>
                    </m:r>
                    <m:r>
                      <m:rPr>
                        <m:sty m:val="p"/>
                      </m:rPr>
                      <a:rPr kumimoji="1" lang="en-US" altLang="zh-CN" sz="2000" i="1" kern="0" dirty="0">
                        <a:solidFill>
                          <a:srgbClr val="000000"/>
                        </a:solidFill>
                        <a:latin typeface="Cambria Math" panose="02040503050406030204" pitchFamily="18" charset="0"/>
                        <a:ea typeface="宋体" panose="02010600030101010101" pitchFamily="2" charset="-122"/>
                      </a:rPr>
                      <m:t>w</m:t>
                    </m:r>
                    <m:r>
                      <a:rPr kumimoji="1" lang="en-US" altLang="zh-CN" sz="2000" i="1" kern="0" dirty="0">
                        <a:solidFill>
                          <a:srgbClr val="000000"/>
                        </a:solidFill>
                        <a:latin typeface="Cambria Math" panose="02040503050406030204" pitchFamily="18" charset="0"/>
                        <a:ea typeface="宋体" panose="02010600030101010101" pitchFamily="2" charset="-122"/>
                      </a:rPr>
                      <m:t>(</m:t>
                    </m:r>
                    <m:r>
                      <a:rPr kumimoji="1" lang="en-US" altLang="zh-CN" sz="2000" i="1" kern="0" dirty="0">
                        <a:solidFill>
                          <a:srgbClr val="000000"/>
                        </a:solidFill>
                        <a:latin typeface="Cambria Math" panose="02040503050406030204" pitchFamily="18" charset="0"/>
                        <a:ea typeface="宋体" panose="02010600030101010101" pitchFamily="2" charset="-122"/>
                      </a:rPr>
                      <m:t>𝑒𝑙</m:t>
                    </m:r>
                    <m:r>
                      <a:rPr kumimoji="1" lang="en-US" altLang="zh-CN" sz="2000" b="0" i="1" kern="0" baseline="-25000" dirty="0" smtClean="0">
                        <a:solidFill>
                          <a:srgbClr val="000000"/>
                        </a:solidFill>
                        <a:latin typeface="Cambria Math" panose="02040503050406030204" pitchFamily="18" charset="0"/>
                        <a:ea typeface="宋体" panose="02010600030101010101" pitchFamily="2" charset="-122"/>
                      </a:rPr>
                      <m:t>2</m:t>
                    </m:r>
                    <m:r>
                      <a:rPr kumimoji="1" lang="en-US" altLang="zh-CN" sz="2000" i="1" kern="0" dirty="0">
                        <a:solidFill>
                          <a:srgbClr val="000000"/>
                        </a:solidFill>
                        <a:latin typeface="Cambria Math" panose="02040503050406030204" pitchFamily="18" charset="0"/>
                        <a:ea typeface="宋体" panose="02010600030101010101" pitchFamily="2" charset="-122"/>
                      </a:rPr>
                      <m:t>)</m:t>
                    </m:r>
                    <m:r>
                      <a:rPr kumimoji="1" lang="en-US" altLang="zh-CN" sz="2000" i="1" kern="0" dirty="0" smtClean="0">
                        <a:solidFill>
                          <a:srgbClr val="000000"/>
                        </a:solidFill>
                        <a:latin typeface="Cambria Math" panose="02040503050406030204" pitchFamily="18" charset="0"/>
                        <a:ea typeface="Cambria Math" panose="02040503050406030204" pitchFamily="18" charset="0"/>
                      </a:rPr>
                      <m:t>≤⋯≤</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𝑤</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m:t>
                    </m:r>
                    <m:sSub>
                      <m:sSubPr>
                        <m:ctrlPr>
                          <a:rPr kumimoji="1" lang="en-US" altLang="zh-CN" sz="2000" b="0" i="1" kern="0" dirty="0" smtClean="0">
                            <a:solidFill>
                              <a:srgbClr val="000000"/>
                            </a:solidFill>
                            <a:latin typeface="Cambria Math" panose="02040503050406030204" pitchFamily="18" charset="0"/>
                            <a:ea typeface="Cambria Math" panose="02040503050406030204" pitchFamily="18" charset="0"/>
                          </a:rPr>
                        </m:ctrlPr>
                      </m:sSubPr>
                      <m:e>
                        <m:r>
                          <a:rPr kumimoji="1" lang="en-US" altLang="zh-CN" sz="2000" b="0" i="1" kern="0" dirty="0" smtClean="0">
                            <a:solidFill>
                              <a:srgbClr val="000000"/>
                            </a:solidFill>
                            <a:latin typeface="Cambria Math" panose="02040503050406030204" pitchFamily="18" charset="0"/>
                            <a:ea typeface="Cambria Math" panose="02040503050406030204" pitchFamily="18" charset="0"/>
                          </a:rPr>
                          <m:t>𝑒</m:t>
                        </m:r>
                      </m:e>
                      <m:sub>
                        <m:r>
                          <a:rPr kumimoji="1" lang="en-US" altLang="zh-CN" sz="2000" i="1" kern="0" dirty="0">
                            <a:solidFill>
                              <a:srgbClr val="000000"/>
                            </a:solidFill>
                            <a:latin typeface="Cambria Math" panose="02040503050406030204" pitchFamily="18" charset="0"/>
                            <a:ea typeface="Cambria Math" panose="02040503050406030204" pitchFamily="18" charset="0"/>
                          </a:rPr>
                          <m:t>𝑙</m:t>
                        </m:r>
                        <m:d>
                          <m:dPr>
                            <m:begChr m:val="|"/>
                            <m:endChr m:val="|"/>
                            <m:ctrlPr>
                              <a:rPr kumimoji="1" lang="en-US" altLang="zh-CN" sz="2000" i="1" kern="0" dirty="0">
                                <a:solidFill>
                                  <a:srgbClr val="000000"/>
                                </a:solidFill>
                                <a:latin typeface="Cambria Math" panose="02040503050406030204" pitchFamily="18" charset="0"/>
                                <a:ea typeface="Cambria Math" panose="02040503050406030204" pitchFamily="18" charset="0"/>
                              </a:rPr>
                            </m:ctrlPr>
                          </m:dPr>
                          <m:e>
                            <m:r>
                              <a:rPr kumimoji="1" lang="en-US" altLang="zh-CN" sz="2000" i="1" kern="0" dirty="0">
                                <a:solidFill>
                                  <a:srgbClr val="000000"/>
                                </a:solidFill>
                                <a:latin typeface="Cambria Math" panose="02040503050406030204" pitchFamily="18" charset="0"/>
                                <a:ea typeface="Cambria Math" panose="02040503050406030204" pitchFamily="18" charset="0"/>
                              </a:rPr>
                              <m:t>𝐸</m:t>
                            </m:r>
                          </m:e>
                        </m:d>
                      </m:sub>
                    </m:sSub>
                    <m:r>
                      <a:rPr kumimoji="1" lang="en-US" altLang="zh-CN" sz="2000" b="0" i="1" kern="0" dirty="0" smtClean="0">
                        <a:solidFill>
                          <a:srgbClr val="000000"/>
                        </a:solidFill>
                        <a:latin typeface="Cambria Math" panose="02040503050406030204" pitchFamily="18" charset="0"/>
                        <a:ea typeface="Cambria Math" panose="02040503050406030204" pitchFamily="18" charset="0"/>
                      </a:rPr>
                      <m:t>)</m:t>
                    </m:r>
                  </m:oMath>
                </a14:m>
                <a:r>
                  <a:rPr kumimoji="1" lang="zh-CN" altLang="en-US" sz="2000" kern="0" noProof="0" dirty="0">
                    <a:solidFill>
                      <a:srgbClr val="000000"/>
                    </a:solidFill>
                    <a:latin typeface="Times New Roman" panose="02020603050405020304" pitchFamily="18" charset="0"/>
                    <a:ea typeface="宋体" panose="02010600030101010101" pitchFamily="2" charset="-122"/>
                  </a:rPr>
                  <a:t>的非递减顺序对集合</a:t>
                </a:r>
                <a:r>
                  <a:rPr kumimoji="1" lang="en-US" altLang="zh-CN" sz="2000" kern="0" noProof="0" dirty="0">
                    <a:solidFill>
                      <a:srgbClr val="000000"/>
                    </a:solidFill>
                    <a:latin typeface="Times New Roman" panose="02020603050405020304" pitchFamily="18" charset="0"/>
                    <a:ea typeface="宋体" panose="02010600030101010101" pitchFamily="2" charset="-122"/>
                  </a:rPr>
                  <a:t>E</a:t>
                </a:r>
                <a:r>
                  <a:rPr kumimoji="1" lang="zh-CN" altLang="en-US" sz="2000" kern="0" noProof="0" dirty="0">
                    <a:solidFill>
                      <a:srgbClr val="000000"/>
                    </a:solidFill>
                    <a:latin typeface="Times New Roman" panose="02020603050405020304" pitchFamily="18" charset="0"/>
                    <a:ea typeface="宋体" panose="02010600030101010101" pitchFamily="2" charset="-122"/>
                  </a:rPr>
                  <a:t>排序</a:t>
                </a:r>
                <a:endParaRPr kumimoji="1" lang="en-US" altLang="zh-CN" sz="2000" kern="0" noProof="0"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kumimoji="1" lang="en-US" altLang="zh-CN" sz="2000" kern="0" dirty="0">
                    <a:solidFill>
                      <a:srgbClr val="000000"/>
                    </a:solidFill>
                    <a:latin typeface="Times New Roman" panose="02020603050405020304" pitchFamily="18" charset="0"/>
                    <a:ea typeface="宋体" panose="02010600030101010101" pitchFamily="2" charset="-122"/>
                  </a:rPr>
                  <a:t>    </a:t>
                </a:r>
                <a14:m>
                  <m:oMath xmlns:m="http://schemas.openxmlformats.org/officeDocument/2006/math">
                    <m:sSub>
                      <m:sSubPr>
                        <m:ctrlPr>
                          <a:rPr kumimoji="1" lang="en-US" altLang="zh-CN" sz="2000" i="1" kern="0" dirty="0" smtClean="0">
                            <a:solidFill>
                              <a:srgbClr val="000000"/>
                            </a:solidFill>
                            <a:latin typeface="Cambria Math" panose="02040503050406030204" pitchFamily="18" charset="0"/>
                            <a:ea typeface="宋体" panose="02010600030101010101" pitchFamily="2" charset="-122"/>
                          </a:rPr>
                        </m:ctrlPr>
                      </m:sSubPr>
                      <m:e>
                        <m:r>
                          <a:rPr kumimoji="1" lang="en-US" altLang="zh-CN" sz="2000" b="0" i="1" kern="0" dirty="0" smtClean="0">
                            <a:solidFill>
                              <a:srgbClr val="000000"/>
                            </a:solidFill>
                            <a:latin typeface="Cambria Math" panose="02040503050406030204" pitchFamily="18" charset="0"/>
                            <a:ea typeface="宋体" panose="02010600030101010101" pitchFamily="2" charset="-122"/>
                          </a:rPr>
                          <m:t>𝐸</m:t>
                        </m:r>
                      </m:e>
                      <m:sub>
                        <m:r>
                          <a:rPr kumimoji="1" lang="en-US" altLang="zh-CN" sz="2000" b="0" i="1" kern="0" dirty="0" smtClean="0">
                            <a:solidFill>
                              <a:srgbClr val="000000"/>
                            </a:solidFill>
                            <a:latin typeface="Cambria Math" panose="02040503050406030204" pitchFamily="18" charset="0"/>
                            <a:ea typeface="宋体" panose="02010600030101010101" pitchFamily="2" charset="-122"/>
                          </a:rPr>
                          <m:t>𝑇</m:t>
                        </m:r>
                      </m:sub>
                    </m:sSub>
                    <m:r>
                      <a:rPr kumimoji="1" lang="en-US" altLang="zh-CN" sz="2000" b="0" i="1" kern="0" dirty="0" smtClean="0">
                        <a:solidFill>
                          <a:srgbClr val="000000"/>
                        </a:solidFill>
                        <a:latin typeface="Cambria Math" panose="02040503050406030204" pitchFamily="18" charset="0"/>
                        <a:ea typeface="宋体" panose="02010600030101010101" pitchFamily="2" charset="-122"/>
                      </a:rPr>
                      <m:t> </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 ∅;  </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𝑒𝑐𝑜𝑢𝑛𝑡𝑒𝑟</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 ←0 </m:t>
                    </m:r>
                  </m:oMath>
                </a14:m>
                <a:r>
                  <a:rPr kumimoji="1" lang="en-US" altLang="zh-CN" sz="2000" b="0" kern="0" dirty="0">
                    <a:solidFill>
                      <a:srgbClr val="000000"/>
                    </a:solidFill>
                    <a:latin typeface="Times New Roman" panose="02020603050405020304" pitchFamily="18" charset="0"/>
                    <a:ea typeface="Cambria Math" panose="02040503050406030204" pitchFamily="18" charset="0"/>
                  </a:rPr>
                  <a:t>    //</a:t>
                </a:r>
                <a:r>
                  <a:rPr kumimoji="1" lang="zh-CN" altLang="en-US" sz="2000" b="0" kern="0" dirty="0">
                    <a:solidFill>
                      <a:srgbClr val="000000"/>
                    </a:solidFill>
                    <a:latin typeface="Times New Roman" panose="02020603050405020304" pitchFamily="18" charset="0"/>
                    <a:ea typeface="Cambria Math" panose="02040503050406030204" pitchFamily="18" charset="0"/>
                  </a:rPr>
                  <a:t>初始化树中边的顶点集合以及集合的规模</a:t>
                </a:r>
                <a:endParaRPr kumimoji="1" lang="en-US" altLang="zh-CN" sz="2000" b="0" kern="0" dirty="0">
                  <a:solidFill>
                    <a:srgbClr val="000000"/>
                  </a:solidFill>
                  <a:latin typeface="Times New Roman" panose="02020603050405020304" pitchFamily="18" charset="0"/>
                  <a:ea typeface="Cambria Math" panose="02040503050406030204" pitchFamily="18" charset="0"/>
                </a:endParaRPr>
              </a:p>
              <a:p>
                <a:pPr eaLnBrk="0" fontAlgn="base" hangingPunct="0">
                  <a:spcBef>
                    <a:spcPct val="0"/>
                  </a:spcBef>
                  <a:spcAft>
                    <a:spcPct val="0"/>
                  </a:spcAft>
                  <a:defRPr/>
                </a:pPr>
                <a:r>
                  <a:rPr kumimoji="1" lang="zh-CN" altLang="en-US" sz="2000" kern="0" dirty="0">
                    <a:solidFill>
                      <a:srgbClr val="000000"/>
                    </a:solidFill>
                    <a:latin typeface="Times New Roman" panose="02020603050405020304" pitchFamily="18" charset="0"/>
                    <a:ea typeface="Cambria Math" panose="02040503050406030204" pitchFamily="18" charset="0"/>
                  </a:rPr>
                  <a:t>    </a:t>
                </a:r>
                <a14:m>
                  <m:oMath xmlns:m="http://schemas.openxmlformats.org/officeDocument/2006/math">
                    <m:r>
                      <m:rPr>
                        <m:sty m:val="p"/>
                      </m:rPr>
                      <a:rPr kumimoji="1" lang="en-US" altLang="zh-CN" sz="2000" i="1" kern="0" dirty="0">
                        <a:solidFill>
                          <a:srgbClr val="000000"/>
                        </a:solidFill>
                        <a:latin typeface="Cambria Math" panose="02040503050406030204" pitchFamily="18" charset="0"/>
                        <a:ea typeface="Cambria Math" panose="02040503050406030204" pitchFamily="18" charset="0"/>
                      </a:rPr>
                      <m:t>k</m:t>
                    </m:r>
                    <m:r>
                      <a:rPr kumimoji="1" lang="zh-CN" altLang="en-US" sz="2000" b="0" i="1" kern="0" dirty="0" smtClean="0">
                        <a:solidFill>
                          <a:srgbClr val="000000"/>
                        </a:solidFill>
                        <a:latin typeface="Cambria Math" panose="02040503050406030204" pitchFamily="18" charset="0"/>
                        <a:ea typeface="Cambria Math" panose="02040503050406030204" pitchFamily="18" charset="0"/>
                      </a:rPr>
                      <m:t> ←</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0</m:t>
                    </m:r>
                  </m:oMath>
                </a14:m>
                <a:endParaRPr kumimoji="1" lang="en-US" altLang="zh-CN" sz="2000" b="0" kern="0" dirty="0">
                  <a:solidFill>
                    <a:srgbClr val="000000"/>
                  </a:solidFill>
                  <a:latin typeface="Times New Roman" panose="02020603050405020304" pitchFamily="18" charset="0"/>
                  <a:ea typeface="Cambria Math" panose="02040503050406030204" pitchFamily="18" charset="0"/>
                </a:endParaRPr>
              </a:p>
              <a:p>
                <a:pPr eaLnBrk="0" fontAlgn="base" hangingPunct="0">
                  <a:spcBef>
                    <a:spcPct val="0"/>
                  </a:spcBef>
                  <a:spcAft>
                    <a:spcPct val="0"/>
                  </a:spcAft>
                  <a:defRPr/>
                </a:pPr>
                <a:r>
                  <a:rPr kumimoji="1" lang="zh-CN" altLang="en-US" sz="2000" kern="0" dirty="0">
                    <a:solidFill>
                      <a:srgbClr val="000000"/>
                    </a:solidFill>
                    <a:latin typeface="Times New Roman" panose="02020603050405020304" pitchFamily="18" charset="0"/>
                    <a:ea typeface="宋体" panose="02010600030101010101" pitchFamily="2" charset="-122"/>
                  </a:rPr>
                  <a:t>    </a:t>
                </a:r>
                <a14:m>
                  <m:oMath xmlns:m="http://schemas.openxmlformats.org/officeDocument/2006/math">
                    <m:r>
                      <a:rPr kumimoji="1" lang="en-US" altLang="zh-CN" sz="2000" b="0" i="1" kern="0" smtClean="0">
                        <a:solidFill>
                          <a:srgbClr val="000000"/>
                        </a:solidFill>
                        <a:latin typeface="Cambria Math" panose="02040503050406030204" pitchFamily="18" charset="0"/>
                        <a:ea typeface="宋体" panose="02010600030101010101" pitchFamily="2" charset="-122"/>
                      </a:rPr>
                      <m:t>𝑤h𝑖𝑙𝑒</m:t>
                    </m:r>
                    <m:r>
                      <a:rPr kumimoji="1" lang="en-US" altLang="zh-CN" sz="2000" b="0" i="1" kern="0" smtClean="0">
                        <a:solidFill>
                          <a:srgbClr val="000000"/>
                        </a:solidFill>
                        <a:latin typeface="Cambria Math" panose="02040503050406030204" pitchFamily="18" charset="0"/>
                        <a:ea typeface="宋体" panose="02010600030101010101" pitchFamily="2" charset="-122"/>
                      </a:rPr>
                      <m:t>  </m:t>
                    </m:r>
                    <m:r>
                      <a:rPr kumimoji="1" lang="en-US" altLang="zh-CN" sz="2000" b="0" i="1" kern="0" smtClean="0">
                        <a:solidFill>
                          <a:srgbClr val="000000"/>
                        </a:solidFill>
                        <a:latin typeface="Cambria Math" panose="02040503050406030204" pitchFamily="18" charset="0"/>
                        <a:ea typeface="宋体" panose="02010600030101010101" pitchFamily="2" charset="-122"/>
                      </a:rPr>
                      <m:t>𝑒𝑐𝑜𝑢𝑛𝑡𝑒𝑟</m:t>
                    </m:r>
                    <m:r>
                      <a:rPr kumimoji="1" lang="en-US" altLang="zh-CN" sz="2000" b="0" i="1" kern="0" smtClean="0">
                        <a:solidFill>
                          <a:srgbClr val="000000"/>
                        </a:solidFill>
                        <a:latin typeface="Cambria Math" panose="02040503050406030204" pitchFamily="18" charset="0"/>
                        <a:ea typeface="宋体" panose="02010600030101010101" pitchFamily="2" charset="-122"/>
                      </a:rPr>
                      <m:t>&lt;</m:t>
                    </m:r>
                    <m:d>
                      <m:dPr>
                        <m:begChr m:val="|"/>
                        <m:endChr m:val="|"/>
                        <m:ctrlPr>
                          <a:rPr kumimoji="1" lang="en-US" altLang="zh-CN" sz="2000" b="0" i="1" kern="0" smtClean="0">
                            <a:solidFill>
                              <a:srgbClr val="000000"/>
                            </a:solidFill>
                            <a:latin typeface="Cambria Math" panose="02040503050406030204" pitchFamily="18" charset="0"/>
                            <a:ea typeface="宋体" panose="02010600030101010101" pitchFamily="2" charset="-122"/>
                          </a:rPr>
                        </m:ctrlPr>
                      </m:dPr>
                      <m:e>
                        <m:r>
                          <a:rPr kumimoji="1" lang="en-US" altLang="zh-CN" sz="2000" b="0" i="1" kern="0" smtClean="0">
                            <a:solidFill>
                              <a:srgbClr val="000000"/>
                            </a:solidFill>
                            <a:latin typeface="Cambria Math" panose="02040503050406030204" pitchFamily="18" charset="0"/>
                            <a:ea typeface="宋体" panose="02010600030101010101" pitchFamily="2" charset="-122"/>
                          </a:rPr>
                          <m:t>𝑉</m:t>
                        </m:r>
                      </m:e>
                    </m:d>
                    <m:r>
                      <a:rPr kumimoji="1" lang="en-US" altLang="zh-CN" sz="2000" b="0" i="1" kern="0" smtClean="0">
                        <a:solidFill>
                          <a:srgbClr val="000000"/>
                        </a:solidFill>
                        <a:latin typeface="Cambria Math" panose="02040503050406030204" pitchFamily="18" charset="0"/>
                        <a:ea typeface="宋体" panose="02010600030101010101" pitchFamily="2" charset="-122"/>
                      </a:rPr>
                      <m:t>−1 </m:t>
                    </m:r>
                    <m:r>
                      <a:rPr kumimoji="1" lang="en-US" altLang="zh-CN" sz="2000" b="0" i="1" kern="0" smtClean="0">
                        <a:solidFill>
                          <a:srgbClr val="000000"/>
                        </a:solidFill>
                        <a:latin typeface="Cambria Math" panose="02040503050406030204" pitchFamily="18" charset="0"/>
                        <a:ea typeface="宋体" panose="02010600030101010101" pitchFamily="2" charset="-122"/>
                      </a:rPr>
                      <m:t>𝑑𝑜</m:t>
                    </m:r>
                  </m:oMath>
                </a14:m>
                <a:endParaRPr kumimoji="1" lang="en-US" altLang="zh-CN" sz="2000" b="0" kern="0"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kumimoji="1" lang="en-US" altLang="zh-CN" sz="2000" kern="0" dirty="0">
                    <a:solidFill>
                      <a:srgbClr val="000000"/>
                    </a:solidFill>
                    <a:latin typeface="Times New Roman" panose="02020603050405020304" pitchFamily="18" charset="0"/>
                    <a:ea typeface="宋体" panose="02010600030101010101" pitchFamily="2" charset="-122"/>
                  </a:rPr>
                  <a:t>          </a:t>
                </a:r>
                <a14:m>
                  <m:oMath xmlns:m="http://schemas.openxmlformats.org/officeDocument/2006/math">
                    <m:r>
                      <a:rPr kumimoji="1" lang="en-US" altLang="zh-CN" sz="2000" b="0" i="1" kern="0" smtClean="0">
                        <a:solidFill>
                          <a:srgbClr val="000000"/>
                        </a:solidFill>
                        <a:latin typeface="Cambria Math" panose="02040503050406030204" pitchFamily="18" charset="0"/>
                        <a:ea typeface="宋体" panose="02010600030101010101" pitchFamily="2" charset="-122"/>
                      </a:rPr>
                      <m:t>𝑘</m:t>
                    </m:r>
                    <m:r>
                      <a:rPr kumimoji="1" lang="en-US" altLang="zh-CN" sz="2000" b="0" i="1" kern="0" smtClean="0">
                        <a:solidFill>
                          <a:srgbClr val="000000"/>
                        </a:solidFill>
                        <a:latin typeface="Cambria Math" panose="02040503050406030204" pitchFamily="18" charset="0"/>
                        <a:ea typeface="宋体" panose="02010600030101010101" pitchFamily="2" charset="-122"/>
                      </a:rPr>
                      <m:t>  ← </m:t>
                    </m:r>
                    <m:r>
                      <a:rPr kumimoji="1" lang="en-US" altLang="zh-CN" sz="2000" b="0" i="1" kern="0" smtClean="0">
                        <a:solidFill>
                          <a:srgbClr val="000000"/>
                        </a:solidFill>
                        <a:latin typeface="Cambria Math" panose="02040503050406030204" pitchFamily="18" charset="0"/>
                        <a:ea typeface="Cambria Math" panose="02040503050406030204" pitchFamily="18" charset="0"/>
                      </a:rPr>
                      <m:t>𝑘</m:t>
                    </m:r>
                    <m:r>
                      <a:rPr kumimoji="1" lang="en-US" altLang="zh-CN" sz="2000" b="0" i="1" kern="0" smtClean="0">
                        <a:solidFill>
                          <a:srgbClr val="000000"/>
                        </a:solidFill>
                        <a:latin typeface="Cambria Math" panose="02040503050406030204" pitchFamily="18" charset="0"/>
                        <a:ea typeface="Cambria Math" panose="02040503050406030204" pitchFamily="18" charset="0"/>
                      </a:rPr>
                      <m:t>+1</m:t>
                    </m:r>
                  </m:oMath>
                </a14:m>
                <a:endParaRPr kumimoji="1" lang="en-US" altLang="zh-CN" sz="2000" kern="0"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kumimoji="1" lang="en-US" altLang="zh-CN" sz="2000" kern="0" dirty="0">
                    <a:solidFill>
                      <a:srgbClr val="000000"/>
                    </a:solidFill>
                    <a:latin typeface="Times New Roman" panose="02020603050405020304" pitchFamily="18" charset="0"/>
                    <a:ea typeface="宋体" panose="02010600030101010101" pitchFamily="2" charset="-122"/>
                  </a:rPr>
                  <a:t>          </a:t>
                </a:r>
                <a14:m>
                  <m:oMath xmlns:m="http://schemas.openxmlformats.org/officeDocument/2006/math">
                    <m:r>
                      <a:rPr kumimoji="1" lang="en-US" altLang="zh-CN" sz="2000" b="0" i="1" kern="0" smtClean="0">
                        <a:solidFill>
                          <a:srgbClr val="000000"/>
                        </a:solidFill>
                        <a:latin typeface="Cambria Math" panose="02040503050406030204" pitchFamily="18" charset="0"/>
                        <a:ea typeface="宋体" panose="02010600030101010101" pitchFamily="2" charset="-122"/>
                      </a:rPr>
                      <m:t>𝑖𝑓</m:t>
                    </m:r>
                    <m:r>
                      <a:rPr kumimoji="1" lang="en-US" altLang="zh-CN" sz="2000" b="0" i="1" kern="0" smtClean="0">
                        <a:solidFill>
                          <a:srgbClr val="000000"/>
                        </a:solidFill>
                        <a:latin typeface="Cambria Math" panose="02040503050406030204" pitchFamily="18" charset="0"/>
                        <a:ea typeface="宋体" panose="02010600030101010101" pitchFamily="2" charset="-122"/>
                      </a:rPr>
                      <m:t> </m:t>
                    </m:r>
                    <m:sSub>
                      <m:sSubPr>
                        <m:ctrlPr>
                          <a:rPr kumimoji="1" lang="en-US" altLang="zh-CN" sz="2000" b="0"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0" i="1" kern="0" smtClean="0">
                            <a:solidFill>
                              <a:srgbClr val="000000"/>
                            </a:solidFill>
                            <a:latin typeface="Cambria Math" panose="02040503050406030204" pitchFamily="18" charset="0"/>
                            <a:ea typeface="宋体" panose="02010600030101010101" pitchFamily="2" charset="-122"/>
                          </a:rPr>
                          <m:t>𝐸</m:t>
                        </m:r>
                      </m:e>
                      <m:sub>
                        <m:r>
                          <a:rPr kumimoji="1" lang="en-US" altLang="zh-CN" sz="2000" b="0" i="1" kern="0" smtClean="0">
                            <a:solidFill>
                              <a:srgbClr val="000000"/>
                            </a:solidFill>
                            <a:latin typeface="Cambria Math" panose="02040503050406030204" pitchFamily="18" charset="0"/>
                            <a:ea typeface="宋体" panose="02010600030101010101" pitchFamily="2" charset="-122"/>
                          </a:rPr>
                          <m:t>𝑇</m:t>
                        </m:r>
                      </m:sub>
                    </m:sSub>
                    <m:r>
                      <a:rPr kumimoji="1" lang="en-US" altLang="zh-CN" sz="2000" b="0" i="1" kern="0" smtClean="0">
                        <a:solidFill>
                          <a:srgbClr val="000000"/>
                        </a:solidFill>
                        <a:latin typeface="Cambria Math" panose="02040503050406030204" pitchFamily="18" charset="0"/>
                        <a:ea typeface="Cambria Math" panose="02040503050406030204" pitchFamily="18" charset="0"/>
                      </a:rPr>
                      <m:t>∪</m:t>
                    </m:r>
                    <m:d>
                      <m:dPr>
                        <m:begChr m:val="{"/>
                        <m:endChr m:val="}"/>
                        <m:ctrlPr>
                          <a:rPr kumimoji="1" lang="en-US" altLang="zh-CN" sz="2000" b="0" i="1" kern="0" smtClean="0">
                            <a:solidFill>
                              <a:srgbClr val="000000"/>
                            </a:solidFill>
                            <a:latin typeface="Cambria Math" panose="02040503050406030204" pitchFamily="18" charset="0"/>
                            <a:ea typeface="Cambria Math" panose="02040503050406030204" pitchFamily="18" charset="0"/>
                          </a:rPr>
                        </m:ctrlPr>
                      </m:dPr>
                      <m:e>
                        <m:sSub>
                          <m:sSubPr>
                            <m:ctrlPr>
                              <a:rPr kumimoji="1" lang="en-US" altLang="zh-CN" sz="2000" b="0" i="1" kern="0" smtClean="0">
                                <a:solidFill>
                                  <a:srgbClr val="000000"/>
                                </a:solidFill>
                                <a:latin typeface="Cambria Math" panose="02040503050406030204" pitchFamily="18" charset="0"/>
                                <a:ea typeface="Cambria Math" panose="02040503050406030204" pitchFamily="18" charset="0"/>
                              </a:rPr>
                            </m:ctrlPr>
                          </m:sSubPr>
                          <m:e>
                            <m:r>
                              <a:rPr kumimoji="1" lang="en-US" altLang="zh-CN" sz="2000" b="0" i="1" kern="0" smtClean="0">
                                <a:solidFill>
                                  <a:srgbClr val="000000"/>
                                </a:solidFill>
                                <a:latin typeface="Cambria Math" panose="02040503050406030204" pitchFamily="18" charset="0"/>
                                <a:ea typeface="Cambria Math" panose="02040503050406030204" pitchFamily="18" charset="0"/>
                              </a:rPr>
                              <m:t>𝑒</m:t>
                            </m:r>
                          </m:e>
                          <m:sub>
                            <m:r>
                              <a:rPr kumimoji="1" lang="en-US" altLang="zh-CN" sz="2000" b="0" i="1" kern="0" smtClean="0">
                                <a:solidFill>
                                  <a:srgbClr val="000000"/>
                                </a:solidFill>
                                <a:latin typeface="Cambria Math" panose="02040503050406030204" pitchFamily="18" charset="0"/>
                                <a:ea typeface="Cambria Math" panose="02040503050406030204" pitchFamily="18" charset="0"/>
                              </a:rPr>
                              <m:t>𝑙𝑘</m:t>
                            </m:r>
                          </m:sub>
                        </m:sSub>
                      </m:e>
                    </m:d>
                    <m:r>
                      <a:rPr kumimoji="1" lang="zh-CN" altLang="en-US" sz="2000" b="0" i="1" kern="0" smtClean="0">
                        <a:solidFill>
                          <a:srgbClr val="000000"/>
                        </a:solidFill>
                        <a:latin typeface="Cambria Math" panose="02040503050406030204" pitchFamily="18" charset="0"/>
                        <a:ea typeface="Cambria Math" panose="02040503050406030204" pitchFamily="18" charset="0"/>
                      </a:rPr>
                      <m:t> </m:t>
                    </m:r>
                    <m:r>
                      <a:rPr kumimoji="1" lang="zh-CN" altLang="en-US" sz="2000" i="1" kern="0">
                        <a:solidFill>
                          <a:srgbClr val="000000"/>
                        </a:solidFill>
                        <a:latin typeface="Cambria Math" panose="02040503050406030204" pitchFamily="18" charset="0"/>
                        <a:ea typeface="Cambria Math" panose="02040503050406030204" pitchFamily="18" charset="0"/>
                      </a:rPr>
                      <m:t>无</m:t>
                    </m:r>
                    <m:r>
                      <a:rPr kumimoji="1" lang="zh-CN" altLang="en-US" sz="2000" i="1" kern="0" smtClean="0">
                        <a:solidFill>
                          <a:srgbClr val="000000"/>
                        </a:solidFill>
                        <a:latin typeface="Cambria Math" panose="02040503050406030204" pitchFamily="18" charset="0"/>
                        <a:ea typeface="Cambria Math" panose="02040503050406030204" pitchFamily="18" charset="0"/>
                      </a:rPr>
                      <m:t>回路</m:t>
                    </m:r>
                  </m:oMath>
                </a14:m>
                <a:endParaRPr kumimoji="1" lang="en-US" altLang="zh-CN" sz="2000" i="1" kern="0" dirty="0">
                  <a:solidFill>
                    <a:srgbClr val="000000"/>
                  </a:solidFill>
                  <a:latin typeface="Cambria Math" panose="02040503050406030204" pitchFamily="18" charset="0"/>
                  <a:ea typeface="Cambria Math" panose="02040503050406030204" pitchFamily="18" charset="0"/>
                </a:endParaRPr>
              </a:p>
              <a:p>
                <a:pPr eaLnBrk="0" fontAlgn="base" hangingPunct="0">
                  <a:spcBef>
                    <a:spcPct val="0"/>
                  </a:spcBef>
                  <a:spcAft>
                    <a:spcPct val="0"/>
                  </a:spcAft>
                  <a:defRPr/>
                </a:pPr>
                <a14:m>
                  <m:oMath xmlns:m="http://schemas.openxmlformats.org/officeDocument/2006/math">
                    <m:sSub>
                      <m:sSubPr>
                        <m:ctrlPr>
                          <a:rPr kumimoji="1" lang="en-US" altLang="zh-CN" sz="2000" i="1" kern="0" smtClean="0">
                            <a:solidFill>
                              <a:srgbClr val="000000"/>
                            </a:solidFill>
                            <a:latin typeface="Cambria Math" panose="02040503050406030204" pitchFamily="18" charset="0"/>
                            <a:ea typeface="宋体" panose="02010600030101010101" pitchFamily="2" charset="-122"/>
                          </a:rPr>
                        </m:ctrlPr>
                      </m:sSubPr>
                      <m:e>
                        <m:r>
                          <a:rPr kumimoji="1" lang="zh-CN" altLang="en-US" sz="2000" b="0" i="1" kern="0" smtClean="0">
                            <a:solidFill>
                              <a:srgbClr val="000000"/>
                            </a:solidFill>
                            <a:latin typeface="Cambria Math" panose="02040503050406030204" pitchFamily="18" charset="0"/>
                            <a:ea typeface="宋体" panose="02010600030101010101" pitchFamily="2" charset="-122"/>
                          </a:rPr>
                          <m:t>                  </m:t>
                        </m:r>
                        <m:sSub>
                          <m:sSubPr>
                            <m:ctrlPr>
                              <a:rPr kumimoji="1" lang="en-US" altLang="zh-CN" sz="2000" i="1" kern="0">
                                <a:solidFill>
                                  <a:srgbClr val="000000"/>
                                </a:solidFill>
                                <a:latin typeface="Cambria Math" panose="02040503050406030204" pitchFamily="18" charset="0"/>
                                <a:ea typeface="宋体" panose="02010600030101010101" pitchFamily="2" charset="-122"/>
                              </a:rPr>
                            </m:ctrlPr>
                          </m:sSubPr>
                          <m:e>
                            <m:r>
                              <a:rPr kumimoji="1" lang="en-US" altLang="zh-CN" sz="2000" i="1" kern="0">
                                <a:solidFill>
                                  <a:srgbClr val="000000"/>
                                </a:solidFill>
                                <a:latin typeface="Cambria Math" panose="02040503050406030204" pitchFamily="18" charset="0"/>
                                <a:ea typeface="宋体" panose="02010600030101010101" pitchFamily="2" charset="-122"/>
                              </a:rPr>
                              <m:t>𝐸</m:t>
                            </m:r>
                          </m:e>
                          <m:sub>
                            <m:r>
                              <a:rPr kumimoji="1" lang="en-US" altLang="zh-CN" sz="2000" i="1" kern="0">
                                <a:solidFill>
                                  <a:srgbClr val="000000"/>
                                </a:solidFill>
                                <a:latin typeface="Cambria Math" panose="02040503050406030204" pitchFamily="18" charset="0"/>
                                <a:ea typeface="宋体" panose="02010600030101010101" pitchFamily="2" charset="-122"/>
                              </a:rPr>
                              <m:t>𝑇</m:t>
                            </m:r>
                          </m:sub>
                        </m:sSub>
                        <m:r>
                          <a:rPr kumimoji="1" lang="zh-CN" altLang="en-US" sz="2000" i="1" kern="0">
                            <a:solidFill>
                              <a:srgbClr val="000000"/>
                            </a:solidFill>
                            <a:latin typeface="Cambria Math" panose="02040503050406030204" pitchFamily="18" charset="0"/>
                            <a:ea typeface="宋体" panose="02010600030101010101" pitchFamily="2" charset="-122"/>
                          </a:rPr>
                          <m:t> ← </m:t>
                        </m:r>
                        <m:r>
                          <a:rPr kumimoji="1" lang="en-US" altLang="zh-CN" sz="2000" i="1" kern="0">
                            <a:solidFill>
                              <a:srgbClr val="000000"/>
                            </a:solidFill>
                            <a:latin typeface="Cambria Math" panose="02040503050406030204" pitchFamily="18" charset="0"/>
                            <a:ea typeface="宋体" panose="02010600030101010101" pitchFamily="2" charset="-122"/>
                          </a:rPr>
                          <m:t>𝐸</m:t>
                        </m:r>
                      </m:e>
                      <m:sub>
                        <m:r>
                          <a:rPr kumimoji="1" lang="en-US" altLang="zh-CN" sz="2000" i="1" kern="0">
                            <a:solidFill>
                              <a:srgbClr val="000000"/>
                            </a:solidFill>
                            <a:latin typeface="Cambria Math" panose="02040503050406030204" pitchFamily="18" charset="0"/>
                            <a:ea typeface="宋体" panose="02010600030101010101" pitchFamily="2" charset="-122"/>
                          </a:rPr>
                          <m:t>𝑇</m:t>
                        </m:r>
                      </m:sub>
                    </m:sSub>
                    <m:r>
                      <a:rPr kumimoji="1" lang="en-US" altLang="zh-CN" sz="2000" i="1" kern="0">
                        <a:solidFill>
                          <a:srgbClr val="000000"/>
                        </a:solidFill>
                        <a:latin typeface="Cambria Math" panose="02040503050406030204" pitchFamily="18" charset="0"/>
                        <a:ea typeface="Cambria Math" panose="02040503050406030204" pitchFamily="18" charset="0"/>
                      </a:rPr>
                      <m:t>∪</m:t>
                    </m:r>
                    <m:d>
                      <m:dPr>
                        <m:begChr m:val="{"/>
                        <m:endChr m:val="}"/>
                        <m:ctrlPr>
                          <a:rPr kumimoji="1" lang="en-US" altLang="zh-CN" sz="2000" i="1" kern="0">
                            <a:solidFill>
                              <a:srgbClr val="000000"/>
                            </a:solidFill>
                            <a:latin typeface="Cambria Math" panose="02040503050406030204" pitchFamily="18" charset="0"/>
                            <a:ea typeface="Cambria Math" panose="02040503050406030204" pitchFamily="18" charset="0"/>
                          </a:rPr>
                        </m:ctrlPr>
                      </m:dPr>
                      <m:e>
                        <m:sSub>
                          <m:sSubPr>
                            <m:ctrlPr>
                              <a:rPr kumimoji="1" lang="en-US" altLang="zh-CN" sz="2000" i="1" kern="0">
                                <a:solidFill>
                                  <a:srgbClr val="000000"/>
                                </a:solidFill>
                                <a:latin typeface="Cambria Math" panose="02040503050406030204" pitchFamily="18" charset="0"/>
                                <a:ea typeface="Cambria Math" panose="02040503050406030204" pitchFamily="18" charset="0"/>
                              </a:rPr>
                            </m:ctrlPr>
                          </m:sSubPr>
                          <m:e>
                            <m:r>
                              <a:rPr kumimoji="1" lang="en-US" altLang="zh-CN" sz="2000" i="1" kern="0">
                                <a:solidFill>
                                  <a:srgbClr val="000000"/>
                                </a:solidFill>
                                <a:latin typeface="Cambria Math" panose="02040503050406030204" pitchFamily="18" charset="0"/>
                                <a:ea typeface="Cambria Math" panose="02040503050406030204" pitchFamily="18" charset="0"/>
                              </a:rPr>
                              <m:t>𝑒</m:t>
                            </m:r>
                          </m:e>
                          <m:sub>
                            <m:r>
                              <a:rPr kumimoji="1" lang="en-US" altLang="zh-CN" sz="2000" i="1" kern="0">
                                <a:solidFill>
                                  <a:srgbClr val="000000"/>
                                </a:solidFill>
                                <a:latin typeface="Cambria Math" panose="02040503050406030204" pitchFamily="18" charset="0"/>
                                <a:ea typeface="Cambria Math" panose="02040503050406030204" pitchFamily="18" charset="0"/>
                              </a:rPr>
                              <m:t>𝑙𝑘</m:t>
                            </m:r>
                          </m:sub>
                        </m:sSub>
                      </m:e>
                    </m:d>
                  </m:oMath>
                </a14:m>
                <a:r>
                  <a:rPr kumimoji="1" lang="zh-CN" altLang="en-US" sz="2000" kern="0" dirty="0">
                    <a:solidFill>
                      <a:srgbClr val="000000"/>
                    </a:solidFill>
                    <a:latin typeface="Times New Roman" panose="02020603050405020304" pitchFamily="18" charset="0"/>
                    <a:ea typeface="宋体" panose="02010600030101010101" pitchFamily="2" charset="-122"/>
                  </a:rPr>
                  <a:t>；</a:t>
                </a:r>
                <a:endParaRPr kumimoji="1" lang="en-US" altLang="zh-CN" sz="2000" kern="0"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kumimoji="1" lang="zh-CN" altLang="en-US" sz="2000" kern="0" dirty="0">
                    <a:solidFill>
                      <a:srgbClr val="000000"/>
                    </a:solidFill>
                    <a:ea typeface="Cambria Math" panose="02040503050406030204" pitchFamily="18" charset="0"/>
                  </a:rPr>
                  <a:t>              </a:t>
                </a:r>
                <a14:m>
                  <m:oMath xmlns:m="http://schemas.openxmlformats.org/officeDocument/2006/math">
                    <m:r>
                      <a:rPr kumimoji="1" lang="en-US" altLang="zh-CN" sz="2000" i="1" kern="0" dirty="0">
                        <a:solidFill>
                          <a:srgbClr val="000000"/>
                        </a:solidFill>
                        <a:latin typeface="Cambria Math" panose="02040503050406030204" pitchFamily="18" charset="0"/>
                        <a:ea typeface="Cambria Math" panose="02040503050406030204" pitchFamily="18" charset="0"/>
                      </a:rPr>
                      <m:t>𝑒𝑐𝑜𝑢𝑛𝑡𝑒𝑟</m:t>
                    </m:r>
                    <m:r>
                      <a:rPr kumimoji="1" lang="zh-CN" altLang="en-US" sz="2000" b="0" i="1" kern="0" dirty="0" smtClean="0">
                        <a:solidFill>
                          <a:srgbClr val="000000"/>
                        </a:solidFill>
                        <a:latin typeface="Cambria Math" panose="02040503050406030204" pitchFamily="18" charset="0"/>
                        <a:ea typeface="Cambria Math" panose="02040503050406030204" pitchFamily="18" charset="0"/>
                      </a:rPr>
                      <m:t> ←</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𝑒𝑐𝑜𝑢𝑛𝑡𝑒𝑟</m:t>
                    </m:r>
                    <m:r>
                      <a:rPr kumimoji="1" lang="en-US" altLang="zh-CN" sz="2000" b="0" i="1" kern="0" dirty="0" smtClean="0">
                        <a:solidFill>
                          <a:srgbClr val="000000"/>
                        </a:solidFill>
                        <a:latin typeface="Cambria Math" panose="02040503050406030204" pitchFamily="18" charset="0"/>
                        <a:ea typeface="Cambria Math" panose="02040503050406030204" pitchFamily="18" charset="0"/>
                      </a:rPr>
                      <m:t>+1</m:t>
                    </m:r>
                  </m:oMath>
                </a14:m>
                <a:endParaRPr kumimoji="1" lang="en-US" altLang="zh-CN" sz="2000" kern="0"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kumimoji="1" lang="en-US" altLang="zh-CN" sz="2000" kern="0" dirty="0">
                    <a:solidFill>
                      <a:srgbClr val="000000"/>
                    </a:solidFill>
                    <a:latin typeface="Times New Roman" panose="02020603050405020304" pitchFamily="18" charset="0"/>
                    <a:ea typeface="宋体" panose="02010600030101010101" pitchFamily="2" charset="-122"/>
                  </a:rPr>
                  <a:t>     return </a:t>
                </a:r>
                <a14:m>
                  <m:oMath xmlns:m="http://schemas.openxmlformats.org/officeDocument/2006/math">
                    <m:sSub>
                      <m:sSubPr>
                        <m:ctrlPr>
                          <a:rPr kumimoji="1" lang="en-US" altLang="zh-CN" sz="2000" i="1" kern="0" dirty="0">
                            <a:solidFill>
                              <a:srgbClr val="000000"/>
                            </a:solidFill>
                            <a:latin typeface="Cambria Math" panose="02040503050406030204" pitchFamily="18" charset="0"/>
                            <a:ea typeface="宋体" panose="02010600030101010101" pitchFamily="2" charset="-122"/>
                          </a:rPr>
                        </m:ctrlPr>
                      </m:sSubPr>
                      <m:e>
                        <m:r>
                          <a:rPr kumimoji="1" lang="en-US" altLang="zh-CN" sz="2000" i="1" kern="0" dirty="0">
                            <a:solidFill>
                              <a:srgbClr val="000000"/>
                            </a:solidFill>
                            <a:latin typeface="Cambria Math" panose="02040503050406030204" pitchFamily="18" charset="0"/>
                            <a:ea typeface="宋体" panose="02010600030101010101" pitchFamily="2" charset="-122"/>
                          </a:rPr>
                          <m:t>𝐸</m:t>
                        </m:r>
                      </m:e>
                      <m:sub>
                        <m:r>
                          <a:rPr kumimoji="1" lang="en-US" altLang="zh-CN" sz="2000" i="1" kern="0" dirty="0">
                            <a:solidFill>
                              <a:srgbClr val="000000"/>
                            </a:solidFill>
                            <a:latin typeface="Cambria Math" panose="02040503050406030204" pitchFamily="18" charset="0"/>
                            <a:ea typeface="宋体" panose="02010600030101010101" pitchFamily="2" charset="-122"/>
                          </a:rPr>
                          <m:t>𝑇</m:t>
                        </m:r>
                      </m:sub>
                    </m:sSub>
                    <m:r>
                      <a:rPr kumimoji="1" lang="en-US" altLang="zh-CN" sz="2000" i="1" kern="0" dirty="0">
                        <a:solidFill>
                          <a:srgbClr val="000000"/>
                        </a:solidFill>
                        <a:latin typeface="Cambria Math" panose="02040503050406030204" pitchFamily="18" charset="0"/>
                        <a:ea typeface="宋体" panose="02010600030101010101" pitchFamily="2" charset="-122"/>
                      </a:rPr>
                      <m:t> </m:t>
                    </m:r>
                  </m:oMath>
                </a14:m>
                <a:endParaRPr kumimoji="1" lang="en-US" altLang="zh-CN" sz="2000" kern="0"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kumimoji="1" lang="en-US" altLang="zh-CN" sz="2000" kern="0" dirty="0">
                    <a:solidFill>
                      <a:srgbClr val="000000"/>
                    </a:solidFill>
                    <a:latin typeface="Times New Roman" panose="02020603050405020304" pitchFamily="18" charset="0"/>
                    <a:ea typeface="宋体" panose="02010600030101010101" pitchFamily="2" charset="-122"/>
                  </a:rPr>
                  <a:t>}</a:t>
                </a:r>
                <a:endParaRPr kumimoji="1" lang="en-US" altLang="zh-CN" sz="2000" i="1" kern="0" dirty="0">
                  <a:solidFill>
                    <a:srgbClr val="000000"/>
                  </a:solidFill>
                  <a:latin typeface="Cambria Math" panose="02040503050406030204" pitchFamily="18" charset="0"/>
                  <a:ea typeface="Cambria Math" panose="02040503050406030204" pitchFamily="18" charset="0"/>
                </a:endParaRPr>
              </a:p>
            </p:txBody>
          </p:sp>
        </mc:Choice>
        <mc:Fallback xmlns="">
          <p:sp>
            <p:nvSpPr>
              <p:cNvPr id="9" name="Rectangle 13">
                <a:extLst>
                  <a:ext uri="{FF2B5EF4-FFF2-40B4-BE49-F238E27FC236}">
                    <a16:creationId xmlns:a16="http://schemas.microsoft.com/office/drawing/2014/main" id="{0A0A614A-BC01-0F48-AC0B-7415970078D0}"/>
                  </a:ext>
                </a:extLst>
              </p:cNvPr>
              <p:cNvSpPr>
                <a:spLocks noRot="1" noChangeAspect="1" noMove="1" noResize="1" noEditPoints="1" noAdjustHandles="1" noChangeArrowheads="1" noChangeShapeType="1" noTextEdit="1"/>
              </p:cNvSpPr>
              <p:nvPr/>
            </p:nvSpPr>
            <p:spPr bwMode="auto">
              <a:xfrm>
                <a:off x="1541611" y="1765945"/>
                <a:ext cx="9100457" cy="4423200"/>
              </a:xfrm>
              <a:prstGeom prst="rect">
                <a:avLst/>
              </a:prstGeom>
              <a:blipFill>
                <a:blip r:embed="rId3"/>
                <a:stretch>
                  <a:fillRect t="-286" b="-1714"/>
                </a:stretch>
              </a:blipFill>
              <a:ln w="9525">
                <a:solidFill>
                  <a:srgbClr val="C00000"/>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CA101AEC-8385-1B45-B6C9-6751DD561153}"/>
              </a:ext>
            </a:extLst>
          </p:cNvPr>
          <p:cNvSpPr/>
          <p:nvPr/>
        </p:nvSpPr>
        <p:spPr>
          <a:xfrm>
            <a:off x="881823" y="2634734"/>
            <a:ext cx="377733" cy="2246769"/>
          </a:xfrm>
          <a:prstGeom prst="rect">
            <a:avLst/>
          </a:prstGeom>
        </p:spPr>
        <p:txBody>
          <a:bodyPr wrap="square">
            <a:spAutoFit/>
          </a:bodyPr>
          <a:lstStyle/>
          <a:p>
            <a:pPr latinLnBrk="1"/>
            <a:r>
              <a:rPr kumimoji="1" lang="zh-CN" altLang="en-US" sz="2000" dirty="0">
                <a:solidFill>
                  <a:srgbClr val="000000"/>
                </a:solidFill>
                <a:latin typeface="Microsoft YaHei" panose="020B0503020204020204" pitchFamily="34" charset="-122"/>
                <a:ea typeface="Microsoft YaHei" panose="020B0503020204020204" pitchFamily="34" charset="-122"/>
              </a:rPr>
              <a:t>另一种实现方法</a:t>
            </a:r>
          </a:p>
        </p:txBody>
      </p:sp>
    </p:spTree>
    <p:extLst>
      <p:ext uri="{BB962C8B-B14F-4D97-AF65-F5344CB8AC3E}">
        <p14:creationId xmlns:p14="http://schemas.microsoft.com/office/powerpoint/2010/main" val="30684942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animBg="1"/>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84E3782-F525-4EF5-9F77-5AB065EF4BF0}"/>
              </a:ext>
            </a:extLst>
          </p:cNvPr>
          <p:cNvPicPr>
            <a:picLocks noChangeAspect="1"/>
          </p:cNvPicPr>
          <p:nvPr/>
        </p:nvPicPr>
        <p:blipFill>
          <a:blip r:embed="rId2"/>
          <a:stretch>
            <a:fillRect/>
          </a:stretch>
        </p:blipFill>
        <p:spPr>
          <a:xfrm>
            <a:off x="2790825" y="857250"/>
            <a:ext cx="6610350" cy="5143500"/>
          </a:xfrm>
          <a:prstGeom prst="rect">
            <a:avLst/>
          </a:prstGeom>
        </p:spPr>
      </p:pic>
      <p:sp>
        <p:nvSpPr>
          <p:cNvPr id="6" name="文本框 5">
            <a:extLst>
              <a:ext uri="{FF2B5EF4-FFF2-40B4-BE49-F238E27FC236}">
                <a16:creationId xmlns:a16="http://schemas.microsoft.com/office/drawing/2014/main" id="{ACF58C79-9CA5-41A9-AD12-BEF4FE66E405}"/>
              </a:ext>
            </a:extLst>
          </p:cNvPr>
          <p:cNvSpPr txBox="1"/>
          <p:nvPr/>
        </p:nvSpPr>
        <p:spPr>
          <a:xfrm>
            <a:off x="1550019" y="2207942"/>
            <a:ext cx="501805" cy="1815882"/>
          </a:xfrm>
          <a:prstGeom prst="rect">
            <a:avLst/>
          </a:prstGeom>
          <a:noFill/>
        </p:spPr>
        <p:txBody>
          <a:bodyPr wrap="square" rtlCol="0">
            <a:spAutoFit/>
          </a:bodyPr>
          <a:lstStyle/>
          <a:p>
            <a:r>
              <a:rPr lang="zh-CN" altLang="en-US" sz="2800" dirty="0"/>
              <a:t>课堂作业</a:t>
            </a:r>
          </a:p>
        </p:txBody>
      </p:sp>
    </p:spTree>
    <p:extLst>
      <p:ext uri="{BB962C8B-B14F-4D97-AF65-F5344CB8AC3E}">
        <p14:creationId xmlns:p14="http://schemas.microsoft.com/office/powerpoint/2010/main" val="312923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5" y="589136"/>
            <a:ext cx="10992464" cy="5909988"/>
            <a:chOff x="4262512" y="785615"/>
            <a:chExt cx="2321170" cy="5439338"/>
          </a:xfrm>
        </p:grpSpPr>
        <p:sp>
          <p:nvSpPr>
            <p:cNvPr id="20" name="矩形 19"/>
            <p:cNvSpPr/>
            <p:nvPr/>
          </p:nvSpPr>
          <p:spPr>
            <a:xfrm>
              <a:off x="4262512"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Rectangle 3"/>
          <p:cNvSpPr txBox="1"/>
          <p:nvPr/>
        </p:nvSpPr>
        <p:spPr>
          <a:xfrm>
            <a:off x="1010808" y="1938337"/>
            <a:ext cx="10623550" cy="3903663"/>
          </a:xfrm>
          <a:prstGeom prst="rect">
            <a:avLst/>
          </a:prstGeo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a:t>      在实际生活中，经常有这样一类问题：</a:t>
            </a:r>
          </a:p>
          <a:p>
            <a:pPr lvl="1">
              <a:lnSpc>
                <a:spcPct val="120000"/>
              </a:lnSpc>
              <a:buFont typeface="Wingdings" panose="05000000000000000000" pitchFamily="2" charset="2"/>
              <a:buChar char="Ø"/>
            </a:pPr>
            <a:r>
              <a:rPr lang="zh-CN" altLang="en-US" dirty="0"/>
              <a:t>它有</a:t>
            </a:r>
            <a:r>
              <a:rPr lang="en-US" altLang="zh-CN" dirty="0"/>
              <a:t>n</a:t>
            </a:r>
            <a:r>
              <a:rPr lang="zh-CN" altLang="en-US" dirty="0"/>
              <a:t>个输入，它的解由这</a:t>
            </a:r>
            <a:r>
              <a:rPr lang="en-US" altLang="zh-CN" dirty="0"/>
              <a:t>n</a:t>
            </a:r>
            <a:r>
              <a:rPr lang="zh-CN" altLang="en-US" dirty="0"/>
              <a:t>个输入中的一个子集组成（</a:t>
            </a:r>
            <a:r>
              <a:rPr lang="zh-CN" altLang="en-US" dirty="0">
                <a:solidFill>
                  <a:srgbClr val="C00000"/>
                </a:solidFill>
              </a:rPr>
              <a:t>解空间</a:t>
            </a:r>
            <a:r>
              <a:rPr lang="zh-CN" altLang="en-US" dirty="0"/>
              <a:t>）</a:t>
            </a:r>
          </a:p>
          <a:p>
            <a:pPr lvl="1">
              <a:lnSpc>
                <a:spcPct val="120000"/>
              </a:lnSpc>
              <a:buFont typeface="Wingdings" panose="05000000000000000000" pitchFamily="2" charset="2"/>
              <a:buChar char="Ø"/>
            </a:pPr>
            <a:r>
              <a:rPr lang="zh-CN" altLang="en-US" dirty="0"/>
              <a:t>但这个子集必须满足事先给定的某些条件（</a:t>
            </a:r>
            <a:r>
              <a:rPr lang="zh-CN" altLang="en-US" dirty="0">
                <a:solidFill>
                  <a:srgbClr val="C00000"/>
                </a:solidFill>
              </a:rPr>
              <a:t>约束方程</a:t>
            </a:r>
            <a:r>
              <a:rPr lang="zh-CN" altLang="en-US" dirty="0"/>
              <a:t>）</a:t>
            </a:r>
          </a:p>
          <a:p>
            <a:pPr lvl="1">
              <a:lnSpc>
                <a:spcPct val="120000"/>
              </a:lnSpc>
              <a:buFont typeface="Wingdings" panose="05000000000000000000" pitchFamily="2" charset="2"/>
              <a:buChar char="Ø"/>
            </a:pPr>
            <a:r>
              <a:rPr lang="zh-CN" altLang="en-US" dirty="0"/>
              <a:t>把满足约束条件的解称为问题的</a:t>
            </a:r>
            <a:r>
              <a:rPr lang="zh-CN" altLang="en-US" dirty="0">
                <a:solidFill>
                  <a:srgbClr val="C00000"/>
                </a:solidFill>
              </a:rPr>
              <a:t>可行解</a:t>
            </a:r>
            <a:endParaRPr lang="en-US" altLang="zh-CN" dirty="0">
              <a:solidFill>
                <a:srgbClr val="C00000"/>
              </a:solidFill>
            </a:endParaRPr>
          </a:p>
          <a:p>
            <a:pPr lvl="1">
              <a:lnSpc>
                <a:spcPct val="120000"/>
              </a:lnSpc>
              <a:buFont typeface="Wingdings" panose="05000000000000000000" pitchFamily="2" charset="2"/>
              <a:buChar char="Ø"/>
            </a:pPr>
            <a:r>
              <a:rPr lang="zh-CN" altLang="en-US" dirty="0"/>
              <a:t>满足约束条件的解可能不止一个，为了衡量可行解的优劣，事先给出一定的标准（</a:t>
            </a:r>
            <a:r>
              <a:rPr lang="zh-CN" altLang="en-US" dirty="0">
                <a:solidFill>
                  <a:srgbClr val="C00000"/>
                </a:solidFill>
              </a:rPr>
              <a:t>目标函数</a:t>
            </a:r>
            <a:r>
              <a:rPr lang="zh-CN" altLang="en-US" dirty="0"/>
              <a:t>）</a:t>
            </a:r>
          </a:p>
          <a:p>
            <a:pPr lvl="1">
              <a:lnSpc>
                <a:spcPct val="120000"/>
              </a:lnSpc>
              <a:buFont typeface="Wingdings" panose="05000000000000000000" pitchFamily="2" charset="2"/>
              <a:buChar char="Ø"/>
            </a:pPr>
            <a:r>
              <a:rPr lang="zh-CN" altLang="en-US" dirty="0"/>
              <a:t>使目标函数取极值的可行解称为</a:t>
            </a:r>
            <a:r>
              <a:rPr lang="zh-CN" altLang="en-US" dirty="0">
                <a:solidFill>
                  <a:srgbClr val="C00000"/>
                </a:solidFill>
              </a:rPr>
              <a:t>最优解</a:t>
            </a:r>
          </a:p>
        </p:txBody>
      </p:sp>
      <p:sp>
        <p:nvSpPr>
          <p:cNvPr id="2" name="矩形 1"/>
          <p:cNvSpPr>
            <a:spLocks noChangeArrowheads="1"/>
          </p:cNvSpPr>
          <p:nvPr/>
        </p:nvSpPr>
        <p:spPr bwMode="auto">
          <a:xfrm>
            <a:off x="5182937" y="705031"/>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付款问题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down)">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down)">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wipe(down)">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down)">
                                      <p:cBhvr>
                                        <p:cTn id="31" dur="500"/>
                                        <p:tgtEl>
                                          <p:spTgt spid="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down)">
                                      <p:cBhvr>
                                        <p:cTn id="3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396128" y="1762948"/>
            <a:ext cx="1399743"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4.4</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975220"/>
            <a:ext cx="5321300" cy="76944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其它案例</a:t>
            </a:r>
          </a:p>
        </p:txBody>
      </p:sp>
    </p:spTree>
    <p:extLst>
      <p:ext uri="{BB962C8B-B14F-4D97-AF65-F5344CB8AC3E}">
        <p14:creationId xmlns:p14="http://schemas.microsoft.com/office/powerpoint/2010/main" val="32610641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25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562287" y="1035277"/>
            <a:ext cx="5740657" cy="720052"/>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42"/>
          <p:cNvSpPr txBox="1"/>
          <p:nvPr/>
        </p:nvSpPr>
        <p:spPr>
          <a:xfrm flipH="1">
            <a:off x="1089271" y="2548463"/>
            <a:ext cx="9429751" cy="1200329"/>
          </a:xfrm>
          <a:prstGeom prst="rect">
            <a:avLst/>
          </a:prstGeom>
          <a:noFill/>
        </p:spPr>
        <p:txBody>
          <a:bodyPr wrap="square" rtlCol="0">
            <a:spAutoFit/>
          </a:bodyPr>
          <a:lstStyle/>
          <a:p>
            <a:r>
              <a:rPr lang="zh-CN" altLang="en-US" sz="2400" dirty="0">
                <a:solidFill>
                  <a:schemeClr val="bg2">
                    <a:lumMod val="25000"/>
                  </a:schemeClr>
                </a:solidFill>
              </a:rPr>
              <a:t>       某单位给每个职工发工资（精确到元）。为了保证不要临时兑换零钱</a:t>
            </a:r>
            <a:r>
              <a:rPr lang="en-US" altLang="zh-CN" sz="2400" dirty="0">
                <a:solidFill>
                  <a:schemeClr val="bg2">
                    <a:lumMod val="25000"/>
                  </a:schemeClr>
                </a:solidFill>
              </a:rPr>
              <a:t>, </a:t>
            </a:r>
            <a:r>
              <a:rPr lang="zh-CN" altLang="en-US" sz="2400" dirty="0">
                <a:solidFill>
                  <a:schemeClr val="bg2">
                    <a:lumMod val="25000"/>
                  </a:schemeClr>
                </a:solidFill>
              </a:rPr>
              <a:t>且取款的张数最少，取工资前要统计出所有职工的工资所需各种币值</a:t>
            </a:r>
            <a:r>
              <a:rPr lang="en-US" altLang="zh-CN" sz="2400" dirty="0">
                <a:solidFill>
                  <a:schemeClr val="bg2">
                    <a:lumMod val="25000"/>
                  </a:schemeClr>
                </a:solidFill>
              </a:rPr>
              <a:t>(100,50,20,10,5,2,1</a:t>
            </a:r>
            <a:r>
              <a:rPr lang="zh-CN" altLang="en-US" sz="2400" dirty="0">
                <a:solidFill>
                  <a:schemeClr val="bg2">
                    <a:lumMod val="25000"/>
                  </a:schemeClr>
                </a:solidFill>
              </a:rPr>
              <a:t>元共七种</a:t>
            </a:r>
            <a:r>
              <a:rPr lang="en-US" altLang="zh-CN" sz="2400" dirty="0">
                <a:solidFill>
                  <a:schemeClr val="bg2">
                    <a:lumMod val="25000"/>
                  </a:schemeClr>
                </a:solidFill>
              </a:rPr>
              <a:t>)</a:t>
            </a:r>
            <a:r>
              <a:rPr lang="zh-CN" altLang="en-US" sz="2400" dirty="0">
                <a:solidFill>
                  <a:schemeClr val="bg2">
                    <a:lumMod val="25000"/>
                  </a:schemeClr>
                </a:solidFill>
              </a:rPr>
              <a:t>的张数。请编程完成。</a:t>
            </a:r>
          </a:p>
        </p:txBody>
      </p:sp>
      <p:sp>
        <p:nvSpPr>
          <p:cNvPr id="43" name="矩形 42"/>
          <p:cNvSpPr>
            <a:spLocks noChangeArrowheads="1"/>
          </p:cNvSpPr>
          <p:nvPr/>
        </p:nvSpPr>
        <p:spPr bwMode="auto">
          <a:xfrm>
            <a:off x="2562287" y="1170561"/>
            <a:ext cx="574065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dirty="0"/>
              <a:t>【</a:t>
            </a:r>
            <a:r>
              <a:rPr lang="zh-CN" altLang="en-US" dirty="0"/>
              <a:t>例</a:t>
            </a:r>
            <a:r>
              <a:rPr lang="en-US" altLang="zh-CN" dirty="0"/>
              <a:t>4-4】</a:t>
            </a:r>
            <a:r>
              <a:rPr lang="zh-CN" altLang="en-US" dirty="0"/>
              <a:t>币种统计问题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35307226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righ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38305" y="553037"/>
            <a:ext cx="10992465" cy="5955608"/>
            <a:chOff x="4295917" y="743625"/>
            <a:chExt cx="2321170" cy="5481328"/>
          </a:xfrm>
        </p:grpSpPr>
        <p:sp>
          <p:nvSpPr>
            <p:cNvPr id="20" name="矩形 19"/>
            <p:cNvSpPr/>
            <p:nvPr/>
          </p:nvSpPr>
          <p:spPr>
            <a:xfrm>
              <a:off x="4295917"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297681" y="743625"/>
              <a:ext cx="1033025"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114023" y="2348555"/>
            <a:ext cx="10241023" cy="3153940"/>
          </a:xfrm>
          <a:prstGeom prst="rect">
            <a:avLst/>
          </a:prstGeom>
          <a:noFill/>
        </p:spPr>
        <p:txBody>
          <a:bodyPr wrap="square" rtlCol="0">
            <a:spAutoFit/>
          </a:bodyPr>
          <a:lstStyle/>
          <a:p>
            <a:pPr marL="342900" indent="-342900">
              <a:lnSpc>
                <a:spcPct val="120000"/>
              </a:lnSpc>
              <a:buFont typeface="Wingdings" panose="05000000000000000000" pitchFamily="2" charset="2"/>
              <a:buChar char="n"/>
            </a:pPr>
            <a:r>
              <a:rPr lang="zh-CN" altLang="en-US" sz="2400" dirty="0">
                <a:solidFill>
                  <a:srgbClr val="C00000"/>
                </a:solidFill>
              </a:rPr>
              <a:t>算法设计</a:t>
            </a:r>
            <a:r>
              <a:rPr lang="zh-CN" altLang="en-US" sz="2400" dirty="0"/>
              <a:t>：</a:t>
            </a:r>
          </a:p>
          <a:p>
            <a:pPr marL="342900" indent="-342900">
              <a:lnSpc>
                <a:spcPct val="120000"/>
              </a:lnSpc>
              <a:buFont typeface="Wingdings" panose="05000000000000000000" pitchFamily="2" charset="2"/>
              <a:buChar char="Ø"/>
            </a:pPr>
            <a:r>
              <a:rPr lang="zh-CN" altLang="en-US" sz="2400" dirty="0"/>
              <a:t>对每一个人的工资，用“贪婪”的思想，先尽量多地取大面额的货币，从大到小依次统计个人工资所需货币数量。</a:t>
            </a:r>
            <a:endParaRPr lang="en-US" altLang="zh-CN" sz="2400" dirty="0"/>
          </a:p>
          <a:p>
            <a:pPr marL="342900" indent="-342900">
              <a:lnSpc>
                <a:spcPct val="120000"/>
              </a:lnSpc>
              <a:buFont typeface="Wingdings" panose="05000000000000000000" pitchFamily="2" charset="2"/>
              <a:buChar char="Ø"/>
            </a:pPr>
            <a:r>
              <a:rPr lang="zh-CN" altLang="en-US" sz="2400" dirty="0"/>
              <a:t>设置辅助数组</a:t>
            </a:r>
            <a:r>
              <a:rPr lang="en-US" altLang="zh-CN" sz="2400" dirty="0"/>
              <a:t>B</a:t>
            </a:r>
            <a:r>
              <a:rPr lang="zh-CN" altLang="en-US" sz="2400" dirty="0"/>
              <a:t>，用于保存七种面值币值，则第 </a:t>
            </a:r>
            <a:r>
              <a:rPr lang="en-US" altLang="zh-CN" sz="2400" dirty="0" err="1"/>
              <a:t>i</a:t>
            </a:r>
            <a:r>
              <a:rPr lang="en-US" altLang="zh-CN" sz="2400" dirty="0"/>
              <a:t> </a:t>
            </a:r>
            <a:r>
              <a:rPr lang="zh-CN" altLang="en-US" sz="2400" dirty="0"/>
              <a:t>种面额为</a:t>
            </a:r>
            <a:r>
              <a:rPr lang="en-US" altLang="zh-CN" sz="2400" dirty="0"/>
              <a:t>B[</a:t>
            </a:r>
            <a:r>
              <a:rPr lang="en-US" altLang="zh-CN" sz="2400" dirty="0" err="1"/>
              <a:t>i</a:t>
            </a:r>
            <a:r>
              <a:rPr lang="en-US" altLang="zh-CN" sz="2400" dirty="0"/>
              <a:t>]</a:t>
            </a:r>
            <a:r>
              <a:rPr lang="zh-CN" altLang="en-US" sz="2400" dirty="0"/>
              <a:t>，</a:t>
            </a:r>
            <a:r>
              <a:rPr lang="en-US" altLang="zh-CN" sz="2400" dirty="0" err="1"/>
              <a:t>i</a:t>
            </a:r>
            <a:r>
              <a:rPr lang="en-US" altLang="zh-CN" sz="2400" dirty="0"/>
              <a:t>=1,2,3,4,5,6,7</a:t>
            </a:r>
            <a:r>
              <a:rPr lang="zh-CN" altLang="en-US" sz="2400" dirty="0"/>
              <a:t>，并且按面额从大到小的顺序依次存储。</a:t>
            </a:r>
            <a:endParaRPr lang="en-US" altLang="zh-CN" sz="2400" dirty="0"/>
          </a:p>
          <a:p>
            <a:pPr marL="342900" indent="-342900">
              <a:lnSpc>
                <a:spcPct val="120000"/>
              </a:lnSpc>
              <a:buFont typeface="Wingdings" panose="05000000000000000000" pitchFamily="2" charset="2"/>
              <a:buChar char="Ø"/>
            </a:pPr>
            <a:r>
              <a:rPr lang="zh-CN" altLang="en-US" sz="2400" dirty="0"/>
              <a:t>设置具有</a:t>
            </a:r>
            <a:r>
              <a:rPr lang="en-US" altLang="zh-CN" sz="2400" dirty="0"/>
              <a:t>7</a:t>
            </a:r>
            <a:r>
              <a:rPr lang="zh-CN" altLang="en-US" sz="2400" dirty="0"/>
              <a:t>个元素的数组</a:t>
            </a:r>
            <a:r>
              <a:rPr lang="en-US" altLang="zh-CN" sz="2400" dirty="0"/>
              <a:t>S</a:t>
            </a:r>
            <a:r>
              <a:rPr lang="zh-CN" altLang="en-US" sz="2400" dirty="0"/>
              <a:t>，用于保存各面额货币的数量。</a:t>
            </a:r>
          </a:p>
          <a:p>
            <a:pPr>
              <a:lnSpc>
                <a:spcPct val="120000"/>
              </a:lnSpc>
            </a:pPr>
            <a:endParaRPr lang="en-US" altLang="zh-CN" sz="2400" dirty="0"/>
          </a:p>
        </p:txBody>
      </p:sp>
      <p:sp>
        <p:nvSpPr>
          <p:cNvPr id="36" name="矩形 35"/>
          <p:cNvSpPr>
            <a:spLocks noChangeArrowheads="1"/>
          </p:cNvSpPr>
          <p:nvPr/>
        </p:nvSpPr>
        <p:spPr bwMode="auto">
          <a:xfrm>
            <a:off x="476726" y="642896"/>
            <a:ext cx="561927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dirty="0"/>
              <a:t>【</a:t>
            </a:r>
            <a:r>
              <a:rPr lang="zh-CN" altLang="en-US" dirty="0"/>
              <a:t>例</a:t>
            </a:r>
            <a:r>
              <a:rPr lang="en-US" altLang="zh-CN" dirty="0"/>
              <a:t>4-4】</a:t>
            </a:r>
            <a:r>
              <a:rPr lang="zh-CN" altLang="en-US" dirty="0"/>
              <a:t>币种统计问题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441963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down)">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wipe(down)">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wipe(down)">
                                      <p:cBhvr>
                                        <p:cTn id="21" dur="500"/>
                                        <p:tgtEl>
                                          <p:spTgt spid="1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wipe(down)">
                                      <p:cBhvr>
                                        <p:cTn id="2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670884" y="563832"/>
            <a:ext cx="10992465" cy="5916137"/>
            <a:chOff x="6374118" y="697692"/>
            <a:chExt cx="2243119" cy="5261909"/>
          </a:xfrm>
        </p:grpSpPr>
        <p:grpSp>
          <p:nvGrpSpPr>
            <p:cNvPr id="19" name="组合 18"/>
            <p:cNvGrpSpPr/>
            <p:nvPr/>
          </p:nvGrpSpPr>
          <p:grpSpPr>
            <a:xfrm>
              <a:off x="6374118" y="697692"/>
              <a:ext cx="2243119" cy="5249817"/>
              <a:chOff x="4279535" y="743625"/>
              <a:chExt cx="2321170" cy="5432486"/>
            </a:xfrm>
          </p:grpSpPr>
          <p:sp>
            <p:nvSpPr>
              <p:cNvPr id="20" name="矩形 19"/>
              <p:cNvSpPr/>
              <p:nvPr/>
            </p:nvSpPr>
            <p:spPr>
              <a:xfrm>
                <a:off x="4279535" y="1829194"/>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297681" y="743625"/>
                <a:ext cx="942919"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6975768" y="1771357"/>
              <a:ext cx="1039818" cy="4188244"/>
            </a:xfrm>
            <a:prstGeom prst="rect">
              <a:avLst/>
            </a:prstGeom>
            <a:noFill/>
            <a:ln>
              <a:solidFill>
                <a:srgbClr val="C00000"/>
              </a:solidFill>
            </a:ln>
          </p:spPr>
          <p:txBody>
            <a:bodyPr wrap="square" rtlCol="0">
              <a:spAutoFit/>
            </a:bodyPr>
            <a:lstStyle/>
            <a:p>
              <a:r>
                <a:rPr lang="en-US" altLang="zh-CN" sz="2000" dirty="0"/>
                <a:t>main( ) { </a:t>
              </a:r>
            </a:p>
            <a:p>
              <a:r>
                <a:rPr lang="en-US" altLang="zh-CN" sz="2000" dirty="0"/>
                <a:t>   </a:t>
              </a:r>
              <a:r>
                <a:rPr lang="en-US" altLang="zh-CN" sz="2000" dirty="0" err="1"/>
                <a:t>int</a:t>
              </a:r>
              <a:r>
                <a:rPr lang="en-US" altLang="zh-CN" sz="2000" dirty="0"/>
                <a:t> </a:t>
              </a:r>
              <a:r>
                <a:rPr lang="en-US" altLang="zh-CN" sz="2000" dirty="0" err="1"/>
                <a:t>i,j,n,GZ,A</a:t>
              </a:r>
              <a:r>
                <a:rPr lang="zh-CN" altLang="en-US" sz="2000" dirty="0"/>
                <a:t>；</a:t>
              </a:r>
            </a:p>
            <a:p>
              <a:r>
                <a:rPr lang="zh-CN" altLang="en-US" sz="2000" dirty="0"/>
                <a:t>   </a:t>
              </a:r>
              <a:r>
                <a:rPr lang="en-US" altLang="zh-CN" sz="2000" dirty="0"/>
                <a:t>int B[8]={0,100,50,20,10,5,2,1},S[8];</a:t>
              </a:r>
            </a:p>
            <a:p>
              <a:r>
                <a:rPr lang="en-US" altLang="zh-CN" sz="2000" dirty="0"/>
                <a:t>   </a:t>
              </a:r>
              <a:r>
                <a:rPr lang="en-US" altLang="zh-CN" sz="2000" dirty="0" err="1"/>
                <a:t>cin</a:t>
              </a:r>
              <a:r>
                <a:rPr lang="en-US" altLang="zh-CN" sz="2000" dirty="0"/>
                <a:t>&gt;&gt;n;</a:t>
              </a:r>
            </a:p>
            <a:p>
              <a:r>
                <a:rPr lang="en-US" altLang="zh-CN" sz="2000" dirty="0"/>
                <a:t>   for(</a:t>
              </a:r>
              <a:r>
                <a:rPr lang="en-US" altLang="zh-CN" sz="2000" dirty="0" err="1"/>
                <a:t>i</a:t>
              </a:r>
              <a:r>
                <a:rPr lang="en-US" altLang="zh-CN" sz="2000" dirty="0"/>
                <a:t>=1; </a:t>
              </a:r>
              <a:r>
                <a:rPr lang="en-US" altLang="zh-CN" sz="2000" dirty="0" err="1"/>
                <a:t>i</a:t>
              </a:r>
              <a:r>
                <a:rPr lang="en-US" altLang="zh-CN" sz="2000" dirty="0"/>
                <a:t>&lt;=n; </a:t>
              </a:r>
              <a:r>
                <a:rPr lang="en-US" altLang="zh-CN" sz="2000" dirty="0" err="1"/>
                <a:t>i</a:t>
              </a:r>
              <a:r>
                <a:rPr lang="en-US" altLang="zh-CN" sz="2000" dirty="0"/>
                <a:t>++) { </a:t>
              </a:r>
            </a:p>
            <a:p>
              <a:r>
                <a:rPr lang="en-US" altLang="zh-CN" sz="2000" dirty="0"/>
                <a:t>       </a:t>
              </a:r>
              <a:r>
                <a:rPr lang="en-US" altLang="zh-CN" sz="2000" dirty="0" err="1"/>
                <a:t>cin</a:t>
              </a:r>
              <a:r>
                <a:rPr lang="en-US" altLang="zh-CN" sz="2000" dirty="0"/>
                <a:t>&gt;&gt;GZ;</a:t>
              </a:r>
            </a:p>
            <a:p>
              <a:r>
                <a:rPr lang="en-US" altLang="zh-CN" sz="2000" dirty="0"/>
                <a:t>       for(j=1;</a:t>
              </a:r>
              <a:r>
                <a:rPr lang="zh-CN" altLang="en-US" sz="2000" dirty="0"/>
                <a:t> </a:t>
              </a:r>
              <a:r>
                <a:rPr lang="en-US" altLang="zh-CN" sz="2000" dirty="0"/>
                <a:t>j&lt;=7; </a:t>
              </a:r>
              <a:r>
                <a:rPr lang="en-US" altLang="zh-CN" sz="2000" dirty="0" err="1"/>
                <a:t>j++</a:t>
              </a:r>
              <a:r>
                <a:rPr lang="en-US" altLang="zh-CN" sz="2000" dirty="0"/>
                <a:t>) { </a:t>
              </a:r>
            </a:p>
            <a:p>
              <a:r>
                <a:rPr lang="en-US" altLang="zh-CN" sz="2000" dirty="0"/>
                <a:t>            A=GZ / B[j];</a:t>
              </a:r>
            </a:p>
            <a:p>
              <a:r>
                <a:rPr lang="en-US" altLang="zh-CN" sz="2000" dirty="0"/>
                <a:t>            S[j]=S[j] + A;</a:t>
              </a:r>
            </a:p>
            <a:p>
              <a:r>
                <a:rPr lang="en-US" altLang="zh-CN" sz="2000" dirty="0"/>
                <a:t>            GZ=GZ - A*B[j];</a:t>
              </a:r>
            </a:p>
            <a:p>
              <a:r>
                <a:rPr lang="en-US" altLang="zh-CN" sz="2000" dirty="0"/>
                <a:t>       }</a:t>
              </a:r>
            </a:p>
            <a:p>
              <a:r>
                <a:rPr lang="en-US" altLang="zh-CN" sz="2000" dirty="0"/>
                <a:t>   }</a:t>
              </a:r>
            </a:p>
            <a:p>
              <a:r>
                <a:rPr lang="en-US" altLang="zh-CN" sz="2000" dirty="0"/>
                <a:t>   for(</a:t>
              </a:r>
              <a:r>
                <a:rPr lang="en-US" altLang="zh-CN" sz="2000" dirty="0" err="1"/>
                <a:t>i</a:t>
              </a:r>
              <a:r>
                <a:rPr lang="en-US" altLang="zh-CN" sz="2000" dirty="0"/>
                <a:t>=1; </a:t>
              </a:r>
              <a:r>
                <a:rPr lang="en-US" altLang="zh-CN" sz="2000" dirty="0" err="1"/>
                <a:t>i</a:t>
              </a:r>
              <a:r>
                <a:rPr lang="en-US" altLang="zh-CN" sz="2000" dirty="0"/>
                <a:t>&lt;=7; </a:t>
              </a:r>
              <a:r>
                <a:rPr lang="en-US" altLang="zh-CN" sz="2000" dirty="0" err="1"/>
                <a:t>i</a:t>
              </a:r>
              <a:r>
                <a:rPr lang="en-US" altLang="zh-CN" sz="2000" dirty="0"/>
                <a:t>++)</a:t>
              </a:r>
            </a:p>
            <a:p>
              <a:r>
                <a:rPr lang="en-US" altLang="zh-CN" sz="2000" dirty="0"/>
                <a:t>      </a:t>
              </a:r>
              <a:r>
                <a:rPr lang="en-US" altLang="zh-CN" sz="2000" dirty="0" err="1"/>
                <a:t>cout</a:t>
              </a:r>
              <a:r>
                <a:rPr lang="en-US" altLang="zh-CN" sz="2000" dirty="0"/>
                <a:t>&lt;&lt;B[</a:t>
              </a:r>
              <a:r>
                <a:rPr lang="en-US" altLang="zh-CN" sz="2000" dirty="0" err="1"/>
                <a:t>i</a:t>
              </a:r>
              <a:r>
                <a:rPr lang="en-US" altLang="zh-CN" sz="2000" dirty="0"/>
                <a:t>]&lt;&lt;“----”&lt;&lt;S[</a:t>
              </a:r>
              <a:r>
                <a:rPr lang="en-US" altLang="zh-CN" sz="2000" dirty="0" err="1"/>
                <a:t>i</a:t>
              </a:r>
              <a:r>
                <a:rPr lang="en-US" altLang="zh-CN" sz="2000" dirty="0"/>
                <a:t>];</a:t>
              </a:r>
            </a:p>
            <a:p>
              <a:r>
                <a:rPr lang="en-US" altLang="zh-CN" sz="2000" dirty="0"/>
                <a:t>  }</a:t>
              </a:r>
            </a:p>
          </p:txBody>
        </p:sp>
        <p:sp>
          <p:nvSpPr>
            <p:cNvPr id="8" name="文本框 7"/>
            <p:cNvSpPr txBox="1"/>
            <p:nvPr/>
          </p:nvSpPr>
          <p:spPr>
            <a:xfrm>
              <a:off x="7513213" y="3004792"/>
              <a:ext cx="1039818" cy="410612"/>
            </a:xfrm>
            <a:prstGeom prst="rect">
              <a:avLst/>
            </a:prstGeom>
            <a:noFill/>
          </p:spPr>
          <p:txBody>
            <a:bodyPr wrap="square" rtlCol="0">
              <a:spAutoFit/>
            </a:bodyPr>
            <a:lstStyle/>
            <a:p>
              <a:endParaRPr lang="en-US" altLang="zh-CN" sz="2400" dirty="0"/>
            </a:p>
          </p:txBody>
        </p:sp>
      </p:grpSp>
      <p:sp>
        <p:nvSpPr>
          <p:cNvPr id="36" name="矩形 35"/>
          <p:cNvSpPr>
            <a:spLocks noChangeArrowheads="1"/>
          </p:cNvSpPr>
          <p:nvPr/>
        </p:nvSpPr>
        <p:spPr bwMode="auto">
          <a:xfrm>
            <a:off x="-366451" y="642896"/>
            <a:ext cx="653357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dirty="0"/>
              <a:t>【</a:t>
            </a:r>
            <a:r>
              <a:rPr lang="zh-CN" altLang="en-US" dirty="0"/>
              <a:t>例</a:t>
            </a:r>
            <a:r>
              <a:rPr lang="en-US" altLang="zh-CN" dirty="0"/>
              <a:t>4-4】</a:t>
            </a:r>
            <a:r>
              <a:rPr lang="zh-CN" altLang="en-US" dirty="0"/>
              <a:t>币种统计问题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2735691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88663" y="668855"/>
            <a:ext cx="10992465" cy="5759148"/>
            <a:chOff x="4243203" y="858985"/>
            <a:chExt cx="2321170" cy="5300512"/>
          </a:xfrm>
        </p:grpSpPr>
        <p:sp>
          <p:nvSpPr>
            <p:cNvPr id="20" name="矩形 19"/>
            <p:cNvSpPr/>
            <p:nvPr/>
          </p:nvSpPr>
          <p:spPr>
            <a:xfrm>
              <a:off x="4243203" y="181258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19434" y="2107800"/>
            <a:ext cx="10953133" cy="2308324"/>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rgbClr val="C00000"/>
                </a:solidFill>
              </a:rPr>
              <a:t>算法分析</a:t>
            </a:r>
            <a:r>
              <a:rPr lang="zh-CN" altLang="en-US" sz="2400" dirty="0"/>
              <a:t>：算法的时间复杂性是</a:t>
            </a:r>
            <a:r>
              <a:rPr lang="en-US" altLang="zh-CN" sz="2400" dirty="0"/>
              <a:t>O(n)</a:t>
            </a:r>
            <a:r>
              <a:rPr lang="zh-CN" altLang="en-US" sz="2400" dirty="0"/>
              <a:t>。</a:t>
            </a:r>
          </a:p>
          <a:p>
            <a:endParaRPr lang="en-US" altLang="zh-CN" sz="2400" dirty="0"/>
          </a:p>
          <a:p>
            <a:pPr marL="342900" indent="-342900">
              <a:buFont typeface="Wingdings" panose="05000000000000000000" pitchFamily="2" charset="2"/>
              <a:buChar char="n"/>
            </a:pPr>
            <a:r>
              <a:rPr lang="zh-CN" altLang="en-US" sz="2400" dirty="0">
                <a:solidFill>
                  <a:srgbClr val="C00000"/>
                </a:solidFill>
              </a:rPr>
              <a:t>进一步讨论</a:t>
            </a:r>
            <a:r>
              <a:rPr lang="zh-CN" altLang="en-US" sz="2400" dirty="0"/>
              <a:t>：如果货币共</a:t>
            </a:r>
            <a:r>
              <a:rPr lang="en-US" altLang="zh-CN" sz="2400" dirty="0"/>
              <a:t>9</a:t>
            </a:r>
            <a:r>
              <a:rPr lang="zh-CN" altLang="en-US" sz="2400" dirty="0"/>
              <a:t>种，分别为：</a:t>
            </a:r>
            <a:r>
              <a:rPr lang="en-US" altLang="zh-CN" sz="2400" dirty="0"/>
              <a:t>100,70,50,20,10,7,5,2,1</a:t>
            </a:r>
            <a:r>
              <a:rPr lang="zh-CN" altLang="en-US" sz="2400" dirty="0"/>
              <a:t>。若某人工资是</a:t>
            </a:r>
            <a:r>
              <a:rPr lang="en-US" altLang="zh-CN" sz="2400" dirty="0"/>
              <a:t>140</a:t>
            </a:r>
            <a:r>
              <a:rPr lang="zh-CN" altLang="en-US" sz="2400" dirty="0"/>
              <a:t>，怎么取最佳？</a:t>
            </a:r>
            <a:endParaRPr lang="en-US" altLang="zh-CN" sz="2400" dirty="0"/>
          </a:p>
          <a:p>
            <a:pPr marL="800100" lvl="1" indent="-342900">
              <a:buFont typeface="Wingdings" panose="05000000000000000000" pitchFamily="2" charset="2"/>
              <a:buChar char="Ø"/>
            </a:pPr>
            <a:r>
              <a:rPr lang="zh-CN" altLang="en-US" sz="2400" dirty="0">
                <a:solidFill>
                  <a:srgbClr val="C00000"/>
                </a:solidFill>
              </a:rPr>
              <a:t>贪婪算法</a:t>
            </a:r>
            <a:r>
              <a:rPr lang="zh-CN" altLang="en-US" sz="2400" dirty="0"/>
              <a:t>：</a:t>
            </a:r>
            <a:r>
              <a:rPr lang="en-US" altLang="zh-CN" sz="2400" dirty="0"/>
              <a:t>140=100*(1</a:t>
            </a:r>
            <a:r>
              <a:rPr lang="zh-CN" altLang="en-US" sz="2400" dirty="0"/>
              <a:t>张</a:t>
            </a:r>
            <a:r>
              <a:rPr lang="en-US" altLang="zh-CN" sz="2400" dirty="0"/>
              <a:t>)+20*(2</a:t>
            </a:r>
            <a:r>
              <a:rPr lang="zh-CN" altLang="en-US" sz="2400" dirty="0"/>
              <a:t>张</a:t>
            </a:r>
            <a:r>
              <a:rPr lang="en-US" altLang="zh-CN" sz="2400" dirty="0"/>
              <a:t>)</a:t>
            </a:r>
            <a:r>
              <a:rPr lang="zh-CN" altLang="en-US" sz="2400" dirty="0"/>
              <a:t>，共需要</a:t>
            </a:r>
            <a:r>
              <a:rPr lang="en-US" altLang="zh-CN" sz="2400" dirty="0"/>
              <a:t>3</a:t>
            </a:r>
            <a:r>
              <a:rPr lang="zh-CN" altLang="en-US" sz="2400" dirty="0"/>
              <a:t>张；</a:t>
            </a:r>
            <a:endParaRPr lang="en-US" altLang="zh-CN" sz="2400" dirty="0"/>
          </a:p>
          <a:p>
            <a:pPr marL="800100" lvl="1" indent="-342900">
              <a:buFont typeface="Wingdings" panose="05000000000000000000" pitchFamily="2" charset="2"/>
              <a:buChar char="Ø"/>
            </a:pPr>
            <a:r>
              <a:rPr lang="zh-CN" altLang="en-US" sz="2400" dirty="0"/>
              <a:t>事实上，取</a:t>
            </a:r>
            <a:r>
              <a:rPr lang="en-US" altLang="zh-CN" sz="2400" dirty="0"/>
              <a:t>2</a:t>
            </a:r>
            <a:r>
              <a:rPr lang="zh-CN" altLang="en-US" sz="2400" dirty="0"/>
              <a:t>张面额为</a:t>
            </a:r>
            <a:r>
              <a:rPr lang="en-US" altLang="zh-CN" sz="2400" dirty="0"/>
              <a:t>70</a:t>
            </a:r>
            <a:r>
              <a:rPr lang="zh-CN" altLang="en-US" sz="2400" dirty="0"/>
              <a:t>的采是问题最佳方案（</a:t>
            </a:r>
            <a:r>
              <a:rPr lang="zh-CN" altLang="en-US" sz="2400" dirty="0">
                <a:solidFill>
                  <a:srgbClr val="C00000"/>
                </a:solidFill>
              </a:rPr>
              <a:t>动态规划算法</a:t>
            </a:r>
            <a:r>
              <a:rPr lang="zh-CN" altLang="en-US" sz="2400" dirty="0"/>
              <a:t>）。</a:t>
            </a:r>
          </a:p>
        </p:txBody>
      </p:sp>
      <p:sp>
        <p:nvSpPr>
          <p:cNvPr id="36" name="矩形 35"/>
          <p:cNvSpPr>
            <a:spLocks noChangeArrowheads="1"/>
          </p:cNvSpPr>
          <p:nvPr/>
        </p:nvSpPr>
        <p:spPr bwMode="auto">
          <a:xfrm>
            <a:off x="3827600" y="748575"/>
            <a:ext cx="453680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dirty="0"/>
              <a:t>【</a:t>
            </a:r>
            <a:r>
              <a:rPr lang="zh-CN" altLang="en-US" dirty="0"/>
              <a:t>例</a:t>
            </a:r>
            <a:r>
              <a:rPr lang="en-US" altLang="zh-CN" dirty="0"/>
              <a:t>4-4】</a:t>
            </a:r>
            <a:r>
              <a:rPr lang="zh-CN" altLang="en-US" dirty="0"/>
              <a:t>币种统计问题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5319277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down)">
                                      <p:cBhvr>
                                        <p:cTn id="11" dur="500"/>
                                        <p:tgtEl>
                                          <p:spTgt spid="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
                                            <p:txEl>
                                              <p:pRg st="2" end="2"/>
                                            </p:txEl>
                                          </p:spTgt>
                                        </p:tgtEl>
                                        <p:attrNameLst>
                                          <p:attrName>style.visibility</p:attrName>
                                        </p:attrNameLst>
                                      </p:cBhvr>
                                      <p:to>
                                        <p:strVal val="visible"/>
                                      </p:to>
                                    </p:set>
                                    <p:animEffect transition="in" filter="wipe(down)">
                                      <p:cBhvr>
                                        <p:cTn id="16" dur="500"/>
                                        <p:tgtEl>
                                          <p:spTgt spid="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xEl>
                                              <p:pRg st="3" end="3"/>
                                            </p:txEl>
                                          </p:spTgt>
                                        </p:tgtEl>
                                        <p:attrNameLst>
                                          <p:attrName>style.visibility</p:attrName>
                                        </p:attrNameLst>
                                      </p:cBhvr>
                                      <p:to>
                                        <p:strVal val="visible"/>
                                      </p:to>
                                    </p:set>
                                    <p:animEffect transition="in" filter="wipe(down)">
                                      <p:cBhvr>
                                        <p:cTn id="21" dur="500"/>
                                        <p:tgtEl>
                                          <p:spTgt spid="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
                                            <p:txEl>
                                              <p:pRg st="4" end="4"/>
                                            </p:txEl>
                                          </p:spTgt>
                                        </p:tgtEl>
                                        <p:attrNameLst>
                                          <p:attrName>style.visibility</p:attrName>
                                        </p:attrNameLst>
                                      </p:cBhvr>
                                      <p:to>
                                        <p:strVal val="visible"/>
                                      </p:to>
                                    </p:set>
                                    <p:animEffect transition="in" filter="wipe(down)">
                                      <p:cBhvr>
                                        <p:cTn id="26"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668855"/>
            <a:ext cx="10992465" cy="5830268"/>
            <a:chOff x="6357666" y="809174"/>
            <a:chExt cx="2243119" cy="5185534"/>
          </a:xfrm>
        </p:grpSpPr>
        <p:grpSp>
          <p:nvGrpSpPr>
            <p:cNvPr id="19" name="组合 18"/>
            <p:cNvGrpSpPr/>
            <p:nvPr/>
          </p:nvGrpSpPr>
          <p:grpSpPr>
            <a:xfrm>
              <a:off x="6357666" y="809174"/>
              <a:ext cx="2243119" cy="5185534"/>
              <a:chOff x="4262511" y="858985"/>
              <a:chExt cx="2321170" cy="536596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67365" y="2653137"/>
              <a:ext cx="1882325" cy="739102"/>
            </a:xfrm>
            <a:prstGeom prst="rect">
              <a:avLst/>
            </a:prstGeom>
            <a:noFill/>
          </p:spPr>
          <p:txBody>
            <a:bodyPr wrap="square" rtlCol="0">
              <a:spAutoFit/>
            </a:bodyPr>
            <a:lstStyle/>
            <a:p>
              <a:r>
                <a:rPr lang="zh-CN" altLang="en-US" sz="2400" dirty="0"/>
                <a:t>       有</a:t>
              </a:r>
              <a:r>
                <a:rPr lang="en-US" altLang="zh-CN" sz="2400" dirty="0"/>
                <a:t>2</a:t>
              </a:r>
              <a:r>
                <a:rPr lang="zh-CN" altLang="en-US" sz="2400" dirty="0"/>
                <a:t>个人轮流取</a:t>
              </a:r>
              <a:r>
                <a:rPr lang="en-US" altLang="zh-CN" sz="2400" dirty="0"/>
                <a:t>2n</a:t>
              </a:r>
              <a:r>
                <a:rPr lang="zh-CN" altLang="en-US" sz="2400" dirty="0"/>
                <a:t>个数中的</a:t>
              </a:r>
              <a:r>
                <a:rPr lang="en-US" altLang="zh-CN" sz="2400" dirty="0"/>
                <a:t>n</a:t>
              </a:r>
              <a:r>
                <a:rPr lang="zh-CN" altLang="en-US" sz="2400" dirty="0"/>
                <a:t>个数，取数之和大者为胜。请编写算法，让先取数者胜。</a:t>
              </a:r>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4-5】</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取数游戏</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6478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68855"/>
            <a:ext cx="10992465" cy="5830268"/>
            <a:chOff x="4262511" y="858985"/>
            <a:chExt cx="2321170" cy="536596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24090" y="2060111"/>
            <a:ext cx="10143816" cy="4154983"/>
          </a:xfrm>
          <a:prstGeom prst="rect">
            <a:avLst/>
          </a:prstGeom>
          <a:noFill/>
          <a:ln>
            <a:noFill/>
          </a:ln>
        </p:spPr>
        <p:txBody>
          <a:bodyPr wrap="square" rtlCol="0">
            <a:spAutoFit/>
          </a:bodyPr>
          <a:lstStyle/>
          <a:p>
            <a:pPr marL="342900" indent="-342900">
              <a:buFont typeface="Wingdings" panose="05000000000000000000" pitchFamily="2" charset="2"/>
              <a:buChar char="n"/>
            </a:pPr>
            <a:r>
              <a:rPr lang="zh-CN" altLang="en-US" sz="2400" dirty="0">
                <a:solidFill>
                  <a:srgbClr val="C00000"/>
                </a:solidFill>
              </a:rPr>
              <a:t>问题分析：</a:t>
            </a:r>
          </a:p>
          <a:p>
            <a:r>
              <a:rPr lang="zh-CN" altLang="en-US" sz="2400" dirty="0"/>
              <a:t>       假设取数者只能看到</a:t>
            </a:r>
            <a:r>
              <a:rPr lang="en-US" altLang="zh-CN" sz="2400" dirty="0"/>
              <a:t>2n</a:t>
            </a:r>
            <a:r>
              <a:rPr lang="zh-CN" altLang="en-US" sz="2400" dirty="0"/>
              <a:t>个数中两边的数。采用“</a:t>
            </a:r>
            <a:r>
              <a:rPr lang="zh-CN" altLang="en-US" sz="2400" dirty="0">
                <a:solidFill>
                  <a:srgbClr val="C00000"/>
                </a:solidFill>
              </a:rPr>
              <a:t>每次取数时，两人（</a:t>
            </a:r>
            <a:r>
              <a:rPr lang="en-US" altLang="zh-CN" sz="2400" dirty="0">
                <a:solidFill>
                  <a:srgbClr val="C00000"/>
                </a:solidFill>
              </a:rPr>
              <a:t>A</a:t>
            </a:r>
            <a:r>
              <a:rPr lang="zh-CN" altLang="en-US" sz="2400" dirty="0">
                <a:solidFill>
                  <a:srgbClr val="C00000"/>
                </a:solidFill>
              </a:rPr>
              <a:t>、</a:t>
            </a:r>
            <a:r>
              <a:rPr lang="en-US" altLang="zh-CN" sz="2400" dirty="0">
                <a:solidFill>
                  <a:srgbClr val="C00000"/>
                </a:solidFill>
              </a:rPr>
              <a:t>B</a:t>
            </a:r>
            <a:r>
              <a:rPr lang="zh-CN" altLang="en-US" sz="2400" dirty="0">
                <a:solidFill>
                  <a:srgbClr val="C00000"/>
                </a:solidFill>
              </a:rPr>
              <a:t>）都取两边的数中较大的一个数</a:t>
            </a:r>
            <a:r>
              <a:rPr lang="zh-CN" altLang="en-US" sz="2400" dirty="0"/>
              <a:t>”作为贪婪选择策略。</a:t>
            </a:r>
            <a:endParaRPr lang="en-US" altLang="zh-CN" sz="2400" dirty="0"/>
          </a:p>
          <a:p>
            <a:pPr marL="800100" lvl="1" indent="-342900">
              <a:buFont typeface="Wingdings" panose="05000000000000000000" pitchFamily="2" charset="2"/>
              <a:buChar char="Ø"/>
            </a:pPr>
            <a:r>
              <a:rPr lang="zh-CN" altLang="en-US" sz="2400" dirty="0"/>
              <a:t>实例</a:t>
            </a:r>
            <a:r>
              <a:rPr lang="en-US" altLang="zh-CN" sz="2400" dirty="0"/>
              <a:t>1</a:t>
            </a:r>
            <a:r>
              <a:rPr lang="zh-CN" altLang="en-US" sz="2400" dirty="0"/>
              <a:t>：</a:t>
            </a:r>
            <a:r>
              <a:rPr lang="en-US" altLang="zh-CN" sz="2400" dirty="0"/>
              <a:t>6,16,27,6,12,9,2,11,6,5 </a:t>
            </a:r>
            <a:r>
              <a:rPr lang="zh-CN" altLang="en-US" sz="2400" dirty="0"/>
              <a:t>，</a:t>
            </a:r>
            <a:r>
              <a:rPr lang="en-US" altLang="zh-CN" sz="2400" dirty="0"/>
              <a:t>A</a:t>
            </a:r>
            <a:r>
              <a:rPr lang="zh-CN" altLang="en-US" sz="2400" dirty="0"/>
              <a:t>先取，则取数情况如下</a:t>
            </a:r>
            <a:r>
              <a:rPr lang="en-US" altLang="zh-CN" sz="2400" dirty="0"/>
              <a:t> </a:t>
            </a:r>
            <a:r>
              <a:rPr lang="zh-CN" altLang="en-US" sz="2400" dirty="0"/>
              <a:t>：</a:t>
            </a:r>
          </a:p>
          <a:p>
            <a:r>
              <a:rPr lang="zh-CN" altLang="en-US" sz="2400" dirty="0"/>
              <a:t>                 </a:t>
            </a:r>
            <a:r>
              <a:rPr lang="en-US" altLang="zh-CN" sz="2400" dirty="0"/>
              <a:t>A</a:t>
            </a:r>
            <a:r>
              <a:rPr lang="zh-CN" altLang="en-US" sz="2400" dirty="0"/>
              <a:t>：</a:t>
            </a:r>
            <a:r>
              <a:rPr lang="en-US" altLang="zh-CN" sz="2400" dirty="0"/>
              <a:t>  6, 27, 12, 5,11 = 61  </a:t>
            </a:r>
            <a:r>
              <a:rPr lang="zh-CN" altLang="en-US" sz="2400" dirty="0">
                <a:solidFill>
                  <a:srgbClr val="C00000"/>
                </a:solidFill>
              </a:rPr>
              <a:t>胜</a:t>
            </a:r>
            <a:r>
              <a:rPr lang="zh-CN" altLang="en-US" sz="2400" dirty="0"/>
              <a:t> </a:t>
            </a:r>
          </a:p>
          <a:p>
            <a:r>
              <a:rPr lang="zh-CN" altLang="en-US" sz="2400" dirty="0"/>
              <a:t>                 </a:t>
            </a:r>
            <a:r>
              <a:rPr lang="en-US" altLang="zh-CN" sz="2400" dirty="0"/>
              <a:t>B</a:t>
            </a:r>
            <a:r>
              <a:rPr lang="zh-CN" altLang="en-US" sz="2400" dirty="0"/>
              <a:t>：</a:t>
            </a:r>
            <a:r>
              <a:rPr lang="en-US" altLang="zh-CN" sz="2400" dirty="0"/>
              <a:t> 16, 6, 9, 6, 2 = 39</a:t>
            </a:r>
          </a:p>
          <a:p>
            <a:pPr marL="800100" lvl="1" indent="-342900">
              <a:buFont typeface="Wingdings" panose="05000000000000000000" pitchFamily="2" charset="2"/>
              <a:buChar char="Ø"/>
            </a:pPr>
            <a:r>
              <a:rPr lang="zh-CN" altLang="en-US" sz="2400" dirty="0"/>
              <a:t>实例</a:t>
            </a:r>
            <a:r>
              <a:rPr lang="en-US" altLang="zh-CN" sz="2400" dirty="0"/>
              <a:t>2</a:t>
            </a:r>
            <a:r>
              <a:rPr lang="zh-CN" altLang="en-US" sz="2400" dirty="0"/>
              <a:t>：</a:t>
            </a:r>
            <a:r>
              <a:rPr lang="en-US" altLang="zh-CN" sz="2400" dirty="0"/>
              <a:t>16,27,7,12,9,2,11,6</a:t>
            </a:r>
            <a:r>
              <a:rPr lang="zh-CN" altLang="en-US" sz="2400" dirty="0"/>
              <a:t>。</a:t>
            </a:r>
            <a:r>
              <a:rPr lang="en-US" altLang="zh-CN" sz="2400" dirty="0"/>
              <a:t>A</a:t>
            </a:r>
            <a:r>
              <a:rPr lang="zh-CN" altLang="en-US" sz="2400" dirty="0"/>
              <a:t>先取，则其</a:t>
            </a:r>
            <a:r>
              <a:rPr lang="zh-CN" altLang="zh-CN" sz="2400" dirty="0"/>
              <a:t>取数</a:t>
            </a:r>
            <a:r>
              <a:rPr lang="zh-CN" altLang="en-US" sz="2400" dirty="0"/>
              <a:t>情况如下</a:t>
            </a:r>
            <a:r>
              <a:rPr lang="zh-CN" altLang="zh-CN" sz="2400" dirty="0"/>
              <a:t>：</a:t>
            </a:r>
          </a:p>
          <a:p>
            <a:r>
              <a:rPr lang="en-US" altLang="zh-CN" sz="2400" dirty="0"/>
              <a:t>                  A  16,7,9,11=43</a:t>
            </a:r>
            <a:endParaRPr lang="zh-CN" altLang="zh-CN" sz="2400" dirty="0"/>
          </a:p>
          <a:p>
            <a:r>
              <a:rPr lang="en-US" altLang="zh-CN" sz="2400" dirty="0"/>
              <a:t>                  B  27,12,6,2=47  </a:t>
            </a:r>
            <a:r>
              <a:rPr lang="zh-CN" altLang="zh-CN" sz="2400" dirty="0">
                <a:solidFill>
                  <a:srgbClr val="C00000"/>
                </a:solidFill>
              </a:rPr>
              <a:t>胜</a:t>
            </a:r>
            <a:endParaRPr lang="en-US" altLang="zh-CN" sz="2400" dirty="0">
              <a:solidFill>
                <a:srgbClr val="C00000"/>
              </a:solidFill>
            </a:endParaRPr>
          </a:p>
          <a:p>
            <a:pPr marL="457200" indent="-457200">
              <a:buFont typeface="Wingdings" panose="05000000000000000000" pitchFamily="2" charset="2"/>
              <a:buChar char="n"/>
            </a:pPr>
            <a:r>
              <a:rPr lang="zh-CN" altLang="en-US" sz="2400" dirty="0"/>
              <a:t>总结：</a:t>
            </a:r>
            <a:r>
              <a:rPr lang="zh-CN" altLang="zh-CN" sz="2400" dirty="0"/>
              <a:t>若只能看到</a:t>
            </a:r>
            <a:r>
              <a:rPr lang="zh-CN" altLang="en-US" sz="2400" dirty="0"/>
              <a:t>数列</a:t>
            </a:r>
            <a:r>
              <a:rPr lang="zh-CN" altLang="zh-CN" sz="2400" dirty="0"/>
              <a:t>两边的数据，则无论先取还是后取都无必胜的</a:t>
            </a:r>
            <a:r>
              <a:rPr lang="zh-CN" altLang="en-US" sz="2400" dirty="0"/>
              <a:t>选择</a:t>
            </a:r>
            <a:r>
              <a:rPr lang="zh-CN" altLang="zh-CN" sz="2400" dirty="0"/>
              <a:t>策略</a:t>
            </a:r>
            <a:r>
              <a:rPr lang="zh-CN" altLang="en-US" sz="2400" dirty="0"/>
              <a:t>，此时应采</a:t>
            </a:r>
            <a:r>
              <a:rPr lang="zh-CN" altLang="zh-CN" sz="2400" dirty="0"/>
              <a:t>用近似贪婪算法。</a:t>
            </a:r>
            <a:endParaRPr lang="zh-CN" altLang="en-US" sz="2400" dirty="0"/>
          </a:p>
        </p:txBody>
      </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4-5】</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取数游戏</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932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down)">
                                      <p:cBhvr>
                                        <p:cTn id="11" dur="500"/>
                                        <p:tgtEl>
                                          <p:spTgt spid="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
                                            <p:txEl>
                                              <p:pRg st="1" end="1"/>
                                            </p:txEl>
                                          </p:spTgt>
                                        </p:tgtEl>
                                        <p:attrNameLst>
                                          <p:attrName>style.visibility</p:attrName>
                                        </p:attrNameLst>
                                      </p:cBhvr>
                                      <p:to>
                                        <p:strVal val="visible"/>
                                      </p:to>
                                    </p:set>
                                    <p:animEffect transition="in" filter="wipe(down)">
                                      <p:cBhvr>
                                        <p:cTn id="16" dur="500"/>
                                        <p:tgtEl>
                                          <p:spTgt spid="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wipe(down)">
                                      <p:cBhvr>
                                        <p:cTn id="21" dur="500"/>
                                        <p:tgtEl>
                                          <p:spTgt spid="23">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3">
                                            <p:txEl>
                                              <p:pRg st="3" end="3"/>
                                            </p:txEl>
                                          </p:spTgt>
                                        </p:tgtEl>
                                        <p:attrNameLst>
                                          <p:attrName>style.visibility</p:attrName>
                                        </p:attrNameLst>
                                      </p:cBhvr>
                                      <p:to>
                                        <p:strVal val="visible"/>
                                      </p:to>
                                    </p:set>
                                    <p:animEffect transition="in" filter="wipe(down)">
                                      <p:cBhvr>
                                        <p:cTn id="24" dur="500"/>
                                        <p:tgtEl>
                                          <p:spTgt spid="23">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3">
                                            <p:txEl>
                                              <p:pRg st="6" end="6"/>
                                            </p:txEl>
                                          </p:spTgt>
                                        </p:tgtEl>
                                        <p:attrNameLst>
                                          <p:attrName>style.visibility</p:attrName>
                                        </p:attrNameLst>
                                      </p:cBhvr>
                                      <p:to>
                                        <p:strVal val="visible"/>
                                      </p:to>
                                    </p:set>
                                    <p:animEffect transition="in" filter="wipe(down)">
                                      <p:cBhvr>
                                        <p:cTn id="35" dur="500"/>
                                        <p:tgtEl>
                                          <p:spTgt spid="23">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3">
                                            <p:txEl>
                                              <p:pRg st="7" end="7"/>
                                            </p:txEl>
                                          </p:spTgt>
                                        </p:tgtEl>
                                        <p:attrNameLst>
                                          <p:attrName>style.visibility</p:attrName>
                                        </p:attrNameLst>
                                      </p:cBhvr>
                                      <p:to>
                                        <p:strVal val="visible"/>
                                      </p:to>
                                    </p:set>
                                    <p:animEffect transition="in" filter="wipe(down)">
                                      <p:cBhvr>
                                        <p:cTn id="38" dur="500"/>
                                        <p:tgtEl>
                                          <p:spTgt spid="2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Effect transition="in" filter="wipe(down)">
                                      <p:cBhvr>
                                        <p:cTn id="43"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099" y="668855"/>
            <a:ext cx="10992466" cy="5884345"/>
            <a:chOff x="4262510" y="858985"/>
            <a:chExt cx="2321170" cy="5415738"/>
          </a:xfrm>
        </p:grpSpPr>
        <p:sp>
          <p:nvSpPr>
            <p:cNvPr id="20" name="矩形 19"/>
            <p:cNvSpPr/>
            <p:nvPr/>
          </p:nvSpPr>
          <p:spPr>
            <a:xfrm>
              <a:off x="4262510" y="1691018"/>
              <a:ext cx="2321170" cy="4583705"/>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97663" y="1844186"/>
            <a:ext cx="10306250" cy="415498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rgbClr val="C00000"/>
                </a:solidFill>
              </a:rPr>
              <a:t>数学模型：</a:t>
            </a:r>
          </a:p>
          <a:p>
            <a:r>
              <a:rPr lang="en-US" altLang="zh-CN" sz="2400" dirty="0"/>
              <a:t>       </a:t>
            </a:r>
            <a:r>
              <a:rPr lang="zh-CN" altLang="en-US" sz="2400" dirty="0"/>
              <a:t>设</a:t>
            </a:r>
            <a:r>
              <a:rPr lang="en-US" altLang="zh-CN" sz="2400" dirty="0"/>
              <a:t>N</a:t>
            </a:r>
            <a:r>
              <a:rPr lang="zh-CN" altLang="en-US" sz="2400" dirty="0"/>
              <a:t>个数排成一行，并按照</a:t>
            </a:r>
            <a:r>
              <a:rPr lang="en-US" altLang="zh-CN" sz="2400" dirty="0"/>
              <a:t>1</a:t>
            </a:r>
            <a:r>
              <a:rPr lang="zh-CN" altLang="en-US" sz="2400" dirty="0"/>
              <a:t>，</a:t>
            </a:r>
            <a:r>
              <a:rPr lang="en-US" altLang="zh-CN" sz="2400" dirty="0"/>
              <a:t>2</a:t>
            </a:r>
            <a:r>
              <a:rPr lang="zh-CN" altLang="en-US" sz="2400" dirty="0"/>
              <a:t>，</a:t>
            </a:r>
            <a:r>
              <a:rPr lang="en-US" altLang="zh-CN" sz="2400" dirty="0"/>
              <a:t>…,N</a:t>
            </a:r>
            <a:r>
              <a:rPr lang="zh-CN" altLang="en-US" sz="2400" dirty="0"/>
              <a:t>顺序从左到右编号，考虑到</a:t>
            </a:r>
            <a:r>
              <a:rPr lang="en-US" altLang="zh-CN" sz="2400" dirty="0"/>
              <a:t>N</a:t>
            </a:r>
            <a:r>
              <a:rPr lang="zh-CN" altLang="en-US" sz="2400" dirty="0">
                <a:solidFill>
                  <a:srgbClr val="FF0000"/>
                </a:solidFill>
              </a:rPr>
              <a:t>（</a:t>
            </a:r>
            <a:r>
              <a:rPr lang="en-US" altLang="zh-CN" sz="2400" dirty="0">
                <a:solidFill>
                  <a:srgbClr val="FF0000"/>
                </a:solidFill>
              </a:rPr>
              <a:t>N=2n)</a:t>
            </a:r>
            <a:r>
              <a:rPr lang="zh-CN" altLang="en-US" sz="2400" dirty="0"/>
              <a:t>为偶数，且取数规则为我们先取，计算机后取。故可推得：第一次取数时，我们既可以取到一个奇编号的数（最左边编号为</a:t>
            </a:r>
            <a:r>
              <a:rPr lang="en-US" altLang="zh-CN" sz="2400" dirty="0"/>
              <a:t>1</a:t>
            </a:r>
            <a:r>
              <a:rPr lang="zh-CN" altLang="en-US" sz="2400" dirty="0"/>
              <a:t>的数）又可以取到一个偶编号的数（最右边编号为</a:t>
            </a:r>
            <a:r>
              <a:rPr lang="en-US" altLang="zh-CN" sz="2400" dirty="0"/>
              <a:t>N</a:t>
            </a:r>
            <a:r>
              <a:rPr lang="zh-CN" altLang="en-US" sz="2400" dirty="0"/>
              <a:t>的数）。最终可得以下两种情况：</a:t>
            </a:r>
          </a:p>
          <a:p>
            <a:pPr marL="800100" lvl="1" indent="-342900">
              <a:buFont typeface="Wingdings" panose="05000000000000000000" pitchFamily="2" charset="2"/>
              <a:buChar char="Ø"/>
            </a:pPr>
            <a:r>
              <a:rPr lang="zh-CN" altLang="en-US" sz="2400" dirty="0"/>
              <a:t>如果第一次取奇编号（编号为</a:t>
            </a:r>
            <a:r>
              <a:rPr lang="en-US" altLang="zh-CN" sz="2400" dirty="0"/>
              <a:t>1</a:t>
            </a:r>
            <a:r>
              <a:rPr lang="zh-CN" altLang="en-US" sz="2400" dirty="0"/>
              <a:t>）的数，则接着计算机只能取到偶编号（编号为</a:t>
            </a:r>
            <a:r>
              <a:rPr lang="en-US" altLang="zh-CN" sz="2400" dirty="0"/>
              <a:t>2</a:t>
            </a:r>
            <a:r>
              <a:rPr lang="zh-CN" altLang="en-US" sz="2400" dirty="0"/>
              <a:t>或</a:t>
            </a:r>
            <a:r>
              <a:rPr lang="en-US" altLang="zh-CN" sz="2400" dirty="0"/>
              <a:t>N</a:t>
            </a:r>
            <a:r>
              <a:rPr lang="zh-CN" altLang="en-US" sz="2400" dirty="0"/>
              <a:t>）的数；</a:t>
            </a:r>
            <a:endParaRPr lang="en-US" altLang="zh-CN" sz="2400" dirty="0"/>
          </a:p>
          <a:p>
            <a:pPr marL="800100" lvl="1" indent="-342900">
              <a:buFont typeface="Wingdings" panose="05000000000000000000" pitchFamily="2" charset="2"/>
              <a:buChar char="Ø"/>
            </a:pPr>
            <a:r>
              <a:rPr lang="zh-CN" altLang="en-US" sz="2400" dirty="0"/>
              <a:t>如果我们第一次取偶编号（编号为</a:t>
            </a:r>
            <a:r>
              <a:rPr lang="en-US" altLang="zh-CN" sz="2400" dirty="0"/>
              <a:t>N</a:t>
            </a:r>
            <a:r>
              <a:rPr lang="zh-CN" altLang="en-US" sz="2400" dirty="0"/>
              <a:t>）的数，则接着计算机只能取到奇编号（编号为</a:t>
            </a:r>
            <a:r>
              <a:rPr lang="en-US" altLang="zh-CN" sz="2400" dirty="0"/>
              <a:t>1</a:t>
            </a:r>
            <a:r>
              <a:rPr lang="zh-CN" altLang="en-US" sz="2400" dirty="0"/>
              <a:t>或</a:t>
            </a:r>
            <a:r>
              <a:rPr lang="en-US" altLang="zh-CN" sz="2400" dirty="0"/>
              <a:t>N-1</a:t>
            </a:r>
            <a:r>
              <a:rPr lang="zh-CN" altLang="en-US" sz="2400" dirty="0"/>
              <a:t>）的数；</a:t>
            </a:r>
          </a:p>
          <a:p>
            <a:pPr marL="342900" indent="-342900">
              <a:buFont typeface="Wingdings" panose="05000000000000000000" pitchFamily="2" charset="2"/>
              <a:buChar char="n"/>
            </a:pPr>
            <a:r>
              <a:rPr lang="zh-CN" altLang="en-US" sz="2400" dirty="0"/>
              <a:t>总结：通过控制第一次取奇编号的数还是取偶编号的数，可决定计算机所取数的编号类型（即，只能取偶编号或只能取奇编号的数）。</a:t>
            </a:r>
          </a:p>
        </p:txBody>
      </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4-5】</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取数游戏</a:t>
            </a:r>
          </a:p>
        </p:txBody>
      </p:sp>
    </p:spTree>
    <p:extLst>
      <p:ext uri="{BB962C8B-B14F-4D97-AF65-F5344CB8AC3E}">
        <p14:creationId xmlns:p14="http://schemas.microsoft.com/office/powerpoint/2010/main" val="40394467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down)">
                                      <p:cBhvr>
                                        <p:cTn id="11" dur="500"/>
                                        <p:tgtEl>
                                          <p:spTgt spid="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
                                            <p:txEl>
                                              <p:pRg st="1" end="1"/>
                                            </p:txEl>
                                          </p:spTgt>
                                        </p:tgtEl>
                                        <p:attrNameLst>
                                          <p:attrName>style.visibility</p:attrName>
                                        </p:attrNameLst>
                                      </p:cBhvr>
                                      <p:to>
                                        <p:strVal val="visible"/>
                                      </p:to>
                                    </p:set>
                                    <p:animEffect transition="in" filter="wipe(down)">
                                      <p:cBhvr>
                                        <p:cTn id="16" dur="500"/>
                                        <p:tgtEl>
                                          <p:spTgt spid="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wipe(down)">
                                      <p:cBhvr>
                                        <p:cTn id="21" dur="500"/>
                                        <p:tgtEl>
                                          <p:spTgt spid="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
                                            <p:txEl>
                                              <p:pRg st="3" end="3"/>
                                            </p:txEl>
                                          </p:spTgt>
                                        </p:tgtEl>
                                        <p:attrNameLst>
                                          <p:attrName>style.visibility</p:attrName>
                                        </p:attrNameLst>
                                      </p:cBhvr>
                                      <p:to>
                                        <p:strVal val="visible"/>
                                      </p:to>
                                    </p:set>
                                    <p:animEffect transition="in" filter="wipe(down)">
                                      <p:cBhvr>
                                        <p:cTn id="26" dur="500"/>
                                        <p:tgtEl>
                                          <p:spTgt spid="2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Effect transition="in" filter="wipe(down)">
                                      <p:cBhvr>
                                        <p:cTn id="31"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6"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191304" y="2209268"/>
            <a:ext cx="9861885" cy="3046988"/>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rgbClr val="C00000"/>
                </a:solidFill>
              </a:rPr>
              <a:t>问题简化</a:t>
            </a:r>
            <a:endParaRPr lang="en-US" altLang="zh-CN" sz="2400" dirty="0">
              <a:solidFill>
                <a:srgbClr val="C00000"/>
              </a:solidFill>
            </a:endParaRPr>
          </a:p>
          <a:p>
            <a:pPr marL="800100" lvl="1" indent="-342900">
              <a:buFont typeface="Wingdings" panose="05000000000000000000" pitchFamily="2" charset="2"/>
              <a:buChar char="Ø"/>
            </a:pPr>
            <a:r>
              <a:rPr lang="zh-CN" altLang="en-US" sz="2400" dirty="0"/>
              <a:t>必要假设：</a:t>
            </a:r>
            <a:endParaRPr lang="en-US" altLang="zh-CN" sz="2400" dirty="0"/>
          </a:p>
          <a:p>
            <a:pPr marL="1257300" lvl="2" indent="-342900">
              <a:buFont typeface="Wingdings" panose="05000000000000000000" pitchFamily="2" charset="2"/>
              <a:buChar char="ü"/>
            </a:pPr>
            <a:r>
              <a:rPr lang="zh-CN" altLang="en-US" sz="2400" dirty="0"/>
              <a:t>取数者能看到全部</a:t>
            </a:r>
            <a:r>
              <a:rPr lang="en-US" altLang="zh-CN" sz="2400" dirty="0"/>
              <a:t>2n</a:t>
            </a:r>
            <a:r>
              <a:rPr lang="zh-CN" altLang="en-US" sz="2400" dirty="0"/>
              <a:t>（</a:t>
            </a:r>
            <a:r>
              <a:rPr lang="en-US" altLang="zh-CN" sz="2400" dirty="0">
                <a:solidFill>
                  <a:srgbClr val="C00000"/>
                </a:solidFill>
              </a:rPr>
              <a:t>N=2n</a:t>
            </a:r>
            <a:r>
              <a:rPr lang="zh-CN" altLang="en-US" sz="2400" dirty="0"/>
              <a:t>）个数；</a:t>
            </a:r>
            <a:endParaRPr lang="en-US" altLang="zh-CN" sz="2400" dirty="0"/>
          </a:p>
          <a:p>
            <a:pPr marL="1257300" lvl="2" indent="-342900">
              <a:buFont typeface="Wingdings" panose="05000000000000000000" pitchFamily="2" charset="2"/>
              <a:buChar char="ü"/>
            </a:pPr>
            <a:r>
              <a:rPr lang="zh-CN" altLang="en-US" sz="2400" dirty="0"/>
              <a:t>预先计算出奇编号数之和与偶编号数之和谁大；</a:t>
            </a:r>
            <a:endParaRPr lang="en-US" altLang="zh-CN" sz="2400" dirty="0"/>
          </a:p>
          <a:p>
            <a:pPr marL="342900" indent="-342900">
              <a:buFont typeface="Wingdings" panose="05000000000000000000" pitchFamily="2" charset="2"/>
              <a:buChar char="n"/>
            </a:pPr>
            <a:r>
              <a:rPr lang="zh-CN" altLang="en-US" sz="2400" dirty="0">
                <a:solidFill>
                  <a:srgbClr val="C00000"/>
                </a:solidFill>
              </a:rPr>
              <a:t>取数策略设计：</a:t>
            </a:r>
            <a:endParaRPr lang="en-US" altLang="zh-CN" sz="2400" dirty="0">
              <a:solidFill>
                <a:srgbClr val="C00000"/>
              </a:solidFill>
            </a:endParaRPr>
          </a:p>
          <a:p>
            <a:pPr marL="800100" lvl="1" indent="-342900">
              <a:buFont typeface="Wingdings" panose="05000000000000000000" pitchFamily="2" charset="2"/>
              <a:buChar char="Ø"/>
            </a:pPr>
            <a:r>
              <a:rPr lang="zh-CN" altLang="en-US" sz="2400" dirty="0"/>
              <a:t>若奇编号数之和大，则第一次及以后轮次均取奇编号数；</a:t>
            </a:r>
            <a:endParaRPr lang="en-US" altLang="zh-CN" sz="2400" dirty="0"/>
          </a:p>
          <a:p>
            <a:pPr marL="800100" lvl="1" indent="-342900">
              <a:buFont typeface="Wingdings" panose="05000000000000000000" pitchFamily="2" charset="2"/>
              <a:buChar char="Ø"/>
            </a:pPr>
            <a:r>
              <a:rPr lang="zh-CN" altLang="en-US" sz="2400" dirty="0"/>
              <a:t>若偶编号数之和大，则第一次及以后轮次均取偶编号数；</a:t>
            </a:r>
            <a:endParaRPr lang="en-US" altLang="zh-CN" sz="2400" dirty="0"/>
          </a:p>
          <a:p>
            <a:pPr marL="800100" lvl="1" indent="-342900">
              <a:buFont typeface="Wingdings" panose="05000000000000000000" pitchFamily="2" charset="2"/>
              <a:buChar char="Ø"/>
            </a:pPr>
            <a:r>
              <a:rPr lang="zh-CN" altLang="en-US" sz="2400" dirty="0"/>
              <a:t>若两者和一样大，则任意选择（</a:t>
            </a:r>
            <a:r>
              <a:rPr lang="zh-CN" altLang="en-US" sz="2400" dirty="0">
                <a:solidFill>
                  <a:srgbClr val="C00000"/>
                </a:solidFill>
              </a:rPr>
              <a:t>先取者为胜</a:t>
            </a:r>
            <a:r>
              <a:rPr lang="zh-CN" altLang="en-US" sz="2400" dirty="0"/>
              <a:t>）。</a:t>
            </a:r>
          </a:p>
        </p:txBody>
      </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4-5】</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取数游戏</a:t>
            </a:r>
          </a:p>
        </p:txBody>
      </p:sp>
    </p:spTree>
    <p:extLst>
      <p:ext uri="{BB962C8B-B14F-4D97-AF65-F5344CB8AC3E}">
        <p14:creationId xmlns:p14="http://schemas.microsoft.com/office/powerpoint/2010/main" val="5349125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down)">
                                      <p:cBhvr>
                                        <p:cTn id="11" dur="500"/>
                                        <p:tgtEl>
                                          <p:spTgt spid="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
                                            <p:txEl>
                                              <p:pRg st="1" end="1"/>
                                            </p:txEl>
                                          </p:spTgt>
                                        </p:tgtEl>
                                        <p:attrNameLst>
                                          <p:attrName>style.visibility</p:attrName>
                                        </p:attrNameLst>
                                      </p:cBhvr>
                                      <p:to>
                                        <p:strVal val="visible"/>
                                      </p:to>
                                    </p:set>
                                    <p:animEffect transition="in" filter="wipe(down)">
                                      <p:cBhvr>
                                        <p:cTn id="16" dur="500"/>
                                        <p:tgtEl>
                                          <p:spTgt spid="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wipe(down)">
                                      <p:cBhvr>
                                        <p:cTn id="21" dur="500"/>
                                        <p:tgtEl>
                                          <p:spTgt spid="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
                                            <p:txEl>
                                              <p:pRg st="3" end="3"/>
                                            </p:txEl>
                                          </p:spTgt>
                                        </p:tgtEl>
                                        <p:attrNameLst>
                                          <p:attrName>style.visibility</p:attrName>
                                        </p:attrNameLst>
                                      </p:cBhvr>
                                      <p:to>
                                        <p:strVal val="visible"/>
                                      </p:to>
                                    </p:set>
                                    <p:animEffect transition="in" filter="wipe(down)">
                                      <p:cBhvr>
                                        <p:cTn id="26" dur="500"/>
                                        <p:tgtEl>
                                          <p:spTgt spid="2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Effect transition="in" filter="wipe(down)">
                                      <p:cBhvr>
                                        <p:cTn id="31" dur="500"/>
                                        <p:tgtEl>
                                          <p:spTgt spid="2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3">
                                            <p:txEl>
                                              <p:pRg st="5" end="5"/>
                                            </p:txEl>
                                          </p:spTgt>
                                        </p:tgtEl>
                                        <p:attrNameLst>
                                          <p:attrName>style.visibility</p:attrName>
                                        </p:attrNameLst>
                                      </p:cBhvr>
                                      <p:to>
                                        <p:strVal val="visible"/>
                                      </p:to>
                                    </p:set>
                                    <p:animEffect transition="in" filter="wipe(down)">
                                      <p:cBhvr>
                                        <p:cTn id="36" dur="500"/>
                                        <p:tgtEl>
                                          <p:spTgt spid="2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xEl>
                                              <p:pRg st="6" end="6"/>
                                            </p:txEl>
                                          </p:spTgt>
                                        </p:tgtEl>
                                        <p:attrNameLst>
                                          <p:attrName>style.visibility</p:attrName>
                                        </p:attrNameLst>
                                      </p:cBhvr>
                                      <p:to>
                                        <p:strVal val="visible"/>
                                      </p:to>
                                    </p:set>
                                    <p:animEffect transition="in" filter="wipe(down)">
                                      <p:cBhvr>
                                        <p:cTn id="41" dur="500"/>
                                        <p:tgtEl>
                                          <p:spTgt spid="2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3">
                                            <p:txEl>
                                              <p:pRg st="7" end="7"/>
                                            </p:txEl>
                                          </p:spTgt>
                                        </p:tgtEl>
                                        <p:attrNameLst>
                                          <p:attrName>style.visibility</p:attrName>
                                        </p:attrNameLst>
                                      </p:cBhvr>
                                      <p:to>
                                        <p:strVal val="visible"/>
                                      </p:to>
                                    </p:set>
                                    <p:animEffect transition="in" filter="wipe(down)">
                                      <p:cBhvr>
                                        <p:cTn id="46"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6"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975604" y="1918986"/>
            <a:ext cx="10240789" cy="452431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rgbClr val="C00000"/>
                </a:solidFill>
              </a:rPr>
              <a:t>算法设计</a:t>
            </a:r>
            <a:r>
              <a:rPr lang="zh-CN" altLang="en-US" sz="2400" dirty="0"/>
              <a:t>：基于上述模型，只需要分别计算一组数的奇编号数和偶编号数的数据之和，然后根据所设计取数策略就可以确定先取者必胜。</a:t>
            </a:r>
            <a:endParaRPr lang="en-US" altLang="zh-CN" sz="2400" dirty="0"/>
          </a:p>
          <a:p>
            <a:pPr marL="342900" indent="-342900">
              <a:buFont typeface="Wingdings" panose="05000000000000000000" pitchFamily="2" charset="2"/>
              <a:buChar char="n"/>
            </a:pPr>
            <a:r>
              <a:rPr lang="zh-CN" altLang="en-US" sz="2400" dirty="0">
                <a:solidFill>
                  <a:srgbClr val="C00000"/>
                </a:solidFill>
              </a:rPr>
              <a:t>实例分析</a:t>
            </a:r>
          </a:p>
          <a:p>
            <a:r>
              <a:rPr lang="en-US" altLang="zh-CN" sz="2400" dirty="0"/>
              <a:t>    1 2 3 10 5 6 7 8 9 4</a:t>
            </a:r>
          </a:p>
          <a:p>
            <a:pPr marL="800100" lvl="1" indent="-342900">
              <a:buFont typeface="Wingdings" panose="05000000000000000000" pitchFamily="2" charset="2"/>
              <a:buChar char="Ø"/>
            </a:pPr>
            <a:r>
              <a:rPr lang="zh-CN" altLang="en-US" sz="2400" dirty="0"/>
              <a:t>奇编号数之和为</a:t>
            </a:r>
            <a:r>
              <a:rPr lang="en-US" altLang="zh-CN" sz="2400" dirty="0"/>
              <a:t>25</a:t>
            </a:r>
            <a:r>
              <a:rPr lang="zh-CN" altLang="en-US" sz="2400" dirty="0"/>
              <a:t>（</a:t>
            </a:r>
            <a:r>
              <a:rPr lang="en-US" altLang="zh-CN" sz="2400" dirty="0"/>
              <a:t>=1+3+5+7+9</a:t>
            </a:r>
            <a:r>
              <a:rPr lang="zh-CN" altLang="en-US" sz="2400" dirty="0"/>
              <a:t>），小于偶编号数之和为</a:t>
            </a:r>
            <a:r>
              <a:rPr lang="en-US" altLang="zh-CN" sz="2400" dirty="0"/>
              <a:t>30</a:t>
            </a:r>
            <a:r>
              <a:rPr lang="zh-CN" altLang="en-US" sz="2400" dirty="0"/>
              <a:t>（</a:t>
            </a:r>
            <a:r>
              <a:rPr lang="en-US" altLang="zh-CN" sz="2400" dirty="0"/>
              <a:t>=2+10+6+8+4</a:t>
            </a:r>
            <a:r>
              <a:rPr lang="zh-CN" altLang="en-US" sz="2400" dirty="0"/>
              <a:t>）。</a:t>
            </a:r>
            <a:endParaRPr lang="en-US" altLang="zh-CN" sz="2400" dirty="0"/>
          </a:p>
          <a:p>
            <a:pPr marL="800100" lvl="1" indent="-342900">
              <a:buFont typeface="Wingdings" panose="05000000000000000000" pitchFamily="2" charset="2"/>
              <a:buChar char="Ø"/>
            </a:pPr>
            <a:r>
              <a:rPr lang="zh-CN" altLang="en-US" sz="2400" dirty="0"/>
              <a:t>取数过程：</a:t>
            </a:r>
            <a:endParaRPr lang="en-US" altLang="zh-CN" sz="2400" dirty="0"/>
          </a:p>
          <a:p>
            <a:pPr marL="1257300" lvl="2" indent="-342900">
              <a:buFont typeface="Wingdings" panose="05000000000000000000" pitchFamily="2" charset="2"/>
              <a:buChar char="ü"/>
            </a:pPr>
            <a:r>
              <a:rPr lang="zh-CN" altLang="en-US" sz="2400" dirty="0"/>
              <a:t>第一次取</a:t>
            </a:r>
            <a:r>
              <a:rPr lang="en-US" altLang="zh-CN" sz="2400" dirty="0"/>
              <a:t>4</a:t>
            </a:r>
            <a:r>
              <a:rPr lang="zh-CN" altLang="en-US" sz="2400" dirty="0"/>
              <a:t>；</a:t>
            </a:r>
            <a:endParaRPr lang="en-US" altLang="zh-CN" sz="2400" dirty="0"/>
          </a:p>
          <a:p>
            <a:pPr marL="1257300" lvl="2" indent="-342900">
              <a:buFont typeface="Wingdings" panose="05000000000000000000" pitchFamily="2" charset="2"/>
              <a:buChar char="ü"/>
            </a:pPr>
            <a:r>
              <a:rPr lang="zh-CN" altLang="en-US" sz="2400" dirty="0"/>
              <a:t>计算机取哪边的数我们就取哪边的数。</a:t>
            </a:r>
            <a:endParaRPr lang="en-US" altLang="zh-CN" sz="2400" dirty="0"/>
          </a:p>
          <a:p>
            <a:pPr marL="1714500" lvl="3" indent="-342900">
              <a:buFont typeface="Arial" panose="020B0604020202020204" pitchFamily="34" charset="0"/>
              <a:buChar char="•"/>
            </a:pPr>
            <a:r>
              <a:rPr lang="zh-CN" altLang="en-US" sz="2400" dirty="0"/>
              <a:t>例如，如果计算机取</a:t>
            </a:r>
            <a:r>
              <a:rPr lang="en-US" altLang="zh-CN" sz="2400" dirty="0"/>
              <a:t>1</a:t>
            </a:r>
            <a:r>
              <a:rPr lang="zh-CN" altLang="en-US" sz="2400" dirty="0"/>
              <a:t>，我们就取</a:t>
            </a:r>
            <a:r>
              <a:rPr lang="en-US" altLang="zh-CN" sz="2400" dirty="0"/>
              <a:t>2</a:t>
            </a:r>
            <a:r>
              <a:rPr lang="zh-CN" altLang="en-US" sz="2400" dirty="0"/>
              <a:t>；如果计算机取</a:t>
            </a:r>
            <a:r>
              <a:rPr lang="en-US" altLang="zh-CN" sz="2400" dirty="0"/>
              <a:t>9</a:t>
            </a:r>
            <a:r>
              <a:rPr lang="zh-CN" altLang="en-US" sz="2400" dirty="0"/>
              <a:t>，我们就取</a:t>
            </a:r>
            <a:r>
              <a:rPr lang="en-US" altLang="zh-CN" sz="2400" dirty="0"/>
              <a:t>8</a:t>
            </a:r>
            <a:r>
              <a:rPr lang="zh-CN" altLang="en-US" sz="2400" dirty="0"/>
              <a:t>。从而确保一直取偶编号的数，而计算机仅能取到奇编号的数。</a:t>
            </a:r>
          </a:p>
        </p:txBody>
      </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4-5】</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取数游戏</a:t>
            </a:r>
          </a:p>
        </p:txBody>
      </p:sp>
    </p:spTree>
    <p:extLst>
      <p:ext uri="{BB962C8B-B14F-4D97-AF65-F5344CB8AC3E}">
        <p14:creationId xmlns:p14="http://schemas.microsoft.com/office/powerpoint/2010/main" val="36647902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down)">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down)">
                                      <p:cBhvr>
                                        <p:cTn id="17" dur="500"/>
                                        <p:tgtEl>
                                          <p:spTgt spid="23">
                                            <p:txEl>
                                              <p:pRg st="1" end="1"/>
                                            </p:txEl>
                                          </p:spTgt>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wipe(down)">
                                      <p:cBhvr>
                                        <p:cTn id="21" dur="500"/>
                                        <p:tgtEl>
                                          <p:spTgt spid="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
                                            <p:txEl>
                                              <p:pRg st="3" end="3"/>
                                            </p:txEl>
                                          </p:spTgt>
                                        </p:tgtEl>
                                        <p:attrNameLst>
                                          <p:attrName>style.visibility</p:attrName>
                                        </p:attrNameLst>
                                      </p:cBhvr>
                                      <p:to>
                                        <p:strVal val="visible"/>
                                      </p:to>
                                    </p:set>
                                    <p:animEffect transition="in" filter="wipe(down)">
                                      <p:cBhvr>
                                        <p:cTn id="26" dur="500"/>
                                        <p:tgtEl>
                                          <p:spTgt spid="2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Effect transition="in" filter="wipe(down)">
                                      <p:cBhvr>
                                        <p:cTn id="31" dur="500"/>
                                        <p:tgtEl>
                                          <p:spTgt spid="2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3">
                                            <p:txEl>
                                              <p:pRg st="5" end="5"/>
                                            </p:txEl>
                                          </p:spTgt>
                                        </p:tgtEl>
                                        <p:attrNameLst>
                                          <p:attrName>style.visibility</p:attrName>
                                        </p:attrNameLst>
                                      </p:cBhvr>
                                      <p:to>
                                        <p:strVal val="visible"/>
                                      </p:to>
                                    </p:set>
                                    <p:animEffect transition="in" filter="wipe(down)">
                                      <p:cBhvr>
                                        <p:cTn id="36" dur="500"/>
                                        <p:tgtEl>
                                          <p:spTgt spid="2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xEl>
                                              <p:pRg st="6" end="6"/>
                                            </p:txEl>
                                          </p:spTgt>
                                        </p:tgtEl>
                                        <p:attrNameLst>
                                          <p:attrName>style.visibility</p:attrName>
                                        </p:attrNameLst>
                                      </p:cBhvr>
                                      <p:to>
                                        <p:strVal val="visible"/>
                                      </p:to>
                                    </p:set>
                                    <p:animEffect transition="in" filter="wipe(down)">
                                      <p:cBhvr>
                                        <p:cTn id="41" dur="500"/>
                                        <p:tgtEl>
                                          <p:spTgt spid="2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3">
                                            <p:txEl>
                                              <p:pRg st="7" end="7"/>
                                            </p:txEl>
                                          </p:spTgt>
                                        </p:tgtEl>
                                        <p:attrNameLst>
                                          <p:attrName>style.visibility</p:attrName>
                                        </p:attrNameLst>
                                      </p:cBhvr>
                                      <p:to>
                                        <p:strVal val="visible"/>
                                      </p:to>
                                    </p:set>
                                    <p:animEffect transition="in" filter="wipe(down)">
                                      <p:cBhvr>
                                        <p:cTn id="46"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5" y="589136"/>
            <a:ext cx="10992464" cy="5909988"/>
            <a:chOff x="4262512" y="785615"/>
            <a:chExt cx="2321170" cy="5439338"/>
          </a:xfrm>
        </p:grpSpPr>
        <p:sp>
          <p:nvSpPr>
            <p:cNvPr id="20" name="矩形 19"/>
            <p:cNvSpPr/>
            <p:nvPr/>
          </p:nvSpPr>
          <p:spPr>
            <a:xfrm>
              <a:off x="4262512"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Rectangle 3"/>
          <p:cNvSpPr txBox="1"/>
          <p:nvPr/>
        </p:nvSpPr>
        <p:spPr>
          <a:xfrm>
            <a:off x="988809" y="2152397"/>
            <a:ext cx="10175056" cy="2553206"/>
          </a:xfrm>
          <a:prstGeom prst="rect">
            <a:avLst/>
          </a:prstGeo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zh-CN" altLang="en-US" sz="2400" dirty="0"/>
              <a:t>贪婪算法通常用来解决具有最大值或最小值的优化问题。它从某一个初始状态出发，根据当前</a:t>
            </a:r>
            <a:r>
              <a:rPr lang="zh-CN" altLang="en-US" sz="2400" dirty="0">
                <a:solidFill>
                  <a:srgbClr val="C00000"/>
                </a:solidFill>
              </a:rPr>
              <a:t>局部</a:t>
            </a:r>
            <a:r>
              <a:rPr lang="zh-CN" altLang="en-US" sz="2400" dirty="0"/>
              <a:t>状态，以满足</a:t>
            </a:r>
            <a:r>
              <a:rPr lang="zh-CN" altLang="en-US" sz="2400" dirty="0">
                <a:solidFill>
                  <a:srgbClr val="C00000"/>
                </a:solidFill>
              </a:rPr>
              <a:t>约束方程</a:t>
            </a:r>
            <a:r>
              <a:rPr lang="zh-CN" altLang="en-US" sz="2400" dirty="0"/>
              <a:t>为条件，以使得</a:t>
            </a:r>
            <a:r>
              <a:rPr lang="zh-CN" altLang="en-US" sz="2400" dirty="0">
                <a:solidFill>
                  <a:srgbClr val="C00000"/>
                </a:solidFill>
              </a:rPr>
              <a:t>目标函数</a:t>
            </a:r>
            <a:r>
              <a:rPr lang="zh-CN" altLang="en-US" sz="2400" dirty="0"/>
              <a:t>的值增加最快或最慢为准则，选择一个能够最快地达到要求的输入元素，以便尽快地构成问题的</a:t>
            </a:r>
            <a:r>
              <a:rPr lang="zh-CN" altLang="en-US" sz="2400" dirty="0">
                <a:solidFill>
                  <a:srgbClr val="C00000"/>
                </a:solidFill>
              </a:rPr>
              <a:t>可行解</a:t>
            </a:r>
            <a:r>
              <a:rPr lang="zh-CN" altLang="en-US" sz="2400" dirty="0"/>
              <a:t>。</a:t>
            </a:r>
          </a:p>
          <a:p>
            <a:pPr>
              <a:lnSpc>
                <a:spcPct val="120000"/>
              </a:lnSpc>
              <a:buFont typeface="Wingdings" panose="05000000000000000000" pitchFamily="2" charset="2"/>
              <a:buChar char="Ø"/>
            </a:pPr>
            <a:r>
              <a:rPr lang="zh-CN" altLang="en-US" sz="2400" dirty="0"/>
              <a:t>这个可行解是否为最优解，取决于</a:t>
            </a:r>
            <a:r>
              <a:rPr lang="zh-CN" altLang="en-US" sz="2400" dirty="0">
                <a:solidFill>
                  <a:srgbClr val="C00000"/>
                </a:solidFill>
              </a:rPr>
              <a:t>问题本身</a:t>
            </a:r>
            <a:r>
              <a:rPr lang="zh-CN" altLang="en-US" sz="2400" dirty="0"/>
              <a:t>以及</a:t>
            </a:r>
            <a:r>
              <a:rPr lang="zh-CN" altLang="en-US" sz="2400" dirty="0">
                <a:solidFill>
                  <a:srgbClr val="C00000"/>
                </a:solidFill>
              </a:rPr>
              <a:t>所采用的贪心选择策略</a:t>
            </a:r>
            <a:r>
              <a:rPr lang="zh-CN" altLang="en-US" sz="2400" dirty="0"/>
              <a:t>。</a:t>
            </a:r>
            <a:endParaRPr lang="en-US" altLang="zh-CN" sz="2400" dirty="0"/>
          </a:p>
          <a:p>
            <a:pPr>
              <a:lnSpc>
                <a:spcPct val="120000"/>
              </a:lnSpc>
              <a:buFont typeface="Wingdings" panose="05000000000000000000" pitchFamily="2" charset="2"/>
              <a:buChar char="Ø"/>
            </a:pPr>
            <a:endParaRPr lang="zh-CN" altLang="en-US" sz="2400" dirty="0">
              <a:solidFill>
                <a:srgbClr val="C00000"/>
              </a:solidFill>
            </a:endParaRPr>
          </a:p>
        </p:txBody>
      </p:sp>
      <p:sp>
        <p:nvSpPr>
          <p:cNvPr id="2" name="矩形 1"/>
          <p:cNvSpPr>
            <a:spLocks noChangeArrowheads="1"/>
          </p:cNvSpPr>
          <p:nvPr/>
        </p:nvSpPr>
        <p:spPr bwMode="auto">
          <a:xfrm>
            <a:off x="5182937" y="705031"/>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付款问题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6" y="668855"/>
            <a:ext cx="10992466" cy="5873810"/>
            <a:chOff x="6361678" y="809174"/>
            <a:chExt cx="2243119" cy="5224260"/>
          </a:xfrm>
        </p:grpSpPr>
        <p:grpSp>
          <p:nvGrpSpPr>
            <p:cNvPr id="19" name="组合 18"/>
            <p:cNvGrpSpPr/>
            <p:nvPr/>
          </p:nvGrpSpPr>
          <p:grpSpPr>
            <a:xfrm>
              <a:off x="6361678" y="809174"/>
              <a:ext cx="2243119" cy="522426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7180593" y="1975808"/>
              <a:ext cx="674925" cy="3914502"/>
            </a:xfrm>
            <a:prstGeom prst="rect">
              <a:avLst/>
            </a:prstGeom>
            <a:noFill/>
            <a:ln>
              <a:solidFill>
                <a:srgbClr val="C00000"/>
              </a:solidFill>
            </a:ln>
          </p:spPr>
          <p:txBody>
            <a:bodyPr wrap="square" rtlCol="0">
              <a:spAutoFit/>
            </a:bodyPr>
            <a:lstStyle/>
            <a:p>
              <a:r>
                <a:rPr lang="en-US" altLang="zh-CN" sz="2000" dirty="0"/>
                <a:t>main( ) {</a:t>
              </a:r>
            </a:p>
            <a:p>
              <a:r>
                <a:rPr lang="en-US" altLang="zh-CN" sz="2000" dirty="0"/>
                <a:t>  </a:t>
              </a:r>
              <a:r>
                <a:rPr lang="en-US" altLang="zh-CN" sz="2000" dirty="0" err="1"/>
                <a:t>int</a:t>
              </a:r>
              <a:r>
                <a:rPr lang="en-US" altLang="zh-CN" sz="2000" dirty="0"/>
                <a:t> i,s1,s2,data;</a:t>
              </a:r>
            </a:p>
            <a:p>
              <a:r>
                <a:rPr lang="en-US" altLang="zh-CN" sz="2000" dirty="0"/>
                <a:t>  </a:t>
              </a:r>
              <a:r>
                <a:rPr lang="en-US" altLang="zh-CN" sz="2000" dirty="0" err="1"/>
                <a:t>cin</a:t>
              </a:r>
              <a:r>
                <a:rPr lang="en-US" altLang="zh-CN" sz="2000" dirty="0"/>
                <a:t>&gt;&gt;n;  s1=0</a:t>
              </a:r>
              <a:r>
                <a:rPr lang="zh-CN" altLang="en-US" sz="2000" dirty="0"/>
                <a:t>； </a:t>
              </a:r>
              <a:r>
                <a:rPr lang="en-US" altLang="zh-CN" sz="2000" dirty="0"/>
                <a:t>s2=0;</a:t>
              </a:r>
            </a:p>
            <a:p>
              <a:r>
                <a:rPr lang="en-US" altLang="zh-CN" sz="2000" dirty="0"/>
                <a:t>  for(</a:t>
              </a:r>
              <a:r>
                <a:rPr lang="en-US" altLang="zh-CN" sz="2000" dirty="0" err="1"/>
                <a:t>i</a:t>
              </a:r>
              <a:r>
                <a:rPr lang="en-US" altLang="zh-CN" sz="2000" dirty="0"/>
                <a:t>=1;i&lt;=</a:t>
              </a:r>
              <a:r>
                <a:rPr lang="en-US" altLang="zh-CN" sz="2000" dirty="0" err="1"/>
                <a:t>n;i</a:t>
              </a:r>
              <a:r>
                <a:rPr lang="en-US" altLang="zh-CN" sz="2000" dirty="0"/>
                <a:t>=i+1) { </a:t>
              </a:r>
            </a:p>
            <a:p>
              <a:r>
                <a:rPr lang="en-US" altLang="zh-CN" sz="2000" dirty="0"/>
                <a:t>       </a:t>
              </a:r>
              <a:r>
                <a:rPr lang="en-US" altLang="zh-CN" sz="2000" dirty="0" err="1"/>
                <a:t>cin</a:t>
              </a:r>
              <a:r>
                <a:rPr lang="en-US" altLang="zh-CN" sz="2000" dirty="0"/>
                <a:t>&gt;&gt; data;</a:t>
              </a:r>
            </a:p>
            <a:p>
              <a:r>
                <a:rPr lang="en-US" altLang="zh-CN" sz="2000" dirty="0"/>
                <a:t>       if (</a:t>
              </a:r>
              <a:r>
                <a:rPr lang="en-US" altLang="zh-CN" sz="2000" dirty="0" err="1"/>
                <a:t>i</a:t>
              </a:r>
              <a:r>
                <a:rPr lang="en-US" altLang="zh-CN" sz="2000" dirty="0"/>
                <a:t>  mod 2=0)       </a:t>
              </a:r>
            </a:p>
            <a:p>
              <a:r>
                <a:rPr lang="en-US" altLang="zh-CN" sz="2000" dirty="0"/>
                <a:t>	s2=s2+data;</a:t>
              </a:r>
            </a:p>
            <a:p>
              <a:r>
                <a:rPr lang="en-US" altLang="zh-CN" sz="2000" dirty="0"/>
                <a:t>       else            </a:t>
              </a:r>
            </a:p>
            <a:p>
              <a:r>
                <a:rPr lang="en-US" altLang="zh-CN" sz="2000" dirty="0"/>
                <a:t>	s1=s1+data;</a:t>
              </a:r>
            </a:p>
            <a:p>
              <a:r>
                <a:rPr lang="en-US" altLang="zh-CN" sz="2000" dirty="0"/>
                <a:t>  if(s1&gt;s2)       </a:t>
              </a:r>
            </a:p>
            <a:p>
              <a:r>
                <a:rPr lang="en-US" altLang="zh-CN" sz="2000" dirty="0"/>
                <a:t>     </a:t>
              </a:r>
              <a:r>
                <a:rPr lang="en-US" altLang="zh-CN" sz="2000" dirty="0" err="1"/>
                <a:t>cout</a:t>
              </a:r>
              <a:r>
                <a:rPr lang="en-US" altLang="zh-CN" sz="2000" dirty="0"/>
                <a:t>&lt;&lt;“first take left”;</a:t>
              </a:r>
            </a:p>
            <a:p>
              <a:r>
                <a:rPr lang="en-US" altLang="zh-CN" sz="2000" dirty="0"/>
                <a:t>  else           </a:t>
              </a:r>
            </a:p>
            <a:p>
              <a:r>
                <a:rPr lang="en-US" altLang="zh-CN" sz="2000" dirty="0"/>
                <a:t>     </a:t>
              </a:r>
              <a:r>
                <a:rPr lang="en-US" altLang="zh-CN" sz="2000" dirty="0" err="1"/>
                <a:t>cout</a:t>
              </a:r>
              <a:r>
                <a:rPr lang="en-US" altLang="zh-CN" sz="2000" dirty="0"/>
                <a:t>&lt;&lt;“first take right”;</a:t>
              </a:r>
            </a:p>
            <a:p>
              <a:r>
                <a:rPr lang="en-US" altLang="zh-CN" sz="2000" dirty="0"/>
                <a:t>}</a:t>
              </a:r>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4-5】</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取数游戏</a:t>
            </a:r>
          </a:p>
        </p:txBody>
      </p:sp>
    </p:spTree>
    <p:extLst>
      <p:ext uri="{BB962C8B-B14F-4D97-AF65-F5344CB8AC3E}">
        <p14:creationId xmlns:p14="http://schemas.microsoft.com/office/powerpoint/2010/main" val="20500297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7" y="296751"/>
            <a:ext cx="10992466" cy="6325633"/>
            <a:chOff x="6361678" y="407315"/>
            <a:chExt cx="2243119" cy="5626119"/>
          </a:xfrm>
        </p:grpSpPr>
        <p:grpSp>
          <p:nvGrpSpPr>
            <p:cNvPr id="19" name="组合 18"/>
            <p:cNvGrpSpPr/>
            <p:nvPr/>
          </p:nvGrpSpPr>
          <p:grpSpPr>
            <a:xfrm>
              <a:off x="6361678" y="407315"/>
              <a:ext cx="2243119" cy="5626119"/>
              <a:chOff x="4266663" y="443143"/>
              <a:chExt cx="2321170" cy="5821884"/>
            </a:xfrm>
          </p:grpSpPr>
          <p:sp>
            <p:nvSpPr>
              <p:cNvPr id="20" name="矩形 19"/>
              <p:cNvSpPr/>
              <p:nvPr/>
            </p:nvSpPr>
            <p:spPr>
              <a:xfrm>
                <a:off x="4266663" y="1332936"/>
                <a:ext cx="2321170" cy="4932091"/>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47863" y="443143"/>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33795" y="1297708"/>
              <a:ext cx="1620528" cy="4735726"/>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solidFill>
                    <a:srgbClr val="C00000"/>
                  </a:solidFill>
                </a:rPr>
                <a:t>问题描述</a:t>
              </a:r>
            </a:p>
            <a:p>
              <a:r>
                <a:rPr lang="zh-CN" altLang="en-US" sz="2000" dirty="0"/>
                <a:t>“今年暑假不</a:t>
              </a:r>
              <a:r>
                <a:rPr lang="en-US" altLang="zh-CN" sz="2000" dirty="0"/>
                <a:t>AC</a:t>
              </a:r>
              <a:r>
                <a:rPr lang="zh-CN" altLang="en-US" sz="2000" dirty="0"/>
                <a:t>？”</a:t>
              </a:r>
            </a:p>
            <a:p>
              <a:r>
                <a:rPr lang="zh-CN" altLang="en-US" sz="2000" dirty="0"/>
                <a:t>“是的。”</a:t>
              </a:r>
            </a:p>
            <a:p>
              <a:r>
                <a:rPr lang="zh-CN" altLang="en-US" sz="2000" dirty="0"/>
                <a:t>“那你干什么呢？”</a:t>
              </a:r>
            </a:p>
            <a:p>
              <a:r>
                <a:rPr lang="zh-CN" altLang="en-US" sz="2000" dirty="0"/>
                <a:t>“看世界杯呀，笨蛋！”</a:t>
              </a:r>
            </a:p>
            <a:p>
              <a:r>
                <a:rPr lang="zh-CN" altLang="en-US" sz="2000" dirty="0"/>
                <a:t>“</a:t>
              </a:r>
              <a:r>
                <a:rPr lang="en-US" altLang="zh-CN" sz="2000" dirty="0"/>
                <a:t>@#$%^&amp;*%...”</a:t>
              </a:r>
            </a:p>
            <a:p>
              <a:r>
                <a:rPr lang="zh-CN" altLang="en-US" sz="2000" dirty="0"/>
                <a:t>   假设你已经知道了所有你喜欢看的电视节目的转播时间表，你会合理安排吗？（</a:t>
              </a:r>
              <a:r>
                <a:rPr lang="zh-CN" altLang="en-US" sz="2000" dirty="0">
                  <a:solidFill>
                    <a:srgbClr val="C00000"/>
                  </a:solidFill>
                </a:rPr>
                <a:t>目标是能看尽量多的完整节目</a:t>
              </a:r>
              <a:r>
                <a:rPr lang="zh-CN" altLang="en-US" sz="2000" dirty="0"/>
                <a:t>）。</a:t>
              </a:r>
            </a:p>
            <a:p>
              <a:pPr marL="342900" indent="-342900">
                <a:buFont typeface="Wingdings" panose="05000000000000000000" pitchFamily="2" charset="2"/>
                <a:buChar char="Ø"/>
              </a:pPr>
              <a:r>
                <a:rPr lang="zh-CN" altLang="en-US" sz="2000" dirty="0"/>
                <a:t>输入</a:t>
              </a:r>
            </a:p>
            <a:p>
              <a:r>
                <a:rPr lang="zh-CN" altLang="en-US" sz="2000" dirty="0"/>
                <a:t>       输入数据包含多个测试实例，每个测试实例的第一行只有一个整数</a:t>
              </a:r>
              <a:r>
                <a:rPr lang="en-US" altLang="zh-CN" sz="2000" dirty="0"/>
                <a:t>n(n&lt;=100)</a:t>
              </a:r>
              <a:r>
                <a:rPr lang="zh-CN" altLang="en-US" sz="2000" dirty="0"/>
                <a:t>，表示你喜欢看的节目的总数，然后是</a:t>
              </a:r>
              <a:r>
                <a:rPr lang="en-US" altLang="zh-CN" sz="2000" dirty="0"/>
                <a:t>n</a:t>
              </a:r>
              <a:r>
                <a:rPr lang="zh-CN" altLang="en-US" sz="2000" dirty="0"/>
                <a:t>行数据，每行包括两个数据</a:t>
              </a:r>
              <a:r>
                <a:rPr lang="en-US" altLang="zh-CN" sz="2000" dirty="0" err="1"/>
                <a:t>Ti_s,Ti_e</a:t>
              </a:r>
              <a:r>
                <a:rPr lang="en-US" altLang="zh-CN" sz="2000" dirty="0"/>
                <a:t> (1&lt;=</a:t>
              </a:r>
              <a:r>
                <a:rPr lang="en-US" altLang="zh-CN" sz="2000" dirty="0" err="1"/>
                <a:t>i</a:t>
              </a:r>
              <a:r>
                <a:rPr lang="en-US" altLang="zh-CN" sz="2000" dirty="0"/>
                <a:t>&lt;=n)</a:t>
              </a:r>
              <a:r>
                <a:rPr lang="zh-CN" altLang="en-US" sz="2000" dirty="0"/>
                <a:t>，分别表示第</a:t>
              </a:r>
              <a:r>
                <a:rPr lang="en-US" altLang="zh-CN" sz="2000" dirty="0" err="1"/>
                <a:t>i</a:t>
              </a:r>
              <a:r>
                <a:rPr lang="zh-CN" altLang="en-US" sz="2000" dirty="0"/>
                <a:t>个节目的开始和结束时间，为了简化问题，每个时间都用一个正整数表示。</a:t>
              </a:r>
              <a:r>
                <a:rPr lang="en-US" altLang="zh-CN" sz="2000" dirty="0"/>
                <a:t>n=0</a:t>
              </a:r>
              <a:r>
                <a:rPr lang="zh-CN" altLang="en-US" sz="2000" dirty="0"/>
                <a:t>表示输入结束，不做处理。</a:t>
              </a:r>
            </a:p>
            <a:p>
              <a:pPr marL="342900" indent="-342900">
                <a:buFont typeface="Wingdings" panose="05000000000000000000" pitchFamily="2" charset="2"/>
                <a:buChar char="Ø"/>
              </a:pPr>
              <a:r>
                <a:rPr lang="zh-CN" altLang="en-US" sz="2000" dirty="0"/>
                <a:t>输出</a:t>
              </a:r>
            </a:p>
            <a:p>
              <a:r>
                <a:rPr lang="zh-CN" altLang="en-US" sz="2000" dirty="0"/>
                <a:t>      对于每个测试实例，输出能完整看到的电视节目的个数，每个测试实例的输出占一行。</a:t>
              </a:r>
            </a:p>
          </p:txBody>
        </p:sp>
      </p:grpSp>
      <p:sp>
        <p:nvSpPr>
          <p:cNvPr id="36" name="矩形 35"/>
          <p:cNvSpPr>
            <a:spLocks noChangeArrowheads="1"/>
          </p:cNvSpPr>
          <p:nvPr/>
        </p:nvSpPr>
        <p:spPr bwMode="auto">
          <a:xfrm>
            <a:off x="3769891" y="376470"/>
            <a:ext cx="46522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4-6】</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今年暑假不</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AC</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325111" y="1542302"/>
            <a:ext cx="1391921" cy="4801314"/>
          </a:xfrm>
          <a:prstGeom prst="rect">
            <a:avLst/>
          </a:prstGeom>
          <a:noFill/>
          <a:ln>
            <a:solidFill>
              <a:srgbClr val="C00000"/>
            </a:solidFill>
          </a:ln>
        </p:spPr>
        <p:txBody>
          <a:bodyPr wrap="square" rtlCol="0">
            <a:spAutoFit/>
          </a:bodyPr>
          <a:lstStyle/>
          <a:p>
            <a:r>
              <a:rPr lang="zh-CN" altLang="en-US" dirty="0"/>
              <a:t>样例输入</a:t>
            </a:r>
          </a:p>
          <a:p>
            <a:r>
              <a:rPr lang="en-US" altLang="zh-CN" dirty="0"/>
              <a:t>12</a:t>
            </a:r>
          </a:p>
          <a:p>
            <a:r>
              <a:rPr lang="en-US" altLang="zh-CN" dirty="0"/>
              <a:t>1 3</a:t>
            </a:r>
          </a:p>
          <a:p>
            <a:r>
              <a:rPr lang="en-US" altLang="zh-CN" dirty="0"/>
              <a:t>3 4</a:t>
            </a:r>
          </a:p>
          <a:p>
            <a:r>
              <a:rPr lang="en-US" altLang="zh-CN" dirty="0"/>
              <a:t>0 7</a:t>
            </a:r>
          </a:p>
          <a:p>
            <a:r>
              <a:rPr lang="en-US" altLang="zh-CN" dirty="0"/>
              <a:t>3 8</a:t>
            </a:r>
          </a:p>
          <a:p>
            <a:r>
              <a:rPr lang="en-US" altLang="zh-CN" dirty="0"/>
              <a:t>15 19</a:t>
            </a:r>
          </a:p>
          <a:p>
            <a:r>
              <a:rPr lang="en-US" altLang="zh-CN" dirty="0"/>
              <a:t>15 20</a:t>
            </a:r>
          </a:p>
          <a:p>
            <a:r>
              <a:rPr lang="en-US" altLang="zh-CN" dirty="0"/>
              <a:t>10 15</a:t>
            </a:r>
          </a:p>
          <a:p>
            <a:r>
              <a:rPr lang="en-US" altLang="zh-CN" dirty="0"/>
              <a:t>8 18</a:t>
            </a:r>
          </a:p>
          <a:p>
            <a:r>
              <a:rPr lang="en-US" altLang="zh-CN" dirty="0"/>
              <a:t>6 12</a:t>
            </a:r>
          </a:p>
          <a:p>
            <a:r>
              <a:rPr lang="en-US" altLang="zh-CN" dirty="0"/>
              <a:t>5 10</a:t>
            </a:r>
          </a:p>
          <a:p>
            <a:r>
              <a:rPr lang="en-US" altLang="zh-CN" dirty="0"/>
              <a:t>4 14</a:t>
            </a:r>
          </a:p>
          <a:p>
            <a:r>
              <a:rPr lang="en-US" altLang="zh-CN" dirty="0"/>
              <a:t>2 9</a:t>
            </a:r>
          </a:p>
          <a:p>
            <a:r>
              <a:rPr lang="en-US" altLang="zh-CN" dirty="0"/>
              <a:t>0</a:t>
            </a:r>
          </a:p>
          <a:p>
            <a:r>
              <a:rPr lang="zh-CN" altLang="en-US" dirty="0"/>
              <a:t>样例输出</a:t>
            </a:r>
          </a:p>
          <a:p>
            <a:r>
              <a:rPr lang="en-US" altLang="zh-CN" dirty="0"/>
              <a:t>5</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769892" y="748575"/>
            <a:ext cx="46522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4-6】</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今年暑假不</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AC</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1923688" y="2925696"/>
            <a:ext cx="8344623" cy="17908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7" y="668855"/>
            <a:ext cx="10992466" cy="5912944"/>
            <a:chOff x="6361678" y="809174"/>
            <a:chExt cx="2243119" cy="5259067"/>
          </a:xfrm>
        </p:grpSpPr>
        <p:grpSp>
          <p:nvGrpSpPr>
            <p:cNvPr id="19" name="组合 18"/>
            <p:cNvGrpSpPr/>
            <p:nvPr/>
          </p:nvGrpSpPr>
          <p:grpSpPr>
            <a:xfrm>
              <a:off x="6361678" y="809174"/>
              <a:ext cx="2243119" cy="5224259"/>
              <a:chOff x="4266663" y="858985"/>
              <a:chExt cx="2321170" cy="5406041"/>
            </a:xfrm>
          </p:grpSpPr>
          <p:sp>
            <p:nvSpPr>
              <p:cNvPr id="20" name="矩形 19"/>
              <p:cNvSpPr/>
              <p:nvPr/>
            </p:nvSpPr>
            <p:spPr>
              <a:xfrm>
                <a:off x="4266663" y="1918110"/>
                <a:ext cx="2321170" cy="434691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34168" y="1797876"/>
              <a:ext cx="993085" cy="4270365"/>
            </a:xfrm>
            <a:prstGeom prst="rect">
              <a:avLst/>
            </a:prstGeom>
            <a:noFill/>
            <a:ln>
              <a:solidFill>
                <a:srgbClr val="C00000"/>
              </a:solidFill>
            </a:ln>
          </p:spPr>
          <p:txBody>
            <a:bodyPr wrap="square" rtlCol="0">
              <a:spAutoFit/>
            </a:bodyPr>
            <a:lstStyle/>
            <a:p>
              <a:r>
                <a:rPr lang="en-US" altLang="zh-CN" dirty="0" err="1"/>
                <a:t>struct</a:t>
              </a:r>
              <a:r>
                <a:rPr lang="en-US" altLang="zh-CN" dirty="0"/>
                <a:t> ac{	</a:t>
              </a:r>
            </a:p>
            <a:p>
              <a:r>
                <a:rPr lang="en-US" altLang="zh-CN" dirty="0"/>
                <a:t>	int </a:t>
              </a:r>
              <a:r>
                <a:rPr lang="en-US" altLang="zh-CN" dirty="0" err="1"/>
                <a:t>a,b</a:t>
              </a:r>
              <a:r>
                <a:rPr lang="en-US" altLang="zh-CN" dirty="0"/>
                <a:t>;</a:t>
              </a:r>
            </a:p>
            <a:p>
              <a:r>
                <a:rPr lang="en-US" altLang="zh-CN" dirty="0"/>
                <a:t>}n[105]; </a:t>
              </a:r>
            </a:p>
            <a:p>
              <a:r>
                <a:rPr lang="en-US" altLang="zh-CN" dirty="0"/>
                <a:t>int </a:t>
              </a:r>
              <a:r>
                <a:rPr lang="en-US" altLang="zh-CN" dirty="0" err="1"/>
                <a:t>cmp</a:t>
              </a:r>
              <a:r>
                <a:rPr lang="en-US" altLang="zh-CN" dirty="0"/>
                <a:t>(const void *</a:t>
              </a:r>
              <a:r>
                <a:rPr lang="en-US" altLang="zh-CN" dirty="0" err="1"/>
                <a:t>x,const</a:t>
              </a:r>
              <a:r>
                <a:rPr lang="en-US" altLang="zh-CN" dirty="0"/>
                <a:t> void *y)</a:t>
              </a:r>
            </a:p>
            <a:p>
              <a:r>
                <a:rPr lang="en-US" altLang="zh-CN" dirty="0"/>
                <a:t>{	</a:t>
              </a:r>
            </a:p>
            <a:p>
              <a:r>
                <a:rPr lang="en-US" altLang="zh-CN" dirty="0"/>
                <a:t>	</a:t>
              </a:r>
              <a:r>
                <a:rPr lang="en-US" altLang="zh-CN" dirty="0" err="1"/>
                <a:t>struct</a:t>
              </a:r>
              <a:r>
                <a:rPr lang="en-US" altLang="zh-CN" dirty="0"/>
                <a:t> ac *xx=(ac *)x;</a:t>
              </a:r>
            </a:p>
            <a:p>
              <a:r>
                <a:rPr lang="en-US" altLang="zh-CN" dirty="0"/>
                <a:t>	struct ac *</a:t>
              </a:r>
              <a:r>
                <a:rPr lang="en-US" altLang="zh-CN" dirty="0" err="1"/>
                <a:t>yy</a:t>
              </a:r>
              <a:r>
                <a:rPr lang="en-US" altLang="zh-CN" dirty="0"/>
                <a:t>=(ac *)y;</a:t>
              </a:r>
            </a:p>
            <a:p>
              <a:r>
                <a:rPr lang="en-US" altLang="zh-CN" dirty="0"/>
                <a:t>	return (xx-&gt;b)&gt;(</a:t>
              </a:r>
              <a:r>
                <a:rPr lang="en-US" altLang="zh-CN" dirty="0" err="1"/>
                <a:t>yy</a:t>
              </a:r>
              <a:r>
                <a:rPr lang="en-US" altLang="zh-CN" dirty="0"/>
                <a:t>-&gt;b)?1:-1;</a:t>
              </a:r>
            </a:p>
            <a:p>
              <a:r>
                <a:rPr lang="en-US" altLang="zh-CN" dirty="0"/>
                <a:t>}</a:t>
              </a:r>
            </a:p>
            <a:p>
              <a:r>
                <a:rPr lang="en-US" altLang="zh-CN" dirty="0"/>
                <a:t> </a:t>
              </a:r>
            </a:p>
            <a:p>
              <a:r>
                <a:rPr lang="en-US" altLang="zh-CN" dirty="0"/>
                <a:t>int main() {</a:t>
              </a:r>
            </a:p>
            <a:p>
              <a:r>
                <a:rPr lang="en-US" altLang="zh-CN" dirty="0"/>
                <a:t> 	int </a:t>
              </a:r>
              <a:r>
                <a:rPr lang="en-US" altLang="zh-CN" dirty="0" err="1"/>
                <a:t>m,i,s,j</a:t>
              </a:r>
              <a:r>
                <a:rPr lang="en-US" altLang="zh-CN" dirty="0"/>
                <a:t>;</a:t>
              </a:r>
            </a:p>
            <a:p>
              <a:r>
                <a:rPr lang="en-US" altLang="zh-CN" dirty="0"/>
                <a:t>	while(</a:t>
              </a:r>
              <a:r>
                <a:rPr lang="en-US" altLang="zh-CN" dirty="0" err="1"/>
                <a:t>scanf</a:t>
              </a:r>
              <a:r>
                <a:rPr lang="en-US" altLang="zh-CN" dirty="0"/>
                <a:t>(“%d”, &amp;m)&amp;&amp;m!=0) {	   	    for(</a:t>
              </a:r>
              <a:r>
                <a:rPr lang="en-US" altLang="zh-CN" dirty="0" err="1"/>
                <a:t>i</a:t>
              </a:r>
              <a:r>
                <a:rPr lang="en-US" altLang="zh-CN" dirty="0"/>
                <a:t>=0;i&lt;</a:t>
              </a:r>
              <a:r>
                <a:rPr lang="en-US" altLang="zh-CN" dirty="0" err="1"/>
                <a:t>m;i</a:t>
              </a:r>
              <a:r>
                <a:rPr lang="en-US" altLang="zh-CN" dirty="0"/>
                <a:t>++){	</a:t>
              </a:r>
            </a:p>
            <a:p>
              <a:r>
                <a:rPr lang="en-US" altLang="zh-CN" dirty="0"/>
                <a:t>	       </a:t>
              </a:r>
              <a:r>
                <a:rPr lang="en-US" altLang="zh-CN" dirty="0" err="1"/>
                <a:t>scanf</a:t>
              </a:r>
              <a:r>
                <a:rPr lang="en-US" altLang="zh-CN" dirty="0"/>
                <a:t>("%d %</a:t>
              </a:r>
              <a:r>
                <a:rPr lang="en-US" altLang="zh-CN" dirty="0" err="1"/>
                <a:t>d",&amp;n</a:t>
              </a:r>
              <a:r>
                <a:rPr lang="en-US" altLang="zh-CN" dirty="0"/>
                <a:t>[</a:t>
              </a:r>
              <a:r>
                <a:rPr lang="en-US" altLang="zh-CN" dirty="0" err="1"/>
                <a:t>i</a:t>
              </a:r>
              <a:r>
                <a:rPr lang="en-US" altLang="zh-CN" dirty="0"/>
                <a:t>].</a:t>
              </a:r>
              <a:r>
                <a:rPr lang="en-US" altLang="zh-CN" dirty="0" err="1"/>
                <a:t>a,&amp;n</a:t>
              </a:r>
              <a:r>
                <a:rPr lang="en-US" altLang="zh-CN" dirty="0"/>
                <a:t>[</a:t>
              </a:r>
              <a:r>
                <a:rPr lang="en-US" altLang="zh-CN" dirty="0" err="1"/>
                <a:t>i</a:t>
              </a:r>
              <a:r>
                <a:rPr lang="en-US" altLang="zh-CN" dirty="0"/>
                <a:t>].b);</a:t>
              </a:r>
            </a:p>
            <a:p>
              <a:r>
                <a:rPr lang="en-US" altLang="zh-CN" dirty="0"/>
                <a:t>	    }</a:t>
              </a:r>
            </a:p>
            <a:p>
              <a:endParaRPr lang="en-US" altLang="zh-CN" dirty="0"/>
            </a:p>
          </p:txBody>
        </p:sp>
        <p:sp>
          <p:nvSpPr>
            <p:cNvPr id="9" name="文本框 8"/>
            <p:cNvSpPr txBox="1"/>
            <p:nvPr/>
          </p:nvSpPr>
          <p:spPr>
            <a:xfrm>
              <a:off x="7633346" y="2413793"/>
              <a:ext cx="777561" cy="3038530"/>
            </a:xfrm>
            <a:prstGeom prst="rect">
              <a:avLst/>
            </a:prstGeom>
            <a:noFill/>
            <a:ln>
              <a:solidFill>
                <a:srgbClr val="C00000"/>
              </a:solidFill>
            </a:ln>
          </p:spPr>
          <p:txBody>
            <a:bodyPr wrap="square" rtlCol="0">
              <a:spAutoFit/>
            </a:bodyPr>
            <a:lstStyle/>
            <a:p>
              <a:r>
                <a:rPr lang="en-US" altLang="zh-CN" dirty="0"/>
                <a:t>    </a:t>
              </a:r>
              <a:r>
                <a:rPr lang="en-US" altLang="zh-CN" dirty="0" err="1"/>
                <a:t>qsort</a:t>
              </a:r>
              <a:r>
                <a:rPr lang="en-US" altLang="zh-CN" dirty="0"/>
                <a:t>(</a:t>
              </a:r>
              <a:r>
                <a:rPr lang="en-US" altLang="zh-CN" dirty="0" err="1"/>
                <a:t>n,m,sizeof</a:t>
              </a:r>
              <a:r>
                <a:rPr lang="en-US" altLang="zh-CN" dirty="0"/>
                <a:t>(n[0]),</a:t>
              </a:r>
              <a:r>
                <a:rPr lang="en-US" altLang="zh-CN" dirty="0" err="1"/>
                <a:t>cmp</a:t>
              </a:r>
              <a:r>
                <a:rPr lang="en-US" altLang="zh-CN" dirty="0"/>
                <a:t>);</a:t>
              </a:r>
            </a:p>
            <a:p>
              <a:r>
                <a:rPr lang="en-US" altLang="zh-CN" dirty="0"/>
                <a:t>    j=0;s=1;</a:t>
              </a:r>
            </a:p>
            <a:p>
              <a:r>
                <a:rPr lang="en-US" altLang="zh-CN" dirty="0"/>
                <a:t>    for(</a:t>
              </a:r>
              <a:r>
                <a:rPr lang="en-US" altLang="zh-CN" dirty="0" err="1"/>
                <a:t>i</a:t>
              </a:r>
              <a:r>
                <a:rPr lang="en-US" altLang="zh-CN" dirty="0"/>
                <a:t>=1;i&lt;</a:t>
              </a:r>
              <a:r>
                <a:rPr lang="en-US" altLang="zh-CN" dirty="0" err="1"/>
                <a:t>m;i</a:t>
              </a:r>
              <a:r>
                <a:rPr lang="en-US" altLang="zh-CN" dirty="0"/>
                <a:t>++){	</a:t>
              </a:r>
            </a:p>
            <a:p>
              <a:r>
                <a:rPr lang="en-US" altLang="zh-CN" dirty="0"/>
                <a:t>	if(n[j].b&lt;=n[</a:t>
              </a:r>
              <a:r>
                <a:rPr lang="en-US" altLang="zh-CN" dirty="0" err="1"/>
                <a:t>i</a:t>
              </a:r>
              <a:r>
                <a:rPr lang="en-US" altLang="zh-CN" dirty="0"/>
                <a:t>].a)  {</a:t>
              </a:r>
            </a:p>
            <a:p>
              <a:r>
                <a:rPr lang="en-US" altLang="zh-CN" dirty="0"/>
                <a:t>                    s++;</a:t>
              </a:r>
            </a:p>
            <a:p>
              <a:r>
                <a:rPr lang="en-US" altLang="zh-CN" dirty="0"/>
                <a:t>                    j=</a:t>
              </a:r>
              <a:r>
                <a:rPr lang="en-US" altLang="zh-CN" dirty="0" err="1"/>
                <a:t>i</a:t>
              </a:r>
              <a:r>
                <a:rPr lang="en-US" altLang="zh-CN" dirty="0"/>
                <a:t>; </a:t>
              </a:r>
            </a:p>
            <a:p>
              <a:r>
                <a:rPr lang="en-US" altLang="zh-CN" dirty="0"/>
                <a:t>               }</a:t>
              </a:r>
            </a:p>
            <a:p>
              <a:r>
                <a:rPr lang="en-US" altLang="zh-CN" dirty="0"/>
                <a:t>    }</a:t>
              </a:r>
            </a:p>
            <a:p>
              <a:r>
                <a:rPr lang="en-US" altLang="zh-CN" dirty="0"/>
                <a:t>    </a:t>
              </a:r>
              <a:r>
                <a:rPr lang="en-US" altLang="zh-CN" dirty="0" err="1"/>
                <a:t>printf</a:t>
              </a:r>
              <a:r>
                <a:rPr lang="en-US" altLang="zh-CN" dirty="0"/>
                <a:t>("%d\</a:t>
              </a:r>
              <a:r>
                <a:rPr lang="en-US" altLang="zh-CN" dirty="0" err="1"/>
                <a:t>n",s</a:t>
              </a:r>
              <a:r>
                <a:rPr lang="en-US" altLang="zh-CN" dirty="0"/>
                <a:t>);</a:t>
              </a:r>
            </a:p>
            <a:p>
              <a:r>
                <a:rPr lang="en-US" altLang="zh-CN" dirty="0"/>
                <a:t>  }</a:t>
              </a:r>
            </a:p>
            <a:p>
              <a:r>
                <a:rPr lang="en-US" altLang="zh-CN" dirty="0"/>
                <a:t>    return 0;</a:t>
              </a:r>
            </a:p>
            <a:p>
              <a:r>
                <a:rPr lang="en-US" altLang="zh-CN" dirty="0"/>
                <a:t>}</a:t>
              </a:r>
            </a:p>
          </p:txBody>
        </p:sp>
      </p:grpSp>
      <p:sp>
        <p:nvSpPr>
          <p:cNvPr id="36" name="矩形 35"/>
          <p:cNvSpPr>
            <a:spLocks noChangeArrowheads="1"/>
          </p:cNvSpPr>
          <p:nvPr/>
        </p:nvSpPr>
        <p:spPr bwMode="auto">
          <a:xfrm>
            <a:off x="3769892" y="748575"/>
            <a:ext cx="46522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4-6】</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今年暑假不</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AC</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945901" y="2178918"/>
            <a:ext cx="10300193" cy="452431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t>问题描述</a:t>
            </a:r>
            <a:endParaRPr lang="en-US" altLang="zh-CN" sz="2400" dirty="0"/>
          </a:p>
          <a:p>
            <a:r>
              <a:rPr lang="en-US" altLang="zh-CN" sz="2400" dirty="0"/>
              <a:t>       </a:t>
            </a:r>
            <a:r>
              <a:rPr lang="zh-CN" altLang="en-US" sz="2400" dirty="0"/>
              <a:t>有 </a:t>
            </a:r>
            <a:r>
              <a:rPr lang="en-US" altLang="zh-CN" sz="2400" dirty="0"/>
              <a:t>n </a:t>
            </a:r>
            <a:r>
              <a:rPr lang="zh-CN" altLang="en-US" sz="2400" dirty="0"/>
              <a:t>根木头：木头的长度分别为 </a:t>
            </a:r>
            <a:r>
              <a:rPr lang="en-US" altLang="zh-CN" sz="2400" dirty="0" err="1"/>
              <a:t>I</a:t>
            </a:r>
            <a:r>
              <a:rPr lang="en-US" altLang="zh-CN" sz="2400" baseline="-25000" dirty="0" err="1"/>
              <a:t>i</a:t>
            </a:r>
            <a:r>
              <a:rPr lang="zh-CN" altLang="en-US" sz="2400" dirty="0"/>
              <a:t>重为 </a:t>
            </a:r>
            <a:r>
              <a:rPr lang="en-US" altLang="zh-CN" sz="2400" dirty="0"/>
              <a:t>W</a:t>
            </a:r>
            <a:r>
              <a:rPr lang="en-US" altLang="zh-CN" sz="2400" baseline="-25000" dirty="0"/>
              <a:t>i</a:t>
            </a:r>
            <a:r>
              <a:rPr lang="zh-CN" altLang="en-US" sz="2400" dirty="0"/>
              <a:t>，现在用机器加工这些木头。加工规则如下：</a:t>
            </a:r>
          </a:p>
          <a:p>
            <a:r>
              <a:rPr lang="en-US" altLang="zh-CN" sz="2400" dirty="0"/>
              <a:t>       (a): </a:t>
            </a:r>
            <a:r>
              <a:rPr lang="zh-CN" altLang="en-US" sz="2400" dirty="0"/>
              <a:t>加工第一根木头会花去</a:t>
            </a:r>
            <a:r>
              <a:rPr lang="en-US" altLang="zh-CN" sz="2400" dirty="0"/>
              <a:t>1</a:t>
            </a:r>
            <a:r>
              <a:rPr lang="zh-CN" altLang="en-US" sz="2400" dirty="0"/>
              <a:t>分钟</a:t>
            </a:r>
          </a:p>
          <a:p>
            <a:r>
              <a:rPr lang="en-US" altLang="zh-CN" sz="2400" dirty="0"/>
              <a:t>       (b): </a:t>
            </a:r>
            <a:r>
              <a:rPr lang="zh-CN" altLang="en-US" sz="2400" dirty="0"/>
              <a:t>设加工的下一根木头的长度为 </a:t>
            </a:r>
            <a:r>
              <a:rPr lang="en-US" altLang="zh-CN" sz="2400" dirty="0" err="1"/>
              <a:t>I</a:t>
            </a:r>
            <a:r>
              <a:rPr lang="en-US" altLang="zh-CN" sz="2400" baseline="-25000" dirty="0" err="1"/>
              <a:t>j</a:t>
            </a:r>
            <a:r>
              <a:rPr lang="en-US" altLang="zh-CN" sz="2400" dirty="0"/>
              <a:t> </a:t>
            </a:r>
            <a:r>
              <a:rPr lang="zh-CN" altLang="en-US" sz="2400" dirty="0"/>
              <a:t>，重量为 </a:t>
            </a:r>
            <a:r>
              <a:rPr lang="en-US" altLang="zh-CN" sz="2400" dirty="0" err="1"/>
              <a:t>W</a:t>
            </a:r>
            <a:r>
              <a:rPr lang="en-US" altLang="zh-CN" sz="2400" baseline="-25000" dirty="0" err="1"/>
              <a:t>j</a:t>
            </a:r>
            <a:r>
              <a:rPr lang="zh-CN" altLang="en-US" sz="2400" dirty="0"/>
              <a:t>，如果 </a:t>
            </a:r>
            <a:r>
              <a:rPr lang="en-US" altLang="zh-CN" sz="2400" dirty="0" err="1"/>
              <a:t>I</a:t>
            </a:r>
            <a:r>
              <a:rPr lang="en-US" altLang="zh-CN" sz="2400" baseline="-25000" dirty="0" err="1"/>
              <a:t>i</a:t>
            </a:r>
            <a:r>
              <a:rPr lang="en-US" altLang="zh-CN" sz="2400" dirty="0"/>
              <a:t>&lt;=</a:t>
            </a:r>
            <a:r>
              <a:rPr lang="en-US" altLang="zh-CN" sz="2400" dirty="0" err="1"/>
              <a:t>l</a:t>
            </a:r>
            <a:r>
              <a:rPr lang="en-US" altLang="zh-CN" sz="2400" baseline="-25000" dirty="0" err="1"/>
              <a:t>j</a:t>
            </a:r>
            <a:r>
              <a:rPr lang="en-US" altLang="zh-CN" sz="2400" dirty="0"/>
              <a:t> </a:t>
            </a:r>
            <a:r>
              <a:rPr lang="zh-CN" altLang="en-US" sz="2400" dirty="0"/>
              <a:t>且 </a:t>
            </a:r>
            <a:r>
              <a:rPr lang="en-US" altLang="zh-CN" sz="2400" dirty="0"/>
              <a:t>W</a:t>
            </a:r>
            <a:r>
              <a:rPr lang="en-US" altLang="zh-CN" sz="2400" baseline="-25000" dirty="0"/>
              <a:t>i</a:t>
            </a:r>
            <a:r>
              <a:rPr lang="en-US" altLang="zh-CN" sz="2400" dirty="0"/>
              <a:t>=&lt;</a:t>
            </a:r>
            <a:r>
              <a:rPr lang="en-US" altLang="zh-CN" sz="2400" dirty="0" err="1"/>
              <a:t>W</a:t>
            </a:r>
            <a:r>
              <a:rPr lang="en-US" altLang="zh-CN" sz="2400" baseline="-25000" dirty="0" err="1"/>
              <a:t>j</a:t>
            </a:r>
            <a:r>
              <a:rPr lang="en-US" altLang="zh-CN" sz="2400" dirty="0"/>
              <a:t> </a:t>
            </a:r>
            <a:r>
              <a:rPr lang="zh-CN" altLang="en-US" sz="2400" dirty="0"/>
              <a:t>，则加工这根木头不需要花费时间。否则，需要花 </a:t>
            </a:r>
            <a:r>
              <a:rPr lang="en-US" altLang="zh-CN" sz="2400" dirty="0"/>
              <a:t>1 </a:t>
            </a:r>
            <a:r>
              <a:rPr lang="zh-CN" altLang="en-US" sz="2400" dirty="0"/>
              <a:t>分钟加工。</a:t>
            </a:r>
            <a:endParaRPr lang="en-US" altLang="zh-CN" sz="2400" dirty="0"/>
          </a:p>
          <a:p>
            <a:r>
              <a:rPr lang="en-US" altLang="zh-CN" sz="2400" dirty="0"/>
              <a:t>       </a:t>
            </a:r>
            <a:r>
              <a:rPr lang="zh-CN" altLang="en-US" sz="2400" dirty="0"/>
              <a:t>要求找到处理这 </a:t>
            </a:r>
            <a:r>
              <a:rPr lang="en-US" altLang="zh-CN" sz="2400" dirty="0"/>
              <a:t>n </a:t>
            </a:r>
            <a:r>
              <a:rPr lang="zh-CN" altLang="en-US" sz="2400" dirty="0"/>
              <a:t>根木头的最少时间是多少？</a:t>
            </a:r>
            <a:endParaRPr lang="en-US" altLang="zh-CN" sz="2400" dirty="0"/>
          </a:p>
          <a:p>
            <a:r>
              <a:rPr lang="en-US" altLang="zh-CN" sz="2400" dirty="0"/>
              <a:t>      </a:t>
            </a:r>
          </a:p>
          <a:p>
            <a:r>
              <a:rPr lang="en-US" altLang="zh-CN" sz="2400" dirty="0"/>
              <a:t>       </a:t>
            </a:r>
            <a:r>
              <a:rPr lang="zh-CN" altLang="en-US" sz="2400" dirty="0"/>
              <a:t>例如，给定长度与质量分别为</a:t>
            </a:r>
            <a:r>
              <a:rPr lang="en-US" altLang="zh-CN" sz="2400" dirty="0"/>
              <a:t>(4</a:t>
            </a:r>
            <a:r>
              <a:rPr lang="zh-CN" altLang="en-US" sz="2400" dirty="0"/>
              <a:t>，</a:t>
            </a:r>
            <a:r>
              <a:rPr lang="en-US" altLang="zh-CN" sz="2400" dirty="0"/>
              <a:t>9)</a:t>
            </a:r>
            <a:r>
              <a:rPr lang="zh-CN" altLang="en-US" sz="2400" dirty="0"/>
              <a:t>，</a:t>
            </a:r>
            <a:r>
              <a:rPr lang="en-US" altLang="zh-CN" sz="2400" dirty="0"/>
              <a:t>(5</a:t>
            </a:r>
            <a:r>
              <a:rPr lang="zh-CN" altLang="en-US" sz="2400" dirty="0"/>
              <a:t>，</a:t>
            </a:r>
            <a:r>
              <a:rPr lang="en-US" altLang="zh-CN" sz="2400" dirty="0"/>
              <a:t>2)</a:t>
            </a:r>
            <a:r>
              <a:rPr lang="zh-CN" altLang="en-US" sz="2400" dirty="0"/>
              <a:t>，</a:t>
            </a:r>
            <a:r>
              <a:rPr lang="en-US" altLang="zh-CN" sz="2400" dirty="0"/>
              <a:t>(2</a:t>
            </a:r>
            <a:r>
              <a:rPr lang="zh-CN" altLang="en-US" sz="2400" dirty="0"/>
              <a:t>，</a:t>
            </a:r>
            <a:r>
              <a:rPr lang="en-US" altLang="zh-CN" sz="2400" dirty="0"/>
              <a:t>1)</a:t>
            </a:r>
            <a:r>
              <a:rPr lang="zh-CN" altLang="en-US" sz="2400" dirty="0"/>
              <a:t>，</a:t>
            </a:r>
            <a:r>
              <a:rPr lang="en-US" altLang="zh-CN" sz="2400" dirty="0"/>
              <a:t>(3</a:t>
            </a:r>
            <a:r>
              <a:rPr lang="zh-CN" altLang="en-US" sz="2400" dirty="0"/>
              <a:t>，</a:t>
            </a:r>
            <a:r>
              <a:rPr lang="en-US" altLang="zh-CN" sz="2400" dirty="0"/>
              <a:t>5)</a:t>
            </a:r>
            <a:r>
              <a:rPr lang="zh-CN" altLang="en-US" sz="2400" dirty="0"/>
              <a:t>和</a:t>
            </a:r>
            <a:r>
              <a:rPr lang="en-US" altLang="zh-CN" sz="2400" dirty="0"/>
              <a:t>(1</a:t>
            </a:r>
            <a:r>
              <a:rPr lang="zh-CN" altLang="en-US" sz="2400" dirty="0"/>
              <a:t>，</a:t>
            </a:r>
            <a:r>
              <a:rPr lang="en-US" altLang="zh-CN" sz="2400" dirty="0"/>
              <a:t>4)</a:t>
            </a:r>
            <a:r>
              <a:rPr lang="zh-CN" altLang="en-US" sz="2400" dirty="0"/>
              <a:t>的</a:t>
            </a:r>
            <a:r>
              <a:rPr lang="en-US" altLang="zh-CN" sz="2400" dirty="0"/>
              <a:t>5</a:t>
            </a:r>
            <a:r>
              <a:rPr lang="zh-CN" altLang="en-US" sz="2400" dirty="0"/>
              <a:t>组木头。因为存在序列：</a:t>
            </a:r>
            <a:r>
              <a:rPr lang="en-US" altLang="zh-CN" sz="2400" dirty="0">
                <a:solidFill>
                  <a:srgbClr val="C00000"/>
                </a:solidFill>
              </a:rPr>
              <a:t>(1</a:t>
            </a:r>
            <a:r>
              <a:rPr lang="zh-CN" altLang="en-US" sz="2400" dirty="0">
                <a:solidFill>
                  <a:srgbClr val="C00000"/>
                </a:solidFill>
              </a:rPr>
              <a:t>，</a:t>
            </a:r>
            <a:r>
              <a:rPr lang="en-US" altLang="zh-CN" sz="2400" dirty="0">
                <a:solidFill>
                  <a:srgbClr val="C00000"/>
                </a:solidFill>
              </a:rPr>
              <a:t>4)</a:t>
            </a:r>
            <a:r>
              <a:rPr lang="zh-CN" altLang="en-US" sz="2400" dirty="0">
                <a:solidFill>
                  <a:srgbClr val="C00000"/>
                </a:solidFill>
              </a:rPr>
              <a:t>，</a:t>
            </a:r>
            <a:r>
              <a:rPr lang="en-US" altLang="zh-CN" sz="2400" dirty="0">
                <a:solidFill>
                  <a:srgbClr val="C00000"/>
                </a:solidFill>
              </a:rPr>
              <a:t>(3</a:t>
            </a:r>
            <a:r>
              <a:rPr lang="zh-CN" altLang="en-US" sz="2400" dirty="0">
                <a:solidFill>
                  <a:srgbClr val="C00000"/>
                </a:solidFill>
              </a:rPr>
              <a:t>，</a:t>
            </a:r>
            <a:r>
              <a:rPr lang="en-US" altLang="zh-CN" sz="2400" dirty="0">
                <a:solidFill>
                  <a:srgbClr val="C00000"/>
                </a:solidFill>
              </a:rPr>
              <a:t>5)</a:t>
            </a:r>
            <a:r>
              <a:rPr lang="zh-CN" altLang="en-US" sz="2400" dirty="0">
                <a:solidFill>
                  <a:srgbClr val="C00000"/>
                </a:solidFill>
              </a:rPr>
              <a:t>，</a:t>
            </a:r>
            <a:r>
              <a:rPr lang="en-US" altLang="zh-CN" sz="2400" dirty="0">
                <a:solidFill>
                  <a:srgbClr val="C00000"/>
                </a:solidFill>
              </a:rPr>
              <a:t>(4</a:t>
            </a:r>
            <a:r>
              <a:rPr lang="zh-CN" altLang="en-US" sz="2400" dirty="0">
                <a:solidFill>
                  <a:srgbClr val="C00000"/>
                </a:solidFill>
              </a:rPr>
              <a:t>，</a:t>
            </a:r>
            <a:r>
              <a:rPr lang="en-US" altLang="zh-CN" sz="2400" dirty="0">
                <a:solidFill>
                  <a:srgbClr val="C00000"/>
                </a:solidFill>
              </a:rPr>
              <a:t>9)</a:t>
            </a:r>
            <a:r>
              <a:rPr lang="zh-CN" altLang="en-US" sz="2400" dirty="0"/>
              <a:t>；</a:t>
            </a: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(5</a:t>
            </a:r>
            <a:r>
              <a:rPr lang="zh-CN" altLang="en-US" sz="2400" dirty="0">
                <a:solidFill>
                  <a:srgbClr val="FF0000"/>
                </a:solidFill>
              </a:rPr>
              <a:t>，</a:t>
            </a:r>
            <a:r>
              <a:rPr lang="en-US" altLang="zh-CN" sz="2400" dirty="0">
                <a:solidFill>
                  <a:srgbClr val="FF0000"/>
                </a:solidFill>
              </a:rPr>
              <a:t>2)</a:t>
            </a:r>
            <a:r>
              <a:rPr lang="zh-CN" altLang="en-US" sz="2400" dirty="0"/>
              <a:t>，所以最小的处理时间是</a:t>
            </a:r>
            <a:r>
              <a:rPr lang="en-US" altLang="zh-CN" sz="2400" dirty="0"/>
              <a:t>2</a:t>
            </a:r>
            <a:r>
              <a:rPr lang="zh-CN" altLang="en-US" sz="2400" dirty="0"/>
              <a:t>分钟。</a:t>
            </a:r>
            <a:endParaRPr lang="en-US" altLang="zh-CN" sz="2400" dirty="0"/>
          </a:p>
          <a:p>
            <a:endParaRPr lang="en-US" altLang="zh-CN" sz="2400" dirty="0"/>
          </a:p>
        </p:txBody>
      </p:sp>
      <p:sp>
        <p:nvSpPr>
          <p:cNvPr id="36" name="矩形 35"/>
          <p:cNvSpPr>
            <a:spLocks noChangeArrowheads="1"/>
          </p:cNvSpPr>
          <p:nvPr/>
        </p:nvSpPr>
        <p:spPr bwMode="auto">
          <a:xfrm>
            <a:off x="3627737" y="748575"/>
            <a:ext cx="493652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4-8】Wooden Sticks</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down)">
                                      <p:cBhvr>
                                        <p:cTn id="11" dur="500"/>
                                        <p:tgtEl>
                                          <p:spTgt spid="2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wipe(down)">
                                      <p:cBhvr>
                                        <p:cTn id="15" dur="500"/>
                                        <p:tgtEl>
                                          <p:spTgt spid="23">
                                            <p:txEl>
                                              <p:pRg st="1" end="1"/>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Effect transition="in" filter="wipe(down)">
                                      <p:cBhvr>
                                        <p:cTn id="19" dur="500"/>
                                        <p:tgtEl>
                                          <p:spTgt spid="23">
                                            <p:txEl>
                                              <p:pRg st="2" end="2"/>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animEffect transition="in" filter="wipe(down)">
                                      <p:cBhvr>
                                        <p:cTn id="23" dur="500"/>
                                        <p:tgtEl>
                                          <p:spTgt spid="23">
                                            <p:txEl>
                                              <p:pRg st="3" end="3"/>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81945" y="1936984"/>
            <a:ext cx="6158401" cy="452431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t>输入：</a:t>
            </a:r>
          </a:p>
          <a:p>
            <a:pPr marL="800100" lvl="1" indent="-342900">
              <a:buFont typeface="Wingdings" panose="05000000000000000000" pitchFamily="2" charset="2"/>
              <a:buChar char="Ø"/>
            </a:pPr>
            <a:r>
              <a:rPr lang="zh-CN" altLang="en-US" sz="2400" dirty="0"/>
              <a:t>第一行为测试样例数 </a:t>
            </a:r>
            <a:r>
              <a:rPr lang="en-US" altLang="zh-CN" sz="2400" dirty="0"/>
              <a:t>t</a:t>
            </a:r>
            <a:r>
              <a:rPr lang="zh-CN" altLang="en-US" sz="2400" dirty="0"/>
              <a:t>；</a:t>
            </a:r>
            <a:endParaRPr lang="en-US" altLang="zh-CN" sz="2400" dirty="0"/>
          </a:p>
          <a:p>
            <a:pPr marL="800100" lvl="1" indent="-342900">
              <a:buFont typeface="Wingdings" panose="05000000000000000000" pitchFamily="2" charset="2"/>
              <a:buChar char="Ø"/>
            </a:pPr>
            <a:r>
              <a:rPr lang="zh-CN" altLang="en-US" sz="2400" dirty="0"/>
              <a:t>每个测试样例包括两行：</a:t>
            </a:r>
            <a:endParaRPr lang="en-US" altLang="zh-CN" sz="2400" dirty="0"/>
          </a:p>
          <a:p>
            <a:pPr marL="1257300" lvl="2" indent="-342900">
              <a:buFont typeface="Wingdings" panose="05000000000000000000" pitchFamily="2" charset="2"/>
              <a:buChar char="Ø"/>
            </a:pPr>
            <a:r>
              <a:rPr lang="zh-CN" altLang="en-US" sz="2400" dirty="0"/>
              <a:t>第一行为整数 </a:t>
            </a:r>
            <a:r>
              <a:rPr lang="en-US" altLang="zh-CN" sz="2400" dirty="0"/>
              <a:t>n</a:t>
            </a:r>
            <a:r>
              <a:rPr lang="zh-CN" altLang="en-US" sz="2400" dirty="0"/>
              <a:t>，</a:t>
            </a:r>
            <a:r>
              <a:rPr lang="en-US" altLang="zh-CN" sz="2400" dirty="0"/>
              <a:t>1≤n≤5000</a:t>
            </a:r>
            <a:r>
              <a:rPr lang="zh-CN" altLang="en-US" sz="2400" dirty="0"/>
              <a:t>，表示这堆木棍的数量；</a:t>
            </a:r>
            <a:endParaRPr lang="en-US" altLang="zh-CN" sz="2400" dirty="0"/>
          </a:p>
          <a:p>
            <a:pPr marL="1257300" lvl="2" indent="-342900">
              <a:buFont typeface="Wingdings" panose="05000000000000000000" pitchFamily="2" charset="2"/>
              <a:buChar char="Ø"/>
            </a:pPr>
            <a:r>
              <a:rPr lang="zh-CN" altLang="en-US" sz="2400" dirty="0"/>
              <a:t>第二行包含</a:t>
            </a:r>
            <a:r>
              <a:rPr lang="en-US" altLang="zh-CN" sz="2400" dirty="0"/>
              <a:t>2n</a:t>
            </a:r>
            <a:r>
              <a:rPr lang="zh-CN" altLang="en-US" sz="2400" dirty="0"/>
              <a:t>个正整数</a:t>
            </a:r>
            <a:r>
              <a:rPr lang="en-US" altLang="zh-CN" sz="2400" dirty="0"/>
              <a:t>l</a:t>
            </a:r>
            <a:r>
              <a:rPr lang="en-US" altLang="zh-CN" sz="2400" baseline="-25000" dirty="0"/>
              <a:t>1</a:t>
            </a:r>
            <a:r>
              <a:rPr lang="zh-CN" altLang="en-US" sz="2400" dirty="0"/>
              <a:t> </a:t>
            </a:r>
            <a:r>
              <a:rPr lang="en-US" altLang="zh-CN" sz="2400" dirty="0"/>
              <a:t>w</a:t>
            </a:r>
            <a:r>
              <a:rPr lang="en-US" altLang="zh-CN" sz="2400" baseline="-25000" dirty="0"/>
              <a:t>1</a:t>
            </a:r>
            <a:r>
              <a:rPr lang="zh-CN" altLang="en-US" sz="2400" dirty="0"/>
              <a:t> </a:t>
            </a:r>
            <a:r>
              <a:rPr lang="en-US" altLang="zh-CN" sz="2400" dirty="0"/>
              <a:t>l</a:t>
            </a:r>
            <a:r>
              <a:rPr lang="en-US" altLang="zh-CN" sz="2400" baseline="-25000" dirty="0"/>
              <a:t>2</a:t>
            </a:r>
            <a:r>
              <a:rPr lang="zh-CN" altLang="en-US" sz="2400" dirty="0"/>
              <a:t> </a:t>
            </a:r>
            <a:r>
              <a:rPr lang="en-US" altLang="zh-CN" sz="2400" dirty="0"/>
              <a:t>w</a:t>
            </a:r>
            <a:r>
              <a:rPr lang="en-US" altLang="zh-CN" sz="2400" baseline="-25000" dirty="0"/>
              <a:t>2</a:t>
            </a:r>
            <a:r>
              <a:rPr lang="zh-CN" altLang="en-US" sz="2400" dirty="0"/>
              <a:t> </a:t>
            </a:r>
            <a:r>
              <a:rPr lang="en-US" altLang="zh-CN" sz="2400" dirty="0"/>
              <a:t>…</a:t>
            </a:r>
            <a:r>
              <a:rPr lang="zh-CN" altLang="en-US" sz="2400" dirty="0"/>
              <a:t> </a:t>
            </a:r>
            <a:r>
              <a:rPr lang="en-US" altLang="zh-CN" sz="2400" dirty="0"/>
              <a:t>l</a:t>
            </a:r>
            <a:r>
              <a:rPr lang="en-US" altLang="zh-CN" sz="2400" baseline="-25000" dirty="0"/>
              <a:t>n</a:t>
            </a:r>
            <a:r>
              <a:rPr lang="zh-CN" altLang="en-US" sz="2400" dirty="0"/>
              <a:t> </a:t>
            </a:r>
            <a:r>
              <a:rPr lang="en-US" altLang="zh-CN" sz="2400" dirty="0" err="1"/>
              <a:t>w</a:t>
            </a:r>
            <a:r>
              <a:rPr lang="en-US" altLang="zh-CN" sz="2400" baseline="-25000" dirty="0" err="1"/>
              <a:t>n</a:t>
            </a:r>
            <a:r>
              <a:rPr lang="zh-CN" altLang="en-US" sz="2400" dirty="0"/>
              <a:t>；每个正整数不超过</a:t>
            </a:r>
            <a:r>
              <a:rPr lang="en-US" altLang="zh-CN" sz="2400" dirty="0"/>
              <a:t>10 000</a:t>
            </a:r>
            <a:r>
              <a:rPr lang="zh-CN" altLang="en-US" sz="2400" dirty="0"/>
              <a:t>。</a:t>
            </a:r>
            <a:r>
              <a:rPr lang="en-US" altLang="zh-CN" sz="2400" dirty="0"/>
              <a:t>2n</a:t>
            </a:r>
            <a:r>
              <a:rPr lang="zh-CN" altLang="en-US" sz="2400" dirty="0"/>
              <a:t>个正整数由一或多个空格分隔。</a:t>
            </a:r>
          </a:p>
          <a:p>
            <a:pPr marL="342900" indent="-342900">
              <a:buFont typeface="Wingdings" panose="05000000000000000000" pitchFamily="2" charset="2"/>
              <a:buChar char="n"/>
            </a:pPr>
            <a:r>
              <a:rPr lang="zh-CN" altLang="en-US" sz="2400" dirty="0"/>
              <a:t>输出</a:t>
            </a:r>
          </a:p>
          <a:p>
            <a:pPr marL="800100" lvl="1" indent="-342900">
              <a:buFont typeface="Wingdings" panose="05000000000000000000" pitchFamily="2" charset="2"/>
              <a:buChar char="Ø"/>
            </a:pPr>
            <a:r>
              <a:rPr lang="zh-CN" altLang="en-US" sz="2400" dirty="0"/>
              <a:t>输出每个测试样例的最小加工时间，以分钟为单位，每行一个结果。</a:t>
            </a:r>
          </a:p>
        </p:txBody>
      </p:sp>
      <p:sp>
        <p:nvSpPr>
          <p:cNvPr id="36" name="矩形 35"/>
          <p:cNvSpPr>
            <a:spLocks noChangeArrowheads="1"/>
          </p:cNvSpPr>
          <p:nvPr/>
        </p:nvSpPr>
        <p:spPr bwMode="auto">
          <a:xfrm>
            <a:off x="3627737" y="748575"/>
            <a:ext cx="493652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4-8】Wooden Sticks</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7322523" y="1918986"/>
            <a:ext cx="3497614" cy="4524315"/>
          </a:xfrm>
          <a:prstGeom prst="rect">
            <a:avLst/>
          </a:prstGeom>
          <a:noFill/>
          <a:ln>
            <a:solidFill>
              <a:srgbClr val="C00000"/>
            </a:solidFill>
          </a:ln>
        </p:spPr>
        <p:txBody>
          <a:bodyPr wrap="square" rtlCol="0">
            <a:spAutoFit/>
          </a:bodyPr>
          <a:lstStyle/>
          <a:p>
            <a:r>
              <a:rPr lang="zh-CN" altLang="en-US" sz="2400" dirty="0"/>
              <a:t>样例输入：</a:t>
            </a:r>
          </a:p>
          <a:p>
            <a:r>
              <a:rPr lang="en-US" altLang="zh-CN" sz="2400" dirty="0"/>
              <a:t>3 </a:t>
            </a:r>
          </a:p>
          <a:p>
            <a:r>
              <a:rPr lang="en-US" altLang="zh-CN" sz="2400" dirty="0">
                <a:solidFill>
                  <a:srgbClr val="C00000"/>
                </a:solidFill>
              </a:rPr>
              <a:t>5</a:t>
            </a:r>
            <a:r>
              <a:rPr lang="en-US" altLang="zh-CN" sz="2400" dirty="0"/>
              <a:t> </a:t>
            </a:r>
          </a:p>
          <a:p>
            <a:r>
              <a:rPr lang="en-US" altLang="zh-CN" sz="2400" dirty="0"/>
              <a:t>4 9 5 2 2 1 3 5 1 4 </a:t>
            </a:r>
          </a:p>
          <a:p>
            <a:r>
              <a:rPr lang="en-US" altLang="zh-CN" sz="2400" dirty="0">
                <a:solidFill>
                  <a:srgbClr val="C00000"/>
                </a:solidFill>
              </a:rPr>
              <a:t>3</a:t>
            </a:r>
            <a:r>
              <a:rPr lang="en-US" altLang="zh-CN" sz="2400" dirty="0"/>
              <a:t> </a:t>
            </a:r>
          </a:p>
          <a:p>
            <a:r>
              <a:rPr lang="en-US" altLang="zh-CN" sz="2400" dirty="0"/>
              <a:t>2 2 1 1 2 2 </a:t>
            </a:r>
          </a:p>
          <a:p>
            <a:r>
              <a:rPr lang="en-US" altLang="zh-CN" sz="2400" dirty="0">
                <a:solidFill>
                  <a:srgbClr val="C00000"/>
                </a:solidFill>
              </a:rPr>
              <a:t>3</a:t>
            </a:r>
            <a:r>
              <a:rPr lang="en-US" altLang="zh-CN" sz="2400" dirty="0"/>
              <a:t> </a:t>
            </a:r>
          </a:p>
          <a:p>
            <a:r>
              <a:rPr lang="en-US" altLang="zh-CN" sz="2400" dirty="0"/>
              <a:t>1 3 2 2 3 1 </a:t>
            </a:r>
          </a:p>
          <a:p>
            <a:r>
              <a:rPr lang="zh-CN" altLang="en-US" sz="2400" dirty="0"/>
              <a:t>样例输出：</a:t>
            </a:r>
          </a:p>
          <a:p>
            <a:r>
              <a:rPr lang="en-US" altLang="zh-CN" sz="2400" dirty="0"/>
              <a:t>2</a:t>
            </a:r>
          </a:p>
          <a:p>
            <a:r>
              <a:rPr lang="en-US" altLang="zh-CN" sz="2400" dirty="0"/>
              <a:t>1</a:t>
            </a:r>
          </a:p>
          <a:p>
            <a:r>
              <a:rPr lang="en-US" altLang="zh-CN" sz="2400" dirty="0"/>
              <a:t>3</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6" grpId="0"/>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68855"/>
            <a:ext cx="10992466" cy="587381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997528" y="2242150"/>
            <a:ext cx="10274529" cy="1688411"/>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zh-CN" sz="2400" dirty="0">
                <a:solidFill>
                  <a:srgbClr val="C00000"/>
                </a:solidFill>
              </a:rPr>
              <a:t>算法分析：</a:t>
            </a:r>
          </a:p>
          <a:p>
            <a:pPr marL="800100" lvl="1" indent="-342900">
              <a:lnSpc>
                <a:spcPct val="150000"/>
              </a:lnSpc>
              <a:buFont typeface="Wingdings" panose="05000000000000000000" pitchFamily="2" charset="2"/>
              <a:buChar char="Ø"/>
            </a:pPr>
            <a:r>
              <a:rPr lang="zh-CN" altLang="en-US" sz="2400" dirty="0"/>
              <a:t>按长度从小到大排序；长度相同时，按重量从小到大排序；</a:t>
            </a:r>
            <a:endParaRPr lang="en-US" altLang="zh-CN" sz="2400" dirty="0"/>
          </a:p>
          <a:p>
            <a:pPr marL="800100" lvl="1" indent="-342900">
              <a:lnSpc>
                <a:spcPct val="150000"/>
              </a:lnSpc>
              <a:buFont typeface="Wingdings" panose="05000000000000000000" pitchFamily="2" charset="2"/>
              <a:buChar char="Ø"/>
            </a:pPr>
            <a:r>
              <a:rPr lang="zh-CN" altLang="en-US" sz="2400" dirty="0"/>
              <a:t>每次从最前面没选过的开始，计算有多少种递增子序列。</a:t>
            </a:r>
            <a:endParaRPr lang="en-US" altLang="zh-CN" sz="3200" dirty="0">
              <a:solidFill>
                <a:schemeClr val="accent6">
                  <a:lumMod val="50000"/>
                </a:schemeClr>
              </a:solidFill>
            </a:endParaRPr>
          </a:p>
        </p:txBody>
      </p:sp>
      <p:sp>
        <p:nvSpPr>
          <p:cNvPr id="36" name="矩形 35"/>
          <p:cNvSpPr>
            <a:spLocks noChangeArrowheads="1"/>
          </p:cNvSpPr>
          <p:nvPr/>
        </p:nvSpPr>
        <p:spPr bwMode="auto">
          <a:xfrm>
            <a:off x="3627737" y="748575"/>
            <a:ext cx="493652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4-8】Wooden Sticks</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down)">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down)">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78" y="668855"/>
            <a:ext cx="10992466" cy="5873809"/>
            <a:chOff x="4266663" y="858985"/>
            <a:chExt cx="2321169" cy="5406042"/>
          </a:xfrm>
        </p:grpSpPr>
        <p:sp>
          <p:nvSpPr>
            <p:cNvPr id="20" name="矩形 19"/>
            <p:cNvSpPr/>
            <p:nvPr/>
          </p:nvSpPr>
          <p:spPr>
            <a:xfrm>
              <a:off x="4266663" y="1617297"/>
              <a:ext cx="2321169" cy="4647730"/>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76305" y="1502667"/>
            <a:ext cx="2815039" cy="4801314"/>
          </a:xfrm>
          <a:prstGeom prst="rect">
            <a:avLst/>
          </a:prstGeom>
          <a:noFill/>
          <a:ln>
            <a:solidFill>
              <a:srgbClr val="C00000"/>
            </a:solidFill>
          </a:ln>
        </p:spPr>
        <p:txBody>
          <a:bodyPr wrap="square" rtlCol="0">
            <a:spAutoFit/>
          </a:bodyPr>
          <a:lstStyle/>
          <a:p>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struct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node</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int l, w, flag;</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}a[5005];</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void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init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for(int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&lt;5005;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].l=0;</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].w=0;</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].flag=1;</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bool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cmp</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(node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x,node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y)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y.l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return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x.w</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y.w</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else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return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y.l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 name="文本框 7"/>
          <p:cNvSpPr txBox="1"/>
          <p:nvPr/>
        </p:nvSpPr>
        <p:spPr>
          <a:xfrm>
            <a:off x="3627735" y="1492781"/>
            <a:ext cx="3388205" cy="3416320"/>
          </a:xfrm>
          <a:prstGeom prst="rect">
            <a:avLst/>
          </a:prstGeom>
          <a:noFill/>
          <a:ln>
            <a:solidFill>
              <a:srgbClr val="C00000"/>
            </a:solidFill>
          </a:ln>
        </p:spPr>
        <p:txBody>
          <a:bodyPr wrap="square" rtlCol="0">
            <a:spAutoFit/>
          </a:bodyPr>
          <a:lstStyle/>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t;</a:t>
            </a:r>
          </a:p>
          <a:p>
            <a:r>
              <a:rPr lang="en-US" altLang="zh-CN" dirty="0"/>
              <a:t>    </a:t>
            </a:r>
            <a:r>
              <a:rPr lang="en-US" altLang="zh-CN" dirty="0" err="1"/>
              <a:t>cin</a:t>
            </a:r>
            <a:r>
              <a:rPr lang="en-US" altLang="zh-CN" dirty="0"/>
              <a:t> &gt;&gt; t;</a:t>
            </a:r>
          </a:p>
          <a:p>
            <a:r>
              <a:rPr lang="en-US" altLang="zh-CN" dirty="0"/>
              <a:t>    while(t--)  </a:t>
            </a:r>
            <a:r>
              <a:rPr lang="en-US" altLang="zh-CN" dirty="0">
                <a:solidFill>
                  <a:srgbClr val="C00000"/>
                </a:solidFill>
              </a:rPr>
              <a:t>{</a:t>
            </a:r>
          </a:p>
          <a:p>
            <a:r>
              <a:rPr lang="en-US" altLang="zh-CN" dirty="0"/>
              <a:t>            </a:t>
            </a:r>
            <a:r>
              <a:rPr lang="en-US" altLang="zh-CN" dirty="0" err="1"/>
              <a:t>init</a:t>
            </a:r>
            <a:r>
              <a:rPr lang="en-US" altLang="zh-CN" dirty="0"/>
              <a:t>();</a:t>
            </a:r>
          </a:p>
          <a:p>
            <a:r>
              <a:rPr lang="en-US" altLang="zh-CN" dirty="0"/>
              <a:t>            </a:t>
            </a:r>
            <a:r>
              <a:rPr lang="en-US" altLang="zh-CN" dirty="0" err="1"/>
              <a:t>int</a:t>
            </a:r>
            <a:r>
              <a:rPr lang="en-US" altLang="zh-CN" dirty="0"/>
              <a:t> n;</a:t>
            </a:r>
          </a:p>
          <a:p>
            <a:r>
              <a:rPr lang="en-US" altLang="zh-CN" dirty="0"/>
              <a:t>            </a:t>
            </a:r>
            <a:r>
              <a:rPr lang="en-US" altLang="zh-CN" dirty="0" err="1"/>
              <a:t>cin</a:t>
            </a:r>
            <a:r>
              <a:rPr lang="en-US" altLang="zh-CN" dirty="0"/>
              <a:t> &gt;&gt; n;</a:t>
            </a:r>
          </a:p>
          <a:p>
            <a:r>
              <a:rPr lang="en-US" altLang="zh-CN" dirty="0"/>
              <a:t>            for(</a:t>
            </a:r>
            <a:r>
              <a:rPr lang="en-US" altLang="zh-CN" dirty="0" err="1"/>
              <a:t>int</a:t>
            </a:r>
            <a:r>
              <a:rPr lang="en-US" altLang="zh-CN" dirty="0"/>
              <a:t> </a:t>
            </a:r>
            <a:r>
              <a:rPr lang="en-US" altLang="zh-CN" dirty="0" err="1"/>
              <a:t>i</a:t>
            </a:r>
            <a:r>
              <a:rPr lang="en-US" altLang="zh-CN" dirty="0"/>
              <a:t>=0;i&lt;</a:t>
            </a:r>
            <a:r>
              <a:rPr lang="en-US" altLang="zh-CN" dirty="0" err="1"/>
              <a:t>n;i</a:t>
            </a:r>
            <a:r>
              <a:rPr lang="en-US" altLang="zh-CN" dirty="0"/>
              <a:t>++)</a:t>
            </a:r>
          </a:p>
          <a:p>
            <a:r>
              <a:rPr lang="en-US" altLang="zh-CN" dirty="0"/>
              <a:t> 	   </a:t>
            </a:r>
            <a:r>
              <a:rPr lang="en-US" altLang="zh-CN" dirty="0" err="1"/>
              <a:t>cin</a:t>
            </a:r>
            <a:r>
              <a:rPr lang="en-US" altLang="zh-CN" dirty="0"/>
              <a:t> &gt;&gt; a[</a:t>
            </a:r>
            <a:r>
              <a:rPr lang="en-US" altLang="zh-CN" dirty="0" err="1"/>
              <a:t>i</a:t>
            </a:r>
            <a:r>
              <a:rPr lang="en-US" altLang="zh-CN" dirty="0"/>
              <a:t>].l &gt;&gt; a[</a:t>
            </a:r>
            <a:r>
              <a:rPr lang="en-US" altLang="zh-CN" dirty="0" err="1"/>
              <a:t>i</a:t>
            </a:r>
            <a:r>
              <a:rPr lang="en-US" altLang="zh-CN" dirty="0"/>
              <a:t>].w;</a:t>
            </a:r>
          </a:p>
          <a:p>
            <a:r>
              <a:rPr lang="en-US" altLang="zh-CN" dirty="0"/>
              <a:t>            sort(a, </a:t>
            </a:r>
            <a:r>
              <a:rPr lang="en-US" altLang="zh-CN" dirty="0" err="1"/>
              <a:t>a+n</a:t>
            </a:r>
            <a:r>
              <a:rPr lang="en-US" altLang="zh-CN" dirty="0"/>
              <a:t>, </a:t>
            </a:r>
            <a:r>
              <a:rPr lang="en-US" altLang="zh-CN" dirty="0" err="1"/>
              <a:t>cmp</a:t>
            </a:r>
            <a:r>
              <a:rPr lang="en-US" altLang="zh-CN" dirty="0"/>
              <a:t>);</a:t>
            </a:r>
          </a:p>
          <a:p>
            <a:r>
              <a:rPr lang="en-US" altLang="zh-CN" dirty="0"/>
              <a:t>           int </a:t>
            </a:r>
            <a:r>
              <a:rPr lang="en-US" altLang="zh-CN" dirty="0" err="1"/>
              <a:t>ans</a:t>
            </a:r>
            <a:r>
              <a:rPr lang="en-US" altLang="zh-CN" dirty="0"/>
              <a:t>=0, j=0;</a:t>
            </a:r>
          </a:p>
        </p:txBody>
      </p:sp>
      <p:sp>
        <p:nvSpPr>
          <p:cNvPr id="36" name="矩形 35"/>
          <p:cNvSpPr>
            <a:spLocks noChangeArrowheads="1"/>
          </p:cNvSpPr>
          <p:nvPr/>
        </p:nvSpPr>
        <p:spPr bwMode="auto">
          <a:xfrm>
            <a:off x="3627737" y="748575"/>
            <a:ext cx="493652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4-8】Wooden Sticks</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nvSpPr>
        <p:spPr>
          <a:xfrm>
            <a:off x="7152331" y="1492781"/>
            <a:ext cx="4302607" cy="5078313"/>
          </a:xfrm>
          <a:prstGeom prst="rect">
            <a:avLst/>
          </a:prstGeom>
          <a:ln>
            <a:solidFill>
              <a:srgbClr val="C00000"/>
            </a:solidFill>
          </a:ln>
        </p:spPr>
        <p:txBody>
          <a:bodyPr wrap="square">
            <a:spAutoFit/>
          </a:bodyPr>
          <a:lstStyle/>
          <a:p>
            <a:r>
              <a:rPr lang="en-US" altLang="zh-CN" dirty="0"/>
              <a:t>while(j&lt;n)</a:t>
            </a:r>
            <a:r>
              <a:rPr lang="zh-CN" altLang="en-US" dirty="0">
                <a:solidFill>
                  <a:schemeClr val="accent6">
                    <a:lumMod val="75000"/>
                  </a:schemeClr>
                </a:solidFill>
              </a:rPr>
              <a:t> </a:t>
            </a:r>
            <a:r>
              <a:rPr lang="en-US" altLang="zh-CN" dirty="0">
                <a:solidFill>
                  <a:schemeClr val="accent6">
                    <a:lumMod val="75000"/>
                  </a:schemeClr>
                </a:solidFill>
              </a:rPr>
              <a:t>{  </a:t>
            </a:r>
            <a:r>
              <a:rPr lang="en-US" altLang="zh-CN" dirty="0"/>
              <a:t>//</a:t>
            </a:r>
            <a:r>
              <a:rPr lang="zh-CN" altLang="en-US" dirty="0"/>
              <a:t>判断有没有全部选完</a:t>
            </a:r>
            <a:endParaRPr lang="en-US" altLang="zh-CN" dirty="0"/>
          </a:p>
          <a:p>
            <a:r>
              <a:rPr lang="en-US" altLang="zh-CN" dirty="0"/>
              <a:t>     </a:t>
            </a:r>
            <a:r>
              <a:rPr lang="en-US" altLang="zh-CN" dirty="0" err="1"/>
              <a:t>ans</a:t>
            </a:r>
            <a:r>
              <a:rPr lang="en-US" altLang="zh-CN" dirty="0"/>
              <a:t>++;</a:t>
            </a:r>
          </a:p>
          <a:p>
            <a:r>
              <a:rPr lang="en-US" altLang="zh-CN" dirty="0"/>
              <a:t>     </a:t>
            </a:r>
            <a:r>
              <a:rPr lang="en-US" altLang="zh-CN" dirty="0" err="1"/>
              <a:t>int</a:t>
            </a:r>
            <a:r>
              <a:rPr lang="en-US" altLang="zh-CN" dirty="0"/>
              <a:t> </a:t>
            </a:r>
            <a:r>
              <a:rPr lang="en-US" altLang="zh-CN" dirty="0" err="1"/>
              <a:t>tempx</a:t>
            </a:r>
            <a:r>
              <a:rPr lang="en-US" altLang="zh-CN" dirty="0"/>
              <a:t>=0,tempy=0;</a:t>
            </a:r>
          </a:p>
          <a:p>
            <a:r>
              <a:rPr lang="en-US" altLang="zh-CN" dirty="0"/>
              <a:t>     for(int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 </a:t>
            </a:r>
            <a:r>
              <a:rPr lang="en-US" altLang="zh-CN" dirty="0">
                <a:solidFill>
                  <a:schemeClr val="accent2">
                    <a:lumMod val="60000"/>
                    <a:lumOff val="40000"/>
                  </a:schemeClr>
                </a:solidFill>
              </a:rPr>
              <a:t> {</a:t>
            </a:r>
          </a:p>
          <a:p>
            <a:r>
              <a:rPr lang="en-US" altLang="zh-CN" dirty="0"/>
              <a:t>       //flag==1</a:t>
            </a:r>
            <a:r>
              <a:rPr lang="zh-CN" altLang="en-US" dirty="0"/>
              <a:t>表示没有被选过      </a:t>
            </a:r>
            <a:endParaRPr lang="en-US" altLang="zh-CN" dirty="0"/>
          </a:p>
          <a:p>
            <a:r>
              <a:rPr lang="en-US" altLang="zh-CN" dirty="0"/>
              <a:t>        if( a[</a:t>
            </a:r>
            <a:r>
              <a:rPr lang="en-US" altLang="zh-CN" dirty="0" err="1"/>
              <a:t>i</a:t>
            </a:r>
            <a:r>
              <a:rPr lang="en-US" altLang="zh-CN" dirty="0"/>
              <a:t>].l &gt;= </a:t>
            </a:r>
            <a:r>
              <a:rPr lang="en-US" altLang="zh-CN" dirty="0" err="1"/>
              <a:t>tempx</a:t>
            </a:r>
            <a:r>
              <a:rPr lang="en-US" altLang="zh-CN" dirty="0"/>
              <a:t> &amp;&amp;</a:t>
            </a:r>
          </a:p>
          <a:p>
            <a:r>
              <a:rPr lang="en-US" altLang="zh-CN" dirty="0"/>
              <a:t>            a[</a:t>
            </a:r>
            <a:r>
              <a:rPr lang="en-US" altLang="zh-CN" dirty="0" err="1"/>
              <a:t>i</a:t>
            </a:r>
            <a:r>
              <a:rPr lang="en-US" altLang="zh-CN" dirty="0"/>
              <a:t>].w &gt;= </a:t>
            </a:r>
            <a:r>
              <a:rPr lang="en-US" altLang="zh-CN" dirty="0" err="1"/>
              <a:t>tempy</a:t>
            </a:r>
            <a:r>
              <a:rPr lang="en-US" altLang="zh-CN" dirty="0"/>
              <a:t> &amp;&amp;  a[</a:t>
            </a:r>
            <a:r>
              <a:rPr lang="en-US" altLang="zh-CN" dirty="0" err="1"/>
              <a:t>i</a:t>
            </a:r>
            <a:r>
              <a:rPr lang="en-US" altLang="zh-CN" dirty="0"/>
              <a:t>].flag)</a:t>
            </a:r>
            <a:r>
              <a:rPr lang="zh-CN" altLang="en-US" dirty="0"/>
              <a:t> </a:t>
            </a:r>
            <a:r>
              <a:rPr lang="en-US" altLang="zh-CN" dirty="0"/>
              <a:t>{</a:t>
            </a:r>
          </a:p>
          <a:p>
            <a:r>
              <a:rPr lang="en-US" altLang="zh-CN" dirty="0"/>
              <a:t>                  a[</a:t>
            </a:r>
            <a:r>
              <a:rPr lang="en-US" altLang="zh-CN" dirty="0" err="1"/>
              <a:t>i</a:t>
            </a:r>
            <a:r>
              <a:rPr lang="en-US" altLang="zh-CN" dirty="0"/>
              <a:t>].flag=0;  //</a:t>
            </a:r>
            <a:r>
              <a:rPr lang="zh-CN" altLang="en-US" dirty="0"/>
              <a:t>置为已选过</a:t>
            </a:r>
            <a:endParaRPr lang="en-US" altLang="zh-CN" dirty="0"/>
          </a:p>
          <a:p>
            <a:r>
              <a:rPr lang="en-US" altLang="zh-CN" dirty="0"/>
              <a:t>       </a:t>
            </a:r>
            <a:r>
              <a:rPr lang="zh-CN" altLang="en-US" dirty="0"/>
              <a:t>           </a:t>
            </a:r>
            <a:r>
              <a:rPr lang="en-US" altLang="zh-CN" dirty="0" err="1"/>
              <a:t>j++</a:t>
            </a:r>
            <a:r>
              <a:rPr lang="en-US" altLang="zh-CN" dirty="0"/>
              <a:t>;</a:t>
            </a:r>
          </a:p>
          <a:p>
            <a:r>
              <a:rPr lang="en-US" altLang="zh-CN" dirty="0"/>
              <a:t>                  </a:t>
            </a:r>
            <a:r>
              <a:rPr lang="en-US" altLang="zh-CN" dirty="0" err="1"/>
              <a:t>tempx</a:t>
            </a:r>
            <a:r>
              <a:rPr lang="en-US" altLang="zh-CN" dirty="0"/>
              <a:t>=a[</a:t>
            </a:r>
            <a:r>
              <a:rPr lang="en-US" altLang="zh-CN" dirty="0" err="1"/>
              <a:t>i</a:t>
            </a:r>
            <a:r>
              <a:rPr lang="en-US" altLang="zh-CN" dirty="0"/>
              <a:t>].l;</a:t>
            </a:r>
          </a:p>
          <a:p>
            <a:r>
              <a:rPr lang="en-US" altLang="zh-CN" dirty="0"/>
              <a:t>                  </a:t>
            </a:r>
            <a:r>
              <a:rPr lang="en-US" altLang="zh-CN" dirty="0" err="1"/>
              <a:t>tempy</a:t>
            </a:r>
            <a:r>
              <a:rPr lang="en-US" altLang="zh-CN" dirty="0"/>
              <a:t>=a[</a:t>
            </a:r>
            <a:r>
              <a:rPr lang="en-US" altLang="zh-CN" dirty="0" err="1"/>
              <a:t>i</a:t>
            </a:r>
            <a:r>
              <a:rPr lang="en-US" altLang="zh-CN" dirty="0"/>
              <a:t>].w;</a:t>
            </a:r>
          </a:p>
          <a:p>
            <a:r>
              <a:rPr lang="en-US" altLang="zh-CN" dirty="0"/>
              <a:t>           }</a:t>
            </a:r>
          </a:p>
          <a:p>
            <a:r>
              <a:rPr lang="en-US" altLang="zh-CN" dirty="0"/>
              <a:t>     </a:t>
            </a:r>
            <a:r>
              <a:rPr lang="en-US" altLang="zh-CN" dirty="0">
                <a:solidFill>
                  <a:schemeClr val="accent2">
                    <a:lumMod val="60000"/>
                    <a:lumOff val="40000"/>
                  </a:schemeClr>
                </a:solidFill>
              </a:rPr>
              <a:t> }</a:t>
            </a:r>
          </a:p>
          <a:p>
            <a:r>
              <a:rPr lang="en-US" altLang="zh-CN" dirty="0">
                <a:solidFill>
                  <a:schemeClr val="accent6">
                    <a:lumMod val="75000"/>
                  </a:schemeClr>
                </a:solidFill>
              </a:rPr>
              <a:t>}</a:t>
            </a:r>
          </a:p>
          <a:p>
            <a:r>
              <a:rPr lang="en-US" altLang="zh-CN" dirty="0"/>
              <a:t>    </a:t>
            </a:r>
            <a:r>
              <a:rPr lang="en-US" altLang="zh-CN" dirty="0" err="1"/>
              <a:t>cout</a:t>
            </a:r>
            <a:r>
              <a:rPr lang="en-US" altLang="zh-CN" dirty="0"/>
              <a:t> &lt;&lt; </a:t>
            </a:r>
            <a:r>
              <a:rPr lang="en-US" altLang="zh-CN" dirty="0" err="1"/>
              <a:t>ans</a:t>
            </a:r>
            <a:r>
              <a:rPr lang="en-US" altLang="zh-CN" dirty="0"/>
              <a:t> &lt;&lt; </a:t>
            </a:r>
            <a:r>
              <a:rPr lang="en-US" altLang="zh-CN" dirty="0" err="1"/>
              <a:t>endl</a:t>
            </a:r>
            <a:r>
              <a:rPr lang="en-US" altLang="zh-CN" dirty="0"/>
              <a:t>;</a:t>
            </a:r>
          </a:p>
          <a:p>
            <a:r>
              <a:rPr lang="en-US" altLang="zh-CN" dirty="0">
                <a:solidFill>
                  <a:srgbClr val="C00000"/>
                </a:solidFill>
              </a:rPr>
              <a:t>}</a:t>
            </a:r>
            <a:endParaRPr lang="en-US" altLang="zh-CN" dirty="0"/>
          </a:p>
          <a:p>
            <a:r>
              <a:rPr lang="en-US" altLang="zh-CN" dirty="0"/>
              <a:t>    return 0;</a:t>
            </a:r>
          </a:p>
          <a:p>
            <a:r>
              <a:rPr lang="en-US" altLang="zh-CN" dirty="0"/>
              <a:t>}</a:t>
            </a:r>
          </a:p>
        </p:txBody>
      </p:sp>
      <p:sp>
        <p:nvSpPr>
          <p:cNvPr id="11" name="文本框 10">
            <a:extLst>
              <a:ext uri="{FF2B5EF4-FFF2-40B4-BE49-F238E27FC236}">
                <a16:creationId xmlns:a16="http://schemas.microsoft.com/office/drawing/2014/main" id="{64249D04-F5BC-4EBE-82A9-712A684F478F}"/>
              </a:ext>
            </a:extLst>
          </p:cNvPr>
          <p:cNvSpPr txBox="1"/>
          <p:nvPr/>
        </p:nvSpPr>
        <p:spPr>
          <a:xfrm>
            <a:off x="3627735" y="5180554"/>
            <a:ext cx="3388205" cy="646331"/>
          </a:xfrm>
          <a:prstGeom prst="rect">
            <a:avLst/>
          </a:prstGeom>
          <a:noFill/>
          <a:ln>
            <a:solidFill>
              <a:srgbClr val="C00000"/>
            </a:solidFill>
          </a:ln>
        </p:spPr>
        <p:txBody>
          <a:bodyPr wrap="square">
            <a:spAutoFit/>
          </a:bodyPr>
          <a:lstStyle/>
          <a:p>
            <a:r>
              <a:rPr lang="zh-CN" altLang="en-US" sz="1800" dirty="0"/>
              <a:t>实例：</a:t>
            </a:r>
            <a:r>
              <a:rPr lang="en-US" altLang="zh-CN" sz="1800" dirty="0">
                <a:solidFill>
                  <a:srgbClr val="C00000"/>
                </a:solidFill>
              </a:rPr>
              <a:t>(1</a:t>
            </a:r>
            <a:r>
              <a:rPr lang="zh-CN" altLang="en-US" sz="1800" dirty="0">
                <a:solidFill>
                  <a:srgbClr val="C00000"/>
                </a:solidFill>
              </a:rPr>
              <a:t>，</a:t>
            </a:r>
            <a:r>
              <a:rPr lang="en-US" altLang="zh-CN" sz="1800" dirty="0">
                <a:solidFill>
                  <a:srgbClr val="C00000"/>
                </a:solidFill>
              </a:rPr>
              <a:t>4)</a:t>
            </a:r>
            <a:r>
              <a:rPr lang="zh-CN" altLang="en-US" sz="1800" dirty="0">
                <a:solidFill>
                  <a:srgbClr val="C00000"/>
                </a:solidFill>
              </a:rPr>
              <a:t>，</a:t>
            </a:r>
            <a:r>
              <a:rPr lang="en-US" altLang="zh-CN" sz="1800" dirty="0">
                <a:solidFill>
                  <a:srgbClr val="C00000"/>
                </a:solidFill>
              </a:rPr>
              <a:t>(3</a:t>
            </a:r>
            <a:r>
              <a:rPr lang="zh-CN" altLang="en-US" sz="1800" dirty="0">
                <a:solidFill>
                  <a:srgbClr val="C00000"/>
                </a:solidFill>
              </a:rPr>
              <a:t>，</a:t>
            </a:r>
            <a:r>
              <a:rPr lang="en-US" altLang="zh-CN" sz="1800" dirty="0">
                <a:solidFill>
                  <a:srgbClr val="C00000"/>
                </a:solidFill>
              </a:rPr>
              <a:t>5)</a:t>
            </a:r>
            <a:r>
              <a:rPr lang="zh-CN" altLang="en-US" sz="1800" dirty="0">
                <a:solidFill>
                  <a:srgbClr val="C00000"/>
                </a:solidFill>
              </a:rPr>
              <a:t>，</a:t>
            </a:r>
            <a:r>
              <a:rPr lang="en-US" altLang="zh-CN" sz="1800" dirty="0">
                <a:solidFill>
                  <a:srgbClr val="C00000"/>
                </a:solidFill>
              </a:rPr>
              <a:t>(4</a:t>
            </a:r>
            <a:r>
              <a:rPr lang="zh-CN" altLang="en-US" sz="1800" dirty="0">
                <a:solidFill>
                  <a:srgbClr val="C00000"/>
                </a:solidFill>
              </a:rPr>
              <a:t>，</a:t>
            </a:r>
            <a:r>
              <a:rPr lang="en-US" altLang="zh-CN" sz="1800" dirty="0">
                <a:solidFill>
                  <a:srgbClr val="C00000"/>
                </a:solidFill>
              </a:rPr>
              <a:t>9)</a:t>
            </a:r>
            <a:r>
              <a:rPr lang="zh-CN" altLang="en-US" dirty="0">
                <a:solidFill>
                  <a:srgbClr val="C00000"/>
                </a:solidFill>
              </a:rPr>
              <a:t> </a:t>
            </a:r>
            <a:r>
              <a:rPr lang="en-US" altLang="zh-CN" sz="1800" dirty="0">
                <a:solidFill>
                  <a:srgbClr val="FF0000"/>
                </a:solidFill>
              </a:rPr>
              <a:t>(2</a:t>
            </a:r>
            <a:r>
              <a:rPr lang="zh-CN" altLang="en-US" sz="1800" dirty="0">
                <a:solidFill>
                  <a:srgbClr val="FF0000"/>
                </a:solidFill>
              </a:rPr>
              <a:t>，</a:t>
            </a:r>
            <a:r>
              <a:rPr lang="en-US" altLang="zh-CN" sz="1800" dirty="0">
                <a:solidFill>
                  <a:srgbClr val="FF0000"/>
                </a:solidFill>
              </a:rPr>
              <a:t>1)</a:t>
            </a:r>
            <a:r>
              <a:rPr lang="zh-CN" altLang="en-US" sz="1800" dirty="0">
                <a:solidFill>
                  <a:srgbClr val="FF0000"/>
                </a:solidFill>
              </a:rPr>
              <a:t>，</a:t>
            </a:r>
            <a:r>
              <a:rPr lang="en-US" altLang="zh-CN" sz="1800" dirty="0">
                <a:solidFill>
                  <a:srgbClr val="FF0000"/>
                </a:solidFill>
              </a:rPr>
              <a:t>(5</a:t>
            </a:r>
            <a:r>
              <a:rPr lang="zh-CN" altLang="en-US" sz="1800" dirty="0">
                <a:solidFill>
                  <a:srgbClr val="FF0000"/>
                </a:solidFill>
              </a:rPr>
              <a:t>，</a:t>
            </a:r>
            <a:r>
              <a:rPr lang="en-US" altLang="zh-CN" sz="1800" dirty="0">
                <a:solidFill>
                  <a:srgbClr val="FF0000"/>
                </a:solidFill>
              </a:rPr>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8" grpId="0" animBg="1"/>
      <p:bldP spid="36"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5" y="589136"/>
            <a:ext cx="10992464" cy="5909988"/>
            <a:chOff x="4262512" y="785615"/>
            <a:chExt cx="2321170" cy="5439338"/>
          </a:xfrm>
        </p:grpSpPr>
        <p:sp>
          <p:nvSpPr>
            <p:cNvPr id="20" name="矩形 19"/>
            <p:cNvSpPr/>
            <p:nvPr/>
          </p:nvSpPr>
          <p:spPr>
            <a:xfrm>
              <a:off x="4262512"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a:spLocks noChangeArrowheads="1"/>
          </p:cNvSpPr>
          <p:nvPr/>
        </p:nvSpPr>
        <p:spPr bwMode="auto">
          <a:xfrm>
            <a:off x="4772569" y="705031"/>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再谈付款问题</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8" name="Rectangle 2"/>
          <p:cNvSpPr txBox="1"/>
          <p:nvPr/>
        </p:nvSpPr>
        <p:spPr>
          <a:xfrm>
            <a:off x="994189" y="1962149"/>
            <a:ext cx="5641742" cy="2387781"/>
          </a:xfrm>
          <a:prstGeom prst="rect">
            <a:avLst/>
          </a:prstGeom>
          <a:ln>
            <a:solidFill>
              <a:srgbClr val="C00000"/>
            </a:solidFill>
          </a:ln>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t>     再次考察付款问题，当货币系统仅提供</a:t>
            </a:r>
            <a:r>
              <a:rPr lang="en-US" altLang="zh-CN" sz="2000" dirty="0"/>
              <a:t>4</a:t>
            </a:r>
            <a:r>
              <a:rPr lang="zh-CN" altLang="en-US" sz="2000" dirty="0"/>
              <a:t>分、</a:t>
            </a:r>
            <a:r>
              <a:rPr lang="en-US" altLang="zh-CN" sz="2000" dirty="0"/>
              <a:t>3</a:t>
            </a:r>
            <a:r>
              <a:rPr lang="zh-CN" altLang="en-US" sz="2000" dirty="0"/>
              <a:t>分、</a:t>
            </a:r>
            <a:r>
              <a:rPr lang="en-US" altLang="zh-CN" sz="2000" dirty="0"/>
              <a:t>1</a:t>
            </a:r>
            <a:r>
              <a:rPr lang="zh-CN" altLang="en-US" sz="2000" dirty="0"/>
              <a:t>分纸币时，要找给顾客</a:t>
            </a:r>
            <a:r>
              <a:rPr lang="en-US" altLang="zh-CN" sz="2000" dirty="0"/>
              <a:t>6</a:t>
            </a:r>
            <a:r>
              <a:rPr lang="zh-CN" altLang="en-US" sz="2000" dirty="0"/>
              <a:t>分钱，要求所拿出的纸币张数是最少的。</a:t>
            </a:r>
          </a:p>
          <a:p>
            <a:pPr lvl="1">
              <a:buFont typeface="Wingdings" panose="05000000000000000000" pitchFamily="2" charset="2"/>
              <a:buChar char="Ø"/>
            </a:pPr>
            <a:r>
              <a:rPr lang="zh-CN" altLang="en-US" sz="2000" dirty="0"/>
              <a:t>采用贪心算法的结果：</a:t>
            </a:r>
            <a:endParaRPr lang="en-US" altLang="zh-CN" sz="2000" dirty="0"/>
          </a:p>
          <a:p>
            <a:pPr marL="457200" lvl="1" indent="0">
              <a:buFont typeface="Arial" panose="020B0604020202020204" pitchFamily="34" charset="0"/>
              <a:buNone/>
            </a:pPr>
            <a:r>
              <a:rPr lang="en-US" altLang="zh-CN" sz="2000" dirty="0"/>
              <a:t>	 6 = 1</a:t>
            </a:r>
            <a:r>
              <a:rPr lang="zh-CN" altLang="en-US" sz="2000" dirty="0"/>
              <a:t>张</a:t>
            </a:r>
            <a:r>
              <a:rPr lang="en-US" altLang="zh-CN" sz="2000" dirty="0"/>
              <a:t>4</a:t>
            </a:r>
            <a:r>
              <a:rPr lang="zh-CN" altLang="en-US" sz="2000" dirty="0"/>
              <a:t>分 </a:t>
            </a:r>
            <a:r>
              <a:rPr lang="en-US" altLang="zh-CN" sz="2000" dirty="0"/>
              <a:t>+ 2</a:t>
            </a:r>
            <a:r>
              <a:rPr lang="zh-CN" altLang="en-US" sz="2000" dirty="0"/>
              <a:t>张</a:t>
            </a:r>
            <a:r>
              <a:rPr lang="en-US" altLang="zh-CN" sz="2000" dirty="0"/>
              <a:t>1</a:t>
            </a:r>
            <a:r>
              <a:rPr lang="zh-CN" altLang="en-US" sz="2000" dirty="0"/>
              <a:t>分</a:t>
            </a:r>
            <a:endParaRPr lang="en-US" altLang="zh-CN" sz="2000" dirty="0"/>
          </a:p>
          <a:p>
            <a:pPr lvl="1">
              <a:buFont typeface="Wingdings" panose="05000000000000000000" pitchFamily="2" charset="2"/>
              <a:buChar char="Ø"/>
            </a:pPr>
            <a:r>
              <a:rPr lang="zh-CN" altLang="en-US" sz="2000" dirty="0"/>
              <a:t>采用动态规划算法的结果</a:t>
            </a:r>
            <a:endParaRPr lang="en-US" altLang="zh-CN" sz="2000" dirty="0"/>
          </a:p>
          <a:p>
            <a:pPr marL="457200" lvl="1" indent="0">
              <a:buFont typeface="Arial" panose="020B0604020202020204" pitchFamily="34" charset="0"/>
              <a:buNone/>
            </a:pPr>
            <a:r>
              <a:rPr lang="en-US" altLang="zh-CN" sz="2000" dirty="0"/>
              <a:t>        2</a:t>
            </a:r>
            <a:r>
              <a:rPr lang="zh-CN" altLang="en-US" sz="2000" dirty="0"/>
              <a:t>张</a:t>
            </a:r>
            <a:r>
              <a:rPr lang="en-US" altLang="zh-CN" sz="2000" dirty="0"/>
              <a:t>3</a:t>
            </a:r>
            <a:r>
              <a:rPr lang="zh-CN" altLang="en-US" sz="2000" dirty="0"/>
              <a:t>分</a:t>
            </a:r>
          </a:p>
          <a:p>
            <a:pPr lvl="1"/>
            <a:endParaRPr lang="en-US" altLang="zh-CN" sz="2000" dirty="0"/>
          </a:p>
        </p:txBody>
      </p:sp>
      <p:graphicFrame>
        <p:nvGraphicFramePr>
          <p:cNvPr id="9" name="Group 4"/>
          <p:cNvGraphicFramePr>
            <a:graphicFrameLocks noGrp="1"/>
          </p:cNvGraphicFramePr>
          <p:nvPr/>
        </p:nvGraphicFramePr>
        <p:xfrm>
          <a:off x="6823340" y="1962150"/>
          <a:ext cx="4248471" cy="3019354"/>
        </p:xfrm>
        <a:graphic>
          <a:graphicData uri="http://schemas.openxmlformats.org/drawingml/2006/table">
            <a:tbl>
              <a:tblPr/>
              <a:tblGrid>
                <a:gridCol w="531828">
                  <a:extLst>
                    <a:ext uri="{9D8B030D-6E8A-4147-A177-3AD203B41FA5}">
                      <a16:colId xmlns:a16="http://schemas.microsoft.com/office/drawing/2014/main" val="20000"/>
                    </a:ext>
                  </a:extLst>
                </a:gridCol>
                <a:gridCol w="529777">
                  <a:extLst>
                    <a:ext uri="{9D8B030D-6E8A-4147-A177-3AD203B41FA5}">
                      <a16:colId xmlns:a16="http://schemas.microsoft.com/office/drawing/2014/main" val="20001"/>
                    </a:ext>
                  </a:extLst>
                </a:gridCol>
                <a:gridCol w="531828">
                  <a:extLst>
                    <a:ext uri="{9D8B030D-6E8A-4147-A177-3AD203B41FA5}">
                      <a16:colId xmlns:a16="http://schemas.microsoft.com/office/drawing/2014/main" val="20002"/>
                    </a:ext>
                  </a:extLst>
                </a:gridCol>
                <a:gridCol w="531828">
                  <a:extLst>
                    <a:ext uri="{9D8B030D-6E8A-4147-A177-3AD203B41FA5}">
                      <a16:colId xmlns:a16="http://schemas.microsoft.com/office/drawing/2014/main" val="20003"/>
                    </a:ext>
                  </a:extLst>
                </a:gridCol>
                <a:gridCol w="529777">
                  <a:extLst>
                    <a:ext uri="{9D8B030D-6E8A-4147-A177-3AD203B41FA5}">
                      <a16:colId xmlns:a16="http://schemas.microsoft.com/office/drawing/2014/main" val="20004"/>
                    </a:ext>
                  </a:extLst>
                </a:gridCol>
                <a:gridCol w="531828">
                  <a:extLst>
                    <a:ext uri="{9D8B030D-6E8A-4147-A177-3AD203B41FA5}">
                      <a16:colId xmlns:a16="http://schemas.microsoft.com/office/drawing/2014/main" val="20005"/>
                    </a:ext>
                  </a:extLst>
                </a:gridCol>
                <a:gridCol w="531828">
                  <a:extLst>
                    <a:ext uri="{9D8B030D-6E8A-4147-A177-3AD203B41FA5}">
                      <a16:colId xmlns:a16="http://schemas.microsoft.com/office/drawing/2014/main" val="20006"/>
                    </a:ext>
                  </a:extLst>
                </a:gridCol>
                <a:gridCol w="529777">
                  <a:extLst>
                    <a:ext uri="{9D8B030D-6E8A-4147-A177-3AD203B41FA5}">
                      <a16:colId xmlns:a16="http://schemas.microsoft.com/office/drawing/2014/main" val="20007"/>
                    </a:ext>
                  </a:extLst>
                </a:gridCol>
              </a:tblGrid>
              <a:tr h="920952">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Tahoma" panose="020B0604030504040204" charset="0"/>
                          <a:ea typeface="宋体" panose="02010600030101010101" pitchFamily="2" charset="-122"/>
                        </a:rPr>
                        <a:t>     </a:t>
                      </a:r>
                      <a:r>
                        <a:rPr kumimoji="1" lang="en-US" altLang="zh-CN" sz="2000" b="0" i="0" u="none" strike="noStrike" cap="none" normalizeH="0" baseline="0" dirty="0">
                          <a:ln>
                            <a:noFill/>
                          </a:ln>
                          <a:solidFill>
                            <a:schemeClr val="tx1"/>
                          </a:solidFill>
                          <a:effectLst/>
                          <a:latin typeface="Tahoma" panose="020B0604030504040204"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ahoma" panose="020B0604030504040204" charset="0"/>
                          <a:ea typeface="宋体" panose="02010600030101010101" pitchFamily="2" charset="-122"/>
                        </a:rPr>
                        <a:t>         </a:t>
                      </a:r>
                      <a:endParaRPr kumimoji="1" lang="en-US" altLang="zh-CN" sz="2000" b="0" i="0" u="none" strike="noStrike" cap="none" normalizeH="0" baseline="0" dirty="0">
                        <a:ln>
                          <a:noFill/>
                        </a:ln>
                        <a:solidFill>
                          <a:schemeClr val="tx1"/>
                        </a:solidFill>
                        <a:effectLst/>
                        <a:latin typeface="Tahoma" panose="020B060403050404020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600" b="0" i="0" u="none" strike="noStrike" cap="none" normalizeH="0" baseline="0" dirty="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w="12700" cap="flat" cmpd="sng" algn="ctr">
                      <a:solidFill>
                        <a:srgbClr val="000000"/>
                      </a:solidFill>
                      <a:prstDash val="solid"/>
                      <a:round/>
                      <a:headEnd type="none" w="sm" len="sm"/>
                      <a:tailEnd type="none" w="sm" len="sm"/>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5</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6</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4423">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4423">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5</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6</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4147">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43964">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accent2"/>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Box 6"/>
          <p:cNvSpPr txBox="1"/>
          <p:nvPr/>
        </p:nvSpPr>
        <p:spPr>
          <a:xfrm>
            <a:off x="1037526" y="5167573"/>
            <a:ext cx="10077622" cy="830997"/>
          </a:xfrm>
          <a:prstGeom prst="rect">
            <a:avLst/>
          </a:prstGeom>
          <a:noFill/>
          <a:ln w="9525">
            <a:solidFill>
              <a:srgbClr val="C00000"/>
            </a:solidFill>
          </a:ln>
        </p:spPr>
        <p:txBody>
          <a:bodyPr wrap="square">
            <a:spAutoFit/>
          </a:bodyPr>
          <a:lstStyle/>
          <a:p>
            <a:r>
              <a:rPr lang="zh-CN" altLang="en-US" sz="2400" dirty="0">
                <a:solidFill>
                  <a:srgbClr val="CC330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贪婪算法对于许多问题都能产生整体最优解，在一些情况下，即使贪婪算法不能产生最优解，但其最终结果却是最优解的很好的近似解。</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 calcmode="lin" valueType="num">
                                      <p:cBhvr additive="base">
                                        <p:cTn id="1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additive="base">
                                        <p:cTn id="2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 calcmode="lin" valueType="num">
                                      <p:cBhvr additive="base">
                                        <p:cTn id="2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9"/>
            <a:chOff x="6357666" y="738271"/>
            <a:chExt cx="2243119" cy="5256438"/>
          </a:xfrm>
        </p:grpSpPr>
        <p:grpSp>
          <p:nvGrpSpPr>
            <p:cNvPr id="19" name="组合 18"/>
            <p:cNvGrpSpPr/>
            <p:nvPr/>
          </p:nvGrpSpPr>
          <p:grpSpPr>
            <a:xfrm>
              <a:off x="6357666" y="738271"/>
              <a:ext cx="2243119" cy="5256438"/>
              <a:chOff x="4262511" y="785615"/>
              <a:chExt cx="2321170" cy="5439339"/>
            </a:xfrm>
          </p:grpSpPr>
          <p:sp>
            <p:nvSpPr>
              <p:cNvPr id="20" name="矩形 19"/>
              <p:cNvSpPr/>
              <p:nvPr/>
            </p:nvSpPr>
            <p:spPr>
              <a:xfrm>
                <a:off x="4262511" y="1667610"/>
                <a:ext cx="2321170" cy="4557344"/>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Gulim" panose="020B0600000101010101" charset="-127"/>
                  <a:ea typeface="Gulim" panose="020B0600000101010101"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386063" y="2124233"/>
              <a:ext cx="578189" cy="3338334"/>
            </a:xfrm>
            <a:prstGeom prst="rect">
              <a:avLst/>
            </a:prstGeom>
            <a:noFill/>
            <a:ln>
              <a:solidFill>
                <a:srgbClr val="C00000"/>
              </a:solidFill>
            </a:ln>
          </p:spPr>
          <p:txBody>
            <a:bodyPr wrap="square" rtlCol="0">
              <a:spAutoFit/>
            </a:bodyPr>
            <a:lstStyle/>
            <a:p>
              <a:pPr>
                <a:lnSpc>
                  <a:spcPct val="120000"/>
                </a:lnSpc>
              </a:pPr>
              <a:r>
                <a:rPr lang="en-US" altLang="zh-CN" sz="2000" dirty="0">
                  <a:latin typeface="Times New Roman" panose="02020603050405020304" pitchFamily="18" charset="0"/>
                  <a:cs typeface="Times New Roman" panose="02020603050405020304" pitchFamily="18" charset="0"/>
                </a:rPr>
                <a:t>Greedy(C){  </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 };   </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while(not solution(S)){   </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x=select(C);   </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(feasible(</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 then </a:t>
              </a:r>
            </a:p>
            <a:p>
              <a:pPr>
                <a:lnSpc>
                  <a:spcPct val="120000"/>
                </a:lnSpc>
              </a:pPr>
              <a:r>
                <a:rPr lang="en-US" altLang="zh-CN" sz="2000" dirty="0">
                  <a:latin typeface="Times New Roman" panose="02020603050405020304" pitchFamily="18" charset="0"/>
                  <a:cs typeface="Times New Roman" panose="02020603050405020304" pitchFamily="18" charset="0"/>
                </a:rPr>
                <a:t>          S=S+{x};</a:t>
              </a:r>
            </a:p>
            <a:p>
              <a:pPr>
                <a:lnSpc>
                  <a:spcPct val="120000"/>
                </a:lnSpc>
              </a:pPr>
              <a:r>
                <a:rPr lang="en-US" altLang="zh-CN" sz="2000" dirty="0">
                  <a:latin typeface="Times New Roman" panose="02020603050405020304" pitchFamily="18" charset="0"/>
                  <a:cs typeface="Times New Roman" panose="02020603050405020304" pitchFamily="18" charset="0"/>
                </a:rPr>
                <a:t>          C=C-{x};</a:t>
              </a:r>
            </a:p>
            <a:p>
              <a:pPr>
                <a:lnSpc>
                  <a:spcPct val="120000"/>
                </a:lnSpc>
              </a:pPr>
              <a:r>
                <a:rPr lang="en-US" altLang="zh-CN" sz="2000" dirty="0">
                  <a:latin typeface="Times New Roman" panose="02020603050405020304" pitchFamily="18" charset="0"/>
                  <a:cs typeface="Times New Roman" panose="02020603050405020304" pitchFamily="18" charset="0"/>
                </a:rPr>
                <a:t>    }</a:t>
              </a:r>
            </a:p>
            <a:p>
              <a:pPr>
                <a:lnSpc>
                  <a:spcPct val="120000"/>
                </a:lnSpc>
              </a:pPr>
              <a:r>
                <a:rPr lang="en-US" altLang="zh-CN" sz="2000" dirty="0">
                  <a:latin typeface="Times New Roman" panose="02020603050405020304" pitchFamily="18" charset="0"/>
                  <a:cs typeface="Times New Roman" panose="02020603050405020304" pitchFamily="18" charset="0"/>
                </a:rPr>
                <a:t>  return S;</a:t>
              </a:r>
            </a:p>
            <a:p>
              <a:pPr>
                <a:lnSpc>
                  <a:spcPct val="120000"/>
                </a:lnSpc>
              </a:pPr>
              <a:r>
                <a:rPr lang="en-US" altLang="zh-CN" sz="2000" dirty="0">
                  <a:latin typeface="Times New Roman" panose="02020603050405020304" pitchFamily="18" charset="0"/>
                  <a:cs typeface="Times New Roman" panose="02020603050405020304" pitchFamily="18" charset="0"/>
                </a:rPr>
                <a:t>}</a:t>
              </a:r>
            </a:p>
          </p:txBody>
        </p:sp>
      </p:grpSp>
      <p:sp>
        <p:nvSpPr>
          <p:cNvPr id="36" name="矩形 35"/>
          <p:cNvSpPr>
            <a:spLocks noChangeArrowheads="1"/>
          </p:cNvSpPr>
          <p:nvPr/>
        </p:nvSpPr>
        <p:spPr bwMode="auto">
          <a:xfrm>
            <a:off x="4567383" y="705031"/>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贪心算法的框架</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4324FA67-09FD-496A-BFAE-FC0C8A5F4CA0}"/>
              </a:ext>
            </a:extLst>
          </p:cNvPr>
          <p:cNvSpPr txBox="1"/>
          <p:nvPr/>
        </p:nvSpPr>
        <p:spPr>
          <a:xfrm>
            <a:off x="3691854" y="1671066"/>
            <a:ext cx="7662779" cy="799514"/>
          </a:xfrm>
          <a:prstGeom prst="rect">
            <a:avLst/>
          </a:prstGeom>
          <a:noFill/>
          <a:ln>
            <a:solidFill>
              <a:srgbClr val="C00000"/>
            </a:solidFill>
          </a:ln>
        </p:spPr>
        <p:txBody>
          <a:bodyPr wrap="square" rtlCol="0">
            <a:spAutoFit/>
          </a:bodyPr>
          <a:lstStyle/>
          <a:p>
            <a:pPr>
              <a:lnSpc>
                <a:spcPct val="12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）候选集合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：指的是问题的可能解的集合。例如，在付款问题中，</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各种面值的货币</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0" name="矩形 9">
            <a:extLst>
              <a:ext uri="{FF2B5EF4-FFF2-40B4-BE49-F238E27FC236}">
                <a16:creationId xmlns:a16="http://schemas.microsoft.com/office/drawing/2014/main" id="{CA3AF30C-A348-4AE1-AD53-C9812184E7A5}"/>
              </a:ext>
            </a:extLst>
          </p:cNvPr>
          <p:cNvSpPr/>
          <p:nvPr/>
        </p:nvSpPr>
        <p:spPr>
          <a:xfrm>
            <a:off x="3691855" y="2470580"/>
            <a:ext cx="7662779" cy="799514"/>
          </a:xfrm>
          <a:prstGeom prst="rect">
            <a:avLst/>
          </a:prstGeom>
          <a:ln>
            <a:solidFill>
              <a:srgbClr val="C00000"/>
            </a:solidFill>
          </a:ln>
        </p:spPr>
        <p:txBody>
          <a:bodyPr wrap="square">
            <a:spAutoFit/>
          </a:bodyPr>
          <a:lstStyle/>
          <a:p>
            <a:pPr>
              <a:lnSpc>
                <a:spcPct val="12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）解集合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：解集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会随着每一次贪心选择不断扩展，直到构成一个满足问题的解。例如，在付款问题中，</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已付出的货币</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1" name="矩形 10">
            <a:extLst>
              <a:ext uri="{FF2B5EF4-FFF2-40B4-BE49-F238E27FC236}">
                <a16:creationId xmlns:a16="http://schemas.microsoft.com/office/drawing/2014/main" id="{1941E266-FABC-4695-8820-0EDE366136F2}"/>
              </a:ext>
            </a:extLst>
          </p:cNvPr>
          <p:cNvSpPr/>
          <p:nvPr/>
        </p:nvSpPr>
        <p:spPr>
          <a:xfrm>
            <a:off x="3691855" y="3270094"/>
            <a:ext cx="7662780" cy="799514"/>
          </a:xfrm>
          <a:prstGeom prst="rect">
            <a:avLst/>
          </a:prstGeom>
          <a:ln>
            <a:solidFill>
              <a:srgbClr val="C00000"/>
            </a:solidFill>
          </a:ln>
        </p:spPr>
        <p:txBody>
          <a:bodyPr wrap="square">
            <a:spAutoFit/>
          </a:bodyPr>
          <a:lstStyle/>
          <a:p>
            <a:pPr>
              <a:lnSpc>
                <a:spcPct val="12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）解决函数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solution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：判断解集合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是否构成问题的完整解。例如，在付款问题中，解决函数是</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已付出的货币金额恰好等于应付款</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2" name="矩形 11">
            <a:extLst>
              <a:ext uri="{FF2B5EF4-FFF2-40B4-BE49-F238E27FC236}">
                <a16:creationId xmlns:a16="http://schemas.microsoft.com/office/drawing/2014/main" id="{AA9D3895-FD05-479C-8D92-87C7D6747D86}"/>
              </a:ext>
            </a:extLst>
          </p:cNvPr>
          <p:cNvSpPr/>
          <p:nvPr/>
        </p:nvSpPr>
        <p:spPr>
          <a:xfrm>
            <a:off x="3691856" y="4068668"/>
            <a:ext cx="7662779" cy="1168846"/>
          </a:xfrm>
          <a:prstGeom prst="rect">
            <a:avLst/>
          </a:prstGeom>
          <a:ln>
            <a:solidFill>
              <a:srgbClr val="C00000"/>
            </a:solidFill>
          </a:ln>
        </p:spPr>
        <p:txBody>
          <a:bodyPr wrap="square">
            <a:spAutoFit/>
          </a:bodyPr>
          <a:lstStyle/>
          <a:p>
            <a:pPr>
              <a:lnSpc>
                <a:spcPct val="12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select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：它指出哪个候选对象最有希望构成问题的解，通常和目标有关。例如，在付款问题中，贪心策略就是</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在候选集合中选择面值最大的货币</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3" name="矩形 12">
            <a:extLst>
              <a:ext uri="{FF2B5EF4-FFF2-40B4-BE49-F238E27FC236}">
                <a16:creationId xmlns:a16="http://schemas.microsoft.com/office/drawing/2014/main" id="{2F17600F-7272-4A74-8E42-C10335965659}"/>
              </a:ext>
            </a:extLst>
          </p:cNvPr>
          <p:cNvSpPr/>
          <p:nvPr/>
        </p:nvSpPr>
        <p:spPr>
          <a:xfrm>
            <a:off x="3691854" y="5231984"/>
            <a:ext cx="7662779" cy="1168846"/>
          </a:xfrm>
          <a:prstGeom prst="rect">
            <a:avLst/>
          </a:prstGeom>
          <a:ln>
            <a:solidFill>
              <a:srgbClr val="C00000"/>
            </a:solidFill>
          </a:ln>
        </p:spPr>
        <p:txBody>
          <a:bodyPr wrap="square">
            <a:spAutoFit/>
          </a:bodyPr>
          <a:lstStyle/>
          <a:p>
            <a:pPr>
              <a:lnSpc>
                <a:spcPct val="12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）可行函数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feasible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：检查加入一个候选对象后，解集合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是否满足约束条件。例如，在付款问题中，可行函数是</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每一步选择的货币和已付出的货币相加不超过应付款</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animBg="1"/>
      <p:bldP spid="10" grpId="0" animBg="1"/>
      <p:bldP spid="11" grpId="0" animBg="1"/>
      <p:bldP spid="12" grpId="0" animBg="1"/>
      <p:bldP spid="13" grpId="0" animBg="1"/>
    </p:bldLst>
  </p:timing>
</p:sld>
</file>

<file path=ppt/theme/theme1.xml><?xml version="1.0" encoding="utf-8"?>
<a:theme xmlns:a="http://schemas.openxmlformats.org/drawingml/2006/main" name="Office 主题">
  <a:themeElements>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2.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3.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4.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5.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docProps/app.xml><?xml version="1.0" encoding="utf-8"?>
<Properties xmlns="http://schemas.openxmlformats.org/officeDocument/2006/extended-properties" xmlns:vt="http://schemas.openxmlformats.org/officeDocument/2006/docPropsVTypes">
  <TotalTime>1027</TotalTime>
  <Words>10661</Words>
  <Application>Microsoft Office PowerPoint</Application>
  <PresentationFormat>宽屏</PresentationFormat>
  <Paragraphs>1113</Paragraphs>
  <Slides>77</Slides>
  <Notes>69</Notes>
  <HiddenSlides>0</HiddenSlides>
  <MMClips>1</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92" baseType="lpstr">
      <vt:lpstr>Arial Unicode MS</vt:lpstr>
      <vt:lpstr>Gulim</vt:lpstr>
      <vt:lpstr>宋体</vt:lpstr>
      <vt:lpstr>Microsoft YaHei</vt:lpstr>
      <vt:lpstr>Microsoft YaHei</vt:lpstr>
      <vt:lpstr>Arial</vt:lpstr>
      <vt:lpstr>Calibri</vt:lpstr>
      <vt:lpstr>Cambria Math</vt:lpstr>
      <vt:lpstr>Impact</vt:lpstr>
      <vt:lpstr>Tahoma</vt:lpstr>
      <vt:lpstr>Times New Roman</vt:lpstr>
      <vt:lpstr>Verdana</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lizzysu</dc:creator>
  <cp:lastModifiedBy>B Z</cp:lastModifiedBy>
  <cp:revision>1530</cp:revision>
  <cp:lastPrinted>2020-11-23T09:29:40Z</cp:lastPrinted>
  <dcterms:created xsi:type="dcterms:W3CDTF">2015-08-13T13:22:00Z</dcterms:created>
  <dcterms:modified xsi:type="dcterms:W3CDTF">2020-11-23T09:32:12Z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