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heme/themeOverride1.xml" ContentType="application/vnd.openxmlformats-officedocument.themeOverr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74"/>
  </p:notesMasterIdLst>
  <p:handoutMasterIdLst>
    <p:handoutMasterId r:id="rId75"/>
  </p:handoutMasterIdLst>
  <p:sldIdLst>
    <p:sldId id="392" r:id="rId2"/>
    <p:sldId id="396" r:id="rId3"/>
    <p:sldId id="494" r:id="rId4"/>
    <p:sldId id="495" r:id="rId5"/>
    <p:sldId id="496" r:id="rId6"/>
    <p:sldId id="500" r:id="rId7"/>
    <p:sldId id="501" r:id="rId8"/>
    <p:sldId id="503" r:id="rId9"/>
    <p:sldId id="517" r:id="rId10"/>
    <p:sldId id="518" r:id="rId11"/>
    <p:sldId id="519" r:id="rId12"/>
    <p:sldId id="520" r:id="rId13"/>
    <p:sldId id="521" r:id="rId14"/>
    <p:sldId id="522" r:id="rId15"/>
    <p:sldId id="523" r:id="rId16"/>
    <p:sldId id="524" r:id="rId17"/>
    <p:sldId id="525" r:id="rId18"/>
    <p:sldId id="526" r:id="rId19"/>
    <p:sldId id="527" r:id="rId20"/>
    <p:sldId id="528" r:id="rId21"/>
    <p:sldId id="529" r:id="rId22"/>
    <p:sldId id="530" r:id="rId23"/>
    <p:sldId id="571" r:id="rId24"/>
    <p:sldId id="531" r:id="rId25"/>
    <p:sldId id="546" r:id="rId26"/>
    <p:sldId id="547" r:id="rId27"/>
    <p:sldId id="551" r:id="rId28"/>
    <p:sldId id="553" r:id="rId29"/>
    <p:sldId id="554" r:id="rId30"/>
    <p:sldId id="557" r:id="rId31"/>
    <p:sldId id="559" r:id="rId32"/>
    <p:sldId id="563" r:id="rId33"/>
    <p:sldId id="564" r:id="rId34"/>
    <p:sldId id="566" r:id="rId35"/>
    <p:sldId id="570" r:id="rId36"/>
    <p:sldId id="532" r:id="rId37"/>
    <p:sldId id="533" r:id="rId38"/>
    <p:sldId id="534" r:id="rId39"/>
    <p:sldId id="535" r:id="rId40"/>
    <p:sldId id="536" r:id="rId41"/>
    <p:sldId id="537" r:id="rId42"/>
    <p:sldId id="538" r:id="rId43"/>
    <p:sldId id="539" r:id="rId44"/>
    <p:sldId id="540" r:id="rId45"/>
    <p:sldId id="541" r:id="rId46"/>
    <p:sldId id="504" r:id="rId47"/>
    <p:sldId id="447" r:id="rId48"/>
    <p:sldId id="446" r:id="rId49"/>
    <p:sldId id="505" r:id="rId50"/>
    <p:sldId id="449" r:id="rId51"/>
    <p:sldId id="510" r:id="rId52"/>
    <p:sldId id="511" r:id="rId53"/>
    <p:sldId id="512" r:id="rId54"/>
    <p:sldId id="513" r:id="rId55"/>
    <p:sldId id="514" r:id="rId56"/>
    <p:sldId id="515" r:id="rId57"/>
    <p:sldId id="450" r:id="rId58"/>
    <p:sldId id="451" r:id="rId59"/>
    <p:sldId id="509" r:id="rId60"/>
    <p:sldId id="452" r:id="rId61"/>
    <p:sldId id="453" r:id="rId62"/>
    <p:sldId id="454" r:id="rId63"/>
    <p:sldId id="491" r:id="rId64"/>
    <p:sldId id="508" r:id="rId65"/>
    <p:sldId id="455" r:id="rId66"/>
    <p:sldId id="492" r:id="rId67"/>
    <p:sldId id="493" r:id="rId68"/>
    <p:sldId id="548" r:id="rId69"/>
    <p:sldId id="542" r:id="rId70"/>
    <p:sldId id="543" r:id="rId71"/>
    <p:sldId id="544" r:id="rId72"/>
    <p:sldId id="545" r:id="rId73"/>
  </p:sldIdLst>
  <p:sldSz cx="9144000" cy="6858000" type="screen4x3"/>
  <p:notesSz cx="6858000" cy="9144000"/>
  <p:defaultTextStyle>
    <a:defPPr>
      <a:defRPr lang="zh-CN"/>
    </a:defPPr>
    <a:lvl1pPr algn="l" rtl="0" eaLnBrk="0" fontAlgn="base" hangingPunct="0">
      <a:spcBef>
        <a:spcPct val="0"/>
      </a:spcBef>
      <a:spcAft>
        <a:spcPct val="0"/>
      </a:spcAft>
      <a:defRPr sz="1600" kern="1200">
        <a:solidFill>
          <a:schemeClr val="tx1"/>
        </a:solidFill>
        <a:latin typeface="Arial" panose="020B0604020202020204" pitchFamily="34" charset="0"/>
        <a:ea typeface="华文隶书" panose="02010800040101010101" pitchFamily="2"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华文隶书" panose="02010800040101010101" pitchFamily="2"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华文隶书" panose="02010800040101010101" pitchFamily="2"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华文隶书" panose="02010800040101010101" pitchFamily="2"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华文隶书" panose="02010800040101010101" pitchFamily="2" charset="-122"/>
        <a:cs typeface="+mn-cs"/>
      </a:defRPr>
    </a:lvl5pPr>
    <a:lvl6pPr marL="2286000" algn="l" defTabSz="914400" rtl="0" eaLnBrk="1" latinLnBrk="0" hangingPunct="1">
      <a:defRPr sz="1600" kern="1200">
        <a:solidFill>
          <a:schemeClr val="tx1"/>
        </a:solidFill>
        <a:latin typeface="Arial" panose="020B0604020202020204" pitchFamily="34" charset="0"/>
        <a:ea typeface="华文隶书" panose="02010800040101010101" pitchFamily="2" charset="-122"/>
        <a:cs typeface="+mn-cs"/>
      </a:defRPr>
    </a:lvl6pPr>
    <a:lvl7pPr marL="2743200" algn="l" defTabSz="914400" rtl="0" eaLnBrk="1" latinLnBrk="0" hangingPunct="1">
      <a:defRPr sz="1600" kern="1200">
        <a:solidFill>
          <a:schemeClr val="tx1"/>
        </a:solidFill>
        <a:latin typeface="Arial" panose="020B0604020202020204" pitchFamily="34" charset="0"/>
        <a:ea typeface="华文隶书" panose="02010800040101010101" pitchFamily="2" charset="-122"/>
        <a:cs typeface="+mn-cs"/>
      </a:defRPr>
    </a:lvl7pPr>
    <a:lvl8pPr marL="3200400" algn="l" defTabSz="914400" rtl="0" eaLnBrk="1" latinLnBrk="0" hangingPunct="1">
      <a:defRPr sz="1600" kern="1200">
        <a:solidFill>
          <a:schemeClr val="tx1"/>
        </a:solidFill>
        <a:latin typeface="Arial" panose="020B0604020202020204" pitchFamily="34" charset="0"/>
        <a:ea typeface="华文隶书" panose="02010800040101010101" pitchFamily="2" charset="-122"/>
        <a:cs typeface="+mn-cs"/>
      </a:defRPr>
    </a:lvl8pPr>
    <a:lvl9pPr marL="3657600" algn="l" defTabSz="914400" rtl="0" eaLnBrk="1" latinLnBrk="0" hangingPunct="1">
      <a:defRPr sz="1600" kern="1200">
        <a:solidFill>
          <a:schemeClr val="tx1"/>
        </a:solidFill>
        <a:latin typeface="Arial" panose="020B0604020202020204" pitchFamily="34" charset="0"/>
        <a:ea typeface="华文隶书" panose="020108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BF34"/>
    <a:srgbClr val="0000FF"/>
    <a:srgbClr val="2324CB"/>
    <a:srgbClr val="DF8309"/>
    <a:srgbClr val="FF3300"/>
    <a:srgbClr val="FFFF33"/>
    <a:srgbClr val="FFFF00"/>
    <a:srgbClr val="AFE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F4AACF-5E32-C747-B0E9-23685E869B5C}" v="26" dt="2020-12-07T14:50:40.93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77" autoAdjust="0"/>
  </p:normalViewPr>
  <p:slideViewPr>
    <p:cSldViewPr snapToGrid="0">
      <p:cViewPr varScale="1">
        <p:scale>
          <a:sx n="76" d="100"/>
          <a:sy n="76" d="100"/>
        </p:scale>
        <p:origin x="966" y="96"/>
      </p:cViewPr>
      <p:guideLst>
        <p:guide orient="horz" pos="2160"/>
        <p:guide pos="288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Z" userId="ded4beb556fd123d" providerId="LiveId" clId="{73F4AACF-5E32-C747-B0E9-23685E869B5C}"/>
    <pc:docChg chg="modSld">
      <pc:chgData name="B Z" userId="ded4beb556fd123d" providerId="LiveId" clId="{73F4AACF-5E32-C747-B0E9-23685E869B5C}" dt="2020-12-07T14:50:40.931" v="25" actId="1076"/>
      <pc:docMkLst>
        <pc:docMk/>
      </pc:docMkLst>
      <pc:sldChg chg="addSp modSp">
        <pc:chgData name="B Z" userId="ded4beb556fd123d" providerId="LiveId" clId="{73F4AACF-5E32-C747-B0E9-23685E869B5C}" dt="2020-12-07T14:50:40.931" v="25" actId="1076"/>
        <pc:sldMkLst>
          <pc:docMk/>
          <pc:sldMk cId="2395394622" sldId="539"/>
        </pc:sldMkLst>
        <pc:picChg chg="add mod">
          <ac:chgData name="B Z" userId="ded4beb556fd123d" providerId="LiveId" clId="{73F4AACF-5E32-C747-B0E9-23685E869B5C}" dt="2020-12-07T14:50:16.147" v="14" actId="1076"/>
          <ac:picMkLst>
            <pc:docMk/>
            <pc:sldMk cId="2395394622" sldId="539"/>
            <ac:picMk id="3" creationId="{1775171C-0411-D644-9CA5-10E626F604C2}"/>
          </ac:picMkLst>
        </pc:picChg>
        <pc:picChg chg="mod">
          <ac:chgData name="B Z" userId="ded4beb556fd123d" providerId="LiveId" clId="{73F4AACF-5E32-C747-B0E9-23685E869B5C}" dt="2020-12-07T14:50:33.591" v="21" actId="1076"/>
          <ac:picMkLst>
            <pc:docMk/>
            <pc:sldMk cId="2395394622" sldId="539"/>
            <ac:picMk id="5" creationId="{CBD00B09-A752-4F66-A50F-DE76908FFAB3}"/>
          </ac:picMkLst>
        </pc:picChg>
        <pc:picChg chg="mod">
          <ac:chgData name="B Z" userId="ded4beb556fd123d" providerId="LiveId" clId="{73F4AACF-5E32-C747-B0E9-23685E869B5C}" dt="2020-12-07T14:50:40.931" v="25" actId="1076"/>
          <ac:picMkLst>
            <pc:docMk/>
            <pc:sldMk cId="2395394622" sldId="539"/>
            <ac:picMk id="6" creationId="{7321F1E4-F6F8-4E70-AC70-B4FB7A4763FE}"/>
          </ac:picMkLst>
        </pc:picChg>
      </pc:sldChg>
      <pc:sldChg chg="addSp modSp">
        <pc:chgData name="B Z" userId="ded4beb556fd123d" providerId="LiveId" clId="{73F4AACF-5E32-C747-B0E9-23685E869B5C}" dt="2020-12-07T14:48:43.551" v="10" actId="1076"/>
        <pc:sldMkLst>
          <pc:docMk/>
          <pc:sldMk cId="2720038974" sldId="540"/>
        </pc:sldMkLst>
        <pc:picChg chg="add mod">
          <ac:chgData name="B Z" userId="ded4beb556fd123d" providerId="LiveId" clId="{73F4AACF-5E32-C747-B0E9-23685E869B5C}" dt="2020-12-07T14:48:43.551" v="10" actId="1076"/>
          <ac:picMkLst>
            <pc:docMk/>
            <pc:sldMk cId="2720038974" sldId="540"/>
            <ac:picMk id="3" creationId="{D1F32F2A-5CB4-9942-93E7-3EA35E778D4B}"/>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charset="0"/>
              <a:buNone/>
              <a:defRPr kumimoji="1" sz="1200">
                <a:latin typeface="Arial" charset="0"/>
                <a:ea typeface="华文隶书"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charset="0"/>
              <a:buNone/>
              <a:defRPr kumimoji="1" sz="1200">
                <a:latin typeface="Arial" charset="0"/>
                <a:ea typeface="华文隶书" charset="-122"/>
              </a:defRPr>
            </a:lvl1pPr>
          </a:lstStyle>
          <a:p>
            <a:pPr>
              <a:defRPr/>
            </a:pPr>
            <a:fld id="{DA26E6C6-9EB7-4D60-835B-282D632F75D0}" type="datetimeFigureOut">
              <a:rPr lang="zh-CN" altLang="en-US"/>
              <a:pPr>
                <a:defRPr/>
              </a:pPr>
              <a:t>2020/12/10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charset="0"/>
              <a:buNone/>
              <a:defRPr kumimoji="1" sz="1200">
                <a:latin typeface="Arial" charset="0"/>
                <a:ea typeface="华文隶书" charset="-122"/>
              </a:defRPr>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buFont typeface="Arial" charset="0"/>
              <a:buNone/>
              <a:defRPr kumimoji="1" sz="1200">
                <a:latin typeface="Arial" charset="0"/>
                <a:ea typeface="华文隶书" charset="-122"/>
              </a:defRPr>
            </a:lvl1pPr>
          </a:lstStyle>
          <a:p>
            <a:pPr>
              <a:defRPr/>
            </a:pPr>
            <a:fld id="{5493BB85-F612-4679-9F19-6E30A6A09BFB}"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buFontTx/>
              <a:buNone/>
              <a:defRPr sz="1200">
                <a:latin typeface="Times New Roman" panose="02020603050405020304" pitchFamily="18" charset="0"/>
                <a:ea typeface="楷体_GB2312" pitchFamily="49" charset="-122"/>
              </a:defRPr>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Times New Roman" panose="02020603050405020304" pitchFamily="18" charset="0"/>
                <a:ea typeface="楷体_GB2312" pitchFamily="49" charset="-122"/>
              </a:defRPr>
            </a:lvl1pPr>
          </a:lstStyle>
          <a:p>
            <a:pPr>
              <a:defRPr/>
            </a:pPr>
            <a:endParaRPr lang="en-US" altLang="zh-CN"/>
          </a:p>
        </p:txBody>
      </p:sp>
      <p:sp>
        <p:nvSpPr>
          <p:cNvPr id="4100" name="Rectangle 4"/>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buFontTx/>
              <a:buNone/>
              <a:defRPr sz="1200">
                <a:latin typeface="Times New Roman" panose="02020603050405020304" pitchFamily="18" charset="0"/>
                <a:ea typeface="楷体_GB2312" pitchFamily="49"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charset="0"/>
              <a:buNone/>
              <a:defRPr sz="1200">
                <a:latin typeface="Times New Roman" charset="0"/>
                <a:ea typeface="楷体_GB2312" charset="0"/>
              </a:defRPr>
            </a:lvl1pPr>
          </a:lstStyle>
          <a:p>
            <a:pPr>
              <a:defRPr/>
            </a:pPr>
            <a:fld id="{74248A98-51F1-45C7-BDF2-27438AABAF8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p>
        </p:txBody>
      </p:sp>
      <p:sp>
        <p:nvSpPr>
          <p:cNvPr id="7172"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pitchFamily="2" charset="-122"/>
              </a:defRPr>
            </a:lvl1pPr>
            <a:lvl2pPr marL="742950" indent="-285750">
              <a:defRPr sz="1600">
                <a:solidFill>
                  <a:schemeClr val="tx1"/>
                </a:solidFill>
                <a:latin typeface="Arial" panose="020B0604020202020204" pitchFamily="34" charset="0"/>
                <a:ea typeface="华文隶书" panose="02010800040101010101" pitchFamily="2" charset="-122"/>
              </a:defRPr>
            </a:lvl2pPr>
            <a:lvl3pPr marL="1143000" indent="-228600">
              <a:defRPr sz="1600">
                <a:solidFill>
                  <a:schemeClr val="tx1"/>
                </a:solidFill>
                <a:latin typeface="Arial" panose="020B0604020202020204" pitchFamily="34" charset="0"/>
                <a:ea typeface="华文隶书" panose="02010800040101010101" pitchFamily="2" charset="-122"/>
              </a:defRPr>
            </a:lvl3pPr>
            <a:lvl4pPr marL="1600200" indent="-228600">
              <a:defRPr sz="1600">
                <a:solidFill>
                  <a:schemeClr val="tx1"/>
                </a:solidFill>
                <a:latin typeface="Arial" panose="020B0604020202020204" pitchFamily="34" charset="0"/>
                <a:ea typeface="华文隶书" panose="02010800040101010101" pitchFamily="2" charset="-122"/>
              </a:defRPr>
            </a:lvl4pPr>
            <a:lvl5pPr marL="2057400" indent="-228600">
              <a:defRPr sz="1600">
                <a:solidFill>
                  <a:schemeClr val="tx1"/>
                </a:solidFill>
                <a:latin typeface="Arial" panose="020B0604020202020204" pitchFamily="34" charset="0"/>
                <a:ea typeface="华文隶书" panose="020108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9pPr>
          </a:lstStyle>
          <a:p>
            <a:pPr>
              <a:buFont typeface="Arial" panose="020B0604020202020204" pitchFamily="34" charset="0"/>
              <a:buNone/>
            </a:pPr>
            <a:fld id="{9B3C32F1-2479-44A4-B1D9-B4C9C29AEF66}" type="slidenum">
              <a:rPr lang="zh-CN" altLang="en-US" sz="1200" smtClean="0">
                <a:latin typeface="Times New Roman" panose="02020603050405020304" pitchFamily="18" charset="0"/>
                <a:ea typeface="楷体_GB2312" pitchFamily="49" charset="-122"/>
              </a:rPr>
              <a:pPr>
                <a:buFont typeface="Arial" panose="020B0604020202020204" pitchFamily="34" charset="0"/>
                <a:buNone/>
              </a:pPr>
              <a:t>1</a:t>
            </a:fld>
            <a:endParaRPr lang="zh-CN" altLang="en-US" sz="1200">
              <a:latin typeface="Times New Roman" panose="02020603050405020304" pitchFamily="18" charset="0"/>
              <a:ea typeface="楷体_GB2312"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ChangeArrowheads="1" noTextEdit="1"/>
          </p:cNvSpPr>
          <p:nvPr>
            <p:ph type="sldImg"/>
          </p:nvPr>
        </p:nvSpPr>
        <p:spPr/>
      </p:sp>
      <p:sp>
        <p:nvSpPr>
          <p:cNvPr id="317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kumimoji="1" lang="zh-CN" altLang="en-US">
                <a:latin typeface="Times New Roman" panose="02020603050405020304" pitchFamily="18" charset="0"/>
                <a:ea typeface="宋体" panose="02010600030101010101" pitchFamily="2" charset="-122"/>
              </a:rPr>
              <a:t>回顾动态规划技术的几个要点：首先一点是分析最优子结构特性，也就是描述原问题与子问题之间的关系。</a:t>
            </a:r>
          </a:p>
          <a:p>
            <a:pPr marL="0" marR="0" indent="0" algn="l" defTabSz="914400" rtl="0" eaLnBrk="0" fontAlgn="base" latinLnBrk="0" hangingPunct="0">
              <a:lnSpc>
                <a:spcPct val="100000"/>
              </a:lnSpc>
              <a:spcBef>
                <a:spcPct val="30000"/>
              </a:spcBef>
              <a:spcAft>
                <a:spcPct val="0"/>
              </a:spcAft>
              <a:buClrTx/>
              <a:buSzTx/>
              <a:buFontTx/>
              <a:buNone/>
              <a:defRPr/>
            </a:pPr>
            <a:r>
              <a:rPr kumimoji="1" lang="zh-CN" altLang="en-US">
                <a:latin typeface="Times New Roman" panose="02020603050405020304" pitchFamily="18" charset="0"/>
                <a:ea typeface="宋体" panose="02010600030101010101" pitchFamily="2" charset="-122"/>
              </a:rPr>
              <a:t>从</a:t>
            </a:r>
            <a:r>
              <a:rPr kumimoji="1" lang="en-US" altLang="zh-CN">
                <a:latin typeface="Times New Roman" panose="02020603050405020304" pitchFamily="18" charset="0"/>
                <a:ea typeface="宋体" panose="02010600030101010101" pitchFamily="2" charset="-122"/>
              </a:rPr>
              <a:t>X</a:t>
            </a:r>
            <a:r>
              <a:rPr kumimoji="1" lang="zh-CN" altLang="en-US">
                <a:latin typeface="Times New Roman" panose="02020603050405020304" pitchFamily="18" charset="0"/>
                <a:ea typeface="宋体" panose="02010600030101010101" pitchFamily="2" charset="-122"/>
              </a:rPr>
              <a:t>和</a:t>
            </a:r>
            <a:r>
              <a:rPr kumimoji="1" lang="en-US" altLang="zh-CN">
                <a:latin typeface="Times New Roman" panose="02020603050405020304" pitchFamily="18" charset="0"/>
                <a:ea typeface="宋体" panose="02010600030101010101" pitchFamily="2" charset="-122"/>
              </a:rPr>
              <a:t>Y</a:t>
            </a:r>
            <a:r>
              <a:rPr kumimoji="1" lang="zh-CN" altLang="en-US">
                <a:latin typeface="Times New Roman" panose="02020603050405020304" pitchFamily="18" charset="0"/>
                <a:ea typeface="宋体" panose="02010600030101010101" pitchFamily="2" charset="-122"/>
              </a:rPr>
              <a:t>的最后一个字符</a:t>
            </a:r>
            <a:r>
              <a:rPr kumimoji="1" lang="en-US" altLang="zh-CN" err="1">
                <a:latin typeface="Times New Roman" panose="02020603050405020304" pitchFamily="18" charset="0"/>
                <a:ea typeface="宋体" panose="02010600030101010101" pitchFamily="2" charset="-122"/>
              </a:rPr>
              <a:t>xm</a:t>
            </a:r>
            <a:r>
              <a:rPr kumimoji="1" lang="zh-CN" altLang="en-US">
                <a:latin typeface="Times New Roman" panose="02020603050405020304" pitchFamily="18" charset="0"/>
                <a:ea typeface="宋体" panose="02010600030101010101" pitchFamily="2" charset="-122"/>
              </a:rPr>
              <a:t>和</a:t>
            </a:r>
            <a:r>
              <a:rPr kumimoji="1" lang="en-US" altLang="zh-CN" err="1">
                <a:latin typeface="Times New Roman" panose="02020603050405020304" pitchFamily="18" charset="0"/>
                <a:ea typeface="宋体" panose="02010600030101010101" pitchFamily="2" charset="-122"/>
              </a:rPr>
              <a:t>yn</a:t>
            </a:r>
            <a:r>
              <a:rPr kumimoji="1" lang="zh-CN" altLang="en-US">
                <a:latin typeface="Times New Roman" panose="02020603050405020304" pitchFamily="18" charset="0"/>
                <a:ea typeface="宋体" panose="02010600030101010101" pitchFamily="2" charset="-122"/>
              </a:rPr>
              <a:t>开始分析。存在两种情况：相等或不相等。</a:t>
            </a:r>
          </a:p>
          <a:p>
            <a:endParaRPr kumimoji="1" lang="zh-CN" altLang="en-US">
              <a:latin typeface="Times New Roman" panose="02020603050405020304" pitchFamily="18" charset="0"/>
              <a:ea typeface="宋体" panose="02010600030101010101" pitchFamily="2" charset="-122"/>
            </a:endParaRPr>
          </a:p>
        </p:txBody>
      </p:sp>
      <p:sp>
        <p:nvSpPr>
          <p:cNvPr id="31748"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charset="-122"/>
              </a:defRPr>
            </a:lvl1pPr>
            <a:lvl2pPr marL="742950" indent="-285750">
              <a:defRPr sz="1600">
                <a:solidFill>
                  <a:schemeClr val="tx1"/>
                </a:solidFill>
                <a:latin typeface="Arial" panose="020B0604020202020204" pitchFamily="34" charset="0"/>
                <a:ea typeface="华文隶书" panose="02010800040101010101" charset="-122"/>
              </a:defRPr>
            </a:lvl2pPr>
            <a:lvl3pPr marL="1143000" indent="-228600">
              <a:defRPr sz="1600">
                <a:solidFill>
                  <a:schemeClr val="tx1"/>
                </a:solidFill>
                <a:latin typeface="Arial" panose="020B0604020202020204" pitchFamily="34" charset="0"/>
                <a:ea typeface="华文隶书" panose="02010800040101010101" charset="-122"/>
              </a:defRPr>
            </a:lvl3pPr>
            <a:lvl4pPr marL="1600200" indent="-228600">
              <a:defRPr sz="1600">
                <a:solidFill>
                  <a:schemeClr val="tx1"/>
                </a:solidFill>
                <a:latin typeface="Arial" panose="020B0604020202020204" pitchFamily="34" charset="0"/>
                <a:ea typeface="华文隶书" panose="02010800040101010101" charset="-122"/>
              </a:defRPr>
            </a:lvl4pPr>
            <a:lvl5pPr marL="2057400" indent="-228600">
              <a:defRPr sz="1600">
                <a:solidFill>
                  <a:schemeClr val="tx1"/>
                </a:solidFill>
                <a:latin typeface="Arial" panose="020B0604020202020204" pitchFamily="34" charset="0"/>
                <a:ea typeface="华文隶书" panose="02010800040101010101"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9pPr>
          </a:lstStyle>
          <a:p>
            <a:fld id="{F2F17C40-8C4B-AC41-B080-A6E338DFE602}" type="slidenum">
              <a:rPr lang="zh-CN" altLang="en-US" sz="1200">
                <a:latin typeface="Times New Roman" panose="02020603050405020304" pitchFamily="18" charset="0"/>
                <a:ea typeface="楷体_GB2312" charset="0"/>
              </a:rPr>
              <a:t>14</a:t>
            </a:fld>
            <a:endParaRPr lang="zh-CN" altLang="en-US" sz="1200">
              <a:latin typeface="Times New Roman" panose="02020603050405020304" pitchFamily="18" charset="0"/>
              <a:ea typeface="楷体_GB2312" charset="0"/>
            </a:endParaRPr>
          </a:p>
        </p:txBody>
      </p:sp>
    </p:spTree>
    <p:extLst>
      <p:ext uri="{BB962C8B-B14F-4D97-AF65-F5344CB8AC3E}">
        <p14:creationId xmlns:p14="http://schemas.microsoft.com/office/powerpoint/2010/main" val="4246165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ChangeArrowheads="1" noTextEdit="1"/>
          </p:cNvSpPr>
          <p:nvPr>
            <p:ph type="sldImg"/>
          </p:nvPr>
        </p:nvSpPr>
        <p:spPr/>
      </p:sp>
      <p:sp>
        <p:nvSpPr>
          <p:cNvPr id="317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kumimoji="1" lang="zh-CN" altLang="en-US">
                <a:latin typeface="Times New Roman" panose="02020603050405020304" pitchFamily="18" charset="0"/>
                <a:ea typeface="宋体" panose="02010600030101010101" pitchFamily="2" charset="-122"/>
              </a:rPr>
              <a:t>如果</a:t>
            </a:r>
            <a:r>
              <a:rPr kumimoji="1" lang="en-US" altLang="zh-CN" err="1">
                <a:latin typeface="Times New Roman" panose="02020603050405020304" pitchFamily="18" charset="0"/>
                <a:ea typeface="宋体" panose="02010600030101010101" pitchFamily="2" charset="-122"/>
              </a:rPr>
              <a:t>xm</a:t>
            </a:r>
            <a:r>
              <a:rPr kumimoji="1" lang="zh-CN" altLang="en-US">
                <a:latin typeface="Times New Roman" panose="02020603050405020304" pitchFamily="18" charset="0"/>
                <a:ea typeface="宋体" panose="02010600030101010101" pitchFamily="2" charset="-122"/>
              </a:rPr>
              <a:t>不等于</a:t>
            </a:r>
            <a:r>
              <a:rPr kumimoji="1" lang="en-US" altLang="zh-CN" err="1">
                <a:latin typeface="Times New Roman" panose="02020603050405020304" pitchFamily="18" charset="0"/>
                <a:ea typeface="宋体" panose="02010600030101010101" pitchFamily="2" charset="-122"/>
              </a:rPr>
              <a:t>yn</a:t>
            </a:r>
            <a:r>
              <a:rPr kumimoji="1" lang="zh-CN" altLang="en-US">
                <a:latin typeface="Times New Roman" panose="02020603050405020304" pitchFamily="18" charset="0"/>
                <a:ea typeface="宋体" panose="02010600030101010101" pitchFamily="2" charset="-122"/>
              </a:rPr>
              <a:t>，那么，</a:t>
            </a:r>
            <a:r>
              <a:rPr kumimoji="1" lang="en-US" altLang="zh-CN">
                <a:latin typeface="Times New Roman" panose="02020603050405020304" pitchFamily="18" charset="0"/>
                <a:ea typeface="宋体" panose="02010600030101010101" pitchFamily="2" charset="-122"/>
              </a:rPr>
              <a:t>Z</a:t>
            </a:r>
            <a:r>
              <a:rPr kumimoji="1" lang="zh-CN" altLang="en-US">
                <a:latin typeface="Times New Roman" panose="02020603050405020304" pitchFamily="18" charset="0"/>
                <a:ea typeface="宋体" panose="02010600030101010101" pitchFamily="2" charset="-122"/>
              </a:rPr>
              <a:t>的最后一个字符</a:t>
            </a:r>
            <a:r>
              <a:rPr kumimoji="1" lang="en-US" altLang="zh-CN" err="1">
                <a:latin typeface="Times New Roman" panose="02020603050405020304" pitchFamily="18" charset="0"/>
                <a:ea typeface="宋体" panose="02010600030101010101" pitchFamily="2" charset="-122"/>
              </a:rPr>
              <a:t>Zk</a:t>
            </a:r>
            <a:r>
              <a:rPr kumimoji="1" lang="zh-CN" altLang="en-US">
                <a:latin typeface="Times New Roman" panose="02020603050405020304" pitchFamily="18" charset="0"/>
                <a:ea typeface="宋体" panose="02010600030101010101" pitchFamily="2" charset="-122"/>
              </a:rPr>
              <a:t>要么：（</a:t>
            </a:r>
            <a:r>
              <a:rPr kumimoji="1" lang="en-US" altLang="zh-CN">
                <a:latin typeface="Times New Roman" panose="02020603050405020304" pitchFamily="18" charset="0"/>
                <a:ea typeface="宋体" panose="02010600030101010101" pitchFamily="2" charset="-122"/>
              </a:rPr>
              <a:t>1</a:t>
            </a:r>
            <a:r>
              <a:rPr kumimoji="1" lang="zh-CN" altLang="en-US">
                <a:latin typeface="Times New Roman" panose="02020603050405020304" pitchFamily="18" charset="0"/>
                <a:ea typeface="宋体" panose="02010600030101010101" pitchFamily="2" charset="-122"/>
              </a:rPr>
              <a:t>）与</a:t>
            </a:r>
            <a:r>
              <a:rPr kumimoji="1" lang="en-US" altLang="zh-CN" err="1">
                <a:latin typeface="Times New Roman" panose="02020603050405020304" pitchFamily="18" charset="0"/>
                <a:ea typeface="宋体" panose="02010600030101010101" pitchFamily="2" charset="-122"/>
              </a:rPr>
              <a:t>xm</a:t>
            </a:r>
            <a:r>
              <a:rPr kumimoji="1" lang="zh-CN" altLang="en-US">
                <a:latin typeface="Times New Roman" panose="02020603050405020304" pitchFamily="18" charset="0"/>
                <a:ea typeface="宋体" panose="02010600030101010101" pitchFamily="2" charset="-122"/>
              </a:rPr>
              <a:t>相等；（</a:t>
            </a:r>
            <a:r>
              <a:rPr kumimoji="1" lang="en-US" altLang="zh-CN">
                <a:latin typeface="Times New Roman" panose="02020603050405020304" pitchFamily="18" charset="0"/>
                <a:ea typeface="宋体" panose="02010600030101010101" pitchFamily="2" charset="-122"/>
              </a:rPr>
              <a:t>2</a:t>
            </a:r>
            <a:r>
              <a:rPr kumimoji="1" lang="zh-CN" altLang="en-US">
                <a:latin typeface="Times New Roman" panose="02020603050405020304" pitchFamily="18" charset="0"/>
                <a:ea typeface="宋体" panose="02010600030101010101" pitchFamily="2" charset="-122"/>
              </a:rPr>
              <a:t>）与</a:t>
            </a:r>
            <a:r>
              <a:rPr kumimoji="1" lang="en-US" altLang="zh-CN" err="1">
                <a:latin typeface="Times New Roman" panose="02020603050405020304" pitchFamily="18" charset="0"/>
                <a:ea typeface="宋体" panose="02010600030101010101" pitchFamily="2" charset="-122"/>
              </a:rPr>
              <a:t>Yn</a:t>
            </a:r>
            <a:r>
              <a:rPr kumimoji="1" lang="zh-CN" altLang="en-US">
                <a:latin typeface="Times New Roman" panose="02020603050405020304" pitchFamily="18" charset="0"/>
                <a:ea typeface="宋体" panose="02010600030101010101" pitchFamily="2" charset="-122"/>
              </a:rPr>
              <a:t>相等；（</a:t>
            </a:r>
            <a:r>
              <a:rPr kumimoji="1" lang="en-US" altLang="zh-CN">
                <a:latin typeface="Times New Roman" panose="02020603050405020304" pitchFamily="18" charset="0"/>
                <a:ea typeface="宋体" panose="02010600030101010101" pitchFamily="2" charset="-122"/>
              </a:rPr>
              <a:t>3</a:t>
            </a:r>
            <a:r>
              <a:rPr kumimoji="1" lang="zh-CN" altLang="en-US">
                <a:latin typeface="Times New Roman" panose="02020603050405020304" pitchFamily="18" charset="0"/>
                <a:ea typeface="宋体" panose="02010600030101010101" pitchFamily="2" charset="-122"/>
              </a:rPr>
              <a:t>）都不相等。</a:t>
            </a:r>
          </a:p>
        </p:txBody>
      </p:sp>
      <p:sp>
        <p:nvSpPr>
          <p:cNvPr id="31748"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charset="-122"/>
              </a:defRPr>
            </a:lvl1pPr>
            <a:lvl2pPr marL="742950" indent="-285750">
              <a:defRPr sz="1600">
                <a:solidFill>
                  <a:schemeClr val="tx1"/>
                </a:solidFill>
                <a:latin typeface="Arial" panose="020B0604020202020204" pitchFamily="34" charset="0"/>
                <a:ea typeface="华文隶书" panose="02010800040101010101" charset="-122"/>
              </a:defRPr>
            </a:lvl2pPr>
            <a:lvl3pPr marL="1143000" indent="-228600">
              <a:defRPr sz="1600">
                <a:solidFill>
                  <a:schemeClr val="tx1"/>
                </a:solidFill>
                <a:latin typeface="Arial" panose="020B0604020202020204" pitchFamily="34" charset="0"/>
                <a:ea typeface="华文隶书" panose="02010800040101010101" charset="-122"/>
              </a:defRPr>
            </a:lvl3pPr>
            <a:lvl4pPr marL="1600200" indent="-228600">
              <a:defRPr sz="1600">
                <a:solidFill>
                  <a:schemeClr val="tx1"/>
                </a:solidFill>
                <a:latin typeface="Arial" panose="020B0604020202020204" pitchFamily="34" charset="0"/>
                <a:ea typeface="华文隶书" panose="02010800040101010101" charset="-122"/>
              </a:defRPr>
            </a:lvl4pPr>
            <a:lvl5pPr marL="2057400" indent="-228600">
              <a:defRPr sz="1600">
                <a:solidFill>
                  <a:schemeClr val="tx1"/>
                </a:solidFill>
                <a:latin typeface="Arial" panose="020B0604020202020204" pitchFamily="34" charset="0"/>
                <a:ea typeface="华文隶书" panose="02010800040101010101"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9pPr>
          </a:lstStyle>
          <a:p>
            <a:fld id="{F2F17C40-8C4B-AC41-B080-A6E338DFE602}" type="slidenum">
              <a:rPr lang="zh-CN" altLang="en-US" sz="1200">
                <a:latin typeface="Times New Roman" panose="02020603050405020304" pitchFamily="18" charset="0"/>
                <a:ea typeface="楷体_GB2312" charset="0"/>
              </a:rPr>
              <a:t>15</a:t>
            </a:fld>
            <a:endParaRPr lang="zh-CN" altLang="en-US" sz="1200">
              <a:latin typeface="Times New Roman" panose="02020603050405020304" pitchFamily="18" charset="0"/>
              <a:ea typeface="楷体_GB2312" charset="0"/>
            </a:endParaRPr>
          </a:p>
        </p:txBody>
      </p:sp>
    </p:spTree>
    <p:extLst>
      <p:ext uri="{BB962C8B-B14F-4D97-AF65-F5344CB8AC3E}">
        <p14:creationId xmlns:p14="http://schemas.microsoft.com/office/powerpoint/2010/main" val="441771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D4505BFE-1682-DD44-BF29-11011A83F3F0}" type="slidenum">
              <a:rPr lang="zh-CN" altLang="en-US" smtClean="0"/>
              <a:t>16</a:t>
            </a:fld>
            <a:endParaRPr lang="zh-CN" altLang="en-US"/>
          </a:p>
        </p:txBody>
      </p:sp>
    </p:spTree>
    <p:extLst>
      <p:ext uri="{BB962C8B-B14F-4D97-AF65-F5344CB8AC3E}">
        <p14:creationId xmlns:p14="http://schemas.microsoft.com/office/powerpoint/2010/main" val="2347524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ChangeArrowheads="1" noTextEdit="1"/>
          </p:cNvSpPr>
          <p:nvPr>
            <p:ph type="sldImg"/>
          </p:nvPr>
        </p:nvSpPr>
        <p:spPr/>
      </p:sp>
      <p:sp>
        <p:nvSpPr>
          <p:cNvPr id="348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latin typeface="Times New Roman" panose="02020603050405020304" pitchFamily="18" charset="0"/>
              <a:ea typeface="宋体" panose="02010600030101010101" pitchFamily="2" charset="-122"/>
            </a:endParaRPr>
          </a:p>
        </p:txBody>
      </p:sp>
      <p:sp>
        <p:nvSpPr>
          <p:cNvPr id="34820"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charset="-122"/>
              </a:defRPr>
            </a:lvl1pPr>
            <a:lvl2pPr marL="742950" indent="-285750">
              <a:defRPr sz="1600">
                <a:solidFill>
                  <a:schemeClr val="tx1"/>
                </a:solidFill>
                <a:latin typeface="Arial" panose="020B0604020202020204" pitchFamily="34" charset="0"/>
                <a:ea typeface="华文隶书" panose="02010800040101010101" charset="-122"/>
              </a:defRPr>
            </a:lvl2pPr>
            <a:lvl3pPr marL="1143000" indent="-228600">
              <a:defRPr sz="1600">
                <a:solidFill>
                  <a:schemeClr val="tx1"/>
                </a:solidFill>
                <a:latin typeface="Arial" panose="020B0604020202020204" pitchFamily="34" charset="0"/>
                <a:ea typeface="华文隶书" panose="02010800040101010101" charset="-122"/>
              </a:defRPr>
            </a:lvl3pPr>
            <a:lvl4pPr marL="1600200" indent="-228600">
              <a:defRPr sz="1600">
                <a:solidFill>
                  <a:schemeClr val="tx1"/>
                </a:solidFill>
                <a:latin typeface="Arial" panose="020B0604020202020204" pitchFamily="34" charset="0"/>
                <a:ea typeface="华文隶书" panose="02010800040101010101" charset="-122"/>
              </a:defRPr>
            </a:lvl4pPr>
            <a:lvl5pPr marL="2057400" indent="-228600">
              <a:defRPr sz="1600">
                <a:solidFill>
                  <a:schemeClr val="tx1"/>
                </a:solidFill>
                <a:latin typeface="Arial" panose="020B0604020202020204" pitchFamily="34" charset="0"/>
                <a:ea typeface="华文隶书" panose="02010800040101010101"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9pPr>
          </a:lstStyle>
          <a:p>
            <a:fld id="{995E01BD-88B8-4749-A90C-E8544CD6AB05}" type="slidenum">
              <a:rPr lang="zh-CN" altLang="en-US" sz="1200">
                <a:latin typeface="Times New Roman" panose="02020603050405020304" pitchFamily="18" charset="0"/>
                <a:ea typeface="楷体_GB2312" charset="0"/>
              </a:rPr>
              <a:t>17</a:t>
            </a:fld>
            <a:endParaRPr lang="zh-CN" altLang="en-US" sz="1200">
              <a:latin typeface="Times New Roman" panose="02020603050405020304" pitchFamily="18" charset="0"/>
              <a:ea typeface="楷体_GB2312" charset="0"/>
            </a:endParaRPr>
          </a:p>
        </p:txBody>
      </p:sp>
    </p:spTree>
    <p:extLst>
      <p:ext uri="{BB962C8B-B14F-4D97-AF65-F5344CB8AC3E}">
        <p14:creationId xmlns:p14="http://schemas.microsoft.com/office/powerpoint/2010/main" val="3390327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对于示例 </a:t>
            </a:r>
            <a:r>
              <a:rPr kumimoji="1" lang="en-US" altLang="zh-CN"/>
              <a:t>X</a:t>
            </a:r>
            <a:r>
              <a:rPr kumimoji="1" lang="zh-CN" altLang="en-US"/>
              <a:t> 与 </a:t>
            </a:r>
            <a:r>
              <a:rPr kumimoji="1" lang="en-US" altLang="zh-CN"/>
              <a:t>Y</a:t>
            </a:r>
            <a:r>
              <a:rPr kumimoji="1" lang="zh-CN" altLang="en-US"/>
              <a:t>，其</a:t>
            </a:r>
            <a:r>
              <a:rPr kumimoji="1" lang="en-US" altLang="zh-CN"/>
              <a:t>c[</a:t>
            </a:r>
            <a:r>
              <a:rPr kumimoji="1" lang="en-US" altLang="zh-CN" err="1"/>
              <a:t>i</a:t>
            </a:r>
            <a:r>
              <a:rPr kumimoji="1" lang="en-US" altLang="zh-CN"/>
              <a:t>][j]</a:t>
            </a:r>
            <a:r>
              <a:rPr kumimoji="1" lang="zh-CN" altLang="en-US"/>
              <a:t>表如图。</a:t>
            </a:r>
          </a:p>
        </p:txBody>
      </p:sp>
      <p:sp>
        <p:nvSpPr>
          <p:cNvPr id="4" name="幻灯片编号占位符 3"/>
          <p:cNvSpPr>
            <a:spLocks noGrp="1"/>
          </p:cNvSpPr>
          <p:nvPr>
            <p:ph type="sldNum" sz="quarter" idx="10"/>
          </p:nvPr>
        </p:nvSpPr>
        <p:spPr/>
        <p:txBody>
          <a:bodyPr/>
          <a:lstStyle/>
          <a:p>
            <a:pPr>
              <a:defRPr/>
            </a:pPr>
            <a:fld id="{D4505BFE-1682-DD44-BF29-11011A83F3F0}" type="slidenum">
              <a:rPr lang="zh-CN" altLang="en-US" smtClean="0"/>
              <a:t>18</a:t>
            </a:fld>
            <a:endParaRPr lang="zh-CN" altLang="en-US"/>
          </a:p>
        </p:txBody>
      </p:sp>
    </p:spTree>
    <p:extLst>
      <p:ext uri="{BB962C8B-B14F-4D97-AF65-F5344CB8AC3E}">
        <p14:creationId xmlns:p14="http://schemas.microsoft.com/office/powerpoint/2010/main" val="630635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ChangeArrowheads="1" noTextEdit="1"/>
          </p:cNvSpPr>
          <p:nvPr>
            <p:ph type="sldImg"/>
          </p:nvPr>
        </p:nvSpPr>
        <p:spPr/>
      </p:sp>
      <p:sp>
        <p:nvSpPr>
          <p:cNvPr id="36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a:latin typeface="Times New Roman" panose="02020603050405020304" pitchFamily="18" charset="0"/>
                <a:ea typeface="宋体" panose="02010600030101010101" pitchFamily="2" charset="-122"/>
              </a:rPr>
              <a:t>b</a:t>
            </a:r>
            <a:r>
              <a:rPr kumimoji="1" lang="zh-CN" altLang="en-US">
                <a:latin typeface="Times New Roman" panose="02020603050405020304" pitchFamily="18" charset="0"/>
                <a:ea typeface="宋体" panose="02010600030101010101" pitchFamily="2" charset="-122"/>
              </a:rPr>
              <a:t> 表示三种性质中的某一种。</a:t>
            </a:r>
          </a:p>
        </p:txBody>
      </p:sp>
      <p:sp>
        <p:nvSpPr>
          <p:cNvPr id="36868"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charset="-122"/>
              </a:defRPr>
            </a:lvl1pPr>
            <a:lvl2pPr marL="742950" indent="-285750">
              <a:defRPr sz="1600">
                <a:solidFill>
                  <a:schemeClr val="tx1"/>
                </a:solidFill>
                <a:latin typeface="Arial" panose="020B0604020202020204" pitchFamily="34" charset="0"/>
                <a:ea typeface="华文隶书" panose="02010800040101010101" charset="-122"/>
              </a:defRPr>
            </a:lvl2pPr>
            <a:lvl3pPr marL="1143000" indent="-228600">
              <a:defRPr sz="1600">
                <a:solidFill>
                  <a:schemeClr val="tx1"/>
                </a:solidFill>
                <a:latin typeface="Arial" panose="020B0604020202020204" pitchFamily="34" charset="0"/>
                <a:ea typeface="华文隶书" panose="02010800040101010101" charset="-122"/>
              </a:defRPr>
            </a:lvl3pPr>
            <a:lvl4pPr marL="1600200" indent="-228600">
              <a:defRPr sz="1600">
                <a:solidFill>
                  <a:schemeClr val="tx1"/>
                </a:solidFill>
                <a:latin typeface="Arial" panose="020B0604020202020204" pitchFamily="34" charset="0"/>
                <a:ea typeface="华文隶书" panose="02010800040101010101" charset="-122"/>
              </a:defRPr>
            </a:lvl4pPr>
            <a:lvl5pPr marL="2057400" indent="-228600">
              <a:defRPr sz="1600">
                <a:solidFill>
                  <a:schemeClr val="tx1"/>
                </a:solidFill>
                <a:latin typeface="Arial" panose="020B0604020202020204" pitchFamily="34" charset="0"/>
                <a:ea typeface="华文隶书" panose="02010800040101010101"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9pPr>
          </a:lstStyle>
          <a:p>
            <a:fld id="{0439C8DB-8646-BF48-9D5E-B661605B008F}" type="slidenum">
              <a:rPr lang="zh-CN" altLang="en-US" sz="1200">
                <a:latin typeface="Times New Roman" panose="02020603050405020304" pitchFamily="18" charset="0"/>
                <a:ea typeface="楷体_GB2312" charset="0"/>
              </a:rPr>
              <a:t>19</a:t>
            </a:fld>
            <a:endParaRPr lang="zh-CN" altLang="en-US" sz="1200">
              <a:latin typeface="Times New Roman" panose="02020603050405020304" pitchFamily="18" charset="0"/>
              <a:ea typeface="楷体_GB2312" charset="0"/>
            </a:endParaRPr>
          </a:p>
        </p:txBody>
      </p:sp>
    </p:spTree>
    <p:extLst>
      <p:ext uri="{BB962C8B-B14F-4D97-AF65-F5344CB8AC3E}">
        <p14:creationId xmlns:p14="http://schemas.microsoft.com/office/powerpoint/2010/main" val="2263197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ChangeArrowheads="1" noTextEdit="1"/>
          </p:cNvSpPr>
          <p:nvPr>
            <p:ph type="sldImg"/>
          </p:nvPr>
        </p:nvSpPr>
        <p:spPr/>
      </p:sp>
      <p:sp>
        <p:nvSpPr>
          <p:cNvPr id="389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latin typeface="Times New Roman" panose="02020603050405020304" pitchFamily="18" charset="0"/>
              <a:ea typeface="宋体" panose="02010600030101010101" pitchFamily="2" charset="-122"/>
            </a:endParaRPr>
          </a:p>
        </p:txBody>
      </p:sp>
      <p:sp>
        <p:nvSpPr>
          <p:cNvPr id="38916"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charset="-122"/>
              </a:defRPr>
            </a:lvl1pPr>
            <a:lvl2pPr marL="742950" indent="-285750">
              <a:defRPr sz="1600">
                <a:solidFill>
                  <a:schemeClr val="tx1"/>
                </a:solidFill>
                <a:latin typeface="Arial" panose="020B0604020202020204" pitchFamily="34" charset="0"/>
                <a:ea typeface="华文隶书" panose="02010800040101010101" charset="-122"/>
              </a:defRPr>
            </a:lvl2pPr>
            <a:lvl3pPr marL="1143000" indent="-228600">
              <a:defRPr sz="1600">
                <a:solidFill>
                  <a:schemeClr val="tx1"/>
                </a:solidFill>
                <a:latin typeface="Arial" panose="020B0604020202020204" pitchFamily="34" charset="0"/>
                <a:ea typeface="华文隶书" panose="02010800040101010101" charset="-122"/>
              </a:defRPr>
            </a:lvl3pPr>
            <a:lvl4pPr marL="1600200" indent="-228600">
              <a:defRPr sz="1600">
                <a:solidFill>
                  <a:schemeClr val="tx1"/>
                </a:solidFill>
                <a:latin typeface="Arial" panose="020B0604020202020204" pitchFamily="34" charset="0"/>
                <a:ea typeface="华文隶书" panose="02010800040101010101" charset="-122"/>
              </a:defRPr>
            </a:lvl4pPr>
            <a:lvl5pPr marL="2057400" indent="-228600">
              <a:defRPr sz="1600">
                <a:solidFill>
                  <a:schemeClr val="tx1"/>
                </a:solidFill>
                <a:latin typeface="Arial" panose="020B0604020202020204" pitchFamily="34" charset="0"/>
                <a:ea typeface="华文隶书" panose="02010800040101010101"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9pPr>
          </a:lstStyle>
          <a:p>
            <a:fld id="{A6093C43-54C7-024F-8382-C706DF17A692}" type="slidenum">
              <a:rPr lang="zh-CN" altLang="en-US" sz="1200">
                <a:latin typeface="Times New Roman" panose="02020603050405020304" pitchFamily="18" charset="0"/>
                <a:ea typeface="楷体_GB2312" charset="0"/>
              </a:rPr>
              <a:t>20</a:t>
            </a:fld>
            <a:endParaRPr lang="zh-CN" altLang="en-US" sz="1200">
              <a:latin typeface="Times New Roman" panose="02020603050405020304" pitchFamily="18" charset="0"/>
              <a:ea typeface="楷体_GB2312" charset="0"/>
            </a:endParaRPr>
          </a:p>
        </p:txBody>
      </p:sp>
    </p:spTree>
    <p:extLst>
      <p:ext uri="{BB962C8B-B14F-4D97-AF65-F5344CB8AC3E}">
        <p14:creationId xmlns:p14="http://schemas.microsoft.com/office/powerpoint/2010/main" val="2157558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ChangeArrowheads="1" noTextEdit="1"/>
          </p:cNvSpPr>
          <p:nvPr>
            <p:ph type="sldImg"/>
          </p:nvPr>
        </p:nvSpPr>
        <p:spPr/>
      </p:sp>
      <p:sp>
        <p:nvSpPr>
          <p:cNvPr id="409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latin typeface="Times New Roman" panose="02020603050405020304" pitchFamily="18" charset="0"/>
                <a:ea typeface="宋体" panose="02010600030101010101" pitchFamily="2" charset="-122"/>
              </a:rPr>
              <a:t>注意：</a:t>
            </a:r>
            <a:r>
              <a:rPr kumimoji="1" lang="en-US" altLang="zh-CN">
                <a:latin typeface="Times New Roman" panose="02020603050405020304" pitchFamily="18" charset="0"/>
                <a:ea typeface="宋体" panose="02010600030101010101" pitchFamily="2" charset="-122"/>
              </a:rPr>
              <a:t>LCS</a:t>
            </a:r>
            <a:r>
              <a:rPr kumimoji="1" lang="zh-CN" altLang="en-US">
                <a:latin typeface="Times New Roman" panose="02020603050405020304" pitchFamily="18" charset="0"/>
                <a:ea typeface="宋体" panose="02010600030101010101" pitchFamily="2" charset="-122"/>
              </a:rPr>
              <a:t>问题的解并不是唯一的。因为当</a:t>
            </a:r>
            <a:r>
              <a:rPr kumimoji="1" lang="en-US" altLang="zh-CN">
                <a:latin typeface="Times New Roman" panose="02020603050405020304" pitchFamily="18" charset="0"/>
                <a:ea typeface="宋体" panose="02010600030101010101" pitchFamily="2" charset="-122"/>
              </a:rPr>
              <a:t>c[i-1,j]</a:t>
            </a:r>
            <a:r>
              <a:rPr kumimoji="1" lang="zh-CN" altLang="en-US">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a:t>
            </a:r>
            <a:r>
              <a:rPr kumimoji="1" lang="zh-CN" altLang="en-US">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c[I,j-1]</a:t>
            </a:r>
            <a:r>
              <a:rPr kumimoji="1" lang="zh-CN" altLang="en-US">
                <a:latin typeface="Times New Roman" panose="02020603050405020304" pitchFamily="18" charset="0"/>
                <a:ea typeface="宋体" panose="02010600030101010101" pitchFamily="2" charset="-122"/>
              </a:rPr>
              <a:t>时，可选择的方向有两个。从而产生不同的</a:t>
            </a:r>
            <a:r>
              <a:rPr kumimoji="1" lang="en-US" altLang="zh-CN">
                <a:latin typeface="Times New Roman" panose="02020603050405020304" pitchFamily="18" charset="0"/>
                <a:ea typeface="宋体" panose="02010600030101010101" pitchFamily="2" charset="-122"/>
              </a:rPr>
              <a:t>LCS</a:t>
            </a:r>
            <a:r>
              <a:rPr kumimoji="1" lang="zh-CN" altLang="en-US">
                <a:latin typeface="Times New Roman" panose="02020603050405020304" pitchFamily="18" charset="0"/>
                <a:ea typeface="宋体" panose="02010600030101010101" pitchFamily="2" charset="-122"/>
              </a:rPr>
              <a:t>问题的最优解。</a:t>
            </a:r>
          </a:p>
        </p:txBody>
      </p:sp>
      <p:sp>
        <p:nvSpPr>
          <p:cNvPr id="40964"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charset="-122"/>
              </a:defRPr>
            </a:lvl1pPr>
            <a:lvl2pPr marL="742950" indent="-285750">
              <a:defRPr sz="1600">
                <a:solidFill>
                  <a:schemeClr val="tx1"/>
                </a:solidFill>
                <a:latin typeface="Arial" panose="020B0604020202020204" pitchFamily="34" charset="0"/>
                <a:ea typeface="华文隶书" panose="02010800040101010101" charset="-122"/>
              </a:defRPr>
            </a:lvl2pPr>
            <a:lvl3pPr marL="1143000" indent="-228600">
              <a:defRPr sz="1600">
                <a:solidFill>
                  <a:schemeClr val="tx1"/>
                </a:solidFill>
                <a:latin typeface="Arial" panose="020B0604020202020204" pitchFamily="34" charset="0"/>
                <a:ea typeface="华文隶书" panose="02010800040101010101" charset="-122"/>
              </a:defRPr>
            </a:lvl3pPr>
            <a:lvl4pPr marL="1600200" indent="-228600">
              <a:defRPr sz="1600">
                <a:solidFill>
                  <a:schemeClr val="tx1"/>
                </a:solidFill>
                <a:latin typeface="Arial" panose="020B0604020202020204" pitchFamily="34" charset="0"/>
                <a:ea typeface="华文隶书" panose="02010800040101010101" charset="-122"/>
              </a:defRPr>
            </a:lvl4pPr>
            <a:lvl5pPr marL="2057400" indent="-228600">
              <a:defRPr sz="1600">
                <a:solidFill>
                  <a:schemeClr val="tx1"/>
                </a:solidFill>
                <a:latin typeface="Arial" panose="020B0604020202020204" pitchFamily="34" charset="0"/>
                <a:ea typeface="华文隶书" panose="02010800040101010101"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9pPr>
          </a:lstStyle>
          <a:p>
            <a:fld id="{5ED8E6CB-BBDA-4F46-9A6C-6C9567F78579}" type="slidenum">
              <a:rPr lang="zh-CN" altLang="en-US" sz="1200">
                <a:latin typeface="Times New Roman" panose="02020603050405020304" pitchFamily="18" charset="0"/>
                <a:ea typeface="楷体_GB2312" charset="0"/>
              </a:rPr>
              <a:t>21</a:t>
            </a:fld>
            <a:endParaRPr lang="zh-CN" altLang="en-US" sz="1200">
              <a:latin typeface="Times New Roman" panose="02020603050405020304" pitchFamily="18" charset="0"/>
              <a:ea typeface="楷体_GB2312" charset="0"/>
            </a:endParaRPr>
          </a:p>
        </p:txBody>
      </p:sp>
    </p:spTree>
    <p:extLst>
      <p:ext uri="{BB962C8B-B14F-4D97-AF65-F5344CB8AC3E}">
        <p14:creationId xmlns:p14="http://schemas.microsoft.com/office/powerpoint/2010/main" val="2004373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p:nvPr>
        </p:nvSpPr>
        <p:spPr/>
      </p:sp>
      <p:sp>
        <p:nvSpPr>
          <p:cNvPr id="44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楷体_GB2312" charset="0"/>
            </a:endParaRPr>
          </a:p>
        </p:txBody>
      </p:sp>
      <p:sp>
        <p:nvSpPr>
          <p:cNvPr id="44036"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charset="-122"/>
              </a:defRPr>
            </a:lvl1pPr>
            <a:lvl2pPr marL="742950" indent="-285750">
              <a:defRPr sz="1600">
                <a:solidFill>
                  <a:schemeClr val="tx1"/>
                </a:solidFill>
                <a:latin typeface="Arial" panose="020B0604020202020204" pitchFamily="34" charset="0"/>
                <a:ea typeface="华文隶书" panose="02010800040101010101" charset="-122"/>
              </a:defRPr>
            </a:lvl2pPr>
            <a:lvl3pPr marL="1143000" indent="-228600">
              <a:defRPr sz="1600">
                <a:solidFill>
                  <a:schemeClr val="tx1"/>
                </a:solidFill>
                <a:latin typeface="Arial" panose="020B0604020202020204" pitchFamily="34" charset="0"/>
                <a:ea typeface="华文隶书" panose="02010800040101010101" charset="-122"/>
              </a:defRPr>
            </a:lvl3pPr>
            <a:lvl4pPr marL="1600200" indent="-228600">
              <a:defRPr sz="1600">
                <a:solidFill>
                  <a:schemeClr val="tx1"/>
                </a:solidFill>
                <a:latin typeface="Arial" panose="020B0604020202020204" pitchFamily="34" charset="0"/>
                <a:ea typeface="华文隶书" panose="02010800040101010101" charset="-122"/>
              </a:defRPr>
            </a:lvl4pPr>
            <a:lvl5pPr marL="2057400" indent="-228600">
              <a:defRPr sz="1600">
                <a:solidFill>
                  <a:schemeClr val="tx1"/>
                </a:solidFill>
                <a:latin typeface="Arial" panose="020B0604020202020204" pitchFamily="34" charset="0"/>
                <a:ea typeface="华文隶书" panose="02010800040101010101"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9pPr>
          </a:lstStyle>
          <a:p>
            <a:fld id="{EAE4224D-CE42-2945-89B2-9ED935515228}" type="slidenum">
              <a:rPr lang="zh-CN" altLang="en-US" sz="1200">
                <a:latin typeface="Times New Roman" panose="02020603050405020304" pitchFamily="18" charset="0"/>
                <a:ea typeface="楷体_GB2312" charset="0"/>
              </a:rPr>
              <a:t>24</a:t>
            </a:fld>
            <a:endParaRPr lang="zh-CN" altLang="en-US" sz="1200">
              <a:latin typeface="Times New Roman" panose="02020603050405020304" pitchFamily="18" charset="0"/>
              <a:ea typeface="楷体_GB2312" charset="0"/>
            </a:endParaRPr>
          </a:p>
        </p:txBody>
      </p:sp>
    </p:spTree>
    <p:extLst>
      <p:ext uri="{BB962C8B-B14F-4D97-AF65-F5344CB8AC3E}">
        <p14:creationId xmlns:p14="http://schemas.microsoft.com/office/powerpoint/2010/main" val="811138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9CE0B-F6D1-448F-995F-1044D53E6361}" type="slidenum">
              <a:rPr lang="zh-CN" altLang="en-US" smtClean="0"/>
              <a:t>27</a:t>
            </a:fld>
            <a:endParaRPr lang="zh-CN" altLang="en-US"/>
          </a:p>
        </p:txBody>
      </p:sp>
    </p:spTree>
    <p:extLst>
      <p:ext uri="{BB962C8B-B14F-4D97-AF65-F5344CB8AC3E}">
        <p14:creationId xmlns:p14="http://schemas.microsoft.com/office/powerpoint/2010/main" val="2694916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ChangeArrowheads="1" noTextEdit="1"/>
          </p:cNvSpPr>
          <p:nvPr>
            <p:ph type="sldImg"/>
          </p:nvPr>
        </p:nvSpPr>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p>
        </p:txBody>
      </p:sp>
      <p:sp>
        <p:nvSpPr>
          <p:cNvPr id="12292"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pitchFamily="2" charset="-122"/>
              </a:defRPr>
            </a:lvl1pPr>
            <a:lvl2pPr marL="742950" indent="-285750">
              <a:defRPr sz="1600">
                <a:solidFill>
                  <a:schemeClr val="tx1"/>
                </a:solidFill>
                <a:latin typeface="Arial" panose="020B0604020202020204" pitchFamily="34" charset="0"/>
                <a:ea typeface="华文隶书" panose="02010800040101010101" pitchFamily="2" charset="-122"/>
              </a:defRPr>
            </a:lvl2pPr>
            <a:lvl3pPr marL="1143000" indent="-228600">
              <a:defRPr sz="1600">
                <a:solidFill>
                  <a:schemeClr val="tx1"/>
                </a:solidFill>
                <a:latin typeface="Arial" panose="020B0604020202020204" pitchFamily="34" charset="0"/>
                <a:ea typeface="华文隶书" panose="02010800040101010101" pitchFamily="2" charset="-122"/>
              </a:defRPr>
            </a:lvl3pPr>
            <a:lvl4pPr marL="1600200" indent="-228600">
              <a:defRPr sz="1600">
                <a:solidFill>
                  <a:schemeClr val="tx1"/>
                </a:solidFill>
                <a:latin typeface="Arial" panose="020B0604020202020204" pitchFamily="34" charset="0"/>
                <a:ea typeface="华文隶书" panose="02010800040101010101" pitchFamily="2" charset="-122"/>
              </a:defRPr>
            </a:lvl4pPr>
            <a:lvl5pPr marL="2057400" indent="-228600">
              <a:defRPr sz="1600">
                <a:solidFill>
                  <a:schemeClr val="tx1"/>
                </a:solidFill>
                <a:latin typeface="Arial" panose="020B0604020202020204" pitchFamily="34" charset="0"/>
                <a:ea typeface="华文隶书" panose="020108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9pPr>
          </a:lstStyle>
          <a:p>
            <a:pPr>
              <a:buFont typeface="Arial" panose="020B0604020202020204" pitchFamily="34" charset="0"/>
              <a:buNone/>
            </a:pPr>
            <a:fld id="{972AFB1D-3174-44B2-8F91-1D12FD5CCB38}" type="slidenum">
              <a:rPr lang="zh-CN" altLang="en-US" sz="1200" smtClean="0">
                <a:latin typeface="Times New Roman" panose="02020603050405020304" pitchFamily="18" charset="0"/>
                <a:ea typeface="楷体_GB2312" pitchFamily="49" charset="-122"/>
              </a:rPr>
              <a:pPr>
                <a:buFont typeface="Arial" panose="020B0604020202020204" pitchFamily="34" charset="0"/>
                <a:buNone/>
              </a:pPr>
              <a:t>5</a:t>
            </a:fld>
            <a:endParaRPr lang="zh-CN" altLang="en-US" sz="1200">
              <a:latin typeface="Times New Roman" panose="02020603050405020304" pitchFamily="18" charset="0"/>
              <a:ea typeface="楷体_GB2312" pitchFamily="49"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9CE0B-F6D1-448F-995F-1044D53E6361}" type="slidenum">
              <a:rPr lang="zh-CN" altLang="en-US" smtClean="0"/>
              <a:t>28</a:t>
            </a:fld>
            <a:endParaRPr lang="zh-CN" altLang="en-US"/>
          </a:p>
        </p:txBody>
      </p:sp>
    </p:spTree>
    <p:extLst>
      <p:ext uri="{BB962C8B-B14F-4D97-AF65-F5344CB8AC3E}">
        <p14:creationId xmlns:p14="http://schemas.microsoft.com/office/powerpoint/2010/main" val="1741505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9CE0B-F6D1-448F-995F-1044D53E6361}" type="slidenum">
              <a:rPr lang="zh-CN" altLang="en-US" smtClean="0"/>
              <a:t>29</a:t>
            </a:fld>
            <a:endParaRPr lang="zh-CN" altLang="en-US"/>
          </a:p>
        </p:txBody>
      </p:sp>
    </p:spTree>
    <p:extLst>
      <p:ext uri="{BB962C8B-B14F-4D97-AF65-F5344CB8AC3E}">
        <p14:creationId xmlns:p14="http://schemas.microsoft.com/office/powerpoint/2010/main" val="3472022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a:t>通过求出左半部分最大和（包括左边最后一个元素），右半部分最大和（包括右边第一个元素），然后将这两个值相加。</a:t>
            </a:r>
            <a:endParaRPr lang="en-US" altLang="zh-CN" sz="1200"/>
          </a:p>
          <a:p>
            <a:endParaRPr lang="zh-CN" altLang="en-US"/>
          </a:p>
        </p:txBody>
      </p:sp>
      <p:sp>
        <p:nvSpPr>
          <p:cNvPr id="4" name="灯片编号占位符 3"/>
          <p:cNvSpPr>
            <a:spLocks noGrp="1"/>
          </p:cNvSpPr>
          <p:nvPr>
            <p:ph type="sldNum" sz="quarter" idx="10"/>
          </p:nvPr>
        </p:nvSpPr>
        <p:spPr/>
        <p:txBody>
          <a:bodyPr/>
          <a:lstStyle/>
          <a:p>
            <a:fld id="{F3A9CE0B-F6D1-448F-995F-1044D53E6361}" type="slidenum">
              <a:rPr lang="zh-CN" altLang="en-US" smtClean="0"/>
              <a:t>30</a:t>
            </a:fld>
            <a:endParaRPr lang="zh-CN" altLang="en-US"/>
          </a:p>
        </p:txBody>
      </p:sp>
    </p:spTree>
    <p:extLst>
      <p:ext uri="{BB962C8B-B14F-4D97-AF65-F5344CB8AC3E}">
        <p14:creationId xmlns:p14="http://schemas.microsoft.com/office/powerpoint/2010/main" val="644025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9CE0B-F6D1-448F-995F-1044D53E6361}" type="slidenum">
              <a:rPr lang="zh-CN" altLang="en-US" smtClean="0"/>
              <a:t>31</a:t>
            </a:fld>
            <a:endParaRPr lang="zh-CN" altLang="en-US"/>
          </a:p>
        </p:txBody>
      </p:sp>
    </p:spTree>
    <p:extLst>
      <p:ext uri="{BB962C8B-B14F-4D97-AF65-F5344CB8AC3E}">
        <p14:creationId xmlns:p14="http://schemas.microsoft.com/office/powerpoint/2010/main" val="2474287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9CE0B-F6D1-448F-995F-1044D53E6361}" type="slidenum">
              <a:rPr lang="zh-CN" altLang="en-US" smtClean="0"/>
              <a:t>32</a:t>
            </a:fld>
            <a:endParaRPr lang="zh-CN" altLang="en-US"/>
          </a:p>
        </p:txBody>
      </p:sp>
    </p:spTree>
    <p:extLst>
      <p:ext uri="{BB962C8B-B14F-4D97-AF65-F5344CB8AC3E}">
        <p14:creationId xmlns:p14="http://schemas.microsoft.com/office/powerpoint/2010/main" val="1022832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9CE0B-F6D1-448F-995F-1044D53E6361}" type="slidenum">
              <a:rPr lang="zh-CN" altLang="en-US" smtClean="0"/>
              <a:t>33</a:t>
            </a:fld>
            <a:endParaRPr lang="zh-CN" altLang="en-US"/>
          </a:p>
        </p:txBody>
      </p:sp>
    </p:spTree>
    <p:extLst>
      <p:ext uri="{BB962C8B-B14F-4D97-AF65-F5344CB8AC3E}">
        <p14:creationId xmlns:p14="http://schemas.microsoft.com/office/powerpoint/2010/main" val="1472220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9CE0B-F6D1-448F-995F-1044D53E6361}" type="slidenum">
              <a:rPr lang="zh-CN" altLang="en-US" smtClean="0"/>
              <a:t>34</a:t>
            </a:fld>
            <a:endParaRPr lang="zh-CN" altLang="en-US"/>
          </a:p>
        </p:txBody>
      </p:sp>
    </p:spTree>
    <p:extLst>
      <p:ext uri="{BB962C8B-B14F-4D97-AF65-F5344CB8AC3E}">
        <p14:creationId xmlns:p14="http://schemas.microsoft.com/office/powerpoint/2010/main" val="3828321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9CE0B-F6D1-448F-995F-1044D53E6361}" type="slidenum">
              <a:rPr lang="zh-CN" altLang="en-US" smtClean="0"/>
              <a:t>35</a:t>
            </a:fld>
            <a:endParaRPr lang="zh-CN" altLang="en-US"/>
          </a:p>
        </p:txBody>
      </p:sp>
    </p:spTree>
    <p:extLst>
      <p:ext uri="{BB962C8B-B14F-4D97-AF65-F5344CB8AC3E}">
        <p14:creationId xmlns:p14="http://schemas.microsoft.com/office/powerpoint/2010/main" val="2339387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p:nvPr>
        </p:nvSpPr>
        <p:spPr/>
      </p:sp>
      <p:sp>
        <p:nvSpPr>
          <p:cNvPr id="23555"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latin typeface="Times New Roman" charset="0"/>
              <a:ea typeface="宋体" charset="0"/>
            </a:endParaRPr>
          </a:p>
        </p:txBody>
      </p:sp>
      <p:sp>
        <p:nvSpPr>
          <p:cNvPr id="23556"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华文隶书" charset="0"/>
              </a:defRPr>
            </a:lvl1pPr>
            <a:lvl2pPr marL="742950" indent="-285750">
              <a:defRPr sz="1600">
                <a:solidFill>
                  <a:schemeClr val="tx1"/>
                </a:solidFill>
                <a:latin typeface="Arial" charset="0"/>
                <a:ea typeface="华文隶书" charset="0"/>
              </a:defRPr>
            </a:lvl2pPr>
            <a:lvl3pPr marL="1143000" indent="-228600">
              <a:defRPr sz="1600">
                <a:solidFill>
                  <a:schemeClr val="tx1"/>
                </a:solidFill>
                <a:latin typeface="Arial" charset="0"/>
                <a:ea typeface="华文隶书" charset="0"/>
              </a:defRPr>
            </a:lvl3pPr>
            <a:lvl4pPr marL="1600200" indent="-228600">
              <a:defRPr sz="1600">
                <a:solidFill>
                  <a:schemeClr val="tx1"/>
                </a:solidFill>
                <a:latin typeface="Arial" charset="0"/>
                <a:ea typeface="华文隶书" charset="0"/>
              </a:defRPr>
            </a:lvl4pPr>
            <a:lvl5pPr marL="2057400" indent="-228600">
              <a:defRPr sz="1600">
                <a:solidFill>
                  <a:schemeClr val="tx1"/>
                </a:solidFill>
                <a:latin typeface="Arial" charset="0"/>
                <a:ea typeface="华文隶书" charset="0"/>
              </a:defRPr>
            </a:lvl5pPr>
            <a:lvl6pPr marL="2514600" indent="-228600" eaLnBrk="0" fontAlgn="base" hangingPunct="0">
              <a:spcBef>
                <a:spcPct val="0"/>
              </a:spcBef>
              <a:spcAft>
                <a:spcPct val="0"/>
              </a:spcAft>
              <a:defRPr sz="1600">
                <a:solidFill>
                  <a:schemeClr val="tx1"/>
                </a:solidFill>
                <a:latin typeface="Arial" charset="0"/>
                <a:ea typeface="华文隶书" charset="0"/>
              </a:defRPr>
            </a:lvl6pPr>
            <a:lvl7pPr marL="2971800" indent="-228600" eaLnBrk="0" fontAlgn="base" hangingPunct="0">
              <a:spcBef>
                <a:spcPct val="0"/>
              </a:spcBef>
              <a:spcAft>
                <a:spcPct val="0"/>
              </a:spcAft>
              <a:defRPr sz="1600">
                <a:solidFill>
                  <a:schemeClr val="tx1"/>
                </a:solidFill>
                <a:latin typeface="Arial" charset="0"/>
                <a:ea typeface="华文隶书" charset="0"/>
              </a:defRPr>
            </a:lvl7pPr>
            <a:lvl8pPr marL="3429000" indent="-228600" eaLnBrk="0" fontAlgn="base" hangingPunct="0">
              <a:spcBef>
                <a:spcPct val="0"/>
              </a:spcBef>
              <a:spcAft>
                <a:spcPct val="0"/>
              </a:spcAft>
              <a:defRPr sz="1600">
                <a:solidFill>
                  <a:schemeClr val="tx1"/>
                </a:solidFill>
                <a:latin typeface="Arial" charset="0"/>
                <a:ea typeface="华文隶书" charset="0"/>
              </a:defRPr>
            </a:lvl8pPr>
            <a:lvl9pPr marL="3886200" indent="-228600" eaLnBrk="0" fontAlgn="base" hangingPunct="0">
              <a:spcBef>
                <a:spcPct val="0"/>
              </a:spcBef>
              <a:spcAft>
                <a:spcPct val="0"/>
              </a:spcAft>
              <a:defRPr sz="1600">
                <a:solidFill>
                  <a:schemeClr val="tx1"/>
                </a:solidFill>
                <a:latin typeface="Arial" charset="0"/>
                <a:ea typeface="华文隶书" charset="0"/>
              </a:defRPr>
            </a:lvl9pPr>
          </a:lstStyle>
          <a:p>
            <a:fld id="{AA03FC30-B097-D84F-839F-28D2343AE45B}" type="slidenum">
              <a:rPr lang="zh-CN" altLang="en-US" sz="1200">
                <a:latin typeface="Times New Roman" charset="0"/>
                <a:ea typeface="楷体_GB2312" charset="0"/>
              </a:rPr>
              <a:pPr/>
              <a:t>36</a:t>
            </a:fld>
            <a:endParaRPr lang="zh-CN" altLang="en-US" sz="1200">
              <a:latin typeface="Times New Roman" charset="0"/>
              <a:ea typeface="楷体_GB2312" charset="0"/>
            </a:endParaRPr>
          </a:p>
        </p:txBody>
      </p:sp>
    </p:spTree>
    <p:extLst>
      <p:ext uri="{BB962C8B-B14F-4D97-AF65-F5344CB8AC3E}">
        <p14:creationId xmlns:p14="http://schemas.microsoft.com/office/powerpoint/2010/main" val="2192282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p:nvPr>
        </p:nvSpPr>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latin typeface="Times New Roman" charset="0"/>
                <a:ea typeface="宋体" charset="0"/>
              </a:rPr>
              <a:t>反证法证明</a:t>
            </a:r>
          </a:p>
        </p:txBody>
      </p:sp>
      <p:sp>
        <p:nvSpPr>
          <p:cNvPr id="25604"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华文隶书" charset="0"/>
              </a:defRPr>
            </a:lvl1pPr>
            <a:lvl2pPr marL="742950" indent="-285750">
              <a:defRPr sz="1600">
                <a:solidFill>
                  <a:schemeClr val="tx1"/>
                </a:solidFill>
                <a:latin typeface="Arial" charset="0"/>
                <a:ea typeface="华文隶书" charset="0"/>
              </a:defRPr>
            </a:lvl2pPr>
            <a:lvl3pPr marL="1143000" indent="-228600">
              <a:defRPr sz="1600">
                <a:solidFill>
                  <a:schemeClr val="tx1"/>
                </a:solidFill>
                <a:latin typeface="Arial" charset="0"/>
                <a:ea typeface="华文隶书" charset="0"/>
              </a:defRPr>
            </a:lvl3pPr>
            <a:lvl4pPr marL="1600200" indent="-228600">
              <a:defRPr sz="1600">
                <a:solidFill>
                  <a:schemeClr val="tx1"/>
                </a:solidFill>
                <a:latin typeface="Arial" charset="0"/>
                <a:ea typeface="华文隶书" charset="0"/>
              </a:defRPr>
            </a:lvl4pPr>
            <a:lvl5pPr marL="2057400" indent="-228600">
              <a:defRPr sz="1600">
                <a:solidFill>
                  <a:schemeClr val="tx1"/>
                </a:solidFill>
                <a:latin typeface="Arial" charset="0"/>
                <a:ea typeface="华文隶书" charset="0"/>
              </a:defRPr>
            </a:lvl5pPr>
            <a:lvl6pPr marL="2514600" indent="-228600" eaLnBrk="0" fontAlgn="base" hangingPunct="0">
              <a:spcBef>
                <a:spcPct val="0"/>
              </a:spcBef>
              <a:spcAft>
                <a:spcPct val="0"/>
              </a:spcAft>
              <a:defRPr sz="1600">
                <a:solidFill>
                  <a:schemeClr val="tx1"/>
                </a:solidFill>
                <a:latin typeface="Arial" charset="0"/>
                <a:ea typeface="华文隶书" charset="0"/>
              </a:defRPr>
            </a:lvl6pPr>
            <a:lvl7pPr marL="2971800" indent="-228600" eaLnBrk="0" fontAlgn="base" hangingPunct="0">
              <a:spcBef>
                <a:spcPct val="0"/>
              </a:spcBef>
              <a:spcAft>
                <a:spcPct val="0"/>
              </a:spcAft>
              <a:defRPr sz="1600">
                <a:solidFill>
                  <a:schemeClr val="tx1"/>
                </a:solidFill>
                <a:latin typeface="Arial" charset="0"/>
                <a:ea typeface="华文隶书" charset="0"/>
              </a:defRPr>
            </a:lvl7pPr>
            <a:lvl8pPr marL="3429000" indent="-228600" eaLnBrk="0" fontAlgn="base" hangingPunct="0">
              <a:spcBef>
                <a:spcPct val="0"/>
              </a:spcBef>
              <a:spcAft>
                <a:spcPct val="0"/>
              </a:spcAft>
              <a:defRPr sz="1600">
                <a:solidFill>
                  <a:schemeClr val="tx1"/>
                </a:solidFill>
                <a:latin typeface="Arial" charset="0"/>
                <a:ea typeface="华文隶书" charset="0"/>
              </a:defRPr>
            </a:lvl8pPr>
            <a:lvl9pPr marL="3886200" indent="-228600" eaLnBrk="0" fontAlgn="base" hangingPunct="0">
              <a:spcBef>
                <a:spcPct val="0"/>
              </a:spcBef>
              <a:spcAft>
                <a:spcPct val="0"/>
              </a:spcAft>
              <a:defRPr sz="1600">
                <a:solidFill>
                  <a:schemeClr val="tx1"/>
                </a:solidFill>
                <a:latin typeface="Arial" charset="0"/>
                <a:ea typeface="华文隶书" charset="0"/>
              </a:defRPr>
            </a:lvl9pPr>
          </a:lstStyle>
          <a:p>
            <a:fld id="{C4D7612A-3F40-A244-8045-EB8658CF8AF7}" type="slidenum">
              <a:rPr lang="zh-CN" altLang="en-US" sz="1200">
                <a:latin typeface="Times New Roman" charset="0"/>
                <a:ea typeface="楷体_GB2312" charset="0"/>
              </a:rPr>
              <a:pPr/>
              <a:t>37</a:t>
            </a:fld>
            <a:endParaRPr lang="zh-CN" altLang="en-US" sz="1200">
              <a:latin typeface="Times New Roman" charset="0"/>
              <a:ea typeface="楷体_GB2312" charset="0"/>
            </a:endParaRPr>
          </a:p>
        </p:txBody>
      </p:sp>
    </p:spTree>
    <p:extLst>
      <p:ext uri="{BB962C8B-B14F-4D97-AF65-F5344CB8AC3E}">
        <p14:creationId xmlns:p14="http://schemas.microsoft.com/office/powerpoint/2010/main" val="3056890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ChangeArrowheads="1" noTextEdit="1"/>
          </p:cNvSpPr>
          <p:nvPr>
            <p:ph type="sldImg"/>
          </p:nvPr>
        </p:nvSpPr>
        <p:spPr/>
      </p:sp>
      <p:sp>
        <p:nvSpPr>
          <p:cNvPr id="17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174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ABC1DB8C-1870-44AF-84D7-C1CB54779414}" type="slidenum">
              <a:rPr lang="zh-CN" altLang="en-US" smtClean="0"/>
              <a:pPr>
                <a:spcBef>
                  <a:spcPct val="0"/>
                </a:spcBef>
                <a:buFontTx/>
                <a:buNone/>
              </a:pPr>
              <a:t>6</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ChangeArrowheads="1" noTextEdit="1"/>
          </p:cNvSpPr>
          <p:nvPr>
            <p:ph type="sldImg"/>
          </p:nvPr>
        </p:nvSpPr>
        <p:spPr/>
      </p:sp>
      <p:sp>
        <p:nvSpPr>
          <p:cNvPr id="28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1" lang="zh-CN" altLang="en-US">
              <a:latin typeface="Times New Roman" charset="0"/>
              <a:ea typeface="宋体" charset="0"/>
            </a:endParaRPr>
          </a:p>
        </p:txBody>
      </p:sp>
      <p:sp>
        <p:nvSpPr>
          <p:cNvPr id="28676"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华文隶书" charset="0"/>
              </a:defRPr>
            </a:lvl1pPr>
            <a:lvl2pPr marL="742950" indent="-285750">
              <a:defRPr sz="1600">
                <a:solidFill>
                  <a:schemeClr val="tx1"/>
                </a:solidFill>
                <a:latin typeface="Arial" charset="0"/>
                <a:ea typeface="华文隶书" charset="0"/>
              </a:defRPr>
            </a:lvl2pPr>
            <a:lvl3pPr marL="1143000" indent="-228600">
              <a:defRPr sz="1600">
                <a:solidFill>
                  <a:schemeClr val="tx1"/>
                </a:solidFill>
                <a:latin typeface="Arial" charset="0"/>
                <a:ea typeface="华文隶书" charset="0"/>
              </a:defRPr>
            </a:lvl3pPr>
            <a:lvl4pPr marL="1600200" indent="-228600">
              <a:defRPr sz="1600">
                <a:solidFill>
                  <a:schemeClr val="tx1"/>
                </a:solidFill>
                <a:latin typeface="Arial" charset="0"/>
                <a:ea typeface="华文隶书" charset="0"/>
              </a:defRPr>
            </a:lvl4pPr>
            <a:lvl5pPr marL="2057400" indent="-228600">
              <a:defRPr sz="1600">
                <a:solidFill>
                  <a:schemeClr val="tx1"/>
                </a:solidFill>
                <a:latin typeface="Arial" charset="0"/>
                <a:ea typeface="华文隶书" charset="0"/>
              </a:defRPr>
            </a:lvl5pPr>
            <a:lvl6pPr marL="2514600" indent="-228600" eaLnBrk="0" fontAlgn="base" hangingPunct="0">
              <a:spcBef>
                <a:spcPct val="0"/>
              </a:spcBef>
              <a:spcAft>
                <a:spcPct val="0"/>
              </a:spcAft>
              <a:defRPr sz="1600">
                <a:solidFill>
                  <a:schemeClr val="tx1"/>
                </a:solidFill>
                <a:latin typeface="Arial" charset="0"/>
                <a:ea typeface="华文隶书" charset="0"/>
              </a:defRPr>
            </a:lvl6pPr>
            <a:lvl7pPr marL="2971800" indent="-228600" eaLnBrk="0" fontAlgn="base" hangingPunct="0">
              <a:spcBef>
                <a:spcPct val="0"/>
              </a:spcBef>
              <a:spcAft>
                <a:spcPct val="0"/>
              </a:spcAft>
              <a:defRPr sz="1600">
                <a:solidFill>
                  <a:schemeClr val="tx1"/>
                </a:solidFill>
                <a:latin typeface="Arial" charset="0"/>
                <a:ea typeface="华文隶书" charset="0"/>
              </a:defRPr>
            </a:lvl7pPr>
            <a:lvl8pPr marL="3429000" indent="-228600" eaLnBrk="0" fontAlgn="base" hangingPunct="0">
              <a:spcBef>
                <a:spcPct val="0"/>
              </a:spcBef>
              <a:spcAft>
                <a:spcPct val="0"/>
              </a:spcAft>
              <a:defRPr sz="1600">
                <a:solidFill>
                  <a:schemeClr val="tx1"/>
                </a:solidFill>
                <a:latin typeface="Arial" charset="0"/>
                <a:ea typeface="华文隶书" charset="0"/>
              </a:defRPr>
            </a:lvl8pPr>
            <a:lvl9pPr marL="3886200" indent="-228600" eaLnBrk="0" fontAlgn="base" hangingPunct="0">
              <a:spcBef>
                <a:spcPct val="0"/>
              </a:spcBef>
              <a:spcAft>
                <a:spcPct val="0"/>
              </a:spcAft>
              <a:defRPr sz="1600">
                <a:solidFill>
                  <a:schemeClr val="tx1"/>
                </a:solidFill>
                <a:latin typeface="Arial" charset="0"/>
                <a:ea typeface="华文隶书" charset="0"/>
              </a:defRPr>
            </a:lvl9pPr>
          </a:lstStyle>
          <a:p>
            <a:fld id="{B76029F6-29D6-2C46-B84E-4EDA1D9A1296}" type="slidenum">
              <a:rPr lang="zh-CN" altLang="en-US" sz="1200">
                <a:latin typeface="Times New Roman" charset="0"/>
                <a:ea typeface="楷体_GB2312" charset="0"/>
              </a:rPr>
              <a:pPr/>
              <a:t>39</a:t>
            </a:fld>
            <a:endParaRPr lang="zh-CN" altLang="en-US" sz="1200">
              <a:latin typeface="Times New Roman" charset="0"/>
              <a:ea typeface="楷体_GB2312" charset="0"/>
            </a:endParaRPr>
          </a:p>
        </p:txBody>
      </p:sp>
    </p:spTree>
    <p:extLst>
      <p:ext uri="{BB962C8B-B14F-4D97-AF65-F5344CB8AC3E}">
        <p14:creationId xmlns:p14="http://schemas.microsoft.com/office/powerpoint/2010/main" val="1560241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ChangeArrowheads="1" noTextEdit="1"/>
          </p:cNvSpPr>
          <p:nvPr>
            <p:ph type="sldImg"/>
          </p:nvPr>
        </p:nvSpPr>
        <p:spPr/>
      </p:sp>
      <p:sp>
        <p:nvSpPr>
          <p:cNvPr id="35843"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charset="0"/>
              <a:ea typeface="宋体" charset="0"/>
            </a:endParaRPr>
          </a:p>
        </p:txBody>
      </p:sp>
      <p:sp>
        <p:nvSpPr>
          <p:cNvPr id="35844"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华文隶书" charset="0"/>
              </a:defRPr>
            </a:lvl1pPr>
            <a:lvl2pPr marL="742950" indent="-285750">
              <a:defRPr sz="1600">
                <a:solidFill>
                  <a:schemeClr val="tx1"/>
                </a:solidFill>
                <a:latin typeface="Arial" charset="0"/>
                <a:ea typeface="华文隶书" charset="0"/>
              </a:defRPr>
            </a:lvl2pPr>
            <a:lvl3pPr marL="1143000" indent="-228600">
              <a:defRPr sz="1600">
                <a:solidFill>
                  <a:schemeClr val="tx1"/>
                </a:solidFill>
                <a:latin typeface="Arial" charset="0"/>
                <a:ea typeface="华文隶书" charset="0"/>
              </a:defRPr>
            </a:lvl3pPr>
            <a:lvl4pPr marL="1600200" indent="-228600">
              <a:defRPr sz="1600">
                <a:solidFill>
                  <a:schemeClr val="tx1"/>
                </a:solidFill>
                <a:latin typeface="Arial" charset="0"/>
                <a:ea typeface="华文隶书" charset="0"/>
              </a:defRPr>
            </a:lvl4pPr>
            <a:lvl5pPr marL="2057400" indent="-228600">
              <a:defRPr sz="1600">
                <a:solidFill>
                  <a:schemeClr val="tx1"/>
                </a:solidFill>
                <a:latin typeface="Arial" charset="0"/>
                <a:ea typeface="华文隶书" charset="0"/>
              </a:defRPr>
            </a:lvl5pPr>
            <a:lvl6pPr marL="2514600" indent="-228600" eaLnBrk="0" fontAlgn="base" hangingPunct="0">
              <a:spcBef>
                <a:spcPct val="0"/>
              </a:spcBef>
              <a:spcAft>
                <a:spcPct val="0"/>
              </a:spcAft>
              <a:defRPr sz="1600">
                <a:solidFill>
                  <a:schemeClr val="tx1"/>
                </a:solidFill>
                <a:latin typeface="Arial" charset="0"/>
                <a:ea typeface="华文隶书" charset="0"/>
              </a:defRPr>
            </a:lvl6pPr>
            <a:lvl7pPr marL="2971800" indent="-228600" eaLnBrk="0" fontAlgn="base" hangingPunct="0">
              <a:spcBef>
                <a:spcPct val="0"/>
              </a:spcBef>
              <a:spcAft>
                <a:spcPct val="0"/>
              </a:spcAft>
              <a:defRPr sz="1600">
                <a:solidFill>
                  <a:schemeClr val="tx1"/>
                </a:solidFill>
                <a:latin typeface="Arial" charset="0"/>
                <a:ea typeface="华文隶书" charset="0"/>
              </a:defRPr>
            </a:lvl7pPr>
            <a:lvl8pPr marL="3429000" indent="-228600" eaLnBrk="0" fontAlgn="base" hangingPunct="0">
              <a:spcBef>
                <a:spcPct val="0"/>
              </a:spcBef>
              <a:spcAft>
                <a:spcPct val="0"/>
              </a:spcAft>
              <a:defRPr sz="1600">
                <a:solidFill>
                  <a:schemeClr val="tx1"/>
                </a:solidFill>
                <a:latin typeface="Arial" charset="0"/>
                <a:ea typeface="华文隶书" charset="0"/>
              </a:defRPr>
            </a:lvl8pPr>
            <a:lvl9pPr marL="3886200" indent="-228600" eaLnBrk="0" fontAlgn="base" hangingPunct="0">
              <a:spcBef>
                <a:spcPct val="0"/>
              </a:spcBef>
              <a:spcAft>
                <a:spcPct val="0"/>
              </a:spcAft>
              <a:defRPr sz="1600">
                <a:solidFill>
                  <a:schemeClr val="tx1"/>
                </a:solidFill>
                <a:latin typeface="Arial" charset="0"/>
                <a:ea typeface="华文隶书" charset="0"/>
              </a:defRPr>
            </a:lvl9pPr>
          </a:lstStyle>
          <a:p>
            <a:fld id="{AD266778-9B88-5447-9B33-739B2EA1C6F4}" type="slidenum">
              <a:rPr lang="zh-CN" altLang="en-US" sz="1200">
                <a:latin typeface="Times New Roman" charset="0"/>
                <a:ea typeface="楷体_GB2312" charset="0"/>
              </a:rPr>
              <a:pPr/>
              <a:t>44</a:t>
            </a:fld>
            <a:endParaRPr lang="zh-CN" altLang="en-US" sz="1200">
              <a:latin typeface="Times New Roman" charset="0"/>
              <a:ea typeface="楷体_GB2312" charset="0"/>
            </a:endParaRPr>
          </a:p>
        </p:txBody>
      </p:sp>
    </p:spTree>
    <p:extLst>
      <p:ext uri="{BB962C8B-B14F-4D97-AF65-F5344CB8AC3E}">
        <p14:creationId xmlns:p14="http://schemas.microsoft.com/office/powerpoint/2010/main" val="2165057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p:nvPr>
        </p:nvSpPr>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p>
        </p:txBody>
      </p:sp>
      <p:sp>
        <p:nvSpPr>
          <p:cNvPr id="23556"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pitchFamily="2" charset="-122"/>
              </a:defRPr>
            </a:lvl1pPr>
            <a:lvl2pPr marL="742950" indent="-285750">
              <a:defRPr sz="1600">
                <a:solidFill>
                  <a:schemeClr val="tx1"/>
                </a:solidFill>
                <a:latin typeface="Arial" panose="020B0604020202020204" pitchFamily="34" charset="0"/>
                <a:ea typeface="华文隶书" panose="02010800040101010101" pitchFamily="2" charset="-122"/>
              </a:defRPr>
            </a:lvl2pPr>
            <a:lvl3pPr marL="1143000" indent="-228600">
              <a:defRPr sz="1600">
                <a:solidFill>
                  <a:schemeClr val="tx1"/>
                </a:solidFill>
                <a:latin typeface="Arial" panose="020B0604020202020204" pitchFamily="34" charset="0"/>
                <a:ea typeface="华文隶书" panose="02010800040101010101" pitchFamily="2" charset="-122"/>
              </a:defRPr>
            </a:lvl3pPr>
            <a:lvl4pPr marL="1600200" indent="-228600">
              <a:defRPr sz="1600">
                <a:solidFill>
                  <a:schemeClr val="tx1"/>
                </a:solidFill>
                <a:latin typeface="Arial" panose="020B0604020202020204" pitchFamily="34" charset="0"/>
                <a:ea typeface="华文隶书" panose="02010800040101010101" pitchFamily="2" charset="-122"/>
              </a:defRPr>
            </a:lvl4pPr>
            <a:lvl5pPr marL="2057400" indent="-228600">
              <a:defRPr sz="1600">
                <a:solidFill>
                  <a:schemeClr val="tx1"/>
                </a:solidFill>
                <a:latin typeface="Arial" panose="020B0604020202020204" pitchFamily="34" charset="0"/>
                <a:ea typeface="华文隶书" panose="020108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9pPr>
          </a:lstStyle>
          <a:p>
            <a:pPr>
              <a:buFont typeface="Arial" panose="020B0604020202020204" pitchFamily="34" charset="0"/>
              <a:buNone/>
            </a:pPr>
            <a:fld id="{FCC44C69-A7CF-4F2C-BBC9-FA1ACC146A44}" type="slidenum">
              <a:rPr lang="zh-CN" altLang="en-US" sz="1200" smtClean="0">
                <a:latin typeface="Times New Roman" panose="02020603050405020304" pitchFamily="18" charset="0"/>
                <a:ea typeface="楷体_GB2312" pitchFamily="49" charset="-122"/>
              </a:rPr>
              <a:pPr>
                <a:buFont typeface="Arial" panose="020B0604020202020204" pitchFamily="34" charset="0"/>
                <a:buNone/>
              </a:pPr>
              <a:t>46</a:t>
            </a:fld>
            <a:endParaRPr lang="en-US" altLang="zh-CN" sz="1200">
              <a:latin typeface="Times New Roman" panose="02020603050405020304" pitchFamily="18" charset="0"/>
              <a:ea typeface="楷体_GB2312" pitchFamily="49"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ChangeArrowheads="1" noTextEdit="1"/>
          </p:cNvSpPr>
          <p:nvPr>
            <p:ph type="sldImg"/>
          </p:nvPr>
        </p:nvSpPr>
        <p:spPr/>
      </p:sp>
      <p:sp>
        <p:nvSpPr>
          <p:cNvPr id="28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t>因此，穷举法不是一个有效算法。</a:t>
            </a:r>
          </a:p>
        </p:txBody>
      </p:sp>
      <p:sp>
        <p:nvSpPr>
          <p:cNvPr id="28676"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pitchFamily="2" charset="-122"/>
              </a:defRPr>
            </a:lvl1pPr>
            <a:lvl2pPr marL="742950" indent="-285750">
              <a:defRPr sz="1600">
                <a:solidFill>
                  <a:schemeClr val="tx1"/>
                </a:solidFill>
                <a:latin typeface="Arial" panose="020B0604020202020204" pitchFamily="34" charset="0"/>
                <a:ea typeface="华文隶书" panose="02010800040101010101" pitchFamily="2" charset="-122"/>
              </a:defRPr>
            </a:lvl2pPr>
            <a:lvl3pPr marL="1143000" indent="-228600">
              <a:defRPr sz="1600">
                <a:solidFill>
                  <a:schemeClr val="tx1"/>
                </a:solidFill>
                <a:latin typeface="Arial" panose="020B0604020202020204" pitchFamily="34" charset="0"/>
                <a:ea typeface="华文隶书" panose="02010800040101010101" pitchFamily="2" charset="-122"/>
              </a:defRPr>
            </a:lvl3pPr>
            <a:lvl4pPr marL="1600200" indent="-228600">
              <a:defRPr sz="1600">
                <a:solidFill>
                  <a:schemeClr val="tx1"/>
                </a:solidFill>
                <a:latin typeface="Arial" panose="020B0604020202020204" pitchFamily="34" charset="0"/>
                <a:ea typeface="华文隶书" panose="02010800040101010101" pitchFamily="2" charset="-122"/>
              </a:defRPr>
            </a:lvl4pPr>
            <a:lvl5pPr marL="2057400" indent="-228600">
              <a:defRPr sz="1600">
                <a:solidFill>
                  <a:schemeClr val="tx1"/>
                </a:solidFill>
                <a:latin typeface="Arial" panose="020B0604020202020204" pitchFamily="34" charset="0"/>
                <a:ea typeface="华文隶书" panose="020108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9pPr>
          </a:lstStyle>
          <a:p>
            <a:pPr>
              <a:buFont typeface="Arial" panose="020B0604020202020204" pitchFamily="34" charset="0"/>
              <a:buNone/>
            </a:pPr>
            <a:fld id="{52D20786-8CF9-4E88-A6DD-B7795EE55FD9}" type="slidenum">
              <a:rPr lang="zh-CN" altLang="en-US" sz="1200" smtClean="0">
                <a:latin typeface="Times New Roman" panose="02020603050405020304" pitchFamily="18" charset="0"/>
                <a:ea typeface="楷体_GB2312" pitchFamily="49" charset="-122"/>
              </a:rPr>
              <a:pPr>
                <a:buFont typeface="Arial" panose="020B0604020202020204" pitchFamily="34" charset="0"/>
                <a:buNone/>
              </a:pPr>
              <a:t>50</a:t>
            </a:fld>
            <a:endParaRPr lang="zh-CN" altLang="en-US" sz="1200">
              <a:latin typeface="Times New Roman" panose="02020603050405020304" pitchFamily="18" charset="0"/>
              <a:ea typeface="楷体_GB2312" pitchFamily="49"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ChangeArrowheads="1" noTextEdit="1"/>
          </p:cNvSpPr>
          <p:nvPr>
            <p:ph type="sldImg"/>
          </p:nvPr>
        </p:nvSpPr>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t>（</a:t>
            </a:r>
            <a:r>
              <a:rPr kumimoji="1" lang="en-US" altLang="zh-CN"/>
              <a:t>5</a:t>
            </a:r>
            <a:r>
              <a:rPr kumimoji="1" lang="zh-CN" altLang="en-US"/>
              <a:t>）</a:t>
            </a:r>
            <a:r>
              <a:rPr lang="zh-CN" altLang="en-US">
                <a:solidFill>
                  <a:srgbClr val="000000"/>
                </a:solidFill>
                <a:latin typeface="Arial" panose="020B0604020202020204" pitchFamily="34" charset="0"/>
                <a:ea typeface="华文中宋" panose="02010600040101010101" pitchFamily="2" charset="-122"/>
              </a:rPr>
              <a:t>（</a:t>
            </a:r>
            <a:r>
              <a:rPr lang="zh-CN" altLang="en-US">
                <a:solidFill>
                  <a:srgbClr val="0000FF"/>
                </a:solidFill>
                <a:latin typeface="Arial" panose="020B0604020202020204" pitchFamily="34" charset="0"/>
                <a:ea typeface="华文中宋" panose="02010600040101010101" pitchFamily="2" charset="-122"/>
              </a:rPr>
              <a:t>（</a:t>
            </a:r>
            <a:r>
              <a:rPr lang="zh-CN" altLang="en-US">
                <a:solidFill>
                  <a:srgbClr val="C00000"/>
                </a:solidFill>
                <a:latin typeface="Arial" panose="020B0604020202020204" pitchFamily="34" charset="0"/>
                <a:ea typeface="华文中宋" panose="02010600040101010101" pitchFamily="2" charset="-122"/>
              </a:rPr>
              <a:t>（</a:t>
            </a:r>
            <a:r>
              <a:rPr lang="en-US" altLang="zh-CN">
                <a:solidFill>
                  <a:srgbClr val="000000"/>
                </a:solidFill>
                <a:latin typeface="Arial" panose="020B0604020202020204" pitchFamily="34" charset="0"/>
                <a:ea typeface="华文中宋" panose="02010600040101010101" pitchFamily="2" charset="-122"/>
              </a:rPr>
              <a:t>A1*A2</a:t>
            </a:r>
            <a:r>
              <a:rPr lang="zh-CN" altLang="en-US">
                <a:solidFill>
                  <a:srgbClr val="C00000"/>
                </a:solidFill>
                <a:latin typeface="Arial" panose="020B0604020202020204" pitchFamily="34" charset="0"/>
                <a:ea typeface="华文中宋" panose="02010600040101010101" pitchFamily="2" charset="-122"/>
              </a:rPr>
              <a:t>）</a:t>
            </a:r>
            <a:r>
              <a:rPr lang="en-US" altLang="zh-CN">
                <a:solidFill>
                  <a:srgbClr val="000000"/>
                </a:solidFill>
                <a:latin typeface="Arial" panose="020B0604020202020204" pitchFamily="34" charset="0"/>
                <a:ea typeface="华文中宋" panose="02010600040101010101" pitchFamily="2" charset="-122"/>
              </a:rPr>
              <a:t>*A3</a:t>
            </a:r>
            <a:r>
              <a:rPr lang="zh-CN" altLang="en-US">
                <a:solidFill>
                  <a:srgbClr val="0000FF"/>
                </a:solidFill>
                <a:latin typeface="Arial" panose="020B0604020202020204" pitchFamily="34" charset="0"/>
                <a:ea typeface="华文中宋" panose="02010600040101010101" pitchFamily="2" charset="-122"/>
              </a:rPr>
              <a:t>）</a:t>
            </a:r>
            <a:r>
              <a:rPr lang="en-US" altLang="zh-CN">
                <a:solidFill>
                  <a:srgbClr val="000000"/>
                </a:solidFill>
                <a:latin typeface="Arial" panose="020B0604020202020204" pitchFamily="34" charset="0"/>
                <a:ea typeface="华文中宋" panose="02010600040101010101" pitchFamily="2" charset="-122"/>
              </a:rPr>
              <a:t>*A4</a:t>
            </a:r>
            <a:r>
              <a:rPr lang="zh-CN" altLang="en-US">
                <a:solidFill>
                  <a:srgbClr val="000000"/>
                </a:solidFill>
                <a:latin typeface="Arial" panose="020B0604020202020204" pitchFamily="34" charset="0"/>
                <a:ea typeface="华文中宋" panose="02010600040101010101" pitchFamily="2" charset="-122"/>
              </a:rPr>
              <a:t> ） </a:t>
            </a:r>
          </a:p>
          <a:p>
            <a:endParaRPr kumimoji="1" lang="zh-CN" altLang="en-US"/>
          </a:p>
        </p:txBody>
      </p:sp>
      <p:sp>
        <p:nvSpPr>
          <p:cNvPr id="30724"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pitchFamily="2" charset="-122"/>
              </a:defRPr>
            </a:lvl1pPr>
            <a:lvl2pPr marL="742950" indent="-285750">
              <a:defRPr sz="1600">
                <a:solidFill>
                  <a:schemeClr val="tx1"/>
                </a:solidFill>
                <a:latin typeface="Arial" panose="020B0604020202020204" pitchFamily="34" charset="0"/>
                <a:ea typeface="华文隶书" panose="02010800040101010101" pitchFamily="2" charset="-122"/>
              </a:defRPr>
            </a:lvl2pPr>
            <a:lvl3pPr marL="1143000" indent="-228600">
              <a:defRPr sz="1600">
                <a:solidFill>
                  <a:schemeClr val="tx1"/>
                </a:solidFill>
                <a:latin typeface="Arial" panose="020B0604020202020204" pitchFamily="34" charset="0"/>
                <a:ea typeface="华文隶书" panose="02010800040101010101" pitchFamily="2" charset="-122"/>
              </a:defRPr>
            </a:lvl3pPr>
            <a:lvl4pPr marL="1600200" indent="-228600">
              <a:defRPr sz="1600">
                <a:solidFill>
                  <a:schemeClr val="tx1"/>
                </a:solidFill>
                <a:latin typeface="Arial" panose="020B0604020202020204" pitchFamily="34" charset="0"/>
                <a:ea typeface="华文隶书" panose="02010800040101010101" pitchFamily="2" charset="-122"/>
              </a:defRPr>
            </a:lvl4pPr>
            <a:lvl5pPr marL="2057400" indent="-228600">
              <a:defRPr sz="1600">
                <a:solidFill>
                  <a:schemeClr val="tx1"/>
                </a:solidFill>
                <a:latin typeface="Arial" panose="020B0604020202020204" pitchFamily="34" charset="0"/>
                <a:ea typeface="华文隶书" panose="020108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9pPr>
          </a:lstStyle>
          <a:p>
            <a:pPr>
              <a:buFont typeface="Arial" panose="020B0604020202020204" pitchFamily="34" charset="0"/>
              <a:buNone/>
            </a:pPr>
            <a:fld id="{E2D0CA7A-A7D9-4CE4-A45A-E7CA71DCFF07}" type="slidenum">
              <a:rPr lang="zh-CN" altLang="en-US" sz="1200" smtClean="0">
                <a:latin typeface="Times New Roman" panose="02020603050405020304" pitchFamily="18" charset="0"/>
                <a:ea typeface="楷体_GB2312" pitchFamily="49" charset="-122"/>
              </a:rPr>
              <a:pPr>
                <a:buFont typeface="Arial" panose="020B0604020202020204" pitchFamily="34" charset="0"/>
                <a:buNone/>
              </a:pPr>
              <a:t>51</a:t>
            </a:fld>
            <a:endParaRPr lang="zh-CN" altLang="en-US" sz="1200">
              <a:latin typeface="Times New Roman" panose="02020603050405020304" pitchFamily="18" charset="0"/>
              <a:ea typeface="楷体_GB2312" pitchFamily="49"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ChangeArrowheads="1" noTextEdit="1"/>
          </p:cNvSpPr>
          <p:nvPr>
            <p:ph type="sldImg"/>
          </p:nvPr>
        </p:nvSpPr>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t>（</a:t>
            </a:r>
            <a:r>
              <a:rPr kumimoji="1" lang="en-US" altLang="zh-CN"/>
              <a:t>3</a:t>
            </a:r>
            <a:r>
              <a:rPr kumimoji="1" lang="zh-CN" altLang="en-US"/>
              <a:t>）（（</a:t>
            </a:r>
            <a:r>
              <a:rPr kumimoji="1" lang="en-US" altLang="zh-CN"/>
              <a:t>A1A2</a:t>
            </a:r>
            <a:r>
              <a:rPr kumimoji="1" lang="zh-CN" altLang="en-US"/>
              <a:t>）（</a:t>
            </a:r>
            <a:r>
              <a:rPr kumimoji="1" lang="en-US" altLang="zh-CN"/>
              <a:t>A3A4</a:t>
            </a:r>
            <a:r>
              <a:rPr kumimoji="1" lang="zh-CN" altLang="en-US"/>
              <a:t>））</a:t>
            </a:r>
          </a:p>
        </p:txBody>
      </p:sp>
      <p:sp>
        <p:nvSpPr>
          <p:cNvPr id="32772"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pitchFamily="2" charset="-122"/>
              </a:defRPr>
            </a:lvl1pPr>
            <a:lvl2pPr marL="742950" indent="-285750">
              <a:defRPr sz="1600">
                <a:solidFill>
                  <a:schemeClr val="tx1"/>
                </a:solidFill>
                <a:latin typeface="Arial" panose="020B0604020202020204" pitchFamily="34" charset="0"/>
                <a:ea typeface="华文隶书" panose="02010800040101010101" pitchFamily="2" charset="-122"/>
              </a:defRPr>
            </a:lvl2pPr>
            <a:lvl3pPr marL="1143000" indent="-228600">
              <a:defRPr sz="1600">
                <a:solidFill>
                  <a:schemeClr val="tx1"/>
                </a:solidFill>
                <a:latin typeface="Arial" panose="020B0604020202020204" pitchFamily="34" charset="0"/>
                <a:ea typeface="华文隶书" panose="02010800040101010101" pitchFamily="2" charset="-122"/>
              </a:defRPr>
            </a:lvl3pPr>
            <a:lvl4pPr marL="1600200" indent="-228600">
              <a:defRPr sz="1600">
                <a:solidFill>
                  <a:schemeClr val="tx1"/>
                </a:solidFill>
                <a:latin typeface="Arial" panose="020B0604020202020204" pitchFamily="34" charset="0"/>
                <a:ea typeface="华文隶书" panose="02010800040101010101" pitchFamily="2" charset="-122"/>
              </a:defRPr>
            </a:lvl4pPr>
            <a:lvl5pPr marL="2057400" indent="-228600">
              <a:defRPr sz="1600">
                <a:solidFill>
                  <a:schemeClr val="tx1"/>
                </a:solidFill>
                <a:latin typeface="Arial" panose="020B0604020202020204" pitchFamily="34" charset="0"/>
                <a:ea typeface="华文隶书" panose="020108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9pPr>
          </a:lstStyle>
          <a:p>
            <a:pPr>
              <a:buFont typeface="Arial" panose="020B0604020202020204" pitchFamily="34" charset="0"/>
              <a:buNone/>
            </a:pPr>
            <a:fld id="{C519E5C7-5AE3-4FF0-BA46-C710D92DA427}" type="slidenum">
              <a:rPr lang="zh-CN" altLang="en-US" sz="1200" smtClean="0">
                <a:latin typeface="Times New Roman" panose="02020603050405020304" pitchFamily="18" charset="0"/>
                <a:ea typeface="楷体_GB2312" pitchFamily="49" charset="-122"/>
              </a:rPr>
              <a:pPr>
                <a:buFont typeface="Arial" panose="020B0604020202020204" pitchFamily="34" charset="0"/>
                <a:buNone/>
              </a:pPr>
              <a:t>52</a:t>
            </a:fld>
            <a:endParaRPr lang="zh-CN" altLang="en-US" sz="1200">
              <a:latin typeface="Times New Roman" panose="02020603050405020304" pitchFamily="18" charset="0"/>
              <a:ea typeface="楷体_GB2312" pitchFamily="49"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ChangeArrowheads="1" noTextEdit="1"/>
          </p:cNvSpPr>
          <p:nvPr>
            <p:ph type="sldImg"/>
          </p:nvPr>
        </p:nvSpPr>
        <p:spPr/>
      </p:sp>
      <p:sp>
        <p:nvSpPr>
          <p:cNvPr id="34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p>
        </p:txBody>
      </p:sp>
      <p:sp>
        <p:nvSpPr>
          <p:cNvPr id="34820"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pitchFamily="2" charset="-122"/>
              </a:defRPr>
            </a:lvl1pPr>
            <a:lvl2pPr marL="742950" indent="-285750">
              <a:defRPr sz="1600">
                <a:solidFill>
                  <a:schemeClr val="tx1"/>
                </a:solidFill>
                <a:latin typeface="Arial" panose="020B0604020202020204" pitchFamily="34" charset="0"/>
                <a:ea typeface="华文隶书" panose="02010800040101010101" pitchFamily="2" charset="-122"/>
              </a:defRPr>
            </a:lvl2pPr>
            <a:lvl3pPr marL="1143000" indent="-228600">
              <a:defRPr sz="1600">
                <a:solidFill>
                  <a:schemeClr val="tx1"/>
                </a:solidFill>
                <a:latin typeface="Arial" panose="020B0604020202020204" pitchFamily="34" charset="0"/>
                <a:ea typeface="华文隶书" panose="02010800040101010101" pitchFamily="2" charset="-122"/>
              </a:defRPr>
            </a:lvl3pPr>
            <a:lvl4pPr marL="1600200" indent="-228600">
              <a:defRPr sz="1600">
                <a:solidFill>
                  <a:schemeClr val="tx1"/>
                </a:solidFill>
                <a:latin typeface="Arial" panose="020B0604020202020204" pitchFamily="34" charset="0"/>
                <a:ea typeface="华文隶书" panose="02010800040101010101" pitchFamily="2" charset="-122"/>
              </a:defRPr>
            </a:lvl4pPr>
            <a:lvl5pPr marL="2057400" indent="-228600">
              <a:defRPr sz="1600">
                <a:solidFill>
                  <a:schemeClr val="tx1"/>
                </a:solidFill>
                <a:latin typeface="Arial" panose="020B0604020202020204" pitchFamily="34" charset="0"/>
                <a:ea typeface="华文隶书" panose="020108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9pPr>
          </a:lstStyle>
          <a:p>
            <a:pPr>
              <a:buFont typeface="Arial" panose="020B0604020202020204" pitchFamily="34" charset="0"/>
              <a:buNone/>
            </a:pPr>
            <a:fld id="{E46820BE-E306-43A6-99B4-CCE6FC3C6B55}" type="slidenum">
              <a:rPr lang="zh-CN" altLang="en-US" sz="1200" smtClean="0">
                <a:latin typeface="Times New Roman" panose="02020603050405020304" pitchFamily="18" charset="0"/>
                <a:ea typeface="楷体_GB2312" pitchFamily="49" charset="-122"/>
              </a:rPr>
              <a:pPr>
                <a:buFont typeface="Arial" panose="020B0604020202020204" pitchFamily="34" charset="0"/>
                <a:buNone/>
              </a:pPr>
              <a:t>53</a:t>
            </a:fld>
            <a:endParaRPr lang="zh-CN" altLang="en-US" sz="1200">
              <a:latin typeface="Times New Roman" panose="02020603050405020304" pitchFamily="18" charset="0"/>
              <a:ea typeface="楷体_GB2312" pitchFamily="49"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T(n)=T(1)+T(n-1)+    </a:t>
            </a:r>
          </a:p>
          <a:p>
            <a:pPr eaLnBrk="1" hangingPunct="1"/>
            <a:r>
              <a:rPr lang="en-US" altLang="zh-CN"/>
              <a:t>       T(2)+T(n-2)+</a:t>
            </a:r>
          </a:p>
          <a:p>
            <a:pPr eaLnBrk="1" hangingPunct="1"/>
            <a:r>
              <a:rPr lang="en-US" altLang="zh-CN"/>
              <a:t>       T(3)+T(n-3)+ </a:t>
            </a:r>
          </a:p>
          <a:p>
            <a:pPr eaLnBrk="1" hangingPunct="1"/>
            <a:r>
              <a:rPr lang="en-US" altLang="zh-CN"/>
              <a:t>       T(4)+T(n-4)+</a:t>
            </a:r>
            <a:r>
              <a:rPr lang="en-US" altLang="zh-CN">
                <a:latin typeface="Arial" panose="020B0604020202020204" pitchFamily="34" charset="0"/>
              </a:rPr>
              <a:t>……</a:t>
            </a:r>
            <a:r>
              <a:rPr lang="en-US" altLang="zh-CN"/>
              <a:t> +</a:t>
            </a:r>
          </a:p>
          <a:p>
            <a:pPr eaLnBrk="1" hangingPunct="1"/>
            <a:r>
              <a:rPr lang="en-US" altLang="zh-CN"/>
              <a:t>       T(n-1)+T(1)</a:t>
            </a:r>
          </a:p>
          <a:p>
            <a:pPr eaLnBrk="1" hangingPunct="1"/>
            <a:r>
              <a:rPr lang="zh-CN" altLang="en-US"/>
              <a:t>可用数学归纳法证明</a:t>
            </a:r>
            <a:r>
              <a:rPr lang="en-US" altLang="zh-CN"/>
              <a:t>T(n)&gt;2</a:t>
            </a:r>
            <a:r>
              <a:rPr lang="en-US" altLang="zh-CN" baseline="30000"/>
              <a:t>n-1</a:t>
            </a:r>
            <a:r>
              <a:rPr lang="en-US" altLang="zh-CN"/>
              <a:t>=Ω(2</a:t>
            </a:r>
            <a:r>
              <a:rPr lang="en-US" altLang="zh-CN" baseline="30000"/>
              <a:t>n</a:t>
            </a:r>
            <a:r>
              <a:rPr lang="en-US" altLang="zh-CN"/>
              <a:t>)</a:t>
            </a:r>
          </a:p>
        </p:txBody>
      </p:sp>
    </p:spTree>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ChangeArrowheads="1" noTextEdit="1"/>
          </p:cNvSpPr>
          <p:nvPr>
            <p:ph type="sldImg"/>
          </p:nvPr>
        </p:nvSpPr>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p>
        </p:txBody>
      </p:sp>
      <p:sp>
        <p:nvSpPr>
          <p:cNvPr id="39940"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pitchFamily="2" charset="-122"/>
              </a:defRPr>
            </a:lvl1pPr>
            <a:lvl2pPr marL="742950" indent="-285750">
              <a:defRPr sz="1600">
                <a:solidFill>
                  <a:schemeClr val="tx1"/>
                </a:solidFill>
                <a:latin typeface="Arial" panose="020B0604020202020204" pitchFamily="34" charset="0"/>
                <a:ea typeface="华文隶书" panose="02010800040101010101" pitchFamily="2" charset="-122"/>
              </a:defRPr>
            </a:lvl2pPr>
            <a:lvl3pPr marL="1143000" indent="-228600">
              <a:defRPr sz="1600">
                <a:solidFill>
                  <a:schemeClr val="tx1"/>
                </a:solidFill>
                <a:latin typeface="Arial" panose="020B0604020202020204" pitchFamily="34" charset="0"/>
                <a:ea typeface="华文隶书" panose="02010800040101010101" pitchFamily="2" charset="-122"/>
              </a:defRPr>
            </a:lvl3pPr>
            <a:lvl4pPr marL="1600200" indent="-228600">
              <a:defRPr sz="1600">
                <a:solidFill>
                  <a:schemeClr val="tx1"/>
                </a:solidFill>
                <a:latin typeface="Arial" panose="020B0604020202020204" pitchFamily="34" charset="0"/>
                <a:ea typeface="华文隶书" panose="02010800040101010101" pitchFamily="2" charset="-122"/>
              </a:defRPr>
            </a:lvl4pPr>
            <a:lvl5pPr marL="2057400" indent="-228600">
              <a:defRPr sz="1600">
                <a:solidFill>
                  <a:schemeClr val="tx1"/>
                </a:solidFill>
                <a:latin typeface="Arial" panose="020B0604020202020204" pitchFamily="34" charset="0"/>
                <a:ea typeface="华文隶书" panose="020108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9pPr>
          </a:lstStyle>
          <a:p>
            <a:pPr>
              <a:buFont typeface="Arial" panose="020B0604020202020204" pitchFamily="34" charset="0"/>
              <a:buNone/>
            </a:pPr>
            <a:fld id="{862FA37B-A245-4F9E-818A-E8435A8F6B54}" type="slidenum">
              <a:rPr lang="zh-CN" altLang="en-US" sz="1200" smtClean="0">
                <a:latin typeface="Times New Roman" panose="02020603050405020304" pitchFamily="18" charset="0"/>
                <a:ea typeface="楷体_GB2312" pitchFamily="49" charset="-122"/>
              </a:rPr>
              <a:pPr>
                <a:buFont typeface="Arial" panose="020B0604020202020204" pitchFamily="34" charset="0"/>
                <a:buNone/>
              </a:pPr>
              <a:t>56</a:t>
            </a:fld>
            <a:endParaRPr lang="zh-CN" altLang="en-US" sz="1200">
              <a:latin typeface="Times New Roman" panose="02020603050405020304" pitchFamily="18" charset="0"/>
              <a:ea typeface="楷体_GB2312" pitchFamily="49"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p:sp>
      <p:sp>
        <p:nvSpPr>
          <p:cNvPr id="43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t>子问题的解与原问题的解之间的关系</a:t>
            </a:r>
          </a:p>
        </p:txBody>
      </p:sp>
      <p:sp>
        <p:nvSpPr>
          <p:cNvPr id="43012"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pitchFamily="2" charset="-122"/>
              </a:defRPr>
            </a:lvl1pPr>
            <a:lvl2pPr marL="742950" indent="-285750">
              <a:defRPr sz="1600">
                <a:solidFill>
                  <a:schemeClr val="tx1"/>
                </a:solidFill>
                <a:latin typeface="Arial" panose="020B0604020202020204" pitchFamily="34" charset="0"/>
                <a:ea typeface="华文隶书" panose="02010800040101010101" pitchFamily="2" charset="-122"/>
              </a:defRPr>
            </a:lvl2pPr>
            <a:lvl3pPr marL="1143000" indent="-228600">
              <a:defRPr sz="1600">
                <a:solidFill>
                  <a:schemeClr val="tx1"/>
                </a:solidFill>
                <a:latin typeface="Arial" panose="020B0604020202020204" pitchFamily="34" charset="0"/>
                <a:ea typeface="华文隶书" panose="02010800040101010101" pitchFamily="2" charset="-122"/>
              </a:defRPr>
            </a:lvl3pPr>
            <a:lvl4pPr marL="1600200" indent="-228600">
              <a:defRPr sz="1600">
                <a:solidFill>
                  <a:schemeClr val="tx1"/>
                </a:solidFill>
                <a:latin typeface="Arial" panose="020B0604020202020204" pitchFamily="34" charset="0"/>
                <a:ea typeface="华文隶书" panose="02010800040101010101" pitchFamily="2" charset="-122"/>
              </a:defRPr>
            </a:lvl4pPr>
            <a:lvl5pPr marL="2057400" indent="-228600">
              <a:defRPr sz="1600">
                <a:solidFill>
                  <a:schemeClr val="tx1"/>
                </a:solidFill>
                <a:latin typeface="Arial" panose="020B0604020202020204" pitchFamily="34" charset="0"/>
                <a:ea typeface="华文隶书" panose="020108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9pPr>
          </a:lstStyle>
          <a:p>
            <a:pPr>
              <a:buFont typeface="Arial" panose="020B0604020202020204" pitchFamily="34" charset="0"/>
              <a:buNone/>
            </a:pPr>
            <a:fld id="{D70BEBB7-AB4A-4DA8-B1B6-53AD12B46C1B}" type="slidenum">
              <a:rPr lang="zh-CN" altLang="en-US" sz="1200" smtClean="0">
                <a:latin typeface="Times New Roman" panose="02020603050405020304" pitchFamily="18" charset="0"/>
                <a:ea typeface="楷体_GB2312" pitchFamily="49" charset="-122"/>
              </a:rPr>
              <a:pPr>
                <a:buFont typeface="Arial" panose="020B0604020202020204" pitchFamily="34" charset="0"/>
                <a:buNone/>
              </a:pPr>
              <a:t>57</a:t>
            </a:fld>
            <a:endParaRPr lang="zh-CN" altLang="en-US" sz="1200">
              <a:latin typeface="Times New Roman" panose="02020603050405020304" pitchFamily="18" charset="0"/>
              <a:ea typeface="楷体_GB2312"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动态规划法可以被解释成一种特殊类型的空间换时间权衡技术，但有时候经过改进可以避免使用额外的空间。</a:t>
            </a:r>
          </a:p>
        </p:txBody>
      </p:sp>
      <p:sp>
        <p:nvSpPr>
          <p:cNvPr id="4" name="灯片编号占位符 3"/>
          <p:cNvSpPr>
            <a:spLocks noGrp="1"/>
          </p:cNvSpPr>
          <p:nvPr>
            <p:ph type="sldNum" sz="quarter" idx="5"/>
          </p:nvPr>
        </p:nvSpPr>
        <p:spPr/>
        <p:txBody>
          <a:bodyPr/>
          <a:lstStyle/>
          <a:p>
            <a:pPr>
              <a:defRPr/>
            </a:pPr>
            <a:fld id="{74248A98-51F1-45C7-BDF2-27438AABAF8C}" type="slidenum">
              <a:rPr lang="zh-CN" altLang="en-US" smtClean="0"/>
              <a:pPr>
                <a:defRPr/>
              </a:pPr>
              <a:t>7</a:t>
            </a:fld>
            <a:endParaRPr lang="zh-CN" altLang="en-US"/>
          </a:p>
        </p:txBody>
      </p:sp>
    </p:spTree>
    <p:extLst>
      <p:ext uri="{BB962C8B-B14F-4D97-AF65-F5344CB8AC3E}">
        <p14:creationId xmlns:p14="http://schemas.microsoft.com/office/powerpoint/2010/main" val="30807755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p:nvPr>
        </p:nvSpPr>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t>完全加括号矩阵乘法的子问题空间。</a:t>
            </a:r>
          </a:p>
        </p:txBody>
      </p:sp>
      <p:sp>
        <p:nvSpPr>
          <p:cNvPr id="46084"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pitchFamily="2" charset="-122"/>
              </a:defRPr>
            </a:lvl1pPr>
            <a:lvl2pPr marL="742950" indent="-285750">
              <a:defRPr sz="1600">
                <a:solidFill>
                  <a:schemeClr val="tx1"/>
                </a:solidFill>
                <a:latin typeface="Arial" panose="020B0604020202020204" pitchFamily="34" charset="0"/>
                <a:ea typeface="华文隶书" panose="02010800040101010101" pitchFamily="2" charset="-122"/>
              </a:defRPr>
            </a:lvl2pPr>
            <a:lvl3pPr marL="1143000" indent="-228600">
              <a:defRPr sz="1600">
                <a:solidFill>
                  <a:schemeClr val="tx1"/>
                </a:solidFill>
                <a:latin typeface="Arial" panose="020B0604020202020204" pitchFamily="34" charset="0"/>
                <a:ea typeface="华文隶书" panose="02010800040101010101" pitchFamily="2" charset="-122"/>
              </a:defRPr>
            </a:lvl3pPr>
            <a:lvl4pPr marL="1600200" indent="-228600">
              <a:defRPr sz="1600">
                <a:solidFill>
                  <a:schemeClr val="tx1"/>
                </a:solidFill>
                <a:latin typeface="Arial" panose="020B0604020202020204" pitchFamily="34" charset="0"/>
                <a:ea typeface="华文隶书" panose="02010800040101010101" pitchFamily="2" charset="-122"/>
              </a:defRPr>
            </a:lvl4pPr>
            <a:lvl5pPr marL="2057400" indent="-228600">
              <a:defRPr sz="1600">
                <a:solidFill>
                  <a:schemeClr val="tx1"/>
                </a:solidFill>
                <a:latin typeface="Arial" panose="020B0604020202020204" pitchFamily="34" charset="0"/>
                <a:ea typeface="华文隶书" panose="020108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9pPr>
          </a:lstStyle>
          <a:p>
            <a:pPr>
              <a:buFont typeface="Arial" panose="020B0604020202020204" pitchFamily="34" charset="0"/>
              <a:buNone/>
            </a:pPr>
            <a:fld id="{0BA16A60-1876-4E81-832B-EE02BF188D06}" type="slidenum">
              <a:rPr lang="zh-CN" altLang="en-US" sz="1200" smtClean="0">
                <a:latin typeface="Times New Roman" panose="02020603050405020304" pitchFamily="18" charset="0"/>
                <a:ea typeface="楷体_GB2312" pitchFamily="49" charset="-122"/>
              </a:rPr>
              <a:pPr>
                <a:buFont typeface="Arial" panose="020B0604020202020204" pitchFamily="34" charset="0"/>
                <a:buNone/>
              </a:pPr>
              <a:t>59</a:t>
            </a:fld>
            <a:endParaRPr lang="zh-CN" altLang="en-US" sz="1200">
              <a:latin typeface="Times New Roman" panose="02020603050405020304" pitchFamily="18" charset="0"/>
              <a:ea typeface="楷体_GB2312" pitchFamily="49"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ChangeArrowheads="1" noTextEdit="1"/>
          </p:cNvSpPr>
          <p:nvPr>
            <p:ph type="sldImg"/>
          </p:nvPr>
        </p:nvSpPr>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t>注意</a:t>
            </a:r>
            <a:r>
              <a:rPr kumimoji="1" lang="en-US" altLang="zh-CN"/>
              <a:t>Ai</a:t>
            </a:r>
            <a:r>
              <a:rPr kumimoji="1" lang="zh-CN" altLang="en-US"/>
              <a:t>的维数</a:t>
            </a:r>
          </a:p>
        </p:txBody>
      </p:sp>
      <p:sp>
        <p:nvSpPr>
          <p:cNvPr id="48132"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pitchFamily="2" charset="-122"/>
              </a:defRPr>
            </a:lvl1pPr>
            <a:lvl2pPr marL="742950" indent="-285750">
              <a:defRPr sz="1600">
                <a:solidFill>
                  <a:schemeClr val="tx1"/>
                </a:solidFill>
                <a:latin typeface="Arial" panose="020B0604020202020204" pitchFamily="34" charset="0"/>
                <a:ea typeface="华文隶书" panose="02010800040101010101" pitchFamily="2" charset="-122"/>
              </a:defRPr>
            </a:lvl2pPr>
            <a:lvl3pPr marL="1143000" indent="-228600">
              <a:defRPr sz="1600">
                <a:solidFill>
                  <a:schemeClr val="tx1"/>
                </a:solidFill>
                <a:latin typeface="Arial" panose="020B0604020202020204" pitchFamily="34" charset="0"/>
                <a:ea typeface="华文隶书" panose="02010800040101010101" pitchFamily="2" charset="-122"/>
              </a:defRPr>
            </a:lvl3pPr>
            <a:lvl4pPr marL="1600200" indent="-228600">
              <a:defRPr sz="1600">
                <a:solidFill>
                  <a:schemeClr val="tx1"/>
                </a:solidFill>
                <a:latin typeface="Arial" panose="020B0604020202020204" pitchFamily="34" charset="0"/>
                <a:ea typeface="华文隶书" panose="02010800040101010101" pitchFamily="2" charset="-122"/>
              </a:defRPr>
            </a:lvl4pPr>
            <a:lvl5pPr marL="2057400" indent="-228600">
              <a:defRPr sz="1600">
                <a:solidFill>
                  <a:schemeClr val="tx1"/>
                </a:solidFill>
                <a:latin typeface="Arial" panose="020B0604020202020204" pitchFamily="34" charset="0"/>
                <a:ea typeface="华文隶书" panose="020108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9pPr>
          </a:lstStyle>
          <a:p>
            <a:pPr>
              <a:buFont typeface="Arial" panose="020B0604020202020204" pitchFamily="34" charset="0"/>
              <a:buNone/>
            </a:pPr>
            <a:fld id="{34C1D9A1-9370-49AD-9A04-4A2854EB7667}" type="slidenum">
              <a:rPr lang="zh-CN" altLang="en-US" sz="1200" smtClean="0">
                <a:latin typeface="Times New Roman" panose="02020603050405020304" pitchFamily="18" charset="0"/>
                <a:ea typeface="楷体_GB2312" pitchFamily="49" charset="-122"/>
              </a:rPr>
              <a:pPr>
                <a:buFont typeface="Arial" panose="020B0604020202020204" pitchFamily="34" charset="0"/>
                <a:buNone/>
              </a:pPr>
              <a:t>60</a:t>
            </a:fld>
            <a:endParaRPr lang="zh-CN" altLang="en-US" sz="1200">
              <a:latin typeface="Times New Roman" panose="02020603050405020304" pitchFamily="18" charset="0"/>
              <a:ea typeface="楷体_GB2312" pitchFamily="49"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p:sp>
      <p:sp>
        <p:nvSpPr>
          <p:cNvPr id="51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p>
        </p:txBody>
      </p:sp>
      <p:sp>
        <p:nvSpPr>
          <p:cNvPr id="51204"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pitchFamily="2" charset="-122"/>
              </a:defRPr>
            </a:lvl1pPr>
            <a:lvl2pPr marL="742950" indent="-285750">
              <a:defRPr sz="1600">
                <a:solidFill>
                  <a:schemeClr val="tx1"/>
                </a:solidFill>
                <a:latin typeface="Arial" panose="020B0604020202020204" pitchFamily="34" charset="0"/>
                <a:ea typeface="华文隶书" panose="02010800040101010101" pitchFamily="2" charset="-122"/>
              </a:defRPr>
            </a:lvl2pPr>
            <a:lvl3pPr marL="1143000" indent="-228600">
              <a:defRPr sz="1600">
                <a:solidFill>
                  <a:schemeClr val="tx1"/>
                </a:solidFill>
                <a:latin typeface="Arial" panose="020B0604020202020204" pitchFamily="34" charset="0"/>
                <a:ea typeface="华文隶书" panose="02010800040101010101" pitchFamily="2" charset="-122"/>
              </a:defRPr>
            </a:lvl3pPr>
            <a:lvl4pPr marL="1600200" indent="-228600">
              <a:defRPr sz="1600">
                <a:solidFill>
                  <a:schemeClr val="tx1"/>
                </a:solidFill>
                <a:latin typeface="Arial" panose="020B0604020202020204" pitchFamily="34" charset="0"/>
                <a:ea typeface="华文隶书" panose="02010800040101010101" pitchFamily="2" charset="-122"/>
              </a:defRPr>
            </a:lvl4pPr>
            <a:lvl5pPr marL="2057400" indent="-228600">
              <a:defRPr sz="1600">
                <a:solidFill>
                  <a:schemeClr val="tx1"/>
                </a:solidFill>
                <a:latin typeface="Arial" panose="020B0604020202020204" pitchFamily="34" charset="0"/>
                <a:ea typeface="华文隶书" panose="020108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9pPr>
          </a:lstStyle>
          <a:p>
            <a:pPr>
              <a:buFont typeface="Arial" panose="020B0604020202020204" pitchFamily="34" charset="0"/>
              <a:buNone/>
            </a:pPr>
            <a:fld id="{F0C06972-916A-49C6-9EE2-1AF5A5C5A6BB}" type="slidenum">
              <a:rPr lang="zh-CN" altLang="en-US" sz="1200" smtClean="0">
                <a:latin typeface="Times New Roman" panose="02020603050405020304" pitchFamily="18" charset="0"/>
                <a:ea typeface="楷体_GB2312" pitchFamily="49" charset="-122"/>
              </a:rPr>
              <a:pPr>
                <a:buFont typeface="Arial" panose="020B0604020202020204" pitchFamily="34" charset="0"/>
                <a:buNone/>
              </a:pPr>
              <a:t>62</a:t>
            </a:fld>
            <a:endParaRPr lang="zh-CN" altLang="en-US" sz="1200">
              <a:latin typeface="Times New Roman" panose="02020603050405020304" pitchFamily="18" charset="0"/>
              <a:ea typeface="楷体_GB2312" pitchFamily="49"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p:sp>
      <p:sp>
        <p:nvSpPr>
          <p:cNvPr id="53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t>课后作业：试分析：</a:t>
            </a:r>
            <a:r>
              <a:rPr kumimoji="1" lang="en-US" altLang="zh-CN"/>
              <a:t>n=3</a:t>
            </a:r>
            <a:r>
              <a:rPr kumimoji="1" lang="zh-CN" altLang="en-US"/>
              <a:t>时，算法的运行过程？验证该过程是否符合说明的链长增长方向？</a:t>
            </a:r>
          </a:p>
        </p:txBody>
      </p:sp>
      <p:sp>
        <p:nvSpPr>
          <p:cNvPr id="53252"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pitchFamily="2" charset="-122"/>
              </a:defRPr>
            </a:lvl1pPr>
            <a:lvl2pPr marL="742950" indent="-285750">
              <a:defRPr sz="1600">
                <a:solidFill>
                  <a:schemeClr val="tx1"/>
                </a:solidFill>
                <a:latin typeface="Arial" panose="020B0604020202020204" pitchFamily="34" charset="0"/>
                <a:ea typeface="华文隶书" panose="02010800040101010101" pitchFamily="2" charset="-122"/>
              </a:defRPr>
            </a:lvl2pPr>
            <a:lvl3pPr marL="1143000" indent="-228600">
              <a:defRPr sz="1600">
                <a:solidFill>
                  <a:schemeClr val="tx1"/>
                </a:solidFill>
                <a:latin typeface="Arial" panose="020B0604020202020204" pitchFamily="34" charset="0"/>
                <a:ea typeface="华文隶书" panose="02010800040101010101" pitchFamily="2" charset="-122"/>
              </a:defRPr>
            </a:lvl3pPr>
            <a:lvl4pPr marL="1600200" indent="-228600">
              <a:defRPr sz="1600">
                <a:solidFill>
                  <a:schemeClr val="tx1"/>
                </a:solidFill>
                <a:latin typeface="Arial" panose="020B0604020202020204" pitchFamily="34" charset="0"/>
                <a:ea typeface="华文隶书" panose="02010800040101010101" pitchFamily="2" charset="-122"/>
              </a:defRPr>
            </a:lvl4pPr>
            <a:lvl5pPr marL="2057400" indent="-228600">
              <a:defRPr sz="1600">
                <a:solidFill>
                  <a:schemeClr val="tx1"/>
                </a:solidFill>
                <a:latin typeface="Arial" panose="020B0604020202020204" pitchFamily="34" charset="0"/>
                <a:ea typeface="华文隶书" panose="020108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9pPr>
          </a:lstStyle>
          <a:p>
            <a:pPr>
              <a:buFont typeface="Arial" panose="020B0604020202020204" pitchFamily="34" charset="0"/>
              <a:buNone/>
            </a:pPr>
            <a:fld id="{613771B0-6593-4259-B61D-DE8009F0F8D7}" type="slidenum">
              <a:rPr lang="zh-CN" altLang="en-US" sz="1200" smtClean="0">
                <a:latin typeface="Times New Roman" panose="02020603050405020304" pitchFamily="18" charset="0"/>
                <a:ea typeface="楷体_GB2312" pitchFamily="49" charset="-122"/>
              </a:rPr>
              <a:pPr>
                <a:buFont typeface="Arial" panose="020B0604020202020204" pitchFamily="34" charset="0"/>
                <a:buNone/>
              </a:pPr>
              <a:t>63</a:t>
            </a:fld>
            <a:endParaRPr lang="zh-CN" altLang="en-US" sz="1200">
              <a:latin typeface="Times New Roman" panose="02020603050405020304" pitchFamily="18" charset="0"/>
              <a:ea typeface="楷体_GB2312" pitchFamily="49"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p:nvPr>
        </p:nvSpPr>
        <p:spPr/>
      </p:sp>
      <p:sp>
        <p:nvSpPr>
          <p:cNvPr id="58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t>课后作业：对照着数组 </a:t>
            </a:r>
            <a:r>
              <a:rPr kumimoji="1" lang="en-US" altLang="zh-CN"/>
              <a:t>S</a:t>
            </a:r>
            <a:r>
              <a:rPr kumimoji="1" lang="zh-CN" altLang="en-US"/>
              <a:t>，分析该算法的执行过程？</a:t>
            </a:r>
          </a:p>
        </p:txBody>
      </p:sp>
      <p:sp>
        <p:nvSpPr>
          <p:cNvPr id="58372"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pitchFamily="2" charset="-122"/>
              </a:defRPr>
            </a:lvl1pPr>
            <a:lvl2pPr marL="742950" indent="-285750">
              <a:defRPr sz="1600">
                <a:solidFill>
                  <a:schemeClr val="tx1"/>
                </a:solidFill>
                <a:latin typeface="Arial" panose="020B0604020202020204" pitchFamily="34" charset="0"/>
                <a:ea typeface="华文隶书" panose="02010800040101010101" pitchFamily="2" charset="-122"/>
              </a:defRPr>
            </a:lvl2pPr>
            <a:lvl3pPr marL="1143000" indent="-228600">
              <a:defRPr sz="1600">
                <a:solidFill>
                  <a:schemeClr val="tx1"/>
                </a:solidFill>
                <a:latin typeface="Arial" panose="020B0604020202020204" pitchFamily="34" charset="0"/>
                <a:ea typeface="华文隶书" panose="02010800040101010101" pitchFamily="2" charset="-122"/>
              </a:defRPr>
            </a:lvl3pPr>
            <a:lvl4pPr marL="1600200" indent="-228600">
              <a:defRPr sz="1600">
                <a:solidFill>
                  <a:schemeClr val="tx1"/>
                </a:solidFill>
                <a:latin typeface="Arial" panose="020B0604020202020204" pitchFamily="34" charset="0"/>
                <a:ea typeface="华文隶书" panose="02010800040101010101" pitchFamily="2" charset="-122"/>
              </a:defRPr>
            </a:lvl4pPr>
            <a:lvl5pPr marL="2057400" indent="-228600">
              <a:defRPr sz="1600">
                <a:solidFill>
                  <a:schemeClr val="tx1"/>
                </a:solidFill>
                <a:latin typeface="Arial" panose="020B0604020202020204" pitchFamily="34" charset="0"/>
                <a:ea typeface="华文隶书" panose="020108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9pPr>
          </a:lstStyle>
          <a:p>
            <a:pPr>
              <a:buFont typeface="Arial" panose="020B0604020202020204" pitchFamily="34" charset="0"/>
              <a:buNone/>
            </a:pPr>
            <a:fld id="{0CBEEAAF-5775-4466-964E-8A4124776214}" type="slidenum">
              <a:rPr lang="zh-CN" altLang="en-US" sz="1200" smtClean="0">
                <a:latin typeface="Times New Roman" panose="02020603050405020304" pitchFamily="18" charset="0"/>
                <a:ea typeface="楷体_GB2312" pitchFamily="49" charset="-122"/>
              </a:rPr>
              <a:pPr>
                <a:buFont typeface="Arial" panose="020B0604020202020204" pitchFamily="34" charset="0"/>
                <a:buNone/>
              </a:pPr>
              <a:t>67</a:t>
            </a:fld>
            <a:endParaRPr lang="zh-CN" altLang="en-US" sz="1200">
              <a:latin typeface="Times New Roman" panose="02020603050405020304" pitchFamily="18" charset="0"/>
              <a:ea typeface="楷体_GB2312"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D4505BFE-1682-DD44-BF29-11011A83F3F0}" type="slidenum">
              <a:rPr lang="zh-CN" altLang="en-US" smtClean="0"/>
              <a:t>9</a:t>
            </a:fld>
            <a:endParaRPr lang="zh-CN" altLang="en-US"/>
          </a:p>
        </p:txBody>
      </p:sp>
    </p:spTree>
    <p:extLst>
      <p:ext uri="{BB962C8B-B14F-4D97-AF65-F5344CB8AC3E}">
        <p14:creationId xmlns:p14="http://schemas.microsoft.com/office/powerpoint/2010/main" val="545936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D4505BFE-1682-DD44-BF29-11011A83F3F0}" type="slidenum">
              <a:rPr lang="zh-CN" altLang="en-US" smtClean="0"/>
              <a:t>10</a:t>
            </a:fld>
            <a:endParaRPr lang="zh-CN" altLang="en-US"/>
          </a:p>
        </p:txBody>
      </p:sp>
    </p:spTree>
    <p:extLst>
      <p:ext uri="{BB962C8B-B14F-4D97-AF65-F5344CB8AC3E}">
        <p14:creationId xmlns:p14="http://schemas.microsoft.com/office/powerpoint/2010/main" val="2029671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D4505BFE-1682-DD44-BF29-11011A83F3F0}" type="slidenum">
              <a:rPr lang="zh-CN" altLang="en-US" smtClean="0"/>
              <a:t>11</a:t>
            </a:fld>
            <a:endParaRPr lang="zh-CN" altLang="en-US"/>
          </a:p>
        </p:txBody>
      </p:sp>
    </p:spTree>
    <p:extLst>
      <p:ext uri="{BB962C8B-B14F-4D97-AF65-F5344CB8AC3E}">
        <p14:creationId xmlns:p14="http://schemas.microsoft.com/office/powerpoint/2010/main" val="710847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ChangeArrowheads="1" noTextEdit="1"/>
          </p:cNvSpPr>
          <p:nvPr>
            <p:ph type="sldImg"/>
          </p:nvPr>
        </p:nvSpPr>
        <p:spPr/>
      </p:sp>
      <p:sp>
        <p:nvSpPr>
          <p:cNvPr id="286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latin typeface="Times New Roman" panose="02020603050405020304" pitchFamily="18" charset="0"/>
              <a:ea typeface="宋体" panose="02010600030101010101" pitchFamily="2" charset="-122"/>
            </a:endParaRPr>
          </a:p>
        </p:txBody>
      </p:sp>
      <p:sp>
        <p:nvSpPr>
          <p:cNvPr id="28676"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华文隶书" panose="02010800040101010101" charset="-122"/>
              </a:defRPr>
            </a:lvl1pPr>
            <a:lvl2pPr marL="742950" indent="-285750">
              <a:defRPr sz="1600">
                <a:solidFill>
                  <a:schemeClr val="tx1"/>
                </a:solidFill>
                <a:latin typeface="Arial" panose="020B0604020202020204" pitchFamily="34" charset="0"/>
                <a:ea typeface="华文隶书" panose="02010800040101010101" charset="-122"/>
              </a:defRPr>
            </a:lvl2pPr>
            <a:lvl3pPr marL="1143000" indent="-228600">
              <a:defRPr sz="1600">
                <a:solidFill>
                  <a:schemeClr val="tx1"/>
                </a:solidFill>
                <a:latin typeface="Arial" panose="020B0604020202020204" pitchFamily="34" charset="0"/>
                <a:ea typeface="华文隶书" panose="02010800040101010101" charset="-122"/>
              </a:defRPr>
            </a:lvl3pPr>
            <a:lvl4pPr marL="1600200" indent="-228600">
              <a:defRPr sz="1600">
                <a:solidFill>
                  <a:schemeClr val="tx1"/>
                </a:solidFill>
                <a:latin typeface="Arial" panose="020B0604020202020204" pitchFamily="34" charset="0"/>
                <a:ea typeface="华文隶书" panose="02010800040101010101" charset="-122"/>
              </a:defRPr>
            </a:lvl4pPr>
            <a:lvl5pPr marL="2057400" indent="-228600">
              <a:defRPr sz="1600">
                <a:solidFill>
                  <a:schemeClr val="tx1"/>
                </a:solidFill>
                <a:latin typeface="Arial" panose="020B0604020202020204" pitchFamily="34" charset="0"/>
                <a:ea typeface="华文隶书" panose="02010800040101010101"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charset="-122"/>
              </a:defRPr>
            </a:lvl9pPr>
          </a:lstStyle>
          <a:p>
            <a:fld id="{EAFB4F74-4F02-EB42-8695-DBC99622CD5A}" type="slidenum">
              <a:rPr lang="zh-CN" altLang="en-US" sz="1200">
                <a:latin typeface="Times New Roman" panose="02020603050405020304" pitchFamily="18" charset="0"/>
                <a:ea typeface="楷体_GB2312" charset="0"/>
              </a:rPr>
              <a:t>12</a:t>
            </a:fld>
            <a:endParaRPr lang="zh-CN" altLang="en-US" sz="1200">
              <a:latin typeface="Times New Roman" panose="02020603050405020304" pitchFamily="18" charset="0"/>
              <a:ea typeface="楷体_GB2312" charset="0"/>
            </a:endParaRPr>
          </a:p>
        </p:txBody>
      </p:sp>
    </p:spTree>
    <p:extLst>
      <p:ext uri="{BB962C8B-B14F-4D97-AF65-F5344CB8AC3E}">
        <p14:creationId xmlns:p14="http://schemas.microsoft.com/office/powerpoint/2010/main" val="3799211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为了使用动态规划技术查找两个字符串的</a:t>
            </a:r>
            <a:r>
              <a:rPr kumimoji="1" lang="en-US" altLang="zh-CN"/>
              <a:t>LCS</a:t>
            </a:r>
            <a:r>
              <a:rPr kumimoji="1" lang="zh-CN" altLang="en-US"/>
              <a:t>，首先需要确定子问题是什么？</a:t>
            </a:r>
          </a:p>
        </p:txBody>
      </p:sp>
      <p:sp>
        <p:nvSpPr>
          <p:cNvPr id="4" name="幻灯片编号占位符 3"/>
          <p:cNvSpPr>
            <a:spLocks noGrp="1"/>
          </p:cNvSpPr>
          <p:nvPr>
            <p:ph type="sldNum" sz="quarter" idx="10"/>
          </p:nvPr>
        </p:nvSpPr>
        <p:spPr/>
        <p:txBody>
          <a:bodyPr/>
          <a:lstStyle/>
          <a:p>
            <a:pPr>
              <a:defRPr/>
            </a:pPr>
            <a:fld id="{D4505BFE-1682-DD44-BF29-11011A83F3F0}" type="slidenum">
              <a:rPr lang="zh-CN" altLang="en-US" smtClean="0"/>
              <a:t>13</a:t>
            </a:fld>
            <a:endParaRPr lang="zh-CN" altLang="en-US"/>
          </a:p>
        </p:txBody>
      </p:sp>
    </p:spTree>
    <p:extLst>
      <p:ext uri="{BB962C8B-B14F-4D97-AF65-F5344CB8AC3E}">
        <p14:creationId xmlns:p14="http://schemas.microsoft.com/office/powerpoint/2010/main" val="394697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Rectangle 3"/>
          <p:cNvSpPr>
            <a:spLocks noChangeArrowheads="1"/>
          </p:cNvSpPr>
          <p:nvPr/>
        </p:nvSpPr>
        <p:spPr bwMode="auto">
          <a:xfrm>
            <a:off x="0" y="0"/>
            <a:ext cx="3348038" cy="6884988"/>
          </a:xfrm>
          <a:prstGeom prst="rect">
            <a:avLst/>
          </a:prstGeom>
          <a:solidFill>
            <a:schemeClr val="accent2"/>
          </a:solidFill>
          <a:ln>
            <a:noFill/>
          </a:ln>
        </p:spPr>
        <p:txBody>
          <a:bodyPr wrap="none" anchor="ct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algn="ctr" eaLnBrk="1" hangingPunct="1">
              <a:defRPr/>
            </a:pPr>
            <a:endParaRPr lang="zh-CN" altLang="en-US" sz="2400">
              <a:latin typeface="Times New Roman" pitchFamily="18" charset="0"/>
              <a:ea typeface="宋体" pitchFamily="2" charset="-122"/>
            </a:endParaRPr>
          </a:p>
        </p:txBody>
      </p:sp>
      <p:sp>
        <p:nvSpPr>
          <p:cNvPr id="4" name="AutoShape 4"/>
          <p:cNvSpPr>
            <a:spLocks noChangeArrowheads="1"/>
          </p:cNvSpPr>
          <p:nvPr userDrawn="1"/>
        </p:nvSpPr>
        <p:spPr bwMode="auto">
          <a:xfrm>
            <a:off x="739775" y="692150"/>
            <a:ext cx="3471863" cy="1441450"/>
          </a:xfrm>
          <a:prstGeom prst="roundRect">
            <a:avLst>
              <a:gd name="adj" fmla="val 50000"/>
            </a:avLst>
          </a:prstGeom>
          <a:solidFill>
            <a:schemeClr val="bg1"/>
          </a:solidFill>
          <a:ln>
            <a:noFill/>
          </a:ln>
        </p:spPr>
        <p:txBody>
          <a:bodyPr wrap="none" anchor="ct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algn="ctr" eaLnBrk="1" hangingPunct="1">
              <a:defRPr/>
            </a:pPr>
            <a:endParaRPr lang="zh-CN" altLang="en-US" sz="2400">
              <a:latin typeface="Times New Roman" pitchFamily="18" charset="0"/>
              <a:ea typeface="宋体" pitchFamily="2" charset="-122"/>
            </a:endParaRPr>
          </a:p>
        </p:txBody>
      </p:sp>
      <p:sp>
        <p:nvSpPr>
          <p:cNvPr id="6" name="Text Box 18"/>
          <p:cNvSpPr txBox="1">
            <a:spLocks noChangeArrowheads="1"/>
          </p:cNvSpPr>
          <p:nvPr userDrawn="1"/>
        </p:nvSpPr>
        <p:spPr bwMode="auto">
          <a:xfrm>
            <a:off x="4787900" y="6165850"/>
            <a:ext cx="3816350" cy="334963"/>
          </a:xfrm>
          <a:prstGeom prst="rect">
            <a:avLst/>
          </a:prstGeom>
          <a:noFill/>
          <a:ln>
            <a:noFill/>
          </a:ln>
        </p:spPr>
        <p:txBody>
          <a:bodyPr>
            <a:spAutoFit/>
          </a:bodyP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algn="ctr" eaLnBrk="1" hangingPunct="1">
              <a:spcBef>
                <a:spcPct val="50000"/>
              </a:spcBef>
              <a:defRPr/>
            </a:pPr>
            <a:endParaRPr lang="zh-CN" altLang="en-US"/>
          </a:p>
        </p:txBody>
      </p:sp>
      <p:sp>
        <p:nvSpPr>
          <p:cNvPr id="7" name="Text Box 19"/>
          <p:cNvSpPr txBox="1">
            <a:spLocks noChangeArrowheads="1"/>
          </p:cNvSpPr>
          <p:nvPr userDrawn="1"/>
        </p:nvSpPr>
        <p:spPr bwMode="auto">
          <a:xfrm>
            <a:off x="6011863" y="6491288"/>
            <a:ext cx="309562" cy="366712"/>
          </a:xfrm>
          <a:prstGeom prst="rect">
            <a:avLst/>
          </a:prstGeom>
          <a:noFill/>
          <a:ln>
            <a:noFill/>
          </a:ln>
        </p:spPr>
        <p:txBody>
          <a:bodyPr wrap="none">
            <a:spAutoFit/>
          </a:bodyP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eaLnBrk="1" hangingPunct="1">
              <a:defRPr/>
            </a:pPr>
            <a:endParaRPr lang="zh-CN" altLang="en-US" sz="1800">
              <a:ea typeface="宋体" pitchFamily="2" charset="-122"/>
            </a:endParaRPr>
          </a:p>
        </p:txBody>
      </p:sp>
      <p:sp>
        <p:nvSpPr>
          <p:cNvPr id="8" name="Text Box 20"/>
          <p:cNvSpPr txBox="1">
            <a:spLocks noChangeArrowheads="1"/>
          </p:cNvSpPr>
          <p:nvPr userDrawn="1"/>
        </p:nvSpPr>
        <p:spPr bwMode="auto">
          <a:xfrm>
            <a:off x="5867400" y="6491288"/>
            <a:ext cx="309563" cy="366712"/>
          </a:xfrm>
          <a:prstGeom prst="rect">
            <a:avLst/>
          </a:prstGeom>
          <a:noFill/>
          <a:ln>
            <a:noFill/>
          </a:ln>
        </p:spPr>
        <p:txBody>
          <a:bodyPr wrap="none">
            <a:spAutoFit/>
          </a:bodyP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eaLnBrk="1" hangingPunct="1">
              <a:defRPr/>
            </a:pPr>
            <a:endParaRPr lang="zh-CN" altLang="en-US" sz="1800">
              <a:ea typeface="宋体" pitchFamily="2" charset="-122"/>
            </a:endParaRPr>
          </a:p>
        </p:txBody>
      </p:sp>
      <p:sp>
        <p:nvSpPr>
          <p:cNvPr id="2055" name="AutoShape 7"/>
          <p:cNvSpPr>
            <a:spLocks noGrp="1" noChangeArrowheads="1"/>
          </p:cNvSpPr>
          <p:nvPr>
            <p:ph type="ctrTitle" sz="quarter"/>
          </p:nvPr>
        </p:nvSpPr>
        <p:spPr>
          <a:xfrm>
            <a:off x="727881" y="690389"/>
            <a:ext cx="8229600" cy="1442467"/>
          </a:xfrm>
          <a:prstGeom prst="roundRect">
            <a:avLst>
              <a:gd name="adj" fmla="val 50000"/>
            </a:avLst>
          </a:prstGeom>
        </p:spPr>
        <p:txBody>
          <a:bodyPr anchor="ctr"/>
          <a:lstStyle>
            <a:lvl1pPr algn="ctr">
              <a:defRPr sz="3600"/>
            </a:lvl1pPr>
          </a:lstStyle>
          <a:p>
            <a:r>
              <a:rPr lang="zh-CN" altLang="en-US" noProof="1"/>
              <a:t>单击此处编辑母版标题样式</a:t>
            </a:r>
          </a:p>
        </p:txBody>
      </p:sp>
    </p:spTree>
    <p:extLst>
      <p:ext uri="{BB962C8B-B14F-4D97-AF65-F5344CB8AC3E}">
        <p14:creationId xmlns:p14="http://schemas.microsoft.com/office/powerpoint/2010/main" val="814788896"/>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effectLst/>
              </a:defRPr>
            </a:lvl1pPr>
          </a:lstStyle>
          <a:p>
            <a:r>
              <a:rPr lang="zh-CN" altLang="en-US" noProof="1"/>
              <a:t>单击此处编辑母版标题样式</a:t>
            </a:r>
          </a:p>
        </p:txBody>
      </p:sp>
      <p:sp>
        <p:nvSpPr>
          <p:cNvPr id="3" name="内容占位符 2"/>
          <p:cNvSpPr>
            <a:spLocks noGrp="1"/>
          </p:cNvSpPr>
          <p:nvPr>
            <p:ph idx="1"/>
          </p:nvPr>
        </p:nvSpPr>
        <p:spPr/>
        <p:txBody>
          <a:bodyPr/>
          <a:lstStyle>
            <a:lvl1pPr marL="0" indent="457200">
              <a:lnSpc>
                <a:spcPct val="110000"/>
              </a:lnSpc>
              <a:spcBef>
                <a:spcPts val="0"/>
              </a:spcBef>
              <a:buFontTx/>
              <a:buNone/>
              <a:defRPr>
                <a:effectLst/>
              </a:defRPr>
            </a:lvl1pPr>
            <a:lvl2pPr marL="457200" indent="457200">
              <a:lnSpc>
                <a:spcPct val="110000"/>
              </a:lnSpc>
              <a:spcBef>
                <a:spcPts val="0"/>
              </a:spcBef>
              <a:buFontTx/>
              <a:buNone/>
              <a:defRPr>
                <a:effectLst/>
              </a:defRPr>
            </a:lvl2pPr>
            <a:lvl3pPr marL="914400" indent="457200">
              <a:lnSpc>
                <a:spcPct val="110000"/>
              </a:lnSpc>
              <a:spcBef>
                <a:spcPts val="0"/>
              </a:spcBef>
              <a:buFontTx/>
              <a:buNone/>
              <a:defRPr>
                <a:effectLst/>
              </a:defRPr>
            </a:lvl3pPr>
            <a:lvl4pPr marL="1371600" indent="457200">
              <a:lnSpc>
                <a:spcPct val="110000"/>
              </a:lnSpc>
              <a:spcBef>
                <a:spcPts val="0"/>
              </a:spcBef>
              <a:buFontTx/>
              <a:buNone/>
              <a:defRPr>
                <a:effectLst/>
              </a:defRPr>
            </a:lvl4pPr>
            <a:lvl5pPr marL="1828800" indent="457200">
              <a:lnSpc>
                <a:spcPct val="110000"/>
              </a:lnSpc>
              <a:spcBef>
                <a:spcPts val="0"/>
              </a:spcBef>
              <a:buFontTx/>
              <a:buNone/>
              <a:defRPr>
                <a:effectLst/>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572303851"/>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143328873"/>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620713"/>
            <a:ext cx="7924800" cy="6477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827088" y="1628775"/>
            <a:ext cx="3770312" cy="46799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49800" y="1628775"/>
            <a:ext cx="3770313" cy="46799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381479202"/>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xfrm>
            <a:off x="457200" y="6243638"/>
            <a:ext cx="2133600" cy="457200"/>
          </a:xfrm>
          <a:prstGeom prst="rect">
            <a:avLst/>
          </a:prstGeom>
        </p:spPr>
        <p:txBody>
          <a:bodyPr/>
          <a:lstStyle>
            <a:lvl1pPr>
              <a:defRPr>
                <a:latin typeface="Arial" charset="0"/>
                <a:ea typeface="华文隶书" charset="0"/>
              </a:defRPr>
            </a:lvl1pPr>
          </a:lstStyle>
          <a:p>
            <a:pPr>
              <a:defRPr/>
            </a:pPr>
            <a:endParaRPr lang="en-US"/>
          </a:p>
        </p:txBody>
      </p:sp>
      <p:sp>
        <p:nvSpPr>
          <p:cNvPr id="3" name="Rectangle 1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华文隶书" charset="0"/>
              </a:defRPr>
            </a:lvl1pPr>
          </a:lstStyle>
          <a:p>
            <a:pPr>
              <a:defRPr/>
            </a:pPr>
            <a:endParaRPr lang="zh-CN" altLang="en-US"/>
          </a:p>
        </p:txBody>
      </p:sp>
      <p:sp>
        <p:nvSpPr>
          <p:cNvPr id="4" name="Rectangle 16"/>
          <p:cNvSpPr>
            <a:spLocks noGrp="1" noChangeArrowheads="1"/>
          </p:cNvSpPr>
          <p:nvPr>
            <p:ph type="sldNum" sz="quarter" idx="12"/>
          </p:nvPr>
        </p:nvSpPr>
        <p:spPr>
          <a:xfrm>
            <a:off x="6553200" y="6243638"/>
            <a:ext cx="2133600" cy="457200"/>
          </a:xfrm>
          <a:prstGeom prst="rect">
            <a:avLst/>
          </a:prstGeom>
        </p:spPr>
        <p:txBody>
          <a:bodyPr/>
          <a:lstStyle>
            <a:lvl1pPr>
              <a:defRPr>
                <a:latin typeface="Arial" charset="0"/>
                <a:ea typeface="华文隶书" charset="0"/>
              </a:defRPr>
            </a:lvl1pPr>
          </a:lstStyle>
          <a:p>
            <a:pPr>
              <a:defRPr/>
            </a:pPr>
            <a:fld id="{94B56D4D-7A37-43C7-8A49-034AB1E22962}" type="slidenum">
              <a:rPr lang="en-US" altLang="zh-CN"/>
              <a:pPr>
                <a:defRPr/>
              </a:pPr>
              <a:t>‹#›</a:t>
            </a:fld>
            <a:endParaRPr lang="en-US" altLang="zh-CN"/>
          </a:p>
        </p:txBody>
      </p:sp>
    </p:spTree>
    <p:extLst>
      <p:ext uri="{BB962C8B-B14F-4D97-AF65-F5344CB8AC3E}">
        <p14:creationId xmlns:p14="http://schemas.microsoft.com/office/powerpoint/2010/main" val="375662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304800" y="533400"/>
            <a:ext cx="8534400" cy="5562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xfrm>
            <a:off x="76200" y="6553200"/>
            <a:ext cx="1905000" cy="228600"/>
          </a:xfrm>
          <a:prstGeom prst="rect">
            <a:avLst/>
          </a:prstGeom>
        </p:spPr>
        <p:txBody>
          <a:bodyPr/>
          <a:lstStyle>
            <a:lvl1pPr eaLnBrk="1" hangingPunct="1">
              <a:defRPr sz="2400">
                <a:latin typeface="Times New Roman" panose="02020603050405020304" pitchFamily="18" charset="0"/>
                <a:ea typeface="宋体" panose="02010600030101010101" pitchFamily="2" charset="-122"/>
                <a:cs typeface="宋体" panose="02010600030101010101" pitchFamily="2" charset="-122"/>
              </a:defRPr>
            </a:lvl1pPr>
          </a:lstStyle>
          <a:p>
            <a:pPr>
              <a:defRPr/>
            </a:pPr>
            <a:endParaRPr lang="en-US" altLang="zh-CN"/>
          </a:p>
        </p:txBody>
      </p:sp>
      <p:sp>
        <p:nvSpPr>
          <p:cNvPr id="4" name="Rectangle 5"/>
          <p:cNvSpPr>
            <a:spLocks noGrp="1" noChangeArrowheads="1"/>
          </p:cNvSpPr>
          <p:nvPr>
            <p:ph type="sldNum" sz="quarter" idx="11"/>
          </p:nvPr>
        </p:nvSpPr>
        <p:spPr bwMode="auto">
          <a:xfrm>
            <a:off x="7162800" y="6553200"/>
            <a:ext cx="1905000" cy="228600"/>
          </a:xfrm>
          <a:prstGeom prst="rect">
            <a:avLst/>
          </a:prstGeom>
          <a:ln>
            <a:miter lim="800000"/>
          </a:ln>
        </p:spPr>
        <p:txBody>
          <a:bodyPr vert="horz" wrap="square" lIns="91440" tIns="45720" rIns="91440" bIns="45720" numCol="1" anchor="t" anchorCtr="0" compatLnSpc="1"/>
          <a:lstStyle>
            <a:lvl1pPr algn="r" eaLnBrk="1" hangingPunct="1">
              <a:defRPr sz="1400">
                <a:latin typeface="Times New Roman" panose="02020603050405020304" pitchFamily="18" charset="0"/>
                <a:ea typeface="宋体" panose="02010600030101010101" pitchFamily="2" charset="-122"/>
              </a:defRPr>
            </a:lvl1pPr>
          </a:lstStyle>
          <a:p>
            <a:pPr>
              <a:defRPr/>
            </a:pPr>
            <a:fld id="{4A1CEB3F-9596-F349-A57B-5601D9AB5C01}" type="slidenum">
              <a:rPr lang="en-US" altLang="zh-CN"/>
              <a:pPr>
                <a:defRPr/>
              </a:pPr>
              <a:t>‹#›</a:t>
            </a:fld>
            <a:endParaRPr lang="en-US" altLang="zh-CN"/>
          </a:p>
        </p:txBody>
      </p:sp>
    </p:spTree>
    <p:extLst>
      <p:ext uri="{BB962C8B-B14F-4D97-AF65-F5344CB8AC3E}">
        <p14:creationId xmlns:p14="http://schemas.microsoft.com/office/powerpoint/2010/main" val="3814745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AutoShape 2"/>
          <p:cNvSpPr>
            <a:spLocks noGrp="1" noChangeArrowheads="1"/>
          </p:cNvSpPr>
          <p:nvPr>
            <p:ph type="title"/>
          </p:nvPr>
        </p:nvSpPr>
        <p:spPr bwMode="auto">
          <a:xfrm>
            <a:off x="755650" y="620713"/>
            <a:ext cx="7924800" cy="6477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zh-CN" altLang="en-US" noProof="1"/>
              <a:t>单击此处编辑母版标题样式</a:t>
            </a:r>
          </a:p>
        </p:txBody>
      </p:sp>
      <p:pic>
        <p:nvPicPr>
          <p:cNvPr id="1027"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5076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8"/>
          <p:cNvSpPr txBox="1">
            <a:spLocks noChangeArrowheads="1"/>
          </p:cNvSpPr>
          <p:nvPr/>
        </p:nvSpPr>
        <p:spPr bwMode="auto">
          <a:xfrm>
            <a:off x="107950" y="0"/>
            <a:ext cx="1223963" cy="396875"/>
          </a:xfrm>
          <a:prstGeom prst="rect">
            <a:avLst/>
          </a:prstGeom>
          <a:noFill/>
          <a:ln w="9525">
            <a:noFill/>
            <a:miter lim="800000"/>
          </a:ln>
          <a:effectLst/>
        </p:spPr>
        <p:txBody>
          <a:bodyPr>
            <a:spAutoFit/>
          </a:bodyPr>
          <a:lstStyle/>
          <a:p>
            <a:pPr eaLnBrk="1" hangingPunct="1">
              <a:spcBef>
                <a:spcPct val="50000"/>
              </a:spcBef>
              <a:defRPr/>
            </a:pPr>
            <a:r>
              <a:rPr lang="zh-CN" altLang="en-US" sz="2000">
                <a:effectLst>
                  <a:outerShdw blurRad="38100" dist="38100" dir="2700000" algn="tl">
                    <a:srgbClr val="C0C0C0"/>
                  </a:outerShdw>
                </a:effectLst>
                <a:latin typeface="华文隶书" panose="02010800040101010101" pitchFamily="2" charset="-122"/>
                <a:sym typeface="+mn-ea"/>
              </a:rPr>
              <a:t>第 </a:t>
            </a:r>
            <a:r>
              <a:rPr lang="en-US" altLang="zh-CN" sz="2000">
                <a:effectLst>
                  <a:outerShdw blurRad="38100" dist="38100" dir="2700000" algn="tl">
                    <a:srgbClr val="C0C0C0"/>
                  </a:outerShdw>
                </a:effectLst>
                <a:latin typeface="华文隶书" panose="02010800040101010101" pitchFamily="2" charset="-122"/>
                <a:sym typeface="+mn-ea"/>
              </a:rPr>
              <a:t>5  </a:t>
            </a:r>
            <a:r>
              <a:rPr lang="zh-CN" altLang="en-US" sz="2000">
                <a:effectLst>
                  <a:outerShdw blurRad="38100" dist="38100" dir="2700000" algn="tl">
                    <a:srgbClr val="C0C0C0"/>
                  </a:outerShdw>
                </a:effectLst>
                <a:latin typeface="华文隶书" panose="02010800040101010101" pitchFamily="2" charset="-122"/>
                <a:sym typeface="+mn-ea"/>
              </a:rPr>
              <a:t>章</a:t>
            </a:r>
          </a:p>
        </p:txBody>
      </p:sp>
      <p:sp>
        <p:nvSpPr>
          <p:cNvPr id="1029" name="Line 9"/>
          <p:cNvSpPr>
            <a:spLocks noChangeShapeType="1"/>
          </p:cNvSpPr>
          <p:nvPr/>
        </p:nvSpPr>
        <p:spPr bwMode="auto">
          <a:xfrm>
            <a:off x="7826375" y="1174750"/>
            <a:ext cx="1203325" cy="158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3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3800" y="0"/>
            <a:ext cx="414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1" name="Group 11"/>
          <p:cNvGrpSpPr>
            <a:grpSpLocks/>
          </p:cNvGrpSpPr>
          <p:nvPr/>
        </p:nvGrpSpPr>
        <p:grpSpPr bwMode="auto">
          <a:xfrm>
            <a:off x="1403350" y="188913"/>
            <a:ext cx="7056438" cy="215900"/>
            <a:chOff x="0" y="0"/>
            <a:chExt cx="5760" cy="138"/>
          </a:xfrm>
        </p:grpSpPr>
        <p:sp>
          <p:nvSpPr>
            <p:cNvPr id="1042" name="Rectangle 12"/>
            <p:cNvSpPr>
              <a:spLocks noChangeArrowheads="1"/>
            </p:cNvSpPr>
            <p:nvPr/>
          </p:nvSpPr>
          <p:spPr bwMode="auto">
            <a:xfrm flipH="1" flipV="1">
              <a:off x="0" y="90"/>
              <a:ext cx="5760" cy="48"/>
            </a:xfrm>
            <a:prstGeom prst="rect">
              <a:avLst/>
            </a:prstGeom>
            <a:solidFill>
              <a:srgbClr val="FF9900"/>
            </a:solidFill>
            <a:ln>
              <a:noFill/>
            </a:ln>
          </p:spPr>
          <p:txBody>
            <a:bodyPr wrap="none" anchor="ct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algn="ctr" eaLnBrk="1" hangingPunct="1">
                <a:defRPr/>
              </a:pPr>
              <a:endParaRPr lang="zh-CN" altLang="en-US"/>
            </a:p>
          </p:txBody>
        </p:sp>
        <p:sp>
          <p:nvSpPr>
            <p:cNvPr id="1043" name="Rectangle 13"/>
            <p:cNvSpPr>
              <a:spLocks noChangeArrowheads="1"/>
            </p:cNvSpPr>
            <p:nvPr/>
          </p:nvSpPr>
          <p:spPr bwMode="auto">
            <a:xfrm flipH="1" flipV="1">
              <a:off x="4656" y="0"/>
              <a:ext cx="1104" cy="96"/>
            </a:xfrm>
            <a:prstGeom prst="rect">
              <a:avLst/>
            </a:prstGeom>
            <a:solidFill>
              <a:srgbClr val="FF9900"/>
            </a:solidFill>
            <a:ln>
              <a:noFill/>
            </a:ln>
          </p:spPr>
          <p:txBody>
            <a:bodyPr wrap="none" anchor="ct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algn="ctr" eaLnBrk="1" hangingPunct="1">
                <a:defRPr/>
              </a:pPr>
              <a:endParaRPr lang="zh-CN" altLang="en-US"/>
            </a:p>
          </p:txBody>
        </p:sp>
        <p:sp>
          <p:nvSpPr>
            <p:cNvPr id="1044" name="未知"/>
            <p:cNvSpPr>
              <a:spLocks/>
            </p:cNvSpPr>
            <p:nvPr/>
          </p:nvSpPr>
          <p:spPr bwMode="auto">
            <a:xfrm flipH="1" flipV="1">
              <a:off x="4560" y="0"/>
              <a:ext cx="96" cy="96"/>
            </a:xfrm>
            <a:custGeom>
              <a:avLst/>
              <a:gdLst>
                <a:gd name="T0" fmla="*/ 1 w 192"/>
                <a:gd name="T1" fmla="*/ 0 h 192"/>
                <a:gd name="T2" fmla="*/ 0 w 192"/>
                <a:gd name="T3" fmla="*/ 0 h 192"/>
                <a:gd name="T4" fmla="*/ 0 w 192"/>
                <a:gd name="T5" fmla="*/ 1 h 192"/>
                <a:gd name="T6" fmla="*/ 1 w 192"/>
                <a:gd name="T7" fmla="*/ 0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192">
                  <a:moveTo>
                    <a:pt x="192" y="0"/>
                  </a:moveTo>
                  <a:lnTo>
                    <a:pt x="0" y="0"/>
                  </a:lnTo>
                  <a:lnTo>
                    <a:pt x="0" y="192"/>
                  </a:lnTo>
                  <a:lnTo>
                    <a:pt x="192" y="0"/>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Rectangle 15"/>
          <p:cNvSpPr>
            <a:spLocks noChangeArrowheads="1"/>
          </p:cNvSpPr>
          <p:nvPr/>
        </p:nvSpPr>
        <p:spPr bwMode="auto">
          <a:xfrm>
            <a:off x="7129463" y="188913"/>
            <a:ext cx="2014537" cy="215900"/>
          </a:xfrm>
          <a:prstGeom prst="rect">
            <a:avLst/>
          </a:prstGeom>
          <a:solidFill>
            <a:srgbClr val="FF9900"/>
          </a:solidFill>
          <a:ln>
            <a:noFill/>
          </a:ln>
        </p:spPr>
        <p:txBody>
          <a:bodyPr anchor="ctr"/>
          <a:lstStyle>
            <a:lvl1pPr>
              <a:defRPr sz="1600">
                <a:solidFill>
                  <a:schemeClr val="tx1"/>
                </a:solidFill>
                <a:latin typeface="Arial" panose="020B0604020202020204" pitchFamily="34" charset="0"/>
                <a:ea typeface="华文隶书" panose="02010800040101010101" pitchFamily="2" charset="-122"/>
              </a:defRPr>
            </a:lvl1pPr>
            <a:lvl2pPr marL="742950" indent="-285750">
              <a:defRPr sz="1600">
                <a:solidFill>
                  <a:schemeClr val="tx1"/>
                </a:solidFill>
                <a:latin typeface="Arial" panose="020B0604020202020204" pitchFamily="34" charset="0"/>
                <a:ea typeface="华文隶书" panose="02010800040101010101" pitchFamily="2" charset="-122"/>
              </a:defRPr>
            </a:lvl2pPr>
            <a:lvl3pPr marL="1143000" indent="-228600">
              <a:defRPr sz="1600">
                <a:solidFill>
                  <a:schemeClr val="tx1"/>
                </a:solidFill>
                <a:latin typeface="Arial" panose="020B0604020202020204" pitchFamily="34" charset="0"/>
                <a:ea typeface="华文隶书" panose="02010800040101010101" pitchFamily="2" charset="-122"/>
              </a:defRPr>
            </a:lvl3pPr>
            <a:lvl4pPr marL="1600200" indent="-228600">
              <a:defRPr sz="1600">
                <a:solidFill>
                  <a:schemeClr val="tx1"/>
                </a:solidFill>
                <a:latin typeface="Arial" panose="020B0604020202020204" pitchFamily="34" charset="0"/>
                <a:ea typeface="华文隶书" panose="02010800040101010101" pitchFamily="2" charset="-122"/>
              </a:defRPr>
            </a:lvl4pPr>
            <a:lvl5pPr marL="2057400" indent="-228600">
              <a:defRPr sz="1600">
                <a:solidFill>
                  <a:schemeClr val="tx1"/>
                </a:solidFill>
                <a:latin typeface="Arial" panose="020B0604020202020204" pitchFamily="34" charset="0"/>
                <a:ea typeface="华文隶书" panose="020108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9pPr>
          </a:lstStyle>
          <a:p>
            <a:pPr algn="ctr" eaLnBrk="1" hangingPunct="1">
              <a:lnSpc>
                <a:spcPct val="90000"/>
              </a:lnSpc>
              <a:defRPr/>
            </a:pPr>
            <a:r>
              <a:rPr lang="zh-CN" altLang="en-US">
                <a:latin typeface="Verdana" panose="020B0604030504040204" pitchFamily="34" charset="0"/>
                <a:ea typeface="宋体" panose="02010600030101010101" pitchFamily="2" charset="-122"/>
                <a:sym typeface="+mn-ea"/>
              </a:rPr>
              <a:t>信息技术学院</a:t>
            </a:r>
            <a:endParaRPr lang="zh-CN" altLang="en-US">
              <a:ea typeface="宋体" panose="02010600030101010101" pitchFamily="2" charset="-122"/>
              <a:sym typeface="+mn-ea"/>
            </a:endParaRPr>
          </a:p>
        </p:txBody>
      </p:sp>
      <p:sp>
        <p:nvSpPr>
          <p:cNvPr id="1033" name="Rectangle 16"/>
          <p:cNvSpPr>
            <a:spLocks noChangeArrowheads="1"/>
          </p:cNvSpPr>
          <p:nvPr/>
        </p:nvSpPr>
        <p:spPr bwMode="auto">
          <a:xfrm>
            <a:off x="1331913" y="4763"/>
            <a:ext cx="1295400" cy="400050"/>
          </a:xfrm>
          <a:prstGeom prst="rect">
            <a:avLst/>
          </a:prstGeom>
          <a:noFill/>
          <a:ln>
            <a:noFill/>
          </a:ln>
        </p:spPr>
        <p:txBody>
          <a:bodyPr anchor="ctr">
            <a:spAutoFit/>
          </a:bodyPr>
          <a:lstStyle>
            <a:lvl1pPr>
              <a:defRPr sz="1600">
                <a:solidFill>
                  <a:schemeClr val="tx1"/>
                </a:solidFill>
                <a:latin typeface="Arial" panose="020B0604020202020204" pitchFamily="34" charset="0"/>
                <a:ea typeface="华文隶书" panose="02010800040101010101" pitchFamily="2" charset="-122"/>
              </a:defRPr>
            </a:lvl1pPr>
            <a:lvl2pPr marL="742950" indent="-285750">
              <a:defRPr sz="1600">
                <a:solidFill>
                  <a:schemeClr val="tx1"/>
                </a:solidFill>
                <a:latin typeface="Arial" panose="020B0604020202020204" pitchFamily="34" charset="0"/>
                <a:ea typeface="华文隶书" panose="02010800040101010101" pitchFamily="2" charset="-122"/>
              </a:defRPr>
            </a:lvl2pPr>
            <a:lvl3pPr marL="1143000" indent="-228600">
              <a:defRPr sz="1600">
                <a:solidFill>
                  <a:schemeClr val="tx1"/>
                </a:solidFill>
                <a:latin typeface="Arial" panose="020B0604020202020204" pitchFamily="34" charset="0"/>
                <a:ea typeface="华文隶书" panose="02010800040101010101" pitchFamily="2" charset="-122"/>
              </a:defRPr>
            </a:lvl3pPr>
            <a:lvl4pPr marL="1600200" indent="-228600">
              <a:defRPr sz="1600">
                <a:solidFill>
                  <a:schemeClr val="tx1"/>
                </a:solidFill>
                <a:latin typeface="Arial" panose="020B0604020202020204" pitchFamily="34" charset="0"/>
                <a:ea typeface="华文隶书" panose="02010800040101010101" pitchFamily="2" charset="-122"/>
              </a:defRPr>
            </a:lvl4pPr>
            <a:lvl5pPr marL="2057400" indent="-228600">
              <a:defRPr sz="1600">
                <a:solidFill>
                  <a:schemeClr val="tx1"/>
                </a:solidFill>
                <a:latin typeface="Arial" panose="020B0604020202020204" pitchFamily="34" charset="0"/>
                <a:ea typeface="华文隶书" panose="020108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9pPr>
          </a:lstStyle>
          <a:p>
            <a:pPr algn="dist" eaLnBrk="1" hangingPunct="1">
              <a:defRPr/>
            </a:pPr>
            <a:r>
              <a:rPr lang="zh-CN" altLang="en-US" sz="2000">
                <a:solidFill>
                  <a:schemeClr val="bg1"/>
                </a:solidFill>
                <a:sym typeface="+mn-ea"/>
              </a:rPr>
              <a:t>动态规划</a:t>
            </a:r>
          </a:p>
        </p:txBody>
      </p:sp>
      <p:sp>
        <p:nvSpPr>
          <p:cNvPr id="1034" name="Rectangle 17"/>
          <p:cNvSpPr>
            <a:spLocks noGrp="1" noChangeArrowheads="1"/>
          </p:cNvSpPr>
          <p:nvPr>
            <p:ph type="body" idx="1"/>
          </p:nvPr>
        </p:nvSpPr>
        <p:spPr bwMode="auto">
          <a:xfrm>
            <a:off x="539750" y="1412875"/>
            <a:ext cx="8208963"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35" name="Text Box 18"/>
          <p:cNvSpPr txBox="1">
            <a:spLocks noChangeArrowheads="1"/>
          </p:cNvSpPr>
          <p:nvPr/>
        </p:nvSpPr>
        <p:spPr bwMode="auto">
          <a:xfrm>
            <a:off x="6011863" y="6491288"/>
            <a:ext cx="309562" cy="366712"/>
          </a:xfrm>
          <a:prstGeom prst="rect">
            <a:avLst/>
          </a:prstGeom>
          <a:noFill/>
          <a:ln>
            <a:noFill/>
          </a:ln>
        </p:spPr>
        <p:txBody>
          <a:bodyPr wrap="none">
            <a:spAutoFit/>
          </a:bodyP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eaLnBrk="1" hangingPunct="1">
              <a:defRPr/>
            </a:pPr>
            <a:endParaRPr lang="zh-CN" altLang="en-US" sz="1800">
              <a:ea typeface="宋体" pitchFamily="2" charset="-122"/>
            </a:endParaRPr>
          </a:p>
        </p:txBody>
      </p:sp>
      <p:sp>
        <p:nvSpPr>
          <p:cNvPr id="1036" name="Text Box 19"/>
          <p:cNvSpPr txBox="1">
            <a:spLocks noChangeArrowheads="1"/>
          </p:cNvSpPr>
          <p:nvPr/>
        </p:nvSpPr>
        <p:spPr bwMode="auto">
          <a:xfrm>
            <a:off x="5867400" y="6491288"/>
            <a:ext cx="309563" cy="366712"/>
          </a:xfrm>
          <a:prstGeom prst="rect">
            <a:avLst/>
          </a:prstGeom>
          <a:noFill/>
          <a:ln>
            <a:noFill/>
          </a:ln>
        </p:spPr>
        <p:txBody>
          <a:bodyPr wrap="none">
            <a:spAutoFit/>
          </a:bodyP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eaLnBrk="1" hangingPunct="1">
              <a:defRPr/>
            </a:pPr>
            <a:endParaRPr lang="zh-CN" altLang="en-US" sz="1800">
              <a:ea typeface="宋体" pitchFamily="2" charset="-122"/>
            </a:endParaRPr>
          </a:p>
        </p:txBody>
      </p:sp>
      <p:sp>
        <p:nvSpPr>
          <p:cNvPr id="1037" name="Text Box 18"/>
          <p:cNvSpPr txBox="1">
            <a:spLocks noChangeArrowheads="1"/>
          </p:cNvSpPr>
          <p:nvPr/>
        </p:nvSpPr>
        <p:spPr bwMode="auto">
          <a:xfrm>
            <a:off x="6011863" y="6491288"/>
            <a:ext cx="309562" cy="366712"/>
          </a:xfrm>
          <a:prstGeom prst="rect">
            <a:avLst/>
          </a:prstGeom>
          <a:noFill/>
          <a:ln>
            <a:noFill/>
          </a:ln>
        </p:spPr>
        <p:txBody>
          <a:bodyPr wrap="none">
            <a:spAutoFit/>
          </a:bodyP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eaLnBrk="1" hangingPunct="1">
              <a:defRPr/>
            </a:pPr>
            <a:endParaRPr lang="zh-CN" altLang="zh-CN" sz="1800">
              <a:ea typeface="宋体" pitchFamily="2" charset="-122"/>
            </a:endParaRPr>
          </a:p>
        </p:txBody>
      </p:sp>
      <p:sp>
        <p:nvSpPr>
          <p:cNvPr id="1038" name="Text Box 19"/>
          <p:cNvSpPr txBox="1">
            <a:spLocks noChangeArrowheads="1"/>
          </p:cNvSpPr>
          <p:nvPr/>
        </p:nvSpPr>
        <p:spPr bwMode="auto">
          <a:xfrm>
            <a:off x="5867400" y="6491288"/>
            <a:ext cx="309563" cy="366712"/>
          </a:xfrm>
          <a:prstGeom prst="rect">
            <a:avLst/>
          </a:prstGeom>
          <a:noFill/>
          <a:ln>
            <a:noFill/>
          </a:ln>
        </p:spPr>
        <p:txBody>
          <a:bodyPr wrap="none">
            <a:spAutoFit/>
          </a:bodyP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eaLnBrk="1" hangingPunct="1">
              <a:defRPr/>
            </a:pPr>
            <a:endParaRPr lang="zh-CN" altLang="zh-CN" sz="1800">
              <a:ea typeface="宋体" pitchFamily="2" charset="-122"/>
            </a:endParaRPr>
          </a:p>
        </p:txBody>
      </p:sp>
      <p:sp>
        <p:nvSpPr>
          <p:cNvPr id="22" name="矩形 21"/>
          <p:cNvSpPr/>
          <p:nvPr/>
        </p:nvSpPr>
        <p:spPr bwMode="auto">
          <a:xfrm>
            <a:off x="0" y="6453188"/>
            <a:ext cx="9144000" cy="404812"/>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endParaRPr lang="zh-CN" altLang="en-US"/>
          </a:p>
        </p:txBody>
      </p:sp>
      <p:sp>
        <p:nvSpPr>
          <p:cNvPr id="3" name="TextBox 23"/>
          <p:cNvSpPr txBox="1">
            <a:spLocks noChangeArrowheads="1"/>
          </p:cNvSpPr>
          <p:nvPr/>
        </p:nvSpPr>
        <p:spPr bwMode="auto">
          <a:xfrm>
            <a:off x="53975" y="6467475"/>
            <a:ext cx="1800225" cy="369888"/>
          </a:xfrm>
          <a:prstGeom prst="rect">
            <a:avLst/>
          </a:prstGeom>
          <a:noFill/>
          <a:ln>
            <a:noFill/>
          </a:ln>
        </p:spPr>
        <p:txBody>
          <a:bodyPr>
            <a:spAutoFit/>
          </a:bodyPr>
          <a:lstStyle>
            <a:lvl1pPr>
              <a:defRPr sz="1600">
                <a:solidFill>
                  <a:schemeClr val="tx1"/>
                </a:solidFill>
                <a:latin typeface="Arial" panose="020B0604020202020204" pitchFamily="34" charset="0"/>
                <a:ea typeface="华文隶书" panose="02010800040101010101" pitchFamily="2" charset="-122"/>
              </a:defRPr>
            </a:lvl1pPr>
            <a:lvl2pPr marL="742950" indent="-285750">
              <a:defRPr sz="1600">
                <a:solidFill>
                  <a:schemeClr val="tx1"/>
                </a:solidFill>
                <a:latin typeface="Arial" panose="020B0604020202020204" pitchFamily="34" charset="0"/>
                <a:ea typeface="华文隶书" panose="02010800040101010101" pitchFamily="2" charset="-122"/>
              </a:defRPr>
            </a:lvl2pPr>
            <a:lvl3pPr marL="1143000" indent="-228600">
              <a:defRPr sz="1600">
                <a:solidFill>
                  <a:schemeClr val="tx1"/>
                </a:solidFill>
                <a:latin typeface="Arial" panose="020B0604020202020204" pitchFamily="34" charset="0"/>
                <a:ea typeface="华文隶书" panose="02010800040101010101" pitchFamily="2" charset="-122"/>
              </a:defRPr>
            </a:lvl3pPr>
            <a:lvl4pPr marL="1600200" indent="-228600">
              <a:defRPr sz="1600">
                <a:solidFill>
                  <a:schemeClr val="tx1"/>
                </a:solidFill>
                <a:latin typeface="Arial" panose="020B0604020202020204" pitchFamily="34" charset="0"/>
                <a:ea typeface="华文隶书" panose="02010800040101010101" pitchFamily="2" charset="-122"/>
              </a:defRPr>
            </a:lvl4pPr>
            <a:lvl5pPr marL="2057400" indent="-228600">
              <a:defRPr sz="1600">
                <a:solidFill>
                  <a:schemeClr val="tx1"/>
                </a:solidFill>
                <a:latin typeface="Arial" panose="020B0604020202020204" pitchFamily="34" charset="0"/>
                <a:ea typeface="华文隶书" panose="020108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隶书" panose="02010800040101010101" pitchFamily="2" charset="-122"/>
              </a:defRPr>
            </a:lvl9pPr>
          </a:lstStyle>
          <a:p>
            <a:pPr algn="ctr" eaLnBrk="1" hangingPunct="1">
              <a:defRPr/>
            </a:pPr>
            <a:r>
              <a:rPr lang="zh-CN" altLang="en-US" sz="1800" b="1">
                <a:solidFill>
                  <a:schemeClr val="bg1"/>
                </a:solidFill>
                <a:latin typeface="宋体" panose="02010600030101010101" pitchFamily="2" charset="-122"/>
                <a:ea typeface="宋体" panose="02010600030101010101" pitchFamily="2" charset="-122"/>
                <a:sym typeface="+mn-ea"/>
              </a:rPr>
              <a:t>算法分析与设计</a:t>
            </a:r>
          </a:p>
        </p:txBody>
      </p:sp>
    </p:spTree>
  </p:cSld>
  <p:clrMap bg1="lt1" tx1="dk1" bg2="lt2" tx2="dk2" accent1="accent1" accent2="accent2" accent3="accent3" accent4="accent4" accent5="accent5" accent6="accent6" hlink="hlink" folHlink="folHlink"/>
  <p:sldLayoutIdLst>
    <p:sldLayoutId id="2147483884" r:id="rId1"/>
    <p:sldLayoutId id="2147483881" r:id="rId2"/>
    <p:sldLayoutId id="2147483882" r:id="rId3"/>
    <p:sldLayoutId id="2147483883" r:id="rId4"/>
    <p:sldLayoutId id="2147483885" r:id="rId5"/>
    <p:sldLayoutId id="2147483886" r:id="rId6"/>
  </p:sldLayoutIdLst>
  <p:transition spd="slow">
    <p:wipe dir="r"/>
  </p:transition>
  <p:txStyles>
    <p:titleStyle>
      <a:lvl1pPr algn="ctr" rtl="0" eaLnBrk="0" fontAlgn="base" hangingPunct="0">
        <a:lnSpc>
          <a:spcPct val="90000"/>
        </a:lnSpc>
        <a:spcBef>
          <a:spcPct val="0"/>
        </a:spcBef>
        <a:spcAft>
          <a:spcPct val="0"/>
        </a:spcAft>
        <a:defRPr sz="3600" b="1">
          <a:solidFill>
            <a:schemeClr val="tx1"/>
          </a:solidFill>
          <a:latin typeface="+mj-lt"/>
          <a:ea typeface="+mj-ea"/>
          <a:cs typeface="+mj-cs"/>
        </a:defRPr>
      </a:lvl1pPr>
      <a:lvl2pPr algn="ctr" rtl="0" eaLnBrk="0" fontAlgn="base" hangingPunct="0">
        <a:lnSpc>
          <a:spcPct val="90000"/>
        </a:lnSpc>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algn="ctr" rtl="0" eaLnBrk="0" fontAlgn="base" hangingPunct="0">
        <a:lnSpc>
          <a:spcPct val="90000"/>
        </a:lnSpc>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3pPr>
      <a:lvl4pPr algn="ctr" rtl="0" eaLnBrk="0" fontAlgn="base" hangingPunct="0">
        <a:lnSpc>
          <a:spcPct val="90000"/>
        </a:lnSpc>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4pPr>
      <a:lvl5pPr algn="ctr" rtl="0" eaLnBrk="0" fontAlgn="base" hangingPunct="0">
        <a:lnSpc>
          <a:spcPct val="90000"/>
        </a:lnSpc>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5pPr>
      <a:lvl6pPr marL="457200" algn="l" rtl="0" fontAlgn="base">
        <a:lnSpc>
          <a:spcPct val="90000"/>
        </a:lnSpc>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6pPr>
      <a:lvl7pPr marL="914400" algn="l" rtl="0" fontAlgn="base">
        <a:lnSpc>
          <a:spcPct val="90000"/>
        </a:lnSpc>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7pPr>
      <a:lvl8pPr marL="1371600" algn="l" rtl="0" fontAlgn="base">
        <a:lnSpc>
          <a:spcPct val="90000"/>
        </a:lnSpc>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8pPr>
      <a:lvl9pPr marL="1828800" algn="l" rtl="0" fontAlgn="base">
        <a:lnSpc>
          <a:spcPct val="90000"/>
        </a:lnSpc>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9pPr>
    </p:titleStyle>
    <p:bodyStyle>
      <a:lvl1pPr marL="342900" indent="-342900" algn="l" rtl="0" eaLnBrk="0" fontAlgn="base" hangingPunct="0">
        <a:spcBef>
          <a:spcPct val="20000"/>
        </a:spcBef>
        <a:spcAft>
          <a:spcPct val="0"/>
        </a:spcAft>
        <a:buClr>
          <a:schemeClr val="tx1"/>
        </a:buClr>
        <a:buFont typeface="Wingdings" panose="05000000000000000000" pitchFamily="2" charset="2"/>
        <a:buBlip>
          <a:blip r:embed="rId10"/>
        </a:buBlip>
        <a:defRPr sz="2400" b="1">
          <a:solidFill>
            <a:schemeClr val="tx1"/>
          </a:solidFill>
          <a:latin typeface="宋体" pitchFamily="2" charset="-122"/>
          <a:ea typeface="宋体" pitchFamily="2" charset="-122"/>
          <a:cs typeface="+mn-cs"/>
        </a:defRPr>
      </a:lvl1pPr>
      <a:lvl2pPr marL="742950" indent="-285750" algn="l" rtl="0" eaLnBrk="0" fontAlgn="base" hangingPunct="0">
        <a:spcBef>
          <a:spcPct val="20000"/>
        </a:spcBef>
        <a:spcAft>
          <a:spcPct val="0"/>
        </a:spcAft>
        <a:buClr>
          <a:srgbClr val="CC0000"/>
        </a:buClr>
        <a:buFont typeface="Wingdings" panose="05000000000000000000" pitchFamily="2" charset="2"/>
        <a:buChar char="u"/>
        <a:defRPr sz="2400" b="1">
          <a:solidFill>
            <a:schemeClr val="tx1"/>
          </a:solidFill>
          <a:latin typeface="宋体" pitchFamily="2" charset="-122"/>
          <a:ea typeface="宋体" pitchFamily="2" charset="-122"/>
        </a:defRPr>
      </a:lvl2pPr>
      <a:lvl3pPr marL="1143000" indent="-228600" algn="l" rtl="0" eaLnBrk="0" fontAlgn="base" hangingPunct="0">
        <a:spcBef>
          <a:spcPct val="20000"/>
        </a:spcBef>
        <a:spcAft>
          <a:spcPct val="0"/>
        </a:spcAft>
        <a:buClr>
          <a:srgbClr val="CC0000"/>
        </a:buClr>
        <a:buFont typeface="Wingdings" panose="05000000000000000000" pitchFamily="2" charset="2"/>
        <a:buChar char="Ø"/>
        <a:defRPr sz="2400" b="1">
          <a:solidFill>
            <a:schemeClr val="tx1"/>
          </a:solidFill>
          <a:latin typeface="宋体" pitchFamily="2" charset="-122"/>
          <a:ea typeface="宋体" pitchFamily="2" charset="-122"/>
        </a:defRPr>
      </a:lvl3pPr>
      <a:lvl4pPr marL="1600200" indent="-228600" algn="l" rtl="0" eaLnBrk="0" fontAlgn="base" hangingPunct="0">
        <a:spcBef>
          <a:spcPct val="20000"/>
        </a:spcBef>
        <a:spcAft>
          <a:spcPct val="0"/>
        </a:spcAft>
        <a:buClr>
          <a:schemeClr val="tx1"/>
        </a:buClr>
        <a:buBlip>
          <a:blip r:embed="rId10"/>
        </a:buBlip>
        <a:defRPr sz="2400" b="1">
          <a:solidFill>
            <a:schemeClr val="tx1"/>
          </a:solidFill>
          <a:latin typeface="宋体" pitchFamily="2" charset="-122"/>
          <a:ea typeface="宋体" pitchFamily="2" charset="-122"/>
        </a:defRPr>
      </a:lvl4pPr>
      <a:lvl5pPr marL="2057400" indent="-228600" algn="l" rtl="0" eaLnBrk="0" fontAlgn="base" hangingPunct="0">
        <a:spcBef>
          <a:spcPct val="20000"/>
        </a:spcBef>
        <a:spcAft>
          <a:spcPct val="0"/>
        </a:spcAft>
        <a:buClr>
          <a:schemeClr val="tx1"/>
        </a:buClr>
        <a:buFont typeface="Wingdings" panose="05000000000000000000" pitchFamily="2" charset="2"/>
        <a:buBlip>
          <a:blip r:embed="rId10"/>
        </a:buBlip>
        <a:defRPr sz="2400" b="1">
          <a:solidFill>
            <a:schemeClr val="tx1"/>
          </a:solidFill>
          <a:latin typeface="宋体" pitchFamily="2" charset="-122"/>
          <a:ea typeface="宋体" pitchFamily="2" charset="-122"/>
        </a:defRPr>
      </a:lvl5pPr>
      <a:lvl6pPr marL="2514600" indent="-228600" algn="l" rtl="0" fontAlgn="base">
        <a:spcBef>
          <a:spcPct val="20000"/>
        </a:spcBef>
        <a:spcAft>
          <a:spcPct val="0"/>
        </a:spcAft>
        <a:buClr>
          <a:schemeClr val="tx1"/>
        </a:buClr>
        <a:buFont typeface="Wingdings" panose="05000000000000000000" pitchFamily="2" charset="2"/>
        <a:buBlip>
          <a:blip r:embed="rId10"/>
        </a:buBlip>
        <a:defRPr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Blip>
          <a:blip r:embed="rId10"/>
        </a:buBlip>
        <a:defRPr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Blip>
          <a:blip r:embed="rId10"/>
        </a:buBlip>
        <a:defRPr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Blip>
          <a:blip r:embed="rId10"/>
        </a:buBlip>
        <a:defRPr b="1">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audio" Target="../media/audio2.wav"/></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2.png"/><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0.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png"/><Relationship Id="rId7"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683568" y="908720"/>
            <a:ext cx="6408688" cy="769441"/>
          </a:xfrm>
          <a:prstGeom prst="rect">
            <a:avLst/>
          </a:prstGeom>
          <a:noFill/>
          <a:ln w="9525">
            <a:noFill/>
            <a:miter lim="800000"/>
          </a:ln>
          <a:effectLst/>
        </p:spPr>
        <p:txBody>
          <a:bodyPr wrap="square">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ts val="1000"/>
              </a:spcBef>
              <a:buClrTx/>
              <a:buFontTx/>
              <a:buNone/>
              <a:defRPr/>
            </a:pPr>
            <a:r>
              <a:rPr lang="zh-CN" altLang="en-US" sz="4400" noProof="1">
                <a:solidFill>
                  <a:srgbClr val="000000"/>
                </a:solidFill>
                <a:effectLst>
                  <a:outerShdw blurRad="38100" dist="38100" dir="2700000" algn="tl">
                    <a:srgbClr val="C0C0C0"/>
                  </a:outerShdw>
                </a:effectLst>
                <a:latin typeface="Arial" panose="020B0604020202020204" pitchFamily="34" charset="0"/>
                <a:ea typeface="华文中宋" panose="02010600040101010101" pitchFamily="2" charset="-122"/>
              </a:rPr>
              <a:t>第</a:t>
            </a:r>
            <a:r>
              <a:rPr lang="en-US" altLang="zh-CN" sz="4400" noProof="1">
                <a:solidFill>
                  <a:srgbClr val="000000"/>
                </a:solidFill>
                <a:effectLst>
                  <a:outerShdw blurRad="38100" dist="38100" dir="2700000" algn="tl">
                    <a:srgbClr val="C0C0C0"/>
                  </a:outerShdw>
                </a:effectLst>
                <a:latin typeface="Arial" panose="020B0604020202020204" pitchFamily="34" charset="0"/>
                <a:ea typeface="华文中宋" panose="02010600040101010101" pitchFamily="2" charset="-122"/>
              </a:rPr>
              <a:t>5</a:t>
            </a:r>
            <a:r>
              <a:rPr lang="zh-CN" altLang="en-US" sz="4400" noProof="1">
                <a:solidFill>
                  <a:srgbClr val="000000"/>
                </a:solidFill>
                <a:effectLst>
                  <a:outerShdw blurRad="38100" dist="38100" dir="2700000" algn="tl">
                    <a:srgbClr val="C0C0C0"/>
                  </a:outerShdw>
                </a:effectLst>
                <a:latin typeface="Arial" panose="020B0604020202020204" pitchFamily="34" charset="0"/>
                <a:ea typeface="华文中宋" panose="02010600040101010101" pitchFamily="2" charset="-122"/>
              </a:rPr>
              <a:t>章 动态规划</a:t>
            </a:r>
            <a:endParaRPr lang="zh-CN" altLang="zh-CN" sz="4400" noProof="1">
              <a:solidFill>
                <a:srgbClr val="000000"/>
              </a:solidFill>
              <a:effectLst>
                <a:outerShdw blurRad="38100" dist="38100" dir="2700000" algn="tl">
                  <a:srgbClr val="C0C0C0"/>
                </a:outerShdw>
              </a:effectLst>
              <a:latin typeface="Arial" panose="020B0604020202020204" pitchFamily="34" charset="0"/>
              <a:ea typeface="华文中宋" panose="020106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a:spLocks noGrp="1" noChangeArrowheads="1"/>
          </p:cNvSpPr>
          <p:nvPr>
            <p:ph type="body" idx="1"/>
          </p:nvPr>
        </p:nvSpPr>
        <p:spPr>
          <a:xfrm>
            <a:off x="323850" y="1196975"/>
            <a:ext cx="8351838" cy="5256361"/>
          </a:xfrm>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p>
            <a:pPr>
              <a:lnSpc>
                <a:spcPct val="120000"/>
              </a:lnSpc>
              <a:spcBef>
                <a:spcPct val="0"/>
              </a:spcBef>
              <a:buClr>
                <a:schemeClr val="accent2"/>
              </a:buClr>
            </a:pPr>
            <a:r>
              <a:rPr lang="zh-CN" altLang="en-US">
                <a:latin typeface="宋体" panose="02010600030101010101" pitchFamily="2" charset="-122"/>
                <a:ea typeface="宋体" panose="02010600030101010101" pitchFamily="2" charset="-122"/>
              </a:rPr>
              <a:t>一、基本概念</a:t>
            </a:r>
            <a:endParaRPr lang="en-US" altLang="zh-CN">
              <a:latin typeface="宋体" panose="02010600030101010101" pitchFamily="2" charset="-122"/>
              <a:ea typeface="宋体" panose="02010600030101010101" pitchFamily="2" charset="-122"/>
            </a:endParaRPr>
          </a:p>
          <a:p>
            <a:pPr>
              <a:lnSpc>
                <a:spcPct val="120000"/>
              </a:lnSpc>
              <a:spcBef>
                <a:spcPct val="0"/>
              </a:spcBef>
              <a:buClr>
                <a:schemeClr val="accent2"/>
              </a:buClr>
            </a:pPr>
            <a:r>
              <a:rPr lang="en-US" altLang="zh-CN">
                <a:latin typeface="宋体" panose="02010600030101010101" pitchFamily="2" charset="-122"/>
                <a:ea typeface="宋体" panose="02010600030101010101" pitchFamily="2" charset="-122"/>
              </a:rPr>
              <a:t>2.</a:t>
            </a:r>
            <a:r>
              <a:rPr lang="zh-CN" altLang="en-US">
                <a:solidFill>
                  <a:srgbClr val="C00000"/>
                </a:solidFill>
                <a:latin typeface="宋体" panose="02010600030101010101" pitchFamily="2" charset="-122"/>
                <a:ea typeface="宋体" panose="02010600030101010101" pitchFamily="2" charset="-122"/>
              </a:rPr>
              <a:t>序列</a:t>
            </a:r>
          </a:p>
          <a:p>
            <a:pPr marL="800100" lvl="1" indent="-342900">
              <a:lnSpc>
                <a:spcPct val="120000"/>
              </a:lnSpc>
              <a:spcBef>
                <a:spcPct val="0"/>
              </a:spcBef>
              <a:buClr>
                <a:schemeClr val="accent2"/>
              </a:buClr>
              <a:buFont typeface="Wingdings" panose="05000000000000000000" pitchFamily="2" charset="2"/>
              <a:buChar char="Ø"/>
            </a:pPr>
            <a:r>
              <a:rPr lang="zh-CN" altLang="en-US">
                <a:latin typeface="宋体" panose="02010600030101010101" pitchFamily="2" charset="-122"/>
                <a:ea typeface="宋体" panose="02010600030101010101" pitchFamily="2" charset="-122"/>
              </a:rPr>
              <a:t>指的是有序的一系列项，且项可能重复出现。</a:t>
            </a:r>
          </a:p>
          <a:p>
            <a:pPr lvl="1" indent="0">
              <a:lnSpc>
                <a:spcPct val="120000"/>
              </a:lnSpc>
              <a:spcBef>
                <a:spcPct val="0"/>
              </a:spcBef>
              <a:buClr>
                <a:schemeClr val="accent2"/>
              </a:buClr>
            </a:pPr>
            <a:r>
              <a:rPr lang="zh-CN" altLang="en-US">
                <a:latin typeface="宋体" panose="02010600030101010101" pitchFamily="2" charset="-122"/>
                <a:ea typeface="宋体" panose="02010600030101010101" pitchFamily="2" charset="-122"/>
              </a:rPr>
              <a:t>   例如，序列</a:t>
            </a:r>
            <a:r>
              <a:rPr lang="en-US" altLang="zh-CN">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G</a:t>
            </a:r>
            <a:r>
              <a:rPr lang="en-US" altLang="zh-CN">
                <a:solidFill>
                  <a:srgbClr val="FF0000"/>
                </a:solidFill>
                <a:latin typeface="宋体" panose="02010600030101010101" pitchFamily="2" charset="-122"/>
                <a:ea typeface="宋体" panose="02010600030101010101" pitchFamily="2" charset="-122"/>
              </a:rPr>
              <a:t>A</a:t>
            </a:r>
            <a:r>
              <a:rPr lang="en-US" altLang="zh-CN">
                <a:latin typeface="宋体" panose="02010600030101010101" pitchFamily="2" charset="-122"/>
                <a:ea typeface="宋体" panose="02010600030101010101" pitchFamily="2" charset="-122"/>
              </a:rPr>
              <a:t>C</a:t>
            </a:r>
            <a:r>
              <a:rPr lang="en-US" altLang="zh-CN">
                <a:solidFill>
                  <a:srgbClr val="FF0000"/>
                </a:solidFill>
                <a:latin typeface="宋体" panose="02010600030101010101" pitchFamily="2" charset="-122"/>
                <a:ea typeface="宋体" panose="02010600030101010101" pitchFamily="2" charset="-122"/>
              </a:rPr>
              <a:t>A</a:t>
            </a:r>
            <a:r>
              <a:rPr lang="zh-CN" altLang="en-US">
                <a:latin typeface="宋体" panose="02010600030101010101" pitchFamily="2" charset="-122"/>
                <a:ea typeface="宋体" panose="02010600030101010101" pitchFamily="2" charset="-122"/>
              </a:rPr>
              <a:t>；序列</a:t>
            </a:r>
            <a:r>
              <a:rPr lang="en-US" altLang="zh-CN">
                <a:latin typeface="宋体" panose="02010600030101010101" pitchFamily="2" charset="-122"/>
                <a:ea typeface="宋体" panose="02010600030101010101" pitchFamily="2" charset="-122"/>
              </a:rPr>
              <a:t>2</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C</a:t>
            </a:r>
            <a:r>
              <a:rPr lang="en-US" altLang="zh-CN">
                <a:solidFill>
                  <a:srgbClr val="FF0000"/>
                </a:solidFill>
                <a:latin typeface="宋体" panose="02010600030101010101" pitchFamily="2" charset="-122"/>
                <a:ea typeface="宋体" panose="02010600030101010101" pitchFamily="2" charset="-122"/>
              </a:rPr>
              <a:t>AA</a:t>
            </a:r>
            <a:r>
              <a:rPr lang="en-US" altLang="zh-CN">
                <a:latin typeface="宋体" panose="02010600030101010101" pitchFamily="2" charset="-122"/>
                <a:ea typeface="宋体" panose="02010600030101010101" pitchFamily="2" charset="-122"/>
              </a:rPr>
              <a:t>G</a:t>
            </a:r>
            <a:r>
              <a:rPr lang="zh-CN" altLang="en-US">
                <a:latin typeface="宋体" panose="02010600030101010101" pitchFamily="2" charset="-122"/>
                <a:ea typeface="宋体" panose="02010600030101010101" pitchFamily="2" charset="-122"/>
              </a:rPr>
              <a:t>；</a:t>
            </a:r>
          </a:p>
          <a:p>
            <a:pPr>
              <a:lnSpc>
                <a:spcPct val="120000"/>
              </a:lnSpc>
              <a:spcBef>
                <a:spcPct val="0"/>
              </a:spcBef>
              <a:buClr>
                <a:schemeClr val="accent2"/>
              </a:buClr>
            </a:pPr>
            <a:r>
              <a:rPr lang="en-US" altLang="zh-CN">
                <a:latin typeface="宋体" panose="02010600030101010101" pitchFamily="2" charset="-122"/>
                <a:ea typeface="宋体" panose="02010600030101010101" pitchFamily="2" charset="-122"/>
              </a:rPr>
              <a:t>3.</a:t>
            </a:r>
            <a:r>
              <a:rPr lang="zh-CN" altLang="en-US">
                <a:solidFill>
                  <a:srgbClr val="C00000"/>
                </a:solidFill>
                <a:latin typeface="宋体" panose="02010600030101010101" pitchFamily="2" charset="-122"/>
                <a:ea typeface="宋体" panose="02010600030101010101" pitchFamily="2" charset="-122"/>
              </a:rPr>
              <a:t>子序列</a:t>
            </a:r>
            <a:endParaRPr lang="en-US" altLang="zh-CN">
              <a:solidFill>
                <a:srgbClr val="C00000"/>
              </a:solidFill>
              <a:latin typeface="宋体" panose="02010600030101010101" pitchFamily="2" charset="-122"/>
              <a:ea typeface="宋体" panose="02010600030101010101" pitchFamily="2" charset="-122"/>
            </a:endParaRPr>
          </a:p>
          <a:p>
            <a:pPr marL="800100" lvl="1" indent="-342900">
              <a:lnSpc>
                <a:spcPct val="120000"/>
              </a:lnSpc>
              <a:spcBef>
                <a:spcPct val="0"/>
              </a:spcBef>
              <a:buClr>
                <a:schemeClr val="accent2"/>
              </a:buClr>
              <a:buFont typeface="Wingdings" panose="05000000000000000000" pitchFamily="2" charset="2"/>
              <a:buChar char="Ø"/>
            </a:pPr>
            <a:r>
              <a:rPr lang="zh-CN" altLang="en-US">
                <a:latin typeface="宋体" panose="02010600030101010101" pitchFamily="2" charset="-122"/>
                <a:ea typeface="宋体" panose="02010600030101010101" pitchFamily="2" charset="-122"/>
              </a:rPr>
              <a:t>指的是某个序列</a:t>
            </a:r>
            <a:r>
              <a:rPr lang="en-US" altLang="zh-CN">
                <a:latin typeface="宋体" panose="02010600030101010101" pitchFamily="2" charset="-122"/>
                <a:ea typeface="宋体" panose="02010600030101010101" pitchFamily="2" charset="-122"/>
              </a:rPr>
              <a:t>X</a:t>
            </a:r>
            <a:r>
              <a:rPr lang="zh-CN" altLang="en-US">
                <a:latin typeface="宋体" panose="02010600030101010101" pitchFamily="2" charset="-122"/>
                <a:ea typeface="宋体" panose="02010600030101010101" pitchFamily="2" charset="-122"/>
              </a:rPr>
              <a:t>自身或者将</a:t>
            </a:r>
            <a:r>
              <a:rPr lang="en-US" altLang="zh-CN">
                <a:latin typeface="宋体" panose="02010600030101010101" pitchFamily="2" charset="-122"/>
                <a:ea typeface="宋体" panose="02010600030101010101" pitchFamily="2" charset="-122"/>
              </a:rPr>
              <a:t>X</a:t>
            </a:r>
            <a:r>
              <a:rPr lang="zh-CN" altLang="en-US">
                <a:latin typeface="宋体" panose="02010600030101010101" pitchFamily="2" charset="-122"/>
                <a:ea typeface="宋体" panose="02010600030101010101" pitchFamily="2" charset="-122"/>
              </a:rPr>
              <a:t>中某个</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某些元素删除后得到的序列，且字符下标是</a:t>
            </a:r>
            <a:r>
              <a:rPr lang="zh-CN" altLang="en-US">
                <a:solidFill>
                  <a:srgbClr val="FF0000"/>
                </a:solidFill>
                <a:latin typeface="宋体" panose="02010600030101010101" pitchFamily="2" charset="-122"/>
                <a:ea typeface="宋体" panose="02010600030101010101" pitchFamily="2" charset="-122"/>
              </a:rPr>
              <a:t>严格递增</a:t>
            </a:r>
            <a:r>
              <a:rPr lang="zh-CN" altLang="en-US">
                <a:latin typeface="宋体" panose="02010600030101010101" pitchFamily="2" charset="-122"/>
                <a:ea typeface="宋体" panose="02010600030101010101" pitchFamily="2" charset="-122"/>
              </a:rPr>
              <a:t>的。</a:t>
            </a:r>
          </a:p>
          <a:p>
            <a:pPr>
              <a:lnSpc>
                <a:spcPct val="120000"/>
              </a:lnSpc>
              <a:spcBef>
                <a:spcPct val="0"/>
              </a:spcBef>
              <a:buClr>
                <a:schemeClr val="accent2"/>
              </a:buClr>
            </a:pPr>
            <a:r>
              <a:rPr lang="zh-CN" altLang="en-US">
                <a:latin typeface="宋体" panose="02010600030101010101" pitchFamily="2" charset="-122"/>
                <a:ea typeface="宋体" panose="02010600030101010101" pitchFamily="2" charset="-122"/>
              </a:rPr>
              <a:t>例如：序列</a:t>
            </a:r>
            <a:r>
              <a:rPr lang="en-US" altLang="zh-CN">
                <a:latin typeface="宋体" panose="02010600030101010101" pitchFamily="2" charset="-122"/>
                <a:ea typeface="宋体" panose="02010600030101010101" pitchFamily="2" charset="-122"/>
              </a:rPr>
              <a:t>X={</a:t>
            </a:r>
            <a:r>
              <a:rPr lang="zh-CN" altLang="en-US">
                <a:latin typeface="宋体" panose="02010600030101010101" pitchFamily="2" charset="-122"/>
                <a:ea typeface="宋体" panose="02010600030101010101" pitchFamily="2" charset="-122"/>
              </a:rPr>
              <a:t> </a:t>
            </a:r>
            <a:r>
              <a:rPr lang="en-US" altLang="zh-CN">
                <a:latin typeface="宋体" panose="02010600030101010101" pitchFamily="2" charset="-122"/>
                <a:ea typeface="宋体" panose="02010600030101010101" pitchFamily="2" charset="-122"/>
              </a:rPr>
              <a:t>G</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A</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C}</a:t>
            </a:r>
            <a:r>
              <a:rPr lang="zh-CN" altLang="en-US">
                <a:latin typeface="宋体" panose="02010600030101010101" pitchFamily="2" charset="-122"/>
                <a:ea typeface="宋体" panose="02010600030101010101" pitchFamily="2" charset="-122"/>
              </a:rPr>
              <a:t>，则序列 </a:t>
            </a:r>
            <a:r>
              <a:rPr lang="en-US" altLang="zh-CN">
                <a:latin typeface="宋体" panose="02010600030101010101" pitchFamily="2" charset="-122"/>
                <a:ea typeface="宋体" panose="02010600030101010101" pitchFamily="2" charset="-122"/>
              </a:rPr>
              <a:t>GAC</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GA</a:t>
            </a:r>
            <a:r>
              <a:rPr lang="zh-CN" altLang="en-US">
                <a:latin typeface="宋体" panose="02010600030101010101" pitchFamily="2" charset="-122"/>
                <a:ea typeface="宋体" panose="02010600030101010101" pitchFamily="2" charset="-122"/>
              </a:rPr>
              <a:t>都是</a:t>
            </a:r>
            <a:r>
              <a:rPr lang="en-US" altLang="zh-CN">
                <a:latin typeface="宋体" panose="02010600030101010101" pitchFamily="2" charset="-122"/>
                <a:ea typeface="宋体" panose="02010600030101010101" pitchFamily="2" charset="-122"/>
              </a:rPr>
              <a:t>X</a:t>
            </a:r>
            <a:r>
              <a:rPr lang="zh-CN" altLang="en-US">
                <a:latin typeface="宋体" panose="02010600030101010101" pitchFamily="2" charset="-122"/>
                <a:ea typeface="宋体" panose="02010600030101010101" pitchFamily="2" charset="-122"/>
              </a:rPr>
              <a:t>的子序列；</a:t>
            </a:r>
          </a:p>
          <a:p>
            <a:pPr>
              <a:lnSpc>
                <a:spcPct val="120000"/>
              </a:lnSpc>
              <a:spcBef>
                <a:spcPct val="0"/>
              </a:spcBef>
              <a:buClr>
                <a:schemeClr val="accent2"/>
              </a:buClr>
            </a:pPr>
            <a:r>
              <a:rPr lang="zh-CN" altLang="en-US">
                <a:latin typeface="宋体" panose="02010600030101010101" pitchFamily="2" charset="-122"/>
                <a:ea typeface="宋体" panose="02010600030101010101" pitchFamily="2" charset="-122"/>
              </a:rPr>
              <a:t> 问：</a:t>
            </a:r>
            <a:r>
              <a:rPr lang="en-US" altLang="zh-CN">
                <a:latin typeface="宋体" panose="02010600030101010101" pitchFamily="2" charset="-122"/>
                <a:ea typeface="宋体" panose="02010600030101010101" pitchFamily="2" charset="-122"/>
              </a:rPr>
              <a:t>X</a:t>
            </a:r>
            <a:r>
              <a:rPr lang="zh-CN" altLang="en-US">
                <a:latin typeface="宋体" panose="02010600030101010101" pitchFamily="2" charset="-122"/>
                <a:ea typeface="宋体" panose="02010600030101010101" pitchFamily="2" charset="-122"/>
              </a:rPr>
              <a:t> 共有多少个子序列，分别是哪些？</a:t>
            </a:r>
          </a:p>
          <a:p>
            <a:pPr>
              <a:lnSpc>
                <a:spcPct val="120000"/>
              </a:lnSpc>
              <a:spcBef>
                <a:spcPct val="0"/>
              </a:spcBef>
              <a:buClr>
                <a:schemeClr val="accent2"/>
              </a:buClr>
            </a:pPr>
            <a:r>
              <a:rPr lang="zh-CN" altLang="en-US">
                <a:latin typeface="宋体" panose="02010600030101010101" pitchFamily="2" charset="-122"/>
                <a:ea typeface="宋体" panose="02010600030101010101" pitchFamily="2" charset="-122"/>
              </a:rPr>
              <a:t> 答：共</a:t>
            </a:r>
            <a:r>
              <a:rPr lang="en-US" altLang="zh-CN">
                <a:latin typeface="宋体" panose="02010600030101010101" pitchFamily="2" charset="-122"/>
                <a:ea typeface="宋体" panose="02010600030101010101" pitchFamily="2" charset="-122"/>
              </a:rPr>
              <a:t>8</a:t>
            </a:r>
            <a:r>
              <a:rPr lang="zh-CN" altLang="en-US">
                <a:latin typeface="宋体" panose="02010600030101010101" pitchFamily="2" charset="-122"/>
                <a:ea typeface="宋体" panose="02010600030101010101" pitchFamily="2" charset="-122"/>
              </a:rPr>
              <a:t>个，其余子序列为： </a:t>
            </a:r>
            <a:r>
              <a:rPr lang="en-US" altLang="zh-CN">
                <a:latin typeface="宋体" panose="02010600030101010101" pitchFamily="2" charset="-122"/>
                <a:ea typeface="宋体" panose="02010600030101010101" pitchFamily="2" charset="-122"/>
              </a:rPr>
              <a:t>GC</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AC</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G</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A</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C</a:t>
            </a:r>
            <a:r>
              <a:rPr lang="zh-CN" altLang="en-US">
                <a:latin typeface="宋体" panose="02010600030101010101" pitchFamily="2" charset="-122"/>
                <a:ea typeface="宋体" panose="02010600030101010101" pitchFamily="2" charset="-122"/>
              </a:rPr>
              <a:t>，</a:t>
            </a:r>
            <a:r>
              <a:rPr lang="zh-CN" altLang="en-US">
                <a:solidFill>
                  <a:srgbClr val="C00000"/>
                </a:solidFill>
                <a:latin typeface="宋体" panose="02010600030101010101" pitchFamily="2" charset="-122"/>
                <a:ea typeface="宋体" panose="02010600030101010101" pitchFamily="2" charset="-122"/>
              </a:rPr>
              <a:t>空串</a:t>
            </a:r>
            <a:endParaRPr lang="en-US" altLang="zh-CN">
              <a:solidFill>
                <a:srgbClr val="C00000"/>
              </a:solidFill>
              <a:latin typeface="宋体" panose="02010600030101010101" pitchFamily="2" charset="-122"/>
              <a:ea typeface="宋体" panose="02010600030101010101" pitchFamily="2" charset="-122"/>
            </a:endParaRPr>
          </a:p>
          <a:p>
            <a:pPr>
              <a:lnSpc>
                <a:spcPct val="120000"/>
              </a:lnSpc>
              <a:spcBef>
                <a:spcPct val="0"/>
              </a:spcBef>
              <a:buClr>
                <a:schemeClr val="accent2"/>
              </a:buClr>
            </a:pPr>
            <a:endParaRPr lang="en-US" altLang="zh-CN">
              <a:latin typeface="宋体" panose="02010600030101010101" pitchFamily="2" charset="-122"/>
              <a:ea typeface="宋体" panose="02010600030101010101" pitchFamily="2" charset="-122"/>
            </a:endParaRPr>
          </a:p>
          <a:p>
            <a:pPr>
              <a:spcBef>
                <a:spcPct val="0"/>
              </a:spcBef>
              <a:buClr>
                <a:schemeClr val="accent2"/>
              </a:buClr>
            </a:pPr>
            <a:endParaRPr lang="zh-CN" altLang="en-US">
              <a:latin typeface="宋体" panose="02010600030101010101" pitchFamily="2" charset="-122"/>
              <a:ea typeface="宋体" panose="02010600030101010101" pitchFamily="2" charset="-122"/>
            </a:endParaRPr>
          </a:p>
        </p:txBody>
      </p:sp>
      <p:sp>
        <p:nvSpPr>
          <p:cNvPr id="25603" name="标题 1"/>
          <p:cNvSpPr>
            <a:spLocks noGrp="1" noChangeArrowheads="1"/>
          </p:cNvSpPr>
          <p:nvPr>
            <p:ph type="title"/>
          </p:nvPr>
        </p:nvSpPr>
        <p:spPr/>
        <p:txBody>
          <a:bodyPr/>
          <a:lstStyle/>
          <a:p>
            <a:r>
              <a:rPr lang="en-US" altLang="zh-CN"/>
              <a:t>5.3  </a:t>
            </a:r>
            <a:r>
              <a:rPr lang="zh-CN" altLang="en-US"/>
              <a:t>最长公共子序列</a:t>
            </a:r>
          </a:p>
        </p:txBody>
      </p:sp>
    </p:spTree>
    <p:extLst>
      <p:ext uri="{BB962C8B-B14F-4D97-AF65-F5344CB8AC3E}">
        <p14:creationId xmlns:p14="http://schemas.microsoft.com/office/powerpoint/2010/main" val="357874112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80">
                                            <p:txEl>
                                              <p:pRg st="2" end="2"/>
                                            </p:txEl>
                                          </p:spTgt>
                                        </p:tgtEl>
                                        <p:attrNameLst>
                                          <p:attrName>style.visibility</p:attrName>
                                        </p:attrNameLst>
                                      </p:cBhvr>
                                      <p:to>
                                        <p:strVal val="visible"/>
                                      </p:to>
                                    </p:set>
                                    <p:anim calcmode="lin" valueType="num">
                                      <p:cBhvr additive="base">
                                        <p:cTn id="7" dur="5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80">
                                            <p:txEl>
                                              <p:pRg st="3" end="3"/>
                                            </p:txEl>
                                          </p:spTgt>
                                        </p:tgtEl>
                                        <p:attrNameLst>
                                          <p:attrName>style.visibility</p:attrName>
                                        </p:attrNameLst>
                                      </p:cBhvr>
                                      <p:to>
                                        <p:strVal val="visible"/>
                                      </p:to>
                                    </p:set>
                                    <p:anim calcmode="lin" valueType="num">
                                      <p:cBhvr additive="base">
                                        <p:cTn id="13" dur="500" fill="hold"/>
                                        <p:tgtEl>
                                          <p:spTgt spid="2458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8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580">
                                            <p:txEl>
                                              <p:pRg st="4" end="4"/>
                                            </p:txEl>
                                          </p:spTgt>
                                        </p:tgtEl>
                                        <p:attrNameLst>
                                          <p:attrName>style.visibility</p:attrName>
                                        </p:attrNameLst>
                                      </p:cBhvr>
                                      <p:to>
                                        <p:strVal val="visible"/>
                                      </p:to>
                                    </p:set>
                                    <p:anim calcmode="lin" valueType="num">
                                      <p:cBhvr additive="base">
                                        <p:cTn id="19" dur="500" fill="hold"/>
                                        <p:tgtEl>
                                          <p:spTgt spid="2458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8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580">
                                            <p:txEl>
                                              <p:pRg st="5" end="5"/>
                                            </p:txEl>
                                          </p:spTgt>
                                        </p:tgtEl>
                                        <p:attrNameLst>
                                          <p:attrName>style.visibility</p:attrName>
                                        </p:attrNameLst>
                                      </p:cBhvr>
                                      <p:to>
                                        <p:strVal val="visible"/>
                                      </p:to>
                                    </p:set>
                                    <p:anim calcmode="lin" valueType="num">
                                      <p:cBhvr additive="base">
                                        <p:cTn id="25" dur="500" fill="hold"/>
                                        <p:tgtEl>
                                          <p:spTgt spid="2458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8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580">
                                            <p:txEl>
                                              <p:pRg st="6" end="6"/>
                                            </p:txEl>
                                          </p:spTgt>
                                        </p:tgtEl>
                                        <p:attrNameLst>
                                          <p:attrName>style.visibility</p:attrName>
                                        </p:attrNameLst>
                                      </p:cBhvr>
                                      <p:to>
                                        <p:strVal val="visible"/>
                                      </p:to>
                                    </p:set>
                                    <p:anim calcmode="lin" valueType="num">
                                      <p:cBhvr additive="base">
                                        <p:cTn id="31" dur="500" fill="hold"/>
                                        <p:tgtEl>
                                          <p:spTgt spid="2458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8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4580">
                                            <p:txEl>
                                              <p:pRg st="7" end="7"/>
                                            </p:txEl>
                                          </p:spTgt>
                                        </p:tgtEl>
                                        <p:attrNameLst>
                                          <p:attrName>style.visibility</p:attrName>
                                        </p:attrNameLst>
                                      </p:cBhvr>
                                      <p:to>
                                        <p:strVal val="visible"/>
                                      </p:to>
                                    </p:set>
                                    <p:anim calcmode="lin" valueType="num">
                                      <p:cBhvr additive="base">
                                        <p:cTn id="37" dur="500" fill="hold"/>
                                        <p:tgtEl>
                                          <p:spTgt spid="24580">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58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4580">
                                            <p:txEl>
                                              <p:pRg st="8" end="8"/>
                                            </p:txEl>
                                          </p:spTgt>
                                        </p:tgtEl>
                                        <p:attrNameLst>
                                          <p:attrName>style.visibility</p:attrName>
                                        </p:attrNameLst>
                                      </p:cBhvr>
                                      <p:to>
                                        <p:strVal val="visible"/>
                                      </p:to>
                                    </p:set>
                                    <p:anim calcmode="lin" valueType="num">
                                      <p:cBhvr additive="base">
                                        <p:cTn id="43" dur="500" fill="hold"/>
                                        <p:tgtEl>
                                          <p:spTgt spid="24580">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458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en-US" altLang="zh-CN"/>
              <a:t>5.3  </a:t>
            </a:r>
            <a:r>
              <a:rPr lang="zh-CN" altLang="en-US"/>
              <a:t>最长公共子序列</a:t>
            </a:r>
          </a:p>
        </p:txBody>
      </p:sp>
      <p:sp>
        <p:nvSpPr>
          <p:cNvPr id="3" name="内容占位符 2"/>
          <p:cNvSpPr>
            <a:spLocks noGrp="1" noChangeArrowheads="1"/>
          </p:cNvSpPr>
          <p:nvPr>
            <p:ph idx="1"/>
          </p:nvPr>
        </p:nvSpPr>
        <p:spPr>
          <a:xfrm>
            <a:off x="179512" y="1124744"/>
            <a:ext cx="8964488" cy="5256584"/>
          </a:xfrm>
        </p:spPr>
        <p:txBody>
          <a:bodyPr/>
          <a:lstStyle/>
          <a:p>
            <a:pPr>
              <a:spcBef>
                <a:spcPct val="0"/>
              </a:spcBef>
            </a:pPr>
            <a:r>
              <a:rPr lang="zh-CN" altLang="en-US">
                <a:latin typeface="宋体" panose="02010600030101010101" pitchFamily="2" charset="-122"/>
                <a:ea typeface="宋体" panose="02010600030101010101" pitchFamily="2" charset="-122"/>
              </a:rPr>
              <a:t>一、基本概念</a:t>
            </a:r>
          </a:p>
          <a:p>
            <a:pPr>
              <a:spcBef>
                <a:spcPct val="0"/>
              </a:spcBef>
            </a:pPr>
            <a:r>
              <a:rPr lang="en-US" altLang="zh-CN">
                <a:latin typeface="宋体" panose="02010600030101010101" pitchFamily="2" charset="-122"/>
                <a:ea typeface="宋体" panose="02010600030101010101" pitchFamily="2" charset="-122"/>
              </a:rPr>
              <a:t>4.</a:t>
            </a:r>
            <a:r>
              <a:rPr lang="zh-CN" altLang="en-US">
                <a:latin typeface="宋体" panose="02010600030101010101" pitchFamily="2" charset="-122"/>
                <a:ea typeface="宋体" panose="02010600030101010101" pitchFamily="2" charset="-122"/>
              </a:rPr>
              <a:t>公共子序列</a:t>
            </a:r>
          </a:p>
          <a:p>
            <a:pPr>
              <a:spcBef>
                <a:spcPct val="0"/>
              </a:spcBef>
            </a:pPr>
            <a:r>
              <a:rPr lang="zh-CN" altLang="en-US">
                <a:solidFill>
                  <a:srgbClr val="FF0000"/>
                </a:solidFill>
                <a:latin typeface="宋体" panose="02010600030101010101" pitchFamily="2" charset="-122"/>
                <a:ea typeface="宋体" panose="02010600030101010101" pitchFamily="2" charset="-122"/>
              </a:rPr>
              <a:t>定义</a:t>
            </a:r>
            <a:r>
              <a:rPr lang="zh-CN" altLang="en-US">
                <a:latin typeface="宋体" panose="02010600030101010101" pitchFamily="2" charset="-122"/>
                <a:ea typeface="宋体" panose="02010600030101010101" pitchFamily="2" charset="-122"/>
              </a:rPr>
              <a:t>：给定两个序列</a:t>
            </a:r>
            <a:r>
              <a:rPr lang="en-US" altLang="zh-CN">
                <a:latin typeface="宋体" panose="02010600030101010101" pitchFamily="2" charset="-122"/>
                <a:ea typeface="宋体" panose="02010600030101010101" pitchFamily="2" charset="-122"/>
              </a:rPr>
              <a:t>X</a:t>
            </a:r>
            <a:r>
              <a:rPr lang="zh-CN" altLang="en-US">
                <a:latin typeface="宋体" panose="02010600030101010101" pitchFamily="2" charset="-122"/>
                <a:ea typeface="宋体" panose="02010600030101010101" pitchFamily="2" charset="-122"/>
              </a:rPr>
              <a:t>和</a:t>
            </a:r>
            <a:r>
              <a:rPr lang="en-US" altLang="zh-CN">
                <a:latin typeface="宋体" panose="02010600030101010101" pitchFamily="2" charset="-122"/>
                <a:ea typeface="宋体" panose="02010600030101010101" pitchFamily="2" charset="-122"/>
              </a:rPr>
              <a:t>Y</a:t>
            </a:r>
            <a:r>
              <a:rPr lang="zh-CN" altLang="en-US">
                <a:latin typeface="宋体" panose="02010600030101010101" pitchFamily="2" charset="-122"/>
                <a:ea typeface="宋体" panose="02010600030101010101" pitchFamily="2" charset="-122"/>
              </a:rPr>
              <a:t>，那么</a:t>
            </a:r>
            <a:r>
              <a:rPr lang="en-US" altLang="zh-CN">
                <a:latin typeface="宋体" panose="02010600030101010101" pitchFamily="2" charset="-122"/>
                <a:ea typeface="宋体" panose="02010600030101010101" pitchFamily="2" charset="-122"/>
              </a:rPr>
              <a:t>Z</a:t>
            </a:r>
            <a:r>
              <a:rPr lang="zh-CN" altLang="en-US">
                <a:latin typeface="宋体" panose="02010600030101010101" pitchFamily="2" charset="-122"/>
                <a:ea typeface="宋体" panose="02010600030101010101" pitchFamily="2" charset="-122"/>
              </a:rPr>
              <a:t>是</a:t>
            </a:r>
            <a:r>
              <a:rPr lang="en-US" altLang="zh-CN">
                <a:latin typeface="宋体" panose="02010600030101010101" pitchFamily="2" charset="-122"/>
                <a:ea typeface="宋体" panose="02010600030101010101" pitchFamily="2" charset="-122"/>
              </a:rPr>
              <a:t>X</a:t>
            </a:r>
            <a:r>
              <a:rPr lang="zh-CN" altLang="en-US">
                <a:latin typeface="宋体" panose="02010600030101010101" pitchFamily="2" charset="-122"/>
                <a:ea typeface="宋体" panose="02010600030101010101" pitchFamily="2" charset="-122"/>
              </a:rPr>
              <a:t>和</a:t>
            </a:r>
            <a:r>
              <a:rPr lang="en-US" altLang="zh-CN">
                <a:latin typeface="宋体" panose="02010600030101010101" pitchFamily="2" charset="-122"/>
                <a:ea typeface="宋体" panose="02010600030101010101" pitchFamily="2" charset="-122"/>
              </a:rPr>
              <a:t>Y</a:t>
            </a:r>
            <a:r>
              <a:rPr lang="zh-CN" altLang="en-US">
                <a:latin typeface="宋体" panose="02010600030101010101" pitchFamily="2" charset="-122"/>
                <a:ea typeface="宋体" panose="02010600030101010101" pitchFamily="2" charset="-122"/>
              </a:rPr>
              <a:t>的</a:t>
            </a:r>
            <a:r>
              <a:rPr lang="zh-CN" altLang="en-US">
                <a:solidFill>
                  <a:srgbClr val="FF0000"/>
                </a:solidFill>
                <a:latin typeface="宋体" panose="02010600030101010101" pitchFamily="2" charset="-122"/>
                <a:ea typeface="宋体" panose="02010600030101010101" pitchFamily="2" charset="-122"/>
              </a:rPr>
              <a:t>公共子序列</a:t>
            </a:r>
            <a:r>
              <a:rPr lang="zh-CN" altLang="en-US">
                <a:latin typeface="宋体" panose="02010600030101010101" pitchFamily="2" charset="-122"/>
                <a:ea typeface="宋体" panose="02010600030101010101" pitchFamily="2" charset="-122"/>
              </a:rPr>
              <a:t>：如果</a:t>
            </a:r>
            <a:r>
              <a:rPr lang="en-US" altLang="zh-CN">
                <a:latin typeface="宋体" panose="02010600030101010101" pitchFamily="2" charset="-122"/>
                <a:ea typeface="宋体" panose="02010600030101010101" pitchFamily="2" charset="-122"/>
              </a:rPr>
              <a:t>Z</a:t>
            </a:r>
            <a:r>
              <a:rPr lang="zh-CN" altLang="en-US">
                <a:latin typeface="宋体" panose="02010600030101010101" pitchFamily="2" charset="-122"/>
                <a:ea typeface="宋体" panose="02010600030101010101" pitchFamily="2" charset="-122"/>
              </a:rPr>
              <a:t>不仅是</a:t>
            </a:r>
            <a:r>
              <a:rPr lang="en-US" altLang="zh-CN">
                <a:latin typeface="宋体" panose="02010600030101010101" pitchFamily="2" charset="-122"/>
                <a:ea typeface="宋体" panose="02010600030101010101" pitchFamily="2" charset="-122"/>
              </a:rPr>
              <a:t>X</a:t>
            </a:r>
            <a:r>
              <a:rPr lang="zh-CN" altLang="en-US">
                <a:latin typeface="宋体" panose="02010600030101010101" pitchFamily="2" charset="-122"/>
                <a:ea typeface="宋体" panose="02010600030101010101" pitchFamily="2" charset="-122"/>
              </a:rPr>
              <a:t>的子序列，同时也是</a:t>
            </a:r>
            <a:r>
              <a:rPr lang="en-US" altLang="zh-CN">
                <a:latin typeface="宋体" panose="02010600030101010101" pitchFamily="2" charset="-122"/>
                <a:ea typeface="宋体" panose="02010600030101010101" pitchFamily="2" charset="-122"/>
              </a:rPr>
              <a:t>Y</a:t>
            </a:r>
            <a:r>
              <a:rPr lang="zh-CN" altLang="en-US">
                <a:latin typeface="宋体" panose="02010600030101010101" pitchFamily="2" charset="-122"/>
                <a:ea typeface="宋体" panose="02010600030101010101" pitchFamily="2" charset="-122"/>
              </a:rPr>
              <a:t>的子序列。</a:t>
            </a:r>
            <a:endParaRPr lang="en-US" altLang="zh-CN">
              <a:latin typeface="宋体" panose="02010600030101010101" pitchFamily="2" charset="-122"/>
              <a:ea typeface="宋体" panose="02010600030101010101" pitchFamily="2" charset="-122"/>
            </a:endParaRPr>
          </a:p>
          <a:p>
            <a:pPr>
              <a:spcBef>
                <a:spcPct val="0"/>
              </a:spcBef>
            </a:pPr>
            <a:r>
              <a:rPr lang="zh-CN" altLang="en-US">
                <a:latin typeface="宋体" panose="02010600030101010101" pitchFamily="2" charset="-122"/>
                <a:ea typeface="宋体" panose="02010600030101010101" pitchFamily="2" charset="-122"/>
              </a:rPr>
              <a:t>例如：</a:t>
            </a:r>
            <a:r>
              <a:rPr lang="en-US" altLang="zh-CN">
                <a:latin typeface="宋体" panose="02010600030101010101" pitchFamily="2" charset="-122"/>
                <a:ea typeface="宋体" panose="02010600030101010101" pitchFamily="2" charset="-122"/>
              </a:rPr>
              <a:t>X={C,A,T,C,G,A}</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Y={G,T,A,C,C,G,T,C,A},</a:t>
            </a:r>
            <a:r>
              <a:rPr lang="zh-CN" altLang="en-US">
                <a:latin typeface="宋体" panose="02010600030101010101" pitchFamily="2" charset="-122"/>
                <a:ea typeface="宋体" panose="02010600030101010101" pitchFamily="2" charset="-122"/>
              </a:rPr>
              <a:t>则</a:t>
            </a:r>
            <a:endParaRPr lang="en-US" altLang="zh-CN">
              <a:latin typeface="宋体" panose="02010600030101010101" pitchFamily="2" charset="-122"/>
              <a:ea typeface="宋体" panose="02010600030101010101" pitchFamily="2" charset="-122"/>
            </a:endParaRPr>
          </a:p>
          <a:p>
            <a:pPr marL="800100" lvl="1" indent="-342900">
              <a:spcBef>
                <a:spcPct val="0"/>
              </a:spcBef>
              <a:buClrTx/>
              <a:buFont typeface="Wingdings" panose="05000000000000000000" pitchFamily="2" charset="2"/>
              <a:buChar char="Ø"/>
            </a:pPr>
            <a:r>
              <a:rPr lang="en-US" altLang="zh-CN">
                <a:latin typeface="宋体" panose="02010600030101010101" pitchFamily="2" charset="-122"/>
                <a:ea typeface="宋体" panose="02010600030101010101" pitchFamily="2" charset="-122"/>
              </a:rPr>
              <a:t>{C,C,A}</a:t>
            </a:r>
            <a:r>
              <a:rPr lang="zh-CN" altLang="en-US">
                <a:latin typeface="宋体" panose="02010600030101010101" pitchFamily="2" charset="-122"/>
                <a:ea typeface="宋体" panose="02010600030101010101" pitchFamily="2" charset="-122"/>
              </a:rPr>
              <a:t>是</a:t>
            </a:r>
            <a:r>
              <a:rPr lang="en-US" altLang="zh-CN">
                <a:latin typeface="宋体" panose="02010600030101010101" pitchFamily="2" charset="-122"/>
                <a:ea typeface="宋体" panose="02010600030101010101" pitchFamily="2" charset="-122"/>
              </a:rPr>
              <a:t>X</a:t>
            </a:r>
            <a:r>
              <a:rPr lang="zh-CN" altLang="en-US">
                <a:latin typeface="宋体" panose="02010600030101010101" pitchFamily="2" charset="-122"/>
                <a:ea typeface="宋体" panose="02010600030101010101" pitchFamily="2" charset="-122"/>
              </a:rPr>
              <a:t>和</a:t>
            </a:r>
            <a:r>
              <a:rPr lang="en-US" altLang="zh-CN">
                <a:latin typeface="宋体" panose="02010600030101010101" pitchFamily="2" charset="-122"/>
                <a:ea typeface="宋体" panose="02010600030101010101" pitchFamily="2" charset="-122"/>
              </a:rPr>
              <a:t>Y</a:t>
            </a:r>
            <a:r>
              <a:rPr lang="zh-CN" altLang="en-US">
                <a:latin typeface="宋体" panose="02010600030101010101" pitchFamily="2" charset="-122"/>
                <a:ea typeface="宋体" panose="02010600030101010101" pitchFamily="2" charset="-122"/>
              </a:rPr>
              <a:t>的包含</a:t>
            </a:r>
            <a:r>
              <a:rPr lang="en-US" altLang="zh-CN">
                <a:latin typeface="宋体" panose="02010600030101010101" pitchFamily="2" charset="-122"/>
                <a:ea typeface="宋体" panose="02010600030101010101" pitchFamily="2" charset="-122"/>
              </a:rPr>
              <a:t>3</a:t>
            </a:r>
            <a:r>
              <a:rPr lang="zh-CN" altLang="en-US">
                <a:latin typeface="宋体" panose="02010600030101010101" pitchFamily="2" charset="-122"/>
                <a:ea typeface="宋体" panose="02010600030101010101" pitchFamily="2" charset="-122"/>
              </a:rPr>
              <a:t>个字符的公共子序列（</a:t>
            </a:r>
            <a:r>
              <a:rPr lang="zh-CN" altLang="en-US">
                <a:solidFill>
                  <a:srgbClr val="FF0000"/>
                </a:solidFill>
                <a:latin typeface="宋体" panose="02010600030101010101" pitchFamily="2" charset="-122"/>
                <a:ea typeface="宋体" panose="02010600030101010101" pitchFamily="2" charset="-122"/>
              </a:rPr>
              <a:t>非最长</a:t>
            </a:r>
            <a:r>
              <a:rPr lang="zh-CN" altLang="en-US">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marL="800100" lvl="1" indent="-342900">
              <a:spcBef>
                <a:spcPct val="0"/>
              </a:spcBef>
              <a:buClrTx/>
              <a:buFont typeface="Wingdings" panose="05000000000000000000" pitchFamily="2" charset="2"/>
              <a:buChar char="Ø"/>
            </a:pPr>
            <a:r>
              <a:rPr lang="en-US" altLang="zh-CN">
                <a:latin typeface="宋体" panose="02010600030101010101" pitchFamily="2" charset="-122"/>
                <a:ea typeface="宋体" panose="02010600030101010101" pitchFamily="2" charset="-122"/>
              </a:rPr>
              <a:t>{C,T,C,A}</a:t>
            </a:r>
            <a:r>
              <a:rPr lang="zh-CN" altLang="en-US">
                <a:latin typeface="宋体" panose="02010600030101010101" pitchFamily="2" charset="-122"/>
                <a:ea typeface="宋体" panose="02010600030101010101" pitchFamily="2" charset="-122"/>
              </a:rPr>
              <a:t>是</a:t>
            </a:r>
            <a:r>
              <a:rPr lang="en-US" altLang="zh-CN">
                <a:latin typeface="宋体" panose="02010600030101010101" pitchFamily="2" charset="-122"/>
                <a:ea typeface="宋体" panose="02010600030101010101" pitchFamily="2" charset="-122"/>
              </a:rPr>
              <a:t>X</a:t>
            </a:r>
            <a:r>
              <a:rPr lang="zh-CN" altLang="en-US">
                <a:latin typeface="宋体" panose="02010600030101010101" pitchFamily="2" charset="-122"/>
                <a:ea typeface="宋体" panose="02010600030101010101" pitchFamily="2" charset="-122"/>
              </a:rPr>
              <a:t>和</a:t>
            </a:r>
            <a:r>
              <a:rPr lang="en-US" altLang="zh-CN">
                <a:latin typeface="宋体" panose="02010600030101010101" pitchFamily="2" charset="-122"/>
                <a:ea typeface="宋体" panose="02010600030101010101" pitchFamily="2" charset="-122"/>
              </a:rPr>
              <a:t>Y</a:t>
            </a:r>
            <a:r>
              <a:rPr lang="zh-CN" altLang="en-US">
                <a:latin typeface="宋体" panose="02010600030101010101" pitchFamily="2" charset="-122"/>
                <a:ea typeface="宋体" panose="02010600030101010101" pitchFamily="2" charset="-122"/>
              </a:rPr>
              <a:t>的公共子序列，而且是</a:t>
            </a:r>
            <a:r>
              <a:rPr lang="zh-CN" altLang="en-US">
                <a:solidFill>
                  <a:srgbClr val="FF0000"/>
                </a:solidFill>
                <a:latin typeface="宋体" panose="02010600030101010101" pitchFamily="2" charset="-122"/>
                <a:ea typeface="宋体" panose="02010600030101010101" pitchFamily="2" charset="-122"/>
              </a:rPr>
              <a:t>最长公共子序列。</a:t>
            </a:r>
          </a:p>
          <a:p>
            <a:pPr lvl="1" indent="0">
              <a:spcBef>
                <a:spcPct val="0"/>
              </a:spcBef>
            </a:pPr>
            <a:endParaRPr lang="en-US" altLang="zh-CN">
              <a:solidFill>
                <a:srgbClr val="FF0000"/>
              </a:solidFill>
              <a:latin typeface="宋体" panose="02010600030101010101" pitchFamily="2" charset="-122"/>
              <a:ea typeface="宋体" panose="02010600030101010101" pitchFamily="2" charset="-122"/>
            </a:endParaRPr>
          </a:p>
          <a:p>
            <a:pPr>
              <a:spcBef>
                <a:spcPct val="0"/>
              </a:spcBef>
            </a:pPr>
            <a:endParaRPr lang="zh-CN" altLang="en-US">
              <a:latin typeface="宋体" panose="02010600030101010101" pitchFamily="2" charset="-122"/>
              <a:ea typeface="宋体" panose="02010600030101010101" pitchFamily="2" charset="-122"/>
            </a:endParaRPr>
          </a:p>
          <a:p>
            <a:pPr>
              <a:spcBef>
                <a:spcPct val="0"/>
              </a:spcBef>
            </a:pPr>
            <a:endParaRPr lang="zh-CN" altLang="en-US">
              <a:latin typeface="宋体" panose="02010600030101010101" pitchFamily="2" charset="-122"/>
              <a:ea typeface="宋体" panose="02010600030101010101" pitchFamily="2" charset="-122"/>
            </a:endParaRPr>
          </a:p>
          <a:p>
            <a:pPr>
              <a:spcBef>
                <a:spcPct val="0"/>
              </a:spcBef>
            </a:pPr>
            <a:r>
              <a:rPr lang="en-US" altLang="zh-CN">
                <a:latin typeface="宋体" panose="02010600030101010101" pitchFamily="2" charset="-122"/>
                <a:ea typeface="宋体" panose="02010600030101010101" pitchFamily="2" charset="-122"/>
              </a:rPr>
              <a:t>5.</a:t>
            </a:r>
            <a:r>
              <a:rPr lang="zh-CN" altLang="en-US">
                <a:latin typeface="宋体" panose="02010600030101010101" pitchFamily="2" charset="-122"/>
                <a:ea typeface="宋体" panose="02010600030101010101" pitchFamily="2" charset="-122"/>
              </a:rPr>
              <a:t>最长公共子序列问题（</a:t>
            </a:r>
            <a:r>
              <a:rPr lang="en-US" altLang="zh-CN">
                <a:solidFill>
                  <a:srgbClr val="FF0000"/>
                </a:solidFill>
                <a:latin typeface="宋体" panose="02010600030101010101" pitchFamily="2" charset="-122"/>
                <a:ea typeface="宋体" panose="02010600030101010101" pitchFamily="2" charset="-122"/>
              </a:rPr>
              <a:t>LCS</a:t>
            </a:r>
            <a:r>
              <a:rPr lang="zh-CN" altLang="en-US">
                <a:latin typeface="宋体" panose="02010600030101010101" pitchFamily="2" charset="-122"/>
                <a:ea typeface="宋体" panose="02010600030101010101" pitchFamily="2" charset="-122"/>
              </a:rPr>
              <a:t>问题）</a:t>
            </a:r>
            <a:endParaRPr lang="en-US" altLang="zh-CN">
              <a:latin typeface="宋体" panose="02010600030101010101" pitchFamily="2" charset="-122"/>
              <a:ea typeface="宋体" panose="02010600030101010101" pitchFamily="2" charset="-122"/>
            </a:endParaRPr>
          </a:p>
          <a:p>
            <a:pPr>
              <a:spcBef>
                <a:spcPct val="0"/>
              </a:spcBef>
            </a:pPr>
            <a:r>
              <a:rPr lang="zh-CN" altLang="en-US">
                <a:latin typeface="宋体" panose="02010600030101010101" pitchFamily="2" charset="-122"/>
                <a:ea typeface="宋体" panose="02010600030101010101" pitchFamily="2" charset="-122"/>
              </a:rPr>
              <a:t>给定两个序列</a:t>
            </a:r>
            <a:r>
              <a:rPr lang="en-US" altLang="zh-CN">
                <a:latin typeface="宋体" panose="02010600030101010101" pitchFamily="2" charset="-122"/>
                <a:ea typeface="宋体" panose="02010600030101010101" pitchFamily="2" charset="-122"/>
              </a:rPr>
              <a:t>X={x</a:t>
            </a:r>
            <a:r>
              <a:rPr lang="en-US" altLang="zh-CN" baseline="-25000">
                <a:latin typeface="宋体" panose="02010600030101010101" pitchFamily="2" charset="-122"/>
                <a:ea typeface="宋体" panose="02010600030101010101" pitchFamily="2" charset="-122"/>
              </a:rPr>
              <a:t>1</a:t>
            </a:r>
            <a:r>
              <a:rPr lang="en-US" altLang="zh-CN">
                <a:latin typeface="宋体" panose="02010600030101010101" pitchFamily="2" charset="-122"/>
                <a:ea typeface="宋体" panose="02010600030101010101" pitchFamily="2" charset="-122"/>
              </a:rPr>
              <a:t>,x</a:t>
            </a:r>
            <a:r>
              <a:rPr lang="en-US" altLang="zh-CN" baseline="-25000">
                <a:latin typeface="宋体" panose="02010600030101010101" pitchFamily="2" charset="-122"/>
                <a:ea typeface="宋体" panose="02010600030101010101" pitchFamily="2" charset="-122"/>
              </a:rPr>
              <a:t>2</a:t>
            </a:r>
            <a:r>
              <a:rPr lang="en-US" altLang="zh-CN">
                <a:latin typeface="宋体" panose="02010600030101010101" pitchFamily="2" charset="-122"/>
                <a:ea typeface="宋体" panose="02010600030101010101" pitchFamily="2" charset="-122"/>
              </a:rPr>
              <a:t>,…,</a:t>
            </a:r>
            <a:r>
              <a:rPr lang="en-US" altLang="zh-CN" err="1">
                <a:latin typeface="宋体" panose="02010600030101010101" pitchFamily="2" charset="-122"/>
                <a:ea typeface="宋体" panose="02010600030101010101" pitchFamily="2" charset="-122"/>
              </a:rPr>
              <a:t>x</a:t>
            </a:r>
            <a:r>
              <a:rPr lang="en-US" altLang="zh-CN" baseline="-25000" err="1">
                <a:latin typeface="宋体" panose="02010600030101010101" pitchFamily="2" charset="-122"/>
                <a:ea typeface="宋体" panose="02010600030101010101" pitchFamily="2" charset="-122"/>
              </a:rPr>
              <a:t>m</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和</a:t>
            </a:r>
            <a:r>
              <a:rPr lang="en-US" altLang="zh-CN">
                <a:latin typeface="宋体" panose="02010600030101010101" pitchFamily="2" charset="-122"/>
                <a:ea typeface="宋体" panose="02010600030101010101" pitchFamily="2" charset="-122"/>
              </a:rPr>
              <a:t>Y={y</a:t>
            </a:r>
            <a:r>
              <a:rPr lang="en-US" altLang="zh-CN" baseline="-25000">
                <a:latin typeface="宋体" panose="02010600030101010101" pitchFamily="2" charset="-122"/>
                <a:ea typeface="宋体" panose="02010600030101010101" pitchFamily="2" charset="-122"/>
              </a:rPr>
              <a:t>1</a:t>
            </a:r>
            <a:r>
              <a:rPr lang="en-US" altLang="zh-CN">
                <a:latin typeface="宋体" panose="02010600030101010101" pitchFamily="2" charset="-122"/>
                <a:ea typeface="宋体" panose="02010600030101010101" pitchFamily="2" charset="-122"/>
              </a:rPr>
              <a:t>,y</a:t>
            </a:r>
            <a:r>
              <a:rPr lang="en-US" altLang="zh-CN" baseline="-25000">
                <a:latin typeface="宋体" panose="02010600030101010101" pitchFamily="2" charset="-122"/>
                <a:ea typeface="宋体" panose="02010600030101010101" pitchFamily="2" charset="-122"/>
              </a:rPr>
              <a:t>2</a:t>
            </a:r>
            <a:r>
              <a:rPr lang="en-US" altLang="zh-CN">
                <a:latin typeface="宋体" panose="02010600030101010101" pitchFamily="2" charset="-122"/>
                <a:ea typeface="宋体" panose="02010600030101010101" pitchFamily="2" charset="-122"/>
              </a:rPr>
              <a:t>,…,</a:t>
            </a:r>
            <a:r>
              <a:rPr lang="en-US" altLang="zh-CN" err="1">
                <a:latin typeface="宋体" panose="02010600030101010101" pitchFamily="2" charset="-122"/>
                <a:ea typeface="宋体" panose="02010600030101010101" pitchFamily="2" charset="-122"/>
              </a:rPr>
              <a:t>y</a:t>
            </a:r>
            <a:r>
              <a:rPr lang="en-US" altLang="zh-CN" baseline="-25000" err="1">
                <a:latin typeface="宋体" panose="02010600030101010101" pitchFamily="2" charset="-122"/>
                <a:ea typeface="宋体" panose="02010600030101010101" pitchFamily="2" charset="-122"/>
              </a:rPr>
              <a:t>n</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，找出一个</a:t>
            </a:r>
            <a:r>
              <a:rPr lang="en-US" altLang="zh-CN">
                <a:latin typeface="宋体" panose="02010600030101010101" pitchFamily="2" charset="-122"/>
                <a:ea typeface="宋体" panose="02010600030101010101" pitchFamily="2" charset="-122"/>
              </a:rPr>
              <a:t>X</a:t>
            </a:r>
            <a:r>
              <a:rPr lang="zh-CN" altLang="en-US">
                <a:latin typeface="宋体" panose="02010600030101010101" pitchFamily="2" charset="-122"/>
                <a:ea typeface="宋体" panose="02010600030101010101" pitchFamily="2" charset="-122"/>
              </a:rPr>
              <a:t>和</a:t>
            </a:r>
            <a:r>
              <a:rPr lang="en-US" altLang="zh-CN">
                <a:latin typeface="宋体" panose="02010600030101010101" pitchFamily="2" charset="-122"/>
                <a:ea typeface="宋体" panose="02010600030101010101" pitchFamily="2" charset="-122"/>
              </a:rPr>
              <a:t>Y</a:t>
            </a:r>
            <a:r>
              <a:rPr lang="zh-CN" altLang="en-US">
                <a:latin typeface="宋体" panose="02010600030101010101" pitchFamily="2" charset="-122"/>
                <a:ea typeface="宋体" panose="02010600030101010101" pitchFamily="2" charset="-122"/>
              </a:rPr>
              <a:t>的最长公共子序列。 </a:t>
            </a:r>
          </a:p>
          <a:p>
            <a:pPr>
              <a:spcBef>
                <a:spcPct val="0"/>
              </a:spcBef>
            </a:pPr>
            <a:endParaRPr lang="zh-CN" altLang="en-US">
              <a:latin typeface="宋体" panose="02010600030101010101" pitchFamily="2" charset="-122"/>
              <a:ea typeface="宋体" panose="02010600030101010101" pitchFamily="2" charset="-122"/>
            </a:endParaRPr>
          </a:p>
        </p:txBody>
      </p:sp>
      <p:sp>
        <p:nvSpPr>
          <p:cNvPr id="2" name="矩形 1"/>
          <p:cNvSpPr/>
          <p:nvPr/>
        </p:nvSpPr>
        <p:spPr>
          <a:xfrm>
            <a:off x="722439" y="4077072"/>
            <a:ext cx="7560642" cy="461665"/>
          </a:xfrm>
          <a:prstGeom prst="rect">
            <a:avLst/>
          </a:prstGeom>
        </p:spPr>
        <p:txBody>
          <a:bodyPr wrap="square">
            <a:spAutoFit/>
          </a:bodyPr>
          <a:lstStyle/>
          <a:p>
            <a:pPr lvl="1"/>
            <a:r>
              <a:rPr lang="zh-CN" altLang="en-US" sz="2400" b="1">
                <a:solidFill>
                  <a:srgbClr val="FF0000"/>
                </a:solidFill>
                <a:latin typeface="宋体" panose="02010600030101010101" pitchFamily="2" charset="-122"/>
                <a:ea typeface="宋体" panose="02010600030101010101" pitchFamily="2" charset="-122"/>
              </a:rPr>
              <a:t>问：</a:t>
            </a:r>
            <a:r>
              <a:rPr lang="en-US" altLang="zh-CN" sz="2400" b="1">
                <a:solidFill>
                  <a:srgbClr val="FF0000"/>
                </a:solidFill>
                <a:latin typeface="宋体" panose="02010600030101010101" pitchFamily="2" charset="-122"/>
                <a:ea typeface="宋体" panose="02010600030101010101" pitchFamily="2" charset="-122"/>
              </a:rPr>
              <a:t>{C,T,C,A}</a:t>
            </a:r>
            <a:r>
              <a:rPr lang="zh-CN" altLang="en-US" sz="2400" b="1">
                <a:solidFill>
                  <a:srgbClr val="FF0000"/>
                </a:solidFill>
                <a:latin typeface="宋体" panose="02010600030101010101" pitchFamily="2" charset="-122"/>
                <a:ea typeface="宋体" panose="02010600030101010101" pitchFamily="2" charset="-122"/>
              </a:rPr>
              <a:t>是</a:t>
            </a:r>
            <a:r>
              <a:rPr lang="en-US" altLang="zh-CN" sz="2400" b="1">
                <a:solidFill>
                  <a:srgbClr val="FF0000"/>
                </a:solidFill>
                <a:latin typeface="宋体" panose="02010600030101010101" pitchFamily="2" charset="-122"/>
                <a:ea typeface="宋体" panose="02010600030101010101" pitchFamily="2" charset="-122"/>
              </a:rPr>
              <a:t>X</a:t>
            </a:r>
            <a:r>
              <a:rPr lang="zh-CN" altLang="en-US" sz="2400" b="1">
                <a:solidFill>
                  <a:srgbClr val="FF0000"/>
                </a:solidFill>
                <a:latin typeface="宋体" panose="02010600030101010101" pitchFamily="2" charset="-122"/>
                <a:ea typeface="宋体" panose="02010600030101010101" pitchFamily="2" charset="-122"/>
              </a:rPr>
              <a:t>和</a:t>
            </a:r>
            <a:r>
              <a:rPr lang="en-US" altLang="zh-CN" sz="2400" b="1">
                <a:solidFill>
                  <a:srgbClr val="FF0000"/>
                </a:solidFill>
                <a:latin typeface="宋体" panose="02010600030101010101" pitchFamily="2" charset="-122"/>
                <a:ea typeface="宋体" panose="02010600030101010101" pitchFamily="2" charset="-122"/>
              </a:rPr>
              <a:t>Y</a:t>
            </a:r>
            <a:r>
              <a:rPr lang="zh-CN" altLang="en-US" sz="2400" b="1">
                <a:solidFill>
                  <a:srgbClr val="FF0000"/>
                </a:solidFill>
                <a:latin typeface="宋体" panose="02010600030101010101" pitchFamily="2" charset="-122"/>
                <a:ea typeface="宋体" panose="02010600030101010101" pitchFamily="2" charset="-122"/>
              </a:rPr>
              <a:t>的唯一最长公共子序列吗？</a:t>
            </a:r>
          </a:p>
        </p:txBody>
      </p:sp>
      <p:sp>
        <p:nvSpPr>
          <p:cNvPr id="4" name="圆角矩形标注 3"/>
          <p:cNvSpPr/>
          <p:nvPr/>
        </p:nvSpPr>
        <p:spPr bwMode="auto">
          <a:xfrm>
            <a:off x="6134190" y="4625528"/>
            <a:ext cx="2555776" cy="834479"/>
          </a:xfrm>
          <a:prstGeom prst="wedgeRoundRectCallout">
            <a:avLst>
              <a:gd name="adj1" fmla="val -29287"/>
              <a:gd name="adj2" fmla="val -59379"/>
              <a:gd name="adj3" fmla="val 16667"/>
            </a:avLst>
          </a:prstGeom>
          <a:solidFill>
            <a:srgbClr val="AFE2FB"/>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不是，还有</a:t>
            </a: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TCGA</a:t>
            </a: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ACGA</a:t>
            </a: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等等</a:t>
            </a:r>
          </a:p>
        </p:txBody>
      </p:sp>
    </p:spTree>
    <p:extLst>
      <p:ext uri="{BB962C8B-B14F-4D97-AF65-F5344CB8AC3E}">
        <p14:creationId xmlns:p14="http://schemas.microsoft.com/office/powerpoint/2010/main" val="246113549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9750" y="1185739"/>
            <a:ext cx="8212138" cy="647700"/>
          </a:xfrm>
        </p:spPr>
        <p:txBody>
          <a:bodyPr/>
          <a:lstStyle/>
          <a:p>
            <a:pPr algn="l"/>
            <a:r>
              <a:rPr lang="zh-CN" altLang="en-US" sz="2800" i="1">
                <a:latin typeface="宋体" panose="02010600030101010101" pitchFamily="2" charset="-122"/>
                <a:ea typeface="宋体" panose="02010600030101010101" pitchFamily="2" charset="-122"/>
              </a:rPr>
              <a:t> 解法一：穷举法</a:t>
            </a:r>
            <a:r>
              <a:rPr lang="en-US" altLang="zh-CN" sz="2800" i="1">
                <a:latin typeface="宋体" panose="02010600030101010101" pitchFamily="2" charset="-122"/>
                <a:ea typeface="宋体" panose="02010600030101010101" pitchFamily="2" charset="-122"/>
              </a:rPr>
              <a:t>:</a:t>
            </a:r>
          </a:p>
        </p:txBody>
      </p:sp>
      <p:sp>
        <p:nvSpPr>
          <p:cNvPr id="20483" name="Rectangle 3"/>
          <p:cNvSpPr>
            <a:spLocks noGrp="1" noChangeArrowheads="1"/>
          </p:cNvSpPr>
          <p:nvPr>
            <p:ph type="body" idx="1"/>
          </p:nvPr>
        </p:nvSpPr>
        <p:spPr>
          <a:xfrm>
            <a:off x="323850" y="1841376"/>
            <a:ext cx="8674100" cy="3315816"/>
          </a:xfrm>
        </p:spPr>
        <p:txBody>
          <a:bodyPr/>
          <a:lstStyle/>
          <a:p>
            <a:pPr>
              <a:spcBef>
                <a:spcPct val="0"/>
              </a:spcBef>
            </a:pPr>
            <a:r>
              <a:rPr lang="zh-CN" altLang="en-US">
                <a:latin typeface="宋体" panose="02010600030101010101" pitchFamily="2" charset="-122"/>
                <a:ea typeface="宋体" panose="02010600030101010101" pitchFamily="2" charset="-122"/>
              </a:rPr>
              <a:t>若要求两个序列</a:t>
            </a:r>
            <a:r>
              <a:rPr lang="en-US" altLang="zh-CN" i="1">
                <a:latin typeface="宋体" panose="02010600030101010101" pitchFamily="2" charset="-122"/>
                <a:ea typeface="宋体" panose="02010600030101010101" pitchFamily="2" charset="-122"/>
              </a:rPr>
              <a:t>X</a:t>
            </a:r>
            <a:r>
              <a:rPr lang="zh-CN" altLang="en-US">
                <a:latin typeface="宋体" panose="02010600030101010101" pitchFamily="2" charset="-122"/>
                <a:ea typeface="宋体" panose="02010600030101010101" pitchFamily="2" charset="-122"/>
              </a:rPr>
              <a:t>，</a:t>
            </a:r>
            <a:r>
              <a:rPr lang="en-US" altLang="zh-CN" i="1">
                <a:latin typeface="宋体" panose="02010600030101010101" pitchFamily="2" charset="-122"/>
                <a:ea typeface="宋体" panose="02010600030101010101" pitchFamily="2" charset="-122"/>
              </a:rPr>
              <a:t>Y</a:t>
            </a:r>
            <a:r>
              <a:rPr lang="zh-CN" altLang="en-US">
                <a:latin typeface="宋体" panose="02010600030101010101" pitchFamily="2" charset="-122"/>
                <a:ea typeface="宋体" panose="02010600030101010101" pitchFamily="2" charset="-122"/>
              </a:rPr>
              <a:t>的最长公共子序列，先取得</a:t>
            </a:r>
            <a:r>
              <a:rPr lang="en-US" altLang="zh-CN" i="1">
                <a:latin typeface="宋体" panose="02010600030101010101" pitchFamily="2" charset="-122"/>
                <a:ea typeface="宋体" panose="02010600030101010101" pitchFamily="2" charset="-122"/>
              </a:rPr>
              <a:t>X</a:t>
            </a:r>
            <a:r>
              <a:rPr lang="zh-CN" altLang="en-US">
                <a:latin typeface="宋体" panose="02010600030101010101" pitchFamily="2" charset="-122"/>
                <a:ea typeface="宋体" panose="02010600030101010101" pitchFamily="2" charset="-122"/>
              </a:rPr>
              <a:t>，</a:t>
            </a:r>
            <a:r>
              <a:rPr lang="en-US" altLang="zh-CN" i="1">
                <a:latin typeface="宋体" panose="02010600030101010101" pitchFamily="2" charset="-122"/>
                <a:ea typeface="宋体" panose="02010600030101010101" pitchFamily="2" charset="-122"/>
              </a:rPr>
              <a:t>Y</a:t>
            </a:r>
            <a:r>
              <a:rPr lang="zh-CN" altLang="en-US">
                <a:latin typeface="宋体" panose="02010600030101010101" pitchFamily="2" charset="-122"/>
                <a:ea typeface="宋体" panose="02010600030101010101" pitchFamily="2" charset="-122"/>
              </a:rPr>
              <a:t>的所有子序列，并进行一一比较，共有如下不同的组合：</a:t>
            </a:r>
          </a:p>
          <a:p>
            <a:pPr>
              <a:spcBef>
                <a:spcPct val="0"/>
              </a:spcBef>
            </a:pPr>
            <a:endParaRPr lang="zh-CN" altLang="en-US">
              <a:latin typeface="宋体" panose="02010600030101010101" pitchFamily="2" charset="-122"/>
              <a:ea typeface="宋体" panose="02010600030101010101" pitchFamily="2" charset="-122"/>
            </a:endParaRPr>
          </a:p>
          <a:p>
            <a:pPr>
              <a:spcBef>
                <a:spcPct val="0"/>
              </a:spcBef>
            </a:pPr>
            <a:endParaRPr lang="en-US" altLang="zh-CN"/>
          </a:p>
          <a:p>
            <a:pPr>
              <a:spcBef>
                <a:spcPct val="0"/>
              </a:spcBef>
            </a:pPr>
            <a:endParaRPr lang="zh-CN" altLang="en-US">
              <a:latin typeface="宋体" panose="02010600030101010101" pitchFamily="2" charset="-122"/>
              <a:ea typeface="宋体" panose="02010600030101010101" pitchFamily="2" charset="-122"/>
            </a:endParaRPr>
          </a:p>
          <a:p>
            <a:pPr>
              <a:spcBef>
                <a:spcPct val="0"/>
              </a:spcBef>
            </a:pPr>
            <a:endParaRPr lang="en-US" altLang="zh-CN">
              <a:latin typeface="宋体" panose="02010600030101010101" pitchFamily="2" charset="-122"/>
              <a:ea typeface="宋体" panose="02010600030101010101" pitchFamily="2" charset="-122"/>
            </a:endParaRPr>
          </a:p>
          <a:p>
            <a:pPr>
              <a:spcBef>
                <a:spcPct val="0"/>
              </a:spcBef>
            </a:pPr>
            <a:r>
              <a:rPr lang="zh-CN" altLang="en-US">
                <a:latin typeface="宋体" panose="02010600030101010101" pitchFamily="2" charset="-122"/>
                <a:ea typeface="宋体" panose="02010600030101010101" pitchFamily="2" charset="-122"/>
              </a:rPr>
              <a:t>共要进行不同的比较：       （</a:t>
            </a:r>
            <a:r>
              <a:rPr lang="zh-CN" altLang="en-US">
                <a:solidFill>
                  <a:srgbClr val="FF0000"/>
                </a:solidFill>
                <a:latin typeface="宋体" panose="02010600030101010101" pitchFamily="2" charset="-122"/>
                <a:ea typeface="宋体" panose="02010600030101010101" pitchFamily="2" charset="-122"/>
              </a:rPr>
              <a:t>指数级时间复杂度</a:t>
            </a:r>
            <a:r>
              <a:rPr lang="zh-CN" altLang="en-US">
                <a:latin typeface="宋体" panose="02010600030101010101" pitchFamily="2" charset="-122"/>
                <a:ea typeface="宋体" panose="02010600030101010101" pitchFamily="2" charset="-122"/>
              </a:rPr>
              <a:t>）</a:t>
            </a:r>
            <a:endParaRPr lang="zh-CN" altLang="en-US" baseline="30000">
              <a:latin typeface="宋体" panose="02010600030101010101" pitchFamily="2" charset="-122"/>
              <a:ea typeface="宋体" panose="02010600030101010101" pitchFamily="2" charset="-122"/>
            </a:endParaRPr>
          </a:p>
          <a:p>
            <a:pPr>
              <a:spcBef>
                <a:spcPct val="0"/>
              </a:spcBef>
            </a:pPr>
            <a:endParaRPr lang="zh-CN" altLang="en-US" sz="280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20484" name="Object 4"/>
              <p:cNvSpPr txBox="1"/>
              <p:nvPr/>
            </p:nvSpPr>
            <p:spPr bwMode="auto">
              <a:xfrm>
                <a:off x="2969419" y="2756520"/>
                <a:ext cx="3352800" cy="1752600"/>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𝐶</m:t>
                          </m:r>
                        </m:e>
                        <m:sub>
                          <m:r>
                            <a:rPr lang="zh-CN" altLang="en-US" i="1">
                              <a:solidFill>
                                <a:srgbClr val="000000"/>
                              </a:solidFill>
                              <a:latin typeface="Cambria Math" panose="02040503050406030204" pitchFamily="18" charset="0"/>
                            </a:rPr>
                            <m:t>𝑚</m:t>
                          </m:r>
                        </m:sub>
                        <m:sup>
                          <m:r>
                            <a:rPr lang="zh-CN" altLang="en-US" i="1">
                              <a:solidFill>
                                <a:srgbClr val="000000"/>
                              </a:solidFill>
                              <a:latin typeface="Cambria Math" panose="02040503050406030204" pitchFamily="18" charset="0"/>
                            </a:rPr>
                            <m:t>1</m:t>
                          </m:r>
                        </m:sup>
                      </m:sSubSup>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𝐶</m:t>
                          </m:r>
                        </m:e>
                        <m:sub>
                          <m:r>
                            <a:rPr lang="zh-CN" altLang="en-US" i="1">
                              <a:solidFill>
                                <a:srgbClr val="000000"/>
                              </a:solidFill>
                              <a:latin typeface="Cambria Math" panose="02040503050406030204" pitchFamily="18" charset="0"/>
                            </a:rPr>
                            <m:t>𝑚</m:t>
                          </m:r>
                        </m:sub>
                        <m:sup>
                          <m:r>
                            <a:rPr lang="zh-CN" altLang="en-US" i="1">
                              <a:solidFill>
                                <a:srgbClr val="000000"/>
                              </a:solidFill>
                              <a:latin typeface="Cambria Math" panose="02040503050406030204" pitchFamily="18" charset="0"/>
                            </a:rPr>
                            <m:t>2</m:t>
                          </m:r>
                        </m:sup>
                      </m:sSubSup>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𝐶</m:t>
                          </m:r>
                        </m:e>
                        <m:sub>
                          <m:r>
                            <a:rPr lang="zh-CN" altLang="en-US" i="1">
                              <a:solidFill>
                                <a:srgbClr val="000000"/>
                              </a:solidFill>
                              <a:latin typeface="Cambria Math" panose="02040503050406030204" pitchFamily="18" charset="0"/>
                            </a:rPr>
                            <m:t>𝑚</m:t>
                          </m:r>
                        </m:sub>
                        <m:sup>
                          <m:r>
                            <a:rPr lang="zh-CN" altLang="en-US" i="1">
                              <a:solidFill>
                                <a:srgbClr val="000000"/>
                              </a:solidFill>
                              <a:latin typeface="Cambria Math" panose="02040503050406030204" pitchFamily="18" charset="0"/>
                            </a:rPr>
                            <m:t>𝑚</m:t>
                          </m:r>
                        </m:sup>
                      </m:sSubSup>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2</m:t>
                          </m:r>
                        </m:e>
                        <m:sup>
                          <m:r>
                            <a:rPr lang="zh-CN" altLang="en-US" i="1">
                              <a:solidFill>
                                <a:srgbClr val="000000"/>
                              </a:solidFill>
                              <a:latin typeface="Cambria Math" panose="02040503050406030204" pitchFamily="18" charset="0"/>
                            </a:rPr>
                            <m:t>𝑚</m:t>
                          </m:r>
                        </m:sup>
                      </m:sSup>
                    </m:oMath>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𝐶</m:t>
                          </m:r>
                        </m:e>
                        <m:sub>
                          <m:r>
                            <a:rPr lang="zh-CN" altLang="en-US" i="1">
                              <a:solidFill>
                                <a:srgbClr val="000000"/>
                              </a:solidFill>
                              <a:latin typeface="Cambria Math" panose="02040503050406030204" pitchFamily="18" charset="0"/>
                            </a:rPr>
                            <m:t>𝑛</m:t>
                          </m:r>
                        </m:sub>
                        <m:sup>
                          <m:r>
                            <a:rPr lang="zh-CN" altLang="en-US" i="1">
                              <a:solidFill>
                                <a:srgbClr val="000000"/>
                              </a:solidFill>
                              <a:latin typeface="Cambria Math" panose="02040503050406030204" pitchFamily="18" charset="0"/>
                            </a:rPr>
                            <m:t>1</m:t>
                          </m:r>
                        </m:sup>
                      </m:sSubSup>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𝐶</m:t>
                          </m:r>
                        </m:e>
                        <m:sub>
                          <m:r>
                            <a:rPr lang="zh-CN" altLang="en-US" i="1">
                              <a:solidFill>
                                <a:srgbClr val="000000"/>
                              </a:solidFill>
                              <a:latin typeface="Cambria Math" panose="02040503050406030204" pitchFamily="18" charset="0"/>
                            </a:rPr>
                            <m:t>𝑛</m:t>
                          </m:r>
                        </m:sub>
                        <m:sup>
                          <m:r>
                            <a:rPr lang="zh-CN" altLang="en-US" i="1">
                              <a:solidFill>
                                <a:srgbClr val="000000"/>
                              </a:solidFill>
                              <a:latin typeface="Cambria Math" panose="02040503050406030204" pitchFamily="18" charset="0"/>
                            </a:rPr>
                            <m:t>2</m:t>
                          </m:r>
                        </m:sup>
                      </m:sSubSup>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𝐶</m:t>
                          </m:r>
                        </m:e>
                        <m:sub>
                          <m:r>
                            <a:rPr lang="zh-CN" altLang="en-US" i="1">
                              <a:solidFill>
                                <a:srgbClr val="000000"/>
                              </a:solidFill>
                              <a:latin typeface="Cambria Math" panose="02040503050406030204" pitchFamily="18" charset="0"/>
                            </a:rPr>
                            <m:t>𝑛</m:t>
                          </m:r>
                        </m:sub>
                        <m:sup>
                          <m:r>
                            <a:rPr lang="zh-CN" altLang="en-US" i="1">
                              <a:solidFill>
                                <a:srgbClr val="000000"/>
                              </a:solidFill>
                              <a:latin typeface="Cambria Math" panose="02040503050406030204" pitchFamily="18" charset="0"/>
                            </a:rPr>
                            <m:t>𝑛</m:t>
                          </m:r>
                        </m:sup>
                      </m:sSubSup>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2</m:t>
                          </m:r>
                        </m:e>
                        <m:sup>
                          <m:r>
                            <a:rPr lang="zh-CN" altLang="en-US" i="1">
                              <a:solidFill>
                                <a:srgbClr val="000000"/>
                              </a:solidFill>
                              <a:latin typeface="Cambria Math" panose="02040503050406030204" pitchFamily="18" charset="0"/>
                            </a:rPr>
                            <m:t>𝑛</m:t>
                          </m:r>
                        </m:sup>
                      </m:sSup>
                    </m:oMath>
                  </m:oMathPara>
                </a14:m>
                <a:br>
                  <a:rPr lang="zh-CN" altLang="en-US">
                    <a:solidFill>
                      <a:srgbClr val="000000"/>
                    </a:solidFill>
                  </a:rPr>
                </a:br>
                <a:endParaRPr lang="zh-CN" altLang="en-US"/>
              </a:p>
            </p:txBody>
          </p:sp>
        </mc:Choice>
        <mc:Fallback xmlns="">
          <p:sp>
            <p:nvSpPr>
              <p:cNvPr id="20484" name="Object 4"/>
              <p:cNvSpPr txBox="1">
                <a:spLocks noRot="1" noChangeAspect="1" noMove="1" noResize="1" noEditPoints="1" noAdjustHandles="1" noChangeArrowheads="1" noChangeShapeType="1" noTextEdit="1"/>
              </p:cNvSpPr>
              <p:nvPr/>
            </p:nvSpPr>
            <p:spPr bwMode="auto">
              <a:xfrm>
                <a:off x="2969419" y="2756520"/>
                <a:ext cx="3352800" cy="1752600"/>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485" name="Object 5"/>
              <p:cNvSpPr txBox="1"/>
              <p:nvPr/>
            </p:nvSpPr>
            <p:spPr bwMode="auto">
              <a:xfrm>
                <a:off x="4081224" y="4101947"/>
                <a:ext cx="981552" cy="613470"/>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2</m:t>
                          </m:r>
                        </m:e>
                        <m:sup>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sup>
                      </m:sSup>
                    </m:oMath>
                  </m:oMathPara>
                </a14:m>
                <a:endParaRPr lang="zh-CN" altLang="en-US"/>
              </a:p>
            </p:txBody>
          </p:sp>
        </mc:Choice>
        <mc:Fallback xmlns="">
          <p:sp>
            <p:nvSpPr>
              <p:cNvPr id="20485" name="Object 5"/>
              <p:cNvSpPr txBox="1">
                <a:spLocks noRot="1" noChangeAspect="1" noMove="1" noResize="1" noEditPoints="1" noAdjustHandles="1" noChangeArrowheads="1" noChangeShapeType="1" noTextEdit="1"/>
              </p:cNvSpPr>
              <p:nvPr/>
            </p:nvSpPr>
            <p:spPr bwMode="auto">
              <a:xfrm>
                <a:off x="4081224" y="4101947"/>
                <a:ext cx="981552" cy="613470"/>
              </a:xfrm>
              <a:prstGeom prst="rect">
                <a:avLst/>
              </a:prstGeom>
              <a:blipFill>
                <a:blip r:embed="rId4"/>
                <a:stretch>
                  <a:fillRect/>
                </a:stretch>
              </a:blipFill>
              <a:ln>
                <a:noFill/>
              </a:ln>
              <a:effectLst/>
            </p:spPr>
            <p:txBody>
              <a:bodyPr/>
              <a:lstStyle/>
              <a:p>
                <a:r>
                  <a:rPr lang="zh-CN" altLang="en-US">
                    <a:noFill/>
                  </a:rPr>
                  <a:t> </a:t>
                </a:r>
              </a:p>
            </p:txBody>
          </p:sp>
        </mc:Fallback>
      </mc:AlternateContent>
      <p:sp>
        <p:nvSpPr>
          <p:cNvPr id="27654" name="标题 1"/>
          <p:cNvSpPr/>
          <p:nvPr/>
        </p:nvSpPr>
        <p:spPr bwMode="auto">
          <a:xfrm>
            <a:off x="755650" y="620713"/>
            <a:ext cx="7924800" cy="6477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b"/>
          <a:lstStyle>
            <a:lvl1pPr>
              <a:spcBef>
                <a:spcPct val="20000"/>
              </a:spcBef>
              <a:buClr>
                <a:schemeClr val="tx1"/>
              </a:buClr>
              <a:buFont typeface="Wingdings" panose="05000000000000000000" pitchFamily="2" charset="2"/>
              <a:buBlip>
                <a:blip r:embed="rId5"/>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5"/>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5"/>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5"/>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5"/>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5"/>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5"/>
              </a:buBlip>
              <a:defRPr sz="2400" b="1">
                <a:solidFill>
                  <a:schemeClr val="tx1"/>
                </a:solidFill>
                <a:latin typeface="宋体" panose="02010600030101010101" pitchFamily="2" charset="-122"/>
                <a:ea typeface="宋体" panose="02010600030101010101" pitchFamily="2" charset="-122"/>
              </a:defRPr>
            </a:lvl9pPr>
          </a:lstStyle>
          <a:p>
            <a:pPr algn="ctr">
              <a:lnSpc>
                <a:spcPct val="90000"/>
              </a:lnSpc>
              <a:spcBef>
                <a:spcPct val="0"/>
              </a:spcBef>
              <a:buClrTx/>
              <a:buFontTx/>
              <a:buNone/>
            </a:pPr>
            <a:r>
              <a:rPr lang="en-US" altLang="zh-CN" sz="3600">
                <a:latin typeface="Arial" panose="020B0604020202020204" pitchFamily="34" charset="0"/>
                <a:ea typeface="华文中宋" panose="02010600040101010101" pitchFamily="2" charset="-122"/>
              </a:rPr>
              <a:t>5.3  </a:t>
            </a:r>
            <a:r>
              <a:rPr lang="zh-CN" altLang="en-US" sz="3600">
                <a:latin typeface="Arial" panose="020B0604020202020204" pitchFamily="34" charset="0"/>
                <a:ea typeface="华文中宋" panose="02010600040101010101" pitchFamily="2" charset="-122"/>
              </a:rPr>
              <a:t>最长公共子序列</a:t>
            </a:r>
          </a:p>
        </p:txBody>
      </p:sp>
      <p:sp>
        <p:nvSpPr>
          <p:cNvPr id="8" name="文本框 7">
            <a:extLst>
              <a:ext uri="{FF2B5EF4-FFF2-40B4-BE49-F238E27FC236}">
                <a16:creationId xmlns:a16="http://schemas.microsoft.com/office/drawing/2014/main" id="{E9A7CC7F-83DC-4509-878A-C7E4D8967569}"/>
              </a:ext>
            </a:extLst>
          </p:cNvPr>
          <p:cNvSpPr txBox="1"/>
          <p:nvPr/>
        </p:nvSpPr>
        <p:spPr>
          <a:xfrm>
            <a:off x="901626" y="4811668"/>
            <a:ext cx="8096324" cy="1569660"/>
          </a:xfrm>
          <a:prstGeom prst="rect">
            <a:avLst/>
          </a:prstGeom>
          <a:noFill/>
        </p:spPr>
        <p:txBody>
          <a:bodyPr wrap="square">
            <a:spAutoFit/>
          </a:bodyPr>
          <a:lstStyle/>
          <a:p>
            <a:r>
              <a:rPr kumimoji="1" lang="zh-CN" altLang="en-US" sz="2400" b="1">
                <a:latin typeface="Times New Roman" panose="02020603050405020304" pitchFamily="18" charset="0"/>
                <a:ea typeface="宋体" panose="02010600030101010101" pitchFamily="2" charset="-122"/>
                <a:cs typeface="Times New Roman" panose="02020603050405020304" pitchFamily="18" charset="0"/>
              </a:rPr>
              <a:t>例如：</a:t>
            </a: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X=CAT</a:t>
            </a:r>
            <a:r>
              <a:rPr kumimoji="1" lang="zh-CN" altLang="en-US" sz="2400" b="1">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Y=GTA</a:t>
            </a:r>
            <a:r>
              <a:rPr kumimoji="1" lang="zh-CN" altLang="en-US" sz="2400" b="1">
                <a:latin typeface="Times New Roman" panose="02020603050405020304" pitchFamily="18" charset="0"/>
                <a:ea typeface="宋体" panose="02010600030101010101" pitchFamily="2" charset="-122"/>
                <a:cs typeface="Times New Roman" panose="02020603050405020304" pitchFamily="18" charset="0"/>
              </a:rPr>
              <a:t>。</a:t>
            </a:r>
          </a:p>
          <a:p>
            <a:r>
              <a:rPr kumimoji="1" lang="zh-CN" altLang="en-US" sz="2400" b="1">
                <a:latin typeface="Times New Roman" panose="02020603050405020304" pitchFamily="18" charset="0"/>
                <a:ea typeface="宋体" panose="02010600030101010101" pitchFamily="2" charset="-122"/>
                <a:cs typeface="Times New Roman" panose="02020603050405020304" pitchFamily="18" charset="0"/>
              </a:rPr>
              <a:t>则，</a:t>
            </a: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X</a:t>
            </a:r>
            <a:r>
              <a:rPr kumimoji="1" lang="zh-CN" altLang="en-US" sz="2400" b="1">
                <a:latin typeface="Times New Roman" panose="02020603050405020304" pitchFamily="18" charset="0"/>
                <a:ea typeface="宋体" panose="02010600030101010101" pitchFamily="2" charset="-122"/>
                <a:cs typeface="Times New Roman" panose="02020603050405020304" pitchFamily="18" charset="0"/>
              </a:rPr>
              <a:t>的子序列：</a:t>
            </a: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CAT,</a:t>
            </a:r>
            <a:r>
              <a:rPr kumimoji="1" lang="zh-CN" altLang="en-US" sz="2400" b="1">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CA,CT,AT,C,A,T,</a:t>
            </a:r>
            <a:r>
              <a:rPr kumimoji="1" lang="zh-CN" altLang="en-US" sz="2400" b="1">
                <a:latin typeface="Times New Roman" panose="02020603050405020304" pitchFamily="18" charset="0"/>
                <a:ea typeface="宋体" panose="02010600030101010101" pitchFamily="2" charset="-122"/>
                <a:cs typeface="Times New Roman" panose="02020603050405020304" pitchFamily="18" charset="0"/>
              </a:rPr>
              <a:t>空串；</a:t>
            </a:r>
          </a:p>
          <a:p>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        Y</a:t>
            </a:r>
            <a:r>
              <a:rPr kumimoji="1" lang="zh-CN" altLang="en-US" sz="2400" b="1">
                <a:latin typeface="Times New Roman" panose="02020603050405020304" pitchFamily="18" charset="0"/>
                <a:ea typeface="宋体" panose="02010600030101010101" pitchFamily="2" charset="-122"/>
                <a:cs typeface="Times New Roman" panose="02020603050405020304" pitchFamily="18" charset="0"/>
              </a:rPr>
              <a:t>的子序列：</a:t>
            </a: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GTA,GT,GA,TA,G,T,A,</a:t>
            </a:r>
            <a:r>
              <a:rPr kumimoji="1" lang="zh-CN" altLang="en-US" sz="2400" b="1">
                <a:latin typeface="Times New Roman" panose="02020603050405020304" pitchFamily="18" charset="0"/>
                <a:ea typeface="宋体" panose="02010600030101010101" pitchFamily="2" charset="-122"/>
                <a:cs typeface="Times New Roman" panose="02020603050405020304" pitchFamily="18" charset="0"/>
              </a:rPr>
              <a:t>空串；</a:t>
            </a:r>
            <a:endParaRPr kumimoji="1" lang="en-US" altLang="zh-CN" sz="2400" b="1">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a:latin typeface="Times New Roman" panose="02020603050405020304" pitchFamily="18" charset="0"/>
                <a:ea typeface="宋体" panose="02010600030101010101" pitchFamily="2" charset="-122"/>
                <a:cs typeface="Times New Roman" panose="02020603050405020304" pitchFamily="18" charset="0"/>
              </a:rPr>
              <a:t>比较次数为：</a:t>
            </a: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baseline="30000">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400" b="1">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baseline="30000">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baseline="30000">
                <a:latin typeface="Times New Roman" panose="02020603050405020304" pitchFamily="18" charset="0"/>
                <a:ea typeface="宋体" panose="02010600030101010101" pitchFamily="2" charset="-122"/>
                <a:cs typeface="Times New Roman" panose="02020603050405020304" pitchFamily="18" charset="0"/>
              </a:rPr>
              <a:t>6</a:t>
            </a:r>
            <a:r>
              <a:rPr kumimoji="1" lang="en-US" altLang="zh-CN" sz="2400" b="1">
                <a:latin typeface="Times New Roman" panose="02020603050405020304" pitchFamily="18" charset="0"/>
                <a:ea typeface="宋体" panose="02010600030101010101" pitchFamily="2" charset="-122"/>
                <a:cs typeface="Times New Roman" panose="02020603050405020304" pitchFamily="18" charset="0"/>
              </a:rPr>
              <a:t>=64</a:t>
            </a:r>
            <a:r>
              <a:rPr kumimoji="1" lang="zh-CN" altLang="en-US" sz="2400" b="1">
                <a:latin typeface="Times New Roman" panose="02020603050405020304" pitchFamily="18" charset="0"/>
                <a:ea typeface="宋体" panose="02010600030101010101" pitchFamily="2" charset="-122"/>
                <a:cs typeface="Times New Roman" panose="02020603050405020304" pitchFamily="18" charset="0"/>
              </a:rPr>
              <a:t>次</a:t>
            </a:r>
          </a:p>
        </p:txBody>
      </p:sp>
    </p:spTree>
    <p:extLst>
      <p:ext uri="{BB962C8B-B14F-4D97-AF65-F5344CB8AC3E}">
        <p14:creationId xmlns:p14="http://schemas.microsoft.com/office/powerpoint/2010/main" val="89867774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5" end="5"/>
                                            </p:txEl>
                                          </p:spTgt>
                                        </p:tgtEl>
                                        <p:attrNameLst>
                                          <p:attrName>style.visibility</p:attrName>
                                        </p:attrNameLst>
                                      </p:cBhvr>
                                      <p:to>
                                        <p:strVal val="visible"/>
                                      </p:to>
                                    </p:set>
                                    <p:anim calcmode="lin" valueType="num">
                                      <p:cBhvr additive="base">
                                        <p:cTn id="13"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wipe(down)">
                                      <p:cBhvr>
                                        <p:cTn id="19" dur="500"/>
                                        <p:tgtEl>
                                          <p:spTgt spid="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wipe(down)">
                                      <p:cBhvr>
                                        <p:cTn id="24" dur="500"/>
                                        <p:tgtEl>
                                          <p:spTgt spid="8">
                                            <p:txEl>
                                              <p:pRg st="1" end="1"/>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wipe(down)">
                                      <p:cBhvr>
                                        <p:cTn id="27" dur="500"/>
                                        <p:tgtEl>
                                          <p:spTgt spid="8">
                                            <p:txEl>
                                              <p:pRg st="2" end="2"/>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Effect transition="in" filter="wipe(down)">
                                      <p:cBhvr>
                                        <p:cTn id="3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611560" y="1340768"/>
            <a:ext cx="7848872" cy="4824536"/>
          </a:xfrm>
        </p:spPr>
        <p:txBody>
          <a:bodyPr/>
          <a:lstStyle/>
          <a:p>
            <a:pPr marL="342900" indent="-342900">
              <a:spcBef>
                <a:spcPct val="0"/>
              </a:spcBef>
              <a:buFont typeface="Wingdings" panose="05000000000000000000" pitchFamily="2" charset="2"/>
              <a:buChar char="Ø"/>
            </a:pPr>
            <a:r>
              <a:rPr lang="zh-CN" altLang="en-US" sz="2800">
                <a:latin typeface="Times New Roman" panose="02020603050405020304" pitchFamily="18" charset="0"/>
                <a:ea typeface="宋体" panose="02010600030101010101" pitchFamily="2" charset="-122"/>
              </a:rPr>
              <a:t>相关概念：前缀</a:t>
            </a:r>
          </a:p>
          <a:p>
            <a:pPr marL="800100" lvl="1" indent="-342900">
              <a:spcBef>
                <a:spcPct val="0"/>
              </a:spcBef>
              <a:buClrTx/>
              <a:buFont typeface="Wingdings" panose="05000000000000000000" pitchFamily="2" charset="2"/>
              <a:buChar char="Ø"/>
            </a:pPr>
            <a:r>
              <a:rPr lang="zh-CN" altLang="en-US">
                <a:latin typeface="Times New Roman" panose="02020603050405020304" pitchFamily="18" charset="0"/>
                <a:ea typeface="宋体" panose="02010600030101010101" pitchFamily="2" charset="-122"/>
              </a:rPr>
              <a:t>如果用 </a:t>
            </a:r>
            <a:r>
              <a:rPr lang="en-US" altLang="zh-CN" i="1" err="1">
                <a:latin typeface="Times New Roman" panose="02020603050405020304" pitchFamily="18" charset="0"/>
                <a:ea typeface="宋体" panose="02010600030101010101" pitchFamily="2" charset="-122"/>
              </a:rPr>
              <a:t>X</a:t>
            </a:r>
            <a:r>
              <a:rPr lang="en-US" altLang="zh-CN" baseline="-25000" err="1">
                <a:latin typeface="Times New Roman" panose="02020603050405020304" pitchFamily="18" charset="0"/>
                <a:ea typeface="宋体" panose="02010600030101010101" pitchFamily="2" charset="-122"/>
              </a:rPr>
              <a:t>m</a:t>
            </a:r>
            <a:r>
              <a:rPr lang="zh-CN" altLang="en-US">
                <a:latin typeface="Times New Roman" panose="02020603050405020304" pitchFamily="18" charset="0"/>
                <a:ea typeface="宋体" panose="02010600030101010101" pitchFamily="2" charset="-122"/>
              </a:rPr>
              <a:t>表示 </a:t>
            </a:r>
            <a:r>
              <a:rPr lang="en-US" altLang="zh-CN">
                <a:latin typeface="Times New Roman" panose="02020603050405020304" pitchFamily="18" charset="0"/>
                <a:ea typeface="宋体" panose="02010600030101010101" pitchFamily="2" charset="-122"/>
              </a:rPr>
              <a:t>{x</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,x</a:t>
            </a:r>
            <a:r>
              <a:rPr lang="en-US" altLang="zh-CN" baseline="-25000">
                <a:latin typeface="Times New Roman" panose="02020603050405020304" pitchFamily="18" charset="0"/>
                <a:ea typeface="宋体" panose="02010600030101010101" pitchFamily="2" charset="-122"/>
              </a:rPr>
              <a:t>2</a:t>
            </a:r>
            <a:r>
              <a:rPr lang="en-US" altLang="zh-CN">
                <a:latin typeface="Times New Roman" panose="02020603050405020304" pitchFamily="18" charset="0"/>
                <a:ea typeface="宋体" panose="02010600030101010101" pitchFamily="2" charset="-122"/>
              </a:rPr>
              <a:t>,…, </a:t>
            </a:r>
            <a:r>
              <a:rPr lang="en-US" altLang="zh-CN" err="1">
                <a:latin typeface="Times New Roman" panose="02020603050405020304" pitchFamily="18" charset="0"/>
                <a:ea typeface="宋体" panose="02010600030101010101" pitchFamily="2" charset="-122"/>
              </a:rPr>
              <a:t>x</a:t>
            </a:r>
            <a:r>
              <a:rPr lang="en-US" altLang="zh-CN" baseline="-25000" err="1">
                <a:latin typeface="Times New Roman" panose="02020603050405020304" pitchFamily="18" charset="0"/>
                <a:ea typeface="宋体" panose="02010600030101010101" pitchFamily="2" charset="-122"/>
              </a:rPr>
              <a:t>m</a:t>
            </a:r>
            <a:r>
              <a:rPr lang="en-US" altLang="zh-CN">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，则</a:t>
            </a:r>
            <a:endParaRPr lang="en-US" altLang="zh-CN">
              <a:latin typeface="Times New Roman" panose="02020603050405020304" pitchFamily="18" charset="0"/>
              <a:ea typeface="宋体" panose="02010600030101010101" pitchFamily="2" charset="-122"/>
            </a:endParaRPr>
          </a:p>
          <a:p>
            <a:pPr lvl="1">
              <a:spcBef>
                <a:spcPct val="0"/>
              </a:spcBef>
              <a:buFont typeface="Wingdings" panose="05000000000000000000" pitchFamily="2" charset="2"/>
              <a:buNone/>
            </a:pPr>
            <a:r>
              <a:rPr lang="en-US" altLang="zh-CN">
                <a:latin typeface="Times New Roman" panose="02020603050405020304" pitchFamily="18" charset="0"/>
                <a:ea typeface="宋体" panose="02010600030101010101" pitchFamily="2" charset="-122"/>
              </a:rPr>
              <a:t>        </a:t>
            </a:r>
            <a:r>
              <a:rPr lang="zh-CN" altLang="en-US">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X</a:t>
            </a:r>
            <a:r>
              <a:rPr lang="en-US" altLang="zh-CN" baseline="-25000">
                <a:latin typeface="Times New Roman" panose="02020603050405020304" pitchFamily="18" charset="0"/>
                <a:ea typeface="宋体" panose="02010600030101010101" pitchFamily="2" charset="-122"/>
              </a:rPr>
              <a:t>m-1</a:t>
            </a:r>
            <a:r>
              <a:rPr lang="zh-CN" altLang="en-US">
                <a:latin typeface="Times New Roman" panose="02020603050405020304" pitchFamily="18" charset="0"/>
                <a:ea typeface="宋体" panose="02010600030101010101" pitchFamily="2" charset="-122"/>
              </a:rPr>
              <a:t>表示 </a:t>
            </a:r>
            <a:r>
              <a:rPr lang="en-US" altLang="zh-CN">
                <a:latin typeface="Times New Roman" panose="02020603050405020304" pitchFamily="18" charset="0"/>
                <a:ea typeface="宋体" panose="02010600030101010101" pitchFamily="2" charset="-122"/>
              </a:rPr>
              <a:t>{x</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,x</a:t>
            </a:r>
            <a:r>
              <a:rPr lang="en-US" altLang="zh-CN" baseline="-25000">
                <a:latin typeface="Times New Roman" panose="02020603050405020304" pitchFamily="18" charset="0"/>
                <a:ea typeface="宋体" panose="02010600030101010101" pitchFamily="2" charset="-122"/>
              </a:rPr>
              <a:t>2</a:t>
            </a:r>
            <a:r>
              <a:rPr lang="en-US" altLang="zh-CN">
                <a:latin typeface="Times New Roman" panose="02020603050405020304" pitchFamily="18" charset="0"/>
                <a:ea typeface="宋体" panose="02010600030101010101" pitchFamily="2" charset="-122"/>
              </a:rPr>
              <a:t>,…,x</a:t>
            </a:r>
            <a:r>
              <a:rPr lang="en-US" altLang="zh-CN" baseline="-25000">
                <a:latin typeface="Times New Roman" panose="02020603050405020304" pitchFamily="18" charset="0"/>
                <a:ea typeface="宋体" panose="02010600030101010101" pitchFamily="2" charset="-122"/>
              </a:rPr>
              <a:t>m-1</a:t>
            </a:r>
            <a:r>
              <a:rPr lang="en-US" altLang="zh-CN">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 </a:t>
            </a:r>
          </a:p>
          <a:p>
            <a:pPr lvl="1">
              <a:spcBef>
                <a:spcPct val="0"/>
              </a:spcBef>
              <a:buFont typeface="Wingdings" panose="05000000000000000000" pitchFamily="2" charset="2"/>
              <a:buNone/>
            </a:pP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a:p>
            <a:pPr lvl="1">
              <a:spcBef>
                <a:spcPct val="0"/>
              </a:spcBef>
              <a:buFont typeface="Wingdings" panose="05000000000000000000" pitchFamily="2" charset="2"/>
              <a:buNone/>
            </a:pP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X</a:t>
            </a:r>
            <a:r>
              <a:rPr lang="en-US" altLang="zh-CN" baseline="-25000">
                <a:latin typeface="Times New Roman" panose="02020603050405020304" pitchFamily="18" charset="0"/>
                <a:ea typeface="宋体" panose="02010600030101010101" pitchFamily="2" charset="-122"/>
              </a:rPr>
              <a:t>i</a:t>
            </a:r>
            <a:r>
              <a:rPr lang="zh-CN" altLang="en-US">
                <a:latin typeface="Times New Roman" panose="02020603050405020304" pitchFamily="18" charset="0"/>
                <a:ea typeface="宋体" panose="02010600030101010101" pitchFamily="2" charset="-122"/>
              </a:rPr>
              <a:t> 表示   </a:t>
            </a:r>
            <a:r>
              <a:rPr lang="en-US" altLang="zh-CN">
                <a:latin typeface="Times New Roman" panose="02020603050405020304" pitchFamily="18" charset="0"/>
                <a:ea typeface="宋体" panose="02010600030101010101" pitchFamily="2" charset="-122"/>
              </a:rPr>
              <a:t>{x</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,x</a:t>
            </a:r>
            <a:r>
              <a:rPr lang="en-US" altLang="zh-CN" baseline="-25000">
                <a:latin typeface="Times New Roman" panose="02020603050405020304" pitchFamily="18" charset="0"/>
                <a:ea typeface="宋体" panose="02010600030101010101" pitchFamily="2" charset="-122"/>
              </a:rPr>
              <a:t>2</a:t>
            </a:r>
            <a:r>
              <a:rPr lang="en-US" altLang="zh-CN">
                <a:latin typeface="Times New Roman" panose="02020603050405020304" pitchFamily="18" charset="0"/>
                <a:ea typeface="宋体" panose="02010600030101010101" pitchFamily="2" charset="-122"/>
              </a:rPr>
              <a:t>,</a:t>
            </a:r>
            <a:r>
              <a:rPr lang="is-IS" alt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,x</a:t>
            </a:r>
            <a:r>
              <a:rPr lang="en-US" altLang="zh-CN" baseline="-25000">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a:p>
            <a:pPr lvl="1">
              <a:spcBef>
                <a:spcPct val="0"/>
              </a:spcBef>
            </a:pP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a:t>
            </a:r>
          </a:p>
          <a:p>
            <a:pPr lvl="1">
              <a:spcBef>
                <a:spcPct val="0"/>
              </a:spcBef>
              <a:buFont typeface="Wingdings" panose="05000000000000000000" pitchFamily="2" charset="2"/>
              <a:buNone/>
            </a:pP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X</a:t>
            </a:r>
            <a:r>
              <a:rPr lang="en-US" altLang="zh-CN" baseline="-25000">
                <a:latin typeface="Times New Roman" panose="02020603050405020304" pitchFamily="18" charset="0"/>
                <a:ea typeface="宋体" panose="02010600030101010101" pitchFamily="2" charset="-122"/>
              </a:rPr>
              <a:t>1</a:t>
            </a:r>
            <a:r>
              <a:rPr lang="zh-CN" altLang="en-US">
                <a:latin typeface="Times New Roman" panose="02020603050405020304" pitchFamily="18" charset="0"/>
                <a:ea typeface="宋体" panose="02010600030101010101" pitchFamily="2" charset="-122"/>
              </a:rPr>
              <a:t>表示 </a:t>
            </a:r>
            <a:r>
              <a:rPr lang="en-US" altLang="zh-CN">
                <a:latin typeface="Times New Roman" panose="02020603050405020304" pitchFamily="18" charset="0"/>
                <a:ea typeface="宋体" panose="02010600030101010101" pitchFamily="2" charset="-122"/>
              </a:rPr>
              <a:t>{x</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a:t>
            </a:r>
          </a:p>
          <a:p>
            <a:pPr>
              <a:spcBef>
                <a:spcPct val="0"/>
              </a:spcBef>
              <a:buFont typeface="Wingdings" panose="05000000000000000000" pitchFamily="2" charset="2"/>
              <a:buNone/>
            </a:pPr>
            <a:endParaRPr lang="zh-CN" altLang="en-US">
              <a:latin typeface="Times New Roman" panose="02020603050405020304" pitchFamily="18" charset="0"/>
              <a:ea typeface="宋体" panose="02010600030101010101" pitchFamily="2" charset="-122"/>
            </a:endParaRPr>
          </a:p>
          <a:p>
            <a:pPr>
              <a:spcBef>
                <a:spcPct val="0"/>
              </a:spcBef>
              <a:buFont typeface="Wingdings" panose="05000000000000000000" pitchFamily="2" charset="2"/>
              <a:buNone/>
            </a:pPr>
            <a:r>
              <a:rPr lang="zh-CN" altLang="en-US">
                <a:latin typeface="Times New Roman" panose="02020603050405020304" pitchFamily="18" charset="0"/>
                <a:ea typeface="宋体" panose="02010600030101010101" pitchFamily="2" charset="-122"/>
              </a:rPr>
              <a:t>例如，如果</a:t>
            </a:r>
            <a:r>
              <a:rPr lang="en-US" altLang="zh-CN">
                <a:latin typeface="Times New Roman" panose="02020603050405020304" pitchFamily="18" charset="0"/>
                <a:ea typeface="宋体" panose="02010600030101010101" pitchFamily="2" charset="-122"/>
              </a:rPr>
              <a:t>X</a:t>
            </a:r>
            <a:r>
              <a:rPr lang="zh-CN" altLang="en-US">
                <a:latin typeface="Times New Roman" panose="02020603050405020304" pitchFamily="18" charset="0"/>
                <a:ea typeface="宋体" panose="02010600030101010101" pitchFamily="2" charset="-122"/>
              </a:rPr>
              <a:t>是</a:t>
            </a:r>
            <a:r>
              <a:rPr lang="en-US" altLang="zh-CN">
                <a:latin typeface="Times New Roman" panose="02020603050405020304" pitchFamily="18" charset="0"/>
                <a:ea typeface="宋体" panose="02010600030101010101" pitchFamily="2" charset="-122"/>
              </a:rPr>
              <a:t>CATCGA</a:t>
            </a:r>
            <a:r>
              <a:rPr lang="zh-CN" altLang="en-US">
                <a:latin typeface="Times New Roman" panose="02020603050405020304" pitchFamily="18" charset="0"/>
                <a:ea typeface="宋体" panose="02010600030101010101" pitchFamily="2" charset="-122"/>
              </a:rPr>
              <a:t>，则</a:t>
            </a:r>
            <a:r>
              <a:rPr lang="en-US" altLang="zh-CN">
                <a:latin typeface="Times New Roman" panose="02020603050405020304" pitchFamily="18" charset="0"/>
                <a:ea typeface="宋体" panose="02010600030101010101" pitchFamily="2" charset="-122"/>
              </a:rPr>
              <a:t>X</a:t>
            </a:r>
            <a:r>
              <a:rPr lang="en-US" altLang="zh-CN" baseline="-25000">
                <a:latin typeface="Times New Roman" panose="02020603050405020304" pitchFamily="18" charset="0"/>
                <a:ea typeface="宋体" panose="02010600030101010101" pitchFamily="2" charset="-122"/>
              </a:rPr>
              <a:t>4</a:t>
            </a:r>
            <a:r>
              <a:rPr lang="zh-CN" altLang="en-US">
                <a:latin typeface="Times New Roman" panose="02020603050405020304" pitchFamily="18" charset="0"/>
                <a:ea typeface="宋体" panose="02010600030101010101" pitchFamily="2" charset="-122"/>
              </a:rPr>
              <a:t>是</a:t>
            </a:r>
            <a:r>
              <a:rPr lang="en-US" altLang="zh-CN">
                <a:latin typeface="Times New Roman" panose="02020603050405020304" pitchFamily="18" charset="0"/>
                <a:ea typeface="宋体" panose="02010600030101010101" pitchFamily="2" charset="-122"/>
              </a:rPr>
              <a:t>CATC</a:t>
            </a:r>
            <a:r>
              <a:rPr lang="zh-CN" altLang="en-US">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a:p>
            <a:pPr>
              <a:spcBef>
                <a:spcPct val="0"/>
              </a:spcBef>
              <a:buFont typeface="Wingdings" panose="05000000000000000000" pitchFamily="2" charset="2"/>
              <a:buNone/>
            </a:pPr>
            <a:endParaRPr lang="zh-CN" altLang="en-US">
              <a:latin typeface="Times New Roman" panose="02020603050405020304" pitchFamily="18" charset="0"/>
              <a:ea typeface="宋体" panose="02010600030101010101" pitchFamily="2" charset="-122"/>
            </a:endParaRPr>
          </a:p>
          <a:p>
            <a:pPr marL="342900" indent="-342900">
              <a:spcBef>
                <a:spcPct val="0"/>
              </a:spcBef>
              <a:buFont typeface="Wingdings" panose="05000000000000000000" pitchFamily="2" charset="2"/>
              <a:buChar char="Ø"/>
            </a:pPr>
            <a:r>
              <a:rPr lang="zh-CN" altLang="en-US">
                <a:latin typeface="Times New Roman" panose="02020603050405020304" pitchFamily="18" charset="0"/>
                <a:ea typeface="宋体" panose="02010600030101010101" pitchFamily="2" charset="-122"/>
              </a:rPr>
              <a:t>同样可以定义 </a:t>
            </a:r>
            <a:r>
              <a:rPr lang="en-US" altLang="zh-CN" i="1" err="1">
                <a:latin typeface="Times New Roman" panose="02020603050405020304" pitchFamily="18" charset="0"/>
                <a:ea typeface="宋体" panose="02010600030101010101" pitchFamily="2" charset="-122"/>
              </a:rPr>
              <a:t>Y</a:t>
            </a:r>
            <a:r>
              <a:rPr lang="en-US" altLang="zh-CN" baseline="-25000" err="1">
                <a:latin typeface="Times New Roman" panose="02020603050405020304" pitchFamily="18" charset="0"/>
                <a:ea typeface="宋体" panose="02010600030101010101" pitchFamily="2" charset="-122"/>
              </a:rPr>
              <a:t>n</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Y</a:t>
            </a:r>
            <a:r>
              <a:rPr lang="en-US" altLang="zh-CN" baseline="-25000">
                <a:latin typeface="Times New Roman" panose="02020603050405020304" pitchFamily="18" charset="0"/>
                <a:ea typeface="宋体" panose="02010600030101010101" pitchFamily="2" charset="-122"/>
              </a:rPr>
              <a:t>n-1</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Y</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 </a:t>
            </a:r>
            <a:r>
              <a:rPr lang="zh-CN" altLang="en-US">
                <a:latin typeface="Times New Roman" panose="02020603050405020304" pitchFamily="18" charset="0"/>
                <a:ea typeface="宋体" panose="02010600030101010101" pitchFamily="2" charset="-122"/>
              </a:rPr>
              <a:t>。</a:t>
            </a:r>
          </a:p>
        </p:txBody>
      </p:sp>
      <p:sp>
        <p:nvSpPr>
          <p:cNvPr id="29699" name="标题 1"/>
          <p:cNvSpPr/>
          <p:nvPr/>
        </p:nvSpPr>
        <p:spPr bwMode="auto">
          <a:xfrm>
            <a:off x="755650" y="620713"/>
            <a:ext cx="7924800" cy="6477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b"/>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a:lnSpc>
                <a:spcPct val="90000"/>
              </a:lnSpc>
              <a:spcBef>
                <a:spcPct val="0"/>
              </a:spcBef>
              <a:buClrTx/>
              <a:buFontTx/>
              <a:buNone/>
            </a:pPr>
            <a:r>
              <a:rPr lang="en-US" altLang="zh-CN" sz="3600">
                <a:latin typeface="Arial" panose="020B0604020202020204" pitchFamily="34" charset="0"/>
                <a:ea typeface="华文中宋" panose="02010600040101010101" pitchFamily="2" charset="-122"/>
              </a:rPr>
              <a:t>5.3  </a:t>
            </a:r>
            <a:r>
              <a:rPr lang="zh-CN" altLang="en-US" sz="3600">
                <a:latin typeface="Arial" panose="020B0604020202020204" pitchFamily="34" charset="0"/>
                <a:ea typeface="华文中宋" panose="02010600040101010101" pitchFamily="2" charset="-122"/>
              </a:rPr>
              <a:t>最长公共子序列</a:t>
            </a:r>
          </a:p>
        </p:txBody>
      </p:sp>
      <p:sp>
        <p:nvSpPr>
          <p:cNvPr id="2" name="圆角矩形标注 1"/>
          <p:cNvSpPr/>
          <p:nvPr/>
        </p:nvSpPr>
        <p:spPr bwMode="auto">
          <a:xfrm>
            <a:off x="5760132" y="2456719"/>
            <a:ext cx="2920318" cy="504056"/>
          </a:xfrm>
          <a:prstGeom prst="wedgeRoundRectCallout">
            <a:avLst>
              <a:gd name="adj1" fmla="val -60207"/>
              <a:gd name="adj2" fmla="val -26420"/>
              <a:gd name="adj3" fmla="val 16667"/>
            </a:avLst>
          </a:prstGeom>
          <a:solidFill>
            <a:srgbClr val="AFE2FB"/>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noAutofit/>
          </a:bodyPr>
          <a:lstStyle/>
          <a:p>
            <a:pPr algn="ctr" eaLnBrk="1" hangingPunct="1"/>
            <a:r>
              <a:rPr lang="zh-CN" altLang="en-US" sz="2400">
                <a:latin typeface="Times New Roman" panose="02020603050405020304" pitchFamily="18" charset="0"/>
                <a:ea typeface="宋体" panose="02010600030101010101" pitchFamily="2" charset="-122"/>
              </a:rPr>
              <a:t>表示</a:t>
            </a:r>
            <a:r>
              <a:rPr lang="en-US" altLang="zh-CN" sz="2400">
                <a:latin typeface="Times New Roman" panose="02020603050405020304" pitchFamily="18" charset="0"/>
                <a:ea typeface="宋体" panose="02010600030101010101" pitchFamily="2" charset="-122"/>
              </a:rPr>
              <a:t>X</a:t>
            </a:r>
            <a:r>
              <a:rPr lang="zh-CN" altLang="en-US" sz="2400">
                <a:latin typeface="Times New Roman" panose="02020603050405020304" pitchFamily="18" charset="0"/>
                <a:ea typeface="宋体" panose="02010600030101010101" pitchFamily="2" charset="-122"/>
              </a:rPr>
              <a:t>的第 </a:t>
            </a:r>
            <a:r>
              <a:rPr lang="en-US" altLang="zh-CN" sz="2400">
                <a:latin typeface="Times New Roman" panose="02020603050405020304" pitchFamily="18" charset="0"/>
                <a:ea typeface="宋体" panose="02010600030101010101" pitchFamily="2" charset="-122"/>
              </a:rPr>
              <a:t>m-1</a:t>
            </a:r>
            <a:r>
              <a:rPr lang="zh-CN" altLang="en-US" sz="2400">
                <a:latin typeface="Times New Roman" panose="02020603050405020304" pitchFamily="18" charset="0"/>
                <a:ea typeface="宋体" panose="02010600030101010101" pitchFamily="2" charset="-122"/>
              </a:rPr>
              <a:t>前缀</a:t>
            </a:r>
            <a:endParaRPr lang="en-US" altLang="zh-CN" sz="2400">
              <a:latin typeface="Times New Roman" panose="02020603050405020304" pitchFamily="18" charset="0"/>
              <a:ea typeface="宋体" panose="02010600030101010101" pitchFamily="2" charset="-122"/>
            </a:endParaRPr>
          </a:p>
        </p:txBody>
      </p:sp>
      <p:sp>
        <p:nvSpPr>
          <p:cNvPr id="5" name="圆角矩形标注 4"/>
          <p:cNvSpPr/>
          <p:nvPr/>
        </p:nvSpPr>
        <p:spPr bwMode="auto">
          <a:xfrm>
            <a:off x="5760132" y="3248980"/>
            <a:ext cx="2700300" cy="504056"/>
          </a:xfrm>
          <a:prstGeom prst="wedgeRoundRectCallout">
            <a:avLst>
              <a:gd name="adj1" fmla="val -65989"/>
              <a:gd name="adj2" fmla="val -26420"/>
              <a:gd name="adj3" fmla="val 16667"/>
            </a:avLst>
          </a:prstGeom>
          <a:solidFill>
            <a:srgbClr val="AFE2FB"/>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noAutofit/>
          </a:bodyPr>
          <a:lstStyle/>
          <a:p>
            <a:pPr algn="ctr" eaLnBrk="1" hangingPunct="1"/>
            <a:r>
              <a:rPr lang="zh-CN" altLang="en-US" sz="2400">
                <a:latin typeface="Times New Roman" panose="02020603050405020304" pitchFamily="18" charset="0"/>
                <a:ea typeface="宋体" panose="02010600030101010101" pitchFamily="2" charset="-122"/>
              </a:rPr>
              <a:t>表示</a:t>
            </a:r>
            <a:r>
              <a:rPr lang="en-US" altLang="zh-CN" sz="2400">
                <a:latin typeface="Times New Roman" panose="02020603050405020304" pitchFamily="18" charset="0"/>
                <a:ea typeface="宋体" panose="02010600030101010101" pitchFamily="2" charset="-122"/>
              </a:rPr>
              <a:t>X</a:t>
            </a:r>
            <a:r>
              <a:rPr lang="zh-CN" altLang="en-US" sz="2400">
                <a:latin typeface="Times New Roman" panose="02020603050405020304" pitchFamily="18" charset="0"/>
                <a:ea typeface="宋体" panose="02010600030101010101" pitchFamily="2" charset="-122"/>
              </a:rPr>
              <a:t>的第 </a:t>
            </a:r>
            <a:r>
              <a:rPr lang="en-US" altLang="zh-CN" sz="2400" err="1">
                <a:latin typeface="Times New Roman" panose="02020603050405020304" pitchFamily="18" charset="0"/>
                <a:ea typeface="宋体" panose="02010600030101010101" pitchFamily="2" charset="-122"/>
              </a:rPr>
              <a:t>i</a:t>
            </a:r>
            <a:r>
              <a:rPr lang="zh-CN" altLang="en-US" sz="2400">
                <a:latin typeface="Times New Roman" panose="02020603050405020304" pitchFamily="18" charset="0"/>
                <a:ea typeface="宋体" panose="02010600030101010101" pitchFamily="2" charset="-122"/>
              </a:rPr>
              <a:t> 前缀</a:t>
            </a:r>
            <a:endParaRPr lang="en-US" altLang="zh-CN" sz="2400">
              <a:latin typeface="Times New Roman" panose="02020603050405020304" pitchFamily="18" charset="0"/>
              <a:ea typeface="宋体" panose="02010600030101010101" pitchFamily="2" charset="-122"/>
            </a:endParaRPr>
          </a:p>
        </p:txBody>
      </p:sp>
      <p:sp>
        <p:nvSpPr>
          <p:cNvPr id="6" name="圆角矩形标注 5"/>
          <p:cNvSpPr/>
          <p:nvPr/>
        </p:nvSpPr>
        <p:spPr bwMode="auto">
          <a:xfrm>
            <a:off x="4535996" y="4031884"/>
            <a:ext cx="2700300" cy="504056"/>
          </a:xfrm>
          <a:prstGeom prst="wedgeRoundRectCallout">
            <a:avLst>
              <a:gd name="adj1" fmla="val -65989"/>
              <a:gd name="adj2" fmla="val -26420"/>
              <a:gd name="adj3" fmla="val 16667"/>
            </a:avLst>
          </a:prstGeom>
          <a:solidFill>
            <a:srgbClr val="AFE2FB"/>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noAutofit/>
          </a:bodyPr>
          <a:lstStyle/>
          <a:p>
            <a:pPr algn="ctr" eaLnBrk="1" hangingPunct="1"/>
            <a:r>
              <a:rPr lang="zh-CN" altLang="en-US" sz="2400">
                <a:latin typeface="Times New Roman" panose="02020603050405020304" pitchFamily="18" charset="0"/>
                <a:ea typeface="宋体" panose="02010600030101010101" pitchFamily="2" charset="-122"/>
              </a:rPr>
              <a:t>表示</a:t>
            </a:r>
            <a:r>
              <a:rPr lang="en-US" altLang="zh-CN" sz="2400">
                <a:latin typeface="Times New Roman" panose="02020603050405020304" pitchFamily="18" charset="0"/>
                <a:ea typeface="宋体" panose="02010600030101010101" pitchFamily="2" charset="-122"/>
              </a:rPr>
              <a:t>X</a:t>
            </a:r>
            <a:r>
              <a:rPr lang="zh-CN" altLang="en-US" sz="2400">
                <a:latin typeface="Times New Roman" panose="02020603050405020304" pitchFamily="18" charset="0"/>
                <a:ea typeface="宋体" panose="02010600030101010101" pitchFamily="2" charset="-122"/>
              </a:rPr>
              <a:t>的第 </a:t>
            </a:r>
            <a:r>
              <a:rPr lang="en-US" altLang="zh-CN" sz="2400">
                <a:latin typeface="Times New Roman" panose="02020603050405020304" pitchFamily="18" charset="0"/>
                <a:ea typeface="宋体" panose="02010600030101010101" pitchFamily="2" charset="-122"/>
              </a:rPr>
              <a:t>1</a:t>
            </a:r>
            <a:r>
              <a:rPr lang="zh-CN" altLang="en-US" sz="2400">
                <a:latin typeface="Times New Roman" panose="02020603050405020304" pitchFamily="18" charset="0"/>
                <a:ea typeface="宋体" panose="02010600030101010101" pitchFamily="2" charset="-122"/>
              </a:rPr>
              <a:t> 前缀</a:t>
            </a:r>
            <a:endParaRPr lang="en-US" altLang="zh-CN" sz="24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3940631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anim calcmode="lin" valueType="num">
                                      <p:cBhvr additive="base">
                                        <p:cTn id="7" dur="500" fill="hold"/>
                                        <p:tgtEl>
                                          <p:spTgt spid="2969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8">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9698">
                                            <p:txEl>
                                              <p:pRg st="2" end="2"/>
                                            </p:txEl>
                                          </p:spTgt>
                                        </p:tgtEl>
                                        <p:attrNameLst>
                                          <p:attrName>style.visibility</p:attrName>
                                        </p:attrNameLst>
                                      </p:cBhvr>
                                      <p:to>
                                        <p:strVal val="visible"/>
                                      </p:to>
                                    </p:set>
                                    <p:anim calcmode="lin" valueType="num">
                                      <p:cBhvr additive="base">
                                        <p:cTn id="12" dur="500" fill="hold"/>
                                        <p:tgtEl>
                                          <p:spTgt spid="29698">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9698">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9698">
                                            <p:txEl>
                                              <p:pRg st="3" end="3"/>
                                            </p:txEl>
                                          </p:spTgt>
                                        </p:tgtEl>
                                        <p:attrNameLst>
                                          <p:attrName>style.visibility</p:attrName>
                                        </p:attrNameLst>
                                      </p:cBhvr>
                                      <p:to>
                                        <p:strVal val="visible"/>
                                      </p:to>
                                    </p:set>
                                    <p:anim calcmode="lin" valueType="num">
                                      <p:cBhvr additive="base">
                                        <p:cTn id="16" dur="500" fill="hold"/>
                                        <p:tgtEl>
                                          <p:spTgt spid="29698">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9698">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9698">
                                            <p:txEl>
                                              <p:pRg st="4" end="4"/>
                                            </p:txEl>
                                          </p:spTgt>
                                        </p:tgtEl>
                                        <p:attrNameLst>
                                          <p:attrName>style.visibility</p:attrName>
                                        </p:attrNameLst>
                                      </p:cBhvr>
                                      <p:to>
                                        <p:strVal val="visible"/>
                                      </p:to>
                                    </p:set>
                                    <p:anim calcmode="lin" valueType="num">
                                      <p:cBhvr additive="base">
                                        <p:cTn id="20" dur="500" fill="hold"/>
                                        <p:tgtEl>
                                          <p:spTgt spid="29698">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9698">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9698">
                                            <p:txEl>
                                              <p:pRg st="5" end="5"/>
                                            </p:txEl>
                                          </p:spTgt>
                                        </p:tgtEl>
                                        <p:attrNameLst>
                                          <p:attrName>style.visibility</p:attrName>
                                        </p:attrNameLst>
                                      </p:cBhvr>
                                      <p:to>
                                        <p:strVal val="visible"/>
                                      </p:to>
                                    </p:set>
                                    <p:anim calcmode="lin" valueType="num">
                                      <p:cBhvr additive="base">
                                        <p:cTn id="24" dur="500" fill="hold"/>
                                        <p:tgtEl>
                                          <p:spTgt spid="29698">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9698">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9698">
                                            <p:txEl>
                                              <p:pRg st="6" end="6"/>
                                            </p:txEl>
                                          </p:spTgt>
                                        </p:tgtEl>
                                        <p:attrNameLst>
                                          <p:attrName>style.visibility</p:attrName>
                                        </p:attrNameLst>
                                      </p:cBhvr>
                                      <p:to>
                                        <p:strVal val="visible"/>
                                      </p:to>
                                    </p:set>
                                    <p:anim calcmode="lin" valueType="num">
                                      <p:cBhvr additive="base">
                                        <p:cTn id="28" dur="500" fill="hold"/>
                                        <p:tgtEl>
                                          <p:spTgt spid="29698">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969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ppt_x"/>
                                          </p:val>
                                        </p:tav>
                                        <p:tav tm="100000">
                                          <p:val>
                                            <p:strVal val="#ppt_x"/>
                                          </p:val>
                                        </p:tav>
                                      </p:tavLst>
                                    </p:anim>
                                    <p:anim calcmode="lin" valueType="num">
                                      <p:cBhvr additive="base">
                                        <p:cTn id="4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fill="hold"/>
                                        <p:tgtEl>
                                          <p:spTgt spid="6"/>
                                        </p:tgtEl>
                                        <p:attrNameLst>
                                          <p:attrName>ppt_x</p:attrName>
                                        </p:attrNameLst>
                                      </p:cBhvr>
                                      <p:tavLst>
                                        <p:tav tm="0">
                                          <p:val>
                                            <p:strVal val="#ppt_x"/>
                                          </p:val>
                                        </p:tav>
                                        <p:tav tm="100000">
                                          <p:val>
                                            <p:strVal val="#ppt_x"/>
                                          </p:val>
                                        </p:tav>
                                      </p:tavLst>
                                    </p:anim>
                                    <p:anim calcmode="lin" valueType="num">
                                      <p:cBhvr additive="base">
                                        <p:cTn id="4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9698">
                                            <p:txEl>
                                              <p:pRg st="8" end="8"/>
                                            </p:txEl>
                                          </p:spTgt>
                                        </p:tgtEl>
                                        <p:attrNameLst>
                                          <p:attrName>style.visibility</p:attrName>
                                        </p:attrNameLst>
                                      </p:cBhvr>
                                      <p:to>
                                        <p:strVal val="visible"/>
                                      </p:to>
                                    </p:set>
                                    <p:anim calcmode="lin" valueType="num">
                                      <p:cBhvr additive="base">
                                        <p:cTn id="52" dur="500" fill="hold"/>
                                        <p:tgtEl>
                                          <p:spTgt spid="29698">
                                            <p:txEl>
                                              <p:pRg st="8" end="8"/>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969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29698">
                                            <p:txEl>
                                              <p:pRg st="10" end="10"/>
                                            </p:txEl>
                                          </p:spTgt>
                                        </p:tgtEl>
                                        <p:attrNameLst>
                                          <p:attrName>style.visibility</p:attrName>
                                        </p:attrNameLst>
                                      </p:cBhvr>
                                      <p:to>
                                        <p:strVal val="visible"/>
                                      </p:to>
                                    </p:set>
                                    <p:anim calcmode="lin" valueType="num">
                                      <p:cBhvr additive="base">
                                        <p:cTn id="58" dur="500" fill="hold"/>
                                        <p:tgtEl>
                                          <p:spTgt spid="29698">
                                            <p:txEl>
                                              <p:pRg st="10" end="1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969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6"/>
          <p:cNvSpPr txBox="1">
            <a:spLocks noChangeArrowheads="1"/>
          </p:cNvSpPr>
          <p:nvPr/>
        </p:nvSpPr>
        <p:spPr bwMode="auto">
          <a:xfrm>
            <a:off x="107504" y="1088732"/>
            <a:ext cx="9036496" cy="5084084"/>
          </a:xfrm>
          <a:prstGeom prst="rect">
            <a:avLst/>
          </a:prstGeom>
          <a:noFill/>
          <a:ln>
            <a:noFill/>
          </a:ln>
          <a:effectLst/>
        </p:spPr>
        <p:txBody>
          <a:bodyPr wrap="square">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eaLnBrk="1" hangingPunct="1">
              <a:lnSpc>
                <a:spcPct val="150000"/>
              </a:lnSpc>
              <a:spcBef>
                <a:spcPct val="0"/>
              </a:spcBef>
              <a:buClrTx/>
              <a:buFont typeface="Arial" panose="020B0604020202020204" pitchFamily="34" charset="0"/>
              <a:buNone/>
            </a:pPr>
            <a:r>
              <a:rPr lang="zh-CN" altLang="en-US"/>
              <a:t>二、最长公共子序列的结构特性</a:t>
            </a:r>
            <a:endParaRPr lang="en-US" altLang="zh-CN"/>
          </a:p>
          <a:p>
            <a:pPr eaLnBrk="1" hangingPunct="1">
              <a:lnSpc>
                <a:spcPct val="150000"/>
              </a:lnSpc>
              <a:spcBef>
                <a:spcPct val="0"/>
              </a:spcBef>
              <a:buClrTx/>
              <a:buFont typeface="Arial" panose="020B0604020202020204" pitchFamily="34" charset="0"/>
              <a:buNone/>
            </a:pPr>
            <a:r>
              <a:rPr lang="zh-CN" altLang="en-US"/>
              <a:t>    设序列 </a:t>
            </a:r>
            <a:r>
              <a:rPr lang="en-US" altLang="zh-CN"/>
              <a:t>X={x</a:t>
            </a:r>
            <a:r>
              <a:rPr lang="en-US" altLang="zh-CN" baseline="-25000"/>
              <a:t>1</a:t>
            </a:r>
            <a:r>
              <a:rPr lang="en-US" altLang="zh-CN"/>
              <a:t>,x</a:t>
            </a:r>
            <a:r>
              <a:rPr lang="en-US" altLang="zh-CN" baseline="-25000"/>
              <a:t>2</a:t>
            </a:r>
            <a:r>
              <a:rPr lang="en-US" altLang="zh-CN"/>
              <a:t>,…,</a:t>
            </a:r>
            <a:r>
              <a:rPr lang="en-US" altLang="zh-CN" err="1"/>
              <a:t>x</a:t>
            </a:r>
            <a:r>
              <a:rPr lang="en-US" altLang="zh-CN" baseline="-25000" err="1"/>
              <a:t>m</a:t>
            </a:r>
            <a:r>
              <a:rPr lang="en-US" altLang="zh-CN"/>
              <a:t>}</a:t>
            </a:r>
            <a:r>
              <a:rPr lang="zh-CN" altLang="en-US"/>
              <a:t>和 </a:t>
            </a:r>
            <a:r>
              <a:rPr lang="en-US" altLang="zh-CN"/>
              <a:t>Y={y</a:t>
            </a:r>
            <a:r>
              <a:rPr lang="en-US" altLang="zh-CN" baseline="-25000"/>
              <a:t>1</a:t>
            </a:r>
            <a:r>
              <a:rPr lang="en-US" altLang="zh-CN"/>
              <a:t>,y</a:t>
            </a:r>
            <a:r>
              <a:rPr lang="en-US" altLang="zh-CN" baseline="-25000"/>
              <a:t>2</a:t>
            </a:r>
            <a:r>
              <a:rPr lang="en-US" altLang="zh-CN"/>
              <a:t>,…,</a:t>
            </a:r>
            <a:r>
              <a:rPr lang="en-US" altLang="zh-CN" err="1"/>
              <a:t>y</a:t>
            </a:r>
            <a:r>
              <a:rPr lang="en-US" altLang="zh-CN" baseline="-25000" err="1"/>
              <a:t>n</a:t>
            </a:r>
            <a:r>
              <a:rPr lang="en-US" altLang="zh-CN"/>
              <a:t>}</a:t>
            </a:r>
            <a:r>
              <a:rPr lang="zh-CN" altLang="en-US"/>
              <a:t>存在最长公共子序列为</a:t>
            </a:r>
            <a:r>
              <a:rPr lang="en-US" altLang="zh-CN"/>
              <a:t>Z={z</a:t>
            </a:r>
            <a:r>
              <a:rPr lang="en-US" altLang="zh-CN" baseline="-25000"/>
              <a:t>1</a:t>
            </a:r>
            <a:r>
              <a:rPr lang="en-US" altLang="zh-CN"/>
              <a:t>,z</a:t>
            </a:r>
            <a:r>
              <a:rPr lang="en-US" altLang="zh-CN" baseline="-25000"/>
              <a:t>2</a:t>
            </a:r>
            <a:r>
              <a:rPr lang="en-US" altLang="zh-CN"/>
              <a:t>,…,</a:t>
            </a:r>
            <a:r>
              <a:rPr lang="en-US" altLang="zh-CN" err="1"/>
              <a:t>z</a:t>
            </a:r>
            <a:r>
              <a:rPr lang="en-US" altLang="zh-CN" baseline="-25000" err="1"/>
              <a:t>k</a:t>
            </a:r>
            <a:r>
              <a:rPr lang="en-US" altLang="zh-CN"/>
              <a:t>}(0&lt;=k&lt;=</a:t>
            </a:r>
            <a:r>
              <a:rPr lang="en-US" altLang="zh-CN">
                <a:solidFill>
                  <a:srgbClr val="C00000"/>
                </a:solidFill>
              </a:rPr>
              <a:t>min(</a:t>
            </a:r>
            <a:r>
              <a:rPr lang="en-US" altLang="zh-CN" err="1">
                <a:solidFill>
                  <a:srgbClr val="C00000"/>
                </a:solidFill>
              </a:rPr>
              <a:t>m,n</a:t>
            </a:r>
            <a:r>
              <a:rPr lang="en-US" altLang="zh-CN">
                <a:solidFill>
                  <a:srgbClr val="C00000"/>
                </a:solidFill>
              </a:rPr>
              <a:t>)</a:t>
            </a:r>
            <a:r>
              <a:rPr lang="en-US" altLang="zh-CN"/>
              <a:t>)</a:t>
            </a:r>
            <a:r>
              <a:rPr lang="zh-CN" altLang="en-US"/>
              <a:t>。</a:t>
            </a:r>
          </a:p>
          <a:p>
            <a:pPr eaLnBrk="1" hangingPunct="1">
              <a:lnSpc>
                <a:spcPct val="150000"/>
              </a:lnSpc>
              <a:spcBef>
                <a:spcPct val="0"/>
              </a:spcBef>
              <a:buClrTx/>
              <a:buNone/>
            </a:pPr>
            <a:r>
              <a:rPr lang="zh-CN" altLang="en-US" sz="2800">
                <a:solidFill>
                  <a:srgbClr val="FF0000"/>
                </a:solidFill>
              </a:rPr>
              <a:t>    如何推断出</a:t>
            </a:r>
            <a:r>
              <a:rPr lang="en-US" altLang="zh-CN" sz="2800">
                <a:solidFill>
                  <a:srgbClr val="FF0000"/>
                </a:solidFill>
              </a:rPr>
              <a:t>Z</a:t>
            </a:r>
            <a:r>
              <a:rPr lang="zh-CN" altLang="en-US" sz="2800">
                <a:solidFill>
                  <a:srgbClr val="FF0000"/>
                </a:solidFill>
              </a:rPr>
              <a:t>的值？</a:t>
            </a:r>
          </a:p>
          <a:p>
            <a:pPr eaLnBrk="1" hangingPunct="1">
              <a:lnSpc>
                <a:spcPct val="150000"/>
              </a:lnSpc>
              <a:spcBef>
                <a:spcPct val="0"/>
              </a:spcBef>
              <a:buClrTx/>
              <a:buFont typeface="Arial" panose="020B0604020202020204" pitchFamily="34" charset="0"/>
              <a:buNone/>
            </a:pPr>
            <a:r>
              <a:rPr lang="zh-CN" altLang="en-US"/>
              <a:t>    </a:t>
            </a:r>
            <a:r>
              <a:rPr lang="en-US" altLang="zh-CN"/>
              <a:t>(1)</a:t>
            </a:r>
            <a:r>
              <a:rPr lang="zh-CN" altLang="en-US"/>
              <a:t>若</a:t>
            </a:r>
            <a:r>
              <a:rPr lang="en-US" altLang="zh-CN" err="1"/>
              <a:t>x</a:t>
            </a:r>
            <a:r>
              <a:rPr lang="en-US" altLang="zh-CN" baseline="-25000" err="1"/>
              <a:t>m</a:t>
            </a:r>
            <a:r>
              <a:rPr lang="en-US" altLang="zh-CN"/>
              <a:t>=</a:t>
            </a:r>
            <a:r>
              <a:rPr lang="en-US" altLang="zh-CN" err="1"/>
              <a:t>y</a:t>
            </a:r>
            <a:r>
              <a:rPr lang="en-US" altLang="zh-CN" baseline="-25000" err="1"/>
              <a:t>n</a:t>
            </a:r>
            <a:r>
              <a:rPr lang="zh-CN" altLang="en-US"/>
              <a:t>，则</a:t>
            </a:r>
            <a:r>
              <a:rPr lang="en-US" altLang="zh-CN" err="1"/>
              <a:t>z</a:t>
            </a:r>
            <a:r>
              <a:rPr lang="en-US" altLang="zh-CN" baseline="-25000" err="1"/>
              <a:t>k</a:t>
            </a:r>
            <a:r>
              <a:rPr lang="en-US" altLang="zh-CN"/>
              <a:t>=</a:t>
            </a:r>
            <a:r>
              <a:rPr lang="en-US" altLang="zh-CN" err="1"/>
              <a:t>x</a:t>
            </a:r>
            <a:r>
              <a:rPr lang="en-US" altLang="zh-CN" baseline="-25000" err="1"/>
              <a:t>m</a:t>
            </a:r>
            <a:r>
              <a:rPr lang="en-US" altLang="zh-CN"/>
              <a:t>=</a:t>
            </a:r>
            <a:r>
              <a:rPr lang="en-US" altLang="zh-CN" err="1"/>
              <a:t>y</a:t>
            </a:r>
            <a:r>
              <a:rPr lang="en-US" altLang="zh-CN" baseline="-25000" err="1"/>
              <a:t>n</a:t>
            </a:r>
            <a:r>
              <a:rPr lang="zh-CN" altLang="en-US"/>
              <a:t>。</a:t>
            </a:r>
          </a:p>
          <a:p>
            <a:pPr algn="ctr" eaLnBrk="1" hangingPunct="1">
              <a:lnSpc>
                <a:spcPct val="150000"/>
              </a:lnSpc>
              <a:spcBef>
                <a:spcPct val="0"/>
              </a:spcBef>
              <a:buClrTx/>
              <a:buFont typeface="Arial" panose="020B0604020202020204" pitchFamily="34" charset="0"/>
              <a:buNone/>
            </a:pPr>
            <a:r>
              <a:rPr lang="zh-CN" altLang="en-US"/>
              <a:t>   </a:t>
            </a:r>
            <a:r>
              <a:rPr lang="zh-CN" altLang="en-US">
                <a:solidFill>
                  <a:schemeClr val="accent1"/>
                </a:solidFill>
              </a:rPr>
              <a:t>问：</a:t>
            </a:r>
            <a:r>
              <a:rPr lang="en-US" altLang="zh-CN">
                <a:solidFill>
                  <a:schemeClr val="accent1"/>
                </a:solidFill>
              </a:rPr>
              <a:t>Z</a:t>
            </a:r>
            <a:r>
              <a:rPr lang="en-US" altLang="zh-CN" baseline="-25000">
                <a:solidFill>
                  <a:schemeClr val="accent1"/>
                </a:solidFill>
              </a:rPr>
              <a:t>k-1</a:t>
            </a:r>
            <a:r>
              <a:rPr lang="en-US" altLang="zh-CN">
                <a:solidFill>
                  <a:schemeClr val="accent1"/>
                </a:solidFill>
              </a:rPr>
              <a:t>={z</a:t>
            </a:r>
            <a:r>
              <a:rPr lang="en-US" altLang="zh-CN" baseline="-25000">
                <a:solidFill>
                  <a:schemeClr val="accent1"/>
                </a:solidFill>
              </a:rPr>
              <a:t>1</a:t>
            </a:r>
            <a:r>
              <a:rPr lang="en-US" altLang="zh-CN">
                <a:solidFill>
                  <a:schemeClr val="accent1"/>
                </a:solidFill>
              </a:rPr>
              <a:t>,z</a:t>
            </a:r>
            <a:r>
              <a:rPr lang="en-US" altLang="zh-CN" baseline="-25000">
                <a:solidFill>
                  <a:schemeClr val="accent1"/>
                </a:solidFill>
              </a:rPr>
              <a:t>2</a:t>
            </a:r>
            <a:r>
              <a:rPr lang="en-US" altLang="zh-CN">
                <a:solidFill>
                  <a:schemeClr val="accent1"/>
                </a:solidFill>
              </a:rPr>
              <a:t>,</a:t>
            </a:r>
            <a:r>
              <a:rPr lang="is-IS" altLang="zh-CN">
                <a:solidFill>
                  <a:schemeClr val="accent1"/>
                </a:solidFill>
              </a:rPr>
              <a:t>…</a:t>
            </a:r>
            <a:r>
              <a:rPr lang="en-US" altLang="zh-CN">
                <a:solidFill>
                  <a:schemeClr val="accent1"/>
                </a:solidFill>
              </a:rPr>
              <a:t>,z</a:t>
            </a:r>
            <a:r>
              <a:rPr lang="en-US" altLang="zh-CN" baseline="-25000">
                <a:solidFill>
                  <a:schemeClr val="accent1"/>
                </a:solidFill>
              </a:rPr>
              <a:t>k-1</a:t>
            </a:r>
            <a:r>
              <a:rPr lang="en-US" altLang="zh-CN">
                <a:solidFill>
                  <a:schemeClr val="accent1"/>
                </a:solidFill>
              </a:rPr>
              <a:t>}</a:t>
            </a:r>
            <a:r>
              <a:rPr lang="zh-CN" altLang="en-US">
                <a:solidFill>
                  <a:schemeClr val="accent1"/>
                </a:solidFill>
              </a:rPr>
              <a:t>是什么？</a:t>
            </a:r>
          </a:p>
          <a:p>
            <a:pPr eaLnBrk="1" hangingPunct="1">
              <a:lnSpc>
                <a:spcPct val="150000"/>
              </a:lnSpc>
              <a:spcBef>
                <a:spcPct val="0"/>
              </a:spcBef>
              <a:buClrTx/>
              <a:buFont typeface="Arial" panose="020B0604020202020204" pitchFamily="34" charset="0"/>
              <a:buNone/>
            </a:pPr>
            <a:r>
              <a:rPr lang="zh-CN" altLang="en-US"/>
              <a:t>		  答：</a:t>
            </a:r>
            <a:r>
              <a:rPr lang="en-US" altLang="zh-CN"/>
              <a:t>X</a:t>
            </a:r>
            <a:r>
              <a:rPr lang="en-US" altLang="zh-CN" baseline="-25000"/>
              <a:t>m-1</a:t>
            </a:r>
            <a:r>
              <a:rPr lang="zh-CN" altLang="en-US"/>
              <a:t> 与 </a:t>
            </a:r>
            <a:r>
              <a:rPr lang="en-US" altLang="zh-CN"/>
              <a:t>Y</a:t>
            </a:r>
            <a:r>
              <a:rPr lang="en-US" altLang="zh-CN" baseline="-25000"/>
              <a:t>n-1</a:t>
            </a:r>
            <a:r>
              <a:rPr lang="zh-CN" altLang="en-US"/>
              <a:t>的</a:t>
            </a:r>
            <a:r>
              <a:rPr lang="en-US" altLang="zh-CN"/>
              <a:t>LCS</a:t>
            </a:r>
            <a:r>
              <a:rPr lang="zh-CN" altLang="en-US"/>
              <a:t>。</a:t>
            </a:r>
          </a:p>
          <a:p>
            <a:pPr eaLnBrk="1" hangingPunct="1">
              <a:lnSpc>
                <a:spcPct val="150000"/>
              </a:lnSpc>
              <a:spcBef>
                <a:spcPct val="0"/>
              </a:spcBef>
              <a:buClrTx/>
              <a:buFont typeface="Arial" panose="020B0604020202020204" pitchFamily="34" charset="0"/>
              <a:buNone/>
            </a:pPr>
            <a:r>
              <a:rPr lang="zh-CN" altLang="en-US"/>
              <a:t>    例如，</a:t>
            </a:r>
            <a:r>
              <a:rPr lang="en-US" altLang="zh-CN"/>
              <a:t> X={C,A,T,C,G,</a:t>
            </a:r>
            <a:r>
              <a:rPr lang="en-US" altLang="zh-CN">
                <a:solidFill>
                  <a:srgbClr val="FF0000"/>
                </a:solidFill>
              </a:rPr>
              <a:t>A</a:t>
            </a:r>
            <a:r>
              <a:rPr lang="en-US" altLang="zh-CN"/>
              <a:t>}</a:t>
            </a:r>
            <a:r>
              <a:rPr lang="zh-CN" altLang="en-US"/>
              <a:t>，</a:t>
            </a:r>
            <a:r>
              <a:rPr lang="en-US" altLang="zh-CN"/>
              <a:t>Y={G,T,A,C,C,G,T,C,</a:t>
            </a:r>
            <a:r>
              <a:rPr lang="en-US" altLang="zh-CN">
                <a:solidFill>
                  <a:srgbClr val="FF0000"/>
                </a:solidFill>
              </a:rPr>
              <a:t>A</a:t>
            </a:r>
            <a:r>
              <a:rPr lang="en-US" altLang="zh-CN"/>
              <a:t>},</a:t>
            </a:r>
            <a:endParaRPr lang="zh-CN" altLang="en-US"/>
          </a:p>
          <a:p>
            <a:pPr eaLnBrk="1" hangingPunct="1">
              <a:lnSpc>
                <a:spcPct val="150000"/>
              </a:lnSpc>
              <a:spcBef>
                <a:spcPct val="0"/>
              </a:spcBef>
              <a:buClrTx/>
              <a:buFont typeface="Arial" panose="020B0604020202020204" pitchFamily="34" charset="0"/>
              <a:buNone/>
            </a:pPr>
            <a:r>
              <a:rPr lang="zh-CN" altLang="en-US"/>
              <a:t>           若</a:t>
            </a:r>
            <a:r>
              <a:rPr lang="en-US" altLang="zh-CN"/>
              <a:t>Z={C,T,C,</a:t>
            </a:r>
            <a:r>
              <a:rPr lang="en-US" altLang="zh-CN">
                <a:solidFill>
                  <a:srgbClr val="FF0000"/>
                </a:solidFill>
              </a:rPr>
              <a:t>A</a:t>
            </a:r>
            <a:r>
              <a:rPr lang="en-US" altLang="zh-CN"/>
              <a:t>}</a:t>
            </a:r>
            <a:r>
              <a:rPr lang="zh-CN" altLang="en-US"/>
              <a:t>，则 </a:t>
            </a:r>
            <a:r>
              <a:rPr lang="en-US" altLang="zh-CN"/>
              <a:t>z</a:t>
            </a:r>
            <a:r>
              <a:rPr lang="en-US" altLang="zh-CN" baseline="-25000"/>
              <a:t>4</a:t>
            </a:r>
            <a:r>
              <a:rPr lang="en-US" altLang="zh-CN"/>
              <a:t>=A,Z</a:t>
            </a:r>
            <a:r>
              <a:rPr lang="en-US" altLang="zh-CN" baseline="-25000"/>
              <a:t>3</a:t>
            </a:r>
            <a:r>
              <a:rPr lang="en-US" altLang="zh-CN"/>
              <a:t>={C,T,C}</a:t>
            </a:r>
            <a:r>
              <a:rPr lang="zh-CN" altLang="en-US"/>
              <a:t>是</a:t>
            </a:r>
            <a:r>
              <a:rPr lang="en-US" altLang="zh-CN"/>
              <a:t>X</a:t>
            </a:r>
            <a:r>
              <a:rPr lang="en-US" altLang="zh-CN" baseline="-25000"/>
              <a:t>5</a:t>
            </a:r>
            <a:r>
              <a:rPr lang="zh-CN" altLang="en-US"/>
              <a:t>与</a:t>
            </a:r>
            <a:r>
              <a:rPr lang="en-US" altLang="zh-CN"/>
              <a:t>Y</a:t>
            </a:r>
            <a:r>
              <a:rPr lang="en-US" altLang="zh-CN" baseline="-25000"/>
              <a:t>8</a:t>
            </a:r>
            <a:r>
              <a:rPr lang="zh-CN" altLang="en-US"/>
              <a:t>的</a:t>
            </a:r>
            <a:r>
              <a:rPr lang="en-US" altLang="zh-CN"/>
              <a:t>LCS</a:t>
            </a:r>
            <a:r>
              <a:rPr lang="zh-CN" altLang="en-US"/>
              <a:t>。</a:t>
            </a:r>
          </a:p>
        </p:txBody>
      </p:sp>
      <p:sp>
        <p:nvSpPr>
          <p:cNvPr id="30723" name="标题 1"/>
          <p:cNvSpPr>
            <a:spLocks noGrp="1" noChangeArrowheads="1"/>
          </p:cNvSpPr>
          <p:nvPr>
            <p:ph type="title"/>
          </p:nvPr>
        </p:nvSpPr>
        <p:spPr/>
        <p:txBody>
          <a:bodyPr/>
          <a:lstStyle/>
          <a:p>
            <a:r>
              <a:rPr lang="en-US" altLang="zh-CN"/>
              <a:t>5.3  </a:t>
            </a:r>
            <a:r>
              <a:rPr lang="zh-CN" altLang="en-US"/>
              <a:t>最长公共子序列</a:t>
            </a:r>
          </a:p>
        </p:txBody>
      </p:sp>
      <p:sp>
        <p:nvSpPr>
          <p:cNvPr id="5" name="圆角矩形标注 4"/>
          <p:cNvSpPr/>
          <p:nvPr/>
        </p:nvSpPr>
        <p:spPr bwMode="auto">
          <a:xfrm>
            <a:off x="4624138" y="2996952"/>
            <a:ext cx="1532037" cy="677103"/>
          </a:xfrm>
          <a:prstGeom prst="wedgeRoundRectCallout">
            <a:avLst>
              <a:gd name="adj1" fmla="val -79641"/>
              <a:gd name="adj2" fmla="val -35475"/>
              <a:gd name="adj3" fmla="val 16667"/>
            </a:avLst>
          </a:prstGeom>
          <a:solidFill>
            <a:srgbClr val="AFE2FB"/>
          </a:solidFill>
          <a:ln w="9525" cap="flat" cmpd="sng" algn="ctr">
            <a:solidFill>
              <a:schemeClr val="tx1"/>
            </a:solidFill>
            <a:prstDash val="solid"/>
            <a:round/>
            <a:headEnd type="none" w="med" len="med"/>
            <a:tailEnd type="none" w="med" len="med"/>
          </a:ln>
        </p:spPr>
        <p:txBody>
          <a:bodyPr vert="horz" wrap="none" lIns="91440" tIns="45720" rIns="91440" bIns="45720" numCol="1" rtlCol="0" anchor="t" anchorCtr="0" compatLnSpc="1"/>
          <a:lstStyle/>
          <a:p>
            <a:pPr algn="ctr" eaLnBrk="1" hangingPunct="1"/>
            <a:r>
              <a:rPr lang="zh-CN" altLang="en-US" sz="2400" b="1">
                <a:latin typeface="宋体" panose="02010600030101010101" pitchFamily="2" charset="-122"/>
                <a:ea typeface="宋体" panose="02010600030101010101" pitchFamily="2" charset="-122"/>
                <a:cs typeface="宋体" panose="02010600030101010101" pitchFamily="2" charset="-122"/>
              </a:rPr>
              <a:t>始于</a:t>
            </a:r>
            <a:r>
              <a:rPr lang="en-US" altLang="zh-CN" sz="2400" b="1" err="1">
                <a:latin typeface="宋体" panose="02010600030101010101" pitchFamily="2" charset="-122"/>
                <a:ea typeface="宋体" panose="02010600030101010101" pitchFamily="2" charset="-122"/>
                <a:cs typeface="宋体" panose="02010600030101010101" pitchFamily="2" charset="-122"/>
              </a:rPr>
              <a:t>x</a:t>
            </a:r>
            <a:r>
              <a:rPr lang="en-US" altLang="zh-CN" sz="2400" b="1" baseline="-25000" err="1">
                <a:latin typeface="宋体" panose="02010600030101010101" pitchFamily="2" charset="-122"/>
                <a:ea typeface="宋体" panose="02010600030101010101" pitchFamily="2" charset="-122"/>
                <a:cs typeface="宋体" panose="02010600030101010101" pitchFamily="2" charset="-122"/>
              </a:rPr>
              <a:t>m</a:t>
            </a:r>
            <a:r>
              <a:rPr lang="zh-CN" altLang="en-US" sz="2400" b="1">
                <a:latin typeface="宋体" panose="02010600030101010101" pitchFamily="2" charset="-122"/>
                <a:ea typeface="宋体" panose="02010600030101010101" pitchFamily="2" charset="-122"/>
                <a:cs typeface="宋体" panose="02010600030101010101" pitchFamily="2" charset="-122"/>
              </a:rPr>
              <a:t>和</a:t>
            </a:r>
            <a:r>
              <a:rPr lang="en-US" altLang="zh-CN" sz="2400" b="1" err="1">
                <a:latin typeface="宋体" panose="02010600030101010101" pitchFamily="2" charset="-122"/>
                <a:ea typeface="宋体" panose="02010600030101010101" pitchFamily="2" charset="-122"/>
                <a:cs typeface="宋体" panose="02010600030101010101" pitchFamily="2" charset="-122"/>
              </a:rPr>
              <a:t>y</a:t>
            </a:r>
            <a:r>
              <a:rPr lang="en-US" altLang="zh-CN" sz="2400" b="1" baseline="-25000" err="1">
                <a:latin typeface="宋体" panose="02010600030101010101" pitchFamily="2" charset="-122"/>
                <a:ea typeface="宋体" panose="02010600030101010101" pitchFamily="2" charset="-122"/>
                <a:cs typeface="宋体" panose="02010600030101010101" pitchFamily="2" charset="-122"/>
              </a:rPr>
              <a:t>n</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87974950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4">
                                            <p:txEl>
                                              <p:pRg st="2" end="2"/>
                                            </p:txEl>
                                          </p:spTgt>
                                        </p:tgtEl>
                                        <p:attrNameLst>
                                          <p:attrName>style.visibility</p:attrName>
                                        </p:attrNameLst>
                                      </p:cBhvr>
                                      <p:to>
                                        <p:strVal val="visible"/>
                                      </p:to>
                                    </p:set>
                                    <p:anim calcmode="lin" valueType="num">
                                      <p:cBhvr additive="base">
                                        <p:cTn id="7" dur="500" fill="hold"/>
                                        <p:tgtEl>
                                          <p:spTgt spid="2560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60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6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6"/>
          <p:cNvSpPr txBox="1">
            <a:spLocks noChangeArrowheads="1"/>
          </p:cNvSpPr>
          <p:nvPr/>
        </p:nvSpPr>
        <p:spPr bwMode="auto">
          <a:xfrm>
            <a:off x="395288" y="1188616"/>
            <a:ext cx="8569199" cy="2775760"/>
          </a:xfrm>
          <a:prstGeom prst="rect">
            <a:avLst/>
          </a:prstGeom>
          <a:noFill/>
          <a:ln>
            <a:noFill/>
          </a:ln>
          <a:effectLst/>
        </p:spPr>
        <p:txBody>
          <a:bodyPr wrap="square">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eaLnBrk="1" hangingPunct="1">
              <a:lnSpc>
                <a:spcPct val="150000"/>
              </a:lnSpc>
              <a:spcBef>
                <a:spcPct val="0"/>
              </a:spcBef>
              <a:buClrTx/>
              <a:buFont typeface="Arial" panose="020B0604020202020204" pitchFamily="34" charset="0"/>
              <a:buNone/>
            </a:pPr>
            <a:r>
              <a:rPr lang="zh-CN" altLang="en-US"/>
              <a:t>二、最长公共子序列的结构特性</a:t>
            </a:r>
            <a:endParaRPr lang="en-US" altLang="zh-CN"/>
          </a:p>
          <a:p>
            <a:pPr eaLnBrk="1" hangingPunct="1">
              <a:lnSpc>
                <a:spcPct val="150000"/>
              </a:lnSpc>
              <a:spcBef>
                <a:spcPct val="0"/>
              </a:spcBef>
              <a:buClrTx/>
              <a:buFont typeface="Arial" panose="020B0604020202020204" pitchFamily="34" charset="0"/>
              <a:buNone/>
            </a:pPr>
            <a:endParaRPr lang="en-US" altLang="zh-CN"/>
          </a:p>
          <a:p>
            <a:pPr eaLnBrk="1" hangingPunct="1">
              <a:lnSpc>
                <a:spcPct val="150000"/>
              </a:lnSpc>
              <a:spcBef>
                <a:spcPct val="0"/>
              </a:spcBef>
              <a:buClrTx/>
              <a:buFont typeface="Arial" panose="020B0604020202020204" pitchFamily="34" charset="0"/>
              <a:buNone/>
            </a:pPr>
            <a:endParaRPr lang="en-US" altLang="zh-CN"/>
          </a:p>
          <a:p>
            <a:pPr eaLnBrk="1" hangingPunct="1">
              <a:lnSpc>
                <a:spcPct val="150000"/>
              </a:lnSpc>
              <a:spcBef>
                <a:spcPct val="0"/>
              </a:spcBef>
              <a:buClrTx/>
              <a:buFont typeface="Arial" panose="020B0604020202020204" pitchFamily="34" charset="0"/>
              <a:buNone/>
            </a:pPr>
            <a:r>
              <a:rPr lang="en-US" altLang="zh-CN"/>
              <a:t>(2)</a:t>
            </a:r>
            <a:r>
              <a:rPr lang="zh-CN" altLang="en-US"/>
              <a:t>若</a:t>
            </a:r>
            <a:r>
              <a:rPr lang="en-US" altLang="zh-CN" err="1"/>
              <a:t>x</a:t>
            </a:r>
            <a:r>
              <a:rPr lang="en-US" altLang="zh-CN" baseline="-25000" err="1"/>
              <a:t>m</a:t>
            </a:r>
            <a:r>
              <a:rPr lang="en-US" altLang="zh-CN" err="1"/>
              <a:t>≠y</a:t>
            </a:r>
            <a:r>
              <a:rPr lang="en-US" altLang="zh-CN" baseline="-25000" err="1"/>
              <a:t>n</a:t>
            </a:r>
            <a:r>
              <a:rPr lang="zh-CN" altLang="en-US"/>
              <a:t>且</a:t>
            </a:r>
            <a:r>
              <a:rPr lang="en-US" altLang="zh-CN" err="1"/>
              <a:t>z</a:t>
            </a:r>
            <a:r>
              <a:rPr lang="en-US" altLang="zh-CN" baseline="-25000" err="1"/>
              <a:t>k</a:t>
            </a:r>
            <a:r>
              <a:rPr lang="en-US" altLang="zh-CN" err="1"/>
              <a:t>≠x</a:t>
            </a:r>
            <a:r>
              <a:rPr lang="en-US" altLang="zh-CN" baseline="-25000" err="1"/>
              <a:t>m</a:t>
            </a:r>
            <a:r>
              <a:rPr lang="zh-CN" altLang="en-US"/>
              <a:t>，但</a:t>
            </a:r>
            <a:r>
              <a:rPr lang="en-US" altLang="zh-CN" err="1">
                <a:solidFill>
                  <a:srgbClr val="C00000"/>
                </a:solidFill>
              </a:rPr>
              <a:t>z</a:t>
            </a:r>
            <a:r>
              <a:rPr lang="en-US" altLang="zh-CN" baseline="-25000" err="1">
                <a:solidFill>
                  <a:srgbClr val="C00000"/>
                </a:solidFill>
              </a:rPr>
              <a:t>k</a:t>
            </a:r>
            <a:r>
              <a:rPr lang="en-US" altLang="zh-CN">
                <a:solidFill>
                  <a:srgbClr val="C00000"/>
                </a:solidFill>
              </a:rPr>
              <a:t>=</a:t>
            </a:r>
            <a:r>
              <a:rPr lang="en-US" altLang="zh-CN" err="1">
                <a:solidFill>
                  <a:srgbClr val="C00000"/>
                </a:solidFill>
              </a:rPr>
              <a:t>y</a:t>
            </a:r>
            <a:r>
              <a:rPr lang="en-US" altLang="zh-CN" baseline="-25000" err="1">
                <a:solidFill>
                  <a:srgbClr val="C00000"/>
                </a:solidFill>
              </a:rPr>
              <a:t>n</a:t>
            </a:r>
            <a:r>
              <a:rPr lang="zh-CN" altLang="en-US"/>
              <a:t>，则去掉</a:t>
            </a:r>
            <a:r>
              <a:rPr lang="en-US" altLang="zh-CN" err="1"/>
              <a:t>x</a:t>
            </a:r>
            <a:r>
              <a:rPr lang="en-US" altLang="zh-CN" baseline="-25000" err="1"/>
              <a:t>m</a:t>
            </a:r>
            <a:r>
              <a:rPr lang="zh-CN" altLang="en-US"/>
              <a:t>，</a:t>
            </a:r>
            <a:r>
              <a:rPr lang="en-US" altLang="zh-CN"/>
              <a:t>Z</a:t>
            </a:r>
            <a:r>
              <a:rPr lang="zh-CN" altLang="en-US"/>
              <a:t>是</a:t>
            </a:r>
            <a:r>
              <a:rPr lang="en-US" altLang="zh-CN"/>
              <a:t>X</a:t>
            </a:r>
            <a:r>
              <a:rPr lang="en-US" altLang="zh-CN" baseline="-25000"/>
              <a:t>m-1</a:t>
            </a:r>
            <a:r>
              <a:rPr lang="zh-CN" altLang="en-US"/>
              <a:t>和</a:t>
            </a:r>
            <a:r>
              <a:rPr lang="en-US" altLang="zh-CN"/>
              <a:t>Y</a:t>
            </a:r>
            <a:r>
              <a:rPr lang="zh-CN" altLang="en-US"/>
              <a:t>的</a:t>
            </a:r>
            <a:r>
              <a:rPr lang="en-US" altLang="zh-CN"/>
              <a:t>LCS</a:t>
            </a:r>
            <a:r>
              <a:rPr lang="zh-CN" altLang="en-US"/>
              <a:t>。</a:t>
            </a:r>
          </a:p>
          <a:p>
            <a:pPr eaLnBrk="1" hangingPunct="1">
              <a:lnSpc>
                <a:spcPct val="150000"/>
              </a:lnSpc>
              <a:spcBef>
                <a:spcPct val="0"/>
              </a:spcBef>
              <a:buClrTx/>
              <a:buFont typeface="Arial" panose="020B0604020202020204" pitchFamily="34" charset="0"/>
              <a:buNone/>
            </a:pPr>
            <a:r>
              <a:rPr lang="en-US" altLang="zh-CN"/>
              <a:t>(3)</a:t>
            </a:r>
            <a:r>
              <a:rPr lang="zh-CN" altLang="en-US"/>
              <a:t>若</a:t>
            </a:r>
            <a:r>
              <a:rPr lang="en-US" altLang="zh-CN" err="1"/>
              <a:t>x</a:t>
            </a:r>
            <a:r>
              <a:rPr lang="en-US" altLang="zh-CN" baseline="-25000" err="1"/>
              <a:t>m</a:t>
            </a:r>
            <a:r>
              <a:rPr lang="en-US" altLang="zh-CN" err="1"/>
              <a:t>≠y</a:t>
            </a:r>
            <a:r>
              <a:rPr lang="en-US" altLang="zh-CN" baseline="-25000" err="1"/>
              <a:t>n</a:t>
            </a:r>
            <a:r>
              <a:rPr lang="zh-CN" altLang="en-US"/>
              <a:t>且</a:t>
            </a:r>
            <a:r>
              <a:rPr lang="en-US" altLang="zh-CN" err="1"/>
              <a:t>z</a:t>
            </a:r>
            <a:r>
              <a:rPr lang="en-US" altLang="zh-CN" baseline="-25000" err="1"/>
              <a:t>k</a:t>
            </a:r>
            <a:r>
              <a:rPr lang="en-US" altLang="zh-CN" err="1"/>
              <a:t>≠y</a:t>
            </a:r>
            <a:r>
              <a:rPr lang="en-US" altLang="zh-CN" baseline="-25000" err="1"/>
              <a:t>n</a:t>
            </a:r>
            <a:r>
              <a:rPr lang="zh-CN" altLang="en-US"/>
              <a:t>，但</a:t>
            </a:r>
            <a:r>
              <a:rPr lang="en-US" altLang="zh-CN" err="1">
                <a:solidFill>
                  <a:srgbClr val="C00000"/>
                </a:solidFill>
              </a:rPr>
              <a:t>z</a:t>
            </a:r>
            <a:r>
              <a:rPr lang="en-US" altLang="zh-CN" baseline="-25000" err="1">
                <a:solidFill>
                  <a:srgbClr val="C00000"/>
                </a:solidFill>
              </a:rPr>
              <a:t>k</a:t>
            </a:r>
            <a:r>
              <a:rPr lang="en-US" altLang="zh-CN">
                <a:solidFill>
                  <a:srgbClr val="C00000"/>
                </a:solidFill>
              </a:rPr>
              <a:t>=</a:t>
            </a:r>
            <a:r>
              <a:rPr lang="en-US" altLang="zh-CN" err="1">
                <a:solidFill>
                  <a:srgbClr val="C00000"/>
                </a:solidFill>
              </a:rPr>
              <a:t>x</a:t>
            </a:r>
            <a:r>
              <a:rPr lang="en-US" altLang="zh-CN" baseline="-25000" err="1">
                <a:solidFill>
                  <a:srgbClr val="C00000"/>
                </a:solidFill>
              </a:rPr>
              <a:t>m</a:t>
            </a:r>
            <a:r>
              <a:rPr lang="zh-CN" altLang="en-US"/>
              <a:t>，则去掉</a:t>
            </a:r>
            <a:r>
              <a:rPr lang="en-US" altLang="zh-CN" err="1"/>
              <a:t>y</a:t>
            </a:r>
            <a:r>
              <a:rPr lang="en-US" altLang="zh-CN" baseline="-25000" err="1"/>
              <a:t>n</a:t>
            </a:r>
            <a:r>
              <a:rPr lang="zh-CN" altLang="en-US"/>
              <a:t>，</a:t>
            </a:r>
            <a:r>
              <a:rPr lang="en-US" altLang="zh-CN"/>
              <a:t>Z</a:t>
            </a:r>
            <a:r>
              <a:rPr lang="zh-CN" altLang="en-US"/>
              <a:t>是</a:t>
            </a:r>
            <a:r>
              <a:rPr lang="en-US" altLang="zh-CN" err="1"/>
              <a:t>X</a:t>
            </a:r>
            <a:r>
              <a:rPr lang="en-US" altLang="zh-CN" baseline="-25000" err="1"/>
              <a:t>m</a:t>
            </a:r>
            <a:r>
              <a:rPr lang="zh-CN" altLang="en-US"/>
              <a:t>和</a:t>
            </a:r>
            <a:r>
              <a:rPr lang="en-US" altLang="zh-CN"/>
              <a:t>Y</a:t>
            </a:r>
            <a:r>
              <a:rPr lang="en-US" altLang="zh-CN" baseline="-25000"/>
              <a:t>n-1</a:t>
            </a:r>
            <a:r>
              <a:rPr lang="zh-CN" altLang="en-US"/>
              <a:t>的</a:t>
            </a:r>
            <a:r>
              <a:rPr lang="en-US" altLang="zh-CN"/>
              <a:t>LCS</a:t>
            </a:r>
            <a:r>
              <a:rPr lang="zh-CN" altLang="en-US"/>
              <a:t>。</a:t>
            </a:r>
          </a:p>
        </p:txBody>
      </p:sp>
      <p:sp>
        <p:nvSpPr>
          <p:cNvPr id="30723" name="标题 1"/>
          <p:cNvSpPr>
            <a:spLocks noGrp="1" noChangeArrowheads="1"/>
          </p:cNvSpPr>
          <p:nvPr>
            <p:ph type="title"/>
          </p:nvPr>
        </p:nvSpPr>
        <p:spPr/>
        <p:txBody>
          <a:bodyPr/>
          <a:lstStyle/>
          <a:p>
            <a:r>
              <a:rPr lang="en-US" altLang="zh-CN"/>
              <a:t>5.3  </a:t>
            </a:r>
            <a:r>
              <a:rPr lang="zh-CN" altLang="en-US"/>
              <a:t>最长公共子序列</a:t>
            </a:r>
          </a:p>
        </p:txBody>
      </p:sp>
      <p:sp>
        <p:nvSpPr>
          <p:cNvPr id="2" name="矩形 1"/>
          <p:cNvSpPr/>
          <p:nvPr/>
        </p:nvSpPr>
        <p:spPr>
          <a:xfrm>
            <a:off x="395287" y="4034240"/>
            <a:ext cx="8569199" cy="1113766"/>
          </a:xfrm>
          <a:prstGeom prst="rect">
            <a:avLst/>
          </a:prstGeom>
        </p:spPr>
        <p:txBody>
          <a:bodyPr wrap="square">
            <a:spAutoFit/>
          </a:bodyPr>
          <a:lstStyle/>
          <a:p>
            <a:pPr eaLnBrk="1" hangingPunct="1">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继续前例：</a:t>
            </a:r>
            <a:r>
              <a:rPr lang="en-US" altLang="zh-CN" sz="2400" b="1">
                <a:latin typeface="宋体" panose="02010600030101010101" pitchFamily="2" charset="-122"/>
                <a:ea typeface="宋体" panose="02010600030101010101" pitchFamily="2" charset="-122"/>
                <a:cs typeface="宋体" panose="02010600030101010101" pitchFamily="2" charset="-122"/>
              </a:rPr>
              <a:t> X</a:t>
            </a:r>
            <a:r>
              <a:rPr lang="en-US" altLang="zh-CN" sz="2400" b="1" baseline="-25000">
                <a:latin typeface="宋体" panose="02010600030101010101" pitchFamily="2" charset="-122"/>
                <a:ea typeface="宋体" panose="02010600030101010101" pitchFamily="2" charset="-122"/>
                <a:cs typeface="宋体" panose="02010600030101010101" pitchFamily="2" charset="-122"/>
              </a:rPr>
              <a:t>5</a:t>
            </a:r>
            <a:r>
              <a:rPr lang="en-US" altLang="zh-CN" sz="2400" b="1">
                <a:latin typeface="宋体" panose="02010600030101010101" pitchFamily="2" charset="-122"/>
                <a:ea typeface="宋体" panose="02010600030101010101" pitchFamily="2" charset="-122"/>
                <a:cs typeface="宋体" panose="02010600030101010101" pitchFamily="2" charset="-122"/>
              </a:rPr>
              <a:t>={C,A,T,C,</a:t>
            </a:r>
            <a:r>
              <a:rPr lang="en-US" altLang="zh-CN" sz="2400" b="1">
                <a:solidFill>
                  <a:schemeClr val="bg2">
                    <a:lumMod val="60000"/>
                    <a:lumOff val="40000"/>
                  </a:schemeClr>
                </a:solidFill>
                <a:latin typeface="宋体" panose="02010600030101010101" pitchFamily="2" charset="-122"/>
                <a:ea typeface="宋体" panose="02010600030101010101" pitchFamily="2" charset="-122"/>
                <a:cs typeface="宋体" panose="02010600030101010101" pitchFamily="2" charset="-122"/>
              </a:rPr>
              <a:t>G</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Y</a:t>
            </a:r>
            <a:r>
              <a:rPr lang="en-US" altLang="zh-CN" sz="2400" b="1" baseline="-25000">
                <a:latin typeface="宋体" panose="02010600030101010101" pitchFamily="2" charset="-122"/>
                <a:ea typeface="宋体" panose="02010600030101010101" pitchFamily="2" charset="-122"/>
                <a:cs typeface="宋体" panose="02010600030101010101" pitchFamily="2" charset="-122"/>
              </a:rPr>
              <a:t>8</a:t>
            </a:r>
            <a:r>
              <a:rPr lang="en-US" altLang="zh-CN" sz="2400" b="1">
                <a:latin typeface="宋体" panose="02010600030101010101" pitchFamily="2" charset="-122"/>
                <a:ea typeface="宋体" panose="02010600030101010101" pitchFamily="2" charset="-122"/>
                <a:cs typeface="宋体" panose="02010600030101010101" pitchFamily="2" charset="-122"/>
              </a:rPr>
              <a:t>={G,T,A,C,C,G,T,</a:t>
            </a:r>
            <a:r>
              <a:rPr lang="en-US" altLang="zh-CN" sz="2400" b="1">
                <a:solidFill>
                  <a:srgbClr val="C00000"/>
                </a:solidFill>
                <a:latin typeface="宋体" panose="02010600030101010101" pitchFamily="2" charset="-122"/>
                <a:ea typeface="宋体" panose="02010600030101010101" pitchFamily="2" charset="-122"/>
                <a:cs typeface="宋体" panose="02010600030101010101" pitchFamily="2" charset="-122"/>
              </a:rPr>
              <a:t>C</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    </a:t>
            </a:r>
          </a:p>
          <a:p>
            <a:pPr eaLnBrk="1" hangingPunct="1">
              <a:lnSpc>
                <a:spcPct val="150000"/>
              </a:lnSpc>
            </a:pPr>
            <a:r>
              <a:rPr lang="zh-CN" altLang="en-US" sz="2400" b="1">
                <a:latin typeface="宋体" panose="02010600030101010101" pitchFamily="2" charset="-122"/>
                <a:ea typeface="宋体" panose="02010600030101010101" pitchFamily="2" charset="-122"/>
                <a:cs typeface="宋体" panose="02010600030101010101" pitchFamily="2" charset="-122"/>
              </a:rPr>
              <a:t>           </a:t>
            </a:r>
            <a:r>
              <a:rPr lang="en-US" altLang="zh-CN" sz="2400" b="1">
                <a:latin typeface="宋体" panose="02010600030101010101" pitchFamily="2" charset="-122"/>
                <a:ea typeface="宋体" panose="02010600030101010101" pitchFamily="2" charset="-122"/>
                <a:cs typeface="宋体" panose="02010600030101010101" pitchFamily="2" charset="-122"/>
              </a:rPr>
              <a:t>Z={C,T,</a:t>
            </a:r>
            <a:r>
              <a:rPr lang="en-US" altLang="zh-CN" sz="2400" b="1">
                <a:solidFill>
                  <a:srgbClr val="C00000"/>
                </a:solidFill>
                <a:latin typeface="宋体" panose="02010600030101010101" pitchFamily="2" charset="-122"/>
                <a:ea typeface="宋体" panose="02010600030101010101" pitchFamily="2" charset="-122"/>
                <a:cs typeface="宋体" panose="02010600030101010101" pitchFamily="2" charset="-122"/>
              </a:rPr>
              <a:t>C</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a:t>
            </a:r>
          </a:p>
        </p:txBody>
      </p:sp>
      <p:sp>
        <p:nvSpPr>
          <p:cNvPr id="3" name="圆角矩形标注 2"/>
          <p:cNvSpPr/>
          <p:nvPr/>
        </p:nvSpPr>
        <p:spPr bwMode="auto">
          <a:xfrm>
            <a:off x="251520" y="5571748"/>
            <a:ext cx="7956376" cy="612648"/>
          </a:xfrm>
          <a:prstGeom prst="wedgeRoundRectCallout">
            <a:avLst>
              <a:gd name="adj1" fmla="val -10656"/>
              <a:gd name="adj2" fmla="val -106327"/>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none" lIns="91440" tIns="45720" rIns="91440" bIns="45720" numCol="1" rtlCol="0" anchor="t" anchorCtr="0" compatLnSpc="1"/>
          <a:lstStyle/>
          <a:p>
            <a:pPr algn="ctr" eaLnBrk="1" hangingPunct="1"/>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因为</a:t>
            </a: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z</a:t>
            </a:r>
            <a:r>
              <a:rPr kumimoji="0" lang="en-US" altLang="zh-CN" sz="2400" b="1" i="0" u="none" strike="noStrike" cap="none" normalizeH="0" baseline="-2500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3</a:t>
            </a: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等于</a:t>
            </a: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y</a:t>
            </a:r>
            <a:r>
              <a:rPr kumimoji="0" lang="en-US" altLang="zh-CN" sz="2400" b="1" i="0" u="none" strike="noStrike" cap="none" normalizeH="0" baseline="-2500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8</a:t>
            </a: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，但不等于</a:t>
            </a: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x</a:t>
            </a:r>
            <a:r>
              <a:rPr kumimoji="0" lang="en-US" altLang="zh-CN" sz="2400" b="1" i="0" u="none" strike="noStrike" cap="none" normalizeH="0" baseline="-2500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5</a:t>
            </a:r>
            <a:r>
              <a:rPr lang="en-US" altLang="zh-CN" sz="2400" b="1">
                <a:latin typeface="宋体" panose="02010600030101010101" pitchFamily="2" charset="-122"/>
                <a:ea typeface="宋体" panose="02010600030101010101" pitchFamily="2" charset="-122"/>
                <a:cs typeface="宋体" panose="02010600030101010101" pitchFamily="2" charset="-122"/>
              </a:rPr>
              <a:t>(G)</a:t>
            </a: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，因此，</a:t>
            </a:r>
            <a:r>
              <a:rPr lang="en-US" altLang="zh-CN" sz="2400" b="1">
                <a:latin typeface="宋体" panose="02010600030101010101" pitchFamily="2" charset="-122"/>
                <a:ea typeface="宋体" panose="02010600030101010101" pitchFamily="2" charset="-122"/>
                <a:cs typeface="宋体" panose="02010600030101010101" pitchFamily="2" charset="-122"/>
              </a:rPr>
              <a:t> Z</a:t>
            </a:r>
            <a:r>
              <a:rPr lang="en-US" altLang="zh-CN" sz="2400" b="1" baseline="-25000">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rPr>
              <a:t>是</a:t>
            </a:r>
            <a:r>
              <a:rPr lang="en-US" altLang="zh-CN" sz="2400" b="1">
                <a:latin typeface="宋体" panose="02010600030101010101" pitchFamily="2" charset="-122"/>
                <a:ea typeface="宋体" panose="02010600030101010101" pitchFamily="2" charset="-122"/>
                <a:cs typeface="宋体" panose="02010600030101010101" pitchFamily="2" charset="-122"/>
              </a:rPr>
              <a:t>X</a:t>
            </a:r>
            <a:r>
              <a:rPr lang="en-US" altLang="zh-CN" sz="2400" b="1" baseline="-25000">
                <a:latin typeface="宋体" panose="02010600030101010101" pitchFamily="2" charset="-122"/>
                <a:ea typeface="宋体" panose="02010600030101010101" pitchFamily="2" charset="-122"/>
                <a:cs typeface="宋体" panose="02010600030101010101" pitchFamily="2" charset="-122"/>
              </a:rPr>
              <a:t>4</a:t>
            </a:r>
            <a:r>
              <a:rPr lang="zh-CN" altLang="en-US" sz="2400" b="1">
                <a:latin typeface="宋体" panose="02010600030101010101" pitchFamily="2" charset="-122"/>
                <a:ea typeface="宋体" panose="02010600030101010101" pitchFamily="2" charset="-122"/>
                <a:cs typeface="宋体" panose="02010600030101010101" pitchFamily="2" charset="-122"/>
              </a:rPr>
              <a:t>与</a:t>
            </a:r>
            <a:r>
              <a:rPr lang="en-US" altLang="zh-CN" sz="2400" b="1">
                <a:latin typeface="宋体" panose="02010600030101010101" pitchFamily="2" charset="-122"/>
                <a:ea typeface="宋体" panose="02010600030101010101" pitchFamily="2" charset="-122"/>
                <a:cs typeface="宋体" panose="02010600030101010101" pitchFamily="2" charset="-122"/>
              </a:rPr>
              <a:t>Y</a:t>
            </a:r>
            <a:r>
              <a:rPr lang="en-US" altLang="zh-CN" sz="2400" b="1" baseline="-25000">
                <a:latin typeface="宋体" panose="02010600030101010101" pitchFamily="2" charset="-122"/>
                <a:ea typeface="宋体" panose="02010600030101010101" pitchFamily="2" charset="-122"/>
                <a:cs typeface="宋体" panose="02010600030101010101" pitchFamily="2" charset="-122"/>
              </a:rPr>
              <a:t>8</a:t>
            </a:r>
            <a:r>
              <a:rPr lang="zh-CN" altLang="en-US" sz="2400" b="1">
                <a:latin typeface="宋体" panose="02010600030101010101" pitchFamily="2" charset="-122"/>
                <a:ea typeface="宋体" panose="02010600030101010101" pitchFamily="2" charset="-122"/>
                <a:cs typeface="宋体" panose="02010600030101010101" pitchFamily="2" charset="-122"/>
              </a:rPr>
              <a:t>的</a:t>
            </a:r>
            <a:r>
              <a:rPr lang="en-US" altLang="zh-CN" sz="2400" b="1">
                <a:latin typeface="宋体" panose="02010600030101010101" pitchFamily="2" charset="-122"/>
                <a:ea typeface="宋体" panose="02010600030101010101" pitchFamily="2" charset="-122"/>
                <a:cs typeface="宋体" panose="02010600030101010101" pitchFamily="2" charset="-122"/>
              </a:rPr>
              <a:t>LCS</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9" name="文本框 8">
            <a:extLst>
              <a:ext uri="{FF2B5EF4-FFF2-40B4-BE49-F238E27FC236}">
                <a16:creationId xmlns:a16="http://schemas.microsoft.com/office/drawing/2014/main" id="{B5F29930-03BC-4FEB-82A1-AD77723A3460}"/>
              </a:ext>
            </a:extLst>
          </p:cNvPr>
          <p:cNvSpPr txBox="1"/>
          <p:nvPr/>
        </p:nvSpPr>
        <p:spPr>
          <a:xfrm>
            <a:off x="395287" y="1879884"/>
            <a:ext cx="8569198" cy="830997"/>
          </a:xfrm>
          <a:prstGeom prst="rect">
            <a:avLst/>
          </a:prstGeom>
          <a:noFill/>
          <a:ln>
            <a:solidFill>
              <a:srgbClr val="C00000"/>
            </a:solidFill>
          </a:ln>
        </p:spPr>
        <p:txBody>
          <a:bodyPr wrap="square">
            <a:spAutoFit/>
          </a:bodyPr>
          <a:lstStyle/>
          <a:p>
            <a:r>
              <a:rPr lang="zh-CN" altLang="en-US" sz="2400" b="1">
                <a:latin typeface="宋体" panose="02010600030101010101" pitchFamily="2" charset="-122"/>
                <a:ea typeface="宋体" panose="02010600030101010101" pitchFamily="2" charset="-122"/>
              </a:rPr>
              <a:t>    设序列 </a:t>
            </a:r>
            <a:r>
              <a:rPr lang="en-US" altLang="zh-CN" sz="2400" b="1">
                <a:latin typeface="宋体" panose="02010600030101010101" pitchFamily="2" charset="-122"/>
                <a:ea typeface="宋体" panose="02010600030101010101" pitchFamily="2" charset="-122"/>
              </a:rPr>
              <a:t>X={x</a:t>
            </a:r>
            <a:r>
              <a:rPr lang="en-US" altLang="zh-CN" sz="2400" b="1" baseline="-25000">
                <a:latin typeface="宋体" panose="02010600030101010101" pitchFamily="2" charset="-122"/>
                <a:ea typeface="宋体" panose="02010600030101010101" pitchFamily="2" charset="-122"/>
              </a:rPr>
              <a:t>1</a:t>
            </a:r>
            <a:r>
              <a:rPr lang="en-US" altLang="zh-CN" sz="2400" b="1">
                <a:latin typeface="宋体" panose="02010600030101010101" pitchFamily="2" charset="-122"/>
                <a:ea typeface="宋体" panose="02010600030101010101" pitchFamily="2" charset="-122"/>
              </a:rPr>
              <a:t>,x</a:t>
            </a:r>
            <a:r>
              <a:rPr lang="en-US" altLang="zh-CN" sz="2400" b="1" baseline="-25000">
                <a:latin typeface="宋体" panose="02010600030101010101" pitchFamily="2" charset="-122"/>
                <a:ea typeface="宋体" panose="02010600030101010101" pitchFamily="2" charset="-122"/>
              </a:rPr>
              <a:t>2</a:t>
            </a:r>
            <a:r>
              <a:rPr lang="en-US" altLang="zh-CN" sz="2400" b="1">
                <a:latin typeface="宋体" panose="02010600030101010101" pitchFamily="2" charset="-122"/>
                <a:ea typeface="宋体" panose="02010600030101010101" pitchFamily="2" charset="-122"/>
              </a:rPr>
              <a:t>,…,</a:t>
            </a:r>
            <a:r>
              <a:rPr lang="en-US" altLang="zh-CN" sz="2400" b="1" err="1">
                <a:latin typeface="宋体" panose="02010600030101010101" pitchFamily="2" charset="-122"/>
                <a:ea typeface="宋体" panose="02010600030101010101" pitchFamily="2" charset="-122"/>
              </a:rPr>
              <a:t>x</a:t>
            </a:r>
            <a:r>
              <a:rPr lang="en-US" altLang="zh-CN" sz="2400" b="1" baseline="-25000" err="1">
                <a:latin typeface="宋体" panose="02010600030101010101" pitchFamily="2" charset="-122"/>
                <a:ea typeface="宋体" panose="02010600030101010101" pitchFamily="2" charset="-122"/>
              </a:rPr>
              <a:t>m</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和 </a:t>
            </a:r>
            <a:r>
              <a:rPr lang="en-US" altLang="zh-CN" sz="2400" b="1">
                <a:latin typeface="宋体" panose="02010600030101010101" pitchFamily="2" charset="-122"/>
                <a:ea typeface="宋体" panose="02010600030101010101" pitchFamily="2" charset="-122"/>
              </a:rPr>
              <a:t>Y={y</a:t>
            </a:r>
            <a:r>
              <a:rPr lang="en-US" altLang="zh-CN" sz="2400" b="1" baseline="-25000">
                <a:latin typeface="宋体" panose="02010600030101010101" pitchFamily="2" charset="-122"/>
                <a:ea typeface="宋体" panose="02010600030101010101" pitchFamily="2" charset="-122"/>
              </a:rPr>
              <a:t>1</a:t>
            </a:r>
            <a:r>
              <a:rPr lang="en-US" altLang="zh-CN" sz="2400" b="1">
                <a:latin typeface="宋体" panose="02010600030101010101" pitchFamily="2" charset="-122"/>
                <a:ea typeface="宋体" panose="02010600030101010101" pitchFamily="2" charset="-122"/>
              </a:rPr>
              <a:t>,y</a:t>
            </a:r>
            <a:r>
              <a:rPr lang="en-US" altLang="zh-CN" sz="2400" b="1" baseline="-25000">
                <a:latin typeface="宋体" panose="02010600030101010101" pitchFamily="2" charset="-122"/>
                <a:ea typeface="宋体" panose="02010600030101010101" pitchFamily="2" charset="-122"/>
              </a:rPr>
              <a:t>2</a:t>
            </a:r>
            <a:r>
              <a:rPr lang="en-US" altLang="zh-CN" sz="2400" b="1">
                <a:latin typeface="宋体" panose="02010600030101010101" pitchFamily="2" charset="-122"/>
                <a:ea typeface="宋体" panose="02010600030101010101" pitchFamily="2" charset="-122"/>
              </a:rPr>
              <a:t>,…,</a:t>
            </a:r>
            <a:r>
              <a:rPr lang="en-US" altLang="zh-CN" sz="2400" b="1" err="1">
                <a:latin typeface="宋体" panose="02010600030101010101" pitchFamily="2" charset="-122"/>
                <a:ea typeface="宋体" panose="02010600030101010101" pitchFamily="2" charset="-122"/>
              </a:rPr>
              <a:t>y</a:t>
            </a:r>
            <a:r>
              <a:rPr lang="en-US" altLang="zh-CN" sz="2400" b="1" baseline="-25000" err="1">
                <a:latin typeface="宋体" panose="02010600030101010101" pitchFamily="2" charset="-122"/>
                <a:ea typeface="宋体" panose="02010600030101010101" pitchFamily="2" charset="-122"/>
              </a:rPr>
              <a:t>n</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存在最长公共子序列为</a:t>
            </a:r>
            <a:r>
              <a:rPr lang="en-US" altLang="zh-CN" sz="2400" b="1">
                <a:latin typeface="宋体" panose="02010600030101010101" pitchFamily="2" charset="-122"/>
                <a:ea typeface="宋体" panose="02010600030101010101" pitchFamily="2" charset="-122"/>
              </a:rPr>
              <a:t>Z={z</a:t>
            </a:r>
            <a:r>
              <a:rPr lang="en-US" altLang="zh-CN" sz="2400" b="1" baseline="-25000">
                <a:latin typeface="宋体" panose="02010600030101010101" pitchFamily="2" charset="-122"/>
                <a:ea typeface="宋体" panose="02010600030101010101" pitchFamily="2" charset="-122"/>
              </a:rPr>
              <a:t>1</a:t>
            </a:r>
            <a:r>
              <a:rPr lang="en-US" altLang="zh-CN" sz="2400" b="1">
                <a:latin typeface="宋体" panose="02010600030101010101" pitchFamily="2" charset="-122"/>
                <a:ea typeface="宋体" panose="02010600030101010101" pitchFamily="2" charset="-122"/>
              </a:rPr>
              <a:t>,z</a:t>
            </a:r>
            <a:r>
              <a:rPr lang="en-US" altLang="zh-CN" sz="2400" b="1" baseline="-25000">
                <a:latin typeface="宋体" panose="02010600030101010101" pitchFamily="2" charset="-122"/>
                <a:ea typeface="宋体" panose="02010600030101010101" pitchFamily="2" charset="-122"/>
              </a:rPr>
              <a:t>2</a:t>
            </a:r>
            <a:r>
              <a:rPr lang="en-US" altLang="zh-CN" sz="2400" b="1">
                <a:latin typeface="宋体" panose="02010600030101010101" pitchFamily="2" charset="-122"/>
                <a:ea typeface="宋体" panose="02010600030101010101" pitchFamily="2" charset="-122"/>
              </a:rPr>
              <a:t>,…,</a:t>
            </a:r>
            <a:r>
              <a:rPr lang="en-US" altLang="zh-CN" sz="2400" b="1" err="1">
                <a:latin typeface="宋体" panose="02010600030101010101" pitchFamily="2" charset="-122"/>
                <a:ea typeface="宋体" panose="02010600030101010101" pitchFamily="2" charset="-122"/>
              </a:rPr>
              <a:t>z</a:t>
            </a:r>
            <a:r>
              <a:rPr lang="en-US" altLang="zh-CN" sz="2400" b="1" baseline="-25000" err="1">
                <a:latin typeface="宋体" panose="02010600030101010101" pitchFamily="2" charset="-122"/>
                <a:ea typeface="宋体" panose="02010600030101010101" pitchFamily="2" charset="-122"/>
              </a:rPr>
              <a:t>k</a:t>
            </a:r>
            <a:r>
              <a:rPr lang="en-US" altLang="zh-CN" sz="2400" b="1">
                <a:latin typeface="宋体" panose="02010600030101010101" pitchFamily="2" charset="-122"/>
                <a:ea typeface="宋体" panose="02010600030101010101" pitchFamily="2" charset="-122"/>
              </a:rPr>
              <a:t>}(0&lt;=k&lt;=</a:t>
            </a:r>
            <a:r>
              <a:rPr lang="en-US" altLang="zh-CN" sz="2400" b="1">
                <a:solidFill>
                  <a:srgbClr val="C00000"/>
                </a:solidFill>
                <a:latin typeface="宋体" panose="02010600030101010101" pitchFamily="2" charset="-122"/>
                <a:ea typeface="宋体" panose="02010600030101010101" pitchFamily="2" charset="-122"/>
              </a:rPr>
              <a:t>min(</a:t>
            </a:r>
            <a:r>
              <a:rPr lang="en-US" altLang="zh-CN" sz="2400" b="1" err="1">
                <a:solidFill>
                  <a:srgbClr val="C00000"/>
                </a:solidFill>
                <a:latin typeface="宋体" panose="02010600030101010101" pitchFamily="2" charset="-122"/>
                <a:ea typeface="宋体" panose="02010600030101010101" pitchFamily="2" charset="-122"/>
              </a:rPr>
              <a:t>m,n</a:t>
            </a:r>
            <a:r>
              <a:rPr lang="en-US" altLang="zh-CN" sz="2400" b="1">
                <a:solidFill>
                  <a:srgbClr val="C00000"/>
                </a:solidFill>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42015729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770" name="Object 4"/>
              <p:cNvSpPr txBox="1"/>
              <p:nvPr/>
            </p:nvSpPr>
            <p:spPr bwMode="auto">
              <a:xfrm>
                <a:off x="808038" y="1966913"/>
                <a:ext cx="6864350" cy="2979737"/>
              </a:xfrm>
              <a:prstGeom prst="rect">
                <a:avLst/>
              </a:prstGeom>
              <a:noFill/>
              <a:ln>
                <a:noFill/>
              </a:ln>
              <a:extLst/>
            </p:spPr>
            <p:txBody>
              <a:bodyPr>
                <a:normAutofit/>
              </a:bodyPr>
              <a:lstStyle/>
              <a:p>
                <a:pPr/>
                <a14:m>
                  <m:oMathPara xmlns:m="http://schemas.openxmlformats.org/officeDocument/2006/math">
                    <m:oMathParaPr>
                      <m:jc m:val="centerGroup"/>
                    </m:oMathParaPr>
                    <m:oMath xmlns:m="http://schemas.openxmlformats.org/officeDocument/2006/math">
                      <m:r>
                        <a:rPr lang="zh-CN" altLang="en-US" sz="2400" i="1" smtClean="0">
                          <a:solidFill>
                            <a:srgbClr val="000000"/>
                          </a:solidFill>
                          <a:latin typeface="Cambria Math" panose="02040503050406030204" pitchFamily="18" charset="0"/>
                        </a:rPr>
                        <m:t>𝑍</m:t>
                      </m:r>
                      <m:r>
                        <a:rPr lang="zh-CN" altLang="en-US" sz="2400" i="1" smtClean="0">
                          <a:solidFill>
                            <a:srgbClr val="000000"/>
                          </a:solidFill>
                          <a:latin typeface="Cambria Math" panose="02040503050406030204" pitchFamily="18" charset="0"/>
                        </a:rPr>
                        <m:t>=</m:t>
                      </m:r>
                      <m:r>
                        <a:rPr lang="zh-CN" altLang="en-US" sz="2400" i="1" smtClean="0">
                          <a:solidFill>
                            <a:srgbClr val="000000"/>
                          </a:solidFill>
                          <a:latin typeface="Cambria Math" panose="02040503050406030204" pitchFamily="18" charset="0"/>
                        </a:rPr>
                        <m:t>𝐿𝐶𝑆</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𝑋</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𝑌</m:t>
                          </m:r>
                        </m:e>
                      </m:d>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𝑍</m:t>
                          </m:r>
                        </m:e>
                        <m:sub>
                          <m:r>
                            <a:rPr lang="zh-CN" altLang="en-US" sz="2400" i="1">
                              <a:solidFill>
                                <a:srgbClr val="000000"/>
                              </a:solidFill>
                              <a:latin typeface="Cambria Math" panose="02040503050406030204" pitchFamily="18" charset="0"/>
                            </a:rPr>
                            <m:t>𝑘</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𝐿𝐶𝑆</m:t>
                      </m:r>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𝑋</m:t>
                              </m:r>
                            </m:e>
                            <m:sub>
                              <m:r>
                                <a:rPr lang="zh-CN" altLang="en-US" sz="2400" i="1">
                                  <a:solidFill>
                                    <a:srgbClr val="000000"/>
                                  </a:solidFill>
                                  <a:latin typeface="Cambria Math" panose="02040503050406030204" pitchFamily="18" charset="0"/>
                                </a:rPr>
                                <m:t>𝑚</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𝑌</m:t>
                              </m:r>
                            </m:e>
                            <m:sub>
                              <m:r>
                                <a:rPr lang="zh-CN" altLang="en-US" sz="2400" i="1">
                                  <a:solidFill>
                                    <a:srgbClr val="000000"/>
                                  </a:solidFill>
                                  <a:latin typeface="Cambria Math" panose="02040503050406030204" pitchFamily="18" charset="0"/>
                                </a:rPr>
                                <m:t>𝑛</m:t>
                              </m:r>
                            </m:sub>
                          </m:sSub>
                        </m:e>
                      </m:d>
                    </m:oMath>
                    <m:oMath xmlns:m="http://schemas.openxmlformats.org/officeDocument/2006/math">
                      <m:r>
                        <a:rPr lang="zh-CN" altLang="en-US" sz="2400" i="1">
                          <a:solidFill>
                            <a:srgbClr val="000000"/>
                          </a:solidFill>
                          <a:latin typeface="Cambria Math" panose="02040503050406030204" pitchFamily="18" charset="0"/>
                        </a:rPr>
                        <m:t>=</m:t>
                      </m:r>
                      <m:d>
                        <m:dPr>
                          <m:begChr m:val="{"/>
                          <m:endChr m:val=""/>
                          <m:ctrlPr>
                            <a:rPr lang="zh-CN" altLang="en-US" sz="2400" i="1">
                              <a:solidFill>
                                <a:srgbClr val="000000"/>
                              </a:solidFill>
                              <a:latin typeface="Cambria Math" panose="02040503050406030204" pitchFamily="18" charset="0"/>
                            </a:rPr>
                          </m:ctrlPr>
                        </m:dPr>
                        <m:e>
                          <m:eqArr>
                            <m:eqArrPr>
                              <m:ctrlPr>
                                <a:rPr lang="zh-CN" altLang="en-US" sz="2400" i="1">
                                  <a:solidFill>
                                    <a:srgbClr val="000000"/>
                                  </a:solidFill>
                                  <a:latin typeface="Cambria Math" panose="02040503050406030204" pitchFamily="18" charset="0"/>
                                </a:rPr>
                              </m:ctrlPr>
                            </m:eqArrPr>
                            <m:e>
                              <m:r>
                                <a:rPr lang="en-US" altLang="zh-CN" sz="2400" b="0" i="1" smtClean="0">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𝐿𝐶𝑆</m:t>
                              </m:r>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𝑋</m:t>
                                      </m:r>
                                    </m:e>
                                    <m:sub>
                                      <m:r>
                                        <a:rPr lang="zh-CN" altLang="en-US" sz="2400" i="1">
                                          <a:solidFill>
                                            <a:srgbClr val="000000"/>
                                          </a:solidFill>
                                          <a:latin typeface="Cambria Math" panose="02040503050406030204" pitchFamily="18" charset="0"/>
                                        </a:rPr>
                                        <m:t>𝑚</m:t>
                                      </m:r>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𝑌</m:t>
                                      </m:r>
                                    </m:e>
                                    <m:sub>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−1</m:t>
                                      </m:r>
                                    </m:sub>
                                  </m:sSub>
                                </m:e>
                              </m:d>
                              <m:r>
                                <a:rPr lang="zh-CN" altLang="en-US" sz="2400" i="1">
                                  <a:solidFill>
                                    <a:srgbClr val="000000"/>
                                  </a:solidFill>
                                  <a:latin typeface="Cambria Math" panose="02040503050406030204" pitchFamily="18" charset="0"/>
                                </a:rPr>
                                <m:t>+</m:t>
                              </m:r>
                              <m:d>
                                <m:dPr>
                                  <m:begChr m:val="{"/>
                                  <m:endChr m:val="}"/>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𝑚</m:t>
                                      </m:r>
                                    </m:sub>
                                  </m:sSub>
                                </m:e>
                              </m:d>
                              <m:r>
                                <a:rPr lang="zh-CN" altLang="en-US" sz="2400" i="1">
                                  <a:solidFill>
                                    <a:srgbClr val="000000"/>
                                  </a:solidFill>
                                  <a:latin typeface="Cambria Math" panose="02040503050406030204" pitchFamily="18" charset="0"/>
                                </a:rPr>
                                <m:t>,</m:t>
                              </m:r>
                              <m:r>
                                <a:rPr lang="zh-CN" altLang="en-US" sz="2400" i="0">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𝑖𝑓</m:t>
                              </m:r>
                              <m:r>
                                <a:rPr lang="zh-CN" altLang="en-US" sz="2400" i="0">
                                  <a:solidFill>
                                    <a:srgbClr val="000000"/>
                                  </a:solidFill>
                                  <a:latin typeface="Cambria Math" panose="02040503050406030204" pitchFamily="18" charset="0"/>
                                </a:rPr>
                                <m:t> </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𝑚</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𝑦</m:t>
                                  </m:r>
                                </m:e>
                                <m:sub>
                                  <m:r>
                                    <a:rPr lang="zh-CN" altLang="en-US" sz="2400" i="1">
                                      <a:solidFill>
                                        <a:srgbClr val="000000"/>
                                      </a:solidFill>
                                      <a:latin typeface="Cambria Math" panose="02040503050406030204" pitchFamily="18" charset="0"/>
                                    </a:rPr>
                                    <m:t>𝑛</m:t>
                                  </m:r>
                                </m:sub>
                              </m:sSub>
                            </m:e>
                            <m:e>
                              <m:r>
                                <a:rPr lang="zh-CN" altLang="en-US" sz="2400" i="1">
                                  <a:solidFill>
                                    <a:srgbClr val="000000"/>
                                  </a:solidFill>
                                  <a:latin typeface="Cambria Math" panose="02040503050406030204" pitchFamily="18" charset="0"/>
                                </a:rPr>
                                <m:t>𝐿𝐶𝑆</m:t>
                              </m:r>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𝑋</m:t>
                                      </m:r>
                                    </m:e>
                                    <m:sub>
                                      <m:r>
                                        <a:rPr lang="zh-CN" altLang="en-US" sz="2400" i="1">
                                          <a:solidFill>
                                            <a:srgbClr val="000000"/>
                                          </a:solidFill>
                                          <a:latin typeface="Cambria Math" panose="02040503050406030204" pitchFamily="18" charset="0"/>
                                        </a:rPr>
                                        <m:t>𝑚</m:t>
                                      </m:r>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𝑌</m:t>
                                      </m:r>
                                    </m:e>
                                    <m:sub>
                                      <m:r>
                                        <a:rPr lang="zh-CN" altLang="en-US" sz="2400" i="1">
                                          <a:solidFill>
                                            <a:srgbClr val="000000"/>
                                          </a:solidFill>
                                          <a:latin typeface="Cambria Math" panose="02040503050406030204" pitchFamily="18" charset="0"/>
                                        </a:rPr>
                                        <m:t>𝑛</m:t>
                                      </m:r>
                                    </m:sub>
                                  </m:sSub>
                                </m:e>
                              </m:d>
                              <m:r>
                                <a:rPr lang="zh-CN" altLang="en-US" sz="2400" i="1">
                                  <a:solidFill>
                                    <a:srgbClr val="000000"/>
                                  </a:solidFill>
                                  <a:latin typeface="Cambria Math" panose="02040503050406030204" pitchFamily="18" charset="0"/>
                                </a:rPr>
                                <m:t>,</m:t>
                              </m:r>
                              <m:r>
                                <a:rPr lang="zh-CN" altLang="en-US" sz="2400" i="0">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𝑖𝑓</m:t>
                              </m:r>
                              <m:r>
                                <a:rPr lang="zh-CN" altLang="en-US" sz="2400" i="0">
                                  <a:solidFill>
                                    <a:srgbClr val="000000"/>
                                  </a:solidFill>
                                  <a:latin typeface="Cambria Math" panose="02040503050406030204" pitchFamily="18" charset="0"/>
                                </a:rPr>
                                <m:t> </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𝑚</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𝑧</m:t>
                                  </m:r>
                                </m:e>
                                <m:sub>
                                  <m:r>
                                    <a:rPr lang="zh-CN" altLang="en-US" sz="2400" i="1">
                                      <a:solidFill>
                                        <a:srgbClr val="000000"/>
                                      </a:solidFill>
                                      <a:latin typeface="Cambria Math" panose="02040503050406030204" pitchFamily="18" charset="0"/>
                                    </a:rPr>
                                    <m:t>𝑘</m:t>
                                  </m:r>
                                </m:sub>
                              </m:sSub>
                              <m:r>
                                <a:rPr lang="zh-CN" altLang="en-US" sz="2400" i="1">
                                  <a:solidFill>
                                    <a:srgbClr val="000000"/>
                                  </a:solidFill>
                                  <a:latin typeface="Cambria Math" panose="02040503050406030204" pitchFamily="18" charset="0"/>
                                </a:rPr>
                                <m:t>,</m:t>
                              </m:r>
                              <m:r>
                                <a:rPr lang="zh-CN" altLang="en-US" sz="2400" i="0">
                                  <a:solidFill>
                                    <a:srgbClr val="000000"/>
                                  </a:solidFill>
                                  <a:latin typeface="Cambria Math" panose="02040503050406030204" pitchFamily="18" charset="0"/>
                                </a:rPr>
                                <m:t> </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𝑧</m:t>
                                  </m:r>
                                </m:e>
                                <m:sub>
                                  <m:r>
                                    <a:rPr lang="zh-CN" altLang="en-US" sz="2400" i="1">
                                      <a:solidFill>
                                        <a:srgbClr val="000000"/>
                                      </a:solidFill>
                                      <a:latin typeface="Cambria Math" panose="02040503050406030204" pitchFamily="18" charset="0"/>
                                    </a:rPr>
                                    <m:t>𝑘</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𝑦</m:t>
                                  </m:r>
                                </m:e>
                                <m:sub>
                                  <m:r>
                                    <a:rPr lang="zh-CN" altLang="en-US" sz="2400" i="1">
                                      <a:solidFill>
                                        <a:srgbClr val="000000"/>
                                      </a:solidFill>
                                      <a:latin typeface="Cambria Math" panose="02040503050406030204" pitchFamily="18" charset="0"/>
                                    </a:rPr>
                                    <m:t>𝑛</m:t>
                                  </m:r>
                                </m:sub>
                              </m:sSub>
                            </m:e>
                            <m:e>
                              <m:r>
                                <a:rPr lang="zh-CN" altLang="en-US" sz="2400" i="1">
                                  <a:solidFill>
                                    <a:srgbClr val="000000"/>
                                  </a:solidFill>
                                  <a:latin typeface="Cambria Math" panose="02040503050406030204" pitchFamily="18" charset="0"/>
                                </a:rPr>
                                <m:t>𝐿𝐶𝑆</m:t>
                              </m:r>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𝑋</m:t>
                                      </m:r>
                                    </m:e>
                                    <m:sub>
                                      <m:r>
                                        <a:rPr lang="zh-CN" altLang="en-US" sz="2400" i="1">
                                          <a:solidFill>
                                            <a:srgbClr val="000000"/>
                                          </a:solidFill>
                                          <a:latin typeface="Cambria Math" panose="02040503050406030204" pitchFamily="18" charset="0"/>
                                        </a:rPr>
                                        <m:t>𝑚</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𝑌</m:t>
                                      </m:r>
                                    </m:e>
                                    <m:sub>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−1</m:t>
                                      </m:r>
                                    </m:sub>
                                  </m:sSub>
                                </m:e>
                              </m:d>
                              <m:r>
                                <a:rPr lang="zh-CN" altLang="en-US" sz="2400" i="1">
                                  <a:solidFill>
                                    <a:srgbClr val="000000"/>
                                  </a:solidFill>
                                  <a:latin typeface="Cambria Math" panose="02040503050406030204" pitchFamily="18" charset="0"/>
                                </a:rPr>
                                <m:t>,</m:t>
                              </m:r>
                              <m:r>
                                <a:rPr lang="zh-CN" altLang="en-US" sz="2400" i="0">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𝑖𝑓</m:t>
                              </m:r>
                              <m:r>
                                <a:rPr lang="zh-CN" altLang="en-US" sz="2400" i="0">
                                  <a:solidFill>
                                    <a:srgbClr val="000000"/>
                                  </a:solidFill>
                                  <a:latin typeface="Cambria Math" panose="02040503050406030204" pitchFamily="18" charset="0"/>
                                </a:rPr>
                                <m:t> </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𝑦</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𝑧</m:t>
                                  </m:r>
                                </m:e>
                                <m:sub>
                                  <m:r>
                                    <a:rPr lang="zh-CN" altLang="en-US" sz="2400" i="1">
                                      <a:solidFill>
                                        <a:srgbClr val="000000"/>
                                      </a:solidFill>
                                      <a:latin typeface="Cambria Math" panose="02040503050406030204" pitchFamily="18" charset="0"/>
                                    </a:rPr>
                                    <m:t>𝑘</m:t>
                                  </m:r>
                                </m:sub>
                              </m:sSub>
                              <m:r>
                                <a:rPr lang="zh-CN" altLang="en-US" sz="2400" i="1">
                                  <a:solidFill>
                                    <a:srgbClr val="000000"/>
                                  </a:solidFill>
                                  <a:latin typeface="Cambria Math" panose="02040503050406030204" pitchFamily="18" charset="0"/>
                                </a:rPr>
                                <m:t>,</m:t>
                              </m:r>
                              <m:r>
                                <a:rPr lang="zh-CN" altLang="en-US" sz="2400" i="0">
                                  <a:solidFill>
                                    <a:srgbClr val="000000"/>
                                  </a:solidFill>
                                  <a:latin typeface="Cambria Math" panose="02040503050406030204" pitchFamily="18" charset="0"/>
                                </a:rPr>
                                <m:t> </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𝑧</m:t>
                                  </m:r>
                                </m:e>
                                <m:sub>
                                  <m:r>
                                    <a:rPr lang="zh-CN" altLang="en-US" sz="2400" i="1">
                                      <a:solidFill>
                                        <a:srgbClr val="000000"/>
                                      </a:solidFill>
                                      <a:latin typeface="Cambria Math" panose="02040503050406030204" pitchFamily="18" charset="0"/>
                                    </a:rPr>
                                    <m:t>𝑘</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𝑚</m:t>
                                  </m:r>
                                </m:sub>
                              </m:sSub>
                            </m:e>
                          </m:eqArr>
                        </m:e>
                      </m:d>
                    </m:oMath>
                  </m:oMathPara>
                </a14:m>
                <a:br>
                  <a:rPr lang="zh-CN" altLang="en-US" sz="2400" dirty="0">
                    <a:solidFill>
                      <a:srgbClr val="000000"/>
                    </a:solidFill>
                  </a:rPr>
                </a:br>
                <a:endParaRPr lang="zh-CN" altLang="en-US" sz="2400" dirty="0"/>
              </a:p>
            </p:txBody>
          </p:sp>
        </mc:Choice>
        <mc:Fallback xmlns="">
          <p:sp>
            <p:nvSpPr>
              <p:cNvPr id="32770" name="Object 4"/>
              <p:cNvSpPr txBox="1">
                <a:spLocks noRot="1" noChangeAspect="1" noMove="1" noResize="1" noEditPoints="1" noAdjustHandles="1" noChangeArrowheads="1" noChangeShapeType="1" noTextEdit="1"/>
              </p:cNvSpPr>
              <p:nvPr/>
            </p:nvSpPr>
            <p:spPr bwMode="auto">
              <a:xfrm>
                <a:off x="808038" y="1966913"/>
                <a:ext cx="6864350" cy="2979737"/>
              </a:xfrm>
              <a:prstGeom prst="rect">
                <a:avLst/>
              </a:prstGeom>
              <a:blipFill>
                <a:blip r:embed="rId3"/>
                <a:stretch>
                  <a:fillRect/>
                </a:stretch>
              </a:blipFill>
              <a:ln>
                <a:noFill/>
              </a:ln>
              <a:extLst/>
            </p:spPr>
            <p:txBody>
              <a:bodyPr/>
              <a:lstStyle/>
              <a:p>
                <a:r>
                  <a:rPr lang="zh-CN" altLang="en-US">
                    <a:noFill/>
                  </a:rPr>
                  <a:t> </a:t>
                </a:r>
              </a:p>
            </p:txBody>
          </p:sp>
        </mc:Fallback>
      </mc:AlternateContent>
      <p:sp>
        <p:nvSpPr>
          <p:cNvPr id="5" name="Rectangle 7"/>
          <p:cNvSpPr>
            <a:spLocks noChangeArrowheads="1"/>
          </p:cNvSpPr>
          <p:nvPr/>
        </p:nvSpPr>
        <p:spPr bwMode="auto">
          <a:xfrm>
            <a:off x="661194" y="3960678"/>
            <a:ext cx="8113712" cy="1200150"/>
          </a:xfrm>
          <a:prstGeom prst="rect">
            <a:avLst/>
          </a:prstGeom>
          <a:solidFill>
            <a:srgbClr val="FFCC00"/>
          </a:solidFill>
          <a:ln>
            <a:noFill/>
          </a:ln>
          <a:effectLst/>
        </p:spPr>
        <p:txBody>
          <a:bodyPr anchor="ctr">
            <a:spAutoFit/>
          </a:bodyPr>
          <a:lstStyle>
            <a:lvl1pPr>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4"/>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kumimoji="1" lang="zh-CN" altLang="en-US" dirty="0"/>
              <a:t>由此可见，两个序列的最长公共子序列包含了这两个序列的前缀的最长公共子序列。因此，最长公共子序列问题具有</a:t>
            </a:r>
            <a:r>
              <a:rPr kumimoji="1" lang="zh-CN" altLang="en-US" dirty="0">
                <a:solidFill>
                  <a:srgbClr val="FF0000"/>
                </a:solidFill>
              </a:rPr>
              <a:t>最优子结构性质</a:t>
            </a:r>
            <a:r>
              <a:rPr kumimoji="1" lang="zh-CN" altLang="en-US" dirty="0"/>
              <a:t>。 </a:t>
            </a:r>
          </a:p>
        </p:txBody>
      </p:sp>
      <p:sp>
        <p:nvSpPr>
          <p:cNvPr id="32772" name="标题 1"/>
          <p:cNvSpPr>
            <a:spLocks noGrp="1" noChangeArrowheads="1"/>
          </p:cNvSpPr>
          <p:nvPr>
            <p:ph type="title"/>
          </p:nvPr>
        </p:nvSpPr>
        <p:spPr/>
        <p:txBody>
          <a:bodyPr/>
          <a:lstStyle/>
          <a:p>
            <a:r>
              <a:rPr lang="en-US" altLang="zh-CN"/>
              <a:t>5.3  </a:t>
            </a:r>
            <a:r>
              <a:rPr lang="zh-CN" altLang="en-US"/>
              <a:t>最长公共子序列</a:t>
            </a:r>
          </a:p>
        </p:txBody>
      </p:sp>
      <p:sp>
        <p:nvSpPr>
          <p:cNvPr id="32773" name="矩形 3"/>
          <p:cNvSpPr>
            <a:spLocks noChangeArrowheads="1"/>
          </p:cNvSpPr>
          <p:nvPr/>
        </p:nvSpPr>
        <p:spPr bwMode="auto">
          <a:xfrm>
            <a:off x="639763" y="1336675"/>
            <a:ext cx="76930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4"/>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9pPr>
          </a:lstStyle>
          <a:p>
            <a:pPr eaLnBrk="1" hangingPunct="1">
              <a:lnSpc>
                <a:spcPct val="120000"/>
              </a:lnSpc>
              <a:spcBef>
                <a:spcPct val="0"/>
              </a:spcBef>
              <a:buClrTx/>
              <a:buFontTx/>
              <a:buNone/>
            </a:pPr>
            <a:r>
              <a:rPr lang="zh-CN" altLang="en-US">
                <a:solidFill>
                  <a:srgbClr val="000000"/>
                </a:solidFill>
              </a:rPr>
              <a:t>二、最长公共子序列的结构特性</a:t>
            </a:r>
            <a:endParaRPr lang="en-US" altLang="zh-CN">
              <a:solidFill>
                <a:srgbClr val="000000"/>
              </a:solidFill>
            </a:endParaRPr>
          </a:p>
        </p:txBody>
      </p:sp>
    </p:spTree>
    <p:extLst>
      <p:ext uri="{BB962C8B-B14F-4D97-AF65-F5344CB8AC3E}">
        <p14:creationId xmlns:p14="http://schemas.microsoft.com/office/powerpoint/2010/main" val="217627833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617538" y="1901825"/>
            <a:ext cx="8027987" cy="2751522"/>
          </a:xfrm>
          <a:prstGeom prst="rect">
            <a:avLst/>
          </a:prstGeom>
          <a:solidFill>
            <a:srgbClr val="FFCC00"/>
          </a:solidFill>
          <a:ln>
            <a:noFill/>
          </a:ln>
          <a:effectLst/>
        </p:spPr>
        <p:txBody>
          <a:bodyPr>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eaLnBrk="1" hangingPunct="1">
              <a:lnSpc>
                <a:spcPct val="120000"/>
              </a:lnSpc>
              <a:spcBef>
                <a:spcPct val="0"/>
              </a:spcBef>
              <a:buClrTx/>
              <a:buFont typeface="Arial" panose="020B0604020202020204" pitchFamily="34" charset="0"/>
              <a:buNone/>
            </a:pPr>
            <a:r>
              <a:rPr lang="zh-CN" altLang="en-US"/>
              <a:t>根据</a:t>
            </a:r>
            <a:r>
              <a:rPr lang="en-US" altLang="zh-CN"/>
              <a:t>LCS</a:t>
            </a:r>
            <a:r>
              <a:rPr lang="zh-CN" altLang="en-US"/>
              <a:t>问题的最优子结构性质建立子问题最优值的递归关系。用</a:t>
            </a:r>
            <a:r>
              <a:rPr lang="en-US" altLang="zh-CN"/>
              <a:t>c[</a:t>
            </a:r>
            <a:r>
              <a:rPr lang="en-US" altLang="zh-CN" err="1"/>
              <a:t>i</a:t>
            </a:r>
            <a:r>
              <a:rPr lang="en-US" altLang="zh-CN"/>
              <a:t>][j]</a:t>
            </a:r>
            <a:r>
              <a:rPr lang="zh-CN" altLang="en-US"/>
              <a:t>记录序列的前缀</a:t>
            </a:r>
            <a:r>
              <a:rPr lang="en-US" altLang="zh-CN"/>
              <a:t>X</a:t>
            </a:r>
            <a:r>
              <a:rPr lang="en-US" altLang="zh-CN" baseline="-25000"/>
              <a:t>i</a:t>
            </a:r>
            <a:r>
              <a:rPr lang="zh-CN" altLang="en-US"/>
              <a:t>，</a:t>
            </a:r>
            <a:r>
              <a:rPr lang="en-US" altLang="zh-CN" err="1"/>
              <a:t>Y</a:t>
            </a:r>
            <a:r>
              <a:rPr lang="en-US" altLang="zh-CN" baseline="-25000" err="1"/>
              <a:t>j</a:t>
            </a:r>
            <a:r>
              <a:rPr lang="zh-CN" altLang="en-US"/>
              <a:t>的最长公共子序列的长度。其中， </a:t>
            </a:r>
            <a:r>
              <a:rPr lang="en-US" altLang="zh-CN"/>
              <a:t>X</a:t>
            </a:r>
            <a:r>
              <a:rPr lang="en-US" altLang="zh-CN" baseline="-25000"/>
              <a:t>i</a:t>
            </a:r>
            <a:r>
              <a:rPr lang="en-US" altLang="zh-CN"/>
              <a:t>={x</a:t>
            </a:r>
            <a:r>
              <a:rPr lang="en-US" altLang="zh-CN" baseline="-25000"/>
              <a:t>1</a:t>
            </a:r>
            <a:r>
              <a:rPr lang="en-US" altLang="zh-CN"/>
              <a:t>,x</a:t>
            </a:r>
            <a:r>
              <a:rPr lang="en-US" altLang="zh-CN" baseline="-25000"/>
              <a:t>2</a:t>
            </a:r>
            <a:r>
              <a:rPr lang="en-US" altLang="zh-CN"/>
              <a:t>,…,x</a:t>
            </a:r>
            <a:r>
              <a:rPr lang="en-US" altLang="zh-CN" baseline="-25000"/>
              <a:t>i</a:t>
            </a:r>
            <a:r>
              <a:rPr lang="en-US" altLang="zh-CN"/>
              <a:t>}</a:t>
            </a:r>
            <a:r>
              <a:rPr lang="zh-CN" altLang="en-US"/>
              <a:t>；</a:t>
            </a:r>
            <a:r>
              <a:rPr lang="en-US" altLang="zh-CN" err="1"/>
              <a:t>Y</a:t>
            </a:r>
            <a:r>
              <a:rPr lang="en-US" altLang="zh-CN" baseline="-25000" err="1"/>
              <a:t>j</a:t>
            </a:r>
            <a:r>
              <a:rPr lang="en-US" altLang="zh-CN"/>
              <a:t>={y</a:t>
            </a:r>
            <a:r>
              <a:rPr lang="en-US" altLang="zh-CN" baseline="-25000"/>
              <a:t>1</a:t>
            </a:r>
            <a:r>
              <a:rPr lang="en-US" altLang="zh-CN"/>
              <a:t>,y</a:t>
            </a:r>
            <a:r>
              <a:rPr lang="en-US" altLang="zh-CN" baseline="-25000"/>
              <a:t>2</a:t>
            </a:r>
            <a:r>
              <a:rPr lang="en-US" altLang="zh-CN"/>
              <a:t>,…,</a:t>
            </a:r>
            <a:r>
              <a:rPr lang="en-US" altLang="zh-CN" err="1"/>
              <a:t>y</a:t>
            </a:r>
            <a:r>
              <a:rPr lang="en-US" altLang="zh-CN" baseline="-25000" err="1"/>
              <a:t>j</a:t>
            </a:r>
            <a:r>
              <a:rPr lang="en-US" altLang="zh-CN"/>
              <a:t>}</a:t>
            </a:r>
            <a:r>
              <a:rPr lang="zh-CN" altLang="en-US"/>
              <a:t>。</a:t>
            </a:r>
          </a:p>
          <a:p>
            <a:pPr eaLnBrk="1" hangingPunct="1">
              <a:lnSpc>
                <a:spcPct val="120000"/>
              </a:lnSpc>
              <a:spcBef>
                <a:spcPct val="0"/>
              </a:spcBef>
              <a:buClrTx/>
              <a:buFont typeface="Wingdings" panose="05000000000000000000" pitchFamily="2" charset="2"/>
              <a:buChar char="Ø"/>
            </a:pPr>
            <a:r>
              <a:rPr lang="zh-CN" altLang="en-US"/>
              <a:t>当</a:t>
            </a:r>
            <a:r>
              <a:rPr lang="en-US" altLang="zh-CN" err="1"/>
              <a:t>i</a:t>
            </a:r>
            <a:r>
              <a:rPr lang="en-US" altLang="zh-CN"/>
              <a:t>=0</a:t>
            </a:r>
            <a:r>
              <a:rPr lang="zh-CN" altLang="en-US"/>
              <a:t>或</a:t>
            </a:r>
            <a:r>
              <a:rPr lang="en-US" altLang="zh-CN"/>
              <a:t>j=0</a:t>
            </a:r>
            <a:r>
              <a:rPr lang="zh-CN" altLang="en-US"/>
              <a:t>时，</a:t>
            </a:r>
            <a:r>
              <a:rPr lang="zh-CN" altLang="en-US">
                <a:solidFill>
                  <a:srgbClr val="FF0000"/>
                </a:solidFill>
              </a:rPr>
              <a:t>空串</a:t>
            </a:r>
            <a:r>
              <a:rPr lang="zh-CN" altLang="en-US"/>
              <a:t>是</a:t>
            </a:r>
            <a:r>
              <a:rPr lang="en-US" altLang="zh-CN"/>
              <a:t>X</a:t>
            </a:r>
            <a:r>
              <a:rPr lang="en-US" altLang="zh-CN" baseline="-25000"/>
              <a:t>i</a:t>
            </a:r>
            <a:r>
              <a:rPr lang="zh-CN" altLang="en-US"/>
              <a:t>和</a:t>
            </a:r>
            <a:r>
              <a:rPr lang="en-US" altLang="zh-CN" err="1"/>
              <a:t>Y</a:t>
            </a:r>
            <a:r>
              <a:rPr lang="en-US" altLang="zh-CN" baseline="-25000" err="1"/>
              <a:t>j</a:t>
            </a:r>
            <a:r>
              <a:rPr lang="zh-CN" altLang="en-US"/>
              <a:t>的最长公共子序列。故此时</a:t>
            </a:r>
            <a:r>
              <a:rPr lang="en-US" altLang="zh-CN"/>
              <a:t>c[</a:t>
            </a:r>
            <a:r>
              <a:rPr lang="en-US" altLang="zh-CN" err="1"/>
              <a:t>i</a:t>
            </a:r>
            <a:r>
              <a:rPr lang="en-US" altLang="zh-CN"/>
              <a:t>][j]=0</a:t>
            </a:r>
            <a:r>
              <a:rPr lang="zh-CN" altLang="en-US"/>
              <a:t>。</a:t>
            </a:r>
          </a:p>
          <a:p>
            <a:pPr eaLnBrk="1" hangingPunct="1">
              <a:lnSpc>
                <a:spcPct val="120000"/>
              </a:lnSpc>
              <a:spcBef>
                <a:spcPct val="0"/>
              </a:spcBef>
              <a:buClrTx/>
              <a:buFont typeface="Wingdings" panose="05000000000000000000" pitchFamily="2" charset="2"/>
              <a:buChar char="Ø"/>
            </a:pPr>
            <a:r>
              <a:rPr lang="zh-CN" altLang="en-US"/>
              <a:t>其他情况下，由最优子结构性质可建立递归关系：</a:t>
            </a:r>
          </a:p>
        </p:txBody>
      </p:sp>
      <mc:AlternateContent xmlns:mc="http://schemas.openxmlformats.org/markup-compatibility/2006" xmlns:a14="http://schemas.microsoft.com/office/drawing/2010/main">
        <mc:Choice Requires="a14">
          <p:sp>
            <p:nvSpPr>
              <p:cNvPr id="33795" name="Object 5"/>
              <p:cNvSpPr txBox="1"/>
              <p:nvPr/>
            </p:nvSpPr>
            <p:spPr bwMode="auto">
              <a:xfrm>
                <a:off x="617538" y="4652963"/>
                <a:ext cx="8027987" cy="1736725"/>
              </a:xfrm>
              <a:prstGeom prst="rect">
                <a:avLst/>
              </a:prstGeom>
              <a:noFill/>
              <a:ln>
                <a:noFill/>
              </a:ln>
              <a:extLst/>
            </p:spPr>
            <p:txBody>
              <a:bodyPr>
                <a:norm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0</m:t>
                                </m:r>
                              </m:e>
                            </m:mr>
                            <m:mr>
                              <m:e>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−1]+1</m:t>
                                </m:r>
                              </m:e>
                            </m:mr>
                            <m:mr>
                              <m:e>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max</m:t>
                                    </m:r>
                                  </m:fName>
                                  <m:e>
                                    <m:r>
                                      <a:rPr lang="zh-CN" altLang="en-US" i="1">
                                        <a:solidFill>
                                          <a:srgbClr val="000000"/>
                                        </a:solidFill>
                                        <a:latin typeface="Cambria Math" panose="02040503050406030204" pitchFamily="18" charset="0"/>
                                      </a:rPr>
                                      <m:t>{</m:t>
                                    </m:r>
                                  </m:e>
                                </m:func>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m:t>
                                </m:r>
                              </m:e>
                            </m:mr>
                          </m:m>
                          <m:m>
                            <m:mPr>
                              <m:plcHide m:val="on"/>
                              <m:mcs>
                                <m:mc>
                                  <m:mcPr>
                                    <m:count m:val="1"/>
                                    <m:mcJc m:val="center"/>
                                  </m:mcPr>
                                </m:mc>
                              </m:mcs>
                              <m:ctrlPr>
                                <a:rPr lang="zh-CN" altLang="en-US" i="1">
                                  <a:solidFill>
                                    <a:srgbClr val="000000"/>
                                  </a:solidFill>
                                  <a:latin typeface="Cambria Math" panose="02040503050406030204" pitchFamily="18" charset="0"/>
                                </a:rPr>
                              </m:ctrlPr>
                            </m:mPr>
                            <m:mr>
                              <m:e/>
                            </m:mr>
                            <m:mr>
                              <m:e/>
                            </m:mr>
                            <m:mr>
                              <m:e/>
                            </m:mr>
                          </m:m>
                          <m:m>
                            <m:mPr>
                              <m:plcHide m:val="on"/>
                              <m:mcs>
                                <m:mc>
                                  <m:mcPr>
                                    <m:count m:val="1"/>
                                    <m:mcJc m:val="center"/>
                                  </m:mcPr>
                                </m:mc>
                              </m:mcs>
                              <m:ctrlPr>
                                <a:rPr lang="zh-CN" altLang="en-US" i="1">
                                  <a:solidFill>
                                    <a:srgbClr val="000000"/>
                                  </a:solidFill>
                                  <a:latin typeface="Cambria Math" panose="02040503050406030204" pitchFamily="18" charset="0"/>
                                </a:rPr>
                              </m:ctrlPr>
                            </m:mPr>
                            <m:mr>
                              <m:e/>
                            </m:mr>
                            <m:mr>
                              <m:e/>
                            </m:mr>
                            <m:mr>
                              <m:e/>
                            </m:mr>
                          </m:m>
                          <m:m>
                            <m:mPr>
                              <m:plcHide m:val="on"/>
                              <m:mcs>
                                <m:mc>
                                  <m:mcPr>
                                    <m:count m:val="1"/>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=0</m:t>
                                </m:r>
                              </m:e>
                            </m:mr>
                            <m:mr>
                              <m:e>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&gt;0</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a:rPr lang="zh-CN" altLang="en-US" i="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fName>
                                  <m:e>
                                    <m:r>
                                      <a:rPr lang="zh-CN" altLang="en-US" i="1">
                                        <a:solidFill>
                                          <a:srgbClr val="000000"/>
                                        </a:solidFill>
                                        <a:latin typeface="Cambria Math" panose="02040503050406030204" pitchFamily="18"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𝑗</m:t>
                                    </m:r>
                                  </m:sub>
                                </m:sSub>
                              </m:e>
                            </m:mr>
                            <m:mr>
                              <m:e>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&gt;0</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a:rPr lang="zh-CN" altLang="en-US" i="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fName>
                                  <m:e>
                                    <m:r>
                                      <a:rPr lang="zh-CN" altLang="en-US" i="1">
                                        <a:solidFill>
                                          <a:srgbClr val="000000"/>
                                        </a:solidFill>
                                        <a:latin typeface="Cambria Math" panose="02040503050406030204" pitchFamily="18"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𝑗</m:t>
                                    </m:r>
                                  </m:sub>
                                </m:sSub>
                              </m:e>
                            </m:mr>
                          </m:m>
                        </m:e>
                      </m:d>
                    </m:oMath>
                  </m:oMathPara>
                </a14:m>
                <a:endParaRPr lang="zh-CN" altLang="en-US"/>
              </a:p>
            </p:txBody>
          </p:sp>
        </mc:Choice>
        <mc:Fallback xmlns="">
          <p:sp>
            <p:nvSpPr>
              <p:cNvPr id="33795" name="Object 5"/>
              <p:cNvSpPr txBox="1">
                <a:spLocks noRot="1" noChangeAspect="1" noMove="1" noResize="1" noEditPoints="1" noAdjustHandles="1" noChangeArrowheads="1" noChangeShapeType="1" noTextEdit="1"/>
              </p:cNvSpPr>
              <p:nvPr/>
            </p:nvSpPr>
            <p:spPr bwMode="auto">
              <a:xfrm>
                <a:off x="617538" y="4652963"/>
                <a:ext cx="8027987" cy="1736725"/>
              </a:xfrm>
              <a:prstGeom prst="rect">
                <a:avLst/>
              </a:prstGeom>
              <a:blipFill>
                <a:blip r:embed="rId4"/>
                <a:stretch>
                  <a:fillRect/>
                </a:stretch>
              </a:blipFill>
              <a:ln>
                <a:noFill/>
              </a:ln>
              <a:extLst/>
            </p:spPr>
            <p:txBody>
              <a:bodyPr/>
              <a:lstStyle/>
              <a:p>
                <a:r>
                  <a:rPr lang="zh-CN" altLang="en-US">
                    <a:noFill/>
                  </a:rPr>
                  <a:t> </a:t>
                </a:r>
              </a:p>
            </p:txBody>
          </p:sp>
        </mc:Fallback>
      </mc:AlternateContent>
      <p:sp>
        <p:nvSpPr>
          <p:cNvPr id="33796" name="矩形 1"/>
          <p:cNvSpPr>
            <a:spLocks noChangeArrowheads="1"/>
          </p:cNvSpPr>
          <p:nvPr/>
        </p:nvSpPr>
        <p:spPr bwMode="auto">
          <a:xfrm>
            <a:off x="611188" y="1341438"/>
            <a:ext cx="3278187"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eaLnBrk="1" hangingPunct="1">
              <a:lnSpc>
                <a:spcPct val="120000"/>
              </a:lnSpc>
              <a:spcBef>
                <a:spcPct val="0"/>
              </a:spcBef>
              <a:buClrTx/>
              <a:buFont typeface="Arial" panose="020B0604020202020204" pitchFamily="34" charset="0"/>
              <a:buNone/>
            </a:pPr>
            <a:r>
              <a:rPr lang="zh-CN" altLang="en-US"/>
              <a:t>三、子问题的递归结构</a:t>
            </a:r>
          </a:p>
        </p:txBody>
      </p:sp>
      <p:sp>
        <p:nvSpPr>
          <p:cNvPr id="33797" name="标题 1"/>
          <p:cNvSpPr>
            <a:spLocks noGrp="1" noChangeArrowheads="1"/>
          </p:cNvSpPr>
          <p:nvPr>
            <p:ph type="title"/>
          </p:nvPr>
        </p:nvSpPr>
        <p:spPr/>
        <p:txBody>
          <a:bodyPr/>
          <a:lstStyle/>
          <a:p>
            <a:r>
              <a:rPr lang="en-US" altLang="zh-CN"/>
              <a:t>5.3  </a:t>
            </a:r>
            <a:r>
              <a:rPr lang="zh-CN" altLang="en-US"/>
              <a:t>最长公共子序列</a:t>
            </a:r>
          </a:p>
        </p:txBody>
      </p:sp>
    </p:spTree>
    <p:extLst>
      <p:ext uri="{BB962C8B-B14F-4D97-AF65-F5344CB8AC3E}">
        <p14:creationId xmlns:p14="http://schemas.microsoft.com/office/powerpoint/2010/main" val="222916908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xEl>
                                              <p:pRg st="1" end="1"/>
                                            </p:txEl>
                                          </p:spTgt>
                                        </p:tgtEl>
                                        <p:attrNameLst>
                                          <p:attrName>style.visibility</p:attrName>
                                        </p:attrNameLst>
                                      </p:cBhvr>
                                      <p:to>
                                        <p:strVal val="visible"/>
                                      </p:to>
                                    </p:set>
                                    <p:anim calcmode="lin" valueType="num">
                                      <p:cBhvr additive="base">
                                        <p:cTn id="7" dur="500" fill="hold"/>
                                        <p:tgtEl>
                                          <p:spTgt spid="819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4">
                                            <p:txEl>
                                              <p:pRg st="2" end="2"/>
                                            </p:txEl>
                                          </p:spTgt>
                                        </p:tgtEl>
                                        <p:attrNameLst>
                                          <p:attrName>style.visibility</p:attrName>
                                        </p:attrNameLst>
                                      </p:cBhvr>
                                      <p:to>
                                        <p:strVal val="visible"/>
                                      </p:to>
                                    </p:set>
                                    <p:anim calcmode="lin" valueType="num">
                                      <p:cBhvr additive="base">
                                        <p:cTn id="13" dur="500" fill="hold"/>
                                        <p:tgtEl>
                                          <p:spTgt spid="819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650" y="1465930"/>
            <a:ext cx="7740352" cy="3691262"/>
          </a:xfrm>
          <a:prstGeom prst="rect">
            <a:avLst/>
          </a:prstGeom>
        </p:spPr>
      </p:pic>
      <p:sp>
        <p:nvSpPr>
          <p:cNvPr id="9" name="文本框 8"/>
          <p:cNvSpPr txBox="1"/>
          <p:nvPr/>
        </p:nvSpPr>
        <p:spPr>
          <a:xfrm>
            <a:off x="1907704" y="2330026"/>
            <a:ext cx="720080" cy="338554"/>
          </a:xfrm>
          <a:prstGeom prst="rect">
            <a:avLst/>
          </a:prstGeom>
          <a:solidFill>
            <a:srgbClr val="FFC000"/>
          </a:solidFill>
        </p:spPr>
        <p:txBody>
          <a:bodyPr wrap="square" rtlCol="0">
            <a:spAutoFit/>
          </a:bodyPr>
          <a:lstStyle/>
          <a:p>
            <a:r>
              <a:rPr kumimoji="1" lang="en-US" altLang="zh-CN"/>
              <a:t>c[</a:t>
            </a:r>
            <a:r>
              <a:rPr kumimoji="1" lang="en-US" altLang="zh-CN" err="1"/>
              <a:t>i</a:t>
            </a:r>
            <a:r>
              <a:rPr kumimoji="1" lang="en-US" altLang="zh-CN"/>
              <a:t>][j]</a:t>
            </a:r>
            <a:endParaRPr kumimoji="1" lang="zh-CN" altLang="en-US"/>
          </a:p>
        </p:txBody>
      </p:sp>
      <p:sp>
        <p:nvSpPr>
          <p:cNvPr id="10" name="文本框 9"/>
          <p:cNvSpPr txBox="1"/>
          <p:nvPr/>
        </p:nvSpPr>
        <p:spPr>
          <a:xfrm>
            <a:off x="971600" y="5334307"/>
            <a:ext cx="7272808" cy="830997"/>
          </a:xfrm>
          <a:prstGeom prst="rect">
            <a:avLst/>
          </a:prstGeom>
          <a:noFill/>
        </p:spPr>
        <p:txBody>
          <a:bodyPr wrap="square" rtlCol="0">
            <a:spAutoFit/>
          </a:bodyPr>
          <a:lstStyle/>
          <a:p>
            <a:r>
              <a:rPr kumimoji="1"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问：</a:t>
            </a:r>
            <a:r>
              <a:rPr kumimoji="1"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c[5][8]=3</a:t>
            </a:r>
            <a:r>
              <a:rPr kumimoji="1"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代表什么含义？</a:t>
            </a:r>
          </a:p>
          <a:p>
            <a:r>
              <a:rPr kumimoji="1" lang="zh-CN" altLang="en-US" sz="2400" b="1">
                <a:latin typeface="宋体" panose="02010600030101010101" pitchFamily="2" charset="-122"/>
                <a:ea typeface="宋体" panose="02010600030101010101" pitchFamily="2" charset="-122"/>
                <a:cs typeface="宋体" panose="02010600030101010101" pitchFamily="2" charset="-122"/>
              </a:rPr>
              <a:t>答：表示</a:t>
            </a:r>
            <a:r>
              <a:rPr kumimoji="1" lang="en-US" altLang="zh-CN" sz="2400" b="1">
                <a:latin typeface="宋体" panose="02010600030101010101" pitchFamily="2" charset="-122"/>
                <a:ea typeface="宋体" panose="02010600030101010101" pitchFamily="2" charset="-122"/>
                <a:cs typeface="宋体" panose="02010600030101010101" pitchFamily="2" charset="-122"/>
              </a:rPr>
              <a:t>X</a:t>
            </a:r>
            <a:r>
              <a:rPr kumimoji="1" lang="en-US" altLang="zh-CN" sz="2400" b="1" baseline="-25000">
                <a:latin typeface="宋体" panose="02010600030101010101" pitchFamily="2" charset="-122"/>
                <a:ea typeface="宋体" panose="02010600030101010101" pitchFamily="2" charset="-122"/>
                <a:cs typeface="宋体" panose="02010600030101010101" pitchFamily="2" charset="-122"/>
              </a:rPr>
              <a:t>5</a:t>
            </a:r>
            <a:r>
              <a:rPr kumimoji="1" lang="zh-CN" altLang="en-US" sz="2400" b="1">
                <a:latin typeface="宋体" panose="02010600030101010101" pitchFamily="2" charset="-122"/>
                <a:ea typeface="宋体" panose="02010600030101010101" pitchFamily="2" charset="-122"/>
                <a:cs typeface="宋体" panose="02010600030101010101" pitchFamily="2" charset="-122"/>
              </a:rPr>
              <a:t> 与 </a:t>
            </a:r>
            <a:r>
              <a:rPr kumimoji="1" lang="en-US" altLang="zh-CN" sz="2400" b="1">
                <a:latin typeface="宋体" panose="02010600030101010101" pitchFamily="2" charset="-122"/>
                <a:ea typeface="宋体" panose="02010600030101010101" pitchFamily="2" charset="-122"/>
                <a:cs typeface="宋体" panose="02010600030101010101" pitchFamily="2" charset="-122"/>
              </a:rPr>
              <a:t>Y</a:t>
            </a:r>
            <a:r>
              <a:rPr kumimoji="1" lang="en-US" altLang="zh-CN" sz="2400" b="1" baseline="-25000">
                <a:latin typeface="宋体" panose="02010600030101010101" pitchFamily="2" charset="-122"/>
                <a:ea typeface="宋体" panose="02010600030101010101" pitchFamily="2" charset="-122"/>
                <a:cs typeface="宋体" panose="02010600030101010101" pitchFamily="2" charset="-122"/>
              </a:rPr>
              <a:t>8</a:t>
            </a:r>
            <a:r>
              <a:rPr kumimoji="1" lang="zh-CN" altLang="en-US" sz="2400" b="1">
                <a:latin typeface="宋体" panose="02010600030101010101" pitchFamily="2" charset="-122"/>
                <a:ea typeface="宋体" panose="02010600030101010101" pitchFamily="2" charset="-122"/>
                <a:cs typeface="宋体" panose="02010600030101010101" pitchFamily="2" charset="-122"/>
              </a:rPr>
              <a:t> 的</a:t>
            </a:r>
            <a:r>
              <a:rPr kumimoji="1" lang="en-US" altLang="zh-CN" sz="2400" b="1">
                <a:latin typeface="宋体" panose="02010600030101010101" pitchFamily="2" charset="-122"/>
                <a:ea typeface="宋体" panose="02010600030101010101" pitchFamily="2" charset="-122"/>
                <a:cs typeface="宋体" panose="02010600030101010101" pitchFamily="2" charset="-122"/>
              </a:rPr>
              <a:t>LCS</a:t>
            </a:r>
            <a:r>
              <a:rPr kumimoji="1" lang="zh-CN" altLang="en-US" sz="2400" b="1">
                <a:latin typeface="宋体" panose="02010600030101010101" pitchFamily="2" charset="-122"/>
                <a:ea typeface="宋体" panose="02010600030101010101" pitchFamily="2" charset="-122"/>
                <a:cs typeface="宋体" panose="02010600030101010101" pitchFamily="2" charset="-122"/>
              </a:rPr>
              <a:t>长度为</a:t>
            </a:r>
            <a:r>
              <a:rPr kumimoji="1" lang="en-US" altLang="zh-CN" sz="2400" b="1">
                <a:latin typeface="宋体" panose="02010600030101010101" pitchFamily="2" charset="-122"/>
                <a:ea typeface="宋体" panose="02010600030101010101" pitchFamily="2" charset="-122"/>
                <a:cs typeface="宋体" panose="02010600030101010101" pitchFamily="2" charset="-122"/>
              </a:rPr>
              <a:t>3</a:t>
            </a:r>
            <a:r>
              <a:rPr kumimoji="1" lang="zh-CN" altLang="en-US" sz="2400" b="1">
                <a:latin typeface="宋体" panose="02010600030101010101" pitchFamily="2" charset="-122"/>
                <a:ea typeface="宋体" panose="02010600030101010101" pitchFamily="2" charset="-122"/>
                <a:cs typeface="宋体" panose="02010600030101010101" pitchFamily="2" charset="-122"/>
              </a:rPr>
              <a:t>。</a:t>
            </a:r>
          </a:p>
        </p:txBody>
      </p:sp>
      <mc:AlternateContent xmlns:mc="http://schemas.openxmlformats.org/markup-compatibility/2006" xmlns:a14="http://schemas.microsoft.com/office/drawing/2010/main">
        <mc:Choice Requires="a14">
          <p:sp>
            <p:nvSpPr>
              <p:cNvPr id="11" name="Object 5"/>
              <p:cNvSpPr txBox="1"/>
              <p:nvPr/>
            </p:nvSpPr>
            <p:spPr bwMode="auto">
              <a:xfrm>
                <a:off x="3563888" y="596884"/>
                <a:ext cx="4068100" cy="880067"/>
              </a:xfrm>
              <a:prstGeom prst="rect">
                <a:avLst/>
              </a:prstGeom>
              <a:noFill/>
              <a:ln>
                <a:solidFill>
                  <a:srgbClr val="C00000"/>
                </a:solidFill>
              </a:ln>
            </p:spPr>
            <p:txBody>
              <a:bodyPr>
                <a:normAutofit fontScale="77500" lnSpcReduction="20000"/>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0</m:t>
                                </m:r>
                              </m:e>
                            </m:mr>
                            <m:mr>
                              <m:e>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−1]+1</m:t>
                                </m:r>
                              </m:e>
                            </m:mr>
                            <m:mr>
                              <m:e>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max</m:t>
                                    </m:r>
                                  </m:fName>
                                  <m:e>
                                    <m:r>
                                      <a:rPr lang="zh-CN" altLang="en-US" i="1">
                                        <a:solidFill>
                                          <a:srgbClr val="000000"/>
                                        </a:solidFill>
                                        <a:latin typeface="Cambria Math" panose="02040503050406030204" pitchFamily="18" charset="0"/>
                                      </a:rPr>
                                      <m:t>{</m:t>
                                    </m:r>
                                  </m:e>
                                </m:func>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m:t>
                                </m:r>
                              </m:e>
                            </m:mr>
                          </m:m>
                          <m:m>
                            <m:mPr>
                              <m:plcHide m:val="on"/>
                              <m:mcs>
                                <m:mc>
                                  <m:mcPr>
                                    <m:count m:val="1"/>
                                    <m:mcJc m:val="center"/>
                                  </m:mcPr>
                                </m:mc>
                              </m:mcs>
                              <m:ctrlPr>
                                <a:rPr lang="zh-CN" altLang="en-US" i="1">
                                  <a:solidFill>
                                    <a:srgbClr val="000000"/>
                                  </a:solidFill>
                                  <a:latin typeface="Cambria Math" panose="02040503050406030204" pitchFamily="18" charset="0"/>
                                </a:rPr>
                              </m:ctrlPr>
                            </m:mPr>
                            <m:mr>
                              <m:e/>
                            </m:mr>
                            <m:mr>
                              <m:e/>
                            </m:mr>
                            <m:mr>
                              <m:e/>
                            </m:mr>
                          </m:m>
                          <m:m>
                            <m:mPr>
                              <m:plcHide m:val="on"/>
                              <m:mcs>
                                <m:mc>
                                  <m:mcPr>
                                    <m:count m:val="1"/>
                                    <m:mcJc m:val="center"/>
                                  </m:mcPr>
                                </m:mc>
                              </m:mcs>
                              <m:ctrlPr>
                                <a:rPr lang="zh-CN" altLang="en-US" i="1">
                                  <a:solidFill>
                                    <a:srgbClr val="000000"/>
                                  </a:solidFill>
                                  <a:latin typeface="Cambria Math" panose="02040503050406030204" pitchFamily="18" charset="0"/>
                                </a:rPr>
                              </m:ctrlPr>
                            </m:mPr>
                            <m:mr>
                              <m:e/>
                            </m:mr>
                            <m:mr>
                              <m:e/>
                            </m:mr>
                            <m:mr>
                              <m:e/>
                            </m:mr>
                          </m:m>
                          <m:m>
                            <m:mPr>
                              <m:plcHide m:val="on"/>
                              <m:mcs>
                                <m:mc>
                                  <m:mcPr>
                                    <m:count m:val="1"/>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=0</m:t>
                                </m:r>
                              </m:e>
                            </m:mr>
                            <m:mr>
                              <m:e>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&gt;0</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a:rPr lang="zh-CN" altLang="en-US" i="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fName>
                                  <m:e>
                                    <m:r>
                                      <a:rPr lang="zh-CN" altLang="en-US" i="1">
                                        <a:solidFill>
                                          <a:srgbClr val="000000"/>
                                        </a:solidFill>
                                        <a:latin typeface="Cambria Math" panose="02040503050406030204" pitchFamily="18"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𝑗</m:t>
                                    </m:r>
                                  </m:sub>
                                </m:sSub>
                              </m:e>
                            </m:mr>
                            <m:mr>
                              <m:e>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&gt;0</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a:rPr lang="zh-CN" altLang="en-US" i="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fName>
                                  <m:e>
                                    <m:r>
                                      <a:rPr lang="zh-CN" altLang="en-US" i="1">
                                        <a:solidFill>
                                          <a:srgbClr val="000000"/>
                                        </a:solidFill>
                                        <a:latin typeface="Cambria Math" panose="02040503050406030204" pitchFamily="18"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𝑗</m:t>
                                    </m:r>
                                  </m:sub>
                                </m:sSub>
                              </m:e>
                            </m:mr>
                          </m:m>
                        </m:e>
                      </m:d>
                    </m:oMath>
                  </m:oMathPara>
                </a14:m>
                <a:endParaRPr lang="zh-CN" altLang="en-US"/>
              </a:p>
            </p:txBody>
          </p:sp>
        </mc:Choice>
        <mc:Fallback xmlns="">
          <p:sp>
            <p:nvSpPr>
              <p:cNvPr id="11" name="Object 5"/>
              <p:cNvSpPr txBox="1">
                <a:spLocks noRot="1" noChangeAspect="1" noMove="1" noResize="1" noEditPoints="1" noAdjustHandles="1" noChangeArrowheads="1" noChangeShapeType="1" noTextEdit="1"/>
              </p:cNvSpPr>
              <p:nvPr/>
            </p:nvSpPr>
            <p:spPr bwMode="auto">
              <a:xfrm>
                <a:off x="3563888" y="596884"/>
                <a:ext cx="4068100" cy="880067"/>
              </a:xfrm>
              <a:prstGeom prst="rect">
                <a:avLst/>
              </a:prstGeom>
              <a:blipFill>
                <a:blip r:embed="rId4"/>
                <a:stretch>
                  <a:fillRect/>
                </a:stretch>
              </a:blipFill>
              <a:ln>
                <a:solidFill>
                  <a:srgbClr val="C00000"/>
                </a:solidFill>
              </a:ln>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A766DE60-4BA2-4CB7-9807-1ED9096D0FC1}"/>
              </a:ext>
            </a:extLst>
          </p:cNvPr>
          <p:cNvSpPr txBox="1"/>
          <p:nvPr/>
        </p:nvSpPr>
        <p:spPr>
          <a:xfrm>
            <a:off x="916698" y="621420"/>
            <a:ext cx="2304256" cy="830997"/>
          </a:xfrm>
          <a:prstGeom prst="rect">
            <a:avLst/>
          </a:prstGeom>
          <a:noFill/>
          <a:ln>
            <a:solidFill>
              <a:srgbClr val="C00000"/>
            </a:solidFill>
          </a:ln>
        </p:spPr>
        <p:txBody>
          <a:bodyPr wrap="square">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例，</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en-US" altLang="zh-CN">
                <a:latin typeface="Times New Roman" panose="02020603050405020304" pitchFamily="18" charset="0"/>
                <a:ea typeface="宋体" panose="02010600030101010101" pitchFamily="2" charset="-122"/>
                <a:cs typeface="Times New Roman" panose="02020603050405020304" pitchFamily="18" charset="0"/>
              </a:rPr>
              <a:t>X={C,A,T,C,G,A}</a:t>
            </a:r>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Y={G,T,A,C,C,G,T,C,A}</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0027536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27"/>
          <p:cNvGrpSpPr/>
          <p:nvPr/>
        </p:nvGrpSpPr>
        <p:grpSpPr bwMode="auto">
          <a:xfrm>
            <a:off x="4243388" y="3578225"/>
            <a:ext cx="4900613" cy="3384550"/>
            <a:chOff x="2560" y="1162"/>
            <a:chExt cx="3087" cy="2132"/>
          </a:xfrm>
        </p:grpSpPr>
        <p:sp>
          <p:nvSpPr>
            <p:cNvPr id="15" name="Rectangle 28"/>
            <p:cNvSpPr>
              <a:spLocks noChangeArrowheads="1"/>
            </p:cNvSpPr>
            <p:nvPr/>
          </p:nvSpPr>
          <p:spPr bwMode="auto">
            <a:xfrm>
              <a:off x="2653" y="1162"/>
              <a:ext cx="2994" cy="2132"/>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fontAlgn="auto" hangingPunct="1">
                <a:spcBef>
                  <a:spcPts val="0"/>
                </a:spcBef>
                <a:spcAft>
                  <a:spcPts val="0"/>
                </a:spcAft>
                <a:defRPr/>
              </a:pPr>
              <a:endParaRPr lang="zh-CN" altLang="en-US" sz="1800" kern="0">
                <a:solidFill>
                  <a:srgbClr val="FFFFFF"/>
                </a:solidFill>
                <a:ea typeface="宋体" panose="02010600030101010101" pitchFamily="2" charset="-122"/>
              </a:endParaRPr>
            </a:p>
          </p:txBody>
        </p:sp>
        <p:sp>
          <p:nvSpPr>
            <p:cNvPr id="35849" name="Text Box 10"/>
            <p:cNvSpPr txBox="1">
              <a:spLocks noChangeArrowheads="1"/>
            </p:cNvSpPr>
            <p:nvPr/>
          </p:nvSpPr>
          <p:spPr bwMode="auto">
            <a:xfrm>
              <a:off x="2560" y="2815"/>
              <a:ext cx="3069" cy="233"/>
            </a:xfrm>
            <a:prstGeom prst="rect">
              <a:avLst/>
            </a:prstGeom>
            <a:solidFill>
              <a:srgbClr val="FFFFFF"/>
            </a:solidFill>
            <a:ln w="6350">
              <a:solidFill>
                <a:srgbClr val="FF3300"/>
              </a:solidFill>
              <a:miter lim="800000"/>
            </a:ln>
          </p:spPr>
          <p:txBody>
            <a:bodyPr wrap="square">
              <a:spAutoFit/>
            </a:bodyPr>
            <a:lstStyle>
              <a:lvl1pPr>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4"/>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None/>
              </a:pPr>
              <a:r>
                <a:rPr lang="zh-CN" altLang="en-US" sz="1800" b="0">
                  <a:solidFill>
                    <a:srgbClr val="FF3300"/>
                  </a:solidFill>
                  <a:latin typeface="楷体" panose="02010609060101010101" pitchFamily="49" charset="-122"/>
                  <a:ea typeface="楷体" panose="02010609060101010101" pitchFamily="49" charset="-122"/>
                </a:rPr>
                <a:t>该表计算顺序：逐行自左向右或逐列自顶而下。</a:t>
              </a:r>
            </a:p>
          </p:txBody>
        </p:sp>
        <p:graphicFrame>
          <p:nvGraphicFramePr>
            <p:cNvPr id="35850" name="Object 14"/>
            <p:cNvGraphicFramePr>
              <a:graphicFrameLocks noChangeAspect="1"/>
            </p:cNvGraphicFramePr>
            <p:nvPr/>
          </p:nvGraphicFramePr>
          <p:xfrm>
            <a:off x="2880" y="1480"/>
            <a:ext cx="2674" cy="1181"/>
          </p:xfrm>
          <a:graphic>
            <a:graphicData uri="http://schemas.openxmlformats.org/presentationml/2006/ole">
              <mc:AlternateContent xmlns:mc="http://schemas.openxmlformats.org/markup-compatibility/2006">
                <mc:Choice xmlns:v="urn:schemas-microsoft-com:vml" Requires="v">
                  <p:oleObj spid="_x0000_s43093" name="公式" r:id="rId5" imgW="2070100" imgH="914400" progId="Equation.3">
                    <p:embed/>
                  </p:oleObj>
                </mc:Choice>
                <mc:Fallback>
                  <p:oleObj name="公式" r:id="rId5" imgW="2070100" imgH="914400" progId="Equation.3">
                    <p:embed/>
                    <p:pic>
                      <p:nvPicPr>
                        <p:cNvPr id="3585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 y="1480"/>
                          <a:ext cx="2674" cy="118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8" name="Line 16"/>
            <p:cNvSpPr>
              <a:spLocks noChangeShapeType="1"/>
            </p:cNvSpPr>
            <p:nvPr/>
          </p:nvSpPr>
          <p:spPr bwMode="auto">
            <a:xfrm>
              <a:off x="2789" y="1480"/>
              <a:ext cx="0" cy="1179"/>
            </a:xfrm>
            <a:prstGeom prst="line">
              <a:avLst/>
            </a:prstGeom>
            <a:noFill/>
            <a:ln w="38100">
              <a:solidFill>
                <a:srgbClr val="FF3300"/>
              </a:solidFill>
              <a:prstDash val="sysDot"/>
              <a:round/>
              <a:tailEnd type="triangle" w="med" len="med"/>
            </a:ln>
          </p:spPr>
          <p:txBody>
            <a:bodyPr wrap="none">
              <a:spAutoFit/>
            </a:bodyPr>
            <a:lstStyle/>
            <a:p>
              <a:pPr algn="ctr" eaLnBrk="1" fontAlgn="auto" hangingPunct="1">
                <a:spcBef>
                  <a:spcPts val="0"/>
                </a:spcBef>
                <a:spcAft>
                  <a:spcPts val="0"/>
                </a:spcAft>
                <a:defRPr/>
              </a:pPr>
              <a:endParaRPr lang="zh-CN" altLang="en-US" sz="1800" kern="0">
                <a:solidFill>
                  <a:srgbClr val="FFFFFF"/>
                </a:solidFill>
                <a:ea typeface="华文行楷" panose="02010800040101010101" charset="-122"/>
              </a:endParaRPr>
            </a:p>
          </p:txBody>
        </p:sp>
        <p:sp>
          <p:nvSpPr>
            <p:cNvPr id="19" name="Line 17"/>
            <p:cNvSpPr>
              <a:spLocks noChangeShapeType="1"/>
            </p:cNvSpPr>
            <p:nvPr/>
          </p:nvSpPr>
          <p:spPr bwMode="auto">
            <a:xfrm>
              <a:off x="2789" y="1480"/>
              <a:ext cx="1859" cy="0"/>
            </a:xfrm>
            <a:prstGeom prst="line">
              <a:avLst/>
            </a:prstGeom>
            <a:noFill/>
            <a:ln w="38100">
              <a:solidFill>
                <a:srgbClr val="FF3300"/>
              </a:solidFill>
              <a:prstDash val="sysDot"/>
              <a:round/>
              <a:tailEnd type="triangle" w="med" len="med"/>
            </a:ln>
          </p:spPr>
          <p:txBody>
            <a:bodyPr>
              <a:spAutoFit/>
            </a:bodyPr>
            <a:lstStyle/>
            <a:p>
              <a:pPr algn="ctr" eaLnBrk="1" fontAlgn="auto" hangingPunct="1">
                <a:spcBef>
                  <a:spcPts val="0"/>
                </a:spcBef>
                <a:spcAft>
                  <a:spcPts val="0"/>
                </a:spcAft>
                <a:defRPr/>
              </a:pPr>
              <a:endParaRPr lang="zh-CN" altLang="en-US" sz="1800" kern="0">
                <a:solidFill>
                  <a:srgbClr val="FFFFFF"/>
                </a:solidFill>
                <a:ea typeface="华文行楷" panose="02010800040101010101" charset="-122"/>
              </a:endParaRPr>
            </a:p>
          </p:txBody>
        </p:sp>
        <p:sp>
          <p:nvSpPr>
            <p:cNvPr id="20" name="Rectangle 33"/>
            <p:cNvSpPr>
              <a:spLocks noChangeArrowheads="1"/>
            </p:cNvSpPr>
            <p:nvPr/>
          </p:nvSpPr>
          <p:spPr bwMode="auto">
            <a:xfrm>
              <a:off x="3560" y="1706"/>
              <a:ext cx="227" cy="182"/>
            </a:xfrm>
            <a:prstGeom prst="rect">
              <a:avLst/>
            </a:prstGeom>
            <a:solidFill>
              <a:srgbClr val="FFFFFF"/>
            </a:solidFill>
            <a:ln w="38100">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fontAlgn="auto" hangingPunct="1">
                <a:spcBef>
                  <a:spcPts val="0"/>
                </a:spcBef>
                <a:spcAft>
                  <a:spcPts val="0"/>
                </a:spcAft>
                <a:defRPr/>
              </a:pPr>
              <a:endParaRPr lang="zh-CN" altLang="en-US" sz="1800" kern="0">
                <a:solidFill>
                  <a:srgbClr val="FFFFFF"/>
                </a:solidFill>
                <a:ea typeface="宋体" panose="02010600030101010101" pitchFamily="2" charset="-122"/>
              </a:endParaRPr>
            </a:p>
          </p:txBody>
        </p:sp>
      </p:grpSp>
      <p:sp>
        <p:nvSpPr>
          <p:cNvPr id="9218" name="Text Box 4"/>
          <p:cNvSpPr txBox="1">
            <a:spLocks noChangeArrowheads="1"/>
          </p:cNvSpPr>
          <p:nvPr/>
        </p:nvSpPr>
        <p:spPr bwMode="auto">
          <a:xfrm>
            <a:off x="539750" y="947738"/>
            <a:ext cx="4981575" cy="461962"/>
          </a:xfrm>
          <a:prstGeom prst="rect">
            <a:avLst/>
          </a:prstGeom>
          <a:noFill/>
          <a:ln>
            <a:noFill/>
          </a:ln>
          <a:effectLst/>
        </p:spPr>
        <p:txBody>
          <a:bodyPr>
            <a:spAutoFit/>
          </a:bodyPr>
          <a:lstStyle>
            <a:lvl1pPr>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4"/>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a:t>四、计算最优值</a:t>
            </a:r>
          </a:p>
        </p:txBody>
      </p:sp>
      <p:sp>
        <p:nvSpPr>
          <p:cNvPr id="10245" name="Rectangle 5"/>
          <p:cNvSpPr>
            <a:spLocks noChangeArrowheads="1"/>
          </p:cNvSpPr>
          <p:nvPr/>
        </p:nvSpPr>
        <p:spPr bwMode="auto">
          <a:xfrm>
            <a:off x="465138" y="1464234"/>
            <a:ext cx="3778250" cy="3751733"/>
          </a:xfrm>
          <a:prstGeom prst="rect">
            <a:avLst/>
          </a:prstGeom>
          <a:noFill/>
          <a:ln w="19050">
            <a:solidFill>
              <a:srgbClr val="DF8309"/>
            </a:solidFill>
            <a:miter lim="800000"/>
          </a:ln>
          <a:effectLst/>
        </p:spPr>
        <p:txBody>
          <a:bodyPr anchor="ctr">
            <a:spAutoFit/>
          </a:bodyPr>
          <a:lstStyle>
            <a:lvl1pPr eaLnBrk="0" hangingPunct="0">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Clr>
                <a:schemeClr val="tx1"/>
              </a:buClr>
              <a:buBlip>
                <a:blip r:embed="rId4"/>
              </a:buBlip>
              <a:defRPr sz="2400" b="1">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9pPr>
          </a:lstStyle>
          <a:p>
            <a:pPr eaLnBrk="1" hangingPunct="1">
              <a:lnSpc>
                <a:spcPct val="120000"/>
              </a:lnSpc>
              <a:spcBef>
                <a:spcPct val="0"/>
              </a:spcBef>
              <a:buClrTx/>
              <a:buFont typeface="Arial" panose="020B0604020202020204" pitchFamily="34" charset="0"/>
              <a:buNone/>
              <a:defRPr/>
            </a:pPr>
            <a:r>
              <a:rPr kumimoji="1" lang="en-US" altLang="zh-CN" sz="2000">
                <a:latin typeface="Arial" panose="020B0604020202020204" pitchFamily="34" charset="0"/>
                <a:ea typeface="楷体_GB2312" charset="0"/>
              </a:rPr>
              <a:t>void</a:t>
            </a:r>
            <a:r>
              <a:rPr kumimoji="1" lang="en-US" altLang="zh-CN" sz="2000" b="0">
                <a:latin typeface="Arial" panose="020B0604020202020204" pitchFamily="34" charset="0"/>
                <a:ea typeface="楷体_GB2312" charset="0"/>
              </a:rPr>
              <a:t> </a:t>
            </a:r>
            <a:r>
              <a:rPr kumimoji="1" lang="en-US" altLang="zh-CN" sz="2000" err="1">
                <a:latin typeface="Arial" panose="020B0604020202020204" pitchFamily="34" charset="0"/>
                <a:ea typeface="楷体_GB2312" charset="0"/>
              </a:rPr>
              <a:t>lcsLength</a:t>
            </a:r>
            <a:r>
              <a:rPr kumimoji="1" lang="en-US" altLang="zh-CN" sz="2000" b="0">
                <a:latin typeface="Arial" panose="020B0604020202020204" pitchFamily="34" charset="0"/>
                <a:ea typeface="楷体_GB2312" charset="0"/>
              </a:rPr>
              <a:t>(</a:t>
            </a:r>
            <a:r>
              <a:rPr kumimoji="1" lang="en-US" altLang="zh-CN" sz="2000" b="0" err="1">
                <a:latin typeface="Arial" panose="020B0604020202020204" pitchFamily="34" charset="0"/>
                <a:ea typeface="楷体_GB2312" charset="0"/>
              </a:rPr>
              <a:t>x,y,</a:t>
            </a:r>
            <a:r>
              <a:rPr kumimoji="1" lang="en-US" altLang="zh-CN" sz="2000" err="1">
                <a:latin typeface="Arial" panose="020B0604020202020204" pitchFamily="34" charset="0"/>
                <a:ea typeface="楷体_GB2312" charset="0"/>
              </a:rPr>
              <a:t>b</a:t>
            </a:r>
            <a:r>
              <a:rPr kumimoji="1" lang="en-US" altLang="zh-CN" sz="2000" b="0">
                <a:latin typeface="Arial" panose="020B0604020202020204" pitchFamily="34" charset="0"/>
                <a:ea typeface="楷体_GB2312" charset="0"/>
              </a:rPr>
              <a:t>){</a:t>
            </a:r>
          </a:p>
          <a:p>
            <a:pPr eaLnBrk="1" hangingPunct="1">
              <a:lnSpc>
                <a:spcPct val="120000"/>
              </a:lnSpc>
              <a:spcBef>
                <a:spcPct val="0"/>
              </a:spcBef>
              <a:buClrTx/>
              <a:buFont typeface="Arial" panose="020B0604020202020204" pitchFamily="34" charset="0"/>
              <a:buNone/>
              <a:defRPr/>
            </a:pPr>
            <a:r>
              <a:rPr kumimoji="1" lang="en-US" altLang="zh-CN" sz="2000" b="0">
                <a:latin typeface="Arial" panose="020B0604020202020204" pitchFamily="34" charset="0"/>
                <a:ea typeface="楷体_GB2312" charset="0"/>
              </a:rPr>
              <a:t> m</a:t>
            </a:r>
            <a:r>
              <a:rPr kumimoji="1" lang="en-US" altLang="zh-CN" sz="2000" b="0">
                <a:latin typeface="Arial" panose="020B0604020202020204" pitchFamily="34" charset="0"/>
                <a:ea typeface="楷体_GB2312" charset="0"/>
                <a:sym typeface="Wingdings" panose="05000000000000000000" pitchFamily="2" charset="2"/>
              </a:rPr>
              <a:t></a:t>
            </a:r>
            <a:r>
              <a:rPr kumimoji="1" lang="en-US" altLang="zh-CN" sz="2000" b="0">
                <a:latin typeface="Arial" panose="020B0604020202020204" pitchFamily="34" charset="0"/>
                <a:ea typeface="楷体_GB2312" charset="0"/>
              </a:rPr>
              <a:t>x.length-1;</a:t>
            </a:r>
          </a:p>
          <a:p>
            <a:pPr eaLnBrk="1" hangingPunct="1">
              <a:lnSpc>
                <a:spcPct val="120000"/>
              </a:lnSpc>
              <a:spcBef>
                <a:spcPct val="0"/>
              </a:spcBef>
              <a:buClrTx/>
              <a:buFont typeface="Arial" panose="020B0604020202020204" pitchFamily="34" charset="0"/>
              <a:buNone/>
              <a:defRPr/>
            </a:pPr>
            <a:r>
              <a:rPr kumimoji="1" lang="en-US" altLang="zh-CN" sz="2000" b="0">
                <a:latin typeface="Arial" panose="020B0604020202020204" pitchFamily="34" charset="0"/>
                <a:ea typeface="楷体_GB2312" charset="0"/>
              </a:rPr>
              <a:t>  n</a:t>
            </a:r>
            <a:r>
              <a:rPr kumimoji="1" lang="en-US" altLang="zh-CN" sz="2000" b="0">
                <a:latin typeface="Arial" panose="020B0604020202020204" pitchFamily="34" charset="0"/>
                <a:ea typeface="楷体_GB2312" charset="0"/>
                <a:sym typeface="Wingdings" panose="05000000000000000000" pitchFamily="2" charset="2"/>
              </a:rPr>
              <a:t></a:t>
            </a:r>
            <a:r>
              <a:rPr kumimoji="1" lang="en-US" altLang="zh-CN" sz="2000" b="0">
                <a:latin typeface="Arial" panose="020B0604020202020204" pitchFamily="34" charset="0"/>
                <a:ea typeface="楷体_GB2312" charset="0"/>
              </a:rPr>
              <a:t>y.length-1;</a:t>
            </a:r>
          </a:p>
          <a:p>
            <a:pPr eaLnBrk="1" hangingPunct="1">
              <a:lnSpc>
                <a:spcPct val="120000"/>
              </a:lnSpc>
              <a:spcBef>
                <a:spcPct val="0"/>
              </a:spcBef>
              <a:buClrTx/>
              <a:buFont typeface="Arial" panose="020B0604020202020204" pitchFamily="34" charset="0"/>
              <a:buNone/>
              <a:defRPr/>
            </a:pPr>
            <a:r>
              <a:rPr kumimoji="1" lang="en-US" altLang="zh-CN" sz="2000" b="0">
                <a:latin typeface="Arial" panose="020B0604020202020204" pitchFamily="34" charset="0"/>
                <a:ea typeface="楷体_GB2312" charset="0"/>
              </a:rPr>
              <a:t> c[</a:t>
            </a:r>
            <a:r>
              <a:rPr kumimoji="1" lang="en-US" altLang="zh-CN" sz="2000" b="0" err="1">
                <a:latin typeface="Arial" panose="020B0604020202020204" pitchFamily="34" charset="0"/>
                <a:ea typeface="楷体_GB2312" charset="0"/>
              </a:rPr>
              <a:t>i</a:t>
            </a:r>
            <a:r>
              <a:rPr kumimoji="1" lang="en-US" altLang="zh-CN" sz="2000" b="0">
                <a:latin typeface="Arial" panose="020B0604020202020204" pitchFamily="34" charset="0"/>
                <a:ea typeface="楷体_GB2312" charset="0"/>
              </a:rPr>
              <a:t>][0]=0; c[0][</a:t>
            </a:r>
            <a:r>
              <a:rPr kumimoji="1" lang="en-US" altLang="zh-CN" sz="2000" b="0" err="1">
                <a:latin typeface="Arial" panose="020B0604020202020204" pitchFamily="34" charset="0"/>
                <a:ea typeface="楷体_GB2312" charset="0"/>
              </a:rPr>
              <a:t>i</a:t>
            </a:r>
            <a:r>
              <a:rPr kumimoji="1" lang="en-US" altLang="zh-CN" sz="2000" b="0">
                <a:latin typeface="Arial" panose="020B0604020202020204" pitchFamily="34" charset="0"/>
                <a:ea typeface="楷体_GB2312" charset="0"/>
              </a:rPr>
              <a:t>]=0;</a:t>
            </a:r>
            <a:r>
              <a:rPr kumimoji="1" lang="zh-CN" altLang="en-US" sz="2000" b="0">
                <a:latin typeface="Arial" panose="020B0604020202020204" pitchFamily="34" charset="0"/>
                <a:ea typeface="楷体_GB2312" charset="0"/>
              </a:rPr>
              <a:t> </a:t>
            </a:r>
            <a:r>
              <a:rPr kumimoji="1" lang="en-US" altLang="zh-CN" sz="2000" b="0">
                <a:latin typeface="Arial" panose="020B0604020202020204" pitchFamily="34" charset="0"/>
                <a:ea typeface="楷体_GB2312" charset="0"/>
              </a:rPr>
              <a:t>//</a:t>
            </a:r>
            <a:r>
              <a:rPr kumimoji="1" lang="zh-CN" altLang="en-US" sz="2000" b="0">
                <a:latin typeface="Arial" panose="020B0604020202020204" pitchFamily="34" charset="0"/>
                <a:ea typeface="楷体_GB2312" charset="0"/>
              </a:rPr>
              <a:t>初始化</a:t>
            </a:r>
            <a:endParaRPr kumimoji="1" lang="en-US" altLang="zh-CN" sz="2000" b="0">
              <a:latin typeface="Arial" panose="020B0604020202020204" pitchFamily="34" charset="0"/>
              <a:ea typeface="楷体_GB2312" charset="0"/>
            </a:endParaRPr>
          </a:p>
          <a:p>
            <a:pPr eaLnBrk="1" hangingPunct="1">
              <a:lnSpc>
                <a:spcPct val="120000"/>
              </a:lnSpc>
              <a:spcBef>
                <a:spcPct val="0"/>
              </a:spcBef>
              <a:buClrTx/>
              <a:buFont typeface="Arial" panose="020B0604020202020204" pitchFamily="34" charset="0"/>
              <a:buNone/>
              <a:defRPr/>
            </a:pPr>
            <a:r>
              <a:rPr kumimoji="1" lang="en-US" altLang="zh-CN" sz="2000" b="0">
                <a:latin typeface="Arial" panose="020B0604020202020204" pitchFamily="34" charset="0"/>
                <a:ea typeface="楷体_GB2312" charset="0"/>
              </a:rPr>
              <a:t>  </a:t>
            </a:r>
            <a:r>
              <a:rPr kumimoji="1" lang="en-US" altLang="zh-CN" sz="2000">
                <a:latin typeface="Arial" panose="020B0604020202020204" pitchFamily="34" charset="0"/>
                <a:ea typeface="楷体_GB2312" charset="0"/>
              </a:rPr>
              <a:t>for</a:t>
            </a:r>
            <a:r>
              <a:rPr kumimoji="1" lang="en-US" altLang="zh-CN" sz="2000" b="0">
                <a:latin typeface="Arial" panose="020B0604020202020204" pitchFamily="34" charset="0"/>
                <a:ea typeface="楷体_GB2312" charset="0"/>
              </a:rPr>
              <a:t> (</a:t>
            </a:r>
            <a:r>
              <a:rPr kumimoji="1" lang="en-US" altLang="zh-CN" sz="2000" b="0" err="1">
                <a:latin typeface="Arial" panose="020B0604020202020204" pitchFamily="34" charset="0"/>
                <a:ea typeface="楷体_GB2312" charset="0"/>
              </a:rPr>
              <a:t>int</a:t>
            </a:r>
            <a:r>
              <a:rPr kumimoji="1" lang="en-US" altLang="zh-CN" sz="2000" b="0">
                <a:latin typeface="Arial" panose="020B0604020202020204" pitchFamily="34" charset="0"/>
                <a:ea typeface="楷体_GB2312" charset="0"/>
              </a:rPr>
              <a:t> </a:t>
            </a:r>
            <a:r>
              <a:rPr kumimoji="1" lang="en-US" altLang="zh-CN" sz="2000" b="0" err="1">
                <a:latin typeface="Arial" panose="020B0604020202020204" pitchFamily="34" charset="0"/>
                <a:ea typeface="楷体_GB2312" charset="0"/>
              </a:rPr>
              <a:t>i</a:t>
            </a:r>
            <a:r>
              <a:rPr kumimoji="1" lang="en-US" altLang="zh-CN" sz="2000" b="0">
                <a:latin typeface="Arial" panose="020B0604020202020204" pitchFamily="34" charset="0"/>
                <a:ea typeface="楷体_GB2312" charset="0"/>
              </a:rPr>
              <a:t> = 1; </a:t>
            </a:r>
            <a:r>
              <a:rPr kumimoji="1" lang="en-US" altLang="zh-CN" sz="2000" b="0" err="1">
                <a:latin typeface="Arial" panose="020B0604020202020204" pitchFamily="34" charset="0"/>
                <a:ea typeface="楷体_GB2312" charset="0"/>
              </a:rPr>
              <a:t>i</a:t>
            </a:r>
            <a:r>
              <a:rPr kumimoji="1" lang="en-US" altLang="zh-CN" sz="2000" b="0">
                <a:latin typeface="Arial" panose="020B0604020202020204" pitchFamily="34" charset="0"/>
                <a:ea typeface="楷体_GB2312" charset="0"/>
              </a:rPr>
              <a:t> &lt;= m; </a:t>
            </a:r>
            <a:r>
              <a:rPr kumimoji="1" lang="en-US" altLang="zh-CN" sz="2000" b="0" err="1">
                <a:latin typeface="Arial" panose="020B0604020202020204" pitchFamily="34" charset="0"/>
                <a:ea typeface="楷体_GB2312" charset="0"/>
              </a:rPr>
              <a:t>i</a:t>
            </a:r>
            <a:r>
              <a:rPr kumimoji="1" lang="en-US" altLang="zh-CN" sz="2000" b="0">
                <a:latin typeface="Arial" panose="020B0604020202020204" pitchFamily="34" charset="0"/>
                <a:ea typeface="楷体_GB2312" charset="0"/>
              </a:rPr>
              <a:t>++)</a:t>
            </a:r>
          </a:p>
          <a:p>
            <a:pPr eaLnBrk="1" hangingPunct="1">
              <a:lnSpc>
                <a:spcPct val="120000"/>
              </a:lnSpc>
              <a:spcBef>
                <a:spcPct val="0"/>
              </a:spcBef>
              <a:buClrTx/>
              <a:buFont typeface="Arial" panose="020B0604020202020204" pitchFamily="34" charset="0"/>
              <a:buNone/>
              <a:defRPr/>
            </a:pPr>
            <a:r>
              <a:rPr kumimoji="1" lang="en-US" altLang="zh-CN" sz="2000" b="0">
                <a:latin typeface="Arial" panose="020B0604020202020204" pitchFamily="34" charset="0"/>
                <a:ea typeface="楷体_GB2312" charset="0"/>
              </a:rPr>
              <a:t>     </a:t>
            </a:r>
            <a:r>
              <a:rPr kumimoji="1" lang="en-US" altLang="zh-CN" sz="2000">
                <a:latin typeface="Arial" panose="020B0604020202020204" pitchFamily="34" charset="0"/>
                <a:ea typeface="楷体_GB2312" charset="0"/>
              </a:rPr>
              <a:t>for</a:t>
            </a:r>
            <a:r>
              <a:rPr kumimoji="1" lang="en-US" altLang="zh-CN" sz="2000" b="0">
                <a:latin typeface="Arial" panose="020B0604020202020204" pitchFamily="34" charset="0"/>
                <a:ea typeface="楷体_GB2312" charset="0"/>
              </a:rPr>
              <a:t> (</a:t>
            </a:r>
            <a:r>
              <a:rPr kumimoji="1" lang="en-US" altLang="zh-CN" sz="2000" b="0" err="1">
                <a:latin typeface="Arial" panose="020B0604020202020204" pitchFamily="34" charset="0"/>
                <a:ea typeface="楷体_GB2312" charset="0"/>
              </a:rPr>
              <a:t>int</a:t>
            </a:r>
            <a:r>
              <a:rPr kumimoji="1" lang="en-US" altLang="zh-CN" sz="2000" b="0">
                <a:latin typeface="Arial" panose="020B0604020202020204" pitchFamily="34" charset="0"/>
                <a:ea typeface="楷体_GB2312" charset="0"/>
              </a:rPr>
              <a:t> j = 1; j &lt;= n; j++) </a:t>
            </a:r>
          </a:p>
          <a:p>
            <a:pPr eaLnBrk="1" hangingPunct="1">
              <a:lnSpc>
                <a:spcPct val="120000"/>
              </a:lnSpc>
              <a:spcBef>
                <a:spcPct val="0"/>
              </a:spcBef>
              <a:buClrTx/>
              <a:buFont typeface="Arial" panose="020B0604020202020204" pitchFamily="34" charset="0"/>
              <a:buNone/>
              <a:defRPr/>
            </a:pPr>
            <a:r>
              <a:rPr kumimoji="1" lang="en-US" altLang="zh-CN" sz="2000" b="0">
                <a:latin typeface="Arial" panose="020B0604020202020204" pitchFamily="34" charset="0"/>
                <a:ea typeface="楷体_GB2312" charset="0"/>
              </a:rPr>
              <a:t>         </a:t>
            </a:r>
            <a:r>
              <a:rPr kumimoji="1" lang="en-US" altLang="zh-CN" sz="2000">
                <a:latin typeface="Arial" panose="020B0604020202020204" pitchFamily="34" charset="0"/>
                <a:ea typeface="楷体_GB2312" charset="0"/>
              </a:rPr>
              <a:t>if</a:t>
            </a:r>
            <a:r>
              <a:rPr kumimoji="1" lang="en-US" altLang="zh-CN" sz="2000" b="0">
                <a:latin typeface="Arial" panose="020B0604020202020204" pitchFamily="34" charset="0"/>
                <a:ea typeface="楷体_GB2312" charset="0"/>
              </a:rPr>
              <a:t> (x[</a:t>
            </a:r>
            <a:r>
              <a:rPr kumimoji="1" lang="en-US" altLang="zh-CN" sz="2000" b="0" err="1">
                <a:latin typeface="Arial" panose="020B0604020202020204" pitchFamily="34" charset="0"/>
                <a:ea typeface="楷体_GB2312" charset="0"/>
              </a:rPr>
              <a:t>i</a:t>
            </a:r>
            <a:r>
              <a:rPr kumimoji="1" lang="en-US" altLang="zh-CN" sz="2000" b="0">
                <a:latin typeface="Arial" panose="020B0604020202020204" pitchFamily="34" charset="0"/>
                <a:ea typeface="楷体_GB2312" charset="0"/>
              </a:rPr>
              <a:t>]==y[j]) </a:t>
            </a:r>
            <a:r>
              <a:rPr kumimoji="1" lang="en-US" altLang="zh-CN" sz="2000">
                <a:latin typeface="Arial" panose="020B0604020202020204" pitchFamily="34" charset="0"/>
                <a:ea typeface="楷体_GB2312" charset="0"/>
              </a:rPr>
              <a:t>{</a:t>
            </a:r>
            <a:r>
              <a:rPr kumimoji="1" lang="en-US" altLang="zh-CN" sz="2000" b="0">
                <a:latin typeface="Arial" panose="020B0604020202020204" pitchFamily="34" charset="0"/>
                <a:ea typeface="楷体_GB2312" charset="0"/>
              </a:rPr>
              <a:t> //</a:t>
            </a:r>
            <a:r>
              <a:rPr kumimoji="1" lang="en-US" altLang="zh-CN" sz="2000" b="0" err="1">
                <a:solidFill>
                  <a:srgbClr val="FF0000"/>
                </a:solidFill>
                <a:latin typeface="Arial" panose="020B0604020202020204" pitchFamily="34" charset="0"/>
                <a:ea typeface="楷体_GB2312" charset="0"/>
              </a:rPr>
              <a:t>z</a:t>
            </a:r>
            <a:r>
              <a:rPr kumimoji="1" lang="en-US" altLang="zh-CN" sz="2000" b="0" baseline="-25000" err="1">
                <a:solidFill>
                  <a:srgbClr val="FF0000"/>
                </a:solidFill>
                <a:latin typeface="Arial" panose="020B0604020202020204" pitchFamily="34" charset="0"/>
                <a:ea typeface="楷体_GB2312" charset="0"/>
              </a:rPr>
              <a:t>k</a:t>
            </a:r>
            <a:r>
              <a:rPr kumimoji="1" lang="en-US" altLang="zh-CN" sz="2000" b="0">
                <a:solidFill>
                  <a:srgbClr val="FF0000"/>
                </a:solidFill>
                <a:latin typeface="Arial" panose="020B0604020202020204" pitchFamily="34" charset="0"/>
                <a:ea typeface="楷体_GB2312" charset="0"/>
              </a:rPr>
              <a:t>=x</a:t>
            </a:r>
            <a:r>
              <a:rPr kumimoji="1" lang="en-US" altLang="zh-CN" sz="2000" b="0" baseline="-25000">
                <a:solidFill>
                  <a:srgbClr val="FF0000"/>
                </a:solidFill>
                <a:latin typeface="Arial" panose="020B0604020202020204" pitchFamily="34" charset="0"/>
                <a:ea typeface="楷体_GB2312" charset="0"/>
              </a:rPr>
              <a:t>i</a:t>
            </a:r>
            <a:r>
              <a:rPr kumimoji="1" lang="en-US" altLang="zh-CN" sz="2000" b="0">
                <a:solidFill>
                  <a:srgbClr val="FF0000"/>
                </a:solidFill>
                <a:latin typeface="Arial" panose="020B0604020202020204" pitchFamily="34" charset="0"/>
                <a:ea typeface="楷体_GB2312" charset="0"/>
              </a:rPr>
              <a:t>=</a:t>
            </a:r>
            <a:r>
              <a:rPr kumimoji="1" lang="en-US" altLang="zh-CN" sz="2000" b="0" err="1">
                <a:solidFill>
                  <a:srgbClr val="FF0000"/>
                </a:solidFill>
                <a:latin typeface="Arial" panose="020B0604020202020204" pitchFamily="34" charset="0"/>
                <a:ea typeface="楷体_GB2312" charset="0"/>
              </a:rPr>
              <a:t>y</a:t>
            </a:r>
            <a:r>
              <a:rPr kumimoji="1" lang="en-US" altLang="zh-CN" sz="2000" b="0" baseline="-25000" err="1">
                <a:solidFill>
                  <a:srgbClr val="FF0000"/>
                </a:solidFill>
                <a:latin typeface="Arial" panose="020B0604020202020204" pitchFamily="34" charset="0"/>
                <a:ea typeface="楷体_GB2312" charset="0"/>
              </a:rPr>
              <a:t>j</a:t>
            </a:r>
            <a:endParaRPr kumimoji="1" lang="en-US" altLang="zh-CN" sz="2000" b="0" baseline="-25000">
              <a:solidFill>
                <a:srgbClr val="FF0000"/>
              </a:solidFill>
              <a:latin typeface="Arial" panose="020B0604020202020204" pitchFamily="34" charset="0"/>
              <a:ea typeface="楷体_GB2312" charset="0"/>
            </a:endParaRPr>
          </a:p>
          <a:p>
            <a:pPr eaLnBrk="1" hangingPunct="1">
              <a:lnSpc>
                <a:spcPct val="120000"/>
              </a:lnSpc>
              <a:spcBef>
                <a:spcPct val="0"/>
              </a:spcBef>
              <a:buClrTx/>
              <a:buFont typeface="Arial" panose="020B0604020202020204" pitchFamily="34" charset="0"/>
              <a:buNone/>
              <a:defRPr/>
            </a:pPr>
            <a:r>
              <a:rPr kumimoji="1" lang="en-US" altLang="zh-CN" sz="2000" b="0">
                <a:latin typeface="Arial" panose="020B0604020202020204" pitchFamily="34" charset="0"/>
                <a:ea typeface="楷体_GB2312" charset="0"/>
              </a:rPr>
              <a:t>            c[</a:t>
            </a:r>
            <a:r>
              <a:rPr kumimoji="1" lang="en-US" altLang="zh-CN" sz="2000" b="0" err="1">
                <a:latin typeface="Arial" panose="020B0604020202020204" pitchFamily="34" charset="0"/>
                <a:ea typeface="楷体_GB2312" charset="0"/>
              </a:rPr>
              <a:t>i</a:t>
            </a:r>
            <a:r>
              <a:rPr kumimoji="1" lang="en-US" altLang="zh-CN" sz="2000" b="0">
                <a:latin typeface="Arial" panose="020B0604020202020204" pitchFamily="34" charset="0"/>
                <a:ea typeface="楷体_GB2312" charset="0"/>
              </a:rPr>
              <a:t>][j]=c[i-1][j-1]+1;</a:t>
            </a:r>
          </a:p>
          <a:p>
            <a:pPr eaLnBrk="1" hangingPunct="1">
              <a:lnSpc>
                <a:spcPct val="120000"/>
              </a:lnSpc>
              <a:spcBef>
                <a:spcPct val="0"/>
              </a:spcBef>
              <a:buClrTx/>
              <a:buFont typeface="Arial" panose="020B0604020202020204" pitchFamily="34" charset="0"/>
              <a:buNone/>
              <a:defRPr/>
            </a:pPr>
            <a:r>
              <a:rPr kumimoji="1" lang="en-US" altLang="zh-CN" sz="2000" b="0">
                <a:latin typeface="Arial" panose="020B0604020202020204" pitchFamily="34" charset="0"/>
                <a:ea typeface="楷体_GB2312" charset="0"/>
              </a:rPr>
              <a:t>            </a:t>
            </a:r>
            <a:r>
              <a:rPr kumimoji="1" lang="en-US" altLang="zh-CN" sz="2000">
                <a:latin typeface="Arial" panose="020B0604020202020204" pitchFamily="34" charset="0"/>
                <a:ea typeface="楷体_GB2312" charset="0"/>
              </a:rPr>
              <a:t>b</a:t>
            </a:r>
            <a:r>
              <a:rPr kumimoji="1" lang="en-US" altLang="zh-CN" sz="2000" b="0">
                <a:latin typeface="Arial" panose="020B0604020202020204" pitchFamily="34" charset="0"/>
                <a:ea typeface="楷体_GB2312" charset="0"/>
              </a:rPr>
              <a:t>[</a:t>
            </a:r>
            <a:r>
              <a:rPr kumimoji="1" lang="en-US" altLang="zh-CN" sz="2000" b="0" err="1">
                <a:latin typeface="Arial" panose="020B0604020202020204" pitchFamily="34" charset="0"/>
                <a:ea typeface="楷体_GB2312" charset="0"/>
              </a:rPr>
              <a:t>i</a:t>
            </a:r>
            <a:r>
              <a:rPr kumimoji="1" lang="en-US" altLang="zh-CN" sz="2000" b="0">
                <a:latin typeface="Arial" panose="020B0604020202020204" pitchFamily="34" charset="0"/>
                <a:ea typeface="楷体_GB2312" charset="0"/>
              </a:rPr>
              <a:t>][j]=1; //lcs</a:t>
            </a:r>
            <a:r>
              <a:rPr kumimoji="1" lang="zh-CN" altLang="en-US" sz="2000" b="0">
                <a:latin typeface="Arial" panose="020B0604020202020204" pitchFamily="34" charset="0"/>
                <a:ea typeface="楷体_GB2312" charset="0"/>
              </a:rPr>
              <a:t>序列性质</a:t>
            </a:r>
            <a:endParaRPr kumimoji="1" lang="en-US" altLang="zh-CN" sz="2000" b="0">
              <a:latin typeface="Arial" panose="020B0604020202020204" pitchFamily="34" charset="0"/>
              <a:ea typeface="楷体_GB2312" charset="0"/>
            </a:endParaRPr>
          </a:p>
          <a:p>
            <a:pPr eaLnBrk="1" hangingPunct="1">
              <a:lnSpc>
                <a:spcPct val="120000"/>
              </a:lnSpc>
              <a:spcBef>
                <a:spcPct val="0"/>
              </a:spcBef>
              <a:buClrTx/>
              <a:buFont typeface="Arial" panose="020B0604020202020204" pitchFamily="34" charset="0"/>
              <a:buNone/>
              <a:defRPr/>
            </a:pPr>
            <a:r>
              <a:rPr kumimoji="1" lang="en-US" altLang="zh-CN" sz="2000" b="0">
                <a:latin typeface="Arial" panose="020B0604020202020204" pitchFamily="34" charset="0"/>
                <a:ea typeface="楷体_GB2312" charset="0"/>
              </a:rPr>
              <a:t>         }</a:t>
            </a:r>
          </a:p>
        </p:txBody>
      </p:sp>
      <p:sp>
        <p:nvSpPr>
          <p:cNvPr id="35845" name="标题 1"/>
          <p:cNvSpPr>
            <a:spLocks noGrp="1" noChangeArrowheads="1"/>
          </p:cNvSpPr>
          <p:nvPr>
            <p:ph type="title"/>
          </p:nvPr>
        </p:nvSpPr>
        <p:spPr>
          <a:xfrm>
            <a:off x="755650" y="477838"/>
            <a:ext cx="7924800" cy="647700"/>
          </a:xfrm>
        </p:spPr>
        <p:txBody>
          <a:bodyPr/>
          <a:lstStyle/>
          <a:p>
            <a:r>
              <a:rPr lang="en-US" altLang="zh-CN"/>
              <a:t>5.3  </a:t>
            </a:r>
            <a:r>
              <a:rPr lang="zh-CN" altLang="en-US"/>
              <a:t>最长公共子序列</a:t>
            </a:r>
          </a:p>
        </p:txBody>
      </p:sp>
      <p:sp>
        <p:nvSpPr>
          <p:cNvPr id="9" name="Rectangle 5"/>
          <p:cNvSpPr>
            <a:spLocks noChangeArrowheads="1"/>
          </p:cNvSpPr>
          <p:nvPr/>
        </p:nvSpPr>
        <p:spPr bwMode="auto">
          <a:xfrm>
            <a:off x="4572000" y="1226007"/>
            <a:ext cx="4067175" cy="2677656"/>
          </a:xfrm>
          <a:prstGeom prst="rect">
            <a:avLst/>
          </a:prstGeom>
          <a:noFill/>
          <a:ln w="12700">
            <a:solidFill>
              <a:srgbClr val="DF8309"/>
            </a:solidFill>
            <a:miter lim="800000"/>
          </a:ln>
          <a:effectLst/>
        </p:spPr>
        <p:txBody>
          <a:bodyPr wrap="square" anchor="ctr">
            <a:spAutoFit/>
          </a:bodyPr>
          <a:lstStyle>
            <a:lvl1pPr eaLnBrk="0" hangingPunct="0">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Clr>
                <a:schemeClr val="tx1"/>
              </a:buClr>
              <a:buBlip>
                <a:blip r:embed="rId4"/>
              </a:buBlip>
              <a:defRPr sz="2400" b="1">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9pPr>
          </a:lstStyle>
          <a:p>
            <a:pPr eaLnBrk="1" hangingPunct="1">
              <a:lnSpc>
                <a:spcPct val="120000"/>
              </a:lnSpc>
              <a:spcBef>
                <a:spcPct val="0"/>
              </a:spcBef>
              <a:buClrTx/>
              <a:buFont typeface="Arial" panose="020B0604020202020204" pitchFamily="34" charset="0"/>
              <a:buNone/>
              <a:defRPr/>
            </a:pPr>
            <a:r>
              <a:rPr kumimoji="1" lang="en-US" altLang="zh-CN" sz="2000">
                <a:latin typeface="Arial" panose="020B0604020202020204" pitchFamily="34" charset="0"/>
                <a:ea typeface="楷体_GB2312" charset="0"/>
              </a:rPr>
              <a:t>else if</a:t>
            </a:r>
            <a:r>
              <a:rPr kumimoji="1" lang="en-US" altLang="zh-CN" sz="2000" b="0">
                <a:latin typeface="Arial" panose="020B0604020202020204" pitchFamily="34" charset="0"/>
                <a:ea typeface="楷体_GB2312" charset="0"/>
              </a:rPr>
              <a:t> (c[i-1][j]&gt;=c[</a:t>
            </a:r>
            <a:r>
              <a:rPr kumimoji="1" lang="en-US" altLang="zh-CN" sz="2000" b="0" err="1">
                <a:latin typeface="Arial" panose="020B0604020202020204" pitchFamily="34" charset="0"/>
                <a:ea typeface="楷体_GB2312" charset="0"/>
              </a:rPr>
              <a:t>i</a:t>
            </a:r>
            <a:r>
              <a:rPr kumimoji="1" lang="en-US" altLang="zh-CN" sz="2000" b="0">
                <a:latin typeface="Arial" panose="020B0604020202020204" pitchFamily="34" charset="0"/>
                <a:ea typeface="楷体_GB2312" charset="0"/>
              </a:rPr>
              <a:t>][j-1])</a:t>
            </a:r>
            <a:r>
              <a:rPr kumimoji="1" lang="zh-CN" altLang="en-US" sz="2000" b="0">
                <a:latin typeface="Arial" panose="020B0604020202020204" pitchFamily="34" charset="0"/>
                <a:ea typeface="楷体_GB2312" charset="0"/>
              </a:rPr>
              <a:t> </a:t>
            </a:r>
            <a:r>
              <a:rPr kumimoji="1" lang="en-US" altLang="zh-CN" sz="2000">
                <a:latin typeface="Arial" panose="020B0604020202020204" pitchFamily="34" charset="0"/>
                <a:ea typeface="楷体_GB2312" charset="0"/>
              </a:rPr>
              <a:t>{</a:t>
            </a:r>
            <a:endParaRPr kumimoji="1" lang="zh-CN" altLang="en-US" sz="2000">
              <a:latin typeface="Arial" panose="020B0604020202020204" pitchFamily="34" charset="0"/>
              <a:ea typeface="楷体_GB2312" charset="0"/>
            </a:endParaRPr>
          </a:p>
          <a:p>
            <a:pPr eaLnBrk="1" hangingPunct="1">
              <a:lnSpc>
                <a:spcPct val="120000"/>
              </a:lnSpc>
              <a:spcBef>
                <a:spcPct val="0"/>
              </a:spcBef>
              <a:buClrTx/>
              <a:buFont typeface="Arial" panose="020B0604020202020204" pitchFamily="34" charset="0"/>
              <a:buNone/>
              <a:defRPr/>
            </a:pPr>
            <a:r>
              <a:rPr kumimoji="1" lang="zh-CN" altLang="en-US" sz="2000" b="0">
                <a:latin typeface="Arial" panose="020B0604020202020204" pitchFamily="34" charset="0"/>
                <a:ea typeface="楷体_GB2312" charset="0"/>
              </a:rPr>
              <a:t>	</a:t>
            </a:r>
            <a:r>
              <a:rPr kumimoji="1" lang="en-US" altLang="zh-CN" sz="2000" b="0">
                <a:latin typeface="Arial" panose="020B0604020202020204" pitchFamily="34" charset="0"/>
                <a:ea typeface="楷体_GB2312" charset="0"/>
              </a:rPr>
              <a:t> </a:t>
            </a:r>
            <a:r>
              <a:rPr kumimoji="1" lang="zh-CN" altLang="en-US" sz="2000" b="0">
                <a:latin typeface="Arial" panose="020B0604020202020204" pitchFamily="34" charset="0"/>
                <a:ea typeface="楷体_GB2312" charset="0"/>
              </a:rPr>
              <a:t>  </a:t>
            </a:r>
            <a:r>
              <a:rPr kumimoji="1" lang="en-US" altLang="zh-CN" sz="2000" b="0">
                <a:latin typeface="Arial" panose="020B0604020202020204" pitchFamily="34" charset="0"/>
                <a:ea typeface="楷体_GB2312" charset="0"/>
              </a:rPr>
              <a:t>c[</a:t>
            </a:r>
            <a:r>
              <a:rPr kumimoji="1" lang="en-US" altLang="zh-CN" sz="2000" b="0" err="1">
                <a:latin typeface="Arial" panose="020B0604020202020204" pitchFamily="34" charset="0"/>
                <a:ea typeface="楷体_GB2312" charset="0"/>
              </a:rPr>
              <a:t>i</a:t>
            </a:r>
            <a:r>
              <a:rPr kumimoji="1" lang="en-US" altLang="zh-CN" sz="2000" b="0">
                <a:latin typeface="Arial" panose="020B0604020202020204" pitchFamily="34" charset="0"/>
                <a:ea typeface="楷体_GB2312" charset="0"/>
              </a:rPr>
              <a:t>][j]=c[i-1][j];</a:t>
            </a:r>
            <a:r>
              <a:rPr kumimoji="1" lang="zh-CN" altLang="en-US" sz="2000" b="0">
                <a:latin typeface="Arial" panose="020B0604020202020204" pitchFamily="34" charset="0"/>
                <a:ea typeface="楷体_GB2312" charset="0"/>
              </a:rPr>
              <a:t> </a:t>
            </a:r>
            <a:r>
              <a:rPr kumimoji="1" lang="en-US" altLang="zh-CN" sz="2000" b="0">
                <a:latin typeface="Arial" panose="020B0604020202020204" pitchFamily="34" charset="0"/>
                <a:ea typeface="楷体_GB2312" charset="0"/>
              </a:rPr>
              <a:t>//</a:t>
            </a:r>
            <a:r>
              <a:rPr kumimoji="1" lang="en-US" altLang="zh-CN" sz="2000" b="0" err="1">
                <a:solidFill>
                  <a:srgbClr val="FF0000"/>
                </a:solidFill>
                <a:latin typeface="Arial" panose="020B0604020202020204" pitchFamily="34" charset="0"/>
                <a:ea typeface="楷体_GB2312" charset="0"/>
              </a:rPr>
              <a:t>z</a:t>
            </a:r>
            <a:r>
              <a:rPr kumimoji="1" lang="en-US" altLang="zh-CN" sz="2000" b="0" baseline="-25000" err="1">
                <a:solidFill>
                  <a:srgbClr val="FF0000"/>
                </a:solidFill>
                <a:latin typeface="Arial" panose="020B0604020202020204" pitchFamily="34" charset="0"/>
                <a:ea typeface="楷体_GB2312" charset="0"/>
              </a:rPr>
              <a:t>k</a:t>
            </a:r>
            <a:r>
              <a:rPr kumimoji="1" lang="en-US" altLang="zh-CN" sz="2000" b="0">
                <a:solidFill>
                  <a:srgbClr val="FF0000"/>
                </a:solidFill>
                <a:latin typeface="Arial" panose="020B0604020202020204" pitchFamily="34" charset="0"/>
                <a:ea typeface="楷体_GB2312" charset="0"/>
              </a:rPr>
              <a:t>=</a:t>
            </a:r>
            <a:r>
              <a:rPr kumimoji="1" lang="en-US" altLang="zh-CN" sz="2000" b="0" err="1">
                <a:solidFill>
                  <a:srgbClr val="FF0000"/>
                </a:solidFill>
                <a:latin typeface="Arial" panose="020B0604020202020204" pitchFamily="34" charset="0"/>
                <a:ea typeface="楷体_GB2312" charset="0"/>
              </a:rPr>
              <a:t>y</a:t>
            </a:r>
            <a:r>
              <a:rPr kumimoji="1" lang="en-US" altLang="zh-CN" sz="2000" b="0" baseline="-25000" err="1">
                <a:solidFill>
                  <a:srgbClr val="FF0000"/>
                </a:solidFill>
                <a:latin typeface="Arial" panose="020B0604020202020204" pitchFamily="34" charset="0"/>
                <a:ea typeface="楷体_GB2312" charset="0"/>
              </a:rPr>
              <a:t>j</a:t>
            </a:r>
            <a:r>
              <a:rPr kumimoji="1" lang="zh-CN" altLang="en-US" sz="2000" b="0">
                <a:solidFill>
                  <a:srgbClr val="FF0000"/>
                </a:solidFill>
                <a:latin typeface="Arial" panose="020B0604020202020204" pitchFamily="34" charset="0"/>
                <a:ea typeface="楷体_GB2312" charset="0"/>
              </a:rPr>
              <a:t>≠</a:t>
            </a:r>
            <a:r>
              <a:rPr kumimoji="1" lang="en-US" altLang="zh-CN" sz="2000" b="0">
                <a:solidFill>
                  <a:srgbClr val="FF0000"/>
                </a:solidFill>
                <a:latin typeface="Arial" panose="020B0604020202020204" pitchFamily="34" charset="0"/>
                <a:ea typeface="楷体_GB2312" charset="0"/>
              </a:rPr>
              <a:t>x</a:t>
            </a:r>
            <a:r>
              <a:rPr kumimoji="1" lang="en-US" altLang="zh-CN" sz="2000" b="0" baseline="-25000">
                <a:solidFill>
                  <a:srgbClr val="FF0000"/>
                </a:solidFill>
                <a:latin typeface="Arial" panose="020B0604020202020204" pitchFamily="34" charset="0"/>
                <a:ea typeface="楷体_GB2312" charset="0"/>
              </a:rPr>
              <a:t>i</a:t>
            </a:r>
          </a:p>
          <a:p>
            <a:pPr eaLnBrk="1" hangingPunct="1">
              <a:lnSpc>
                <a:spcPct val="120000"/>
              </a:lnSpc>
              <a:spcBef>
                <a:spcPct val="0"/>
              </a:spcBef>
              <a:buClrTx/>
              <a:buFont typeface="Arial" panose="020B0604020202020204" pitchFamily="34" charset="0"/>
              <a:buNone/>
              <a:defRPr/>
            </a:pPr>
            <a:r>
              <a:rPr kumimoji="1" lang="en-US" altLang="zh-CN" sz="2000" b="0">
                <a:latin typeface="Arial" panose="020B0604020202020204" pitchFamily="34" charset="0"/>
                <a:ea typeface="楷体_GB2312" charset="0"/>
              </a:rPr>
              <a:t>           </a:t>
            </a:r>
            <a:r>
              <a:rPr kumimoji="1" lang="zh-CN" altLang="en-US" sz="2000" b="0">
                <a:latin typeface="Arial" panose="020B0604020202020204" pitchFamily="34" charset="0"/>
                <a:ea typeface="楷体_GB2312" charset="0"/>
              </a:rPr>
              <a:t>     </a:t>
            </a:r>
            <a:r>
              <a:rPr kumimoji="1" lang="en-US" altLang="zh-CN" sz="2000">
                <a:latin typeface="Arial" panose="020B0604020202020204" pitchFamily="34" charset="0"/>
                <a:ea typeface="楷体_GB2312" charset="0"/>
              </a:rPr>
              <a:t>b</a:t>
            </a:r>
            <a:r>
              <a:rPr kumimoji="1" lang="en-US" altLang="zh-CN" sz="2000" b="0">
                <a:latin typeface="Arial" panose="020B0604020202020204" pitchFamily="34" charset="0"/>
                <a:ea typeface="楷体_GB2312" charset="0"/>
              </a:rPr>
              <a:t>[</a:t>
            </a:r>
            <a:r>
              <a:rPr kumimoji="1" lang="en-US" altLang="zh-CN" sz="2000" b="0" err="1">
                <a:latin typeface="Arial" panose="020B0604020202020204" pitchFamily="34" charset="0"/>
                <a:ea typeface="楷体_GB2312" charset="0"/>
              </a:rPr>
              <a:t>i</a:t>
            </a:r>
            <a:r>
              <a:rPr kumimoji="1" lang="en-US" altLang="zh-CN" sz="2000" b="0">
                <a:latin typeface="Arial" panose="020B0604020202020204" pitchFamily="34" charset="0"/>
                <a:ea typeface="楷体_GB2312" charset="0"/>
              </a:rPr>
              <a:t>][j]=2;</a:t>
            </a:r>
            <a:r>
              <a:rPr kumimoji="1" lang="zh-CN" altLang="en-US" sz="2000" b="0">
                <a:latin typeface="Arial" panose="020B0604020202020204" pitchFamily="34" charset="0"/>
                <a:ea typeface="楷体_GB2312" charset="0"/>
              </a:rPr>
              <a:t>  </a:t>
            </a:r>
            <a:r>
              <a:rPr kumimoji="1" lang="en-US" altLang="zh-CN" sz="2000">
                <a:latin typeface="Arial" panose="020B0604020202020204" pitchFamily="34" charset="0"/>
                <a:ea typeface="楷体_GB2312" charset="0"/>
              </a:rPr>
              <a:t>}</a:t>
            </a:r>
          </a:p>
          <a:p>
            <a:pPr eaLnBrk="1" hangingPunct="1">
              <a:lnSpc>
                <a:spcPct val="120000"/>
              </a:lnSpc>
              <a:spcBef>
                <a:spcPct val="0"/>
              </a:spcBef>
              <a:buClrTx/>
              <a:buFont typeface="Arial" panose="020B0604020202020204" pitchFamily="34" charset="0"/>
              <a:buNone/>
              <a:defRPr/>
            </a:pPr>
            <a:r>
              <a:rPr kumimoji="1" lang="en-US" altLang="zh-CN" sz="2000" b="0">
                <a:latin typeface="Arial" panose="020B0604020202020204" pitchFamily="34" charset="0"/>
                <a:ea typeface="楷体_GB2312" charset="0"/>
              </a:rPr>
              <a:t>       </a:t>
            </a:r>
            <a:r>
              <a:rPr kumimoji="1" lang="zh-CN" altLang="en-US" sz="2000" b="0">
                <a:latin typeface="Arial" panose="020B0604020202020204" pitchFamily="34" charset="0"/>
                <a:ea typeface="楷体_GB2312" charset="0"/>
              </a:rPr>
              <a:t> </a:t>
            </a:r>
            <a:r>
              <a:rPr kumimoji="1" lang="en-US" altLang="zh-CN" sz="2000">
                <a:latin typeface="Arial" panose="020B0604020202020204" pitchFamily="34" charset="0"/>
                <a:ea typeface="楷体_GB2312" charset="0"/>
              </a:rPr>
              <a:t>else {</a:t>
            </a:r>
          </a:p>
          <a:p>
            <a:pPr eaLnBrk="1" hangingPunct="1">
              <a:lnSpc>
                <a:spcPct val="120000"/>
              </a:lnSpc>
              <a:spcBef>
                <a:spcPct val="0"/>
              </a:spcBef>
              <a:buClrTx/>
              <a:buNone/>
              <a:defRPr/>
            </a:pPr>
            <a:r>
              <a:rPr kumimoji="1" lang="en-US" altLang="zh-CN" sz="2000" b="0">
                <a:latin typeface="Arial" panose="020B0604020202020204" pitchFamily="34" charset="0"/>
                <a:ea typeface="楷体_GB2312" charset="0"/>
              </a:rPr>
              <a:t>                 c[</a:t>
            </a:r>
            <a:r>
              <a:rPr kumimoji="1" lang="en-US" altLang="zh-CN" sz="2000" b="0" err="1">
                <a:latin typeface="Arial" panose="020B0604020202020204" pitchFamily="34" charset="0"/>
                <a:ea typeface="楷体_GB2312" charset="0"/>
              </a:rPr>
              <a:t>i</a:t>
            </a:r>
            <a:r>
              <a:rPr kumimoji="1" lang="en-US" altLang="zh-CN" sz="2000" b="0">
                <a:latin typeface="Arial" panose="020B0604020202020204" pitchFamily="34" charset="0"/>
                <a:ea typeface="楷体_GB2312" charset="0"/>
              </a:rPr>
              <a:t>][j]=c[</a:t>
            </a:r>
            <a:r>
              <a:rPr kumimoji="1" lang="en-US" altLang="zh-CN" sz="2000" b="0" err="1">
                <a:latin typeface="Arial" panose="020B0604020202020204" pitchFamily="34" charset="0"/>
                <a:ea typeface="楷体_GB2312" charset="0"/>
              </a:rPr>
              <a:t>i</a:t>
            </a:r>
            <a:r>
              <a:rPr kumimoji="1" lang="en-US" altLang="zh-CN" sz="2000" b="0">
                <a:latin typeface="Arial" panose="020B0604020202020204" pitchFamily="34" charset="0"/>
                <a:ea typeface="楷体_GB2312" charset="0"/>
              </a:rPr>
              <a:t>][j-1];</a:t>
            </a:r>
            <a:r>
              <a:rPr kumimoji="1" lang="zh-CN" altLang="en-US" sz="2000" b="0">
                <a:latin typeface="Arial" panose="020B0604020202020204" pitchFamily="34" charset="0"/>
                <a:ea typeface="楷体_GB2312" charset="0"/>
              </a:rPr>
              <a:t> </a:t>
            </a:r>
            <a:r>
              <a:rPr kumimoji="1" lang="en-US" altLang="zh-CN" sz="2000" b="0">
                <a:latin typeface="Arial" panose="020B0604020202020204" pitchFamily="34" charset="0"/>
                <a:ea typeface="楷体_GB2312" charset="0"/>
              </a:rPr>
              <a:t>//</a:t>
            </a:r>
            <a:r>
              <a:rPr kumimoji="1" lang="en-US" altLang="zh-CN" sz="2000" b="0" err="1">
                <a:solidFill>
                  <a:srgbClr val="FF0000"/>
                </a:solidFill>
                <a:latin typeface="Arial" panose="020B0604020202020204" pitchFamily="34" charset="0"/>
                <a:ea typeface="楷体_GB2312" charset="0"/>
              </a:rPr>
              <a:t>z</a:t>
            </a:r>
            <a:r>
              <a:rPr kumimoji="1" lang="en-US" altLang="zh-CN" sz="2000" b="0" baseline="-25000" err="1">
                <a:solidFill>
                  <a:srgbClr val="FF0000"/>
                </a:solidFill>
                <a:latin typeface="Arial" panose="020B0604020202020204" pitchFamily="34" charset="0"/>
                <a:ea typeface="楷体_GB2312" charset="0"/>
              </a:rPr>
              <a:t>k</a:t>
            </a:r>
            <a:r>
              <a:rPr kumimoji="1" lang="en-US" altLang="zh-CN" sz="2000" b="0">
                <a:solidFill>
                  <a:srgbClr val="FF0000"/>
                </a:solidFill>
                <a:latin typeface="Arial" panose="020B0604020202020204" pitchFamily="34" charset="0"/>
                <a:ea typeface="楷体_GB2312" charset="0"/>
              </a:rPr>
              <a:t>=x</a:t>
            </a:r>
            <a:r>
              <a:rPr kumimoji="1" lang="en-US" altLang="zh-CN" sz="2000" b="0" baseline="-25000">
                <a:solidFill>
                  <a:srgbClr val="FF0000"/>
                </a:solidFill>
                <a:latin typeface="Arial" panose="020B0604020202020204" pitchFamily="34" charset="0"/>
                <a:ea typeface="楷体_GB2312" charset="0"/>
              </a:rPr>
              <a:t>i</a:t>
            </a:r>
            <a:r>
              <a:rPr kumimoji="1" lang="zh-CN" altLang="en-US" sz="2000" b="0">
                <a:solidFill>
                  <a:srgbClr val="FF0000"/>
                </a:solidFill>
                <a:latin typeface="Arial" panose="020B0604020202020204" pitchFamily="34" charset="0"/>
                <a:ea typeface="楷体_GB2312" charset="0"/>
              </a:rPr>
              <a:t>≠</a:t>
            </a:r>
            <a:r>
              <a:rPr kumimoji="1" lang="en-US" altLang="zh-CN" sz="2000" b="0" err="1">
                <a:solidFill>
                  <a:srgbClr val="FF0000"/>
                </a:solidFill>
                <a:latin typeface="Arial" panose="020B0604020202020204" pitchFamily="34" charset="0"/>
                <a:ea typeface="楷体_GB2312" charset="0"/>
              </a:rPr>
              <a:t>y</a:t>
            </a:r>
            <a:r>
              <a:rPr kumimoji="1" lang="en-US" altLang="zh-CN" sz="2000" b="0" baseline="-25000" err="1">
                <a:solidFill>
                  <a:srgbClr val="FF0000"/>
                </a:solidFill>
                <a:latin typeface="Arial" panose="020B0604020202020204" pitchFamily="34" charset="0"/>
                <a:ea typeface="楷体_GB2312" charset="0"/>
              </a:rPr>
              <a:t>j</a:t>
            </a:r>
            <a:endParaRPr kumimoji="1" lang="en-US" altLang="zh-CN" sz="2000" b="0">
              <a:latin typeface="Arial" panose="020B0604020202020204" pitchFamily="34" charset="0"/>
              <a:ea typeface="楷体_GB2312" charset="0"/>
            </a:endParaRPr>
          </a:p>
          <a:p>
            <a:pPr eaLnBrk="1" hangingPunct="1">
              <a:lnSpc>
                <a:spcPct val="120000"/>
              </a:lnSpc>
              <a:spcBef>
                <a:spcPct val="0"/>
              </a:spcBef>
              <a:buClrTx/>
              <a:buFont typeface="Arial" panose="020B0604020202020204" pitchFamily="34" charset="0"/>
              <a:buNone/>
              <a:defRPr/>
            </a:pPr>
            <a:r>
              <a:rPr kumimoji="1" lang="en-US" altLang="zh-CN" sz="2000" b="0">
                <a:latin typeface="Arial" panose="020B0604020202020204" pitchFamily="34" charset="0"/>
                <a:ea typeface="楷体_GB2312" charset="0"/>
              </a:rPr>
              <a:t>                 </a:t>
            </a:r>
            <a:r>
              <a:rPr kumimoji="1" lang="en-US" altLang="zh-CN" sz="2000">
                <a:latin typeface="Arial" panose="020B0604020202020204" pitchFamily="34" charset="0"/>
                <a:ea typeface="楷体_GB2312" charset="0"/>
              </a:rPr>
              <a:t>b</a:t>
            </a:r>
            <a:r>
              <a:rPr kumimoji="1" lang="en-US" altLang="zh-CN" sz="2000" b="0">
                <a:latin typeface="Arial" panose="020B0604020202020204" pitchFamily="34" charset="0"/>
                <a:ea typeface="楷体_GB2312" charset="0"/>
              </a:rPr>
              <a:t>[</a:t>
            </a:r>
            <a:r>
              <a:rPr kumimoji="1" lang="en-US" altLang="zh-CN" sz="2000" b="0" err="1">
                <a:latin typeface="Arial" panose="020B0604020202020204" pitchFamily="34" charset="0"/>
                <a:ea typeface="楷体_GB2312" charset="0"/>
              </a:rPr>
              <a:t>i</a:t>
            </a:r>
            <a:r>
              <a:rPr kumimoji="1" lang="en-US" altLang="zh-CN" sz="2000" b="0">
                <a:latin typeface="Arial" panose="020B0604020202020204" pitchFamily="34" charset="0"/>
                <a:ea typeface="楷体_GB2312" charset="0"/>
              </a:rPr>
              <a:t>][j]=3;  </a:t>
            </a:r>
            <a:r>
              <a:rPr kumimoji="1" lang="en-US" altLang="zh-CN" sz="2000">
                <a:latin typeface="Arial" panose="020B0604020202020204" pitchFamily="34" charset="0"/>
                <a:ea typeface="楷体_GB2312" charset="0"/>
              </a:rPr>
              <a:t>}</a:t>
            </a:r>
          </a:p>
          <a:p>
            <a:pPr eaLnBrk="1" hangingPunct="1">
              <a:lnSpc>
                <a:spcPct val="120000"/>
              </a:lnSpc>
              <a:spcBef>
                <a:spcPct val="0"/>
              </a:spcBef>
              <a:buClrTx/>
              <a:buFont typeface="Arial" panose="020B0604020202020204" pitchFamily="34" charset="0"/>
              <a:buNone/>
              <a:defRPr/>
            </a:pPr>
            <a:r>
              <a:rPr kumimoji="1" lang="en-US" altLang="zh-CN" sz="2000" b="0">
                <a:latin typeface="Arial" panose="020B0604020202020204" pitchFamily="34" charset="0"/>
                <a:ea typeface="楷体_GB2312" charset="0"/>
              </a:rPr>
              <a:t>}</a:t>
            </a:r>
          </a:p>
        </p:txBody>
      </p:sp>
      <p:sp>
        <p:nvSpPr>
          <p:cNvPr id="22" name="Text Box 3"/>
          <p:cNvSpPr txBox="1">
            <a:spLocks noChangeArrowheads="1"/>
          </p:cNvSpPr>
          <p:nvPr/>
        </p:nvSpPr>
        <p:spPr bwMode="auto">
          <a:xfrm>
            <a:off x="309719" y="5281326"/>
            <a:ext cx="8805863" cy="828675"/>
          </a:xfrm>
          <a:prstGeom prst="rect">
            <a:avLst/>
          </a:prstGeom>
          <a:solidFill>
            <a:srgbClr val="86D1EC"/>
          </a:solidFill>
          <a:ln w="6350">
            <a:solidFill>
              <a:srgbClr val="FFFFFF"/>
            </a:solidFill>
            <a:miter lim="800000"/>
          </a:ln>
        </p:spPr>
        <p:txBody>
          <a:bodyPr>
            <a:spAutoFit/>
          </a:bodyPr>
          <a:lstStyle>
            <a:lvl1pPr>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4"/>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zh-CN" altLang="en-US">
                <a:solidFill>
                  <a:srgbClr val="000099"/>
                </a:solidFill>
              </a:rPr>
              <a:t>由于在所考虑的子问题空间中，总共有</a:t>
            </a:r>
            <a:r>
              <a:rPr lang="en-US" altLang="zh-CN" err="1">
                <a:solidFill>
                  <a:srgbClr val="000099"/>
                </a:solidFill>
              </a:rPr>
              <a:t>θ</a:t>
            </a:r>
            <a:r>
              <a:rPr lang="en-US" altLang="zh-CN">
                <a:solidFill>
                  <a:srgbClr val="000099"/>
                </a:solidFill>
              </a:rPr>
              <a:t>(</a:t>
            </a:r>
            <a:r>
              <a:rPr lang="en-US" altLang="zh-CN" err="1">
                <a:solidFill>
                  <a:srgbClr val="000099"/>
                </a:solidFill>
              </a:rPr>
              <a:t>mn</a:t>
            </a:r>
            <a:r>
              <a:rPr lang="en-US" altLang="zh-CN">
                <a:solidFill>
                  <a:srgbClr val="000099"/>
                </a:solidFill>
              </a:rPr>
              <a:t>)</a:t>
            </a:r>
            <a:r>
              <a:rPr lang="zh-CN" altLang="en-US">
                <a:solidFill>
                  <a:srgbClr val="000099"/>
                </a:solidFill>
              </a:rPr>
              <a:t>个不同的子问题，因此用自底向上地计算最优值能提高算法的效率。 </a:t>
            </a:r>
          </a:p>
        </p:txBody>
      </p:sp>
    </p:spTree>
    <p:extLst>
      <p:ext uri="{BB962C8B-B14F-4D97-AF65-F5344CB8AC3E}">
        <p14:creationId xmlns:p14="http://schemas.microsoft.com/office/powerpoint/2010/main" val="245253784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pPr algn="l"/>
            <a:r>
              <a:rPr lang="zh-CN" altLang="en-US"/>
              <a:t>知识回顾</a:t>
            </a:r>
          </a:p>
        </p:txBody>
      </p:sp>
      <p:sp>
        <p:nvSpPr>
          <p:cNvPr id="3" name="内容占位符 2"/>
          <p:cNvSpPr>
            <a:spLocks noGrp="1" noChangeArrowheads="1"/>
          </p:cNvSpPr>
          <p:nvPr>
            <p:ph idx="1"/>
          </p:nvPr>
        </p:nvSpPr>
        <p:spPr>
          <a:xfrm>
            <a:off x="468313" y="1268413"/>
            <a:ext cx="8208962" cy="1664685"/>
          </a:xfrm>
        </p:spPr>
        <p:txBody>
          <a:bodyPr/>
          <a:lstStyle/>
          <a:p>
            <a:pPr marL="342900" indent="-342900">
              <a:spcBef>
                <a:spcPct val="0"/>
              </a:spcBef>
              <a:buClrTx/>
              <a:buFont typeface="Wingdings" panose="05000000000000000000" pitchFamily="2" charset="2"/>
              <a:buChar char="n"/>
            </a:pPr>
            <a:r>
              <a:rPr lang="zh-CN" altLang="en-US" kern="1200"/>
              <a:t>分治法的精髓</a:t>
            </a:r>
            <a:endParaRPr lang="en-US" altLang="zh-CN" kern="1200"/>
          </a:p>
          <a:p>
            <a:pPr lvl="1">
              <a:spcBef>
                <a:spcPct val="0"/>
              </a:spcBef>
              <a:buClrTx/>
              <a:buFont typeface="Wingdings" panose="05000000000000000000" pitchFamily="2" charset="2"/>
              <a:buChar char="Ø"/>
            </a:pPr>
            <a:r>
              <a:rPr lang="zh-CN" altLang="en-US" kern="1200">
                <a:cs typeface="+mn-cs"/>
              </a:rPr>
              <a:t>分</a:t>
            </a:r>
            <a:r>
              <a:rPr lang="en-US" altLang="zh-CN" kern="1200">
                <a:cs typeface="+mn-cs"/>
              </a:rPr>
              <a:t>-</a:t>
            </a:r>
            <a:r>
              <a:rPr lang="zh-CN" altLang="en-US" kern="1200">
                <a:cs typeface="+mn-cs"/>
              </a:rPr>
              <a:t>将问题分解为规模更小的子问题</a:t>
            </a:r>
            <a:endParaRPr lang="en-US" altLang="zh-CN" kern="1200">
              <a:cs typeface="+mn-cs"/>
            </a:endParaRPr>
          </a:p>
          <a:p>
            <a:pPr lvl="1">
              <a:spcBef>
                <a:spcPct val="0"/>
              </a:spcBef>
              <a:buClrTx/>
              <a:buFont typeface="Wingdings" panose="05000000000000000000" pitchFamily="2" charset="2"/>
              <a:buChar char="Ø"/>
            </a:pPr>
            <a:r>
              <a:rPr lang="zh-CN" altLang="en-US" kern="1200">
                <a:cs typeface="+mn-cs"/>
              </a:rPr>
              <a:t>治</a:t>
            </a:r>
            <a:r>
              <a:rPr lang="en-US" altLang="zh-CN" kern="1200">
                <a:cs typeface="+mn-cs"/>
              </a:rPr>
              <a:t>-</a:t>
            </a:r>
            <a:r>
              <a:rPr lang="zh-CN" altLang="en-US" kern="1200">
                <a:cs typeface="+mn-cs"/>
              </a:rPr>
              <a:t>将这些规模更小的子问题逐个击破</a:t>
            </a:r>
            <a:endParaRPr lang="en-US" altLang="zh-CN" kern="1200">
              <a:cs typeface="+mn-cs"/>
            </a:endParaRPr>
          </a:p>
          <a:p>
            <a:pPr lvl="1">
              <a:spcBef>
                <a:spcPct val="0"/>
              </a:spcBef>
              <a:buClrTx/>
              <a:buFont typeface="Wingdings" panose="05000000000000000000" pitchFamily="2" charset="2"/>
              <a:buChar char="Ø"/>
            </a:pPr>
            <a:r>
              <a:rPr lang="zh-CN" altLang="en-US" kern="1200">
                <a:cs typeface="+mn-cs"/>
              </a:rPr>
              <a:t>合</a:t>
            </a:r>
            <a:r>
              <a:rPr lang="en-US" altLang="zh-CN" kern="1200">
                <a:cs typeface="+mn-cs"/>
              </a:rPr>
              <a:t>-</a:t>
            </a:r>
            <a:r>
              <a:rPr lang="zh-CN" altLang="en-US" kern="1200">
                <a:cs typeface="+mn-cs"/>
              </a:rPr>
              <a:t>将已解决的子问题合并，最终得出原问题的解</a:t>
            </a:r>
            <a:endParaRPr lang="en-US" altLang="zh-CN" kern="1200">
              <a:cs typeface="+mn-cs"/>
            </a:endParaRPr>
          </a:p>
        </p:txBody>
      </p:sp>
      <p:sp>
        <p:nvSpPr>
          <p:cNvPr id="5" name="Rectangle 3"/>
          <p:cNvSpPr txBox="1">
            <a:spLocks noChangeArrowheads="1"/>
          </p:cNvSpPr>
          <p:nvPr/>
        </p:nvSpPr>
        <p:spPr bwMode="auto">
          <a:xfrm>
            <a:off x="468313" y="3128361"/>
            <a:ext cx="8351837" cy="322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a:lnSpc>
                <a:spcPct val="110000"/>
              </a:lnSpc>
              <a:spcBef>
                <a:spcPts val="500"/>
              </a:spcBef>
              <a:buFont typeface="Wingdings" panose="05000000000000000000" pitchFamily="2" charset="2"/>
              <a:buNone/>
            </a:pPr>
            <a:r>
              <a:rPr lang="zh-CN" altLang="en-US"/>
              <a:t>分治法所能解决的问题一般具有以下几个特征：</a:t>
            </a:r>
          </a:p>
          <a:p>
            <a:pPr>
              <a:lnSpc>
                <a:spcPct val="110000"/>
              </a:lnSpc>
              <a:spcBef>
                <a:spcPts val="500"/>
              </a:spcBef>
              <a:buFont typeface="Wingdings" panose="05000000000000000000" pitchFamily="2" charset="2"/>
              <a:buChar char="n"/>
            </a:pPr>
            <a:r>
              <a:rPr lang="zh-CN" altLang="en-US"/>
              <a:t>该问题的规模缩小到一定的程度就可以容易地解决；</a:t>
            </a:r>
          </a:p>
          <a:p>
            <a:pPr>
              <a:lnSpc>
                <a:spcPct val="110000"/>
              </a:lnSpc>
              <a:spcBef>
                <a:spcPts val="500"/>
              </a:spcBef>
              <a:buFont typeface="Wingdings" panose="05000000000000000000" pitchFamily="2" charset="2"/>
              <a:buChar char="n"/>
            </a:pPr>
            <a:r>
              <a:rPr lang="zh-CN" altLang="en-US"/>
              <a:t>该问题可以分解为若干个规模较小的相同问题，即该问题具有最优子结构性质</a:t>
            </a:r>
          </a:p>
          <a:p>
            <a:pPr>
              <a:lnSpc>
                <a:spcPct val="110000"/>
              </a:lnSpc>
              <a:spcBef>
                <a:spcPts val="500"/>
              </a:spcBef>
              <a:buFont typeface="Wingdings" panose="05000000000000000000" pitchFamily="2" charset="2"/>
              <a:buChar char="n"/>
            </a:pPr>
            <a:r>
              <a:rPr lang="zh-CN" altLang="en-US"/>
              <a:t>利用该问题分解出的子问题的解可以合并为该问题的解；</a:t>
            </a:r>
          </a:p>
          <a:p>
            <a:pPr>
              <a:lnSpc>
                <a:spcPct val="110000"/>
              </a:lnSpc>
              <a:spcBef>
                <a:spcPts val="500"/>
              </a:spcBef>
              <a:buFont typeface="Wingdings" panose="05000000000000000000" pitchFamily="2" charset="2"/>
              <a:buChar char="n"/>
            </a:pPr>
            <a:r>
              <a:rPr lang="zh-CN" altLang="en-US"/>
              <a:t>该问题所分解出的</a:t>
            </a:r>
            <a:r>
              <a:rPr lang="zh-CN" altLang="en-US">
                <a:solidFill>
                  <a:srgbClr val="FF0000"/>
                </a:solidFill>
              </a:rPr>
              <a:t>各个子问题是相互独立</a:t>
            </a:r>
            <a:r>
              <a:rPr lang="zh-CN" altLang="en-US"/>
              <a:t>的，即子问题之间不包含公共的子问题。</a:t>
            </a:r>
          </a:p>
        </p:txBody>
      </p:sp>
      <p:sp>
        <p:nvSpPr>
          <p:cNvPr id="2" name="TextBox 1"/>
          <p:cNvSpPr txBox="1">
            <a:spLocks noChangeArrowheads="1"/>
          </p:cNvSpPr>
          <p:nvPr/>
        </p:nvSpPr>
        <p:spPr bwMode="auto">
          <a:xfrm>
            <a:off x="4140200" y="422275"/>
            <a:ext cx="45354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3200">
                <a:solidFill>
                  <a:srgbClr val="0000FF"/>
                </a:solidFill>
                <a:latin typeface="幼圆" panose="02010509060101010101" pitchFamily="49" charset="-122"/>
                <a:ea typeface="幼圆" panose="02010509060101010101" pitchFamily="49" charset="-122"/>
              </a:rPr>
              <a:t>子问题不独立时如何解？</a:t>
            </a:r>
          </a:p>
        </p:txBody>
      </p:sp>
      <p:sp>
        <p:nvSpPr>
          <p:cNvPr id="7" name="TextBox 6"/>
          <p:cNvSpPr txBox="1">
            <a:spLocks noChangeArrowheads="1"/>
          </p:cNvSpPr>
          <p:nvPr/>
        </p:nvSpPr>
        <p:spPr bwMode="auto">
          <a:xfrm>
            <a:off x="5364163" y="1073150"/>
            <a:ext cx="1871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3200">
                <a:solidFill>
                  <a:srgbClr val="C00000"/>
                </a:solidFill>
                <a:latin typeface="幼圆" panose="02010509060101010101" pitchFamily="49" charset="-122"/>
                <a:ea typeface="幼圆" panose="02010509060101010101" pitchFamily="49" charset="-122"/>
              </a:rPr>
              <a:t>动态规划</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blinds(horizontal)">
                                      <p:cBhvr>
                                        <p:cTn id="19" dur="500"/>
                                        <p:tgtEl>
                                          <p:spTgt spid="5">
                                            <p:txEl>
                                              <p:pRg st="1" end="1"/>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blinds(horizontal)">
                                      <p:cBhvr>
                                        <p:cTn id="25" dur="500"/>
                                        <p:tgtEl>
                                          <p:spTgt spid="5">
                                            <p:txEl>
                                              <p:pRg st="3" end="3"/>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blinds(horizontal)">
                                      <p:cBhvr>
                                        <p:cTn id="28" dur="500"/>
                                        <p:tgtEl>
                                          <p:spTgt spid="5">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611188" y="1343025"/>
            <a:ext cx="4981575" cy="460375"/>
          </a:xfrm>
          <a:prstGeom prst="rect">
            <a:avLst/>
          </a:prstGeom>
          <a:noFill/>
          <a:ln>
            <a:noFill/>
          </a:ln>
          <a:effectLst/>
        </p:spPr>
        <p:txBody>
          <a:bodyPr>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a:t>五、构造最长公共子序列</a:t>
            </a:r>
          </a:p>
        </p:txBody>
      </p:sp>
      <p:sp>
        <p:nvSpPr>
          <p:cNvPr id="37891" name="标题 1"/>
          <p:cNvSpPr>
            <a:spLocks noGrp="1" noChangeArrowheads="1"/>
          </p:cNvSpPr>
          <p:nvPr>
            <p:ph type="title"/>
          </p:nvPr>
        </p:nvSpPr>
        <p:spPr>
          <a:xfrm>
            <a:off x="755650" y="477838"/>
            <a:ext cx="7924800" cy="647700"/>
          </a:xfrm>
        </p:spPr>
        <p:txBody>
          <a:bodyPr/>
          <a:lstStyle/>
          <a:p>
            <a:r>
              <a:rPr lang="en-US" altLang="zh-CN"/>
              <a:t>5.3  </a:t>
            </a:r>
            <a:r>
              <a:rPr lang="zh-CN" altLang="en-US"/>
              <a:t>最长公共子序列</a:t>
            </a:r>
          </a:p>
        </p:txBody>
      </p:sp>
      <p:sp>
        <p:nvSpPr>
          <p:cNvPr id="13" name="Rectangle 3"/>
          <p:cNvSpPr txBox="1">
            <a:spLocks noChangeArrowheads="1"/>
          </p:cNvSpPr>
          <p:nvPr/>
        </p:nvSpPr>
        <p:spPr bwMode="auto">
          <a:xfrm>
            <a:off x="468313" y="1981200"/>
            <a:ext cx="8496175" cy="32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marL="342900" indent="-3429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eaLnBrk="1" hangingPunct="1">
              <a:buClr>
                <a:srgbClr val="3333CC"/>
              </a:buClr>
              <a:buSzPct val="60000"/>
              <a:buFont typeface="Wingdings" panose="05000000000000000000" pitchFamily="2" charset="2"/>
              <a:buNone/>
            </a:pPr>
            <a:r>
              <a:rPr kumimoji="1" lang="zh-CN" altLang="en-US" b="0">
                <a:solidFill>
                  <a:srgbClr val="000000"/>
                </a:solidFill>
                <a:latin typeface="Times New Roman" panose="02020603050405020304" pitchFamily="18" charset="0"/>
                <a:cs typeface="Times New Roman" panose="02020603050405020304" pitchFamily="18" charset="0"/>
              </a:rPr>
              <a:t>（</a:t>
            </a:r>
            <a:r>
              <a:rPr kumimoji="1" lang="en-US" altLang="zh-CN" b="0">
                <a:solidFill>
                  <a:srgbClr val="000000"/>
                </a:solidFill>
                <a:latin typeface="Times New Roman" panose="02020603050405020304" pitchFamily="18" charset="0"/>
                <a:cs typeface="Times New Roman" panose="02020603050405020304" pitchFamily="18" charset="0"/>
              </a:rPr>
              <a:t>1</a:t>
            </a:r>
            <a:r>
              <a:rPr kumimoji="1" lang="zh-CN" altLang="en-US" b="0">
                <a:solidFill>
                  <a:srgbClr val="000000"/>
                </a:solidFill>
                <a:latin typeface="Times New Roman" panose="02020603050405020304" pitchFamily="18" charset="0"/>
                <a:cs typeface="Times New Roman" panose="02020603050405020304" pitchFamily="18" charset="0"/>
              </a:rPr>
              <a:t>）从</a:t>
            </a:r>
            <a:r>
              <a:rPr kumimoji="1" lang="en-US" altLang="zh-CN" b="0">
                <a:solidFill>
                  <a:srgbClr val="000000"/>
                </a:solidFill>
                <a:latin typeface="Times New Roman" panose="02020603050405020304" pitchFamily="18" charset="0"/>
                <a:cs typeface="Times New Roman" panose="02020603050405020304" pitchFamily="18" charset="0"/>
              </a:rPr>
              <a:t>(</a:t>
            </a:r>
            <a:r>
              <a:rPr kumimoji="1" lang="en-US" altLang="zh-CN" b="0" err="1">
                <a:solidFill>
                  <a:srgbClr val="000000"/>
                </a:solidFill>
                <a:latin typeface="Times New Roman" panose="02020603050405020304" pitchFamily="18" charset="0"/>
                <a:cs typeface="Times New Roman" panose="02020603050405020304" pitchFamily="18" charset="0"/>
              </a:rPr>
              <a:t>m,n</a:t>
            </a:r>
            <a:r>
              <a:rPr kumimoji="1" lang="en-US" altLang="zh-CN" b="0">
                <a:solidFill>
                  <a:srgbClr val="000000"/>
                </a:solidFill>
                <a:latin typeface="Times New Roman" panose="02020603050405020304" pitchFamily="18" charset="0"/>
                <a:cs typeface="Times New Roman" panose="02020603050405020304" pitchFamily="18" charset="0"/>
              </a:rPr>
              <a:t>) </a:t>
            </a:r>
            <a:r>
              <a:rPr kumimoji="1" lang="zh-CN" altLang="en-US" b="0">
                <a:solidFill>
                  <a:srgbClr val="000000"/>
                </a:solidFill>
                <a:latin typeface="Times New Roman" panose="02020603050405020304" pitchFamily="18" charset="0"/>
                <a:cs typeface="Times New Roman" panose="02020603050405020304" pitchFamily="18" charset="0"/>
              </a:rPr>
              <a:t>回溯至 </a:t>
            </a:r>
            <a:r>
              <a:rPr kumimoji="1" lang="en-US" altLang="zh-CN" b="0">
                <a:solidFill>
                  <a:srgbClr val="000000"/>
                </a:solidFill>
                <a:latin typeface="Times New Roman" panose="02020603050405020304" pitchFamily="18" charset="0"/>
                <a:cs typeface="Times New Roman" panose="02020603050405020304" pitchFamily="18" charset="0"/>
              </a:rPr>
              <a:t>(0,0)</a:t>
            </a:r>
          </a:p>
          <a:p>
            <a:pPr eaLnBrk="1" hangingPunct="1">
              <a:buClr>
                <a:srgbClr val="3333CC"/>
              </a:buClr>
              <a:buSzPct val="60000"/>
              <a:buFont typeface="Wingdings" panose="05000000000000000000" pitchFamily="2" charset="2"/>
              <a:buNone/>
            </a:pPr>
            <a:r>
              <a:rPr kumimoji="1" lang="zh-CN" altLang="en-US" b="0">
                <a:solidFill>
                  <a:srgbClr val="000000"/>
                </a:solidFill>
                <a:latin typeface="Times New Roman" panose="02020603050405020304" pitchFamily="18" charset="0"/>
                <a:cs typeface="Times New Roman" panose="02020603050405020304" pitchFamily="18" charset="0"/>
              </a:rPr>
              <a:t>（</a:t>
            </a:r>
            <a:r>
              <a:rPr kumimoji="1" lang="en-US" altLang="zh-CN" b="0">
                <a:solidFill>
                  <a:srgbClr val="000000"/>
                </a:solidFill>
                <a:latin typeface="Times New Roman" panose="02020603050405020304" pitchFamily="18" charset="0"/>
                <a:cs typeface="Times New Roman" panose="02020603050405020304" pitchFamily="18" charset="0"/>
              </a:rPr>
              <a:t>2</a:t>
            </a:r>
            <a:r>
              <a:rPr kumimoji="1" lang="zh-CN" altLang="en-US" b="0">
                <a:solidFill>
                  <a:srgbClr val="000000"/>
                </a:solidFill>
                <a:latin typeface="Times New Roman" panose="02020603050405020304" pitchFamily="18" charset="0"/>
                <a:cs typeface="Times New Roman" panose="02020603050405020304" pitchFamily="18" charset="0"/>
              </a:rPr>
              <a:t>）若当前格子与左边格子相同，则画“      </a:t>
            </a:r>
            <a:r>
              <a:rPr kumimoji="1" lang="zh-CN" altLang="en-US" b="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kumimoji="1" lang="en-US" altLang="zh-CN" b="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p>
          <a:p>
            <a:pPr eaLnBrk="1" hangingPunct="1">
              <a:buClr>
                <a:srgbClr val="3333CC"/>
              </a:buClr>
              <a:buSzPct val="60000"/>
              <a:buFont typeface="Wingdings" panose="05000000000000000000" pitchFamily="2" charset="2"/>
              <a:buNone/>
            </a:pPr>
            <a:r>
              <a:rPr kumimoji="1" lang="en-US" altLang="zh-CN" b="0">
                <a:solidFill>
                  <a:srgbClr val="000000"/>
                </a:solidFill>
                <a:latin typeface="Times New Roman" panose="02020603050405020304" pitchFamily="18" charset="0"/>
                <a:cs typeface="Times New Roman" panose="02020603050405020304" pitchFamily="18" charset="0"/>
              </a:rPr>
              <a:t>        </a:t>
            </a:r>
            <a:r>
              <a:rPr kumimoji="1" lang="zh-CN" altLang="en-US" b="0">
                <a:solidFill>
                  <a:srgbClr val="000000"/>
                </a:solidFill>
                <a:latin typeface="Times New Roman" panose="02020603050405020304" pitchFamily="18" charset="0"/>
                <a:cs typeface="Times New Roman" panose="02020603050405020304" pitchFamily="18" charset="0"/>
              </a:rPr>
              <a:t>若当前格子与上边格子相同，则画“      </a:t>
            </a:r>
            <a:r>
              <a:rPr kumimoji="1" lang="zh-CN" altLang="en-US" b="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kumimoji="1" lang="en-US" altLang="zh-CN" b="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a:t>
            </a:r>
          </a:p>
          <a:p>
            <a:pPr eaLnBrk="1" hangingPunct="1">
              <a:buClr>
                <a:srgbClr val="3333CC"/>
              </a:buClr>
              <a:buSzPct val="60000"/>
              <a:buFont typeface="Wingdings" panose="05000000000000000000" pitchFamily="2" charset="2"/>
              <a:buNone/>
            </a:pPr>
            <a:r>
              <a:rPr kumimoji="1" lang="en-US" altLang="zh-CN" b="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a:t>
            </a:r>
            <a:r>
              <a:rPr kumimoji="1" lang="zh-CN" altLang="en-US" b="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以上两者都不符合，从当前格子到左上格子画“      ”</a:t>
            </a:r>
            <a:endParaRPr kumimoji="1" lang="zh-CN" altLang="en-US" b="0">
              <a:solidFill>
                <a:srgbClr val="000000"/>
              </a:solidFill>
              <a:latin typeface="Times New Roman" panose="02020603050405020304" pitchFamily="18" charset="0"/>
              <a:cs typeface="Times New Roman" panose="02020603050405020304" pitchFamily="18" charset="0"/>
            </a:endParaRPr>
          </a:p>
          <a:p>
            <a:pPr eaLnBrk="1" hangingPunct="1">
              <a:buClr>
                <a:srgbClr val="3333CC"/>
              </a:buClr>
              <a:buSzPct val="60000"/>
              <a:buFont typeface="Wingdings" panose="05000000000000000000" pitchFamily="2" charset="2"/>
              <a:buNone/>
            </a:pPr>
            <a:r>
              <a:rPr kumimoji="1" lang="zh-CN" altLang="en-US" b="0">
                <a:solidFill>
                  <a:srgbClr val="000000"/>
                </a:solidFill>
                <a:latin typeface="Times New Roman" panose="02020603050405020304" pitchFamily="18" charset="0"/>
                <a:cs typeface="Times New Roman" panose="02020603050405020304" pitchFamily="18" charset="0"/>
              </a:rPr>
              <a:t>（</a:t>
            </a:r>
            <a:r>
              <a:rPr kumimoji="1" lang="en-US" altLang="zh-CN" b="0">
                <a:solidFill>
                  <a:srgbClr val="000000"/>
                </a:solidFill>
                <a:latin typeface="Times New Roman" panose="02020603050405020304" pitchFamily="18" charset="0"/>
                <a:cs typeface="Times New Roman" panose="02020603050405020304" pitchFamily="18" charset="0"/>
              </a:rPr>
              <a:t>3</a:t>
            </a:r>
            <a:r>
              <a:rPr kumimoji="1" lang="zh-CN" altLang="en-US" b="0">
                <a:solidFill>
                  <a:srgbClr val="000000"/>
                </a:solidFill>
                <a:latin typeface="Times New Roman" panose="02020603050405020304" pitchFamily="18" charset="0"/>
                <a:cs typeface="Times New Roman" panose="02020603050405020304" pitchFamily="18" charset="0"/>
              </a:rPr>
              <a:t>）从当前格子向箭头方向前进一格，继续执行步骤（</a:t>
            </a:r>
            <a:r>
              <a:rPr kumimoji="1" lang="en-US" altLang="zh-CN" b="0">
                <a:solidFill>
                  <a:srgbClr val="000000"/>
                </a:solidFill>
                <a:latin typeface="Times New Roman" panose="02020603050405020304" pitchFamily="18" charset="0"/>
                <a:cs typeface="Times New Roman" panose="02020603050405020304" pitchFamily="18" charset="0"/>
              </a:rPr>
              <a:t>2</a:t>
            </a:r>
            <a:r>
              <a:rPr kumimoji="1" lang="zh-CN" altLang="en-US" b="0">
                <a:solidFill>
                  <a:srgbClr val="000000"/>
                </a:solidFill>
                <a:latin typeface="Times New Roman" panose="02020603050405020304" pitchFamily="18" charset="0"/>
                <a:cs typeface="Times New Roman" panose="02020603050405020304" pitchFamily="18" charset="0"/>
              </a:rPr>
              <a:t>）</a:t>
            </a:r>
          </a:p>
          <a:p>
            <a:pPr eaLnBrk="1" hangingPunct="1">
              <a:buClr>
                <a:srgbClr val="3333CC"/>
              </a:buClr>
              <a:buSzPct val="60000"/>
              <a:buFont typeface="Wingdings" panose="05000000000000000000" pitchFamily="2" charset="2"/>
              <a:buNone/>
            </a:pPr>
            <a:r>
              <a:rPr kumimoji="1" lang="zh-CN" altLang="en-US" b="0">
                <a:solidFill>
                  <a:srgbClr val="000000"/>
                </a:solidFill>
                <a:latin typeface="Times New Roman" panose="02020603050405020304" pitchFamily="18" charset="0"/>
                <a:cs typeface="Times New Roman" panose="02020603050405020304" pitchFamily="18" charset="0"/>
              </a:rPr>
              <a:t>（</a:t>
            </a:r>
            <a:r>
              <a:rPr kumimoji="1" lang="en-US" altLang="zh-CN" b="0">
                <a:solidFill>
                  <a:srgbClr val="000000"/>
                </a:solidFill>
                <a:latin typeface="Times New Roman" panose="02020603050405020304" pitchFamily="18" charset="0"/>
                <a:cs typeface="Times New Roman" panose="02020603050405020304" pitchFamily="18" charset="0"/>
              </a:rPr>
              <a:t>4</a:t>
            </a:r>
            <a:r>
              <a:rPr kumimoji="1" lang="zh-CN" altLang="en-US" b="0">
                <a:solidFill>
                  <a:srgbClr val="000000"/>
                </a:solidFill>
                <a:latin typeface="Times New Roman" panose="02020603050405020304" pitchFamily="18" charset="0"/>
                <a:cs typeface="Times New Roman" panose="02020603050405020304" pitchFamily="18" charset="0"/>
              </a:rPr>
              <a:t>）从</a:t>
            </a:r>
            <a:r>
              <a:rPr kumimoji="1" lang="en-US" altLang="zh-CN" b="0">
                <a:solidFill>
                  <a:srgbClr val="000000"/>
                </a:solidFill>
                <a:latin typeface="Times New Roman" panose="02020603050405020304" pitchFamily="18" charset="0"/>
                <a:cs typeface="Times New Roman" panose="02020603050405020304" pitchFamily="18" charset="0"/>
              </a:rPr>
              <a:t>(</a:t>
            </a:r>
            <a:r>
              <a:rPr kumimoji="1" lang="en-US" altLang="zh-CN" b="0" err="1">
                <a:solidFill>
                  <a:srgbClr val="000000"/>
                </a:solidFill>
                <a:latin typeface="Times New Roman" panose="02020603050405020304" pitchFamily="18" charset="0"/>
                <a:cs typeface="Times New Roman" panose="02020603050405020304" pitchFamily="18" charset="0"/>
              </a:rPr>
              <a:t>m,n</a:t>
            </a:r>
            <a:r>
              <a:rPr kumimoji="1" lang="en-US" altLang="zh-CN" b="0">
                <a:solidFill>
                  <a:srgbClr val="000000"/>
                </a:solidFill>
                <a:latin typeface="Times New Roman" panose="02020603050405020304" pitchFamily="18" charset="0"/>
                <a:cs typeface="Times New Roman" panose="02020603050405020304" pitchFamily="18" charset="0"/>
              </a:rPr>
              <a:t>) </a:t>
            </a:r>
            <a:r>
              <a:rPr kumimoji="1" lang="zh-CN" altLang="en-US" b="0">
                <a:solidFill>
                  <a:srgbClr val="000000"/>
                </a:solidFill>
                <a:latin typeface="Times New Roman" panose="02020603050405020304" pitchFamily="18" charset="0"/>
                <a:cs typeface="Times New Roman" panose="02020603050405020304" pitchFamily="18" charset="0"/>
              </a:rPr>
              <a:t>到 </a:t>
            </a:r>
            <a:r>
              <a:rPr kumimoji="1" lang="en-US" altLang="zh-CN" b="0">
                <a:solidFill>
                  <a:srgbClr val="000000"/>
                </a:solidFill>
                <a:latin typeface="Times New Roman" panose="02020603050405020304" pitchFamily="18" charset="0"/>
                <a:cs typeface="Times New Roman" panose="02020603050405020304" pitchFamily="18" charset="0"/>
              </a:rPr>
              <a:t>(0,0)</a:t>
            </a:r>
            <a:r>
              <a:rPr kumimoji="1" lang="zh-CN" altLang="en-US" b="0">
                <a:solidFill>
                  <a:srgbClr val="000000"/>
                </a:solidFill>
                <a:latin typeface="Times New Roman" panose="02020603050405020304" pitchFamily="18" charset="0"/>
                <a:cs typeface="Times New Roman" panose="02020603050405020304" pitchFamily="18" charset="0"/>
              </a:rPr>
              <a:t>的不同路径中，“      ”</a:t>
            </a:r>
            <a:r>
              <a:rPr kumimoji="1" lang="zh-CN" altLang="en-US" b="0">
                <a:solidFill>
                  <a:srgbClr val="C00000"/>
                </a:solidFill>
                <a:latin typeface="Times New Roman" panose="02020603050405020304" pitchFamily="18" charset="0"/>
                <a:cs typeface="Times New Roman" panose="02020603050405020304" pitchFamily="18" charset="0"/>
              </a:rPr>
              <a:t>起点对应的格子</a:t>
            </a:r>
            <a:r>
              <a:rPr kumimoji="1" lang="zh-CN" altLang="en-US" b="0">
                <a:solidFill>
                  <a:srgbClr val="000000"/>
                </a:solidFill>
                <a:latin typeface="Times New Roman" panose="02020603050405020304" pitchFamily="18" charset="0"/>
                <a:cs typeface="Times New Roman" panose="02020603050405020304" pitchFamily="18" charset="0"/>
              </a:rPr>
              <a:t>的元素构成最长公共子序列。</a:t>
            </a:r>
          </a:p>
        </p:txBody>
      </p:sp>
      <p:sp>
        <p:nvSpPr>
          <p:cNvPr id="14" name="Line 4"/>
          <p:cNvSpPr>
            <a:spLocks noChangeShapeType="1"/>
          </p:cNvSpPr>
          <p:nvPr/>
        </p:nvSpPr>
        <p:spPr bwMode="auto">
          <a:xfrm flipH="1" flipV="1">
            <a:off x="7740352" y="3376600"/>
            <a:ext cx="228600" cy="22860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
        <p:nvSpPr>
          <p:cNvPr id="15" name="Line 5"/>
          <p:cNvSpPr>
            <a:spLocks noChangeShapeType="1"/>
          </p:cNvSpPr>
          <p:nvPr/>
        </p:nvSpPr>
        <p:spPr bwMode="auto">
          <a:xfrm flipH="1">
            <a:off x="6244952" y="2564904"/>
            <a:ext cx="381000" cy="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
        <p:nvSpPr>
          <p:cNvPr id="16" name="Line 6"/>
          <p:cNvSpPr>
            <a:spLocks noChangeShapeType="1"/>
          </p:cNvSpPr>
          <p:nvPr/>
        </p:nvSpPr>
        <p:spPr bwMode="auto">
          <a:xfrm flipV="1">
            <a:off x="6253877" y="2924944"/>
            <a:ext cx="0" cy="30480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
        <p:nvSpPr>
          <p:cNvPr id="17" name="Line 7"/>
          <p:cNvSpPr>
            <a:spLocks noChangeShapeType="1"/>
          </p:cNvSpPr>
          <p:nvPr/>
        </p:nvSpPr>
        <p:spPr bwMode="auto">
          <a:xfrm flipH="1" flipV="1">
            <a:off x="5940152" y="4221088"/>
            <a:ext cx="304800" cy="22860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Tree>
    <p:extLst>
      <p:ext uri="{BB962C8B-B14F-4D97-AF65-F5344CB8AC3E}">
        <p14:creationId xmlns:p14="http://schemas.microsoft.com/office/powerpoint/2010/main" val="4024456806"/>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 name="Group 4"/>
          <p:cNvGraphicFramePr>
            <a:graphicFrameLocks noGrp="1"/>
          </p:cNvGraphicFramePr>
          <p:nvPr>
            <p:extLst>
              <p:ext uri="{D42A27DB-BD31-4B8C-83A1-F6EECF244321}">
                <p14:modId xmlns:p14="http://schemas.microsoft.com/office/powerpoint/2010/main" val="4177286177"/>
              </p:ext>
            </p:extLst>
          </p:nvPr>
        </p:nvGraphicFramePr>
        <p:xfrm>
          <a:off x="971550" y="1017588"/>
          <a:ext cx="7391400" cy="5507739"/>
        </p:xfrm>
        <a:graphic>
          <a:graphicData uri="http://schemas.openxmlformats.org/drawingml/2006/table">
            <a:tbl>
              <a:tblPr/>
              <a:tblGrid>
                <a:gridCol w="822325">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22325">
                  <a:extLst>
                    <a:ext uri="{9D8B030D-6E8A-4147-A177-3AD203B41FA5}">
                      <a16:colId xmlns:a16="http://schemas.microsoft.com/office/drawing/2014/main" val="20002"/>
                    </a:ext>
                  </a:extLst>
                </a:gridCol>
                <a:gridCol w="822325">
                  <a:extLst>
                    <a:ext uri="{9D8B030D-6E8A-4147-A177-3AD203B41FA5}">
                      <a16:colId xmlns:a16="http://schemas.microsoft.com/office/drawing/2014/main" val="20003"/>
                    </a:ext>
                  </a:extLst>
                </a:gridCol>
                <a:gridCol w="819150">
                  <a:extLst>
                    <a:ext uri="{9D8B030D-6E8A-4147-A177-3AD203B41FA5}">
                      <a16:colId xmlns:a16="http://schemas.microsoft.com/office/drawing/2014/main" val="20004"/>
                    </a:ext>
                  </a:extLst>
                </a:gridCol>
                <a:gridCol w="822325">
                  <a:extLst>
                    <a:ext uri="{9D8B030D-6E8A-4147-A177-3AD203B41FA5}">
                      <a16:colId xmlns:a16="http://schemas.microsoft.com/office/drawing/2014/main" val="20005"/>
                    </a:ext>
                  </a:extLst>
                </a:gridCol>
                <a:gridCol w="822325">
                  <a:extLst>
                    <a:ext uri="{9D8B030D-6E8A-4147-A177-3AD203B41FA5}">
                      <a16:colId xmlns:a16="http://schemas.microsoft.com/office/drawing/2014/main" val="20006"/>
                    </a:ext>
                  </a:extLst>
                </a:gridCol>
                <a:gridCol w="819150">
                  <a:extLst>
                    <a:ext uri="{9D8B030D-6E8A-4147-A177-3AD203B41FA5}">
                      <a16:colId xmlns:a16="http://schemas.microsoft.com/office/drawing/2014/main" val="20007"/>
                    </a:ext>
                  </a:extLst>
                </a:gridCol>
                <a:gridCol w="822325">
                  <a:extLst>
                    <a:ext uri="{9D8B030D-6E8A-4147-A177-3AD203B41FA5}">
                      <a16:colId xmlns:a16="http://schemas.microsoft.com/office/drawing/2014/main" val="20008"/>
                    </a:ext>
                  </a:extLst>
                </a:gridCol>
              </a:tblGrid>
              <a:tr h="701002">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Tahoma" panose="020B0604030504040204" charset="0"/>
                          <a:ea typeface="宋体" panose="02010600030101010101" pitchFamily="2" charset="-122"/>
                        </a:rPr>
                        <a:t>     </a:t>
                      </a:r>
                      <a:r>
                        <a:rPr kumimoji="1" lang="en-US" altLang="zh-CN" sz="2000" b="0" i="0" u="none" strike="noStrike" cap="none" normalizeH="0" baseline="0">
                          <a:ln>
                            <a:noFill/>
                          </a:ln>
                          <a:solidFill>
                            <a:schemeClr val="tx1"/>
                          </a:solidFill>
                          <a:effectLst/>
                          <a:latin typeface="Tahoma" panose="020B0604030504040204" charset="0"/>
                          <a:ea typeface="宋体" panose="02010600030101010101" pitchFamily="2" charset="-122"/>
                        </a:rPr>
                        <a:t>j       </a:t>
                      </a:r>
                      <a:r>
                        <a:rPr kumimoji="1" lang="zh-CN" altLang="en-US" sz="2000" b="0" i="0" u="none" strike="noStrike" cap="none" normalizeH="0" baseline="0">
                          <a:ln>
                            <a:noFill/>
                          </a:ln>
                          <a:solidFill>
                            <a:schemeClr val="tx1"/>
                          </a:solidFill>
                          <a:effectLst/>
                          <a:latin typeface="Tahoma" panose="020B0604030504040204" charset="0"/>
                          <a:ea typeface="宋体" panose="02010600030101010101" pitchFamily="2" charset="-122"/>
                        </a:rPr>
                        <a:t>    </a:t>
                      </a:r>
                      <a:r>
                        <a:rPr kumimoji="1" lang="en-US" altLang="zh-CN" sz="2000" b="0" i="0" u="none" strike="noStrike" cap="none" normalizeH="0" baseline="0" err="1">
                          <a:ln>
                            <a:noFill/>
                          </a:ln>
                          <a:solidFill>
                            <a:schemeClr val="tx1"/>
                          </a:solidFill>
                          <a:effectLst/>
                          <a:latin typeface="Tahoma" panose="020B0604030504040204" charset="0"/>
                          <a:ea typeface="宋体" panose="02010600030101010101" pitchFamily="2" charset="-122"/>
                        </a:rPr>
                        <a:t>i</a:t>
                      </a:r>
                      <a:endParaRPr kumimoji="1" lang="en-US" altLang="zh-CN" sz="2000" b="0" i="0" u="none" strike="noStrike" cap="none" normalizeH="0" baseline="0">
                        <a:ln>
                          <a:noFill/>
                        </a:ln>
                        <a:solidFill>
                          <a:schemeClr val="tx1"/>
                        </a:solidFill>
                        <a:effectLst/>
                        <a:latin typeface="Tahoma" panose="020B0604030504040204" charset="0"/>
                        <a:ea typeface="宋体" panose="02010600030101010101" pitchFamily="2" charset="-122"/>
                      </a:endParaRPr>
                    </a:p>
                  </a:txBody>
                  <a:tcPr marT="45713" marB="45713"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w="12700" cap="flat" cmpd="sng" algn="ctr">
                      <a:solidFill>
                        <a:srgbClr val="000000"/>
                      </a:solidFill>
                      <a:prstDash val="solid"/>
                      <a:round/>
                      <a:headEnd type="none" w="sm" len="sm"/>
                      <a:tailEnd type="none" w="sm" len="sm"/>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3</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4</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5</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6</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a:ln>
                          <a:noFill/>
                        </a:ln>
                        <a:solidFill>
                          <a:schemeClr val="tx1"/>
                        </a:solidFill>
                        <a:effectLst/>
                        <a:latin typeface="Tahoma" panose="020B0604030504040204" charset="0"/>
                        <a:ea typeface="宋体" panose="02010600030101010101" pitchFamily="2" charset="-122"/>
                      </a:endParaRPr>
                    </a:p>
                  </a:txBody>
                  <a:tcPr marT="45713" marB="45713"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18129">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a:ln>
                          <a:noFill/>
                        </a:ln>
                        <a:solidFill>
                          <a:schemeClr val="tx1"/>
                        </a:solidFill>
                        <a:effectLst/>
                        <a:latin typeface="Tahoma" panose="020B0604030504040204" charset="0"/>
                        <a:ea typeface="宋体" panose="02010600030101010101" pitchFamily="2" charset="-122"/>
                      </a:endParaRPr>
                    </a:p>
                  </a:txBody>
                  <a:tcPr marT="45713" marB="45713"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18129">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1</a:t>
                      </a:r>
                    </a:p>
                  </a:txBody>
                  <a:tcPr marT="45713" marB="45713"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d</a:t>
                      </a:r>
                    </a:p>
                  </a:txBody>
                  <a:tcPr marT="45713" marB="45713"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0000"/>
                    </a:solidFill>
                  </a:tcPr>
                </a:tc>
                <a:extLst>
                  <a:ext uri="{0D108BD9-81ED-4DB2-BD59-A6C34878D82A}">
                    <a16:rowId xmlns:a16="http://schemas.microsoft.com/office/drawing/2014/main" val="10002"/>
                  </a:ext>
                </a:extLst>
              </a:tr>
              <a:tr h="518129">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C00000"/>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b</a:t>
                      </a:r>
                    </a:p>
                  </a:txBody>
                  <a:tcPr marT="45713" marB="45713"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0000"/>
                    </a:solidFill>
                  </a:tcPr>
                </a:tc>
                <a:extLst>
                  <a:ext uri="{0D108BD9-81ED-4DB2-BD59-A6C34878D82A}">
                    <a16:rowId xmlns:a16="http://schemas.microsoft.com/office/drawing/2014/main" val="10003"/>
                  </a:ext>
                </a:extLst>
              </a:tr>
              <a:tr h="518129">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3</a:t>
                      </a:r>
                    </a:p>
                  </a:txBody>
                  <a:tcPr marT="45713" marB="45713"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C00000"/>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c</a:t>
                      </a:r>
                    </a:p>
                  </a:txBody>
                  <a:tcPr marT="45713" marB="45713"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0000"/>
                    </a:solidFill>
                  </a:tcPr>
                </a:tc>
                <a:extLst>
                  <a:ext uri="{0D108BD9-81ED-4DB2-BD59-A6C34878D82A}">
                    <a16:rowId xmlns:a16="http://schemas.microsoft.com/office/drawing/2014/main" val="10004"/>
                  </a:ext>
                </a:extLst>
              </a:tr>
              <a:tr h="518129">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4</a:t>
                      </a:r>
                    </a:p>
                  </a:txBody>
                  <a:tcPr marT="45713" marB="45713"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C00000"/>
                          </a:solidFill>
                          <a:effectLst/>
                          <a:latin typeface="Tahoma" panose="020B0604030504040204" charset="0"/>
                          <a:ea typeface="宋体" panose="02010600030101010101" pitchFamily="2" charset="-122"/>
                        </a:rPr>
                        <a:t>3</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3</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b</a:t>
                      </a:r>
                    </a:p>
                  </a:txBody>
                  <a:tcPr marT="45713" marB="45713"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0000"/>
                    </a:solidFill>
                  </a:tcPr>
                </a:tc>
                <a:extLst>
                  <a:ext uri="{0D108BD9-81ED-4DB2-BD59-A6C34878D82A}">
                    <a16:rowId xmlns:a16="http://schemas.microsoft.com/office/drawing/2014/main" val="10005"/>
                  </a:ext>
                </a:extLst>
              </a:tr>
              <a:tr h="518129">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5</a:t>
                      </a:r>
                    </a:p>
                  </a:txBody>
                  <a:tcPr marT="45713" marB="45713"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C00000"/>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3</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3</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a</a:t>
                      </a:r>
                    </a:p>
                  </a:txBody>
                  <a:tcPr marT="45713" marB="45713"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0000"/>
                    </a:solidFill>
                  </a:tcPr>
                </a:tc>
                <a:extLst>
                  <a:ext uri="{0D108BD9-81ED-4DB2-BD59-A6C34878D82A}">
                    <a16:rowId xmlns:a16="http://schemas.microsoft.com/office/drawing/2014/main" val="10006"/>
                  </a:ext>
                </a:extLst>
              </a:tr>
              <a:tr h="518129">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6</a:t>
                      </a:r>
                    </a:p>
                  </a:txBody>
                  <a:tcPr marT="45713" marB="45713"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C00000"/>
                          </a:solidFill>
                          <a:effectLst/>
                          <a:latin typeface="Tahoma" panose="020B0604030504040204" charset="0"/>
                          <a:ea typeface="宋体" panose="02010600030101010101" pitchFamily="2" charset="-122"/>
                        </a:rPr>
                        <a:t>3</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3</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C00000"/>
                          </a:solidFill>
                          <a:effectLst/>
                          <a:latin typeface="Tahoma" panose="020B0604030504040204" charset="0"/>
                          <a:ea typeface="宋体" panose="02010600030101010101" pitchFamily="2" charset="-122"/>
                        </a:rPr>
                        <a:t>4</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d</a:t>
                      </a:r>
                    </a:p>
                  </a:txBody>
                  <a:tcPr marT="45713" marB="45713"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0000"/>
                    </a:solidFill>
                  </a:tcPr>
                </a:tc>
                <a:extLst>
                  <a:ext uri="{0D108BD9-81ED-4DB2-BD59-A6C34878D82A}">
                    <a16:rowId xmlns:a16="http://schemas.microsoft.com/office/drawing/2014/main" val="10007"/>
                  </a:ext>
                </a:extLst>
              </a:tr>
              <a:tr h="518129">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7</a:t>
                      </a:r>
                    </a:p>
                  </a:txBody>
                  <a:tcPr marT="45713" marB="45713"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3</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C00000"/>
                          </a:solidFill>
                          <a:effectLst/>
                          <a:latin typeface="Tahoma" panose="020B0604030504040204" charset="0"/>
                          <a:ea typeface="宋体" panose="02010600030101010101" pitchFamily="2" charset="-122"/>
                        </a:rPr>
                        <a:t>4</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4</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b</a:t>
                      </a:r>
                    </a:p>
                  </a:txBody>
                  <a:tcPr marT="45713" marB="45713"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0000"/>
                    </a:solidFill>
                  </a:tcPr>
                </a:tc>
                <a:extLst>
                  <a:ext uri="{0D108BD9-81ED-4DB2-BD59-A6C34878D82A}">
                    <a16:rowId xmlns:a16="http://schemas.microsoft.com/office/drawing/2014/main" val="10008"/>
                  </a:ext>
                </a:extLst>
              </a:tr>
              <a:tr h="661545">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a:ln>
                          <a:noFill/>
                        </a:ln>
                        <a:solidFill>
                          <a:schemeClr val="tx1"/>
                        </a:solidFill>
                        <a:effectLst/>
                        <a:latin typeface="Tahoma" panose="020B0604030504040204" charset="0"/>
                        <a:ea typeface="宋体" panose="02010600030101010101" pitchFamily="2" charset="-122"/>
                      </a:endParaRPr>
                    </a:p>
                  </a:txBody>
                  <a:tcPr marT="45713" marB="45713"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a:ln>
                          <a:noFill/>
                        </a:ln>
                        <a:solidFill>
                          <a:schemeClr val="tx1"/>
                        </a:solidFill>
                        <a:effectLst/>
                        <a:latin typeface="Tahoma" panose="020B0604030504040204" charset="0"/>
                        <a:ea typeface="宋体" panose="02010600030101010101" pitchFamily="2" charset="-122"/>
                      </a:endParaRP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b</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rgbClr val="00E4A8"/>
                    </a:solid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a</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rgbClr val="00E4A8"/>
                    </a:solid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c</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rgbClr val="00E4A8"/>
                    </a:solid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d</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rgbClr val="00E4A8"/>
                    </a:solid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b</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rgbClr val="00E4A8"/>
                    </a:solid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d</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rgbClr val="00E4A8"/>
                    </a:solid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a:ln>
                          <a:noFill/>
                        </a:ln>
                        <a:solidFill>
                          <a:schemeClr val="tx1"/>
                        </a:solidFill>
                        <a:effectLst/>
                        <a:latin typeface="Tahoma" panose="020B0604030504040204" charset="0"/>
                        <a:ea typeface="宋体" panose="02010600030101010101" pitchFamily="2" charset="-122"/>
                      </a:endParaRPr>
                    </a:p>
                  </a:txBody>
                  <a:tcPr marT="45713" marB="45713"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rgbClr val="FFCF01"/>
                    </a:solidFill>
                  </a:tcPr>
                </a:tc>
                <a:extLst>
                  <a:ext uri="{0D108BD9-81ED-4DB2-BD59-A6C34878D82A}">
                    <a16:rowId xmlns:a16="http://schemas.microsoft.com/office/drawing/2014/main" val="10009"/>
                  </a:ext>
                </a:extLst>
              </a:tr>
            </a:tbl>
          </a:graphicData>
        </a:graphic>
      </p:graphicFrame>
      <p:sp>
        <p:nvSpPr>
          <p:cNvPr id="95" name="Line 119"/>
          <p:cNvSpPr>
            <a:spLocks noChangeShapeType="1"/>
          </p:cNvSpPr>
          <p:nvPr/>
        </p:nvSpPr>
        <p:spPr bwMode="auto">
          <a:xfrm flipV="1">
            <a:off x="7019925" y="5157788"/>
            <a:ext cx="0" cy="38100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
        <p:nvSpPr>
          <p:cNvPr id="96" name="Line 120"/>
          <p:cNvSpPr>
            <a:spLocks noChangeShapeType="1"/>
          </p:cNvSpPr>
          <p:nvPr/>
        </p:nvSpPr>
        <p:spPr bwMode="auto">
          <a:xfrm flipH="1">
            <a:off x="6300788" y="5589588"/>
            <a:ext cx="457200" cy="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
        <p:nvSpPr>
          <p:cNvPr id="97" name="Line 121"/>
          <p:cNvSpPr>
            <a:spLocks noChangeShapeType="1"/>
          </p:cNvSpPr>
          <p:nvPr/>
        </p:nvSpPr>
        <p:spPr bwMode="auto">
          <a:xfrm flipH="1" flipV="1">
            <a:off x="6502400" y="4600575"/>
            <a:ext cx="381000" cy="30480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
        <p:nvSpPr>
          <p:cNvPr id="98" name="Line 122"/>
          <p:cNvSpPr>
            <a:spLocks noChangeShapeType="1"/>
          </p:cNvSpPr>
          <p:nvPr/>
        </p:nvSpPr>
        <p:spPr bwMode="auto">
          <a:xfrm flipH="1" flipV="1">
            <a:off x="5664200" y="5133975"/>
            <a:ext cx="381000" cy="30480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
        <p:nvSpPr>
          <p:cNvPr id="99" name="Line 123"/>
          <p:cNvSpPr>
            <a:spLocks noChangeShapeType="1"/>
          </p:cNvSpPr>
          <p:nvPr/>
        </p:nvSpPr>
        <p:spPr bwMode="auto">
          <a:xfrm flipV="1">
            <a:off x="6372225" y="4048125"/>
            <a:ext cx="0" cy="53340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
        <p:nvSpPr>
          <p:cNvPr id="100" name="Line 124"/>
          <p:cNvSpPr>
            <a:spLocks noChangeShapeType="1"/>
          </p:cNvSpPr>
          <p:nvPr/>
        </p:nvSpPr>
        <p:spPr bwMode="auto">
          <a:xfrm flipH="1" flipV="1">
            <a:off x="4914900" y="4652963"/>
            <a:ext cx="304800" cy="30480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
        <p:nvSpPr>
          <p:cNvPr id="101" name="Line 125"/>
          <p:cNvSpPr>
            <a:spLocks noChangeShapeType="1"/>
          </p:cNvSpPr>
          <p:nvPr/>
        </p:nvSpPr>
        <p:spPr bwMode="auto">
          <a:xfrm flipH="1" flipV="1">
            <a:off x="5651500" y="3644900"/>
            <a:ext cx="381000" cy="30480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
        <p:nvSpPr>
          <p:cNvPr id="102" name="Line 126"/>
          <p:cNvSpPr>
            <a:spLocks noChangeShapeType="1"/>
          </p:cNvSpPr>
          <p:nvPr/>
        </p:nvSpPr>
        <p:spPr bwMode="auto">
          <a:xfrm flipH="1">
            <a:off x="4767263" y="3533775"/>
            <a:ext cx="381000" cy="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
        <p:nvSpPr>
          <p:cNvPr id="103" name="Line 127"/>
          <p:cNvSpPr>
            <a:spLocks noChangeShapeType="1"/>
          </p:cNvSpPr>
          <p:nvPr/>
        </p:nvSpPr>
        <p:spPr bwMode="auto">
          <a:xfrm flipV="1">
            <a:off x="4787900" y="4056063"/>
            <a:ext cx="0" cy="38100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
        <p:nvSpPr>
          <p:cNvPr id="104" name="Line 128"/>
          <p:cNvSpPr>
            <a:spLocks noChangeShapeType="1"/>
          </p:cNvSpPr>
          <p:nvPr/>
        </p:nvSpPr>
        <p:spPr bwMode="auto">
          <a:xfrm flipV="1">
            <a:off x="4787900" y="3629025"/>
            <a:ext cx="0" cy="30480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
        <p:nvSpPr>
          <p:cNvPr id="105" name="Line 129"/>
          <p:cNvSpPr>
            <a:spLocks noChangeShapeType="1"/>
          </p:cNvSpPr>
          <p:nvPr/>
        </p:nvSpPr>
        <p:spPr bwMode="auto">
          <a:xfrm flipH="1">
            <a:off x="3924300" y="4581525"/>
            <a:ext cx="381000" cy="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
        <p:nvSpPr>
          <p:cNvPr id="106" name="Line 130"/>
          <p:cNvSpPr>
            <a:spLocks noChangeShapeType="1"/>
          </p:cNvSpPr>
          <p:nvPr/>
        </p:nvSpPr>
        <p:spPr bwMode="auto">
          <a:xfrm flipH="1" flipV="1">
            <a:off x="4064000" y="3124200"/>
            <a:ext cx="304800" cy="30480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
        <p:nvSpPr>
          <p:cNvPr id="107" name="Line 131"/>
          <p:cNvSpPr>
            <a:spLocks noChangeShapeType="1"/>
          </p:cNvSpPr>
          <p:nvPr/>
        </p:nvSpPr>
        <p:spPr bwMode="auto">
          <a:xfrm flipH="1" flipV="1">
            <a:off x="3149600" y="4067175"/>
            <a:ext cx="381000" cy="30480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
        <p:nvSpPr>
          <p:cNvPr id="108" name="Line 132"/>
          <p:cNvSpPr>
            <a:spLocks noChangeShapeType="1"/>
          </p:cNvSpPr>
          <p:nvPr/>
        </p:nvSpPr>
        <p:spPr bwMode="auto">
          <a:xfrm flipH="1">
            <a:off x="3073400" y="3000375"/>
            <a:ext cx="457200" cy="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
        <p:nvSpPr>
          <p:cNvPr id="109" name="Line 133"/>
          <p:cNvSpPr>
            <a:spLocks noChangeShapeType="1"/>
          </p:cNvSpPr>
          <p:nvPr/>
        </p:nvSpPr>
        <p:spPr bwMode="auto">
          <a:xfrm flipV="1">
            <a:off x="3073400" y="3533775"/>
            <a:ext cx="0" cy="38100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
        <p:nvSpPr>
          <p:cNvPr id="110" name="Line 134"/>
          <p:cNvSpPr>
            <a:spLocks noChangeShapeType="1"/>
          </p:cNvSpPr>
          <p:nvPr/>
        </p:nvSpPr>
        <p:spPr bwMode="auto">
          <a:xfrm flipV="1">
            <a:off x="3073400" y="3076575"/>
            <a:ext cx="0" cy="30480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
        <p:nvSpPr>
          <p:cNvPr id="111" name="Line 135"/>
          <p:cNvSpPr>
            <a:spLocks noChangeShapeType="1"/>
          </p:cNvSpPr>
          <p:nvPr/>
        </p:nvSpPr>
        <p:spPr bwMode="auto">
          <a:xfrm flipH="1" flipV="1">
            <a:off x="2390775" y="2565400"/>
            <a:ext cx="381000" cy="30480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
        <p:nvSpPr>
          <p:cNvPr id="112" name="Line 136"/>
          <p:cNvSpPr>
            <a:spLocks noChangeShapeType="1"/>
          </p:cNvSpPr>
          <p:nvPr/>
        </p:nvSpPr>
        <p:spPr bwMode="auto">
          <a:xfrm flipV="1">
            <a:off x="2387600" y="2116138"/>
            <a:ext cx="0" cy="304800"/>
          </a:xfrm>
          <a:prstGeom prst="line">
            <a:avLst/>
          </a:prstGeom>
          <a:noFill/>
          <a:ln w="127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zh-CN" altLang="en-US"/>
          </a:p>
        </p:txBody>
      </p:sp>
      <p:sp>
        <p:nvSpPr>
          <p:cNvPr id="113" name="AutoShape 137"/>
          <p:cNvSpPr>
            <a:spLocks noChangeArrowheads="1"/>
          </p:cNvSpPr>
          <p:nvPr/>
        </p:nvSpPr>
        <p:spPr bwMode="auto">
          <a:xfrm>
            <a:off x="5969000" y="333375"/>
            <a:ext cx="2971800" cy="684213"/>
          </a:xfrm>
          <a:prstGeom prst="cloudCallout">
            <a:avLst>
              <a:gd name="adj1" fmla="val -62287"/>
              <a:gd name="adj2" fmla="val 59296"/>
            </a:avLst>
          </a:prstGeom>
          <a:noFill/>
          <a:ln w="1905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fontAlgn="auto" hangingPunct="1">
              <a:spcBef>
                <a:spcPts val="0"/>
              </a:spcBef>
              <a:spcAft>
                <a:spcPts val="0"/>
              </a:spcAft>
              <a:defRPr/>
            </a:pPr>
            <a:r>
              <a:rPr kumimoji="1" lang="zh-CN" altLang="en-US" sz="2400" b="1" kern="0">
                <a:solidFill>
                  <a:srgbClr val="000000"/>
                </a:solidFill>
                <a:latin typeface="Times New Roman" panose="02020603050405020304" pitchFamily="18" charset="0"/>
                <a:ea typeface="宋体" panose="02010600030101010101" pitchFamily="2" charset="-122"/>
              </a:rPr>
              <a:t>（</a:t>
            </a:r>
            <a:r>
              <a:rPr kumimoji="1" lang="en-US" altLang="zh-CN" sz="2400" b="1" kern="0" err="1">
                <a:solidFill>
                  <a:srgbClr val="000000"/>
                </a:solidFill>
                <a:latin typeface="Times New Roman" panose="02020603050405020304" pitchFamily="18" charset="0"/>
                <a:ea typeface="宋体" panose="02010600030101010101" pitchFamily="2" charset="-122"/>
              </a:rPr>
              <a:t>bcbd,bcdb,badb</a:t>
            </a:r>
            <a:r>
              <a:rPr kumimoji="1" lang="zh-CN" altLang="en-US" sz="2400" b="1" kern="0">
                <a:solidFill>
                  <a:srgbClr val="000000"/>
                </a:solidFill>
                <a:latin typeface="Times New Roman" panose="02020603050405020304" pitchFamily="18" charset="0"/>
                <a:ea typeface="宋体" panose="02010600030101010101" pitchFamily="2" charset="-122"/>
              </a:rPr>
              <a:t>）</a:t>
            </a:r>
          </a:p>
        </p:txBody>
      </p:sp>
      <p:sp>
        <p:nvSpPr>
          <p:cNvPr id="4" name="文本框 3">
            <a:extLst>
              <a:ext uri="{FF2B5EF4-FFF2-40B4-BE49-F238E27FC236}">
                <a16:creationId xmlns:a16="http://schemas.microsoft.com/office/drawing/2014/main" id="{0895DCAC-8E9C-447C-A843-FA5D8DE7EDBC}"/>
              </a:ext>
            </a:extLst>
          </p:cNvPr>
          <p:cNvSpPr txBox="1"/>
          <p:nvPr/>
        </p:nvSpPr>
        <p:spPr>
          <a:xfrm>
            <a:off x="1377364" y="432247"/>
            <a:ext cx="4591636" cy="461665"/>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cs typeface="Times New Roman" panose="02020603050405020304" pitchFamily="18" charset="0"/>
              </a:rPr>
              <a:t>令 </a:t>
            </a:r>
            <a:r>
              <a:rPr lang="en-US" altLang="zh-CN" sz="2400">
                <a:latin typeface="Times New Roman" panose="02020603050405020304" pitchFamily="18" charset="0"/>
                <a:cs typeface="Times New Roman" panose="02020603050405020304" pitchFamily="18" charset="0"/>
              </a:rPr>
              <a:t>X=</a:t>
            </a:r>
            <a:r>
              <a:rPr lang="en-US" altLang="zh-CN" sz="2400" err="1">
                <a:latin typeface="Times New Roman" panose="02020603050405020304" pitchFamily="18" charset="0"/>
                <a:cs typeface="Times New Roman" panose="02020603050405020304" pitchFamily="18" charset="0"/>
              </a:rPr>
              <a:t>dbcbadb</a:t>
            </a:r>
            <a:r>
              <a:rPr lang="zh-CN" altLang="en-US"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Y=</a:t>
            </a:r>
            <a:r>
              <a:rPr lang="en-US" altLang="zh-CN" sz="2400" err="1">
                <a:latin typeface="Times New Roman" panose="02020603050405020304" pitchFamily="18" charset="0"/>
                <a:cs typeface="Times New Roman" panose="02020603050405020304" pitchFamily="18" charset="0"/>
              </a:rPr>
              <a:t>bacdbd</a:t>
            </a:r>
            <a:endParaRPr lang="zh-CN"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383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500" fill="hold"/>
                                        <p:tgtEl>
                                          <p:spTgt spid="94"/>
                                        </p:tgtEl>
                                        <p:attrNameLst>
                                          <p:attrName>ppt_x</p:attrName>
                                        </p:attrNameLst>
                                      </p:cBhvr>
                                      <p:tavLst>
                                        <p:tav tm="0">
                                          <p:val>
                                            <p:strVal val="0-#ppt_w/2"/>
                                          </p:val>
                                        </p:tav>
                                        <p:tav tm="100000">
                                          <p:val>
                                            <p:strVal val="#ppt_x"/>
                                          </p:val>
                                        </p:tav>
                                      </p:tavLst>
                                    </p:anim>
                                    <p:anim calcmode="lin" valueType="num">
                                      <p:cBhvr additive="base">
                                        <p:cTn id="8" dur="500" fill="hold"/>
                                        <p:tgtEl>
                                          <p:spTgt spid="9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anim calcmode="lin" valueType="num">
                                      <p:cBhvr additive="base">
                                        <p:cTn id="13" dur="500" fill="hold"/>
                                        <p:tgtEl>
                                          <p:spTgt spid="95"/>
                                        </p:tgtEl>
                                        <p:attrNameLst>
                                          <p:attrName>ppt_x</p:attrName>
                                        </p:attrNameLst>
                                      </p:cBhvr>
                                      <p:tavLst>
                                        <p:tav tm="0">
                                          <p:val>
                                            <p:strVal val="#ppt_x"/>
                                          </p:val>
                                        </p:tav>
                                        <p:tav tm="100000">
                                          <p:val>
                                            <p:strVal val="#ppt_x"/>
                                          </p:val>
                                        </p:tav>
                                      </p:tavLst>
                                    </p:anim>
                                    <p:anim calcmode="lin" valueType="num">
                                      <p:cBhvr additive="base">
                                        <p:cTn id="14"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6"/>
                                        </p:tgtEl>
                                        <p:attrNameLst>
                                          <p:attrName>style.visibility</p:attrName>
                                        </p:attrNameLst>
                                      </p:cBhvr>
                                      <p:to>
                                        <p:strVal val="visible"/>
                                      </p:to>
                                    </p:set>
                                    <p:anim calcmode="lin" valueType="num">
                                      <p:cBhvr additive="base">
                                        <p:cTn id="19" dur="500" fill="hold"/>
                                        <p:tgtEl>
                                          <p:spTgt spid="96"/>
                                        </p:tgtEl>
                                        <p:attrNameLst>
                                          <p:attrName>ppt_x</p:attrName>
                                        </p:attrNameLst>
                                      </p:cBhvr>
                                      <p:tavLst>
                                        <p:tav tm="0">
                                          <p:val>
                                            <p:strVal val="0-#ppt_w/2"/>
                                          </p:val>
                                        </p:tav>
                                        <p:tav tm="100000">
                                          <p:val>
                                            <p:strVal val="#ppt_x"/>
                                          </p:val>
                                        </p:tav>
                                      </p:tavLst>
                                    </p:anim>
                                    <p:anim calcmode="lin" valueType="num">
                                      <p:cBhvr additive="base">
                                        <p:cTn id="20" dur="500" fill="hold"/>
                                        <p:tgtEl>
                                          <p:spTgt spid="9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7"/>
                                        </p:tgtEl>
                                        <p:attrNameLst>
                                          <p:attrName>style.visibility</p:attrName>
                                        </p:attrNameLst>
                                      </p:cBhvr>
                                      <p:to>
                                        <p:strVal val="visible"/>
                                      </p:to>
                                    </p:set>
                                    <p:anim calcmode="lin" valueType="num">
                                      <p:cBhvr additive="base">
                                        <p:cTn id="25" dur="500" fill="hold"/>
                                        <p:tgtEl>
                                          <p:spTgt spid="97"/>
                                        </p:tgtEl>
                                        <p:attrNameLst>
                                          <p:attrName>ppt_x</p:attrName>
                                        </p:attrNameLst>
                                      </p:cBhvr>
                                      <p:tavLst>
                                        <p:tav tm="0">
                                          <p:val>
                                            <p:strVal val="0-#ppt_w/2"/>
                                          </p:val>
                                        </p:tav>
                                        <p:tav tm="100000">
                                          <p:val>
                                            <p:strVal val="#ppt_x"/>
                                          </p:val>
                                        </p:tav>
                                      </p:tavLst>
                                    </p:anim>
                                    <p:anim calcmode="lin" valueType="num">
                                      <p:cBhvr additive="base">
                                        <p:cTn id="26" dur="500" fill="hold"/>
                                        <p:tgtEl>
                                          <p:spTgt spid="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anim calcmode="lin" valueType="num">
                                      <p:cBhvr additive="base">
                                        <p:cTn id="31" dur="500" fill="hold"/>
                                        <p:tgtEl>
                                          <p:spTgt spid="98"/>
                                        </p:tgtEl>
                                        <p:attrNameLst>
                                          <p:attrName>ppt_x</p:attrName>
                                        </p:attrNameLst>
                                      </p:cBhvr>
                                      <p:tavLst>
                                        <p:tav tm="0">
                                          <p:val>
                                            <p:strVal val="0-#ppt_w/2"/>
                                          </p:val>
                                        </p:tav>
                                        <p:tav tm="100000">
                                          <p:val>
                                            <p:strVal val="#ppt_x"/>
                                          </p:val>
                                        </p:tav>
                                      </p:tavLst>
                                    </p:anim>
                                    <p:anim calcmode="lin" valueType="num">
                                      <p:cBhvr additive="base">
                                        <p:cTn id="32" dur="500" fill="hold"/>
                                        <p:tgtEl>
                                          <p:spTgt spid="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9"/>
                                        </p:tgtEl>
                                        <p:attrNameLst>
                                          <p:attrName>style.visibility</p:attrName>
                                        </p:attrNameLst>
                                      </p:cBhvr>
                                      <p:to>
                                        <p:strVal val="visible"/>
                                      </p:to>
                                    </p:set>
                                    <p:anim calcmode="lin" valueType="num">
                                      <p:cBhvr additive="base">
                                        <p:cTn id="37" dur="500" fill="hold"/>
                                        <p:tgtEl>
                                          <p:spTgt spid="99"/>
                                        </p:tgtEl>
                                        <p:attrNameLst>
                                          <p:attrName>ppt_x</p:attrName>
                                        </p:attrNameLst>
                                      </p:cBhvr>
                                      <p:tavLst>
                                        <p:tav tm="0">
                                          <p:val>
                                            <p:strVal val="0-#ppt_w/2"/>
                                          </p:val>
                                        </p:tav>
                                        <p:tav tm="100000">
                                          <p:val>
                                            <p:strVal val="#ppt_x"/>
                                          </p:val>
                                        </p:tav>
                                      </p:tavLst>
                                    </p:anim>
                                    <p:anim calcmode="lin" valueType="num">
                                      <p:cBhvr additive="base">
                                        <p:cTn id="38" dur="500" fill="hold"/>
                                        <p:tgtEl>
                                          <p:spTgt spid="9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0"/>
                                        </p:tgtEl>
                                        <p:attrNameLst>
                                          <p:attrName>style.visibility</p:attrName>
                                        </p:attrNameLst>
                                      </p:cBhvr>
                                      <p:to>
                                        <p:strVal val="visible"/>
                                      </p:to>
                                    </p:set>
                                    <p:anim calcmode="lin" valueType="num">
                                      <p:cBhvr additive="base">
                                        <p:cTn id="43" dur="500" fill="hold"/>
                                        <p:tgtEl>
                                          <p:spTgt spid="100"/>
                                        </p:tgtEl>
                                        <p:attrNameLst>
                                          <p:attrName>ppt_x</p:attrName>
                                        </p:attrNameLst>
                                      </p:cBhvr>
                                      <p:tavLst>
                                        <p:tav tm="0">
                                          <p:val>
                                            <p:strVal val="0-#ppt_w/2"/>
                                          </p:val>
                                        </p:tav>
                                        <p:tav tm="100000">
                                          <p:val>
                                            <p:strVal val="#ppt_x"/>
                                          </p:val>
                                        </p:tav>
                                      </p:tavLst>
                                    </p:anim>
                                    <p:anim calcmode="lin" valueType="num">
                                      <p:cBhvr additive="base">
                                        <p:cTn id="44" dur="500" fill="hold"/>
                                        <p:tgtEl>
                                          <p:spTgt spid="10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1"/>
                                        </p:tgtEl>
                                        <p:attrNameLst>
                                          <p:attrName>style.visibility</p:attrName>
                                        </p:attrNameLst>
                                      </p:cBhvr>
                                      <p:to>
                                        <p:strVal val="visible"/>
                                      </p:to>
                                    </p:set>
                                    <p:anim calcmode="lin" valueType="num">
                                      <p:cBhvr additive="base">
                                        <p:cTn id="49" dur="500" fill="hold"/>
                                        <p:tgtEl>
                                          <p:spTgt spid="101"/>
                                        </p:tgtEl>
                                        <p:attrNameLst>
                                          <p:attrName>ppt_x</p:attrName>
                                        </p:attrNameLst>
                                      </p:cBhvr>
                                      <p:tavLst>
                                        <p:tav tm="0">
                                          <p:val>
                                            <p:strVal val="0-#ppt_w/2"/>
                                          </p:val>
                                        </p:tav>
                                        <p:tav tm="100000">
                                          <p:val>
                                            <p:strVal val="#ppt_x"/>
                                          </p:val>
                                        </p:tav>
                                      </p:tavLst>
                                    </p:anim>
                                    <p:anim calcmode="lin" valueType="num">
                                      <p:cBhvr additive="base">
                                        <p:cTn id="50" dur="500" fill="hold"/>
                                        <p:tgtEl>
                                          <p:spTgt spid="1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2"/>
                                        </p:tgtEl>
                                        <p:attrNameLst>
                                          <p:attrName>style.visibility</p:attrName>
                                        </p:attrNameLst>
                                      </p:cBhvr>
                                      <p:to>
                                        <p:strVal val="visible"/>
                                      </p:to>
                                    </p:set>
                                    <p:anim calcmode="lin" valueType="num">
                                      <p:cBhvr additive="base">
                                        <p:cTn id="55" dur="500" fill="hold"/>
                                        <p:tgtEl>
                                          <p:spTgt spid="102"/>
                                        </p:tgtEl>
                                        <p:attrNameLst>
                                          <p:attrName>ppt_x</p:attrName>
                                        </p:attrNameLst>
                                      </p:cBhvr>
                                      <p:tavLst>
                                        <p:tav tm="0">
                                          <p:val>
                                            <p:strVal val="0-#ppt_w/2"/>
                                          </p:val>
                                        </p:tav>
                                        <p:tav tm="100000">
                                          <p:val>
                                            <p:strVal val="#ppt_x"/>
                                          </p:val>
                                        </p:tav>
                                      </p:tavLst>
                                    </p:anim>
                                    <p:anim calcmode="lin" valueType="num">
                                      <p:cBhvr additive="base">
                                        <p:cTn id="56" dur="500" fill="hold"/>
                                        <p:tgtEl>
                                          <p:spTgt spid="1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3" name="whoosh.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3"/>
                                        </p:tgtEl>
                                        <p:attrNameLst>
                                          <p:attrName>style.visibility</p:attrName>
                                        </p:attrNameLst>
                                      </p:cBhvr>
                                      <p:to>
                                        <p:strVal val="visible"/>
                                      </p:to>
                                    </p:set>
                                    <p:anim calcmode="lin" valueType="num">
                                      <p:cBhvr additive="base">
                                        <p:cTn id="61" dur="500" fill="hold"/>
                                        <p:tgtEl>
                                          <p:spTgt spid="103"/>
                                        </p:tgtEl>
                                        <p:attrNameLst>
                                          <p:attrName>ppt_x</p:attrName>
                                        </p:attrNameLst>
                                      </p:cBhvr>
                                      <p:tavLst>
                                        <p:tav tm="0">
                                          <p:val>
                                            <p:strVal val="0-#ppt_w/2"/>
                                          </p:val>
                                        </p:tav>
                                        <p:tav tm="100000">
                                          <p:val>
                                            <p:strVal val="#ppt_x"/>
                                          </p:val>
                                        </p:tav>
                                      </p:tavLst>
                                    </p:anim>
                                    <p:anim calcmode="lin" valueType="num">
                                      <p:cBhvr additive="base">
                                        <p:cTn id="62" dur="500" fill="hold"/>
                                        <p:tgtEl>
                                          <p:spTgt spid="10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3" name="whoosh.wav"/>
                                        </p:tgtEl>
                                      </p:cMediaNode>
                                    </p:audio>
                                  </p:sub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04"/>
                                        </p:tgtEl>
                                        <p:attrNameLst>
                                          <p:attrName>style.visibility</p:attrName>
                                        </p:attrNameLst>
                                      </p:cBhvr>
                                      <p:to>
                                        <p:strVal val="visible"/>
                                      </p:to>
                                    </p:set>
                                    <p:anim calcmode="lin" valueType="num">
                                      <p:cBhvr additive="base">
                                        <p:cTn id="67" dur="500" fill="hold"/>
                                        <p:tgtEl>
                                          <p:spTgt spid="104"/>
                                        </p:tgtEl>
                                        <p:attrNameLst>
                                          <p:attrName>ppt_x</p:attrName>
                                        </p:attrNameLst>
                                      </p:cBhvr>
                                      <p:tavLst>
                                        <p:tav tm="0">
                                          <p:val>
                                            <p:strVal val="0-#ppt_w/2"/>
                                          </p:val>
                                        </p:tav>
                                        <p:tav tm="100000">
                                          <p:val>
                                            <p:strVal val="#ppt_x"/>
                                          </p:val>
                                        </p:tav>
                                      </p:tavLst>
                                    </p:anim>
                                    <p:anim calcmode="lin" valueType="num">
                                      <p:cBhvr additive="base">
                                        <p:cTn id="68" dur="500" fill="hold"/>
                                        <p:tgtEl>
                                          <p:spTgt spid="10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3" name="whoosh.wav"/>
                                        </p:tgtEl>
                                      </p:cMediaNode>
                                    </p:audio>
                                  </p:sub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05"/>
                                        </p:tgtEl>
                                        <p:attrNameLst>
                                          <p:attrName>style.visibility</p:attrName>
                                        </p:attrNameLst>
                                      </p:cBhvr>
                                      <p:to>
                                        <p:strVal val="visible"/>
                                      </p:to>
                                    </p:set>
                                    <p:anim calcmode="lin" valueType="num">
                                      <p:cBhvr additive="base">
                                        <p:cTn id="73" dur="500" fill="hold"/>
                                        <p:tgtEl>
                                          <p:spTgt spid="105"/>
                                        </p:tgtEl>
                                        <p:attrNameLst>
                                          <p:attrName>ppt_x</p:attrName>
                                        </p:attrNameLst>
                                      </p:cBhvr>
                                      <p:tavLst>
                                        <p:tav tm="0">
                                          <p:val>
                                            <p:strVal val="0-#ppt_w/2"/>
                                          </p:val>
                                        </p:tav>
                                        <p:tav tm="100000">
                                          <p:val>
                                            <p:strVal val="#ppt_x"/>
                                          </p:val>
                                        </p:tav>
                                      </p:tavLst>
                                    </p:anim>
                                    <p:anim calcmode="lin" valueType="num">
                                      <p:cBhvr additive="base">
                                        <p:cTn id="74" dur="500" fill="hold"/>
                                        <p:tgtEl>
                                          <p:spTgt spid="10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3" name="whoosh.wav"/>
                                        </p:tgtEl>
                                      </p:cMediaNode>
                                    </p:audio>
                                  </p:sub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06"/>
                                        </p:tgtEl>
                                        <p:attrNameLst>
                                          <p:attrName>style.visibility</p:attrName>
                                        </p:attrNameLst>
                                      </p:cBhvr>
                                      <p:to>
                                        <p:strVal val="visible"/>
                                      </p:to>
                                    </p:set>
                                    <p:anim calcmode="lin" valueType="num">
                                      <p:cBhvr additive="base">
                                        <p:cTn id="79" dur="500" fill="hold"/>
                                        <p:tgtEl>
                                          <p:spTgt spid="106"/>
                                        </p:tgtEl>
                                        <p:attrNameLst>
                                          <p:attrName>ppt_x</p:attrName>
                                        </p:attrNameLst>
                                      </p:cBhvr>
                                      <p:tavLst>
                                        <p:tav tm="0">
                                          <p:val>
                                            <p:strVal val="0-#ppt_w/2"/>
                                          </p:val>
                                        </p:tav>
                                        <p:tav tm="100000">
                                          <p:val>
                                            <p:strVal val="#ppt_x"/>
                                          </p:val>
                                        </p:tav>
                                      </p:tavLst>
                                    </p:anim>
                                    <p:anim calcmode="lin" valueType="num">
                                      <p:cBhvr additive="base">
                                        <p:cTn id="80" dur="500" fill="hold"/>
                                        <p:tgtEl>
                                          <p:spTgt spid="1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3" name="whoosh.wav"/>
                                        </p:tgtEl>
                                      </p:cMediaNode>
                                    </p:audio>
                                  </p:sub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07"/>
                                        </p:tgtEl>
                                        <p:attrNameLst>
                                          <p:attrName>style.visibility</p:attrName>
                                        </p:attrNameLst>
                                      </p:cBhvr>
                                      <p:to>
                                        <p:strVal val="visible"/>
                                      </p:to>
                                    </p:set>
                                    <p:anim calcmode="lin" valueType="num">
                                      <p:cBhvr additive="base">
                                        <p:cTn id="85" dur="500" fill="hold"/>
                                        <p:tgtEl>
                                          <p:spTgt spid="107"/>
                                        </p:tgtEl>
                                        <p:attrNameLst>
                                          <p:attrName>ppt_x</p:attrName>
                                        </p:attrNameLst>
                                      </p:cBhvr>
                                      <p:tavLst>
                                        <p:tav tm="0">
                                          <p:val>
                                            <p:strVal val="0-#ppt_w/2"/>
                                          </p:val>
                                        </p:tav>
                                        <p:tav tm="100000">
                                          <p:val>
                                            <p:strVal val="#ppt_x"/>
                                          </p:val>
                                        </p:tav>
                                      </p:tavLst>
                                    </p:anim>
                                    <p:anim calcmode="lin" valueType="num">
                                      <p:cBhvr additive="base">
                                        <p:cTn id="86" dur="500" fill="hold"/>
                                        <p:tgtEl>
                                          <p:spTgt spid="1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3" name="whoosh.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08"/>
                                        </p:tgtEl>
                                        <p:attrNameLst>
                                          <p:attrName>style.visibility</p:attrName>
                                        </p:attrNameLst>
                                      </p:cBhvr>
                                      <p:to>
                                        <p:strVal val="visible"/>
                                      </p:to>
                                    </p:set>
                                    <p:anim calcmode="lin" valueType="num">
                                      <p:cBhvr additive="base">
                                        <p:cTn id="91" dur="500" fill="hold"/>
                                        <p:tgtEl>
                                          <p:spTgt spid="108"/>
                                        </p:tgtEl>
                                        <p:attrNameLst>
                                          <p:attrName>ppt_x</p:attrName>
                                        </p:attrNameLst>
                                      </p:cBhvr>
                                      <p:tavLst>
                                        <p:tav tm="0">
                                          <p:val>
                                            <p:strVal val="0-#ppt_w/2"/>
                                          </p:val>
                                        </p:tav>
                                        <p:tav tm="100000">
                                          <p:val>
                                            <p:strVal val="#ppt_x"/>
                                          </p:val>
                                        </p:tav>
                                      </p:tavLst>
                                    </p:anim>
                                    <p:anim calcmode="lin" valueType="num">
                                      <p:cBhvr additive="base">
                                        <p:cTn id="92" dur="500" fill="hold"/>
                                        <p:tgtEl>
                                          <p:spTgt spid="10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3" name="whoosh.wav"/>
                                        </p:tgtEl>
                                      </p:cMediaNode>
                                    </p:audio>
                                  </p:sub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09"/>
                                        </p:tgtEl>
                                        <p:attrNameLst>
                                          <p:attrName>style.visibility</p:attrName>
                                        </p:attrNameLst>
                                      </p:cBhvr>
                                      <p:to>
                                        <p:strVal val="visible"/>
                                      </p:to>
                                    </p:set>
                                    <p:anim calcmode="lin" valueType="num">
                                      <p:cBhvr additive="base">
                                        <p:cTn id="97" dur="500" fill="hold"/>
                                        <p:tgtEl>
                                          <p:spTgt spid="109"/>
                                        </p:tgtEl>
                                        <p:attrNameLst>
                                          <p:attrName>ppt_x</p:attrName>
                                        </p:attrNameLst>
                                      </p:cBhvr>
                                      <p:tavLst>
                                        <p:tav tm="0">
                                          <p:val>
                                            <p:strVal val="0-#ppt_w/2"/>
                                          </p:val>
                                        </p:tav>
                                        <p:tav tm="100000">
                                          <p:val>
                                            <p:strVal val="#ppt_x"/>
                                          </p:val>
                                        </p:tav>
                                      </p:tavLst>
                                    </p:anim>
                                    <p:anim calcmode="lin" valueType="num">
                                      <p:cBhvr additive="base">
                                        <p:cTn id="98" dur="500" fill="hold"/>
                                        <p:tgtEl>
                                          <p:spTgt spid="10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3" name="whoosh.wav"/>
                                        </p:tgtEl>
                                      </p:cMediaNode>
                                    </p:audio>
                                  </p:sub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10"/>
                                        </p:tgtEl>
                                        <p:attrNameLst>
                                          <p:attrName>style.visibility</p:attrName>
                                        </p:attrNameLst>
                                      </p:cBhvr>
                                      <p:to>
                                        <p:strVal val="visible"/>
                                      </p:to>
                                    </p:set>
                                    <p:anim calcmode="lin" valueType="num">
                                      <p:cBhvr additive="base">
                                        <p:cTn id="103" dur="500" fill="hold"/>
                                        <p:tgtEl>
                                          <p:spTgt spid="110"/>
                                        </p:tgtEl>
                                        <p:attrNameLst>
                                          <p:attrName>ppt_x</p:attrName>
                                        </p:attrNameLst>
                                      </p:cBhvr>
                                      <p:tavLst>
                                        <p:tav tm="0">
                                          <p:val>
                                            <p:strVal val="0-#ppt_w/2"/>
                                          </p:val>
                                        </p:tav>
                                        <p:tav tm="100000">
                                          <p:val>
                                            <p:strVal val="#ppt_x"/>
                                          </p:val>
                                        </p:tav>
                                      </p:tavLst>
                                    </p:anim>
                                    <p:anim calcmode="lin" valueType="num">
                                      <p:cBhvr additive="base">
                                        <p:cTn id="104" dur="500" fill="hold"/>
                                        <p:tgtEl>
                                          <p:spTgt spid="1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3" name="whoosh.wav"/>
                                        </p:tgtEl>
                                      </p:cMediaNode>
                                    </p:audio>
                                  </p:sub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111"/>
                                        </p:tgtEl>
                                        <p:attrNameLst>
                                          <p:attrName>style.visibility</p:attrName>
                                        </p:attrNameLst>
                                      </p:cBhvr>
                                      <p:to>
                                        <p:strVal val="visible"/>
                                      </p:to>
                                    </p:set>
                                    <p:anim calcmode="lin" valueType="num">
                                      <p:cBhvr additive="base">
                                        <p:cTn id="109" dur="500" fill="hold"/>
                                        <p:tgtEl>
                                          <p:spTgt spid="111"/>
                                        </p:tgtEl>
                                        <p:attrNameLst>
                                          <p:attrName>ppt_x</p:attrName>
                                        </p:attrNameLst>
                                      </p:cBhvr>
                                      <p:tavLst>
                                        <p:tav tm="0">
                                          <p:val>
                                            <p:strVal val="0-#ppt_w/2"/>
                                          </p:val>
                                        </p:tav>
                                        <p:tav tm="100000">
                                          <p:val>
                                            <p:strVal val="#ppt_x"/>
                                          </p:val>
                                        </p:tav>
                                      </p:tavLst>
                                    </p:anim>
                                    <p:anim calcmode="lin" valueType="num">
                                      <p:cBhvr additive="base">
                                        <p:cTn id="110" dur="500" fill="hold"/>
                                        <p:tgtEl>
                                          <p:spTgt spid="1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7"/>
                                            </p:cond>
                                          </p:stCondLst>
                                          <p:endCondLst>
                                            <p:cond evt="onStopAudio" delay="0">
                                              <p:tgtEl>
                                                <p:sldTgt/>
                                              </p:tgtEl>
                                            </p:cond>
                                          </p:endCondLst>
                                        </p:cTn>
                                        <p:tgtEl>
                                          <p:sndTgt r:embed="rId3" name="whoosh.wav"/>
                                        </p:tgtEl>
                                      </p:cMediaNode>
                                    </p:audio>
                                  </p:sub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112"/>
                                        </p:tgtEl>
                                        <p:attrNameLst>
                                          <p:attrName>style.visibility</p:attrName>
                                        </p:attrNameLst>
                                      </p:cBhvr>
                                      <p:to>
                                        <p:strVal val="visible"/>
                                      </p:to>
                                    </p:set>
                                    <p:anim calcmode="lin" valueType="num">
                                      <p:cBhvr additive="base">
                                        <p:cTn id="115" dur="500" fill="hold"/>
                                        <p:tgtEl>
                                          <p:spTgt spid="112"/>
                                        </p:tgtEl>
                                        <p:attrNameLst>
                                          <p:attrName>ppt_x</p:attrName>
                                        </p:attrNameLst>
                                      </p:cBhvr>
                                      <p:tavLst>
                                        <p:tav tm="0">
                                          <p:val>
                                            <p:strVal val="0-#ppt_w/2"/>
                                          </p:val>
                                        </p:tav>
                                        <p:tav tm="100000">
                                          <p:val>
                                            <p:strVal val="#ppt_x"/>
                                          </p:val>
                                        </p:tav>
                                      </p:tavLst>
                                    </p:anim>
                                    <p:anim calcmode="lin" valueType="num">
                                      <p:cBhvr additive="base">
                                        <p:cTn id="116" dur="500" fill="hold"/>
                                        <p:tgtEl>
                                          <p:spTgt spid="1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3"/>
                                            </p:cond>
                                          </p:stCondLst>
                                          <p:endCondLst>
                                            <p:cond evt="onStopAudio" delay="0">
                                              <p:tgtEl>
                                                <p:sldTgt/>
                                              </p:tgtEl>
                                            </p:cond>
                                          </p:endCondLst>
                                        </p:cTn>
                                        <p:tgtEl>
                                          <p:sndTgt r:embed="rId3" name="whoosh.wav"/>
                                        </p:tgtEl>
                                      </p:cMediaNode>
                                    </p:audio>
                                  </p:subTnLst>
                                </p:cTn>
                              </p:par>
                            </p:childTnLst>
                          </p:cTn>
                        </p:par>
                      </p:childTnLst>
                    </p:cTn>
                  </p:par>
                  <p:par>
                    <p:cTn id="117" fill="hold">
                      <p:stCondLst>
                        <p:cond delay="indefinite"/>
                      </p:stCondLst>
                      <p:childTnLst>
                        <p:par>
                          <p:cTn id="118" fill="hold">
                            <p:stCondLst>
                              <p:cond delay="0"/>
                            </p:stCondLst>
                            <p:childTnLst>
                              <p:par>
                                <p:cTn id="119" presetID="15" presetClass="entr" presetSubtype="0" fill="hold" grpId="0" nodeType="clickEffect">
                                  <p:stCondLst>
                                    <p:cond delay="0"/>
                                  </p:stCondLst>
                                  <p:childTnLst>
                                    <p:set>
                                      <p:cBhvr>
                                        <p:cTn id="120" dur="1" fill="hold">
                                          <p:stCondLst>
                                            <p:cond delay="0"/>
                                          </p:stCondLst>
                                        </p:cTn>
                                        <p:tgtEl>
                                          <p:spTgt spid="113"/>
                                        </p:tgtEl>
                                        <p:attrNameLst>
                                          <p:attrName>style.visibility</p:attrName>
                                        </p:attrNameLst>
                                      </p:cBhvr>
                                      <p:to>
                                        <p:strVal val="visible"/>
                                      </p:to>
                                    </p:set>
                                    <p:anim calcmode="lin" valueType="num">
                                      <p:cBhvr>
                                        <p:cTn id="121" dur="1000" fill="hold"/>
                                        <p:tgtEl>
                                          <p:spTgt spid="113"/>
                                        </p:tgtEl>
                                        <p:attrNameLst>
                                          <p:attrName>ppt_w</p:attrName>
                                        </p:attrNameLst>
                                      </p:cBhvr>
                                      <p:tavLst>
                                        <p:tav tm="0">
                                          <p:val>
                                            <p:fltVal val="0"/>
                                          </p:val>
                                        </p:tav>
                                        <p:tav tm="100000">
                                          <p:val>
                                            <p:strVal val="#ppt_w"/>
                                          </p:val>
                                        </p:tav>
                                      </p:tavLst>
                                    </p:anim>
                                    <p:anim calcmode="lin" valueType="num">
                                      <p:cBhvr>
                                        <p:cTn id="122" dur="1000" fill="hold"/>
                                        <p:tgtEl>
                                          <p:spTgt spid="113"/>
                                        </p:tgtEl>
                                        <p:attrNameLst>
                                          <p:attrName>ppt_h</p:attrName>
                                        </p:attrNameLst>
                                      </p:cBhvr>
                                      <p:tavLst>
                                        <p:tav tm="0">
                                          <p:val>
                                            <p:fltVal val="0"/>
                                          </p:val>
                                        </p:tav>
                                        <p:tav tm="100000">
                                          <p:val>
                                            <p:strVal val="#ppt_h"/>
                                          </p:val>
                                        </p:tav>
                                      </p:tavLst>
                                    </p:anim>
                                    <p:anim calcmode="lin" valueType="num">
                                      <p:cBhvr>
                                        <p:cTn id="123" dur="1000" fill="hold"/>
                                        <p:tgtEl>
                                          <p:spTgt spid="113"/>
                                        </p:tgtEl>
                                        <p:attrNameLst>
                                          <p:attrName>ppt_x</p:attrName>
                                        </p:attrNameLst>
                                      </p:cBhvr>
                                      <p:tavLst>
                                        <p:tav tm="0" fmla="#ppt_x+(cos(-2*pi*(1-$))*-#ppt_x-sin(-2*pi*(1-$))*(1-#ppt_y))*(1-$)">
                                          <p:val>
                                            <p:fltVal val="0"/>
                                          </p:val>
                                        </p:tav>
                                        <p:tav tm="100000">
                                          <p:val>
                                            <p:fltVal val="1"/>
                                          </p:val>
                                        </p:tav>
                                      </p:tavLst>
                                    </p:anim>
                                    <p:anim calcmode="lin" valueType="num">
                                      <p:cBhvr>
                                        <p:cTn id="124" dur="1000" fill="hold"/>
                                        <p:tgtEl>
                                          <p:spTgt spid="113"/>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19"/>
                                            </p:cond>
                                          </p:stCondLst>
                                          <p:endCondLst>
                                            <p:cond evt="onStopAudio" delay="0">
                                              <p:tgtEl>
                                                <p:sldTgt/>
                                              </p:tgtEl>
                                            </p:cond>
                                          </p:endCondLst>
                                        </p:cTn>
                                        <p:tgtEl>
                                          <p:sndTgt r:embed="rId4"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641350" y="1341438"/>
            <a:ext cx="4981575" cy="460375"/>
          </a:xfrm>
          <a:prstGeom prst="rect">
            <a:avLst/>
          </a:prstGeom>
          <a:noFill/>
          <a:ln>
            <a:noFill/>
          </a:ln>
          <a:effectLst/>
        </p:spPr>
        <p:txBody>
          <a:bodyPr>
            <a:spAutoFit/>
          </a:bodyPr>
          <a:lstStyle>
            <a:lvl1pPr>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a:t>五、构造最长公共子序列</a:t>
            </a:r>
          </a:p>
        </p:txBody>
      </p:sp>
      <p:sp>
        <p:nvSpPr>
          <p:cNvPr id="10246" name="Text Box 6"/>
          <p:cNvSpPr txBox="1">
            <a:spLocks noChangeArrowheads="1"/>
          </p:cNvSpPr>
          <p:nvPr/>
        </p:nvSpPr>
        <p:spPr bwMode="auto">
          <a:xfrm>
            <a:off x="827088" y="1916113"/>
            <a:ext cx="3888928" cy="3753400"/>
          </a:xfrm>
          <a:prstGeom prst="rect">
            <a:avLst/>
          </a:prstGeom>
          <a:noFill/>
          <a:ln>
            <a:noFill/>
          </a:ln>
          <a:effectLst/>
        </p:spPr>
        <p:txBody>
          <a:bodyPr wrap="square">
            <a:spAutoFit/>
          </a:bodyPr>
          <a:lstStyle>
            <a:lvl1pPr eaLnBrk="0" hangingPunct="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eaLnBrk="1" hangingPunct="1">
              <a:lnSpc>
                <a:spcPct val="120000"/>
              </a:lnSpc>
              <a:spcBef>
                <a:spcPct val="0"/>
              </a:spcBef>
              <a:buClrTx/>
              <a:buFont typeface="Arial" panose="020B0604020202020204" pitchFamily="34" charset="0"/>
              <a:buNone/>
              <a:defRPr/>
            </a:pPr>
            <a:r>
              <a:rPr lang="en-US" altLang="zh-CN" sz="2000">
                <a:latin typeface="Times New Roman" panose="02020603050405020304" pitchFamily="18" charset="0"/>
                <a:ea typeface="楷体_GB2312" charset="0"/>
                <a:cs typeface="Times New Roman" panose="02020603050405020304" pitchFamily="18" charset="0"/>
              </a:rPr>
              <a:t>void lcs</a:t>
            </a:r>
            <a:r>
              <a:rPr lang="en-US" altLang="zh-CN" sz="2000" b="0">
                <a:latin typeface="Times New Roman" panose="02020603050405020304" pitchFamily="18" charset="0"/>
                <a:ea typeface="楷体_GB2312" charset="0"/>
                <a:cs typeface="Times New Roman" panose="02020603050405020304" pitchFamily="18" charset="0"/>
              </a:rPr>
              <a:t>(int </a:t>
            </a:r>
            <a:r>
              <a:rPr lang="en-US" altLang="zh-CN" sz="2000" b="0" err="1">
                <a:latin typeface="Times New Roman" panose="02020603050405020304" pitchFamily="18" charset="0"/>
                <a:ea typeface="楷体_GB2312" charset="0"/>
                <a:cs typeface="Times New Roman" panose="02020603050405020304" pitchFamily="18" charset="0"/>
              </a:rPr>
              <a:t>i,int</a:t>
            </a:r>
            <a:r>
              <a:rPr lang="en-US" altLang="zh-CN" sz="2000" b="0">
                <a:latin typeface="Times New Roman" panose="02020603050405020304" pitchFamily="18" charset="0"/>
                <a:ea typeface="楷体_GB2312" charset="0"/>
                <a:cs typeface="Times New Roman" panose="02020603050405020304" pitchFamily="18" charset="0"/>
              </a:rPr>
              <a:t> </a:t>
            </a:r>
            <a:r>
              <a:rPr lang="en-US" altLang="zh-CN" sz="2000" b="0" err="1">
                <a:latin typeface="Times New Roman" panose="02020603050405020304" pitchFamily="18" charset="0"/>
                <a:ea typeface="楷体_GB2312" charset="0"/>
                <a:cs typeface="Times New Roman" panose="02020603050405020304" pitchFamily="18" charset="0"/>
              </a:rPr>
              <a:t>j,char</a:t>
            </a:r>
            <a:r>
              <a:rPr lang="en-US" altLang="zh-CN" sz="2000" b="0">
                <a:latin typeface="Times New Roman" panose="02020603050405020304" pitchFamily="18" charset="0"/>
                <a:ea typeface="楷体_GB2312" charset="0"/>
                <a:cs typeface="Times New Roman" panose="02020603050405020304" pitchFamily="18" charset="0"/>
              </a:rPr>
              <a:t> [] x, int [][] b)</a:t>
            </a:r>
          </a:p>
          <a:p>
            <a:pPr eaLnBrk="1" hangingPunct="1">
              <a:lnSpc>
                <a:spcPct val="120000"/>
              </a:lnSpc>
              <a:spcBef>
                <a:spcPct val="0"/>
              </a:spcBef>
              <a:buClrTx/>
              <a:buFont typeface="Arial" panose="020B0604020202020204" pitchFamily="34" charset="0"/>
              <a:buNone/>
              <a:defRPr/>
            </a:pPr>
            <a:r>
              <a:rPr lang="en-US" altLang="zh-CN" sz="2000" b="0">
                <a:latin typeface="Times New Roman" panose="02020603050405020304" pitchFamily="18" charset="0"/>
                <a:ea typeface="楷体_GB2312" charset="0"/>
                <a:cs typeface="Times New Roman" panose="02020603050405020304" pitchFamily="18" charset="0"/>
              </a:rPr>
              <a:t>   {</a:t>
            </a:r>
          </a:p>
          <a:p>
            <a:pPr eaLnBrk="1" hangingPunct="1">
              <a:lnSpc>
                <a:spcPct val="120000"/>
              </a:lnSpc>
              <a:spcBef>
                <a:spcPct val="0"/>
              </a:spcBef>
              <a:buClrTx/>
              <a:buFont typeface="Arial" panose="020B0604020202020204" pitchFamily="34" charset="0"/>
              <a:buNone/>
              <a:defRPr/>
            </a:pPr>
            <a:r>
              <a:rPr lang="en-US" altLang="zh-CN" sz="2000" b="0">
                <a:latin typeface="Times New Roman" panose="02020603050405020304" pitchFamily="18" charset="0"/>
                <a:ea typeface="楷体_GB2312" charset="0"/>
                <a:cs typeface="Times New Roman" panose="02020603050405020304" pitchFamily="18" charset="0"/>
              </a:rPr>
              <a:t>     </a:t>
            </a:r>
            <a:r>
              <a:rPr lang="en-US" altLang="zh-CN" sz="2000">
                <a:latin typeface="Times New Roman" panose="02020603050405020304" pitchFamily="18" charset="0"/>
                <a:ea typeface="楷体_GB2312" charset="0"/>
                <a:cs typeface="Times New Roman" panose="02020603050405020304" pitchFamily="18" charset="0"/>
              </a:rPr>
              <a:t> if</a:t>
            </a:r>
            <a:r>
              <a:rPr lang="en-US" altLang="zh-CN" sz="2000" b="0">
                <a:latin typeface="Times New Roman" panose="02020603050405020304" pitchFamily="18" charset="0"/>
                <a:ea typeface="楷体_GB2312" charset="0"/>
                <a:cs typeface="Times New Roman" panose="02020603050405020304" pitchFamily="18" charset="0"/>
              </a:rPr>
              <a:t> (</a:t>
            </a:r>
            <a:r>
              <a:rPr lang="en-US" altLang="zh-CN" sz="2000" b="0" err="1">
                <a:latin typeface="Times New Roman" panose="02020603050405020304" pitchFamily="18" charset="0"/>
                <a:ea typeface="楷体_GB2312" charset="0"/>
                <a:cs typeface="Times New Roman" panose="02020603050405020304" pitchFamily="18" charset="0"/>
              </a:rPr>
              <a:t>i</a:t>
            </a:r>
            <a:r>
              <a:rPr lang="en-US" altLang="zh-CN" sz="2000" b="0">
                <a:latin typeface="Times New Roman" panose="02020603050405020304" pitchFamily="18" charset="0"/>
                <a:ea typeface="楷体_GB2312" charset="0"/>
                <a:cs typeface="Times New Roman" panose="02020603050405020304" pitchFamily="18" charset="0"/>
              </a:rPr>
              <a:t> ==0 || j==0) </a:t>
            </a:r>
            <a:r>
              <a:rPr lang="en-US" altLang="zh-CN" sz="2000">
                <a:latin typeface="Times New Roman" panose="02020603050405020304" pitchFamily="18" charset="0"/>
                <a:ea typeface="楷体_GB2312" charset="0"/>
                <a:cs typeface="Times New Roman" panose="02020603050405020304" pitchFamily="18" charset="0"/>
              </a:rPr>
              <a:t>return</a:t>
            </a:r>
            <a:r>
              <a:rPr lang="en-US" altLang="zh-CN" sz="2000" b="0">
                <a:latin typeface="Times New Roman" panose="02020603050405020304" pitchFamily="18" charset="0"/>
                <a:ea typeface="楷体_GB2312" charset="0"/>
                <a:cs typeface="Times New Roman" panose="02020603050405020304" pitchFamily="18" charset="0"/>
              </a:rPr>
              <a:t>;</a:t>
            </a:r>
          </a:p>
          <a:p>
            <a:pPr eaLnBrk="1" hangingPunct="1">
              <a:lnSpc>
                <a:spcPct val="120000"/>
              </a:lnSpc>
              <a:spcBef>
                <a:spcPct val="0"/>
              </a:spcBef>
              <a:buClrTx/>
              <a:buFont typeface="Arial" panose="020B0604020202020204" pitchFamily="34" charset="0"/>
              <a:buNone/>
              <a:defRPr/>
            </a:pPr>
            <a:r>
              <a:rPr lang="en-US" altLang="zh-CN" sz="2000" b="0">
                <a:latin typeface="Times New Roman" panose="02020603050405020304" pitchFamily="18" charset="0"/>
                <a:ea typeface="楷体_GB2312" charset="0"/>
                <a:cs typeface="Times New Roman" panose="02020603050405020304" pitchFamily="18" charset="0"/>
              </a:rPr>
              <a:t>      </a:t>
            </a:r>
            <a:r>
              <a:rPr lang="en-US" altLang="zh-CN" sz="2000">
                <a:latin typeface="Times New Roman" panose="02020603050405020304" pitchFamily="18" charset="0"/>
                <a:ea typeface="楷体_GB2312" charset="0"/>
                <a:cs typeface="Times New Roman" panose="02020603050405020304" pitchFamily="18" charset="0"/>
              </a:rPr>
              <a:t>if</a:t>
            </a:r>
            <a:r>
              <a:rPr lang="en-US" altLang="zh-CN" sz="2000" b="0">
                <a:latin typeface="Times New Roman" panose="02020603050405020304" pitchFamily="18" charset="0"/>
                <a:ea typeface="楷体_GB2312" charset="0"/>
                <a:cs typeface="Times New Roman" panose="02020603050405020304" pitchFamily="18" charset="0"/>
              </a:rPr>
              <a:t> (b[</a:t>
            </a:r>
            <a:r>
              <a:rPr lang="en-US" altLang="zh-CN" sz="2000" b="0" err="1">
                <a:latin typeface="Times New Roman" panose="02020603050405020304" pitchFamily="18" charset="0"/>
                <a:ea typeface="楷体_GB2312" charset="0"/>
                <a:cs typeface="Times New Roman" panose="02020603050405020304" pitchFamily="18" charset="0"/>
              </a:rPr>
              <a:t>i</a:t>
            </a:r>
            <a:r>
              <a:rPr lang="en-US" altLang="zh-CN" sz="2000" b="0">
                <a:latin typeface="Times New Roman" panose="02020603050405020304" pitchFamily="18" charset="0"/>
                <a:ea typeface="楷体_GB2312" charset="0"/>
                <a:cs typeface="Times New Roman" panose="02020603050405020304" pitchFamily="18" charset="0"/>
              </a:rPr>
              <a:t>][j]== 1)</a:t>
            </a:r>
            <a:r>
              <a:rPr lang="zh-CN" altLang="en-US" sz="2000" b="0">
                <a:latin typeface="Times New Roman" panose="02020603050405020304" pitchFamily="18" charset="0"/>
                <a:ea typeface="楷体_GB2312" charset="0"/>
                <a:cs typeface="Times New Roman" panose="02020603050405020304" pitchFamily="18" charset="0"/>
              </a:rPr>
              <a:t> </a:t>
            </a:r>
            <a:r>
              <a:rPr lang="en-US" altLang="zh-CN" sz="2000" b="0">
                <a:latin typeface="Times New Roman" panose="02020603050405020304" pitchFamily="18" charset="0"/>
                <a:ea typeface="楷体_GB2312" charset="0"/>
                <a:cs typeface="Times New Roman" panose="02020603050405020304" pitchFamily="18" charset="0"/>
              </a:rPr>
              <a:t>{</a:t>
            </a:r>
          </a:p>
          <a:p>
            <a:pPr eaLnBrk="1" hangingPunct="1">
              <a:lnSpc>
                <a:spcPct val="120000"/>
              </a:lnSpc>
              <a:spcBef>
                <a:spcPct val="0"/>
              </a:spcBef>
              <a:buClrTx/>
              <a:buFont typeface="Arial" panose="020B0604020202020204" pitchFamily="34" charset="0"/>
              <a:buNone/>
              <a:defRPr/>
            </a:pPr>
            <a:r>
              <a:rPr lang="en-US" altLang="zh-CN" sz="2000" b="0">
                <a:latin typeface="Times New Roman" panose="02020603050405020304" pitchFamily="18" charset="0"/>
                <a:ea typeface="楷体_GB2312" charset="0"/>
                <a:cs typeface="Times New Roman" panose="02020603050405020304" pitchFamily="18" charset="0"/>
              </a:rPr>
              <a:t>        </a:t>
            </a:r>
            <a:r>
              <a:rPr lang="en-US" altLang="zh-CN" sz="2000" err="1">
                <a:latin typeface="Times New Roman" panose="02020603050405020304" pitchFamily="18" charset="0"/>
                <a:ea typeface="楷体_GB2312" charset="0"/>
                <a:cs typeface="Times New Roman" panose="02020603050405020304" pitchFamily="18" charset="0"/>
              </a:rPr>
              <a:t>lcs</a:t>
            </a:r>
            <a:r>
              <a:rPr lang="en-US" altLang="zh-CN" sz="2000" b="0">
                <a:latin typeface="Times New Roman" panose="02020603050405020304" pitchFamily="18" charset="0"/>
                <a:ea typeface="楷体_GB2312" charset="0"/>
                <a:cs typeface="Times New Roman" panose="02020603050405020304" pitchFamily="18" charset="0"/>
              </a:rPr>
              <a:t>(i-1,j-1,x,b);</a:t>
            </a:r>
          </a:p>
          <a:p>
            <a:pPr eaLnBrk="1" hangingPunct="1">
              <a:lnSpc>
                <a:spcPct val="120000"/>
              </a:lnSpc>
              <a:spcBef>
                <a:spcPct val="0"/>
              </a:spcBef>
              <a:buClrTx/>
              <a:buFont typeface="Arial" panose="020B0604020202020204" pitchFamily="34" charset="0"/>
              <a:buNone/>
              <a:defRPr/>
            </a:pPr>
            <a:r>
              <a:rPr lang="en-US" altLang="zh-CN" sz="2000" b="0">
                <a:latin typeface="Times New Roman" panose="02020603050405020304" pitchFamily="18" charset="0"/>
                <a:ea typeface="楷体_GB2312" charset="0"/>
                <a:cs typeface="Times New Roman" panose="02020603050405020304" pitchFamily="18" charset="0"/>
              </a:rPr>
              <a:t>        </a:t>
            </a:r>
            <a:r>
              <a:rPr lang="en-US" altLang="zh-CN" sz="2000" b="0" err="1">
                <a:latin typeface="Times New Roman" panose="02020603050405020304" pitchFamily="18" charset="0"/>
                <a:ea typeface="楷体_GB2312" charset="0"/>
                <a:cs typeface="Times New Roman" panose="02020603050405020304" pitchFamily="18" charset="0"/>
              </a:rPr>
              <a:t>cout</a:t>
            </a:r>
            <a:r>
              <a:rPr lang="en-US" altLang="zh-CN" sz="2000" b="0">
                <a:latin typeface="Times New Roman" panose="02020603050405020304" pitchFamily="18" charset="0"/>
                <a:ea typeface="楷体_GB2312" charset="0"/>
                <a:cs typeface="Times New Roman" panose="02020603050405020304" pitchFamily="18" charset="0"/>
              </a:rPr>
              <a:t>&lt;&lt;x[</a:t>
            </a:r>
            <a:r>
              <a:rPr lang="en-US" altLang="zh-CN" sz="2000" b="0" err="1">
                <a:latin typeface="Times New Roman" panose="02020603050405020304" pitchFamily="18" charset="0"/>
                <a:ea typeface="楷体_GB2312" charset="0"/>
                <a:cs typeface="Times New Roman" panose="02020603050405020304" pitchFamily="18" charset="0"/>
              </a:rPr>
              <a:t>i</a:t>
            </a:r>
            <a:r>
              <a:rPr lang="en-US" altLang="zh-CN" sz="2000" b="0">
                <a:latin typeface="Times New Roman" panose="02020603050405020304" pitchFamily="18" charset="0"/>
                <a:ea typeface="楷体_GB2312" charset="0"/>
                <a:cs typeface="Times New Roman" panose="02020603050405020304" pitchFamily="18" charset="0"/>
              </a:rPr>
              <a:t>];</a:t>
            </a:r>
          </a:p>
          <a:p>
            <a:pPr eaLnBrk="1" hangingPunct="1">
              <a:lnSpc>
                <a:spcPct val="120000"/>
              </a:lnSpc>
              <a:spcBef>
                <a:spcPct val="0"/>
              </a:spcBef>
              <a:buClrTx/>
              <a:buFont typeface="Arial" panose="020B0604020202020204" pitchFamily="34" charset="0"/>
              <a:buNone/>
              <a:defRPr/>
            </a:pPr>
            <a:r>
              <a:rPr lang="en-US" altLang="zh-CN" sz="2000" b="0">
                <a:latin typeface="Times New Roman" panose="02020603050405020304" pitchFamily="18" charset="0"/>
                <a:ea typeface="楷体_GB2312" charset="0"/>
                <a:cs typeface="Times New Roman" panose="02020603050405020304" pitchFamily="18" charset="0"/>
              </a:rPr>
              <a:t>        }</a:t>
            </a:r>
          </a:p>
          <a:p>
            <a:pPr eaLnBrk="1" hangingPunct="1">
              <a:lnSpc>
                <a:spcPct val="120000"/>
              </a:lnSpc>
              <a:spcBef>
                <a:spcPct val="0"/>
              </a:spcBef>
              <a:buClrTx/>
              <a:buFont typeface="Arial" panose="020B0604020202020204" pitchFamily="34" charset="0"/>
              <a:buNone/>
              <a:defRPr/>
            </a:pPr>
            <a:r>
              <a:rPr lang="en-US" altLang="zh-CN" sz="2000" b="0">
                <a:latin typeface="Times New Roman" panose="02020603050405020304" pitchFamily="18" charset="0"/>
                <a:ea typeface="楷体_GB2312" charset="0"/>
                <a:cs typeface="Times New Roman" panose="02020603050405020304" pitchFamily="18" charset="0"/>
              </a:rPr>
              <a:t>      </a:t>
            </a:r>
            <a:r>
              <a:rPr lang="en-US" altLang="zh-CN" sz="2000">
                <a:latin typeface="Times New Roman" panose="02020603050405020304" pitchFamily="18" charset="0"/>
                <a:ea typeface="楷体_GB2312" charset="0"/>
                <a:cs typeface="Times New Roman" panose="02020603050405020304" pitchFamily="18" charset="0"/>
              </a:rPr>
              <a:t>else if</a:t>
            </a:r>
            <a:r>
              <a:rPr lang="en-US" altLang="zh-CN" sz="2000" b="0">
                <a:latin typeface="Times New Roman" panose="02020603050405020304" pitchFamily="18" charset="0"/>
                <a:ea typeface="楷体_GB2312" charset="0"/>
                <a:cs typeface="Times New Roman" panose="02020603050405020304" pitchFamily="18" charset="0"/>
              </a:rPr>
              <a:t> (b[</a:t>
            </a:r>
            <a:r>
              <a:rPr lang="en-US" altLang="zh-CN" sz="2000" b="0" err="1">
                <a:latin typeface="Times New Roman" panose="02020603050405020304" pitchFamily="18" charset="0"/>
                <a:ea typeface="楷体_GB2312" charset="0"/>
                <a:cs typeface="Times New Roman" panose="02020603050405020304" pitchFamily="18" charset="0"/>
              </a:rPr>
              <a:t>i</a:t>
            </a:r>
            <a:r>
              <a:rPr lang="en-US" altLang="zh-CN" sz="2000" b="0">
                <a:latin typeface="Times New Roman" panose="02020603050405020304" pitchFamily="18" charset="0"/>
                <a:ea typeface="楷体_GB2312" charset="0"/>
                <a:cs typeface="Times New Roman" panose="02020603050405020304" pitchFamily="18" charset="0"/>
              </a:rPr>
              <a:t>][j]== 2) </a:t>
            </a:r>
            <a:r>
              <a:rPr lang="en-US" altLang="zh-CN" sz="2000" err="1">
                <a:latin typeface="Times New Roman" panose="02020603050405020304" pitchFamily="18" charset="0"/>
                <a:ea typeface="楷体_GB2312" charset="0"/>
                <a:cs typeface="Times New Roman" panose="02020603050405020304" pitchFamily="18" charset="0"/>
              </a:rPr>
              <a:t>lcs</a:t>
            </a:r>
            <a:r>
              <a:rPr lang="en-US" altLang="zh-CN" sz="2000" b="0">
                <a:latin typeface="Times New Roman" panose="02020603050405020304" pitchFamily="18" charset="0"/>
                <a:ea typeface="楷体_GB2312" charset="0"/>
                <a:cs typeface="Times New Roman" panose="02020603050405020304" pitchFamily="18" charset="0"/>
              </a:rPr>
              <a:t>(i-1,j,x,b);</a:t>
            </a:r>
          </a:p>
          <a:p>
            <a:pPr eaLnBrk="1" hangingPunct="1">
              <a:lnSpc>
                <a:spcPct val="120000"/>
              </a:lnSpc>
              <a:spcBef>
                <a:spcPct val="0"/>
              </a:spcBef>
              <a:buClrTx/>
              <a:buFont typeface="Arial" panose="020B0604020202020204" pitchFamily="34" charset="0"/>
              <a:buNone/>
              <a:defRPr/>
            </a:pPr>
            <a:r>
              <a:rPr lang="en-US" altLang="zh-CN" sz="2000" b="0">
                <a:latin typeface="Times New Roman" panose="02020603050405020304" pitchFamily="18" charset="0"/>
                <a:ea typeface="楷体_GB2312" charset="0"/>
                <a:cs typeface="Times New Roman" panose="02020603050405020304" pitchFamily="18" charset="0"/>
              </a:rPr>
              <a:t>              </a:t>
            </a:r>
            <a:r>
              <a:rPr lang="en-US" altLang="zh-CN" sz="2000">
                <a:latin typeface="Times New Roman" panose="02020603050405020304" pitchFamily="18" charset="0"/>
                <a:ea typeface="楷体_GB2312" charset="0"/>
                <a:cs typeface="Times New Roman" panose="02020603050405020304" pitchFamily="18" charset="0"/>
              </a:rPr>
              <a:t>else </a:t>
            </a:r>
            <a:r>
              <a:rPr lang="en-US" altLang="zh-CN" sz="2000" err="1">
                <a:latin typeface="Times New Roman" panose="02020603050405020304" pitchFamily="18" charset="0"/>
                <a:ea typeface="楷体_GB2312" charset="0"/>
                <a:cs typeface="Times New Roman" panose="02020603050405020304" pitchFamily="18" charset="0"/>
              </a:rPr>
              <a:t>lcs</a:t>
            </a:r>
            <a:r>
              <a:rPr lang="en-US" altLang="zh-CN" sz="2000" b="0">
                <a:latin typeface="Times New Roman" panose="02020603050405020304" pitchFamily="18" charset="0"/>
                <a:ea typeface="楷体_GB2312" charset="0"/>
                <a:cs typeface="Times New Roman" panose="02020603050405020304" pitchFamily="18" charset="0"/>
              </a:rPr>
              <a:t>(i,j-1,x,b);</a:t>
            </a:r>
          </a:p>
          <a:p>
            <a:pPr eaLnBrk="1" hangingPunct="1">
              <a:lnSpc>
                <a:spcPct val="120000"/>
              </a:lnSpc>
              <a:spcBef>
                <a:spcPct val="0"/>
              </a:spcBef>
              <a:buClrTx/>
              <a:buFont typeface="Arial" panose="020B0604020202020204" pitchFamily="34" charset="0"/>
              <a:buNone/>
              <a:defRPr/>
            </a:pPr>
            <a:r>
              <a:rPr lang="en-US" altLang="zh-CN" sz="2000" b="0">
                <a:latin typeface="Times New Roman" panose="02020603050405020304" pitchFamily="18" charset="0"/>
                <a:ea typeface="楷体_GB2312" charset="0"/>
                <a:cs typeface="Times New Roman" panose="02020603050405020304" pitchFamily="18" charset="0"/>
              </a:rPr>
              <a:t>   }</a:t>
            </a:r>
            <a:endParaRPr lang="zh-CN" altLang="en-US" sz="2000" b="0">
              <a:latin typeface="Times New Roman" panose="02020603050405020304" pitchFamily="18" charset="0"/>
              <a:ea typeface="楷体_GB2312" charset="0"/>
              <a:cs typeface="Times New Roman" panose="02020603050405020304" pitchFamily="18" charset="0"/>
            </a:endParaRPr>
          </a:p>
        </p:txBody>
      </p:sp>
      <p:sp>
        <p:nvSpPr>
          <p:cNvPr id="41988" name="标题 1"/>
          <p:cNvSpPr>
            <a:spLocks noGrp="1" noChangeArrowheads="1"/>
          </p:cNvSpPr>
          <p:nvPr>
            <p:ph type="title"/>
          </p:nvPr>
        </p:nvSpPr>
        <p:spPr>
          <a:xfrm>
            <a:off x="755650" y="477838"/>
            <a:ext cx="7924800" cy="647700"/>
          </a:xfrm>
        </p:spPr>
        <p:txBody>
          <a:bodyPr/>
          <a:lstStyle/>
          <a:p>
            <a:r>
              <a:rPr lang="en-US" altLang="zh-CN"/>
              <a:t>5.3  </a:t>
            </a:r>
            <a:r>
              <a:rPr lang="zh-CN" altLang="en-US"/>
              <a:t>最长公共子序列</a:t>
            </a:r>
          </a:p>
        </p:txBody>
      </p:sp>
      <p:sp>
        <p:nvSpPr>
          <p:cNvPr id="2" name="TextBox 1"/>
          <p:cNvSpPr txBox="1">
            <a:spLocks noChangeArrowheads="1"/>
          </p:cNvSpPr>
          <p:nvPr/>
        </p:nvSpPr>
        <p:spPr bwMode="auto">
          <a:xfrm>
            <a:off x="4926613" y="3116656"/>
            <a:ext cx="2376487" cy="461962"/>
          </a:xfrm>
          <a:prstGeom prst="rect">
            <a:avLst/>
          </a:prstGeom>
          <a:solidFill>
            <a:srgbClr val="AFE2FB"/>
          </a:solidFill>
          <a:ln>
            <a:noFill/>
          </a:ln>
        </p:spPr>
        <p:txBody>
          <a:bodyPr>
            <a:spAutoFit/>
          </a:bodyPr>
          <a:lstStyle>
            <a:lvl1pPr>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en-US"/>
              <a:t>算法是否可改进？</a:t>
            </a:r>
          </a:p>
        </p:txBody>
      </p:sp>
      <p:sp>
        <p:nvSpPr>
          <p:cNvPr id="9" name="文本框 8">
            <a:extLst>
              <a:ext uri="{FF2B5EF4-FFF2-40B4-BE49-F238E27FC236}">
                <a16:creationId xmlns:a16="http://schemas.microsoft.com/office/drawing/2014/main" id="{C3827DA1-F88E-44E1-B1C9-D53995BCD665}"/>
              </a:ext>
            </a:extLst>
          </p:cNvPr>
          <p:cNvSpPr txBox="1"/>
          <p:nvPr/>
        </p:nvSpPr>
        <p:spPr>
          <a:xfrm>
            <a:off x="4926613" y="1312162"/>
            <a:ext cx="2952328" cy="1631216"/>
          </a:xfrm>
          <a:prstGeom prst="rect">
            <a:avLst/>
          </a:prstGeom>
          <a:noFill/>
          <a:ln>
            <a:solidFill>
              <a:srgbClr val="C00000"/>
            </a:solidFill>
          </a:ln>
        </p:spPr>
        <p:txBody>
          <a:bodyPr wrap="square">
            <a:spAutoFit/>
          </a:bodyPr>
          <a:lstStyle/>
          <a:p>
            <a:r>
              <a:rPr kumimoji="1" lang="zh-CN" altLang="en-US" sz="2000">
                <a:latin typeface="Times New Roman" panose="02020603050405020304" pitchFamily="18" charset="0"/>
                <a:ea typeface="宋体" panose="02010600030101010101" pitchFamily="2" charset="-122"/>
              </a:rPr>
              <a:t>数组</a:t>
            </a:r>
            <a:r>
              <a:rPr kumimoji="1" lang="en-US" altLang="zh-CN" sz="2000">
                <a:latin typeface="Times New Roman" panose="02020603050405020304" pitchFamily="18" charset="0"/>
                <a:ea typeface="宋体" panose="02010600030101010101" pitchFamily="2" charset="-122"/>
              </a:rPr>
              <a:t>b</a:t>
            </a:r>
            <a:r>
              <a:rPr kumimoji="1" lang="zh-CN" altLang="en-US" sz="2000">
                <a:latin typeface="Times New Roman" panose="02020603050405020304" pitchFamily="18" charset="0"/>
                <a:ea typeface="宋体" panose="02010600030101010101" pitchFamily="2" charset="-122"/>
              </a:rPr>
              <a:t> 记录了</a:t>
            </a:r>
            <a:r>
              <a:rPr kumimoji="1" lang="en-US" altLang="zh-CN" sz="2000">
                <a:latin typeface="Times New Roman" panose="02020603050405020304" pitchFamily="18" charset="0"/>
                <a:ea typeface="宋体" panose="02010600030101010101" pitchFamily="2" charset="-122"/>
              </a:rPr>
              <a:t>lcs</a:t>
            </a:r>
            <a:r>
              <a:rPr kumimoji="1" lang="zh-CN" altLang="en-US" sz="2000">
                <a:latin typeface="Times New Roman" panose="02020603050405020304" pitchFamily="18" charset="0"/>
                <a:ea typeface="宋体" panose="02010600030101010101" pitchFamily="2" charset="-122"/>
              </a:rPr>
              <a:t>序列的三种类型：</a:t>
            </a:r>
            <a:endParaRPr kumimoji="1" lang="en-US" altLang="zh-CN" sz="200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kumimoji="1" lang="en-US" altLang="zh-CN" sz="2000" err="1">
                <a:latin typeface="Times New Roman" panose="02020603050405020304" pitchFamily="18" charset="0"/>
                <a:ea typeface="宋体" panose="02010600030101010101" pitchFamily="2" charset="-122"/>
              </a:rPr>
              <a:t>b</a:t>
            </a:r>
            <a:r>
              <a:rPr kumimoji="1" lang="en-US" altLang="zh-CN" sz="2000" baseline="-25000" err="1">
                <a:latin typeface="Times New Roman" panose="02020603050405020304" pitchFamily="18" charset="0"/>
                <a:ea typeface="宋体" panose="02010600030101010101" pitchFamily="2" charset="-122"/>
              </a:rPr>
              <a:t>ij</a:t>
            </a:r>
            <a:r>
              <a:rPr kumimoji="1" lang="en-US" altLang="zh-CN" sz="2000">
                <a:latin typeface="Times New Roman" panose="02020603050405020304" pitchFamily="18" charset="0"/>
                <a:ea typeface="宋体" panose="02010600030101010101" pitchFamily="2" charset="-122"/>
              </a:rPr>
              <a:t>=1</a:t>
            </a:r>
            <a:r>
              <a:rPr kumimoji="1" lang="zh-CN" altLang="en-US" sz="2000">
                <a:latin typeface="Times New Roman" panose="02020603050405020304" pitchFamily="18" charset="0"/>
                <a:ea typeface="宋体" panose="02010600030101010101" pitchFamily="2" charset="-122"/>
              </a:rPr>
              <a:t>，则</a:t>
            </a:r>
            <a:r>
              <a:rPr kumimoji="1" lang="en-US" altLang="zh-CN" sz="2000">
                <a:latin typeface="Times New Roman" panose="02020603050405020304" pitchFamily="18" charset="0"/>
                <a:ea typeface="宋体" panose="02010600030101010101" pitchFamily="2" charset="-122"/>
              </a:rPr>
              <a:t>x</a:t>
            </a:r>
            <a:r>
              <a:rPr kumimoji="1" lang="en-US" altLang="zh-CN" sz="2000" baseline="-25000">
                <a:latin typeface="Times New Roman" panose="02020603050405020304" pitchFamily="18" charset="0"/>
                <a:ea typeface="宋体" panose="02010600030101010101" pitchFamily="2" charset="-122"/>
              </a:rPr>
              <a:t>i</a:t>
            </a:r>
            <a:r>
              <a:rPr kumimoji="1" lang="en-US" altLang="zh-CN" sz="2000">
                <a:latin typeface="Times New Roman" panose="02020603050405020304" pitchFamily="18" charset="0"/>
                <a:ea typeface="宋体" panose="02010600030101010101" pitchFamily="2" charset="-122"/>
              </a:rPr>
              <a:t>=</a:t>
            </a:r>
            <a:r>
              <a:rPr kumimoji="1" lang="en-US" altLang="zh-CN" sz="2000" err="1">
                <a:latin typeface="Times New Roman" panose="02020603050405020304" pitchFamily="18" charset="0"/>
                <a:ea typeface="宋体" panose="02010600030101010101" pitchFamily="2" charset="-122"/>
              </a:rPr>
              <a:t>y</a:t>
            </a:r>
            <a:r>
              <a:rPr kumimoji="1" lang="en-US" altLang="zh-CN" sz="2000" baseline="-25000" err="1">
                <a:latin typeface="Times New Roman" panose="02020603050405020304" pitchFamily="18" charset="0"/>
                <a:ea typeface="宋体" panose="02010600030101010101" pitchFamily="2" charset="-122"/>
              </a:rPr>
              <a:t>j</a:t>
            </a:r>
            <a:r>
              <a:rPr kumimoji="1" lang="en-US" altLang="zh-CN" sz="2000">
                <a:latin typeface="Times New Roman" panose="02020603050405020304" pitchFamily="18" charset="0"/>
                <a:ea typeface="宋体" panose="02010600030101010101" pitchFamily="2" charset="-122"/>
              </a:rPr>
              <a:t>=</a:t>
            </a:r>
            <a:r>
              <a:rPr kumimoji="1" lang="en-US" altLang="zh-CN" sz="2000" err="1">
                <a:latin typeface="Times New Roman" panose="02020603050405020304" pitchFamily="18" charset="0"/>
                <a:ea typeface="宋体" panose="02010600030101010101" pitchFamily="2" charset="-122"/>
              </a:rPr>
              <a:t>z</a:t>
            </a:r>
            <a:r>
              <a:rPr kumimoji="1" lang="en-US" altLang="zh-CN" sz="2000" baseline="-25000" err="1">
                <a:latin typeface="Times New Roman" panose="02020603050405020304" pitchFamily="18" charset="0"/>
                <a:ea typeface="宋体" panose="02010600030101010101" pitchFamily="2" charset="-122"/>
              </a:rPr>
              <a:t>k</a:t>
            </a:r>
            <a:r>
              <a:rPr kumimoji="1" lang="zh-CN" altLang="en-US" sz="2000">
                <a:latin typeface="Times New Roman" panose="02020603050405020304" pitchFamily="18" charset="0"/>
                <a:ea typeface="宋体" panose="02010600030101010101" pitchFamily="2" charset="-122"/>
              </a:rPr>
              <a:t>；</a:t>
            </a:r>
            <a:endParaRPr kumimoji="1" lang="en-US" altLang="zh-CN" sz="200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kumimoji="1" lang="en-US" altLang="zh-CN" sz="2000" err="1">
                <a:latin typeface="Times New Roman" panose="02020603050405020304" pitchFamily="18" charset="0"/>
                <a:ea typeface="宋体" panose="02010600030101010101" pitchFamily="2" charset="-122"/>
              </a:rPr>
              <a:t>b</a:t>
            </a:r>
            <a:r>
              <a:rPr kumimoji="1" lang="en-US" altLang="zh-CN" sz="2000" baseline="-25000" err="1">
                <a:latin typeface="Times New Roman" panose="02020603050405020304" pitchFamily="18" charset="0"/>
                <a:ea typeface="宋体" panose="02010600030101010101" pitchFamily="2" charset="-122"/>
              </a:rPr>
              <a:t>ij</a:t>
            </a:r>
            <a:r>
              <a:rPr kumimoji="1" lang="en-US" altLang="zh-CN" sz="2000">
                <a:latin typeface="Times New Roman" panose="02020603050405020304" pitchFamily="18" charset="0"/>
                <a:ea typeface="宋体" panose="02010600030101010101" pitchFamily="2" charset="-122"/>
              </a:rPr>
              <a:t>=2</a:t>
            </a:r>
            <a:r>
              <a:rPr kumimoji="1" lang="zh-CN" altLang="en-US" sz="2000">
                <a:latin typeface="Times New Roman" panose="02020603050405020304" pitchFamily="18" charset="0"/>
                <a:ea typeface="宋体" panose="02010600030101010101" pitchFamily="2" charset="-122"/>
              </a:rPr>
              <a:t>，则</a:t>
            </a:r>
            <a:r>
              <a:rPr kumimoji="1" lang="en-US" altLang="zh-CN" sz="2000" err="1">
                <a:latin typeface="Times New Roman" panose="02020603050405020304" pitchFamily="18" charset="0"/>
                <a:ea typeface="宋体" panose="02010600030101010101" pitchFamily="2" charset="-122"/>
              </a:rPr>
              <a:t>x</a:t>
            </a:r>
            <a:r>
              <a:rPr kumimoji="1" lang="en-US" altLang="zh-CN" sz="2000" baseline="-25000" err="1">
                <a:latin typeface="Times New Roman" panose="02020603050405020304" pitchFamily="18" charset="0"/>
                <a:ea typeface="宋体" panose="02010600030101010101" pitchFamily="2" charset="-122"/>
              </a:rPr>
              <a:t>i</a:t>
            </a:r>
            <a:r>
              <a:rPr kumimoji="1" lang="en-US" altLang="zh-CN" sz="2000" err="1">
                <a:latin typeface="Times New Roman" panose="02020603050405020304" pitchFamily="18" charset="0"/>
                <a:ea typeface="宋体" panose="02010600030101010101" pitchFamily="2" charset="-122"/>
              </a:rPr>
              <a:t>≠y</a:t>
            </a:r>
            <a:r>
              <a:rPr kumimoji="1" lang="en-US" altLang="zh-CN" sz="2000" baseline="-25000" err="1">
                <a:latin typeface="Times New Roman" panose="02020603050405020304" pitchFamily="18" charset="0"/>
                <a:ea typeface="宋体" panose="02010600030101010101" pitchFamily="2" charset="-122"/>
              </a:rPr>
              <a:t>j</a:t>
            </a:r>
            <a:r>
              <a:rPr kumimoji="1" lang="en-US" altLang="zh-CN" sz="2000">
                <a:latin typeface="Times New Roman" panose="02020603050405020304" pitchFamily="18" charset="0"/>
                <a:ea typeface="宋体" panose="02010600030101010101" pitchFamily="2" charset="-122"/>
              </a:rPr>
              <a:t>=</a:t>
            </a:r>
            <a:r>
              <a:rPr kumimoji="1" lang="en-US" altLang="zh-CN" sz="2000" err="1">
                <a:latin typeface="Times New Roman" panose="02020603050405020304" pitchFamily="18" charset="0"/>
                <a:ea typeface="宋体" panose="02010600030101010101" pitchFamily="2" charset="-122"/>
              </a:rPr>
              <a:t>z</a:t>
            </a:r>
            <a:r>
              <a:rPr kumimoji="1" lang="en-US" altLang="zh-CN" sz="2000" baseline="-25000" err="1">
                <a:latin typeface="Times New Roman" panose="02020603050405020304" pitchFamily="18" charset="0"/>
                <a:ea typeface="宋体" panose="02010600030101010101" pitchFamily="2" charset="-122"/>
              </a:rPr>
              <a:t>k</a:t>
            </a:r>
            <a:r>
              <a:rPr kumimoji="1" lang="zh-CN" altLang="en-US" sz="2000">
                <a:latin typeface="Times New Roman" panose="02020603050405020304" pitchFamily="18" charset="0"/>
                <a:ea typeface="宋体" panose="02010600030101010101" pitchFamily="2" charset="-122"/>
              </a:rPr>
              <a:t>；</a:t>
            </a:r>
            <a:endParaRPr kumimoji="1" lang="en-US" altLang="zh-CN" sz="200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kumimoji="1" lang="en-US" altLang="zh-CN" sz="2000" err="1">
                <a:latin typeface="Times New Roman" panose="02020603050405020304" pitchFamily="18" charset="0"/>
                <a:ea typeface="宋体" panose="02010600030101010101" pitchFamily="2" charset="-122"/>
              </a:rPr>
              <a:t>b</a:t>
            </a:r>
            <a:r>
              <a:rPr kumimoji="1" lang="en-US" altLang="zh-CN" sz="2000" baseline="-25000" err="1">
                <a:latin typeface="Times New Roman" panose="02020603050405020304" pitchFamily="18" charset="0"/>
                <a:ea typeface="宋体" panose="02010600030101010101" pitchFamily="2" charset="-122"/>
              </a:rPr>
              <a:t>ij</a:t>
            </a:r>
            <a:r>
              <a:rPr kumimoji="1" lang="en-US" altLang="zh-CN" sz="2000">
                <a:latin typeface="Times New Roman" panose="02020603050405020304" pitchFamily="18" charset="0"/>
                <a:ea typeface="宋体" panose="02010600030101010101" pitchFamily="2" charset="-122"/>
              </a:rPr>
              <a:t>=3</a:t>
            </a:r>
            <a:r>
              <a:rPr kumimoji="1" lang="zh-CN" altLang="en-US" sz="2000">
                <a:latin typeface="Times New Roman" panose="02020603050405020304" pitchFamily="18" charset="0"/>
                <a:ea typeface="宋体" panose="02010600030101010101" pitchFamily="2" charset="-122"/>
              </a:rPr>
              <a:t>，则</a:t>
            </a:r>
            <a:r>
              <a:rPr kumimoji="1" lang="en-US" altLang="zh-CN" sz="2000" err="1">
                <a:latin typeface="Times New Roman" panose="02020603050405020304" pitchFamily="18" charset="0"/>
                <a:ea typeface="宋体" panose="02010600030101010101" pitchFamily="2" charset="-122"/>
              </a:rPr>
              <a:t>y</a:t>
            </a:r>
            <a:r>
              <a:rPr kumimoji="1" lang="en-US" altLang="zh-CN" sz="2000" baseline="-25000" err="1">
                <a:latin typeface="Times New Roman" panose="02020603050405020304" pitchFamily="18" charset="0"/>
                <a:ea typeface="宋体" panose="02010600030101010101" pitchFamily="2" charset="-122"/>
              </a:rPr>
              <a:t>j</a:t>
            </a:r>
            <a:r>
              <a:rPr kumimoji="1" lang="en-US" altLang="zh-CN" sz="2000" err="1">
                <a:latin typeface="Times New Roman" panose="02020603050405020304" pitchFamily="18" charset="0"/>
                <a:ea typeface="宋体" panose="02010600030101010101" pitchFamily="2" charset="-122"/>
              </a:rPr>
              <a:t>≠x</a:t>
            </a:r>
            <a:r>
              <a:rPr kumimoji="1" lang="en-US" altLang="zh-CN" sz="2000" baseline="-25000" err="1">
                <a:latin typeface="Times New Roman" panose="02020603050405020304" pitchFamily="18" charset="0"/>
                <a:ea typeface="宋体" panose="02010600030101010101" pitchFamily="2" charset="-122"/>
              </a:rPr>
              <a:t>i</a:t>
            </a:r>
            <a:r>
              <a:rPr kumimoji="1" lang="en-US" altLang="zh-CN" sz="2000">
                <a:latin typeface="Times New Roman" panose="02020603050405020304" pitchFamily="18" charset="0"/>
                <a:ea typeface="宋体" panose="02010600030101010101" pitchFamily="2" charset="-122"/>
              </a:rPr>
              <a:t>=</a:t>
            </a:r>
            <a:r>
              <a:rPr kumimoji="1" lang="en-US" altLang="zh-CN" sz="2000" err="1">
                <a:latin typeface="Times New Roman" panose="02020603050405020304" pitchFamily="18" charset="0"/>
                <a:ea typeface="宋体" panose="02010600030101010101" pitchFamily="2" charset="-122"/>
              </a:rPr>
              <a:t>z</a:t>
            </a:r>
            <a:r>
              <a:rPr kumimoji="1" lang="en-US" altLang="zh-CN" sz="2000" baseline="-25000" err="1">
                <a:latin typeface="Times New Roman" panose="02020603050405020304" pitchFamily="18" charset="0"/>
                <a:ea typeface="宋体" panose="02010600030101010101" pitchFamily="2" charset="-122"/>
              </a:rPr>
              <a:t>k</a:t>
            </a:r>
            <a:r>
              <a:rPr kumimoji="1" lang="zh-CN" altLang="en-US" sz="2000">
                <a:latin typeface="Times New Roman" panose="02020603050405020304" pitchFamily="18" charset="0"/>
                <a:ea typeface="宋体" panose="02010600030101010101" pitchFamily="2" charset="-122"/>
              </a:rPr>
              <a:t>；</a:t>
            </a:r>
            <a:endParaRPr kumimoji="1" lang="en-US" altLang="zh-CN" sz="2000">
              <a:latin typeface="Times New Roman" panose="02020603050405020304" pitchFamily="18" charset="0"/>
              <a:ea typeface="宋体" panose="02010600030101010101" pitchFamily="2" charset="-122"/>
            </a:endParaRPr>
          </a:p>
        </p:txBody>
      </p:sp>
      <p:pic>
        <p:nvPicPr>
          <p:cNvPr id="8" name="图片 7">
            <a:extLst>
              <a:ext uri="{FF2B5EF4-FFF2-40B4-BE49-F238E27FC236}">
                <a16:creationId xmlns:a16="http://schemas.microsoft.com/office/drawing/2014/main" id="{9CD960DC-C7F1-4A0A-BBE8-1489835EFC19}"/>
              </a:ext>
            </a:extLst>
          </p:cNvPr>
          <p:cNvPicPr>
            <a:picLocks noChangeAspect="1"/>
          </p:cNvPicPr>
          <p:nvPr/>
        </p:nvPicPr>
        <p:blipFill>
          <a:blip r:embed="rId3"/>
          <a:stretch>
            <a:fillRect/>
          </a:stretch>
        </p:blipFill>
        <p:spPr>
          <a:xfrm>
            <a:off x="4926613" y="3692239"/>
            <a:ext cx="3419138" cy="2538116"/>
          </a:xfrm>
          <a:prstGeom prst="rect">
            <a:avLst/>
          </a:prstGeom>
        </p:spPr>
      </p:pic>
    </p:spTree>
    <p:extLst>
      <p:ext uri="{BB962C8B-B14F-4D97-AF65-F5344CB8AC3E}">
        <p14:creationId xmlns:p14="http://schemas.microsoft.com/office/powerpoint/2010/main" val="359995315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Group 4">
            <a:extLst>
              <a:ext uri="{FF2B5EF4-FFF2-40B4-BE49-F238E27FC236}">
                <a16:creationId xmlns:a16="http://schemas.microsoft.com/office/drawing/2014/main" id="{5270E8AD-6702-4775-9F95-FFA3CB675C6D}"/>
              </a:ext>
            </a:extLst>
          </p:cNvPr>
          <p:cNvGraphicFramePr>
            <a:graphicFrameLocks noGrp="1"/>
          </p:cNvGraphicFramePr>
          <p:nvPr>
            <p:extLst>
              <p:ext uri="{D42A27DB-BD31-4B8C-83A1-F6EECF244321}">
                <p14:modId xmlns:p14="http://schemas.microsoft.com/office/powerpoint/2010/main" val="266672944"/>
              </p:ext>
            </p:extLst>
          </p:nvPr>
        </p:nvGraphicFramePr>
        <p:xfrm>
          <a:off x="1043608" y="548680"/>
          <a:ext cx="7391400" cy="5507739"/>
        </p:xfrm>
        <a:graphic>
          <a:graphicData uri="http://schemas.openxmlformats.org/drawingml/2006/table">
            <a:tbl>
              <a:tblPr/>
              <a:tblGrid>
                <a:gridCol w="822325">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22325">
                  <a:extLst>
                    <a:ext uri="{9D8B030D-6E8A-4147-A177-3AD203B41FA5}">
                      <a16:colId xmlns:a16="http://schemas.microsoft.com/office/drawing/2014/main" val="20002"/>
                    </a:ext>
                  </a:extLst>
                </a:gridCol>
                <a:gridCol w="822325">
                  <a:extLst>
                    <a:ext uri="{9D8B030D-6E8A-4147-A177-3AD203B41FA5}">
                      <a16:colId xmlns:a16="http://schemas.microsoft.com/office/drawing/2014/main" val="20003"/>
                    </a:ext>
                  </a:extLst>
                </a:gridCol>
                <a:gridCol w="819150">
                  <a:extLst>
                    <a:ext uri="{9D8B030D-6E8A-4147-A177-3AD203B41FA5}">
                      <a16:colId xmlns:a16="http://schemas.microsoft.com/office/drawing/2014/main" val="20004"/>
                    </a:ext>
                  </a:extLst>
                </a:gridCol>
                <a:gridCol w="822325">
                  <a:extLst>
                    <a:ext uri="{9D8B030D-6E8A-4147-A177-3AD203B41FA5}">
                      <a16:colId xmlns:a16="http://schemas.microsoft.com/office/drawing/2014/main" val="20005"/>
                    </a:ext>
                  </a:extLst>
                </a:gridCol>
                <a:gridCol w="822325">
                  <a:extLst>
                    <a:ext uri="{9D8B030D-6E8A-4147-A177-3AD203B41FA5}">
                      <a16:colId xmlns:a16="http://schemas.microsoft.com/office/drawing/2014/main" val="20006"/>
                    </a:ext>
                  </a:extLst>
                </a:gridCol>
                <a:gridCol w="819150">
                  <a:extLst>
                    <a:ext uri="{9D8B030D-6E8A-4147-A177-3AD203B41FA5}">
                      <a16:colId xmlns:a16="http://schemas.microsoft.com/office/drawing/2014/main" val="20007"/>
                    </a:ext>
                  </a:extLst>
                </a:gridCol>
                <a:gridCol w="822325">
                  <a:extLst>
                    <a:ext uri="{9D8B030D-6E8A-4147-A177-3AD203B41FA5}">
                      <a16:colId xmlns:a16="http://schemas.microsoft.com/office/drawing/2014/main" val="20008"/>
                    </a:ext>
                  </a:extLst>
                </a:gridCol>
              </a:tblGrid>
              <a:tr h="701002">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a:ln>
                            <a:noFill/>
                          </a:ln>
                          <a:solidFill>
                            <a:schemeClr val="tx1"/>
                          </a:solidFill>
                          <a:effectLst/>
                          <a:latin typeface="Tahoma" panose="020B0604030504040204" charset="0"/>
                          <a:ea typeface="宋体" panose="02010600030101010101" pitchFamily="2" charset="-122"/>
                        </a:rPr>
                        <a:t>     </a:t>
                      </a:r>
                      <a:r>
                        <a:rPr kumimoji="1" lang="en-US" altLang="zh-CN" sz="2000" b="0" i="0" u="none" strike="noStrike" cap="none" normalizeH="0" baseline="0">
                          <a:ln>
                            <a:noFill/>
                          </a:ln>
                          <a:solidFill>
                            <a:schemeClr val="tx1"/>
                          </a:solidFill>
                          <a:effectLst/>
                          <a:latin typeface="Tahoma" panose="020B0604030504040204" charset="0"/>
                          <a:ea typeface="宋体" panose="02010600030101010101" pitchFamily="2" charset="-122"/>
                        </a:rPr>
                        <a:t>j       </a:t>
                      </a:r>
                      <a:r>
                        <a:rPr kumimoji="1" lang="zh-CN" altLang="en-US" sz="2000" b="0" i="0" u="none" strike="noStrike" cap="none" normalizeH="0" baseline="0">
                          <a:ln>
                            <a:noFill/>
                          </a:ln>
                          <a:solidFill>
                            <a:schemeClr val="tx1"/>
                          </a:solidFill>
                          <a:effectLst/>
                          <a:latin typeface="Tahoma" panose="020B0604030504040204" charset="0"/>
                          <a:ea typeface="宋体" panose="02010600030101010101" pitchFamily="2" charset="-122"/>
                        </a:rPr>
                        <a:t>    </a:t>
                      </a:r>
                      <a:r>
                        <a:rPr kumimoji="1" lang="en-US" altLang="zh-CN" sz="2000" b="0" i="0" u="none" strike="noStrike" cap="none" normalizeH="0" baseline="0" err="1">
                          <a:ln>
                            <a:noFill/>
                          </a:ln>
                          <a:solidFill>
                            <a:schemeClr val="tx1"/>
                          </a:solidFill>
                          <a:effectLst/>
                          <a:latin typeface="Tahoma" panose="020B0604030504040204" charset="0"/>
                          <a:ea typeface="宋体" panose="02010600030101010101" pitchFamily="2" charset="-122"/>
                        </a:rPr>
                        <a:t>i</a:t>
                      </a:r>
                      <a:endParaRPr kumimoji="1" lang="en-US" altLang="zh-CN" sz="2000" b="0" i="0" u="none" strike="noStrike" cap="none" normalizeH="0" baseline="0">
                        <a:ln>
                          <a:noFill/>
                        </a:ln>
                        <a:solidFill>
                          <a:schemeClr val="tx1"/>
                        </a:solidFill>
                        <a:effectLst/>
                        <a:latin typeface="Tahoma" panose="020B0604030504040204" charset="0"/>
                        <a:ea typeface="宋体" panose="02010600030101010101" pitchFamily="2" charset="-122"/>
                      </a:endParaRPr>
                    </a:p>
                  </a:txBody>
                  <a:tcPr marT="45713" marB="45713"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w="12700" cap="flat" cmpd="sng" algn="ctr">
                      <a:solidFill>
                        <a:srgbClr val="000000"/>
                      </a:solidFill>
                      <a:prstDash val="solid"/>
                      <a:round/>
                      <a:headEnd type="none" w="sm" len="sm"/>
                      <a:tailEnd type="none" w="sm" len="sm"/>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3</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4</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5</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6</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a:ln>
                          <a:noFill/>
                        </a:ln>
                        <a:solidFill>
                          <a:schemeClr val="tx1"/>
                        </a:solidFill>
                        <a:effectLst/>
                        <a:latin typeface="Tahoma" panose="020B0604030504040204" charset="0"/>
                        <a:ea typeface="宋体" panose="02010600030101010101" pitchFamily="2" charset="-122"/>
                      </a:endParaRPr>
                    </a:p>
                  </a:txBody>
                  <a:tcPr marT="45713" marB="45713"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18129">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a:ln>
                          <a:noFill/>
                        </a:ln>
                        <a:solidFill>
                          <a:schemeClr val="tx1"/>
                        </a:solidFill>
                        <a:effectLst/>
                        <a:latin typeface="Tahoma" panose="020B0604030504040204" charset="0"/>
                        <a:ea typeface="宋体" panose="02010600030101010101" pitchFamily="2" charset="-122"/>
                      </a:endParaRPr>
                    </a:p>
                  </a:txBody>
                  <a:tcPr marT="45713" marB="45713"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18129">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1</a:t>
                      </a:r>
                    </a:p>
                  </a:txBody>
                  <a:tcPr marT="45713" marB="45713"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3</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3</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d</a:t>
                      </a:r>
                    </a:p>
                  </a:txBody>
                  <a:tcPr marT="45713" marB="45713"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0000"/>
                    </a:solidFill>
                  </a:tcPr>
                </a:tc>
                <a:extLst>
                  <a:ext uri="{0D108BD9-81ED-4DB2-BD59-A6C34878D82A}">
                    <a16:rowId xmlns:a16="http://schemas.microsoft.com/office/drawing/2014/main" val="10002"/>
                  </a:ext>
                </a:extLst>
              </a:tr>
              <a:tr h="518129">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C00000"/>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3</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3</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3</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b</a:t>
                      </a:r>
                    </a:p>
                  </a:txBody>
                  <a:tcPr marT="45713" marB="45713"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0000"/>
                    </a:solidFill>
                  </a:tcPr>
                </a:tc>
                <a:extLst>
                  <a:ext uri="{0D108BD9-81ED-4DB2-BD59-A6C34878D82A}">
                    <a16:rowId xmlns:a16="http://schemas.microsoft.com/office/drawing/2014/main" val="10003"/>
                  </a:ext>
                </a:extLst>
              </a:tr>
              <a:tr h="518129">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3</a:t>
                      </a:r>
                    </a:p>
                  </a:txBody>
                  <a:tcPr marT="45713" marB="45713"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C00000"/>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3</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c</a:t>
                      </a:r>
                    </a:p>
                  </a:txBody>
                  <a:tcPr marT="45713" marB="45713"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0000"/>
                    </a:solidFill>
                  </a:tcPr>
                </a:tc>
                <a:extLst>
                  <a:ext uri="{0D108BD9-81ED-4DB2-BD59-A6C34878D82A}">
                    <a16:rowId xmlns:a16="http://schemas.microsoft.com/office/drawing/2014/main" val="10004"/>
                  </a:ext>
                </a:extLst>
              </a:tr>
              <a:tr h="518129">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4</a:t>
                      </a:r>
                    </a:p>
                  </a:txBody>
                  <a:tcPr marT="45713" marB="45713"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C00000"/>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b</a:t>
                      </a:r>
                    </a:p>
                  </a:txBody>
                  <a:tcPr marT="45713" marB="45713"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0000"/>
                    </a:solidFill>
                  </a:tcPr>
                </a:tc>
                <a:extLst>
                  <a:ext uri="{0D108BD9-81ED-4DB2-BD59-A6C34878D82A}">
                    <a16:rowId xmlns:a16="http://schemas.microsoft.com/office/drawing/2014/main" val="10005"/>
                  </a:ext>
                </a:extLst>
              </a:tr>
              <a:tr h="518129">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5</a:t>
                      </a:r>
                    </a:p>
                  </a:txBody>
                  <a:tcPr marT="45713" marB="45713"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C00000"/>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a</a:t>
                      </a:r>
                    </a:p>
                  </a:txBody>
                  <a:tcPr marT="45713" marB="45713"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0000"/>
                    </a:solidFill>
                  </a:tcPr>
                </a:tc>
                <a:extLst>
                  <a:ext uri="{0D108BD9-81ED-4DB2-BD59-A6C34878D82A}">
                    <a16:rowId xmlns:a16="http://schemas.microsoft.com/office/drawing/2014/main" val="10006"/>
                  </a:ext>
                </a:extLst>
              </a:tr>
              <a:tr h="518129">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6</a:t>
                      </a:r>
                    </a:p>
                  </a:txBody>
                  <a:tcPr marT="45713" marB="45713"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C00000"/>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C00000"/>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d</a:t>
                      </a:r>
                    </a:p>
                  </a:txBody>
                  <a:tcPr marT="45713" marB="45713"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0000"/>
                    </a:solidFill>
                  </a:tcPr>
                </a:tc>
                <a:extLst>
                  <a:ext uri="{0D108BD9-81ED-4DB2-BD59-A6C34878D82A}">
                    <a16:rowId xmlns:a16="http://schemas.microsoft.com/office/drawing/2014/main" val="10007"/>
                  </a:ext>
                </a:extLst>
              </a:tr>
              <a:tr h="518129">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7</a:t>
                      </a:r>
                    </a:p>
                  </a:txBody>
                  <a:tcPr marT="45713" marB="45713"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0</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rgbClr val="C00000"/>
                          </a:solidFill>
                          <a:effectLst/>
                          <a:latin typeface="Tahoma" panose="020B0604030504040204" charset="0"/>
                          <a:ea typeface="宋体" panose="02010600030101010101" pitchFamily="2" charset="-122"/>
                        </a:rPr>
                        <a:t>1</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2</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b</a:t>
                      </a:r>
                    </a:p>
                  </a:txBody>
                  <a:tcPr marT="45713" marB="45713"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0000"/>
                    </a:solidFill>
                  </a:tcPr>
                </a:tc>
                <a:extLst>
                  <a:ext uri="{0D108BD9-81ED-4DB2-BD59-A6C34878D82A}">
                    <a16:rowId xmlns:a16="http://schemas.microsoft.com/office/drawing/2014/main" val="10008"/>
                  </a:ext>
                </a:extLst>
              </a:tr>
              <a:tr h="661545">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a:ln>
                          <a:noFill/>
                        </a:ln>
                        <a:solidFill>
                          <a:schemeClr val="tx1"/>
                        </a:solidFill>
                        <a:effectLst/>
                        <a:latin typeface="Tahoma" panose="020B0604030504040204" charset="0"/>
                        <a:ea typeface="宋体" panose="02010600030101010101" pitchFamily="2" charset="-122"/>
                      </a:endParaRPr>
                    </a:p>
                  </a:txBody>
                  <a:tcPr marT="45713" marB="45713"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a:ln>
                          <a:noFill/>
                        </a:ln>
                        <a:solidFill>
                          <a:schemeClr val="tx1"/>
                        </a:solidFill>
                        <a:effectLst/>
                        <a:latin typeface="Tahoma" panose="020B0604030504040204" charset="0"/>
                        <a:ea typeface="宋体" panose="02010600030101010101" pitchFamily="2" charset="-122"/>
                      </a:endParaRP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b</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rgbClr val="00E4A8"/>
                    </a:solid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a</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rgbClr val="00E4A8"/>
                    </a:solid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c</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rgbClr val="00E4A8"/>
                    </a:solid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d</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rgbClr val="00E4A8"/>
                    </a:solid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b</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rgbClr val="00E4A8"/>
                    </a:solid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a:ln>
                            <a:noFill/>
                          </a:ln>
                          <a:solidFill>
                            <a:schemeClr val="tx1"/>
                          </a:solidFill>
                          <a:effectLst/>
                          <a:latin typeface="Tahoma" panose="020B0604030504040204" charset="0"/>
                          <a:ea typeface="宋体" panose="02010600030101010101" pitchFamily="2" charset="-122"/>
                        </a:rPr>
                        <a:t>d</a:t>
                      </a:r>
                    </a:p>
                  </a:txBody>
                  <a:tcPr marT="45713" marB="45713"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rgbClr val="00E4A8"/>
                    </a:solidFill>
                  </a:tcPr>
                </a:tc>
                <a:tc>
                  <a:txBody>
                    <a:bodyPr/>
                    <a:lstStyle>
                      <a:lvl1pPr marL="0" algn="l" defTabSz="914400" rtl="0" eaLnBrk="1" latinLnBrk="0" hangingPunct="1">
                        <a:spcBef>
                          <a:spcPct val="20000"/>
                        </a:spcBef>
                        <a:buClr>
                          <a:schemeClr val="folHlink"/>
                        </a:buClr>
                        <a:buSzPct val="60000"/>
                        <a:buFont typeface="Wingdings" panose="05000000000000000000" pitchFamily="2" charset="2"/>
                        <a:defRPr kumimoji="1" sz="2800" kern="1200">
                          <a:solidFill>
                            <a:schemeClr val="tx1"/>
                          </a:solidFill>
                          <a:latin typeface="Tahoma" panose="020B0604030504040204" charset="0"/>
                          <a:ea typeface="宋体" panose="02010600030101010101" pitchFamily="2" charset="-122"/>
                        </a:defRPr>
                      </a:lvl1pPr>
                      <a:lvl2pPr marL="457200" algn="l" defTabSz="914400" rtl="0" eaLnBrk="1" latinLnBrk="0" hangingPunct="1">
                        <a:spcBef>
                          <a:spcPct val="20000"/>
                        </a:spcBef>
                        <a:buClr>
                          <a:schemeClr val="hlink"/>
                        </a:buClr>
                        <a:buSzPct val="55000"/>
                        <a:buFont typeface="Wingdings" panose="05000000000000000000" pitchFamily="2" charset="2"/>
                        <a:defRPr kumimoji="1" sz="2400" kern="1200">
                          <a:solidFill>
                            <a:schemeClr val="tx1"/>
                          </a:solidFill>
                          <a:latin typeface="Tahoma" panose="020B0604030504040204" charset="0"/>
                          <a:ea typeface="宋体" panose="02010600030101010101" pitchFamily="2" charset="-122"/>
                        </a:defRPr>
                      </a:lvl2pPr>
                      <a:lvl3pPr marL="914400" algn="l" defTabSz="914400" rtl="0" eaLnBrk="1" latinLnBrk="0" hangingPunct="1">
                        <a:spcBef>
                          <a:spcPct val="20000"/>
                        </a:spcBef>
                        <a:buClr>
                          <a:schemeClr val="folHlink"/>
                        </a:buClr>
                        <a:buSzPct val="50000"/>
                        <a:buFont typeface="Wingdings" panose="05000000000000000000" pitchFamily="2" charset="2"/>
                        <a:defRPr kumimoji="1" sz="2000" kern="1200">
                          <a:solidFill>
                            <a:schemeClr val="tx1"/>
                          </a:solidFill>
                          <a:latin typeface="Tahoma" panose="020B0604030504040204" charset="0"/>
                          <a:ea typeface="宋体" panose="02010600030101010101" pitchFamily="2" charset="-122"/>
                        </a:defRPr>
                      </a:lvl3pPr>
                      <a:lvl4pPr marL="1371600" algn="l" defTabSz="914400" rtl="0" eaLnBrk="1" latinLnBrk="0" hangingPunct="1">
                        <a:spcBef>
                          <a:spcPct val="20000"/>
                        </a:spcBef>
                        <a:buClr>
                          <a:schemeClr val="accent2"/>
                        </a:buClr>
                        <a:buSzPct val="55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4pPr>
                      <a:lvl5pPr marL="1828800" algn="l" defTabSz="914400" rtl="0" eaLnBrk="1" latinLnBrk="0" hangingPunct="1">
                        <a:spcBef>
                          <a:spcPct val="20000"/>
                        </a:spcBef>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50000"/>
                        <a:buFont typeface="Wingdings" panose="05000000000000000000" pitchFamily="2" charset="2"/>
                        <a:defRPr kumimoji="1" sz="1800" kern="1200">
                          <a:solidFill>
                            <a:schemeClr val="tx1"/>
                          </a:solidFill>
                          <a:latin typeface="Tahoma" panose="020B060403050404020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a:ln>
                          <a:noFill/>
                        </a:ln>
                        <a:solidFill>
                          <a:schemeClr val="tx1"/>
                        </a:solidFill>
                        <a:effectLst/>
                        <a:latin typeface="Tahoma" panose="020B0604030504040204" charset="0"/>
                        <a:ea typeface="宋体" panose="02010600030101010101" pitchFamily="2" charset="-122"/>
                      </a:endParaRPr>
                    </a:p>
                  </a:txBody>
                  <a:tcPr marT="45713" marB="45713"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rgbClr val="FFCF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0765471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4294967295"/>
          </p:nvPr>
        </p:nvSpPr>
        <p:spPr bwMode="auto">
          <a:xfrm>
            <a:off x="5181600" y="6248400"/>
            <a:ext cx="3581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4"/>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9pPr>
          </a:lstStyle>
          <a:p>
            <a:pPr>
              <a:spcBef>
                <a:spcPct val="0"/>
              </a:spcBef>
              <a:buClrTx/>
              <a:buFontTx/>
              <a:buNone/>
            </a:pPr>
            <a:r>
              <a:rPr lang="en-US" altLang="zh-CN" sz="1600" b="0">
                <a:latin typeface="Arial" panose="020B0604020202020204" pitchFamily="34" charset="0"/>
                <a:ea typeface="华文隶书" panose="02010800040101010101" charset="-122"/>
              </a:rPr>
              <a:t>  </a:t>
            </a:r>
          </a:p>
        </p:txBody>
      </p:sp>
      <p:sp>
        <p:nvSpPr>
          <p:cNvPr id="1821702" name="Text Box 6"/>
          <p:cNvSpPr>
            <a:spLocks noGrp="1" noChangeArrowheads="1"/>
          </p:cNvSpPr>
          <p:nvPr>
            <p:ph type="body" idx="1"/>
          </p:nvPr>
        </p:nvSpPr>
        <p:spPr>
          <a:xfrm>
            <a:off x="612775" y="1125538"/>
            <a:ext cx="8208963" cy="5122862"/>
          </a:xfrm>
          <a:solidFill>
            <a:schemeClr val="bg1"/>
          </a:solidFill>
          <a:ln w="6350">
            <a:solidFill>
              <a:schemeClr val="bg1"/>
            </a:solidFill>
            <a:miter lim="800000"/>
          </a:ln>
        </p:spPr>
        <p:txBody>
          <a:bodyPr/>
          <a:lstStyle/>
          <a:p>
            <a:pPr indent="0" eaLnBrk="1" hangingPunct="1">
              <a:lnSpc>
                <a:spcPct val="100000"/>
              </a:lnSpc>
              <a:spcBef>
                <a:spcPct val="0"/>
              </a:spcBef>
            </a:pPr>
            <a:r>
              <a:rPr lang="zh-CN" altLang="en-US" sz="2800">
                <a:latin typeface="宋体" panose="02010600030101010101" pitchFamily="2" charset="-122"/>
                <a:ea typeface="宋体" panose="02010600030101010101" pitchFamily="2" charset="-122"/>
              </a:rPr>
              <a:t>六、算法改进</a:t>
            </a:r>
          </a:p>
          <a:p>
            <a:pPr indent="0" eaLnBrk="1" hangingPunct="1">
              <a:lnSpc>
                <a:spcPct val="100000"/>
              </a:lnSpc>
              <a:spcBef>
                <a:spcPct val="0"/>
              </a:spcBef>
              <a:buFont typeface="Wingdings" panose="05000000000000000000" pitchFamily="2" charset="2"/>
              <a:buChar char="Ø"/>
            </a:pPr>
            <a:r>
              <a:rPr lang="zh-CN" altLang="en-US">
                <a:solidFill>
                  <a:srgbClr val="FF0000"/>
                </a:solidFill>
                <a:latin typeface="宋体" panose="02010600030101010101" pitchFamily="2" charset="-122"/>
                <a:ea typeface="宋体" panose="02010600030101010101" pitchFamily="2" charset="-122"/>
              </a:rPr>
              <a:t>在算法</a:t>
            </a:r>
            <a:r>
              <a:rPr lang="en-US" altLang="zh-CN" err="1">
                <a:solidFill>
                  <a:srgbClr val="FF0000"/>
                </a:solidFill>
                <a:latin typeface="宋体" panose="02010600030101010101" pitchFamily="2" charset="-122"/>
                <a:ea typeface="宋体" panose="02010600030101010101" pitchFamily="2" charset="-122"/>
              </a:rPr>
              <a:t>lcsLength</a:t>
            </a:r>
            <a:r>
              <a:rPr lang="zh-CN" altLang="en-US">
                <a:solidFill>
                  <a:srgbClr val="FF0000"/>
                </a:solidFill>
                <a:latin typeface="宋体" panose="02010600030101010101" pitchFamily="2" charset="-122"/>
                <a:ea typeface="宋体" panose="02010600030101010101" pitchFamily="2" charset="-122"/>
              </a:rPr>
              <a:t>和</a:t>
            </a:r>
            <a:r>
              <a:rPr lang="en-US" altLang="zh-CN" err="1">
                <a:solidFill>
                  <a:srgbClr val="FF0000"/>
                </a:solidFill>
                <a:latin typeface="宋体" panose="02010600030101010101" pitchFamily="2" charset="-122"/>
                <a:ea typeface="宋体" panose="02010600030101010101" pitchFamily="2" charset="-122"/>
              </a:rPr>
              <a:t>lcs</a:t>
            </a:r>
            <a:r>
              <a:rPr lang="zh-CN" altLang="en-US">
                <a:solidFill>
                  <a:srgbClr val="FF0000"/>
                </a:solidFill>
                <a:latin typeface="宋体" panose="02010600030101010101" pitchFamily="2" charset="-122"/>
                <a:ea typeface="宋体" panose="02010600030101010101" pitchFamily="2" charset="-122"/>
              </a:rPr>
              <a:t>中，可将数组</a:t>
            </a:r>
            <a:r>
              <a:rPr lang="en-US" altLang="zh-CN">
                <a:solidFill>
                  <a:srgbClr val="FF0000"/>
                </a:solidFill>
                <a:latin typeface="宋体" panose="02010600030101010101" pitchFamily="2" charset="-122"/>
                <a:ea typeface="宋体" panose="02010600030101010101" pitchFamily="2" charset="-122"/>
              </a:rPr>
              <a:t>b</a:t>
            </a:r>
            <a:r>
              <a:rPr lang="zh-CN" altLang="en-US">
                <a:solidFill>
                  <a:srgbClr val="FF0000"/>
                </a:solidFill>
                <a:latin typeface="宋体" panose="02010600030101010101" pitchFamily="2" charset="-122"/>
                <a:ea typeface="宋体" panose="02010600030101010101" pitchFamily="2" charset="-122"/>
              </a:rPr>
              <a:t>省去</a:t>
            </a:r>
            <a:r>
              <a:rPr lang="zh-CN" altLang="en-US">
                <a:latin typeface="宋体" panose="02010600030101010101" pitchFamily="2" charset="-122"/>
                <a:ea typeface="宋体" panose="02010600030101010101" pitchFamily="2" charset="-122"/>
              </a:rPr>
              <a:t>。事实上，数组元素</a:t>
            </a:r>
            <a:r>
              <a:rPr lang="en-US" altLang="zh-CN">
                <a:latin typeface="宋体" panose="02010600030101010101" pitchFamily="2" charset="-122"/>
                <a:ea typeface="宋体" panose="02010600030101010101" pitchFamily="2" charset="-122"/>
              </a:rPr>
              <a:t>c[</a:t>
            </a:r>
            <a:r>
              <a:rPr lang="en-US" altLang="zh-CN" err="1">
                <a:latin typeface="宋体" panose="02010600030101010101" pitchFamily="2" charset="-122"/>
                <a:ea typeface="宋体" panose="02010600030101010101" pitchFamily="2" charset="-122"/>
              </a:rPr>
              <a:t>i</a:t>
            </a:r>
            <a:r>
              <a:rPr lang="en-US" altLang="zh-CN">
                <a:latin typeface="宋体" panose="02010600030101010101" pitchFamily="2" charset="-122"/>
                <a:ea typeface="宋体" panose="02010600030101010101" pitchFamily="2" charset="-122"/>
              </a:rPr>
              <a:t>][j]</a:t>
            </a:r>
            <a:r>
              <a:rPr lang="zh-CN" altLang="en-US">
                <a:latin typeface="宋体" panose="02010600030101010101" pitchFamily="2" charset="-122"/>
                <a:ea typeface="宋体" panose="02010600030101010101" pitchFamily="2" charset="-122"/>
              </a:rPr>
              <a:t>的值仅由</a:t>
            </a:r>
            <a:r>
              <a:rPr lang="en-US" altLang="zh-CN">
                <a:latin typeface="宋体" panose="02010600030101010101" pitchFamily="2" charset="-122"/>
                <a:ea typeface="宋体" panose="02010600030101010101" pitchFamily="2" charset="-122"/>
              </a:rPr>
              <a:t>c[i-1][j-1]</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c[i-1][j]</a:t>
            </a:r>
            <a:r>
              <a:rPr lang="zh-CN" altLang="en-US">
                <a:latin typeface="宋体" panose="02010600030101010101" pitchFamily="2" charset="-122"/>
                <a:ea typeface="宋体" panose="02010600030101010101" pitchFamily="2" charset="-122"/>
              </a:rPr>
              <a:t>和</a:t>
            </a:r>
            <a:r>
              <a:rPr lang="en-US" altLang="zh-CN">
                <a:latin typeface="宋体" panose="02010600030101010101" pitchFamily="2" charset="-122"/>
                <a:ea typeface="宋体" panose="02010600030101010101" pitchFamily="2" charset="-122"/>
              </a:rPr>
              <a:t>c[</a:t>
            </a:r>
            <a:r>
              <a:rPr lang="en-US" altLang="zh-CN" err="1">
                <a:latin typeface="宋体" panose="02010600030101010101" pitchFamily="2" charset="-122"/>
                <a:ea typeface="宋体" panose="02010600030101010101" pitchFamily="2" charset="-122"/>
              </a:rPr>
              <a:t>i</a:t>
            </a:r>
            <a:r>
              <a:rPr lang="en-US" altLang="zh-CN">
                <a:latin typeface="宋体" panose="02010600030101010101" pitchFamily="2" charset="-122"/>
                <a:ea typeface="宋体" panose="02010600030101010101" pitchFamily="2" charset="-122"/>
              </a:rPr>
              <a:t>][j-1]</a:t>
            </a:r>
            <a:r>
              <a:rPr lang="zh-CN" altLang="en-US">
                <a:latin typeface="宋体" panose="02010600030101010101" pitchFamily="2" charset="-122"/>
                <a:ea typeface="宋体" panose="02010600030101010101" pitchFamily="2" charset="-122"/>
              </a:rPr>
              <a:t>这</a:t>
            </a:r>
            <a:r>
              <a:rPr lang="en-US" altLang="zh-CN">
                <a:latin typeface="宋体" panose="02010600030101010101" pitchFamily="2" charset="-122"/>
                <a:ea typeface="宋体" panose="02010600030101010101" pitchFamily="2" charset="-122"/>
              </a:rPr>
              <a:t>3</a:t>
            </a:r>
            <a:r>
              <a:rPr lang="zh-CN" altLang="en-US">
                <a:latin typeface="宋体" panose="02010600030101010101" pitchFamily="2" charset="-122"/>
                <a:ea typeface="宋体" panose="02010600030101010101" pitchFamily="2" charset="-122"/>
              </a:rPr>
              <a:t>个数组元素的值所确定。因此，</a:t>
            </a:r>
            <a:r>
              <a:rPr lang="en-US" altLang="zh-CN">
                <a:latin typeface="宋体" panose="02010600030101010101" pitchFamily="2" charset="-122"/>
                <a:ea typeface="宋体" panose="02010600030101010101" pitchFamily="2" charset="-122"/>
              </a:rPr>
              <a:t>c[</a:t>
            </a:r>
            <a:r>
              <a:rPr lang="en-US" altLang="zh-CN" err="1">
                <a:latin typeface="宋体" panose="02010600030101010101" pitchFamily="2" charset="-122"/>
                <a:ea typeface="宋体" panose="02010600030101010101" pitchFamily="2" charset="-122"/>
              </a:rPr>
              <a:t>i</a:t>
            </a:r>
            <a:r>
              <a:rPr lang="en-US" altLang="zh-CN">
                <a:latin typeface="宋体" panose="02010600030101010101" pitchFamily="2" charset="-122"/>
                <a:ea typeface="宋体" panose="02010600030101010101" pitchFamily="2" charset="-122"/>
              </a:rPr>
              <a:t>][j]</a:t>
            </a:r>
            <a:r>
              <a:rPr lang="zh-CN" altLang="en-US">
                <a:latin typeface="宋体" panose="02010600030101010101" pitchFamily="2" charset="-122"/>
                <a:ea typeface="宋体" panose="02010600030101010101" pitchFamily="2" charset="-122"/>
              </a:rPr>
              <a:t> 仅借助于</a:t>
            </a:r>
            <a:r>
              <a:rPr lang="en-US" altLang="zh-CN">
                <a:latin typeface="宋体" panose="02010600030101010101" pitchFamily="2" charset="-122"/>
                <a:ea typeface="宋体" panose="02010600030101010101" pitchFamily="2" charset="-122"/>
              </a:rPr>
              <a:t>c</a:t>
            </a:r>
            <a:r>
              <a:rPr lang="zh-CN" altLang="en-US">
                <a:latin typeface="宋体" panose="02010600030101010101" pitchFamily="2" charset="-122"/>
                <a:ea typeface="宋体" panose="02010600030101010101" pitchFamily="2" charset="-122"/>
              </a:rPr>
              <a:t>本身就可以在</a:t>
            </a:r>
            <a:r>
              <a:rPr lang="en-US" altLang="zh-CN">
                <a:solidFill>
                  <a:srgbClr val="FF0000"/>
                </a:solidFill>
                <a:latin typeface="宋体" panose="02010600030101010101" pitchFamily="2" charset="-122"/>
                <a:ea typeface="宋体" panose="02010600030101010101" pitchFamily="2" charset="-122"/>
              </a:rPr>
              <a:t>O(1)</a:t>
            </a:r>
            <a:r>
              <a:rPr lang="zh-CN" altLang="en-US">
                <a:latin typeface="宋体" panose="02010600030101010101" pitchFamily="2" charset="-122"/>
                <a:ea typeface="宋体" panose="02010600030101010101" pitchFamily="2" charset="-122"/>
              </a:rPr>
              <a:t>时间内确定</a:t>
            </a:r>
            <a:r>
              <a:rPr lang="en-US" altLang="zh-CN">
                <a:latin typeface="宋体" panose="02010600030101010101" pitchFamily="2" charset="-122"/>
                <a:ea typeface="宋体" panose="02010600030101010101" pitchFamily="2" charset="-122"/>
              </a:rPr>
              <a:t>c[</a:t>
            </a:r>
            <a:r>
              <a:rPr lang="en-US" altLang="zh-CN" err="1">
                <a:latin typeface="宋体" panose="02010600030101010101" pitchFamily="2" charset="-122"/>
                <a:ea typeface="宋体" panose="02010600030101010101" pitchFamily="2" charset="-122"/>
              </a:rPr>
              <a:t>i</a:t>
            </a:r>
            <a:r>
              <a:rPr lang="en-US" altLang="zh-CN">
                <a:latin typeface="宋体" panose="02010600030101010101" pitchFamily="2" charset="-122"/>
                <a:ea typeface="宋体" panose="02010600030101010101" pitchFamily="2" charset="-122"/>
              </a:rPr>
              <a:t>][j]</a:t>
            </a:r>
            <a:r>
              <a:rPr lang="zh-CN" altLang="en-US">
                <a:latin typeface="宋体" panose="02010600030101010101" pitchFamily="2" charset="-122"/>
                <a:ea typeface="宋体" panose="02010600030101010101" pitchFamily="2" charset="-122"/>
              </a:rPr>
              <a:t>的值是由</a:t>
            </a:r>
            <a:r>
              <a:rPr lang="en-US" altLang="zh-CN">
                <a:latin typeface="宋体" panose="02010600030101010101" pitchFamily="2" charset="-122"/>
                <a:ea typeface="宋体" panose="02010600030101010101" pitchFamily="2" charset="-122"/>
              </a:rPr>
              <a:t>c[i-1][j-1]</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c[i-1][j]</a:t>
            </a:r>
            <a:r>
              <a:rPr lang="zh-CN" altLang="en-US">
                <a:latin typeface="宋体" panose="02010600030101010101" pitchFamily="2" charset="-122"/>
                <a:ea typeface="宋体" panose="02010600030101010101" pitchFamily="2" charset="-122"/>
              </a:rPr>
              <a:t>和</a:t>
            </a:r>
            <a:r>
              <a:rPr lang="en-US" altLang="zh-CN">
                <a:latin typeface="宋体" panose="02010600030101010101" pitchFamily="2" charset="-122"/>
                <a:ea typeface="宋体" panose="02010600030101010101" pitchFamily="2" charset="-122"/>
              </a:rPr>
              <a:t>c[</a:t>
            </a:r>
            <a:r>
              <a:rPr lang="en-US" altLang="zh-CN" err="1">
                <a:latin typeface="宋体" panose="02010600030101010101" pitchFamily="2" charset="-122"/>
                <a:ea typeface="宋体" panose="02010600030101010101" pitchFamily="2" charset="-122"/>
              </a:rPr>
              <a:t>i</a:t>
            </a:r>
            <a:r>
              <a:rPr lang="en-US" altLang="zh-CN">
                <a:latin typeface="宋体" panose="02010600030101010101" pitchFamily="2" charset="-122"/>
                <a:ea typeface="宋体" panose="02010600030101010101" pitchFamily="2" charset="-122"/>
              </a:rPr>
              <a:t>][j-1]</a:t>
            </a:r>
            <a:r>
              <a:rPr lang="zh-CN" altLang="en-US">
                <a:latin typeface="宋体" panose="02010600030101010101" pitchFamily="2" charset="-122"/>
                <a:ea typeface="宋体" panose="02010600030101010101" pitchFamily="2" charset="-122"/>
              </a:rPr>
              <a:t>中哪一个值所确定的。</a:t>
            </a:r>
          </a:p>
          <a:p>
            <a:pPr indent="0" eaLnBrk="1" hangingPunct="1">
              <a:lnSpc>
                <a:spcPct val="100000"/>
              </a:lnSpc>
              <a:spcBef>
                <a:spcPct val="0"/>
              </a:spcBef>
            </a:pPr>
            <a:endParaRPr lang="zh-CN" altLang="en-US">
              <a:latin typeface="宋体" panose="02010600030101010101" pitchFamily="2" charset="-122"/>
              <a:ea typeface="宋体" panose="02010600030101010101" pitchFamily="2" charset="-122"/>
            </a:endParaRPr>
          </a:p>
        </p:txBody>
      </p:sp>
      <p:sp>
        <p:nvSpPr>
          <p:cNvPr id="43012" name="标题 1"/>
          <p:cNvSpPr>
            <a:spLocks noChangeArrowheads="1"/>
          </p:cNvSpPr>
          <p:nvPr/>
        </p:nvSpPr>
        <p:spPr bwMode="auto">
          <a:xfrm>
            <a:off x="755650" y="477838"/>
            <a:ext cx="7924800" cy="6477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4"/>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9pPr>
          </a:lstStyle>
          <a:p>
            <a:pPr algn="ctr">
              <a:lnSpc>
                <a:spcPct val="90000"/>
              </a:lnSpc>
              <a:spcBef>
                <a:spcPct val="0"/>
              </a:spcBef>
              <a:buClrTx/>
              <a:buFontTx/>
              <a:buNone/>
            </a:pPr>
            <a:r>
              <a:rPr lang="en-US" altLang="zh-CN" sz="3600">
                <a:latin typeface="Arial" panose="020B0604020202020204" pitchFamily="34" charset="0"/>
                <a:ea typeface="华文中宋" panose="02010600040101010101" pitchFamily="2" charset="-122"/>
              </a:rPr>
              <a:t>5.3  </a:t>
            </a:r>
            <a:r>
              <a:rPr lang="zh-CN" altLang="en-US" sz="3600">
                <a:latin typeface="Arial" panose="020B0604020202020204" pitchFamily="34" charset="0"/>
                <a:ea typeface="华文中宋" panose="02010600040101010101" pitchFamily="2" charset="-122"/>
              </a:rPr>
              <a:t>最长公共子序列</a:t>
            </a:r>
          </a:p>
        </p:txBody>
      </p:sp>
      <p:grpSp>
        <p:nvGrpSpPr>
          <p:cNvPr id="17" name="Group 13"/>
          <p:cNvGrpSpPr/>
          <p:nvPr/>
        </p:nvGrpSpPr>
        <p:grpSpPr bwMode="auto">
          <a:xfrm>
            <a:off x="755650" y="3690198"/>
            <a:ext cx="5364163" cy="1874837"/>
            <a:chOff x="2120" y="1706"/>
            <a:chExt cx="3379" cy="1181"/>
          </a:xfrm>
        </p:grpSpPr>
        <p:graphicFrame>
          <p:nvGraphicFramePr>
            <p:cNvPr id="43014" name="Object 9"/>
            <p:cNvGraphicFramePr>
              <a:graphicFrameLocks noChangeAspect="1"/>
            </p:cNvGraphicFramePr>
            <p:nvPr/>
          </p:nvGraphicFramePr>
          <p:xfrm>
            <a:off x="2120" y="1706"/>
            <a:ext cx="3379" cy="1181"/>
          </p:xfrm>
          <a:graphic>
            <a:graphicData uri="http://schemas.openxmlformats.org/presentationml/2006/ole">
              <mc:AlternateContent xmlns:mc="http://schemas.openxmlformats.org/markup-compatibility/2006">
                <mc:Choice xmlns:v="urn:schemas-microsoft-com:vml" Requires="v">
                  <p:oleObj spid="_x0000_s51285" name="公式" r:id="rId5" imgW="2616200" imgH="914400" progId="Equation.3">
                    <p:embed/>
                  </p:oleObj>
                </mc:Choice>
                <mc:Fallback>
                  <p:oleObj name="公式" r:id="rId5" imgW="2616200" imgH="914400" progId="Equation.3">
                    <p:embed/>
                    <p:pic>
                      <p:nvPicPr>
                        <p:cNvPr id="43014"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0" y="1706"/>
                          <a:ext cx="3379" cy="1181"/>
                        </a:xfrm>
                        <a:prstGeom prst="rect">
                          <a:avLst/>
                        </a:prstGeom>
                        <a:solidFill>
                          <a:srgbClr val="FFFFFF"/>
                        </a:solidFill>
                        <a:ln w="9525">
                          <a:solidFill>
                            <a:srgbClr val="FF33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43015" name="Group 12"/>
            <p:cNvGrpSpPr/>
            <p:nvPr/>
          </p:nvGrpSpPr>
          <p:grpSpPr bwMode="auto">
            <a:xfrm>
              <a:off x="3212" y="1916"/>
              <a:ext cx="348" cy="204"/>
              <a:chOff x="3098" y="1916"/>
              <a:chExt cx="348" cy="204"/>
            </a:xfrm>
          </p:grpSpPr>
          <p:sp>
            <p:nvSpPr>
              <p:cNvPr id="20" name="Rectangle 10"/>
              <p:cNvSpPr>
                <a:spLocks noChangeArrowheads="1"/>
              </p:cNvSpPr>
              <p:nvPr/>
            </p:nvSpPr>
            <p:spPr bwMode="auto">
              <a:xfrm>
                <a:off x="3098" y="1916"/>
                <a:ext cx="318" cy="191"/>
              </a:xfrm>
              <a:prstGeom prst="rect">
                <a:avLst/>
              </a:prstGeom>
              <a:solidFill>
                <a:srgbClr val="FFFFFF"/>
              </a:solidFill>
              <a:ln w="28575">
                <a:solidFill>
                  <a:srgbClr val="FF3300"/>
                </a:solidFill>
                <a:miter lim="800000"/>
              </a:ln>
            </p:spPr>
            <p:txBody>
              <a:bodyPr anchor="ctr">
                <a:spAutoFit/>
              </a:bodyPr>
              <a:lstStyle>
                <a:lvl1pPr eaLnBrk="0" hangingPunct="0">
                  <a:defRPr>
                    <a:solidFill>
                      <a:schemeClr val="tx1"/>
                    </a:solidFill>
                    <a:latin typeface="Arial" panose="020B0604020202020204" pitchFamily="34" charset="0"/>
                    <a:ea typeface="华文行楷" panose="02010800040101010101" charset="-122"/>
                  </a:defRPr>
                </a:lvl1pPr>
                <a:lvl2pPr marL="742950" indent="-285750" eaLnBrk="0" hangingPunct="0">
                  <a:defRPr>
                    <a:solidFill>
                      <a:schemeClr val="tx1"/>
                    </a:solidFill>
                    <a:latin typeface="Arial" panose="020B0604020202020204" pitchFamily="34" charset="0"/>
                    <a:ea typeface="华文行楷" panose="02010800040101010101" charset="-122"/>
                  </a:defRPr>
                </a:lvl2pPr>
                <a:lvl3pPr marL="1143000" indent="-228600" eaLnBrk="0" hangingPunct="0">
                  <a:defRPr>
                    <a:solidFill>
                      <a:schemeClr val="tx1"/>
                    </a:solidFill>
                    <a:latin typeface="Arial" panose="020B0604020202020204" pitchFamily="34" charset="0"/>
                    <a:ea typeface="华文行楷" panose="02010800040101010101" charset="-122"/>
                  </a:defRPr>
                </a:lvl3pPr>
                <a:lvl4pPr marL="1600200" indent="-228600" eaLnBrk="0" hangingPunct="0">
                  <a:defRPr>
                    <a:solidFill>
                      <a:schemeClr val="tx1"/>
                    </a:solidFill>
                    <a:latin typeface="Arial" panose="020B0604020202020204" pitchFamily="34" charset="0"/>
                    <a:ea typeface="华文行楷" panose="02010800040101010101" charset="-122"/>
                  </a:defRPr>
                </a:lvl4pPr>
                <a:lvl5pPr marL="2057400" indent="-228600" eaLnBrk="0" hangingPunct="0">
                  <a:defRPr>
                    <a:solidFill>
                      <a:schemeClr val="tx1"/>
                    </a:solidFill>
                    <a:latin typeface="Arial" panose="020B0604020202020204" pitchFamily="34" charset="0"/>
                    <a:ea typeface="华文行楷" panose="02010800040101010101"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charset="-122"/>
                  </a:defRPr>
                </a:lvl9pPr>
              </a:lstStyle>
              <a:p>
                <a:pPr algn="ctr" eaLnBrk="1" fontAlgn="auto" hangingPunct="1">
                  <a:spcBef>
                    <a:spcPts val="0"/>
                  </a:spcBef>
                  <a:spcAft>
                    <a:spcPts val="0"/>
                  </a:spcAft>
                  <a:defRPr/>
                </a:pPr>
                <a:endParaRPr lang="zh-CN" altLang="en-US" sz="1800" kern="0">
                  <a:solidFill>
                    <a:srgbClr val="FFFFFF"/>
                  </a:solidFill>
                </a:endParaRPr>
              </a:p>
            </p:txBody>
          </p:sp>
          <p:sp>
            <p:nvSpPr>
              <p:cNvPr id="21" name="Oval 11"/>
              <p:cNvSpPr>
                <a:spLocks noChangeArrowheads="1"/>
              </p:cNvSpPr>
              <p:nvPr/>
            </p:nvSpPr>
            <p:spPr bwMode="auto">
              <a:xfrm>
                <a:off x="3355" y="2029"/>
                <a:ext cx="91" cy="91"/>
              </a:xfrm>
              <a:prstGeom prst="ellipse">
                <a:avLst/>
              </a:prstGeom>
              <a:solidFill>
                <a:srgbClr val="000099"/>
              </a:solidFill>
              <a:ln>
                <a:noFill/>
              </a:ln>
            </p:spPr>
            <p:txBody>
              <a:bodyPr anchor="ctr">
                <a:spAutoFit/>
              </a:bodyPr>
              <a:lstStyle>
                <a:lvl1pPr eaLnBrk="0" hangingPunct="0">
                  <a:defRPr>
                    <a:solidFill>
                      <a:schemeClr val="tx1"/>
                    </a:solidFill>
                    <a:latin typeface="Arial" panose="020B0604020202020204" pitchFamily="34" charset="0"/>
                    <a:ea typeface="华文行楷" panose="02010800040101010101" charset="-122"/>
                  </a:defRPr>
                </a:lvl1pPr>
                <a:lvl2pPr marL="742950" indent="-285750" eaLnBrk="0" hangingPunct="0">
                  <a:defRPr>
                    <a:solidFill>
                      <a:schemeClr val="tx1"/>
                    </a:solidFill>
                    <a:latin typeface="Arial" panose="020B0604020202020204" pitchFamily="34" charset="0"/>
                    <a:ea typeface="华文行楷" panose="02010800040101010101" charset="-122"/>
                  </a:defRPr>
                </a:lvl2pPr>
                <a:lvl3pPr marL="1143000" indent="-228600" eaLnBrk="0" hangingPunct="0">
                  <a:defRPr>
                    <a:solidFill>
                      <a:schemeClr val="tx1"/>
                    </a:solidFill>
                    <a:latin typeface="Arial" panose="020B0604020202020204" pitchFamily="34" charset="0"/>
                    <a:ea typeface="华文行楷" panose="02010800040101010101" charset="-122"/>
                  </a:defRPr>
                </a:lvl3pPr>
                <a:lvl4pPr marL="1600200" indent="-228600" eaLnBrk="0" hangingPunct="0">
                  <a:defRPr>
                    <a:solidFill>
                      <a:schemeClr val="tx1"/>
                    </a:solidFill>
                    <a:latin typeface="Arial" panose="020B0604020202020204" pitchFamily="34" charset="0"/>
                    <a:ea typeface="华文行楷" panose="02010800040101010101" charset="-122"/>
                  </a:defRPr>
                </a:lvl4pPr>
                <a:lvl5pPr marL="2057400" indent="-228600" eaLnBrk="0" hangingPunct="0">
                  <a:defRPr>
                    <a:solidFill>
                      <a:schemeClr val="tx1"/>
                    </a:solidFill>
                    <a:latin typeface="Arial" panose="020B0604020202020204" pitchFamily="34" charset="0"/>
                    <a:ea typeface="华文行楷" panose="02010800040101010101"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charset="-122"/>
                  </a:defRPr>
                </a:lvl9pPr>
              </a:lstStyle>
              <a:p>
                <a:pPr algn="ctr" eaLnBrk="1" fontAlgn="auto" hangingPunct="1">
                  <a:spcBef>
                    <a:spcPts val="0"/>
                  </a:spcBef>
                  <a:spcAft>
                    <a:spcPts val="0"/>
                  </a:spcAft>
                  <a:defRPr/>
                </a:pPr>
                <a:endParaRPr lang="zh-CN" altLang="en-US" sz="1800" kern="0">
                  <a:solidFill>
                    <a:srgbClr val="FFFFFF"/>
                  </a:solidFill>
                </a:endParaRPr>
              </a:p>
            </p:txBody>
          </p:sp>
        </p:grpSp>
      </p:grpSp>
      <p:sp>
        <p:nvSpPr>
          <p:cNvPr id="11" name="文本框 10">
            <a:extLst>
              <a:ext uri="{FF2B5EF4-FFF2-40B4-BE49-F238E27FC236}">
                <a16:creationId xmlns:a16="http://schemas.microsoft.com/office/drawing/2014/main" id="{E927B87F-043F-4B80-AB1C-2E5259B80B80}"/>
              </a:ext>
            </a:extLst>
          </p:cNvPr>
          <p:cNvSpPr txBox="1"/>
          <p:nvPr/>
        </p:nvSpPr>
        <p:spPr>
          <a:xfrm>
            <a:off x="6357167" y="3852013"/>
            <a:ext cx="2464571" cy="646331"/>
          </a:xfrm>
          <a:prstGeom prst="rect">
            <a:avLst/>
          </a:prstGeom>
          <a:noFill/>
        </p:spPr>
        <p:txBody>
          <a:bodyPr wrap="square">
            <a:spAutoFit/>
          </a:bodyPr>
          <a:lstStyle/>
          <a:p>
            <a:pPr algn="ctr"/>
            <a:r>
              <a:rPr lang="zh-CN" altLang="en-US" sz="1800">
                <a:solidFill>
                  <a:srgbClr val="C00000"/>
                </a:solidFill>
                <a:ea typeface="楷体_GB2312" charset="0"/>
              </a:rPr>
              <a:t>课后作业</a:t>
            </a:r>
            <a:r>
              <a:rPr lang="zh-CN" altLang="en-US" sz="1800">
                <a:ea typeface="楷体_GB2312" charset="0"/>
              </a:rPr>
              <a:t>：</a:t>
            </a:r>
            <a:endParaRPr lang="en-US" altLang="zh-CN" sz="1800">
              <a:ea typeface="楷体_GB2312" charset="0"/>
            </a:endParaRPr>
          </a:p>
          <a:p>
            <a:pPr algn="ctr"/>
            <a:r>
              <a:rPr lang="zh-CN" altLang="en-US" sz="1800">
                <a:latin typeface="Arial" panose="020B0604020202020204" pitchFamily="34" charset="0"/>
                <a:ea typeface="楷体_GB2312" charset="0"/>
              </a:rPr>
              <a:t>完成对程序的优化 </a:t>
            </a:r>
            <a:r>
              <a:rPr lang="en-US" altLang="zh-CN" sz="1800">
                <a:latin typeface="Arial" panose="020B0604020202020204" pitchFamily="34" charset="0"/>
                <a:ea typeface="楷体_GB2312" charset="0"/>
              </a:rPr>
              <a:t>! ! !</a:t>
            </a:r>
            <a:endParaRPr lang="zh-CN" altLang="en-US" sz="1800"/>
          </a:p>
        </p:txBody>
      </p:sp>
    </p:spTree>
    <p:extLst>
      <p:ext uri="{BB962C8B-B14F-4D97-AF65-F5344CB8AC3E}">
        <p14:creationId xmlns:p14="http://schemas.microsoft.com/office/powerpoint/2010/main" val="45295304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21702">
                                            <p:txEl>
                                              <p:pRg st="1" end="1"/>
                                            </p:txEl>
                                          </p:spTgt>
                                        </p:tgtEl>
                                        <p:attrNameLst>
                                          <p:attrName>style.visibility</p:attrName>
                                        </p:attrNameLst>
                                      </p:cBhvr>
                                      <p:to>
                                        <p:strVal val="visible"/>
                                      </p:to>
                                    </p:set>
                                    <p:anim calcmode="lin" valueType="num">
                                      <p:cBhvr additive="base">
                                        <p:cTn id="7" dur="500" fill="hold"/>
                                        <p:tgtEl>
                                          <p:spTgt spid="182170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217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62000" y="476250"/>
            <a:ext cx="7772400" cy="792163"/>
          </a:xfrm>
        </p:spPr>
        <p:txBody>
          <a:bodyPr/>
          <a:lstStyle/>
          <a:p>
            <a:r>
              <a:rPr lang="en-US" altLang="zh-CN"/>
              <a:t>5.4 </a:t>
            </a:r>
            <a:r>
              <a:rPr lang="zh-CN" altLang="en-US"/>
              <a:t>动态规划算法的基本要素</a:t>
            </a:r>
          </a:p>
        </p:txBody>
      </p:sp>
      <p:sp>
        <p:nvSpPr>
          <p:cNvPr id="338947" name="Rectangle 3"/>
          <p:cNvSpPr>
            <a:spLocks noGrp="1" noChangeArrowheads="1"/>
          </p:cNvSpPr>
          <p:nvPr>
            <p:ph type="body" idx="1"/>
          </p:nvPr>
        </p:nvSpPr>
        <p:spPr>
          <a:xfrm>
            <a:off x="755650" y="2243138"/>
            <a:ext cx="2376488" cy="533400"/>
          </a:xfrm>
        </p:spPr>
        <p:txBody>
          <a:bodyPr anchor="ctr"/>
          <a:lstStyle/>
          <a:p>
            <a:pPr indent="0">
              <a:lnSpc>
                <a:spcPct val="90000"/>
              </a:lnSpc>
              <a:spcBef>
                <a:spcPct val="0"/>
              </a:spcBef>
            </a:pPr>
            <a:r>
              <a:rPr lang="en-US" altLang="zh-CN">
                <a:latin typeface="Arial" panose="020B0604020202020204" pitchFamily="34" charset="0"/>
                <a:ea typeface="黑体" panose="02010609060101010101" pitchFamily="49" charset="-122"/>
              </a:rPr>
              <a:t>1.</a:t>
            </a:r>
            <a:r>
              <a:rPr lang="zh-CN" altLang="en-US">
                <a:latin typeface="Arial" panose="020B0604020202020204" pitchFamily="34" charset="0"/>
                <a:ea typeface="黑体" panose="02010609060101010101" pitchFamily="49" charset="-122"/>
              </a:rPr>
              <a:t>最优子结构</a:t>
            </a:r>
          </a:p>
        </p:txBody>
      </p:sp>
      <p:sp>
        <p:nvSpPr>
          <p:cNvPr id="338948" name="Text Box 4"/>
          <p:cNvSpPr txBox="1">
            <a:spLocks noChangeArrowheads="1"/>
          </p:cNvSpPr>
          <p:nvPr/>
        </p:nvSpPr>
        <p:spPr bwMode="auto">
          <a:xfrm>
            <a:off x="358775" y="2781300"/>
            <a:ext cx="85693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
                <a:schemeClr val="accent2"/>
              </a:buClr>
              <a:buFont typeface="Wingdings" panose="05000000000000000000" pitchFamily="2" charset="2"/>
              <a:buChar char="Ø"/>
            </a:pPr>
            <a:r>
              <a:rPr kumimoji="1" lang="zh-CN" altLang="en-US" dirty="0"/>
              <a:t>矩阵连乘计算次序问题的</a:t>
            </a:r>
            <a:r>
              <a:rPr kumimoji="1" lang="zh-CN" altLang="en-US" dirty="0">
                <a:solidFill>
                  <a:srgbClr val="C00000"/>
                </a:solidFill>
              </a:rPr>
              <a:t>最优解包含着其子问题的最优解</a:t>
            </a:r>
            <a:r>
              <a:rPr kumimoji="1" lang="zh-CN" altLang="en-US" dirty="0"/>
              <a:t>。这种性质称为</a:t>
            </a:r>
            <a:r>
              <a:rPr kumimoji="1" lang="zh-CN" altLang="en-US" dirty="0">
                <a:solidFill>
                  <a:srgbClr val="C00000"/>
                </a:solidFill>
              </a:rPr>
              <a:t>最优子结构性质</a:t>
            </a:r>
            <a:r>
              <a:rPr kumimoji="1" lang="zh-CN" altLang="en-US" dirty="0"/>
              <a:t>。</a:t>
            </a:r>
            <a:endParaRPr lang="zh-CN" altLang="en-US" dirty="0"/>
          </a:p>
          <a:p>
            <a:pPr eaLnBrk="1" hangingPunct="1">
              <a:spcBef>
                <a:spcPct val="0"/>
              </a:spcBef>
              <a:buClr>
                <a:schemeClr val="accent2"/>
              </a:buClr>
              <a:buFont typeface="Wingdings" panose="05000000000000000000" pitchFamily="2" charset="2"/>
              <a:buChar char="Ø"/>
            </a:pPr>
            <a:r>
              <a:rPr lang="zh-CN" altLang="en-US" dirty="0"/>
              <a:t>在分析问题的最优子结构性质时，所用的方法具有普遍性：首先假设由问题的最优解导出的子问题的解不是最优的，然后再设法说明在这个假设下可构造出比原问题最优解更好的解，从而导致矛盾。 </a:t>
            </a:r>
          </a:p>
          <a:p>
            <a:pPr eaLnBrk="1" hangingPunct="1">
              <a:spcBef>
                <a:spcPct val="0"/>
              </a:spcBef>
              <a:buClr>
                <a:schemeClr val="accent2"/>
              </a:buClr>
              <a:buFont typeface="Wingdings" panose="05000000000000000000" pitchFamily="2" charset="2"/>
              <a:buChar char="Ø"/>
            </a:pPr>
            <a:r>
              <a:rPr lang="zh-CN" altLang="en-US" dirty="0"/>
              <a:t>利用问题的最优子结构性质，以自底向上的方式递归地从子问题的最优解逐步构造出整个问题的最优解。最优子结构是问题能用动态规划算法求解的前提。</a:t>
            </a:r>
          </a:p>
        </p:txBody>
      </p:sp>
      <p:sp>
        <p:nvSpPr>
          <p:cNvPr id="59397" name="TextBox 1"/>
          <p:cNvSpPr txBox="1">
            <a:spLocks noChangeArrowheads="1"/>
          </p:cNvSpPr>
          <p:nvPr/>
        </p:nvSpPr>
        <p:spPr bwMode="auto">
          <a:xfrm>
            <a:off x="827088" y="1341438"/>
            <a:ext cx="7632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a:t>最优子结构性质和子问题重叠性质对于在设计求解具体问题的算法时，是否选择动态规划算法具有指导意义。</a:t>
            </a:r>
          </a:p>
        </p:txBody>
      </p:sp>
    </p:spTree>
    <p:extLst>
      <p:ext uri="{BB962C8B-B14F-4D97-AF65-F5344CB8AC3E}">
        <p14:creationId xmlns:p14="http://schemas.microsoft.com/office/powerpoint/2010/main" val="292119623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894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8948">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89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4294967295"/>
          </p:nvPr>
        </p:nvSpPr>
        <p:spPr bwMode="auto">
          <a:xfrm>
            <a:off x="6553200" y="62484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fld id="{D3432EB4-918F-42A5-A53C-CB671523469F}" type="slidenum">
              <a:rPr lang="zh-CN" altLang="en-US" sz="1600" b="0">
                <a:latin typeface="Arial" panose="020B0604020202020204" pitchFamily="34" charset="0"/>
                <a:ea typeface="华文隶书" panose="02010800040101010101" pitchFamily="2" charset="-122"/>
              </a:rPr>
              <a:pPr eaLnBrk="1" hangingPunct="1">
                <a:spcBef>
                  <a:spcPct val="0"/>
                </a:spcBef>
                <a:buClrTx/>
                <a:buFont typeface="Arial" panose="020B0604020202020204" pitchFamily="34" charset="0"/>
                <a:buNone/>
              </a:pPr>
              <a:t>26</a:t>
            </a:fld>
            <a:endParaRPr lang="en-US" altLang="zh-CN" sz="1600" b="0">
              <a:latin typeface="Arial" panose="020B0604020202020204" pitchFamily="34" charset="0"/>
              <a:ea typeface="华文隶书" panose="02010800040101010101" pitchFamily="2" charset="-122"/>
            </a:endParaRPr>
          </a:p>
        </p:txBody>
      </p:sp>
      <p:sp>
        <p:nvSpPr>
          <p:cNvPr id="60419" name="Rectangle 3"/>
          <p:cNvSpPr>
            <a:spLocks noGrp="1" noChangeArrowheads="1"/>
          </p:cNvSpPr>
          <p:nvPr>
            <p:ph type="body" idx="1"/>
          </p:nvPr>
        </p:nvSpPr>
        <p:spPr>
          <a:xfrm>
            <a:off x="250825" y="1198563"/>
            <a:ext cx="2233613" cy="501650"/>
          </a:xfrm>
        </p:spPr>
        <p:txBody>
          <a:bodyPr/>
          <a:lstStyle/>
          <a:p>
            <a:pPr indent="0">
              <a:spcBef>
                <a:spcPct val="0"/>
              </a:spcBef>
            </a:pPr>
            <a:r>
              <a:rPr lang="en-US" altLang="zh-CN">
                <a:latin typeface="黑体" panose="02010609060101010101" pitchFamily="49" charset="-122"/>
                <a:ea typeface="黑体" panose="02010609060101010101" pitchFamily="49" charset="-122"/>
              </a:rPr>
              <a:t>2.</a:t>
            </a:r>
            <a:r>
              <a:rPr lang="zh-CN" altLang="en-US">
                <a:latin typeface="黑体" panose="02010609060101010101" pitchFamily="49" charset="-122"/>
                <a:ea typeface="黑体" panose="02010609060101010101" pitchFamily="49" charset="-122"/>
              </a:rPr>
              <a:t>重叠子问题</a:t>
            </a:r>
          </a:p>
        </p:txBody>
      </p:sp>
      <p:sp>
        <p:nvSpPr>
          <p:cNvPr id="339972" name="Text Box 4"/>
          <p:cNvSpPr txBox="1">
            <a:spLocks noChangeArrowheads="1"/>
          </p:cNvSpPr>
          <p:nvPr/>
        </p:nvSpPr>
        <p:spPr bwMode="auto">
          <a:xfrm>
            <a:off x="1422400" y="908050"/>
            <a:ext cx="184150" cy="579438"/>
          </a:xfrm>
          <a:prstGeom prst="rect">
            <a:avLst/>
          </a:prstGeom>
          <a:noFill/>
          <a:ln>
            <a:noFill/>
          </a:ln>
          <a:effectLst/>
        </p:spPr>
        <p:txBody>
          <a:bodyPr wrap="none">
            <a:spAutoFit/>
          </a:bodyPr>
          <a:lstStyle/>
          <a:p>
            <a:pPr eaLnBrk="1" hangingPunct="1">
              <a:buFont typeface="Arial" pitchFamily="34" charset="0"/>
              <a:buNone/>
              <a:defRPr/>
            </a:pPr>
            <a:endParaRPr lang="zh-CN" altLang="en-US" sz="3200" b="1">
              <a:effectLst>
                <a:outerShdw blurRad="38100" dist="38100" dir="2700000" algn="tl">
                  <a:srgbClr val="C0C0C0"/>
                </a:outerShdw>
              </a:effectLst>
              <a:ea typeface="黑体" pitchFamily="49" charset="-122"/>
            </a:endParaRPr>
          </a:p>
        </p:txBody>
      </p:sp>
      <p:sp>
        <p:nvSpPr>
          <p:cNvPr id="339973" name="Text Box 5"/>
          <p:cNvSpPr txBox="1">
            <a:spLocks noChangeArrowheads="1"/>
          </p:cNvSpPr>
          <p:nvPr/>
        </p:nvSpPr>
        <p:spPr bwMode="auto">
          <a:xfrm>
            <a:off x="142875" y="1628775"/>
            <a:ext cx="889317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
                <a:schemeClr val="accent2"/>
              </a:buClr>
              <a:buFont typeface="Wingdings" panose="05000000000000000000" pitchFamily="2" charset="2"/>
              <a:buChar char="Ø"/>
            </a:pPr>
            <a:r>
              <a:rPr lang="zh-CN" altLang="en-US"/>
              <a:t>递归算法求解问题时，</a:t>
            </a:r>
            <a:r>
              <a:rPr lang="zh-CN" altLang="en-US">
                <a:solidFill>
                  <a:srgbClr val="C00000"/>
                </a:solidFill>
              </a:rPr>
              <a:t>每次产生的子问题并不总是新问题，有些子问题被反复计算多次。</a:t>
            </a:r>
            <a:r>
              <a:rPr kumimoji="1" lang="zh-CN" altLang="en-US">
                <a:solidFill>
                  <a:srgbClr val="C00000"/>
                </a:solidFill>
              </a:rPr>
              <a:t>这种性质称为</a:t>
            </a:r>
            <a:r>
              <a:rPr lang="zh-CN" altLang="en-US">
                <a:solidFill>
                  <a:srgbClr val="C00000"/>
                </a:solidFill>
              </a:rPr>
              <a:t>子问题的重叠性质</a:t>
            </a:r>
            <a:r>
              <a:rPr kumimoji="1" lang="zh-CN" altLang="en-US"/>
              <a:t>。</a:t>
            </a:r>
          </a:p>
          <a:p>
            <a:pPr eaLnBrk="1" hangingPunct="1">
              <a:spcBef>
                <a:spcPct val="0"/>
              </a:spcBef>
              <a:buClr>
                <a:schemeClr val="accent2"/>
              </a:buClr>
              <a:buFont typeface="Wingdings" panose="05000000000000000000" pitchFamily="2" charset="2"/>
              <a:buChar char="Ø"/>
            </a:pPr>
            <a:r>
              <a:rPr kumimoji="1" lang="zh-CN" altLang="en-US"/>
              <a:t>动态规划算法，对每一个子问题只解一次，而后将其解保存在一个表格中，当再次需要解此子问题时，只是简单地用常数时间查看一下结果。 </a:t>
            </a:r>
          </a:p>
          <a:p>
            <a:pPr eaLnBrk="1" hangingPunct="1">
              <a:spcBef>
                <a:spcPct val="0"/>
              </a:spcBef>
              <a:buClr>
                <a:schemeClr val="accent2"/>
              </a:buClr>
              <a:buFont typeface="Wingdings" panose="05000000000000000000" pitchFamily="2" charset="2"/>
              <a:buChar char="Ø"/>
            </a:pPr>
            <a:r>
              <a:rPr kumimoji="1" lang="zh-CN" altLang="en-US"/>
              <a:t>通常不同的子问题个数随问题的大小呈多项式增长。因此用动态规划算法只需要多项式时间，从而获得较高的解题效率。 </a:t>
            </a:r>
          </a:p>
        </p:txBody>
      </p:sp>
      <p:graphicFrame>
        <p:nvGraphicFramePr>
          <p:cNvPr id="339974" name="Object 6"/>
          <p:cNvGraphicFramePr>
            <a:graphicFrameLocks noChangeAspect="1"/>
          </p:cNvGraphicFramePr>
          <p:nvPr/>
        </p:nvGraphicFramePr>
        <p:xfrm>
          <a:off x="1835150" y="4221163"/>
          <a:ext cx="5329238" cy="2263775"/>
        </p:xfrm>
        <a:graphic>
          <a:graphicData uri="http://schemas.openxmlformats.org/presentationml/2006/ole">
            <mc:AlternateContent xmlns:mc="http://schemas.openxmlformats.org/markup-compatibility/2006">
              <mc:Choice xmlns:v="urn:schemas-microsoft-com:vml" Requires="v">
                <p:oleObj spid="_x0000_s54357" name="BMP 图像" r:id="rId4" imgW="3428571" imgH="1457143" progId="Paint.Picture">
                  <p:embed/>
                </p:oleObj>
              </mc:Choice>
              <mc:Fallback>
                <p:oleObj name="BMP 图像" r:id="rId4" imgW="3428571" imgH="1457143" progId="Paint.Picture">
                  <p:embed/>
                  <p:pic>
                    <p:nvPicPr>
                      <p:cNvPr id="33997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4221163"/>
                        <a:ext cx="5329238"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alpha val="74997"/>
                                </a:schemeClr>
                              </a:outerShdw>
                            </a:effectLst>
                          </a14:hiddenEffects>
                        </a:ext>
                      </a:extLst>
                    </p:spPr>
                  </p:pic>
                </p:oleObj>
              </mc:Fallback>
            </mc:AlternateContent>
          </a:graphicData>
        </a:graphic>
      </p:graphicFrame>
      <p:sp>
        <p:nvSpPr>
          <p:cNvPr id="60423" name="Rectangle 2"/>
          <p:cNvSpPr>
            <a:spLocks noGrp="1" noChangeArrowheads="1"/>
          </p:cNvSpPr>
          <p:nvPr>
            <p:ph type="title"/>
          </p:nvPr>
        </p:nvSpPr>
        <p:spPr>
          <a:xfrm>
            <a:off x="762000" y="476250"/>
            <a:ext cx="7772400" cy="792163"/>
          </a:xfrm>
        </p:spPr>
        <p:txBody>
          <a:bodyPr/>
          <a:lstStyle/>
          <a:p>
            <a:r>
              <a:rPr lang="en-US" altLang="zh-CN"/>
              <a:t>5.4 </a:t>
            </a:r>
            <a:r>
              <a:rPr lang="zh-CN" altLang="en-US"/>
              <a:t>动态规划算法的基本要素</a:t>
            </a:r>
          </a:p>
        </p:txBody>
      </p:sp>
    </p:spTree>
    <p:extLst>
      <p:ext uri="{BB962C8B-B14F-4D97-AF65-F5344CB8AC3E}">
        <p14:creationId xmlns:p14="http://schemas.microsoft.com/office/powerpoint/2010/main" val="367570563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997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997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9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6" name="矩形 47"/>
              <p:cNvSpPr>
                <a:spLocks noChangeArrowheads="1"/>
              </p:cNvSpPr>
              <p:nvPr/>
            </p:nvSpPr>
            <p:spPr bwMode="auto">
              <a:xfrm>
                <a:off x="666417" y="1203350"/>
                <a:ext cx="7794015" cy="45809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342900" indent="-342900">
                  <a:lnSpc>
                    <a:spcPct val="150000"/>
                  </a:lnSpc>
                  <a:buFont typeface="Wingdings" panose="05000000000000000000" pitchFamily="2" charset="2"/>
                  <a:buChar char="n"/>
                </a:pPr>
                <a:r>
                  <a:rPr lang="zh-CN" altLang="en-US" sz="2100" dirty="0">
                    <a:solidFill>
                      <a:srgbClr val="C00000"/>
                    </a:solidFill>
                  </a:rPr>
                  <a:t>问题描述</a:t>
                </a:r>
                <a:r>
                  <a:rPr lang="zh-CN" altLang="en-US" sz="2100" dirty="0">
                    <a:solidFill>
                      <a:srgbClr val="7030A0"/>
                    </a:solidFill>
                  </a:rPr>
                  <a:t>：</a:t>
                </a:r>
                <a:r>
                  <a:rPr lang="zh-CN" altLang="zh-CN" sz="2100" dirty="0"/>
                  <a:t>给定由</a:t>
                </a:r>
                <a:r>
                  <a:rPr lang="en-US" altLang="zh-CN" sz="2100" dirty="0"/>
                  <a:t>n</a:t>
                </a:r>
                <a:r>
                  <a:rPr lang="zh-CN" altLang="zh-CN" sz="2100" dirty="0"/>
                  <a:t>个整数组成的序列</a:t>
                </a:r>
                <a:r>
                  <a:rPr lang="en-US" altLang="zh-CN" sz="2100" i="1" dirty="0"/>
                  <a:t>a</a:t>
                </a:r>
                <a:r>
                  <a:rPr lang="en-US" altLang="zh-CN" sz="2100" baseline="-25000" dirty="0"/>
                  <a:t>1</a:t>
                </a:r>
                <a:r>
                  <a:rPr lang="zh-CN" altLang="zh-CN" sz="2100" dirty="0"/>
                  <a:t>，</a:t>
                </a:r>
                <a:r>
                  <a:rPr lang="en-US" altLang="zh-CN" sz="2100" i="1" dirty="0"/>
                  <a:t>a</a:t>
                </a:r>
                <a:r>
                  <a:rPr lang="en-US" altLang="zh-CN" sz="2100" baseline="-25000" dirty="0"/>
                  <a:t>2</a:t>
                </a:r>
                <a:r>
                  <a:rPr lang="zh-CN" altLang="zh-CN" sz="2100" dirty="0"/>
                  <a:t>，…，</a:t>
                </a:r>
                <a:r>
                  <a:rPr lang="en-US" altLang="zh-CN" sz="2100" i="1" dirty="0"/>
                  <a:t>a</a:t>
                </a:r>
                <a:r>
                  <a:rPr lang="en-US" altLang="zh-CN" sz="2100" i="1" baseline="-25000" dirty="0"/>
                  <a:t>n</a:t>
                </a:r>
                <a:r>
                  <a:rPr lang="zh-CN" altLang="zh-CN" sz="2100" dirty="0"/>
                  <a:t>，序列中可能有负数，要在这</a:t>
                </a:r>
                <a:r>
                  <a:rPr lang="en-US" altLang="zh-CN" sz="2100" dirty="0"/>
                  <a:t>n</a:t>
                </a:r>
                <a:r>
                  <a:rPr lang="zh-CN" altLang="zh-CN" sz="2100" dirty="0"/>
                  <a:t>个数中选取相邻的一段</a:t>
                </a:r>
                <a:r>
                  <a:rPr lang="en-US" altLang="zh-CN" sz="2100" i="1" dirty="0"/>
                  <a:t>a</a:t>
                </a:r>
                <a:r>
                  <a:rPr lang="en-US" altLang="zh-CN" sz="2100" i="1" baseline="-25000" dirty="0"/>
                  <a:t>i</a:t>
                </a:r>
                <a:r>
                  <a:rPr lang="zh-CN" altLang="zh-CN" sz="2100" dirty="0"/>
                  <a:t>，</a:t>
                </a:r>
                <a:r>
                  <a:rPr lang="en-US" altLang="zh-CN" sz="2100" i="1" dirty="0"/>
                  <a:t>a</a:t>
                </a:r>
                <a:r>
                  <a:rPr lang="en-US" altLang="zh-CN" sz="2100" i="1" baseline="-25000" dirty="0"/>
                  <a:t>i</a:t>
                </a:r>
                <a:r>
                  <a:rPr lang="zh-CN" altLang="zh-CN" sz="2100" baseline="-25000" dirty="0"/>
                  <a:t>＋</a:t>
                </a:r>
                <a:r>
                  <a:rPr lang="en-US" altLang="zh-CN" sz="2100" baseline="-25000" dirty="0"/>
                  <a:t>1</a:t>
                </a:r>
                <a:r>
                  <a:rPr lang="zh-CN" altLang="zh-CN" sz="2100" dirty="0"/>
                  <a:t>，…，</a:t>
                </a:r>
                <a:r>
                  <a:rPr lang="en-US" altLang="zh-CN" sz="2100" i="1" dirty="0" err="1"/>
                  <a:t>a</a:t>
                </a:r>
                <a:r>
                  <a:rPr lang="en-US" altLang="zh-CN" sz="2100" i="1" baseline="-25000" dirty="0" err="1"/>
                  <a:t>j</a:t>
                </a:r>
                <a:r>
                  <a:rPr lang="zh-CN" altLang="zh-CN" sz="2100" dirty="0"/>
                  <a:t>（</a:t>
                </a:r>
                <a:r>
                  <a:rPr lang="en-US" altLang="zh-CN" sz="2100" dirty="0"/>
                  <a:t>1</a:t>
                </a:r>
                <a:r>
                  <a:rPr lang="zh-CN" altLang="zh-CN" sz="2100" dirty="0"/>
                  <a:t>≤</a:t>
                </a:r>
                <a:r>
                  <a:rPr lang="en-US" altLang="zh-CN" sz="2100" i="1" dirty="0" err="1"/>
                  <a:t>i</a:t>
                </a:r>
                <a:r>
                  <a:rPr lang="zh-CN" altLang="zh-CN" sz="2100" dirty="0"/>
                  <a:t>≤</a:t>
                </a:r>
                <a:r>
                  <a:rPr lang="en-US" altLang="zh-CN" sz="2100" i="1" dirty="0"/>
                  <a:t>j</a:t>
                </a:r>
                <a:r>
                  <a:rPr lang="zh-CN" altLang="zh-CN" sz="2100" dirty="0"/>
                  <a:t>≤</a:t>
                </a:r>
                <a:r>
                  <a:rPr lang="en-US" altLang="zh-CN" sz="2100" i="1" dirty="0"/>
                  <a:t>n</a:t>
                </a:r>
                <a:r>
                  <a:rPr lang="zh-CN" altLang="zh-CN" sz="2100" dirty="0"/>
                  <a:t>），使其和最大，并输出最大的和。当所有整数均为负整数时，定义最大子段和为</a:t>
                </a:r>
                <a:r>
                  <a:rPr lang="en-US" altLang="zh-CN" sz="2100" dirty="0"/>
                  <a:t>0</a:t>
                </a:r>
                <a:r>
                  <a:rPr lang="zh-CN" altLang="zh-CN" sz="2100" dirty="0"/>
                  <a:t>。依此定义，所求的最优值为：</a:t>
                </a:r>
                <a:endParaRPr lang="en-US" altLang="zh-CN" sz="2100" dirty="0"/>
              </a:p>
              <a:p>
                <a:pPr>
                  <a:buNone/>
                </a:pPr>
                <a14:m>
                  <m:oMathPara xmlns:m="http://schemas.openxmlformats.org/officeDocument/2006/math">
                    <m:oMathParaPr>
                      <m:jc m:val="center"/>
                    </m:oMathParaPr>
                    <m:oMath xmlns:m="http://schemas.openxmlformats.org/officeDocument/2006/math">
                      <m:r>
                        <a:rPr lang="en-US" altLang="zh-CN" sz="2100" i="1">
                          <a:latin typeface="Cambria Math" panose="02040503050406030204" pitchFamily="18" charset="0"/>
                        </a:rPr>
                        <m:t>𝑚𝑎𝑥</m:t>
                      </m:r>
                      <m:d>
                        <m:dPr>
                          <m:begChr m:val="{"/>
                          <m:endChr m:val="}"/>
                          <m:ctrlPr>
                            <a:rPr lang="zh-CN" altLang="zh-CN" sz="2100" i="1">
                              <a:latin typeface="Cambria Math" panose="02040503050406030204" pitchFamily="18" charset="0"/>
                            </a:rPr>
                          </m:ctrlPr>
                        </m:dPr>
                        <m:e>
                          <m:r>
                            <a:rPr lang="en-US" altLang="zh-CN" sz="2100" i="1">
                              <a:latin typeface="Cambria Math" panose="02040503050406030204" pitchFamily="18" charset="0"/>
                            </a:rPr>
                            <m:t>0,</m:t>
                          </m:r>
                          <m:func>
                            <m:funcPr>
                              <m:ctrlPr>
                                <a:rPr lang="zh-CN" altLang="zh-CN" sz="2100" i="1">
                                  <a:latin typeface="Cambria Math" panose="02040503050406030204" pitchFamily="18" charset="0"/>
                                </a:rPr>
                              </m:ctrlPr>
                            </m:funcPr>
                            <m:fName>
                              <m:limLow>
                                <m:limLowPr>
                                  <m:ctrlPr>
                                    <a:rPr lang="zh-CN" altLang="zh-CN" sz="2100" i="1">
                                      <a:latin typeface="Cambria Math" panose="02040503050406030204" pitchFamily="18" charset="0"/>
                                    </a:rPr>
                                  </m:ctrlPr>
                                </m:limLowPr>
                                <m:e>
                                  <m:r>
                                    <m:rPr>
                                      <m:sty m:val="p"/>
                                    </m:rPr>
                                    <a:rPr lang="en-US" altLang="zh-CN" sz="2100">
                                      <a:latin typeface="Cambria Math" panose="02040503050406030204" pitchFamily="18" charset="0"/>
                                    </a:rPr>
                                    <m:t>max</m:t>
                                  </m:r>
                                </m:e>
                                <m:lim>
                                  <m:r>
                                    <a:rPr lang="en-US" altLang="zh-CN" sz="2100" i="1">
                                      <a:latin typeface="Cambria Math" panose="02040503050406030204" pitchFamily="18" charset="0"/>
                                    </a:rPr>
                                    <m:t>1≤</m:t>
                                  </m:r>
                                  <m:r>
                                    <a:rPr lang="en-US" altLang="zh-CN" sz="2100" i="1">
                                      <a:latin typeface="Cambria Math" panose="02040503050406030204" pitchFamily="18" charset="0"/>
                                    </a:rPr>
                                    <m:t>𝑖</m:t>
                                  </m:r>
                                  <m:r>
                                    <a:rPr lang="en-US" altLang="zh-CN" sz="2100" i="1">
                                      <a:latin typeface="Cambria Math" panose="02040503050406030204" pitchFamily="18" charset="0"/>
                                    </a:rPr>
                                    <m:t>≤</m:t>
                                  </m:r>
                                  <m:r>
                                    <a:rPr lang="en-US" altLang="zh-CN" sz="2100" i="1">
                                      <a:latin typeface="Cambria Math" panose="02040503050406030204" pitchFamily="18" charset="0"/>
                                    </a:rPr>
                                    <m:t>𝑗</m:t>
                                  </m:r>
                                  <m:r>
                                    <a:rPr lang="en-US" altLang="zh-CN" sz="2100" i="1">
                                      <a:latin typeface="Cambria Math" panose="02040503050406030204" pitchFamily="18" charset="0"/>
                                    </a:rPr>
                                    <m:t>≤</m:t>
                                  </m:r>
                                  <m:r>
                                    <a:rPr lang="en-US" altLang="zh-CN" sz="2100" i="1">
                                      <a:latin typeface="Cambria Math" panose="02040503050406030204" pitchFamily="18" charset="0"/>
                                    </a:rPr>
                                    <m:t>𝑛</m:t>
                                  </m:r>
                                </m:lim>
                              </m:limLow>
                            </m:fName>
                            <m:e>
                              <m:nary>
                                <m:naryPr>
                                  <m:chr m:val="∑"/>
                                  <m:limLoc m:val="undOvr"/>
                                  <m:ctrlPr>
                                    <a:rPr lang="zh-CN" altLang="zh-CN" sz="2100" i="1">
                                      <a:latin typeface="Cambria Math" panose="02040503050406030204" pitchFamily="18" charset="0"/>
                                    </a:rPr>
                                  </m:ctrlPr>
                                </m:naryPr>
                                <m:sub>
                                  <m:r>
                                    <a:rPr lang="en-US" altLang="zh-CN" sz="2100" i="1">
                                      <a:latin typeface="Cambria Math" panose="02040503050406030204" pitchFamily="18" charset="0"/>
                                    </a:rPr>
                                    <m:t>𝑘</m:t>
                                  </m:r>
                                  <m:r>
                                    <a:rPr lang="en-US" altLang="zh-CN" sz="2100" i="1">
                                      <a:latin typeface="Cambria Math" panose="02040503050406030204" pitchFamily="18" charset="0"/>
                                    </a:rPr>
                                    <m:t>=</m:t>
                                  </m:r>
                                  <m:r>
                                    <a:rPr lang="en-US" altLang="zh-CN" sz="2100" i="1">
                                      <a:latin typeface="Cambria Math" panose="02040503050406030204" pitchFamily="18" charset="0"/>
                                    </a:rPr>
                                    <m:t>𝑖</m:t>
                                  </m:r>
                                </m:sub>
                                <m:sup>
                                  <m:r>
                                    <a:rPr lang="en-US" altLang="zh-CN" sz="2100" i="1">
                                      <a:latin typeface="Cambria Math" panose="02040503050406030204" pitchFamily="18" charset="0"/>
                                    </a:rPr>
                                    <m:t>𝑗</m:t>
                                  </m:r>
                                </m:sup>
                                <m:e>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𝑎</m:t>
                                      </m:r>
                                    </m:e>
                                    <m:sub>
                                      <m:r>
                                        <a:rPr lang="en-US" altLang="zh-CN" sz="2100" i="1">
                                          <a:latin typeface="Cambria Math" panose="02040503050406030204" pitchFamily="18" charset="0"/>
                                        </a:rPr>
                                        <m:t>𝑘</m:t>
                                      </m:r>
                                    </m:sub>
                                  </m:sSub>
                                </m:e>
                              </m:nary>
                            </m:e>
                          </m:func>
                        </m:e>
                      </m:d>
                    </m:oMath>
                  </m:oMathPara>
                </a14:m>
                <a:endParaRPr lang="en-US" altLang="zh-CN" sz="2100" dirty="0"/>
              </a:p>
              <a:p>
                <a:pPr marL="342900" indent="-342900">
                  <a:lnSpc>
                    <a:spcPct val="150000"/>
                  </a:lnSpc>
                  <a:buFont typeface="Wingdings" panose="05000000000000000000" pitchFamily="2" charset="2"/>
                  <a:buChar char="n"/>
                </a:pPr>
                <a:r>
                  <a:rPr lang="zh-CN" altLang="zh-CN" sz="2100" dirty="0"/>
                  <a:t>例如，当</a:t>
                </a:r>
                <a:r>
                  <a:rPr lang="en-US" altLang="zh-CN" sz="2100" dirty="0"/>
                  <a:t>{</a:t>
                </a:r>
                <a:r>
                  <a:rPr lang="en-US" altLang="zh-CN" sz="2100" i="1" dirty="0"/>
                  <a:t>a</a:t>
                </a:r>
                <a:r>
                  <a:rPr lang="en-US" altLang="zh-CN" sz="2100" baseline="-25000" dirty="0"/>
                  <a:t>1</a:t>
                </a:r>
                <a:r>
                  <a:rPr lang="zh-CN" altLang="zh-CN" sz="2100" dirty="0"/>
                  <a:t>，</a:t>
                </a:r>
                <a:r>
                  <a:rPr lang="en-US" altLang="zh-CN" sz="2100" i="1" dirty="0"/>
                  <a:t>a</a:t>
                </a:r>
                <a:r>
                  <a:rPr lang="en-US" altLang="zh-CN" sz="2100" baseline="-25000" dirty="0"/>
                  <a:t>2</a:t>
                </a:r>
                <a:r>
                  <a:rPr lang="zh-CN" altLang="zh-CN" sz="2100" dirty="0"/>
                  <a:t>，…，</a:t>
                </a:r>
                <a:r>
                  <a:rPr lang="en-US" altLang="zh-CN" sz="2100" i="1" dirty="0"/>
                  <a:t>a</a:t>
                </a:r>
                <a:r>
                  <a:rPr lang="en-US" altLang="zh-CN" sz="2100" i="1" baseline="-25000" dirty="0"/>
                  <a:t>8</a:t>
                </a:r>
                <a:r>
                  <a:rPr lang="en-US" altLang="zh-CN" sz="2100" dirty="0"/>
                  <a:t>}</a:t>
                </a:r>
                <a:r>
                  <a:rPr lang="zh-CN" altLang="zh-CN" sz="2100" dirty="0"/>
                  <a:t>＝</a:t>
                </a:r>
                <a:r>
                  <a:rPr lang="en-US" altLang="zh-CN" sz="2100" dirty="0"/>
                  <a:t>{1</a:t>
                </a:r>
                <a:r>
                  <a:rPr lang="zh-CN" altLang="zh-CN" sz="2100" dirty="0"/>
                  <a:t>，</a:t>
                </a:r>
                <a:r>
                  <a:rPr lang="en-US" altLang="zh-CN" sz="2100" dirty="0"/>
                  <a:t>-3</a:t>
                </a:r>
                <a:r>
                  <a:rPr lang="zh-CN" altLang="zh-CN" sz="2100" dirty="0"/>
                  <a:t>，</a:t>
                </a:r>
                <a:r>
                  <a:rPr lang="en-US" altLang="zh-CN" sz="2100" dirty="0"/>
                  <a:t>7</a:t>
                </a:r>
                <a:r>
                  <a:rPr lang="zh-CN" altLang="zh-CN" sz="2100" dirty="0"/>
                  <a:t>，</a:t>
                </a:r>
                <a:r>
                  <a:rPr lang="en-US" altLang="zh-CN" sz="2100" dirty="0"/>
                  <a:t>8</a:t>
                </a:r>
                <a:r>
                  <a:rPr lang="zh-CN" altLang="zh-CN" sz="2100" dirty="0"/>
                  <a:t>，</a:t>
                </a:r>
                <a:r>
                  <a:rPr lang="en-US" altLang="zh-CN" sz="2100" dirty="0"/>
                  <a:t>-4</a:t>
                </a:r>
                <a:r>
                  <a:rPr lang="zh-CN" altLang="zh-CN" sz="2100" dirty="0"/>
                  <a:t>，</a:t>
                </a:r>
                <a:r>
                  <a:rPr lang="en-US" altLang="zh-CN" sz="2100" dirty="0"/>
                  <a:t>12</a:t>
                </a:r>
                <a:r>
                  <a:rPr lang="zh-CN" altLang="zh-CN" sz="2100" dirty="0"/>
                  <a:t>，</a:t>
                </a:r>
                <a:r>
                  <a:rPr lang="en-US" altLang="zh-CN" sz="2100" dirty="0"/>
                  <a:t>10</a:t>
                </a:r>
                <a:r>
                  <a:rPr lang="zh-CN" altLang="zh-CN" sz="2100" dirty="0"/>
                  <a:t>，</a:t>
                </a:r>
                <a:r>
                  <a:rPr lang="en-US" altLang="zh-CN" sz="2100" dirty="0"/>
                  <a:t>6}</a:t>
                </a:r>
                <a:r>
                  <a:rPr lang="zh-CN" altLang="zh-CN" sz="2100" dirty="0"/>
                  <a:t>时，最大子段和为：</a:t>
                </a:r>
                <a14:m>
                  <m:oMath xmlns:m="http://schemas.openxmlformats.org/officeDocument/2006/math">
                    <m:nary>
                      <m:naryPr>
                        <m:chr m:val="∑"/>
                        <m:limLoc m:val="undOvr"/>
                        <m:ctrlPr>
                          <a:rPr lang="zh-CN" altLang="zh-CN" sz="2100" i="1">
                            <a:latin typeface="Cambria Math" panose="02040503050406030204" pitchFamily="18" charset="0"/>
                          </a:rPr>
                        </m:ctrlPr>
                      </m:naryPr>
                      <m:sub>
                        <m:r>
                          <a:rPr lang="en-US" altLang="zh-CN" sz="2100" i="1">
                            <a:latin typeface="Cambria Math" panose="02040503050406030204" pitchFamily="18" charset="0"/>
                          </a:rPr>
                          <m:t>𝑘</m:t>
                        </m:r>
                        <m:r>
                          <a:rPr lang="en-US" altLang="zh-CN" sz="2100" i="1">
                            <a:latin typeface="Cambria Math" panose="02040503050406030204" pitchFamily="18" charset="0"/>
                          </a:rPr>
                          <m:t>=3</m:t>
                        </m:r>
                      </m:sub>
                      <m:sup>
                        <m:r>
                          <a:rPr lang="en-US" altLang="zh-CN" sz="2100" i="1">
                            <a:latin typeface="Cambria Math" panose="02040503050406030204" pitchFamily="18" charset="0"/>
                          </a:rPr>
                          <m:t>6</m:t>
                        </m:r>
                      </m:sup>
                      <m:e>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𝑎</m:t>
                            </m:r>
                          </m:e>
                          <m:sub>
                            <m:r>
                              <a:rPr lang="en-US" altLang="zh-CN" sz="2100" i="1">
                                <a:latin typeface="Cambria Math" panose="02040503050406030204" pitchFamily="18" charset="0"/>
                              </a:rPr>
                              <m:t>𝑘</m:t>
                            </m:r>
                          </m:sub>
                        </m:sSub>
                      </m:e>
                    </m:nary>
                  </m:oMath>
                </a14:m>
                <a:r>
                  <a:rPr lang="zh-CN" altLang="zh-CN" sz="2100" dirty="0"/>
                  <a:t>＝</a:t>
                </a:r>
                <a:r>
                  <a:rPr lang="en-US" altLang="zh-CN" sz="2100" dirty="0"/>
                  <a:t>23</a:t>
                </a:r>
                <a:r>
                  <a:rPr lang="zh-CN" altLang="zh-CN" sz="2100" dirty="0"/>
                  <a:t>。</a:t>
                </a:r>
              </a:p>
            </p:txBody>
          </p:sp>
        </mc:Choice>
        <mc:Fallback xmlns="">
          <p:sp>
            <p:nvSpPr>
              <p:cNvPr id="126" name="矩形 47"/>
              <p:cNvSpPr>
                <a:spLocks noRot="1" noChangeAspect="1" noMove="1" noResize="1" noEditPoints="1" noAdjustHandles="1" noChangeArrowheads="1" noChangeShapeType="1" noTextEdit="1"/>
              </p:cNvSpPr>
              <p:nvPr/>
            </p:nvSpPr>
            <p:spPr bwMode="auto">
              <a:xfrm>
                <a:off x="666417" y="1203350"/>
                <a:ext cx="7794015" cy="4580928"/>
              </a:xfrm>
              <a:prstGeom prst="rect">
                <a:avLst/>
              </a:prstGeom>
              <a:blipFill>
                <a:blip r:embed="rId3"/>
                <a:stretch>
                  <a:fillRect l="-1016" r="-1016" b="-1516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4" name="矩形 13"/>
          <p:cNvSpPr>
            <a:spLocks noChangeArrowheads="1"/>
          </p:cNvSpPr>
          <p:nvPr/>
        </p:nvSpPr>
        <p:spPr bwMode="auto">
          <a:xfrm>
            <a:off x="893647" y="635508"/>
            <a:ext cx="7194008" cy="567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algn="ctr">
              <a:lnSpc>
                <a:spcPct val="90000"/>
              </a:lnSpc>
            </a:pPr>
            <a:r>
              <a:rPr lang="en-US" altLang="zh-CN" sz="3600" b="1">
                <a:latin typeface="+mj-lt"/>
                <a:ea typeface="+mj-ea"/>
                <a:cs typeface="+mj-cs"/>
                <a:sym typeface="Impact" pitchFamily="34" charset="0"/>
              </a:rPr>
              <a:t>5.5 </a:t>
            </a:r>
            <a:r>
              <a:rPr lang="zh-CN" altLang="en-US" sz="3600" b="1">
                <a:latin typeface="+mj-lt"/>
                <a:ea typeface="+mj-ea"/>
                <a:cs typeface="+mj-cs"/>
              </a:rPr>
              <a:t>最大子段和</a:t>
            </a:r>
            <a:endParaRPr lang="en-US" altLang="zh-CN" sz="3600" b="1">
              <a:latin typeface="+mj-lt"/>
              <a:ea typeface="+mj-ea"/>
              <a:cs typeface="+mj-cs"/>
            </a:endParaRPr>
          </a:p>
        </p:txBody>
      </p:sp>
    </p:spTree>
    <p:extLst>
      <p:ext uri="{BB962C8B-B14F-4D97-AF65-F5344CB8AC3E}">
        <p14:creationId xmlns:p14="http://schemas.microsoft.com/office/powerpoint/2010/main" val="478381353"/>
      </p:ext>
    </p:extLst>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6">
                                            <p:txEl>
                                              <p:pRg st="2" end="2"/>
                                            </p:txEl>
                                          </p:spTgt>
                                        </p:tgtEl>
                                        <p:attrNameLst>
                                          <p:attrName>style.visibility</p:attrName>
                                        </p:attrNameLst>
                                      </p:cBhvr>
                                      <p:to>
                                        <p:strVal val="visible"/>
                                      </p:to>
                                    </p:set>
                                    <p:animEffect transition="in" filter="wipe(down)">
                                      <p:cBhvr>
                                        <p:cTn id="7" dur="500"/>
                                        <p:tgtEl>
                                          <p:spTgt spid="1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矩形 47"/>
          <p:cNvSpPr>
            <a:spLocks noChangeArrowheads="1"/>
          </p:cNvSpPr>
          <p:nvPr/>
        </p:nvSpPr>
        <p:spPr bwMode="auto">
          <a:xfrm>
            <a:off x="698171" y="1192256"/>
            <a:ext cx="7978285" cy="71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342900" indent="-342900">
              <a:buFont typeface="Wingdings" panose="05000000000000000000" pitchFamily="2" charset="2"/>
              <a:buChar char="n"/>
            </a:pPr>
            <a:r>
              <a:rPr lang="en-US" altLang="zh-CN" sz="2100" dirty="0">
                <a:solidFill>
                  <a:srgbClr val="C00000"/>
                </a:solidFill>
              </a:rPr>
              <a:t>1. </a:t>
            </a:r>
            <a:r>
              <a:rPr lang="zh-CN" altLang="en-US" sz="2100" dirty="0">
                <a:solidFill>
                  <a:srgbClr val="C00000"/>
                </a:solidFill>
              </a:rPr>
              <a:t>蛮力法：</a:t>
            </a:r>
            <a:r>
              <a:rPr lang="zh-CN" altLang="en-US" sz="2100" dirty="0"/>
              <a:t>基本设计思路是</a:t>
            </a:r>
            <a:r>
              <a:rPr lang="zh-CN" altLang="zh-CN" sz="2100" dirty="0"/>
              <a:t>找出所有子段并计算出子段和，</a:t>
            </a:r>
            <a:r>
              <a:rPr lang="zh-CN" altLang="en-US" sz="2100" dirty="0"/>
              <a:t>从中</a:t>
            </a:r>
            <a:r>
              <a:rPr lang="zh-CN" altLang="zh-CN" sz="2100" dirty="0"/>
              <a:t>找出最大子段和。</a:t>
            </a:r>
            <a:endParaRPr lang="en-US" altLang="zh-CN" sz="2100" dirty="0"/>
          </a:p>
        </p:txBody>
      </p:sp>
      <p:sp>
        <p:nvSpPr>
          <p:cNvPr id="15" name="矩形 14"/>
          <p:cNvSpPr>
            <a:spLocks noChangeArrowheads="1"/>
          </p:cNvSpPr>
          <p:nvPr/>
        </p:nvSpPr>
        <p:spPr bwMode="auto">
          <a:xfrm>
            <a:off x="1120878" y="620688"/>
            <a:ext cx="7194008" cy="567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algn="ctr">
              <a:lnSpc>
                <a:spcPct val="90000"/>
              </a:lnSpc>
            </a:pPr>
            <a:r>
              <a:rPr lang="en-US" altLang="zh-CN" sz="3600" b="1">
                <a:latin typeface="+mj-lt"/>
                <a:ea typeface="+mj-ea"/>
                <a:cs typeface="+mj-cs"/>
                <a:sym typeface="Impact" pitchFamily="34" charset="0"/>
              </a:rPr>
              <a:t>5.5 </a:t>
            </a:r>
            <a:r>
              <a:rPr lang="zh-CN" altLang="en-US" sz="3600" b="1">
                <a:latin typeface="+mj-lt"/>
                <a:ea typeface="+mj-ea"/>
                <a:cs typeface="+mj-cs"/>
              </a:rPr>
              <a:t>最大子段和</a:t>
            </a:r>
            <a:endParaRPr lang="en-US" altLang="zh-CN" sz="3600" b="1">
              <a:latin typeface="+mj-lt"/>
              <a:ea typeface="+mj-ea"/>
              <a:cs typeface="+mj-cs"/>
            </a:endParaRPr>
          </a:p>
        </p:txBody>
      </p:sp>
      <p:sp>
        <p:nvSpPr>
          <p:cNvPr id="3" name="矩形 2"/>
          <p:cNvSpPr/>
          <p:nvPr/>
        </p:nvSpPr>
        <p:spPr>
          <a:xfrm>
            <a:off x="3435182" y="1651643"/>
            <a:ext cx="4572000" cy="4770537"/>
          </a:xfrm>
          <a:prstGeom prst="rect">
            <a:avLst/>
          </a:prstGeom>
          <a:ln>
            <a:solidFill>
              <a:srgbClr val="C00000"/>
            </a:solidFill>
          </a:ln>
        </p:spPr>
        <p:txBody>
          <a:bodyPr>
            <a:spAutoFit/>
          </a:bodyPr>
          <a:lstStyle/>
          <a:p>
            <a:pPr>
              <a:buNone/>
            </a:pPr>
            <a:r>
              <a:rPr lang="en-US" altLang="zh-CN" sz="1800" dirty="0"/>
              <a:t>int </a:t>
            </a:r>
            <a:r>
              <a:rPr lang="en-US" altLang="zh-CN" sz="1800" dirty="0" err="1"/>
              <a:t>MaxSum</a:t>
            </a:r>
            <a:r>
              <a:rPr lang="en-US" altLang="zh-CN" sz="1800" dirty="0"/>
              <a:t>(int n, int *a, int&amp; </a:t>
            </a:r>
            <a:r>
              <a:rPr lang="en-US" altLang="zh-CN" sz="1800" dirty="0" err="1"/>
              <a:t>besti</a:t>
            </a:r>
            <a:r>
              <a:rPr lang="en-US" altLang="zh-CN" sz="1800" dirty="0"/>
              <a:t>, int &amp;</a:t>
            </a:r>
            <a:r>
              <a:rPr lang="en-US" altLang="zh-CN" sz="1800" dirty="0" err="1"/>
              <a:t>bestj</a:t>
            </a:r>
            <a:r>
              <a:rPr lang="en-US" altLang="zh-CN" sz="1800" dirty="0"/>
              <a:t>)</a:t>
            </a:r>
            <a:endParaRPr lang="zh-CN" altLang="zh-CN" sz="1800" dirty="0"/>
          </a:p>
          <a:p>
            <a:pPr>
              <a:buNone/>
            </a:pPr>
            <a:r>
              <a:rPr lang="en-US" altLang="zh-CN" sz="1800" dirty="0"/>
              <a:t>{</a:t>
            </a:r>
            <a:endParaRPr lang="zh-CN" altLang="zh-CN" sz="1800" dirty="0"/>
          </a:p>
          <a:p>
            <a:pPr>
              <a:buNone/>
            </a:pPr>
            <a:r>
              <a:rPr lang="en-US" altLang="zh-CN" sz="1800" dirty="0"/>
              <a:t>    int sum = 0;</a:t>
            </a:r>
            <a:endParaRPr lang="zh-CN" altLang="zh-CN" sz="1800" dirty="0"/>
          </a:p>
          <a:p>
            <a:pPr>
              <a:buNone/>
            </a:pPr>
            <a:r>
              <a:rPr lang="en-US" altLang="zh-CN" sz="1800" dirty="0"/>
              <a:t>    for(int </a:t>
            </a:r>
            <a:r>
              <a:rPr lang="en-US" altLang="zh-CN" sz="1800" dirty="0" err="1"/>
              <a:t>i</a:t>
            </a:r>
            <a:r>
              <a:rPr lang="en-US" altLang="zh-CN" sz="1800" dirty="0"/>
              <a:t>=1; </a:t>
            </a:r>
            <a:r>
              <a:rPr lang="en-US" altLang="zh-CN" sz="1800" dirty="0" err="1"/>
              <a:t>i</a:t>
            </a:r>
            <a:r>
              <a:rPr lang="en-US" altLang="zh-CN" sz="1800" dirty="0"/>
              <a:t>&lt;=n; </a:t>
            </a:r>
            <a:r>
              <a:rPr lang="en-US" altLang="zh-CN" sz="1800" dirty="0" err="1"/>
              <a:t>i</a:t>
            </a:r>
            <a:r>
              <a:rPr lang="en-US" altLang="zh-CN" sz="1800" dirty="0"/>
              <a:t>++){</a:t>
            </a:r>
            <a:endParaRPr lang="zh-CN" altLang="zh-CN" sz="1800" dirty="0"/>
          </a:p>
          <a:p>
            <a:pPr>
              <a:buNone/>
            </a:pPr>
            <a:r>
              <a:rPr lang="en-US" altLang="zh-CN" sz="1800" dirty="0"/>
              <a:t>         int </a:t>
            </a:r>
            <a:r>
              <a:rPr lang="en-US" altLang="zh-CN" sz="1800" dirty="0" err="1"/>
              <a:t>thissum</a:t>
            </a:r>
            <a:r>
              <a:rPr lang="en-US" altLang="zh-CN" sz="1800" dirty="0"/>
              <a:t> = 0;</a:t>
            </a:r>
            <a:endParaRPr lang="zh-CN" altLang="zh-CN" sz="1800" dirty="0"/>
          </a:p>
          <a:p>
            <a:pPr>
              <a:buNone/>
            </a:pPr>
            <a:r>
              <a:rPr lang="en-US" altLang="zh-CN" sz="1800" dirty="0"/>
              <a:t>         for(int j=</a:t>
            </a:r>
            <a:r>
              <a:rPr lang="en-US" altLang="zh-CN" sz="1800" dirty="0" err="1"/>
              <a:t>i</a:t>
            </a:r>
            <a:r>
              <a:rPr lang="en-US" altLang="zh-CN" sz="1800" dirty="0"/>
              <a:t>; j&lt;=n; </a:t>
            </a:r>
            <a:r>
              <a:rPr lang="en-US" altLang="zh-CN" sz="1800" dirty="0" err="1"/>
              <a:t>i</a:t>
            </a:r>
            <a:r>
              <a:rPr lang="en-US" altLang="zh-CN" sz="1800" dirty="0"/>
              <a:t>++){</a:t>
            </a:r>
            <a:endParaRPr lang="zh-CN" altLang="zh-CN" sz="1800" dirty="0"/>
          </a:p>
          <a:p>
            <a:pPr>
              <a:buNone/>
            </a:pPr>
            <a:r>
              <a:rPr lang="en-US" altLang="zh-CN" sz="1800" dirty="0"/>
              <a:t>              </a:t>
            </a:r>
            <a:r>
              <a:rPr lang="en-US" altLang="zh-CN" sz="1800" dirty="0" err="1"/>
              <a:t>thissum</a:t>
            </a:r>
            <a:r>
              <a:rPr lang="en-US" altLang="zh-CN" sz="1800" dirty="0"/>
              <a:t> += a[k];</a:t>
            </a:r>
          </a:p>
          <a:p>
            <a:r>
              <a:rPr lang="en-US" altLang="zh-CN" sz="1800" dirty="0"/>
              <a:t>              if(</a:t>
            </a:r>
            <a:r>
              <a:rPr lang="en-US" altLang="zh-CN" sz="1800" dirty="0" err="1"/>
              <a:t>thissum</a:t>
            </a:r>
            <a:r>
              <a:rPr lang="en-US" altLang="zh-CN" sz="1800" dirty="0"/>
              <a:t>&gt;sum){</a:t>
            </a:r>
            <a:endParaRPr lang="zh-CN" altLang="zh-CN" sz="1800" dirty="0"/>
          </a:p>
          <a:p>
            <a:r>
              <a:rPr lang="en-US" altLang="zh-CN" sz="1800" dirty="0"/>
              <a:t>         	sum = </a:t>
            </a:r>
            <a:r>
              <a:rPr lang="en-US" altLang="zh-CN" sz="1800" dirty="0" err="1"/>
              <a:t>thissum</a:t>
            </a:r>
            <a:r>
              <a:rPr lang="en-US" altLang="zh-CN" sz="1800" dirty="0"/>
              <a:t>;</a:t>
            </a:r>
            <a:endParaRPr lang="zh-CN" altLang="zh-CN" sz="1800" dirty="0"/>
          </a:p>
          <a:p>
            <a:r>
              <a:rPr lang="en-US" altLang="zh-CN" sz="1800" dirty="0"/>
              <a:t>     	</a:t>
            </a:r>
            <a:r>
              <a:rPr lang="en-US" altLang="zh-CN" sz="1800" dirty="0" err="1"/>
              <a:t>besti</a:t>
            </a:r>
            <a:r>
              <a:rPr lang="zh-CN" altLang="zh-CN" sz="1800" dirty="0"/>
              <a:t>＝</a:t>
            </a:r>
            <a:r>
              <a:rPr lang="en-US" altLang="zh-CN" sz="1800" dirty="0" err="1"/>
              <a:t>i</a:t>
            </a:r>
            <a:r>
              <a:rPr lang="en-US" altLang="zh-CN" sz="1800" dirty="0"/>
              <a:t>;</a:t>
            </a:r>
            <a:endParaRPr lang="zh-CN" altLang="zh-CN" sz="1800" dirty="0"/>
          </a:p>
          <a:p>
            <a:r>
              <a:rPr lang="en-US" altLang="zh-CN" sz="1800" dirty="0"/>
              <a:t>       	</a:t>
            </a:r>
            <a:r>
              <a:rPr lang="en-US" altLang="zh-CN" sz="1800" dirty="0" err="1"/>
              <a:t>besti</a:t>
            </a:r>
            <a:r>
              <a:rPr lang="zh-CN" altLang="zh-CN" sz="1800" dirty="0"/>
              <a:t>＝</a:t>
            </a:r>
            <a:r>
              <a:rPr lang="en-US" altLang="zh-CN" sz="1800" dirty="0"/>
              <a:t>j;</a:t>
            </a:r>
            <a:endParaRPr lang="zh-CN" altLang="zh-CN" sz="1800" dirty="0"/>
          </a:p>
          <a:p>
            <a:r>
              <a:rPr lang="en-US" altLang="zh-CN" sz="1800" dirty="0"/>
              <a:t>             }</a:t>
            </a:r>
            <a:endParaRPr lang="zh-CN" altLang="zh-CN" sz="1800" dirty="0"/>
          </a:p>
          <a:p>
            <a:r>
              <a:rPr lang="en-US" altLang="zh-CN" sz="1800" dirty="0"/>
              <a:t>         }</a:t>
            </a:r>
          </a:p>
          <a:p>
            <a:r>
              <a:rPr lang="en-US" altLang="zh-CN" sz="1800" dirty="0"/>
              <a:t>     }</a:t>
            </a:r>
            <a:endParaRPr lang="zh-CN" altLang="zh-CN" sz="1800" dirty="0"/>
          </a:p>
          <a:p>
            <a:r>
              <a:rPr lang="en-US" altLang="zh-CN" sz="1800" dirty="0"/>
              <a:t>     return sum;</a:t>
            </a:r>
            <a:endParaRPr lang="zh-CN" altLang="zh-CN" sz="1800" dirty="0"/>
          </a:p>
          <a:p>
            <a:r>
              <a:rPr lang="en-US" altLang="zh-CN" sz="1800" dirty="0"/>
              <a:t>}</a:t>
            </a:r>
            <a:endParaRPr lang="zh-CN" altLang="zh-CN" sz="1800" dirty="0"/>
          </a:p>
        </p:txBody>
      </p:sp>
    </p:spTree>
    <p:extLst>
      <p:ext uri="{BB962C8B-B14F-4D97-AF65-F5344CB8AC3E}">
        <p14:creationId xmlns:p14="http://schemas.microsoft.com/office/powerpoint/2010/main" val="367249211"/>
      </p:ext>
    </p:extLst>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6" name="矩形 47"/>
              <p:cNvSpPr>
                <a:spLocks noChangeArrowheads="1"/>
              </p:cNvSpPr>
              <p:nvPr/>
            </p:nvSpPr>
            <p:spPr bwMode="auto">
              <a:xfrm>
                <a:off x="747765" y="1412776"/>
                <a:ext cx="7648469" cy="320247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342900" indent="-342900">
                  <a:lnSpc>
                    <a:spcPct val="150000"/>
                  </a:lnSpc>
                  <a:buFont typeface="Wingdings" panose="05000000000000000000" pitchFamily="2" charset="2"/>
                  <a:buChar char="n"/>
                </a:pPr>
                <a:r>
                  <a:rPr lang="en-US" altLang="zh-CN" sz="2400" dirty="0">
                    <a:solidFill>
                      <a:srgbClr val="C00000"/>
                    </a:solidFill>
                  </a:rPr>
                  <a:t>2. </a:t>
                </a:r>
                <a:r>
                  <a:rPr lang="zh-CN" altLang="en-US" sz="2400" dirty="0">
                    <a:solidFill>
                      <a:srgbClr val="C00000"/>
                    </a:solidFill>
                  </a:rPr>
                  <a:t>分治法：</a:t>
                </a:r>
                <a:r>
                  <a:rPr lang="zh-CN" altLang="zh-CN" sz="2400" dirty="0"/>
                  <a:t>如果将所给的序列</a:t>
                </a:r>
                <a:r>
                  <a:rPr lang="en-US" altLang="zh-CN" sz="2400" dirty="0"/>
                  <a:t>a[1:n]</a:t>
                </a:r>
                <a:r>
                  <a:rPr lang="zh-CN" altLang="zh-CN" sz="2400" dirty="0"/>
                  <a:t>分为长度相等的两段</a:t>
                </a:r>
                <a:r>
                  <a:rPr lang="en-US" altLang="zh-CN" sz="2400" dirty="0"/>
                  <a:t>a[1:n/2]</a:t>
                </a:r>
                <a:r>
                  <a:rPr lang="zh-CN" altLang="zh-CN" sz="2400" dirty="0"/>
                  <a:t>和</a:t>
                </a:r>
                <a:r>
                  <a:rPr lang="en-US" altLang="zh-CN" sz="2400" dirty="0"/>
                  <a:t>a[n/2</a:t>
                </a:r>
                <a:r>
                  <a:rPr lang="zh-CN" altLang="zh-CN" sz="2400" dirty="0"/>
                  <a:t>＋</a:t>
                </a:r>
                <a:r>
                  <a:rPr lang="en-US" altLang="zh-CN" sz="2400" dirty="0"/>
                  <a:t>1:n]</a:t>
                </a:r>
                <a:r>
                  <a:rPr lang="zh-CN" altLang="zh-CN" sz="2400" dirty="0"/>
                  <a:t>，分别求出这两段的最大子段和，则</a:t>
                </a:r>
                <a:r>
                  <a:rPr lang="en-US" altLang="zh-CN" sz="2400" dirty="0"/>
                  <a:t>a[1:n]</a:t>
                </a:r>
                <a:r>
                  <a:rPr lang="zh-CN" altLang="zh-CN" sz="2400" dirty="0"/>
                  <a:t>的最大子段和有三种情形：</a:t>
                </a:r>
              </a:p>
              <a:p>
                <a:pPr lvl="1">
                  <a:lnSpc>
                    <a:spcPct val="150000"/>
                  </a:lnSpc>
                  <a:buFont typeface="Wingdings" panose="05000000000000000000" pitchFamily="2" charset="2"/>
                  <a:buChar char="Ø"/>
                </a:pPr>
                <a:r>
                  <a:rPr lang="zh-CN" altLang="zh-CN" sz="1800" dirty="0">
                    <a:solidFill>
                      <a:srgbClr val="C00000"/>
                    </a:solidFill>
                  </a:rPr>
                  <a:t>（</a:t>
                </a:r>
                <a:r>
                  <a:rPr lang="en-US" altLang="zh-CN" sz="1800" dirty="0">
                    <a:solidFill>
                      <a:srgbClr val="C00000"/>
                    </a:solidFill>
                  </a:rPr>
                  <a:t>1</a:t>
                </a:r>
                <a:r>
                  <a:rPr lang="zh-CN" altLang="zh-CN" sz="1800" dirty="0">
                    <a:solidFill>
                      <a:srgbClr val="C00000"/>
                    </a:solidFill>
                  </a:rPr>
                  <a:t>）</a:t>
                </a:r>
                <a:r>
                  <a:rPr lang="en-US" altLang="zh-CN" sz="1800" dirty="0">
                    <a:solidFill>
                      <a:srgbClr val="C00000"/>
                    </a:solidFill>
                  </a:rPr>
                  <a:t>a[1:n]</a:t>
                </a:r>
                <a:r>
                  <a:rPr lang="zh-CN" altLang="zh-CN" sz="1800" dirty="0">
                    <a:solidFill>
                      <a:srgbClr val="C00000"/>
                    </a:solidFill>
                  </a:rPr>
                  <a:t>的最大子段和与</a:t>
                </a:r>
                <a:r>
                  <a:rPr lang="en-US" altLang="zh-CN" sz="1800" dirty="0">
                    <a:solidFill>
                      <a:srgbClr val="C00000"/>
                    </a:solidFill>
                  </a:rPr>
                  <a:t>a[1:n/2]</a:t>
                </a:r>
                <a:r>
                  <a:rPr lang="zh-CN" altLang="zh-CN" sz="1800" dirty="0">
                    <a:solidFill>
                      <a:srgbClr val="C00000"/>
                    </a:solidFill>
                  </a:rPr>
                  <a:t>的最大子段和相同；</a:t>
                </a:r>
              </a:p>
              <a:p>
                <a:pPr lvl="1">
                  <a:lnSpc>
                    <a:spcPct val="150000"/>
                  </a:lnSpc>
                  <a:buFont typeface="Wingdings" panose="05000000000000000000" pitchFamily="2" charset="2"/>
                  <a:buChar char="Ø"/>
                </a:pPr>
                <a:r>
                  <a:rPr lang="zh-CN" altLang="zh-CN" sz="1800" dirty="0">
                    <a:solidFill>
                      <a:srgbClr val="C00000"/>
                    </a:solidFill>
                  </a:rPr>
                  <a:t>（</a:t>
                </a:r>
                <a:r>
                  <a:rPr lang="en-US" altLang="zh-CN" sz="1800" dirty="0">
                    <a:solidFill>
                      <a:srgbClr val="C00000"/>
                    </a:solidFill>
                  </a:rPr>
                  <a:t>2</a:t>
                </a:r>
                <a:r>
                  <a:rPr lang="zh-CN" altLang="zh-CN" sz="1800" dirty="0">
                    <a:solidFill>
                      <a:srgbClr val="C00000"/>
                    </a:solidFill>
                  </a:rPr>
                  <a:t>）</a:t>
                </a:r>
                <a:r>
                  <a:rPr lang="en-US" altLang="zh-CN" sz="1800" dirty="0">
                    <a:solidFill>
                      <a:srgbClr val="C00000"/>
                    </a:solidFill>
                  </a:rPr>
                  <a:t>a[1:n]</a:t>
                </a:r>
                <a:r>
                  <a:rPr lang="zh-CN" altLang="zh-CN" sz="1800" dirty="0">
                    <a:solidFill>
                      <a:srgbClr val="C00000"/>
                    </a:solidFill>
                  </a:rPr>
                  <a:t>的最大子段和与</a:t>
                </a:r>
                <a:r>
                  <a:rPr lang="en-US" altLang="zh-CN" sz="1800" dirty="0">
                    <a:solidFill>
                      <a:srgbClr val="C00000"/>
                    </a:solidFill>
                  </a:rPr>
                  <a:t>a[n/2</a:t>
                </a:r>
                <a:r>
                  <a:rPr lang="zh-CN" altLang="zh-CN" sz="1800" dirty="0">
                    <a:solidFill>
                      <a:srgbClr val="C00000"/>
                    </a:solidFill>
                  </a:rPr>
                  <a:t>＋</a:t>
                </a:r>
                <a:r>
                  <a:rPr lang="en-US" altLang="zh-CN" sz="1800" dirty="0">
                    <a:solidFill>
                      <a:srgbClr val="C00000"/>
                    </a:solidFill>
                  </a:rPr>
                  <a:t>1:n]</a:t>
                </a:r>
                <a:r>
                  <a:rPr lang="zh-CN" altLang="zh-CN" sz="1800" dirty="0">
                    <a:solidFill>
                      <a:srgbClr val="C00000"/>
                    </a:solidFill>
                  </a:rPr>
                  <a:t>的最大子段和相同；</a:t>
                </a:r>
              </a:p>
              <a:p>
                <a:pPr lvl="1">
                  <a:lnSpc>
                    <a:spcPct val="150000"/>
                  </a:lnSpc>
                  <a:buFont typeface="Wingdings" panose="05000000000000000000" pitchFamily="2" charset="2"/>
                  <a:buChar char="Ø"/>
                </a:pPr>
                <a:r>
                  <a:rPr lang="zh-CN" altLang="zh-CN" sz="1800" dirty="0">
                    <a:solidFill>
                      <a:srgbClr val="C00000"/>
                    </a:solidFill>
                  </a:rPr>
                  <a:t>（</a:t>
                </a:r>
                <a:r>
                  <a:rPr lang="en-US" altLang="zh-CN" sz="1800" dirty="0">
                    <a:solidFill>
                      <a:srgbClr val="C00000"/>
                    </a:solidFill>
                  </a:rPr>
                  <a:t>3</a:t>
                </a:r>
                <a:r>
                  <a:rPr lang="zh-CN" altLang="zh-CN" sz="1800" dirty="0">
                    <a:solidFill>
                      <a:srgbClr val="C00000"/>
                    </a:solidFill>
                  </a:rPr>
                  <a:t>）</a:t>
                </a:r>
                <a:r>
                  <a:rPr lang="en-US" altLang="zh-CN" sz="1800" dirty="0">
                    <a:solidFill>
                      <a:srgbClr val="C00000"/>
                    </a:solidFill>
                  </a:rPr>
                  <a:t>a[1:n]</a:t>
                </a:r>
                <a:r>
                  <a:rPr lang="zh-CN" altLang="zh-CN" sz="1800" dirty="0">
                    <a:solidFill>
                      <a:srgbClr val="C00000"/>
                    </a:solidFill>
                  </a:rPr>
                  <a:t>最大子段和为</a:t>
                </a:r>
                <a14:m>
                  <m:oMath xmlns:m="http://schemas.openxmlformats.org/officeDocument/2006/math">
                    <m:nary>
                      <m:naryPr>
                        <m:chr m:val="∑"/>
                        <m:limLoc m:val="undOvr"/>
                        <m:ctrlPr>
                          <a:rPr lang="zh-CN" altLang="zh-CN" sz="1800" i="1">
                            <a:solidFill>
                              <a:srgbClr val="C00000"/>
                            </a:solidFill>
                            <a:latin typeface="Cambria Math" panose="02040503050406030204" pitchFamily="18" charset="0"/>
                          </a:rPr>
                        </m:ctrlPr>
                      </m:naryPr>
                      <m:sub>
                        <m:r>
                          <a:rPr lang="en-US" altLang="zh-CN" sz="1800" i="1">
                            <a:solidFill>
                              <a:srgbClr val="C00000"/>
                            </a:solidFill>
                            <a:latin typeface="Cambria Math" panose="02040503050406030204" pitchFamily="18" charset="0"/>
                          </a:rPr>
                          <m:t>𝑘</m:t>
                        </m:r>
                        <m:r>
                          <a:rPr lang="en-US" altLang="zh-CN" sz="1800" i="1">
                            <a:solidFill>
                              <a:srgbClr val="C00000"/>
                            </a:solidFill>
                            <a:latin typeface="Cambria Math" panose="02040503050406030204" pitchFamily="18" charset="0"/>
                          </a:rPr>
                          <m:t>=</m:t>
                        </m:r>
                        <m:r>
                          <a:rPr lang="en-US" altLang="zh-CN" sz="1800" i="1">
                            <a:solidFill>
                              <a:srgbClr val="C00000"/>
                            </a:solidFill>
                            <a:latin typeface="Cambria Math" panose="02040503050406030204" pitchFamily="18" charset="0"/>
                          </a:rPr>
                          <m:t>𝑖</m:t>
                        </m:r>
                      </m:sub>
                      <m:sup>
                        <m:r>
                          <a:rPr lang="en-US" altLang="zh-CN" sz="1800" i="1">
                            <a:solidFill>
                              <a:srgbClr val="C00000"/>
                            </a:solidFill>
                            <a:latin typeface="Cambria Math" panose="02040503050406030204" pitchFamily="18" charset="0"/>
                          </a:rPr>
                          <m:t>𝑗</m:t>
                        </m:r>
                      </m:sup>
                      <m:e>
                        <m:sSub>
                          <m:sSubPr>
                            <m:ctrlPr>
                              <a:rPr lang="zh-CN" altLang="zh-CN" sz="1800" i="1">
                                <a:solidFill>
                                  <a:srgbClr val="C00000"/>
                                </a:solidFill>
                                <a:latin typeface="Cambria Math" panose="02040503050406030204" pitchFamily="18" charset="0"/>
                              </a:rPr>
                            </m:ctrlPr>
                          </m:sSubPr>
                          <m:e>
                            <m:r>
                              <a:rPr lang="en-US" altLang="zh-CN" sz="1800" i="1">
                                <a:solidFill>
                                  <a:srgbClr val="C00000"/>
                                </a:solidFill>
                                <a:latin typeface="Cambria Math" panose="02040503050406030204" pitchFamily="18" charset="0"/>
                              </a:rPr>
                              <m:t>𝑎</m:t>
                            </m:r>
                          </m:e>
                          <m:sub>
                            <m:r>
                              <a:rPr lang="en-US" altLang="zh-CN" sz="1800" i="1">
                                <a:solidFill>
                                  <a:srgbClr val="C00000"/>
                                </a:solidFill>
                                <a:latin typeface="Cambria Math" panose="02040503050406030204" pitchFamily="18" charset="0"/>
                              </a:rPr>
                              <m:t>𝑘</m:t>
                            </m:r>
                          </m:sub>
                        </m:sSub>
                      </m:e>
                    </m:nary>
                  </m:oMath>
                </a14:m>
                <a:r>
                  <a:rPr lang="zh-CN" altLang="zh-CN" sz="1800" dirty="0">
                    <a:solidFill>
                      <a:srgbClr val="C00000"/>
                    </a:solidFill>
                  </a:rPr>
                  <a:t>，且</a:t>
                </a:r>
                <a:r>
                  <a:rPr lang="en-US" altLang="zh-CN" sz="1800" dirty="0">
                    <a:solidFill>
                      <a:srgbClr val="C00000"/>
                    </a:solidFill>
                  </a:rPr>
                  <a:t>1</a:t>
                </a:r>
                <a:r>
                  <a:rPr lang="zh-CN" altLang="zh-CN" sz="1800" dirty="0">
                    <a:solidFill>
                      <a:srgbClr val="C00000"/>
                    </a:solidFill>
                  </a:rPr>
                  <a:t>≤</a:t>
                </a:r>
                <a:r>
                  <a:rPr lang="en-US" altLang="zh-CN" sz="1800" i="1" dirty="0" err="1">
                    <a:solidFill>
                      <a:srgbClr val="C00000"/>
                    </a:solidFill>
                  </a:rPr>
                  <a:t>i</a:t>
                </a:r>
                <a:r>
                  <a:rPr lang="zh-CN" altLang="zh-CN" sz="1800" dirty="0">
                    <a:solidFill>
                      <a:srgbClr val="C00000"/>
                    </a:solidFill>
                  </a:rPr>
                  <a:t>≤</a:t>
                </a:r>
                <a:r>
                  <a:rPr lang="en-US" altLang="zh-CN" sz="1800" dirty="0">
                    <a:solidFill>
                      <a:srgbClr val="C00000"/>
                    </a:solidFill>
                  </a:rPr>
                  <a:t>n/2</a:t>
                </a:r>
                <a:r>
                  <a:rPr lang="zh-CN" altLang="zh-CN" sz="1800" dirty="0">
                    <a:solidFill>
                      <a:srgbClr val="C00000"/>
                    </a:solidFill>
                  </a:rPr>
                  <a:t>，</a:t>
                </a:r>
                <a:r>
                  <a:rPr lang="en-US" altLang="zh-CN" sz="1800" dirty="0">
                    <a:solidFill>
                      <a:srgbClr val="C00000"/>
                    </a:solidFill>
                  </a:rPr>
                  <a:t>n/2</a:t>
                </a:r>
                <a:r>
                  <a:rPr lang="zh-CN" altLang="zh-CN" sz="1800" dirty="0">
                    <a:solidFill>
                      <a:srgbClr val="C00000"/>
                    </a:solidFill>
                  </a:rPr>
                  <a:t>＋</a:t>
                </a:r>
                <a:r>
                  <a:rPr lang="en-US" altLang="zh-CN" sz="1800" dirty="0">
                    <a:solidFill>
                      <a:srgbClr val="C00000"/>
                    </a:solidFill>
                  </a:rPr>
                  <a:t>1</a:t>
                </a:r>
                <a:r>
                  <a:rPr lang="zh-CN" altLang="zh-CN" sz="1800" dirty="0">
                    <a:solidFill>
                      <a:srgbClr val="C00000"/>
                    </a:solidFill>
                  </a:rPr>
                  <a:t>≤</a:t>
                </a:r>
                <a:r>
                  <a:rPr lang="en-US" altLang="zh-CN" sz="1800" dirty="0">
                    <a:solidFill>
                      <a:srgbClr val="C00000"/>
                    </a:solidFill>
                  </a:rPr>
                  <a:t>j</a:t>
                </a:r>
                <a:r>
                  <a:rPr lang="zh-CN" altLang="zh-CN" sz="1800" dirty="0">
                    <a:solidFill>
                      <a:srgbClr val="C00000"/>
                    </a:solidFill>
                  </a:rPr>
                  <a:t>≤</a:t>
                </a:r>
                <a:r>
                  <a:rPr lang="en-US" altLang="zh-CN" sz="1800" dirty="0">
                    <a:solidFill>
                      <a:srgbClr val="C00000"/>
                    </a:solidFill>
                  </a:rPr>
                  <a:t>n</a:t>
                </a:r>
                <a:r>
                  <a:rPr lang="zh-CN" altLang="zh-CN" sz="1800" dirty="0">
                    <a:solidFill>
                      <a:srgbClr val="C00000"/>
                    </a:solidFill>
                  </a:rPr>
                  <a:t>。</a:t>
                </a:r>
              </a:p>
            </p:txBody>
          </p:sp>
        </mc:Choice>
        <mc:Fallback xmlns="">
          <p:sp>
            <p:nvSpPr>
              <p:cNvPr id="126" name="矩形 47"/>
              <p:cNvSpPr>
                <a:spLocks noRot="1" noChangeAspect="1" noMove="1" noResize="1" noEditPoints="1" noAdjustHandles="1" noChangeArrowheads="1" noChangeShapeType="1" noTextEdit="1"/>
              </p:cNvSpPr>
              <p:nvPr/>
            </p:nvSpPr>
            <p:spPr bwMode="auto">
              <a:xfrm>
                <a:off x="747765" y="1412776"/>
                <a:ext cx="7648469" cy="3202474"/>
              </a:xfrm>
              <a:prstGeom prst="rect">
                <a:avLst/>
              </a:prstGeom>
              <a:blipFill>
                <a:blip r:embed="rId3"/>
                <a:stretch>
                  <a:fillRect l="-1435" b="-205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5" name="矩形 14"/>
          <p:cNvSpPr>
            <a:spLocks noChangeArrowheads="1"/>
          </p:cNvSpPr>
          <p:nvPr/>
        </p:nvSpPr>
        <p:spPr bwMode="auto">
          <a:xfrm>
            <a:off x="1120878" y="620688"/>
            <a:ext cx="7194008" cy="567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algn="ctr">
              <a:lnSpc>
                <a:spcPct val="90000"/>
              </a:lnSpc>
            </a:pPr>
            <a:r>
              <a:rPr lang="en-US" altLang="zh-CN" sz="3600" b="1">
                <a:latin typeface="+mj-lt"/>
                <a:ea typeface="+mj-ea"/>
                <a:cs typeface="+mj-cs"/>
                <a:sym typeface="Impact" pitchFamily="34" charset="0"/>
              </a:rPr>
              <a:t>5.5 </a:t>
            </a:r>
            <a:r>
              <a:rPr lang="zh-CN" altLang="en-US" sz="3600" b="1">
                <a:latin typeface="+mj-lt"/>
                <a:ea typeface="+mj-ea"/>
                <a:cs typeface="+mj-cs"/>
              </a:rPr>
              <a:t>最大子段和</a:t>
            </a:r>
            <a:endParaRPr lang="en-US" altLang="zh-CN" sz="3600" b="1">
              <a:latin typeface="+mj-lt"/>
              <a:ea typeface="+mj-ea"/>
              <a:cs typeface="+mj-cs"/>
            </a:endParaRPr>
          </a:p>
        </p:txBody>
      </p:sp>
    </p:spTree>
    <p:extLst>
      <p:ext uri="{BB962C8B-B14F-4D97-AF65-F5344CB8AC3E}">
        <p14:creationId xmlns:p14="http://schemas.microsoft.com/office/powerpoint/2010/main" val="3728936183"/>
      </p:ext>
    </p:extLst>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6">
                                            <p:txEl>
                                              <p:pRg st="1" end="1"/>
                                            </p:txEl>
                                          </p:spTgt>
                                        </p:tgtEl>
                                        <p:attrNameLst>
                                          <p:attrName>style.visibility</p:attrName>
                                        </p:attrNameLst>
                                      </p:cBhvr>
                                      <p:to>
                                        <p:strVal val="visible"/>
                                      </p:to>
                                    </p:set>
                                    <p:animEffect transition="in" filter="wipe(down)">
                                      <p:cBhvr>
                                        <p:cTn id="7" dur="500"/>
                                        <p:tgtEl>
                                          <p:spTgt spid="1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6">
                                            <p:txEl>
                                              <p:pRg st="2" end="2"/>
                                            </p:txEl>
                                          </p:spTgt>
                                        </p:tgtEl>
                                        <p:attrNameLst>
                                          <p:attrName>style.visibility</p:attrName>
                                        </p:attrNameLst>
                                      </p:cBhvr>
                                      <p:to>
                                        <p:strVal val="visible"/>
                                      </p:to>
                                    </p:set>
                                    <p:animEffect transition="in" filter="wipe(down)">
                                      <p:cBhvr>
                                        <p:cTn id="12" dur="500"/>
                                        <p:tgtEl>
                                          <p:spTgt spid="1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6">
                                            <p:txEl>
                                              <p:pRg st="3" end="3"/>
                                            </p:txEl>
                                          </p:spTgt>
                                        </p:tgtEl>
                                        <p:attrNameLst>
                                          <p:attrName>style.visibility</p:attrName>
                                        </p:attrNameLst>
                                      </p:cBhvr>
                                      <p:to>
                                        <p:strVal val="visible"/>
                                      </p:to>
                                    </p:set>
                                    <p:animEffect transition="in" filter="wipe(down)">
                                      <p:cBhvr>
                                        <p:cTn id="17" dur="500"/>
                                        <p:tgtEl>
                                          <p:spTgt spid="1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zh-CN" altLang="en-US" sz="3800"/>
              <a:t> </a:t>
            </a:r>
            <a:r>
              <a:rPr lang="zh-CN" altLang="en-US" sz="3800">
                <a:effectLst>
                  <a:outerShdw blurRad="38100" dist="38100" dir="2700000" algn="tl">
                    <a:srgbClr val="C0C0C0"/>
                  </a:outerShdw>
                </a:effectLst>
                <a:ea typeface="黑体" panose="02010609060101010101" pitchFamily="49" charset="-122"/>
              </a:rPr>
              <a:t>学习要点:</a:t>
            </a:r>
          </a:p>
        </p:txBody>
      </p:sp>
      <p:sp>
        <p:nvSpPr>
          <p:cNvPr id="9219" name="Rectangle 3"/>
          <p:cNvSpPr>
            <a:spLocks noGrp="1" noChangeArrowheads="1"/>
          </p:cNvSpPr>
          <p:nvPr>
            <p:ph type="body" idx="1"/>
          </p:nvPr>
        </p:nvSpPr>
        <p:spPr>
          <a:xfrm>
            <a:off x="323528" y="1412875"/>
            <a:ext cx="8640960" cy="4895850"/>
          </a:xfrm>
        </p:spPr>
        <p:txBody>
          <a:bodyPr/>
          <a:lstStyle/>
          <a:p>
            <a:pPr marL="342900" indent="-342900" eaLnBrk="1" hangingPunct="1">
              <a:spcBef>
                <a:spcPct val="0"/>
              </a:spcBef>
              <a:buFont typeface="Wingdings" panose="05000000000000000000" pitchFamily="2" charset="2"/>
              <a:buChar char="n"/>
            </a:pPr>
            <a:r>
              <a:rPr lang="zh-CN" altLang="en-US"/>
              <a:t>理解动态规划算法概念。</a:t>
            </a:r>
          </a:p>
          <a:p>
            <a:pPr marL="342900" indent="-342900" eaLnBrk="1" hangingPunct="1">
              <a:spcBef>
                <a:spcPct val="0"/>
              </a:spcBef>
              <a:buFont typeface="Wingdings" panose="05000000000000000000" pitchFamily="2" charset="2"/>
              <a:buChar char="n"/>
            </a:pPr>
            <a:r>
              <a:rPr lang="zh-CN" altLang="en-US"/>
              <a:t>掌握动态规划算法基本要素</a:t>
            </a:r>
          </a:p>
          <a:p>
            <a:pPr marL="342900" indent="-342900" eaLnBrk="1" hangingPunct="1">
              <a:spcBef>
                <a:spcPct val="0"/>
              </a:spcBef>
            </a:pPr>
            <a:r>
              <a:rPr lang="zh-CN" altLang="en-US"/>
              <a:t>	(1)最优子结构性质</a:t>
            </a:r>
            <a:endParaRPr lang="en-US" altLang="zh-CN"/>
          </a:p>
          <a:p>
            <a:pPr marL="342900" indent="-342900" eaLnBrk="1" hangingPunct="1">
              <a:spcBef>
                <a:spcPct val="0"/>
              </a:spcBef>
            </a:pPr>
            <a:r>
              <a:rPr lang="en-US" altLang="zh-CN"/>
              <a:t>  </a:t>
            </a:r>
            <a:r>
              <a:rPr lang="zh-CN" altLang="en-US"/>
              <a:t>(2)重叠子问题性质</a:t>
            </a:r>
            <a:endParaRPr lang="zh-CN" altLang="en-US">
              <a:sym typeface="Symbol" panose="05050102010706020507" pitchFamily="18" charset="2"/>
            </a:endParaRPr>
          </a:p>
          <a:p>
            <a:pPr marL="342900" indent="-342900" eaLnBrk="1" hangingPunct="1">
              <a:spcBef>
                <a:spcPct val="0"/>
              </a:spcBef>
              <a:buFont typeface="Wingdings" panose="05000000000000000000" pitchFamily="2" charset="2"/>
              <a:buChar char="n"/>
            </a:pPr>
            <a:r>
              <a:rPr lang="zh-CN" altLang="en-US"/>
              <a:t>掌握设计动态规划算法的步骤。</a:t>
            </a:r>
            <a:endParaRPr lang="en-US" altLang="zh-CN"/>
          </a:p>
          <a:p>
            <a:pPr indent="0" eaLnBrk="1" hangingPunct="1">
              <a:spcBef>
                <a:spcPct val="0"/>
              </a:spcBef>
            </a:pPr>
            <a:r>
              <a:rPr lang="en-US" altLang="zh-CN"/>
              <a:t>  </a:t>
            </a:r>
            <a:r>
              <a:rPr lang="zh-CN" altLang="en-US"/>
              <a:t>(1)找出最优解的性质，并刻划其结构特征。</a:t>
            </a:r>
            <a:endParaRPr lang="en-US" altLang="zh-CN"/>
          </a:p>
          <a:p>
            <a:pPr indent="0" eaLnBrk="1" hangingPunct="1">
              <a:spcBef>
                <a:spcPct val="0"/>
              </a:spcBef>
            </a:pPr>
            <a:r>
              <a:rPr lang="en-US" altLang="zh-CN"/>
              <a:t>  </a:t>
            </a:r>
            <a:r>
              <a:rPr lang="zh-CN" altLang="en-US"/>
              <a:t>(2)递归地定义最优值。</a:t>
            </a:r>
            <a:endParaRPr lang="en-US" altLang="zh-CN"/>
          </a:p>
          <a:p>
            <a:pPr indent="0" eaLnBrk="1" hangingPunct="1">
              <a:spcBef>
                <a:spcPct val="0"/>
              </a:spcBef>
            </a:pPr>
            <a:r>
              <a:rPr lang="en-US" altLang="zh-CN"/>
              <a:t>  </a:t>
            </a:r>
            <a:r>
              <a:rPr lang="zh-CN" altLang="en-US"/>
              <a:t>(3)以自底向上的方式计算出最优值。</a:t>
            </a:r>
            <a:endParaRPr lang="en-US" altLang="zh-CN"/>
          </a:p>
          <a:p>
            <a:pPr indent="0" eaLnBrk="1" hangingPunct="1">
              <a:spcBef>
                <a:spcPct val="0"/>
              </a:spcBef>
            </a:pPr>
            <a:r>
              <a:rPr lang="en-US" altLang="zh-CN"/>
              <a:t>  </a:t>
            </a:r>
            <a:r>
              <a:rPr lang="zh-CN" altLang="en-US"/>
              <a:t>(4)根据计算最优值时得到的信息，构造最优解（</a:t>
            </a:r>
            <a:r>
              <a:rPr lang="zh-CN" altLang="en-US">
                <a:solidFill>
                  <a:srgbClr val="C00000"/>
                </a:solidFill>
              </a:rPr>
              <a:t>按需构造</a:t>
            </a:r>
            <a:r>
              <a:rPr lang="zh-CN" altLang="en-US"/>
              <a:t>）。</a:t>
            </a:r>
          </a:p>
        </p:txBody>
      </p:sp>
    </p:spTree>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6" name="矩形 47"/>
              <p:cNvSpPr>
                <a:spLocks noChangeArrowheads="1"/>
              </p:cNvSpPr>
              <p:nvPr/>
            </p:nvSpPr>
            <p:spPr bwMode="auto">
              <a:xfrm>
                <a:off x="433406" y="1340768"/>
                <a:ext cx="8568952" cy="35065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285750" indent="-285750">
                  <a:buFont typeface="Wingdings" panose="05000000000000000000" pitchFamily="2" charset="2"/>
                  <a:buChar char="n"/>
                </a:pPr>
                <a:r>
                  <a:rPr lang="zh-CN" altLang="zh-CN" sz="2400" dirty="0"/>
                  <a:t>对于情形（</a:t>
                </a:r>
                <a:r>
                  <a:rPr lang="en-US" altLang="zh-CN" sz="2400" dirty="0"/>
                  <a:t>3</a:t>
                </a:r>
                <a:r>
                  <a:rPr lang="zh-CN" altLang="zh-CN" sz="2400" dirty="0"/>
                  <a:t>）</a:t>
                </a:r>
                <a:r>
                  <a:rPr lang="zh-CN" altLang="en-US" sz="2400" dirty="0"/>
                  <a:t>：</a:t>
                </a:r>
                <a:r>
                  <a:rPr lang="en-US" altLang="zh-CN" sz="2400" dirty="0">
                    <a:solidFill>
                      <a:srgbClr val="C00000"/>
                    </a:solidFill>
                  </a:rPr>
                  <a:t>a[1:n]</a:t>
                </a:r>
                <a:r>
                  <a:rPr lang="zh-CN" altLang="zh-CN" sz="2400" dirty="0">
                    <a:solidFill>
                      <a:srgbClr val="C00000"/>
                    </a:solidFill>
                  </a:rPr>
                  <a:t>最大子段和为</a:t>
                </a:r>
                <a14:m>
                  <m:oMath xmlns:m="http://schemas.openxmlformats.org/officeDocument/2006/math">
                    <m:nary>
                      <m:naryPr>
                        <m:chr m:val="∑"/>
                        <m:limLoc m:val="undOvr"/>
                        <m:ctrlPr>
                          <a:rPr lang="zh-CN" altLang="zh-CN" sz="2400" i="1">
                            <a:solidFill>
                              <a:srgbClr val="C00000"/>
                            </a:solidFill>
                            <a:latin typeface="Cambria Math" panose="02040503050406030204" pitchFamily="18" charset="0"/>
                          </a:rPr>
                        </m:ctrlPr>
                      </m:naryPr>
                      <m:sub>
                        <m:r>
                          <a:rPr lang="en-US" altLang="zh-CN" sz="2400" i="1">
                            <a:solidFill>
                              <a:srgbClr val="C00000"/>
                            </a:solidFill>
                            <a:latin typeface="Cambria Math" panose="02040503050406030204" pitchFamily="18" charset="0"/>
                          </a:rPr>
                          <m:t>𝑘</m:t>
                        </m:r>
                        <m:r>
                          <a:rPr lang="en-US" altLang="zh-CN" sz="2400" i="1">
                            <a:solidFill>
                              <a:srgbClr val="C00000"/>
                            </a:solidFill>
                            <a:latin typeface="Cambria Math" panose="02040503050406030204" pitchFamily="18" charset="0"/>
                          </a:rPr>
                          <m:t>=</m:t>
                        </m:r>
                        <m:r>
                          <a:rPr lang="en-US" altLang="zh-CN" sz="2400" i="1">
                            <a:solidFill>
                              <a:srgbClr val="C00000"/>
                            </a:solidFill>
                            <a:latin typeface="Cambria Math" panose="02040503050406030204" pitchFamily="18" charset="0"/>
                          </a:rPr>
                          <m:t>𝑖</m:t>
                        </m:r>
                      </m:sub>
                      <m:sup>
                        <m:r>
                          <a:rPr lang="en-US" altLang="zh-CN" sz="2400" i="1">
                            <a:solidFill>
                              <a:srgbClr val="C00000"/>
                            </a:solidFill>
                            <a:latin typeface="Cambria Math" panose="02040503050406030204" pitchFamily="18" charset="0"/>
                          </a:rPr>
                          <m:t>𝑗</m:t>
                        </m:r>
                      </m:sup>
                      <m:e>
                        <m:sSub>
                          <m:sSubPr>
                            <m:ctrlPr>
                              <a:rPr lang="zh-CN" altLang="zh-CN" sz="2400" i="1">
                                <a:solidFill>
                                  <a:srgbClr val="C00000"/>
                                </a:solidFill>
                                <a:latin typeface="Cambria Math" panose="02040503050406030204" pitchFamily="18" charset="0"/>
                              </a:rPr>
                            </m:ctrlPr>
                          </m:sSubPr>
                          <m:e>
                            <m:r>
                              <a:rPr lang="en-US" altLang="zh-CN" sz="2400" i="1">
                                <a:solidFill>
                                  <a:srgbClr val="C00000"/>
                                </a:solidFill>
                                <a:latin typeface="Cambria Math" panose="02040503050406030204" pitchFamily="18" charset="0"/>
                              </a:rPr>
                              <m:t>𝑎</m:t>
                            </m:r>
                          </m:e>
                          <m:sub>
                            <m:r>
                              <a:rPr lang="en-US" altLang="zh-CN" sz="2400" i="1">
                                <a:solidFill>
                                  <a:srgbClr val="C00000"/>
                                </a:solidFill>
                                <a:latin typeface="Cambria Math" panose="02040503050406030204" pitchFamily="18" charset="0"/>
                              </a:rPr>
                              <m:t>𝑘</m:t>
                            </m:r>
                          </m:sub>
                        </m:sSub>
                      </m:e>
                    </m:nary>
                  </m:oMath>
                </a14:m>
                <a:r>
                  <a:rPr lang="zh-CN" altLang="zh-CN" sz="2400" dirty="0">
                    <a:solidFill>
                      <a:srgbClr val="C00000"/>
                    </a:solidFill>
                  </a:rPr>
                  <a:t>，且</a:t>
                </a:r>
                <a:r>
                  <a:rPr lang="en-US" altLang="zh-CN" sz="2400" dirty="0">
                    <a:solidFill>
                      <a:srgbClr val="C00000"/>
                    </a:solidFill>
                  </a:rPr>
                  <a:t>1</a:t>
                </a:r>
                <a:r>
                  <a:rPr lang="zh-CN" altLang="zh-CN" sz="2400" dirty="0">
                    <a:solidFill>
                      <a:srgbClr val="C00000"/>
                    </a:solidFill>
                  </a:rPr>
                  <a:t>≤</a:t>
                </a:r>
                <a:r>
                  <a:rPr lang="en-US" altLang="zh-CN" sz="2400" i="1" dirty="0" err="1">
                    <a:solidFill>
                      <a:srgbClr val="C00000"/>
                    </a:solidFill>
                  </a:rPr>
                  <a:t>i</a:t>
                </a:r>
                <a:r>
                  <a:rPr lang="zh-CN" altLang="zh-CN" sz="2400" dirty="0">
                    <a:solidFill>
                      <a:srgbClr val="C00000"/>
                    </a:solidFill>
                  </a:rPr>
                  <a:t>≤</a:t>
                </a:r>
                <a:r>
                  <a:rPr lang="en-US" altLang="zh-CN" sz="2400" dirty="0">
                    <a:solidFill>
                      <a:srgbClr val="C00000"/>
                    </a:solidFill>
                  </a:rPr>
                  <a:t>n/2</a:t>
                </a:r>
                <a:r>
                  <a:rPr lang="zh-CN" altLang="zh-CN" sz="2400" dirty="0">
                    <a:solidFill>
                      <a:srgbClr val="C00000"/>
                    </a:solidFill>
                  </a:rPr>
                  <a:t>，</a:t>
                </a:r>
                <a:r>
                  <a:rPr lang="en-US" altLang="zh-CN" sz="2400" dirty="0">
                    <a:solidFill>
                      <a:srgbClr val="C00000"/>
                    </a:solidFill>
                  </a:rPr>
                  <a:t>n/2</a:t>
                </a:r>
                <a:r>
                  <a:rPr lang="zh-CN" altLang="zh-CN" sz="2400" dirty="0">
                    <a:solidFill>
                      <a:srgbClr val="C00000"/>
                    </a:solidFill>
                  </a:rPr>
                  <a:t>＋</a:t>
                </a:r>
                <a:r>
                  <a:rPr lang="en-US" altLang="zh-CN" sz="2400" dirty="0">
                    <a:solidFill>
                      <a:srgbClr val="C00000"/>
                    </a:solidFill>
                  </a:rPr>
                  <a:t>1</a:t>
                </a:r>
                <a:r>
                  <a:rPr lang="zh-CN" altLang="zh-CN" sz="2400" dirty="0">
                    <a:solidFill>
                      <a:srgbClr val="C00000"/>
                    </a:solidFill>
                  </a:rPr>
                  <a:t>≤</a:t>
                </a:r>
                <a:r>
                  <a:rPr lang="en-US" altLang="zh-CN" sz="2400" dirty="0">
                    <a:solidFill>
                      <a:srgbClr val="C00000"/>
                    </a:solidFill>
                  </a:rPr>
                  <a:t>j</a:t>
                </a:r>
                <a:r>
                  <a:rPr lang="zh-CN" altLang="zh-CN" sz="2400" dirty="0">
                    <a:solidFill>
                      <a:srgbClr val="C00000"/>
                    </a:solidFill>
                  </a:rPr>
                  <a:t>≤</a:t>
                </a:r>
                <a:r>
                  <a:rPr lang="en-US" altLang="zh-CN" sz="2400" dirty="0">
                    <a:solidFill>
                      <a:srgbClr val="C00000"/>
                    </a:solidFill>
                  </a:rPr>
                  <a:t>n</a:t>
                </a:r>
                <a:r>
                  <a:rPr lang="zh-CN" altLang="zh-CN" sz="2400" dirty="0">
                    <a:solidFill>
                      <a:srgbClr val="C00000"/>
                    </a:solidFill>
                  </a:rPr>
                  <a:t>。</a:t>
                </a:r>
                <a:endParaRPr lang="en-US" altLang="zh-CN" sz="2400" dirty="0"/>
              </a:p>
              <a:p>
                <a:pPr marL="285750" indent="-285750">
                  <a:buFont typeface="Wingdings" panose="05000000000000000000" pitchFamily="2" charset="2"/>
                  <a:buChar char="Ø"/>
                </a:pPr>
                <a:r>
                  <a:rPr lang="zh-CN" altLang="en-US" sz="2400" dirty="0"/>
                  <a:t>最优结果跨越了前后两个子段，但</a:t>
                </a:r>
                <a:r>
                  <a:rPr lang="zh-CN" altLang="zh-CN" sz="2400" dirty="0"/>
                  <a:t>容易看出，</a:t>
                </a:r>
                <a:r>
                  <a:rPr lang="en-US" altLang="zh-CN" sz="2400" dirty="0"/>
                  <a:t>a[n/2]</a:t>
                </a:r>
                <a:r>
                  <a:rPr lang="zh-CN" altLang="zh-CN" sz="2400" dirty="0"/>
                  <a:t>与</a:t>
                </a:r>
                <a:r>
                  <a:rPr lang="en-US" altLang="zh-CN" sz="2400" dirty="0"/>
                  <a:t>a[n/2</a:t>
                </a:r>
                <a:r>
                  <a:rPr lang="zh-CN" altLang="zh-CN" sz="2400" dirty="0"/>
                  <a:t>＋</a:t>
                </a:r>
                <a:r>
                  <a:rPr lang="en-US" altLang="zh-CN" sz="2400" dirty="0"/>
                  <a:t>1]</a:t>
                </a:r>
                <a:r>
                  <a:rPr lang="zh-CN" altLang="en-US" sz="2400" dirty="0"/>
                  <a:t>肯定</a:t>
                </a:r>
                <a:r>
                  <a:rPr lang="zh-CN" altLang="zh-CN" sz="2400" dirty="0"/>
                  <a:t>在最优子段中。</a:t>
                </a:r>
                <a:r>
                  <a:rPr lang="zh-CN" altLang="en-US" sz="2400" dirty="0"/>
                  <a:t>由此做如下处理：</a:t>
                </a:r>
                <a:endParaRPr lang="en-US" altLang="zh-CN" sz="2400" dirty="0"/>
              </a:p>
              <a:p>
                <a:pPr marL="1085850" lvl="1" indent="-342900">
                  <a:buFont typeface="Wingdings" panose="05000000000000000000" pitchFamily="2" charset="2"/>
                  <a:buChar char="ü"/>
                </a:pPr>
                <a:r>
                  <a:rPr lang="zh-CN" altLang="zh-CN" sz="2400" dirty="0"/>
                  <a:t>在</a:t>
                </a:r>
                <a:r>
                  <a:rPr lang="en-US" altLang="zh-CN" sz="2400" dirty="0"/>
                  <a:t>a[1:n/2]</a:t>
                </a:r>
                <a:r>
                  <a:rPr lang="zh-CN" altLang="zh-CN" sz="2400" dirty="0"/>
                  <a:t>中计算出</a:t>
                </a:r>
                <a14:m>
                  <m:oMath xmlns:m="http://schemas.openxmlformats.org/officeDocument/2006/math">
                    <m:r>
                      <a:rPr lang="en-US" altLang="zh-CN" sz="2400" i="1">
                        <a:latin typeface="Cambria Math" panose="02040503050406030204" pitchFamily="18" charset="0"/>
                      </a:rPr>
                      <m:t>𝑠</m:t>
                    </m:r>
                    <m:r>
                      <a:rPr lang="en-US" altLang="zh-CN" sz="2400">
                        <a:latin typeface="Cambria Math" panose="02040503050406030204" pitchFamily="18" charset="0"/>
                      </a:rPr>
                      <m:t>1=</m:t>
                    </m:r>
                    <m:func>
                      <m:funcPr>
                        <m:ctrlPr>
                          <a:rPr lang="zh-CN" altLang="zh-CN" sz="2400" i="1">
                            <a:latin typeface="Cambria Math" panose="02040503050406030204" pitchFamily="18" charset="0"/>
                          </a:rPr>
                        </m:ctrlPr>
                      </m:funcPr>
                      <m:fName>
                        <m:limLow>
                          <m:limLowPr>
                            <m:ctrlPr>
                              <a:rPr lang="zh-CN" altLang="zh-CN" sz="2400" i="1">
                                <a:latin typeface="Cambria Math" panose="02040503050406030204" pitchFamily="18" charset="0"/>
                              </a:rPr>
                            </m:ctrlPr>
                          </m:limLowPr>
                          <m:e>
                            <m:r>
                              <a:rPr lang="en-US" altLang="zh-CN" sz="2400" i="1">
                                <a:latin typeface="Cambria Math" panose="02040503050406030204" pitchFamily="18" charset="0"/>
                              </a:rPr>
                              <m:t>𝑚𝑎𝑥</m:t>
                            </m:r>
                          </m:e>
                          <m:lim>
                            <m:r>
                              <a:rPr lang="en-US" altLang="zh-CN" sz="2400" i="1">
                                <a:latin typeface="Cambria Math" panose="02040503050406030204" pitchFamily="18" charset="0"/>
                              </a:rPr>
                              <m:t>1≤</m:t>
                            </m:r>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𝑛</m:t>
                            </m:r>
                            <m:r>
                              <a:rPr lang="en-US" altLang="zh-CN" sz="2400" i="1">
                                <a:latin typeface="Cambria Math" panose="02040503050406030204" pitchFamily="18" charset="0"/>
                              </a:rPr>
                              <m:t>/2</m:t>
                            </m:r>
                          </m:lim>
                        </m:limLow>
                      </m:fName>
                      <m:e>
                        <m:nary>
                          <m:naryPr>
                            <m:chr m:val="∑"/>
                            <m:limLoc m:val="undOvr"/>
                            <m:ctrlPr>
                              <a:rPr lang="zh-CN" altLang="zh-CN" sz="2400" i="1">
                                <a:latin typeface="Cambria Math" panose="02040503050406030204" pitchFamily="18" charset="0"/>
                              </a:rPr>
                            </m:ctrlPr>
                          </m:naryPr>
                          <m:sub>
                            <m:r>
                              <a:rPr lang="en-US" altLang="zh-CN" sz="2400" i="1">
                                <a:latin typeface="Cambria Math" panose="02040503050406030204" pitchFamily="18" charset="0"/>
                              </a:rPr>
                              <m:t>𝑘</m:t>
                            </m:r>
                            <m:r>
                              <a:rPr lang="en-US" altLang="zh-CN" sz="2400" i="1">
                                <a:latin typeface="Cambria Math" panose="02040503050406030204" pitchFamily="18" charset="0"/>
                              </a:rPr>
                              <m:t>=</m:t>
                            </m:r>
                            <m:r>
                              <a:rPr lang="en-US" altLang="zh-CN" sz="2400" i="1">
                                <a:latin typeface="Cambria Math" panose="02040503050406030204" pitchFamily="18" charset="0"/>
                              </a:rPr>
                              <m:t>𝑖</m:t>
                            </m:r>
                          </m:sub>
                          <m:sup>
                            <m:r>
                              <a:rPr lang="en-US" altLang="zh-CN" sz="2400" i="1">
                                <a:latin typeface="Cambria Math" panose="02040503050406030204" pitchFamily="18" charset="0"/>
                              </a:rPr>
                              <m:t>𝑛</m:t>
                            </m:r>
                            <m:r>
                              <a:rPr lang="en-US" altLang="zh-CN" sz="2400" i="1">
                                <a:latin typeface="Cambria Math" panose="02040503050406030204" pitchFamily="18" charset="0"/>
                              </a:rPr>
                              <m:t>/2</m:t>
                            </m:r>
                          </m:sup>
                          <m:e>
                            <m:r>
                              <a:rPr lang="en-US" altLang="zh-CN" sz="2400" i="1">
                                <a:latin typeface="Cambria Math" panose="02040503050406030204" pitchFamily="18" charset="0"/>
                              </a:rPr>
                              <m:t>𝑎</m:t>
                            </m:r>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m:t>
                            </m:r>
                          </m:e>
                        </m:nary>
                      </m:e>
                    </m:func>
                  </m:oMath>
                </a14:m>
                <a:r>
                  <a:rPr lang="zh-CN" altLang="zh-CN" sz="2400" dirty="0"/>
                  <a:t>，</a:t>
                </a:r>
                <a:endParaRPr lang="en-US" altLang="zh-CN" sz="2400" dirty="0"/>
              </a:p>
              <a:p>
                <a:pPr marL="1085850" lvl="1" indent="-342900">
                  <a:buFont typeface="Wingdings" panose="05000000000000000000" pitchFamily="2" charset="2"/>
                  <a:buChar char="ü"/>
                </a:pPr>
                <a:r>
                  <a:rPr lang="zh-CN" altLang="zh-CN" sz="2400" dirty="0"/>
                  <a:t>在</a:t>
                </a:r>
                <a:r>
                  <a:rPr lang="en-US" altLang="zh-CN" sz="2400" dirty="0"/>
                  <a:t>a[n/2</a:t>
                </a:r>
                <a:r>
                  <a:rPr lang="zh-CN" altLang="zh-CN" sz="2400" dirty="0"/>
                  <a:t>＋</a:t>
                </a:r>
                <a:r>
                  <a:rPr lang="en-US" altLang="zh-CN" sz="2400" dirty="0"/>
                  <a:t>1:n]</a:t>
                </a:r>
                <a:r>
                  <a:rPr lang="zh-CN" altLang="zh-CN" sz="2400" dirty="0"/>
                  <a:t>中计算出</a:t>
                </a:r>
                <a14:m>
                  <m:oMath xmlns:m="http://schemas.openxmlformats.org/officeDocument/2006/math">
                    <m:r>
                      <a:rPr lang="en-US" altLang="zh-CN" sz="2400" i="1">
                        <a:latin typeface="Cambria Math" panose="02040503050406030204" pitchFamily="18" charset="0"/>
                      </a:rPr>
                      <m:t>𝑠</m:t>
                    </m:r>
                    <m:r>
                      <a:rPr lang="en-US" altLang="zh-CN" sz="2400">
                        <a:latin typeface="Cambria Math" panose="02040503050406030204" pitchFamily="18" charset="0"/>
                      </a:rPr>
                      <m:t>2=</m:t>
                    </m:r>
                    <m:func>
                      <m:funcPr>
                        <m:ctrlPr>
                          <a:rPr lang="zh-CN" altLang="zh-CN" sz="2400" i="1">
                            <a:latin typeface="Cambria Math" panose="02040503050406030204" pitchFamily="18" charset="0"/>
                          </a:rPr>
                        </m:ctrlPr>
                      </m:funcPr>
                      <m:fName>
                        <m:limLow>
                          <m:limLowPr>
                            <m:ctrlPr>
                              <a:rPr lang="zh-CN" altLang="zh-CN" sz="2400" i="1">
                                <a:latin typeface="Cambria Math" panose="02040503050406030204" pitchFamily="18" charset="0"/>
                              </a:rPr>
                            </m:ctrlPr>
                          </m:limLowPr>
                          <m:e>
                            <m:r>
                              <a:rPr lang="en-US" altLang="zh-CN" sz="2400" i="1">
                                <a:latin typeface="Cambria Math" panose="02040503050406030204" pitchFamily="18" charset="0"/>
                              </a:rPr>
                              <m:t>𝑚𝑎𝑥</m:t>
                            </m:r>
                          </m:e>
                          <m:lim>
                            <m:r>
                              <a:rPr lang="en-US" altLang="zh-CN" sz="2400" i="1">
                                <a:latin typeface="Cambria Math" panose="02040503050406030204" pitchFamily="18" charset="0"/>
                              </a:rPr>
                              <m:t>𝑛</m:t>
                            </m:r>
                            <m:r>
                              <a:rPr lang="en-US" altLang="zh-CN" sz="2400" i="1">
                                <a:latin typeface="Cambria Math" panose="02040503050406030204" pitchFamily="18" charset="0"/>
                              </a:rPr>
                              <m:t>/2+1≤</m:t>
                            </m:r>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𝑛</m:t>
                            </m:r>
                          </m:lim>
                        </m:limLow>
                      </m:fName>
                      <m:e>
                        <m:nary>
                          <m:naryPr>
                            <m:chr m:val="∑"/>
                            <m:limLoc m:val="undOvr"/>
                            <m:ctrlPr>
                              <a:rPr lang="zh-CN" altLang="zh-CN" sz="2400" i="1">
                                <a:latin typeface="Cambria Math" panose="02040503050406030204" pitchFamily="18" charset="0"/>
                              </a:rPr>
                            </m:ctrlPr>
                          </m:naryPr>
                          <m:sub>
                            <m:r>
                              <a:rPr lang="en-US" altLang="zh-CN" sz="2400" i="1">
                                <a:latin typeface="Cambria Math" panose="02040503050406030204" pitchFamily="18" charset="0"/>
                              </a:rPr>
                              <m:t>𝑘</m:t>
                            </m:r>
                            <m:r>
                              <a:rPr lang="en-US" altLang="zh-CN" sz="2400" i="1">
                                <a:latin typeface="Cambria Math" panose="02040503050406030204" pitchFamily="18" charset="0"/>
                              </a:rPr>
                              <m:t>=</m:t>
                            </m:r>
                            <m:r>
                              <a:rPr lang="en-US" altLang="zh-CN" sz="2400" i="1">
                                <a:latin typeface="Cambria Math" panose="02040503050406030204" pitchFamily="18" charset="0"/>
                              </a:rPr>
                              <m:t>𝑛</m:t>
                            </m:r>
                            <m:r>
                              <a:rPr lang="en-US" altLang="zh-CN" sz="2400" i="1">
                                <a:latin typeface="Cambria Math" panose="02040503050406030204" pitchFamily="18" charset="0"/>
                              </a:rPr>
                              <m:t>/2+1</m:t>
                            </m:r>
                          </m:sub>
                          <m:sup>
                            <m:r>
                              <a:rPr lang="en-US" altLang="zh-CN" sz="2400" i="1">
                                <a:latin typeface="Cambria Math" panose="02040503050406030204" pitchFamily="18" charset="0"/>
                              </a:rPr>
                              <m:t>𝑛</m:t>
                            </m:r>
                          </m:sup>
                          <m:e>
                            <m:r>
                              <a:rPr lang="en-US" altLang="zh-CN" sz="2400" i="1">
                                <a:latin typeface="Cambria Math" panose="02040503050406030204" pitchFamily="18" charset="0"/>
                              </a:rPr>
                              <m:t>𝑎</m:t>
                            </m:r>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m:t>
                            </m:r>
                          </m:e>
                        </m:nary>
                      </m:e>
                    </m:func>
                  </m:oMath>
                </a14:m>
                <a:r>
                  <a:rPr lang="zh-CN" altLang="zh-CN" sz="2400" dirty="0"/>
                  <a:t>，</a:t>
                </a:r>
                <a:endParaRPr lang="en-US" altLang="zh-CN" sz="2400" dirty="0"/>
              </a:p>
              <a:p>
                <a:pPr marL="1085850" lvl="1" indent="-342900">
                  <a:buFont typeface="Wingdings" panose="05000000000000000000" pitchFamily="2" charset="2"/>
                  <a:buChar char="ü"/>
                </a:pPr>
                <a:r>
                  <a:rPr lang="en-US" altLang="zh-CN" sz="2400" dirty="0"/>
                  <a:t>s1</a:t>
                </a:r>
                <a:r>
                  <a:rPr lang="zh-CN" altLang="zh-CN" sz="2400" dirty="0"/>
                  <a:t>＋</a:t>
                </a:r>
                <a:r>
                  <a:rPr lang="en-US" altLang="zh-CN" sz="2400" dirty="0"/>
                  <a:t>s2</a:t>
                </a:r>
                <a:r>
                  <a:rPr lang="zh-CN" altLang="zh-CN" sz="2400" dirty="0"/>
                  <a:t>即为出现情形（</a:t>
                </a:r>
                <a:r>
                  <a:rPr lang="en-US" altLang="zh-CN" sz="2400" dirty="0"/>
                  <a:t>3</a:t>
                </a:r>
                <a:r>
                  <a:rPr lang="zh-CN" altLang="zh-CN" sz="2400" dirty="0"/>
                  <a:t>）时的最优值。</a:t>
                </a:r>
              </a:p>
            </p:txBody>
          </p:sp>
        </mc:Choice>
        <mc:Fallback xmlns="">
          <p:sp>
            <p:nvSpPr>
              <p:cNvPr id="126" name="矩形 47"/>
              <p:cNvSpPr>
                <a:spLocks noRot="1" noChangeAspect="1" noMove="1" noResize="1" noEditPoints="1" noAdjustHandles="1" noChangeArrowheads="1" noChangeShapeType="1" noTextEdit="1"/>
              </p:cNvSpPr>
              <p:nvPr/>
            </p:nvSpPr>
            <p:spPr bwMode="auto">
              <a:xfrm>
                <a:off x="433406" y="1340768"/>
                <a:ext cx="8568952" cy="3506595"/>
              </a:xfrm>
              <a:prstGeom prst="rect">
                <a:avLst/>
              </a:prstGeom>
              <a:blipFill>
                <a:blip r:embed="rId3"/>
                <a:stretch>
                  <a:fillRect l="-1209" r="-284" b="-834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5" name="矩形 14"/>
          <p:cNvSpPr>
            <a:spLocks noChangeArrowheads="1"/>
          </p:cNvSpPr>
          <p:nvPr/>
        </p:nvSpPr>
        <p:spPr bwMode="auto">
          <a:xfrm>
            <a:off x="1120878" y="620688"/>
            <a:ext cx="7194008" cy="567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algn="ctr">
              <a:lnSpc>
                <a:spcPct val="90000"/>
              </a:lnSpc>
            </a:pPr>
            <a:r>
              <a:rPr lang="en-US" altLang="zh-CN" sz="3600" b="1">
                <a:latin typeface="+mj-lt"/>
                <a:ea typeface="+mj-ea"/>
                <a:cs typeface="+mj-cs"/>
                <a:sym typeface="Impact" pitchFamily="34" charset="0"/>
              </a:rPr>
              <a:t>5.5 </a:t>
            </a:r>
            <a:r>
              <a:rPr lang="zh-CN" altLang="en-US" sz="3600" b="1">
                <a:latin typeface="+mj-lt"/>
                <a:ea typeface="+mj-ea"/>
                <a:cs typeface="+mj-cs"/>
              </a:rPr>
              <a:t>最大子段和</a:t>
            </a:r>
            <a:endParaRPr lang="en-US" altLang="zh-CN" sz="3600" b="1">
              <a:latin typeface="+mj-lt"/>
              <a:ea typeface="+mj-ea"/>
              <a:cs typeface="+mj-cs"/>
            </a:endParaRPr>
          </a:p>
        </p:txBody>
      </p:sp>
    </p:spTree>
    <p:extLst>
      <p:ext uri="{BB962C8B-B14F-4D97-AF65-F5344CB8AC3E}">
        <p14:creationId xmlns:p14="http://schemas.microsoft.com/office/powerpoint/2010/main" val="996008885"/>
      </p:ext>
    </p:extLst>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6">
                                            <p:txEl>
                                              <p:pRg st="1" end="1"/>
                                            </p:txEl>
                                          </p:spTgt>
                                        </p:tgtEl>
                                        <p:attrNameLst>
                                          <p:attrName>style.visibility</p:attrName>
                                        </p:attrNameLst>
                                      </p:cBhvr>
                                      <p:to>
                                        <p:strVal val="visible"/>
                                      </p:to>
                                    </p:set>
                                    <p:animEffect transition="in" filter="wipe(down)">
                                      <p:cBhvr>
                                        <p:cTn id="7" dur="500"/>
                                        <p:tgtEl>
                                          <p:spTgt spid="126">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26">
                                            <p:txEl>
                                              <p:pRg st="2" end="2"/>
                                            </p:txEl>
                                          </p:spTgt>
                                        </p:tgtEl>
                                        <p:attrNameLst>
                                          <p:attrName>style.visibility</p:attrName>
                                        </p:attrNameLst>
                                      </p:cBhvr>
                                      <p:to>
                                        <p:strVal val="visible"/>
                                      </p:to>
                                    </p:set>
                                    <p:animEffect transition="in" filter="wipe(down)">
                                      <p:cBhvr>
                                        <p:cTn id="10" dur="500"/>
                                        <p:tgtEl>
                                          <p:spTgt spid="126">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26">
                                            <p:txEl>
                                              <p:pRg st="3" end="3"/>
                                            </p:txEl>
                                          </p:spTgt>
                                        </p:tgtEl>
                                        <p:attrNameLst>
                                          <p:attrName>style.visibility</p:attrName>
                                        </p:attrNameLst>
                                      </p:cBhvr>
                                      <p:to>
                                        <p:strVal val="visible"/>
                                      </p:to>
                                    </p:set>
                                    <p:animEffect transition="in" filter="wipe(down)">
                                      <p:cBhvr>
                                        <p:cTn id="13" dur="500"/>
                                        <p:tgtEl>
                                          <p:spTgt spid="126">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26">
                                            <p:txEl>
                                              <p:pRg st="4" end="4"/>
                                            </p:txEl>
                                          </p:spTgt>
                                        </p:tgtEl>
                                        <p:attrNameLst>
                                          <p:attrName>style.visibility</p:attrName>
                                        </p:attrNameLst>
                                      </p:cBhvr>
                                      <p:to>
                                        <p:strVal val="visible"/>
                                      </p:to>
                                    </p:set>
                                    <p:animEffect transition="in" filter="wipe(down)">
                                      <p:cBhvr>
                                        <p:cTn id="16" dur="500"/>
                                        <p:tgtEl>
                                          <p:spTgt spid="1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矩形 47"/>
          <p:cNvSpPr>
            <a:spLocks noChangeArrowheads="1"/>
          </p:cNvSpPr>
          <p:nvPr/>
        </p:nvSpPr>
        <p:spPr bwMode="auto">
          <a:xfrm>
            <a:off x="107504" y="1412776"/>
            <a:ext cx="4320480" cy="4378116"/>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1400" dirty="0"/>
              <a:t>int </a:t>
            </a:r>
            <a:r>
              <a:rPr lang="en-US" altLang="zh-CN" sz="1400" dirty="0" err="1"/>
              <a:t>MaxSubSum</a:t>
            </a:r>
            <a:r>
              <a:rPr lang="en-US" altLang="zh-CN" sz="1400" dirty="0"/>
              <a:t>(int a[] , int left , int right){</a:t>
            </a:r>
            <a:endParaRPr lang="zh-CN" altLang="zh-CN" sz="1400" dirty="0"/>
          </a:p>
          <a:p>
            <a:pPr>
              <a:buNone/>
            </a:pPr>
            <a:r>
              <a:rPr lang="en-US" altLang="zh-CN" sz="1400" dirty="0"/>
              <a:t>    if(left == right){</a:t>
            </a:r>
            <a:endParaRPr lang="zh-CN" altLang="zh-CN" sz="1400" dirty="0"/>
          </a:p>
          <a:p>
            <a:pPr>
              <a:buNone/>
            </a:pPr>
            <a:r>
              <a:rPr lang="en-US" altLang="zh-CN" sz="1400" dirty="0"/>
              <a:t>        if(a[left] &gt; 0)</a:t>
            </a:r>
            <a:endParaRPr lang="zh-CN" altLang="zh-CN" sz="1400" dirty="0"/>
          </a:p>
          <a:p>
            <a:pPr>
              <a:buNone/>
            </a:pPr>
            <a:r>
              <a:rPr lang="en-US" altLang="zh-CN" sz="1400" dirty="0"/>
              <a:t>            return a[left];</a:t>
            </a:r>
            <a:endParaRPr lang="zh-CN" altLang="zh-CN" sz="1400" dirty="0"/>
          </a:p>
          <a:p>
            <a:pPr>
              <a:buNone/>
            </a:pPr>
            <a:r>
              <a:rPr lang="en-US" altLang="zh-CN" sz="1400" dirty="0"/>
              <a:t>        else</a:t>
            </a:r>
            <a:endParaRPr lang="zh-CN" altLang="zh-CN" sz="1400" dirty="0"/>
          </a:p>
          <a:p>
            <a:pPr>
              <a:buNone/>
            </a:pPr>
            <a:r>
              <a:rPr lang="en-US" altLang="zh-CN" sz="1400" dirty="0"/>
              <a:t>            return 0;   }</a:t>
            </a:r>
          </a:p>
          <a:p>
            <a:pPr>
              <a:buNone/>
            </a:pPr>
            <a:r>
              <a:rPr lang="en-US" altLang="zh-CN" sz="1400" dirty="0"/>
              <a:t>    int center = (left + right)/2;</a:t>
            </a:r>
            <a:endParaRPr lang="zh-CN" altLang="zh-CN" sz="1400" dirty="0"/>
          </a:p>
          <a:p>
            <a:pPr>
              <a:buNone/>
            </a:pPr>
            <a:r>
              <a:rPr lang="en-US" altLang="zh-CN" sz="1400" dirty="0"/>
              <a:t>    int </a:t>
            </a:r>
            <a:r>
              <a:rPr lang="en-US" altLang="zh-CN" sz="1400" dirty="0" err="1">
                <a:solidFill>
                  <a:srgbClr val="C00000"/>
                </a:solidFill>
              </a:rPr>
              <a:t>maxLeftSum</a:t>
            </a:r>
            <a:r>
              <a:rPr lang="en-US" altLang="zh-CN" sz="1400" dirty="0"/>
              <a:t> = </a:t>
            </a:r>
            <a:r>
              <a:rPr lang="en-US" altLang="zh-CN" sz="1400" dirty="0" err="1"/>
              <a:t>MaxSubSum</a:t>
            </a:r>
            <a:r>
              <a:rPr lang="en-US" altLang="zh-CN" sz="1400" dirty="0"/>
              <a:t>(a, left, center);</a:t>
            </a:r>
            <a:endParaRPr lang="zh-CN" altLang="zh-CN" sz="1400" dirty="0"/>
          </a:p>
          <a:p>
            <a:pPr>
              <a:buNone/>
            </a:pPr>
            <a:r>
              <a:rPr lang="en-US" altLang="zh-CN" sz="1400" dirty="0"/>
              <a:t>    int </a:t>
            </a:r>
            <a:r>
              <a:rPr lang="en-US" altLang="zh-CN" sz="1400" dirty="0" err="1">
                <a:solidFill>
                  <a:srgbClr val="C00000"/>
                </a:solidFill>
              </a:rPr>
              <a:t>maxRightSum</a:t>
            </a:r>
            <a:r>
              <a:rPr lang="en-US" altLang="zh-CN" sz="1400" dirty="0"/>
              <a:t> = </a:t>
            </a:r>
            <a:r>
              <a:rPr lang="en-US" altLang="zh-CN" sz="1400" dirty="0" err="1"/>
              <a:t>MaxSubSum</a:t>
            </a:r>
            <a:r>
              <a:rPr lang="en-US" altLang="zh-CN" sz="1400" dirty="0"/>
              <a:t>(a, center+1, right);</a:t>
            </a:r>
            <a:endParaRPr lang="zh-CN" altLang="zh-CN" sz="1400" dirty="0"/>
          </a:p>
          <a:p>
            <a:pPr>
              <a:buNone/>
            </a:pPr>
            <a:r>
              <a:rPr lang="en-US" altLang="zh-CN" sz="1400" dirty="0"/>
              <a:t>    int </a:t>
            </a:r>
            <a:r>
              <a:rPr lang="en-US" altLang="zh-CN" sz="1400" dirty="0" err="1"/>
              <a:t>maxLeftBorderSum</a:t>
            </a:r>
            <a:r>
              <a:rPr lang="en-US" altLang="zh-CN" sz="1400" dirty="0"/>
              <a:t> = 0;</a:t>
            </a:r>
          </a:p>
          <a:p>
            <a:pPr>
              <a:buNone/>
            </a:pPr>
            <a:r>
              <a:rPr lang="en-US" altLang="zh-CN" sz="1400" dirty="0"/>
              <a:t>    int </a:t>
            </a:r>
            <a:r>
              <a:rPr lang="en-US" altLang="zh-CN" sz="1400" dirty="0" err="1"/>
              <a:t>leftBorderSum</a:t>
            </a:r>
            <a:r>
              <a:rPr lang="en-US" altLang="zh-CN" sz="1400" dirty="0"/>
              <a:t> = 0;</a:t>
            </a:r>
            <a:endParaRPr lang="zh-CN" altLang="zh-CN" sz="1400" dirty="0"/>
          </a:p>
          <a:p>
            <a:pPr>
              <a:buNone/>
            </a:pPr>
            <a:r>
              <a:rPr lang="en-US" altLang="zh-CN" sz="1400" dirty="0"/>
              <a:t>    for (int </a:t>
            </a:r>
            <a:r>
              <a:rPr lang="en-US" altLang="zh-CN" sz="1400" dirty="0" err="1"/>
              <a:t>i</a:t>
            </a:r>
            <a:r>
              <a:rPr lang="en-US" altLang="zh-CN" sz="1400" dirty="0"/>
              <a:t> = center; </a:t>
            </a:r>
            <a:r>
              <a:rPr lang="en-US" altLang="zh-CN" sz="1400" dirty="0" err="1"/>
              <a:t>i</a:t>
            </a:r>
            <a:r>
              <a:rPr lang="en-US" altLang="zh-CN" sz="1400" dirty="0"/>
              <a:t>&gt;=left; </a:t>
            </a:r>
            <a:r>
              <a:rPr lang="en-US" altLang="zh-CN" sz="1400" dirty="0" err="1"/>
              <a:t>i</a:t>
            </a:r>
            <a:r>
              <a:rPr lang="en-US" altLang="zh-CN" sz="1400" dirty="0"/>
              <a:t>--) {</a:t>
            </a:r>
            <a:endParaRPr lang="zh-CN" altLang="zh-CN" sz="1400" dirty="0"/>
          </a:p>
          <a:p>
            <a:pPr>
              <a:buNone/>
            </a:pPr>
            <a:r>
              <a:rPr lang="en-US" altLang="zh-CN" sz="1400" dirty="0"/>
              <a:t>        </a:t>
            </a:r>
            <a:r>
              <a:rPr lang="en-US" altLang="zh-CN" sz="1400" dirty="0" err="1"/>
              <a:t>leftBorderSum</a:t>
            </a:r>
            <a:r>
              <a:rPr lang="en-US" altLang="zh-CN" sz="1400" dirty="0"/>
              <a:t> += a[</a:t>
            </a:r>
            <a:r>
              <a:rPr lang="en-US" altLang="zh-CN" sz="1400" dirty="0" err="1"/>
              <a:t>i</a:t>
            </a:r>
            <a:r>
              <a:rPr lang="en-US" altLang="zh-CN" sz="1400" dirty="0"/>
              <a:t>];</a:t>
            </a:r>
            <a:endParaRPr lang="zh-CN" altLang="zh-CN" sz="1400" dirty="0"/>
          </a:p>
          <a:p>
            <a:pPr>
              <a:buNone/>
            </a:pPr>
            <a:r>
              <a:rPr lang="en-US" altLang="zh-CN" sz="1400" dirty="0"/>
              <a:t>        if(</a:t>
            </a:r>
            <a:r>
              <a:rPr lang="en-US" altLang="zh-CN" sz="1400" dirty="0" err="1"/>
              <a:t>leftBorderSum</a:t>
            </a:r>
            <a:r>
              <a:rPr lang="en-US" altLang="zh-CN" sz="1400" dirty="0"/>
              <a:t> &gt; </a:t>
            </a:r>
            <a:r>
              <a:rPr lang="en-US" altLang="zh-CN" sz="1400" dirty="0" err="1"/>
              <a:t>maxLeftBorderSum</a:t>
            </a:r>
            <a:r>
              <a:rPr lang="en-US" altLang="zh-CN" sz="1400" dirty="0"/>
              <a:t>)</a:t>
            </a:r>
            <a:endParaRPr lang="zh-CN" altLang="zh-CN" sz="1400" dirty="0"/>
          </a:p>
          <a:p>
            <a:pPr>
              <a:buNone/>
            </a:pPr>
            <a:r>
              <a:rPr lang="en-US" altLang="zh-CN" sz="1400" dirty="0"/>
              <a:t>            </a:t>
            </a:r>
            <a:r>
              <a:rPr lang="en-US" altLang="zh-CN" sz="1400" dirty="0" err="1">
                <a:solidFill>
                  <a:srgbClr val="C00000"/>
                </a:solidFill>
              </a:rPr>
              <a:t>maxLeftBorderSum</a:t>
            </a:r>
            <a:r>
              <a:rPr lang="en-US" altLang="zh-CN" sz="1400" dirty="0"/>
              <a:t> = </a:t>
            </a:r>
            <a:r>
              <a:rPr lang="en-US" altLang="zh-CN" sz="1400" dirty="0" err="1"/>
              <a:t>leftBorderSum</a:t>
            </a:r>
            <a:r>
              <a:rPr lang="en-US" altLang="zh-CN" sz="1400" dirty="0"/>
              <a:t>;</a:t>
            </a:r>
            <a:endParaRPr lang="zh-CN" altLang="zh-CN" sz="1400" dirty="0"/>
          </a:p>
          <a:p>
            <a:pPr>
              <a:buNone/>
            </a:pPr>
            <a:r>
              <a:rPr lang="en-US" altLang="zh-CN" sz="1400" dirty="0"/>
              <a:t>    }</a:t>
            </a:r>
            <a:endParaRPr lang="zh-CN" altLang="zh-CN" sz="1400" dirty="0"/>
          </a:p>
        </p:txBody>
      </p:sp>
      <p:sp>
        <p:nvSpPr>
          <p:cNvPr id="15" name="矩形 14"/>
          <p:cNvSpPr>
            <a:spLocks noChangeArrowheads="1"/>
          </p:cNvSpPr>
          <p:nvPr/>
        </p:nvSpPr>
        <p:spPr bwMode="auto">
          <a:xfrm>
            <a:off x="1120878" y="620688"/>
            <a:ext cx="7194008" cy="567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algn="ctr">
              <a:lnSpc>
                <a:spcPct val="90000"/>
              </a:lnSpc>
            </a:pPr>
            <a:r>
              <a:rPr lang="en-US" altLang="zh-CN" sz="3600" b="1">
                <a:latin typeface="+mj-lt"/>
                <a:ea typeface="+mj-ea"/>
                <a:cs typeface="+mj-cs"/>
                <a:sym typeface="Impact" pitchFamily="34" charset="0"/>
              </a:rPr>
              <a:t>5.5 </a:t>
            </a:r>
            <a:r>
              <a:rPr lang="zh-CN" altLang="en-US" sz="3600" b="1">
                <a:latin typeface="+mj-lt"/>
                <a:ea typeface="+mj-ea"/>
                <a:cs typeface="+mj-cs"/>
              </a:rPr>
              <a:t>最大子段和</a:t>
            </a:r>
            <a:endParaRPr lang="en-US" altLang="zh-CN" sz="3600" b="1">
              <a:latin typeface="+mj-lt"/>
              <a:ea typeface="+mj-ea"/>
              <a:cs typeface="+mj-cs"/>
            </a:endParaRPr>
          </a:p>
        </p:txBody>
      </p:sp>
      <p:sp>
        <p:nvSpPr>
          <p:cNvPr id="16" name="矩形 47"/>
          <p:cNvSpPr>
            <a:spLocks noChangeArrowheads="1"/>
          </p:cNvSpPr>
          <p:nvPr/>
        </p:nvSpPr>
        <p:spPr bwMode="auto">
          <a:xfrm>
            <a:off x="4482841" y="1420447"/>
            <a:ext cx="4553655" cy="424731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en-US" altLang="zh-CN" sz="1500" dirty="0"/>
              <a:t>int </a:t>
            </a:r>
            <a:r>
              <a:rPr lang="en-US" altLang="zh-CN" sz="1500" dirty="0" err="1"/>
              <a:t>maxRightBorderSum</a:t>
            </a:r>
            <a:r>
              <a:rPr lang="en-US" altLang="zh-CN" sz="1500" dirty="0"/>
              <a:t> = 0;</a:t>
            </a:r>
            <a:endParaRPr lang="zh-CN" altLang="zh-CN" sz="1500" dirty="0"/>
          </a:p>
          <a:p>
            <a:pPr>
              <a:buNone/>
            </a:pPr>
            <a:r>
              <a:rPr lang="en-US" altLang="zh-CN" sz="1500" dirty="0"/>
              <a:t>    int </a:t>
            </a:r>
            <a:r>
              <a:rPr lang="en-US" altLang="zh-CN" sz="1500" dirty="0" err="1"/>
              <a:t>rightBorderSum</a:t>
            </a:r>
            <a:r>
              <a:rPr lang="en-US" altLang="zh-CN" sz="1500" dirty="0"/>
              <a:t> = 0;</a:t>
            </a:r>
            <a:endParaRPr lang="zh-CN" altLang="zh-CN" sz="1500" dirty="0"/>
          </a:p>
          <a:p>
            <a:pPr>
              <a:buNone/>
            </a:pPr>
            <a:r>
              <a:rPr lang="en-US" altLang="zh-CN" sz="1500" dirty="0"/>
              <a:t>    for (int </a:t>
            </a:r>
            <a:r>
              <a:rPr lang="en-US" altLang="zh-CN" sz="1500" dirty="0" err="1"/>
              <a:t>i</a:t>
            </a:r>
            <a:r>
              <a:rPr lang="en-US" altLang="zh-CN" sz="1500" dirty="0"/>
              <a:t> = center + 1; </a:t>
            </a:r>
            <a:r>
              <a:rPr lang="en-US" altLang="zh-CN" sz="1500" dirty="0" err="1"/>
              <a:t>i</a:t>
            </a:r>
            <a:r>
              <a:rPr lang="en-US" altLang="zh-CN" sz="1500" dirty="0"/>
              <a:t>&lt;=right; </a:t>
            </a:r>
            <a:r>
              <a:rPr lang="en-US" altLang="zh-CN" sz="1500" dirty="0" err="1"/>
              <a:t>i</a:t>
            </a:r>
            <a:r>
              <a:rPr lang="en-US" altLang="zh-CN" sz="1500" dirty="0"/>
              <a:t>++) {</a:t>
            </a:r>
            <a:endParaRPr lang="zh-CN" altLang="zh-CN" sz="1500" dirty="0"/>
          </a:p>
          <a:p>
            <a:pPr>
              <a:buNone/>
            </a:pPr>
            <a:r>
              <a:rPr lang="en-US" altLang="zh-CN" sz="1500" dirty="0"/>
              <a:t>        </a:t>
            </a:r>
            <a:r>
              <a:rPr lang="en-US" altLang="zh-CN" sz="1500" dirty="0" err="1"/>
              <a:t>rightBorderSum</a:t>
            </a:r>
            <a:r>
              <a:rPr lang="en-US" altLang="zh-CN" sz="1500" dirty="0"/>
              <a:t> += a[</a:t>
            </a:r>
            <a:r>
              <a:rPr lang="en-US" altLang="zh-CN" sz="1500" dirty="0" err="1"/>
              <a:t>i</a:t>
            </a:r>
            <a:r>
              <a:rPr lang="en-US" altLang="zh-CN" sz="1500" dirty="0"/>
              <a:t>];</a:t>
            </a:r>
            <a:endParaRPr lang="zh-CN" altLang="zh-CN" sz="1500" dirty="0"/>
          </a:p>
          <a:p>
            <a:pPr>
              <a:buNone/>
            </a:pPr>
            <a:r>
              <a:rPr lang="en-US" altLang="zh-CN" sz="1500" dirty="0"/>
              <a:t>        if(</a:t>
            </a:r>
            <a:r>
              <a:rPr lang="en-US" altLang="zh-CN" sz="1500" dirty="0" err="1"/>
              <a:t>rightBorderSum</a:t>
            </a:r>
            <a:r>
              <a:rPr lang="en-US" altLang="zh-CN" sz="1500" dirty="0"/>
              <a:t> &gt; </a:t>
            </a:r>
            <a:r>
              <a:rPr lang="en-US" altLang="zh-CN" sz="1500" dirty="0" err="1"/>
              <a:t>maxRightBorderSum</a:t>
            </a:r>
            <a:r>
              <a:rPr lang="en-US" altLang="zh-CN" sz="1500" dirty="0"/>
              <a:t>)</a:t>
            </a:r>
            <a:endParaRPr lang="zh-CN" altLang="zh-CN" sz="1500" dirty="0"/>
          </a:p>
          <a:p>
            <a:pPr>
              <a:buNone/>
            </a:pPr>
            <a:r>
              <a:rPr lang="en-US" altLang="zh-CN" sz="1500" dirty="0"/>
              <a:t>            </a:t>
            </a:r>
            <a:r>
              <a:rPr lang="en-US" altLang="zh-CN" sz="1500" dirty="0" err="1">
                <a:solidFill>
                  <a:srgbClr val="C00000"/>
                </a:solidFill>
              </a:rPr>
              <a:t>maxRightBorderSum</a:t>
            </a:r>
            <a:r>
              <a:rPr lang="en-US" altLang="zh-CN" sz="1500" dirty="0"/>
              <a:t> = </a:t>
            </a:r>
            <a:r>
              <a:rPr lang="en-US" altLang="zh-CN" sz="1500" dirty="0" err="1"/>
              <a:t>rightBorderSum</a:t>
            </a:r>
            <a:r>
              <a:rPr lang="en-US" altLang="zh-CN" sz="1500" dirty="0"/>
              <a:t>;</a:t>
            </a:r>
            <a:endParaRPr lang="zh-CN" altLang="zh-CN" sz="1500" dirty="0"/>
          </a:p>
          <a:p>
            <a:pPr>
              <a:buNone/>
            </a:pPr>
            <a:r>
              <a:rPr lang="en-US" altLang="zh-CN" sz="1500" dirty="0"/>
              <a:t>     }</a:t>
            </a:r>
            <a:endParaRPr lang="zh-CN" altLang="zh-CN" sz="1500" dirty="0"/>
          </a:p>
          <a:p>
            <a:pPr>
              <a:buNone/>
            </a:pPr>
            <a:r>
              <a:rPr lang="en-US" altLang="zh-CN" sz="1500" dirty="0"/>
              <a:t>    return max(</a:t>
            </a:r>
            <a:r>
              <a:rPr lang="en-US" altLang="zh-CN" sz="1500" dirty="0" err="1"/>
              <a:t>maxLeftSum</a:t>
            </a:r>
            <a:r>
              <a:rPr lang="en-US" altLang="zh-CN" sz="1500" dirty="0"/>
              <a:t> , </a:t>
            </a:r>
            <a:r>
              <a:rPr lang="en-US" altLang="zh-CN" sz="1500" dirty="0" err="1"/>
              <a:t>maxRightSum</a:t>
            </a:r>
            <a:r>
              <a:rPr lang="en-US" altLang="zh-CN" sz="1500" dirty="0"/>
              <a:t> , </a:t>
            </a:r>
            <a:r>
              <a:rPr lang="en-US" altLang="zh-CN" sz="1500" dirty="0" err="1"/>
              <a:t>maxLeftBorderSum</a:t>
            </a:r>
            <a:r>
              <a:rPr lang="en-US" altLang="zh-CN" sz="1500" dirty="0"/>
              <a:t> + </a:t>
            </a:r>
            <a:r>
              <a:rPr lang="en-US" altLang="zh-CN" sz="1500" dirty="0" err="1"/>
              <a:t>maxRightBorderSum</a:t>
            </a:r>
            <a:r>
              <a:rPr lang="en-US" altLang="zh-CN" sz="1500" dirty="0"/>
              <a:t>);</a:t>
            </a:r>
            <a:endParaRPr lang="zh-CN" altLang="zh-CN" sz="1500" dirty="0"/>
          </a:p>
          <a:p>
            <a:pPr>
              <a:buNone/>
            </a:pPr>
            <a:r>
              <a:rPr lang="en-US" altLang="zh-CN" sz="1500" dirty="0"/>
              <a:t>}</a:t>
            </a:r>
          </a:p>
          <a:p>
            <a:pPr>
              <a:buNone/>
            </a:pPr>
            <a:endParaRPr lang="en-US" altLang="zh-CN" sz="1500" dirty="0"/>
          </a:p>
          <a:p>
            <a:pPr>
              <a:buNone/>
            </a:pPr>
            <a:r>
              <a:rPr lang="en-US" altLang="zh-CN" sz="1500" dirty="0"/>
              <a:t>int </a:t>
            </a:r>
            <a:r>
              <a:rPr lang="en-US" altLang="zh-CN" sz="1500" dirty="0" err="1"/>
              <a:t>MaxSum</a:t>
            </a:r>
            <a:r>
              <a:rPr lang="en-US" altLang="zh-CN" sz="1500" dirty="0"/>
              <a:t>(int n, int *a</a:t>
            </a:r>
            <a:r>
              <a:rPr lang="zh-CN" altLang="zh-CN" sz="1500" dirty="0"/>
              <a:t>）</a:t>
            </a:r>
          </a:p>
          <a:p>
            <a:pPr>
              <a:buNone/>
            </a:pPr>
            <a:r>
              <a:rPr lang="en-US" altLang="zh-CN" sz="1500" dirty="0"/>
              <a:t>{</a:t>
            </a:r>
            <a:endParaRPr lang="zh-CN" altLang="zh-CN" sz="1500" dirty="0"/>
          </a:p>
          <a:p>
            <a:pPr>
              <a:buNone/>
            </a:pPr>
            <a:r>
              <a:rPr lang="en-US" altLang="zh-CN" sz="1500" dirty="0"/>
              <a:t>     return </a:t>
            </a:r>
            <a:r>
              <a:rPr lang="en-US" altLang="zh-CN" sz="1500" dirty="0" err="1"/>
              <a:t>MaxSubSum</a:t>
            </a:r>
            <a:r>
              <a:rPr lang="en-US" altLang="zh-CN" sz="1500" dirty="0"/>
              <a:t>(a, 1, n);</a:t>
            </a:r>
            <a:endParaRPr lang="zh-CN" altLang="zh-CN" sz="1500" dirty="0"/>
          </a:p>
          <a:p>
            <a:pPr>
              <a:buNone/>
            </a:pPr>
            <a:r>
              <a:rPr lang="en-US" altLang="zh-CN" sz="1500" dirty="0"/>
              <a:t>}</a:t>
            </a:r>
            <a:endParaRPr lang="zh-CN" altLang="zh-CN" sz="1500" dirty="0"/>
          </a:p>
        </p:txBody>
      </p:sp>
    </p:spTree>
    <p:extLst>
      <p:ext uri="{BB962C8B-B14F-4D97-AF65-F5344CB8AC3E}">
        <p14:creationId xmlns:p14="http://schemas.microsoft.com/office/powerpoint/2010/main" val="4219309070"/>
      </p:ext>
    </p:extLst>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dissolve">
                                      <p:cBhvr>
                                        <p:cTn id="7" dur="250"/>
                                        <p:tgtEl>
                                          <p:spTgt spid="126"/>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750"/>
                            </p:stCondLst>
                            <p:childTnLst>
                              <p:par>
                                <p:cTn id="13" presetID="9"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5" grpId="0"/>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6" name="矩形 47"/>
              <p:cNvSpPr>
                <a:spLocks noChangeArrowheads="1"/>
              </p:cNvSpPr>
              <p:nvPr/>
            </p:nvSpPr>
            <p:spPr bwMode="auto">
              <a:xfrm>
                <a:off x="827584" y="1340768"/>
                <a:ext cx="7648469" cy="27340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342900" indent="-342900">
                  <a:lnSpc>
                    <a:spcPct val="150000"/>
                  </a:lnSpc>
                  <a:buFont typeface="Wingdings" panose="05000000000000000000" pitchFamily="2" charset="2"/>
                  <a:buChar char="n"/>
                </a:pPr>
                <a:r>
                  <a:rPr lang="en-US" altLang="zh-CN" sz="2100" dirty="0">
                    <a:solidFill>
                      <a:srgbClr val="C00000"/>
                    </a:solidFill>
                  </a:rPr>
                  <a:t>2. </a:t>
                </a:r>
                <a:r>
                  <a:rPr lang="zh-CN" altLang="en-US" sz="2100" dirty="0">
                    <a:solidFill>
                      <a:srgbClr val="C00000"/>
                    </a:solidFill>
                  </a:rPr>
                  <a:t>分治法的时间复杂度：</a:t>
                </a:r>
                <a:endParaRPr lang="en-US" altLang="zh-CN" sz="2100" dirty="0">
                  <a:solidFill>
                    <a:srgbClr val="C00000"/>
                  </a:solidFill>
                </a:endParaRPr>
              </a:p>
              <a:p>
                <a:pPr marL="342900" indent="-342900">
                  <a:lnSpc>
                    <a:spcPct val="150000"/>
                  </a:lnSpc>
                  <a:buFont typeface="Wingdings" panose="05000000000000000000" pitchFamily="2" charset="2"/>
                  <a:buChar char="Ø"/>
                </a:pPr>
                <a:r>
                  <a:rPr lang="zh-CN" altLang="zh-CN" sz="2100" dirty="0"/>
                  <a:t>该算法所需的计算时间</a:t>
                </a:r>
                <a:r>
                  <a:rPr lang="en-US" altLang="zh-CN" sz="2100" i="1" dirty="0"/>
                  <a:t>T</a:t>
                </a:r>
                <a:r>
                  <a:rPr lang="en-US" altLang="zh-CN" sz="2100" dirty="0"/>
                  <a:t>(</a:t>
                </a:r>
                <a:r>
                  <a:rPr lang="en-US" altLang="zh-CN" sz="2100" i="1" dirty="0"/>
                  <a:t>n</a:t>
                </a:r>
                <a:r>
                  <a:rPr lang="en-US" altLang="zh-CN" sz="2100" dirty="0"/>
                  <a:t>)</a:t>
                </a:r>
                <a:r>
                  <a:rPr lang="zh-CN" altLang="zh-CN" sz="2100" dirty="0"/>
                  <a:t>满足典型的分治算法递归式</a:t>
                </a:r>
              </a:p>
              <a:p>
                <a:pPr>
                  <a:lnSpc>
                    <a:spcPct val="150000"/>
                  </a:lnSpc>
                  <a:buNone/>
                </a:pPr>
                <a14:m>
                  <m:oMathPara xmlns:m="http://schemas.openxmlformats.org/officeDocument/2006/math">
                    <m:oMathParaPr>
                      <m:jc m:val="centerGroup"/>
                    </m:oMathParaPr>
                    <m:oMath xmlns:m="http://schemas.openxmlformats.org/officeDocument/2006/math">
                      <m:r>
                        <a:rPr lang="en-US" altLang="zh-CN" sz="2100" i="1">
                          <a:latin typeface="Cambria Math" panose="02040503050406030204" pitchFamily="18" charset="0"/>
                        </a:rPr>
                        <m:t>𝑇</m:t>
                      </m:r>
                      <m:d>
                        <m:dPr>
                          <m:ctrlPr>
                            <a:rPr lang="zh-CN" altLang="zh-CN" sz="2100" i="1">
                              <a:latin typeface="Cambria Math" panose="02040503050406030204" pitchFamily="18" charset="0"/>
                            </a:rPr>
                          </m:ctrlPr>
                        </m:dPr>
                        <m:e>
                          <m:r>
                            <m:rPr>
                              <m:sty m:val="p"/>
                            </m:rPr>
                            <a:rPr lang="en-US" altLang="zh-CN" sz="2100">
                              <a:latin typeface="Cambria Math" panose="02040503050406030204" pitchFamily="18" charset="0"/>
                            </a:rPr>
                            <m:t>n</m:t>
                          </m:r>
                        </m:e>
                      </m:d>
                      <m:r>
                        <a:rPr lang="en-US" altLang="zh-CN" sz="2100">
                          <a:latin typeface="Cambria Math" panose="02040503050406030204" pitchFamily="18" charset="0"/>
                        </a:rPr>
                        <m:t>=</m:t>
                      </m:r>
                      <m:d>
                        <m:dPr>
                          <m:begChr m:val="{"/>
                          <m:endChr m:val=""/>
                          <m:ctrlPr>
                            <a:rPr lang="zh-CN" altLang="zh-CN" sz="2100" i="1">
                              <a:latin typeface="Cambria Math" panose="02040503050406030204" pitchFamily="18" charset="0"/>
                            </a:rPr>
                          </m:ctrlPr>
                        </m:dPr>
                        <m:e>
                          <m:m>
                            <m:mPr>
                              <m:mcs>
                                <m:mc>
                                  <m:mcPr>
                                    <m:count m:val="2"/>
                                    <m:mcJc m:val="center"/>
                                  </m:mcPr>
                                </m:mc>
                              </m:mcs>
                              <m:ctrlPr>
                                <a:rPr lang="zh-CN" altLang="zh-CN" sz="2100" i="1">
                                  <a:latin typeface="Cambria Math" panose="02040503050406030204" pitchFamily="18" charset="0"/>
                                </a:rPr>
                              </m:ctrlPr>
                            </m:mPr>
                            <m:mr>
                              <m:e>
                                <m:r>
                                  <a:rPr lang="en-US" altLang="zh-CN" sz="2100" i="1">
                                    <a:latin typeface="Cambria Math" panose="02040503050406030204" pitchFamily="18" charset="0"/>
                                  </a:rPr>
                                  <m:t>𝑂</m:t>
                                </m:r>
                                <m:r>
                                  <a:rPr lang="en-US" altLang="zh-CN" sz="2100" i="1">
                                    <a:latin typeface="Cambria Math" panose="02040503050406030204" pitchFamily="18" charset="0"/>
                                  </a:rPr>
                                  <m:t>(1)</m:t>
                                </m:r>
                              </m:e>
                              <m:e>
                                <m:r>
                                  <a:rPr lang="en-US" altLang="zh-CN" sz="2100" i="1">
                                    <a:latin typeface="Cambria Math" panose="02040503050406030204" pitchFamily="18" charset="0"/>
                                  </a:rPr>
                                  <m:t>𝑛</m:t>
                                </m:r>
                                <m:r>
                                  <a:rPr lang="en-US" altLang="zh-CN" sz="2100" i="1">
                                    <a:latin typeface="Cambria Math" panose="02040503050406030204" pitchFamily="18" charset="0"/>
                                  </a:rPr>
                                  <m:t>≤</m:t>
                                </m:r>
                                <m:r>
                                  <a:rPr lang="en-US" altLang="zh-CN" sz="2100" i="1">
                                    <a:latin typeface="Cambria Math" panose="02040503050406030204" pitchFamily="18" charset="0"/>
                                  </a:rPr>
                                  <m:t>𝑐</m:t>
                                </m:r>
                              </m:e>
                            </m:mr>
                            <m:mr>
                              <m:e>
                                <m:r>
                                  <a:rPr lang="en-US" altLang="zh-CN" sz="2100" i="1">
                                    <a:latin typeface="Cambria Math" panose="02040503050406030204" pitchFamily="18" charset="0"/>
                                  </a:rPr>
                                  <m:t>2</m:t>
                                </m:r>
                                <m:r>
                                  <a:rPr lang="en-US" altLang="zh-CN" sz="2100" i="1">
                                    <a:latin typeface="Cambria Math" panose="02040503050406030204" pitchFamily="18" charset="0"/>
                                  </a:rPr>
                                  <m:t>𝑇</m:t>
                                </m:r>
                                <m:d>
                                  <m:dPr>
                                    <m:ctrlPr>
                                      <a:rPr lang="zh-CN" altLang="zh-CN" sz="2100" i="1">
                                        <a:latin typeface="Cambria Math" panose="02040503050406030204" pitchFamily="18" charset="0"/>
                                      </a:rPr>
                                    </m:ctrlPr>
                                  </m:dPr>
                                  <m:e>
                                    <m:r>
                                      <a:rPr lang="en-US" altLang="zh-CN" sz="2100" i="1">
                                        <a:latin typeface="Cambria Math" panose="02040503050406030204" pitchFamily="18" charset="0"/>
                                      </a:rPr>
                                      <m:t>𝑛</m:t>
                                    </m:r>
                                    <m:r>
                                      <a:rPr lang="en-US" altLang="zh-CN" sz="2100" i="1">
                                        <a:latin typeface="Cambria Math" panose="02040503050406030204" pitchFamily="18" charset="0"/>
                                      </a:rPr>
                                      <m:t>/2</m:t>
                                    </m:r>
                                  </m:e>
                                </m:d>
                                <m:r>
                                  <a:rPr lang="en-US" altLang="zh-CN" sz="2100" i="1">
                                    <a:latin typeface="Cambria Math" panose="02040503050406030204" pitchFamily="18" charset="0"/>
                                  </a:rPr>
                                  <m:t>+</m:t>
                                </m:r>
                                <m:r>
                                  <a:rPr lang="en-US" altLang="zh-CN" sz="2100" i="1">
                                    <a:latin typeface="Cambria Math" panose="02040503050406030204" pitchFamily="18" charset="0"/>
                                  </a:rPr>
                                  <m:t>𝑂</m:t>
                                </m:r>
                                <m:r>
                                  <a:rPr lang="en-US" altLang="zh-CN" sz="2100" i="1">
                                    <a:latin typeface="Cambria Math" panose="02040503050406030204" pitchFamily="18" charset="0"/>
                                  </a:rPr>
                                  <m:t>(</m:t>
                                </m:r>
                                <m:r>
                                  <a:rPr lang="en-US" altLang="zh-CN" sz="2100" i="1">
                                    <a:latin typeface="Cambria Math" panose="02040503050406030204" pitchFamily="18" charset="0"/>
                                  </a:rPr>
                                  <m:t>𝑛</m:t>
                                </m:r>
                                <m:r>
                                  <a:rPr lang="en-US" altLang="zh-CN" sz="2100" i="1">
                                    <a:latin typeface="Cambria Math" panose="02040503050406030204" pitchFamily="18" charset="0"/>
                                  </a:rPr>
                                  <m:t>)</m:t>
                                </m:r>
                              </m:e>
                              <m:e>
                                <m:r>
                                  <a:rPr lang="en-US" altLang="zh-CN" sz="2100" i="1">
                                    <a:latin typeface="Cambria Math" panose="02040503050406030204" pitchFamily="18" charset="0"/>
                                  </a:rPr>
                                  <m:t>𝑛</m:t>
                                </m:r>
                                <m:r>
                                  <a:rPr lang="en-US" altLang="zh-CN" sz="2100" i="1">
                                    <a:latin typeface="Cambria Math" panose="02040503050406030204" pitchFamily="18" charset="0"/>
                                  </a:rPr>
                                  <m:t>&gt;</m:t>
                                </m:r>
                                <m:r>
                                  <a:rPr lang="en-US" altLang="zh-CN" sz="2100" i="1">
                                    <a:latin typeface="Cambria Math" panose="02040503050406030204" pitchFamily="18" charset="0"/>
                                  </a:rPr>
                                  <m:t>𝑐</m:t>
                                </m:r>
                              </m:e>
                            </m:mr>
                          </m:m>
                        </m:e>
                      </m:d>
                    </m:oMath>
                  </m:oMathPara>
                </a14:m>
                <a:endParaRPr lang="zh-CN" altLang="zh-CN" sz="2100" dirty="0"/>
              </a:p>
              <a:p>
                <a:pPr marL="342900" indent="-342900">
                  <a:lnSpc>
                    <a:spcPct val="150000"/>
                  </a:lnSpc>
                  <a:buFont typeface="Wingdings" panose="05000000000000000000" pitchFamily="2" charset="2"/>
                  <a:buChar char="Ø"/>
                </a:pPr>
                <a:r>
                  <a:rPr lang="zh-CN" altLang="zh-CN" sz="2100" dirty="0"/>
                  <a:t>解此递归方程可知，</a:t>
                </a:r>
                <a14:m>
                  <m:oMath xmlns:m="http://schemas.openxmlformats.org/officeDocument/2006/math">
                    <m:r>
                      <a:rPr lang="en-US" altLang="zh-CN" sz="2100" i="1">
                        <a:latin typeface="Cambria Math" panose="02040503050406030204" pitchFamily="18" charset="0"/>
                      </a:rPr>
                      <m:t>𝑇</m:t>
                    </m:r>
                    <m:d>
                      <m:dPr>
                        <m:ctrlPr>
                          <a:rPr lang="zh-CN" altLang="zh-CN" sz="2100" i="1">
                            <a:latin typeface="Cambria Math" panose="02040503050406030204" pitchFamily="18" charset="0"/>
                          </a:rPr>
                        </m:ctrlPr>
                      </m:dPr>
                      <m:e>
                        <m:r>
                          <a:rPr lang="en-US" altLang="zh-CN" sz="2100" i="1">
                            <a:latin typeface="Cambria Math" panose="02040503050406030204" pitchFamily="18" charset="0"/>
                          </a:rPr>
                          <m:t>𝑛</m:t>
                        </m:r>
                      </m:e>
                    </m:d>
                    <m:r>
                      <a:rPr lang="en-US" altLang="zh-CN" sz="2100">
                        <a:latin typeface="Cambria Math" panose="02040503050406030204" pitchFamily="18" charset="0"/>
                      </a:rPr>
                      <m:t>=</m:t>
                    </m:r>
                    <m:r>
                      <a:rPr lang="en-US" altLang="zh-CN" sz="2100" i="1">
                        <a:latin typeface="Cambria Math" panose="02040503050406030204" pitchFamily="18" charset="0"/>
                      </a:rPr>
                      <m:t>𝑂</m:t>
                    </m:r>
                    <m:r>
                      <a:rPr lang="en-US" altLang="zh-CN" sz="2100">
                        <a:latin typeface="Cambria Math" panose="02040503050406030204" pitchFamily="18" charset="0"/>
                      </a:rPr>
                      <m:t>(</m:t>
                    </m:r>
                    <m:r>
                      <a:rPr lang="en-US" altLang="zh-CN" sz="2100" i="1">
                        <a:latin typeface="Cambria Math" panose="02040503050406030204" pitchFamily="18" charset="0"/>
                      </a:rPr>
                      <m:t>𝑛𝑙𝑜𝑔𝑛</m:t>
                    </m:r>
                    <m:r>
                      <a:rPr lang="en-US" altLang="zh-CN" sz="2100">
                        <a:latin typeface="Cambria Math" panose="02040503050406030204" pitchFamily="18" charset="0"/>
                      </a:rPr>
                      <m:t>)</m:t>
                    </m:r>
                  </m:oMath>
                </a14:m>
                <a:r>
                  <a:rPr lang="zh-CN" altLang="zh-CN" sz="2100" dirty="0"/>
                  <a:t>。</a:t>
                </a:r>
              </a:p>
            </p:txBody>
          </p:sp>
        </mc:Choice>
        <mc:Fallback xmlns="">
          <p:sp>
            <p:nvSpPr>
              <p:cNvPr id="126" name="矩形 47"/>
              <p:cNvSpPr>
                <a:spLocks noRot="1" noChangeAspect="1" noMove="1" noResize="1" noEditPoints="1" noAdjustHandles="1" noChangeArrowheads="1" noChangeShapeType="1" noTextEdit="1"/>
              </p:cNvSpPr>
              <p:nvPr/>
            </p:nvSpPr>
            <p:spPr bwMode="auto">
              <a:xfrm>
                <a:off x="827584" y="1340768"/>
                <a:ext cx="7648469" cy="2734012"/>
              </a:xfrm>
              <a:prstGeom prst="rect">
                <a:avLst/>
              </a:prstGeom>
              <a:blipFill>
                <a:blip r:embed="rId3"/>
                <a:stretch>
                  <a:fillRect l="-1116" b="-20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5" name="矩形 14"/>
          <p:cNvSpPr>
            <a:spLocks noChangeArrowheads="1"/>
          </p:cNvSpPr>
          <p:nvPr/>
        </p:nvSpPr>
        <p:spPr bwMode="auto">
          <a:xfrm>
            <a:off x="1120878" y="620688"/>
            <a:ext cx="7194008" cy="567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algn="ctr">
              <a:lnSpc>
                <a:spcPct val="90000"/>
              </a:lnSpc>
            </a:pPr>
            <a:r>
              <a:rPr lang="en-US" altLang="zh-CN" sz="3600" b="1">
                <a:latin typeface="+mj-lt"/>
                <a:ea typeface="+mj-ea"/>
                <a:cs typeface="+mj-cs"/>
                <a:sym typeface="Impact" pitchFamily="34" charset="0"/>
              </a:rPr>
              <a:t>5.5 </a:t>
            </a:r>
            <a:r>
              <a:rPr lang="zh-CN" altLang="en-US" sz="3600" b="1">
                <a:latin typeface="+mj-lt"/>
                <a:ea typeface="+mj-ea"/>
                <a:cs typeface="+mj-cs"/>
              </a:rPr>
              <a:t>最大子段和</a:t>
            </a:r>
            <a:endParaRPr lang="en-US" altLang="zh-CN" sz="3600" b="1">
              <a:latin typeface="+mj-lt"/>
              <a:ea typeface="+mj-ea"/>
              <a:cs typeface="+mj-cs"/>
            </a:endParaRPr>
          </a:p>
        </p:txBody>
      </p:sp>
    </p:spTree>
    <p:extLst>
      <p:ext uri="{BB962C8B-B14F-4D97-AF65-F5344CB8AC3E}">
        <p14:creationId xmlns:p14="http://schemas.microsoft.com/office/powerpoint/2010/main" val="1598732983"/>
      </p:ext>
    </p:extLst>
  </p:cSld>
  <p:clrMapOvr>
    <a:masterClrMapping/>
  </p:clrMapOvr>
  <p:transition spd="slow">
    <p:pull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6" name="矩形 47"/>
              <p:cNvSpPr>
                <a:spLocks noChangeArrowheads="1"/>
              </p:cNvSpPr>
              <p:nvPr/>
            </p:nvSpPr>
            <p:spPr bwMode="auto">
              <a:xfrm>
                <a:off x="827583" y="1680267"/>
                <a:ext cx="7992888" cy="242751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342900" indent="-342900">
                  <a:lnSpc>
                    <a:spcPct val="150000"/>
                  </a:lnSpc>
                  <a:buFont typeface="Wingdings" panose="05000000000000000000" pitchFamily="2" charset="2"/>
                  <a:buChar char="Ø"/>
                </a:pPr>
                <a:r>
                  <a:rPr lang="en-US" altLang="zh-CN" sz="2100" dirty="0">
                    <a:latin typeface="Cambria Math" panose="02040503050406030204" pitchFamily="18" charset="0"/>
                  </a:rPr>
                  <a:t>    </a:t>
                </a:r>
                <a:r>
                  <a:rPr lang="zh-CN" altLang="zh-CN" sz="2100" dirty="0">
                    <a:latin typeface="Cambria Math" panose="02040503050406030204" pitchFamily="18" charset="0"/>
                  </a:rPr>
                  <a:t>若记</a:t>
                </a:r>
                <a14:m>
                  <m:oMath xmlns:m="http://schemas.openxmlformats.org/officeDocument/2006/math">
                    <m:r>
                      <a:rPr lang="en-US" altLang="zh-CN" sz="2100" i="1">
                        <a:latin typeface="Cambria Math" panose="02040503050406030204" pitchFamily="18" charset="0"/>
                        <a:ea typeface="Cambria Math" panose="02040503050406030204" pitchFamily="18" charset="0"/>
                      </a:rPr>
                      <m:t>𝑏</m:t>
                    </m:r>
                    <m:d>
                      <m:dPr>
                        <m:begChr m:val="["/>
                        <m:endChr m:val="]"/>
                        <m:ctrlPr>
                          <a:rPr lang="zh-CN" altLang="zh-CN" sz="2100" i="1">
                            <a:latin typeface="Cambria Math" panose="02040503050406030204" pitchFamily="18" charset="0"/>
                          </a:rPr>
                        </m:ctrlPr>
                      </m:dPr>
                      <m:e>
                        <m:r>
                          <m:rPr>
                            <m:sty m:val="p"/>
                          </m:rPr>
                          <a:rPr lang="en-US" altLang="zh-CN" sz="2100">
                            <a:latin typeface="Cambria Math" panose="02040503050406030204" pitchFamily="18" charset="0"/>
                            <a:ea typeface="Cambria Math" panose="02040503050406030204" pitchFamily="18" charset="0"/>
                          </a:rPr>
                          <m:t>j</m:t>
                        </m:r>
                      </m:e>
                    </m:d>
                    <m:r>
                      <a:rPr lang="en-US" altLang="zh-CN" sz="2100">
                        <a:latin typeface="Cambria Math" panose="02040503050406030204" pitchFamily="18" charset="0"/>
                        <a:ea typeface="Cambria Math" panose="02040503050406030204" pitchFamily="18" charset="0"/>
                      </a:rPr>
                      <m:t>=</m:t>
                    </m:r>
                    <m:func>
                      <m:funcPr>
                        <m:ctrlPr>
                          <a:rPr lang="zh-CN" altLang="zh-CN" sz="2100" i="1">
                            <a:latin typeface="Cambria Math" panose="02040503050406030204" pitchFamily="18" charset="0"/>
                          </a:rPr>
                        </m:ctrlPr>
                      </m:funcPr>
                      <m:fName>
                        <m:limLow>
                          <m:limLowPr>
                            <m:ctrlPr>
                              <a:rPr lang="zh-CN" altLang="zh-CN" sz="2100" i="1">
                                <a:latin typeface="Cambria Math" panose="02040503050406030204" pitchFamily="18" charset="0"/>
                              </a:rPr>
                            </m:ctrlPr>
                          </m:limLowPr>
                          <m:e>
                            <m:r>
                              <a:rPr lang="en-US" altLang="zh-CN" sz="2100" i="1">
                                <a:latin typeface="Cambria Math" panose="02040503050406030204" pitchFamily="18" charset="0"/>
                                <a:ea typeface="Cambria Math" panose="02040503050406030204" pitchFamily="18" charset="0"/>
                              </a:rPr>
                              <m:t>𝑚𝑎𝑥</m:t>
                            </m:r>
                          </m:e>
                          <m:lim>
                            <m:r>
                              <a:rPr lang="en-US" altLang="zh-CN" sz="2100" i="1">
                                <a:latin typeface="Cambria Math" panose="02040503050406030204" pitchFamily="18" charset="0"/>
                                <a:ea typeface="Cambria Math" panose="02040503050406030204" pitchFamily="18" charset="0"/>
                              </a:rPr>
                              <m:t>1≤</m:t>
                            </m:r>
                            <m:r>
                              <a:rPr lang="en-US" altLang="zh-CN" sz="2100" i="1">
                                <a:latin typeface="Cambria Math" panose="02040503050406030204" pitchFamily="18" charset="0"/>
                                <a:ea typeface="Cambria Math" panose="02040503050406030204" pitchFamily="18" charset="0"/>
                              </a:rPr>
                              <m:t>𝑖</m:t>
                            </m:r>
                            <m:r>
                              <a:rPr lang="en-US" altLang="zh-CN" sz="2100" i="1">
                                <a:latin typeface="Cambria Math" panose="02040503050406030204" pitchFamily="18" charset="0"/>
                                <a:ea typeface="Cambria Math" panose="02040503050406030204" pitchFamily="18" charset="0"/>
                              </a:rPr>
                              <m:t>≤</m:t>
                            </m:r>
                            <m:r>
                              <a:rPr lang="en-US" altLang="zh-CN" sz="2100" i="1">
                                <a:latin typeface="Cambria Math" panose="02040503050406030204" pitchFamily="18" charset="0"/>
                                <a:ea typeface="Cambria Math" panose="02040503050406030204" pitchFamily="18" charset="0"/>
                              </a:rPr>
                              <m:t>𝑗</m:t>
                            </m:r>
                          </m:lim>
                        </m:limLow>
                      </m:fName>
                      <m:e>
                        <m:d>
                          <m:dPr>
                            <m:begChr m:val="{"/>
                            <m:endChr m:val="}"/>
                            <m:ctrlPr>
                              <a:rPr lang="zh-CN" altLang="zh-CN" sz="2100" i="1">
                                <a:latin typeface="Cambria Math" panose="02040503050406030204" pitchFamily="18" charset="0"/>
                              </a:rPr>
                            </m:ctrlPr>
                          </m:dPr>
                          <m:e>
                            <m:nary>
                              <m:naryPr>
                                <m:chr m:val="∑"/>
                                <m:limLoc m:val="undOvr"/>
                                <m:ctrlPr>
                                  <a:rPr lang="zh-CN" altLang="zh-CN" sz="2100" i="1">
                                    <a:latin typeface="Cambria Math" panose="02040503050406030204" pitchFamily="18" charset="0"/>
                                  </a:rPr>
                                </m:ctrlPr>
                              </m:naryPr>
                              <m:sub>
                                <m:r>
                                  <a:rPr lang="en-US" altLang="zh-CN" sz="2100" i="1">
                                    <a:latin typeface="Cambria Math" panose="02040503050406030204" pitchFamily="18" charset="0"/>
                                    <a:ea typeface="Cambria Math" panose="02040503050406030204" pitchFamily="18" charset="0"/>
                                  </a:rPr>
                                  <m:t>𝑘</m:t>
                                </m:r>
                                <m:r>
                                  <a:rPr lang="en-US" altLang="zh-CN" sz="2100" i="1">
                                    <a:latin typeface="Cambria Math" panose="02040503050406030204" pitchFamily="18" charset="0"/>
                                    <a:ea typeface="Cambria Math" panose="02040503050406030204" pitchFamily="18" charset="0"/>
                                  </a:rPr>
                                  <m:t>=</m:t>
                                </m:r>
                                <m:r>
                                  <a:rPr lang="en-US" altLang="zh-CN" sz="2100" i="1">
                                    <a:latin typeface="Cambria Math" panose="02040503050406030204" pitchFamily="18" charset="0"/>
                                    <a:ea typeface="Cambria Math" panose="02040503050406030204" pitchFamily="18" charset="0"/>
                                  </a:rPr>
                                  <m:t>𝑖</m:t>
                                </m:r>
                              </m:sub>
                              <m:sup>
                                <m:r>
                                  <a:rPr lang="en-US" altLang="zh-CN" sz="2100" i="1">
                                    <a:latin typeface="Cambria Math" panose="02040503050406030204" pitchFamily="18" charset="0"/>
                                    <a:ea typeface="Cambria Math" panose="02040503050406030204" pitchFamily="18" charset="0"/>
                                  </a:rPr>
                                  <m:t>𝑗</m:t>
                                </m:r>
                              </m:sup>
                              <m:e>
                                <m:r>
                                  <a:rPr lang="en-US" altLang="zh-CN" sz="2100" i="1">
                                    <a:latin typeface="Cambria Math" panose="02040503050406030204" pitchFamily="18" charset="0"/>
                                    <a:ea typeface="Cambria Math" panose="02040503050406030204" pitchFamily="18" charset="0"/>
                                  </a:rPr>
                                  <m:t>𝑎</m:t>
                                </m:r>
                                <m:d>
                                  <m:dPr>
                                    <m:begChr m:val="["/>
                                    <m:endChr m:val="]"/>
                                    <m:ctrlPr>
                                      <a:rPr lang="zh-CN" altLang="zh-CN" sz="2100" i="1">
                                        <a:latin typeface="Cambria Math" panose="02040503050406030204" pitchFamily="18" charset="0"/>
                                      </a:rPr>
                                    </m:ctrlPr>
                                  </m:dPr>
                                  <m:e>
                                    <m:r>
                                      <a:rPr lang="en-US" altLang="zh-CN" sz="2100" i="1">
                                        <a:latin typeface="Cambria Math" panose="02040503050406030204" pitchFamily="18" charset="0"/>
                                        <a:ea typeface="Cambria Math" panose="02040503050406030204" pitchFamily="18" charset="0"/>
                                      </a:rPr>
                                      <m:t>𝑘</m:t>
                                    </m:r>
                                  </m:e>
                                </m:d>
                              </m:e>
                            </m:nary>
                          </m:e>
                        </m:d>
                      </m:e>
                    </m:func>
                    <m:r>
                      <a:rPr lang="en-US" altLang="zh-CN" sz="2100" i="1">
                        <a:latin typeface="Cambria Math" panose="02040503050406030204" pitchFamily="18" charset="0"/>
                        <a:ea typeface="Cambria Math" panose="02040503050406030204" pitchFamily="18" charset="0"/>
                      </a:rPr>
                      <m:t>(1≤</m:t>
                    </m:r>
                    <m:r>
                      <a:rPr lang="en-US" altLang="zh-CN" sz="2100" i="1">
                        <a:latin typeface="Cambria Math" panose="02040503050406030204" pitchFamily="18" charset="0"/>
                        <a:ea typeface="Cambria Math" panose="02040503050406030204" pitchFamily="18" charset="0"/>
                      </a:rPr>
                      <m:t>𝑗</m:t>
                    </m:r>
                    <m:r>
                      <a:rPr lang="en-US" altLang="zh-CN" sz="2100" i="1">
                        <a:latin typeface="Cambria Math" panose="02040503050406030204" pitchFamily="18" charset="0"/>
                        <a:ea typeface="Cambria Math" panose="02040503050406030204" pitchFamily="18" charset="0"/>
                      </a:rPr>
                      <m:t>≤</m:t>
                    </m:r>
                    <m:r>
                      <a:rPr lang="en-US" altLang="zh-CN" sz="2100" i="1">
                        <a:latin typeface="Cambria Math" panose="02040503050406030204" pitchFamily="18" charset="0"/>
                        <a:ea typeface="Cambria Math" panose="02040503050406030204" pitchFamily="18" charset="0"/>
                      </a:rPr>
                      <m:t>𝑛</m:t>
                    </m:r>
                    <m:r>
                      <a:rPr lang="en-US" altLang="zh-CN" sz="2100" i="1">
                        <a:latin typeface="Cambria Math" panose="02040503050406030204" pitchFamily="18" charset="0"/>
                        <a:ea typeface="Cambria Math" panose="02040503050406030204" pitchFamily="18" charset="0"/>
                      </a:rPr>
                      <m:t>)</m:t>
                    </m:r>
                  </m:oMath>
                </a14:m>
                <a:r>
                  <a:rPr lang="zh-CN" altLang="zh-CN" sz="2100" dirty="0">
                    <a:latin typeface="Cambria Math" panose="02040503050406030204" pitchFamily="18" charset="0"/>
                  </a:rPr>
                  <a:t>，则最大子段和为：</a:t>
                </a:r>
              </a:p>
              <a:p>
                <a:pPr>
                  <a:lnSpc>
                    <a:spcPct val="150000"/>
                  </a:lnSpc>
                  <a:buNone/>
                </a:pPr>
                <a14:m>
                  <m:oMathPara xmlns:m="http://schemas.openxmlformats.org/officeDocument/2006/math">
                    <m:oMathParaPr>
                      <m:jc m:val="centerGroup"/>
                    </m:oMathParaPr>
                    <m:oMath xmlns:m="http://schemas.openxmlformats.org/officeDocument/2006/math">
                      <m:func>
                        <m:funcPr>
                          <m:ctrlPr>
                            <a:rPr lang="zh-CN" altLang="zh-CN" sz="2100" i="1">
                              <a:latin typeface="Cambria Math" panose="02040503050406030204" pitchFamily="18" charset="0"/>
                            </a:rPr>
                          </m:ctrlPr>
                        </m:funcPr>
                        <m:fName>
                          <m:limLow>
                            <m:limLowPr>
                              <m:ctrlPr>
                                <a:rPr lang="zh-CN" altLang="zh-CN" sz="2100" i="1">
                                  <a:latin typeface="Cambria Math" panose="02040503050406030204" pitchFamily="18" charset="0"/>
                                </a:rPr>
                              </m:ctrlPr>
                            </m:limLowPr>
                            <m:e>
                              <m:r>
                                <m:rPr>
                                  <m:sty m:val="p"/>
                                </m:rPr>
                                <a:rPr lang="en-US" altLang="zh-CN" sz="2100">
                                  <a:latin typeface="Cambria Math" panose="02040503050406030204" pitchFamily="18" charset="0"/>
                                  <a:ea typeface="Cambria Math" panose="02040503050406030204" pitchFamily="18" charset="0"/>
                                </a:rPr>
                                <m:t>max</m:t>
                              </m:r>
                            </m:e>
                            <m:lim>
                              <m:r>
                                <a:rPr lang="en-US" altLang="zh-CN" sz="2100" i="1">
                                  <a:latin typeface="Cambria Math" panose="02040503050406030204" pitchFamily="18" charset="0"/>
                                  <a:ea typeface="Cambria Math" panose="02040503050406030204" pitchFamily="18" charset="0"/>
                                </a:rPr>
                                <m:t>1≤</m:t>
                              </m:r>
                              <m:r>
                                <a:rPr lang="en-US" altLang="zh-CN" sz="2100" i="1">
                                  <a:latin typeface="Cambria Math" panose="02040503050406030204" pitchFamily="18" charset="0"/>
                                  <a:ea typeface="Cambria Math" panose="02040503050406030204" pitchFamily="18" charset="0"/>
                                </a:rPr>
                                <m:t>𝑗</m:t>
                              </m:r>
                              <m:r>
                                <a:rPr lang="en-US" altLang="zh-CN" sz="2100" i="1">
                                  <a:latin typeface="Cambria Math" panose="02040503050406030204" pitchFamily="18" charset="0"/>
                                  <a:ea typeface="Cambria Math" panose="02040503050406030204" pitchFamily="18" charset="0"/>
                                </a:rPr>
                                <m:t>≤</m:t>
                              </m:r>
                              <m:r>
                                <a:rPr lang="en-US" altLang="zh-CN" sz="2100" i="1">
                                  <a:latin typeface="Cambria Math" panose="02040503050406030204" pitchFamily="18" charset="0"/>
                                  <a:ea typeface="Cambria Math" panose="02040503050406030204" pitchFamily="18" charset="0"/>
                                </a:rPr>
                                <m:t>𝑛</m:t>
                              </m:r>
                            </m:lim>
                          </m:limLow>
                        </m:fName>
                        <m:e>
                          <m:d>
                            <m:dPr>
                              <m:begChr m:val="{"/>
                              <m:endChr m:val="}"/>
                              <m:ctrlPr>
                                <a:rPr lang="zh-CN" altLang="zh-CN" sz="2100" i="1">
                                  <a:latin typeface="Cambria Math" panose="02040503050406030204" pitchFamily="18" charset="0"/>
                                </a:rPr>
                              </m:ctrlPr>
                            </m:dPr>
                            <m:e>
                              <m:r>
                                <a:rPr lang="en-US" altLang="zh-CN" sz="2100" i="1">
                                  <a:latin typeface="Cambria Math" panose="02040503050406030204" pitchFamily="18" charset="0"/>
                                  <a:ea typeface="Cambria Math" panose="02040503050406030204" pitchFamily="18" charset="0"/>
                                </a:rPr>
                                <m:t>𝑏</m:t>
                              </m:r>
                              <m:r>
                                <a:rPr lang="en-US" altLang="zh-CN" sz="2100" i="1">
                                  <a:latin typeface="Cambria Math" panose="02040503050406030204" pitchFamily="18" charset="0"/>
                                  <a:ea typeface="Cambria Math" panose="02040503050406030204" pitchFamily="18" charset="0"/>
                                </a:rPr>
                                <m:t>[</m:t>
                              </m:r>
                              <m:r>
                                <a:rPr lang="en-US" altLang="zh-CN" sz="2100" i="1">
                                  <a:latin typeface="Cambria Math" panose="02040503050406030204" pitchFamily="18" charset="0"/>
                                  <a:ea typeface="Cambria Math" panose="02040503050406030204" pitchFamily="18" charset="0"/>
                                </a:rPr>
                                <m:t>𝑗</m:t>
                              </m:r>
                              <m:r>
                                <a:rPr lang="en-US" altLang="zh-CN" sz="2100" i="1">
                                  <a:latin typeface="Cambria Math" panose="02040503050406030204" pitchFamily="18" charset="0"/>
                                  <a:ea typeface="Cambria Math" panose="02040503050406030204" pitchFamily="18" charset="0"/>
                                </a:rPr>
                                <m:t>]</m:t>
                              </m:r>
                            </m:e>
                          </m:d>
                          <m:r>
                            <a:rPr lang="en-US" altLang="zh-CN" sz="2100" i="1">
                              <a:latin typeface="Cambria Math" panose="02040503050406030204" pitchFamily="18" charset="0"/>
                              <a:ea typeface="Cambria Math" panose="02040503050406030204" pitchFamily="18" charset="0"/>
                            </a:rPr>
                            <m:t>=</m:t>
                          </m:r>
                        </m:e>
                      </m:func>
                      <m:func>
                        <m:funcPr>
                          <m:ctrlPr>
                            <a:rPr lang="zh-CN" altLang="zh-CN" sz="2100" i="1">
                              <a:latin typeface="Cambria Math" panose="02040503050406030204" pitchFamily="18" charset="0"/>
                            </a:rPr>
                          </m:ctrlPr>
                        </m:funcPr>
                        <m:fName>
                          <m:limLow>
                            <m:limLowPr>
                              <m:ctrlPr>
                                <a:rPr lang="zh-CN" altLang="zh-CN" sz="2100" i="1">
                                  <a:latin typeface="Cambria Math" panose="02040503050406030204" pitchFamily="18" charset="0"/>
                                </a:rPr>
                              </m:ctrlPr>
                            </m:limLowPr>
                            <m:e>
                              <m:r>
                                <m:rPr>
                                  <m:sty m:val="p"/>
                                </m:rPr>
                                <a:rPr lang="en-US" altLang="zh-CN" sz="2100">
                                  <a:latin typeface="Cambria Math" panose="02040503050406030204" pitchFamily="18" charset="0"/>
                                  <a:ea typeface="Cambria Math" panose="02040503050406030204" pitchFamily="18" charset="0"/>
                                </a:rPr>
                                <m:t>max</m:t>
                              </m:r>
                            </m:e>
                            <m:lim>
                              <m:r>
                                <a:rPr lang="en-US" altLang="zh-CN" sz="2100" i="1">
                                  <a:latin typeface="Cambria Math" panose="02040503050406030204" pitchFamily="18" charset="0"/>
                                  <a:ea typeface="Cambria Math" panose="02040503050406030204" pitchFamily="18" charset="0"/>
                                </a:rPr>
                                <m:t>1≤</m:t>
                              </m:r>
                              <m:r>
                                <a:rPr lang="en-US" altLang="zh-CN" sz="2100" i="1">
                                  <a:latin typeface="Cambria Math" panose="02040503050406030204" pitchFamily="18" charset="0"/>
                                  <a:ea typeface="Cambria Math" panose="02040503050406030204" pitchFamily="18" charset="0"/>
                                </a:rPr>
                                <m:t>𝑗</m:t>
                              </m:r>
                              <m:r>
                                <a:rPr lang="en-US" altLang="zh-CN" sz="2100" i="1">
                                  <a:latin typeface="Cambria Math" panose="02040503050406030204" pitchFamily="18" charset="0"/>
                                  <a:ea typeface="Cambria Math" panose="02040503050406030204" pitchFamily="18" charset="0"/>
                                </a:rPr>
                                <m:t>≤</m:t>
                              </m:r>
                              <m:r>
                                <a:rPr lang="en-US" altLang="zh-CN" sz="2100" i="1">
                                  <a:latin typeface="Cambria Math" panose="02040503050406030204" pitchFamily="18" charset="0"/>
                                  <a:ea typeface="Cambria Math" panose="02040503050406030204" pitchFamily="18" charset="0"/>
                                </a:rPr>
                                <m:t>𝑛</m:t>
                              </m:r>
                            </m:lim>
                          </m:limLow>
                        </m:fName>
                        <m:e>
                          <m:d>
                            <m:dPr>
                              <m:begChr m:val="{"/>
                              <m:endChr m:val="}"/>
                              <m:ctrlPr>
                                <a:rPr lang="zh-CN" altLang="zh-CN" sz="2100" i="1">
                                  <a:latin typeface="Cambria Math" panose="02040503050406030204" pitchFamily="18" charset="0"/>
                                </a:rPr>
                              </m:ctrlPr>
                            </m:dPr>
                            <m:e>
                              <m:func>
                                <m:funcPr>
                                  <m:ctrlPr>
                                    <a:rPr lang="zh-CN" altLang="zh-CN" sz="2100" i="1">
                                      <a:latin typeface="Cambria Math" panose="02040503050406030204" pitchFamily="18" charset="0"/>
                                    </a:rPr>
                                  </m:ctrlPr>
                                </m:funcPr>
                                <m:fName>
                                  <m:limLow>
                                    <m:limLowPr>
                                      <m:ctrlPr>
                                        <a:rPr lang="zh-CN" altLang="zh-CN" sz="2100" i="1">
                                          <a:latin typeface="Cambria Math" panose="02040503050406030204" pitchFamily="18" charset="0"/>
                                        </a:rPr>
                                      </m:ctrlPr>
                                    </m:limLowPr>
                                    <m:e>
                                      <m:r>
                                        <m:rPr>
                                          <m:sty m:val="p"/>
                                        </m:rPr>
                                        <a:rPr lang="en-US" altLang="zh-CN" sz="2100">
                                          <a:latin typeface="Cambria Math" panose="02040503050406030204" pitchFamily="18" charset="0"/>
                                          <a:ea typeface="Cambria Math" panose="02040503050406030204" pitchFamily="18" charset="0"/>
                                        </a:rPr>
                                        <m:t>max</m:t>
                                      </m:r>
                                    </m:e>
                                    <m:lim>
                                      <m:r>
                                        <a:rPr lang="en-US" altLang="zh-CN" sz="2100" i="1">
                                          <a:latin typeface="Cambria Math" panose="02040503050406030204" pitchFamily="18" charset="0"/>
                                          <a:ea typeface="Cambria Math" panose="02040503050406030204" pitchFamily="18" charset="0"/>
                                        </a:rPr>
                                        <m:t>1≤</m:t>
                                      </m:r>
                                      <m:r>
                                        <a:rPr lang="en-US" altLang="zh-CN" sz="2100" i="1">
                                          <a:latin typeface="Cambria Math" panose="02040503050406030204" pitchFamily="18" charset="0"/>
                                          <a:ea typeface="Cambria Math" panose="02040503050406030204" pitchFamily="18" charset="0"/>
                                        </a:rPr>
                                        <m:t>𝑖</m:t>
                                      </m:r>
                                      <m:r>
                                        <a:rPr lang="en-US" altLang="zh-CN" sz="2100" i="1">
                                          <a:latin typeface="Cambria Math" panose="02040503050406030204" pitchFamily="18" charset="0"/>
                                          <a:ea typeface="Cambria Math" panose="02040503050406030204" pitchFamily="18" charset="0"/>
                                        </a:rPr>
                                        <m:t>≤</m:t>
                                      </m:r>
                                      <m:r>
                                        <a:rPr lang="en-US" altLang="zh-CN" sz="2100" i="1">
                                          <a:latin typeface="Cambria Math" panose="02040503050406030204" pitchFamily="18" charset="0"/>
                                          <a:ea typeface="Cambria Math" panose="02040503050406030204" pitchFamily="18" charset="0"/>
                                        </a:rPr>
                                        <m:t>𝑗</m:t>
                                      </m:r>
                                    </m:lim>
                                  </m:limLow>
                                </m:fName>
                                <m:e>
                                  <m:d>
                                    <m:dPr>
                                      <m:begChr m:val="{"/>
                                      <m:endChr m:val="}"/>
                                      <m:ctrlPr>
                                        <a:rPr lang="zh-CN" altLang="zh-CN" sz="2100" i="1">
                                          <a:latin typeface="Cambria Math" panose="02040503050406030204" pitchFamily="18" charset="0"/>
                                        </a:rPr>
                                      </m:ctrlPr>
                                    </m:dPr>
                                    <m:e>
                                      <m:nary>
                                        <m:naryPr>
                                          <m:chr m:val="∑"/>
                                          <m:limLoc m:val="undOvr"/>
                                          <m:ctrlPr>
                                            <a:rPr lang="zh-CN" altLang="zh-CN" sz="2100" i="1">
                                              <a:latin typeface="Cambria Math" panose="02040503050406030204" pitchFamily="18" charset="0"/>
                                            </a:rPr>
                                          </m:ctrlPr>
                                        </m:naryPr>
                                        <m:sub>
                                          <m:r>
                                            <a:rPr lang="en-US" altLang="zh-CN" sz="2100" i="1">
                                              <a:latin typeface="Cambria Math" panose="02040503050406030204" pitchFamily="18" charset="0"/>
                                              <a:ea typeface="Cambria Math" panose="02040503050406030204" pitchFamily="18" charset="0"/>
                                            </a:rPr>
                                            <m:t>𝑘</m:t>
                                          </m:r>
                                          <m:r>
                                            <a:rPr lang="en-US" altLang="zh-CN" sz="2100" i="1">
                                              <a:latin typeface="Cambria Math" panose="02040503050406030204" pitchFamily="18" charset="0"/>
                                              <a:ea typeface="Cambria Math" panose="02040503050406030204" pitchFamily="18" charset="0"/>
                                            </a:rPr>
                                            <m:t>=</m:t>
                                          </m:r>
                                          <m:r>
                                            <a:rPr lang="en-US" altLang="zh-CN" sz="2100" i="1">
                                              <a:latin typeface="Cambria Math" panose="02040503050406030204" pitchFamily="18" charset="0"/>
                                              <a:ea typeface="Cambria Math" panose="02040503050406030204" pitchFamily="18" charset="0"/>
                                            </a:rPr>
                                            <m:t>𝑖</m:t>
                                          </m:r>
                                        </m:sub>
                                        <m:sup>
                                          <m:r>
                                            <a:rPr lang="en-US" altLang="zh-CN" sz="2100" i="1">
                                              <a:latin typeface="Cambria Math" panose="02040503050406030204" pitchFamily="18" charset="0"/>
                                              <a:ea typeface="Cambria Math" panose="02040503050406030204" pitchFamily="18" charset="0"/>
                                            </a:rPr>
                                            <m:t>𝑗</m:t>
                                          </m:r>
                                        </m:sup>
                                        <m:e>
                                          <m:r>
                                            <a:rPr lang="en-US" altLang="zh-CN" sz="2100" i="1">
                                              <a:latin typeface="Cambria Math" panose="02040503050406030204" pitchFamily="18" charset="0"/>
                                              <a:ea typeface="Cambria Math" panose="02040503050406030204" pitchFamily="18" charset="0"/>
                                            </a:rPr>
                                            <m:t>𝑎</m:t>
                                          </m:r>
                                          <m:d>
                                            <m:dPr>
                                              <m:begChr m:val="["/>
                                              <m:endChr m:val="]"/>
                                              <m:ctrlPr>
                                                <a:rPr lang="zh-CN" altLang="zh-CN" sz="2100" i="1">
                                                  <a:latin typeface="Cambria Math" panose="02040503050406030204" pitchFamily="18" charset="0"/>
                                                </a:rPr>
                                              </m:ctrlPr>
                                            </m:dPr>
                                            <m:e>
                                              <m:r>
                                                <a:rPr lang="en-US" altLang="zh-CN" sz="2100" i="1">
                                                  <a:latin typeface="Cambria Math" panose="02040503050406030204" pitchFamily="18" charset="0"/>
                                                  <a:ea typeface="Cambria Math" panose="02040503050406030204" pitchFamily="18" charset="0"/>
                                                </a:rPr>
                                                <m:t>𝑘</m:t>
                                              </m:r>
                                            </m:e>
                                          </m:d>
                                        </m:e>
                                      </m:nary>
                                    </m:e>
                                  </m:d>
                                </m:e>
                              </m:func>
                            </m:e>
                          </m:d>
                        </m:e>
                      </m:func>
                    </m:oMath>
                  </m:oMathPara>
                </a14:m>
                <a:endParaRPr lang="zh-CN" altLang="zh-CN" sz="2100" dirty="0">
                  <a:latin typeface="Cambria Math" panose="02040503050406030204" pitchFamily="18" charset="0"/>
                </a:endParaRPr>
              </a:p>
            </p:txBody>
          </p:sp>
        </mc:Choice>
        <mc:Fallback xmlns="">
          <p:sp>
            <p:nvSpPr>
              <p:cNvPr id="126" name="矩形 47"/>
              <p:cNvSpPr>
                <a:spLocks noRot="1" noChangeAspect="1" noMove="1" noResize="1" noEditPoints="1" noAdjustHandles="1" noChangeArrowheads="1" noChangeShapeType="1" noTextEdit="1"/>
              </p:cNvSpPr>
              <p:nvPr/>
            </p:nvSpPr>
            <p:spPr bwMode="auto">
              <a:xfrm>
                <a:off x="827583" y="1680267"/>
                <a:ext cx="7992888" cy="2427518"/>
              </a:xfrm>
              <a:prstGeom prst="rect">
                <a:avLst/>
              </a:prstGeom>
              <a:blipFill>
                <a:blip r:embed="rId3"/>
                <a:stretch>
                  <a:fillRect l="-106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5" name="矩形 14"/>
          <p:cNvSpPr>
            <a:spLocks noChangeArrowheads="1"/>
          </p:cNvSpPr>
          <p:nvPr/>
        </p:nvSpPr>
        <p:spPr bwMode="auto">
          <a:xfrm>
            <a:off x="1120878" y="620688"/>
            <a:ext cx="7194008" cy="567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algn="ctr">
              <a:lnSpc>
                <a:spcPct val="90000"/>
              </a:lnSpc>
            </a:pPr>
            <a:r>
              <a:rPr lang="en-US" altLang="zh-CN" sz="3600" b="1">
                <a:latin typeface="+mj-lt"/>
                <a:ea typeface="+mj-ea"/>
                <a:cs typeface="+mj-cs"/>
                <a:sym typeface="Impact" pitchFamily="34" charset="0"/>
              </a:rPr>
              <a:t>5.5 </a:t>
            </a:r>
            <a:r>
              <a:rPr lang="zh-CN" altLang="en-US" sz="3600" b="1">
                <a:latin typeface="+mj-lt"/>
                <a:ea typeface="+mj-ea"/>
                <a:cs typeface="+mj-cs"/>
              </a:rPr>
              <a:t>最大子段和</a:t>
            </a:r>
            <a:endParaRPr lang="en-US" altLang="zh-CN" sz="3600" b="1">
              <a:latin typeface="+mj-lt"/>
              <a:ea typeface="+mj-ea"/>
              <a:cs typeface="+mj-cs"/>
            </a:endParaRPr>
          </a:p>
        </p:txBody>
      </p:sp>
      <mc:AlternateContent xmlns:mc="http://schemas.openxmlformats.org/markup-compatibility/2006" xmlns:a14="http://schemas.microsoft.com/office/drawing/2010/main">
        <mc:Choice Requires="a14">
          <p:sp>
            <p:nvSpPr>
              <p:cNvPr id="16" name="矩形 47"/>
              <p:cNvSpPr>
                <a:spLocks noChangeArrowheads="1"/>
              </p:cNvSpPr>
              <p:nvPr/>
            </p:nvSpPr>
            <p:spPr bwMode="auto">
              <a:xfrm>
                <a:off x="826855" y="4221088"/>
                <a:ext cx="7993616" cy="1727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342900" indent="-342900">
                  <a:lnSpc>
                    <a:spcPct val="150000"/>
                  </a:lnSpc>
                  <a:buFont typeface="Wingdings" panose="05000000000000000000" pitchFamily="2" charset="2"/>
                  <a:buChar char="Ø"/>
                </a:pPr>
                <a:r>
                  <a:rPr lang="zh-CN" altLang="zh-CN" sz="2100" dirty="0">
                    <a:latin typeface="Cambria Math" panose="02040503050406030204" pitchFamily="18" charset="0"/>
                  </a:rPr>
                  <a:t>根据</a:t>
                </a:r>
                <a:r>
                  <a:rPr lang="en-US" altLang="zh-CN" sz="2100" dirty="0">
                    <a:latin typeface="Cambria Math" panose="02040503050406030204" pitchFamily="18" charset="0"/>
                    <a:ea typeface="Cambria Math" panose="02040503050406030204" pitchFamily="18" charset="0"/>
                  </a:rPr>
                  <a:t>b[j]</a:t>
                </a:r>
                <a:r>
                  <a:rPr lang="zh-CN" altLang="zh-CN" sz="2100" dirty="0">
                    <a:latin typeface="Cambria Math" panose="02040503050406030204" pitchFamily="18" charset="0"/>
                  </a:rPr>
                  <a:t>的定义易知，当</a:t>
                </a:r>
                <a:r>
                  <a:rPr lang="en-US" altLang="zh-CN" sz="2100" dirty="0">
                    <a:latin typeface="Cambria Math" panose="02040503050406030204" pitchFamily="18" charset="0"/>
                    <a:ea typeface="Cambria Math" panose="02040503050406030204" pitchFamily="18" charset="0"/>
                  </a:rPr>
                  <a:t>b[j-1]&gt;0</a:t>
                </a:r>
                <a:r>
                  <a:rPr lang="zh-CN" altLang="zh-CN" sz="2100" dirty="0">
                    <a:latin typeface="Cambria Math" panose="02040503050406030204" pitchFamily="18" charset="0"/>
                  </a:rPr>
                  <a:t>时</a:t>
                </a:r>
                <a:r>
                  <a:rPr lang="zh-CN" altLang="en-US" sz="2100" dirty="0">
                    <a:latin typeface="Cambria Math" panose="02040503050406030204" pitchFamily="18" charset="0"/>
                  </a:rPr>
                  <a:t>，</a:t>
                </a:r>
                <a:r>
                  <a:rPr lang="en-US" altLang="zh-CN" sz="2100" dirty="0">
                    <a:latin typeface="Cambria Math" panose="02040503050406030204" pitchFamily="18" charset="0"/>
                    <a:ea typeface="Cambria Math" panose="02040503050406030204" pitchFamily="18" charset="0"/>
                  </a:rPr>
                  <a:t>b[j]</a:t>
                </a:r>
                <a:r>
                  <a:rPr lang="zh-CN" altLang="zh-CN" sz="2100" dirty="0">
                    <a:latin typeface="Cambria Math" panose="02040503050406030204" pitchFamily="18" charset="0"/>
                  </a:rPr>
                  <a:t>＝</a:t>
                </a:r>
                <a:r>
                  <a:rPr lang="en-US" altLang="zh-CN" sz="2100" dirty="0">
                    <a:latin typeface="Cambria Math" panose="02040503050406030204" pitchFamily="18" charset="0"/>
                    <a:ea typeface="Cambria Math" panose="02040503050406030204" pitchFamily="18" charset="0"/>
                  </a:rPr>
                  <a:t>b[j-1]+a[j]</a:t>
                </a:r>
                <a:r>
                  <a:rPr lang="zh-CN" altLang="zh-CN" sz="2100" dirty="0">
                    <a:latin typeface="Cambria Math" panose="02040503050406030204" pitchFamily="18" charset="0"/>
                  </a:rPr>
                  <a:t>，否则</a:t>
                </a:r>
                <a:r>
                  <a:rPr lang="zh-CN" altLang="en-US" sz="2100" dirty="0">
                    <a:latin typeface="Cambria Math" panose="02040503050406030204" pitchFamily="18" charset="0"/>
                  </a:rPr>
                  <a:t>，</a:t>
                </a:r>
                <a:r>
                  <a:rPr lang="en-US" altLang="zh-CN" sz="2100" dirty="0">
                    <a:latin typeface="Cambria Math" panose="02040503050406030204" pitchFamily="18" charset="0"/>
                    <a:ea typeface="Cambria Math" panose="02040503050406030204" pitchFamily="18" charset="0"/>
                  </a:rPr>
                  <a:t>b[j]</a:t>
                </a:r>
                <a:r>
                  <a:rPr lang="zh-CN" altLang="zh-CN" sz="2100" dirty="0">
                    <a:latin typeface="Cambria Math" panose="02040503050406030204" pitchFamily="18" charset="0"/>
                  </a:rPr>
                  <a:t>＝</a:t>
                </a:r>
                <a:r>
                  <a:rPr lang="en-US" altLang="zh-CN" sz="2100" dirty="0">
                    <a:latin typeface="Cambria Math" panose="02040503050406030204" pitchFamily="18" charset="0"/>
                    <a:ea typeface="Cambria Math" panose="02040503050406030204" pitchFamily="18" charset="0"/>
                  </a:rPr>
                  <a:t>a[j]</a:t>
                </a:r>
                <a:r>
                  <a:rPr lang="zh-CN" altLang="zh-CN" sz="2100" dirty="0">
                    <a:latin typeface="Cambria Math" panose="02040503050406030204" pitchFamily="18" charset="0"/>
                  </a:rPr>
                  <a:t>。因此，可得出计算</a:t>
                </a:r>
                <a:r>
                  <a:rPr lang="en-US" altLang="zh-CN" sz="2100" dirty="0">
                    <a:latin typeface="Cambria Math" panose="02040503050406030204" pitchFamily="18" charset="0"/>
                    <a:ea typeface="Cambria Math" panose="02040503050406030204" pitchFamily="18" charset="0"/>
                  </a:rPr>
                  <a:t>b[j]</a:t>
                </a:r>
                <a:r>
                  <a:rPr lang="zh-CN" altLang="zh-CN" sz="2100" dirty="0">
                    <a:latin typeface="Cambria Math" panose="02040503050406030204" pitchFamily="18" charset="0"/>
                  </a:rPr>
                  <a:t>的动态规划递归式：</a:t>
                </a:r>
              </a:p>
              <a:p>
                <a:pPr>
                  <a:lnSpc>
                    <a:spcPct val="150000"/>
                  </a:lnSpc>
                  <a:buNone/>
                </a:pPr>
                <a14:m>
                  <m:oMathPara xmlns:m="http://schemas.openxmlformats.org/officeDocument/2006/math">
                    <m:oMathParaPr>
                      <m:jc m:val="centerGroup"/>
                    </m:oMathParaPr>
                    <m:oMath xmlns:m="http://schemas.openxmlformats.org/officeDocument/2006/math">
                      <m:r>
                        <m:rPr>
                          <m:sty m:val="p"/>
                        </m:rPr>
                        <a:rPr lang="en-US" altLang="zh-CN" sz="2100">
                          <a:latin typeface="Cambria Math" panose="02040503050406030204" pitchFamily="18" charset="0"/>
                          <a:ea typeface="Cambria Math" panose="02040503050406030204" pitchFamily="18" charset="0"/>
                        </a:rPr>
                        <m:t>b</m:t>
                      </m:r>
                      <m:d>
                        <m:dPr>
                          <m:begChr m:val="["/>
                          <m:endChr m:val="]"/>
                          <m:ctrlPr>
                            <a:rPr lang="zh-CN" altLang="zh-CN" sz="2100" i="1">
                              <a:latin typeface="Cambria Math" panose="02040503050406030204" pitchFamily="18" charset="0"/>
                            </a:rPr>
                          </m:ctrlPr>
                        </m:dPr>
                        <m:e>
                          <m:r>
                            <m:rPr>
                              <m:sty m:val="p"/>
                            </m:rPr>
                            <a:rPr lang="en-US" altLang="zh-CN" sz="2100">
                              <a:latin typeface="Cambria Math" panose="02040503050406030204" pitchFamily="18" charset="0"/>
                              <a:ea typeface="Cambria Math" panose="02040503050406030204" pitchFamily="18" charset="0"/>
                            </a:rPr>
                            <m:t>j</m:t>
                          </m:r>
                        </m:e>
                      </m:d>
                      <m:r>
                        <a:rPr lang="en-US" altLang="zh-CN" sz="2100">
                          <a:latin typeface="Cambria Math" panose="02040503050406030204" pitchFamily="18" charset="0"/>
                          <a:ea typeface="Cambria Math" panose="02040503050406030204" pitchFamily="18" charset="0"/>
                        </a:rPr>
                        <m:t>=</m:t>
                      </m:r>
                      <m:func>
                        <m:funcPr>
                          <m:ctrlPr>
                            <a:rPr lang="zh-CN" altLang="zh-CN" sz="2100" i="1">
                              <a:latin typeface="Cambria Math" panose="02040503050406030204" pitchFamily="18" charset="0"/>
                            </a:rPr>
                          </m:ctrlPr>
                        </m:funcPr>
                        <m:fName>
                          <m:limLow>
                            <m:limLowPr>
                              <m:ctrlPr>
                                <a:rPr lang="zh-CN" altLang="zh-CN" sz="2100" i="1">
                                  <a:latin typeface="Cambria Math" panose="02040503050406030204" pitchFamily="18" charset="0"/>
                                </a:rPr>
                              </m:ctrlPr>
                            </m:limLowPr>
                            <m:e>
                              <m:r>
                                <m:rPr>
                                  <m:sty m:val="p"/>
                                </m:rPr>
                                <a:rPr lang="en-US" altLang="zh-CN" sz="2100">
                                  <a:latin typeface="Cambria Math" panose="02040503050406030204" pitchFamily="18" charset="0"/>
                                  <a:ea typeface="Cambria Math" panose="02040503050406030204" pitchFamily="18" charset="0"/>
                                </a:rPr>
                                <m:t>max</m:t>
                              </m:r>
                            </m:e>
                            <m:lim>
                              <m:r>
                                <a:rPr lang="en-US" altLang="zh-CN" sz="2100" i="1">
                                  <a:latin typeface="Cambria Math" panose="02040503050406030204" pitchFamily="18" charset="0"/>
                                  <a:ea typeface="Cambria Math" panose="02040503050406030204" pitchFamily="18" charset="0"/>
                                </a:rPr>
                                <m:t>1≤</m:t>
                              </m:r>
                              <m:r>
                                <a:rPr lang="en-US" altLang="zh-CN" sz="2100" i="1">
                                  <a:latin typeface="Cambria Math" panose="02040503050406030204" pitchFamily="18" charset="0"/>
                                  <a:ea typeface="Cambria Math" panose="02040503050406030204" pitchFamily="18" charset="0"/>
                                </a:rPr>
                                <m:t>𝑗</m:t>
                              </m:r>
                              <m:r>
                                <a:rPr lang="en-US" altLang="zh-CN" sz="2100" i="1">
                                  <a:latin typeface="Cambria Math" panose="02040503050406030204" pitchFamily="18" charset="0"/>
                                  <a:ea typeface="Cambria Math" panose="02040503050406030204" pitchFamily="18" charset="0"/>
                                </a:rPr>
                                <m:t>≤</m:t>
                              </m:r>
                              <m:r>
                                <a:rPr lang="en-US" altLang="zh-CN" sz="2100" i="1">
                                  <a:latin typeface="Cambria Math" panose="02040503050406030204" pitchFamily="18" charset="0"/>
                                  <a:ea typeface="Cambria Math" panose="02040503050406030204" pitchFamily="18" charset="0"/>
                                </a:rPr>
                                <m:t>𝑛</m:t>
                              </m:r>
                            </m:lim>
                          </m:limLow>
                        </m:fName>
                        <m:e>
                          <m:d>
                            <m:dPr>
                              <m:begChr m:val="{"/>
                              <m:endChr m:val="}"/>
                              <m:ctrlPr>
                                <a:rPr lang="zh-CN" altLang="zh-CN" sz="2100" i="1">
                                  <a:latin typeface="Cambria Math" panose="02040503050406030204" pitchFamily="18" charset="0"/>
                                </a:rPr>
                              </m:ctrlPr>
                            </m:dPr>
                            <m:e>
                              <m:r>
                                <a:rPr lang="en-US" altLang="zh-CN" sz="2100" i="1">
                                  <a:latin typeface="Cambria Math" panose="02040503050406030204" pitchFamily="18" charset="0"/>
                                  <a:ea typeface="Cambria Math" panose="02040503050406030204" pitchFamily="18" charset="0"/>
                                </a:rPr>
                                <m:t>𝑏</m:t>
                              </m:r>
                              <m:d>
                                <m:dPr>
                                  <m:begChr m:val="["/>
                                  <m:endChr m:val="]"/>
                                  <m:ctrlPr>
                                    <a:rPr lang="zh-CN" altLang="zh-CN" sz="2100" i="1">
                                      <a:latin typeface="Cambria Math" panose="02040503050406030204" pitchFamily="18" charset="0"/>
                                    </a:rPr>
                                  </m:ctrlPr>
                                </m:dPr>
                                <m:e>
                                  <m:r>
                                    <a:rPr lang="en-US" altLang="zh-CN" sz="2100" i="1">
                                      <a:latin typeface="Cambria Math" panose="02040503050406030204" pitchFamily="18" charset="0"/>
                                      <a:ea typeface="Cambria Math" panose="02040503050406030204" pitchFamily="18" charset="0"/>
                                    </a:rPr>
                                    <m:t>𝑗</m:t>
                                  </m:r>
                                  <m:r>
                                    <a:rPr lang="en-US" altLang="zh-CN" sz="2100" i="1">
                                      <a:latin typeface="Cambria Math" panose="02040503050406030204" pitchFamily="18" charset="0"/>
                                      <a:ea typeface="Cambria Math" panose="02040503050406030204" pitchFamily="18" charset="0"/>
                                    </a:rPr>
                                    <m:t>−1</m:t>
                                  </m:r>
                                </m:e>
                              </m:d>
                              <m:r>
                                <a:rPr lang="en-US" altLang="zh-CN" sz="2100" i="1">
                                  <a:latin typeface="Cambria Math" panose="02040503050406030204" pitchFamily="18" charset="0"/>
                                  <a:ea typeface="Cambria Math" panose="02040503050406030204" pitchFamily="18" charset="0"/>
                                </a:rPr>
                                <m:t>+</m:t>
                              </m:r>
                              <m:r>
                                <a:rPr lang="en-US" altLang="zh-CN" sz="2100" i="1">
                                  <a:latin typeface="Cambria Math" panose="02040503050406030204" pitchFamily="18" charset="0"/>
                                  <a:ea typeface="Cambria Math" panose="02040503050406030204" pitchFamily="18" charset="0"/>
                                </a:rPr>
                                <m:t>𝑎</m:t>
                              </m:r>
                              <m:d>
                                <m:dPr>
                                  <m:begChr m:val="["/>
                                  <m:endChr m:val="]"/>
                                  <m:ctrlPr>
                                    <a:rPr lang="zh-CN" altLang="zh-CN" sz="2100" i="1">
                                      <a:latin typeface="Cambria Math" panose="02040503050406030204" pitchFamily="18" charset="0"/>
                                    </a:rPr>
                                  </m:ctrlPr>
                                </m:dPr>
                                <m:e>
                                  <m:r>
                                    <a:rPr lang="en-US" altLang="zh-CN" sz="2100" i="1">
                                      <a:latin typeface="Cambria Math" panose="02040503050406030204" pitchFamily="18" charset="0"/>
                                      <a:ea typeface="Cambria Math" panose="02040503050406030204" pitchFamily="18" charset="0"/>
                                    </a:rPr>
                                    <m:t>𝑗</m:t>
                                  </m:r>
                                </m:e>
                              </m:d>
                              <m:r>
                                <a:rPr lang="en-US" altLang="zh-CN" sz="2100" i="1">
                                  <a:latin typeface="Cambria Math" panose="02040503050406030204" pitchFamily="18" charset="0"/>
                                  <a:ea typeface="Cambria Math" panose="02040503050406030204" pitchFamily="18" charset="0"/>
                                </a:rPr>
                                <m:t>, </m:t>
                              </m:r>
                              <m:r>
                                <a:rPr lang="en-US" altLang="zh-CN" sz="2100" i="1">
                                  <a:latin typeface="Cambria Math" panose="02040503050406030204" pitchFamily="18" charset="0"/>
                                  <a:ea typeface="Cambria Math" panose="02040503050406030204" pitchFamily="18" charset="0"/>
                                </a:rPr>
                                <m:t>𝑎</m:t>
                              </m:r>
                              <m:r>
                                <a:rPr lang="en-US" altLang="zh-CN" sz="2100" i="1">
                                  <a:latin typeface="Cambria Math" panose="02040503050406030204" pitchFamily="18" charset="0"/>
                                  <a:ea typeface="Cambria Math" panose="02040503050406030204" pitchFamily="18" charset="0"/>
                                </a:rPr>
                                <m:t>[</m:t>
                              </m:r>
                              <m:r>
                                <a:rPr lang="en-US" altLang="zh-CN" sz="2100" i="1">
                                  <a:latin typeface="Cambria Math" panose="02040503050406030204" pitchFamily="18" charset="0"/>
                                  <a:ea typeface="Cambria Math" panose="02040503050406030204" pitchFamily="18" charset="0"/>
                                </a:rPr>
                                <m:t>𝑗</m:t>
                              </m:r>
                              <m:r>
                                <a:rPr lang="en-US" altLang="zh-CN" sz="2100" i="1">
                                  <a:latin typeface="Cambria Math" panose="02040503050406030204" pitchFamily="18" charset="0"/>
                                  <a:ea typeface="Cambria Math" panose="02040503050406030204" pitchFamily="18" charset="0"/>
                                </a:rPr>
                                <m:t>]</m:t>
                              </m:r>
                            </m:e>
                          </m:d>
                        </m:e>
                      </m:func>
                      <m:r>
                        <a:rPr lang="en-US" altLang="zh-CN" sz="2100" i="1">
                          <a:latin typeface="Cambria Math" panose="02040503050406030204" pitchFamily="18" charset="0"/>
                          <a:ea typeface="Cambria Math" panose="02040503050406030204" pitchFamily="18" charset="0"/>
                        </a:rPr>
                        <m:t>,  </m:t>
                      </m:r>
                      <m:r>
                        <a:rPr lang="en-US" altLang="zh-CN" sz="2100" b="0" i="1" smtClean="0">
                          <a:latin typeface="Cambria Math" panose="02040503050406030204" pitchFamily="18" charset="0"/>
                          <a:ea typeface="Cambria Math" panose="02040503050406030204" pitchFamily="18" charset="0"/>
                        </a:rPr>
                        <m:t>2</m:t>
                      </m:r>
                      <m:r>
                        <a:rPr lang="en-US" altLang="zh-CN" sz="2100" i="1">
                          <a:latin typeface="Cambria Math" panose="02040503050406030204" pitchFamily="18" charset="0"/>
                          <a:ea typeface="Cambria Math" panose="02040503050406030204" pitchFamily="18" charset="0"/>
                        </a:rPr>
                        <m:t>≤</m:t>
                      </m:r>
                      <m:r>
                        <a:rPr lang="en-US" altLang="zh-CN" sz="2100" i="1">
                          <a:latin typeface="Cambria Math" panose="02040503050406030204" pitchFamily="18" charset="0"/>
                          <a:ea typeface="Cambria Math" panose="02040503050406030204" pitchFamily="18" charset="0"/>
                        </a:rPr>
                        <m:t>𝑗</m:t>
                      </m:r>
                      <m:r>
                        <a:rPr lang="en-US" altLang="zh-CN" sz="2100" i="1">
                          <a:latin typeface="Cambria Math" panose="02040503050406030204" pitchFamily="18" charset="0"/>
                          <a:ea typeface="Cambria Math" panose="02040503050406030204" pitchFamily="18" charset="0"/>
                        </a:rPr>
                        <m:t>≤</m:t>
                      </m:r>
                      <m:r>
                        <a:rPr lang="en-US" altLang="zh-CN" sz="2100" i="1">
                          <a:latin typeface="Cambria Math" panose="02040503050406030204" pitchFamily="18" charset="0"/>
                          <a:ea typeface="Cambria Math" panose="02040503050406030204" pitchFamily="18" charset="0"/>
                        </a:rPr>
                        <m:t>𝑛</m:t>
                      </m:r>
                    </m:oMath>
                  </m:oMathPara>
                </a14:m>
                <a:endParaRPr lang="zh-CN" altLang="zh-CN" sz="2100" dirty="0">
                  <a:latin typeface="Cambria Math" panose="02040503050406030204" pitchFamily="18" charset="0"/>
                </a:endParaRPr>
              </a:p>
            </p:txBody>
          </p:sp>
        </mc:Choice>
        <mc:Fallback xmlns="">
          <p:sp>
            <p:nvSpPr>
              <p:cNvPr id="16" name="矩形 47"/>
              <p:cNvSpPr>
                <a:spLocks noRot="1" noChangeAspect="1" noMove="1" noResize="1" noEditPoints="1" noAdjustHandles="1" noChangeArrowheads="1" noChangeShapeType="1" noTextEdit="1"/>
              </p:cNvSpPr>
              <p:nvPr/>
            </p:nvSpPr>
            <p:spPr bwMode="auto">
              <a:xfrm>
                <a:off x="826855" y="4221088"/>
                <a:ext cx="7993616" cy="1727775"/>
              </a:xfrm>
              <a:prstGeom prst="rect">
                <a:avLst/>
              </a:prstGeom>
              <a:blipFill>
                <a:blip r:embed="rId4"/>
                <a:stretch>
                  <a:fillRect l="-106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矩形 1"/>
          <p:cNvSpPr/>
          <p:nvPr/>
        </p:nvSpPr>
        <p:spPr>
          <a:xfrm>
            <a:off x="827583" y="1300958"/>
            <a:ext cx="3163045" cy="559769"/>
          </a:xfrm>
          <a:prstGeom prst="rect">
            <a:avLst/>
          </a:prstGeom>
        </p:spPr>
        <p:txBody>
          <a:bodyPr wrap="none">
            <a:spAutoFit/>
          </a:bodyPr>
          <a:lstStyle/>
          <a:p>
            <a:pPr marL="342900" indent="-342900">
              <a:lnSpc>
                <a:spcPct val="150000"/>
              </a:lnSpc>
              <a:buFont typeface="Wingdings" panose="05000000000000000000" pitchFamily="2" charset="2"/>
              <a:buChar char="n"/>
            </a:pPr>
            <a:r>
              <a:rPr lang="en-US" altLang="zh-CN" sz="2400" b="1" dirty="0">
                <a:solidFill>
                  <a:srgbClr val="C00000"/>
                </a:solidFill>
                <a:latin typeface="宋体" panose="02010600030101010101" pitchFamily="2" charset="-122"/>
                <a:ea typeface="宋体" panose="02010600030101010101" pitchFamily="2" charset="-122"/>
              </a:rPr>
              <a:t>3. </a:t>
            </a:r>
            <a:r>
              <a:rPr lang="zh-CN" altLang="en-US" sz="2400" b="1" dirty="0">
                <a:solidFill>
                  <a:srgbClr val="C00000"/>
                </a:solidFill>
                <a:latin typeface="宋体" panose="02010600030101010101" pitchFamily="2" charset="-122"/>
                <a:ea typeface="宋体" panose="02010600030101010101" pitchFamily="2" charset="-122"/>
              </a:rPr>
              <a:t>动态规划算法：</a:t>
            </a:r>
            <a:endParaRPr lang="en-US" altLang="zh-CN" sz="2400" b="1" dirty="0">
              <a:solidFill>
                <a:srgbClr val="C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4294226"/>
      </p:ext>
    </p:extLst>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a:spLocks noChangeArrowheads="1"/>
          </p:cNvSpPr>
          <p:nvPr/>
        </p:nvSpPr>
        <p:spPr bwMode="auto">
          <a:xfrm>
            <a:off x="1120878" y="620688"/>
            <a:ext cx="3961033" cy="567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algn="ctr">
              <a:lnSpc>
                <a:spcPct val="90000"/>
              </a:lnSpc>
            </a:pPr>
            <a:r>
              <a:rPr lang="en-US" altLang="zh-CN" sz="3600" b="1" dirty="0">
                <a:latin typeface="+mj-lt"/>
                <a:ea typeface="+mj-ea"/>
                <a:cs typeface="+mj-cs"/>
                <a:sym typeface="Impact" pitchFamily="34" charset="0"/>
              </a:rPr>
              <a:t>5.5 </a:t>
            </a:r>
            <a:r>
              <a:rPr lang="zh-CN" altLang="en-US" sz="3600" b="1" dirty="0">
                <a:latin typeface="+mj-lt"/>
                <a:ea typeface="+mj-ea"/>
                <a:cs typeface="+mj-cs"/>
              </a:rPr>
              <a:t>最大子段和</a:t>
            </a:r>
            <a:endParaRPr lang="en-US" altLang="zh-CN" sz="3600" b="1" dirty="0">
              <a:latin typeface="+mj-lt"/>
              <a:ea typeface="+mj-ea"/>
              <a:cs typeface="+mj-cs"/>
            </a:endParaRPr>
          </a:p>
        </p:txBody>
      </p:sp>
      <p:sp>
        <p:nvSpPr>
          <p:cNvPr id="2" name="矩形 1"/>
          <p:cNvSpPr/>
          <p:nvPr/>
        </p:nvSpPr>
        <p:spPr>
          <a:xfrm>
            <a:off x="467544" y="1188530"/>
            <a:ext cx="6885218" cy="499624"/>
          </a:xfrm>
          <a:prstGeom prst="rect">
            <a:avLst/>
          </a:prstGeom>
        </p:spPr>
        <p:txBody>
          <a:bodyPr wrap="none">
            <a:spAutoFit/>
          </a:bodyPr>
          <a:lstStyle/>
          <a:p>
            <a:pPr>
              <a:lnSpc>
                <a:spcPct val="150000"/>
              </a:lnSpc>
              <a:buNone/>
            </a:pPr>
            <a:r>
              <a:rPr lang="en-US" altLang="zh-CN" sz="2000" dirty="0">
                <a:solidFill>
                  <a:srgbClr val="C00000"/>
                </a:solidFill>
                <a:latin typeface="微软雅黑" panose="020B0503020204020204" pitchFamily="34" charset="-122"/>
                <a:ea typeface="微软雅黑" panose="020B0503020204020204" pitchFamily="34" charset="-122"/>
              </a:rPr>
              <a:t>3. </a:t>
            </a:r>
            <a:r>
              <a:rPr lang="zh-CN" altLang="en-US" sz="2000" dirty="0">
                <a:solidFill>
                  <a:srgbClr val="C00000"/>
                </a:solidFill>
                <a:latin typeface="微软雅黑" panose="020B0503020204020204" pitchFamily="34" charset="-122"/>
                <a:ea typeface="微软雅黑" panose="020B0503020204020204" pitchFamily="34" charset="-122"/>
              </a:rPr>
              <a:t>最大子段和问题的动态规划算法代码（包含解的构造）：</a:t>
            </a:r>
            <a:endParaRPr lang="en-US" altLang="zh-CN" sz="2000" dirty="0">
              <a:solidFill>
                <a:srgbClr val="C00000"/>
              </a:solidFill>
              <a:latin typeface="微软雅黑" panose="020B0503020204020204" pitchFamily="34" charset="-122"/>
              <a:ea typeface="微软雅黑" panose="020B0503020204020204" pitchFamily="34" charset="-122"/>
            </a:endParaRPr>
          </a:p>
        </p:txBody>
      </p:sp>
      <p:sp>
        <p:nvSpPr>
          <p:cNvPr id="16" name="矩形 47"/>
          <p:cNvSpPr>
            <a:spLocks noChangeArrowheads="1"/>
          </p:cNvSpPr>
          <p:nvPr/>
        </p:nvSpPr>
        <p:spPr bwMode="auto">
          <a:xfrm>
            <a:off x="467544" y="1685348"/>
            <a:ext cx="8385629" cy="1994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342900" indent="-342900">
              <a:lnSpc>
                <a:spcPct val="125000"/>
              </a:lnSpc>
              <a:buFont typeface="Wingdings" panose="05000000000000000000" pitchFamily="2" charset="2"/>
              <a:buChar char="Ø"/>
            </a:pPr>
            <a:r>
              <a:rPr lang="zh-CN" altLang="zh-CN" sz="2000" dirty="0"/>
              <a:t>令</a:t>
            </a:r>
            <a:r>
              <a:rPr lang="en-US" altLang="zh-CN" sz="2000" dirty="0"/>
              <a:t> </a:t>
            </a:r>
            <a:r>
              <a:rPr lang="en-US" altLang="zh-CN" sz="2000" dirty="0" err="1"/>
              <a:t>besti</a:t>
            </a:r>
            <a:r>
              <a:rPr lang="en-US" altLang="zh-CN" sz="2000" dirty="0"/>
              <a:t> </a:t>
            </a:r>
            <a:r>
              <a:rPr lang="zh-CN" altLang="zh-CN" sz="2000" dirty="0"/>
              <a:t>和</a:t>
            </a:r>
            <a:r>
              <a:rPr lang="en-US" altLang="zh-CN" sz="2000" dirty="0"/>
              <a:t> </a:t>
            </a:r>
            <a:r>
              <a:rPr lang="en-US" altLang="zh-CN" sz="2000" dirty="0" err="1"/>
              <a:t>bestj</a:t>
            </a:r>
            <a:r>
              <a:rPr lang="en-US" altLang="zh-CN" sz="2000" dirty="0"/>
              <a:t> </a:t>
            </a:r>
            <a:r>
              <a:rPr lang="zh-CN" altLang="zh-CN" sz="2000" dirty="0"/>
              <a:t>为最大子段和</a:t>
            </a:r>
            <a:r>
              <a:rPr lang="en-US" altLang="zh-CN" sz="2000" dirty="0"/>
              <a:t> sum </a:t>
            </a:r>
            <a:r>
              <a:rPr lang="zh-CN" altLang="zh-CN" sz="2000" dirty="0"/>
              <a:t>的起始位置和结束位置。在当前位置</a:t>
            </a:r>
            <a:r>
              <a:rPr lang="en-US" altLang="zh-CN" sz="2000" dirty="0"/>
              <a:t> </a:t>
            </a:r>
            <a:r>
              <a:rPr lang="en-US" altLang="zh-CN" sz="2000" dirty="0" err="1"/>
              <a:t>i</a:t>
            </a:r>
            <a:r>
              <a:rPr lang="zh-CN" altLang="zh-CN" sz="2000" dirty="0"/>
              <a:t>，如果</a:t>
            </a:r>
            <a:r>
              <a:rPr lang="en-US" altLang="zh-CN" sz="2000" dirty="0"/>
              <a:t>b[i-1]</a:t>
            </a:r>
            <a:r>
              <a:rPr lang="zh-CN" altLang="zh-CN" sz="2000" dirty="0"/>
              <a:t>≤</a:t>
            </a:r>
            <a:r>
              <a:rPr lang="en-US" altLang="zh-CN" sz="2000" dirty="0"/>
              <a:t>0</a:t>
            </a:r>
            <a:r>
              <a:rPr lang="zh-CN" altLang="zh-CN" sz="2000" dirty="0"/>
              <a:t>时，在取</a:t>
            </a:r>
            <a:r>
              <a:rPr lang="en-US" altLang="zh-CN" sz="2000" dirty="0"/>
              <a:t>b[</a:t>
            </a:r>
            <a:r>
              <a:rPr lang="en-US" altLang="zh-CN" sz="2000" dirty="0" err="1"/>
              <a:t>i</a:t>
            </a:r>
            <a:r>
              <a:rPr lang="en-US" altLang="zh-CN" sz="2000" dirty="0"/>
              <a:t>]</a:t>
            </a:r>
            <a:r>
              <a:rPr lang="zh-CN" altLang="zh-CN" sz="2000" dirty="0"/>
              <a:t>＝</a:t>
            </a:r>
            <a:r>
              <a:rPr lang="en-US" altLang="zh-CN" sz="2000" dirty="0"/>
              <a:t>a[</a:t>
            </a:r>
            <a:r>
              <a:rPr lang="en-US" altLang="zh-CN" sz="2000" dirty="0" err="1"/>
              <a:t>i</a:t>
            </a:r>
            <a:r>
              <a:rPr lang="en-US" altLang="zh-CN" sz="2000" dirty="0"/>
              <a:t>]</a:t>
            </a:r>
            <a:r>
              <a:rPr lang="zh-CN" altLang="zh-CN" sz="2000" dirty="0"/>
              <a:t>的同时，保存该位置</a:t>
            </a:r>
            <a:r>
              <a:rPr lang="en-US" altLang="zh-CN" sz="2000" dirty="0"/>
              <a:t> </a:t>
            </a:r>
            <a:r>
              <a:rPr lang="en-US" altLang="zh-CN" sz="2000" dirty="0" err="1"/>
              <a:t>i</a:t>
            </a:r>
            <a:r>
              <a:rPr lang="en-US" altLang="zh-CN" sz="2000" dirty="0"/>
              <a:t> </a:t>
            </a:r>
            <a:r>
              <a:rPr lang="zh-CN" altLang="zh-CN" sz="2000" dirty="0"/>
              <a:t>到变量</a:t>
            </a:r>
            <a:r>
              <a:rPr lang="en-US" altLang="zh-CN" sz="2000" dirty="0"/>
              <a:t> begin</a:t>
            </a:r>
            <a:r>
              <a:rPr lang="zh-CN" altLang="zh-CN" sz="2000" dirty="0"/>
              <a:t>中，显然：</a:t>
            </a:r>
          </a:p>
          <a:p>
            <a:pPr lvl="1">
              <a:lnSpc>
                <a:spcPct val="125000"/>
              </a:lnSpc>
              <a:buFont typeface="Wingdings" panose="05000000000000000000" pitchFamily="2" charset="2"/>
              <a:buChar char="ü"/>
            </a:pPr>
            <a:r>
              <a:rPr lang="zh-CN" altLang="zh-CN" sz="1800" dirty="0">
                <a:solidFill>
                  <a:srgbClr val="C00000"/>
                </a:solidFill>
              </a:rPr>
              <a:t>（</a:t>
            </a:r>
            <a:r>
              <a:rPr lang="en-US" altLang="zh-CN" sz="1800" dirty="0">
                <a:solidFill>
                  <a:srgbClr val="C00000"/>
                </a:solidFill>
              </a:rPr>
              <a:t>1</a:t>
            </a:r>
            <a:r>
              <a:rPr lang="zh-CN" altLang="zh-CN" sz="1800" dirty="0">
                <a:solidFill>
                  <a:srgbClr val="C00000"/>
                </a:solidFill>
              </a:rPr>
              <a:t>）当</a:t>
            </a:r>
            <a:r>
              <a:rPr lang="en-US" altLang="zh-CN" sz="1800" dirty="0">
                <a:solidFill>
                  <a:srgbClr val="C00000"/>
                </a:solidFill>
              </a:rPr>
              <a:t>b[i-1]</a:t>
            </a:r>
            <a:r>
              <a:rPr lang="zh-CN" altLang="zh-CN" sz="1800" dirty="0">
                <a:solidFill>
                  <a:srgbClr val="C00000"/>
                </a:solidFill>
              </a:rPr>
              <a:t>≤</a:t>
            </a:r>
            <a:r>
              <a:rPr lang="en-US" altLang="zh-CN" sz="1800" dirty="0">
                <a:solidFill>
                  <a:srgbClr val="C00000"/>
                </a:solidFill>
              </a:rPr>
              <a:t>0</a:t>
            </a:r>
            <a:r>
              <a:rPr lang="zh-CN" altLang="zh-CN" sz="1800" dirty="0">
                <a:solidFill>
                  <a:srgbClr val="C00000"/>
                </a:solidFill>
              </a:rPr>
              <a:t>时，</a:t>
            </a:r>
            <a:r>
              <a:rPr lang="en-US" altLang="zh-CN" sz="1800" dirty="0">
                <a:solidFill>
                  <a:srgbClr val="C00000"/>
                </a:solidFill>
              </a:rPr>
              <a:t>begin</a:t>
            </a:r>
            <a:r>
              <a:rPr lang="zh-CN" altLang="zh-CN" sz="1800" dirty="0">
                <a:solidFill>
                  <a:srgbClr val="C00000"/>
                </a:solidFill>
              </a:rPr>
              <a:t>＝</a:t>
            </a:r>
            <a:r>
              <a:rPr lang="en-US" altLang="zh-CN" sz="1800" dirty="0" err="1">
                <a:solidFill>
                  <a:srgbClr val="C00000"/>
                </a:solidFill>
              </a:rPr>
              <a:t>i</a:t>
            </a:r>
            <a:r>
              <a:rPr lang="zh-CN" altLang="zh-CN" sz="1800" dirty="0">
                <a:solidFill>
                  <a:srgbClr val="C00000"/>
                </a:solidFill>
              </a:rPr>
              <a:t>；</a:t>
            </a:r>
          </a:p>
          <a:p>
            <a:pPr lvl="1">
              <a:lnSpc>
                <a:spcPct val="125000"/>
              </a:lnSpc>
              <a:buFont typeface="Wingdings" panose="05000000000000000000" pitchFamily="2" charset="2"/>
              <a:buChar char="ü"/>
            </a:pPr>
            <a:r>
              <a:rPr lang="zh-CN" altLang="zh-CN" sz="1800" dirty="0">
                <a:solidFill>
                  <a:srgbClr val="C00000"/>
                </a:solidFill>
              </a:rPr>
              <a:t>（</a:t>
            </a:r>
            <a:r>
              <a:rPr lang="en-US" altLang="zh-CN" sz="1800" dirty="0">
                <a:solidFill>
                  <a:srgbClr val="C00000"/>
                </a:solidFill>
              </a:rPr>
              <a:t>2</a:t>
            </a:r>
            <a:r>
              <a:rPr lang="zh-CN" altLang="zh-CN" sz="1800" dirty="0">
                <a:solidFill>
                  <a:srgbClr val="C00000"/>
                </a:solidFill>
              </a:rPr>
              <a:t>）当</a:t>
            </a:r>
            <a:r>
              <a:rPr lang="en-US" altLang="zh-CN" sz="1800" dirty="0">
                <a:solidFill>
                  <a:srgbClr val="C00000"/>
                </a:solidFill>
              </a:rPr>
              <a:t>b[</a:t>
            </a:r>
            <a:r>
              <a:rPr lang="en-US" altLang="zh-CN" sz="1800" dirty="0" err="1">
                <a:solidFill>
                  <a:srgbClr val="C00000"/>
                </a:solidFill>
              </a:rPr>
              <a:t>i</a:t>
            </a:r>
            <a:r>
              <a:rPr lang="en-US" altLang="zh-CN" sz="1800" dirty="0">
                <a:solidFill>
                  <a:srgbClr val="C00000"/>
                </a:solidFill>
              </a:rPr>
              <a:t>]</a:t>
            </a:r>
            <a:r>
              <a:rPr lang="zh-CN" altLang="zh-CN" sz="1800" dirty="0">
                <a:solidFill>
                  <a:srgbClr val="C00000"/>
                </a:solidFill>
              </a:rPr>
              <a:t>≥</a:t>
            </a:r>
            <a:r>
              <a:rPr lang="en-US" altLang="zh-CN" sz="1800" dirty="0">
                <a:solidFill>
                  <a:srgbClr val="C00000"/>
                </a:solidFill>
              </a:rPr>
              <a:t>sum</a:t>
            </a:r>
            <a:r>
              <a:rPr lang="zh-CN" altLang="zh-CN" sz="1800" dirty="0">
                <a:solidFill>
                  <a:srgbClr val="C00000"/>
                </a:solidFill>
              </a:rPr>
              <a:t>时，</a:t>
            </a:r>
            <a:r>
              <a:rPr lang="en-US" altLang="zh-CN" sz="1800" dirty="0">
                <a:solidFill>
                  <a:srgbClr val="C00000"/>
                </a:solidFill>
              </a:rPr>
              <a:t> </a:t>
            </a:r>
            <a:r>
              <a:rPr lang="en-US" altLang="zh-CN" sz="1800" dirty="0" err="1">
                <a:solidFill>
                  <a:srgbClr val="C00000"/>
                </a:solidFill>
              </a:rPr>
              <a:t>besti</a:t>
            </a:r>
            <a:r>
              <a:rPr lang="zh-CN" altLang="zh-CN" sz="1800" dirty="0">
                <a:solidFill>
                  <a:srgbClr val="C00000"/>
                </a:solidFill>
              </a:rPr>
              <a:t>＝</a:t>
            </a:r>
            <a:r>
              <a:rPr lang="en-US" altLang="zh-CN" sz="1800" dirty="0">
                <a:solidFill>
                  <a:srgbClr val="C00000"/>
                </a:solidFill>
              </a:rPr>
              <a:t> begin</a:t>
            </a:r>
            <a:r>
              <a:rPr lang="zh-CN" altLang="zh-CN" sz="1800" dirty="0">
                <a:solidFill>
                  <a:srgbClr val="C00000"/>
                </a:solidFill>
              </a:rPr>
              <a:t>，</a:t>
            </a:r>
            <a:r>
              <a:rPr lang="en-US" altLang="zh-CN" sz="1800" dirty="0" err="1">
                <a:solidFill>
                  <a:srgbClr val="C00000"/>
                </a:solidFill>
              </a:rPr>
              <a:t>bestj</a:t>
            </a:r>
            <a:r>
              <a:rPr lang="zh-CN" altLang="zh-CN" sz="1800" dirty="0">
                <a:solidFill>
                  <a:srgbClr val="C00000"/>
                </a:solidFill>
              </a:rPr>
              <a:t>＝</a:t>
            </a:r>
            <a:r>
              <a:rPr lang="en-US" altLang="zh-CN" sz="1800" dirty="0" err="1">
                <a:solidFill>
                  <a:srgbClr val="C00000"/>
                </a:solidFill>
              </a:rPr>
              <a:t>i</a:t>
            </a:r>
            <a:r>
              <a:rPr lang="zh-CN" altLang="zh-CN" sz="1800" dirty="0">
                <a:solidFill>
                  <a:srgbClr val="C00000"/>
                </a:solidFill>
              </a:rPr>
              <a:t>。</a:t>
            </a:r>
            <a:endParaRPr lang="en-US" altLang="zh-CN" sz="1800" b="1" dirty="0">
              <a:solidFill>
                <a:srgbClr val="C00000"/>
              </a:solidFill>
              <a:latin typeface="Cambria Math" panose="02040503050406030204" pitchFamily="18" charset="0"/>
            </a:endParaRPr>
          </a:p>
        </p:txBody>
      </p:sp>
      <p:sp>
        <p:nvSpPr>
          <p:cNvPr id="3" name="矩形 2"/>
          <p:cNvSpPr/>
          <p:nvPr/>
        </p:nvSpPr>
        <p:spPr>
          <a:xfrm>
            <a:off x="1261921" y="3723073"/>
            <a:ext cx="3819990" cy="2062103"/>
          </a:xfrm>
          <a:prstGeom prst="rect">
            <a:avLst/>
          </a:prstGeom>
          <a:ln>
            <a:solidFill>
              <a:srgbClr val="C00000"/>
            </a:solidFill>
          </a:ln>
        </p:spPr>
        <p:txBody>
          <a:bodyPr wrap="square">
            <a:spAutoFit/>
          </a:bodyPr>
          <a:lstStyle/>
          <a:p>
            <a:r>
              <a:rPr lang="en-US" altLang="zh-CN" dirty="0"/>
              <a:t>const int NUM = 1001;</a:t>
            </a:r>
            <a:endParaRPr lang="zh-CN" altLang="zh-CN" dirty="0"/>
          </a:p>
          <a:p>
            <a:r>
              <a:rPr lang="en-US" altLang="zh-CN" dirty="0"/>
              <a:t>int a[NUM];</a:t>
            </a:r>
            <a:endParaRPr lang="zh-CN" altLang="zh-CN" dirty="0"/>
          </a:p>
          <a:p>
            <a:r>
              <a:rPr lang="en-US" altLang="zh-CN" dirty="0"/>
              <a:t>int </a:t>
            </a:r>
            <a:r>
              <a:rPr lang="en-US" altLang="zh-CN" dirty="0" err="1"/>
              <a:t>MaxSum</a:t>
            </a:r>
            <a:r>
              <a:rPr lang="en-US" altLang="zh-CN" dirty="0"/>
              <a:t>(int n, int &amp;</a:t>
            </a:r>
            <a:r>
              <a:rPr lang="en-US" altLang="zh-CN" dirty="0" err="1"/>
              <a:t>besti</a:t>
            </a:r>
            <a:r>
              <a:rPr lang="en-US" altLang="zh-CN" dirty="0"/>
              <a:t>, int &amp;</a:t>
            </a:r>
            <a:r>
              <a:rPr lang="en-US" altLang="zh-CN" dirty="0" err="1"/>
              <a:t>bestj</a:t>
            </a:r>
            <a:r>
              <a:rPr lang="en-US" altLang="zh-CN" dirty="0"/>
              <a:t>)</a:t>
            </a:r>
            <a:endParaRPr lang="zh-CN" altLang="zh-CN" dirty="0"/>
          </a:p>
          <a:p>
            <a:r>
              <a:rPr lang="en-US" altLang="zh-CN" dirty="0"/>
              <a:t>{</a:t>
            </a:r>
            <a:endParaRPr lang="zh-CN" altLang="zh-CN" dirty="0"/>
          </a:p>
          <a:p>
            <a:r>
              <a:rPr lang="en-US" altLang="zh-CN" dirty="0"/>
              <a:t>	int sum=0; </a:t>
            </a:r>
            <a:endParaRPr lang="zh-CN" altLang="zh-CN" dirty="0"/>
          </a:p>
          <a:p>
            <a:r>
              <a:rPr lang="en-US" altLang="zh-CN" dirty="0"/>
              <a:t>	int b=0;</a:t>
            </a:r>
            <a:endParaRPr lang="zh-CN" altLang="zh-CN" dirty="0"/>
          </a:p>
          <a:p>
            <a:r>
              <a:rPr lang="en-US" altLang="zh-CN" dirty="0"/>
              <a:t>	int begin = 0;</a:t>
            </a:r>
          </a:p>
          <a:p>
            <a:r>
              <a:rPr lang="en-US" altLang="zh-CN" dirty="0"/>
              <a:t>	</a:t>
            </a:r>
            <a:endParaRPr lang="zh-CN" altLang="zh-CN" dirty="0"/>
          </a:p>
        </p:txBody>
      </p:sp>
      <p:sp>
        <p:nvSpPr>
          <p:cNvPr id="4" name="矩形 3"/>
          <p:cNvSpPr/>
          <p:nvPr/>
        </p:nvSpPr>
        <p:spPr>
          <a:xfrm>
            <a:off x="5242751" y="3708566"/>
            <a:ext cx="3022352" cy="2800767"/>
          </a:xfrm>
          <a:prstGeom prst="rect">
            <a:avLst/>
          </a:prstGeom>
          <a:ln>
            <a:solidFill>
              <a:srgbClr val="C00000"/>
            </a:solidFill>
          </a:ln>
        </p:spPr>
        <p:txBody>
          <a:bodyPr wrap="square">
            <a:spAutoFit/>
          </a:bodyPr>
          <a:lstStyle/>
          <a:p>
            <a:r>
              <a:rPr lang="en-US" altLang="zh-CN" dirty="0"/>
              <a:t>for (int </a:t>
            </a:r>
            <a:r>
              <a:rPr lang="en-US" altLang="zh-CN" dirty="0" err="1"/>
              <a:t>i</a:t>
            </a:r>
            <a:r>
              <a:rPr lang="en-US" altLang="zh-CN" dirty="0"/>
              <a:t>=1;i&lt;=</a:t>
            </a:r>
            <a:r>
              <a:rPr lang="en-US" altLang="zh-CN" dirty="0" err="1"/>
              <a:t>n;i</a:t>
            </a:r>
            <a:r>
              <a:rPr lang="en-US" altLang="zh-CN" dirty="0"/>
              <a:t>++) </a:t>
            </a:r>
            <a:r>
              <a:rPr lang="en-US" altLang="zh-CN" dirty="0">
                <a:solidFill>
                  <a:srgbClr val="C00000"/>
                </a:solidFill>
              </a:rPr>
              <a:t>{</a:t>
            </a:r>
            <a:endParaRPr lang="en-US" altLang="zh-CN" dirty="0"/>
          </a:p>
          <a:p>
            <a:r>
              <a:rPr lang="en-US" altLang="zh-CN" dirty="0"/>
              <a:t>  if (b&gt;0) b+=a[</a:t>
            </a:r>
            <a:r>
              <a:rPr lang="en-US" altLang="zh-CN" dirty="0" err="1"/>
              <a:t>i</a:t>
            </a:r>
            <a:r>
              <a:rPr lang="en-US" altLang="zh-CN" dirty="0"/>
              <a:t>]; </a:t>
            </a:r>
            <a:endParaRPr lang="zh-CN" altLang="zh-CN" dirty="0"/>
          </a:p>
          <a:p>
            <a:r>
              <a:rPr lang="en-US" altLang="zh-CN" dirty="0"/>
              <a:t>  else {   b=a[</a:t>
            </a:r>
            <a:r>
              <a:rPr lang="en-US" altLang="zh-CN" dirty="0" err="1"/>
              <a:t>i</a:t>
            </a:r>
            <a:r>
              <a:rPr lang="en-US" altLang="zh-CN" dirty="0"/>
              <a:t>];    begin = </a:t>
            </a:r>
            <a:r>
              <a:rPr lang="en-US" altLang="zh-CN" dirty="0" err="1"/>
              <a:t>i</a:t>
            </a:r>
            <a:r>
              <a:rPr lang="en-US" altLang="zh-CN" dirty="0"/>
              <a:t>;   }</a:t>
            </a:r>
          </a:p>
          <a:p>
            <a:r>
              <a:rPr lang="en-US" altLang="zh-CN" dirty="0"/>
              <a:t>  if (b&gt;sum) {</a:t>
            </a:r>
            <a:endParaRPr lang="zh-CN" altLang="zh-CN" dirty="0"/>
          </a:p>
          <a:p>
            <a:pPr lvl="1"/>
            <a:r>
              <a:rPr lang="en-US" altLang="zh-CN" dirty="0"/>
              <a:t>	sum = b; </a:t>
            </a:r>
            <a:endParaRPr lang="zh-CN" altLang="zh-CN" dirty="0"/>
          </a:p>
          <a:p>
            <a:pPr lvl="1"/>
            <a:r>
              <a:rPr lang="en-US" altLang="zh-CN" dirty="0"/>
              <a:t>	</a:t>
            </a:r>
            <a:r>
              <a:rPr lang="en-US" altLang="zh-CN" dirty="0" err="1"/>
              <a:t>besti</a:t>
            </a:r>
            <a:r>
              <a:rPr lang="en-US" altLang="zh-CN" dirty="0"/>
              <a:t> = begin; </a:t>
            </a:r>
            <a:endParaRPr lang="zh-CN" altLang="zh-CN" dirty="0"/>
          </a:p>
          <a:p>
            <a:pPr lvl="1"/>
            <a:r>
              <a:rPr lang="en-US" altLang="zh-CN" dirty="0"/>
              <a:t>	</a:t>
            </a:r>
            <a:r>
              <a:rPr lang="en-US" altLang="zh-CN" dirty="0" err="1"/>
              <a:t>bestj</a:t>
            </a:r>
            <a:r>
              <a:rPr lang="en-US" altLang="zh-CN" dirty="0"/>
              <a:t> = </a:t>
            </a:r>
            <a:r>
              <a:rPr lang="en-US" altLang="zh-CN" dirty="0" err="1"/>
              <a:t>i</a:t>
            </a:r>
            <a:r>
              <a:rPr lang="en-US" altLang="zh-CN" dirty="0"/>
              <a:t>;</a:t>
            </a:r>
          </a:p>
          <a:p>
            <a:pPr lvl="1"/>
            <a:r>
              <a:rPr lang="en-US" altLang="zh-CN" dirty="0"/>
              <a:t>}</a:t>
            </a:r>
            <a:endParaRPr lang="zh-CN" altLang="zh-CN" dirty="0"/>
          </a:p>
          <a:p>
            <a:r>
              <a:rPr lang="en-US" altLang="zh-CN" dirty="0">
                <a:solidFill>
                  <a:srgbClr val="C00000"/>
                </a:solidFill>
              </a:rPr>
              <a:t>}</a:t>
            </a:r>
            <a:endParaRPr lang="zh-CN" altLang="zh-CN" dirty="0">
              <a:solidFill>
                <a:srgbClr val="C00000"/>
              </a:solidFill>
            </a:endParaRPr>
          </a:p>
          <a:p>
            <a:r>
              <a:rPr lang="en-US" altLang="zh-CN" dirty="0"/>
              <a:t>   return sum;</a:t>
            </a:r>
            <a:endParaRPr lang="zh-CN" altLang="zh-CN" dirty="0"/>
          </a:p>
          <a:p>
            <a:r>
              <a:rPr lang="en-US" altLang="zh-CN" dirty="0"/>
              <a:t>}		</a:t>
            </a:r>
            <a:endParaRPr lang="zh-CN" altLang="zh-CN" dirty="0"/>
          </a:p>
        </p:txBody>
      </p:sp>
      <p:sp>
        <p:nvSpPr>
          <p:cNvPr id="5" name="文本框 4">
            <a:extLst>
              <a:ext uri="{FF2B5EF4-FFF2-40B4-BE49-F238E27FC236}">
                <a16:creationId xmlns:a16="http://schemas.microsoft.com/office/drawing/2014/main" id="{818D4942-956F-43DA-83EB-C7EC0F58CE8D}"/>
              </a:ext>
            </a:extLst>
          </p:cNvPr>
          <p:cNvSpPr txBox="1"/>
          <p:nvPr/>
        </p:nvSpPr>
        <p:spPr>
          <a:xfrm>
            <a:off x="1660123" y="5934710"/>
            <a:ext cx="3023585" cy="369332"/>
          </a:xfrm>
          <a:prstGeom prst="rect">
            <a:avLst/>
          </a:prstGeom>
          <a:noFill/>
          <a:ln>
            <a:solidFill>
              <a:srgbClr val="C00000"/>
            </a:solidFill>
          </a:ln>
        </p:spPr>
        <p:txBody>
          <a:bodyPr wrap="none" rtlCol="0">
            <a:spAutoFit/>
          </a:bodyPr>
          <a:lstStyle/>
          <a:p>
            <a:r>
              <a:rPr lang="zh-CN" altLang="en-US" sz="1800" dirty="0">
                <a:solidFill>
                  <a:srgbClr val="C00000"/>
                </a:solidFill>
                <a:latin typeface="微软雅黑" panose="020B0503020204020204" pitchFamily="34" charset="-122"/>
                <a:ea typeface="微软雅黑" panose="020B0503020204020204" pitchFamily="34" charset="-122"/>
              </a:rPr>
              <a:t>算法时间复杂度</a:t>
            </a:r>
            <a:r>
              <a:rPr lang="en-US" altLang="zh-CN" sz="1800" dirty="0">
                <a:solidFill>
                  <a:srgbClr val="C00000"/>
                </a:solidFill>
                <a:latin typeface="微软雅黑" panose="020B0503020204020204" pitchFamily="34" charset="-122"/>
                <a:ea typeface="微软雅黑" panose="020B0503020204020204" pitchFamily="34" charset="-122"/>
              </a:rPr>
              <a:t>T(n) = O(n)</a:t>
            </a:r>
            <a:endParaRPr lang="zh-CN" altLang="en-US" sz="1800"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A7BF0336-CB4E-44C4-B04A-1943D74ECBBD}"/>
                  </a:ext>
                </a:extLst>
              </p:cNvPr>
              <p:cNvSpPr/>
              <p:nvPr/>
            </p:nvSpPr>
            <p:spPr>
              <a:xfrm>
                <a:off x="5294180" y="586386"/>
                <a:ext cx="3558993" cy="551689"/>
              </a:xfrm>
              <a:prstGeom prst="rect">
                <a:avLst/>
              </a:prstGeom>
              <a:ln>
                <a:solidFill>
                  <a:srgbClr val="C00000"/>
                </a:solidFill>
              </a:ln>
            </p:spPr>
            <p:txBody>
              <a:bodyPr wrap="square">
                <a:spAutoFit/>
              </a:bodyPr>
              <a:lstStyle/>
              <a:p>
                <a:pPr>
                  <a:lnSpc>
                    <a:spcPct val="150000"/>
                  </a:lnSpc>
                  <a:buNone/>
                </a:pPr>
                <a14:m>
                  <m:oMathPara xmlns:m="http://schemas.openxmlformats.org/officeDocument/2006/math">
                    <m:oMathParaPr>
                      <m:jc m:val="centerGroup"/>
                    </m:oMathParaPr>
                    <m:oMath xmlns:m="http://schemas.openxmlformats.org/officeDocument/2006/math">
                      <m:r>
                        <m:rPr>
                          <m:sty m:val="p"/>
                        </m:rPr>
                        <a:rPr lang="en-US" altLang="zh-CN" sz="1400">
                          <a:latin typeface="Cambria Math" panose="02040503050406030204" pitchFamily="18" charset="0"/>
                          <a:ea typeface="Cambria Math" panose="02040503050406030204" pitchFamily="18" charset="0"/>
                        </a:rPr>
                        <m:t>b</m:t>
                      </m:r>
                      <m:d>
                        <m:dPr>
                          <m:begChr m:val="["/>
                          <m:endChr m:val="]"/>
                          <m:ctrlPr>
                            <a:rPr lang="zh-CN" altLang="zh-CN" sz="1400" i="1">
                              <a:latin typeface="Cambria Math" panose="02040503050406030204" pitchFamily="18" charset="0"/>
                            </a:rPr>
                          </m:ctrlPr>
                        </m:dPr>
                        <m:e>
                          <m:r>
                            <m:rPr>
                              <m:sty m:val="p"/>
                            </m:rPr>
                            <a:rPr lang="en-US" altLang="zh-CN" sz="1400">
                              <a:latin typeface="Cambria Math" panose="02040503050406030204" pitchFamily="18" charset="0"/>
                              <a:ea typeface="Cambria Math" panose="02040503050406030204" pitchFamily="18" charset="0"/>
                            </a:rPr>
                            <m:t>j</m:t>
                          </m:r>
                        </m:e>
                      </m:d>
                      <m:r>
                        <a:rPr lang="en-US" altLang="zh-CN" sz="1400">
                          <a:latin typeface="Cambria Math" panose="02040503050406030204" pitchFamily="18" charset="0"/>
                          <a:ea typeface="Cambria Math" panose="02040503050406030204" pitchFamily="18" charset="0"/>
                        </a:rPr>
                        <m:t>=</m:t>
                      </m:r>
                      <m:func>
                        <m:funcPr>
                          <m:ctrlPr>
                            <a:rPr lang="zh-CN" altLang="zh-CN" sz="1400" i="1">
                              <a:latin typeface="Cambria Math" panose="02040503050406030204" pitchFamily="18" charset="0"/>
                            </a:rPr>
                          </m:ctrlPr>
                        </m:funcPr>
                        <m:fName>
                          <m:limLow>
                            <m:limLowPr>
                              <m:ctrlPr>
                                <a:rPr lang="zh-CN" altLang="zh-CN" sz="1400" i="1">
                                  <a:latin typeface="Cambria Math" panose="02040503050406030204" pitchFamily="18" charset="0"/>
                                </a:rPr>
                              </m:ctrlPr>
                            </m:limLowPr>
                            <m:e>
                              <m:r>
                                <m:rPr>
                                  <m:sty m:val="p"/>
                                </m:rPr>
                                <a:rPr lang="en-US" altLang="zh-CN" sz="1400">
                                  <a:latin typeface="Cambria Math" panose="02040503050406030204" pitchFamily="18" charset="0"/>
                                  <a:ea typeface="Cambria Math" panose="02040503050406030204" pitchFamily="18" charset="0"/>
                                </a:rPr>
                                <m:t>max</m:t>
                              </m:r>
                            </m:e>
                            <m:lim>
                              <m:r>
                                <a:rPr lang="en-US" altLang="zh-CN" sz="1400" i="1">
                                  <a:latin typeface="Cambria Math" panose="02040503050406030204" pitchFamily="18" charset="0"/>
                                  <a:ea typeface="Cambria Math" panose="02040503050406030204" pitchFamily="18" charset="0"/>
                                </a:rPr>
                                <m:t>1≤</m:t>
                              </m:r>
                              <m:r>
                                <a:rPr lang="en-US" altLang="zh-CN" sz="1400" i="1">
                                  <a:latin typeface="Cambria Math" panose="02040503050406030204" pitchFamily="18" charset="0"/>
                                  <a:ea typeface="Cambria Math" panose="02040503050406030204" pitchFamily="18" charset="0"/>
                                </a:rPr>
                                <m:t>𝑗</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𝑛</m:t>
                              </m:r>
                            </m:lim>
                          </m:limLow>
                        </m:fName>
                        <m:e>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𝑏</m:t>
                              </m:r>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𝑗</m:t>
                                  </m:r>
                                  <m:r>
                                    <a:rPr lang="en-US" altLang="zh-CN" sz="1400" i="1">
                                      <a:latin typeface="Cambria Math" panose="02040503050406030204" pitchFamily="18" charset="0"/>
                                      <a:ea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𝑎</m:t>
                              </m:r>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𝑗</m:t>
                                  </m:r>
                                </m:e>
                              </m:d>
                              <m:r>
                                <a:rPr lang="en-US" altLang="zh-CN" sz="1400" i="1">
                                  <a:latin typeface="Cambria Math" panose="02040503050406030204" pitchFamily="18" charset="0"/>
                                  <a:ea typeface="Cambria Math" panose="02040503050406030204" pitchFamily="18" charset="0"/>
                                </a:rPr>
                                <m:t>, </m:t>
                              </m:r>
                              <m:r>
                                <a:rPr lang="en-US" altLang="zh-CN" sz="1400" i="1">
                                  <a:latin typeface="Cambria Math" panose="02040503050406030204" pitchFamily="18" charset="0"/>
                                  <a:ea typeface="Cambria Math" panose="02040503050406030204" pitchFamily="18" charset="0"/>
                                </a:rPr>
                                <m:t>𝑎</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𝑗</m:t>
                              </m:r>
                              <m:r>
                                <a:rPr lang="en-US" altLang="zh-CN" sz="1400" i="1">
                                  <a:latin typeface="Cambria Math" panose="02040503050406030204" pitchFamily="18" charset="0"/>
                                  <a:ea typeface="Cambria Math" panose="02040503050406030204" pitchFamily="18" charset="0"/>
                                </a:rPr>
                                <m:t>]</m:t>
                              </m:r>
                            </m:e>
                          </m:d>
                        </m:e>
                      </m:func>
                      <m:r>
                        <a:rPr lang="en-US" altLang="zh-CN" sz="1400" i="1">
                          <a:latin typeface="Cambria Math" panose="02040503050406030204" pitchFamily="18" charset="0"/>
                          <a:ea typeface="Cambria Math" panose="02040503050406030204" pitchFamily="18" charset="0"/>
                        </a:rPr>
                        <m:t>,2≤</m:t>
                      </m:r>
                      <m:r>
                        <a:rPr lang="en-US" altLang="zh-CN" sz="1400" i="1">
                          <a:latin typeface="Cambria Math" panose="02040503050406030204" pitchFamily="18" charset="0"/>
                          <a:ea typeface="Cambria Math" panose="02040503050406030204" pitchFamily="18" charset="0"/>
                        </a:rPr>
                        <m:t>𝑗</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𝑛</m:t>
                      </m:r>
                    </m:oMath>
                  </m:oMathPara>
                </a14:m>
                <a:endParaRPr lang="zh-CN" altLang="zh-CN" sz="1400" dirty="0">
                  <a:latin typeface="Cambria Math" panose="02040503050406030204" pitchFamily="18" charset="0"/>
                </a:endParaRPr>
              </a:p>
            </p:txBody>
          </p:sp>
        </mc:Choice>
        <mc:Fallback xmlns="">
          <p:sp>
            <p:nvSpPr>
              <p:cNvPr id="6" name="矩形 5">
                <a:extLst>
                  <a:ext uri="{FF2B5EF4-FFF2-40B4-BE49-F238E27FC236}">
                    <a16:creationId xmlns:a16="http://schemas.microsoft.com/office/drawing/2014/main" id="{A7BF0336-CB4E-44C4-B04A-1943D74ECBBD}"/>
                  </a:ext>
                </a:extLst>
              </p:cNvPr>
              <p:cNvSpPr>
                <a:spLocks noRot="1" noChangeAspect="1" noMove="1" noResize="1" noEditPoints="1" noAdjustHandles="1" noChangeArrowheads="1" noChangeShapeType="1" noTextEdit="1"/>
              </p:cNvSpPr>
              <p:nvPr/>
            </p:nvSpPr>
            <p:spPr>
              <a:xfrm>
                <a:off x="5294180" y="586386"/>
                <a:ext cx="3558993" cy="551689"/>
              </a:xfrm>
              <a:prstGeom prst="rect">
                <a:avLst/>
              </a:prstGeom>
              <a:blipFill>
                <a:blip r:embed="rId3"/>
                <a:stretch>
                  <a:fillRect/>
                </a:stretch>
              </a:blipFill>
              <a:ln>
                <a:solidFill>
                  <a:srgbClr val="C0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416024760"/>
      </p:ext>
    </p:extLst>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矩形 47"/>
          <p:cNvSpPr>
            <a:spLocks noChangeArrowheads="1"/>
          </p:cNvSpPr>
          <p:nvPr/>
        </p:nvSpPr>
        <p:spPr bwMode="auto">
          <a:xfrm>
            <a:off x="666417" y="1412776"/>
            <a:ext cx="7648469" cy="975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pPr>
            <a:r>
              <a:rPr lang="en-US" altLang="zh-CN" sz="2100" dirty="0">
                <a:solidFill>
                  <a:srgbClr val="C00000"/>
                </a:solidFill>
                <a:latin typeface="Cambria Math" panose="02040503050406030204" pitchFamily="18" charset="0"/>
                <a:ea typeface="Cambria Math" panose="02040503050406030204" pitchFamily="18" charset="0"/>
              </a:rPr>
              <a:t>3. </a:t>
            </a:r>
            <a:r>
              <a:rPr lang="zh-CN" altLang="en-US" sz="2100" dirty="0">
                <a:solidFill>
                  <a:srgbClr val="C00000"/>
                </a:solidFill>
                <a:latin typeface="Cambria Math" panose="02040503050406030204" pitchFamily="18" charset="0"/>
              </a:rPr>
              <a:t>最大子段和问题的动态规划算法：</a:t>
            </a:r>
            <a:endParaRPr lang="en-US" altLang="zh-CN" sz="2100" dirty="0">
              <a:solidFill>
                <a:srgbClr val="C00000"/>
              </a:solidFill>
              <a:latin typeface="Cambria Math" panose="02040503050406030204" pitchFamily="18" charset="0"/>
            </a:endParaRPr>
          </a:p>
          <a:p>
            <a:pPr>
              <a:lnSpc>
                <a:spcPct val="150000"/>
              </a:lnSpc>
            </a:pPr>
            <a:r>
              <a:rPr lang="zh-CN" altLang="zh-CN" sz="1800" dirty="0"/>
              <a:t>样例数据</a:t>
            </a:r>
            <a:r>
              <a:rPr lang="en-US" altLang="zh-CN" sz="1800" dirty="0"/>
              <a:t>{1</a:t>
            </a:r>
            <a:r>
              <a:rPr lang="zh-CN" altLang="en-US" sz="1800" dirty="0"/>
              <a:t>，</a:t>
            </a:r>
            <a:r>
              <a:rPr lang="en-US" altLang="zh-CN" sz="1800" dirty="0"/>
              <a:t>-3</a:t>
            </a:r>
            <a:r>
              <a:rPr lang="zh-CN" altLang="zh-CN" sz="1800" dirty="0"/>
              <a:t>，</a:t>
            </a:r>
            <a:r>
              <a:rPr lang="en-US" altLang="zh-CN" sz="1800" dirty="0"/>
              <a:t>7</a:t>
            </a:r>
            <a:r>
              <a:rPr lang="zh-CN" altLang="zh-CN" sz="1800" dirty="0"/>
              <a:t>，</a:t>
            </a:r>
            <a:r>
              <a:rPr lang="en-US" altLang="zh-CN" sz="1800" dirty="0"/>
              <a:t>8</a:t>
            </a:r>
            <a:r>
              <a:rPr lang="zh-CN" altLang="zh-CN" sz="1800" dirty="0"/>
              <a:t>，</a:t>
            </a:r>
            <a:r>
              <a:rPr lang="en-US" altLang="zh-CN" sz="1800" dirty="0"/>
              <a:t>-4</a:t>
            </a:r>
            <a:r>
              <a:rPr lang="zh-CN" altLang="zh-CN" sz="1800" dirty="0"/>
              <a:t>，</a:t>
            </a:r>
            <a:r>
              <a:rPr lang="en-US" altLang="zh-CN" sz="1800" dirty="0"/>
              <a:t>12</a:t>
            </a:r>
            <a:r>
              <a:rPr lang="zh-CN" altLang="zh-CN" sz="1800" dirty="0"/>
              <a:t>，</a:t>
            </a:r>
            <a:r>
              <a:rPr lang="en-US" altLang="zh-CN" sz="1800" dirty="0"/>
              <a:t>10</a:t>
            </a:r>
            <a:r>
              <a:rPr lang="zh-CN" altLang="zh-CN" sz="1800" dirty="0"/>
              <a:t>，</a:t>
            </a:r>
            <a:r>
              <a:rPr lang="en-US" altLang="zh-CN" sz="1800" dirty="0"/>
              <a:t>6}</a:t>
            </a:r>
            <a:r>
              <a:rPr lang="zh-CN" altLang="zh-CN" sz="1800" dirty="0"/>
              <a:t>的计算过程，如表所示。</a:t>
            </a:r>
          </a:p>
        </p:txBody>
      </p:sp>
      <p:graphicFrame>
        <p:nvGraphicFramePr>
          <p:cNvPr id="2" name="表格 1"/>
          <p:cNvGraphicFramePr>
            <a:graphicFrameLocks noGrp="1"/>
          </p:cNvGraphicFramePr>
          <p:nvPr>
            <p:extLst>
              <p:ext uri="{D42A27DB-BD31-4B8C-83A1-F6EECF244321}">
                <p14:modId xmlns:p14="http://schemas.microsoft.com/office/powerpoint/2010/main" val="1094546972"/>
              </p:ext>
            </p:extLst>
          </p:nvPr>
        </p:nvGraphicFramePr>
        <p:xfrm>
          <a:off x="899592" y="2924944"/>
          <a:ext cx="4816413" cy="2337503"/>
        </p:xfrm>
        <a:graphic>
          <a:graphicData uri="http://schemas.openxmlformats.org/drawingml/2006/table">
            <a:tbl>
              <a:tblPr firstRow="1" firstCol="1" bandRow="1">
                <a:tableStyleId>{5C22544A-7EE6-4342-B048-85BDC9FD1C3A}</a:tableStyleId>
              </a:tblPr>
              <a:tblGrid>
                <a:gridCol w="1350053">
                  <a:extLst>
                    <a:ext uri="{9D8B030D-6E8A-4147-A177-3AD203B41FA5}">
                      <a16:colId xmlns:a16="http://schemas.microsoft.com/office/drawing/2014/main" val="20000"/>
                    </a:ext>
                  </a:extLst>
                </a:gridCol>
                <a:gridCol w="433295">
                  <a:extLst>
                    <a:ext uri="{9D8B030D-6E8A-4147-A177-3AD203B41FA5}">
                      <a16:colId xmlns:a16="http://schemas.microsoft.com/office/drawing/2014/main" val="20001"/>
                    </a:ext>
                  </a:extLst>
                </a:gridCol>
                <a:gridCol w="433295">
                  <a:extLst>
                    <a:ext uri="{9D8B030D-6E8A-4147-A177-3AD203B41FA5}">
                      <a16:colId xmlns:a16="http://schemas.microsoft.com/office/drawing/2014/main" val="20002"/>
                    </a:ext>
                  </a:extLst>
                </a:gridCol>
                <a:gridCol w="433295">
                  <a:extLst>
                    <a:ext uri="{9D8B030D-6E8A-4147-A177-3AD203B41FA5}">
                      <a16:colId xmlns:a16="http://schemas.microsoft.com/office/drawing/2014/main" val="20003"/>
                    </a:ext>
                  </a:extLst>
                </a:gridCol>
                <a:gridCol w="433295">
                  <a:extLst>
                    <a:ext uri="{9D8B030D-6E8A-4147-A177-3AD203B41FA5}">
                      <a16:colId xmlns:a16="http://schemas.microsoft.com/office/drawing/2014/main" val="20004"/>
                    </a:ext>
                  </a:extLst>
                </a:gridCol>
                <a:gridCol w="433295">
                  <a:extLst>
                    <a:ext uri="{9D8B030D-6E8A-4147-A177-3AD203B41FA5}">
                      <a16:colId xmlns:a16="http://schemas.microsoft.com/office/drawing/2014/main" val="20005"/>
                    </a:ext>
                  </a:extLst>
                </a:gridCol>
                <a:gridCol w="433295">
                  <a:extLst>
                    <a:ext uri="{9D8B030D-6E8A-4147-A177-3AD203B41FA5}">
                      <a16:colId xmlns:a16="http://schemas.microsoft.com/office/drawing/2014/main" val="20006"/>
                    </a:ext>
                  </a:extLst>
                </a:gridCol>
                <a:gridCol w="433295">
                  <a:extLst>
                    <a:ext uri="{9D8B030D-6E8A-4147-A177-3AD203B41FA5}">
                      <a16:colId xmlns:a16="http://schemas.microsoft.com/office/drawing/2014/main" val="20007"/>
                    </a:ext>
                  </a:extLst>
                </a:gridCol>
                <a:gridCol w="433295">
                  <a:extLst>
                    <a:ext uri="{9D8B030D-6E8A-4147-A177-3AD203B41FA5}">
                      <a16:colId xmlns:a16="http://schemas.microsoft.com/office/drawing/2014/main" val="20008"/>
                    </a:ext>
                  </a:extLst>
                </a:gridCol>
              </a:tblGrid>
              <a:tr h="333929">
                <a:tc>
                  <a:txBody>
                    <a:bodyPr/>
                    <a:lstStyle/>
                    <a:p>
                      <a:pPr algn="ctr">
                        <a:spcAft>
                          <a:spcPts val="0"/>
                        </a:spcAft>
                      </a:pPr>
                      <a:r>
                        <a:rPr lang="en-US" altLang="zh-CN" sz="1800" kern="0" err="1">
                          <a:effectLst/>
                          <a:latin typeface="Cambria Math" panose="02040503050406030204" pitchFamily="18" charset="0"/>
                          <a:ea typeface="Cambria Math" panose="02040503050406030204" pitchFamily="18" charset="0"/>
                          <a:cs typeface="+mn-cs"/>
                        </a:rPr>
                        <a:t>i</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solidFill>
                      <a:srgbClr val="00B050"/>
                    </a:solidFill>
                  </a:tcP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1</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solidFill>
                      <a:srgbClr val="00B050"/>
                    </a:solidFill>
                  </a:tcP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2</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solidFill>
                      <a:srgbClr val="00B050"/>
                    </a:solidFill>
                  </a:tcP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3</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solidFill>
                      <a:srgbClr val="00B050"/>
                    </a:solidFill>
                  </a:tcP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4</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solidFill>
                      <a:srgbClr val="00B050"/>
                    </a:solidFill>
                  </a:tcP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5</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solidFill>
                      <a:srgbClr val="00B050"/>
                    </a:solidFill>
                  </a:tcP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6</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solidFill>
                      <a:srgbClr val="00B050"/>
                    </a:solidFill>
                  </a:tcP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7</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solidFill>
                      <a:srgbClr val="00B050"/>
                    </a:solidFill>
                  </a:tcP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8</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solidFill>
                      <a:srgbClr val="00B050"/>
                    </a:solidFill>
                  </a:tcPr>
                </a:tc>
                <a:extLst>
                  <a:ext uri="{0D108BD9-81ED-4DB2-BD59-A6C34878D82A}">
                    <a16:rowId xmlns:a16="http://schemas.microsoft.com/office/drawing/2014/main" val="10000"/>
                  </a:ext>
                </a:extLst>
              </a:tr>
              <a:tr h="333929">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a[</a:t>
                      </a:r>
                      <a:r>
                        <a:rPr lang="en-US" sz="1800" kern="0" err="1">
                          <a:effectLst/>
                          <a:latin typeface="Cambria Math" panose="02040503050406030204" pitchFamily="18" charset="0"/>
                          <a:ea typeface="Cambria Math" panose="02040503050406030204" pitchFamily="18" charset="0"/>
                        </a:rPr>
                        <a:t>i</a:t>
                      </a:r>
                      <a:r>
                        <a:rPr lang="en-US" sz="1800" kern="0">
                          <a:effectLst/>
                          <a:latin typeface="Cambria Math" panose="02040503050406030204" pitchFamily="18" charset="0"/>
                          <a:ea typeface="Cambria Math" panose="02040503050406030204" pitchFamily="18" charset="0"/>
                        </a:rPr>
                        <a:t>]</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solidFill>
                      <a:srgbClr val="00B050"/>
                    </a:solidFill>
                  </a:tcP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1</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-3</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7</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8</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-4</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12</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-10</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6</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333929">
                <a:tc>
                  <a:txBody>
                    <a:bodyPr/>
                    <a:lstStyle/>
                    <a:p>
                      <a:pPr algn="ctr">
                        <a:spcAft>
                          <a:spcPts val="0"/>
                        </a:spcAft>
                      </a:pPr>
                      <a:r>
                        <a:rPr lang="en-US" altLang="zh-CN" sz="1800" kern="0">
                          <a:effectLst/>
                          <a:latin typeface="Cambria Math" panose="02040503050406030204" pitchFamily="18" charset="0"/>
                          <a:ea typeface="Cambria Math" panose="02040503050406030204" pitchFamily="18" charset="0"/>
                        </a:rPr>
                        <a:t>b</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solidFill>
                      <a:srgbClr val="00B050"/>
                    </a:solidFill>
                  </a:tcP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1</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-2</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7</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dirty="0">
                          <a:effectLst/>
                          <a:latin typeface="Cambria Math" panose="02040503050406030204" pitchFamily="18" charset="0"/>
                          <a:ea typeface="Cambria Math" panose="02040503050406030204" pitchFamily="18" charset="0"/>
                        </a:rPr>
                        <a:t>15</a:t>
                      </a:r>
                      <a:endParaRPr lang="zh-CN" sz="1800" kern="100" dirty="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11</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23</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13</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19</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0002"/>
                  </a:ext>
                </a:extLst>
              </a:tr>
              <a:tr h="333929">
                <a:tc>
                  <a:txBody>
                    <a:bodyPr/>
                    <a:lstStyle/>
                    <a:p>
                      <a:pPr algn="ctr">
                        <a:spcAft>
                          <a:spcPts val="0"/>
                        </a:spcAft>
                      </a:pPr>
                      <a:r>
                        <a:rPr lang="en-US" altLang="zh-CN" sz="1800" kern="0">
                          <a:effectLst/>
                          <a:latin typeface="Cambria Math" panose="02040503050406030204" pitchFamily="18" charset="0"/>
                          <a:ea typeface="Cambria Math" panose="02040503050406030204" pitchFamily="18" charset="0"/>
                        </a:rPr>
                        <a:t>s</a:t>
                      </a:r>
                      <a:r>
                        <a:rPr lang="en-US" sz="1800" kern="0">
                          <a:effectLst/>
                          <a:latin typeface="Cambria Math" panose="02040503050406030204" pitchFamily="18" charset="0"/>
                          <a:ea typeface="Cambria Math" panose="02040503050406030204" pitchFamily="18" charset="0"/>
                        </a:rPr>
                        <a:t>um</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solidFill>
                      <a:srgbClr val="00B050"/>
                    </a:solidFill>
                  </a:tcP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1</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1</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7</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dirty="0">
                          <a:effectLst/>
                          <a:latin typeface="Cambria Math" panose="02040503050406030204" pitchFamily="18" charset="0"/>
                          <a:ea typeface="Cambria Math" panose="02040503050406030204" pitchFamily="18" charset="0"/>
                        </a:rPr>
                        <a:t>15</a:t>
                      </a:r>
                      <a:endParaRPr lang="zh-CN" sz="1800" kern="100" dirty="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15</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23</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23</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23</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0003"/>
                  </a:ext>
                </a:extLst>
              </a:tr>
              <a:tr h="667858">
                <a:tc>
                  <a:txBody>
                    <a:bodyPr/>
                    <a:lstStyle/>
                    <a:p>
                      <a:pPr algn="ctr">
                        <a:spcAft>
                          <a:spcPts val="0"/>
                        </a:spcAft>
                      </a:pPr>
                      <a:r>
                        <a:rPr lang="en-US" sz="1800" kern="0" err="1">
                          <a:effectLst/>
                          <a:latin typeface="Cambria Math" panose="02040503050406030204" pitchFamily="18" charset="0"/>
                          <a:ea typeface="Cambria Math" panose="02040503050406030204" pitchFamily="18" charset="0"/>
                        </a:rPr>
                        <a:t>besti</a:t>
                      </a:r>
                      <a:r>
                        <a:rPr lang="en-US" sz="1800" kern="0">
                          <a:effectLst/>
                          <a:latin typeface="Cambria Math" panose="02040503050406030204" pitchFamily="18" charset="0"/>
                          <a:ea typeface="Cambria Math" panose="02040503050406030204" pitchFamily="18" charset="0"/>
                        </a:rPr>
                        <a:t>/begin</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solidFill>
                      <a:srgbClr val="00B050"/>
                    </a:solidFill>
                  </a:tcP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1</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1</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3</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dirty="0">
                          <a:effectLst/>
                          <a:latin typeface="Cambria Math" panose="02040503050406030204" pitchFamily="18" charset="0"/>
                          <a:ea typeface="Cambria Math" panose="02040503050406030204" pitchFamily="18" charset="0"/>
                        </a:rPr>
                        <a:t>3</a:t>
                      </a:r>
                      <a:endParaRPr lang="zh-CN" sz="1800" kern="100" dirty="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dirty="0">
                          <a:effectLst/>
                          <a:latin typeface="Cambria Math" panose="02040503050406030204" pitchFamily="18" charset="0"/>
                          <a:ea typeface="Cambria Math" panose="02040503050406030204" pitchFamily="18" charset="0"/>
                        </a:rPr>
                        <a:t>3</a:t>
                      </a:r>
                      <a:endParaRPr lang="zh-CN" sz="1800" kern="100" dirty="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3</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3</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3</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0004"/>
                  </a:ext>
                </a:extLst>
              </a:tr>
              <a:tr h="333929">
                <a:tc>
                  <a:txBody>
                    <a:bodyPr/>
                    <a:lstStyle/>
                    <a:p>
                      <a:pPr algn="ctr">
                        <a:spcAft>
                          <a:spcPts val="0"/>
                        </a:spcAft>
                      </a:pPr>
                      <a:r>
                        <a:rPr lang="en-US" altLang="zh-CN" sz="1800" kern="0" err="1">
                          <a:effectLst/>
                          <a:latin typeface="Cambria Math" panose="02040503050406030204" pitchFamily="18" charset="0"/>
                          <a:ea typeface="Cambria Math" panose="02040503050406030204" pitchFamily="18" charset="0"/>
                        </a:rPr>
                        <a:t>b</a:t>
                      </a:r>
                      <a:r>
                        <a:rPr lang="en-US" sz="1800" kern="0" err="1">
                          <a:effectLst/>
                          <a:latin typeface="Cambria Math" panose="02040503050406030204" pitchFamily="18" charset="0"/>
                          <a:ea typeface="Cambria Math" panose="02040503050406030204" pitchFamily="18" charset="0"/>
                        </a:rPr>
                        <a:t>estj</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solidFill>
                      <a:srgbClr val="00B050"/>
                    </a:solidFill>
                  </a:tcP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1</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1</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3</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4</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dirty="0">
                          <a:effectLst/>
                          <a:latin typeface="Cambria Math" panose="02040503050406030204" pitchFamily="18" charset="0"/>
                          <a:ea typeface="Cambria Math" panose="02040503050406030204" pitchFamily="18" charset="0"/>
                        </a:rPr>
                        <a:t>4</a:t>
                      </a:r>
                      <a:endParaRPr lang="zh-CN" sz="1800" kern="100" dirty="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6</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a:effectLst/>
                          <a:latin typeface="Cambria Math" panose="02040503050406030204" pitchFamily="18" charset="0"/>
                          <a:ea typeface="Cambria Math" panose="02040503050406030204" pitchFamily="18" charset="0"/>
                        </a:rPr>
                        <a:t>6</a:t>
                      </a:r>
                      <a:endParaRPr lang="zh-CN" sz="1800" kern="10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tc>
                  <a:txBody>
                    <a:bodyPr/>
                    <a:lstStyle/>
                    <a:p>
                      <a:pPr algn="ctr">
                        <a:spcAft>
                          <a:spcPts val="0"/>
                        </a:spcAft>
                      </a:pPr>
                      <a:r>
                        <a:rPr lang="en-US" sz="1800" kern="0" dirty="0">
                          <a:effectLst/>
                          <a:latin typeface="Cambria Math" panose="02040503050406030204" pitchFamily="18" charset="0"/>
                          <a:ea typeface="Cambria Math" panose="02040503050406030204" pitchFamily="18" charset="0"/>
                        </a:rPr>
                        <a:t>6</a:t>
                      </a:r>
                      <a:endParaRPr lang="zh-CN" sz="1800" kern="100" dirty="0">
                        <a:effectLst/>
                        <a:latin typeface="Cambria Math" panose="020405030504060302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0005"/>
                  </a:ext>
                </a:extLst>
              </a:tr>
            </a:tbl>
          </a:graphicData>
        </a:graphic>
      </p:graphicFrame>
      <p:sp>
        <p:nvSpPr>
          <p:cNvPr id="15" name="矩形 14"/>
          <p:cNvSpPr>
            <a:spLocks noChangeArrowheads="1"/>
          </p:cNvSpPr>
          <p:nvPr/>
        </p:nvSpPr>
        <p:spPr bwMode="auto">
          <a:xfrm>
            <a:off x="1120878" y="620688"/>
            <a:ext cx="4403622" cy="567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algn="ctr">
              <a:lnSpc>
                <a:spcPct val="90000"/>
              </a:lnSpc>
            </a:pPr>
            <a:r>
              <a:rPr lang="en-US" altLang="zh-CN" sz="3600" b="1" dirty="0">
                <a:latin typeface="+mj-lt"/>
                <a:ea typeface="+mj-ea"/>
                <a:cs typeface="+mj-cs"/>
                <a:sym typeface="Impact" pitchFamily="34" charset="0"/>
              </a:rPr>
              <a:t>5.5 </a:t>
            </a:r>
            <a:r>
              <a:rPr lang="zh-CN" altLang="en-US" sz="3600" b="1" dirty="0">
                <a:latin typeface="+mj-lt"/>
                <a:ea typeface="+mj-ea"/>
                <a:cs typeface="+mj-cs"/>
              </a:rPr>
              <a:t>最大子段和</a:t>
            </a:r>
            <a:endParaRPr lang="en-US" altLang="zh-CN" sz="3600" b="1" dirty="0">
              <a:latin typeface="+mj-lt"/>
              <a:ea typeface="+mj-ea"/>
              <a:cs typeface="+mj-cs"/>
            </a:endParaRPr>
          </a:p>
        </p:txBody>
      </p:sp>
      <p:sp>
        <p:nvSpPr>
          <p:cNvPr id="16" name="矩形 15"/>
          <p:cNvSpPr/>
          <p:nvPr/>
        </p:nvSpPr>
        <p:spPr>
          <a:xfrm>
            <a:off x="6012160" y="2564904"/>
            <a:ext cx="2808312" cy="3539430"/>
          </a:xfrm>
          <a:prstGeom prst="rect">
            <a:avLst/>
          </a:prstGeom>
          <a:ln>
            <a:solidFill>
              <a:srgbClr val="C00000"/>
            </a:solidFill>
          </a:ln>
        </p:spPr>
        <p:txBody>
          <a:bodyPr wrap="square">
            <a:spAutoFit/>
          </a:bodyPr>
          <a:lstStyle/>
          <a:p>
            <a:r>
              <a:rPr lang="en-US" altLang="zh-CN" dirty="0"/>
              <a:t>for (int </a:t>
            </a:r>
            <a:r>
              <a:rPr lang="en-US" altLang="zh-CN" dirty="0" err="1"/>
              <a:t>i</a:t>
            </a:r>
            <a:r>
              <a:rPr lang="en-US" altLang="zh-CN" dirty="0"/>
              <a:t>=1;i&lt;=</a:t>
            </a:r>
            <a:r>
              <a:rPr lang="en-US" altLang="zh-CN" dirty="0" err="1"/>
              <a:t>n;i</a:t>
            </a:r>
            <a:r>
              <a:rPr lang="en-US" altLang="zh-CN" dirty="0"/>
              <a:t>++) </a:t>
            </a:r>
            <a:r>
              <a:rPr lang="en-US" altLang="zh-CN" dirty="0">
                <a:solidFill>
                  <a:srgbClr val="C00000"/>
                </a:solidFill>
              </a:rPr>
              <a:t>{</a:t>
            </a:r>
            <a:endParaRPr lang="en-US" altLang="zh-CN" dirty="0"/>
          </a:p>
          <a:p>
            <a:r>
              <a:rPr lang="en-US" altLang="zh-CN" dirty="0"/>
              <a:t>   if (b&gt;0) </a:t>
            </a:r>
          </a:p>
          <a:p>
            <a:r>
              <a:rPr lang="en-US" altLang="zh-CN" dirty="0"/>
              <a:t>         b+=a[</a:t>
            </a:r>
            <a:r>
              <a:rPr lang="en-US" altLang="zh-CN" dirty="0" err="1"/>
              <a:t>i</a:t>
            </a:r>
            <a:r>
              <a:rPr lang="en-US" altLang="zh-CN" dirty="0"/>
              <a:t>]; </a:t>
            </a:r>
            <a:endParaRPr lang="zh-CN" altLang="zh-CN" dirty="0"/>
          </a:p>
          <a:p>
            <a:r>
              <a:rPr lang="en-US" altLang="zh-CN" dirty="0"/>
              <a:t>   else {  </a:t>
            </a:r>
          </a:p>
          <a:p>
            <a:r>
              <a:rPr lang="en-US" altLang="zh-CN" dirty="0"/>
              <a:t>         b=a[</a:t>
            </a:r>
            <a:r>
              <a:rPr lang="en-US" altLang="zh-CN" dirty="0" err="1"/>
              <a:t>i</a:t>
            </a:r>
            <a:r>
              <a:rPr lang="en-US" altLang="zh-CN" dirty="0"/>
              <a:t>];    </a:t>
            </a:r>
          </a:p>
          <a:p>
            <a:r>
              <a:rPr lang="en-US" altLang="zh-CN" dirty="0"/>
              <a:t>         begin = </a:t>
            </a:r>
            <a:r>
              <a:rPr lang="en-US" altLang="zh-CN" dirty="0" err="1"/>
              <a:t>i</a:t>
            </a:r>
            <a:r>
              <a:rPr lang="en-US" altLang="zh-CN" dirty="0"/>
              <a:t>;  </a:t>
            </a:r>
          </a:p>
          <a:p>
            <a:r>
              <a:rPr lang="en-US" altLang="zh-CN" dirty="0"/>
              <a:t>  }</a:t>
            </a:r>
          </a:p>
          <a:p>
            <a:r>
              <a:rPr lang="en-US" altLang="zh-CN" dirty="0"/>
              <a:t>  if (b&gt;sum) {</a:t>
            </a:r>
            <a:endParaRPr lang="zh-CN" altLang="zh-CN" dirty="0"/>
          </a:p>
          <a:p>
            <a:pPr lvl="1"/>
            <a:r>
              <a:rPr lang="en-US" altLang="zh-CN" dirty="0"/>
              <a:t>	sum = b; </a:t>
            </a:r>
            <a:endParaRPr lang="zh-CN" altLang="zh-CN" dirty="0"/>
          </a:p>
          <a:p>
            <a:pPr lvl="1"/>
            <a:r>
              <a:rPr lang="en-US" altLang="zh-CN" dirty="0"/>
              <a:t>	</a:t>
            </a:r>
            <a:r>
              <a:rPr lang="en-US" altLang="zh-CN" dirty="0" err="1"/>
              <a:t>besti</a:t>
            </a:r>
            <a:r>
              <a:rPr lang="en-US" altLang="zh-CN" dirty="0"/>
              <a:t> = begin; </a:t>
            </a:r>
            <a:endParaRPr lang="zh-CN" altLang="zh-CN" dirty="0"/>
          </a:p>
          <a:p>
            <a:pPr lvl="1"/>
            <a:r>
              <a:rPr lang="en-US" altLang="zh-CN" dirty="0"/>
              <a:t>	</a:t>
            </a:r>
            <a:r>
              <a:rPr lang="en-US" altLang="zh-CN" dirty="0" err="1"/>
              <a:t>bestj</a:t>
            </a:r>
            <a:r>
              <a:rPr lang="en-US" altLang="zh-CN" dirty="0"/>
              <a:t> = </a:t>
            </a:r>
            <a:r>
              <a:rPr lang="en-US" altLang="zh-CN" dirty="0" err="1"/>
              <a:t>i</a:t>
            </a:r>
            <a:r>
              <a:rPr lang="en-US" altLang="zh-CN" dirty="0"/>
              <a:t>;</a:t>
            </a:r>
          </a:p>
          <a:p>
            <a:pPr lvl="1"/>
            <a:r>
              <a:rPr lang="en-US" altLang="zh-CN" dirty="0"/>
              <a:t>}</a:t>
            </a:r>
            <a:endParaRPr lang="zh-CN" altLang="zh-CN" dirty="0"/>
          </a:p>
          <a:p>
            <a:r>
              <a:rPr lang="en-US" altLang="zh-CN" dirty="0">
                <a:solidFill>
                  <a:srgbClr val="C00000"/>
                </a:solidFill>
              </a:rPr>
              <a:t>}</a:t>
            </a:r>
            <a:endParaRPr lang="zh-CN" altLang="zh-CN" dirty="0">
              <a:solidFill>
                <a:srgbClr val="C00000"/>
              </a:solidFill>
            </a:endParaRPr>
          </a:p>
          <a:p>
            <a:r>
              <a:rPr lang="en-US" altLang="zh-CN" dirty="0"/>
              <a:t>		</a:t>
            </a:r>
            <a:endParaRPr lang="zh-CN" altLang="zh-CN" dirty="0"/>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BC25455-1EA6-495C-9A6F-D9133E893916}"/>
                  </a:ext>
                </a:extLst>
              </p:cNvPr>
              <p:cNvSpPr/>
              <p:nvPr/>
            </p:nvSpPr>
            <p:spPr>
              <a:xfrm>
                <a:off x="5191951" y="1349070"/>
                <a:ext cx="3558993" cy="551689"/>
              </a:xfrm>
              <a:prstGeom prst="rect">
                <a:avLst/>
              </a:prstGeom>
              <a:ln>
                <a:solidFill>
                  <a:srgbClr val="C00000"/>
                </a:solidFill>
              </a:ln>
            </p:spPr>
            <p:txBody>
              <a:bodyPr wrap="square">
                <a:spAutoFit/>
              </a:bodyPr>
              <a:lstStyle/>
              <a:p>
                <a:pPr>
                  <a:lnSpc>
                    <a:spcPct val="150000"/>
                  </a:lnSpc>
                  <a:buNone/>
                </a:pPr>
                <a14:m>
                  <m:oMathPara xmlns:m="http://schemas.openxmlformats.org/officeDocument/2006/math">
                    <m:oMathParaPr>
                      <m:jc m:val="centerGroup"/>
                    </m:oMathParaPr>
                    <m:oMath xmlns:m="http://schemas.openxmlformats.org/officeDocument/2006/math">
                      <m:r>
                        <m:rPr>
                          <m:sty m:val="p"/>
                        </m:rPr>
                        <a:rPr lang="en-US" altLang="zh-CN" sz="1400">
                          <a:latin typeface="Cambria Math" panose="02040503050406030204" pitchFamily="18" charset="0"/>
                          <a:ea typeface="Cambria Math" panose="02040503050406030204" pitchFamily="18" charset="0"/>
                        </a:rPr>
                        <m:t>b</m:t>
                      </m:r>
                      <m:d>
                        <m:dPr>
                          <m:begChr m:val="["/>
                          <m:endChr m:val="]"/>
                          <m:ctrlPr>
                            <a:rPr lang="zh-CN" altLang="zh-CN" sz="1400" i="1">
                              <a:latin typeface="Cambria Math" panose="02040503050406030204" pitchFamily="18" charset="0"/>
                            </a:rPr>
                          </m:ctrlPr>
                        </m:dPr>
                        <m:e>
                          <m:r>
                            <m:rPr>
                              <m:sty m:val="p"/>
                            </m:rPr>
                            <a:rPr lang="en-US" altLang="zh-CN" sz="1400">
                              <a:latin typeface="Cambria Math" panose="02040503050406030204" pitchFamily="18" charset="0"/>
                              <a:ea typeface="Cambria Math" panose="02040503050406030204" pitchFamily="18" charset="0"/>
                            </a:rPr>
                            <m:t>j</m:t>
                          </m:r>
                        </m:e>
                      </m:d>
                      <m:r>
                        <a:rPr lang="en-US" altLang="zh-CN" sz="1400">
                          <a:latin typeface="Cambria Math" panose="02040503050406030204" pitchFamily="18" charset="0"/>
                          <a:ea typeface="Cambria Math" panose="02040503050406030204" pitchFamily="18" charset="0"/>
                        </a:rPr>
                        <m:t>=</m:t>
                      </m:r>
                      <m:func>
                        <m:funcPr>
                          <m:ctrlPr>
                            <a:rPr lang="zh-CN" altLang="zh-CN" sz="1400" i="1">
                              <a:latin typeface="Cambria Math" panose="02040503050406030204" pitchFamily="18" charset="0"/>
                            </a:rPr>
                          </m:ctrlPr>
                        </m:funcPr>
                        <m:fName>
                          <m:limLow>
                            <m:limLowPr>
                              <m:ctrlPr>
                                <a:rPr lang="zh-CN" altLang="zh-CN" sz="1400" i="1">
                                  <a:latin typeface="Cambria Math" panose="02040503050406030204" pitchFamily="18" charset="0"/>
                                </a:rPr>
                              </m:ctrlPr>
                            </m:limLowPr>
                            <m:e>
                              <m:r>
                                <m:rPr>
                                  <m:sty m:val="p"/>
                                </m:rPr>
                                <a:rPr lang="en-US" altLang="zh-CN" sz="1400">
                                  <a:latin typeface="Cambria Math" panose="02040503050406030204" pitchFamily="18" charset="0"/>
                                  <a:ea typeface="Cambria Math" panose="02040503050406030204" pitchFamily="18" charset="0"/>
                                </a:rPr>
                                <m:t>max</m:t>
                              </m:r>
                            </m:e>
                            <m:lim>
                              <m:r>
                                <a:rPr lang="en-US" altLang="zh-CN" sz="1400" i="1">
                                  <a:latin typeface="Cambria Math" panose="02040503050406030204" pitchFamily="18" charset="0"/>
                                  <a:ea typeface="Cambria Math" panose="02040503050406030204" pitchFamily="18" charset="0"/>
                                </a:rPr>
                                <m:t>1≤</m:t>
                              </m:r>
                              <m:r>
                                <a:rPr lang="en-US" altLang="zh-CN" sz="1400" i="1">
                                  <a:latin typeface="Cambria Math" panose="02040503050406030204" pitchFamily="18" charset="0"/>
                                  <a:ea typeface="Cambria Math" panose="02040503050406030204" pitchFamily="18" charset="0"/>
                                </a:rPr>
                                <m:t>𝑗</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𝑛</m:t>
                              </m:r>
                            </m:lim>
                          </m:limLow>
                        </m:fName>
                        <m:e>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𝑏</m:t>
                              </m:r>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𝑗</m:t>
                                  </m:r>
                                  <m:r>
                                    <a:rPr lang="en-US" altLang="zh-CN" sz="1400" i="1">
                                      <a:latin typeface="Cambria Math" panose="02040503050406030204" pitchFamily="18" charset="0"/>
                                      <a:ea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𝑎</m:t>
                              </m:r>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𝑗</m:t>
                                  </m:r>
                                </m:e>
                              </m:d>
                              <m:r>
                                <a:rPr lang="en-US" altLang="zh-CN" sz="1400" i="1">
                                  <a:latin typeface="Cambria Math" panose="02040503050406030204" pitchFamily="18" charset="0"/>
                                  <a:ea typeface="Cambria Math" panose="02040503050406030204" pitchFamily="18" charset="0"/>
                                </a:rPr>
                                <m:t>, </m:t>
                              </m:r>
                              <m:r>
                                <a:rPr lang="en-US" altLang="zh-CN" sz="1400" i="1">
                                  <a:latin typeface="Cambria Math" panose="02040503050406030204" pitchFamily="18" charset="0"/>
                                  <a:ea typeface="Cambria Math" panose="02040503050406030204" pitchFamily="18" charset="0"/>
                                </a:rPr>
                                <m:t>𝑎</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𝑗</m:t>
                              </m:r>
                              <m:r>
                                <a:rPr lang="en-US" altLang="zh-CN" sz="1400" i="1">
                                  <a:latin typeface="Cambria Math" panose="02040503050406030204" pitchFamily="18" charset="0"/>
                                  <a:ea typeface="Cambria Math" panose="02040503050406030204" pitchFamily="18" charset="0"/>
                                </a:rPr>
                                <m:t>]</m:t>
                              </m:r>
                            </m:e>
                          </m:d>
                        </m:e>
                      </m:func>
                      <m:r>
                        <a:rPr lang="en-US" altLang="zh-CN" sz="1400" i="1">
                          <a:latin typeface="Cambria Math" panose="02040503050406030204" pitchFamily="18" charset="0"/>
                          <a:ea typeface="Cambria Math" panose="02040503050406030204" pitchFamily="18" charset="0"/>
                        </a:rPr>
                        <m:t>,2≤</m:t>
                      </m:r>
                      <m:r>
                        <a:rPr lang="en-US" altLang="zh-CN" sz="1400" i="1">
                          <a:latin typeface="Cambria Math" panose="02040503050406030204" pitchFamily="18" charset="0"/>
                          <a:ea typeface="Cambria Math" panose="02040503050406030204" pitchFamily="18" charset="0"/>
                        </a:rPr>
                        <m:t>𝑗</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𝑛</m:t>
                      </m:r>
                    </m:oMath>
                  </m:oMathPara>
                </a14:m>
                <a:endParaRPr lang="zh-CN" altLang="zh-CN" sz="1400" dirty="0">
                  <a:latin typeface="Cambria Math" panose="02040503050406030204" pitchFamily="18" charset="0"/>
                </a:endParaRPr>
              </a:p>
            </p:txBody>
          </p:sp>
        </mc:Choice>
        <mc:Fallback xmlns="">
          <p:sp>
            <p:nvSpPr>
              <p:cNvPr id="7" name="矩形 6">
                <a:extLst>
                  <a:ext uri="{FF2B5EF4-FFF2-40B4-BE49-F238E27FC236}">
                    <a16:creationId xmlns:a16="http://schemas.microsoft.com/office/drawing/2014/main" id="{BBC25455-1EA6-495C-9A6F-D9133E893916}"/>
                  </a:ext>
                </a:extLst>
              </p:cNvPr>
              <p:cNvSpPr>
                <a:spLocks noRot="1" noChangeAspect="1" noMove="1" noResize="1" noEditPoints="1" noAdjustHandles="1" noChangeArrowheads="1" noChangeShapeType="1" noTextEdit="1"/>
              </p:cNvSpPr>
              <p:nvPr/>
            </p:nvSpPr>
            <p:spPr>
              <a:xfrm>
                <a:off x="5191951" y="1349070"/>
                <a:ext cx="3558993" cy="551689"/>
              </a:xfrm>
              <a:prstGeom prst="rect">
                <a:avLst/>
              </a:prstGeom>
              <a:blipFill>
                <a:blip r:embed="rId3"/>
                <a:stretch>
                  <a:fillRect/>
                </a:stretch>
              </a:blipFill>
              <a:ln>
                <a:solidFill>
                  <a:srgbClr val="C0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3997742508"/>
      </p:ext>
    </p:extLst>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dissolve">
                                      <p:cBhvr>
                                        <p:cTn id="7" dur="250"/>
                                        <p:tgtEl>
                                          <p:spTgt spid="126"/>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509588" y="1143000"/>
            <a:ext cx="77581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eaLnBrk="1" hangingPunct="1">
              <a:lnSpc>
                <a:spcPct val="120000"/>
              </a:lnSpc>
              <a:spcBef>
                <a:spcPct val="0"/>
              </a:spcBef>
              <a:buClrTx/>
              <a:buFont typeface="Arial" charset="0"/>
              <a:buNone/>
            </a:pPr>
            <a:r>
              <a:rPr lang="zh-CN" altLang="en-US"/>
              <a:t>一、问题描述</a:t>
            </a:r>
          </a:p>
        </p:txBody>
      </p:sp>
      <p:sp>
        <p:nvSpPr>
          <p:cNvPr id="22531" name="Rectangle 4"/>
          <p:cNvSpPr>
            <a:spLocks noChangeArrowheads="1"/>
          </p:cNvSpPr>
          <p:nvPr/>
        </p:nvSpPr>
        <p:spPr bwMode="auto">
          <a:xfrm>
            <a:off x="0"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eaLnBrk="1" hangingPunct="1">
              <a:spcBef>
                <a:spcPct val="0"/>
              </a:spcBef>
              <a:buClrTx/>
              <a:buFont typeface="Arial" charset="0"/>
              <a:buNone/>
            </a:pPr>
            <a:endParaRPr lang="zh-CN" altLang="en-US" sz="1600" b="0">
              <a:latin typeface="Arial" charset="0"/>
              <a:ea typeface="华文隶书" charset="0"/>
            </a:endParaRPr>
          </a:p>
        </p:txBody>
      </p:sp>
      <p:sp>
        <p:nvSpPr>
          <p:cNvPr id="22532" name="Rectangle 6"/>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eaLnBrk="1" hangingPunct="1">
              <a:spcBef>
                <a:spcPct val="0"/>
              </a:spcBef>
              <a:buClrTx/>
              <a:buFont typeface="Arial" charset="0"/>
              <a:buNone/>
            </a:pPr>
            <a:endParaRPr lang="zh-CN" altLang="en-US" sz="1600" b="0">
              <a:latin typeface="Arial" charset="0"/>
              <a:ea typeface="华文隶书" charset="0"/>
            </a:endParaRPr>
          </a:p>
        </p:txBody>
      </p:sp>
      <p:sp>
        <p:nvSpPr>
          <p:cNvPr id="22533" name="Rectangle 2"/>
          <p:cNvSpPr>
            <a:spLocks noChangeArrowheads="1"/>
          </p:cNvSpPr>
          <p:nvPr/>
        </p:nvSpPr>
        <p:spPr bwMode="auto">
          <a:xfrm>
            <a:off x="762000" y="476250"/>
            <a:ext cx="7772400" cy="66675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lnSpc>
                <a:spcPct val="90000"/>
              </a:lnSpc>
              <a:spcBef>
                <a:spcPct val="0"/>
              </a:spcBef>
              <a:buClrTx/>
              <a:buFont typeface="Arial" charset="0"/>
              <a:buNone/>
            </a:pPr>
            <a:r>
              <a:rPr lang="en-US" altLang="zh-CN" sz="3600">
                <a:latin typeface="Arial" charset="0"/>
                <a:ea typeface="华文中宋" charset="0"/>
              </a:rPr>
              <a:t>5.6 0-1</a:t>
            </a:r>
            <a:r>
              <a:rPr lang="zh-CN" altLang="en-US" sz="3600">
                <a:latin typeface="Arial" charset="0"/>
                <a:ea typeface="华文中宋" charset="0"/>
              </a:rPr>
              <a:t>背包问题</a:t>
            </a:r>
          </a:p>
        </p:txBody>
      </p:sp>
      <p:sp>
        <p:nvSpPr>
          <p:cNvPr id="2" name="矩形 1"/>
          <p:cNvSpPr>
            <a:spLocks noChangeArrowheads="1"/>
          </p:cNvSpPr>
          <p:nvPr/>
        </p:nvSpPr>
        <p:spPr bwMode="auto">
          <a:xfrm>
            <a:off x="179388" y="1603375"/>
            <a:ext cx="878522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39750">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eaLnBrk="1" hangingPunct="1">
              <a:lnSpc>
                <a:spcPct val="120000"/>
              </a:lnSpc>
              <a:spcBef>
                <a:spcPct val="0"/>
              </a:spcBef>
              <a:buClrTx/>
              <a:buFont typeface="Arial" charset="0"/>
              <a:buNone/>
            </a:pPr>
            <a:r>
              <a:rPr lang="zh-CN" altLang="en-US" sz="2000" dirty="0">
                <a:latin typeface="Times New Roman" charset="0"/>
              </a:rPr>
              <a:t>给定</a:t>
            </a:r>
            <a:r>
              <a:rPr lang="en-US" altLang="zh-CN" sz="2000" dirty="0">
                <a:latin typeface="Times New Roman" charset="0"/>
              </a:rPr>
              <a:t>n</a:t>
            </a:r>
            <a:r>
              <a:rPr lang="zh-CN" altLang="en-US" sz="2000" dirty="0">
                <a:latin typeface="Times New Roman" charset="0"/>
              </a:rPr>
              <a:t>种物品和一背包，</a:t>
            </a:r>
            <a:r>
              <a:rPr lang="zh-CN" altLang="en-US" sz="2000" dirty="0">
                <a:solidFill>
                  <a:srgbClr val="FF0000"/>
                </a:solidFill>
                <a:latin typeface="Times New Roman" charset="0"/>
              </a:rPr>
              <a:t>物品</a:t>
            </a:r>
            <a:r>
              <a:rPr lang="en-US" altLang="zh-CN" sz="2000" dirty="0" err="1">
                <a:solidFill>
                  <a:srgbClr val="FF0000"/>
                </a:solidFill>
                <a:latin typeface="Times New Roman" charset="0"/>
              </a:rPr>
              <a:t>i</a:t>
            </a:r>
            <a:r>
              <a:rPr lang="zh-CN" altLang="en-US" sz="2000" dirty="0">
                <a:solidFill>
                  <a:srgbClr val="FF0000"/>
                </a:solidFill>
                <a:latin typeface="Times New Roman" charset="0"/>
              </a:rPr>
              <a:t>的重量是</a:t>
            </a:r>
            <a:r>
              <a:rPr lang="en-US" altLang="zh-CN" sz="2000" dirty="0" err="1">
                <a:solidFill>
                  <a:srgbClr val="FF0000"/>
                </a:solidFill>
                <a:latin typeface="Times New Roman" charset="0"/>
              </a:rPr>
              <a:t>w</a:t>
            </a:r>
            <a:r>
              <a:rPr lang="en-US" altLang="zh-CN" sz="2000" baseline="-25000" dirty="0" err="1">
                <a:solidFill>
                  <a:srgbClr val="FF0000"/>
                </a:solidFill>
                <a:latin typeface="Times New Roman" charset="0"/>
              </a:rPr>
              <a:t>i</a:t>
            </a:r>
            <a:r>
              <a:rPr lang="zh-CN" altLang="en-US" sz="2000" dirty="0">
                <a:latin typeface="Times New Roman" charset="0"/>
              </a:rPr>
              <a:t>，其</a:t>
            </a:r>
            <a:r>
              <a:rPr lang="zh-CN" altLang="en-US" sz="2000" dirty="0">
                <a:solidFill>
                  <a:srgbClr val="FF0000"/>
                </a:solidFill>
                <a:latin typeface="Times New Roman" charset="0"/>
              </a:rPr>
              <a:t>价值为</a:t>
            </a:r>
            <a:r>
              <a:rPr lang="en-US" altLang="zh-CN" sz="2000" dirty="0">
                <a:solidFill>
                  <a:srgbClr val="FF0000"/>
                </a:solidFill>
                <a:latin typeface="Times New Roman" charset="0"/>
              </a:rPr>
              <a:t>v</a:t>
            </a:r>
            <a:r>
              <a:rPr lang="en-US" altLang="zh-CN" sz="2000" baseline="-25000" dirty="0">
                <a:solidFill>
                  <a:srgbClr val="FF0000"/>
                </a:solidFill>
                <a:latin typeface="Times New Roman" charset="0"/>
              </a:rPr>
              <a:t>i</a:t>
            </a:r>
            <a:r>
              <a:rPr lang="zh-CN" altLang="en-US" sz="2000" dirty="0">
                <a:latin typeface="Times New Roman" charset="0"/>
              </a:rPr>
              <a:t>，</a:t>
            </a:r>
            <a:r>
              <a:rPr lang="zh-CN" altLang="en-US" sz="2000" dirty="0">
                <a:solidFill>
                  <a:srgbClr val="FF0000"/>
                </a:solidFill>
                <a:latin typeface="Times New Roman" charset="0"/>
              </a:rPr>
              <a:t>背包的容量为</a:t>
            </a:r>
            <a:r>
              <a:rPr lang="en-US" altLang="zh-CN" sz="2000" dirty="0">
                <a:solidFill>
                  <a:srgbClr val="FF0000"/>
                </a:solidFill>
                <a:latin typeface="Times New Roman" charset="0"/>
              </a:rPr>
              <a:t>c</a:t>
            </a:r>
            <a:r>
              <a:rPr lang="zh-CN" altLang="en-US" sz="2000" dirty="0">
                <a:latin typeface="Times New Roman" charset="0"/>
              </a:rPr>
              <a:t>。问应如何选择装入背包的物品，使得装入背包中物品的总价值最大？</a:t>
            </a:r>
          </a:p>
          <a:p>
            <a:pPr lvl="1" eaLnBrk="1" hangingPunct="1">
              <a:lnSpc>
                <a:spcPct val="120000"/>
              </a:lnSpc>
              <a:spcBef>
                <a:spcPct val="0"/>
              </a:spcBef>
              <a:buClrTx/>
              <a:buFont typeface="Wingdings" charset="2"/>
              <a:buChar char="Ø"/>
            </a:pPr>
            <a:r>
              <a:rPr lang="zh-CN" altLang="en-US" sz="2000" dirty="0">
                <a:latin typeface="Times New Roman" charset="0"/>
              </a:rPr>
              <a:t>在选择装入背包的物品时，对每种物品</a:t>
            </a:r>
            <a:r>
              <a:rPr lang="en-US" altLang="zh-CN" sz="2000" dirty="0" err="1">
                <a:latin typeface="Times New Roman" charset="0"/>
              </a:rPr>
              <a:t>i</a:t>
            </a:r>
            <a:r>
              <a:rPr lang="zh-CN" altLang="en-US" sz="2000" dirty="0">
                <a:latin typeface="Times New Roman" charset="0"/>
              </a:rPr>
              <a:t>只有两种选择，即装入背包或不装入背包，不能将物品</a:t>
            </a:r>
            <a:r>
              <a:rPr lang="en-US" altLang="zh-CN" sz="2000" dirty="0" err="1">
                <a:latin typeface="Times New Roman" charset="0"/>
              </a:rPr>
              <a:t>i</a:t>
            </a:r>
            <a:r>
              <a:rPr lang="zh-CN" altLang="en-US" sz="2000" dirty="0">
                <a:latin typeface="Times New Roman" charset="0"/>
              </a:rPr>
              <a:t>装入背包多次，也不能只装入部分的物品</a:t>
            </a:r>
            <a:r>
              <a:rPr lang="en-US" altLang="zh-CN" sz="2000" dirty="0" err="1">
                <a:latin typeface="Times New Roman" charset="0"/>
              </a:rPr>
              <a:t>i</a:t>
            </a:r>
            <a:r>
              <a:rPr lang="zh-CN" altLang="en-US" sz="2000" dirty="0">
                <a:latin typeface="Times New Roman" charset="0"/>
              </a:rPr>
              <a:t>。因此，该问题称为</a:t>
            </a:r>
            <a:r>
              <a:rPr lang="en-US" altLang="zh-CN" sz="2000" dirty="0">
                <a:latin typeface="Times New Roman" charset="0"/>
              </a:rPr>
              <a:t>0-1</a:t>
            </a:r>
            <a:r>
              <a:rPr lang="zh-CN" altLang="en-US" sz="2000" dirty="0">
                <a:latin typeface="Times New Roman" charset="0"/>
              </a:rPr>
              <a:t>背包问题。</a:t>
            </a:r>
          </a:p>
          <a:p>
            <a:pPr lvl="1" eaLnBrk="1" hangingPunct="1">
              <a:lnSpc>
                <a:spcPct val="120000"/>
              </a:lnSpc>
              <a:spcBef>
                <a:spcPct val="0"/>
              </a:spcBef>
              <a:buClrTx/>
              <a:buFont typeface="Wingdings" charset="2"/>
              <a:buChar char="Ø"/>
            </a:pPr>
            <a:r>
              <a:rPr lang="zh-CN" altLang="en-US" sz="2000" dirty="0">
                <a:latin typeface="Times New Roman" charset="0"/>
              </a:rPr>
              <a:t>形式化描述是：给定</a:t>
            </a:r>
            <a:r>
              <a:rPr lang="en-US" altLang="zh-CN" sz="2000" dirty="0">
                <a:latin typeface="Times New Roman" charset="0"/>
              </a:rPr>
              <a:t>c&gt;0,w</a:t>
            </a:r>
            <a:r>
              <a:rPr lang="en-US" altLang="zh-CN" sz="2000" baseline="-25000" dirty="0">
                <a:latin typeface="Times New Roman" charset="0"/>
              </a:rPr>
              <a:t>i</a:t>
            </a:r>
            <a:r>
              <a:rPr lang="en-US" altLang="zh-CN" sz="2000" dirty="0">
                <a:latin typeface="Times New Roman" charset="0"/>
              </a:rPr>
              <a:t>&gt;0,v</a:t>
            </a:r>
            <a:r>
              <a:rPr lang="en-US" altLang="zh-CN" sz="2000" baseline="-25000" dirty="0">
                <a:latin typeface="Times New Roman" charset="0"/>
              </a:rPr>
              <a:t>i</a:t>
            </a:r>
            <a:r>
              <a:rPr lang="en-US" altLang="zh-CN" sz="2000" dirty="0">
                <a:latin typeface="Times New Roman" charset="0"/>
              </a:rPr>
              <a:t>&gt;0(1≤i≤n),</a:t>
            </a:r>
            <a:r>
              <a:rPr lang="zh-CN" altLang="en-US" sz="2000" dirty="0">
                <a:latin typeface="Times New Roman" charset="0"/>
              </a:rPr>
              <a:t>要求找出一个</a:t>
            </a:r>
            <a:r>
              <a:rPr lang="en-US" altLang="zh-CN" sz="2000" dirty="0">
                <a:latin typeface="Times New Roman" charset="0"/>
              </a:rPr>
              <a:t>n</a:t>
            </a:r>
            <a:r>
              <a:rPr lang="zh-CN" altLang="en-US" sz="2000" dirty="0">
                <a:latin typeface="Times New Roman" charset="0"/>
              </a:rPr>
              <a:t>元</a:t>
            </a:r>
            <a:r>
              <a:rPr lang="en-US" altLang="zh-CN" sz="2000" dirty="0">
                <a:latin typeface="Times New Roman" charset="0"/>
              </a:rPr>
              <a:t>0-1</a:t>
            </a:r>
            <a:r>
              <a:rPr lang="zh-CN" altLang="en-US" sz="2000" dirty="0">
                <a:latin typeface="Times New Roman" charset="0"/>
              </a:rPr>
              <a:t>向量（</a:t>
            </a:r>
            <a:r>
              <a:rPr lang="en-US" altLang="zh-CN" sz="2000" dirty="0">
                <a:latin typeface="Times New Roman" charset="0"/>
              </a:rPr>
              <a:t>x</a:t>
            </a:r>
            <a:r>
              <a:rPr lang="en-US" altLang="zh-CN" sz="2000" baseline="-25000" dirty="0">
                <a:latin typeface="Times New Roman" charset="0"/>
              </a:rPr>
              <a:t>1</a:t>
            </a:r>
            <a:r>
              <a:rPr lang="en-US" altLang="zh-CN" sz="2000" dirty="0">
                <a:latin typeface="Times New Roman" charset="0"/>
              </a:rPr>
              <a:t>,x</a:t>
            </a:r>
            <a:r>
              <a:rPr lang="en-US" altLang="zh-CN" sz="2000" baseline="-25000" dirty="0">
                <a:latin typeface="Times New Roman" charset="0"/>
              </a:rPr>
              <a:t>2</a:t>
            </a:r>
            <a:r>
              <a:rPr lang="en-US" altLang="zh-CN" sz="2000" dirty="0">
                <a:latin typeface="Times New Roman" charset="0"/>
              </a:rPr>
              <a:t>,…,</a:t>
            </a:r>
            <a:r>
              <a:rPr lang="en-US" altLang="zh-CN" sz="2000" dirty="0" err="1">
                <a:latin typeface="Times New Roman" charset="0"/>
              </a:rPr>
              <a:t>x</a:t>
            </a:r>
            <a:r>
              <a:rPr lang="en-US" altLang="zh-CN" sz="2000" baseline="-25000" dirty="0" err="1">
                <a:latin typeface="Times New Roman" charset="0"/>
              </a:rPr>
              <a:t>n</a:t>
            </a:r>
            <a:r>
              <a:rPr lang="zh-CN" altLang="en-US" sz="2000" dirty="0">
                <a:latin typeface="Times New Roman" charset="0"/>
              </a:rPr>
              <a:t>）</a:t>
            </a:r>
            <a:r>
              <a:rPr lang="en-US" altLang="zh-CN" sz="2000" dirty="0">
                <a:latin typeface="Times New Roman" charset="0"/>
              </a:rPr>
              <a:t>,</a:t>
            </a:r>
            <a:r>
              <a:rPr lang="zh-CN" altLang="en-US" sz="2000" dirty="0">
                <a:latin typeface="Times New Roman" charset="0"/>
              </a:rPr>
              <a:t>使得</a:t>
            </a:r>
            <a:endParaRPr lang="en-US" altLang="zh-CN" sz="2000" dirty="0">
              <a:latin typeface="Times New Roman" charset="0"/>
            </a:endParaRP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938" y="3968750"/>
            <a:ext cx="2517775"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86029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476250"/>
            <a:ext cx="7772400" cy="666750"/>
          </a:xfrm>
        </p:spPr>
        <p:txBody>
          <a:bodyPr/>
          <a:lstStyle/>
          <a:p>
            <a:r>
              <a:rPr lang="en-US" altLang="zh-CN">
                <a:latin typeface="Arial" charset="0"/>
                <a:ea typeface="华文中宋" charset="0"/>
              </a:rPr>
              <a:t>5.6</a:t>
            </a:r>
            <a:r>
              <a:rPr lang="en-US" altLang="zh-CN"/>
              <a:t>  0-1</a:t>
            </a:r>
            <a:r>
              <a:rPr lang="zh-CN" altLang="en-US"/>
              <a:t>背包问题</a:t>
            </a:r>
          </a:p>
        </p:txBody>
      </p:sp>
      <p:sp>
        <p:nvSpPr>
          <p:cNvPr id="2" name="矩形 1"/>
          <p:cNvSpPr>
            <a:spLocks noRot="1" noChangeAspect="1" noMove="1" noResize="1" noEditPoints="1" noAdjustHandles="1" noChangeArrowheads="1" noChangeShapeType="1" noTextEdit="1"/>
          </p:cNvSpPr>
          <p:nvPr/>
        </p:nvSpPr>
        <p:spPr>
          <a:xfrm>
            <a:off x="1043608" y="3140968"/>
            <a:ext cx="4608512" cy="1492781"/>
          </a:xfrm>
          <a:prstGeom prst="rect">
            <a:avLst/>
          </a:prstGeom>
          <a:blipFill rotWithShape="1">
            <a:blip r:embed="rId3"/>
            <a:stretch>
              <a:fillRect/>
            </a:stretch>
          </a:blipFill>
        </p:spPr>
        <p:txBody>
          <a:bodyPr/>
          <a:lstStyle/>
          <a:p>
            <a:pPr eaLnBrk="1" hangingPunct="1">
              <a:buFont typeface="Arial" pitchFamily="34" charset="0"/>
              <a:buNone/>
              <a:defRPr/>
            </a:pPr>
            <a:r>
              <a:rPr lang="zh-CN" altLang="en-US" dirty="0">
                <a:noFill/>
                <a:latin typeface="Arial" panose="020B0604020202020204" pitchFamily="34" charset="0"/>
                <a:ea typeface="华文隶书" panose="02010800040101010101" pitchFamily="2" charset="-122"/>
              </a:rPr>
              <a:t> </a:t>
            </a:r>
          </a:p>
        </p:txBody>
      </p:sp>
      <p:sp>
        <p:nvSpPr>
          <p:cNvPr id="24580" name="Text Box 3"/>
          <p:cNvSpPr txBox="1">
            <a:spLocks noChangeArrowheads="1"/>
          </p:cNvSpPr>
          <p:nvPr/>
        </p:nvSpPr>
        <p:spPr bwMode="auto">
          <a:xfrm>
            <a:off x="509588" y="1143000"/>
            <a:ext cx="7758112"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charset="2"/>
              <a:buBlip>
                <a:blip r:embed="rId4"/>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4"/>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4"/>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4"/>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4"/>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4"/>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4"/>
              </a:buBlip>
              <a:defRPr sz="2400" b="1">
                <a:solidFill>
                  <a:schemeClr val="tx1"/>
                </a:solidFill>
                <a:latin typeface="宋体" charset="0"/>
                <a:ea typeface="宋体" charset="0"/>
              </a:defRPr>
            </a:lvl9pPr>
          </a:lstStyle>
          <a:p>
            <a:pPr eaLnBrk="1" hangingPunct="1">
              <a:lnSpc>
                <a:spcPct val="120000"/>
              </a:lnSpc>
              <a:spcBef>
                <a:spcPct val="0"/>
              </a:spcBef>
              <a:buClrTx/>
              <a:buFont typeface="Arial" charset="0"/>
              <a:buNone/>
            </a:pPr>
            <a:r>
              <a:rPr lang="zh-CN" altLang="en-US" dirty="0"/>
              <a:t>二、最优子结构性质</a:t>
            </a:r>
          </a:p>
          <a:p>
            <a:pPr eaLnBrk="1" hangingPunct="1">
              <a:lnSpc>
                <a:spcPct val="120000"/>
              </a:lnSpc>
              <a:spcBef>
                <a:spcPct val="0"/>
              </a:spcBef>
              <a:buClrTx/>
              <a:buFont typeface="Arial" charset="0"/>
              <a:buNone/>
            </a:pPr>
            <a:r>
              <a:rPr lang="zh-CN" altLang="en-US" dirty="0"/>
              <a:t>     设（</a:t>
            </a:r>
            <a:r>
              <a:rPr lang="en-US" altLang="zh-CN" dirty="0"/>
              <a:t>y</a:t>
            </a:r>
            <a:r>
              <a:rPr lang="en-US" altLang="zh-CN" baseline="-25000" dirty="0"/>
              <a:t>1</a:t>
            </a:r>
            <a:r>
              <a:rPr lang="en-US" altLang="zh-CN" dirty="0"/>
              <a:t>,y</a:t>
            </a:r>
            <a:r>
              <a:rPr lang="en-US" altLang="zh-CN" baseline="-25000" dirty="0"/>
              <a:t>2</a:t>
            </a:r>
            <a:r>
              <a:rPr lang="en-US" altLang="zh-CN" dirty="0"/>
              <a:t>,</a:t>
            </a:r>
            <a:r>
              <a:rPr lang="is-IS" altLang="zh-CN" dirty="0"/>
              <a:t>…</a:t>
            </a:r>
            <a:r>
              <a:rPr lang="en-US" altLang="zh-CN" dirty="0"/>
              <a:t>,</a:t>
            </a:r>
            <a:r>
              <a:rPr lang="en-US" altLang="zh-CN" dirty="0" err="1"/>
              <a:t>y</a:t>
            </a:r>
            <a:r>
              <a:rPr lang="en-US" altLang="zh-CN" baseline="-25000" dirty="0" err="1"/>
              <a:t>n</a:t>
            </a:r>
            <a:r>
              <a:rPr lang="en-US" altLang="zh-CN" dirty="0"/>
              <a:t>)</a:t>
            </a:r>
            <a:r>
              <a:rPr lang="zh-CN" altLang="en-US" dirty="0"/>
              <a:t>是给定 </a:t>
            </a:r>
            <a:r>
              <a:rPr lang="en-US" altLang="zh-CN" dirty="0"/>
              <a:t>n</a:t>
            </a:r>
            <a:r>
              <a:rPr lang="zh-CN" altLang="en-US" dirty="0"/>
              <a:t> 种物品在背包载重为 </a:t>
            </a:r>
            <a:r>
              <a:rPr lang="en-US" altLang="zh-CN" dirty="0"/>
              <a:t>c</a:t>
            </a:r>
            <a:r>
              <a:rPr lang="zh-CN" altLang="en-US" dirty="0"/>
              <a:t> 时的一个最优解，则</a:t>
            </a:r>
            <a:r>
              <a:rPr lang="en-US" altLang="zh-CN" dirty="0"/>
              <a:t>(y</a:t>
            </a:r>
            <a:r>
              <a:rPr lang="en-US" altLang="zh-CN" baseline="-25000" dirty="0"/>
              <a:t>2</a:t>
            </a:r>
            <a:r>
              <a:rPr lang="en-US" altLang="zh-CN" dirty="0"/>
              <a:t>,</a:t>
            </a:r>
            <a:r>
              <a:rPr lang="is-IS" altLang="zh-CN" dirty="0"/>
              <a:t>…</a:t>
            </a:r>
            <a:r>
              <a:rPr lang="en-US" altLang="zh-CN" dirty="0"/>
              <a:t>,</a:t>
            </a:r>
            <a:r>
              <a:rPr lang="en-US" altLang="zh-CN" dirty="0" err="1"/>
              <a:t>y</a:t>
            </a:r>
            <a:r>
              <a:rPr lang="en-US" altLang="zh-CN" baseline="-25000" dirty="0" err="1"/>
              <a:t>n</a:t>
            </a:r>
            <a:r>
              <a:rPr lang="en-US" altLang="zh-CN" dirty="0"/>
              <a:t>)</a:t>
            </a:r>
            <a:r>
              <a:rPr lang="zh-CN" altLang="en-US" dirty="0"/>
              <a:t>是除了第一个物品之外的 </a:t>
            </a:r>
            <a:r>
              <a:rPr lang="en-US" altLang="zh-CN" dirty="0"/>
              <a:t>n-1</a:t>
            </a:r>
            <a:r>
              <a:rPr lang="zh-CN" altLang="en-US" dirty="0"/>
              <a:t> 个物品在背包载重为 </a:t>
            </a:r>
            <a:r>
              <a:rPr lang="en-US" altLang="zh-CN" dirty="0"/>
              <a:t>c-w</a:t>
            </a:r>
            <a:r>
              <a:rPr lang="en-US" altLang="zh-CN" baseline="-25000" dirty="0"/>
              <a:t>1</a:t>
            </a:r>
            <a:r>
              <a:rPr lang="en-US" altLang="zh-CN" dirty="0"/>
              <a:t>y</a:t>
            </a:r>
            <a:r>
              <a:rPr lang="en-US" altLang="zh-CN" baseline="-25000" dirty="0"/>
              <a:t>1</a:t>
            </a:r>
            <a:r>
              <a:rPr lang="zh-CN" altLang="en-US" dirty="0"/>
              <a:t>时的一个最优解。</a:t>
            </a:r>
          </a:p>
        </p:txBody>
      </p:sp>
    </p:spTree>
    <p:extLst>
      <p:ext uri="{BB962C8B-B14F-4D97-AF65-F5344CB8AC3E}">
        <p14:creationId xmlns:p14="http://schemas.microsoft.com/office/powerpoint/2010/main" val="67629124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481013" y="1285875"/>
            <a:ext cx="73453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eaLnBrk="1" hangingPunct="1">
              <a:spcBef>
                <a:spcPct val="0"/>
              </a:spcBef>
              <a:buClrTx/>
              <a:buFontTx/>
              <a:buNone/>
            </a:pPr>
            <a:r>
              <a:rPr lang="zh-CN" altLang="en-US"/>
              <a:t>二、最优子结构性质</a:t>
            </a:r>
            <a:endParaRPr lang="ja-JP" altLang="en-US"/>
          </a:p>
        </p:txBody>
      </p:sp>
      <p:sp>
        <p:nvSpPr>
          <p:cNvPr id="26627" name="Text Box 9"/>
          <p:cNvSpPr txBox="1">
            <a:spLocks noChangeArrowheads="1"/>
          </p:cNvSpPr>
          <p:nvPr/>
        </p:nvSpPr>
        <p:spPr bwMode="auto">
          <a:xfrm>
            <a:off x="685800" y="1858963"/>
            <a:ext cx="79184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eaLnBrk="1" hangingPunct="1">
              <a:spcBef>
                <a:spcPct val="0"/>
              </a:spcBef>
              <a:buClrTx/>
              <a:buFontTx/>
              <a:buNone/>
            </a:pPr>
            <a:r>
              <a:rPr kumimoji="1" lang="zh-CN" altLang="en-US" dirty="0"/>
              <a:t>证明：</a:t>
            </a:r>
            <a:r>
              <a:rPr kumimoji="1" lang="zh-CN" altLang="en-US" dirty="0">
                <a:solidFill>
                  <a:srgbClr val="FF0000"/>
                </a:solidFill>
              </a:rPr>
              <a:t>反证法</a:t>
            </a:r>
          </a:p>
          <a:p>
            <a:pPr eaLnBrk="1" hangingPunct="1">
              <a:spcBef>
                <a:spcPct val="0"/>
              </a:spcBef>
              <a:buClrTx/>
              <a:buFontTx/>
              <a:buNone/>
            </a:pPr>
            <a:r>
              <a:rPr kumimoji="1" lang="zh-CN" altLang="en-US" dirty="0"/>
              <a:t>    设（</a:t>
            </a:r>
            <a:r>
              <a:rPr kumimoji="1" lang="en-US" altLang="zh-CN" dirty="0"/>
              <a:t>z</a:t>
            </a:r>
            <a:r>
              <a:rPr kumimoji="1" lang="en-US" altLang="zh-CN" baseline="-25000" dirty="0"/>
              <a:t>2</a:t>
            </a:r>
            <a:r>
              <a:rPr kumimoji="1" lang="en-US" altLang="zh-CN" dirty="0"/>
              <a:t>,z</a:t>
            </a:r>
            <a:r>
              <a:rPr kumimoji="1" lang="en-US" altLang="zh-CN" baseline="-25000" dirty="0"/>
              <a:t>3</a:t>
            </a:r>
            <a:r>
              <a:rPr kumimoji="1" lang="en-US" altLang="zh-CN" dirty="0"/>
              <a:t>,…,</a:t>
            </a:r>
            <a:r>
              <a:rPr kumimoji="1" lang="en-US" altLang="zh-CN" dirty="0" err="1"/>
              <a:t>z</a:t>
            </a:r>
            <a:r>
              <a:rPr kumimoji="1" lang="en-US" altLang="zh-CN" baseline="-25000" dirty="0" err="1"/>
              <a:t>n</a:t>
            </a:r>
            <a:r>
              <a:rPr kumimoji="1" lang="zh-CN" altLang="en-US" dirty="0"/>
              <a:t>）是上述子问题的一个最优解，而（</a:t>
            </a:r>
            <a:r>
              <a:rPr kumimoji="1" lang="en-US" altLang="zh-CN" dirty="0"/>
              <a:t>y</a:t>
            </a:r>
            <a:r>
              <a:rPr kumimoji="1" lang="en-US" altLang="zh-CN" baseline="-25000" dirty="0"/>
              <a:t>2</a:t>
            </a:r>
            <a:r>
              <a:rPr kumimoji="1" lang="en-US" altLang="zh-CN" dirty="0"/>
              <a:t>,y</a:t>
            </a:r>
            <a:r>
              <a:rPr kumimoji="1" lang="en-US" altLang="zh-CN" baseline="-25000" dirty="0"/>
              <a:t>3</a:t>
            </a:r>
            <a:r>
              <a:rPr kumimoji="1" lang="en-US" altLang="zh-CN" dirty="0"/>
              <a:t>,…,</a:t>
            </a:r>
            <a:r>
              <a:rPr kumimoji="1" lang="en-US" altLang="zh-CN" dirty="0" err="1"/>
              <a:t>y</a:t>
            </a:r>
            <a:r>
              <a:rPr kumimoji="1" lang="en-US" altLang="zh-CN" baseline="-25000" dirty="0" err="1"/>
              <a:t>n</a:t>
            </a:r>
            <a:r>
              <a:rPr kumimoji="1" lang="zh-CN" altLang="en-US" dirty="0"/>
              <a:t>）不是它的最优解。由此可知</a:t>
            </a:r>
          </a:p>
        </p:txBody>
      </p:sp>
      <p:grpSp>
        <p:nvGrpSpPr>
          <p:cNvPr id="26628" name="Group 10"/>
          <p:cNvGrpSpPr>
            <a:grpSpLocks/>
          </p:cNvGrpSpPr>
          <p:nvPr/>
        </p:nvGrpSpPr>
        <p:grpSpPr bwMode="auto">
          <a:xfrm>
            <a:off x="1474047" y="3032127"/>
            <a:ext cx="6195905" cy="2211010"/>
            <a:chOff x="384" y="2656"/>
            <a:chExt cx="3859" cy="1313"/>
          </a:xfrm>
        </p:grpSpPr>
        <mc:AlternateContent xmlns:mc="http://schemas.openxmlformats.org/markup-compatibility/2006" xmlns:a14="http://schemas.microsoft.com/office/drawing/2010/main">
          <mc:Choice Requires="a14">
            <p:sp>
              <p:nvSpPr>
                <p:cNvPr id="26631" name="Object 11"/>
                <p:cNvSpPr txBox="1"/>
                <p:nvPr/>
              </p:nvSpPr>
              <p:spPr bwMode="auto">
                <a:xfrm>
                  <a:off x="576" y="2657"/>
                  <a:ext cx="1429" cy="527"/>
                </a:xfrm>
                <a:prstGeom prst="rect">
                  <a:avLst/>
                </a:prstGeom>
                <a:noFill/>
                <a:ln>
                  <a:noFill/>
                </a:ln>
                <a:extLst/>
              </p:spPr>
              <p:txBody>
                <a:bodyPr>
                  <a:normAutofit/>
                </a:bodyPr>
                <a:lstStyle/>
                <a:p>
                  <a:pPr/>
                  <a14:m>
                    <m:oMathPara xmlns:m="http://schemas.openxmlformats.org/officeDocument/2006/math">
                      <m:oMathParaPr>
                        <m:jc m:val="centerGroup"/>
                      </m:oMathParaPr>
                      <m:oMath xmlns:m="http://schemas.openxmlformats.org/officeDocument/2006/math">
                        <m:nary>
                          <m:naryPr>
                            <m:chr m:val="∑"/>
                            <m:ctrlPr>
                              <a:rPr lang="zh-CN" altLang="en-US" sz="1800" i="1">
                                <a:solidFill>
                                  <a:srgbClr val="000000"/>
                                </a:solidFill>
                                <a:latin typeface="Cambria Math" panose="02040503050406030204" pitchFamily="18" charset="0"/>
                              </a:rPr>
                            </m:ctrlPr>
                          </m:naryPr>
                          <m:sub>
                            <m:r>
                              <a:rPr lang="zh-CN" altLang="en-US" sz="1800" i="1">
                                <a:solidFill>
                                  <a:srgbClr val="000000"/>
                                </a:solidFill>
                                <a:latin typeface="Cambria Math" panose="02040503050406030204" pitchFamily="18" charset="0"/>
                              </a:rPr>
                              <m:t>𝑖</m:t>
                            </m:r>
                            <m:r>
                              <a:rPr lang="zh-CN" altLang="en-US" sz="1800" i="1">
                                <a:solidFill>
                                  <a:srgbClr val="000000"/>
                                </a:solidFill>
                                <a:latin typeface="Cambria Math" panose="02040503050406030204" pitchFamily="18" charset="0"/>
                              </a:rPr>
                              <m:t>=2</m:t>
                            </m:r>
                          </m:sub>
                          <m:sup>
                            <m:r>
                              <a:rPr lang="zh-CN" altLang="en-US" sz="1800" i="1">
                                <a:solidFill>
                                  <a:srgbClr val="000000"/>
                                </a:solidFill>
                                <a:latin typeface="Cambria Math" panose="02040503050406030204" pitchFamily="18" charset="0"/>
                              </a:rPr>
                              <m:t>𝑛</m:t>
                            </m:r>
                          </m:sup>
                          <m:e>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𝑣</m:t>
                                </m:r>
                              </m:e>
                              <m:sub>
                                <m:r>
                                  <a:rPr lang="zh-CN" altLang="en-US" sz="1800" i="1">
                                    <a:solidFill>
                                      <a:srgbClr val="000000"/>
                                    </a:solidFill>
                                    <a:latin typeface="Cambria Math" panose="02040503050406030204" pitchFamily="18" charset="0"/>
                                  </a:rPr>
                                  <m:t>𝑖</m:t>
                                </m:r>
                              </m:sub>
                            </m:sSub>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𝑧</m:t>
                                </m:r>
                              </m:e>
                              <m:sub>
                                <m:r>
                                  <a:rPr lang="zh-CN" altLang="en-US" sz="1800" i="1">
                                    <a:solidFill>
                                      <a:srgbClr val="000000"/>
                                    </a:solidFill>
                                    <a:latin typeface="Cambria Math" panose="02040503050406030204" pitchFamily="18" charset="0"/>
                                  </a:rPr>
                                  <m:t>𝑖</m:t>
                                </m:r>
                              </m:sub>
                            </m:sSub>
                            <m:r>
                              <a:rPr lang="zh-CN" altLang="en-US" sz="1800" i="1">
                                <a:solidFill>
                                  <a:srgbClr val="000000"/>
                                </a:solidFill>
                                <a:latin typeface="Cambria Math" panose="02040503050406030204" pitchFamily="18" charset="0"/>
                              </a:rPr>
                              <m:t>&gt;</m:t>
                            </m:r>
                            <m:nary>
                              <m:naryPr>
                                <m:chr m:val="∑"/>
                                <m:ctrlPr>
                                  <a:rPr lang="zh-CN" altLang="en-US" sz="1800" i="1">
                                    <a:solidFill>
                                      <a:srgbClr val="000000"/>
                                    </a:solidFill>
                                    <a:latin typeface="Cambria Math" panose="02040503050406030204" pitchFamily="18" charset="0"/>
                                  </a:rPr>
                                </m:ctrlPr>
                              </m:naryPr>
                              <m:sub>
                                <m:r>
                                  <a:rPr lang="zh-CN" altLang="en-US" sz="1800" i="1">
                                    <a:solidFill>
                                      <a:srgbClr val="000000"/>
                                    </a:solidFill>
                                    <a:latin typeface="Cambria Math" panose="02040503050406030204" pitchFamily="18" charset="0"/>
                                  </a:rPr>
                                  <m:t>𝑖</m:t>
                                </m:r>
                                <m:r>
                                  <a:rPr lang="zh-CN" altLang="en-US" sz="1800" i="1">
                                    <a:solidFill>
                                      <a:srgbClr val="000000"/>
                                    </a:solidFill>
                                    <a:latin typeface="Cambria Math" panose="02040503050406030204" pitchFamily="18" charset="0"/>
                                  </a:rPr>
                                  <m:t>=2</m:t>
                                </m:r>
                              </m:sub>
                              <m:sup>
                                <m:r>
                                  <a:rPr lang="zh-CN" altLang="en-US" sz="1800" i="1">
                                    <a:solidFill>
                                      <a:srgbClr val="000000"/>
                                    </a:solidFill>
                                    <a:latin typeface="Cambria Math" panose="02040503050406030204" pitchFamily="18" charset="0"/>
                                  </a:rPr>
                                  <m:t>𝑛</m:t>
                                </m:r>
                              </m:sup>
                              <m:e>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𝑣</m:t>
                                    </m:r>
                                  </m:e>
                                  <m:sub>
                                    <m:r>
                                      <a:rPr lang="zh-CN" altLang="en-US" sz="1800" i="1">
                                        <a:solidFill>
                                          <a:srgbClr val="000000"/>
                                        </a:solidFill>
                                        <a:latin typeface="Cambria Math" panose="02040503050406030204" pitchFamily="18" charset="0"/>
                                      </a:rPr>
                                      <m:t>𝑖</m:t>
                                    </m:r>
                                  </m:sub>
                                </m:sSub>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𝑦</m:t>
                                    </m:r>
                                  </m:e>
                                  <m:sub>
                                    <m:r>
                                      <a:rPr lang="zh-CN" altLang="en-US" sz="1800" i="1">
                                        <a:solidFill>
                                          <a:srgbClr val="000000"/>
                                        </a:solidFill>
                                        <a:latin typeface="Cambria Math" panose="02040503050406030204" pitchFamily="18" charset="0"/>
                                      </a:rPr>
                                      <m:t>𝑖</m:t>
                                    </m:r>
                                  </m:sub>
                                </m:sSub>
                              </m:e>
                            </m:nary>
                          </m:e>
                        </m:nary>
                      </m:oMath>
                    </m:oMathPara>
                  </a14:m>
                  <a:endParaRPr lang="zh-CN" altLang="en-US" sz="1800" dirty="0"/>
                </a:p>
              </p:txBody>
            </p:sp>
          </mc:Choice>
          <mc:Fallback xmlns="">
            <p:sp>
              <p:nvSpPr>
                <p:cNvPr id="26631" name="Object 11"/>
                <p:cNvSpPr txBox="1">
                  <a:spLocks noRot="1" noChangeAspect="1" noMove="1" noResize="1" noEditPoints="1" noAdjustHandles="1" noChangeArrowheads="1" noChangeShapeType="1" noTextEdit="1"/>
                </p:cNvSpPr>
                <p:nvPr/>
              </p:nvSpPr>
              <p:spPr bwMode="auto">
                <a:xfrm>
                  <a:off x="576" y="2657"/>
                  <a:ext cx="1429" cy="527"/>
                </a:xfrm>
                <a:prstGeom prst="rect">
                  <a:avLst/>
                </a:prstGeom>
                <a:blipFill>
                  <a:blip r:embed="rId3"/>
                  <a:stretch>
                    <a:fillRect/>
                  </a:stretch>
                </a:blipFill>
                <a:ln>
                  <a:noFill/>
                </a:ln>
                <a:extLst/>
              </p:spPr>
              <p:txBody>
                <a:bodyPr/>
                <a:lstStyle/>
                <a:p>
                  <a:r>
                    <a:rPr lang="zh-CN" altLang="en-US">
                      <a:noFill/>
                    </a:rPr>
                    <a:t> </a:t>
                  </a:r>
                </a:p>
              </p:txBody>
            </p:sp>
          </mc:Fallback>
        </mc:AlternateContent>
        <p:sp>
          <p:nvSpPr>
            <p:cNvPr id="26632" name="Text Box 12"/>
            <p:cNvSpPr txBox="1">
              <a:spLocks noChangeArrowheads="1"/>
            </p:cNvSpPr>
            <p:nvPr/>
          </p:nvSpPr>
          <p:spPr bwMode="auto">
            <a:xfrm>
              <a:off x="2074" y="2806"/>
              <a:ext cx="21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eaLnBrk="1" hangingPunct="1">
                <a:spcBef>
                  <a:spcPct val="0"/>
                </a:spcBef>
                <a:buClrTx/>
                <a:buFontTx/>
                <a:buNone/>
              </a:pPr>
              <a:r>
                <a:rPr kumimoji="1" lang="zh-CN" altLang="en-US" sz="1800" b="0" dirty="0">
                  <a:solidFill>
                    <a:srgbClr val="FF3300"/>
                  </a:solidFill>
                  <a:latin typeface="黑体" charset="0"/>
                  <a:ea typeface="黑体" charset="0"/>
                  <a:cs typeface="宋体" charset="0"/>
                </a:rPr>
                <a:t>且</a:t>
              </a:r>
            </a:p>
          </p:txBody>
        </p:sp>
        <mc:AlternateContent xmlns:mc="http://schemas.openxmlformats.org/markup-compatibility/2006" xmlns:a14="http://schemas.microsoft.com/office/drawing/2010/main">
          <mc:Choice Requires="a14">
            <p:sp>
              <p:nvSpPr>
                <p:cNvPr id="26633" name="Object 13"/>
                <p:cNvSpPr txBox="1"/>
                <p:nvPr/>
              </p:nvSpPr>
              <p:spPr bwMode="auto">
                <a:xfrm>
                  <a:off x="2255" y="2656"/>
                  <a:ext cx="1429" cy="527"/>
                </a:xfrm>
                <a:prstGeom prst="rect">
                  <a:avLst/>
                </a:prstGeom>
                <a:noFill/>
                <a:ln>
                  <a:noFill/>
                </a:ln>
                <a:ex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𝑤</m:t>
                            </m:r>
                          </m:e>
                          <m:sub>
                            <m:r>
                              <a:rPr lang="zh-CN" altLang="en-US" sz="1800" i="1">
                                <a:solidFill>
                                  <a:srgbClr val="000000"/>
                                </a:solidFill>
                                <a:latin typeface="Cambria Math" panose="02040503050406030204" pitchFamily="18" charset="0"/>
                              </a:rPr>
                              <m:t>1</m:t>
                            </m:r>
                          </m:sub>
                        </m:sSub>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𝑦</m:t>
                            </m:r>
                          </m:e>
                          <m:sub>
                            <m:r>
                              <a:rPr lang="zh-CN" altLang="en-US" sz="1800" i="1">
                                <a:solidFill>
                                  <a:srgbClr val="000000"/>
                                </a:solidFill>
                                <a:latin typeface="Cambria Math" panose="02040503050406030204" pitchFamily="18" charset="0"/>
                              </a:rPr>
                              <m:t>1</m:t>
                            </m:r>
                          </m:sub>
                        </m:sSub>
                        <m:r>
                          <a:rPr lang="zh-CN" altLang="en-US" sz="1800" i="1">
                            <a:solidFill>
                              <a:srgbClr val="000000"/>
                            </a:solidFill>
                            <a:latin typeface="Cambria Math" panose="02040503050406030204" pitchFamily="18" charset="0"/>
                          </a:rPr>
                          <m:t>+</m:t>
                        </m:r>
                        <m:nary>
                          <m:naryPr>
                            <m:chr m:val="∑"/>
                            <m:ctrlPr>
                              <a:rPr lang="zh-CN" altLang="en-US" sz="1800" i="1">
                                <a:solidFill>
                                  <a:srgbClr val="000000"/>
                                </a:solidFill>
                                <a:latin typeface="Cambria Math" panose="02040503050406030204" pitchFamily="18" charset="0"/>
                              </a:rPr>
                            </m:ctrlPr>
                          </m:naryPr>
                          <m:sub>
                            <m:r>
                              <a:rPr lang="zh-CN" altLang="en-US" sz="1800" i="1">
                                <a:solidFill>
                                  <a:srgbClr val="000000"/>
                                </a:solidFill>
                                <a:latin typeface="Cambria Math" panose="02040503050406030204" pitchFamily="18" charset="0"/>
                              </a:rPr>
                              <m:t>𝑖</m:t>
                            </m:r>
                            <m:r>
                              <a:rPr lang="zh-CN" altLang="en-US" sz="1800" i="1">
                                <a:solidFill>
                                  <a:srgbClr val="000000"/>
                                </a:solidFill>
                                <a:latin typeface="Cambria Math" panose="02040503050406030204" pitchFamily="18" charset="0"/>
                              </a:rPr>
                              <m:t>=2</m:t>
                            </m:r>
                          </m:sub>
                          <m:sup>
                            <m:r>
                              <a:rPr lang="zh-CN" altLang="en-US" sz="1800" i="1">
                                <a:solidFill>
                                  <a:srgbClr val="000000"/>
                                </a:solidFill>
                                <a:latin typeface="Cambria Math" panose="02040503050406030204" pitchFamily="18" charset="0"/>
                              </a:rPr>
                              <m:t>𝑛</m:t>
                            </m:r>
                          </m:sup>
                          <m:e>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𝑤</m:t>
                                </m:r>
                              </m:e>
                              <m:sub>
                                <m:r>
                                  <a:rPr lang="zh-CN" altLang="en-US" sz="1800" i="1">
                                    <a:solidFill>
                                      <a:srgbClr val="000000"/>
                                    </a:solidFill>
                                    <a:latin typeface="Cambria Math" panose="02040503050406030204" pitchFamily="18" charset="0"/>
                                  </a:rPr>
                                  <m:t>𝑖</m:t>
                                </m:r>
                              </m:sub>
                            </m:sSub>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𝑧</m:t>
                                </m:r>
                              </m:e>
                              <m:sub>
                                <m:r>
                                  <a:rPr lang="zh-CN" altLang="en-US" sz="1800" i="1">
                                    <a:solidFill>
                                      <a:srgbClr val="000000"/>
                                    </a:solidFill>
                                    <a:latin typeface="Cambria Math" panose="02040503050406030204" pitchFamily="18" charset="0"/>
                                  </a:rPr>
                                  <m:t>𝑖</m:t>
                                </m:r>
                              </m:sub>
                            </m:sSub>
                          </m:e>
                        </m:nary>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𝑐</m:t>
                        </m:r>
                      </m:oMath>
                    </m:oMathPara>
                  </a14:m>
                  <a:endParaRPr lang="zh-CN" altLang="en-US" sz="1800" dirty="0"/>
                </a:p>
              </p:txBody>
            </p:sp>
          </mc:Choice>
          <mc:Fallback xmlns="">
            <p:sp>
              <p:nvSpPr>
                <p:cNvPr id="26633" name="Object 13"/>
                <p:cNvSpPr txBox="1">
                  <a:spLocks noRot="1" noChangeAspect="1" noMove="1" noResize="1" noEditPoints="1" noAdjustHandles="1" noChangeArrowheads="1" noChangeShapeType="1" noTextEdit="1"/>
                </p:cNvSpPr>
                <p:nvPr/>
              </p:nvSpPr>
              <p:spPr bwMode="auto">
                <a:xfrm>
                  <a:off x="2255" y="2656"/>
                  <a:ext cx="1429" cy="527"/>
                </a:xfrm>
                <a:prstGeom prst="rect">
                  <a:avLst/>
                </a:prstGeom>
                <a:blipFill>
                  <a:blip r:embed="rId4"/>
                  <a:stretch>
                    <a:fillRect/>
                  </a:stretch>
                </a:blipFill>
                <a:ln>
                  <a:noFill/>
                </a:ln>
                <a:extLst/>
              </p:spPr>
              <p:txBody>
                <a:bodyPr/>
                <a:lstStyle/>
                <a:p>
                  <a:r>
                    <a:rPr lang="zh-CN" altLang="en-US">
                      <a:noFill/>
                    </a:rPr>
                    <a:t> </a:t>
                  </a:r>
                </a:p>
              </p:txBody>
            </p:sp>
          </mc:Fallback>
        </mc:AlternateContent>
        <p:sp>
          <p:nvSpPr>
            <p:cNvPr id="26634" name="Text Box 14"/>
            <p:cNvSpPr txBox="1">
              <a:spLocks noChangeArrowheads="1"/>
            </p:cNvSpPr>
            <p:nvPr/>
          </p:nvSpPr>
          <p:spPr bwMode="auto">
            <a:xfrm>
              <a:off x="384" y="3504"/>
              <a:ext cx="81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eaLnBrk="1" hangingPunct="1">
                <a:spcBef>
                  <a:spcPct val="0"/>
                </a:spcBef>
                <a:buClrTx/>
                <a:buFontTx/>
                <a:buNone/>
              </a:pPr>
              <a:r>
                <a:rPr kumimoji="1" lang="zh-CN" altLang="en-US" sz="1800" b="0" dirty="0">
                  <a:solidFill>
                    <a:srgbClr val="FF3300"/>
                  </a:solidFill>
                  <a:latin typeface="黑体" charset="0"/>
                  <a:ea typeface="黑体" charset="0"/>
                  <a:cs typeface="宋体" charset="0"/>
                </a:rPr>
                <a:t>因此，</a:t>
              </a:r>
            </a:p>
          </p:txBody>
        </p:sp>
        <mc:AlternateContent xmlns:mc="http://schemas.openxmlformats.org/markup-compatibility/2006" xmlns:a14="http://schemas.microsoft.com/office/drawing/2010/main">
          <mc:Choice Requires="a14">
            <p:sp>
              <p:nvSpPr>
                <p:cNvPr id="26635" name="Object 15"/>
                <p:cNvSpPr txBox="1"/>
                <p:nvPr/>
              </p:nvSpPr>
              <p:spPr bwMode="auto">
                <a:xfrm>
                  <a:off x="1012" y="3312"/>
                  <a:ext cx="1585" cy="527"/>
                </a:xfrm>
                <a:prstGeom prst="rect">
                  <a:avLst/>
                </a:prstGeom>
                <a:noFill/>
                <a:ln>
                  <a:noFill/>
                </a:ln>
                <a:extLst/>
              </p:spPr>
              <p:txBody>
                <a:bodyPr>
                  <a:normAutofit fontScale="92500"/>
                </a:bodyPr>
                <a:lstStyle/>
                <a:p>
                  <a:pPr/>
                  <a14:m>
                    <m:oMathPara xmlns:m="http://schemas.openxmlformats.org/officeDocument/2006/math">
                      <m:oMathParaPr>
                        <m:jc m:val="centerGroup"/>
                      </m:oMathParaPr>
                      <m:oMath xmlns:m="http://schemas.openxmlformats.org/officeDocument/2006/math">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𝑣</m:t>
                            </m:r>
                          </m:e>
                          <m:sub>
                            <m:r>
                              <a:rPr lang="zh-CN" altLang="en-US" sz="1800" i="1">
                                <a:solidFill>
                                  <a:srgbClr val="000000"/>
                                </a:solidFill>
                                <a:latin typeface="Cambria Math" panose="02040503050406030204" pitchFamily="18" charset="0"/>
                              </a:rPr>
                              <m:t>1</m:t>
                            </m:r>
                          </m:sub>
                        </m:sSub>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𝑦</m:t>
                            </m:r>
                          </m:e>
                          <m:sub>
                            <m:r>
                              <a:rPr lang="zh-CN" altLang="en-US" sz="1800" i="1">
                                <a:solidFill>
                                  <a:srgbClr val="000000"/>
                                </a:solidFill>
                                <a:latin typeface="Cambria Math" panose="02040503050406030204" pitchFamily="18" charset="0"/>
                              </a:rPr>
                              <m:t>1</m:t>
                            </m:r>
                          </m:sub>
                        </m:sSub>
                        <m:r>
                          <a:rPr lang="zh-CN" altLang="en-US" sz="1800" i="1">
                            <a:solidFill>
                              <a:srgbClr val="000000"/>
                            </a:solidFill>
                            <a:latin typeface="Cambria Math" panose="02040503050406030204" pitchFamily="18" charset="0"/>
                          </a:rPr>
                          <m:t>+</m:t>
                        </m:r>
                        <m:nary>
                          <m:naryPr>
                            <m:chr m:val="∑"/>
                            <m:ctrlPr>
                              <a:rPr lang="zh-CN" altLang="en-US" sz="1800" i="1">
                                <a:solidFill>
                                  <a:srgbClr val="000000"/>
                                </a:solidFill>
                                <a:latin typeface="Cambria Math" panose="02040503050406030204" pitchFamily="18" charset="0"/>
                              </a:rPr>
                            </m:ctrlPr>
                          </m:naryPr>
                          <m:sub>
                            <m:r>
                              <a:rPr lang="zh-CN" altLang="en-US" sz="1800" i="1">
                                <a:solidFill>
                                  <a:srgbClr val="000000"/>
                                </a:solidFill>
                                <a:latin typeface="Cambria Math" panose="02040503050406030204" pitchFamily="18" charset="0"/>
                              </a:rPr>
                              <m:t>𝑖</m:t>
                            </m:r>
                            <m:r>
                              <a:rPr lang="zh-CN" altLang="en-US" sz="1800" i="1">
                                <a:solidFill>
                                  <a:srgbClr val="000000"/>
                                </a:solidFill>
                                <a:latin typeface="Cambria Math" panose="02040503050406030204" pitchFamily="18" charset="0"/>
                              </a:rPr>
                              <m:t>=2</m:t>
                            </m:r>
                          </m:sub>
                          <m:sup>
                            <m:r>
                              <a:rPr lang="zh-CN" altLang="en-US" sz="1800" i="1">
                                <a:solidFill>
                                  <a:srgbClr val="000000"/>
                                </a:solidFill>
                                <a:latin typeface="Cambria Math" panose="02040503050406030204" pitchFamily="18" charset="0"/>
                              </a:rPr>
                              <m:t>𝑛</m:t>
                            </m:r>
                          </m:sup>
                          <m:e>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𝑣</m:t>
                                </m:r>
                              </m:e>
                              <m:sub>
                                <m:r>
                                  <a:rPr lang="zh-CN" altLang="en-US" sz="1800" i="1">
                                    <a:solidFill>
                                      <a:srgbClr val="000000"/>
                                    </a:solidFill>
                                    <a:latin typeface="Cambria Math" panose="02040503050406030204" pitchFamily="18" charset="0"/>
                                  </a:rPr>
                                  <m:t>𝑖</m:t>
                                </m:r>
                              </m:sub>
                            </m:sSub>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𝑧</m:t>
                                </m:r>
                              </m:e>
                              <m:sub>
                                <m:r>
                                  <a:rPr lang="zh-CN" altLang="en-US" sz="1800" i="1">
                                    <a:solidFill>
                                      <a:srgbClr val="000000"/>
                                    </a:solidFill>
                                    <a:latin typeface="Cambria Math" panose="02040503050406030204" pitchFamily="18" charset="0"/>
                                  </a:rPr>
                                  <m:t>𝑖</m:t>
                                </m:r>
                              </m:sub>
                            </m:sSub>
                          </m:e>
                        </m:nary>
                        <m:r>
                          <a:rPr lang="zh-CN" altLang="en-US" sz="1800" i="1">
                            <a:solidFill>
                              <a:srgbClr val="000000"/>
                            </a:solidFill>
                            <a:latin typeface="Cambria Math" panose="02040503050406030204" pitchFamily="18" charset="0"/>
                          </a:rPr>
                          <m:t>&gt;</m:t>
                        </m:r>
                        <m:nary>
                          <m:naryPr>
                            <m:chr m:val="∑"/>
                            <m:ctrlPr>
                              <a:rPr lang="zh-CN" altLang="en-US" sz="1800" i="1">
                                <a:solidFill>
                                  <a:srgbClr val="000000"/>
                                </a:solidFill>
                                <a:latin typeface="Cambria Math" panose="02040503050406030204" pitchFamily="18" charset="0"/>
                              </a:rPr>
                            </m:ctrlPr>
                          </m:naryPr>
                          <m:sub>
                            <m:r>
                              <a:rPr lang="zh-CN" altLang="en-US" sz="1800" i="1">
                                <a:solidFill>
                                  <a:srgbClr val="000000"/>
                                </a:solidFill>
                                <a:latin typeface="Cambria Math" panose="02040503050406030204" pitchFamily="18" charset="0"/>
                              </a:rPr>
                              <m:t>𝑖</m:t>
                            </m:r>
                            <m:r>
                              <a:rPr lang="zh-CN" altLang="en-US" sz="1800" i="1">
                                <a:solidFill>
                                  <a:srgbClr val="000000"/>
                                </a:solidFill>
                                <a:latin typeface="Cambria Math" panose="02040503050406030204" pitchFamily="18" charset="0"/>
                              </a:rPr>
                              <m:t>=1</m:t>
                            </m:r>
                          </m:sub>
                          <m:sup>
                            <m:r>
                              <a:rPr lang="zh-CN" altLang="en-US" sz="1800" i="1">
                                <a:solidFill>
                                  <a:srgbClr val="000000"/>
                                </a:solidFill>
                                <a:latin typeface="Cambria Math" panose="02040503050406030204" pitchFamily="18" charset="0"/>
                              </a:rPr>
                              <m:t>𝑛</m:t>
                            </m:r>
                          </m:sup>
                          <m:e>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𝑣</m:t>
                                </m:r>
                              </m:e>
                              <m:sub>
                                <m:r>
                                  <a:rPr lang="zh-CN" altLang="en-US" sz="1800" i="1">
                                    <a:solidFill>
                                      <a:srgbClr val="000000"/>
                                    </a:solidFill>
                                    <a:latin typeface="Cambria Math" panose="02040503050406030204" pitchFamily="18" charset="0"/>
                                  </a:rPr>
                                  <m:t>𝑖</m:t>
                                </m:r>
                              </m:sub>
                            </m:sSub>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𝑦</m:t>
                                </m:r>
                              </m:e>
                              <m:sub>
                                <m:r>
                                  <a:rPr lang="zh-CN" altLang="en-US" sz="1800" i="1">
                                    <a:solidFill>
                                      <a:srgbClr val="000000"/>
                                    </a:solidFill>
                                    <a:latin typeface="Cambria Math" panose="02040503050406030204" pitchFamily="18" charset="0"/>
                                  </a:rPr>
                                  <m:t>𝑖</m:t>
                                </m:r>
                              </m:sub>
                            </m:sSub>
                          </m:e>
                        </m:nary>
                      </m:oMath>
                    </m:oMathPara>
                  </a14:m>
                  <a:endParaRPr lang="zh-CN" altLang="en-US" sz="1800" dirty="0"/>
                </a:p>
              </p:txBody>
            </p:sp>
          </mc:Choice>
          <mc:Fallback xmlns="">
            <p:sp>
              <p:nvSpPr>
                <p:cNvPr id="26635" name="Object 15"/>
                <p:cNvSpPr txBox="1">
                  <a:spLocks noRot="1" noChangeAspect="1" noMove="1" noResize="1" noEditPoints="1" noAdjustHandles="1" noChangeArrowheads="1" noChangeShapeType="1" noTextEdit="1"/>
                </p:cNvSpPr>
                <p:nvPr/>
              </p:nvSpPr>
              <p:spPr bwMode="auto">
                <a:xfrm>
                  <a:off x="1012" y="3312"/>
                  <a:ext cx="1585" cy="527"/>
                </a:xfrm>
                <a:prstGeom prst="rect">
                  <a:avLst/>
                </a:prstGeom>
                <a:blipFill>
                  <a:blip r:embed="rId5"/>
                  <a:stretch>
                    <a:fillRect/>
                  </a:stretch>
                </a:blipFill>
                <a:ln>
                  <a:noFill/>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636" name="Object 16"/>
                <p:cNvSpPr txBox="1"/>
                <p:nvPr/>
              </p:nvSpPr>
              <p:spPr bwMode="auto">
                <a:xfrm>
                  <a:off x="2744" y="3311"/>
                  <a:ext cx="1499" cy="658"/>
                </a:xfrm>
                <a:prstGeom prst="rect">
                  <a:avLst/>
                </a:prstGeom>
                <a:noFill/>
                <a:ln>
                  <a:noFill/>
                </a:ln>
                <a:ex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𝑤</m:t>
                            </m:r>
                          </m:e>
                          <m:sub>
                            <m:r>
                              <a:rPr lang="zh-CN" altLang="en-US" sz="1800" i="1">
                                <a:solidFill>
                                  <a:srgbClr val="000000"/>
                                </a:solidFill>
                                <a:latin typeface="Cambria Math" panose="02040503050406030204" pitchFamily="18" charset="0"/>
                              </a:rPr>
                              <m:t>1</m:t>
                            </m:r>
                          </m:sub>
                        </m:sSub>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𝑦</m:t>
                            </m:r>
                          </m:e>
                          <m:sub>
                            <m:r>
                              <a:rPr lang="zh-CN" altLang="en-US" sz="1800" i="1">
                                <a:solidFill>
                                  <a:srgbClr val="000000"/>
                                </a:solidFill>
                                <a:latin typeface="Cambria Math" panose="02040503050406030204" pitchFamily="18" charset="0"/>
                              </a:rPr>
                              <m:t>1</m:t>
                            </m:r>
                          </m:sub>
                        </m:sSub>
                        <m:r>
                          <a:rPr lang="zh-CN" altLang="en-US" sz="1800" i="1">
                            <a:solidFill>
                              <a:srgbClr val="000000"/>
                            </a:solidFill>
                            <a:latin typeface="Cambria Math" panose="02040503050406030204" pitchFamily="18" charset="0"/>
                          </a:rPr>
                          <m:t>+</m:t>
                        </m:r>
                        <m:nary>
                          <m:naryPr>
                            <m:chr m:val="∑"/>
                            <m:ctrlPr>
                              <a:rPr lang="zh-CN" altLang="en-US" sz="1800" i="1">
                                <a:solidFill>
                                  <a:srgbClr val="000000"/>
                                </a:solidFill>
                                <a:latin typeface="Cambria Math" panose="02040503050406030204" pitchFamily="18" charset="0"/>
                              </a:rPr>
                            </m:ctrlPr>
                          </m:naryPr>
                          <m:sub>
                            <m:r>
                              <a:rPr lang="zh-CN" altLang="en-US" sz="1800" i="1">
                                <a:solidFill>
                                  <a:srgbClr val="000000"/>
                                </a:solidFill>
                                <a:latin typeface="Cambria Math" panose="02040503050406030204" pitchFamily="18" charset="0"/>
                              </a:rPr>
                              <m:t>𝑖</m:t>
                            </m:r>
                            <m:r>
                              <a:rPr lang="zh-CN" altLang="en-US" sz="1800" i="1">
                                <a:solidFill>
                                  <a:srgbClr val="000000"/>
                                </a:solidFill>
                                <a:latin typeface="Cambria Math" panose="02040503050406030204" pitchFamily="18" charset="0"/>
                              </a:rPr>
                              <m:t>=2</m:t>
                            </m:r>
                          </m:sub>
                          <m:sup>
                            <m:r>
                              <a:rPr lang="zh-CN" altLang="en-US" sz="1800" i="1">
                                <a:solidFill>
                                  <a:srgbClr val="000000"/>
                                </a:solidFill>
                                <a:latin typeface="Cambria Math" panose="02040503050406030204" pitchFamily="18" charset="0"/>
                              </a:rPr>
                              <m:t>𝑛</m:t>
                            </m:r>
                          </m:sup>
                          <m:e>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𝑤</m:t>
                                </m:r>
                              </m:e>
                              <m:sub>
                                <m:r>
                                  <a:rPr lang="zh-CN" altLang="en-US" sz="1800" i="1">
                                    <a:solidFill>
                                      <a:srgbClr val="000000"/>
                                    </a:solidFill>
                                    <a:latin typeface="Cambria Math" panose="02040503050406030204" pitchFamily="18" charset="0"/>
                                  </a:rPr>
                                  <m:t>𝑖</m:t>
                                </m:r>
                              </m:sub>
                            </m:sSub>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𝑧</m:t>
                                </m:r>
                              </m:e>
                              <m:sub>
                                <m:r>
                                  <a:rPr lang="zh-CN" altLang="en-US" sz="1800" i="1">
                                    <a:solidFill>
                                      <a:srgbClr val="000000"/>
                                    </a:solidFill>
                                    <a:latin typeface="Cambria Math" panose="02040503050406030204" pitchFamily="18" charset="0"/>
                                  </a:rPr>
                                  <m:t>𝑖</m:t>
                                </m:r>
                              </m:sub>
                            </m:sSub>
                          </m:e>
                        </m:nary>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𝑐</m:t>
                        </m:r>
                      </m:oMath>
                    </m:oMathPara>
                  </a14:m>
                  <a:endParaRPr lang="zh-CN" altLang="en-US" sz="1800" dirty="0"/>
                </a:p>
              </p:txBody>
            </p:sp>
          </mc:Choice>
          <mc:Fallback xmlns="">
            <p:sp>
              <p:nvSpPr>
                <p:cNvPr id="26636" name="Object 16"/>
                <p:cNvSpPr txBox="1">
                  <a:spLocks noRot="1" noChangeAspect="1" noMove="1" noResize="1" noEditPoints="1" noAdjustHandles="1" noChangeArrowheads="1" noChangeShapeType="1" noTextEdit="1"/>
                </p:cNvSpPr>
                <p:nvPr/>
              </p:nvSpPr>
              <p:spPr bwMode="auto">
                <a:xfrm>
                  <a:off x="2744" y="3311"/>
                  <a:ext cx="1499" cy="658"/>
                </a:xfrm>
                <a:prstGeom prst="rect">
                  <a:avLst/>
                </a:prstGeom>
                <a:blipFill>
                  <a:blip r:embed="rId6"/>
                  <a:stretch>
                    <a:fillRect/>
                  </a:stretch>
                </a:blipFill>
                <a:ln>
                  <a:noFill/>
                </a:ln>
                <a:extLst/>
              </p:spPr>
              <p:txBody>
                <a:bodyPr/>
                <a:lstStyle/>
                <a:p>
                  <a:r>
                    <a:rPr lang="zh-CN" altLang="en-US">
                      <a:noFill/>
                    </a:rPr>
                    <a:t> </a:t>
                  </a:r>
                </a:p>
              </p:txBody>
            </p:sp>
          </mc:Fallback>
        </mc:AlternateContent>
        <p:sp>
          <p:nvSpPr>
            <p:cNvPr id="26637" name="Text Box 17"/>
            <p:cNvSpPr txBox="1">
              <a:spLocks noChangeArrowheads="1"/>
            </p:cNvSpPr>
            <p:nvPr/>
          </p:nvSpPr>
          <p:spPr bwMode="auto">
            <a:xfrm>
              <a:off x="2729" y="3504"/>
              <a:ext cx="18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eaLnBrk="1" hangingPunct="1">
                <a:spcBef>
                  <a:spcPct val="0"/>
                </a:spcBef>
                <a:buClrTx/>
                <a:buFontTx/>
                <a:buNone/>
              </a:pPr>
              <a:r>
                <a:rPr kumimoji="1" lang="zh-CN" altLang="en-US" sz="1800" b="0" dirty="0">
                  <a:solidFill>
                    <a:srgbClr val="FF3300"/>
                  </a:solidFill>
                  <a:latin typeface="黑体" charset="0"/>
                  <a:ea typeface="黑体" charset="0"/>
                  <a:cs typeface="宋体" charset="0"/>
                </a:rPr>
                <a:t>，</a:t>
              </a:r>
            </a:p>
          </p:txBody>
        </p:sp>
      </p:grpSp>
      <p:sp>
        <p:nvSpPr>
          <p:cNvPr id="26629" name="Text Box 18"/>
          <p:cNvSpPr txBox="1">
            <a:spLocks noChangeArrowheads="1"/>
          </p:cNvSpPr>
          <p:nvPr/>
        </p:nvSpPr>
        <p:spPr bwMode="auto">
          <a:xfrm>
            <a:off x="481013" y="5076427"/>
            <a:ext cx="84216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eaLnBrk="1" hangingPunct="1">
              <a:spcBef>
                <a:spcPct val="0"/>
              </a:spcBef>
              <a:buClrTx/>
              <a:buFontTx/>
              <a:buNone/>
            </a:pPr>
            <a:r>
              <a:rPr kumimoji="1" lang="zh-CN" altLang="en-US" dirty="0"/>
              <a:t>    这说明，（</a:t>
            </a:r>
            <a:r>
              <a:rPr kumimoji="1" lang="en-US" altLang="zh-CN" dirty="0"/>
              <a:t>y</a:t>
            </a:r>
            <a:r>
              <a:rPr kumimoji="1" lang="en-US" altLang="zh-CN" baseline="-25000" dirty="0"/>
              <a:t>1</a:t>
            </a:r>
            <a:r>
              <a:rPr kumimoji="1" lang="en-US" altLang="zh-CN" dirty="0"/>
              <a:t>,z</a:t>
            </a:r>
            <a:r>
              <a:rPr kumimoji="1" lang="en-US" altLang="zh-CN" baseline="-25000" dirty="0"/>
              <a:t>2</a:t>
            </a:r>
            <a:r>
              <a:rPr kumimoji="1" lang="en-US" altLang="zh-CN" dirty="0"/>
              <a:t>,z</a:t>
            </a:r>
            <a:r>
              <a:rPr kumimoji="1" lang="en-US" altLang="zh-CN" baseline="-25000" dirty="0"/>
              <a:t>3</a:t>
            </a:r>
            <a:r>
              <a:rPr kumimoji="1" lang="en-US" altLang="zh-CN" dirty="0"/>
              <a:t>,…,</a:t>
            </a:r>
            <a:r>
              <a:rPr kumimoji="1" lang="en-US" altLang="zh-CN" dirty="0" err="1"/>
              <a:t>z</a:t>
            </a:r>
            <a:r>
              <a:rPr kumimoji="1" lang="en-US" altLang="zh-CN" baseline="-25000" dirty="0" err="1"/>
              <a:t>n</a:t>
            </a:r>
            <a:r>
              <a:rPr kumimoji="1" lang="zh-CN" altLang="en-US" dirty="0"/>
              <a:t>）是所给</a:t>
            </a:r>
            <a:r>
              <a:rPr kumimoji="1" lang="en-US" altLang="zh-CN" dirty="0"/>
              <a:t>0-1</a:t>
            </a:r>
            <a:r>
              <a:rPr kumimoji="1" lang="zh-CN" altLang="en-US" dirty="0"/>
              <a:t>背包问题的一个更优解，从而（</a:t>
            </a:r>
            <a:r>
              <a:rPr kumimoji="1" lang="en-US" altLang="zh-CN" dirty="0"/>
              <a:t>y</a:t>
            </a:r>
            <a:r>
              <a:rPr kumimoji="1" lang="en-US" altLang="zh-CN" baseline="-25000" dirty="0"/>
              <a:t>1</a:t>
            </a:r>
            <a:r>
              <a:rPr kumimoji="1" lang="en-US" altLang="zh-CN" dirty="0"/>
              <a:t>,y</a:t>
            </a:r>
            <a:r>
              <a:rPr kumimoji="1" lang="en-US" altLang="zh-CN" baseline="-25000" dirty="0"/>
              <a:t>2</a:t>
            </a:r>
            <a:r>
              <a:rPr kumimoji="1" lang="en-US" altLang="zh-CN" dirty="0"/>
              <a:t>,y</a:t>
            </a:r>
            <a:r>
              <a:rPr kumimoji="1" lang="en-US" altLang="zh-CN" baseline="-25000" dirty="0"/>
              <a:t>3</a:t>
            </a:r>
            <a:r>
              <a:rPr kumimoji="1" lang="en-US" altLang="zh-CN" dirty="0"/>
              <a:t>,…,</a:t>
            </a:r>
            <a:r>
              <a:rPr kumimoji="1" lang="en-US" altLang="zh-CN" dirty="0" err="1"/>
              <a:t>y</a:t>
            </a:r>
            <a:r>
              <a:rPr kumimoji="1" lang="en-US" altLang="zh-CN" baseline="-25000" dirty="0" err="1"/>
              <a:t>n</a:t>
            </a:r>
            <a:r>
              <a:rPr kumimoji="1" lang="zh-CN" altLang="en-US" dirty="0"/>
              <a:t>）不是所给</a:t>
            </a:r>
            <a:r>
              <a:rPr kumimoji="1" lang="en-US" altLang="zh-CN" dirty="0"/>
              <a:t>0-1</a:t>
            </a:r>
            <a:r>
              <a:rPr kumimoji="1" lang="zh-CN" altLang="en-US" dirty="0"/>
              <a:t>背包问题的最优解。与假设矛盾。</a:t>
            </a:r>
          </a:p>
        </p:txBody>
      </p:sp>
      <p:sp>
        <p:nvSpPr>
          <p:cNvPr id="20" name="Rectangle 2"/>
          <p:cNvSpPr txBox="1">
            <a:spLocks noChangeArrowheads="1"/>
          </p:cNvSpPr>
          <p:nvPr/>
        </p:nvSpPr>
        <p:spPr>
          <a:xfrm>
            <a:off x="685800" y="476250"/>
            <a:ext cx="7772400" cy="666750"/>
          </a:xfrm>
          <a:prstGeom prst="roundRect">
            <a:avLst>
              <a:gd name="adj" fmla="val 21667"/>
            </a:avLst>
          </a:prstGeom>
        </p:spPr>
        <p:txBody>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algn="ctr">
              <a:lnSpc>
                <a:spcPct val="90000"/>
              </a:lnSpc>
              <a:spcBef>
                <a:spcPct val="0"/>
              </a:spcBef>
              <a:buClrTx/>
              <a:buFontTx/>
              <a:buNone/>
            </a:pPr>
            <a:r>
              <a:rPr lang="en-US" altLang="zh-CN" sz="3600">
                <a:latin typeface="Arial" charset="0"/>
                <a:ea typeface="华文中宋" charset="0"/>
              </a:rPr>
              <a:t>5.6  0-1</a:t>
            </a:r>
            <a:r>
              <a:rPr lang="zh-CN" altLang="en-US" sz="3600">
                <a:latin typeface="Arial" charset="0"/>
                <a:ea typeface="华文中宋" charset="0"/>
              </a:rPr>
              <a:t>背包问题</a:t>
            </a:r>
          </a:p>
        </p:txBody>
      </p:sp>
    </p:spTree>
    <p:extLst>
      <p:ext uri="{BB962C8B-B14F-4D97-AF65-F5344CB8AC3E}">
        <p14:creationId xmlns:p14="http://schemas.microsoft.com/office/powerpoint/2010/main" val="16282098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wipe(down)">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685800" y="1614488"/>
            <a:ext cx="777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1085850" indent="-34290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eaLnBrk="1" hangingPunct="1">
              <a:spcBef>
                <a:spcPct val="0"/>
              </a:spcBef>
              <a:buClrTx/>
              <a:buFont typeface="Wingdings" charset="2"/>
              <a:buChar char="Ø"/>
            </a:pPr>
            <a:r>
              <a:rPr lang="zh-CN" altLang="en-US" dirty="0"/>
              <a:t>设</a:t>
            </a:r>
            <a:r>
              <a:rPr lang="en-US" altLang="zh-CN" dirty="0"/>
              <a:t>m(</a:t>
            </a:r>
            <a:r>
              <a:rPr lang="en-US" altLang="zh-CN" dirty="0" err="1"/>
              <a:t>i</a:t>
            </a:r>
            <a:r>
              <a:rPr lang="zh-CN" altLang="en-US" dirty="0"/>
              <a:t>，</a:t>
            </a:r>
            <a:r>
              <a:rPr lang="en-US" altLang="zh-CN" dirty="0"/>
              <a:t>j)</a:t>
            </a:r>
            <a:r>
              <a:rPr lang="zh-CN" altLang="en-US" dirty="0"/>
              <a:t>是背包容量为</a:t>
            </a:r>
            <a:r>
              <a:rPr lang="en-US" altLang="zh-CN" dirty="0"/>
              <a:t>j</a:t>
            </a:r>
            <a:r>
              <a:rPr lang="zh-CN" altLang="en-US" dirty="0"/>
              <a:t>，可选择物品为</a:t>
            </a:r>
            <a:r>
              <a:rPr lang="en-US" altLang="zh-CN" dirty="0"/>
              <a:t>1,2,</a:t>
            </a:r>
            <a:r>
              <a:rPr lang="is-IS" altLang="zh-CN" dirty="0"/>
              <a:t>…</a:t>
            </a:r>
            <a:r>
              <a:rPr lang="en-US" altLang="zh-CN" dirty="0"/>
              <a:t>,</a:t>
            </a:r>
            <a:r>
              <a:rPr lang="en-US" altLang="zh-CN" dirty="0" err="1"/>
              <a:t>i</a:t>
            </a:r>
            <a:r>
              <a:rPr lang="zh-CN" altLang="en-US" dirty="0"/>
              <a:t>时，</a:t>
            </a:r>
            <a:r>
              <a:rPr lang="en-US" altLang="zh-CN" dirty="0"/>
              <a:t>0-1</a:t>
            </a:r>
            <a:r>
              <a:rPr lang="zh-CN" altLang="en-US" dirty="0"/>
              <a:t>背包问题的最优值。</a:t>
            </a:r>
          </a:p>
          <a:p>
            <a:pPr eaLnBrk="1" hangingPunct="1">
              <a:spcBef>
                <a:spcPct val="0"/>
              </a:spcBef>
              <a:buClrTx/>
              <a:buFont typeface="Wingdings" charset="2"/>
              <a:buChar char="Ø"/>
            </a:pPr>
            <a:r>
              <a:rPr lang="zh-CN" altLang="en-US" dirty="0"/>
              <a:t>根据最优子结构性质，递归定义最优值</a:t>
            </a:r>
          </a:p>
        </p:txBody>
      </p:sp>
      <p:sp>
        <p:nvSpPr>
          <p:cNvPr id="27651" name="Rectangle 4"/>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eaLnBrk="1" hangingPunct="1">
              <a:spcBef>
                <a:spcPct val="0"/>
              </a:spcBef>
              <a:buClrTx/>
              <a:buFont typeface="Arial" charset="0"/>
              <a:buNone/>
            </a:pPr>
            <a:endParaRPr lang="zh-CN" altLang="en-US" sz="1600" b="0">
              <a:latin typeface="Arial" charset="0"/>
              <a:ea typeface="华文隶书" charset="0"/>
            </a:endParaRPr>
          </a:p>
        </p:txBody>
      </p:sp>
      <p:sp>
        <p:nvSpPr>
          <p:cNvPr id="27652" name="Rectangle 6"/>
          <p:cNvSpPr>
            <a:spLocks noChangeArrowheads="1"/>
          </p:cNvSpPr>
          <p:nvPr/>
        </p:nvSpPr>
        <p:spPr bwMode="auto">
          <a:xfrm>
            <a:off x="0" y="3109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eaLnBrk="1" hangingPunct="1">
              <a:spcBef>
                <a:spcPct val="0"/>
              </a:spcBef>
              <a:buClrTx/>
              <a:buFont typeface="Arial" charset="0"/>
              <a:buNone/>
            </a:pPr>
            <a:endParaRPr lang="zh-CN" altLang="en-US" sz="1600" b="0">
              <a:latin typeface="Arial" charset="0"/>
              <a:ea typeface="华文隶书" charset="0"/>
            </a:endParaRPr>
          </a:p>
        </p:txBody>
      </p:sp>
      <p:sp>
        <p:nvSpPr>
          <p:cNvPr id="27653" name="Rectangle 9"/>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eaLnBrk="1" hangingPunct="1">
              <a:spcBef>
                <a:spcPct val="0"/>
              </a:spcBef>
              <a:buClrTx/>
              <a:buFont typeface="Arial" charset="0"/>
              <a:buNone/>
            </a:pPr>
            <a:endParaRPr lang="zh-CN" altLang="en-US" sz="1600" b="0">
              <a:latin typeface="Arial" charset="0"/>
              <a:ea typeface="华文隶书" charset="0"/>
            </a:endParaRPr>
          </a:p>
        </p:txBody>
      </p:sp>
      <p:sp>
        <p:nvSpPr>
          <p:cNvPr id="27654"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eaLnBrk="1" hangingPunct="1">
              <a:spcBef>
                <a:spcPct val="0"/>
              </a:spcBef>
              <a:buClrTx/>
              <a:buFont typeface="Arial" charset="0"/>
              <a:buNone/>
            </a:pPr>
            <a:endParaRPr lang="zh-CN" altLang="en-US" sz="1600" b="0">
              <a:latin typeface="Arial" charset="0"/>
              <a:ea typeface="华文隶书" charset="0"/>
            </a:endParaRPr>
          </a:p>
        </p:txBody>
      </p:sp>
      <p:sp>
        <p:nvSpPr>
          <p:cNvPr id="27655" name="Rectangle 2"/>
          <p:cNvSpPr>
            <a:spLocks noChangeArrowheads="1"/>
          </p:cNvSpPr>
          <p:nvPr/>
        </p:nvSpPr>
        <p:spPr bwMode="auto">
          <a:xfrm>
            <a:off x="685800" y="476250"/>
            <a:ext cx="7772400" cy="66675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lnSpc>
                <a:spcPct val="90000"/>
              </a:lnSpc>
              <a:spcBef>
                <a:spcPct val="0"/>
              </a:spcBef>
              <a:buClrTx/>
              <a:buFont typeface="Arial" charset="0"/>
              <a:buNone/>
            </a:pPr>
            <a:r>
              <a:rPr lang="en-US" altLang="zh-CN" sz="3600">
                <a:latin typeface="Arial" charset="0"/>
                <a:ea typeface="华文中宋" charset="0"/>
              </a:rPr>
              <a:t>5.6  0-1</a:t>
            </a:r>
            <a:r>
              <a:rPr lang="zh-CN" altLang="en-US" sz="3600">
                <a:latin typeface="Arial" charset="0"/>
                <a:ea typeface="华文中宋" charset="0"/>
              </a:rPr>
              <a:t>背包问题</a:t>
            </a:r>
          </a:p>
        </p:txBody>
      </p:sp>
      <p:sp>
        <p:nvSpPr>
          <p:cNvPr id="27656" name="Rectangle 6"/>
          <p:cNvSpPr>
            <a:spLocks noChangeArrowheads="1"/>
          </p:cNvSpPr>
          <p:nvPr/>
        </p:nvSpPr>
        <p:spPr bwMode="auto">
          <a:xfrm>
            <a:off x="533400" y="1066800"/>
            <a:ext cx="29591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eaLnBrk="1" hangingPunct="1">
              <a:lnSpc>
                <a:spcPct val="120000"/>
              </a:lnSpc>
              <a:spcBef>
                <a:spcPct val="0"/>
              </a:spcBef>
              <a:buClrTx/>
              <a:buFont typeface="Arial" charset="0"/>
              <a:buNone/>
            </a:pPr>
            <a:r>
              <a:rPr lang="zh-CN" altLang="en-US"/>
              <a:t>三、递归关系</a:t>
            </a:r>
          </a:p>
        </p:txBody>
      </p:sp>
      <p:pic>
        <p:nvPicPr>
          <p:cNvPr id="27657"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3275" y="3879850"/>
            <a:ext cx="7199313"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圆角矩形标注 3"/>
          <p:cNvSpPr>
            <a:spLocks noChangeArrowheads="1"/>
          </p:cNvSpPr>
          <p:nvPr/>
        </p:nvSpPr>
        <p:spPr bwMode="auto">
          <a:xfrm>
            <a:off x="2771775" y="3598863"/>
            <a:ext cx="863600" cy="612775"/>
          </a:xfrm>
          <a:prstGeom prst="wedgeRoundRectCallout">
            <a:avLst>
              <a:gd name="adj1" fmla="val -20833"/>
              <a:gd name="adj2" fmla="val 62500"/>
              <a:gd name="adj3"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eaLnBrk="1" hangingPunct="1">
              <a:spcBef>
                <a:spcPct val="0"/>
              </a:spcBef>
              <a:buClrTx/>
              <a:buFontTx/>
              <a:buNone/>
            </a:pPr>
            <a:r>
              <a:rPr lang="zh-CN" altLang="en-US" sz="1600"/>
              <a:t>能装但不装</a:t>
            </a:r>
          </a:p>
        </p:txBody>
      </p:sp>
      <p:sp>
        <p:nvSpPr>
          <p:cNvPr id="19" name="圆角矩形标注 18"/>
          <p:cNvSpPr>
            <a:spLocks noChangeArrowheads="1"/>
          </p:cNvSpPr>
          <p:nvPr/>
        </p:nvSpPr>
        <p:spPr bwMode="auto">
          <a:xfrm>
            <a:off x="4370388" y="3879850"/>
            <a:ext cx="561975" cy="411163"/>
          </a:xfrm>
          <a:prstGeom prst="wedgeRoundRectCallout">
            <a:avLst>
              <a:gd name="adj1" fmla="val -20833"/>
              <a:gd name="adj2" fmla="val 62500"/>
              <a:gd name="adj3"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eaLnBrk="1" hangingPunct="1">
              <a:spcBef>
                <a:spcPct val="0"/>
              </a:spcBef>
              <a:buClrTx/>
              <a:buFontTx/>
              <a:buNone/>
            </a:pPr>
            <a:r>
              <a:rPr lang="zh-CN" altLang="en-US" sz="1600"/>
              <a:t>装</a:t>
            </a:r>
          </a:p>
        </p:txBody>
      </p:sp>
      <p:sp>
        <p:nvSpPr>
          <p:cNvPr id="20" name="圆角矩形标注 19"/>
          <p:cNvSpPr>
            <a:spLocks noChangeArrowheads="1"/>
          </p:cNvSpPr>
          <p:nvPr/>
        </p:nvSpPr>
        <p:spPr bwMode="auto">
          <a:xfrm>
            <a:off x="2924175" y="5480050"/>
            <a:ext cx="863600" cy="396875"/>
          </a:xfrm>
          <a:prstGeom prst="wedgeRoundRectCallout">
            <a:avLst>
              <a:gd name="adj1" fmla="val -43509"/>
              <a:gd name="adj2" fmla="val -84977"/>
              <a:gd name="adj3"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eaLnBrk="1" hangingPunct="1">
              <a:spcBef>
                <a:spcPct val="0"/>
              </a:spcBef>
              <a:buClrTx/>
              <a:buFontTx/>
              <a:buNone/>
            </a:pPr>
            <a:r>
              <a:rPr lang="zh-CN" altLang="en-US" sz="1600"/>
              <a:t>装不下</a:t>
            </a:r>
          </a:p>
        </p:txBody>
      </p:sp>
      <p:sp>
        <p:nvSpPr>
          <p:cNvPr id="27661" name="椭圆 5"/>
          <p:cNvSpPr>
            <a:spLocks noChangeArrowheads="1"/>
          </p:cNvSpPr>
          <p:nvPr/>
        </p:nvSpPr>
        <p:spPr bwMode="auto">
          <a:xfrm>
            <a:off x="6156325" y="3644900"/>
            <a:ext cx="1955800" cy="1778000"/>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eaLnBrk="1" hangingPunct="1">
              <a:spcBef>
                <a:spcPct val="0"/>
              </a:spcBef>
              <a:buClrTx/>
              <a:buFontTx/>
              <a:buNone/>
            </a:pPr>
            <a:endParaRPr lang="zh-CN" altLang="en-US" sz="1600" b="0">
              <a:latin typeface="Arial" charset="0"/>
              <a:ea typeface="华文隶书" charset="0"/>
            </a:endParaRPr>
          </a:p>
        </p:txBody>
      </p:sp>
      <p:sp>
        <p:nvSpPr>
          <p:cNvPr id="27662" name="圆角矩形标注 21"/>
          <p:cNvSpPr>
            <a:spLocks noChangeArrowheads="1"/>
          </p:cNvSpPr>
          <p:nvPr/>
        </p:nvSpPr>
        <p:spPr bwMode="auto">
          <a:xfrm>
            <a:off x="6951663" y="2994025"/>
            <a:ext cx="1800225" cy="504825"/>
          </a:xfrm>
          <a:prstGeom prst="wedgeRoundRectCallout">
            <a:avLst>
              <a:gd name="adj1" fmla="val -37162"/>
              <a:gd name="adj2" fmla="val 81884"/>
              <a:gd name="adj3"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eaLnBrk="1" hangingPunct="1">
              <a:spcBef>
                <a:spcPct val="0"/>
              </a:spcBef>
              <a:buClrTx/>
              <a:buFontTx/>
              <a:buNone/>
            </a:pPr>
            <a:r>
              <a:rPr lang="zh-CN" altLang="en-US" sz="1600"/>
              <a:t>当前阶段的状态</a:t>
            </a:r>
          </a:p>
        </p:txBody>
      </p:sp>
      <p:sp>
        <p:nvSpPr>
          <p:cNvPr id="27663" name="圆角矩形标注 22"/>
          <p:cNvSpPr>
            <a:spLocks noChangeArrowheads="1"/>
          </p:cNvSpPr>
          <p:nvPr/>
        </p:nvSpPr>
        <p:spPr bwMode="auto">
          <a:xfrm>
            <a:off x="533400" y="5351463"/>
            <a:ext cx="1374775" cy="612775"/>
          </a:xfrm>
          <a:prstGeom prst="wedgeRoundRectCallout">
            <a:avLst>
              <a:gd name="adj1" fmla="val 324"/>
              <a:gd name="adj2" fmla="val -134727"/>
              <a:gd name="adj3"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eaLnBrk="1" hangingPunct="1">
              <a:spcBef>
                <a:spcPct val="0"/>
              </a:spcBef>
              <a:buClrTx/>
              <a:buFontTx/>
              <a:buNone/>
            </a:pPr>
            <a:r>
              <a:rPr lang="zh-CN" altLang="en-US" sz="1600"/>
              <a:t>当前阶段最优值</a:t>
            </a:r>
          </a:p>
        </p:txBody>
      </p:sp>
    </p:spTree>
    <p:extLst>
      <p:ext uri="{BB962C8B-B14F-4D97-AF65-F5344CB8AC3E}">
        <p14:creationId xmlns:p14="http://schemas.microsoft.com/office/powerpoint/2010/main" val="36930443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zh-CN" altLang="en-US" sz="3800"/>
          </a:p>
        </p:txBody>
      </p:sp>
      <p:sp>
        <p:nvSpPr>
          <p:cNvPr id="10243" name="Rectangle 3"/>
          <p:cNvSpPr>
            <a:spLocks noGrp="1" noChangeArrowheads="1"/>
          </p:cNvSpPr>
          <p:nvPr>
            <p:ph type="body" idx="1"/>
          </p:nvPr>
        </p:nvSpPr>
        <p:spPr>
          <a:xfrm>
            <a:off x="755649" y="1412875"/>
            <a:ext cx="7924800" cy="4680421"/>
          </a:xfrm>
        </p:spPr>
        <p:txBody>
          <a:bodyPr/>
          <a:lstStyle/>
          <a:p>
            <a:pPr eaLnBrk="1" hangingPunct="1">
              <a:spcBef>
                <a:spcPct val="0"/>
              </a:spcBef>
            </a:pPr>
            <a:r>
              <a:rPr lang="zh-CN" altLang="en-US"/>
              <a:t>通过应用范例学习动态规划算法设计策略。</a:t>
            </a:r>
          </a:p>
          <a:p>
            <a:pPr lvl="1" eaLnBrk="1" hangingPunct="1">
              <a:spcBef>
                <a:spcPct val="0"/>
              </a:spcBef>
            </a:pPr>
            <a:r>
              <a:rPr lang="zh-CN" altLang="en-US"/>
              <a:t>（1）最长公共子序列</a:t>
            </a:r>
          </a:p>
          <a:p>
            <a:pPr lvl="1" eaLnBrk="1" hangingPunct="1">
              <a:spcBef>
                <a:spcPct val="0"/>
              </a:spcBef>
            </a:pPr>
            <a:r>
              <a:rPr lang="zh-CN" altLang="en-US"/>
              <a:t>（2）</a:t>
            </a:r>
            <a:r>
              <a:rPr lang="en-US" altLang="zh-CN"/>
              <a:t>0-1</a:t>
            </a:r>
            <a:r>
              <a:rPr lang="zh-CN" altLang="en-US"/>
              <a:t>背包问题</a:t>
            </a:r>
          </a:p>
          <a:p>
            <a:pPr lvl="1" eaLnBrk="1" hangingPunct="1">
              <a:spcBef>
                <a:spcPct val="0"/>
              </a:spcBef>
              <a:buFont typeface="Wingdings" panose="05000000000000000000" pitchFamily="2" charset="2"/>
              <a:buNone/>
            </a:pPr>
            <a:r>
              <a:rPr lang="zh-CN" altLang="en-US"/>
              <a:t>（3）最大子段和</a:t>
            </a:r>
          </a:p>
          <a:p>
            <a:pPr lvl="1" eaLnBrk="1" hangingPunct="1">
              <a:spcBef>
                <a:spcPct val="0"/>
              </a:spcBef>
            </a:pPr>
            <a:r>
              <a:rPr lang="zh-CN" altLang="en-US"/>
              <a:t>（4）矩阵连乘问题</a:t>
            </a:r>
            <a:endParaRPr lang="en-US" altLang="zh-CN"/>
          </a:p>
          <a:p>
            <a:pPr lvl="1" eaLnBrk="1" hangingPunct="1">
              <a:spcBef>
                <a:spcPct val="0"/>
              </a:spcBef>
            </a:pPr>
            <a:r>
              <a:rPr lang="zh-CN" altLang="en-US"/>
              <a:t>（</a:t>
            </a:r>
            <a:r>
              <a:rPr lang="en-US" altLang="zh-CN"/>
              <a:t>5</a:t>
            </a:r>
            <a:r>
              <a:rPr lang="zh-CN" altLang="en-US"/>
              <a:t>）其它范例</a:t>
            </a:r>
          </a:p>
        </p:txBody>
      </p:sp>
    </p:spTree>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85800" y="476250"/>
            <a:ext cx="7772400" cy="66675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algn="ctr">
              <a:lnSpc>
                <a:spcPct val="90000"/>
              </a:lnSpc>
              <a:spcBef>
                <a:spcPct val="0"/>
              </a:spcBef>
              <a:buClrTx/>
              <a:buFont typeface="Arial" charset="0"/>
              <a:buNone/>
            </a:pPr>
            <a:r>
              <a:rPr lang="en-US" altLang="zh-CN" sz="3600">
                <a:latin typeface="Arial" charset="0"/>
                <a:ea typeface="华文中宋" charset="0"/>
              </a:rPr>
              <a:t>5.6  0-1</a:t>
            </a:r>
            <a:r>
              <a:rPr lang="zh-CN" altLang="en-US" sz="3600">
                <a:latin typeface="Arial" charset="0"/>
                <a:ea typeface="华文中宋" charset="0"/>
              </a:rPr>
              <a:t>背包问题</a:t>
            </a:r>
          </a:p>
        </p:txBody>
      </p:sp>
      <p:pic>
        <p:nvPicPr>
          <p:cNvPr id="29699" name="图片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175" y="1539875"/>
            <a:ext cx="4351338" cy="203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6"/>
          <p:cNvSpPr>
            <a:spLocks noChangeArrowheads="1"/>
          </p:cNvSpPr>
          <p:nvPr/>
        </p:nvSpPr>
        <p:spPr bwMode="auto">
          <a:xfrm>
            <a:off x="533400" y="1066800"/>
            <a:ext cx="29591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eaLnBrk="1" hangingPunct="1">
              <a:lnSpc>
                <a:spcPct val="120000"/>
              </a:lnSpc>
              <a:spcBef>
                <a:spcPct val="0"/>
              </a:spcBef>
              <a:buClrTx/>
              <a:buFont typeface="Arial" charset="0"/>
              <a:buNone/>
            </a:pPr>
            <a:r>
              <a:rPr lang="zh-CN" altLang="en-US"/>
              <a:t>四、示例</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716338"/>
            <a:ext cx="3500437"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97438" y="3644900"/>
            <a:ext cx="326072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580063" y="2557463"/>
            <a:ext cx="2274887" cy="706437"/>
          </a:xfrm>
          <a:prstGeom prst="rect">
            <a:avLst/>
          </a:prstGeom>
          <a:gradFill flip="none" rotWithShape="1">
            <a:gsLst>
              <a:gs pos="0">
                <a:srgbClr val="00B0F0"/>
              </a:gs>
              <a:gs pos="48000">
                <a:schemeClr val="accent3">
                  <a:lumMod val="97000"/>
                  <a:lumOff val="3000"/>
                </a:schemeClr>
              </a:gs>
              <a:gs pos="100000">
                <a:schemeClr val="accent3">
                  <a:lumMod val="60000"/>
                  <a:lumOff val="40000"/>
                </a:schemeClr>
              </a:gs>
            </a:gsLst>
            <a:lin ang="16200000" scaled="1"/>
            <a:tileRect/>
          </a:gradFill>
        </p:spPr>
        <p:txBody>
          <a:bodyPr>
            <a:spAutoFit/>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algn="ctr" eaLnBrk="1" hangingPunct="1">
              <a:spcBef>
                <a:spcPct val="0"/>
              </a:spcBef>
              <a:buClrTx/>
              <a:buFont typeface="Arial" charset="0"/>
              <a:buNone/>
            </a:pPr>
            <a:r>
              <a:rPr lang="zh-CN" altLang="en-US" sz="2000"/>
              <a:t>假设j是整数， 从1开始整数划分</a:t>
            </a:r>
          </a:p>
        </p:txBody>
      </p:sp>
    </p:spTree>
    <p:extLst>
      <p:ext uri="{BB962C8B-B14F-4D97-AF65-F5344CB8AC3E}">
        <p14:creationId xmlns:p14="http://schemas.microsoft.com/office/powerpoint/2010/main" val="17725175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ChangeArrowheads="1"/>
          </p:cNvSpPr>
          <p:nvPr/>
        </p:nvSpPr>
        <p:spPr bwMode="auto">
          <a:xfrm>
            <a:off x="533400" y="1419225"/>
            <a:ext cx="8006918"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1085850" indent="-34290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eaLnBrk="1" hangingPunct="1">
              <a:lnSpc>
                <a:spcPct val="120000"/>
              </a:lnSpc>
              <a:spcBef>
                <a:spcPct val="0"/>
              </a:spcBef>
              <a:buClrTx/>
              <a:buFont typeface="Arial" charset="0"/>
              <a:buChar char="•"/>
            </a:pPr>
            <a:r>
              <a:rPr lang="zh-CN" altLang="en-US" dirty="0"/>
              <a:t>算法分析</a:t>
            </a:r>
          </a:p>
          <a:p>
            <a:pPr lvl="1" eaLnBrk="1" hangingPunct="1">
              <a:lnSpc>
                <a:spcPct val="120000"/>
              </a:lnSpc>
              <a:spcBef>
                <a:spcPct val="0"/>
              </a:spcBef>
              <a:buClrTx/>
              <a:buFont typeface="Arial" charset="0"/>
              <a:buChar char="•"/>
            </a:pPr>
            <a:r>
              <a:rPr lang="zh-CN" altLang="en-US" dirty="0"/>
              <a:t>填表时间为</a:t>
            </a:r>
            <a:r>
              <a:rPr lang="en-US" altLang="zh-CN" dirty="0"/>
              <a:t>O(</a:t>
            </a:r>
            <a:r>
              <a:rPr lang="en-US" altLang="zh-CN" dirty="0" err="1"/>
              <a:t>nC</a:t>
            </a:r>
            <a:r>
              <a:rPr lang="en-US" altLang="zh-CN" dirty="0"/>
              <a:t>)</a:t>
            </a:r>
            <a:r>
              <a:rPr lang="zh-CN" altLang="en-US" dirty="0"/>
              <a:t>。当背包容量 </a:t>
            </a:r>
            <a:r>
              <a:rPr lang="en-US" altLang="zh-CN" dirty="0"/>
              <a:t>C</a:t>
            </a:r>
            <a:r>
              <a:rPr lang="zh-CN" altLang="en-US" dirty="0"/>
              <a:t> 很大时，算法需要的计算时间与空间较多。例如，当       时，算法需要</a:t>
            </a:r>
            <a:r>
              <a:rPr lang="en-US" altLang="zh-CN" dirty="0"/>
              <a:t>Ω(n2</a:t>
            </a:r>
            <a:r>
              <a:rPr lang="en-US" altLang="zh-CN" baseline="30000" dirty="0"/>
              <a:t>n</a:t>
            </a:r>
            <a:r>
              <a:rPr lang="en-US" altLang="zh-CN" dirty="0"/>
              <a:t>)</a:t>
            </a:r>
            <a:r>
              <a:rPr lang="zh-CN" altLang="en-US" dirty="0"/>
              <a:t>计算时间。</a:t>
            </a:r>
          </a:p>
        </p:txBody>
      </p:sp>
      <p:pic>
        <p:nvPicPr>
          <p:cNvPr id="3072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08166" y="2351881"/>
            <a:ext cx="9350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Rectangle 2"/>
          <p:cNvSpPr>
            <a:spLocks noChangeArrowheads="1"/>
          </p:cNvSpPr>
          <p:nvPr/>
        </p:nvSpPr>
        <p:spPr bwMode="auto">
          <a:xfrm>
            <a:off x="685800" y="476250"/>
            <a:ext cx="7772400" cy="66675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algn="ctr">
              <a:lnSpc>
                <a:spcPct val="90000"/>
              </a:lnSpc>
              <a:spcBef>
                <a:spcPct val="0"/>
              </a:spcBef>
              <a:buClrTx/>
              <a:buFont typeface="Arial" charset="0"/>
              <a:buNone/>
            </a:pPr>
            <a:r>
              <a:rPr lang="en-US" altLang="zh-CN" sz="3600">
                <a:latin typeface="Arial" charset="0"/>
                <a:ea typeface="华文中宋" charset="0"/>
              </a:rPr>
              <a:t>5.6  0-1</a:t>
            </a:r>
            <a:r>
              <a:rPr lang="zh-CN" altLang="en-US" sz="3600">
                <a:latin typeface="Arial" charset="0"/>
                <a:ea typeface="华文中宋" charset="0"/>
              </a:rPr>
              <a:t>背包问题</a:t>
            </a:r>
          </a:p>
        </p:txBody>
      </p:sp>
    </p:spTree>
    <p:extLst>
      <p:ext uri="{BB962C8B-B14F-4D97-AF65-F5344CB8AC3E}">
        <p14:creationId xmlns:p14="http://schemas.microsoft.com/office/powerpoint/2010/main" val="178292045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85800" y="476250"/>
            <a:ext cx="7772400" cy="66675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algn="ctr">
              <a:lnSpc>
                <a:spcPct val="90000"/>
              </a:lnSpc>
              <a:spcBef>
                <a:spcPct val="0"/>
              </a:spcBef>
              <a:buClrTx/>
              <a:buFont typeface="Arial" charset="0"/>
              <a:buNone/>
            </a:pPr>
            <a:r>
              <a:rPr lang="en-US" altLang="zh-CN" sz="3600">
                <a:latin typeface="Arial" charset="0"/>
                <a:ea typeface="华文中宋" charset="0"/>
              </a:rPr>
              <a:t>5.6  0-1</a:t>
            </a:r>
            <a:r>
              <a:rPr lang="zh-CN" altLang="en-US" sz="3600">
                <a:latin typeface="Arial" charset="0"/>
                <a:ea typeface="华文中宋" charset="0"/>
              </a:rPr>
              <a:t>背包问题</a:t>
            </a:r>
          </a:p>
        </p:txBody>
      </p:sp>
      <p:sp>
        <p:nvSpPr>
          <p:cNvPr id="31747" name="Rectangle 6"/>
          <p:cNvSpPr>
            <a:spLocks noChangeArrowheads="1"/>
          </p:cNvSpPr>
          <p:nvPr/>
        </p:nvSpPr>
        <p:spPr bwMode="auto">
          <a:xfrm>
            <a:off x="533400" y="1196975"/>
            <a:ext cx="771048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algn="ctr" eaLnBrk="1" hangingPunct="1">
              <a:lnSpc>
                <a:spcPct val="120000"/>
              </a:lnSpc>
              <a:spcBef>
                <a:spcPct val="0"/>
              </a:spcBef>
              <a:buClrTx/>
              <a:buFont typeface="Wingdings" charset="2"/>
              <a:buNone/>
            </a:pPr>
            <a:r>
              <a:rPr lang="zh-CN" altLang="en-US" sz="2800" dirty="0">
                <a:solidFill>
                  <a:schemeClr val="accent1"/>
                </a:solidFill>
              </a:rPr>
              <a:t>思考</a:t>
            </a:r>
          </a:p>
          <a:p>
            <a:pPr eaLnBrk="1" hangingPunct="1">
              <a:lnSpc>
                <a:spcPct val="120000"/>
              </a:lnSpc>
              <a:spcBef>
                <a:spcPct val="0"/>
              </a:spcBef>
              <a:buClrTx/>
              <a:buFont typeface="Arial" charset="0"/>
              <a:buChar char="•"/>
            </a:pPr>
            <a:r>
              <a:rPr lang="en-US" altLang="zh-CN" dirty="0"/>
              <a:t>3</a:t>
            </a:r>
            <a:r>
              <a:rPr lang="zh-CN" altLang="en-US" dirty="0"/>
              <a:t>个物品</a:t>
            </a:r>
            <a:r>
              <a:rPr lang="en-US" altLang="zh-CN" dirty="0"/>
              <a:t>W={10g,20g,30g},V={60,70,120}</a:t>
            </a:r>
            <a:r>
              <a:rPr lang="zh-CN" altLang="en-US" dirty="0"/>
              <a:t>，背包容量为 </a:t>
            </a:r>
            <a:r>
              <a:rPr lang="en-US" altLang="zh-CN" dirty="0"/>
              <a:t>50g</a:t>
            </a:r>
            <a:r>
              <a:rPr lang="zh-CN" altLang="en-US" dirty="0"/>
              <a:t>。在选择物品 </a:t>
            </a:r>
            <a:r>
              <a:rPr lang="en-US" altLang="zh-CN" dirty="0" err="1"/>
              <a:t>i</a:t>
            </a:r>
            <a:r>
              <a:rPr lang="zh-CN" altLang="en-US" dirty="0"/>
              <a:t> 装入背包时，只能选择装入或不装入，而不能选择物品 </a:t>
            </a:r>
            <a:r>
              <a:rPr lang="en-US" altLang="zh-CN" dirty="0" err="1"/>
              <a:t>i</a:t>
            </a:r>
            <a:r>
              <a:rPr lang="zh-CN" altLang="en-US" dirty="0"/>
              <a:t> 的一部分（即 </a:t>
            </a:r>
            <a:r>
              <a:rPr lang="en-US" altLang="zh-CN" dirty="0"/>
              <a:t>0-1</a:t>
            </a:r>
            <a:r>
              <a:rPr lang="zh-CN" altLang="en-US" dirty="0"/>
              <a:t>背包）。</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838" y="3141663"/>
            <a:ext cx="772795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55121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392238"/>
            <a:ext cx="6262116" cy="4591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6"/>
          <p:cNvSpPr>
            <a:spLocks noChangeArrowheads="1"/>
          </p:cNvSpPr>
          <p:nvPr/>
        </p:nvSpPr>
        <p:spPr bwMode="auto">
          <a:xfrm>
            <a:off x="669925" y="874713"/>
            <a:ext cx="29591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eaLnBrk="1" hangingPunct="1">
              <a:lnSpc>
                <a:spcPct val="120000"/>
              </a:lnSpc>
              <a:spcBef>
                <a:spcPct val="0"/>
              </a:spcBef>
              <a:buClrTx/>
              <a:buFont typeface="Arial" charset="0"/>
              <a:buNone/>
            </a:pPr>
            <a:r>
              <a:rPr lang="zh-CN" altLang="en-US"/>
              <a:t>五、算法描述</a:t>
            </a:r>
          </a:p>
        </p:txBody>
      </p:sp>
      <p:sp>
        <p:nvSpPr>
          <p:cNvPr id="33796" name="Rectangle 2"/>
          <p:cNvSpPr>
            <a:spLocks noChangeArrowheads="1"/>
          </p:cNvSpPr>
          <p:nvPr/>
        </p:nvSpPr>
        <p:spPr bwMode="auto">
          <a:xfrm>
            <a:off x="685800" y="476250"/>
            <a:ext cx="7772400" cy="66675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lnSpc>
                <a:spcPct val="90000"/>
              </a:lnSpc>
              <a:spcBef>
                <a:spcPct val="0"/>
              </a:spcBef>
              <a:buClrTx/>
              <a:buFont typeface="Arial" charset="0"/>
              <a:buNone/>
            </a:pPr>
            <a:r>
              <a:rPr lang="en-US" altLang="zh-CN" sz="3600">
                <a:latin typeface="Arial" charset="0"/>
                <a:ea typeface="华文中宋" charset="0"/>
              </a:rPr>
              <a:t>5.6  0-1</a:t>
            </a:r>
            <a:r>
              <a:rPr lang="zh-CN" altLang="en-US" sz="3600">
                <a:latin typeface="Arial" charset="0"/>
                <a:ea typeface="华文中宋" charset="0"/>
              </a:rPr>
              <a:t>背包问题</a:t>
            </a:r>
          </a:p>
        </p:txBody>
      </p:sp>
      <p:pic>
        <p:nvPicPr>
          <p:cNvPr id="5" name="图片 4">
            <a:extLst>
              <a:ext uri="{FF2B5EF4-FFF2-40B4-BE49-F238E27FC236}">
                <a16:creationId xmlns:a16="http://schemas.microsoft.com/office/drawing/2014/main" id="{CBD00B09-A752-4F66-A50F-DE76908FFAB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3386" y="2250956"/>
            <a:ext cx="1632555" cy="11416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7321F1E4-F6F8-4E70-AC70-B4FB7A4763F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28102" y="725902"/>
            <a:ext cx="1923124" cy="1488689"/>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1775171C-0411-D644-9CA5-10E626F604C2}"/>
              </a:ext>
            </a:extLst>
          </p:cNvPr>
          <p:cNvPicPr>
            <a:picLocks noChangeAspect="1"/>
          </p:cNvPicPr>
          <p:nvPr/>
        </p:nvPicPr>
        <p:blipFill>
          <a:blip r:embed="rId6"/>
          <a:stretch>
            <a:fillRect/>
          </a:stretch>
        </p:blipFill>
        <p:spPr>
          <a:xfrm>
            <a:off x="5753165" y="3429000"/>
            <a:ext cx="2995298" cy="1899795"/>
          </a:xfrm>
          <a:prstGeom prst="rect">
            <a:avLst/>
          </a:prstGeom>
          <a:ln>
            <a:solidFill>
              <a:srgbClr val="C00000"/>
            </a:solidFill>
          </a:ln>
        </p:spPr>
      </p:pic>
    </p:spTree>
    <p:extLst>
      <p:ext uri="{BB962C8B-B14F-4D97-AF65-F5344CB8AC3E}">
        <p14:creationId xmlns:p14="http://schemas.microsoft.com/office/powerpoint/2010/main" val="2395394622"/>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 y="1125538"/>
            <a:ext cx="7294563"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D1F32F2A-5CB4-9942-93E7-3EA35E778D4B}"/>
              </a:ext>
            </a:extLst>
          </p:cNvPr>
          <p:cNvPicPr>
            <a:picLocks noChangeAspect="1"/>
          </p:cNvPicPr>
          <p:nvPr/>
        </p:nvPicPr>
        <p:blipFill>
          <a:blip r:embed="rId4"/>
          <a:stretch>
            <a:fillRect/>
          </a:stretch>
        </p:blipFill>
        <p:spPr>
          <a:xfrm>
            <a:off x="5038777" y="2540363"/>
            <a:ext cx="3551562" cy="2252611"/>
          </a:xfrm>
          <a:prstGeom prst="rect">
            <a:avLst/>
          </a:prstGeom>
          <a:ln>
            <a:solidFill>
              <a:srgbClr val="C00000"/>
            </a:solidFill>
          </a:ln>
        </p:spPr>
      </p:pic>
    </p:spTree>
    <p:extLst>
      <p:ext uri="{BB962C8B-B14F-4D97-AF65-F5344CB8AC3E}">
        <p14:creationId xmlns:p14="http://schemas.microsoft.com/office/powerpoint/2010/main" val="2720038974"/>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eaLnBrk="1" hangingPunct="1">
              <a:spcBef>
                <a:spcPct val="0"/>
              </a:spcBef>
              <a:buClrTx/>
              <a:buFont typeface="Arial" charset="0"/>
              <a:buNone/>
            </a:pPr>
            <a:endParaRPr lang="zh-CN" altLang="en-US" sz="1600" b="0">
              <a:latin typeface="Arial" charset="0"/>
              <a:ea typeface="华文隶书" charset="0"/>
            </a:endParaRPr>
          </a:p>
        </p:txBody>
      </p:sp>
      <p:sp>
        <p:nvSpPr>
          <p:cNvPr id="36867" name="Rectangle 6"/>
          <p:cNvSpPr>
            <a:spLocks noChangeArrowheads="1"/>
          </p:cNvSpPr>
          <p:nvPr/>
        </p:nvSpPr>
        <p:spPr bwMode="auto">
          <a:xfrm>
            <a:off x="0" y="3109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eaLnBrk="1" hangingPunct="1">
              <a:spcBef>
                <a:spcPct val="0"/>
              </a:spcBef>
              <a:buClrTx/>
              <a:buFont typeface="Arial" charset="0"/>
              <a:buNone/>
            </a:pPr>
            <a:endParaRPr lang="zh-CN" altLang="en-US" sz="1600" b="0">
              <a:latin typeface="Arial" charset="0"/>
              <a:ea typeface="华文隶书" charset="0"/>
            </a:endParaRPr>
          </a:p>
        </p:txBody>
      </p:sp>
      <p:sp>
        <p:nvSpPr>
          <p:cNvPr id="36868" name="Text Box 8"/>
          <p:cNvSpPr txBox="1">
            <a:spLocks noChangeArrowheads="1"/>
          </p:cNvSpPr>
          <p:nvPr/>
        </p:nvSpPr>
        <p:spPr bwMode="auto">
          <a:xfrm>
            <a:off x="655638" y="1854200"/>
            <a:ext cx="760059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eaLnBrk="1" hangingPunct="1">
              <a:spcBef>
                <a:spcPct val="0"/>
              </a:spcBef>
              <a:buClrTx/>
              <a:buFont typeface="Arial" charset="0"/>
              <a:buNone/>
            </a:pPr>
            <a:r>
              <a:rPr lang="zh-CN" altLang="en-US" sz="2800" dirty="0"/>
              <a:t>课堂作业：</a:t>
            </a:r>
          </a:p>
          <a:p>
            <a:pPr eaLnBrk="1" hangingPunct="1">
              <a:spcBef>
                <a:spcPct val="0"/>
              </a:spcBef>
              <a:buClrTx/>
              <a:buFont typeface="Arial" charset="0"/>
              <a:buNone/>
            </a:pPr>
            <a:r>
              <a:rPr lang="zh-CN" altLang="en-US" sz="2800" dirty="0"/>
              <a:t>      物品件数</a:t>
            </a:r>
            <a:r>
              <a:rPr lang="en-US" altLang="zh-CN" sz="2800" dirty="0"/>
              <a:t>n=4</a:t>
            </a:r>
            <a:r>
              <a:rPr lang="zh-CN" altLang="en-US" sz="2800" dirty="0"/>
              <a:t>，背包容量</a:t>
            </a:r>
            <a:r>
              <a:rPr lang="en-US" altLang="zh-CN" sz="2800" dirty="0"/>
              <a:t>c=5</a:t>
            </a:r>
            <a:r>
              <a:rPr lang="zh-CN" altLang="en-US" sz="2800" dirty="0"/>
              <a:t>。</a:t>
            </a:r>
            <a:endParaRPr lang="en-US" altLang="zh-CN" sz="2800" dirty="0"/>
          </a:p>
          <a:p>
            <a:pPr eaLnBrk="1" hangingPunct="1">
              <a:spcBef>
                <a:spcPct val="0"/>
              </a:spcBef>
              <a:buClrTx/>
              <a:buFont typeface="Arial" charset="0"/>
              <a:buNone/>
            </a:pPr>
            <a:r>
              <a:rPr lang="en-US" altLang="zh-CN" sz="2800" dirty="0"/>
              <a:t>      </a:t>
            </a:r>
            <a:r>
              <a:rPr lang="zh-CN" altLang="en-US" sz="2800" dirty="0"/>
              <a:t>四件物品各重量</a:t>
            </a:r>
            <a:r>
              <a:rPr lang="en-US" altLang="zh-CN" sz="2800" dirty="0"/>
              <a:t>w={2,1,3,2}</a:t>
            </a:r>
          </a:p>
          <a:p>
            <a:pPr eaLnBrk="1" hangingPunct="1">
              <a:spcBef>
                <a:spcPct val="0"/>
              </a:spcBef>
              <a:buClrTx/>
              <a:buFont typeface="Arial" charset="0"/>
              <a:buNone/>
            </a:pPr>
            <a:r>
              <a:rPr lang="en-US" altLang="zh-CN" sz="2800" dirty="0"/>
              <a:t>      </a:t>
            </a:r>
            <a:r>
              <a:rPr lang="zh-CN" altLang="en-US" sz="2800" dirty="0"/>
              <a:t>四件物品各价值</a:t>
            </a:r>
            <a:r>
              <a:rPr lang="en-US" altLang="zh-CN" sz="2800" dirty="0"/>
              <a:t>v={12,10,20,15}</a:t>
            </a:r>
            <a:endParaRPr lang="zh-CN" altLang="en-US" sz="2800" dirty="0"/>
          </a:p>
        </p:txBody>
      </p:sp>
      <p:sp>
        <p:nvSpPr>
          <p:cNvPr id="36869" name="Rectangle 9"/>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eaLnBrk="1" hangingPunct="1">
              <a:spcBef>
                <a:spcPct val="0"/>
              </a:spcBef>
              <a:buClrTx/>
              <a:buFont typeface="Arial" charset="0"/>
              <a:buNone/>
            </a:pPr>
            <a:endParaRPr lang="zh-CN" altLang="en-US" sz="1600" b="0">
              <a:latin typeface="Arial" charset="0"/>
              <a:ea typeface="华文隶书" charset="0"/>
            </a:endParaRPr>
          </a:p>
        </p:txBody>
      </p:sp>
      <p:sp>
        <p:nvSpPr>
          <p:cNvPr id="36870"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eaLnBrk="1" hangingPunct="1">
              <a:spcBef>
                <a:spcPct val="0"/>
              </a:spcBef>
              <a:buClrTx/>
              <a:buFont typeface="Arial" charset="0"/>
              <a:buNone/>
            </a:pPr>
            <a:endParaRPr lang="zh-CN" altLang="en-US" sz="1600" b="0">
              <a:latin typeface="Arial" charset="0"/>
              <a:ea typeface="华文隶书" charset="0"/>
            </a:endParaRPr>
          </a:p>
        </p:txBody>
      </p:sp>
      <p:sp>
        <p:nvSpPr>
          <p:cNvPr id="36871" name="Rectangle 2"/>
          <p:cNvSpPr>
            <a:spLocks noChangeArrowheads="1"/>
          </p:cNvSpPr>
          <p:nvPr/>
        </p:nvSpPr>
        <p:spPr bwMode="auto">
          <a:xfrm>
            <a:off x="685800" y="476250"/>
            <a:ext cx="7772400" cy="66675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algn="ctr">
              <a:lnSpc>
                <a:spcPct val="90000"/>
              </a:lnSpc>
              <a:spcBef>
                <a:spcPct val="0"/>
              </a:spcBef>
              <a:buClrTx/>
              <a:buFont typeface="Arial" charset="0"/>
              <a:buNone/>
            </a:pPr>
            <a:r>
              <a:rPr lang="en-US" altLang="zh-CN" sz="3600">
                <a:latin typeface="Arial" charset="0"/>
                <a:ea typeface="华文中宋" charset="0"/>
              </a:rPr>
              <a:t>5.6  0-1</a:t>
            </a:r>
            <a:r>
              <a:rPr lang="zh-CN" altLang="en-US" sz="3600">
                <a:latin typeface="Arial" charset="0"/>
                <a:ea typeface="华文中宋" charset="0"/>
              </a:rPr>
              <a:t>背包问题</a:t>
            </a:r>
          </a:p>
        </p:txBody>
      </p:sp>
    </p:spTree>
    <p:extLst>
      <p:ext uri="{BB962C8B-B14F-4D97-AF65-F5344CB8AC3E}">
        <p14:creationId xmlns:p14="http://schemas.microsoft.com/office/powerpoint/2010/main" val="1554834408"/>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p:txBody>
          <a:bodyPr/>
          <a:lstStyle/>
          <a:p>
            <a:pPr eaLnBrk="1" hangingPunct="1">
              <a:spcBef>
                <a:spcPct val="0"/>
              </a:spcBef>
            </a:pPr>
            <a:r>
              <a:rPr lang="zh-CN" altLang="en-US" sz="2600" dirty="0"/>
              <a:t>给定n个矩阵           ，其中 　与 　  是</a:t>
            </a:r>
            <a:r>
              <a:rPr lang="zh-CN" altLang="en-US" sz="2600" dirty="0">
                <a:solidFill>
                  <a:srgbClr val="CC0000"/>
                </a:solidFill>
              </a:rPr>
              <a:t>可乘的</a:t>
            </a:r>
            <a:r>
              <a:rPr lang="zh-CN" altLang="en-US" sz="2600" dirty="0"/>
              <a:t>，             。考察这n个矩阵的连乘积</a:t>
            </a:r>
          </a:p>
          <a:p>
            <a:pPr eaLnBrk="1" hangingPunct="1">
              <a:spcBef>
                <a:spcPct val="0"/>
              </a:spcBef>
            </a:pPr>
            <a:endParaRPr lang="zh-CN" altLang="en-US" sz="2600" dirty="0"/>
          </a:p>
          <a:p>
            <a:pPr eaLnBrk="1" hangingPunct="1">
              <a:spcBef>
                <a:spcPct val="0"/>
              </a:spcBef>
            </a:pPr>
            <a:r>
              <a:rPr lang="zh-CN" altLang="en-US" sz="2600" dirty="0"/>
              <a:t>由于矩阵乘法满足</a:t>
            </a:r>
            <a:r>
              <a:rPr lang="zh-CN" altLang="en-US" sz="2600" dirty="0">
                <a:solidFill>
                  <a:srgbClr val="FF0000"/>
                </a:solidFill>
              </a:rPr>
              <a:t>结合律</a:t>
            </a:r>
            <a:r>
              <a:rPr lang="zh-CN" altLang="en-US" sz="2600" dirty="0"/>
              <a:t>，所以计算矩阵的连乘可以有许多不同的计算次序。这种计算次序可以用</a:t>
            </a:r>
            <a:r>
              <a:rPr lang="zh-CN" altLang="en-US" sz="2600" dirty="0">
                <a:solidFill>
                  <a:srgbClr val="FF0000"/>
                </a:solidFill>
              </a:rPr>
              <a:t>加括号</a:t>
            </a:r>
            <a:r>
              <a:rPr lang="zh-CN" altLang="en-US" sz="2600" dirty="0"/>
              <a:t>的方式来确定。</a:t>
            </a:r>
          </a:p>
          <a:p>
            <a:pPr eaLnBrk="1" hangingPunct="1">
              <a:spcBef>
                <a:spcPct val="0"/>
              </a:spcBef>
            </a:pPr>
            <a:endParaRPr lang="zh-CN" altLang="en-US" sz="2600" dirty="0"/>
          </a:p>
          <a:p>
            <a:pPr eaLnBrk="1" hangingPunct="1">
              <a:spcBef>
                <a:spcPct val="0"/>
              </a:spcBef>
            </a:pPr>
            <a:r>
              <a:rPr lang="zh-CN" altLang="en-US" sz="2600" dirty="0"/>
              <a:t>若一个矩阵连乘积的计算次序完全确定，也就是说该连乘积</a:t>
            </a:r>
            <a:r>
              <a:rPr lang="zh-CN" altLang="en-US" sz="2600" dirty="0">
                <a:solidFill>
                  <a:srgbClr val="FF0000"/>
                </a:solidFill>
              </a:rPr>
              <a:t>已完全加括号</a:t>
            </a:r>
            <a:r>
              <a:rPr lang="zh-CN" altLang="en-US" sz="2600" dirty="0"/>
              <a:t>，则可以依此次序反复调用2个矩阵相乘的标准算法计算出矩阵连乘积</a:t>
            </a:r>
          </a:p>
        </p:txBody>
      </p:sp>
      <p:sp>
        <p:nvSpPr>
          <p:cNvPr id="22531" name="Rectangle 3"/>
          <p:cNvSpPr>
            <a:spLocks noChangeArrowheads="1"/>
          </p:cNvSpPr>
          <p:nvPr/>
        </p:nvSpPr>
        <p:spPr bwMode="auto">
          <a:xfrm>
            <a:off x="755650" y="15573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1681163" indent="-339725">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138363" indent="-339725"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595563" indent="-339725"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052763" indent="-339725"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509963" indent="-339725"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lvl="4" eaLnBrk="1" hangingPunct="1">
              <a:buClr>
                <a:schemeClr val="accent2"/>
              </a:buClr>
              <a:buSzPct val="50000"/>
              <a:buFont typeface="Wingdings" panose="05000000000000000000" pitchFamily="2" charset="2"/>
              <a:buChar char="§"/>
            </a:pPr>
            <a:endParaRPr lang="ja-JP" altLang="en-US" sz="160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22532" name="Object 4"/>
              <p:cNvSpPr txBox="1"/>
              <p:nvPr/>
            </p:nvSpPr>
            <p:spPr bwMode="auto">
              <a:xfrm>
                <a:off x="2871788" y="1403350"/>
                <a:ext cx="1851132" cy="431800"/>
              </a:xfrm>
              <a:prstGeom prst="rect">
                <a:avLst/>
              </a:prstGeom>
              <a:no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𝐴</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𝐴</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𝐴</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oMath>
                  </m:oMathPara>
                </a14:m>
                <a:endParaRPr lang="zh-CN" altLang="en-US" sz="2000" dirty="0"/>
              </a:p>
            </p:txBody>
          </p:sp>
        </mc:Choice>
        <mc:Fallback xmlns="">
          <p:sp>
            <p:nvSpPr>
              <p:cNvPr id="22532" name="Object 4"/>
              <p:cNvSpPr txBox="1">
                <a:spLocks noRot="1" noChangeAspect="1" noMove="1" noResize="1" noEditPoints="1" noAdjustHandles="1" noChangeArrowheads="1" noChangeShapeType="1" noTextEdit="1"/>
              </p:cNvSpPr>
              <p:nvPr/>
            </p:nvSpPr>
            <p:spPr bwMode="auto">
              <a:xfrm>
                <a:off x="2871788" y="1403350"/>
                <a:ext cx="1851132" cy="431800"/>
              </a:xfrm>
              <a:prstGeom prst="rect">
                <a:avLst/>
              </a:prstGeom>
              <a:blipFill>
                <a:blip r:embed="rId4"/>
                <a:stretch>
                  <a:fillRect r="-329" b="-9859"/>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533" name="Object 5"/>
              <p:cNvSpPr txBox="1"/>
              <p:nvPr/>
            </p:nvSpPr>
            <p:spPr bwMode="auto">
              <a:xfrm>
                <a:off x="5794375" y="1412875"/>
                <a:ext cx="357188" cy="493713"/>
              </a:xfrm>
              <a:prstGeom prst="rect">
                <a:avLst/>
              </a:prstGeom>
              <a:no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𝐴</m:t>
                          </m:r>
                        </m:e>
                        <m:sub>
                          <m:r>
                            <a:rPr lang="zh-CN" altLang="en-US" sz="2000" i="1">
                              <a:solidFill>
                                <a:srgbClr val="000000"/>
                              </a:solidFill>
                              <a:latin typeface="Cambria Math" panose="02040503050406030204" pitchFamily="18" charset="0"/>
                            </a:rPr>
                            <m:t>𝑖</m:t>
                          </m:r>
                        </m:sub>
                      </m:sSub>
                    </m:oMath>
                  </m:oMathPara>
                </a14:m>
                <a:endParaRPr lang="zh-CN" altLang="en-US" sz="2000" dirty="0"/>
              </a:p>
            </p:txBody>
          </p:sp>
        </mc:Choice>
        <mc:Fallback xmlns="">
          <p:sp>
            <p:nvSpPr>
              <p:cNvPr id="22533" name="Object 5"/>
              <p:cNvSpPr txBox="1">
                <a:spLocks noRot="1" noChangeAspect="1" noMove="1" noResize="1" noEditPoints="1" noAdjustHandles="1" noChangeArrowheads="1" noChangeShapeType="1" noTextEdit="1"/>
              </p:cNvSpPr>
              <p:nvPr/>
            </p:nvSpPr>
            <p:spPr bwMode="auto">
              <a:xfrm>
                <a:off x="5794375" y="1412875"/>
                <a:ext cx="357188" cy="493713"/>
              </a:xfrm>
              <a:prstGeom prst="rect">
                <a:avLst/>
              </a:prstGeom>
              <a:blipFill>
                <a:blip r:embed="rId5"/>
                <a:stretch>
                  <a:fillRect r="-10345"/>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534" name="Object 6"/>
              <p:cNvSpPr txBox="1"/>
              <p:nvPr/>
            </p:nvSpPr>
            <p:spPr bwMode="auto">
              <a:xfrm>
                <a:off x="6686550" y="1422400"/>
                <a:ext cx="549275" cy="493713"/>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𝐴</m:t>
                          </m:r>
                        </m:e>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Sub>
                    </m:oMath>
                  </m:oMathPara>
                </a14:m>
                <a:endParaRPr lang="zh-CN" altLang="en-US" sz="2000" dirty="0"/>
              </a:p>
            </p:txBody>
          </p:sp>
        </mc:Choice>
        <mc:Fallback xmlns="">
          <p:sp>
            <p:nvSpPr>
              <p:cNvPr id="22534" name="Object 6"/>
              <p:cNvSpPr txBox="1">
                <a:spLocks noRot="1" noChangeAspect="1" noMove="1" noResize="1" noEditPoints="1" noAdjustHandles="1" noChangeArrowheads="1" noChangeShapeType="1" noTextEdit="1"/>
              </p:cNvSpPr>
              <p:nvPr/>
            </p:nvSpPr>
            <p:spPr bwMode="auto">
              <a:xfrm>
                <a:off x="6686550" y="1422400"/>
                <a:ext cx="549275" cy="493713"/>
              </a:xfrm>
              <a:prstGeom prst="rect">
                <a:avLst/>
              </a:prstGeom>
              <a:blipFill>
                <a:blip r:embed="rId6"/>
                <a:stretch>
                  <a:fillRect r="-15556"/>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535" name="Object 7"/>
              <p:cNvSpPr txBox="1"/>
              <p:nvPr/>
            </p:nvSpPr>
            <p:spPr bwMode="auto">
              <a:xfrm>
                <a:off x="1358900" y="1916113"/>
                <a:ext cx="2081213" cy="431800"/>
              </a:xfrm>
              <a:prstGeom prst="rect">
                <a:avLst/>
              </a:prstGeom>
              <a:no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=1,2,...,</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−1</m:t>
                      </m:r>
                    </m:oMath>
                  </m:oMathPara>
                </a14:m>
                <a:endParaRPr lang="zh-CN" altLang="en-US" sz="2000" dirty="0"/>
              </a:p>
            </p:txBody>
          </p:sp>
        </mc:Choice>
        <mc:Fallback xmlns="">
          <p:sp>
            <p:nvSpPr>
              <p:cNvPr id="22535" name="Object 7"/>
              <p:cNvSpPr txBox="1">
                <a:spLocks noRot="1" noChangeAspect="1" noMove="1" noResize="1" noEditPoints="1" noAdjustHandles="1" noChangeArrowheads="1" noChangeShapeType="1" noTextEdit="1"/>
              </p:cNvSpPr>
              <p:nvPr/>
            </p:nvSpPr>
            <p:spPr bwMode="auto">
              <a:xfrm>
                <a:off x="1358900" y="1916113"/>
                <a:ext cx="2081213" cy="431800"/>
              </a:xfrm>
              <a:prstGeom prst="rect">
                <a:avLst/>
              </a:prstGeom>
              <a:blipFill>
                <a:blip r:embed="rId7"/>
                <a:stretch>
                  <a:fillRect/>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536" name="Object 8"/>
              <p:cNvSpPr txBox="1"/>
              <p:nvPr/>
            </p:nvSpPr>
            <p:spPr bwMode="auto">
              <a:xfrm>
                <a:off x="3641725" y="2252663"/>
                <a:ext cx="1501775" cy="587375"/>
              </a:xfrm>
              <a:prstGeom prst="rect">
                <a:avLst/>
              </a:prstGeom>
              <a:no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𝐴</m:t>
                          </m:r>
                        </m:e>
                        <m:sub>
                          <m:r>
                            <a:rPr lang="zh-CN" altLang="en-US" sz="2000" i="1">
                              <a:solidFill>
                                <a:srgbClr val="000000"/>
                              </a:solidFill>
                              <a:latin typeface="Cambria Math" panose="02040503050406030204" pitchFamily="18" charset="0"/>
                            </a:rPr>
                            <m:t>1</m:t>
                          </m:r>
                        </m:sub>
                      </m:s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𝐴</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𝐴</m:t>
                          </m:r>
                        </m:e>
                        <m:sub>
                          <m:r>
                            <a:rPr lang="zh-CN" altLang="en-US" sz="2000" i="1">
                              <a:solidFill>
                                <a:srgbClr val="000000"/>
                              </a:solidFill>
                              <a:latin typeface="Cambria Math" panose="02040503050406030204" pitchFamily="18" charset="0"/>
                            </a:rPr>
                            <m:t>𝑛</m:t>
                          </m:r>
                        </m:sub>
                      </m:sSub>
                    </m:oMath>
                  </m:oMathPara>
                </a14:m>
                <a:endParaRPr lang="zh-CN" altLang="en-US" sz="2000" dirty="0"/>
              </a:p>
            </p:txBody>
          </p:sp>
        </mc:Choice>
        <mc:Fallback xmlns="">
          <p:sp>
            <p:nvSpPr>
              <p:cNvPr id="22536" name="Object 8"/>
              <p:cNvSpPr txBox="1">
                <a:spLocks noRot="1" noChangeAspect="1" noMove="1" noResize="1" noEditPoints="1" noAdjustHandles="1" noChangeArrowheads="1" noChangeShapeType="1" noTextEdit="1"/>
              </p:cNvSpPr>
              <p:nvPr/>
            </p:nvSpPr>
            <p:spPr bwMode="auto">
              <a:xfrm>
                <a:off x="3641725" y="2252663"/>
                <a:ext cx="1501775" cy="587375"/>
              </a:xfrm>
              <a:prstGeom prst="rect">
                <a:avLst/>
              </a:prstGeom>
              <a:blipFill>
                <a:blip r:embed="rId8"/>
                <a:stretch>
                  <a:fillRect/>
                </a:stretch>
              </a:blipFill>
              <a:ln>
                <a:noFill/>
              </a:ln>
              <a:effectLst/>
              <a:extLst/>
            </p:spPr>
            <p:txBody>
              <a:bodyPr/>
              <a:lstStyle/>
              <a:p>
                <a:r>
                  <a:rPr lang="zh-CN" altLang="en-US">
                    <a:noFill/>
                  </a:rPr>
                  <a:t> </a:t>
                </a:r>
              </a:p>
            </p:txBody>
          </p:sp>
        </mc:Fallback>
      </mc:AlternateContent>
      <p:sp>
        <p:nvSpPr>
          <p:cNvPr id="22537" name="Rectangle 9"/>
          <p:cNvSpPr>
            <a:spLocks noGrp="1" noChangeArrowheads="1"/>
          </p:cNvSpPr>
          <p:nvPr>
            <p:ph type="title"/>
          </p:nvPr>
        </p:nvSpPr>
        <p:spPr>
          <a:xfrm>
            <a:off x="1219473" y="674687"/>
            <a:ext cx="6844754" cy="647700"/>
          </a:xfrm>
        </p:spPr>
        <p:txBody>
          <a:bodyPr/>
          <a:lstStyle/>
          <a:p>
            <a:pPr eaLnBrk="1" hangingPunct="1"/>
            <a:r>
              <a:rPr lang="en-US" altLang="zh-CN" sz="3800"/>
              <a:t>5.7</a:t>
            </a:r>
            <a:r>
              <a:rPr lang="zh-CN" altLang="en-US" sz="3800"/>
              <a:t>　矩阵连乘问题</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530">
                                            <p:txEl>
                                              <p:pRg st="4" end="4"/>
                                            </p:txEl>
                                          </p:spTgt>
                                        </p:tgtEl>
                                        <p:attrNameLst>
                                          <p:attrName>style.visibility</p:attrName>
                                        </p:attrNameLst>
                                      </p:cBhvr>
                                      <p:to>
                                        <p:strVal val="visible"/>
                                      </p:to>
                                    </p:set>
                                    <p:animEffect transition="in" filter="wipe(down)">
                                      <p:cBhvr>
                                        <p:cTn id="7" dur="500"/>
                                        <p:tgtEl>
                                          <p:spTgt spid="225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a:xfrm>
            <a:off x="611560" y="692696"/>
            <a:ext cx="7924800" cy="647700"/>
          </a:xfrm>
        </p:spPr>
        <p:txBody>
          <a:bodyPr/>
          <a:lstStyle/>
          <a:p>
            <a:r>
              <a:rPr lang="en-US" altLang="zh-CN"/>
              <a:t>5.7 </a:t>
            </a:r>
            <a:r>
              <a:rPr lang="zh-CN" altLang="en-US"/>
              <a:t>矩阵连乘问题</a:t>
            </a:r>
          </a:p>
        </p:txBody>
      </p:sp>
      <p:sp>
        <p:nvSpPr>
          <p:cNvPr id="3" name="内容占位符 2"/>
          <p:cNvSpPr>
            <a:spLocks noGrp="1" noChangeArrowheads="1"/>
          </p:cNvSpPr>
          <p:nvPr>
            <p:ph idx="1"/>
          </p:nvPr>
        </p:nvSpPr>
        <p:spPr>
          <a:xfrm>
            <a:off x="684213" y="1412875"/>
            <a:ext cx="7920037" cy="4895850"/>
          </a:xfrm>
        </p:spPr>
        <p:txBody>
          <a:bodyPr/>
          <a:lstStyle/>
          <a:p>
            <a:pPr indent="0">
              <a:spcBef>
                <a:spcPct val="0"/>
              </a:spcBef>
            </a:pPr>
            <a:r>
              <a:rPr lang="zh-CN" altLang="en-US" dirty="0"/>
              <a:t>一、完全加括号的矩阵连乘积</a:t>
            </a:r>
            <a:endParaRPr lang="en-US" altLang="zh-CN" dirty="0"/>
          </a:p>
          <a:p>
            <a:pPr indent="0">
              <a:spcBef>
                <a:spcPts val="600"/>
              </a:spcBef>
            </a:pPr>
            <a:r>
              <a:rPr lang="zh-CN" altLang="en-US" dirty="0"/>
              <a:t>完全加括号的矩阵连乘积可递归地定义为：</a:t>
            </a:r>
            <a:endParaRPr lang="en-US" altLang="zh-CN" dirty="0"/>
          </a:p>
          <a:p>
            <a:pPr indent="0">
              <a:spcBef>
                <a:spcPts val="600"/>
              </a:spcBef>
            </a:pPr>
            <a:r>
              <a:rPr lang="zh-CN" altLang="en-US" dirty="0"/>
              <a:t>（</a:t>
            </a:r>
            <a:r>
              <a:rPr lang="en-US" altLang="zh-CN" dirty="0"/>
              <a:t>1</a:t>
            </a:r>
            <a:r>
              <a:rPr lang="zh-CN" altLang="en-US" dirty="0"/>
              <a:t>）单个矩阵是完全加括号的；</a:t>
            </a:r>
          </a:p>
          <a:p>
            <a:pPr indent="0">
              <a:spcBef>
                <a:spcPts val="600"/>
              </a:spcBef>
            </a:pPr>
            <a:r>
              <a:rPr lang="zh-CN" altLang="en-US" dirty="0"/>
              <a:t>（</a:t>
            </a:r>
            <a:r>
              <a:rPr lang="en-US" altLang="zh-CN" dirty="0"/>
              <a:t>2</a:t>
            </a:r>
            <a:r>
              <a:rPr lang="zh-CN" altLang="en-US" dirty="0"/>
              <a:t>）矩阵连乘积</a:t>
            </a:r>
            <a:r>
              <a:rPr lang="en-US" altLang="zh-CN" dirty="0"/>
              <a:t>A</a:t>
            </a:r>
            <a:r>
              <a:rPr lang="zh-CN" altLang="en-US" dirty="0"/>
              <a:t>是完全加括号的，则</a:t>
            </a:r>
            <a:r>
              <a:rPr lang="en-US" altLang="zh-CN" dirty="0"/>
              <a:t>A</a:t>
            </a:r>
            <a:r>
              <a:rPr lang="zh-CN" altLang="en-US" dirty="0"/>
              <a:t>可表示为</a:t>
            </a:r>
            <a:r>
              <a:rPr lang="en-US" altLang="zh-CN" dirty="0"/>
              <a:t>2</a:t>
            </a:r>
            <a:r>
              <a:rPr lang="zh-CN" altLang="en-US" dirty="0"/>
              <a:t>个完全加括号的矩阵连乘积</a:t>
            </a:r>
            <a:r>
              <a:rPr lang="en-US" altLang="zh-CN" dirty="0"/>
              <a:t>B</a:t>
            </a:r>
            <a:r>
              <a:rPr lang="zh-CN" altLang="en-US" dirty="0"/>
              <a:t>和</a:t>
            </a:r>
            <a:r>
              <a:rPr lang="en-US" altLang="zh-CN" dirty="0"/>
              <a:t>C</a:t>
            </a:r>
            <a:r>
              <a:rPr lang="zh-CN" altLang="en-US" dirty="0"/>
              <a:t>的乘积并加括号，即 </a:t>
            </a:r>
            <a:r>
              <a:rPr lang="en-US" altLang="zh-CN" dirty="0"/>
              <a:t>A=(BC)</a:t>
            </a:r>
            <a:r>
              <a:rPr lang="zh-CN" altLang="en-US" dirty="0"/>
              <a:t>。</a:t>
            </a:r>
            <a:endParaRPr lang="en-US" altLang="zh-CN" dirty="0"/>
          </a:p>
          <a:p>
            <a:pPr indent="0">
              <a:spcBef>
                <a:spcPts val="600"/>
              </a:spcBef>
            </a:pPr>
            <a:r>
              <a:rPr lang="zh-CN" altLang="en-US" dirty="0">
                <a:solidFill>
                  <a:srgbClr val="FF0000"/>
                </a:solidFill>
              </a:rPr>
              <a:t>每种完全加括号方式对应一种矩阵连乘积的计算次序，而矩阵连乘积的计算次序与其计算量密切相关</a:t>
            </a:r>
            <a:r>
              <a:rPr lang="zh-CN" altLang="en-US" dirty="0"/>
              <a:t>。</a:t>
            </a:r>
            <a:endParaRPr lang="en-US" altLang="zh-CN" dirty="0"/>
          </a:p>
          <a:p>
            <a:pPr indent="0">
              <a:spcBef>
                <a:spcPts val="600"/>
              </a:spcBef>
            </a:pPr>
            <a:r>
              <a:rPr lang="zh-CN" altLang="en-US" dirty="0"/>
              <a:t>注：如</a:t>
            </a:r>
            <a:r>
              <a:rPr lang="en-US" altLang="zh-CN" dirty="0"/>
              <a:t>A</a:t>
            </a:r>
            <a:r>
              <a:rPr lang="zh-CN" altLang="en-US" dirty="0"/>
              <a:t>是一个</a:t>
            </a:r>
            <a:r>
              <a:rPr lang="en-US" altLang="zh-CN" dirty="0"/>
              <a:t>p*q</a:t>
            </a:r>
            <a:r>
              <a:rPr lang="zh-CN" altLang="en-US" dirty="0"/>
              <a:t>矩阵，</a:t>
            </a:r>
            <a:r>
              <a:rPr lang="en-US" altLang="zh-CN" dirty="0"/>
              <a:t>B</a:t>
            </a:r>
            <a:r>
              <a:rPr lang="zh-CN" altLang="en-US" dirty="0"/>
              <a:t>是一个</a:t>
            </a:r>
            <a:r>
              <a:rPr lang="en-US" altLang="zh-CN" dirty="0"/>
              <a:t>q</a:t>
            </a:r>
            <a:r>
              <a:rPr lang="zh-CN" altLang="en-US" dirty="0"/>
              <a:t>*</a:t>
            </a:r>
            <a:r>
              <a:rPr lang="en-US" altLang="zh-CN" dirty="0"/>
              <a:t>r</a:t>
            </a:r>
            <a:r>
              <a:rPr lang="zh-CN" altLang="en-US" dirty="0"/>
              <a:t>矩阵，则其乘积</a:t>
            </a:r>
            <a:r>
              <a:rPr lang="en-US" altLang="zh-CN" dirty="0"/>
              <a:t>C=AB</a:t>
            </a:r>
            <a:r>
              <a:rPr lang="zh-CN" altLang="en-US" dirty="0"/>
              <a:t>是一个</a:t>
            </a:r>
            <a:r>
              <a:rPr lang="en-US" altLang="zh-CN" dirty="0"/>
              <a:t>p*r</a:t>
            </a:r>
            <a:r>
              <a:rPr lang="zh-CN" altLang="en-US" dirty="0"/>
              <a:t>矩阵，共需计算</a:t>
            </a:r>
            <a:r>
              <a:rPr lang="en-US" altLang="zh-CN" dirty="0"/>
              <a:t>p*q</a:t>
            </a:r>
            <a:r>
              <a:rPr lang="zh-CN" altLang="en-US" dirty="0"/>
              <a:t>*</a:t>
            </a:r>
            <a:r>
              <a:rPr lang="en-US" altLang="zh-CN" dirty="0"/>
              <a:t>r</a:t>
            </a:r>
            <a:r>
              <a:rPr lang="zh-CN" altLang="en-US" dirty="0"/>
              <a:t>次数乘</a:t>
            </a:r>
            <a:endParaRPr lang="en-US" altLang="zh-CN" dirty="0"/>
          </a:p>
          <a:p>
            <a:pPr indent="0">
              <a:spcBef>
                <a:spcPct val="0"/>
              </a:spcBef>
            </a:pPr>
            <a:endParaRPr lang="zh-CN"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a:xfrm>
            <a:off x="573881" y="608013"/>
            <a:ext cx="7924800" cy="647700"/>
          </a:xfrm>
        </p:spPr>
        <p:txBody>
          <a:bodyPr/>
          <a:lstStyle/>
          <a:p>
            <a:r>
              <a:rPr lang="en-US" altLang="zh-CN"/>
              <a:t>5.7 </a:t>
            </a:r>
            <a:r>
              <a:rPr lang="zh-CN" altLang="en-US"/>
              <a:t>矩阵连乘问题</a:t>
            </a:r>
          </a:p>
        </p:txBody>
      </p:sp>
      <p:sp>
        <p:nvSpPr>
          <p:cNvPr id="25603" name="内容占位符 2"/>
          <p:cNvSpPr>
            <a:spLocks noGrp="1" noChangeArrowheads="1"/>
          </p:cNvSpPr>
          <p:nvPr>
            <p:ph idx="1"/>
          </p:nvPr>
        </p:nvSpPr>
        <p:spPr>
          <a:xfrm>
            <a:off x="539750" y="1341438"/>
            <a:ext cx="8208963" cy="1439862"/>
          </a:xfrm>
        </p:spPr>
        <p:txBody>
          <a:bodyPr/>
          <a:lstStyle/>
          <a:p>
            <a:pPr indent="0">
              <a:spcBef>
                <a:spcPct val="0"/>
              </a:spcBef>
            </a:pPr>
            <a:r>
              <a:rPr lang="zh-CN" altLang="en-US"/>
              <a:t>二、实例</a:t>
            </a:r>
            <a:endParaRPr lang="en-US" altLang="zh-CN"/>
          </a:p>
          <a:p>
            <a:pPr indent="0">
              <a:spcBef>
                <a:spcPct val="0"/>
              </a:spcBef>
            </a:pPr>
            <a:r>
              <a:rPr lang="zh-CN" altLang="en-US"/>
              <a:t>假设矩阵</a:t>
            </a:r>
            <a:r>
              <a:rPr lang="en-US" altLang="zh-CN"/>
              <a:t>A1</a:t>
            </a:r>
            <a:r>
              <a:rPr lang="zh-CN" altLang="en-US"/>
              <a:t>、</a:t>
            </a:r>
            <a:r>
              <a:rPr lang="en-US" altLang="zh-CN"/>
              <a:t>A2</a:t>
            </a:r>
            <a:r>
              <a:rPr lang="zh-CN" altLang="en-US"/>
              <a:t>、</a:t>
            </a:r>
            <a:r>
              <a:rPr lang="en-US" altLang="zh-CN"/>
              <a:t>A3</a:t>
            </a:r>
            <a:r>
              <a:rPr lang="zh-CN" altLang="en-US"/>
              <a:t>、</a:t>
            </a:r>
            <a:r>
              <a:rPr lang="en-US" altLang="zh-CN"/>
              <a:t>A4 </a:t>
            </a:r>
            <a:r>
              <a:rPr lang="zh-CN" altLang="en-US"/>
              <a:t>分别为</a:t>
            </a:r>
            <a:r>
              <a:rPr lang="en-US" altLang="zh-CN"/>
              <a:t>10</a:t>
            </a:r>
            <a:r>
              <a:rPr lang="zh-CN" altLang="en-US"/>
              <a:t>*</a:t>
            </a:r>
            <a:r>
              <a:rPr lang="en-US" altLang="zh-CN"/>
              <a:t>100</a:t>
            </a:r>
            <a:r>
              <a:rPr lang="zh-CN" altLang="en-US"/>
              <a:t>、</a:t>
            </a:r>
            <a:r>
              <a:rPr lang="en-US" altLang="zh-CN"/>
              <a:t>100</a:t>
            </a:r>
            <a:r>
              <a:rPr lang="zh-CN" altLang="en-US"/>
              <a:t>*</a:t>
            </a:r>
            <a:r>
              <a:rPr lang="en-US" altLang="zh-CN"/>
              <a:t>5</a:t>
            </a:r>
            <a:r>
              <a:rPr lang="zh-CN" altLang="en-US"/>
              <a:t>、</a:t>
            </a:r>
            <a:r>
              <a:rPr lang="en-US" altLang="zh-CN"/>
              <a:t>5</a:t>
            </a:r>
            <a:r>
              <a:rPr lang="zh-CN" altLang="en-US"/>
              <a:t>*</a:t>
            </a:r>
            <a:r>
              <a:rPr lang="en-US" altLang="zh-CN"/>
              <a:t>50</a:t>
            </a:r>
            <a:r>
              <a:rPr lang="zh-CN" altLang="en-US"/>
              <a:t>和</a:t>
            </a:r>
            <a:r>
              <a:rPr lang="en-US" altLang="zh-CN"/>
              <a:t>50</a:t>
            </a:r>
            <a:r>
              <a:rPr lang="zh-CN" altLang="en-US"/>
              <a:t>*</a:t>
            </a:r>
            <a:r>
              <a:rPr lang="en-US" altLang="zh-CN"/>
              <a:t>30</a:t>
            </a:r>
            <a:r>
              <a:rPr lang="zh-CN" altLang="en-US"/>
              <a:t>的矩阵，计算</a:t>
            </a:r>
            <a:r>
              <a:rPr lang="en-US" altLang="zh-CN"/>
              <a:t>A1</a:t>
            </a:r>
            <a:r>
              <a:rPr lang="zh-CN" altLang="en-US"/>
              <a:t>*</a:t>
            </a:r>
            <a:r>
              <a:rPr lang="en-US" altLang="zh-CN"/>
              <a:t>A2</a:t>
            </a:r>
            <a:r>
              <a:rPr lang="zh-CN" altLang="en-US"/>
              <a:t>*</a:t>
            </a:r>
            <a:r>
              <a:rPr lang="en-US" altLang="zh-CN"/>
              <a:t>A3</a:t>
            </a:r>
            <a:r>
              <a:rPr lang="zh-CN" altLang="en-US"/>
              <a:t>*</a:t>
            </a:r>
            <a:r>
              <a:rPr lang="en-US" altLang="zh-CN"/>
              <a:t>A4 </a:t>
            </a:r>
            <a:r>
              <a:rPr lang="zh-CN" altLang="en-US"/>
              <a:t>的值其计算量为多少？</a:t>
            </a:r>
            <a:endParaRPr lang="en-US" altLang="zh-CN"/>
          </a:p>
        </p:txBody>
      </p:sp>
      <p:graphicFrame>
        <p:nvGraphicFramePr>
          <p:cNvPr id="4" name="表格 3"/>
          <p:cNvGraphicFramePr>
            <a:graphicFrameLocks noGrp="1"/>
          </p:cNvGraphicFramePr>
          <p:nvPr/>
        </p:nvGraphicFramePr>
        <p:xfrm>
          <a:off x="684213" y="2824163"/>
          <a:ext cx="7704137" cy="3079751"/>
        </p:xfrm>
        <a:graphic>
          <a:graphicData uri="http://schemas.openxmlformats.org/drawingml/2006/table">
            <a:tbl>
              <a:tblPr/>
              <a:tblGrid>
                <a:gridCol w="1092200">
                  <a:extLst>
                    <a:ext uri="{9D8B030D-6E8A-4147-A177-3AD203B41FA5}">
                      <a16:colId xmlns:a16="http://schemas.microsoft.com/office/drawing/2014/main" val="20000"/>
                    </a:ext>
                  </a:extLst>
                </a:gridCol>
                <a:gridCol w="3948112">
                  <a:extLst>
                    <a:ext uri="{9D8B030D-6E8A-4147-A177-3AD203B41FA5}">
                      <a16:colId xmlns:a16="http://schemas.microsoft.com/office/drawing/2014/main" val="20001"/>
                    </a:ext>
                  </a:extLst>
                </a:gridCol>
                <a:gridCol w="2663825">
                  <a:extLst>
                    <a:ext uri="{9D8B030D-6E8A-4147-A177-3AD203B41FA5}">
                      <a16:colId xmlns:a16="http://schemas.microsoft.com/office/drawing/2014/main" val="20002"/>
                    </a:ext>
                  </a:extLst>
                </a:gridCol>
              </a:tblGrid>
              <a:tr h="492125">
                <a:tc>
                  <a:txBody>
                    <a:bodyPr/>
                    <a:lstStyle>
                      <a:lvl1pPr>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FFFF"/>
                          </a:solidFill>
                          <a:effectLst/>
                          <a:latin typeface="Arial" panose="020B0604020202020204" pitchFamily="34" charset="0"/>
                          <a:ea typeface="华文中宋" panose="02010600040101010101" pitchFamily="2" charset="-122"/>
                        </a:rPr>
                        <a:t>序号</a:t>
                      </a:r>
                    </a:p>
                  </a:txBody>
                  <a:tcPr marL="91431" marR="91431"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FFFF"/>
                          </a:solidFill>
                          <a:effectLst/>
                          <a:latin typeface="Arial" panose="020B0604020202020204" pitchFamily="34" charset="0"/>
                          <a:ea typeface="华文中宋" panose="02010600040101010101" pitchFamily="2" charset="-122"/>
                        </a:rPr>
                        <a:t>计算次序</a:t>
                      </a:r>
                    </a:p>
                  </a:txBody>
                  <a:tcPr marL="91431" marR="91431"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FFFF"/>
                          </a:solidFill>
                          <a:effectLst/>
                          <a:latin typeface="Arial" panose="020B0604020202020204" pitchFamily="34" charset="0"/>
                          <a:ea typeface="华文中宋" panose="02010600040101010101" pitchFamily="2" charset="-122"/>
                        </a:rPr>
                        <a:t>计算量</a:t>
                      </a:r>
                    </a:p>
                  </a:txBody>
                  <a:tcPr marL="91431" marR="91431"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515938">
                <a:tc>
                  <a:txBody>
                    <a:bodyPr/>
                    <a:lstStyle>
                      <a:lvl1pPr>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1</a:t>
                      </a:r>
                      <a:endParaRPr kumimoji="0" lang="zh-CN" altLang="en-US"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endParaRPr>
                    </a:p>
                  </a:txBody>
                  <a:tcPr marL="91431" marR="91431"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a:t>
                      </a:r>
                      <a:r>
                        <a:rPr kumimoji="0" lang="en-US" altLang="zh-CN"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A1*</a:t>
                      </a:r>
                      <a:r>
                        <a:rPr kumimoji="0" lang="zh-CN" altLang="en-US" sz="2400" b="0" i="0" u="none" strike="noStrike" cap="none" normalizeH="0" baseline="0">
                          <a:ln>
                            <a:noFill/>
                          </a:ln>
                          <a:solidFill>
                            <a:srgbClr val="0000FF"/>
                          </a:solidFill>
                          <a:effectLst/>
                          <a:latin typeface="Arial" panose="020B0604020202020204" pitchFamily="34" charset="0"/>
                          <a:ea typeface="华文中宋" panose="02010600040101010101" pitchFamily="2" charset="-122"/>
                        </a:rPr>
                        <a:t>（</a:t>
                      </a:r>
                      <a:r>
                        <a:rPr kumimoji="0" lang="en-US" altLang="zh-CN"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A2*</a:t>
                      </a:r>
                      <a:r>
                        <a:rPr kumimoji="0" lang="zh-CN" altLang="en-US" sz="2400" b="0" i="0" u="none" strike="noStrike" cap="none" normalizeH="0" baseline="0">
                          <a:ln>
                            <a:noFill/>
                          </a:ln>
                          <a:solidFill>
                            <a:srgbClr val="C00000"/>
                          </a:solidFill>
                          <a:effectLst/>
                          <a:latin typeface="Arial" panose="020B0604020202020204" pitchFamily="34" charset="0"/>
                          <a:ea typeface="华文中宋" panose="02010600040101010101" pitchFamily="2" charset="-122"/>
                        </a:rPr>
                        <a:t>（</a:t>
                      </a:r>
                      <a:r>
                        <a:rPr kumimoji="0" lang="en-US" altLang="zh-CN"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A3*A4</a:t>
                      </a:r>
                      <a:r>
                        <a:rPr kumimoji="0" lang="zh-CN" altLang="en-US" sz="2400" b="0" i="0" u="none" strike="noStrike" cap="none" normalizeH="0" baseline="0">
                          <a:ln>
                            <a:noFill/>
                          </a:ln>
                          <a:solidFill>
                            <a:srgbClr val="C00000"/>
                          </a:solidFill>
                          <a:effectLst/>
                          <a:latin typeface="Arial" panose="020B0604020202020204" pitchFamily="34" charset="0"/>
                          <a:ea typeface="华文中宋" panose="02010600040101010101" pitchFamily="2" charset="-122"/>
                        </a:rPr>
                        <a:t>）</a:t>
                      </a:r>
                      <a:r>
                        <a:rPr kumimoji="0" lang="zh-CN" altLang="en-US" sz="2400" b="0" i="0" u="none" strike="noStrike" cap="none" normalizeH="0" baseline="0">
                          <a:ln>
                            <a:noFill/>
                          </a:ln>
                          <a:solidFill>
                            <a:srgbClr val="0000FF"/>
                          </a:solidFill>
                          <a:effectLst/>
                          <a:latin typeface="Arial" panose="020B0604020202020204" pitchFamily="34" charset="0"/>
                          <a:ea typeface="华文中宋" panose="02010600040101010101" pitchFamily="2" charset="-122"/>
                        </a:rPr>
                        <a:t>）</a:t>
                      </a:r>
                      <a:r>
                        <a:rPr kumimoji="0" lang="zh-CN" altLang="en-US"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 ） </a:t>
                      </a:r>
                    </a:p>
                  </a:txBody>
                  <a:tcPr marL="91431" marR="91431"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endParaRPr>
                    </a:p>
                  </a:txBody>
                  <a:tcPr marL="91431" marR="91431"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457200">
                <a:tc>
                  <a:txBody>
                    <a:bodyPr/>
                    <a:lstStyle>
                      <a:lvl1pPr>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2</a:t>
                      </a:r>
                      <a:endParaRPr kumimoji="0" lang="zh-CN" altLang="en-US"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endParaRPr>
                    </a:p>
                  </a:txBody>
                  <a:tcPr marL="91431" marR="91431"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a:t>
                      </a:r>
                      <a:r>
                        <a:rPr kumimoji="0" lang="en-US" altLang="zh-CN"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A1*</a:t>
                      </a:r>
                      <a:r>
                        <a:rPr kumimoji="0" lang="zh-CN" altLang="en-US" sz="2400" b="0" i="0" u="none" strike="noStrike" cap="none" normalizeH="0" baseline="0">
                          <a:ln>
                            <a:noFill/>
                          </a:ln>
                          <a:solidFill>
                            <a:srgbClr val="0000FF"/>
                          </a:solidFill>
                          <a:effectLst/>
                          <a:latin typeface="Arial" panose="020B0604020202020204" pitchFamily="34" charset="0"/>
                          <a:ea typeface="华文中宋" panose="02010600040101010101" pitchFamily="2" charset="-122"/>
                        </a:rPr>
                        <a:t>（</a:t>
                      </a:r>
                      <a:r>
                        <a:rPr kumimoji="0" lang="zh-CN" altLang="en-US" sz="2400" b="0" i="0" u="none" strike="noStrike" cap="none" normalizeH="0" baseline="0">
                          <a:ln>
                            <a:noFill/>
                          </a:ln>
                          <a:solidFill>
                            <a:srgbClr val="C00000"/>
                          </a:solidFill>
                          <a:effectLst/>
                          <a:latin typeface="Arial" panose="020B0604020202020204" pitchFamily="34" charset="0"/>
                          <a:ea typeface="华文中宋" panose="02010600040101010101" pitchFamily="2" charset="-122"/>
                        </a:rPr>
                        <a:t>（</a:t>
                      </a:r>
                      <a:r>
                        <a:rPr kumimoji="0" lang="en-US" altLang="zh-CN"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A2*A3</a:t>
                      </a:r>
                      <a:r>
                        <a:rPr kumimoji="0" lang="zh-CN" altLang="en-US" sz="2400" b="0" i="0" u="none" strike="noStrike" cap="none" normalizeH="0" baseline="0">
                          <a:ln>
                            <a:noFill/>
                          </a:ln>
                          <a:solidFill>
                            <a:srgbClr val="C00000"/>
                          </a:solidFill>
                          <a:effectLst/>
                          <a:latin typeface="Arial" panose="020B0604020202020204" pitchFamily="34" charset="0"/>
                          <a:ea typeface="华文中宋" panose="02010600040101010101" pitchFamily="2" charset="-122"/>
                        </a:rPr>
                        <a:t>）</a:t>
                      </a:r>
                      <a:r>
                        <a:rPr kumimoji="0" lang="en-US" altLang="zh-CN"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*A4</a:t>
                      </a:r>
                      <a:r>
                        <a:rPr kumimoji="0" lang="zh-CN" altLang="en-US" sz="2400" b="0" i="0" u="none" strike="noStrike" cap="none" normalizeH="0" baseline="0">
                          <a:ln>
                            <a:noFill/>
                          </a:ln>
                          <a:solidFill>
                            <a:srgbClr val="0000FF"/>
                          </a:solidFill>
                          <a:effectLst/>
                          <a:latin typeface="Arial" panose="020B0604020202020204" pitchFamily="34" charset="0"/>
                          <a:ea typeface="华文中宋" panose="02010600040101010101" pitchFamily="2" charset="-122"/>
                        </a:rPr>
                        <a:t>）</a:t>
                      </a:r>
                      <a:r>
                        <a:rPr kumimoji="0" lang="zh-CN" altLang="en-US"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 ）</a:t>
                      </a:r>
                    </a:p>
                  </a:txBody>
                  <a:tcPr marL="91431" marR="91431"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endParaRPr>
                    </a:p>
                  </a:txBody>
                  <a:tcPr marL="91431" marR="91431"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615950">
                <a:tc>
                  <a:txBody>
                    <a:bodyPr/>
                    <a:lstStyle>
                      <a:lvl1pPr>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3</a:t>
                      </a:r>
                      <a:endParaRPr kumimoji="0" lang="zh-CN" altLang="en-US"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endParaRPr>
                    </a:p>
                  </a:txBody>
                  <a:tcPr marL="91431" marR="91431"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a:t>
                      </a:r>
                      <a:r>
                        <a:rPr kumimoji="0" lang="zh-CN" altLang="en-US" sz="2400" b="0" i="0" u="none" strike="noStrike" cap="none" normalizeH="0" baseline="0">
                          <a:ln>
                            <a:noFill/>
                          </a:ln>
                          <a:solidFill>
                            <a:srgbClr val="C00000"/>
                          </a:solidFill>
                          <a:effectLst/>
                          <a:latin typeface="Arial" panose="020B0604020202020204" pitchFamily="34" charset="0"/>
                          <a:ea typeface="华文中宋" panose="02010600040101010101" pitchFamily="2" charset="-122"/>
                        </a:rPr>
                        <a:t>（</a:t>
                      </a:r>
                      <a:r>
                        <a:rPr kumimoji="0" lang="en-US" altLang="zh-CN"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A1*A2</a:t>
                      </a:r>
                      <a:r>
                        <a:rPr kumimoji="0" lang="zh-CN" altLang="en-US" sz="2400" b="0" i="0" u="none" strike="noStrike" cap="none" normalizeH="0" baseline="0">
                          <a:ln>
                            <a:noFill/>
                          </a:ln>
                          <a:solidFill>
                            <a:srgbClr val="C00000"/>
                          </a:solidFill>
                          <a:effectLst/>
                          <a:latin typeface="Arial" panose="020B0604020202020204" pitchFamily="34" charset="0"/>
                          <a:ea typeface="华文中宋" panose="02010600040101010101" pitchFamily="2" charset="-122"/>
                        </a:rPr>
                        <a:t>）</a:t>
                      </a:r>
                      <a:r>
                        <a:rPr kumimoji="0" lang="en-US" altLang="zh-CN"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a:t>
                      </a:r>
                      <a:r>
                        <a:rPr kumimoji="0" lang="zh-CN" altLang="en-US" sz="2400" b="0" i="0" u="none" strike="noStrike" cap="none" normalizeH="0" baseline="0">
                          <a:ln>
                            <a:noFill/>
                          </a:ln>
                          <a:solidFill>
                            <a:srgbClr val="0000FF"/>
                          </a:solidFill>
                          <a:effectLst/>
                          <a:latin typeface="Arial" panose="020B0604020202020204" pitchFamily="34" charset="0"/>
                          <a:ea typeface="华文中宋" panose="02010600040101010101" pitchFamily="2" charset="-122"/>
                        </a:rPr>
                        <a:t>（</a:t>
                      </a:r>
                      <a:r>
                        <a:rPr kumimoji="0" lang="en-US" altLang="zh-CN"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A3*A4</a:t>
                      </a:r>
                      <a:r>
                        <a:rPr kumimoji="0" lang="zh-CN" altLang="en-US" sz="2400" b="0" i="0" u="none" strike="noStrike" cap="none" normalizeH="0" baseline="0">
                          <a:ln>
                            <a:noFill/>
                          </a:ln>
                          <a:solidFill>
                            <a:srgbClr val="0000FF"/>
                          </a:solidFill>
                          <a:effectLst/>
                          <a:latin typeface="Arial" panose="020B0604020202020204" pitchFamily="34" charset="0"/>
                          <a:ea typeface="华文中宋" panose="02010600040101010101" pitchFamily="2" charset="-122"/>
                        </a:rPr>
                        <a:t>）</a:t>
                      </a:r>
                      <a:r>
                        <a:rPr kumimoji="0" lang="zh-CN" altLang="en-US"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 ） </a:t>
                      </a:r>
                    </a:p>
                  </a:txBody>
                  <a:tcPr marL="91431" marR="91431"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endParaRPr>
                    </a:p>
                  </a:txBody>
                  <a:tcPr marL="91431" marR="91431"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541338">
                <a:tc>
                  <a:txBody>
                    <a:bodyPr/>
                    <a:lstStyle>
                      <a:lvl1pPr>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4</a:t>
                      </a:r>
                      <a:endParaRPr kumimoji="0" lang="zh-CN" altLang="en-US"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endParaRPr>
                    </a:p>
                  </a:txBody>
                  <a:tcPr marL="91431" marR="91431"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a:t>
                      </a:r>
                      <a:r>
                        <a:rPr kumimoji="0" lang="zh-CN" altLang="en-US" sz="2400" b="0" i="0" u="none" strike="noStrike" cap="none" normalizeH="0" baseline="0">
                          <a:ln>
                            <a:noFill/>
                          </a:ln>
                          <a:solidFill>
                            <a:srgbClr val="0000FF"/>
                          </a:solidFill>
                          <a:effectLst/>
                          <a:latin typeface="Arial" panose="020B0604020202020204" pitchFamily="34" charset="0"/>
                          <a:ea typeface="华文中宋" panose="02010600040101010101" pitchFamily="2" charset="-122"/>
                        </a:rPr>
                        <a:t>（</a:t>
                      </a:r>
                      <a:r>
                        <a:rPr kumimoji="0" lang="en-US" altLang="zh-CN"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A1*</a:t>
                      </a:r>
                      <a:r>
                        <a:rPr kumimoji="0" lang="zh-CN" altLang="en-US" sz="2400" b="0" i="0" u="none" strike="noStrike" cap="none" normalizeH="0" baseline="0">
                          <a:ln>
                            <a:noFill/>
                          </a:ln>
                          <a:solidFill>
                            <a:srgbClr val="C00000"/>
                          </a:solidFill>
                          <a:effectLst/>
                          <a:latin typeface="Arial" panose="020B0604020202020204" pitchFamily="34" charset="0"/>
                          <a:ea typeface="华文中宋" panose="02010600040101010101" pitchFamily="2" charset="-122"/>
                        </a:rPr>
                        <a:t>（</a:t>
                      </a:r>
                      <a:r>
                        <a:rPr kumimoji="0" lang="en-US" altLang="zh-CN"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A2*A3</a:t>
                      </a:r>
                      <a:r>
                        <a:rPr kumimoji="0" lang="zh-CN" altLang="en-US" sz="2400" b="0" i="0" u="none" strike="noStrike" cap="none" normalizeH="0" baseline="0">
                          <a:ln>
                            <a:noFill/>
                          </a:ln>
                          <a:solidFill>
                            <a:srgbClr val="C00000"/>
                          </a:solidFill>
                          <a:effectLst/>
                          <a:latin typeface="Arial" panose="020B0604020202020204" pitchFamily="34" charset="0"/>
                          <a:ea typeface="华文中宋" panose="02010600040101010101" pitchFamily="2" charset="-122"/>
                        </a:rPr>
                        <a:t>）</a:t>
                      </a:r>
                      <a:r>
                        <a:rPr kumimoji="0" lang="zh-CN" altLang="en-US" sz="2400" b="0" i="0" u="none" strike="noStrike" cap="none" normalizeH="0" baseline="0">
                          <a:ln>
                            <a:noFill/>
                          </a:ln>
                          <a:solidFill>
                            <a:srgbClr val="0000FF"/>
                          </a:solidFill>
                          <a:effectLst/>
                          <a:latin typeface="Arial" panose="020B0604020202020204" pitchFamily="34" charset="0"/>
                          <a:ea typeface="华文中宋" panose="02010600040101010101" pitchFamily="2" charset="-122"/>
                        </a:rPr>
                        <a:t>）</a:t>
                      </a:r>
                      <a:r>
                        <a:rPr kumimoji="0" lang="en-US" altLang="zh-CN"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*A4</a:t>
                      </a:r>
                      <a:r>
                        <a:rPr kumimoji="0" lang="zh-CN" altLang="en-US"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 ） </a:t>
                      </a:r>
                    </a:p>
                  </a:txBody>
                  <a:tcPr marL="91431" marR="91431"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endParaRPr>
                    </a:p>
                  </a:txBody>
                  <a:tcPr marL="91431" marR="91431"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457200">
                <a:tc>
                  <a:txBody>
                    <a:bodyPr/>
                    <a:lstStyle>
                      <a:lvl1pPr>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5</a:t>
                      </a:r>
                      <a:endParaRPr kumimoji="0" lang="zh-CN" altLang="en-US"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endParaRPr>
                    </a:p>
                  </a:txBody>
                  <a:tcPr marL="91431" marR="91431"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a:t>
                      </a:r>
                      <a:r>
                        <a:rPr kumimoji="0" lang="zh-CN" altLang="en-US" sz="2400" b="0" i="0" u="none" strike="noStrike" cap="none" normalizeH="0" baseline="0">
                          <a:ln>
                            <a:noFill/>
                          </a:ln>
                          <a:solidFill>
                            <a:srgbClr val="0000FF"/>
                          </a:solidFill>
                          <a:effectLst/>
                          <a:latin typeface="Arial" panose="020B0604020202020204" pitchFamily="34" charset="0"/>
                          <a:ea typeface="华文中宋" panose="02010600040101010101" pitchFamily="2" charset="-122"/>
                        </a:rPr>
                        <a:t>（</a:t>
                      </a:r>
                      <a:r>
                        <a:rPr kumimoji="0" lang="zh-CN" altLang="en-US" sz="2400" b="0" i="0" u="none" strike="noStrike" cap="none" normalizeH="0" baseline="0">
                          <a:ln>
                            <a:noFill/>
                          </a:ln>
                          <a:solidFill>
                            <a:srgbClr val="C00000"/>
                          </a:solidFill>
                          <a:effectLst/>
                          <a:latin typeface="Arial" panose="020B0604020202020204" pitchFamily="34" charset="0"/>
                          <a:ea typeface="华文中宋" panose="02010600040101010101" pitchFamily="2" charset="-122"/>
                        </a:rPr>
                        <a:t>（</a:t>
                      </a:r>
                      <a:r>
                        <a:rPr kumimoji="0" lang="en-US" altLang="zh-CN"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A1*A2</a:t>
                      </a:r>
                      <a:r>
                        <a:rPr kumimoji="0" lang="zh-CN" altLang="en-US" sz="2400" b="0" i="0" u="none" strike="noStrike" cap="none" normalizeH="0" baseline="0">
                          <a:ln>
                            <a:noFill/>
                          </a:ln>
                          <a:solidFill>
                            <a:srgbClr val="C00000"/>
                          </a:solidFill>
                          <a:effectLst/>
                          <a:latin typeface="Arial" panose="020B0604020202020204" pitchFamily="34" charset="0"/>
                          <a:ea typeface="华文中宋" panose="02010600040101010101" pitchFamily="2" charset="-122"/>
                        </a:rPr>
                        <a:t>）</a:t>
                      </a:r>
                      <a:r>
                        <a:rPr kumimoji="0" lang="en-US" altLang="zh-CN"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*A3</a:t>
                      </a:r>
                      <a:r>
                        <a:rPr kumimoji="0" lang="zh-CN" altLang="en-US" sz="2400" b="0" i="0" u="none" strike="noStrike" cap="none" normalizeH="0" baseline="0">
                          <a:ln>
                            <a:noFill/>
                          </a:ln>
                          <a:solidFill>
                            <a:srgbClr val="0000FF"/>
                          </a:solidFill>
                          <a:effectLst/>
                          <a:latin typeface="Arial" panose="020B0604020202020204" pitchFamily="34" charset="0"/>
                          <a:ea typeface="华文中宋" panose="02010600040101010101" pitchFamily="2" charset="-122"/>
                        </a:rPr>
                        <a:t>）</a:t>
                      </a:r>
                      <a:r>
                        <a:rPr kumimoji="0" lang="en-US" altLang="zh-CN"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*A4</a:t>
                      </a:r>
                      <a:r>
                        <a:rPr kumimoji="0" lang="zh-CN" altLang="en-US"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rPr>
                        <a:t> ） </a:t>
                      </a:r>
                    </a:p>
                  </a:txBody>
                  <a:tcPr marL="91431" marR="91431"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defRPr sz="2000" b="1">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Arial" panose="020B0604020202020204" pitchFamily="34" charset="0"/>
                        <a:ea typeface="华文中宋" panose="02010600040101010101" pitchFamily="2" charset="-122"/>
                      </a:endParaRPr>
                    </a:p>
                  </a:txBody>
                  <a:tcPr marL="91431" marR="91431"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5"/>
                  </a:ext>
                </a:extLst>
              </a:tr>
            </a:tbl>
          </a:graphicData>
        </a:graphic>
      </p:graphicFrame>
      <p:sp>
        <p:nvSpPr>
          <p:cNvPr id="5" name="TextBox 4"/>
          <p:cNvSpPr txBox="1">
            <a:spLocks noChangeArrowheads="1"/>
          </p:cNvSpPr>
          <p:nvPr/>
        </p:nvSpPr>
        <p:spPr bwMode="auto">
          <a:xfrm>
            <a:off x="6400800" y="3357563"/>
            <a:ext cx="11509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b="0">
                <a:latin typeface="Arial" panose="020B0604020202020204" pitchFamily="34" charset="0"/>
                <a:ea typeface="华文隶书" panose="02010800040101010101" pitchFamily="2" charset="-122"/>
              </a:rPr>
              <a:t>52500</a:t>
            </a:r>
            <a:endParaRPr lang="zh-CN" altLang="en-US" b="0">
              <a:latin typeface="Arial" panose="020B0604020202020204" pitchFamily="34" charset="0"/>
              <a:ea typeface="华文隶书" panose="02010800040101010101" pitchFamily="2" charset="-122"/>
            </a:endParaRPr>
          </a:p>
        </p:txBody>
      </p:sp>
      <p:sp>
        <p:nvSpPr>
          <p:cNvPr id="6" name="TextBox 5"/>
          <p:cNvSpPr txBox="1">
            <a:spLocks noChangeArrowheads="1"/>
          </p:cNvSpPr>
          <p:nvPr/>
        </p:nvSpPr>
        <p:spPr bwMode="auto">
          <a:xfrm>
            <a:off x="6300788" y="3773488"/>
            <a:ext cx="1250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b="0">
                <a:latin typeface="Arial" panose="020B0604020202020204" pitchFamily="34" charset="0"/>
                <a:ea typeface="华文隶书" panose="02010800040101010101" pitchFamily="2" charset="-122"/>
              </a:rPr>
              <a:t>205000</a:t>
            </a:r>
            <a:endParaRPr lang="zh-CN" altLang="en-US" b="0">
              <a:latin typeface="Arial" panose="020B0604020202020204" pitchFamily="34" charset="0"/>
              <a:ea typeface="华文隶书" panose="02010800040101010101" pitchFamily="2" charset="-122"/>
            </a:endParaRPr>
          </a:p>
        </p:txBody>
      </p:sp>
      <p:sp>
        <p:nvSpPr>
          <p:cNvPr id="7" name="TextBox 6"/>
          <p:cNvSpPr txBox="1">
            <a:spLocks noChangeArrowheads="1"/>
          </p:cNvSpPr>
          <p:nvPr/>
        </p:nvSpPr>
        <p:spPr bwMode="auto">
          <a:xfrm>
            <a:off x="6326188" y="4292600"/>
            <a:ext cx="1150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b="0">
                <a:latin typeface="Arial" panose="020B0604020202020204" pitchFamily="34" charset="0"/>
                <a:ea typeface="华文隶书" panose="02010800040101010101" pitchFamily="2" charset="-122"/>
              </a:rPr>
              <a:t>14000</a:t>
            </a:r>
            <a:endParaRPr lang="zh-CN" altLang="en-US" b="0">
              <a:latin typeface="Arial" panose="020B0604020202020204" pitchFamily="34" charset="0"/>
              <a:ea typeface="华文隶书" panose="02010800040101010101" pitchFamily="2" charset="-122"/>
            </a:endParaRPr>
          </a:p>
        </p:txBody>
      </p:sp>
      <p:sp>
        <p:nvSpPr>
          <p:cNvPr id="8" name="TextBox 7"/>
          <p:cNvSpPr txBox="1">
            <a:spLocks noChangeArrowheads="1"/>
          </p:cNvSpPr>
          <p:nvPr/>
        </p:nvSpPr>
        <p:spPr bwMode="auto">
          <a:xfrm>
            <a:off x="6318250" y="4840288"/>
            <a:ext cx="1152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b="0">
                <a:latin typeface="Arial" panose="020B0604020202020204" pitchFamily="34" charset="0"/>
                <a:ea typeface="华文隶书" panose="02010800040101010101" pitchFamily="2" charset="-122"/>
              </a:rPr>
              <a:t>90000</a:t>
            </a:r>
            <a:endParaRPr lang="zh-CN" altLang="en-US" b="0">
              <a:latin typeface="Arial" panose="020B0604020202020204" pitchFamily="34" charset="0"/>
              <a:ea typeface="华文隶书" panose="02010800040101010101" pitchFamily="2" charset="-122"/>
            </a:endParaRPr>
          </a:p>
        </p:txBody>
      </p:sp>
      <p:sp>
        <p:nvSpPr>
          <p:cNvPr id="9" name="TextBox 8"/>
          <p:cNvSpPr txBox="1">
            <a:spLocks noChangeArrowheads="1"/>
          </p:cNvSpPr>
          <p:nvPr/>
        </p:nvSpPr>
        <p:spPr bwMode="auto">
          <a:xfrm>
            <a:off x="6350000" y="5441950"/>
            <a:ext cx="1152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b="0">
                <a:latin typeface="Arial" panose="020B0604020202020204" pitchFamily="34" charset="0"/>
                <a:ea typeface="华文隶书" panose="02010800040101010101" pitchFamily="2" charset="-122"/>
              </a:rPr>
              <a:t>22500</a:t>
            </a:r>
            <a:endParaRPr lang="zh-CN" altLang="en-US" b="0">
              <a:latin typeface="Arial" panose="020B0604020202020204" pitchFamily="34" charset="0"/>
              <a:ea typeface="华文隶书" panose="02010800040101010101" pitchFamily="2" charset="-122"/>
            </a:endParaRPr>
          </a:p>
        </p:txBody>
      </p:sp>
      <p:sp>
        <p:nvSpPr>
          <p:cNvPr id="10" name="TextBox 9"/>
          <p:cNvSpPr txBox="1">
            <a:spLocks noChangeArrowheads="1"/>
          </p:cNvSpPr>
          <p:nvPr/>
        </p:nvSpPr>
        <p:spPr bwMode="auto">
          <a:xfrm>
            <a:off x="684213" y="3830638"/>
            <a:ext cx="7704137" cy="1385887"/>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2800" b="0"/>
              <a:t>如何确定计算矩阵连乘积的计算顺序（完全加括号），使得依此次序计算矩阵连乘积需要的数乘次数最少？</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4213" y="260350"/>
            <a:ext cx="7772400" cy="1143000"/>
          </a:xfrm>
          <a:prstGeom prst="rect">
            <a:avLst/>
          </a:prstGeom>
          <a:noFill/>
          <a:ln w="9525">
            <a:noFill/>
            <a:miter lim="800000"/>
            <a:headEnd/>
            <a:tailEnd/>
          </a:ln>
          <a:effectLst/>
        </p:spPr>
        <p:txBody>
          <a:bodyPr anchor="ctr"/>
          <a:lstStyle/>
          <a:p>
            <a:pPr>
              <a:defRPr/>
            </a:pPr>
            <a:endParaRPr lang="zh-CN" altLang="en-US" sz="3800" b="1">
              <a:solidFill>
                <a:schemeClr val="tx2"/>
              </a:solidFill>
              <a:effectLst>
                <a:outerShdw blurRad="38100" dist="38100" dir="2700000" algn="tl">
                  <a:srgbClr val="C0C0C0"/>
                </a:outerShdw>
              </a:effectLst>
              <a:latin typeface="Garamond" pitchFamily="18" charset="0"/>
              <a:ea typeface="黑体" pitchFamily="49" charset="-122"/>
            </a:endParaRPr>
          </a:p>
        </p:txBody>
      </p:sp>
      <p:sp>
        <p:nvSpPr>
          <p:cNvPr id="2662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endParaRPr lang="zh-CN" altLang="en-US" sz="5400" b="0">
              <a:latin typeface="Arial" panose="020B0604020202020204" pitchFamily="34" charset="0"/>
            </a:endParaRPr>
          </a:p>
        </p:txBody>
      </p:sp>
      <p:sp>
        <p:nvSpPr>
          <p:cNvPr id="18436" name="Rectangle 4"/>
          <p:cNvSpPr>
            <a:spLocks noGrp="1" noChangeArrowheads="1"/>
          </p:cNvSpPr>
          <p:nvPr>
            <p:ph type="title"/>
          </p:nvPr>
        </p:nvSpPr>
        <p:spPr>
          <a:xfrm>
            <a:off x="684213" y="479425"/>
            <a:ext cx="8229600" cy="703263"/>
          </a:xfrm>
        </p:spPr>
        <p:txBody>
          <a:bodyPr/>
          <a:lstStyle/>
          <a:p>
            <a:pPr eaLnBrk="1" hangingPunct="1">
              <a:defRPr/>
            </a:pPr>
            <a:r>
              <a:rPr lang="en-US" altLang="zh-CN"/>
              <a:t>5.7</a:t>
            </a:r>
            <a:r>
              <a:rPr lang="zh-CN" altLang="en-US"/>
              <a:t> 矩阵连乘问题</a:t>
            </a:r>
          </a:p>
        </p:txBody>
      </p:sp>
      <p:sp>
        <p:nvSpPr>
          <p:cNvPr id="26629" name="Rectangle 5"/>
          <p:cNvSpPr>
            <a:spLocks noGrp="1" noChangeArrowheads="1"/>
          </p:cNvSpPr>
          <p:nvPr>
            <p:ph type="body" idx="1"/>
          </p:nvPr>
        </p:nvSpPr>
        <p:spPr>
          <a:xfrm>
            <a:off x="388938" y="1182688"/>
            <a:ext cx="8362950" cy="4675187"/>
          </a:xfrm>
        </p:spPr>
        <p:txBody>
          <a:bodyPr/>
          <a:lstStyle/>
          <a:p>
            <a:pPr eaLnBrk="1" hangingPunct="1">
              <a:spcBef>
                <a:spcPct val="0"/>
              </a:spcBef>
            </a:pPr>
            <a:r>
              <a:rPr lang="zh-CN" altLang="en-US" sz="2800"/>
              <a:t>问题形式化描述</a:t>
            </a:r>
          </a:p>
          <a:p>
            <a:pPr lvl="1" eaLnBrk="1" hangingPunct="1">
              <a:spcBef>
                <a:spcPct val="0"/>
              </a:spcBef>
            </a:pPr>
            <a:r>
              <a:rPr lang="zh-CN" altLang="en-US"/>
              <a:t>给定n个矩阵｛A1,A2,…,An｝，其中Ai与Ai+1是可乘的，矩阵Ai的维数为</a:t>
            </a:r>
            <a:r>
              <a:rPr lang="zh-CN" altLang="en-US">
                <a:solidFill>
                  <a:srgbClr val="FF0000"/>
                </a:solidFill>
              </a:rPr>
              <a:t>p</a:t>
            </a:r>
            <a:r>
              <a:rPr lang="zh-CN" altLang="en-US" baseline="-25000">
                <a:solidFill>
                  <a:srgbClr val="FF0000"/>
                </a:solidFill>
              </a:rPr>
              <a:t>i-1</a:t>
            </a:r>
            <a:r>
              <a:rPr lang="zh-CN" altLang="en-US">
                <a:solidFill>
                  <a:srgbClr val="FF0000"/>
                </a:solidFill>
              </a:rPr>
              <a:t>×p</a:t>
            </a:r>
            <a:r>
              <a:rPr lang="zh-CN" altLang="en-US" baseline="-25000">
                <a:solidFill>
                  <a:srgbClr val="FF0000"/>
                </a:solidFill>
              </a:rPr>
              <a:t>i</a:t>
            </a:r>
            <a:r>
              <a:rPr lang="zh-CN" altLang="en-US"/>
              <a:t>，i=1，2…，n-1。如何确定计算矩阵连乘积的计算次序，使得依此次序计算矩阵连乘积需要的数乘次数最少。</a:t>
            </a:r>
          </a:p>
          <a:p>
            <a:pPr eaLnBrk="1" hangingPunct="1">
              <a:spcBef>
                <a:spcPct val="0"/>
              </a:spcBef>
            </a:pPr>
            <a:endParaRPr lang="zh-CN" altLang="en-US">
              <a:solidFill>
                <a:srgbClr val="FF0000"/>
              </a:solidFill>
            </a:endParaRPr>
          </a:p>
          <a:p>
            <a:pPr eaLnBrk="1" hangingPunct="1">
              <a:spcBef>
                <a:spcPct val="0"/>
              </a:spcBef>
            </a:pPr>
            <a:r>
              <a:rPr lang="zh-CN" altLang="en-US">
                <a:solidFill>
                  <a:srgbClr val="FF0000"/>
                </a:solidFill>
              </a:rPr>
              <a:t>注意：</a:t>
            </a:r>
          </a:p>
          <a:p>
            <a:pPr lvl="1" eaLnBrk="1" hangingPunct="1">
              <a:spcBef>
                <a:spcPct val="0"/>
              </a:spcBef>
              <a:buFont typeface="Wingdings" panose="05000000000000000000" pitchFamily="2" charset="2"/>
              <a:buNone/>
            </a:pPr>
            <a:r>
              <a:rPr lang="zh-CN" altLang="en-US"/>
              <a:t>①设Ap×q, Aq×r两矩阵相乘，普通乘法次数为</a:t>
            </a:r>
            <a:r>
              <a:rPr lang="zh-CN" altLang="en-US">
                <a:solidFill>
                  <a:srgbClr val="FF0000"/>
                </a:solidFill>
              </a:rPr>
              <a:t>p×q×r</a:t>
            </a:r>
            <a:r>
              <a:rPr lang="zh-CN" altLang="en-US"/>
              <a:t>；</a:t>
            </a:r>
          </a:p>
          <a:p>
            <a:pPr lvl="1" eaLnBrk="1" hangingPunct="1">
              <a:spcBef>
                <a:spcPct val="0"/>
              </a:spcBef>
              <a:buFont typeface="Wingdings" panose="05000000000000000000" pitchFamily="2" charset="2"/>
              <a:buNone/>
            </a:pPr>
            <a:r>
              <a:rPr lang="zh-CN" altLang="en-US"/>
              <a:t>②加括号对乘法次数的影响</a:t>
            </a: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zh-CN" altLang="en-US" sz="3800">
                <a:effectLst>
                  <a:outerShdw blurRad="38100" dist="38100" dir="2700000" algn="tl">
                    <a:srgbClr val="C0C0C0"/>
                  </a:outerShdw>
                </a:effectLst>
                <a:ea typeface="黑体" panose="02010609060101010101" pitchFamily="49" charset="-122"/>
              </a:rPr>
              <a:t>动态规划的由来</a:t>
            </a:r>
          </a:p>
        </p:txBody>
      </p:sp>
      <p:sp>
        <p:nvSpPr>
          <p:cNvPr id="25604" name="Rectangle 3"/>
          <p:cNvSpPr>
            <a:spLocks noGrp="1" noChangeArrowheads="1"/>
          </p:cNvSpPr>
          <p:nvPr>
            <p:ph type="body" idx="1"/>
          </p:nvPr>
        </p:nvSpPr>
        <p:spPr/>
        <p:txBody>
          <a:bodyPr/>
          <a:lstStyle/>
          <a:p>
            <a:pPr eaLnBrk="1" hangingPunct="1">
              <a:lnSpc>
                <a:spcPct val="120000"/>
              </a:lnSpc>
              <a:spcBef>
                <a:spcPct val="0"/>
              </a:spcBef>
            </a:pPr>
            <a:r>
              <a:rPr lang="zh-CN" altLang="en-US" kern="1200">
                <a:latin typeface="Times New Roman" panose="02020603050405020304" pitchFamily="18" charset="0"/>
                <a:cs typeface="Times New Roman" panose="02020603050405020304" pitchFamily="18" charset="0"/>
              </a:rPr>
              <a:t>动态规划（dynamic programming）是运筹学的一个分支，20世纪50年代初美国数学家理查德</a:t>
            </a:r>
            <a:r>
              <a:rPr lang="en-US" altLang="zh-CN" kern="1200">
                <a:latin typeface="Times New Roman" panose="02020603050405020304" pitchFamily="18" charset="0"/>
                <a:cs typeface="Times New Roman" panose="02020603050405020304" pitchFamily="18" charset="0"/>
              </a:rPr>
              <a:t>.</a:t>
            </a:r>
            <a:r>
              <a:rPr lang="zh-CN" altLang="en-US" kern="1200">
                <a:latin typeface="Times New Roman" panose="02020603050405020304" pitchFamily="18" charset="0"/>
                <a:cs typeface="Times New Roman" panose="02020603050405020304" pitchFamily="18" charset="0"/>
              </a:rPr>
              <a:t>贝尔曼</a:t>
            </a:r>
            <a:r>
              <a:rPr lang="en-US" altLang="zh-CN" kern="1200">
                <a:latin typeface="Times New Roman" panose="02020603050405020304" pitchFamily="18" charset="0"/>
                <a:cs typeface="Times New Roman" panose="02020603050405020304" pitchFamily="18" charset="0"/>
              </a:rPr>
              <a:t>(</a:t>
            </a:r>
            <a:r>
              <a:rPr lang="zh-CN" altLang="en-US" kern="1200">
                <a:latin typeface="Times New Roman" panose="02020603050405020304" pitchFamily="18" charset="0"/>
                <a:cs typeface="Times New Roman" panose="02020603050405020304" pitchFamily="18" charset="0"/>
              </a:rPr>
              <a:t>R</a:t>
            </a:r>
            <a:r>
              <a:rPr lang="en-US" altLang="zh-CN" kern="1200" err="1">
                <a:latin typeface="Times New Roman" panose="02020603050405020304" pitchFamily="18" charset="0"/>
                <a:cs typeface="Times New Roman" panose="02020603050405020304" pitchFamily="18" charset="0"/>
              </a:rPr>
              <a:t>ichard</a:t>
            </a:r>
            <a:r>
              <a:rPr lang="zh-CN" altLang="en-US" kern="1200">
                <a:latin typeface="Times New Roman" panose="02020603050405020304" pitchFamily="18" charset="0"/>
                <a:cs typeface="Times New Roman" panose="02020603050405020304" pitchFamily="18" charset="0"/>
              </a:rPr>
              <a:t> Bellman</a:t>
            </a:r>
            <a:r>
              <a:rPr lang="en-US" altLang="zh-CN" kern="1200">
                <a:latin typeface="Times New Roman" panose="02020603050405020304" pitchFamily="18" charset="0"/>
                <a:cs typeface="Times New Roman" panose="02020603050405020304" pitchFamily="18" charset="0"/>
              </a:rPr>
              <a:t>)</a:t>
            </a:r>
            <a:r>
              <a:rPr lang="zh-CN" altLang="en-US" kern="1200">
                <a:latin typeface="Times New Roman" panose="02020603050405020304" pitchFamily="18" charset="0"/>
                <a:cs typeface="Times New Roman" panose="02020603050405020304" pitchFamily="18" charset="0"/>
              </a:rPr>
              <a:t>等人在研究</a:t>
            </a:r>
            <a:r>
              <a:rPr lang="zh-CN" altLang="en-US" kern="1200">
                <a:solidFill>
                  <a:srgbClr val="C00000"/>
                </a:solidFill>
                <a:latin typeface="Times New Roman" panose="02020603050405020304" pitchFamily="18" charset="0"/>
                <a:cs typeface="Times New Roman" panose="02020603050405020304" pitchFamily="18" charset="0"/>
              </a:rPr>
              <a:t>多阶段决策过程</a:t>
            </a:r>
            <a:r>
              <a:rPr lang="zh-CN" altLang="en-US" kern="1200">
                <a:latin typeface="Times New Roman" panose="02020603050405020304" pitchFamily="18" charset="0"/>
                <a:cs typeface="Times New Roman" panose="02020603050405020304" pitchFamily="18" charset="0"/>
              </a:rPr>
              <a:t>(Multistep decision process)的优化问题时，提出了著名的</a:t>
            </a:r>
            <a:r>
              <a:rPr lang="zh-CN" altLang="en-US" kern="1200">
                <a:solidFill>
                  <a:srgbClr val="C00000"/>
                </a:solidFill>
                <a:latin typeface="Times New Roman" panose="02020603050405020304" pitchFamily="18" charset="0"/>
                <a:cs typeface="Times New Roman" panose="02020603050405020304" pitchFamily="18" charset="0"/>
              </a:rPr>
              <a:t>最优化法则</a:t>
            </a:r>
            <a:r>
              <a:rPr lang="zh-CN" altLang="en-US" kern="1200">
                <a:latin typeface="Times New Roman" panose="02020603050405020304" pitchFamily="18" charset="0"/>
                <a:cs typeface="Times New Roman" panose="02020603050405020304" pitchFamily="18" charset="0"/>
              </a:rPr>
              <a:t>，即把多阶段过程转化为一系列单阶段问题，逐个求解，从而创立了</a:t>
            </a:r>
            <a:r>
              <a:rPr lang="zh-CN" altLang="en-US" kern="1200">
                <a:solidFill>
                  <a:srgbClr val="C00000"/>
                </a:solidFill>
                <a:latin typeface="Times New Roman" panose="02020603050405020304" pitchFamily="18" charset="0"/>
                <a:cs typeface="Times New Roman" panose="02020603050405020304" pitchFamily="18" charset="0"/>
              </a:rPr>
              <a:t>动态规划方法</a:t>
            </a:r>
            <a:r>
              <a:rPr lang="zh-CN" altLang="en-US" kern="1200">
                <a:latin typeface="Times New Roman" panose="02020603050405020304" pitchFamily="18" charset="0"/>
                <a:cs typeface="Times New Roman" panose="02020603050405020304" pitchFamily="18" charset="0"/>
              </a:rPr>
              <a:t>。</a:t>
            </a:r>
          </a:p>
          <a:p>
            <a:pPr eaLnBrk="1" hangingPunct="1">
              <a:lnSpc>
                <a:spcPct val="120000"/>
              </a:lnSpc>
              <a:spcBef>
                <a:spcPct val="0"/>
              </a:spcBef>
            </a:pPr>
            <a:r>
              <a:rPr lang="zh-CN" altLang="en-US" kern="1200">
                <a:solidFill>
                  <a:srgbClr val="C00000"/>
                </a:solidFill>
                <a:latin typeface="Times New Roman" panose="02020603050405020304" pitchFamily="18" charset="0"/>
                <a:cs typeface="Times New Roman" panose="02020603050405020304" pitchFamily="18" charset="0"/>
              </a:rPr>
              <a:t>多阶段决策问题</a:t>
            </a:r>
            <a:r>
              <a:rPr lang="zh-CN" altLang="en-US" kern="1200">
                <a:latin typeface="Times New Roman" panose="02020603050405020304" pitchFamily="18" charset="0"/>
                <a:cs typeface="Times New Roman" panose="02020603050405020304" pitchFamily="18" charset="0"/>
              </a:rPr>
              <a:t>：求解的问题可以划分为一系列相互联系的阶段，在每个阶段都需要做出决策，且一个阶段决策的选择会影响下一个阶段的决策，从而影响整个过程的活动路线，求解的目标是选择各个阶段的决策使整个过程达到最优。</a:t>
            </a:r>
          </a:p>
          <a:p>
            <a:pPr eaLnBrk="1" hangingPunct="1">
              <a:lnSpc>
                <a:spcPct val="100000"/>
              </a:lnSpc>
              <a:spcBef>
                <a:spcPct val="0"/>
              </a:spcBef>
            </a:pPr>
            <a:endParaRPr lang="zh-CN" altLang="en-US" sz="2600">
              <a:latin typeface="Times New Roman" panose="02020603050405020304" pitchFamily="18" charset="0"/>
              <a:cs typeface="Times New Roman" panose="02020603050405020304" pitchFamily="18"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anim calcmode="lin" valueType="num">
                                      <p:cBhvr additive="base">
                                        <p:cTn id="7" dur="500" fill="hold"/>
                                        <p:tgtEl>
                                          <p:spTgt spid="2560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en-US" altLang="zh-CN"/>
              <a:t>5.7 </a:t>
            </a:r>
            <a:r>
              <a:rPr lang="zh-CN" altLang="en-US"/>
              <a:t>矩阵连乘问题</a:t>
            </a:r>
          </a:p>
        </p:txBody>
      </p:sp>
      <p:sp>
        <p:nvSpPr>
          <p:cNvPr id="3" name="内容占位符 2"/>
          <p:cNvSpPr>
            <a:spLocks noGrp="1" noRot="1" noChangeAspect="1" noMove="1" noResize="1" noEditPoints="1" noAdjustHandles="1" noChangeArrowheads="1" noChangeShapeType="1" noTextEdit="1"/>
          </p:cNvSpPr>
          <p:nvPr>
            <p:ph idx="1"/>
          </p:nvPr>
        </p:nvSpPr>
        <p:spPr>
          <a:xfrm>
            <a:off x="827585" y="1340768"/>
            <a:ext cx="8136904" cy="5040560"/>
          </a:xfrm>
          <a:blipFill rotWithShape="1">
            <a:blip r:embed="rId3"/>
            <a:stretch>
              <a:fillRect l="-1199" t="-1209"/>
            </a:stretch>
          </a:blipFill>
        </p:spPr>
        <p:txBody>
          <a:bodyPr/>
          <a:lstStyle/>
          <a:p>
            <a:pPr>
              <a:defRPr/>
            </a:pPr>
            <a:r>
              <a:rPr lang="zh-CN" altLang="en-US">
                <a:noFill/>
              </a:rPr>
              <a:t> </a:t>
            </a:r>
          </a:p>
        </p:txBody>
      </p:sp>
      <p:sp>
        <p:nvSpPr>
          <p:cNvPr id="5" name="TextBox 4"/>
          <p:cNvSpPr txBox="1">
            <a:spLocks noChangeArrowheads="1"/>
          </p:cNvSpPr>
          <p:nvPr/>
        </p:nvSpPr>
        <p:spPr bwMode="auto">
          <a:xfrm>
            <a:off x="2843213" y="5789613"/>
            <a:ext cx="2520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4"/>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a:solidFill>
                  <a:srgbClr val="C00000"/>
                </a:solidFill>
                <a:latin typeface="楷体" panose="02010609060101010101" pitchFamily="49" charset="-122"/>
                <a:ea typeface="楷体" panose="02010609060101010101" pitchFamily="49" charset="-122"/>
              </a:rPr>
              <a:t>P(n)=</a:t>
            </a:r>
            <a:r>
              <a:rPr lang="el-GR" altLang="zh-CN">
                <a:solidFill>
                  <a:srgbClr val="C00000"/>
                </a:solidFill>
                <a:latin typeface="楷体" panose="02010609060101010101" pitchFamily="49" charset="-122"/>
                <a:ea typeface="楷体" panose="02010609060101010101" pitchFamily="49" charset="-122"/>
              </a:rPr>
              <a:t>Ω</a:t>
            </a:r>
            <a:r>
              <a:rPr lang="en-US" altLang="zh-CN">
                <a:solidFill>
                  <a:srgbClr val="C00000"/>
                </a:solidFill>
                <a:latin typeface="楷体" panose="02010609060101010101" pitchFamily="49" charset="-122"/>
                <a:ea typeface="楷体" panose="02010609060101010101" pitchFamily="49" charset="-122"/>
              </a:rPr>
              <a:t>(4</a:t>
            </a:r>
            <a:r>
              <a:rPr lang="en-US" altLang="zh-CN" baseline="30000">
                <a:solidFill>
                  <a:srgbClr val="C00000"/>
                </a:solidFill>
                <a:latin typeface="楷体" panose="02010609060101010101" pitchFamily="49" charset="-122"/>
                <a:ea typeface="楷体" panose="02010609060101010101" pitchFamily="49" charset="-122"/>
              </a:rPr>
              <a:t>n</a:t>
            </a:r>
            <a:r>
              <a:rPr lang="en-US" altLang="zh-CN">
                <a:solidFill>
                  <a:srgbClr val="C00000"/>
                </a:solidFill>
                <a:latin typeface="楷体" panose="02010609060101010101" pitchFamily="49" charset="-122"/>
                <a:ea typeface="楷体" panose="02010609060101010101" pitchFamily="49" charset="-122"/>
              </a:rPr>
              <a:t>/n</a:t>
            </a:r>
            <a:r>
              <a:rPr lang="en-US" altLang="zh-CN" baseline="30000">
                <a:solidFill>
                  <a:srgbClr val="C00000"/>
                </a:solidFill>
                <a:latin typeface="楷体" panose="02010609060101010101" pitchFamily="49" charset="-122"/>
                <a:ea typeface="楷体" panose="02010609060101010101" pitchFamily="49" charset="-122"/>
              </a:rPr>
              <a:t>3/2</a:t>
            </a:r>
            <a:r>
              <a:rPr lang="en-US" altLang="zh-CN">
                <a:solidFill>
                  <a:srgbClr val="C00000"/>
                </a:solidFill>
                <a:latin typeface="楷体" panose="02010609060101010101" pitchFamily="49" charset="-122"/>
                <a:ea typeface="楷体" panose="02010609060101010101" pitchFamily="49" charset="-122"/>
              </a:rPr>
              <a:t>)</a:t>
            </a:r>
            <a:endParaRPr lang="zh-CN" altLang="en-US">
              <a:solidFill>
                <a:srgbClr val="C00000"/>
              </a:solidFill>
              <a:latin typeface="楷体" panose="02010609060101010101" pitchFamily="49" charset="-122"/>
              <a:ea typeface="楷体" panose="02010609060101010101" pitchFamily="49" charset="-122"/>
            </a:endParaRPr>
          </a:p>
        </p:txBody>
      </p:sp>
      <p:sp>
        <p:nvSpPr>
          <p:cNvPr id="6" name="AutoShape 6"/>
          <p:cNvSpPr>
            <a:spLocks noChangeArrowheads="1"/>
          </p:cNvSpPr>
          <p:nvPr/>
        </p:nvSpPr>
        <p:spPr bwMode="auto">
          <a:xfrm>
            <a:off x="5653088" y="5516563"/>
            <a:ext cx="1511300" cy="504825"/>
          </a:xfrm>
          <a:prstGeom prst="wedgeRectCallout">
            <a:avLst>
              <a:gd name="adj1" fmla="val -76787"/>
              <a:gd name="adj2" fmla="val 47648"/>
            </a:avLst>
          </a:prstGeom>
          <a:solidFill>
            <a:schemeClr val="bg1"/>
          </a:solidFill>
          <a:ln w="6350">
            <a:solidFill>
              <a:schemeClr val="tx1"/>
            </a:solidFill>
            <a:miter lim="800000"/>
            <a:headEnd/>
            <a:tailEnd/>
          </a:ln>
        </p:spPr>
        <p:txBody>
          <a:bodyPr anchor="ctr"/>
          <a:lstStyle>
            <a:lvl1pPr>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4"/>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lang="zh-CN" altLang="en-US" sz="1800" dirty="0">
                <a:solidFill>
                  <a:srgbClr val="FF0000"/>
                </a:solidFill>
                <a:latin typeface="Arial" panose="020B0604020202020204" pitchFamily="34" charset="0"/>
              </a:rPr>
              <a:t>呈指数增长</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amond(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539750" y="1196975"/>
            <a:ext cx="8208963" cy="2187575"/>
          </a:xfrm>
        </p:spPr>
        <p:txBody>
          <a:bodyPr/>
          <a:lstStyle/>
          <a:p>
            <a:pPr eaLnBrk="1" hangingPunct="1">
              <a:spcBef>
                <a:spcPct val="0"/>
              </a:spcBef>
            </a:pPr>
            <a:r>
              <a:rPr lang="zh-CN" altLang="en-US">
                <a:solidFill>
                  <a:srgbClr val="9900FF"/>
                </a:solidFill>
              </a:rPr>
              <a:t>改进方法一：计算量小的优先计算</a:t>
            </a:r>
          </a:p>
          <a:p>
            <a:pPr lvl="1" eaLnBrk="1" hangingPunct="1">
              <a:spcBef>
                <a:spcPct val="0"/>
              </a:spcBef>
            </a:pPr>
            <a:r>
              <a:rPr lang="zh-CN" altLang="en-US"/>
              <a:t>n个矩阵的连乘积共有n-1次乘法计算。首先在n-1次乘法计算中选择乘法计算量最小的两个矩阵优先计算，然后再在剩下的n-2次乘法计算中选择计算量最小的两个矩阵进行计算，依此往下。</a:t>
            </a:r>
          </a:p>
        </p:txBody>
      </p:sp>
      <p:sp>
        <p:nvSpPr>
          <p:cNvPr id="29699" name="标题 1"/>
          <p:cNvSpPr>
            <a:spLocks noGrp="1" noChangeArrowheads="1"/>
          </p:cNvSpPr>
          <p:nvPr>
            <p:ph type="title"/>
          </p:nvPr>
        </p:nvSpPr>
        <p:spPr/>
        <p:txBody>
          <a:bodyPr/>
          <a:lstStyle/>
          <a:p>
            <a:r>
              <a:rPr lang="en-US" altLang="zh-CN"/>
              <a:t>5.7 </a:t>
            </a:r>
            <a:r>
              <a:rPr lang="zh-CN" altLang="en-US"/>
              <a:t>矩阵连乘问题</a:t>
            </a:r>
          </a:p>
        </p:txBody>
      </p:sp>
      <p:sp>
        <p:nvSpPr>
          <p:cNvPr id="2" name="矩形 1"/>
          <p:cNvSpPr>
            <a:spLocks noChangeArrowheads="1"/>
          </p:cNvSpPr>
          <p:nvPr/>
        </p:nvSpPr>
        <p:spPr bwMode="auto">
          <a:xfrm>
            <a:off x="539750" y="3284538"/>
            <a:ext cx="4014788"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indent="45720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lvl="1" eaLnBrk="1" hangingPunct="1">
              <a:lnSpc>
                <a:spcPct val="110000"/>
              </a:lnSpc>
              <a:spcBef>
                <a:spcPct val="0"/>
              </a:spcBef>
              <a:buFontTx/>
              <a:buNone/>
            </a:pPr>
            <a:r>
              <a:rPr lang="zh-CN" altLang="en-US">
                <a:solidFill>
                  <a:srgbClr val="FF0000"/>
                </a:solidFill>
              </a:rPr>
              <a:t>该解决策略在某些情况下可得到最优解，但在很多情况下得不到最优解。</a:t>
            </a:r>
            <a:r>
              <a:rPr lang="zh-CN" altLang="en-US">
                <a:solidFill>
                  <a:srgbClr val="000000"/>
                </a:solidFill>
              </a:rPr>
              <a:t>如上例的第(5)种完全加括号方式即采用该策略，但得到的显然不是最优解。</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97400" y="3284538"/>
            <a:ext cx="4295775"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3"/>
          <p:cNvSpPr>
            <a:spLocks noGrp="1" noChangeArrowheads="1"/>
          </p:cNvSpPr>
          <p:nvPr>
            <p:ph type="body" idx="1"/>
          </p:nvPr>
        </p:nvSpPr>
        <p:spPr/>
        <p:txBody>
          <a:bodyPr/>
          <a:lstStyle/>
          <a:p>
            <a:pPr eaLnBrk="1" hangingPunct="1">
              <a:spcBef>
                <a:spcPct val="0"/>
              </a:spcBef>
            </a:pPr>
            <a:r>
              <a:rPr lang="zh-CN" altLang="en-US">
                <a:solidFill>
                  <a:srgbClr val="9900FF"/>
                </a:solidFill>
              </a:rPr>
              <a:t>改进方法二：矩阵维数大的优先计算</a:t>
            </a:r>
          </a:p>
          <a:p>
            <a:pPr lvl="1" eaLnBrk="1" hangingPunct="1">
              <a:spcBef>
                <a:spcPct val="0"/>
              </a:spcBef>
            </a:pPr>
            <a:r>
              <a:rPr lang="zh-CN" altLang="en-US" sz="2200"/>
              <a:t>在n个矩阵的n+1个维数序列p</a:t>
            </a:r>
            <a:r>
              <a:rPr lang="zh-CN" altLang="en-US" sz="2200" baseline="-25000"/>
              <a:t>0 </a:t>
            </a:r>
            <a:r>
              <a:rPr lang="zh-CN" altLang="en-US" sz="2200"/>
              <a:t>,p</a:t>
            </a:r>
            <a:r>
              <a:rPr lang="zh-CN" altLang="en-US" sz="2200" baseline="-25000"/>
              <a:t>1</a:t>
            </a:r>
            <a:r>
              <a:rPr lang="zh-CN" altLang="en-US" sz="2200"/>
              <a:t>, p</a:t>
            </a:r>
            <a:r>
              <a:rPr lang="zh-CN" altLang="en-US" sz="2200" baseline="-25000"/>
              <a:t>2</a:t>
            </a:r>
            <a:r>
              <a:rPr lang="zh-CN" altLang="en-US" sz="2200"/>
              <a:t>,…, p</a:t>
            </a:r>
            <a:r>
              <a:rPr lang="zh-CN" altLang="en-US" sz="2200" baseline="-25000"/>
              <a:t>n</a:t>
            </a:r>
            <a:r>
              <a:rPr lang="zh-CN" altLang="en-US" sz="2200"/>
              <a:t>中选择维数的最大值（设为p</a:t>
            </a:r>
            <a:r>
              <a:rPr lang="zh-CN" altLang="en-US" sz="2200" baseline="-25000"/>
              <a:t>i</a:t>
            </a:r>
            <a:r>
              <a:rPr lang="zh-CN" altLang="en-US" sz="2200"/>
              <a:t>），并把相邻两个含有维数p</a:t>
            </a:r>
            <a:r>
              <a:rPr lang="zh-CN" altLang="en-US" sz="2200" baseline="-25000"/>
              <a:t>i</a:t>
            </a:r>
            <a:r>
              <a:rPr lang="zh-CN" altLang="en-US" sz="2200"/>
              <a:t>的矩阵优先进行计算，然后在剩下的n个维数序列中再次选择维数的最大值，进行相应矩阵的乘法运算，依此往下。</a:t>
            </a:r>
          </a:p>
          <a:p>
            <a:pPr lvl="1" eaLnBrk="1" hangingPunct="1">
              <a:spcBef>
                <a:spcPct val="0"/>
              </a:spcBef>
            </a:pPr>
            <a:r>
              <a:rPr lang="zh-CN" altLang="en-US" sz="2200">
                <a:solidFill>
                  <a:srgbClr val="FF0000"/>
                </a:solidFill>
              </a:rPr>
              <a:t>该策略与上一种策略相似，在某些情况下可得到最优解，但在有些情况下得不到最优解。</a:t>
            </a:r>
            <a:r>
              <a:rPr lang="zh-CN" altLang="en-US" sz="2200"/>
              <a:t>如上例的第(3)种完全加括号方式就是采用该策略，显然它得到的是最优解。</a:t>
            </a:r>
          </a:p>
          <a:p>
            <a:pPr lvl="1" eaLnBrk="1" hangingPunct="1">
              <a:spcBef>
                <a:spcPct val="0"/>
              </a:spcBef>
            </a:pPr>
            <a:r>
              <a:rPr lang="zh-CN" altLang="en-US" sz="2200">
                <a:solidFill>
                  <a:schemeClr val="accent1"/>
                </a:solidFill>
              </a:rPr>
              <a:t>但是</a:t>
            </a:r>
            <a:r>
              <a:rPr lang="zh-CN" altLang="en-US" sz="2200"/>
              <a:t>，当４个矩阵的维数改为50</a:t>
            </a:r>
            <a:r>
              <a:rPr lang="zh-CN" altLang="en-US"/>
              <a:t>×10, 10×40, 40×30和30×5时，</a:t>
            </a:r>
            <a:r>
              <a:rPr lang="zh-CN" altLang="en-US" sz="2200"/>
              <a:t>可验证采用该策略得到的不是最优解。</a:t>
            </a:r>
          </a:p>
        </p:txBody>
      </p:sp>
      <p:sp>
        <p:nvSpPr>
          <p:cNvPr id="31748" name="标题 1"/>
          <p:cNvSpPr>
            <a:spLocks noGrp="1" noChangeArrowheads="1"/>
          </p:cNvSpPr>
          <p:nvPr>
            <p:ph type="title"/>
          </p:nvPr>
        </p:nvSpPr>
        <p:spPr>
          <a:xfrm>
            <a:off x="681831" y="438479"/>
            <a:ext cx="7924800" cy="647700"/>
          </a:xfrm>
        </p:spPr>
        <p:txBody>
          <a:bodyPr/>
          <a:lstStyle/>
          <a:p>
            <a:r>
              <a:rPr lang="en-US" altLang="zh-CN"/>
              <a:t>5.7 </a:t>
            </a:r>
            <a:r>
              <a:rPr lang="zh-CN" altLang="en-US"/>
              <a:t>矩阵连乘问题</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1052513"/>
            <a:ext cx="4295775"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745">
                                            <p:txEl>
                                              <p:pRg st="2" end="2"/>
                                            </p:txEl>
                                          </p:spTgt>
                                        </p:tgtEl>
                                        <p:attrNameLst>
                                          <p:attrName>style.visibility</p:attrName>
                                        </p:attrNameLst>
                                      </p:cBhvr>
                                      <p:to>
                                        <p:strVal val="visible"/>
                                      </p:to>
                                    </p:set>
                                    <p:anim calcmode="lin" valueType="num">
                                      <p:cBhvr additive="base">
                                        <p:cTn id="7" dur="500" fill="hold"/>
                                        <p:tgtEl>
                                          <p:spTgt spid="3174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1745">
                                            <p:txEl>
                                              <p:pRg st="3" end="3"/>
                                            </p:txEl>
                                          </p:spTgt>
                                        </p:tgtEl>
                                        <p:attrNameLst>
                                          <p:attrName>style.visibility</p:attrName>
                                        </p:attrNameLst>
                                      </p:cBhvr>
                                      <p:to>
                                        <p:strVal val="visible"/>
                                      </p:to>
                                    </p:set>
                                    <p:anim calcmode="lin" valueType="num">
                                      <p:cBhvr additive="base">
                                        <p:cTn id="19" dur="500" fill="hold"/>
                                        <p:tgtEl>
                                          <p:spTgt spid="3174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p:txBody>
          <a:bodyPr/>
          <a:lstStyle/>
          <a:p>
            <a:pPr eaLnBrk="1" hangingPunct="1">
              <a:spcBef>
                <a:spcPct val="0"/>
              </a:spcBef>
            </a:pPr>
            <a:r>
              <a:rPr lang="zh-CN" altLang="en-US">
                <a:solidFill>
                  <a:srgbClr val="9900FF"/>
                </a:solidFill>
              </a:rPr>
              <a:t>改进方法三：分治法</a:t>
            </a:r>
          </a:p>
          <a:p>
            <a:pPr lvl="1" eaLnBrk="1" hangingPunct="1">
              <a:spcBef>
                <a:spcPct val="0"/>
              </a:spcBef>
            </a:pPr>
            <a:r>
              <a:rPr lang="zh-CN" altLang="en-US"/>
              <a:t>将矩阵连乘积A</a:t>
            </a:r>
            <a:r>
              <a:rPr lang="zh-CN" altLang="en-US" baseline="-25000"/>
              <a:t>i</a:t>
            </a:r>
            <a:r>
              <a:rPr lang="zh-CN" altLang="en-US"/>
              <a:t>A</a:t>
            </a:r>
            <a:r>
              <a:rPr lang="zh-CN" altLang="en-US" baseline="-25000"/>
              <a:t>i+1</a:t>
            </a:r>
            <a:r>
              <a:rPr lang="zh-CN" altLang="en-US"/>
              <a:t>…A</a:t>
            </a:r>
            <a:r>
              <a:rPr lang="zh-CN" altLang="en-US" baseline="-25000"/>
              <a:t>j</a:t>
            </a:r>
            <a:r>
              <a:rPr lang="zh-CN" altLang="en-US"/>
              <a:t>简记为A[i:j]。</a:t>
            </a:r>
          </a:p>
          <a:p>
            <a:pPr lvl="1" eaLnBrk="1" hangingPunct="1">
              <a:spcBef>
                <a:spcPct val="0"/>
              </a:spcBef>
            </a:pPr>
            <a:r>
              <a:rPr lang="zh-CN" altLang="en-US"/>
              <a:t>设n个矩阵的连乘积A</a:t>
            </a:r>
            <a:r>
              <a:rPr lang="zh-CN" altLang="en-US" baseline="-25000"/>
              <a:t>1</a:t>
            </a:r>
            <a:r>
              <a:rPr lang="zh-CN" altLang="en-US"/>
              <a:t>A</a:t>
            </a:r>
            <a:r>
              <a:rPr lang="zh-CN" altLang="en-US" baseline="-25000"/>
              <a:t>2</a:t>
            </a:r>
            <a:r>
              <a:rPr lang="zh-CN" altLang="en-US"/>
              <a:t>…A</a:t>
            </a:r>
            <a:r>
              <a:rPr lang="zh-CN" altLang="en-US" baseline="-25000"/>
              <a:t>n</a:t>
            </a:r>
            <a:r>
              <a:rPr lang="zh-CN" altLang="en-US"/>
              <a:t>的计算次序在矩阵A</a:t>
            </a:r>
            <a:r>
              <a:rPr lang="zh-CN" altLang="en-US" baseline="-25000"/>
              <a:t>k</a:t>
            </a:r>
            <a:r>
              <a:rPr lang="zh-CN" altLang="en-US"/>
              <a:t>和A</a:t>
            </a:r>
            <a:r>
              <a:rPr lang="zh-CN" altLang="en-US" baseline="-25000"/>
              <a:t>k+1</a:t>
            </a:r>
            <a:r>
              <a:rPr lang="zh-CN" altLang="en-US"/>
              <a:t>之间将矩阵链断开，1≤k</a:t>
            </a:r>
            <a:r>
              <a:rPr lang="en-US" altLang="zh-CN"/>
              <a:t>&lt;</a:t>
            </a:r>
            <a:r>
              <a:rPr lang="zh-CN" altLang="en-US"/>
              <a:t>n，则其相应的完全加括号方式为(A</a:t>
            </a:r>
            <a:r>
              <a:rPr lang="zh-CN" altLang="en-US" baseline="-25000"/>
              <a:t>1</a:t>
            </a:r>
            <a:r>
              <a:rPr lang="zh-CN" altLang="en-US"/>
              <a:t>...A</a:t>
            </a:r>
            <a:r>
              <a:rPr lang="zh-CN" altLang="en-US" baseline="-25000"/>
              <a:t>k</a:t>
            </a:r>
            <a:r>
              <a:rPr lang="zh-CN" altLang="en-US"/>
              <a:t>)(A</a:t>
            </a:r>
            <a:r>
              <a:rPr lang="zh-CN" altLang="en-US" baseline="-25000"/>
              <a:t>k+1</a:t>
            </a:r>
            <a:r>
              <a:rPr lang="zh-CN" altLang="en-US"/>
              <a:t>…A</a:t>
            </a:r>
            <a:r>
              <a:rPr lang="zh-CN" altLang="en-US" baseline="-25000"/>
              <a:t>n</a:t>
            </a:r>
            <a:r>
              <a:rPr lang="zh-CN" altLang="en-US"/>
              <a:t>)。</a:t>
            </a:r>
          </a:p>
          <a:p>
            <a:pPr lvl="1" eaLnBrk="1" hangingPunct="1">
              <a:spcBef>
                <a:spcPct val="0"/>
              </a:spcBef>
            </a:pPr>
            <a:r>
              <a:rPr lang="zh-CN" altLang="en-US"/>
              <a:t>完全加括号是一个递归定义，可递归地计算A[1：k]和A[k+1:n] ，然后将计算结果相乘得到A[1：n]。</a:t>
            </a:r>
          </a:p>
          <a:p>
            <a:pPr lvl="1" eaLnBrk="1" hangingPunct="1">
              <a:spcBef>
                <a:spcPct val="0"/>
              </a:spcBef>
            </a:pPr>
            <a:r>
              <a:rPr lang="zh-CN" altLang="en-US"/>
              <a:t>可设计如下递归算法recurmatrixChain：</a:t>
            </a:r>
          </a:p>
        </p:txBody>
      </p:sp>
      <p:sp>
        <p:nvSpPr>
          <p:cNvPr id="33795" name="标题 1"/>
          <p:cNvSpPr>
            <a:spLocks noGrp="1" noChangeArrowheads="1"/>
          </p:cNvSpPr>
          <p:nvPr>
            <p:ph type="title"/>
          </p:nvPr>
        </p:nvSpPr>
        <p:spPr/>
        <p:txBody>
          <a:bodyPr/>
          <a:lstStyle/>
          <a:p>
            <a:r>
              <a:rPr lang="en-US" altLang="zh-CN"/>
              <a:t>5.7 </a:t>
            </a:r>
            <a:r>
              <a:rPr lang="zh-CN" altLang="en-US"/>
              <a:t>矩阵连乘问题</a:t>
            </a:r>
          </a:p>
        </p:txBody>
      </p:sp>
    </p:spTree>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l="3127" t="40765" r="6041" b="17531"/>
          <a:stretch>
            <a:fillRect/>
          </a:stretch>
        </p:blipFill>
        <p:spPr bwMode="auto">
          <a:xfrm>
            <a:off x="366713" y="1452563"/>
            <a:ext cx="8459787"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标题 1"/>
          <p:cNvSpPr>
            <a:spLocks noChangeArrowheads="1"/>
          </p:cNvSpPr>
          <p:nvPr/>
        </p:nvSpPr>
        <p:spPr bwMode="auto">
          <a:xfrm>
            <a:off x="755650" y="620713"/>
            <a:ext cx="7924800" cy="6477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a:lnSpc>
                <a:spcPct val="90000"/>
              </a:lnSpc>
              <a:spcBef>
                <a:spcPct val="0"/>
              </a:spcBef>
              <a:buClrTx/>
              <a:buFontTx/>
              <a:buNone/>
            </a:pPr>
            <a:r>
              <a:rPr lang="en-US" altLang="zh-CN" sz="3800" kern="0">
                <a:solidFill>
                  <a:srgbClr val="000000"/>
                </a:solidFill>
                <a:latin typeface="Arial"/>
                <a:ea typeface="华文中宋"/>
                <a:cs typeface="+mj-cs"/>
              </a:rPr>
              <a:t>5.7</a:t>
            </a:r>
            <a:r>
              <a:rPr lang="en-US" altLang="zh-CN" sz="3600">
                <a:latin typeface="Arial" panose="020B0604020202020204" pitchFamily="34" charset="0"/>
                <a:ea typeface="华文中宋" panose="02010600040101010101" pitchFamily="2" charset="-122"/>
              </a:rPr>
              <a:t> </a:t>
            </a:r>
            <a:r>
              <a:rPr lang="zh-CN" altLang="en-US" sz="3600">
                <a:latin typeface="Arial" panose="020B0604020202020204" pitchFamily="34" charset="0"/>
                <a:ea typeface="华文中宋" panose="02010600040101010101" pitchFamily="2" charset="-122"/>
              </a:rPr>
              <a:t>矩阵连乘问题</a:t>
            </a:r>
          </a:p>
        </p:txBody>
      </p:sp>
    </p:spTree>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p:txBody>
          <a:bodyPr/>
          <a:lstStyle/>
          <a:p>
            <a:pPr eaLnBrk="1" hangingPunct="1">
              <a:lnSpc>
                <a:spcPct val="90000"/>
              </a:lnSpc>
              <a:spcBef>
                <a:spcPct val="0"/>
              </a:spcBef>
            </a:pPr>
            <a:r>
              <a:rPr lang="zh-CN" altLang="en-US" dirty="0"/>
              <a:t>该递归算法的的计算时间T(n)可递归定义如下：</a:t>
            </a:r>
          </a:p>
          <a:p>
            <a:pPr eaLnBrk="1" hangingPunct="1">
              <a:lnSpc>
                <a:spcPct val="90000"/>
              </a:lnSpc>
              <a:spcBef>
                <a:spcPct val="0"/>
              </a:spcBef>
            </a:pPr>
            <a:endParaRPr lang="zh-CN" altLang="en-US" dirty="0"/>
          </a:p>
          <a:p>
            <a:pPr eaLnBrk="1" hangingPunct="1">
              <a:lnSpc>
                <a:spcPct val="90000"/>
              </a:lnSpc>
              <a:spcBef>
                <a:spcPct val="0"/>
              </a:spcBef>
            </a:pPr>
            <a:endParaRPr lang="zh-CN" altLang="en-US" dirty="0"/>
          </a:p>
          <a:p>
            <a:pPr eaLnBrk="1" hangingPunct="1">
              <a:lnSpc>
                <a:spcPct val="90000"/>
              </a:lnSpc>
              <a:spcBef>
                <a:spcPct val="0"/>
              </a:spcBef>
            </a:pPr>
            <a:endParaRPr lang="zh-CN" altLang="en-US" dirty="0"/>
          </a:p>
          <a:p>
            <a:pPr eaLnBrk="1" hangingPunct="1">
              <a:lnSpc>
                <a:spcPct val="90000"/>
              </a:lnSpc>
              <a:spcBef>
                <a:spcPct val="0"/>
              </a:spcBef>
            </a:pPr>
            <a:endParaRPr lang="zh-CN" altLang="en-US" dirty="0"/>
          </a:p>
          <a:p>
            <a:pPr eaLnBrk="1" hangingPunct="1">
              <a:lnSpc>
                <a:spcPct val="90000"/>
              </a:lnSpc>
              <a:spcBef>
                <a:spcPct val="0"/>
              </a:spcBef>
            </a:pPr>
            <a:endParaRPr lang="zh-CN" altLang="en-US" dirty="0"/>
          </a:p>
          <a:p>
            <a:pPr eaLnBrk="1" hangingPunct="1">
              <a:lnSpc>
                <a:spcPct val="90000"/>
              </a:lnSpc>
              <a:spcBef>
                <a:spcPct val="0"/>
              </a:spcBef>
            </a:pPr>
            <a:r>
              <a:rPr lang="zh-CN" altLang="en-US" dirty="0"/>
              <a:t>当n&gt;1时，</a:t>
            </a:r>
          </a:p>
          <a:p>
            <a:pPr eaLnBrk="1" hangingPunct="1">
              <a:lnSpc>
                <a:spcPct val="90000"/>
              </a:lnSpc>
              <a:spcBef>
                <a:spcPct val="0"/>
              </a:spcBef>
            </a:pPr>
            <a:endParaRPr lang="zh-CN" altLang="en-US" dirty="0"/>
          </a:p>
          <a:p>
            <a:pPr eaLnBrk="1" hangingPunct="1">
              <a:lnSpc>
                <a:spcPct val="90000"/>
              </a:lnSpc>
              <a:spcBef>
                <a:spcPct val="0"/>
              </a:spcBef>
            </a:pPr>
            <a:endParaRPr lang="zh-CN" altLang="en-US" dirty="0"/>
          </a:p>
          <a:p>
            <a:pPr eaLnBrk="1" hangingPunct="1">
              <a:lnSpc>
                <a:spcPct val="90000"/>
              </a:lnSpc>
              <a:spcBef>
                <a:spcPct val="0"/>
              </a:spcBef>
            </a:pPr>
            <a:endParaRPr lang="zh-CN" altLang="en-US" dirty="0"/>
          </a:p>
          <a:p>
            <a:pPr eaLnBrk="1" hangingPunct="1">
              <a:lnSpc>
                <a:spcPct val="90000"/>
              </a:lnSpc>
              <a:spcBef>
                <a:spcPct val="0"/>
              </a:spcBef>
            </a:pPr>
            <a:r>
              <a:rPr lang="zh-CN" altLang="en-US" dirty="0"/>
              <a:t>该算法的计算时间T(n)有指数下界。</a:t>
            </a:r>
          </a:p>
          <a:p>
            <a:pPr eaLnBrk="1" hangingPunct="1">
              <a:lnSpc>
                <a:spcPct val="90000"/>
              </a:lnSpc>
              <a:spcBef>
                <a:spcPct val="0"/>
              </a:spcBef>
            </a:pPr>
            <a:r>
              <a:rPr lang="zh-CN" altLang="en-US" dirty="0"/>
              <a:t>分治法是该问题的一个可行方法，但不是一个有效算法。</a:t>
            </a:r>
          </a:p>
        </p:txBody>
      </p:sp>
      <p:pic>
        <p:nvPicPr>
          <p:cNvPr id="36867" name="Picture 4"/>
          <p:cNvPicPr>
            <a:picLocks noChangeAspect="1" noChangeArrowheads="1"/>
          </p:cNvPicPr>
          <p:nvPr/>
        </p:nvPicPr>
        <p:blipFill>
          <a:blip r:embed="rId3">
            <a:extLst>
              <a:ext uri="{28A0092B-C50C-407E-A947-70E740481C1C}">
                <a14:useLocalDpi xmlns:a14="http://schemas.microsoft.com/office/drawing/2010/main" val="0"/>
              </a:ext>
            </a:extLst>
          </a:blip>
          <a:srcRect l="21144" t="44427" r="37997" b="43324"/>
          <a:stretch>
            <a:fillRect/>
          </a:stretch>
        </p:blipFill>
        <p:spPr bwMode="auto">
          <a:xfrm>
            <a:off x="2195513" y="1835150"/>
            <a:ext cx="453707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5"/>
          <p:cNvPicPr>
            <a:picLocks noChangeAspect="1" noChangeArrowheads="1"/>
          </p:cNvPicPr>
          <p:nvPr/>
        </p:nvPicPr>
        <p:blipFill>
          <a:blip r:embed="rId3">
            <a:extLst>
              <a:ext uri="{28A0092B-C50C-407E-A947-70E740481C1C}">
                <a14:useLocalDpi xmlns:a14="http://schemas.microsoft.com/office/drawing/2010/main" val="0"/>
              </a:ext>
            </a:extLst>
          </a:blip>
          <a:srcRect l="21144" t="56676" r="22363" b="34439"/>
          <a:stretch>
            <a:fillRect/>
          </a:stretch>
        </p:blipFill>
        <p:spPr bwMode="auto">
          <a:xfrm>
            <a:off x="2411413" y="3021013"/>
            <a:ext cx="4465637"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6"/>
          <p:cNvPicPr>
            <a:picLocks noChangeAspect="1" noChangeArrowheads="1"/>
          </p:cNvPicPr>
          <p:nvPr/>
        </p:nvPicPr>
        <p:blipFill>
          <a:blip r:embed="rId3">
            <a:extLst>
              <a:ext uri="{28A0092B-C50C-407E-A947-70E740481C1C}">
                <a14:useLocalDpi xmlns:a14="http://schemas.microsoft.com/office/drawing/2010/main" val="0"/>
              </a:ext>
            </a:extLst>
          </a:blip>
          <a:srcRect l="50000" t="67795" r="22363" b="28842"/>
          <a:stretch>
            <a:fillRect/>
          </a:stretch>
        </p:blipFill>
        <p:spPr bwMode="auto">
          <a:xfrm>
            <a:off x="3170238" y="4221163"/>
            <a:ext cx="3095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标题 1"/>
          <p:cNvSpPr>
            <a:spLocks noGrp="1" noChangeArrowheads="1"/>
          </p:cNvSpPr>
          <p:nvPr>
            <p:ph type="title"/>
          </p:nvPr>
        </p:nvSpPr>
        <p:spPr/>
        <p:txBody>
          <a:bodyPr/>
          <a:lstStyle/>
          <a:p>
            <a:r>
              <a:rPr lang="en-US" altLang="zh-CN"/>
              <a:t>5.7 </a:t>
            </a:r>
            <a:r>
              <a:rPr lang="zh-CN" altLang="en-US"/>
              <a:t>矩阵连乘问题</a:t>
            </a:r>
          </a:p>
        </p:txBody>
      </p:sp>
    </p:spTree>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type="body" idx="1"/>
          </p:nvPr>
        </p:nvSpPr>
        <p:spPr/>
        <p:txBody>
          <a:bodyPr/>
          <a:lstStyle/>
          <a:p>
            <a:pPr eaLnBrk="1" hangingPunct="1">
              <a:lnSpc>
                <a:spcPct val="90000"/>
              </a:lnSpc>
              <a:spcBef>
                <a:spcPct val="0"/>
              </a:spcBef>
            </a:pPr>
            <a:r>
              <a:rPr lang="zh-CN" altLang="en-US" dirty="0"/>
              <a:t>为何分治法的效率如此低下？</a:t>
            </a:r>
          </a:p>
          <a:p>
            <a:pPr eaLnBrk="1" hangingPunct="1">
              <a:lnSpc>
                <a:spcPct val="90000"/>
              </a:lnSpc>
              <a:spcBef>
                <a:spcPct val="0"/>
              </a:spcBef>
            </a:pPr>
            <a:r>
              <a:rPr lang="zh-CN" altLang="en-US" dirty="0"/>
              <a:t>recurmatrixChain(1,4)计算A[1：4]的递归树。</a:t>
            </a:r>
          </a:p>
          <a:p>
            <a:pPr eaLnBrk="1" hangingPunct="1">
              <a:lnSpc>
                <a:spcPct val="90000"/>
              </a:lnSpc>
              <a:spcBef>
                <a:spcPct val="0"/>
              </a:spcBef>
            </a:pPr>
            <a:endParaRPr lang="zh-CN" altLang="en-US" dirty="0"/>
          </a:p>
          <a:p>
            <a:pPr eaLnBrk="1" hangingPunct="1">
              <a:lnSpc>
                <a:spcPct val="90000"/>
              </a:lnSpc>
              <a:spcBef>
                <a:spcPct val="0"/>
              </a:spcBef>
            </a:pPr>
            <a:endParaRPr lang="zh-CN" altLang="en-US" dirty="0"/>
          </a:p>
          <a:p>
            <a:pPr eaLnBrk="1" hangingPunct="1">
              <a:lnSpc>
                <a:spcPct val="90000"/>
              </a:lnSpc>
              <a:spcBef>
                <a:spcPct val="0"/>
              </a:spcBef>
            </a:pPr>
            <a:endParaRPr lang="zh-CN" altLang="en-US" dirty="0"/>
          </a:p>
          <a:p>
            <a:pPr eaLnBrk="1" hangingPunct="1">
              <a:lnSpc>
                <a:spcPct val="90000"/>
              </a:lnSpc>
              <a:spcBef>
                <a:spcPct val="0"/>
              </a:spcBef>
            </a:pPr>
            <a:endParaRPr lang="zh-CN" altLang="en-US" dirty="0"/>
          </a:p>
          <a:p>
            <a:pPr eaLnBrk="1" hangingPunct="1">
              <a:lnSpc>
                <a:spcPct val="90000"/>
              </a:lnSpc>
              <a:spcBef>
                <a:spcPct val="0"/>
              </a:spcBef>
            </a:pPr>
            <a:endParaRPr lang="zh-CN" altLang="en-US" dirty="0"/>
          </a:p>
          <a:p>
            <a:pPr eaLnBrk="1" hangingPunct="1">
              <a:lnSpc>
                <a:spcPct val="90000"/>
              </a:lnSpc>
              <a:spcBef>
                <a:spcPct val="0"/>
              </a:spcBef>
            </a:pPr>
            <a:endParaRPr lang="zh-CN" altLang="en-US" dirty="0"/>
          </a:p>
          <a:p>
            <a:pPr eaLnBrk="1" hangingPunct="1">
              <a:lnSpc>
                <a:spcPct val="90000"/>
              </a:lnSpc>
              <a:spcBef>
                <a:spcPct val="0"/>
              </a:spcBef>
            </a:pPr>
            <a:endParaRPr lang="zh-CN" altLang="en-US" dirty="0"/>
          </a:p>
          <a:p>
            <a:pPr eaLnBrk="1" hangingPunct="1">
              <a:lnSpc>
                <a:spcPct val="90000"/>
              </a:lnSpc>
              <a:spcBef>
                <a:spcPct val="0"/>
              </a:spcBef>
            </a:pPr>
            <a:endParaRPr lang="zh-CN" altLang="en-US" dirty="0"/>
          </a:p>
          <a:p>
            <a:pPr eaLnBrk="1" hangingPunct="1">
              <a:lnSpc>
                <a:spcPct val="90000"/>
              </a:lnSpc>
              <a:spcBef>
                <a:spcPct val="0"/>
              </a:spcBef>
            </a:pPr>
            <a:endParaRPr lang="zh-CN" altLang="en-US" dirty="0"/>
          </a:p>
          <a:p>
            <a:pPr eaLnBrk="1" hangingPunct="1">
              <a:lnSpc>
                <a:spcPct val="90000"/>
              </a:lnSpc>
              <a:spcBef>
                <a:spcPct val="0"/>
              </a:spcBef>
            </a:pPr>
            <a:r>
              <a:rPr lang="zh-CN" altLang="en-US" dirty="0"/>
              <a:t>从图中可看出，许多</a:t>
            </a:r>
            <a:r>
              <a:rPr lang="zh-CN" altLang="en-US" dirty="0">
                <a:solidFill>
                  <a:srgbClr val="FF3300"/>
                </a:solidFill>
              </a:rPr>
              <a:t>子问题被重复计算</a:t>
            </a:r>
            <a:r>
              <a:rPr lang="zh-CN" altLang="en-US" dirty="0"/>
              <a:t>。这是分治法效率低下的根本原因。</a:t>
            </a:r>
          </a:p>
        </p:txBody>
      </p:sp>
      <p:pic>
        <p:nvPicPr>
          <p:cNvPr id="38915" name="Picture 4"/>
          <p:cNvPicPr>
            <a:picLocks noChangeAspect="1" noChangeArrowheads="1"/>
          </p:cNvPicPr>
          <p:nvPr/>
        </p:nvPicPr>
        <p:blipFill>
          <a:blip r:embed="rId3">
            <a:extLst>
              <a:ext uri="{28A0092B-C50C-407E-A947-70E740481C1C}">
                <a14:useLocalDpi xmlns:a14="http://schemas.microsoft.com/office/drawing/2010/main" val="0"/>
              </a:ext>
            </a:extLst>
          </a:blip>
          <a:srcRect l="10333" t="45557" r="22363" b="31076"/>
          <a:stretch>
            <a:fillRect/>
          </a:stretch>
        </p:blipFill>
        <p:spPr bwMode="auto">
          <a:xfrm>
            <a:off x="1476375" y="2349500"/>
            <a:ext cx="583247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Oval 5"/>
          <p:cNvSpPr>
            <a:spLocks noChangeArrowheads="1"/>
          </p:cNvSpPr>
          <p:nvPr/>
        </p:nvSpPr>
        <p:spPr bwMode="auto">
          <a:xfrm>
            <a:off x="4572000" y="3141663"/>
            <a:ext cx="587375" cy="503237"/>
          </a:xfrm>
          <a:prstGeom prst="ellipse">
            <a:avLst/>
          </a:prstGeom>
          <a:noFill/>
          <a:ln w="38100">
            <a:solidFill>
              <a:srgbClr val="99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4"/>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endParaRPr lang="zh-CN" altLang="en-US" sz="5400" b="0">
              <a:latin typeface="Arial" panose="020B0604020202020204" pitchFamily="34" charset="0"/>
            </a:endParaRPr>
          </a:p>
        </p:txBody>
      </p:sp>
      <p:sp>
        <p:nvSpPr>
          <p:cNvPr id="38917" name="Oval 6"/>
          <p:cNvSpPr>
            <a:spLocks noChangeArrowheads="1"/>
          </p:cNvSpPr>
          <p:nvPr/>
        </p:nvSpPr>
        <p:spPr bwMode="auto">
          <a:xfrm>
            <a:off x="2289175" y="3789363"/>
            <a:ext cx="554038" cy="503237"/>
          </a:xfrm>
          <a:prstGeom prst="ellipse">
            <a:avLst/>
          </a:prstGeom>
          <a:noFill/>
          <a:ln w="38100">
            <a:solidFill>
              <a:srgbClr val="99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4"/>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4"/>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endParaRPr lang="zh-CN" altLang="en-US" sz="5400" b="0">
              <a:latin typeface="Arial" panose="020B0604020202020204" pitchFamily="34" charset="0"/>
            </a:endParaRPr>
          </a:p>
        </p:txBody>
      </p:sp>
      <p:sp>
        <p:nvSpPr>
          <p:cNvPr id="38918" name="标题 1"/>
          <p:cNvSpPr>
            <a:spLocks noGrp="1" noChangeArrowheads="1"/>
          </p:cNvSpPr>
          <p:nvPr>
            <p:ph type="title"/>
          </p:nvPr>
        </p:nvSpPr>
        <p:spPr/>
        <p:txBody>
          <a:bodyPr/>
          <a:lstStyle/>
          <a:p>
            <a:r>
              <a:rPr lang="en-US" altLang="zh-CN"/>
              <a:t>5.7 </a:t>
            </a:r>
            <a:r>
              <a:rPr lang="zh-CN" altLang="en-US"/>
              <a:t>矩阵连乘问题</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988">
                                            <p:txEl>
                                              <p:pRg st="11" end="11"/>
                                            </p:txEl>
                                          </p:spTgt>
                                        </p:tgtEl>
                                        <p:attrNameLst>
                                          <p:attrName>style.visibility</p:attrName>
                                        </p:attrNameLst>
                                      </p:cBhvr>
                                      <p:to>
                                        <p:strVal val="visible"/>
                                      </p:to>
                                    </p:set>
                                    <p:anim calcmode="lin" valueType="num">
                                      <p:cBhvr additive="base">
                                        <p:cTn id="7" dur="500" fill="hold"/>
                                        <p:tgtEl>
                                          <p:spTgt spid="41988">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noChangeArrowheads="1"/>
          </p:cNvSpPr>
          <p:nvPr>
            <p:ph type="title"/>
          </p:nvPr>
        </p:nvSpPr>
        <p:spPr/>
        <p:txBody>
          <a:bodyPr/>
          <a:lstStyle/>
          <a:p>
            <a:r>
              <a:rPr lang="en-US" altLang="zh-CN"/>
              <a:t>5.7 </a:t>
            </a:r>
            <a:r>
              <a:rPr lang="zh-CN" altLang="en-US"/>
              <a:t>矩阵连乘问题</a:t>
            </a:r>
          </a:p>
        </p:txBody>
      </p:sp>
      <p:sp>
        <p:nvSpPr>
          <p:cNvPr id="3" name="内容占位符 2"/>
          <p:cNvSpPr>
            <a:spLocks noGrp="1" noChangeArrowheads="1"/>
          </p:cNvSpPr>
          <p:nvPr>
            <p:ph idx="1"/>
          </p:nvPr>
        </p:nvSpPr>
        <p:spPr>
          <a:xfrm>
            <a:off x="395288" y="1341438"/>
            <a:ext cx="8353425" cy="4464050"/>
          </a:xfrm>
        </p:spPr>
        <p:txBody>
          <a:bodyPr/>
          <a:lstStyle/>
          <a:p>
            <a:pPr>
              <a:lnSpc>
                <a:spcPct val="120000"/>
              </a:lnSpc>
              <a:spcBef>
                <a:spcPts val="600"/>
              </a:spcBef>
            </a:pPr>
            <a:r>
              <a:rPr lang="zh-CN" altLang="en-US" dirty="0"/>
              <a:t>三、矩阵连乘问题</a:t>
            </a:r>
          </a:p>
          <a:p>
            <a:pPr>
              <a:lnSpc>
                <a:spcPct val="120000"/>
              </a:lnSpc>
              <a:spcBef>
                <a:spcPts val="600"/>
              </a:spcBef>
            </a:pPr>
            <a:r>
              <a:rPr lang="zh-CN" altLang="en-US" dirty="0"/>
              <a:t>解法二：动态规划法</a:t>
            </a:r>
            <a:endParaRPr lang="en-US" altLang="zh-CN" dirty="0"/>
          </a:p>
          <a:p>
            <a:pPr>
              <a:lnSpc>
                <a:spcPct val="120000"/>
              </a:lnSpc>
              <a:spcBef>
                <a:spcPts val="600"/>
              </a:spcBef>
            </a:pPr>
            <a:r>
              <a:rPr lang="en-US" altLang="zh-CN" dirty="0"/>
              <a:t>1.</a:t>
            </a:r>
            <a:r>
              <a:rPr lang="zh-CN" altLang="en-US" dirty="0"/>
              <a:t>分析最优解的结构</a:t>
            </a:r>
            <a:endParaRPr lang="en-US" altLang="zh-CN" dirty="0"/>
          </a:p>
          <a:p>
            <a:pPr marL="800100" lvl="1" indent="-342900">
              <a:lnSpc>
                <a:spcPct val="120000"/>
              </a:lnSpc>
              <a:spcBef>
                <a:spcPts val="600"/>
              </a:spcBef>
              <a:buFont typeface="Wingdings" panose="05000000000000000000" pitchFamily="2" charset="2"/>
              <a:buChar char="Ø"/>
            </a:pPr>
            <a:r>
              <a:rPr lang="zh-CN" altLang="en-US" dirty="0"/>
              <a:t>将矩阵连乘积 </a:t>
            </a:r>
            <a:r>
              <a:rPr lang="en-US" altLang="zh-CN" dirty="0"/>
              <a:t>A</a:t>
            </a:r>
            <a:r>
              <a:rPr lang="en-US" altLang="zh-CN" baseline="-25000" dirty="0"/>
              <a:t>i</a:t>
            </a:r>
            <a:r>
              <a:rPr lang="en-US" altLang="zh-CN" dirty="0"/>
              <a:t>A</a:t>
            </a:r>
            <a:r>
              <a:rPr lang="en-US" altLang="zh-CN" baseline="-25000" dirty="0"/>
              <a:t>i+1</a:t>
            </a:r>
            <a:r>
              <a:rPr lang="en-US" altLang="zh-CN" dirty="0"/>
              <a:t>…</a:t>
            </a:r>
            <a:r>
              <a:rPr lang="en-US" altLang="zh-CN" dirty="0" err="1"/>
              <a:t>A</a:t>
            </a:r>
            <a:r>
              <a:rPr lang="en-US" altLang="zh-CN" baseline="-25000" dirty="0" err="1"/>
              <a:t>j</a:t>
            </a:r>
            <a:r>
              <a:rPr lang="zh-CN" altLang="en-US" dirty="0"/>
              <a:t> 简记为</a:t>
            </a:r>
            <a:r>
              <a:rPr lang="en-US" altLang="zh-CN" dirty="0">
                <a:solidFill>
                  <a:srgbClr val="FF0000"/>
                </a:solidFill>
              </a:rPr>
              <a:t>A[</a:t>
            </a:r>
            <a:r>
              <a:rPr lang="en-US" altLang="zh-CN" dirty="0" err="1">
                <a:solidFill>
                  <a:srgbClr val="FF0000"/>
                </a:solidFill>
              </a:rPr>
              <a:t>i:j</a:t>
            </a:r>
            <a:r>
              <a:rPr lang="en-US" altLang="zh-CN" dirty="0">
                <a:solidFill>
                  <a:srgbClr val="FF0000"/>
                </a:solidFill>
              </a:rPr>
              <a:t>]</a:t>
            </a:r>
            <a:r>
              <a:rPr lang="en-US" altLang="zh-CN" dirty="0"/>
              <a:t> </a:t>
            </a:r>
            <a:r>
              <a:rPr lang="zh-CN" altLang="en-US" dirty="0"/>
              <a:t>，这里</a:t>
            </a:r>
            <a:r>
              <a:rPr lang="en-US" altLang="zh-CN" dirty="0" err="1"/>
              <a:t>i≤j</a:t>
            </a:r>
            <a:r>
              <a:rPr lang="zh-CN" altLang="en-US" dirty="0"/>
              <a:t>；</a:t>
            </a:r>
            <a:r>
              <a:rPr lang="en-US" altLang="zh-CN" dirty="0"/>
              <a:t> </a:t>
            </a:r>
          </a:p>
          <a:p>
            <a:pPr marL="800100" lvl="1" indent="-342900">
              <a:lnSpc>
                <a:spcPct val="120000"/>
              </a:lnSpc>
              <a:spcBef>
                <a:spcPts val="600"/>
              </a:spcBef>
              <a:buFont typeface="Wingdings" panose="05000000000000000000" pitchFamily="2" charset="2"/>
              <a:buChar char="Ø"/>
            </a:pPr>
            <a:r>
              <a:rPr lang="zh-CN" altLang="en-US" dirty="0"/>
              <a:t>考察计算</a:t>
            </a:r>
            <a:r>
              <a:rPr lang="en-US" altLang="zh-CN" dirty="0"/>
              <a:t>A[</a:t>
            </a:r>
            <a:r>
              <a:rPr lang="en-US" altLang="zh-CN" dirty="0" err="1"/>
              <a:t>i:j</a:t>
            </a:r>
            <a:r>
              <a:rPr lang="en-US" altLang="zh-CN" dirty="0"/>
              <a:t>]</a:t>
            </a:r>
            <a:r>
              <a:rPr lang="zh-CN" altLang="en-US" dirty="0"/>
              <a:t>的最优计算次序。设这个计算次序在矩阵</a:t>
            </a:r>
            <a:r>
              <a:rPr lang="en-US" altLang="zh-CN" dirty="0"/>
              <a:t>A</a:t>
            </a:r>
            <a:r>
              <a:rPr lang="en-US" altLang="zh-CN" baseline="-25000" dirty="0"/>
              <a:t>k</a:t>
            </a:r>
            <a:r>
              <a:rPr lang="zh-CN" altLang="en-US" dirty="0"/>
              <a:t>和</a:t>
            </a:r>
            <a:r>
              <a:rPr lang="en-US" altLang="zh-CN" dirty="0"/>
              <a:t>A</a:t>
            </a:r>
            <a:r>
              <a:rPr lang="en-US" altLang="zh-CN" baseline="-25000" dirty="0"/>
              <a:t>k+1</a:t>
            </a:r>
            <a:r>
              <a:rPr lang="zh-CN" altLang="en-US" dirty="0"/>
              <a:t>之间将矩阵链断开，</a:t>
            </a:r>
            <a:r>
              <a:rPr lang="en-US" altLang="zh-CN" dirty="0" err="1"/>
              <a:t>i≤k</a:t>
            </a:r>
            <a:r>
              <a:rPr lang="en-US" altLang="zh-CN" dirty="0"/>
              <a:t>&lt;j</a:t>
            </a:r>
            <a:r>
              <a:rPr lang="zh-CN" altLang="en-US" dirty="0"/>
              <a:t>，则其相应完全加括号方式为（</a:t>
            </a:r>
            <a:r>
              <a:rPr lang="en-US" altLang="zh-CN" dirty="0"/>
              <a:t>A</a:t>
            </a:r>
            <a:r>
              <a:rPr lang="en-US" altLang="zh-CN" baseline="-25000" dirty="0"/>
              <a:t>i</a:t>
            </a:r>
            <a:r>
              <a:rPr lang="en-US" altLang="zh-CN" dirty="0"/>
              <a:t>A</a:t>
            </a:r>
            <a:r>
              <a:rPr lang="en-US" altLang="zh-CN" baseline="-25000" dirty="0"/>
              <a:t>i+1</a:t>
            </a:r>
            <a:r>
              <a:rPr lang="en-US" altLang="zh-CN" dirty="0"/>
              <a:t>…A</a:t>
            </a:r>
            <a:r>
              <a:rPr lang="en-US" altLang="zh-CN" baseline="-25000" dirty="0"/>
              <a:t>k</a:t>
            </a:r>
            <a:r>
              <a:rPr lang="zh-CN" altLang="en-US" dirty="0"/>
              <a:t>）（</a:t>
            </a:r>
            <a:r>
              <a:rPr lang="en-US" altLang="zh-CN" dirty="0"/>
              <a:t>A</a:t>
            </a:r>
            <a:r>
              <a:rPr lang="en-US" altLang="zh-CN" baseline="-25000" dirty="0"/>
              <a:t>k+1</a:t>
            </a:r>
            <a:r>
              <a:rPr lang="en-US" altLang="zh-CN" dirty="0"/>
              <a:t>A</a:t>
            </a:r>
            <a:r>
              <a:rPr lang="en-US" altLang="zh-CN" baseline="-25000" dirty="0"/>
              <a:t>k+2</a:t>
            </a:r>
            <a:r>
              <a:rPr lang="en-US" altLang="zh-CN" dirty="0"/>
              <a:t>…</a:t>
            </a:r>
            <a:r>
              <a:rPr lang="en-US" altLang="zh-CN" dirty="0" err="1"/>
              <a:t>A</a:t>
            </a:r>
            <a:r>
              <a:rPr lang="en-US" altLang="zh-CN" baseline="-25000" dirty="0" err="1"/>
              <a:t>j</a:t>
            </a:r>
            <a:r>
              <a:rPr lang="zh-CN" altLang="en-US" dirty="0"/>
              <a:t>）；</a:t>
            </a:r>
          </a:p>
          <a:p>
            <a:pPr marL="800100" lvl="1" indent="-342900">
              <a:lnSpc>
                <a:spcPct val="120000"/>
              </a:lnSpc>
              <a:spcBef>
                <a:spcPts val="600"/>
              </a:spcBef>
              <a:buFont typeface="Wingdings" panose="05000000000000000000" pitchFamily="2" charset="2"/>
              <a:buChar char="Ø"/>
            </a:pPr>
            <a:r>
              <a:rPr lang="zh-CN" altLang="en-US" dirty="0"/>
              <a:t>矩阵乘法计算量：</a:t>
            </a:r>
            <a:r>
              <a:rPr lang="en-US" altLang="zh-CN" dirty="0"/>
              <a:t>A[</a:t>
            </a:r>
            <a:r>
              <a:rPr lang="en-US" altLang="zh-CN" dirty="0" err="1"/>
              <a:t>i:k</a:t>
            </a:r>
            <a:r>
              <a:rPr lang="en-US" altLang="zh-CN" dirty="0"/>
              <a:t>]</a:t>
            </a:r>
            <a:r>
              <a:rPr lang="zh-CN" altLang="en-US" dirty="0"/>
              <a:t>的计算量加上</a:t>
            </a:r>
            <a:r>
              <a:rPr lang="en-US" altLang="zh-CN" dirty="0"/>
              <a:t>A[k+1:j]</a:t>
            </a:r>
            <a:r>
              <a:rPr lang="zh-CN" altLang="en-US" dirty="0"/>
              <a:t>的计算量，再加上</a:t>
            </a:r>
            <a:r>
              <a:rPr lang="en-US" altLang="zh-CN" dirty="0"/>
              <a:t>A[</a:t>
            </a:r>
            <a:r>
              <a:rPr lang="en-US" altLang="zh-CN" dirty="0" err="1"/>
              <a:t>i:k</a:t>
            </a:r>
            <a:r>
              <a:rPr lang="en-US" altLang="zh-CN" dirty="0"/>
              <a:t>]</a:t>
            </a:r>
            <a:r>
              <a:rPr lang="zh-CN" altLang="en-US" dirty="0"/>
              <a:t>和</a:t>
            </a:r>
            <a:r>
              <a:rPr lang="en-US" altLang="zh-CN" dirty="0"/>
              <a:t>A[k+1:j]</a:t>
            </a:r>
            <a:r>
              <a:rPr lang="zh-CN" altLang="en-US" dirty="0"/>
              <a:t>相乘的计算量。</a:t>
            </a:r>
          </a:p>
          <a:p>
            <a:pPr>
              <a:lnSpc>
                <a:spcPct val="120000"/>
              </a:lnSpc>
              <a:spcBef>
                <a:spcPts val="600"/>
              </a:spcBef>
            </a:pPr>
            <a:endParaRPr lang="zh-CN" altLang="en-US" dirty="0"/>
          </a:p>
          <a:p>
            <a:pPr>
              <a:lnSpc>
                <a:spcPct val="120000"/>
              </a:lnSpc>
              <a:spcBef>
                <a:spcPts val="600"/>
              </a:spcBef>
            </a:pPr>
            <a:endParaRPr lang="zh-CN"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p:txBody>
          <a:bodyPr/>
          <a:lstStyle/>
          <a:p>
            <a:r>
              <a:rPr lang="en-US" altLang="zh-CN"/>
              <a:t>5.7 </a:t>
            </a:r>
            <a:r>
              <a:rPr lang="zh-CN" altLang="en-US"/>
              <a:t>矩阵连乘问题</a:t>
            </a:r>
          </a:p>
        </p:txBody>
      </p:sp>
      <p:sp>
        <p:nvSpPr>
          <p:cNvPr id="3" name="内容占位符 2"/>
          <p:cNvSpPr>
            <a:spLocks noGrp="1" noChangeArrowheads="1"/>
          </p:cNvSpPr>
          <p:nvPr>
            <p:ph idx="1"/>
          </p:nvPr>
        </p:nvSpPr>
        <p:spPr>
          <a:xfrm>
            <a:off x="539750" y="1412875"/>
            <a:ext cx="8208963" cy="4464050"/>
          </a:xfrm>
        </p:spPr>
        <p:txBody>
          <a:bodyPr/>
          <a:lstStyle/>
          <a:p>
            <a:pPr>
              <a:lnSpc>
                <a:spcPct val="120000"/>
              </a:lnSpc>
              <a:spcBef>
                <a:spcPts val="600"/>
              </a:spcBef>
            </a:pPr>
            <a:r>
              <a:rPr lang="zh-CN" altLang="en-US" dirty="0"/>
              <a:t>三、矩阵连乘问题</a:t>
            </a:r>
          </a:p>
          <a:p>
            <a:pPr>
              <a:lnSpc>
                <a:spcPct val="120000"/>
              </a:lnSpc>
              <a:spcBef>
                <a:spcPts val="600"/>
              </a:spcBef>
            </a:pPr>
            <a:r>
              <a:rPr lang="zh-CN" altLang="en-US" dirty="0"/>
              <a:t>解法二：动态规划法</a:t>
            </a:r>
            <a:endParaRPr lang="en-US" altLang="zh-CN" dirty="0"/>
          </a:p>
          <a:p>
            <a:pPr>
              <a:lnSpc>
                <a:spcPct val="120000"/>
              </a:lnSpc>
              <a:spcBef>
                <a:spcPts val="600"/>
              </a:spcBef>
            </a:pPr>
            <a:r>
              <a:rPr lang="en-US" altLang="zh-CN" dirty="0"/>
              <a:t>1.</a:t>
            </a:r>
            <a:r>
              <a:rPr lang="zh-CN" altLang="en-US" dirty="0"/>
              <a:t>分析最优解的结构</a:t>
            </a:r>
            <a:endParaRPr lang="en-US" altLang="zh-CN" dirty="0"/>
          </a:p>
          <a:p>
            <a:pPr marL="800100" lvl="1" indent="-342900">
              <a:lnSpc>
                <a:spcPct val="120000"/>
              </a:lnSpc>
              <a:spcBef>
                <a:spcPts val="600"/>
              </a:spcBef>
              <a:buFont typeface="Wingdings" panose="05000000000000000000" pitchFamily="2" charset="2"/>
              <a:buChar char="Ø"/>
            </a:pPr>
            <a:r>
              <a:rPr lang="zh-CN" altLang="en-US" dirty="0"/>
              <a:t>特征：计算</a:t>
            </a:r>
            <a:r>
              <a:rPr lang="en-US" altLang="zh-CN" dirty="0"/>
              <a:t>A[</a:t>
            </a:r>
            <a:r>
              <a:rPr lang="en-US" altLang="zh-CN" dirty="0" err="1"/>
              <a:t>i:j</a:t>
            </a:r>
            <a:r>
              <a:rPr lang="en-US" altLang="zh-CN" dirty="0"/>
              <a:t>]</a:t>
            </a:r>
            <a:r>
              <a:rPr lang="zh-CN" altLang="en-US" dirty="0"/>
              <a:t>的最优次序所包含的计算矩阵子链 </a:t>
            </a:r>
            <a:r>
              <a:rPr lang="en-US" altLang="zh-CN" dirty="0"/>
              <a:t>A[</a:t>
            </a:r>
            <a:r>
              <a:rPr lang="en-US" altLang="zh-CN" dirty="0" err="1"/>
              <a:t>i:k</a:t>
            </a:r>
            <a:r>
              <a:rPr lang="en-US" altLang="zh-CN" dirty="0"/>
              <a:t>]</a:t>
            </a:r>
            <a:r>
              <a:rPr lang="zh-CN" altLang="en-US" dirty="0"/>
              <a:t>和</a:t>
            </a:r>
            <a:r>
              <a:rPr lang="en-US" altLang="zh-CN" dirty="0"/>
              <a:t>A[k+1:j]</a:t>
            </a:r>
            <a:r>
              <a:rPr lang="zh-CN" altLang="en-US" dirty="0"/>
              <a:t>的次序也是最优的。</a:t>
            </a:r>
          </a:p>
          <a:p>
            <a:pPr marL="800100" lvl="1" indent="-342900">
              <a:lnSpc>
                <a:spcPct val="120000"/>
              </a:lnSpc>
              <a:spcBef>
                <a:spcPts val="600"/>
              </a:spcBef>
              <a:buFont typeface="Wingdings" panose="05000000000000000000" pitchFamily="2" charset="2"/>
              <a:buChar char="Ø"/>
            </a:pPr>
            <a:r>
              <a:rPr lang="zh-CN" altLang="en-US" dirty="0"/>
              <a:t>矩阵连乘计算次序问题的最优解包含着其子问题的最优解，这种性质称为</a:t>
            </a:r>
            <a:r>
              <a:rPr lang="zh-CN" altLang="en-US" dirty="0">
                <a:solidFill>
                  <a:srgbClr val="C00000"/>
                </a:solidFill>
              </a:rPr>
              <a:t>最优子结构性质</a:t>
            </a:r>
            <a:r>
              <a:rPr lang="zh-CN" altLang="en-US" dirty="0"/>
              <a:t>。</a:t>
            </a:r>
          </a:p>
          <a:p>
            <a:pPr marL="800100" lvl="1" indent="-342900">
              <a:lnSpc>
                <a:spcPct val="120000"/>
              </a:lnSpc>
              <a:spcBef>
                <a:spcPts val="600"/>
              </a:spcBef>
              <a:buFont typeface="Wingdings" panose="05000000000000000000" pitchFamily="2" charset="2"/>
              <a:buChar char="Ø"/>
            </a:pPr>
            <a:r>
              <a:rPr lang="zh-CN" altLang="en-US" dirty="0"/>
              <a:t>问题的最优子结构性质是该问题可用动态规划算法求解的显著特征。</a:t>
            </a:r>
          </a:p>
          <a:p>
            <a:pPr>
              <a:lnSpc>
                <a:spcPct val="120000"/>
              </a:lnSpc>
              <a:spcBef>
                <a:spcPts val="600"/>
              </a:spcBef>
            </a:pPr>
            <a:endParaRPr lang="zh-CN"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l="5170" t="41328" r="23280" b="3568"/>
          <a:stretch>
            <a:fillRect/>
          </a:stretch>
        </p:blipFill>
        <p:spPr bwMode="auto">
          <a:xfrm>
            <a:off x="395288" y="2060575"/>
            <a:ext cx="8316912"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9536" y="1462780"/>
            <a:ext cx="7772400"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eaLnBrk="1" hangingPunct="1">
              <a:buClrTx/>
              <a:buSzPct val="65000"/>
              <a:buFont typeface="Wingdings" panose="05000000000000000000" pitchFamily="2" charset="2"/>
              <a:buChar char="n"/>
            </a:pPr>
            <a:r>
              <a:rPr lang="zh-CN" altLang="en-US"/>
              <a:t>动态规划的思想实质是</a:t>
            </a:r>
            <a:r>
              <a:rPr lang="zh-CN" altLang="en-US">
                <a:solidFill>
                  <a:srgbClr val="C00000"/>
                </a:solidFill>
              </a:rPr>
              <a:t>分治思想</a:t>
            </a:r>
            <a:r>
              <a:rPr lang="zh-CN" altLang="en-US"/>
              <a:t>和</a:t>
            </a:r>
            <a:r>
              <a:rPr lang="zh-CN" altLang="en-US">
                <a:solidFill>
                  <a:srgbClr val="C00000"/>
                </a:solidFill>
              </a:rPr>
              <a:t>解决冗余</a:t>
            </a:r>
          </a:p>
          <a:p>
            <a:pPr eaLnBrk="1" hangingPunct="1">
              <a:buClrTx/>
              <a:buSzPct val="65000"/>
              <a:buFont typeface="Wingdings" panose="05000000000000000000" pitchFamily="2" charset="2"/>
              <a:buChar char="n"/>
            </a:pPr>
            <a:r>
              <a:rPr lang="zh-CN" altLang="en-US"/>
              <a:t>动态规划算法与分治法类似，同样是将待求解问题分解成若干个子问题，并建立递推关系式。</a:t>
            </a:r>
          </a:p>
        </p:txBody>
      </p:sp>
      <p:sp>
        <p:nvSpPr>
          <p:cNvPr id="11267" name="Rectangle 3"/>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endParaRPr lang="zh-CN" altLang="en-US" sz="4200" b="1">
              <a:solidFill>
                <a:schemeClr val="tx2"/>
              </a:solidFill>
              <a:effectLst>
                <a:outerShdw blurRad="38100" dist="38100" dir="2700000" algn="tl">
                  <a:srgbClr val="C0C0C0"/>
                </a:outerShdw>
              </a:effectLst>
              <a:latin typeface="Garamond" pitchFamily="18" charset="0"/>
              <a:ea typeface="黑体" pitchFamily="49" charset="-122"/>
            </a:endParaRPr>
          </a:p>
        </p:txBody>
      </p:sp>
      <p:sp>
        <p:nvSpPr>
          <p:cNvPr id="11280" name="Rectangle 16"/>
          <p:cNvSpPr>
            <a:spLocks noGrp="1" noChangeArrowheads="1"/>
          </p:cNvSpPr>
          <p:nvPr>
            <p:ph type="title"/>
          </p:nvPr>
        </p:nvSpPr>
        <p:spPr/>
        <p:txBody>
          <a:bodyPr/>
          <a:lstStyle/>
          <a:p>
            <a:pPr eaLnBrk="1" hangingPunct="1">
              <a:defRPr/>
            </a:pPr>
            <a:r>
              <a:rPr lang="zh-CN" altLang="en-US" sz="3800">
                <a:effectLst>
                  <a:outerShdw blurRad="38100" dist="38100" dir="2700000" algn="tl">
                    <a:srgbClr val="C0C0C0"/>
                  </a:outerShdw>
                </a:effectLst>
                <a:ea typeface="黑体" panose="02010609060101010101" pitchFamily="49" charset="-122"/>
              </a:rPr>
              <a:t>动态规划的基本思想</a:t>
            </a:r>
          </a:p>
        </p:txBody>
      </p:sp>
      <p:grpSp>
        <p:nvGrpSpPr>
          <p:cNvPr id="17" name="Group 3">
            <a:extLst>
              <a:ext uri="{FF2B5EF4-FFF2-40B4-BE49-F238E27FC236}">
                <a16:creationId xmlns:a16="http://schemas.microsoft.com/office/drawing/2014/main" id="{08E82FBA-FAC7-4D05-8DF1-56E908C92FE4}"/>
              </a:ext>
            </a:extLst>
          </p:cNvPr>
          <p:cNvGrpSpPr>
            <a:grpSpLocks/>
          </p:cNvGrpSpPr>
          <p:nvPr/>
        </p:nvGrpSpPr>
        <p:grpSpPr bwMode="auto">
          <a:xfrm>
            <a:off x="376289" y="2938259"/>
            <a:ext cx="8316466" cy="2978149"/>
            <a:chOff x="0" y="153"/>
            <a:chExt cx="5602" cy="1876"/>
          </a:xfrm>
          <a:solidFill>
            <a:srgbClr val="92D050"/>
          </a:solidFill>
        </p:grpSpPr>
        <p:sp>
          <p:nvSpPr>
            <p:cNvPr id="18" name="Oval 4">
              <a:extLst>
                <a:ext uri="{FF2B5EF4-FFF2-40B4-BE49-F238E27FC236}">
                  <a16:creationId xmlns:a16="http://schemas.microsoft.com/office/drawing/2014/main" id="{F0A7925D-6AF2-4FB3-83B8-5F0EBD80928A}"/>
                </a:ext>
              </a:extLst>
            </p:cNvPr>
            <p:cNvSpPr>
              <a:spLocks noChangeArrowheads="1"/>
            </p:cNvSpPr>
            <p:nvPr/>
          </p:nvSpPr>
          <p:spPr bwMode="auto">
            <a:xfrm>
              <a:off x="2541" y="180"/>
              <a:ext cx="504" cy="384"/>
            </a:xfrm>
            <a:prstGeom prst="ellipse">
              <a:avLst/>
            </a:prstGeom>
            <a:grpFill/>
            <a:ln w="19050">
              <a:solidFill>
                <a:schemeClr val="accent2"/>
              </a:solidFill>
              <a:round/>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b="0">
                  <a:latin typeface="Arial Rounded MT Bold" charset="0"/>
                </a:rPr>
                <a:t>n</a:t>
              </a:r>
            </a:p>
          </p:txBody>
        </p:sp>
        <p:cxnSp>
          <p:nvCxnSpPr>
            <p:cNvPr id="19" name="AutoShape 5">
              <a:extLst>
                <a:ext uri="{FF2B5EF4-FFF2-40B4-BE49-F238E27FC236}">
                  <a16:creationId xmlns:a16="http://schemas.microsoft.com/office/drawing/2014/main" id="{466F1239-2312-4CAD-A182-7017D72B6016}"/>
                </a:ext>
              </a:extLst>
            </p:cNvPr>
            <p:cNvCxnSpPr>
              <a:cxnSpLocks noChangeShapeType="1"/>
              <a:stCxn id="18" idx="4"/>
            </p:cNvCxnSpPr>
            <p:nvPr/>
          </p:nvCxnSpPr>
          <p:spPr bwMode="auto">
            <a:xfrm>
              <a:off x="2793" y="570"/>
              <a:ext cx="2281" cy="512"/>
            </a:xfrm>
            <a:prstGeom prst="straightConnector1">
              <a:avLst/>
            </a:prstGeom>
            <a:grpFill/>
            <a:ln w="19050">
              <a:solidFill>
                <a:schemeClr val="accent2"/>
              </a:solidFill>
              <a:round/>
              <a:headEnd/>
              <a:tailEnd type="triangle" w="med" len="med"/>
            </a:ln>
          </p:spPr>
        </p:cxnSp>
        <p:cxnSp>
          <p:nvCxnSpPr>
            <p:cNvPr id="20" name="AutoShape 6">
              <a:extLst>
                <a:ext uri="{FF2B5EF4-FFF2-40B4-BE49-F238E27FC236}">
                  <a16:creationId xmlns:a16="http://schemas.microsoft.com/office/drawing/2014/main" id="{2A59A4AD-4903-43A1-AD11-DE609816E38F}"/>
                </a:ext>
              </a:extLst>
            </p:cNvPr>
            <p:cNvCxnSpPr>
              <a:cxnSpLocks noChangeShapeType="1"/>
              <a:stCxn id="18" idx="4"/>
            </p:cNvCxnSpPr>
            <p:nvPr/>
          </p:nvCxnSpPr>
          <p:spPr bwMode="auto">
            <a:xfrm flipH="1">
              <a:off x="640" y="570"/>
              <a:ext cx="2153" cy="480"/>
            </a:xfrm>
            <a:prstGeom prst="straightConnector1">
              <a:avLst/>
            </a:prstGeom>
            <a:grpFill/>
            <a:ln w="19050">
              <a:solidFill>
                <a:schemeClr val="accent2"/>
              </a:solidFill>
              <a:round/>
              <a:headEnd/>
              <a:tailEnd type="triangle" w="med" len="med"/>
            </a:ln>
          </p:spPr>
        </p:cxnSp>
        <p:cxnSp>
          <p:nvCxnSpPr>
            <p:cNvPr id="21" name="AutoShape 7">
              <a:extLst>
                <a:ext uri="{FF2B5EF4-FFF2-40B4-BE49-F238E27FC236}">
                  <a16:creationId xmlns:a16="http://schemas.microsoft.com/office/drawing/2014/main" id="{B0997DBA-914C-4900-8813-81392D7F4623}"/>
                </a:ext>
              </a:extLst>
            </p:cNvPr>
            <p:cNvCxnSpPr>
              <a:cxnSpLocks noChangeShapeType="1"/>
              <a:stCxn id="18" idx="4"/>
            </p:cNvCxnSpPr>
            <p:nvPr/>
          </p:nvCxnSpPr>
          <p:spPr bwMode="auto">
            <a:xfrm flipH="1">
              <a:off x="2118" y="570"/>
              <a:ext cx="675" cy="512"/>
            </a:xfrm>
            <a:prstGeom prst="straightConnector1">
              <a:avLst/>
            </a:prstGeom>
            <a:grpFill/>
            <a:ln w="19050">
              <a:solidFill>
                <a:schemeClr val="accent2"/>
              </a:solidFill>
              <a:round/>
              <a:headEnd/>
              <a:tailEnd type="triangle" w="med" len="med"/>
            </a:ln>
          </p:spPr>
        </p:cxnSp>
        <p:cxnSp>
          <p:nvCxnSpPr>
            <p:cNvPr id="22" name="AutoShape 8">
              <a:extLst>
                <a:ext uri="{FF2B5EF4-FFF2-40B4-BE49-F238E27FC236}">
                  <a16:creationId xmlns:a16="http://schemas.microsoft.com/office/drawing/2014/main" id="{476ED985-EA27-49FF-B494-757E06513638}"/>
                </a:ext>
              </a:extLst>
            </p:cNvPr>
            <p:cNvCxnSpPr>
              <a:cxnSpLocks noChangeShapeType="1"/>
              <a:stCxn id="18" idx="4"/>
            </p:cNvCxnSpPr>
            <p:nvPr/>
          </p:nvCxnSpPr>
          <p:spPr bwMode="auto">
            <a:xfrm>
              <a:off x="2793" y="570"/>
              <a:ext cx="803" cy="512"/>
            </a:xfrm>
            <a:prstGeom prst="straightConnector1">
              <a:avLst/>
            </a:prstGeom>
            <a:grpFill/>
            <a:ln w="19050">
              <a:solidFill>
                <a:schemeClr val="accent2"/>
              </a:solidFill>
              <a:round/>
              <a:headEnd/>
              <a:tailEnd type="triangle" w="med" len="med"/>
            </a:ln>
          </p:spPr>
        </p:cxnSp>
        <p:sp>
          <p:nvSpPr>
            <p:cNvPr id="23" name="AutoShape 9">
              <a:extLst>
                <a:ext uri="{FF2B5EF4-FFF2-40B4-BE49-F238E27FC236}">
                  <a16:creationId xmlns:a16="http://schemas.microsoft.com/office/drawing/2014/main" id="{1FEE9CF1-9C3A-4E17-8EFD-9F415884EC14}"/>
                </a:ext>
              </a:extLst>
            </p:cNvPr>
            <p:cNvSpPr>
              <a:spLocks noChangeArrowheads="1"/>
            </p:cNvSpPr>
            <p:nvPr/>
          </p:nvSpPr>
          <p:spPr bwMode="auto">
            <a:xfrm>
              <a:off x="930" y="153"/>
              <a:ext cx="423" cy="384"/>
            </a:xfrm>
            <a:prstGeom prst="triangle">
              <a:avLst>
                <a:gd name="adj" fmla="val 50000"/>
              </a:avLst>
            </a:prstGeom>
            <a:grpFill/>
            <a:ln w="9525">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b="0">
                  <a:latin typeface="Arial Rounded MT Bold" charset="0"/>
                </a:rPr>
                <a:t>T(n)</a:t>
              </a:r>
            </a:p>
          </p:txBody>
        </p:sp>
        <p:sp>
          <p:nvSpPr>
            <p:cNvPr id="24" name="Text Box 10">
              <a:extLst>
                <a:ext uri="{FF2B5EF4-FFF2-40B4-BE49-F238E27FC236}">
                  <a16:creationId xmlns:a16="http://schemas.microsoft.com/office/drawing/2014/main" id="{8439A8B7-E07B-4027-A317-53D84C56E80C}"/>
                </a:ext>
              </a:extLst>
            </p:cNvPr>
            <p:cNvSpPr txBox="1">
              <a:spLocks noChangeArrowheads="1"/>
            </p:cNvSpPr>
            <p:nvPr/>
          </p:nvSpPr>
          <p:spPr bwMode="auto">
            <a:xfrm>
              <a:off x="1666" y="211"/>
              <a:ext cx="672" cy="194"/>
            </a:xfrm>
            <a:prstGeom prst="rect">
              <a:avLst/>
            </a:prstGeom>
            <a:grpFill/>
            <a:ln>
              <a:noFill/>
            </a:ln>
          </p:spPr>
          <p:txBody>
            <a:bodyPr>
              <a:spAutoFit/>
            </a:bodyP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50000"/>
                </a:spcBef>
                <a:buClrTx/>
                <a:buFontTx/>
                <a:buNone/>
                <a:defRPr/>
              </a:pPr>
              <a:r>
                <a:rPr lang="zh-CN" altLang="en-US" sz="1400" b="0">
                  <a:latin typeface="Arial Rounded MT Bold" charset="0"/>
                </a:rPr>
                <a:t>=</a:t>
              </a:r>
            </a:p>
          </p:txBody>
        </p:sp>
        <p:grpSp>
          <p:nvGrpSpPr>
            <p:cNvPr id="25" name="Group 11">
              <a:extLst>
                <a:ext uri="{FF2B5EF4-FFF2-40B4-BE49-F238E27FC236}">
                  <a16:creationId xmlns:a16="http://schemas.microsoft.com/office/drawing/2014/main" id="{6861B12E-CF45-4E26-B618-71112B1FADA4}"/>
                </a:ext>
              </a:extLst>
            </p:cNvPr>
            <p:cNvGrpSpPr>
              <a:grpSpLocks/>
            </p:cNvGrpSpPr>
            <p:nvPr/>
          </p:nvGrpSpPr>
          <p:grpSpPr bwMode="auto">
            <a:xfrm>
              <a:off x="0" y="1133"/>
              <a:ext cx="1248" cy="896"/>
              <a:chOff x="0" y="0"/>
              <a:chExt cx="1488" cy="1104"/>
            </a:xfrm>
            <a:grpFill/>
          </p:grpSpPr>
          <p:sp>
            <p:nvSpPr>
              <p:cNvPr id="56" name="Oval 12">
                <a:extLst>
                  <a:ext uri="{FF2B5EF4-FFF2-40B4-BE49-F238E27FC236}">
                    <a16:creationId xmlns:a16="http://schemas.microsoft.com/office/drawing/2014/main" id="{0BCBA83E-8479-411C-B9AE-B52BB1F3D260}"/>
                  </a:ext>
                </a:extLst>
              </p:cNvPr>
              <p:cNvSpPr>
                <a:spLocks noChangeArrowheads="1"/>
              </p:cNvSpPr>
              <p:nvPr/>
            </p:nvSpPr>
            <p:spPr bwMode="auto">
              <a:xfrm>
                <a:off x="528" y="0"/>
                <a:ext cx="504" cy="384"/>
              </a:xfrm>
              <a:prstGeom prst="ellipse">
                <a:avLst/>
              </a:prstGeom>
              <a:grpFill/>
              <a:ln w="19050">
                <a:solidFill>
                  <a:schemeClr val="accent2"/>
                </a:solidFill>
                <a:round/>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b="0">
                    <a:latin typeface="Arial Rounded MT Bold" charset="0"/>
                  </a:rPr>
                  <a:t>n/2</a:t>
                </a:r>
              </a:p>
            </p:txBody>
          </p:sp>
          <p:cxnSp>
            <p:nvCxnSpPr>
              <p:cNvPr id="57" name="AutoShape 13">
                <a:extLst>
                  <a:ext uri="{FF2B5EF4-FFF2-40B4-BE49-F238E27FC236}">
                    <a16:creationId xmlns:a16="http://schemas.microsoft.com/office/drawing/2014/main" id="{F6EDB8DE-5BB6-42B0-9758-CD5B51C7AC98}"/>
                  </a:ext>
                </a:extLst>
              </p:cNvPr>
              <p:cNvCxnSpPr>
                <a:cxnSpLocks noChangeShapeType="1"/>
                <a:stCxn id="56" idx="4"/>
                <a:endCxn id="64" idx="0"/>
              </p:cNvCxnSpPr>
              <p:nvPr/>
            </p:nvCxnSpPr>
            <p:spPr bwMode="auto">
              <a:xfrm>
                <a:off x="780" y="390"/>
                <a:ext cx="576" cy="500"/>
              </a:xfrm>
              <a:prstGeom prst="straightConnector1">
                <a:avLst/>
              </a:prstGeom>
              <a:grpFill/>
              <a:ln w="19050">
                <a:solidFill>
                  <a:schemeClr val="accent2"/>
                </a:solidFill>
                <a:round/>
                <a:headEnd/>
                <a:tailEnd type="triangle" w="med" len="med"/>
              </a:ln>
            </p:spPr>
          </p:cxnSp>
          <p:cxnSp>
            <p:nvCxnSpPr>
              <p:cNvPr id="58" name="AutoShape 14">
                <a:extLst>
                  <a:ext uri="{FF2B5EF4-FFF2-40B4-BE49-F238E27FC236}">
                    <a16:creationId xmlns:a16="http://schemas.microsoft.com/office/drawing/2014/main" id="{F95A6FB6-FAC0-4182-ABF8-AC9D8367922C}"/>
                  </a:ext>
                </a:extLst>
              </p:cNvPr>
              <p:cNvCxnSpPr>
                <a:cxnSpLocks noChangeShapeType="1"/>
                <a:stCxn id="56" idx="4"/>
                <a:endCxn id="61" idx="0"/>
              </p:cNvCxnSpPr>
              <p:nvPr/>
            </p:nvCxnSpPr>
            <p:spPr bwMode="auto">
              <a:xfrm flipH="1">
                <a:off x="132" y="390"/>
                <a:ext cx="648" cy="500"/>
              </a:xfrm>
              <a:prstGeom prst="straightConnector1">
                <a:avLst/>
              </a:prstGeom>
              <a:grpFill/>
              <a:ln w="19050">
                <a:solidFill>
                  <a:schemeClr val="accent2"/>
                </a:solidFill>
                <a:round/>
                <a:headEnd/>
                <a:tailEnd type="triangle" w="med" len="med"/>
              </a:ln>
            </p:spPr>
          </p:cxnSp>
          <p:cxnSp>
            <p:nvCxnSpPr>
              <p:cNvPr id="59" name="AutoShape 15">
                <a:extLst>
                  <a:ext uri="{FF2B5EF4-FFF2-40B4-BE49-F238E27FC236}">
                    <a16:creationId xmlns:a16="http://schemas.microsoft.com/office/drawing/2014/main" id="{F02F44BB-046D-4FE7-97AE-9A927D44C172}"/>
                  </a:ext>
                </a:extLst>
              </p:cNvPr>
              <p:cNvCxnSpPr>
                <a:cxnSpLocks noChangeShapeType="1"/>
                <a:stCxn id="56" idx="4"/>
                <a:endCxn id="62" idx="0"/>
              </p:cNvCxnSpPr>
              <p:nvPr/>
            </p:nvCxnSpPr>
            <p:spPr bwMode="auto">
              <a:xfrm flipH="1">
                <a:off x="540" y="390"/>
                <a:ext cx="240" cy="500"/>
              </a:xfrm>
              <a:prstGeom prst="straightConnector1">
                <a:avLst/>
              </a:prstGeom>
              <a:grpFill/>
              <a:ln w="19050">
                <a:solidFill>
                  <a:schemeClr val="accent2"/>
                </a:solidFill>
                <a:round/>
                <a:headEnd/>
                <a:tailEnd type="triangle" w="med" len="med"/>
              </a:ln>
            </p:spPr>
          </p:cxnSp>
          <p:cxnSp>
            <p:nvCxnSpPr>
              <p:cNvPr id="60" name="AutoShape 16">
                <a:extLst>
                  <a:ext uri="{FF2B5EF4-FFF2-40B4-BE49-F238E27FC236}">
                    <a16:creationId xmlns:a16="http://schemas.microsoft.com/office/drawing/2014/main" id="{D58AF9C0-FC37-4934-8C3C-677DC34DDFC9}"/>
                  </a:ext>
                </a:extLst>
              </p:cNvPr>
              <p:cNvCxnSpPr>
                <a:cxnSpLocks noChangeShapeType="1"/>
                <a:stCxn id="56" idx="4"/>
                <a:endCxn id="63" idx="0"/>
              </p:cNvCxnSpPr>
              <p:nvPr/>
            </p:nvCxnSpPr>
            <p:spPr bwMode="auto">
              <a:xfrm>
                <a:off x="780" y="390"/>
                <a:ext cx="168" cy="500"/>
              </a:xfrm>
              <a:prstGeom prst="straightConnector1">
                <a:avLst/>
              </a:prstGeom>
              <a:grpFill/>
              <a:ln w="19050">
                <a:solidFill>
                  <a:schemeClr val="accent2"/>
                </a:solidFill>
                <a:round/>
                <a:headEnd/>
                <a:tailEnd type="triangle" w="med" len="med"/>
              </a:ln>
            </p:spPr>
          </p:cxnSp>
          <p:sp>
            <p:nvSpPr>
              <p:cNvPr id="61" name="AutoShape 17">
                <a:extLst>
                  <a:ext uri="{FF2B5EF4-FFF2-40B4-BE49-F238E27FC236}">
                    <a16:creationId xmlns:a16="http://schemas.microsoft.com/office/drawing/2014/main" id="{5655B0E3-7DC7-45B7-B6DC-1A3F65F97318}"/>
                  </a:ext>
                </a:extLst>
              </p:cNvPr>
              <p:cNvSpPr>
                <a:spLocks noChangeArrowheads="1"/>
              </p:cNvSpPr>
              <p:nvPr/>
            </p:nvSpPr>
            <p:spPr bwMode="auto">
              <a:xfrm>
                <a:off x="0" y="896"/>
                <a:ext cx="264" cy="208"/>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62" name="AutoShape 18">
                <a:extLst>
                  <a:ext uri="{FF2B5EF4-FFF2-40B4-BE49-F238E27FC236}">
                    <a16:creationId xmlns:a16="http://schemas.microsoft.com/office/drawing/2014/main" id="{20E4A2D0-F1C9-4195-AC0B-4FD4D1F587DB}"/>
                  </a:ext>
                </a:extLst>
              </p:cNvPr>
              <p:cNvSpPr>
                <a:spLocks noChangeArrowheads="1"/>
              </p:cNvSpPr>
              <p:nvPr/>
            </p:nvSpPr>
            <p:spPr bwMode="auto">
              <a:xfrm>
                <a:off x="408" y="896"/>
                <a:ext cx="264" cy="208"/>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63" name="AutoShape 19">
                <a:extLst>
                  <a:ext uri="{FF2B5EF4-FFF2-40B4-BE49-F238E27FC236}">
                    <a16:creationId xmlns:a16="http://schemas.microsoft.com/office/drawing/2014/main" id="{D06E6346-B9FB-471D-A6CE-C9D61E218326}"/>
                  </a:ext>
                </a:extLst>
              </p:cNvPr>
              <p:cNvSpPr>
                <a:spLocks noChangeArrowheads="1"/>
              </p:cNvSpPr>
              <p:nvPr/>
            </p:nvSpPr>
            <p:spPr bwMode="auto">
              <a:xfrm>
                <a:off x="816" y="896"/>
                <a:ext cx="264" cy="208"/>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64" name="AutoShape 20">
                <a:extLst>
                  <a:ext uri="{FF2B5EF4-FFF2-40B4-BE49-F238E27FC236}">
                    <a16:creationId xmlns:a16="http://schemas.microsoft.com/office/drawing/2014/main" id="{AF9DB3AD-FEC0-478A-9981-324A9551CF80}"/>
                  </a:ext>
                </a:extLst>
              </p:cNvPr>
              <p:cNvSpPr>
                <a:spLocks noChangeArrowheads="1"/>
              </p:cNvSpPr>
              <p:nvPr/>
            </p:nvSpPr>
            <p:spPr bwMode="auto">
              <a:xfrm>
                <a:off x="1224" y="896"/>
                <a:ext cx="264" cy="208"/>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grpSp>
        <p:grpSp>
          <p:nvGrpSpPr>
            <p:cNvPr id="26" name="Group 21">
              <a:extLst>
                <a:ext uri="{FF2B5EF4-FFF2-40B4-BE49-F238E27FC236}">
                  <a16:creationId xmlns:a16="http://schemas.microsoft.com/office/drawing/2014/main" id="{9EFF8126-0031-4F1E-8E94-1130E97D6019}"/>
                </a:ext>
              </a:extLst>
            </p:cNvPr>
            <p:cNvGrpSpPr>
              <a:grpSpLocks/>
            </p:cNvGrpSpPr>
            <p:nvPr/>
          </p:nvGrpSpPr>
          <p:grpSpPr bwMode="auto">
            <a:xfrm>
              <a:off x="1497" y="1133"/>
              <a:ext cx="1248" cy="896"/>
              <a:chOff x="0" y="0"/>
              <a:chExt cx="1488" cy="1104"/>
            </a:xfrm>
            <a:grpFill/>
          </p:grpSpPr>
          <p:sp>
            <p:nvSpPr>
              <p:cNvPr id="47" name="Oval 22">
                <a:extLst>
                  <a:ext uri="{FF2B5EF4-FFF2-40B4-BE49-F238E27FC236}">
                    <a16:creationId xmlns:a16="http://schemas.microsoft.com/office/drawing/2014/main" id="{8B64D565-A63A-4E39-86A2-13EA7C1E0CF2}"/>
                  </a:ext>
                </a:extLst>
              </p:cNvPr>
              <p:cNvSpPr>
                <a:spLocks noChangeArrowheads="1"/>
              </p:cNvSpPr>
              <p:nvPr/>
            </p:nvSpPr>
            <p:spPr bwMode="auto">
              <a:xfrm>
                <a:off x="528" y="0"/>
                <a:ext cx="504" cy="384"/>
              </a:xfrm>
              <a:prstGeom prst="ellipse">
                <a:avLst/>
              </a:prstGeom>
              <a:grpFill/>
              <a:ln w="19050">
                <a:solidFill>
                  <a:schemeClr val="accent2"/>
                </a:solidFill>
                <a:round/>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b="0">
                    <a:latin typeface="Arial Rounded MT Bold" charset="0"/>
                  </a:rPr>
                  <a:t>n/2</a:t>
                </a:r>
              </a:p>
            </p:txBody>
          </p:sp>
          <p:cxnSp>
            <p:nvCxnSpPr>
              <p:cNvPr id="48" name="AutoShape 23">
                <a:extLst>
                  <a:ext uri="{FF2B5EF4-FFF2-40B4-BE49-F238E27FC236}">
                    <a16:creationId xmlns:a16="http://schemas.microsoft.com/office/drawing/2014/main" id="{3562D402-6A30-40BA-8F79-0EEDC962B4B3}"/>
                  </a:ext>
                </a:extLst>
              </p:cNvPr>
              <p:cNvCxnSpPr>
                <a:cxnSpLocks noChangeShapeType="1"/>
                <a:stCxn id="47" idx="4"/>
                <a:endCxn id="55" idx="0"/>
              </p:cNvCxnSpPr>
              <p:nvPr/>
            </p:nvCxnSpPr>
            <p:spPr bwMode="auto">
              <a:xfrm>
                <a:off x="780" y="390"/>
                <a:ext cx="576" cy="500"/>
              </a:xfrm>
              <a:prstGeom prst="straightConnector1">
                <a:avLst/>
              </a:prstGeom>
              <a:grpFill/>
              <a:ln w="19050">
                <a:solidFill>
                  <a:schemeClr val="accent2"/>
                </a:solidFill>
                <a:round/>
                <a:headEnd/>
                <a:tailEnd type="triangle" w="med" len="med"/>
              </a:ln>
            </p:spPr>
          </p:cxnSp>
          <p:cxnSp>
            <p:nvCxnSpPr>
              <p:cNvPr id="49" name="AutoShape 24">
                <a:extLst>
                  <a:ext uri="{FF2B5EF4-FFF2-40B4-BE49-F238E27FC236}">
                    <a16:creationId xmlns:a16="http://schemas.microsoft.com/office/drawing/2014/main" id="{2C649A5F-6730-4F81-92DD-CD1F2B6BCA2C}"/>
                  </a:ext>
                </a:extLst>
              </p:cNvPr>
              <p:cNvCxnSpPr>
                <a:cxnSpLocks noChangeShapeType="1"/>
                <a:stCxn id="47" idx="4"/>
                <a:endCxn id="52" idx="0"/>
              </p:cNvCxnSpPr>
              <p:nvPr/>
            </p:nvCxnSpPr>
            <p:spPr bwMode="auto">
              <a:xfrm flipH="1">
                <a:off x="132" y="390"/>
                <a:ext cx="648" cy="500"/>
              </a:xfrm>
              <a:prstGeom prst="straightConnector1">
                <a:avLst/>
              </a:prstGeom>
              <a:grpFill/>
              <a:ln w="19050">
                <a:solidFill>
                  <a:schemeClr val="accent2"/>
                </a:solidFill>
                <a:round/>
                <a:headEnd/>
                <a:tailEnd type="triangle" w="med" len="med"/>
              </a:ln>
            </p:spPr>
          </p:cxnSp>
          <p:cxnSp>
            <p:nvCxnSpPr>
              <p:cNvPr id="50" name="AutoShape 25">
                <a:extLst>
                  <a:ext uri="{FF2B5EF4-FFF2-40B4-BE49-F238E27FC236}">
                    <a16:creationId xmlns:a16="http://schemas.microsoft.com/office/drawing/2014/main" id="{B26415A5-9230-4728-96A9-A01828CF3CB5}"/>
                  </a:ext>
                </a:extLst>
              </p:cNvPr>
              <p:cNvCxnSpPr>
                <a:cxnSpLocks noChangeShapeType="1"/>
                <a:stCxn id="47" idx="4"/>
                <a:endCxn id="53" idx="0"/>
              </p:cNvCxnSpPr>
              <p:nvPr/>
            </p:nvCxnSpPr>
            <p:spPr bwMode="auto">
              <a:xfrm flipH="1">
                <a:off x="540" y="390"/>
                <a:ext cx="240" cy="500"/>
              </a:xfrm>
              <a:prstGeom prst="straightConnector1">
                <a:avLst/>
              </a:prstGeom>
              <a:grpFill/>
              <a:ln w="19050">
                <a:solidFill>
                  <a:schemeClr val="accent2"/>
                </a:solidFill>
                <a:round/>
                <a:headEnd/>
                <a:tailEnd type="triangle" w="med" len="med"/>
              </a:ln>
            </p:spPr>
          </p:cxnSp>
          <p:cxnSp>
            <p:nvCxnSpPr>
              <p:cNvPr id="51" name="AutoShape 26">
                <a:extLst>
                  <a:ext uri="{FF2B5EF4-FFF2-40B4-BE49-F238E27FC236}">
                    <a16:creationId xmlns:a16="http://schemas.microsoft.com/office/drawing/2014/main" id="{EA07DE36-AF7D-4610-BB07-319D030E52A0}"/>
                  </a:ext>
                </a:extLst>
              </p:cNvPr>
              <p:cNvCxnSpPr>
                <a:cxnSpLocks noChangeShapeType="1"/>
                <a:stCxn id="47" idx="4"/>
                <a:endCxn id="54" idx="0"/>
              </p:cNvCxnSpPr>
              <p:nvPr/>
            </p:nvCxnSpPr>
            <p:spPr bwMode="auto">
              <a:xfrm>
                <a:off x="780" y="390"/>
                <a:ext cx="168" cy="500"/>
              </a:xfrm>
              <a:prstGeom prst="straightConnector1">
                <a:avLst/>
              </a:prstGeom>
              <a:grpFill/>
              <a:ln w="19050">
                <a:solidFill>
                  <a:schemeClr val="accent2"/>
                </a:solidFill>
                <a:round/>
                <a:headEnd/>
                <a:tailEnd type="triangle" w="med" len="med"/>
              </a:ln>
            </p:spPr>
          </p:cxnSp>
          <p:sp>
            <p:nvSpPr>
              <p:cNvPr id="52" name="AutoShape 27">
                <a:extLst>
                  <a:ext uri="{FF2B5EF4-FFF2-40B4-BE49-F238E27FC236}">
                    <a16:creationId xmlns:a16="http://schemas.microsoft.com/office/drawing/2014/main" id="{4A76ADD3-0000-4763-A426-4B62344E067F}"/>
                  </a:ext>
                </a:extLst>
              </p:cNvPr>
              <p:cNvSpPr>
                <a:spLocks noChangeArrowheads="1"/>
              </p:cNvSpPr>
              <p:nvPr/>
            </p:nvSpPr>
            <p:spPr bwMode="auto">
              <a:xfrm>
                <a:off x="0" y="896"/>
                <a:ext cx="264" cy="208"/>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53" name="AutoShape 28">
                <a:extLst>
                  <a:ext uri="{FF2B5EF4-FFF2-40B4-BE49-F238E27FC236}">
                    <a16:creationId xmlns:a16="http://schemas.microsoft.com/office/drawing/2014/main" id="{94513839-041A-4C2C-A4AB-1322CF516718}"/>
                  </a:ext>
                </a:extLst>
              </p:cNvPr>
              <p:cNvSpPr>
                <a:spLocks noChangeArrowheads="1"/>
              </p:cNvSpPr>
              <p:nvPr/>
            </p:nvSpPr>
            <p:spPr bwMode="auto">
              <a:xfrm>
                <a:off x="408" y="896"/>
                <a:ext cx="264" cy="208"/>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54" name="AutoShape 29">
                <a:extLst>
                  <a:ext uri="{FF2B5EF4-FFF2-40B4-BE49-F238E27FC236}">
                    <a16:creationId xmlns:a16="http://schemas.microsoft.com/office/drawing/2014/main" id="{31BE25E4-EB60-4D2E-ABD1-64BC893058B7}"/>
                  </a:ext>
                </a:extLst>
              </p:cNvPr>
              <p:cNvSpPr>
                <a:spLocks noChangeArrowheads="1"/>
              </p:cNvSpPr>
              <p:nvPr/>
            </p:nvSpPr>
            <p:spPr bwMode="auto">
              <a:xfrm>
                <a:off x="816" y="896"/>
                <a:ext cx="264" cy="208"/>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55" name="AutoShape 30">
                <a:extLst>
                  <a:ext uri="{FF2B5EF4-FFF2-40B4-BE49-F238E27FC236}">
                    <a16:creationId xmlns:a16="http://schemas.microsoft.com/office/drawing/2014/main" id="{D1C99E73-52A0-4ABB-9B97-10D962A17C7D}"/>
                  </a:ext>
                </a:extLst>
              </p:cNvPr>
              <p:cNvSpPr>
                <a:spLocks noChangeArrowheads="1"/>
              </p:cNvSpPr>
              <p:nvPr/>
            </p:nvSpPr>
            <p:spPr bwMode="auto">
              <a:xfrm>
                <a:off x="1224" y="896"/>
                <a:ext cx="264" cy="208"/>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grpSp>
        <p:grpSp>
          <p:nvGrpSpPr>
            <p:cNvPr id="27" name="Group 31">
              <a:extLst>
                <a:ext uri="{FF2B5EF4-FFF2-40B4-BE49-F238E27FC236}">
                  <a16:creationId xmlns:a16="http://schemas.microsoft.com/office/drawing/2014/main" id="{23E06B01-2E37-4F7B-B85C-4F8BFFBDFBEC}"/>
                </a:ext>
              </a:extLst>
            </p:cNvPr>
            <p:cNvGrpSpPr>
              <a:grpSpLocks/>
            </p:cNvGrpSpPr>
            <p:nvPr/>
          </p:nvGrpSpPr>
          <p:grpSpPr bwMode="auto">
            <a:xfrm>
              <a:off x="2949" y="1133"/>
              <a:ext cx="1248" cy="896"/>
              <a:chOff x="0" y="0"/>
              <a:chExt cx="1488" cy="1104"/>
            </a:xfrm>
            <a:grpFill/>
          </p:grpSpPr>
          <p:sp>
            <p:nvSpPr>
              <p:cNvPr id="38" name="Oval 32">
                <a:extLst>
                  <a:ext uri="{FF2B5EF4-FFF2-40B4-BE49-F238E27FC236}">
                    <a16:creationId xmlns:a16="http://schemas.microsoft.com/office/drawing/2014/main" id="{485E0D57-AA9C-447E-A3CA-64ECD8684E3D}"/>
                  </a:ext>
                </a:extLst>
              </p:cNvPr>
              <p:cNvSpPr>
                <a:spLocks noChangeArrowheads="1"/>
              </p:cNvSpPr>
              <p:nvPr/>
            </p:nvSpPr>
            <p:spPr bwMode="auto">
              <a:xfrm>
                <a:off x="528" y="0"/>
                <a:ext cx="504" cy="384"/>
              </a:xfrm>
              <a:prstGeom prst="ellipse">
                <a:avLst/>
              </a:prstGeom>
              <a:grpFill/>
              <a:ln w="19050">
                <a:solidFill>
                  <a:schemeClr val="accent2"/>
                </a:solidFill>
                <a:round/>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b="0">
                    <a:latin typeface="Arial Rounded MT Bold" charset="0"/>
                  </a:rPr>
                  <a:t>n/2</a:t>
                </a:r>
              </a:p>
            </p:txBody>
          </p:sp>
          <p:cxnSp>
            <p:nvCxnSpPr>
              <p:cNvPr id="39" name="AutoShape 33">
                <a:extLst>
                  <a:ext uri="{FF2B5EF4-FFF2-40B4-BE49-F238E27FC236}">
                    <a16:creationId xmlns:a16="http://schemas.microsoft.com/office/drawing/2014/main" id="{23C4E569-64AC-4D80-AC86-8E7A99496528}"/>
                  </a:ext>
                </a:extLst>
              </p:cNvPr>
              <p:cNvCxnSpPr>
                <a:cxnSpLocks noChangeShapeType="1"/>
                <a:stCxn id="38" idx="4"/>
                <a:endCxn id="46" idx="0"/>
              </p:cNvCxnSpPr>
              <p:nvPr/>
            </p:nvCxnSpPr>
            <p:spPr bwMode="auto">
              <a:xfrm>
                <a:off x="780" y="390"/>
                <a:ext cx="576" cy="500"/>
              </a:xfrm>
              <a:prstGeom prst="straightConnector1">
                <a:avLst/>
              </a:prstGeom>
              <a:grpFill/>
              <a:ln w="19050">
                <a:solidFill>
                  <a:schemeClr val="accent2"/>
                </a:solidFill>
                <a:round/>
                <a:headEnd/>
                <a:tailEnd type="triangle" w="med" len="med"/>
              </a:ln>
            </p:spPr>
          </p:cxnSp>
          <p:cxnSp>
            <p:nvCxnSpPr>
              <p:cNvPr id="40" name="AutoShape 34">
                <a:extLst>
                  <a:ext uri="{FF2B5EF4-FFF2-40B4-BE49-F238E27FC236}">
                    <a16:creationId xmlns:a16="http://schemas.microsoft.com/office/drawing/2014/main" id="{726FE578-2BEB-49E5-A196-0D6E6E28C3C6}"/>
                  </a:ext>
                </a:extLst>
              </p:cNvPr>
              <p:cNvCxnSpPr>
                <a:cxnSpLocks noChangeShapeType="1"/>
                <a:stCxn id="38" idx="4"/>
                <a:endCxn id="43" idx="0"/>
              </p:cNvCxnSpPr>
              <p:nvPr/>
            </p:nvCxnSpPr>
            <p:spPr bwMode="auto">
              <a:xfrm flipH="1">
                <a:off x="132" y="390"/>
                <a:ext cx="648" cy="500"/>
              </a:xfrm>
              <a:prstGeom prst="straightConnector1">
                <a:avLst/>
              </a:prstGeom>
              <a:grpFill/>
              <a:ln w="19050">
                <a:solidFill>
                  <a:schemeClr val="accent2"/>
                </a:solidFill>
                <a:round/>
                <a:headEnd/>
                <a:tailEnd type="triangle" w="med" len="med"/>
              </a:ln>
            </p:spPr>
          </p:cxnSp>
          <p:cxnSp>
            <p:nvCxnSpPr>
              <p:cNvPr id="41" name="AutoShape 35">
                <a:extLst>
                  <a:ext uri="{FF2B5EF4-FFF2-40B4-BE49-F238E27FC236}">
                    <a16:creationId xmlns:a16="http://schemas.microsoft.com/office/drawing/2014/main" id="{1B3C28CB-D770-4C7C-B120-97576D53AB7E}"/>
                  </a:ext>
                </a:extLst>
              </p:cNvPr>
              <p:cNvCxnSpPr>
                <a:cxnSpLocks noChangeShapeType="1"/>
                <a:stCxn id="38" idx="4"/>
                <a:endCxn id="44" idx="0"/>
              </p:cNvCxnSpPr>
              <p:nvPr/>
            </p:nvCxnSpPr>
            <p:spPr bwMode="auto">
              <a:xfrm flipH="1">
                <a:off x="540" y="390"/>
                <a:ext cx="240" cy="500"/>
              </a:xfrm>
              <a:prstGeom prst="straightConnector1">
                <a:avLst/>
              </a:prstGeom>
              <a:grpFill/>
              <a:ln w="19050">
                <a:solidFill>
                  <a:schemeClr val="accent2"/>
                </a:solidFill>
                <a:round/>
                <a:headEnd/>
                <a:tailEnd type="triangle" w="med" len="med"/>
              </a:ln>
            </p:spPr>
          </p:cxnSp>
          <p:cxnSp>
            <p:nvCxnSpPr>
              <p:cNvPr id="42" name="AutoShape 36">
                <a:extLst>
                  <a:ext uri="{FF2B5EF4-FFF2-40B4-BE49-F238E27FC236}">
                    <a16:creationId xmlns:a16="http://schemas.microsoft.com/office/drawing/2014/main" id="{9509B053-DC08-498D-8692-11FA2118E9C8}"/>
                  </a:ext>
                </a:extLst>
              </p:cNvPr>
              <p:cNvCxnSpPr>
                <a:cxnSpLocks noChangeShapeType="1"/>
                <a:stCxn id="38" idx="4"/>
                <a:endCxn id="45" idx="0"/>
              </p:cNvCxnSpPr>
              <p:nvPr/>
            </p:nvCxnSpPr>
            <p:spPr bwMode="auto">
              <a:xfrm>
                <a:off x="780" y="390"/>
                <a:ext cx="168" cy="500"/>
              </a:xfrm>
              <a:prstGeom prst="straightConnector1">
                <a:avLst/>
              </a:prstGeom>
              <a:grpFill/>
              <a:ln w="19050">
                <a:solidFill>
                  <a:schemeClr val="accent2"/>
                </a:solidFill>
                <a:round/>
                <a:headEnd/>
                <a:tailEnd type="triangle" w="med" len="med"/>
              </a:ln>
            </p:spPr>
          </p:cxnSp>
          <p:sp>
            <p:nvSpPr>
              <p:cNvPr id="43" name="AutoShape 37">
                <a:extLst>
                  <a:ext uri="{FF2B5EF4-FFF2-40B4-BE49-F238E27FC236}">
                    <a16:creationId xmlns:a16="http://schemas.microsoft.com/office/drawing/2014/main" id="{E8426A4B-C794-4E8B-A4A7-938B27C64010}"/>
                  </a:ext>
                </a:extLst>
              </p:cNvPr>
              <p:cNvSpPr>
                <a:spLocks noChangeArrowheads="1"/>
              </p:cNvSpPr>
              <p:nvPr/>
            </p:nvSpPr>
            <p:spPr bwMode="auto">
              <a:xfrm>
                <a:off x="0" y="896"/>
                <a:ext cx="264" cy="208"/>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44" name="AutoShape 38">
                <a:extLst>
                  <a:ext uri="{FF2B5EF4-FFF2-40B4-BE49-F238E27FC236}">
                    <a16:creationId xmlns:a16="http://schemas.microsoft.com/office/drawing/2014/main" id="{72BFD202-9893-459C-AC80-34E574F9E972}"/>
                  </a:ext>
                </a:extLst>
              </p:cNvPr>
              <p:cNvSpPr>
                <a:spLocks noChangeArrowheads="1"/>
              </p:cNvSpPr>
              <p:nvPr/>
            </p:nvSpPr>
            <p:spPr bwMode="auto">
              <a:xfrm>
                <a:off x="408" y="896"/>
                <a:ext cx="264" cy="208"/>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45" name="AutoShape 39">
                <a:extLst>
                  <a:ext uri="{FF2B5EF4-FFF2-40B4-BE49-F238E27FC236}">
                    <a16:creationId xmlns:a16="http://schemas.microsoft.com/office/drawing/2014/main" id="{CDD42B73-2335-466C-A67F-8EA3EECE5A0D}"/>
                  </a:ext>
                </a:extLst>
              </p:cNvPr>
              <p:cNvSpPr>
                <a:spLocks noChangeArrowheads="1"/>
              </p:cNvSpPr>
              <p:nvPr/>
            </p:nvSpPr>
            <p:spPr bwMode="auto">
              <a:xfrm>
                <a:off x="816" y="896"/>
                <a:ext cx="264" cy="208"/>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46" name="AutoShape 40">
                <a:extLst>
                  <a:ext uri="{FF2B5EF4-FFF2-40B4-BE49-F238E27FC236}">
                    <a16:creationId xmlns:a16="http://schemas.microsoft.com/office/drawing/2014/main" id="{A2E711B5-8F24-471D-BF87-4EFE090BA41A}"/>
                  </a:ext>
                </a:extLst>
              </p:cNvPr>
              <p:cNvSpPr>
                <a:spLocks noChangeArrowheads="1"/>
              </p:cNvSpPr>
              <p:nvPr/>
            </p:nvSpPr>
            <p:spPr bwMode="auto">
              <a:xfrm>
                <a:off x="1224" y="896"/>
                <a:ext cx="264" cy="208"/>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grpSp>
        <p:grpSp>
          <p:nvGrpSpPr>
            <p:cNvPr id="28" name="Group 41">
              <a:extLst>
                <a:ext uri="{FF2B5EF4-FFF2-40B4-BE49-F238E27FC236}">
                  <a16:creationId xmlns:a16="http://schemas.microsoft.com/office/drawing/2014/main" id="{49D3B6E3-F7FF-4568-A6E5-642882062610}"/>
                </a:ext>
              </a:extLst>
            </p:cNvPr>
            <p:cNvGrpSpPr>
              <a:grpSpLocks/>
            </p:cNvGrpSpPr>
            <p:nvPr/>
          </p:nvGrpSpPr>
          <p:grpSpPr bwMode="auto">
            <a:xfrm>
              <a:off x="4354" y="1133"/>
              <a:ext cx="1248" cy="896"/>
              <a:chOff x="0" y="0"/>
              <a:chExt cx="1488" cy="1104"/>
            </a:xfrm>
            <a:grpFill/>
          </p:grpSpPr>
          <p:sp>
            <p:nvSpPr>
              <p:cNvPr id="29" name="Oval 42">
                <a:extLst>
                  <a:ext uri="{FF2B5EF4-FFF2-40B4-BE49-F238E27FC236}">
                    <a16:creationId xmlns:a16="http://schemas.microsoft.com/office/drawing/2014/main" id="{390944B8-2F3A-493E-A34D-0E6CBCFFB6EE}"/>
                  </a:ext>
                </a:extLst>
              </p:cNvPr>
              <p:cNvSpPr>
                <a:spLocks noChangeArrowheads="1"/>
              </p:cNvSpPr>
              <p:nvPr/>
            </p:nvSpPr>
            <p:spPr bwMode="auto">
              <a:xfrm>
                <a:off x="528" y="0"/>
                <a:ext cx="504" cy="384"/>
              </a:xfrm>
              <a:prstGeom prst="ellipse">
                <a:avLst/>
              </a:prstGeom>
              <a:grpFill/>
              <a:ln w="19050">
                <a:solidFill>
                  <a:schemeClr val="accent2"/>
                </a:solidFill>
                <a:round/>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b="0">
                    <a:latin typeface="Arial Rounded MT Bold" charset="0"/>
                  </a:rPr>
                  <a:t>n/2</a:t>
                </a:r>
              </a:p>
            </p:txBody>
          </p:sp>
          <p:cxnSp>
            <p:nvCxnSpPr>
              <p:cNvPr id="30" name="AutoShape 43">
                <a:extLst>
                  <a:ext uri="{FF2B5EF4-FFF2-40B4-BE49-F238E27FC236}">
                    <a16:creationId xmlns:a16="http://schemas.microsoft.com/office/drawing/2014/main" id="{86668E06-D3BD-43DB-B5EB-86CC5405148A}"/>
                  </a:ext>
                </a:extLst>
              </p:cNvPr>
              <p:cNvCxnSpPr>
                <a:cxnSpLocks noChangeShapeType="1"/>
                <a:stCxn id="29" idx="4"/>
                <a:endCxn id="37" idx="0"/>
              </p:cNvCxnSpPr>
              <p:nvPr/>
            </p:nvCxnSpPr>
            <p:spPr bwMode="auto">
              <a:xfrm>
                <a:off x="780" y="390"/>
                <a:ext cx="576" cy="500"/>
              </a:xfrm>
              <a:prstGeom prst="straightConnector1">
                <a:avLst/>
              </a:prstGeom>
              <a:grpFill/>
              <a:ln w="19050">
                <a:solidFill>
                  <a:schemeClr val="accent2"/>
                </a:solidFill>
                <a:round/>
                <a:headEnd/>
                <a:tailEnd type="triangle" w="med" len="med"/>
              </a:ln>
            </p:spPr>
          </p:cxnSp>
          <p:cxnSp>
            <p:nvCxnSpPr>
              <p:cNvPr id="31" name="AutoShape 44">
                <a:extLst>
                  <a:ext uri="{FF2B5EF4-FFF2-40B4-BE49-F238E27FC236}">
                    <a16:creationId xmlns:a16="http://schemas.microsoft.com/office/drawing/2014/main" id="{66B95239-C078-4DF6-9E43-CFE5BC5487DC}"/>
                  </a:ext>
                </a:extLst>
              </p:cNvPr>
              <p:cNvCxnSpPr>
                <a:cxnSpLocks noChangeShapeType="1"/>
                <a:stCxn id="29" idx="4"/>
                <a:endCxn id="34" idx="0"/>
              </p:cNvCxnSpPr>
              <p:nvPr/>
            </p:nvCxnSpPr>
            <p:spPr bwMode="auto">
              <a:xfrm flipH="1">
                <a:off x="132" y="390"/>
                <a:ext cx="648" cy="500"/>
              </a:xfrm>
              <a:prstGeom prst="straightConnector1">
                <a:avLst/>
              </a:prstGeom>
              <a:grpFill/>
              <a:ln w="19050">
                <a:solidFill>
                  <a:schemeClr val="accent2"/>
                </a:solidFill>
                <a:round/>
                <a:headEnd/>
                <a:tailEnd type="triangle" w="med" len="med"/>
              </a:ln>
            </p:spPr>
          </p:cxnSp>
          <p:cxnSp>
            <p:nvCxnSpPr>
              <p:cNvPr id="32" name="AutoShape 45">
                <a:extLst>
                  <a:ext uri="{FF2B5EF4-FFF2-40B4-BE49-F238E27FC236}">
                    <a16:creationId xmlns:a16="http://schemas.microsoft.com/office/drawing/2014/main" id="{C384FBFD-7A14-4B0D-8DC2-74504C915E8D}"/>
                  </a:ext>
                </a:extLst>
              </p:cNvPr>
              <p:cNvCxnSpPr>
                <a:cxnSpLocks noChangeShapeType="1"/>
                <a:stCxn id="29" idx="4"/>
                <a:endCxn id="35" idx="0"/>
              </p:cNvCxnSpPr>
              <p:nvPr/>
            </p:nvCxnSpPr>
            <p:spPr bwMode="auto">
              <a:xfrm flipH="1">
                <a:off x="540" y="390"/>
                <a:ext cx="240" cy="500"/>
              </a:xfrm>
              <a:prstGeom prst="straightConnector1">
                <a:avLst/>
              </a:prstGeom>
              <a:grpFill/>
              <a:ln w="19050">
                <a:solidFill>
                  <a:schemeClr val="accent2"/>
                </a:solidFill>
                <a:round/>
                <a:headEnd/>
                <a:tailEnd type="triangle" w="med" len="med"/>
              </a:ln>
            </p:spPr>
          </p:cxnSp>
          <p:cxnSp>
            <p:nvCxnSpPr>
              <p:cNvPr id="33" name="AutoShape 46">
                <a:extLst>
                  <a:ext uri="{FF2B5EF4-FFF2-40B4-BE49-F238E27FC236}">
                    <a16:creationId xmlns:a16="http://schemas.microsoft.com/office/drawing/2014/main" id="{AC05292A-D74C-40F7-9008-FC13663D9CE0}"/>
                  </a:ext>
                </a:extLst>
              </p:cNvPr>
              <p:cNvCxnSpPr>
                <a:cxnSpLocks noChangeShapeType="1"/>
                <a:stCxn id="29" idx="4"/>
                <a:endCxn id="36" idx="0"/>
              </p:cNvCxnSpPr>
              <p:nvPr/>
            </p:nvCxnSpPr>
            <p:spPr bwMode="auto">
              <a:xfrm>
                <a:off x="780" y="390"/>
                <a:ext cx="168" cy="500"/>
              </a:xfrm>
              <a:prstGeom prst="straightConnector1">
                <a:avLst/>
              </a:prstGeom>
              <a:grpFill/>
              <a:ln w="19050">
                <a:solidFill>
                  <a:schemeClr val="accent2"/>
                </a:solidFill>
                <a:round/>
                <a:headEnd/>
                <a:tailEnd type="triangle" w="med" len="med"/>
              </a:ln>
            </p:spPr>
          </p:cxnSp>
          <p:sp>
            <p:nvSpPr>
              <p:cNvPr id="34" name="AutoShape 47">
                <a:extLst>
                  <a:ext uri="{FF2B5EF4-FFF2-40B4-BE49-F238E27FC236}">
                    <a16:creationId xmlns:a16="http://schemas.microsoft.com/office/drawing/2014/main" id="{C197485B-3DAE-4C62-A7DF-752F7D7F74ED}"/>
                  </a:ext>
                </a:extLst>
              </p:cNvPr>
              <p:cNvSpPr>
                <a:spLocks noChangeArrowheads="1"/>
              </p:cNvSpPr>
              <p:nvPr/>
            </p:nvSpPr>
            <p:spPr bwMode="auto">
              <a:xfrm>
                <a:off x="0" y="896"/>
                <a:ext cx="264" cy="208"/>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35" name="AutoShape 48">
                <a:extLst>
                  <a:ext uri="{FF2B5EF4-FFF2-40B4-BE49-F238E27FC236}">
                    <a16:creationId xmlns:a16="http://schemas.microsoft.com/office/drawing/2014/main" id="{90EBF7E9-5186-4F80-9ABC-94C2689CCF1A}"/>
                  </a:ext>
                </a:extLst>
              </p:cNvPr>
              <p:cNvSpPr>
                <a:spLocks noChangeArrowheads="1"/>
              </p:cNvSpPr>
              <p:nvPr/>
            </p:nvSpPr>
            <p:spPr bwMode="auto">
              <a:xfrm>
                <a:off x="408" y="896"/>
                <a:ext cx="264" cy="208"/>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36" name="AutoShape 49">
                <a:extLst>
                  <a:ext uri="{FF2B5EF4-FFF2-40B4-BE49-F238E27FC236}">
                    <a16:creationId xmlns:a16="http://schemas.microsoft.com/office/drawing/2014/main" id="{E7F67B3E-1BD1-4474-86A5-123B1D068C82}"/>
                  </a:ext>
                </a:extLst>
              </p:cNvPr>
              <p:cNvSpPr>
                <a:spLocks noChangeArrowheads="1"/>
              </p:cNvSpPr>
              <p:nvPr/>
            </p:nvSpPr>
            <p:spPr bwMode="auto">
              <a:xfrm>
                <a:off x="816" y="896"/>
                <a:ext cx="264" cy="208"/>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37" name="AutoShape 50">
                <a:extLst>
                  <a:ext uri="{FF2B5EF4-FFF2-40B4-BE49-F238E27FC236}">
                    <a16:creationId xmlns:a16="http://schemas.microsoft.com/office/drawing/2014/main" id="{7C709891-54AB-490B-A040-034BC8FFF276}"/>
                  </a:ext>
                </a:extLst>
              </p:cNvPr>
              <p:cNvSpPr>
                <a:spLocks noChangeArrowheads="1"/>
              </p:cNvSpPr>
              <p:nvPr/>
            </p:nvSpPr>
            <p:spPr bwMode="auto">
              <a:xfrm>
                <a:off x="1224" y="896"/>
                <a:ext cx="264" cy="208"/>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gr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animEffect transition="in" filter="wipe(down)">
                                      <p:cBhvr>
                                        <p:cTn id="7" dur="500"/>
                                        <p:tgtEl>
                                          <p:spTgt spid="16386">
                                            <p:txEl>
                                              <p:pRg st="1" end="1"/>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noChangeArrowheads="1"/>
          </p:cNvSpPr>
          <p:nvPr>
            <p:ph type="title"/>
          </p:nvPr>
        </p:nvSpPr>
        <p:spPr/>
        <p:txBody>
          <a:bodyPr/>
          <a:lstStyle/>
          <a:p>
            <a:r>
              <a:rPr lang="en-US" altLang="zh-CN"/>
              <a:t>5.7 </a:t>
            </a:r>
            <a:r>
              <a:rPr lang="zh-CN" altLang="en-US"/>
              <a:t>矩阵连乘问题</a:t>
            </a:r>
          </a:p>
        </p:txBody>
      </p:sp>
      <p:sp>
        <p:nvSpPr>
          <p:cNvPr id="3" name="内容占位符 2"/>
          <p:cNvSpPr>
            <a:spLocks noGrp="1" noRot="1" noChangeAspect="1" noMove="1" noResize="1" noEditPoints="1" noAdjustHandles="1" noChangeArrowheads="1" noChangeShapeType="1" noTextEdit="1"/>
          </p:cNvSpPr>
          <p:nvPr>
            <p:ph idx="1"/>
          </p:nvPr>
        </p:nvSpPr>
        <p:spPr>
          <a:xfrm>
            <a:off x="539552" y="1340769"/>
            <a:ext cx="8352928" cy="5040560"/>
          </a:xfrm>
          <a:blipFill rotWithShape="1">
            <a:blip r:embed="rId3"/>
            <a:stretch>
              <a:fillRect l="-1168" t="-1209" b="-1330"/>
            </a:stretch>
          </a:blipFill>
        </p:spPr>
        <p:txBody>
          <a:bodyPr/>
          <a:lstStyle/>
          <a:p>
            <a:pPr>
              <a:defRPr/>
            </a:pPr>
            <a:r>
              <a:rPr lang="zh-CN" altLang="en-US">
                <a:noFill/>
              </a:rPr>
              <a:t> </a:t>
            </a:r>
          </a:p>
        </p:txBody>
      </p:sp>
      <p:pic>
        <p:nvPicPr>
          <p:cNvPr id="47108"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4437063"/>
            <a:ext cx="45481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char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char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char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char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r>
              <a:rPr lang="en-US" altLang="zh-CN"/>
              <a:t>5.7 </a:t>
            </a:r>
            <a:r>
              <a:rPr lang="zh-CN" altLang="en-US"/>
              <a:t>矩阵连乘问题</a:t>
            </a:r>
          </a:p>
        </p:txBody>
      </p:sp>
      <p:sp>
        <p:nvSpPr>
          <p:cNvPr id="3" name="内容占位符 2"/>
          <p:cNvSpPr>
            <a:spLocks noGrp="1" noChangeArrowheads="1"/>
          </p:cNvSpPr>
          <p:nvPr>
            <p:ph idx="1"/>
          </p:nvPr>
        </p:nvSpPr>
        <p:spPr>
          <a:xfrm>
            <a:off x="539750" y="1341438"/>
            <a:ext cx="8126413" cy="4175125"/>
          </a:xfrm>
        </p:spPr>
        <p:txBody>
          <a:bodyPr/>
          <a:lstStyle/>
          <a:p>
            <a:pPr>
              <a:spcBef>
                <a:spcPts val="400"/>
              </a:spcBef>
            </a:pPr>
            <a:r>
              <a:rPr lang="zh-CN" altLang="en-US" dirty="0"/>
              <a:t>三、矩阵连乘问题</a:t>
            </a:r>
          </a:p>
          <a:p>
            <a:pPr>
              <a:spcBef>
                <a:spcPts val="400"/>
              </a:spcBef>
            </a:pPr>
            <a:r>
              <a:rPr lang="zh-CN" altLang="en-US" dirty="0"/>
              <a:t>解法二：动态规划法</a:t>
            </a:r>
            <a:endParaRPr lang="en-US" altLang="zh-CN" dirty="0"/>
          </a:p>
          <a:p>
            <a:pPr>
              <a:spcBef>
                <a:spcPts val="400"/>
              </a:spcBef>
            </a:pPr>
            <a:r>
              <a:rPr lang="en-US" altLang="zh-CN" dirty="0"/>
              <a:t>3.</a:t>
            </a:r>
            <a:r>
              <a:rPr lang="zh-CN" altLang="en-US" dirty="0"/>
              <a:t>计算最优值</a:t>
            </a:r>
            <a:endParaRPr lang="en-US" altLang="zh-CN" dirty="0"/>
          </a:p>
          <a:p>
            <a:pPr>
              <a:spcBef>
                <a:spcPts val="400"/>
              </a:spcBef>
            </a:pPr>
            <a:r>
              <a:rPr lang="zh-CN" altLang="en-US" dirty="0"/>
              <a:t>根据计算</a:t>
            </a:r>
            <a:r>
              <a:rPr lang="en-US" altLang="zh-CN" dirty="0"/>
              <a:t>m[</a:t>
            </a:r>
            <a:r>
              <a:rPr lang="en-US" altLang="zh-CN" dirty="0" err="1"/>
              <a:t>i</a:t>
            </a:r>
            <a:r>
              <a:rPr lang="en-US" altLang="zh-CN" dirty="0"/>
              <a:t>][j] </a:t>
            </a:r>
            <a:r>
              <a:rPr lang="zh-CN" altLang="en-US" dirty="0"/>
              <a:t>的递归式，容易写一个递归计算</a:t>
            </a:r>
            <a:r>
              <a:rPr lang="en-US" altLang="zh-CN" dirty="0"/>
              <a:t>m[1][n],</a:t>
            </a:r>
            <a:r>
              <a:rPr lang="zh-CN" altLang="en-US" dirty="0"/>
              <a:t>但在计算时，许多子问题被重复计算多次，效率偏低。事实上，对于</a:t>
            </a:r>
            <a:r>
              <a:rPr lang="en-US" altLang="zh-CN" dirty="0"/>
              <a:t>1≤i≤j≤n </a:t>
            </a:r>
            <a:r>
              <a:rPr lang="zh-CN" altLang="en-US" dirty="0"/>
              <a:t>不同的有序对（</a:t>
            </a:r>
            <a:r>
              <a:rPr lang="en-US" altLang="zh-CN" dirty="0" err="1"/>
              <a:t>i</a:t>
            </a:r>
            <a:r>
              <a:rPr lang="zh-CN" altLang="en-US" dirty="0"/>
              <a:t>，</a:t>
            </a:r>
            <a:r>
              <a:rPr lang="en-US" altLang="zh-CN" dirty="0"/>
              <a:t>j</a:t>
            </a:r>
            <a:r>
              <a:rPr lang="zh-CN" altLang="en-US" dirty="0"/>
              <a:t>）对应不同的子问题，不同子问题的个数最多只有</a:t>
            </a:r>
            <a:r>
              <a:rPr lang="en-US" altLang="zh-CN" dirty="0"/>
              <a:t>    </a:t>
            </a:r>
          </a:p>
        </p:txBody>
      </p:sp>
      <mc:AlternateContent xmlns:mc="http://schemas.openxmlformats.org/markup-compatibility/2006" xmlns:a14="http://schemas.microsoft.com/office/drawing/2010/main">
        <mc:Choice Requires="a14">
          <p:sp>
            <p:nvSpPr>
              <p:cNvPr id="4" name="对象 3"/>
              <p:cNvSpPr txBox="1"/>
              <p:nvPr/>
            </p:nvSpPr>
            <p:spPr bwMode="auto">
              <a:xfrm>
                <a:off x="3214063" y="4399533"/>
                <a:ext cx="2984161" cy="570359"/>
              </a:xfrm>
              <a:prstGeom prst="rect">
                <a:avLst/>
              </a:prstGeom>
              <a:no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d>
                        <m:dPr>
                          <m:ctrlPr>
                            <a:rPr lang="zh-CN" altLang="en-US" sz="2000" i="1">
                              <a:solidFill>
                                <a:srgbClr val="000000"/>
                              </a:solidFill>
                              <a:latin typeface="Cambria Math" panose="02040503050406030204" pitchFamily="18" charset="0"/>
                            </a:rPr>
                          </m:ctrlPr>
                        </m:dPr>
                        <m:e>
                          <m:m>
                            <m:mPr>
                              <m:plcHide m:val="on"/>
                              <m:mcs>
                                <m:mc>
                                  <m:mcPr>
                                    <m:count m:val="1"/>
                                    <m:mcJc m:val="center"/>
                                  </m:mcPr>
                                </m:mc>
                              </m:mcs>
                              <m:ctrlPr>
                                <a:rPr lang="zh-CN" altLang="en-US" sz="2000" i="1">
                                  <a:solidFill>
                                    <a:srgbClr val="000000"/>
                                  </a:solidFill>
                                  <a:latin typeface="Cambria Math" panose="02040503050406030204" pitchFamily="18" charset="0"/>
                                </a:rPr>
                              </m:ctrlPr>
                            </m:mPr>
                            <m:mr>
                              <m:e>
                                <m:r>
                                  <a:rPr lang="zh-CN" altLang="en-US" sz="2000" i="1">
                                    <a:solidFill>
                                      <a:srgbClr val="000000"/>
                                    </a:solidFill>
                                    <a:latin typeface="Cambria Math" panose="02040503050406030204" pitchFamily="18" charset="0"/>
                                  </a:rPr>
                                  <m:t>𝑛</m:t>
                                </m:r>
                              </m:e>
                            </m:mr>
                            <m:mr>
                              <m:e>
                                <m:r>
                                  <a:rPr lang="zh-CN" altLang="en-US" sz="2000" i="1">
                                    <a:solidFill>
                                      <a:srgbClr val="000000"/>
                                    </a:solidFill>
                                    <a:latin typeface="Cambria Math" panose="02040503050406030204" pitchFamily="18" charset="0"/>
                                  </a:rPr>
                                  <m:t>2</m:t>
                                </m:r>
                              </m:e>
                            </m:mr>
                          </m:m>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m:rPr>
                          <m:sty m:val="p"/>
                        </m:rPr>
                        <a:rPr lang="zh-CN" altLang="en-US" sz="2000" i="1">
                          <a:solidFill>
                            <a:srgbClr val="000000"/>
                          </a:solidFill>
                          <a:latin typeface="Cambria Math" panose="02040503050406030204" pitchFamily="18" charset="0"/>
                        </a:rPr>
                        <m:t>Θ</m:t>
                      </m:r>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𝑛</m:t>
                          </m:r>
                        </m:e>
                        <m:sup>
                          <m:r>
                            <a:rPr lang="zh-CN" altLang="en-US" sz="2000" i="1">
                              <a:solidFill>
                                <a:srgbClr val="000000"/>
                              </a:solidFill>
                              <a:latin typeface="Cambria Math" panose="02040503050406030204" pitchFamily="18" charset="0"/>
                            </a:rPr>
                            <m:t>2</m:t>
                          </m:r>
                        </m:sup>
                      </m:sSup>
                      <m:r>
                        <a:rPr lang="zh-CN" altLang="en-US" sz="2000" i="1">
                          <a:solidFill>
                            <a:srgbClr val="000000"/>
                          </a:solidFill>
                          <a:latin typeface="Cambria Math" panose="02040503050406030204" pitchFamily="18" charset="0"/>
                        </a:rPr>
                        <m:t>)</m:t>
                      </m:r>
                    </m:oMath>
                  </m:oMathPara>
                </a14:m>
                <a:endParaRPr lang="zh-CN" altLang="en-US" sz="2000"/>
              </a:p>
            </p:txBody>
          </p:sp>
        </mc:Choice>
        <mc:Fallback xmlns="">
          <p:sp>
            <p:nvSpPr>
              <p:cNvPr id="4" name="对象 3"/>
              <p:cNvSpPr txBox="1">
                <a:spLocks noRot="1" noChangeAspect="1" noMove="1" noResize="1" noEditPoints="1" noAdjustHandles="1" noChangeArrowheads="1" noChangeShapeType="1" noTextEdit="1"/>
              </p:cNvSpPr>
              <p:nvPr/>
            </p:nvSpPr>
            <p:spPr bwMode="auto">
              <a:xfrm>
                <a:off x="3214063" y="4399533"/>
                <a:ext cx="2984161" cy="570359"/>
              </a:xfrm>
              <a:prstGeom prst="rect">
                <a:avLst/>
              </a:prstGeom>
              <a:blipFill>
                <a:blip r:embed="rId2"/>
                <a:stretch>
                  <a:fillRect/>
                </a:stretch>
              </a:blipFill>
              <a:ln>
                <a:noFill/>
              </a:ln>
              <a:effectLst/>
              <a:extLst/>
            </p:spPr>
            <p:txBody>
              <a:bodyPr/>
              <a:lstStyle/>
              <a:p>
                <a:r>
                  <a:rPr lang="zh-CN" altLang="en-US">
                    <a:noFill/>
                  </a:rPr>
                  <a:t> </a:t>
                </a:r>
              </a:p>
            </p:txBody>
          </p:sp>
        </mc:Fallback>
      </mc:AlternateContent>
      <p:sp>
        <p:nvSpPr>
          <p:cNvPr id="5" name="矩形 4"/>
          <p:cNvSpPr>
            <a:spLocks noChangeArrowheads="1"/>
          </p:cNvSpPr>
          <p:nvPr/>
        </p:nvSpPr>
        <p:spPr bwMode="auto">
          <a:xfrm>
            <a:off x="684212" y="4969892"/>
            <a:ext cx="79200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dirty="0"/>
              <a:t>   由此可见，</a:t>
            </a:r>
            <a:r>
              <a:rPr lang="zh-CN" altLang="en-US" dirty="0">
                <a:solidFill>
                  <a:srgbClr val="C00000"/>
                </a:solidFill>
              </a:rPr>
              <a:t>在递归计算时，许多子问题被重复计算多次</a:t>
            </a:r>
            <a:r>
              <a:rPr lang="zh-CN" altLang="en-US" dirty="0"/>
              <a:t>。这也是该问题可用动态规划算法求解的又一显著特征。</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noChangeArrowheads="1"/>
          </p:cNvSpPr>
          <p:nvPr>
            <p:ph type="title"/>
          </p:nvPr>
        </p:nvSpPr>
        <p:spPr/>
        <p:txBody>
          <a:bodyPr/>
          <a:lstStyle/>
          <a:p>
            <a:r>
              <a:rPr lang="en-US" altLang="zh-CN"/>
              <a:t>5.7 </a:t>
            </a:r>
            <a:r>
              <a:rPr lang="zh-CN" altLang="en-US"/>
              <a:t>矩阵连乘问题</a:t>
            </a:r>
          </a:p>
        </p:txBody>
      </p:sp>
      <p:sp>
        <p:nvSpPr>
          <p:cNvPr id="50179" name="内容占位符 2"/>
          <p:cNvSpPr>
            <a:spLocks noGrp="1" noChangeArrowheads="1"/>
          </p:cNvSpPr>
          <p:nvPr>
            <p:ph idx="1"/>
          </p:nvPr>
        </p:nvSpPr>
        <p:spPr>
          <a:xfrm>
            <a:off x="539750" y="1341438"/>
            <a:ext cx="8126413" cy="4895850"/>
          </a:xfrm>
        </p:spPr>
        <p:txBody>
          <a:bodyPr/>
          <a:lstStyle/>
          <a:p>
            <a:pPr>
              <a:spcBef>
                <a:spcPts val="400"/>
              </a:spcBef>
            </a:pPr>
            <a:r>
              <a:rPr lang="zh-CN" altLang="en-US" dirty="0"/>
              <a:t>三、矩阵连乘问题</a:t>
            </a:r>
          </a:p>
          <a:p>
            <a:pPr>
              <a:spcBef>
                <a:spcPts val="400"/>
              </a:spcBef>
            </a:pPr>
            <a:r>
              <a:rPr lang="zh-CN" altLang="en-US" dirty="0"/>
              <a:t>解法二：动态规划法</a:t>
            </a:r>
            <a:endParaRPr lang="en-US" altLang="zh-CN" dirty="0"/>
          </a:p>
          <a:p>
            <a:pPr>
              <a:spcBef>
                <a:spcPts val="400"/>
              </a:spcBef>
            </a:pPr>
            <a:r>
              <a:rPr lang="en-US" altLang="zh-CN" dirty="0"/>
              <a:t>3.</a:t>
            </a:r>
            <a:r>
              <a:rPr lang="zh-CN" altLang="en-US" dirty="0"/>
              <a:t>计算最优值</a:t>
            </a:r>
            <a:endParaRPr lang="en-US" altLang="zh-CN" dirty="0"/>
          </a:p>
          <a:p>
            <a:pPr>
              <a:spcBef>
                <a:spcPts val="400"/>
              </a:spcBef>
            </a:pPr>
            <a:r>
              <a:rPr lang="zh-CN" altLang="en-US" dirty="0"/>
              <a:t>用动态规划算法解此问题，可依据其递归式以</a:t>
            </a:r>
            <a:r>
              <a:rPr lang="zh-CN" altLang="en-US" dirty="0">
                <a:solidFill>
                  <a:srgbClr val="C00000"/>
                </a:solidFill>
              </a:rPr>
              <a:t>自底向上</a:t>
            </a:r>
            <a:r>
              <a:rPr lang="zh-CN" altLang="en-US" dirty="0"/>
              <a:t>的方式进行计算。</a:t>
            </a:r>
            <a:r>
              <a:rPr lang="zh-CN" altLang="en-US" dirty="0">
                <a:solidFill>
                  <a:srgbClr val="FF0000"/>
                </a:solidFill>
              </a:rPr>
              <a:t>在计算过程中，保存已解决的子问题答案</a:t>
            </a:r>
            <a:r>
              <a:rPr lang="zh-CN" altLang="en-US" dirty="0"/>
              <a:t>。每个子问题只计算一次，而在后面需要时只要简单查一下，从而避免大量的重复计算，最终得到多</a:t>
            </a:r>
            <a:r>
              <a:rPr lang="zh-CN" altLang="en-US" dirty="0">
                <a:solidFill>
                  <a:srgbClr val="FF0000"/>
                </a:solidFill>
              </a:rPr>
              <a:t>项式时间的算法</a:t>
            </a:r>
            <a:r>
              <a:rPr lang="zh-CN" altLang="en-US" dirty="0"/>
              <a:t>。</a:t>
            </a:r>
            <a:endParaRPr lang="en-US" altLang="zh-CN" dirty="0"/>
          </a:p>
          <a:p>
            <a:pPr>
              <a:spcBef>
                <a:spcPts val="400"/>
              </a:spcBef>
            </a:pPr>
            <a:r>
              <a:rPr lang="zh-CN" altLang="en-US" dirty="0"/>
              <a:t>矩阵的维数存储于数组 </a:t>
            </a:r>
            <a:r>
              <a:rPr lang="en-US" altLang="zh-CN" dirty="0"/>
              <a:t>p</a:t>
            </a:r>
            <a:r>
              <a:rPr lang="zh-CN" altLang="en-US" dirty="0"/>
              <a:t> 中，</a:t>
            </a:r>
            <a:r>
              <a:rPr lang="en-US" altLang="zh-CN" dirty="0"/>
              <a:t>A</a:t>
            </a:r>
            <a:r>
              <a:rPr lang="en-US" altLang="zh-CN" baseline="-25000" dirty="0"/>
              <a:t>i</a:t>
            </a:r>
            <a:r>
              <a:rPr lang="zh-CN" altLang="en-US" dirty="0"/>
              <a:t>矩阵为</a:t>
            </a:r>
            <a:r>
              <a:rPr lang="en-US" altLang="zh-CN" dirty="0"/>
              <a:t>p[i-1]</a:t>
            </a:r>
            <a:r>
              <a:rPr lang="zh-CN" altLang="en-US" dirty="0"/>
              <a:t>*</a:t>
            </a:r>
            <a:r>
              <a:rPr lang="en-US" altLang="zh-CN" dirty="0"/>
              <a:t>p[</a:t>
            </a:r>
            <a:r>
              <a:rPr lang="en-US" altLang="zh-CN" dirty="0" err="1"/>
              <a:t>i</a:t>
            </a:r>
            <a:r>
              <a:rPr lang="en-US" altLang="zh-CN" dirty="0"/>
              <a:t>]</a:t>
            </a:r>
            <a:r>
              <a:rPr lang="zh-CN" altLang="en-US" dirty="0"/>
              <a:t> ，最优的数乘次数值存于数组 </a:t>
            </a:r>
            <a:r>
              <a:rPr lang="en-US" altLang="zh-CN" dirty="0"/>
              <a:t>m</a:t>
            </a:r>
            <a:r>
              <a:rPr lang="zh-CN" altLang="en-US" dirty="0"/>
              <a:t>，断开位置</a:t>
            </a:r>
            <a:r>
              <a:rPr lang="en-US" altLang="zh-CN" dirty="0"/>
              <a:t>k</a:t>
            </a:r>
            <a:r>
              <a:rPr lang="zh-CN" altLang="en-US" dirty="0"/>
              <a:t>存入数组 </a:t>
            </a:r>
            <a:r>
              <a:rPr lang="en-US" altLang="zh-CN" dirty="0"/>
              <a:t>s</a:t>
            </a:r>
            <a:r>
              <a:rPr lang="zh-CN" altLang="en-US" dirty="0"/>
              <a:t>。</a:t>
            </a:r>
            <a:endParaRPr lang="en-US" altLang="zh-CN" dirty="0"/>
          </a:p>
        </p:txBody>
      </p:sp>
    </p:spTree>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noChangeArrowheads="1"/>
          </p:cNvSpPr>
          <p:nvPr>
            <p:ph type="title"/>
          </p:nvPr>
        </p:nvSpPr>
        <p:spPr/>
        <p:txBody>
          <a:bodyPr/>
          <a:lstStyle/>
          <a:p>
            <a:r>
              <a:rPr lang="en-US" altLang="zh-CN"/>
              <a:t>5.7 </a:t>
            </a:r>
            <a:r>
              <a:rPr lang="zh-CN" altLang="en-US"/>
              <a:t>矩阵连乘问题</a:t>
            </a:r>
          </a:p>
        </p:txBody>
      </p:sp>
      <p:sp>
        <p:nvSpPr>
          <p:cNvPr id="52227" name="Rectangle 3"/>
          <p:cNvSpPr txBox="1">
            <a:spLocks noChangeArrowheads="1"/>
          </p:cNvSpPr>
          <p:nvPr/>
        </p:nvSpPr>
        <p:spPr bwMode="auto">
          <a:xfrm>
            <a:off x="250825" y="1268413"/>
            <a:ext cx="8858250" cy="494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669925" indent="-325438">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022350" indent="-350838">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339850" indent="-315913">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1681163" indent="-339725">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138363" indent="-339725"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595563" indent="-339725"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052763" indent="-339725"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509963" indent="-339725"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eaLnBrk="1" hangingPunct="1">
              <a:lnSpc>
                <a:spcPct val="80000"/>
              </a:lnSpc>
              <a:buClr>
                <a:srgbClr val="CC9900"/>
              </a:buClr>
              <a:buSzPct val="65000"/>
              <a:buFont typeface="Wingdings" panose="05000000000000000000" pitchFamily="2" charset="2"/>
              <a:buNone/>
            </a:pPr>
            <a:r>
              <a:rPr lang="zh-CN" altLang="en-US" sz="1900">
                <a:solidFill>
                  <a:srgbClr val="000000"/>
                </a:solidFill>
                <a:latin typeface="Arial" panose="020B0604020202020204" pitchFamily="34" charset="0"/>
              </a:rPr>
              <a:t>void MatrixChain(int *p，int n，int **m，int **s)</a:t>
            </a:r>
            <a:endParaRPr lang="en-US" altLang="zh-CN" sz="1900">
              <a:solidFill>
                <a:srgbClr val="000000"/>
              </a:solidFill>
              <a:latin typeface="Arial" panose="020B0604020202020204" pitchFamily="34" charset="0"/>
            </a:endParaRPr>
          </a:p>
          <a:p>
            <a:pPr eaLnBrk="1" hangingPunct="1">
              <a:lnSpc>
                <a:spcPct val="80000"/>
              </a:lnSpc>
              <a:buClr>
                <a:srgbClr val="CC9900"/>
              </a:buClr>
              <a:buSzPct val="65000"/>
              <a:buFont typeface="Wingdings" panose="05000000000000000000" pitchFamily="2" charset="2"/>
              <a:buNone/>
            </a:pPr>
            <a:r>
              <a:rPr lang="en-US" altLang="zh-CN" sz="1900">
                <a:solidFill>
                  <a:srgbClr val="000000"/>
                </a:solidFill>
                <a:latin typeface="Arial" panose="020B0604020202020204" pitchFamily="34" charset="0"/>
              </a:rPr>
              <a:t>//</a:t>
            </a:r>
            <a:r>
              <a:rPr lang="zh-CN" altLang="en-US" sz="1900">
                <a:solidFill>
                  <a:srgbClr val="000000"/>
                </a:solidFill>
                <a:latin typeface="Arial" panose="020B0604020202020204" pitchFamily="34" charset="0"/>
              </a:rPr>
              <a:t>n是连乘矩阵数目，A</a:t>
            </a:r>
            <a:r>
              <a:rPr lang="zh-CN" altLang="en-US" sz="1900" baseline="-25000">
                <a:solidFill>
                  <a:srgbClr val="000000"/>
                </a:solidFill>
                <a:latin typeface="Arial" panose="020B0604020202020204" pitchFamily="34" charset="0"/>
              </a:rPr>
              <a:t>1</a:t>
            </a:r>
            <a:r>
              <a:rPr lang="zh-CN" altLang="en-US" sz="1900">
                <a:solidFill>
                  <a:srgbClr val="000000"/>
                </a:solidFill>
                <a:latin typeface="Arial" panose="020B0604020202020204" pitchFamily="34" charset="0"/>
              </a:rPr>
              <a:t>A</a:t>
            </a:r>
            <a:r>
              <a:rPr lang="zh-CN" altLang="en-US" sz="1900" baseline="-25000">
                <a:solidFill>
                  <a:srgbClr val="000000"/>
                </a:solidFill>
                <a:latin typeface="Arial" panose="020B0604020202020204" pitchFamily="34" charset="0"/>
              </a:rPr>
              <a:t>2</a:t>
            </a:r>
            <a:r>
              <a:rPr lang="zh-CN" altLang="en-US" sz="1900">
                <a:solidFill>
                  <a:srgbClr val="000000"/>
                </a:solidFill>
                <a:latin typeface="Arial" panose="020B0604020202020204" pitchFamily="34" charset="0"/>
              </a:rPr>
              <a:t>…A</a:t>
            </a:r>
            <a:r>
              <a:rPr lang="zh-CN" altLang="en-US" sz="1900" baseline="-25000">
                <a:solidFill>
                  <a:srgbClr val="000000"/>
                </a:solidFill>
                <a:latin typeface="Arial" panose="020B0604020202020204" pitchFamily="34" charset="0"/>
              </a:rPr>
              <a:t>n</a:t>
            </a:r>
            <a:r>
              <a:rPr lang="zh-CN" altLang="en-US" sz="1900">
                <a:solidFill>
                  <a:srgbClr val="000000"/>
                </a:solidFill>
                <a:latin typeface="Arial" panose="020B0604020202020204" pitchFamily="34" charset="0"/>
              </a:rPr>
              <a:t>；p是矩阵维数，Ai的维数为p</a:t>
            </a:r>
            <a:r>
              <a:rPr lang="zh-CN" altLang="en-US" sz="1900" baseline="-25000">
                <a:solidFill>
                  <a:srgbClr val="000000"/>
                </a:solidFill>
                <a:latin typeface="Arial" panose="020B0604020202020204" pitchFamily="34" charset="0"/>
              </a:rPr>
              <a:t>i-1</a:t>
            </a:r>
            <a:r>
              <a:rPr lang="zh-CN" altLang="en-US" sz="1900">
                <a:solidFill>
                  <a:srgbClr val="000000"/>
                </a:solidFill>
                <a:latin typeface="Arial" panose="020B0604020202020204" pitchFamily="34" charset="0"/>
              </a:rPr>
              <a:t>×p</a:t>
            </a:r>
            <a:r>
              <a:rPr lang="zh-CN" altLang="en-US" sz="1900" baseline="-25000">
                <a:solidFill>
                  <a:srgbClr val="000000"/>
                </a:solidFill>
                <a:latin typeface="Arial" panose="020B0604020202020204" pitchFamily="34" charset="0"/>
              </a:rPr>
              <a:t>i</a:t>
            </a:r>
            <a:r>
              <a:rPr lang="zh-CN" altLang="en-US" sz="1900">
                <a:solidFill>
                  <a:srgbClr val="000000"/>
                </a:solidFill>
                <a:latin typeface="Arial" panose="020B0604020202020204" pitchFamily="34" charset="0"/>
              </a:rPr>
              <a:t>(1≤i≤n)；</a:t>
            </a:r>
            <a:endParaRPr lang="en-US" altLang="zh-CN" sz="1900">
              <a:solidFill>
                <a:srgbClr val="000000"/>
              </a:solidFill>
              <a:latin typeface="Arial" panose="020B0604020202020204" pitchFamily="34" charset="0"/>
            </a:endParaRPr>
          </a:p>
          <a:p>
            <a:pPr eaLnBrk="1" hangingPunct="1">
              <a:lnSpc>
                <a:spcPct val="80000"/>
              </a:lnSpc>
              <a:buClr>
                <a:srgbClr val="CC9900"/>
              </a:buClr>
              <a:buSzPct val="65000"/>
              <a:buFont typeface="Wingdings" panose="05000000000000000000" pitchFamily="2" charset="2"/>
              <a:buNone/>
            </a:pPr>
            <a:r>
              <a:rPr lang="en-US" altLang="zh-CN" sz="1900">
                <a:solidFill>
                  <a:srgbClr val="000000"/>
                </a:solidFill>
                <a:latin typeface="Arial" panose="020B0604020202020204" pitchFamily="34" charset="0"/>
              </a:rPr>
              <a:t>//</a:t>
            </a:r>
            <a:r>
              <a:rPr lang="zh-CN" altLang="en-US" sz="1900">
                <a:solidFill>
                  <a:srgbClr val="000000"/>
                </a:solidFill>
                <a:latin typeface="Arial" panose="020B0604020202020204" pitchFamily="34" charset="0"/>
              </a:rPr>
              <a:t>m是n个矩阵连乘的数乘次数最小值；s存储矩阵连乘的最优计算次序 </a:t>
            </a:r>
          </a:p>
          <a:p>
            <a:pPr eaLnBrk="1" hangingPunct="1">
              <a:lnSpc>
                <a:spcPct val="80000"/>
              </a:lnSpc>
              <a:buClr>
                <a:srgbClr val="CC9900"/>
              </a:buClr>
              <a:buSzPct val="65000"/>
              <a:buFont typeface="Wingdings" panose="05000000000000000000" pitchFamily="2" charset="2"/>
              <a:buNone/>
            </a:pPr>
            <a:r>
              <a:rPr lang="zh-CN" altLang="en-US" sz="1900">
                <a:solidFill>
                  <a:srgbClr val="000000"/>
                </a:solidFill>
                <a:latin typeface="Arial" panose="020B0604020202020204" pitchFamily="34" charset="0"/>
              </a:rPr>
              <a:t>{      </a:t>
            </a:r>
            <a:endParaRPr lang="en-US" altLang="zh-CN" sz="1900">
              <a:solidFill>
                <a:srgbClr val="000000"/>
              </a:solidFill>
              <a:latin typeface="Arial" panose="020B0604020202020204" pitchFamily="34" charset="0"/>
            </a:endParaRPr>
          </a:p>
          <a:p>
            <a:pPr eaLnBrk="1" hangingPunct="1">
              <a:lnSpc>
                <a:spcPct val="80000"/>
              </a:lnSpc>
              <a:buClr>
                <a:srgbClr val="CC9900"/>
              </a:buClr>
              <a:buSzPct val="65000"/>
              <a:buFont typeface="Wingdings" panose="05000000000000000000" pitchFamily="2" charset="2"/>
              <a:buNone/>
            </a:pPr>
            <a:r>
              <a:rPr lang="en-US" altLang="zh-CN" sz="1900">
                <a:solidFill>
                  <a:srgbClr val="000000"/>
                </a:solidFill>
                <a:latin typeface="Arial" panose="020B0604020202020204" pitchFamily="34" charset="0"/>
              </a:rPr>
              <a:t>   </a:t>
            </a:r>
            <a:r>
              <a:rPr lang="zh-CN" altLang="en-US" sz="1900">
                <a:solidFill>
                  <a:srgbClr val="000000"/>
                </a:solidFill>
                <a:latin typeface="Arial" panose="020B0604020202020204" pitchFamily="34" charset="0"/>
              </a:rPr>
              <a:t>for(int i = 1; i &lt;= n; i++) m[i][i] = 0; //对角线置0</a:t>
            </a:r>
            <a:r>
              <a:rPr lang="en-US" altLang="zh-CN" sz="1900">
                <a:solidFill>
                  <a:srgbClr val="000000"/>
                </a:solidFill>
                <a:latin typeface="Arial" panose="020B0604020202020204" pitchFamily="34" charset="0"/>
              </a:rPr>
              <a:t>,</a:t>
            </a:r>
            <a:r>
              <a:rPr lang="zh-CN" altLang="en-US" sz="1900">
                <a:solidFill>
                  <a:srgbClr val="000000"/>
                </a:solidFill>
                <a:latin typeface="Arial" panose="020B0604020202020204" pitchFamily="34" charset="0"/>
              </a:rPr>
              <a:t>计算Ai...Ai的乘法次数</a:t>
            </a:r>
            <a:r>
              <a:rPr lang="en-US" altLang="zh-CN" sz="1900">
                <a:solidFill>
                  <a:srgbClr val="000000"/>
                </a:solidFill>
                <a:latin typeface="Arial" panose="020B0604020202020204" pitchFamily="34" charset="0"/>
              </a:rPr>
              <a:t>,</a:t>
            </a:r>
            <a:r>
              <a:rPr lang="zh-CN" altLang="en-US" sz="1900">
                <a:solidFill>
                  <a:srgbClr val="000000"/>
                </a:solidFill>
                <a:latin typeface="Arial" panose="020B0604020202020204" pitchFamily="34" charset="0"/>
              </a:rPr>
              <a:t>链长为1</a:t>
            </a:r>
          </a:p>
          <a:p>
            <a:pPr eaLnBrk="1" hangingPunct="1">
              <a:lnSpc>
                <a:spcPct val="80000"/>
              </a:lnSpc>
              <a:buClr>
                <a:srgbClr val="CC9900"/>
              </a:buClr>
              <a:buSzPct val="65000"/>
              <a:buFont typeface="Wingdings" panose="05000000000000000000" pitchFamily="2" charset="2"/>
              <a:buNone/>
            </a:pPr>
            <a:r>
              <a:rPr lang="zh-CN" altLang="en-US" sz="1900">
                <a:solidFill>
                  <a:srgbClr val="000000"/>
                </a:solidFill>
                <a:latin typeface="Arial" panose="020B0604020202020204" pitchFamily="34" charset="0"/>
              </a:rPr>
              <a:t>   for (int r = 2; r &lt;= n; r++) //分别计算r个矩阵连乘的最小数乘次数</a:t>
            </a:r>
          </a:p>
          <a:p>
            <a:pPr eaLnBrk="1" hangingPunct="1">
              <a:lnSpc>
                <a:spcPct val="80000"/>
              </a:lnSpc>
              <a:buClr>
                <a:srgbClr val="CC9900"/>
              </a:buClr>
              <a:buSzPct val="65000"/>
              <a:buFont typeface="Wingdings" panose="05000000000000000000" pitchFamily="2" charset="2"/>
              <a:buNone/>
            </a:pPr>
            <a:r>
              <a:rPr lang="zh-CN" altLang="en-US" sz="1900">
                <a:solidFill>
                  <a:srgbClr val="000000"/>
                </a:solidFill>
                <a:latin typeface="Arial" panose="020B0604020202020204" pitchFamily="34" charset="0"/>
              </a:rPr>
              <a:t>        for (int i = 1; i &lt;= n - r+1; i++) {</a:t>
            </a:r>
          </a:p>
          <a:p>
            <a:pPr eaLnBrk="1" hangingPunct="1">
              <a:lnSpc>
                <a:spcPct val="80000"/>
              </a:lnSpc>
              <a:buClr>
                <a:srgbClr val="CC9900"/>
              </a:buClr>
              <a:buSzPct val="65000"/>
              <a:buFont typeface="Wingdings" panose="05000000000000000000" pitchFamily="2" charset="2"/>
              <a:buNone/>
            </a:pPr>
            <a:r>
              <a:rPr lang="zh-CN" altLang="en-US" sz="1900">
                <a:solidFill>
                  <a:srgbClr val="000000"/>
                </a:solidFill>
                <a:latin typeface="Arial" panose="020B0604020202020204" pitchFamily="34" charset="0"/>
              </a:rPr>
              <a:t>              int j=i+r-1;</a:t>
            </a:r>
          </a:p>
          <a:p>
            <a:pPr eaLnBrk="1" hangingPunct="1">
              <a:lnSpc>
                <a:spcPct val="80000"/>
              </a:lnSpc>
              <a:buClr>
                <a:srgbClr val="CC9900"/>
              </a:buClr>
              <a:buSzPct val="65000"/>
              <a:buFont typeface="Wingdings" panose="05000000000000000000" pitchFamily="2" charset="2"/>
              <a:buNone/>
            </a:pPr>
            <a:r>
              <a:rPr lang="zh-CN" altLang="en-US" sz="1900">
                <a:solidFill>
                  <a:srgbClr val="000000"/>
                </a:solidFill>
                <a:latin typeface="Arial" panose="020B0604020202020204" pitchFamily="34" charset="0"/>
              </a:rPr>
              <a:t>              m[i][j] = m[i+1][j]+ p[i-1]*p[i]*p[j]; //Ai...Aj在矩阵i处断开时的数乘次数</a:t>
            </a:r>
          </a:p>
          <a:p>
            <a:pPr eaLnBrk="1" hangingPunct="1">
              <a:lnSpc>
                <a:spcPct val="80000"/>
              </a:lnSpc>
              <a:buClr>
                <a:srgbClr val="CC9900"/>
              </a:buClr>
              <a:buSzPct val="65000"/>
              <a:buFont typeface="Wingdings" panose="05000000000000000000" pitchFamily="2" charset="2"/>
              <a:buNone/>
            </a:pPr>
            <a:r>
              <a:rPr lang="zh-CN" altLang="en-US" sz="1900">
                <a:solidFill>
                  <a:srgbClr val="000000"/>
                </a:solidFill>
                <a:latin typeface="Arial" panose="020B0604020202020204" pitchFamily="34" charset="0"/>
              </a:rPr>
              <a:t>              s[i][j] = i; //记录取得Ai...Aj当前数乘次数的断开位置</a:t>
            </a:r>
          </a:p>
          <a:p>
            <a:pPr eaLnBrk="1" hangingPunct="1">
              <a:lnSpc>
                <a:spcPct val="80000"/>
              </a:lnSpc>
              <a:buClr>
                <a:srgbClr val="CC9900"/>
              </a:buClr>
              <a:buSzPct val="65000"/>
              <a:buFont typeface="Wingdings" panose="05000000000000000000" pitchFamily="2" charset="2"/>
              <a:buNone/>
            </a:pPr>
            <a:r>
              <a:rPr lang="zh-CN" altLang="en-US" sz="1900">
                <a:solidFill>
                  <a:srgbClr val="000000"/>
                </a:solidFill>
                <a:latin typeface="Arial" panose="020B0604020202020204" pitchFamily="34" charset="0"/>
              </a:rPr>
              <a:t>              for (int k = i+1; k &lt; j; k++) {//计算Ai...Aj的最小数乘次数</a:t>
            </a:r>
          </a:p>
          <a:p>
            <a:pPr eaLnBrk="1" hangingPunct="1">
              <a:lnSpc>
                <a:spcPct val="80000"/>
              </a:lnSpc>
              <a:buClr>
                <a:srgbClr val="CC9900"/>
              </a:buClr>
              <a:buSzPct val="65000"/>
              <a:buFont typeface="Wingdings" panose="05000000000000000000" pitchFamily="2" charset="2"/>
              <a:buNone/>
            </a:pPr>
            <a:r>
              <a:rPr lang="zh-CN" altLang="en-US" sz="1900">
                <a:solidFill>
                  <a:srgbClr val="000000"/>
                </a:solidFill>
                <a:latin typeface="Arial" panose="020B0604020202020204" pitchFamily="34" charset="0"/>
              </a:rPr>
              <a:t>                 int t = m[i][k] + m[k+1][j] + p[i-1]*p[k]*p[j];</a:t>
            </a:r>
          </a:p>
          <a:p>
            <a:pPr eaLnBrk="1" hangingPunct="1">
              <a:lnSpc>
                <a:spcPct val="80000"/>
              </a:lnSpc>
              <a:buClr>
                <a:srgbClr val="CC9900"/>
              </a:buClr>
              <a:buSzPct val="65000"/>
              <a:buFont typeface="Wingdings" panose="05000000000000000000" pitchFamily="2" charset="2"/>
              <a:buNone/>
            </a:pPr>
            <a:r>
              <a:rPr lang="zh-CN" altLang="en-US" sz="1900">
                <a:solidFill>
                  <a:srgbClr val="000000"/>
                </a:solidFill>
                <a:latin typeface="Arial" panose="020B0604020202020204" pitchFamily="34" charset="0"/>
              </a:rPr>
              <a:t>                 if (t &lt; m[i][j]) { m[i][j] = t; s[i][j] = k;}</a:t>
            </a:r>
          </a:p>
          <a:p>
            <a:pPr eaLnBrk="1" hangingPunct="1">
              <a:lnSpc>
                <a:spcPct val="80000"/>
              </a:lnSpc>
              <a:buClr>
                <a:srgbClr val="CC9900"/>
              </a:buClr>
              <a:buSzPct val="65000"/>
              <a:buFont typeface="Wingdings" panose="05000000000000000000" pitchFamily="2" charset="2"/>
              <a:buNone/>
            </a:pPr>
            <a:r>
              <a:rPr lang="zh-CN" altLang="en-US" sz="1900">
                <a:solidFill>
                  <a:srgbClr val="000000"/>
                </a:solidFill>
                <a:latin typeface="Arial" panose="020B0604020202020204" pitchFamily="34" charset="0"/>
              </a:rPr>
              <a:t>              }</a:t>
            </a:r>
          </a:p>
          <a:p>
            <a:pPr eaLnBrk="1" hangingPunct="1">
              <a:lnSpc>
                <a:spcPct val="80000"/>
              </a:lnSpc>
              <a:buClr>
                <a:srgbClr val="CC9900"/>
              </a:buClr>
              <a:buSzPct val="65000"/>
              <a:buFont typeface="Wingdings" panose="05000000000000000000" pitchFamily="2" charset="2"/>
              <a:buNone/>
            </a:pPr>
            <a:r>
              <a:rPr lang="zh-CN" altLang="en-US" sz="1900">
                <a:solidFill>
                  <a:srgbClr val="000000"/>
                </a:solidFill>
                <a:latin typeface="Arial" panose="020B0604020202020204" pitchFamily="34" charset="0"/>
              </a:rPr>
              <a:t>        }</a:t>
            </a:r>
          </a:p>
          <a:p>
            <a:pPr eaLnBrk="1" hangingPunct="1">
              <a:lnSpc>
                <a:spcPct val="80000"/>
              </a:lnSpc>
              <a:buClr>
                <a:srgbClr val="CC9900"/>
              </a:buClr>
              <a:buSzPct val="65000"/>
              <a:buFont typeface="Wingdings" panose="05000000000000000000" pitchFamily="2" charset="2"/>
              <a:buNone/>
            </a:pPr>
            <a:r>
              <a:rPr lang="zh-CN" altLang="en-US" sz="1900">
                <a:solidFill>
                  <a:srgbClr val="000000"/>
                </a:solidFill>
                <a:latin typeface="Arial" panose="020B0604020202020204" pitchFamily="34" charset="0"/>
              </a:rPr>
              <a:t>}</a:t>
            </a:r>
          </a:p>
          <a:p>
            <a:pPr eaLnBrk="1" hangingPunct="1">
              <a:lnSpc>
                <a:spcPct val="80000"/>
              </a:lnSpc>
              <a:buClr>
                <a:srgbClr val="CC9900"/>
              </a:buClr>
              <a:buSzPct val="65000"/>
              <a:buFont typeface="Wingdings" panose="05000000000000000000" pitchFamily="2" charset="2"/>
              <a:buNone/>
            </a:pPr>
            <a:endParaRPr lang="zh-CN" altLang="en-US" sz="1900">
              <a:solidFill>
                <a:srgbClr val="000000"/>
              </a:solidFill>
              <a:latin typeface="Arial" panose="020B0604020202020204" pitchFamily="34" charset="0"/>
            </a:endParaRPr>
          </a:p>
        </p:txBody>
      </p:sp>
    </p:spTree>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l="4088" t="1323" r="17503" b="51999"/>
          <a:stretch>
            <a:fillRect/>
          </a:stretch>
        </p:blipFill>
        <p:spPr bwMode="auto">
          <a:xfrm>
            <a:off x="971550" y="2276475"/>
            <a:ext cx="691197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26" name="Group 6"/>
          <p:cNvGraphicFramePr>
            <a:graphicFrameLocks noGrp="1"/>
          </p:cNvGraphicFramePr>
          <p:nvPr/>
        </p:nvGraphicFramePr>
        <p:xfrm>
          <a:off x="1979613" y="476250"/>
          <a:ext cx="4921250" cy="809625"/>
        </p:xfrm>
        <a:graphic>
          <a:graphicData uri="http://schemas.openxmlformats.org/drawingml/2006/table">
            <a:tbl>
              <a:tblPr/>
              <a:tblGrid>
                <a:gridCol w="831850">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704850">
                  <a:extLst>
                    <a:ext uri="{9D8B030D-6E8A-4147-A177-3AD203B41FA5}">
                      <a16:colId xmlns:a16="http://schemas.microsoft.com/office/drawing/2014/main" val="20002"/>
                    </a:ext>
                  </a:extLst>
                </a:gridCol>
                <a:gridCol w="704850">
                  <a:extLst>
                    <a:ext uri="{9D8B030D-6E8A-4147-A177-3AD203B41FA5}">
                      <a16:colId xmlns:a16="http://schemas.microsoft.com/office/drawing/2014/main" val="20003"/>
                    </a:ext>
                  </a:extLst>
                </a:gridCol>
                <a:gridCol w="83185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96551">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A1</a:t>
                      </a:r>
                    </a:p>
                  </a:txBody>
                  <a:tcPr marT="45756" marB="4575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A2</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A3</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A4</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A5</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A6</a:t>
                      </a:r>
                    </a:p>
                  </a:txBody>
                  <a:tcPr marT="45756" marB="457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3074">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30</a:t>
                      </a: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35</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56" marB="4575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35</a:t>
                      </a: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15</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15</a:t>
                      </a: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5</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5</a:t>
                      </a: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10</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10</a:t>
                      </a: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20</a:t>
                      </a: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20</a:t>
                      </a: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25</a:t>
                      </a:r>
                    </a:p>
                  </a:txBody>
                  <a:tcPr marT="45756" marB="457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55321" name="Picture 29" descr="t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412875"/>
            <a:ext cx="74342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8" name="Rectangle 30"/>
          <p:cNvSpPr>
            <a:spLocks noChangeArrowheads="1"/>
          </p:cNvSpPr>
          <p:nvPr/>
        </p:nvSpPr>
        <p:spPr bwMode="auto">
          <a:xfrm>
            <a:off x="0" y="3071813"/>
            <a:ext cx="9144000" cy="0"/>
          </a:xfrm>
          <a:prstGeom prst="rect">
            <a:avLst/>
          </a:prstGeom>
          <a:noFill/>
          <a:ln>
            <a:noFill/>
          </a:ln>
          <a:effectLst/>
        </p:spPr>
        <p:txBody>
          <a:bodyPr wrap="none" anchor="ctr">
            <a:spAutoFit/>
          </a:bodyPr>
          <a:lstStyle>
            <a:lvl1pPr eaLnBrk="0" hangingPunct="0">
              <a:spcBef>
                <a:spcPct val="20000"/>
              </a:spcBef>
              <a:buClr>
                <a:schemeClr val="tx1"/>
              </a:buClr>
              <a:buFont typeface="Wingdings" charset="2"/>
              <a:buBlip>
                <a:blip r:embed="rId3"/>
              </a:buBlip>
              <a:defRPr sz="2400" b="1">
                <a:solidFill>
                  <a:schemeClr val="tx1"/>
                </a:solidFill>
                <a:latin typeface="宋体" charset="-122"/>
                <a:ea typeface="宋体" charset="-122"/>
              </a:defRPr>
            </a:lvl1pPr>
            <a:lvl2pPr marL="742950" indent="-285750" eaLnBrk="0" hangingPunct="0">
              <a:spcBef>
                <a:spcPct val="20000"/>
              </a:spcBef>
              <a:buClr>
                <a:srgbClr val="CC0000"/>
              </a:buClr>
              <a:buFont typeface="Wingdings" charset="2"/>
              <a:buChar char="u"/>
              <a:defRPr sz="2400" b="1">
                <a:solidFill>
                  <a:schemeClr val="tx1"/>
                </a:solidFill>
                <a:latin typeface="宋体" charset="-122"/>
                <a:ea typeface="宋体" charset="-122"/>
              </a:defRPr>
            </a:lvl2pPr>
            <a:lvl3pPr marL="1143000" indent="-228600" eaLnBrk="0" hangingPunct="0">
              <a:spcBef>
                <a:spcPct val="20000"/>
              </a:spcBef>
              <a:buClr>
                <a:srgbClr val="CC0000"/>
              </a:buClr>
              <a:buFont typeface="Wingdings" charset="2"/>
              <a:buChar char="Ø"/>
              <a:defRPr sz="2400" b="1">
                <a:solidFill>
                  <a:schemeClr val="tx1"/>
                </a:solidFill>
                <a:latin typeface="宋体" charset="-122"/>
                <a:ea typeface="宋体" charset="-122"/>
              </a:defRPr>
            </a:lvl3pPr>
            <a:lvl4pPr marL="1600200" indent="-228600" eaLnBrk="0" hangingPunct="0">
              <a:spcBef>
                <a:spcPct val="20000"/>
              </a:spcBef>
              <a:buClr>
                <a:schemeClr val="tx1"/>
              </a:buClr>
              <a:buBlip>
                <a:blip r:embed="rId3"/>
              </a:buBlip>
              <a:defRPr sz="2400" b="1">
                <a:solidFill>
                  <a:schemeClr val="tx1"/>
                </a:solidFill>
                <a:latin typeface="宋体" charset="-122"/>
                <a:ea typeface="宋体" charset="-122"/>
              </a:defRPr>
            </a:lvl4pPr>
            <a:lvl5pPr marL="2057400" indent="-228600" eaLnBrk="0" hangingPunct="0">
              <a:spcBef>
                <a:spcPct val="20000"/>
              </a:spcBef>
              <a:buClr>
                <a:schemeClr val="tx1"/>
              </a:buClr>
              <a:buFont typeface="Wingdings" charset="2"/>
              <a:buBlip>
                <a:blip r:embed="rId3"/>
              </a:buBlip>
              <a:defRPr sz="2400" b="1">
                <a:solidFill>
                  <a:schemeClr val="tx1"/>
                </a:solidFill>
                <a:latin typeface="宋体" charset="-122"/>
                <a:ea typeface="宋体" charset="-122"/>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122"/>
                <a:ea typeface="宋体" charset="-122"/>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122"/>
                <a:ea typeface="宋体" charset="-122"/>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122"/>
                <a:ea typeface="宋体" charset="-122"/>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122"/>
                <a:ea typeface="宋体" charset="-122"/>
              </a:defRPr>
            </a:lvl9pPr>
          </a:lstStyle>
          <a:p>
            <a:pPr eaLnBrk="1" hangingPunct="1">
              <a:spcBef>
                <a:spcPct val="0"/>
              </a:spcBef>
              <a:buClrTx/>
              <a:buFont typeface="Arial" charset="0"/>
              <a:buNone/>
              <a:defRPr/>
            </a:pPr>
            <a:endParaRPr lang="zh-CN" altLang="en-US" sz="1600" b="0">
              <a:latin typeface="Arial" charset="0"/>
              <a:ea typeface="华文隶书" charset="-122"/>
            </a:endParaRPr>
          </a:p>
        </p:txBody>
      </p:sp>
      <mc:AlternateContent xmlns:mc="http://schemas.openxmlformats.org/markup-compatibility/2006" xmlns:a14="http://schemas.microsoft.com/office/drawing/2010/main">
        <mc:Choice Requires="a14">
          <p:sp>
            <p:nvSpPr>
              <p:cNvPr id="55323" name="Object 31"/>
              <p:cNvSpPr txBox="1"/>
              <p:nvPr/>
            </p:nvSpPr>
            <p:spPr bwMode="auto">
              <a:xfrm>
                <a:off x="776288" y="3500438"/>
                <a:ext cx="7680325" cy="1152525"/>
              </a:xfrm>
              <a:prstGeom prst="rect">
                <a:avLst/>
              </a:prstGeom>
              <a:noFill/>
              <a:ln>
                <a:noFill/>
              </a:ln>
              <a:extLst/>
            </p:spPr>
            <p:txBody>
              <a:bodyPr>
                <a:norm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[2][5]=</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min</m:t>
                          </m:r>
                        </m:fName>
                        <m:e>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[2][2]+</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[3][5]+</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1</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2</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5</m:t>
                                        </m:r>
                                      </m:sub>
                                    </m:sSub>
                                    <m:r>
                                      <a:rPr lang="zh-CN" altLang="en-US" i="1">
                                        <a:solidFill>
                                          <a:srgbClr val="000000"/>
                                        </a:solidFill>
                                        <a:latin typeface="Cambria Math" panose="02040503050406030204" pitchFamily="18" charset="0"/>
                                      </a:rPr>
                                      <m:t>=0+2500+35×15×20=13000</m:t>
                                    </m:r>
                                  </m:e>
                                </m:mr>
                                <m:mr>
                                  <m:e>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[2][3]+</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[4][5]+</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1</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3</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5</m:t>
                                        </m:r>
                                      </m:sub>
                                    </m:sSub>
                                    <m:r>
                                      <a:rPr lang="zh-CN" altLang="en-US" i="1">
                                        <a:solidFill>
                                          <a:srgbClr val="000000"/>
                                        </a:solidFill>
                                        <a:latin typeface="Cambria Math" panose="02040503050406030204" pitchFamily="18" charset="0"/>
                                      </a:rPr>
                                      <m:t>=2625+1000+35×5×20=7125</m:t>
                                    </m:r>
                                  </m:e>
                                </m:mr>
                                <m:mr>
                                  <m:e>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[2][4]+</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[5][5]+</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1</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4</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5</m:t>
                                        </m:r>
                                      </m:sub>
                                    </m:sSub>
                                    <m:r>
                                      <a:rPr lang="zh-CN" altLang="en-US" i="1">
                                        <a:solidFill>
                                          <a:srgbClr val="000000"/>
                                        </a:solidFill>
                                        <a:latin typeface="Cambria Math" panose="02040503050406030204" pitchFamily="18" charset="0"/>
                                      </a:rPr>
                                      <m:t>=4375+0+35×10×20=11375</m:t>
                                    </m:r>
                                  </m:e>
                                </m:mr>
                              </m:m>
                            </m:e>
                          </m:d>
                        </m:e>
                      </m:func>
                    </m:oMath>
                  </m:oMathPara>
                </a14:m>
                <a:endParaRPr lang="zh-CN" altLang="en-US"/>
              </a:p>
            </p:txBody>
          </p:sp>
        </mc:Choice>
        <mc:Fallback xmlns="">
          <p:sp>
            <p:nvSpPr>
              <p:cNvPr id="55323" name="Object 31"/>
              <p:cNvSpPr txBox="1">
                <a:spLocks noRot="1" noChangeAspect="1" noMove="1" noResize="1" noEditPoints="1" noAdjustHandles="1" noChangeArrowheads="1" noChangeShapeType="1" noTextEdit="1"/>
              </p:cNvSpPr>
              <p:nvPr/>
            </p:nvSpPr>
            <p:spPr bwMode="auto">
              <a:xfrm>
                <a:off x="776288" y="3500438"/>
                <a:ext cx="7680325" cy="1152525"/>
              </a:xfrm>
              <a:prstGeom prst="rect">
                <a:avLst/>
              </a:prstGeom>
              <a:blipFill>
                <a:blip r:embed="rId4"/>
                <a:stretch>
                  <a:fillRect/>
                </a:stretch>
              </a:blipFill>
              <a:ln>
                <a:noFill/>
              </a:ln>
              <a:extLst/>
            </p:spPr>
            <p:txBody>
              <a:bodyPr/>
              <a:lstStyle/>
              <a:p>
                <a:r>
                  <a:rPr lang="zh-CN" altLang="en-US">
                    <a:noFill/>
                  </a:rPr>
                  <a:t> </a:t>
                </a:r>
              </a:p>
            </p:txBody>
          </p:sp>
        </mc:Fallback>
      </mc:AlternateContent>
      <p:sp>
        <p:nvSpPr>
          <p:cNvPr id="337952" name="Text Box 32"/>
          <p:cNvSpPr txBox="1">
            <a:spLocks noChangeArrowheads="1"/>
          </p:cNvSpPr>
          <p:nvPr/>
        </p:nvSpPr>
        <p:spPr bwMode="auto">
          <a:xfrm>
            <a:off x="323850" y="4808538"/>
            <a:ext cx="8712200" cy="1570037"/>
          </a:xfrm>
          <a:prstGeom prst="rect">
            <a:avLst/>
          </a:prstGeom>
          <a:solidFill>
            <a:schemeClr val="hlink"/>
          </a:solidFill>
          <a:ln w="50800">
            <a:solidFill>
              <a:srgbClr val="FF6600"/>
            </a:solidFill>
            <a:miter lim="800000"/>
            <a:headEnd/>
            <a:tailEnd/>
          </a:ln>
          <a:effectLst/>
        </p:spPr>
        <p:txBody>
          <a:bodyPr>
            <a:spAutoFit/>
          </a:bodyP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defRPr/>
            </a:pPr>
            <a:r>
              <a:rPr lang="zh-CN" altLang="en-US">
                <a:latin typeface="Verdana" panose="020B0604030504040204" pitchFamily="34" charset="0"/>
                <a:ea typeface="黑体" panose="02010609060101010101" pitchFamily="49" charset="-122"/>
              </a:rPr>
              <a:t>算法复杂度分析：</a:t>
            </a:r>
          </a:p>
          <a:p>
            <a:pPr eaLnBrk="1" hangingPunct="1">
              <a:spcBef>
                <a:spcPct val="0"/>
              </a:spcBef>
              <a:buClrTx/>
              <a:buFont typeface="Arial" panose="020B0604020202020204" pitchFamily="34" charset="0"/>
              <a:buNone/>
              <a:defRPr/>
            </a:pPr>
            <a:r>
              <a:rPr lang="zh-CN" altLang="en-US" b="0">
                <a:latin typeface="Arial" panose="020B0604020202020204" pitchFamily="34" charset="0"/>
                <a:ea typeface="楷体_GB2312" pitchFamily="49" charset="-122"/>
              </a:rPr>
              <a:t>算法</a:t>
            </a:r>
            <a:r>
              <a:rPr lang="en-US" altLang="zh-CN">
                <a:latin typeface="Arial" panose="020B0604020202020204" pitchFamily="34" charset="0"/>
                <a:ea typeface="楷体_GB2312" pitchFamily="49" charset="-122"/>
              </a:rPr>
              <a:t>matrixChain</a:t>
            </a:r>
            <a:r>
              <a:rPr lang="zh-CN" altLang="en-US" b="0">
                <a:latin typeface="Arial" panose="020B0604020202020204" pitchFamily="34" charset="0"/>
                <a:ea typeface="楷体_GB2312" pitchFamily="49" charset="-122"/>
              </a:rPr>
              <a:t>的主要计算量取决于算法中对</a:t>
            </a:r>
            <a:r>
              <a:rPr lang="en-US" altLang="zh-CN" b="0">
                <a:latin typeface="Arial" panose="020B0604020202020204" pitchFamily="34" charset="0"/>
                <a:ea typeface="楷体_GB2312" pitchFamily="49" charset="-122"/>
              </a:rPr>
              <a:t>r</a:t>
            </a:r>
            <a:r>
              <a:rPr lang="zh-CN" altLang="en-US" b="0">
                <a:latin typeface="Arial" panose="020B0604020202020204" pitchFamily="34" charset="0"/>
                <a:ea typeface="楷体_GB2312" pitchFamily="49" charset="-122"/>
              </a:rPr>
              <a:t>，</a:t>
            </a:r>
            <a:r>
              <a:rPr lang="en-US" altLang="zh-CN" b="0">
                <a:latin typeface="Arial" panose="020B0604020202020204" pitchFamily="34" charset="0"/>
                <a:ea typeface="楷体_GB2312" pitchFamily="49" charset="-122"/>
              </a:rPr>
              <a:t>i</a:t>
            </a:r>
            <a:r>
              <a:rPr lang="zh-CN" altLang="en-US" b="0">
                <a:latin typeface="Arial" panose="020B0604020202020204" pitchFamily="34" charset="0"/>
                <a:ea typeface="楷体_GB2312" pitchFamily="49" charset="-122"/>
              </a:rPr>
              <a:t>和</a:t>
            </a:r>
            <a:r>
              <a:rPr lang="en-US" altLang="zh-CN" b="0">
                <a:latin typeface="Arial" panose="020B0604020202020204" pitchFamily="34" charset="0"/>
                <a:ea typeface="楷体_GB2312" pitchFamily="49" charset="-122"/>
              </a:rPr>
              <a:t>k</a:t>
            </a:r>
            <a:r>
              <a:rPr lang="zh-CN" altLang="en-US" b="0">
                <a:latin typeface="Arial" panose="020B0604020202020204" pitchFamily="34" charset="0"/>
                <a:ea typeface="楷体_GB2312" pitchFamily="49" charset="-122"/>
              </a:rPr>
              <a:t>的</a:t>
            </a:r>
            <a:r>
              <a:rPr lang="en-US" altLang="zh-CN" b="0">
                <a:latin typeface="Arial" panose="020B0604020202020204" pitchFamily="34" charset="0"/>
                <a:ea typeface="楷体_GB2312" pitchFamily="49" charset="-122"/>
              </a:rPr>
              <a:t>3</a:t>
            </a:r>
            <a:r>
              <a:rPr lang="zh-CN" altLang="en-US" b="0">
                <a:latin typeface="Arial" panose="020B0604020202020204" pitchFamily="34" charset="0"/>
                <a:ea typeface="楷体_GB2312" pitchFamily="49" charset="-122"/>
              </a:rPr>
              <a:t>重循环。循环体内的计算量为</a:t>
            </a:r>
            <a:r>
              <a:rPr lang="en-US" altLang="zh-CN" b="0">
                <a:latin typeface="Arial" panose="020B0604020202020204" pitchFamily="34" charset="0"/>
                <a:ea typeface="楷体_GB2312" pitchFamily="49" charset="-122"/>
              </a:rPr>
              <a:t>O(1)</a:t>
            </a:r>
            <a:r>
              <a:rPr lang="zh-CN" altLang="en-US" b="0">
                <a:latin typeface="Arial" panose="020B0604020202020204" pitchFamily="34" charset="0"/>
                <a:ea typeface="楷体_GB2312" pitchFamily="49" charset="-122"/>
              </a:rPr>
              <a:t>，而</a:t>
            </a:r>
            <a:r>
              <a:rPr lang="en-US" altLang="zh-CN" b="0">
                <a:latin typeface="Arial" panose="020B0604020202020204" pitchFamily="34" charset="0"/>
                <a:ea typeface="楷体_GB2312" pitchFamily="49" charset="-122"/>
              </a:rPr>
              <a:t>3</a:t>
            </a:r>
            <a:r>
              <a:rPr lang="zh-CN" altLang="en-US" b="0">
                <a:latin typeface="Arial" panose="020B0604020202020204" pitchFamily="34" charset="0"/>
                <a:ea typeface="楷体_GB2312" pitchFamily="49" charset="-122"/>
              </a:rPr>
              <a:t>重循环的总次数为</a:t>
            </a:r>
            <a:r>
              <a:rPr lang="en-US" altLang="zh-CN" b="0">
                <a:latin typeface="Arial" panose="020B0604020202020204" pitchFamily="34" charset="0"/>
                <a:ea typeface="楷体_GB2312" pitchFamily="49" charset="-122"/>
              </a:rPr>
              <a:t>O(n</a:t>
            </a:r>
            <a:r>
              <a:rPr lang="en-US" altLang="zh-CN" b="0" baseline="30000">
                <a:latin typeface="Arial" panose="020B0604020202020204" pitchFamily="34" charset="0"/>
                <a:ea typeface="楷体_GB2312" pitchFamily="49" charset="-122"/>
              </a:rPr>
              <a:t>3</a:t>
            </a:r>
            <a:r>
              <a:rPr lang="en-US" altLang="zh-CN" b="0">
                <a:latin typeface="Arial" panose="020B0604020202020204" pitchFamily="34" charset="0"/>
                <a:ea typeface="楷体_GB2312" pitchFamily="49" charset="-122"/>
              </a:rPr>
              <a:t>)</a:t>
            </a:r>
            <a:r>
              <a:rPr lang="zh-CN" altLang="en-US" b="0">
                <a:latin typeface="Arial" panose="020B0604020202020204" pitchFamily="34" charset="0"/>
                <a:ea typeface="楷体_GB2312" pitchFamily="49" charset="-122"/>
              </a:rPr>
              <a:t>。因此算法的计算时间上界为</a:t>
            </a:r>
            <a:r>
              <a:rPr lang="en-US" altLang="zh-CN" b="0">
                <a:latin typeface="Arial" panose="020B0604020202020204" pitchFamily="34" charset="0"/>
                <a:ea typeface="楷体_GB2312" pitchFamily="49" charset="-122"/>
              </a:rPr>
              <a:t>O(n</a:t>
            </a:r>
            <a:r>
              <a:rPr lang="en-US" altLang="zh-CN" b="0" baseline="30000">
                <a:latin typeface="Arial" panose="020B0604020202020204" pitchFamily="34" charset="0"/>
                <a:ea typeface="楷体_GB2312" pitchFamily="49" charset="-122"/>
              </a:rPr>
              <a:t>3</a:t>
            </a:r>
            <a:r>
              <a:rPr lang="en-US" altLang="zh-CN" b="0">
                <a:latin typeface="Arial" panose="020B0604020202020204" pitchFamily="34" charset="0"/>
                <a:ea typeface="楷体_GB2312" pitchFamily="49" charset="-122"/>
              </a:rPr>
              <a:t>)</a:t>
            </a:r>
            <a:r>
              <a:rPr lang="zh-CN" altLang="en-US" b="0">
                <a:latin typeface="Arial" panose="020B0604020202020204" pitchFamily="34" charset="0"/>
                <a:ea typeface="楷体_GB2312" pitchFamily="49" charset="-122"/>
              </a:rPr>
              <a:t>。算法所占用的空间显然为</a:t>
            </a:r>
            <a:r>
              <a:rPr lang="en-US" altLang="zh-CN" b="0">
                <a:latin typeface="Arial" panose="020B0604020202020204" pitchFamily="34" charset="0"/>
                <a:ea typeface="楷体_GB2312" pitchFamily="49" charset="-122"/>
              </a:rPr>
              <a:t>O(n</a:t>
            </a:r>
            <a:r>
              <a:rPr lang="en-US" altLang="zh-CN" b="0" baseline="30000">
                <a:latin typeface="Arial" panose="020B0604020202020204" pitchFamily="34" charset="0"/>
                <a:ea typeface="楷体_GB2312" pitchFamily="49" charset="-122"/>
              </a:rPr>
              <a:t>2</a:t>
            </a:r>
            <a:r>
              <a:rPr lang="en-US" altLang="zh-CN" b="0">
                <a:latin typeface="Arial" panose="020B0604020202020204" pitchFamily="34" charset="0"/>
                <a:ea typeface="楷体_GB2312" pitchFamily="49" charset="-122"/>
              </a:rPr>
              <a:t>)</a:t>
            </a:r>
            <a:r>
              <a:rPr lang="zh-CN" altLang="en-US" b="0">
                <a:latin typeface="Arial" panose="020B0604020202020204" pitchFamily="34" charset="0"/>
                <a:ea typeface="楷体_GB2312" pitchFamily="49" charset="-122"/>
              </a:rPr>
              <a:t>。</a:t>
            </a:r>
            <a:endParaRPr lang="en-US" altLang="zh-CN" b="0">
              <a:latin typeface="Arial" panose="020B0604020202020204" pitchFamily="34" charset="0"/>
              <a:ea typeface="楷体_GB2312" pitchFamily="49"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2"/>
                                        </p:tgtEl>
                                        <p:attrNameLst>
                                          <p:attrName>style.visibility</p:attrName>
                                        </p:attrNameLst>
                                      </p:cBhvr>
                                      <p:to>
                                        <p:strVal val="visible"/>
                                      </p:to>
                                    </p:set>
                                    <p:animEffect transition="in" filter="blinds(horizontal)">
                                      <p:cBhvr>
                                        <p:cTn id="7" dur="500"/>
                                        <p:tgtEl>
                                          <p:spTgt spid="337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2"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noChangeArrowheads="1"/>
          </p:cNvSpPr>
          <p:nvPr>
            <p:ph type="title"/>
          </p:nvPr>
        </p:nvSpPr>
        <p:spPr/>
        <p:txBody>
          <a:bodyPr/>
          <a:lstStyle/>
          <a:p>
            <a:r>
              <a:rPr lang="en-US" altLang="zh-CN"/>
              <a:t>5.7 </a:t>
            </a:r>
            <a:r>
              <a:rPr lang="zh-CN" altLang="en-US"/>
              <a:t>矩阵连乘问题</a:t>
            </a:r>
          </a:p>
        </p:txBody>
      </p:sp>
      <p:sp>
        <p:nvSpPr>
          <p:cNvPr id="3" name="内容占位符 2"/>
          <p:cNvSpPr>
            <a:spLocks noGrp="1" noChangeArrowheads="1"/>
          </p:cNvSpPr>
          <p:nvPr>
            <p:ph idx="1"/>
          </p:nvPr>
        </p:nvSpPr>
        <p:spPr>
          <a:xfrm>
            <a:off x="539750" y="1341438"/>
            <a:ext cx="8064500" cy="4895850"/>
          </a:xfrm>
        </p:spPr>
        <p:txBody>
          <a:bodyPr/>
          <a:lstStyle/>
          <a:p>
            <a:pPr>
              <a:spcBef>
                <a:spcPct val="0"/>
              </a:spcBef>
            </a:pPr>
            <a:r>
              <a:rPr lang="zh-CN" altLang="en-US"/>
              <a:t>三、矩阵连乘问题</a:t>
            </a:r>
          </a:p>
          <a:p>
            <a:pPr>
              <a:spcBef>
                <a:spcPct val="0"/>
              </a:spcBef>
            </a:pPr>
            <a:r>
              <a:rPr lang="zh-CN" altLang="en-US"/>
              <a:t>解法二：动态规划法</a:t>
            </a:r>
          </a:p>
          <a:p>
            <a:pPr>
              <a:spcBef>
                <a:spcPct val="0"/>
              </a:spcBef>
            </a:pPr>
            <a:r>
              <a:rPr lang="en-US" altLang="zh-CN"/>
              <a:t>4.</a:t>
            </a:r>
            <a:r>
              <a:rPr lang="zh-CN" altLang="en-US"/>
              <a:t>构造最优解</a:t>
            </a:r>
            <a:endParaRPr lang="en-US" altLang="zh-CN"/>
          </a:p>
          <a:p>
            <a:pPr>
              <a:spcBef>
                <a:spcPct val="0"/>
              </a:spcBef>
            </a:pPr>
            <a:r>
              <a:rPr lang="zh-CN" altLang="en-US"/>
              <a:t>通过</a:t>
            </a:r>
            <a:r>
              <a:rPr lang="en-US" altLang="zh-CN" err="1"/>
              <a:t>matrixChain</a:t>
            </a:r>
            <a:r>
              <a:rPr lang="zh-CN" altLang="en-US"/>
              <a:t>的计算，只知道最少数乘次数，还不知道具体应按什么次序来做矩阵乘法才能达到最少的数乘次数。</a:t>
            </a:r>
            <a:endParaRPr lang="en-US" altLang="zh-CN"/>
          </a:p>
          <a:p>
            <a:pPr>
              <a:spcBef>
                <a:spcPct val="0"/>
              </a:spcBef>
            </a:pPr>
            <a:r>
              <a:rPr lang="zh-CN" altLang="en-US"/>
              <a:t>事实上，</a:t>
            </a:r>
            <a:r>
              <a:rPr lang="en-US" altLang="zh-CN">
                <a:solidFill>
                  <a:srgbClr val="C00000"/>
                </a:solidFill>
              </a:rPr>
              <a:t>s[</a:t>
            </a:r>
            <a:r>
              <a:rPr lang="en-US" altLang="zh-CN" err="1">
                <a:solidFill>
                  <a:srgbClr val="C00000"/>
                </a:solidFill>
              </a:rPr>
              <a:t>i</a:t>
            </a:r>
            <a:r>
              <a:rPr lang="en-US" altLang="zh-CN">
                <a:solidFill>
                  <a:srgbClr val="C00000"/>
                </a:solidFill>
              </a:rPr>
              <a:t>][j]</a:t>
            </a:r>
            <a:r>
              <a:rPr lang="zh-CN" altLang="en-US"/>
              <a:t>中的数表明，计算矩阵</a:t>
            </a:r>
            <a:r>
              <a:rPr lang="en-US" altLang="zh-CN"/>
              <a:t>A[</a:t>
            </a:r>
            <a:r>
              <a:rPr lang="en-US" altLang="zh-CN" err="1"/>
              <a:t>i</a:t>
            </a:r>
            <a:r>
              <a:rPr lang="zh-CN" altLang="en-US"/>
              <a:t>：</a:t>
            </a:r>
            <a:r>
              <a:rPr lang="en-US" altLang="zh-CN"/>
              <a:t>j]</a:t>
            </a:r>
            <a:r>
              <a:rPr lang="zh-CN" altLang="en-US"/>
              <a:t>之间最佳方式是在矩阵</a:t>
            </a:r>
            <a:r>
              <a:rPr lang="en-US" altLang="zh-CN" err="1"/>
              <a:t>A</a:t>
            </a:r>
            <a:r>
              <a:rPr lang="en-US" altLang="zh-CN" baseline="-25000" err="1"/>
              <a:t>k</a:t>
            </a:r>
            <a:r>
              <a:rPr lang="zh-CN" altLang="en-US"/>
              <a:t>和</a:t>
            </a:r>
            <a:r>
              <a:rPr lang="en-US" altLang="zh-CN"/>
              <a:t>A</a:t>
            </a:r>
            <a:r>
              <a:rPr lang="en-US" altLang="zh-CN" baseline="-25000"/>
              <a:t>k+1</a:t>
            </a:r>
            <a:r>
              <a:rPr lang="zh-CN" altLang="en-US"/>
              <a:t>断开，即最优加括号方式为（</a:t>
            </a:r>
            <a:r>
              <a:rPr lang="en-US" altLang="zh-CN"/>
              <a:t>A[</a:t>
            </a:r>
            <a:r>
              <a:rPr lang="en-US" altLang="zh-CN" err="1"/>
              <a:t>i:k</a:t>
            </a:r>
            <a:r>
              <a:rPr lang="en-US" altLang="zh-CN"/>
              <a:t>])(A[k+1:j]</a:t>
            </a:r>
            <a:r>
              <a:rPr lang="zh-CN" altLang="en-US"/>
              <a:t>）</a:t>
            </a:r>
            <a:r>
              <a:rPr lang="en-US" altLang="zh-CN"/>
              <a:t>,</a:t>
            </a:r>
            <a:r>
              <a:rPr lang="zh-CN" altLang="en-US"/>
              <a:t>从</a:t>
            </a:r>
            <a:r>
              <a:rPr lang="en-US" altLang="zh-CN"/>
              <a:t>s[1][n]</a:t>
            </a:r>
            <a:r>
              <a:rPr lang="zh-CN" altLang="en-US"/>
              <a:t>记录的信息可知计算</a:t>
            </a:r>
            <a:r>
              <a:rPr lang="en-US" altLang="zh-CN">
                <a:solidFill>
                  <a:srgbClr val="C00000"/>
                </a:solidFill>
              </a:rPr>
              <a:t>A[1:n]</a:t>
            </a:r>
            <a:r>
              <a:rPr lang="zh-CN" altLang="en-US">
                <a:solidFill>
                  <a:srgbClr val="C00000"/>
                </a:solidFill>
              </a:rPr>
              <a:t>的最优加括号方式为</a:t>
            </a:r>
            <a:r>
              <a:rPr lang="en-US" altLang="zh-CN">
                <a:solidFill>
                  <a:srgbClr val="C00000"/>
                </a:solidFill>
              </a:rPr>
              <a:t>(A[1:s[1][n]])(A[s[1][n]+1:n])</a:t>
            </a:r>
          </a:p>
          <a:p>
            <a:pPr>
              <a:spcBef>
                <a:spcPct val="0"/>
              </a:spcBef>
            </a:pPr>
            <a:r>
              <a:rPr lang="en-US" altLang="zh-CN"/>
              <a:t>A[s[1][n]+1:n]</a:t>
            </a:r>
            <a:r>
              <a:rPr lang="zh-CN" altLang="en-US"/>
              <a:t>的最优加括号方式在</a:t>
            </a:r>
            <a:r>
              <a:rPr lang="en-US" altLang="zh-CN"/>
              <a:t>s[s[1][n]+1][n]</a:t>
            </a:r>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62675" y="476250"/>
            <a:ext cx="252095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p:nvPr>
        </p:nvSpPr>
        <p:spPr/>
        <p:txBody>
          <a:bodyPr/>
          <a:lstStyle/>
          <a:p>
            <a:r>
              <a:rPr lang="en-US" altLang="zh-CN"/>
              <a:t>5.7 </a:t>
            </a:r>
            <a:r>
              <a:rPr lang="zh-CN" altLang="en-US"/>
              <a:t>矩阵连乘问题</a:t>
            </a:r>
          </a:p>
        </p:txBody>
      </p:sp>
      <p:sp>
        <p:nvSpPr>
          <p:cNvPr id="57347" name="内容占位符 2"/>
          <p:cNvSpPr>
            <a:spLocks noGrp="1" noChangeArrowheads="1"/>
          </p:cNvSpPr>
          <p:nvPr>
            <p:ph idx="1"/>
          </p:nvPr>
        </p:nvSpPr>
        <p:spPr>
          <a:xfrm>
            <a:off x="539750" y="1196975"/>
            <a:ext cx="8208963" cy="5256213"/>
          </a:xfrm>
        </p:spPr>
        <p:txBody>
          <a:bodyPr/>
          <a:lstStyle/>
          <a:p>
            <a:pPr>
              <a:spcBef>
                <a:spcPct val="0"/>
              </a:spcBef>
            </a:pPr>
            <a:r>
              <a:rPr lang="zh-CN" altLang="en-US"/>
              <a:t>三、矩阵连乘问题</a:t>
            </a:r>
          </a:p>
          <a:p>
            <a:pPr>
              <a:spcBef>
                <a:spcPct val="0"/>
              </a:spcBef>
            </a:pPr>
            <a:r>
              <a:rPr lang="zh-CN" altLang="en-US"/>
              <a:t>解法二：动态规划法</a:t>
            </a:r>
          </a:p>
          <a:p>
            <a:pPr>
              <a:spcBef>
                <a:spcPct val="0"/>
              </a:spcBef>
            </a:pPr>
            <a:r>
              <a:rPr lang="en-US" altLang="zh-CN"/>
              <a:t>4.</a:t>
            </a:r>
            <a:r>
              <a:rPr lang="zh-CN" altLang="en-US"/>
              <a:t>构造最优解</a:t>
            </a:r>
          </a:p>
          <a:p>
            <a:pPr>
              <a:spcBef>
                <a:spcPct val="0"/>
              </a:spcBef>
            </a:pPr>
            <a:r>
              <a:rPr lang="en-US" altLang="zh-CN"/>
              <a:t>void </a:t>
            </a:r>
            <a:r>
              <a:rPr lang="en-US" altLang="zh-CN" err="1"/>
              <a:t>traceback</a:t>
            </a:r>
            <a:r>
              <a:rPr lang="en-US" altLang="zh-CN"/>
              <a:t>(</a:t>
            </a:r>
            <a:r>
              <a:rPr lang="en-US" altLang="zh-CN" err="1"/>
              <a:t>int</a:t>
            </a:r>
            <a:r>
              <a:rPr lang="en-US" altLang="zh-CN"/>
              <a:t> </a:t>
            </a:r>
            <a:r>
              <a:rPr lang="en-US" altLang="zh-CN" err="1"/>
              <a:t>i,int</a:t>
            </a:r>
            <a:r>
              <a:rPr lang="en-US" altLang="zh-CN"/>
              <a:t> j)</a:t>
            </a:r>
          </a:p>
          <a:p>
            <a:pPr>
              <a:spcBef>
                <a:spcPct val="0"/>
              </a:spcBef>
            </a:pPr>
            <a:r>
              <a:rPr lang="en-US" altLang="zh-CN"/>
              <a:t>{	if(</a:t>
            </a:r>
            <a:r>
              <a:rPr lang="en-US" altLang="zh-CN" err="1"/>
              <a:t>i</a:t>
            </a:r>
            <a:r>
              <a:rPr lang="en-US" altLang="zh-CN"/>
              <a:t>==j)</a:t>
            </a:r>
          </a:p>
          <a:p>
            <a:pPr>
              <a:spcBef>
                <a:spcPct val="0"/>
              </a:spcBef>
            </a:pPr>
            <a:r>
              <a:rPr lang="en-US" altLang="zh-CN"/>
              <a:t>	{ </a:t>
            </a:r>
            <a:r>
              <a:rPr lang="en-US" altLang="zh-CN" err="1"/>
              <a:t>cout</a:t>
            </a:r>
            <a:r>
              <a:rPr lang="en-US" altLang="zh-CN"/>
              <a:t>&lt;&lt;'A'&lt;&lt;</a:t>
            </a:r>
            <a:r>
              <a:rPr lang="en-US" altLang="zh-CN" err="1"/>
              <a:t>i</a:t>
            </a:r>
            <a:r>
              <a:rPr lang="en-US" altLang="zh-CN"/>
              <a:t>;	return ; }</a:t>
            </a:r>
          </a:p>
          <a:p>
            <a:pPr>
              <a:spcBef>
                <a:spcPct val="0"/>
              </a:spcBef>
            </a:pPr>
            <a:r>
              <a:rPr lang="en-US" altLang="zh-CN"/>
              <a:t>	if(</a:t>
            </a:r>
            <a:r>
              <a:rPr lang="en-US" altLang="zh-CN" err="1"/>
              <a:t>i</a:t>
            </a:r>
            <a:r>
              <a:rPr lang="en-US" altLang="zh-CN"/>
              <a:t>&lt;s[</a:t>
            </a:r>
            <a:r>
              <a:rPr lang="en-US" altLang="zh-CN" err="1"/>
              <a:t>i</a:t>
            </a:r>
            <a:r>
              <a:rPr lang="en-US" altLang="zh-CN"/>
              <a:t>][j])  	</a:t>
            </a:r>
            <a:r>
              <a:rPr lang="en-US" altLang="zh-CN" err="1"/>
              <a:t>cout</a:t>
            </a:r>
            <a:r>
              <a:rPr lang="en-US" altLang="zh-CN"/>
              <a:t>&lt;&lt;'(';</a:t>
            </a:r>
          </a:p>
          <a:p>
            <a:pPr>
              <a:spcBef>
                <a:spcPct val="0"/>
              </a:spcBef>
            </a:pPr>
            <a:r>
              <a:rPr lang="en-US" altLang="zh-CN"/>
              <a:t>	</a:t>
            </a:r>
            <a:r>
              <a:rPr lang="en-US" altLang="zh-CN" err="1"/>
              <a:t>traceback</a:t>
            </a:r>
            <a:r>
              <a:rPr lang="en-US" altLang="zh-CN"/>
              <a:t>(</a:t>
            </a:r>
            <a:r>
              <a:rPr lang="en-US" altLang="zh-CN" err="1"/>
              <a:t>i,s</a:t>
            </a:r>
            <a:r>
              <a:rPr lang="en-US" altLang="zh-CN"/>
              <a:t>[</a:t>
            </a:r>
            <a:r>
              <a:rPr lang="en-US" altLang="zh-CN" err="1"/>
              <a:t>i</a:t>
            </a:r>
            <a:r>
              <a:rPr lang="en-US" altLang="zh-CN"/>
              <a:t>][j]);</a:t>
            </a:r>
          </a:p>
          <a:p>
            <a:pPr>
              <a:spcBef>
                <a:spcPct val="0"/>
              </a:spcBef>
            </a:pPr>
            <a:r>
              <a:rPr lang="en-US" altLang="zh-CN"/>
              <a:t>	if(</a:t>
            </a:r>
            <a:r>
              <a:rPr lang="en-US" altLang="zh-CN" err="1"/>
              <a:t>i</a:t>
            </a:r>
            <a:r>
              <a:rPr lang="en-US" altLang="zh-CN"/>
              <a:t>&lt;s[</a:t>
            </a:r>
            <a:r>
              <a:rPr lang="en-US" altLang="zh-CN" err="1"/>
              <a:t>i</a:t>
            </a:r>
            <a:r>
              <a:rPr lang="en-US" altLang="zh-CN"/>
              <a:t>][j])	  </a:t>
            </a:r>
            <a:r>
              <a:rPr lang="en-US" altLang="zh-CN" err="1"/>
              <a:t>cout</a:t>
            </a:r>
            <a:r>
              <a:rPr lang="en-US" altLang="zh-CN"/>
              <a:t>&lt;&lt;')';</a:t>
            </a:r>
          </a:p>
          <a:p>
            <a:pPr>
              <a:spcBef>
                <a:spcPct val="0"/>
              </a:spcBef>
            </a:pPr>
            <a:r>
              <a:rPr lang="en-US" altLang="zh-CN"/>
              <a:t>	if(s[</a:t>
            </a:r>
            <a:r>
              <a:rPr lang="en-US" altLang="zh-CN" err="1"/>
              <a:t>i</a:t>
            </a:r>
            <a:r>
              <a:rPr lang="en-US" altLang="zh-CN"/>
              <a:t>][j]+1&lt;j)	  </a:t>
            </a:r>
            <a:r>
              <a:rPr lang="en-US" altLang="zh-CN" err="1"/>
              <a:t>cout</a:t>
            </a:r>
            <a:r>
              <a:rPr lang="en-US" altLang="zh-CN"/>
              <a:t>&lt;&lt;'(';</a:t>
            </a:r>
          </a:p>
          <a:p>
            <a:pPr>
              <a:spcBef>
                <a:spcPct val="0"/>
              </a:spcBef>
            </a:pPr>
            <a:r>
              <a:rPr lang="en-US" altLang="zh-CN"/>
              <a:t>	</a:t>
            </a:r>
            <a:r>
              <a:rPr lang="en-US" altLang="zh-CN" err="1"/>
              <a:t>traceback</a:t>
            </a:r>
            <a:r>
              <a:rPr lang="en-US" altLang="zh-CN"/>
              <a:t>(s[</a:t>
            </a:r>
            <a:r>
              <a:rPr lang="en-US" altLang="zh-CN" err="1"/>
              <a:t>i</a:t>
            </a:r>
            <a:r>
              <a:rPr lang="en-US" altLang="zh-CN"/>
              <a:t>][j]+1,j);</a:t>
            </a:r>
          </a:p>
          <a:p>
            <a:pPr>
              <a:spcBef>
                <a:spcPct val="0"/>
              </a:spcBef>
            </a:pPr>
            <a:r>
              <a:rPr lang="en-US" altLang="zh-CN"/>
              <a:t>	if(s[</a:t>
            </a:r>
            <a:r>
              <a:rPr lang="en-US" altLang="zh-CN" err="1"/>
              <a:t>i</a:t>
            </a:r>
            <a:r>
              <a:rPr lang="en-US" altLang="zh-CN"/>
              <a:t>][j]+1&lt;j)	  </a:t>
            </a:r>
            <a:r>
              <a:rPr lang="en-US" altLang="zh-CN" err="1"/>
              <a:t>cout</a:t>
            </a:r>
            <a:r>
              <a:rPr lang="en-US" altLang="zh-CN"/>
              <a:t>&lt;&lt;')';</a:t>
            </a:r>
          </a:p>
          <a:p>
            <a:pPr>
              <a:spcBef>
                <a:spcPct val="0"/>
              </a:spcBef>
            </a:pPr>
            <a:r>
              <a:rPr lang="en-US" altLang="zh-CN"/>
              <a:t>}</a:t>
            </a:r>
            <a:endParaRPr lang="zh-CN" altLang="en-US"/>
          </a:p>
        </p:txBody>
      </p:sp>
    </p:spTree>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223838" y="1042988"/>
            <a:ext cx="2155825" cy="531812"/>
          </a:xfrm>
        </p:spPr>
        <p:txBody>
          <a:bodyPr/>
          <a:lstStyle/>
          <a:p>
            <a:pPr indent="0">
              <a:spcBef>
                <a:spcPct val="0"/>
              </a:spcBef>
            </a:pPr>
            <a:r>
              <a:rPr lang="en-US" altLang="zh-CN">
                <a:latin typeface="Arial" panose="020B0604020202020204" pitchFamily="34" charset="0"/>
                <a:ea typeface="黑体" panose="02010609060101010101" pitchFamily="49" charset="-122"/>
              </a:rPr>
              <a:t>3.</a:t>
            </a:r>
            <a:r>
              <a:rPr lang="zh-CN" altLang="en-US">
                <a:latin typeface="Arial" panose="020B0604020202020204" pitchFamily="34" charset="0"/>
                <a:ea typeface="黑体" panose="02010609060101010101" pitchFamily="49" charset="-122"/>
              </a:rPr>
              <a:t>备忘录方法</a:t>
            </a:r>
          </a:p>
        </p:txBody>
      </p:sp>
      <p:sp>
        <p:nvSpPr>
          <p:cNvPr id="342020" name="Text Box 4"/>
          <p:cNvSpPr txBox="1">
            <a:spLocks noChangeArrowheads="1"/>
          </p:cNvSpPr>
          <p:nvPr/>
        </p:nvSpPr>
        <p:spPr bwMode="auto">
          <a:xfrm>
            <a:off x="1423988" y="908050"/>
            <a:ext cx="184150" cy="579438"/>
          </a:xfrm>
          <a:prstGeom prst="rect">
            <a:avLst/>
          </a:prstGeom>
          <a:noFill/>
          <a:ln>
            <a:noFill/>
          </a:ln>
          <a:effectLst/>
        </p:spPr>
        <p:txBody>
          <a:bodyPr wrap="none">
            <a:spAutoFit/>
          </a:bodyPr>
          <a:lstStyle/>
          <a:p>
            <a:pPr eaLnBrk="1" hangingPunct="1">
              <a:buFont typeface="Arial" pitchFamily="34" charset="0"/>
              <a:buNone/>
              <a:defRPr/>
            </a:pPr>
            <a:endParaRPr lang="zh-CN" altLang="en-US" sz="3200" b="1">
              <a:effectLst>
                <a:outerShdw blurRad="38100" dist="38100" dir="2700000" algn="tl">
                  <a:srgbClr val="C0C0C0"/>
                </a:outerShdw>
              </a:effectLst>
              <a:ea typeface="黑体" pitchFamily="49" charset="-122"/>
            </a:endParaRPr>
          </a:p>
        </p:txBody>
      </p:sp>
      <p:sp>
        <p:nvSpPr>
          <p:cNvPr id="23556" name="Text Box 5"/>
          <p:cNvSpPr txBox="1">
            <a:spLocks noChangeArrowheads="1"/>
          </p:cNvSpPr>
          <p:nvPr/>
        </p:nvSpPr>
        <p:spPr bwMode="auto">
          <a:xfrm>
            <a:off x="255588" y="1628775"/>
            <a:ext cx="8569325" cy="1200150"/>
          </a:xfrm>
          <a:prstGeom prst="rect">
            <a:avLst/>
          </a:prstGeom>
          <a:solidFill>
            <a:srgbClr val="FFCC00"/>
          </a:solidFill>
          <a:ln>
            <a:noFill/>
          </a:ln>
          <a:effectLst/>
        </p:spPr>
        <p:txBody>
          <a:bodyPr>
            <a:spAutoFit/>
          </a:bodyPr>
          <a:lstStyle>
            <a:lvl1pPr>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marL="342900" indent="-342900" eaLnBrk="1" hangingPunct="1">
              <a:spcBef>
                <a:spcPct val="0"/>
              </a:spcBef>
              <a:buClr>
                <a:schemeClr val="accent2"/>
              </a:buClr>
              <a:buFont typeface="Wingdings" panose="05000000000000000000" pitchFamily="2" charset="2"/>
              <a:buChar char="Ø"/>
              <a:defRPr/>
            </a:pPr>
            <a:r>
              <a:rPr kumimoji="1" lang="zh-CN" altLang="en-US" dirty="0"/>
              <a:t>备忘录方法的控制结构与直接递归方法的控制结构相同，区别在于备忘录方法为每个解过的子问题建立了备忘录以备需要时查看，避免了相同子问题的重复求解</a:t>
            </a:r>
            <a:r>
              <a:rPr kumimoji="1" lang="zh-CN" altLang="en-US" b="0" dirty="0"/>
              <a:t>。</a:t>
            </a:r>
          </a:p>
        </p:txBody>
      </p:sp>
      <p:sp>
        <p:nvSpPr>
          <p:cNvPr id="342022" name="Rectangle 6"/>
          <p:cNvSpPr>
            <a:spLocks noChangeArrowheads="1"/>
          </p:cNvSpPr>
          <p:nvPr/>
        </p:nvSpPr>
        <p:spPr bwMode="auto">
          <a:xfrm>
            <a:off x="511175" y="2903538"/>
            <a:ext cx="7877175" cy="3478212"/>
          </a:xfrm>
          <a:prstGeom prst="rect">
            <a:avLst/>
          </a:prstGeom>
          <a:noFill/>
          <a:ln>
            <a:noFill/>
          </a:ln>
          <a:effectLst/>
        </p:spPr>
        <p:txBody>
          <a:bodyPr wrap="none" anchor="ctr">
            <a:spAutoFit/>
          </a:bodyPr>
          <a:lstStyle>
            <a:lvl1pPr>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defRPr/>
            </a:pPr>
            <a:r>
              <a:rPr kumimoji="1" lang="en-US" altLang="zh-CN" sz="2000" b="0">
                <a:latin typeface="Arial" panose="020B0604020202020204" pitchFamily="34" charset="0"/>
                <a:ea typeface="楷体_GB2312" pitchFamily="49" charset="-122"/>
              </a:rPr>
              <a:t>m</a:t>
            </a:r>
            <a:r>
              <a:rPr kumimoji="1" lang="en-US" altLang="zh-CN" sz="2000" b="0">
                <a:latin typeface="Arial" panose="020B0604020202020204" pitchFamily="34" charset="0"/>
                <a:ea typeface="楷体_GB2312" pitchFamily="49" charset="-122"/>
                <a:sym typeface="Wingdings" panose="05000000000000000000" pitchFamily="2" charset="2"/>
              </a:rPr>
              <a:t>0     //</a:t>
            </a:r>
            <a:r>
              <a:rPr kumimoji="1" lang="zh-CN" altLang="en-US" sz="2000" b="0">
                <a:latin typeface="Arial" panose="020B0604020202020204" pitchFamily="34" charset="0"/>
                <a:ea typeface="楷体_GB2312" pitchFamily="49" charset="-122"/>
                <a:sym typeface="Wingdings" panose="05000000000000000000" pitchFamily="2" charset="2"/>
              </a:rPr>
              <a:t>初始化</a:t>
            </a:r>
            <a:r>
              <a:rPr kumimoji="1" lang="en-US" altLang="zh-CN" sz="2000" b="0">
                <a:latin typeface="Arial" panose="020B0604020202020204" pitchFamily="34" charset="0"/>
                <a:ea typeface="楷体_GB2312" pitchFamily="49" charset="-122"/>
                <a:sym typeface="Wingdings" panose="05000000000000000000" pitchFamily="2" charset="2"/>
              </a:rPr>
              <a:t>m[</a:t>
            </a:r>
            <a:r>
              <a:rPr kumimoji="1" lang="en-US" altLang="zh-CN" sz="2000" b="0" err="1">
                <a:latin typeface="Arial" panose="020B0604020202020204" pitchFamily="34" charset="0"/>
                <a:ea typeface="楷体_GB2312" pitchFamily="49" charset="-122"/>
                <a:sym typeface="Wingdings" panose="05000000000000000000" pitchFamily="2" charset="2"/>
              </a:rPr>
              <a:t>i</a:t>
            </a:r>
            <a:r>
              <a:rPr kumimoji="1" lang="en-US" altLang="zh-CN" sz="2000" b="0">
                <a:latin typeface="Arial" panose="020B0604020202020204" pitchFamily="34" charset="0"/>
                <a:ea typeface="楷体_GB2312" pitchFamily="49" charset="-122"/>
                <a:sym typeface="Wingdings" panose="05000000000000000000" pitchFamily="2" charset="2"/>
              </a:rPr>
              <a:t>][j]</a:t>
            </a:r>
            <a:r>
              <a:rPr kumimoji="1" lang="zh-CN" altLang="en-US" sz="2000" b="0">
                <a:latin typeface="Arial" panose="020B0604020202020204" pitchFamily="34" charset="0"/>
                <a:ea typeface="楷体_GB2312" pitchFamily="49" charset="-122"/>
                <a:sym typeface="Wingdings" panose="05000000000000000000" pitchFamily="2" charset="2"/>
              </a:rPr>
              <a:t>为</a:t>
            </a:r>
            <a:r>
              <a:rPr kumimoji="1" lang="en-US" altLang="zh-CN" sz="2000" b="0">
                <a:latin typeface="Arial" panose="020B0604020202020204" pitchFamily="34" charset="0"/>
                <a:ea typeface="楷体_GB2312" pitchFamily="49" charset="-122"/>
                <a:sym typeface="Wingdings" panose="05000000000000000000" pitchFamily="2" charset="2"/>
              </a:rPr>
              <a:t>0</a:t>
            </a:r>
            <a:endParaRPr kumimoji="1" lang="en-US" altLang="zh-CN" sz="2000" b="0">
              <a:latin typeface="Arial" panose="020B0604020202020204" pitchFamily="34" charset="0"/>
              <a:ea typeface="楷体_GB2312" pitchFamily="49" charset="-122"/>
            </a:endParaRPr>
          </a:p>
          <a:p>
            <a:pPr eaLnBrk="1" hangingPunct="1">
              <a:spcBef>
                <a:spcPct val="0"/>
              </a:spcBef>
              <a:buClrTx/>
              <a:buFont typeface="Arial" panose="020B0604020202020204" pitchFamily="34" charset="0"/>
              <a:buNone/>
              <a:defRPr/>
            </a:pPr>
            <a:r>
              <a:rPr kumimoji="1" lang="en-US" altLang="zh-CN" sz="2000" b="0">
                <a:latin typeface="Arial" panose="020B0604020202020204" pitchFamily="34" charset="0"/>
                <a:ea typeface="楷体_GB2312" pitchFamily="49" charset="-122"/>
              </a:rPr>
              <a:t>int </a:t>
            </a:r>
            <a:r>
              <a:rPr kumimoji="1" lang="en-US" altLang="zh-CN" sz="2000" err="1">
                <a:latin typeface="Arial" panose="020B0604020202020204" pitchFamily="34" charset="0"/>
                <a:ea typeface="楷体_GB2312" pitchFamily="49" charset="-122"/>
              </a:rPr>
              <a:t>lookupChain</a:t>
            </a:r>
            <a:r>
              <a:rPr kumimoji="1" lang="en-US" altLang="zh-CN" sz="2000" b="0">
                <a:latin typeface="Arial" panose="020B0604020202020204" pitchFamily="34" charset="0"/>
                <a:ea typeface="楷体_GB2312" pitchFamily="49" charset="-122"/>
              </a:rPr>
              <a:t>(int </a:t>
            </a:r>
            <a:r>
              <a:rPr kumimoji="1" lang="en-US" altLang="zh-CN" sz="2000" b="0" err="1">
                <a:latin typeface="Arial" panose="020B0604020202020204" pitchFamily="34" charset="0"/>
                <a:ea typeface="楷体_GB2312" pitchFamily="49" charset="-122"/>
              </a:rPr>
              <a:t>i</a:t>
            </a:r>
            <a:r>
              <a:rPr kumimoji="1" lang="en-US" altLang="zh-CN" sz="2000" b="0">
                <a:latin typeface="Arial" panose="020B0604020202020204" pitchFamily="34" charset="0"/>
                <a:ea typeface="楷体_GB2312" pitchFamily="49" charset="-122"/>
              </a:rPr>
              <a:t>, int j) { </a:t>
            </a:r>
          </a:p>
          <a:p>
            <a:pPr eaLnBrk="1" hangingPunct="1">
              <a:spcBef>
                <a:spcPct val="0"/>
              </a:spcBef>
              <a:buClrTx/>
              <a:buFont typeface="Arial" panose="020B0604020202020204" pitchFamily="34" charset="0"/>
              <a:buNone/>
              <a:defRPr/>
            </a:pPr>
            <a:r>
              <a:rPr kumimoji="1" lang="en-US" altLang="zh-CN" sz="2000">
                <a:latin typeface="Arial" panose="020B0604020202020204" pitchFamily="34" charset="0"/>
                <a:ea typeface="楷体_GB2312" pitchFamily="49" charset="-122"/>
              </a:rPr>
              <a:t>   if</a:t>
            </a:r>
            <a:r>
              <a:rPr kumimoji="1" lang="en-US" altLang="zh-CN" sz="2000" b="0">
                <a:latin typeface="Arial" panose="020B0604020202020204" pitchFamily="34" charset="0"/>
                <a:ea typeface="楷体_GB2312" pitchFamily="49" charset="-122"/>
              </a:rPr>
              <a:t> (m[</a:t>
            </a:r>
            <a:r>
              <a:rPr kumimoji="1" lang="en-US" altLang="zh-CN" sz="2000" b="0" err="1">
                <a:latin typeface="Arial" panose="020B0604020202020204" pitchFamily="34" charset="0"/>
                <a:ea typeface="楷体_GB2312" pitchFamily="49" charset="-122"/>
              </a:rPr>
              <a:t>i</a:t>
            </a:r>
            <a:r>
              <a:rPr kumimoji="1" lang="en-US" altLang="zh-CN" sz="2000" b="0">
                <a:latin typeface="Arial" panose="020B0604020202020204" pitchFamily="34" charset="0"/>
                <a:ea typeface="楷体_GB2312" pitchFamily="49" charset="-122"/>
              </a:rPr>
              <a:t>][j] &gt; 0) </a:t>
            </a:r>
            <a:r>
              <a:rPr kumimoji="1" lang="en-US" altLang="zh-CN" sz="2000">
                <a:latin typeface="Arial" panose="020B0604020202020204" pitchFamily="34" charset="0"/>
                <a:ea typeface="楷体_GB2312" pitchFamily="49" charset="-122"/>
              </a:rPr>
              <a:t>return</a:t>
            </a:r>
            <a:r>
              <a:rPr kumimoji="1" lang="en-US" altLang="zh-CN" sz="2000" b="0">
                <a:latin typeface="Arial" panose="020B0604020202020204" pitchFamily="34" charset="0"/>
                <a:ea typeface="楷体_GB2312" pitchFamily="49" charset="-122"/>
              </a:rPr>
              <a:t> m[</a:t>
            </a:r>
            <a:r>
              <a:rPr kumimoji="1" lang="en-US" altLang="zh-CN" sz="2000" b="0" err="1">
                <a:latin typeface="Arial" panose="020B0604020202020204" pitchFamily="34" charset="0"/>
                <a:ea typeface="楷体_GB2312" pitchFamily="49" charset="-122"/>
              </a:rPr>
              <a:t>i</a:t>
            </a:r>
            <a:r>
              <a:rPr kumimoji="1" lang="en-US" altLang="zh-CN" sz="2000" b="0">
                <a:latin typeface="Arial" panose="020B0604020202020204" pitchFamily="34" charset="0"/>
                <a:ea typeface="楷体_GB2312" pitchFamily="49" charset="-122"/>
              </a:rPr>
              <a:t>][j];</a:t>
            </a:r>
          </a:p>
          <a:p>
            <a:pPr eaLnBrk="1" hangingPunct="1">
              <a:spcBef>
                <a:spcPct val="0"/>
              </a:spcBef>
              <a:buClrTx/>
              <a:buFont typeface="Arial" panose="020B0604020202020204" pitchFamily="34" charset="0"/>
              <a:buNone/>
              <a:defRPr/>
            </a:pPr>
            <a:r>
              <a:rPr kumimoji="1" lang="en-US" altLang="zh-CN" sz="2000" b="0">
                <a:latin typeface="Arial" panose="020B0604020202020204" pitchFamily="34" charset="0"/>
                <a:ea typeface="楷体_GB2312" pitchFamily="49" charset="-122"/>
              </a:rPr>
              <a:t>      </a:t>
            </a:r>
            <a:r>
              <a:rPr kumimoji="1" lang="en-US" altLang="zh-CN" sz="2000">
                <a:latin typeface="Arial" panose="020B0604020202020204" pitchFamily="34" charset="0"/>
                <a:ea typeface="楷体_GB2312" pitchFamily="49" charset="-122"/>
              </a:rPr>
              <a:t>if</a:t>
            </a:r>
            <a:r>
              <a:rPr kumimoji="1" lang="en-US" altLang="zh-CN" sz="2000" b="0">
                <a:latin typeface="Arial" panose="020B0604020202020204" pitchFamily="34" charset="0"/>
                <a:ea typeface="楷体_GB2312" pitchFamily="49" charset="-122"/>
              </a:rPr>
              <a:t> (</a:t>
            </a:r>
            <a:r>
              <a:rPr kumimoji="1" lang="en-US" altLang="zh-CN" sz="2000" b="0" err="1">
                <a:latin typeface="Arial" panose="020B0604020202020204" pitchFamily="34" charset="0"/>
                <a:ea typeface="楷体_GB2312" pitchFamily="49" charset="-122"/>
              </a:rPr>
              <a:t>i</a:t>
            </a:r>
            <a:r>
              <a:rPr kumimoji="1" lang="en-US" altLang="zh-CN" sz="2000" b="0">
                <a:latin typeface="Arial" panose="020B0604020202020204" pitchFamily="34" charset="0"/>
                <a:ea typeface="楷体_GB2312" pitchFamily="49" charset="-122"/>
              </a:rPr>
              <a:t> == j) </a:t>
            </a:r>
            <a:r>
              <a:rPr kumimoji="1" lang="en-US" altLang="zh-CN" sz="2000">
                <a:latin typeface="Arial" panose="020B0604020202020204" pitchFamily="34" charset="0"/>
                <a:ea typeface="楷体_GB2312" pitchFamily="49" charset="-122"/>
              </a:rPr>
              <a:t>return</a:t>
            </a:r>
            <a:r>
              <a:rPr kumimoji="1" lang="en-US" altLang="zh-CN" sz="2000" b="0">
                <a:latin typeface="Arial" panose="020B0604020202020204" pitchFamily="34" charset="0"/>
                <a:ea typeface="楷体_GB2312" pitchFamily="49" charset="-122"/>
              </a:rPr>
              <a:t> 0;</a:t>
            </a:r>
          </a:p>
          <a:p>
            <a:pPr eaLnBrk="1" hangingPunct="1">
              <a:spcBef>
                <a:spcPct val="0"/>
              </a:spcBef>
              <a:buClrTx/>
              <a:buFont typeface="Arial" panose="020B0604020202020204" pitchFamily="34" charset="0"/>
              <a:buNone/>
              <a:defRPr/>
            </a:pPr>
            <a:r>
              <a:rPr kumimoji="1" lang="en-US" altLang="zh-CN" sz="2000" b="0">
                <a:latin typeface="Arial" panose="020B0604020202020204" pitchFamily="34" charset="0"/>
                <a:ea typeface="楷体_GB2312" pitchFamily="49" charset="-122"/>
              </a:rPr>
              <a:t>      int u = </a:t>
            </a:r>
            <a:r>
              <a:rPr kumimoji="1" lang="en-US" altLang="zh-CN" sz="2000" err="1">
                <a:latin typeface="Arial" panose="020B0604020202020204" pitchFamily="34" charset="0"/>
                <a:ea typeface="楷体_GB2312" pitchFamily="49" charset="-122"/>
              </a:rPr>
              <a:t>lookupChain</a:t>
            </a:r>
            <a:r>
              <a:rPr kumimoji="1" lang="en-US" altLang="zh-CN" sz="2000" b="0">
                <a:latin typeface="Arial" panose="020B0604020202020204" pitchFamily="34" charset="0"/>
                <a:ea typeface="楷体_GB2312" pitchFamily="49" charset="-122"/>
              </a:rPr>
              <a:t>(i+1,j) + p[i-1]*p[</a:t>
            </a:r>
            <a:r>
              <a:rPr kumimoji="1" lang="en-US" altLang="zh-CN" sz="2000" b="0" err="1">
                <a:latin typeface="Arial" panose="020B0604020202020204" pitchFamily="34" charset="0"/>
                <a:ea typeface="楷体_GB2312" pitchFamily="49" charset="-122"/>
              </a:rPr>
              <a:t>i</a:t>
            </a:r>
            <a:r>
              <a:rPr kumimoji="1" lang="en-US" altLang="zh-CN" sz="2000" b="0">
                <a:latin typeface="Arial" panose="020B0604020202020204" pitchFamily="34" charset="0"/>
                <a:ea typeface="楷体_GB2312" pitchFamily="49" charset="-122"/>
              </a:rPr>
              <a:t>]*p[j];</a:t>
            </a:r>
          </a:p>
          <a:p>
            <a:pPr eaLnBrk="1" hangingPunct="1">
              <a:spcBef>
                <a:spcPct val="0"/>
              </a:spcBef>
              <a:buClrTx/>
              <a:buFont typeface="Arial" panose="020B0604020202020204" pitchFamily="34" charset="0"/>
              <a:buNone/>
              <a:defRPr/>
            </a:pPr>
            <a:r>
              <a:rPr kumimoji="1" lang="en-US" altLang="zh-CN" sz="2000" b="0">
                <a:latin typeface="Arial" panose="020B0604020202020204" pitchFamily="34" charset="0"/>
                <a:ea typeface="楷体_GB2312" pitchFamily="49" charset="-122"/>
              </a:rPr>
              <a:t>      s[</a:t>
            </a:r>
            <a:r>
              <a:rPr kumimoji="1" lang="en-US" altLang="zh-CN" sz="2000" b="0" err="1">
                <a:latin typeface="Arial" panose="020B0604020202020204" pitchFamily="34" charset="0"/>
                <a:ea typeface="楷体_GB2312" pitchFamily="49" charset="-122"/>
              </a:rPr>
              <a:t>i</a:t>
            </a:r>
            <a:r>
              <a:rPr kumimoji="1" lang="en-US" altLang="zh-CN" sz="2000" b="0">
                <a:latin typeface="Arial" panose="020B0604020202020204" pitchFamily="34" charset="0"/>
                <a:ea typeface="楷体_GB2312" pitchFamily="49" charset="-122"/>
              </a:rPr>
              <a:t>][j] = </a:t>
            </a:r>
            <a:r>
              <a:rPr kumimoji="1" lang="en-US" altLang="zh-CN" sz="2000" b="0" err="1">
                <a:latin typeface="Arial" panose="020B0604020202020204" pitchFamily="34" charset="0"/>
                <a:ea typeface="楷体_GB2312" pitchFamily="49" charset="-122"/>
              </a:rPr>
              <a:t>i</a:t>
            </a:r>
            <a:r>
              <a:rPr kumimoji="1" lang="en-US" altLang="zh-CN" sz="2000" b="0">
                <a:latin typeface="Arial" panose="020B0604020202020204" pitchFamily="34" charset="0"/>
                <a:ea typeface="楷体_GB2312" pitchFamily="49" charset="-122"/>
              </a:rPr>
              <a:t>;</a:t>
            </a:r>
          </a:p>
          <a:p>
            <a:pPr eaLnBrk="1" hangingPunct="1">
              <a:spcBef>
                <a:spcPct val="0"/>
              </a:spcBef>
              <a:buClrTx/>
              <a:buFont typeface="Arial" panose="020B0604020202020204" pitchFamily="34" charset="0"/>
              <a:buNone/>
              <a:defRPr/>
            </a:pPr>
            <a:r>
              <a:rPr kumimoji="1" lang="en-US" altLang="zh-CN" sz="2000" b="0">
                <a:latin typeface="Arial" panose="020B0604020202020204" pitchFamily="34" charset="0"/>
                <a:ea typeface="楷体_GB2312" pitchFamily="49" charset="-122"/>
              </a:rPr>
              <a:t>      </a:t>
            </a:r>
            <a:r>
              <a:rPr kumimoji="1" lang="en-US" altLang="zh-CN" sz="2000">
                <a:latin typeface="Arial" panose="020B0604020202020204" pitchFamily="34" charset="0"/>
                <a:ea typeface="楷体_GB2312" pitchFamily="49" charset="-122"/>
              </a:rPr>
              <a:t>for</a:t>
            </a:r>
            <a:r>
              <a:rPr kumimoji="1" lang="en-US" altLang="zh-CN" sz="2000" b="0">
                <a:latin typeface="Arial" panose="020B0604020202020204" pitchFamily="34" charset="0"/>
                <a:ea typeface="楷体_GB2312" pitchFamily="49" charset="-122"/>
              </a:rPr>
              <a:t> (int k = i+1; k &lt; j; k++) {</a:t>
            </a:r>
          </a:p>
          <a:p>
            <a:pPr eaLnBrk="1" hangingPunct="1">
              <a:spcBef>
                <a:spcPct val="0"/>
              </a:spcBef>
              <a:buClrTx/>
              <a:buFont typeface="Arial" panose="020B0604020202020204" pitchFamily="34" charset="0"/>
              <a:buNone/>
              <a:defRPr/>
            </a:pPr>
            <a:r>
              <a:rPr kumimoji="1" lang="en-US" altLang="zh-CN" sz="2000" b="0">
                <a:latin typeface="Arial" panose="020B0604020202020204" pitchFamily="34" charset="0"/>
                <a:ea typeface="楷体_GB2312" pitchFamily="49" charset="-122"/>
              </a:rPr>
              <a:t>        int t = </a:t>
            </a:r>
            <a:r>
              <a:rPr kumimoji="1" lang="en-US" altLang="zh-CN" sz="2000" err="1">
                <a:latin typeface="Arial" panose="020B0604020202020204" pitchFamily="34" charset="0"/>
                <a:ea typeface="楷体_GB2312" pitchFamily="49" charset="-122"/>
              </a:rPr>
              <a:t>lookupChain</a:t>
            </a:r>
            <a:r>
              <a:rPr kumimoji="1" lang="en-US" altLang="zh-CN" sz="2000" b="0">
                <a:latin typeface="Arial" panose="020B0604020202020204" pitchFamily="34" charset="0"/>
                <a:ea typeface="楷体_GB2312" pitchFamily="49" charset="-122"/>
              </a:rPr>
              <a:t>(</a:t>
            </a:r>
            <a:r>
              <a:rPr kumimoji="1" lang="en-US" altLang="zh-CN" sz="2000" b="0" err="1">
                <a:latin typeface="Arial" panose="020B0604020202020204" pitchFamily="34" charset="0"/>
                <a:ea typeface="楷体_GB2312" pitchFamily="49" charset="-122"/>
              </a:rPr>
              <a:t>i,k</a:t>
            </a:r>
            <a:r>
              <a:rPr kumimoji="1" lang="en-US" altLang="zh-CN" sz="2000" b="0">
                <a:latin typeface="Arial" panose="020B0604020202020204" pitchFamily="34" charset="0"/>
                <a:ea typeface="楷体_GB2312" pitchFamily="49" charset="-122"/>
              </a:rPr>
              <a:t>) +</a:t>
            </a:r>
            <a:r>
              <a:rPr kumimoji="1" lang="en-US" altLang="zh-CN" sz="2000">
                <a:latin typeface="Arial" panose="020B0604020202020204" pitchFamily="34" charset="0"/>
                <a:ea typeface="楷体_GB2312" pitchFamily="49" charset="-122"/>
              </a:rPr>
              <a:t> </a:t>
            </a:r>
            <a:r>
              <a:rPr kumimoji="1" lang="en-US" altLang="zh-CN" sz="2000" err="1">
                <a:latin typeface="Arial" panose="020B0604020202020204" pitchFamily="34" charset="0"/>
                <a:ea typeface="楷体_GB2312" pitchFamily="49" charset="-122"/>
              </a:rPr>
              <a:t>lookupChain</a:t>
            </a:r>
            <a:r>
              <a:rPr kumimoji="1" lang="en-US" altLang="zh-CN" sz="2000" b="0">
                <a:latin typeface="Arial" panose="020B0604020202020204" pitchFamily="34" charset="0"/>
                <a:ea typeface="楷体_GB2312" pitchFamily="49" charset="-122"/>
              </a:rPr>
              <a:t>(k+1,j) + p[i-1]*p[k]*p[j];</a:t>
            </a:r>
          </a:p>
          <a:p>
            <a:pPr eaLnBrk="1" hangingPunct="1">
              <a:spcBef>
                <a:spcPct val="0"/>
              </a:spcBef>
              <a:buClrTx/>
              <a:buFont typeface="Arial" panose="020B0604020202020204" pitchFamily="34" charset="0"/>
              <a:buNone/>
              <a:defRPr/>
            </a:pPr>
            <a:r>
              <a:rPr kumimoji="1" lang="en-US" altLang="zh-CN" sz="2000" b="0">
                <a:latin typeface="Arial" panose="020B0604020202020204" pitchFamily="34" charset="0"/>
                <a:ea typeface="楷体_GB2312" pitchFamily="49" charset="-122"/>
              </a:rPr>
              <a:t>       </a:t>
            </a:r>
            <a:r>
              <a:rPr kumimoji="1" lang="en-US" altLang="zh-CN" sz="2000">
                <a:latin typeface="Arial" panose="020B0604020202020204" pitchFamily="34" charset="0"/>
                <a:ea typeface="楷体_GB2312" pitchFamily="49" charset="-122"/>
              </a:rPr>
              <a:t> if</a:t>
            </a:r>
            <a:r>
              <a:rPr kumimoji="1" lang="en-US" altLang="zh-CN" sz="2000" b="0">
                <a:latin typeface="Arial" panose="020B0604020202020204" pitchFamily="34" charset="0"/>
                <a:ea typeface="楷体_GB2312" pitchFamily="49" charset="-122"/>
              </a:rPr>
              <a:t> (t &lt; u) {    u = t;   s[</a:t>
            </a:r>
            <a:r>
              <a:rPr kumimoji="1" lang="en-US" altLang="zh-CN" sz="2000" b="0" err="1">
                <a:latin typeface="Arial" panose="020B0604020202020204" pitchFamily="34" charset="0"/>
                <a:ea typeface="楷体_GB2312" pitchFamily="49" charset="-122"/>
              </a:rPr>
              <a:t>i</a:t>
            </a:r>
            <a:r>
              <a:rPr kumimoji="1" lang="en-US" altLang="zh-CN" sz="2000" b="0">
                <a:latin typeface="Arial" panose="020B0604020202020204" pitchFamily="34" charset="0"/>
                <a:ea typeface="楷体_GB2312" pitchFamily="49" charset="-122"/>
              </a:rPr>
              <a:t>][j] = k;}</a:t>
            </a:r>
          </a:p>
          <a:p>
            <a:pPr eaLnBrk="1" hangingPunct="1">
              <a:spcBef>
                <a:spcPct val="0"/>
              </a:spcBef>
              <a:buClrTx/>
              <a:buFont typeface="Arial" panose="020B0604020202020204" pitchFamily="34" charset="0"/>
              <a:buNone/>
              <a:defRPr/>
            </a:pPr>
            <a:r>
              <a:rPr kumimoji="1" lang="en-US" altLang="zh-CN" sz="2000" b="0">
                <a:latin typeface="Arial" panose="020B0604020202020204" pitchFamily="34" charset="0"/>
                <a:ea typeface="楷体_GB2312" pitchFamily="49" charset="-122"/>
              </a:rPr>
              <a:t>        }</a:t>
            </a:r>
          </a:p>
          <a:p>
            <a:pPr eaLnBrk="1" hangingPunct="1">
              <a:spcBef>
                <a:spcPct val="0"/>
              </a:spcBef>
              <a:buClrTx/>
              <a:buFont typeface="Arial" panose="020B0604020202020204" pitchFamily="34" charset="0"/>
              <a:buNone/>
              <a:defRPr/>
            </a:pPr>
            <a:r>
              <a:rPr kumimoji="1" lang="en-US" altLang="zh-CN" sz="2000" b="0">
                <a:latin typeface="Arial" panose="020B0604020202020204" pitchFamily="34" charset="0"/>
                <a:ea typeface="楷体_GB2312" pitchFamily="49" charset="-122"/>
              </a:rPr>
              <a:t>      m[</a:t>
            </a:r>
            <a:r>
              <a:rPr kumimoji="1" lang="en-US" altLang="zh-CN" sz="2000" b="0" err="1">
                <a:latin typeface="Arial" panose="020B0604020202020204" pitchFamily="34" charset="0"/>
                <a:ea typeface="楷体_GB2312" pitchFamily="49" charset="-122"/>
              </a:rPr>
              <a:t>i</a:t>
            </a:r>
            <a:r>
              <a:rPr kumimoji="1" lang="en-US" altLang="zh-CN" sz="2000" b="0">
                <a:latin typeface="Arial" panose="020B0604020202020204" pitchFamily="34" charset="0"/>
                <a:ea typeface="楷体_GB2312" pitchFamily="49" charset="-122"/>
              </a:rPr>
              <a:t>][j] = u;        </a:t>
            </a:r>
            <a:r>
              <a:rPr kumimoji="1" lang="en-US" altLang="zh-CN" sz="2000">
                <a:latin typeface="Arial" panose="020B0604020202020204" pitchFamily="34" charset="0"/>
                <a:ea typeface="楷体_GB2312" pitchFamily="49" charset="-122"/>
              </a:rPr>
              <a:t>return</a:t>
            </a:r>
            <a:r>
              <a:rPr kumimoji="1" lang="en-US" altLang="zh-CN" sz="2000" b="0">
                <a:latin typeface="Arial" panose="020B0604020202020204" pitchFamily="34" charset="0"/>
                <a:ea typeface="楷体_GB2312" pitchFamily="49" charset="-122"/>
              </a:rPr>
              <a:t> u;   }</a:t>
            </a:r>
          </a:p>
        </p:txBody>
      </p:sp>
      <p:sp>
        <p:nvSpPr>
          <p:cNvPr id="61446" name="Rectangle 2"/>
          <p:cNvSpPr>
            <a:spLocks noGrp="1" noChangeArrowheads="1"/>
          </p:cNvSpPr>
          <p:nvPr>
            <p:ph type="title"/>
          </p:nvPr>
        </p:nvSpPr>
        <p:spPr>
          <a:xfrm>
            <a:off x="827088" y="406400"/>
            <a:ext cx="7772400" cy="792163"/>
          </a:xfrm>
        </p:spPr>
        <p:txBody>
          <a:bodyPr/>
          <a:lstStyle/>
          <a:p>
            <a:r>
              <a:rPr lang="en-US" altLang="zh-CN"/>
              <a:t>5.4 </a:t>
            </a:r>
            <a:r>
              <a:rPr lang="zh-CN" altLang="en-US"/>
              <a:t>动态规划算法的基本要素</a:t>
            </a:r>
          </a:p>
        </p:txBody>
      </p:sp>
    </p:spTree>
    <p:extLst>
      <p:ext uri="{BB962C8B-B14F-4D97-AF65-F5344CB8AC3E}">
        <p14:creationId xmlns:p14="http://schemas.microsoft.com/office/powerpoint/2010/main" val="189622238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2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85800" y="476250"/>
            <a:ext cx="7772400" cy="66675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algn="ctr">
              <a:lnSpc>
                <a:spcPct val="90000"/>
              </a:lnSpc>
              <a:spcBef>
                <a:spcPct val="0"/>
              </a:spcBef>
              <a:buClrTx/>
              <a:buFont typeface="Wingdings" charset="2"/>
              <a:buNone/>
            </a:pPr>
            <a:r>
              <a:rPr lang="en-US" altLang="zh-CN" sz="3600">
                <a:latin typeface="Arial" charset="0"/>
                <a:ea typeface="华文中宋" charset="0"/>
              </a:rPr>
              <a:t>5.8 </a:t>
            </a:r>
            <a:r>
              <a:rPr lang="zh-CN" altLang="en-US" sz="3600">
                <a:latin typeface="Arial" charset="0"/>
                <a:ea typeface="华文中宋" charset="0"/>
              </a:rPr>
              <a:t>动态规划法小结</a:t>
            </a:r>
          </a:p>
        </p:txBody>
      </p:sp>
      <p:pic>
        <p:nvPicPr>
          <p:cNvPr id="37891"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75" y="1340768"/>
            <a:ext cx="7772400"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2"/>
          <p:cNvSpPr>
            <a:spLocks noChangeArrowheads="1"/>
          </p:cNvSpPr>
          <p:nvPr/>
        </p:nvSpPr>
        <p:spPr bwMode="auto">
          <a:xfrm>
            <a:off x="468313" y="1052513"/>
            <a:ext cx="426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a:spcBef>
                <a:spcPct val="0"/>
              </a:spcBef>
              <a:buClrTx/>
              <a:buFontTx/>
              <a:buNone/>
            </a:pPr>
            <a:r>
              <a:rPr kumimoji="1" lang="zh-CN" altLang="en-US">
                <a:latin typeface="Times New Roman" charset="0"/>
              </a:rPr>
              <a:t>分治法与动态规划法的比较</a:t>
            </a:r>
          </a:p>
        </p:txBody>
      </p:sp>
    </p:spTree>
    <p:extLst>
      <p:ext uri="{BB962C8B-B14F-4D97-AF65-F5344CB8AC3E}">
        <p14:creationId xmlns:p14="http://schemas.microsoft.com/office/powerpoint/2010/main" val="86203362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1263685"/>
            <a:ext cx="8134672" cy="88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eaLnBrk="1" hangingPunct="1">
              <a:buClrTx/>
              <a:buSzPct val="65000"/>
              <a:buFont typeface="Wingdings" panose="05000000000000000000" pitchFamily="2" charset="2"/>
              <a:buChar char="n"/>
            </a:pPr>
            <a:r>
              <a:rPr lang="zh-CN" altLang="en-US">
                <a:latin typeface="Times New Roman" panose="02020603050405020304" pitchFamily="18" charset="0"/>
                <a:cs typeface="Times New Roman" panose="02020603050405020304" pitchFamily="18" charset="0"/>
              </a:rPr>
              <a:t>但是经分解得到的子问题往往不是互相独立的。在用分治法求解时，有些子问题被重复计算了许多次。</a:t>
            </a:r>
          </a:p>
        </p:txBody>
      </p:sp>
      <p:sp>
        <p:nvSpPr>
          <p:cNvPr id="12339" name="Rectangle 51"/>
          <p:cNvSpPr>
            <a:spLocks noGrp="1" noChangeArrowheads="1"/>
          </p:cNvSpPr>
          <p:nvPr>
            <p:ph type="title"/>
          </p:nvPr>
        </p:nvSpPr>
        <p:spPr/>
        <p:txBody>
          <a:bodyPr/>
          <a:lstStyle/>
          <a:p>
            <a:pPr eaLnBrk="1" hangingPunct="1">
              <a:defRPr/>
            </a:pPr>
            <a:r>
              <a:rPr lang="zh-CN" altLang="en-US" sz="3800">
                <a:effectLst>
                  <a:outerShdw blurRad="38100" dist="38100" dir="2700000" algn="tl">
                    <a:srgbClr val="C0C0C0"/>
                  </a:outerShdw>
                </a:effectLst>
                <a:ea typeface="黑体" panose="02010609060101010101" pitchFamily="49" charset="-122"/>
              </a:rPr>
              <a:t>动态规划的基本思想</a:t>
            </a:r>
          </a:p>
        </p:txBody>
      </p:sp>
      <p:grpSp>
        <p:nvGrpSpPr>
          <p:cNvPr id="52" name="组合 51">
            <a:extLst>
              <a:ext uri="{FF2B5EF4-FFF2-40B4-BE49-F238E27FC236}">
                <a16:creationId xmlns:a16="http://schemas.microsoft.com/office/drawing/2014/main" id="{2F4A363A-62F9-4787-B832-0B673832824E}"/>
              </a:ext>
            </a:extLst>
          </p:cNvPr>
          <p:cNvGrpSpPr/>
          <p:nvPr/>
        </p:nvGrpSpPr>
        <p:grpSpPr>
          <a:xfrm>
            <a:off x="580231" y="2060848"/>
            <a:ext cx="7983537" cy="3068678"/>
            <a:chOff x="871196" y="3035259"/>
            <a:chExt cx="7983537" cy="3068678"/>
          </a:xfrm>
        </p:grpSpPr>
        <p:grpSp>
          <p:nvGrpSpPr>
            <p:cNvPr id="53" name="Group 3">
              <a:extLst>
                <a:ext uri="{FF2B5EF4-FFF2-40B4-BE49-F238E27FC236}">
                  <a16:creationId xmlns:a16="http://schemas.microsoft.com/office/drawing/2014/main" id="{83173553-CDF6-4771-B0BE-8EB591455ADB}"/>
                </a:ext>
              </a:extLst>
            </p:cNvPr>
            <p:cNvGrpSpPr>
              <a:grpSpLocks/>
            </p:cNvGrpSpPr>
            <p:nvPr/>
          </p:nvGrpSpPr>
          <p:grpSpPr bwMode="auto">
            <a:xfrm>
              <a:off x="871196" y="3168649"/>
              <a:ext cx="7983537" cy="2935288"/>
              <a:chOff x="0" y="0"/>
              <a:chExt cx="5029" cy="1849"/>
            </a:xfrm>
            <a:solidFill>
              <a:srgbClr val="92D050"/>
            </a:solidFill>
          </p:grpSpPr>
          <p:sp>
            <p:nvSpPr>
              <p:cNvPr id="55" name="Oval 4">
                <a:extLst>
                  <a:ext uri="{FF2B5EF4-FFF2-40B4-BE49-F238E27FC236}">
                    <a16:creationId xmlns:a16="http://schemas.microsoft.com/office/drawing/2014/main" id="{10F30653-F64E-4F45-8820-77DA23783F90}"/>
                  </a:ext>
                </a:extLst>
              </p:cNvPr>
              <p:cNvSpPr>
                <a:spLocks noChangeArrowheads="1"/>
              </p:cNvSpPr>
              <p:nvPr/>
            </p:nvSpPr>
            <p:spPr bwMode="auto">
              <a:xfrm>
                <a:off x="2178" y="0"/>
                <a:ext cx="504" cy="384"/>
              </a:xfrm>
              <a:prstGeom prst="ellipse">
                <a:avLst/>
              </a:prstGeom>
              <a:grpFill/>
              <a:ln w="19050">
                <a:solidFill>
                  <a:schemeClr val="accent2"/>
                </a:solidFill>
                <a:round/>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b="0">
                    <a:latin typeface="Arial Rounded MT Bold" charset="0"/>
                  </a:rPr>
                  <a:t>n</a:t>
                </a:r>
              </a:p>
            </p:txBody>
          </p:sp>
          <p:cxnSp>
            <p:nvCxnSpPr>
              <p:cNvPr id="56" name="AutoShape 5">
                <a:extLst>
                  <a:ext uri="{FF2B5EF4-FFF2-40B4-BE49-F238E27FC236}">
                    <a16:creationId xmlns:a16="http://schemas.microsoft.com/office/drawing/2014/main" id="{78A530DE-0D47-4AAB-B9F3-59E31C75701E}"/>
                  </a:ext>
                </a:extLst>
              </p:cNvPr>
              <p:cNvCxnSpPr>
                <a:cxnSpLocks noChangeShapeType="1"/>
                <a:stCxn id="55" idx="4"/>
                <a:endCxn id="82" idx="0"/>
              </p:cNvCxnSpPr>
              <p:nvPr/>
            </p:nvCxnSpPr>
            <p:spPr bwMode="auto">
              <a:xfrm>
                <a:off x="2430" y="390"/>
                <a:ext cx="2216" cy="557"/>
              </a:xfrm>
              <a:prstGeom prst="straightConnector1">
                <a:avLst/>
              </a:prstGeom>
              <a:grpFill/>
              <a:ln w="19050">
                <a:solidFill>
                  <a:schemeClr val="accent2"/>
                </a:solidFill>
                <a:round/>
                <a:headEnd/>
                <a:tailEnd type="triangle" w="med" len="med"/>
              </a:ln>
            </p:spPr>
          </p:cxnSp>
          <p:cxnSp>
            <p:nvCxnSpPr>
              <p:cNvPr id="57" name="AutoShape 6">
                <a:extLst>
                  <a:ext uri="{FF2B5EF4-FFF2-40B4-BE49-F238E27FC236}">
                    <a16:creationId xmlns:a16="http://schemas.microsoft.com/office/drawing/2014/main" id="{82A721CC-9143-40FC-B234-B9E792457398}"/>
                  </a:ext>
                </a:extLst>
              </p:cNvPr>
              <p:cNvCxnSpPr>
                <a:cxnSpLocks noChangeShapeType="1"/>
                <a:stCxn id="55" idx="4"/>
                <a:endCxn id="61" idx="0"/>
              </p:cNvCxnSpPr>
              <p:nvPr/>
            </p:nvCxnSpPr>
            <p:spPr bwMode="auto">
              <a:xfrm flipH="1">
                <a:off x="530" y="390"/>
                <a:ext cx="1900" cy="558"/>
              </a:xfrm>
              <a:prstGeom prst="straightConnector1">
                <a:avLst/>
              </a:prstGeom>
              <a:grpFill/>
              <a:ln w="19050">
                <a:solidFill>
                  <a:schemeClr val="accent2"/>
                </a:solidFill>
                <a:round/>
                <a:headEnd/>
                <a:tailEnd type="triangle" w="med" len="med"/>
              </a:ln>
            </p:spPr>
          </p:cxnSp>
          <p:cxnSp>
            <p:nvCxnSpPr>
              <p:cNvPr id="58" name="AutoShape 7">
                <a:extLst>
                  <a:ext uri="{FF2B5EF4-FFF2-40B4-BE49-F238E27FC236}">
                    <a16:creationId xmlns:a16="http://schemas.microsoft.com/office/drawing/2014/main" id="{0FF96FAC-888B-4A15-AF26-4CFBCEC4187D}"/>
                  </a:ext>
                </a:extLst>
              </p:cNvPr>
              <p:cNvCxnSpPr>
                <a:cxnSpLocks noChangeShapeType="1"/>
                <a:stCxn id="55" idx="4"/>
                <a:endCxn id="70" idx="0"/>
              </p:cNvCxnSpPr>
              <p:nvPr/>
            </p:nvCxnSpPr>
            <p:spPr bwMode="auto">
              <a:xfrm flipH="1">
                <a:off x="2253" y="390"/>
                <a:ext cx="177" cy="558"/>
              </a:xfrm>
              <a:prstGeom prst="straightConnector1">
                <a:avLst/>
              </a:prstGeom>
              <a:grpFill/>
              <a:ln w="19050">
                <a:solidFill>
                  <a:schemeClr val="accent2"/>
                </a:solidFill>
                <a:round/>
                <a:headEnd/>
                <a:tailEnd type="triangle" w="med" len="med"/>
              </a:ln>
            </p:spPr>
          </p:cxnSp>
          <p:cxnSp>
            <p:nvCxnSpPr>
              <p:cNvPr id="59" name="AutoShape 8">
                <a:extLst>
                  <a:ext uri="{FF2B5EF4-FFF2-40B4-BE49-F238E27FC236}">
                    <a16:creationId xmlns:a16="http://schemas.microsoft.com/office/drawing/2014/main" id="{D1EA07C2-96CD-43FC-8164-B2E6A4FB9589}"/>
                  </a:ext>
                </a:extLst>
              </p:cNvPr>
              <p:cNvCxnSpPr>
                <a:cxnSpLocks noChangeShapeType="1"/>
                <a:stCxn id="55" idx="4"/>
                <a:endCxn id="75" idx="0"/>
              </p:cNvCxnSpPr>
              <p:nvPr/>
            </p:nvCxnSpPr>
            <p:spPr bwMode="auto">
              <a:xfrm>
                <a:off x="2430" y="390"/>
                <a:ext cx="811" cy="557"/>
              </a:xfrm>
              <a:prstGeom prst="straightConnector1">
                <a:avLst/>
              </a:prstGeom>
              <a:grpFill/>
              <a:ln w="19050">
                <a:solidFill>
                  <a:schemeClr val="accent2"/>
                </a:solidFill>
                <a:round/>
                <a:headEnd/>
                <a:tailEnd type="triangle" w="med" len="med"/>
              </a:ln>
            </p:spPr>
          </p:cxnSp>
          <p:sp>
            <p:nvSpPr>
              <p:cNvPr id="60" name="Text Box 9">
                <a:extLst>
                  <a:ext uri="{FF2B5EF4-FFF2-40B4-BE49-F238E27FC236}">
                    <a16:creationId xmlns:a16="http://schemas.microsoft.com/office/drawing/2014/main" id="{F4FBB002-70BC-4A98-9191-4DD3497ED518}"/>
                  </a:ext>
                </a:extLst>
              </p:cNvPr>
              <p:cNvSpPr txBox="1">
                <a:spLocks noChangeArrowheads="1"/>
              </p:cNvSpPr>
              <p:nvPr/>
            </p:nvSpPr>
            <p:spPr bwMode="auto">
              <a:xfrm>
                <a:off x="1303" y="31"/>
                <a:ext cx="672" cy="194"/>
              </a:xfrm>
              <a:prstGeom prst="rect">
                <a:avLst/>
              </a:prstGeom>
              <a:grpFill/>
              <a:ln>
                <a:noFill/>
              </a:ln>
            </p:spPr>
            <p:txBody>
              <a:bodyPr>
                <a:spAutoFit/>
              </a:bodyP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50000"/>
                  </a:spcBef>
                  <a:buClrTx/>
                  <a:buFontTx/>
                  <a:buNone/>
                  <a:defRPr/>
                </a:pPr>
                <a:r>
                  <a:rPr lang="zh-CN" altLang="en-US" sz="1400" b="0">
                    <a:latin typeface="Arial Rounded MT Bold" charset="0"/>
                  </a:rPr>
                  <a:t>=</a:t>
                </a:r>
              </a:p>
            </p:txBody>
          </p:sp>
          <p:sp>
            <p:nvSpPr>
              <p:cNvPr id="61" name="Oval 10">
                <a:extLst>
                  <a:ext uri="{FF2B5EF4-FFF2-40B4-BE49-F238E27FC236}">
                    <a16:creationId xmlns:a16="http://schemas.microsoft.com/office/drawing/2014/main" id="{D6B05EAE-00A6-471C-83AD-3424FFF88DE4}"/>
                  </a:ext>
                </a:extLst>
              </p:cNvPr>
              <p:cNvSpPr>
                <a:spLocks noChangeArrowheads="1"/>
              </p:cNvSpPr>
              <p:nvPr/>
            </p:nvSpPr>
            <p:spPr bwMode="auto">
              <a:xfrm>
                <a:off x="318" y="954"/>
                <a:ext cx="423" cy="312"/>
              </a:xfrm>
              <a:prstGeom prst="ellipse">
                <a:avLst/>
              </a:prstGeom>
              <a:grpFill/>
              <a:ln w="19050">
                <a:solidFill>
                  <a:schemeClr val="accent2"/>
                </a:solidFill>
                <a:round/>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b="0">
                    <a:latin typeface="Arial Rounded MT Bold" charset="0"/>
                  </a:rPr>
                  <a:t>n/2</a:t>
                </a:r>
              </a:p>
            </p:txBody>
          </p:sp>
          <p:cxnSp>
            <p:nvCxnSpPr>
              <p:cNvPr id="62" name="AutoShape 11">
                <a:extLst>
                  <a:ext uri="{FF2B5EF4-FFF2-40B4-BE49-F238E27FC236}">
                    <a16:creationId xmlns:a16="http://schemas.microsoft.com/office/drawing/2014/main" id="{5E38AE41-A127-433E-8152-3296F0C0CDE3}"/>
                  </a:ext>
                </a:extLst>
              </p:cNvPr>
              <p:cNvCxnSpPr>
                <a:cxnSpLocks noChangeShapeType="1"/>
                <a:stCxn id="61" idx="4"/>
                <a:endCxn id="69" idx="0"/>
              </p:cNvCxnSpPr>
              <p:nvPr/>
            </p:nvCxnSpPr>
            <p:spPr bwMode="auto">
              <a:xfrm>
                <a:off x="530" y="1272"/>
                <a:ext cx="1305" cy="402"/>
              </a:xfrm>
              <a:prstGeom prst="straightConnector1">
                <a:avLst/>
              </a:prstGeom>
              <a:grpFill/>
              <a:ln w="19050">
                <a:solidFill>
                  <a:schemeClr val="accent2"/>
                </a:solidFill>
                <a:round/>
                <a:headEnd/>
                <a:tailEnd type="triangle" w="med" len="med"/>
              </a:ln>
            </p:spPr>
          </p:cxnSp>
          <p:cxnSp>
            <p:nvCxnSpPr>
              <p:cNvPr id="63" name="AutoShape 12">
                <a:extLst>
                  <a:ext uri="{FF2B5EF4-FFF2-40B4-BE49-F238E27FC236}">
                    <a16:creationId xmlns:a16="http://schemas.microsoft.com/office/drawing/2014/main" id="{022531E1-0B39-4B11-9AFE-1E73A723FCBA}"/>
                  </a:ext>
                </a:extLst>
              </p:cNvPr>
              <p:cNvCxnSpPr>
                <a:cxnSpLocks noChangeShapeType="1"/>
                <a:stCxn id="61" idx="4"/>
                <a:endCxn id="66" idx="0"/>
              </p:cNvCxnSpPr>
              <p:nvPr/>
            </p:nvCxnSpPr>
            <p:spPr bwMode="auto">
              <a:xfrm flipH="1">
                <a:off x="111" y="1272"/>
                <a:ext cx="419" cy="402"/>
              </a:xfrm>
              <a:prstGeom prst="straightConnector1">
                <a:avLst/>
              </a:prstGeom>
              <a:grpFill/>
              <a:ln w="19050">
                <a:solidFill>
                  <a:schemeClr val="accent2"/>
                </a:solidFill>
                <a:round/>
                <a:headEnd/>
                <a:tailEnd type="triangle" w="med" len="med"/>
              </a:ln>
            </p:spPr>
          </p:cxnSp>
          <p:cxnSp>
            <p:nvCxnSpPr>
              <p:cNvPr id="64" name="AutoShape 13">
                <a:extLst>
                  <a:ext uri="{FF2B5EF4-FFF2-40B4-BE49-F238E27FC236}">
                    <a16:creationId xmlns:a16="http://schemas.microsoft.com/office/drawing/2014/main" id="{E7FEACE1-EB41-420F-BD7B-7970AB178BD4}"/>
                  </a:ext>
                </a:extLst>
              </p:cNvPr>
              <p:cNvCxnSpPr>
                <a:cxnSpLocks noChangeShapeType="1"/>
                <a:stCxn id="61" idx="4"/>
                <a:endCxn id="67" idx="0"/>
              </p:cNvCxnSpPr>
              <p:nvPr/>
            </p:nvCxnSpPr>
            <p:spPr bwMode="auto">
              <a:xfrm>
                <a:off x="530" y="1272"/>
                <a:ext cx="126" cy="402"/>
              </a:xfrm>
              <a:prstGeom prst="straightConnector1">
                <a:avLst/>
              </a:prstGeom>
              <a:grpFill/>
              <a:ln w="19050">
                <a:solidFill>
                  <a:schemeClr val="accent2"/>
                </a:solidFill>
                <a:round/>
                <a:headEnd/>
                <a:tailEnd type="triangle" w="med" len="med"/>
              </a:ln>
            </p:spPr>
          </p:cxnSp>
          <p:cxnSp>
            <p:nvCxnSpPr>
              <p:cNvPr id="65" name="AutoShape 14">
                <a:extLst>
                  <a:ext uri="{FF2B5EF4-FFF2-40B4-BE49-F238E27FC236}">
                    <a16:creationId xmlns:a16="http://schemas.microsoft.com/office/drawing/2014/main" id="{7459F519-8B4E-4A63-9D9E-AE262F37DCC2}"/>
                  </a:ext>
                </a:extLst>
              </p:cNvPr>
              <p:cNvCxnSpPr>
                <a:cxnSpLocks noChangeShapeType="1"/>
                <a:stCxn id="61" idx="4"/>
                <a:endCxn id="68" idx="0"/>
              </p:cNvCxnSpPr>
              <p:nvPr/>
            </p:nvCxnSpPr>
            <p:spPr bwMode="auto">
              <a:xfrm>
                <a:off x="530" y="1272"/>
                <a:ext cx="806" cy="402"/>
              </a:xfrm>
              <a:prstGeom prst="straightConnector1">
                <a:avLst/>
              </a:prstGeom>
              <a:grpFill/>
              <a:ln w="19050">
                <a:solidFill>
                  <a:schemeClr val="accent2"/>
                </a:solidFill>
                <a:round/>
                <a:headEnd/>
                <a:tailEnd type="triangle" w="med" len="med"/>
              </a:ln>
            </p:spPr>
          </p:cxnSp>
          <p:sp>
            <p:nvSpPr>
              <p:cNvPr id="66" name="AutoShape 15">
                <a:extLst>
                  <a:ext uri="{FF2B5EF4-FFF2-40B4-BE49-F238E27FC236}">
                    <a16:creationId xmlns:a16="http://schemas.microsoft.com/office/drawing/2014/main" id="{3CF98983-1853-4657-AA93-7F4A8A365C61}"/>
                  </a:ext>
                </a:extLst>
              </p:cNvPr>
              <p:cNvSpPr>
                <a:spLocks noChangeArrowheads="1"/>
              </p:cNvSpPr>
              <p:nvPr/>
            </p:nvSpPr>
            <p:spPr bwMode="auto">
              <a:xfrm>
                <a:off x="0" y="1680"/>
                <a:ext cx="221" cy="169"/>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67" name="AutoShape 16">
                <a:extLst>
                  <a:ext uri="{FF2B5EF4-FFF2-40B4-BE49-F238E27FC236}">
                    <a16:creationId xmlns:a16="http://schemas.microsoft.com/office/drawing/2014/main" id="{50D211E7-DEF3-45C2-B2E5-29F3A29A5DC8}"/>
                  </a:ext>
                </a:extLst>
              </p:cNvPr>
              <p:cNvSpPr>
                <a:spLocks noChangeArrowheads="1"/>
              </p:cNvSpPr>
              <p:nvPr/>
            </p:nvSpPr>
            <p:spPr bwMode="auto">
              <a:xfrm>
                <a:off x="545" y="1680"/>
                <a:ext cx="222" cy="169"/>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68" name="AutoShape 17">
                <a:extLst>
                  <a:ext uri="{FF2B5EF4-FFF2-40B4-BE49-F238E27FC236}">
                    <a16:creationId xmlns:a16="http://schemas.microsoft.com/office/drawing/2014/main" id="{9576C7D3-E249-44DE-B325-2181B0AF800D}"/>
                  </a:ext>
                </a:extLst>
              </p:cNvPr>
              <p:cNvSpPr>
                <a:spLocks noChangeArrowheads="1"/>
              </p:cNvSpPr>
              <p:nvPr/>
            </p:nvSpPr>
            <p:spPr bwMode="auto">
              <a:xfrm>
                <a:off x="1225" y="1680"/>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69" name="AutoShape 18">
                <a:extLst>
                  <a:ext uri="{FF2B5EF4-FFF2-40B4-BE49-F238E27FC236}">
                    <a16:creationId xmlns:a16="http://schemas.microsoft.com/office/drawing/2014/main" id="{6F67E546-E201-485F-9989-4DF3A34CBEF7}"/>
                  </a:ext>
                </a:extLst>
              </p:cNvPr>
              <p:cNvSpPr>
                <a:spLocks noChangeArrowheads="1"/>
              </p:cNvSpPr>
              <p:nvPr/>
            </p:nvSpPr>
            <p:spPr bwMode="auto">
              <a:xfrm>
                <a:off x="1724" y="1680"/>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70" name="Oval 19">
                <a:extLst>
                  <a:ext uri="{FF2B5EF4-FFF2-40B4-BE49-F238E27FC236}">
                    <a16:creationId xmlns:a16="http://schemas.microsoft.com/office/drawing/2014/main" id="{28DF779C-B946-4F68-9CF5-AD3CF7B3ABE7}"/>
                  </a:ext>
                </a:extLst>
              </p:cNvPr>
              <p:cNvSpPr>
                <a:spLocks noChangeArrowheads="1"/>
              </p:cNvSpPr>
              <p:nvPr/>
            </p:nvSpPr>
            <p:spPr bwMode="auto">
              <a:xfrm>
                <a:off x="2041" y="954"/>
                <a:ext cx="423" cy="312"/>
              </a:xfrm>
              <a:prstGeom prst="ellipse">
                <a:avLst/>
              </a:prstGeom>
              <a:grpFill/>
              <a:ln w="19050">
                <a:solidFill>
                  <a:schemeClr val="accent2"/>
                </a:solidFill>
                <a:round/>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b="0">
                    <a:latin typeface="Arial Rounded MT Bold" charset="0"/>
                  </a:rPr>
                  <a:t>n/2</a:t>
                </a:r>
              </a:p>
            </p:txBody>
          </p:sp>
          <p:cxnSp>
            <p:nvCxnSpPr>
              <p:cNvPr id="71" name="AutoShape 20">
                <a:extLst>
                  <a:ext uri="{FF2B5EF4-FFF2-40B4-BE49-F238E27FC236}">
                    <a16:creationId xmlns:a16="http://schemas.microsoft.com/office/drawing/2014/main" id="{26E09189-5582-4595-BB39-9361E3823367}"/>
                  </a:ext>
                </a:extLst>
              </p:cNvPr>
              <p:cNvCxnSpPr>
                <a:cxnSpLocks noChangeShapeType="1"/>
                <a:stCxn id="70" idx="4"/>
              </p:cNvCxnSpPr>
              <p:nvPr/>
            </p:nvCxnSpPr>
            <p:spPr bwMode="auto">
              <a:xfrm>
                <a:off x="2253" y="1272"/>
                <a:ext cx="483" cy="405"/>
              </a:xfrm>
              <a:prstGeom prst="straightConnector1">
                <a:avLst/>
              </a:prstGeom>
              <a:grpFill/>
              <a:ln w="19050">
                <a:solidFill>
                  <a:schemeClr val="accent2"/>
                </a:solidFill>
                <a:round/>
                <a:headEnd/>
                <a:tailEnd type="triangle" w="med" len="med"/>
              </a:ln>
            </p:spPr>
          </p:cxnSp>
          <p:cxnSp>
            <p:nvCxnSpPr>
              <p:cNvPr id="72" name="AutoShape 21">
                <a:extLst>
                  <a:ext uri="{FF2B5EF4-FFF2-40B4-BE49-F238E27FC236}">
                    <a16:creationId xmlns:a16="http://schemas.microsoft.com/office/drawing/2014/main" id="{379FA8AF-B938-48CB-8467-AF49CEADEFFB}"/>
                  </a:ext>
                </a:extLst>
              </p:cNvPr>
              <p:cNvCxnSpPr>
                <a:cxnSpLocks noChangeShapeType="1"/>
                <a:stCxn id="70" idx="4"/>
                <a:endCxn id="68" idx="0"/>
              </p:cNvCxnSpPr>
              <p:nvPr/>
            </p:nvCxnSpPr>
            <p:spPr bwMode="auto">
              <a:xfrm flipH="1">
                <a:off x="1336" y="1272"/>
                <a:ext cx="917" cy="402"/>
              </a:xfrm>
              <a:prstGeom prst="straightConnector1">
                <a:avLst/>
              </a:prstGeom>
              <a:grpFill/>
              <a:ln w="19050">
                <a:solidFill>
                  <a:schemeClr val="accent2"/>
                </a:solidFill>
                <a:round/>
                <a:headEnd/>
                <a:tailEnd type="triangle" w="med" len="med"/>
              </a:ln>
            </p:spPr>
          </p:cxnSp>
          <p:cxnSp>
            <p:nvCxnSpPr>
              <p:cNvPr id="73" name="AutoShape 22">
                <a:extLst>
                  <a:ext uri="{FF2B5EF4-FFF2-40B4-BE49-F238E27FC236}">
                    <a16:creationId xmlns:a16="http://schemas.microsoft.com/office/drawing/2014/main" id="{FA0D768F-83B7-4821-9E67-EFAD08170AAA}"/>
                  </a:ext>
                </a:extLst>
              </p:cNvPr>
              <p:cNvCxnSpPr>
                <a:cxnSpLocks noChangeShapeType="1"/>
                <a:stCxn id="70" idx="4"/>
                <a:endCxn id="69" idx="0"/>
              </p:cNvCxnSpPr>
              <p:nvPr/>
            </p:nvCxnSpPr>
            <p:spPr bwMode="auto">
              <a:xfrm flipH="1">
                <a:off x="1835" y="1272"/>
                <a:ext cx="418" cy="402"/>
              </a:xfrm>
              <a:prstGeom prst="straightConnector1">
                <a:avLst/>
              </a:prstGeom>
              <a:grpFill/>
              <a:ln w="19050">
                <a:solidFill>
                  <a:schemeClr val="accent2"/>
                </a:solidFill>
                <a:round/>
                <a:headEnd/>
                <a:tailEnd type="triangle" w="med" len="med"/>
              </a:ln>
            </p:spPr>
          </p:cxnSp>
          <p:cxnSp>
            <p:nvCxnSpPr>
              <p:cNvPr id="74" name="AutoShape 23">
                <a:extLst>
                  <a:ext uri="{FF2B5EF4-FFF2-40B4-BE49-F238E27FC236}">
                    <a16:creationId xmlns:a16="http://schemas.microsoft.com/office/drawing/2014/main" id="{CC69C7E5-A3E0-4B39-9EF5-6130AF6A81BE}"/>
                  </a:ext>
                </a:extLst>
              </p:cNvPr>
              <p:cNvCxnSpPr>
                <a:cxnSpLocks noChangeShapeType="1"/>
                <a:stCxn id="70" idx="4"/>
                <a:endCxn id="90" idx="0"/>
              </p:cNvCxnSpPr>
              <p:nvPr/>
            </p:nvCxnSpPr>
            <p:spPr bwMode="auto">
              <a:xfrm>
                <a:off x="2253" y="1272"/>
                <a:ext cx="81" cy="402"/>
              </a:xfrm>
              <a:prstGeom prst="straightConnector1">
                <a:avLst/>
              </a:prstGeom>
              <a:grpFill/>
              <a:ln w="19050">
                <a:solidFill>
                  <a:schemeClr val="accent2"/>
                </a:solidFill>
                <a:round/>
                <a:headEnd/>
                <a:tailEnd type="triangle" w="med" len="med"/>
              </a:ln>
            </p:spPr>
          </p:cxnSp>
          <p:sp>
            <p:nvSpPr>
              <p:cNvPr id="75" name="Oval 24">
                <a:extLst>
                  <a:ext uri="{FF2B5EF4-FFF2-40B4-BE49-F238E27FC236}">
                    <a16:creationId xmlns:a16="http://schemas.microsoft.com/office/drawing/2014/main" id="{50284DDF-3B77-4E33-8AF7-15394C6EEA07}"/>
                  </a:ext>
                </a:extLst>
              </p:cNvPr>
              <p:cNvSpPr>
                <a:spLocks noChangeArrowheads="1"/>
              </p:cNvSpPr>
              <p:nvPr/>
            </p:nvSpPr>
            <p:spPr bwMode="auto">
              <a:xfrm>
                <a:off x="3029" y="953"/>
                <a:ext cx="423" cy="312"/>
              </a:xfrm>
              <a:prstGeom prst="ellipse">
                <a:avLst/>
              </a:prstGeom>
              <a:grpFill/>
              <a:ln w="19050">
                <a:solidFill>
                  <a:schemeClr val="accent2"/>
                </a:solidFill>
                <a:round/>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b="0">
                    <a:latin typeface="Arial Rounded MT Bold" charset="0"/>
                  </a:rPr>
                  <a:t>n/2</a:t>
                </a:r>
              </a:p>
            </p:txBody>
          </p:sp>
          <p:cxnSp>
            <p:nvCxnSpPr>
              <p:cNvPr id="76" name="AutoShape 25">
                <a:extLst>
                  <a:ext uri="{FF2B5EF4-FFF2-40B4-BE49-F238E27FC236}">
                    <a16:creationId xmlns:a16="http://schemas.microsoft.com/office/drawing/2014/main" id="{858AC91D-8781-4970-AA47-7295D0E3E99F}"/>
                  </a:ext>
                </a:extLst>
              </p:cNvPr>
              <p:cNvCxnSpPr>
                <a:cxnSpLocks noChangeShapeType="1"/>
                <a:stCxn id="75" idx="4"/>
                <a:endCxn id="87" idx="0"/>
              </p:cNvCxnSpPr>
              <p:nvPr/>
            </p:nvCxnSpPr>
            <p:spPr bwMode="auto">
              <a:xfrm>
                <a:off x="3241" y="1271"/>
                <a:ext cx="635" cy="403"/>
              </a:xfrm>
              <a:prstGeom prst="straightConnector1">
                <a:avLst/>
              </a:prstGeom>
              <a:grpFill/>
              <a:ln w="19050">
                <a:solidFill>
                  <a:schemeClr val="accent2"/>
                </a:solidFill>
                <a:round/>
                <a:headEnd/>
                <a:tailEnd type="triangle" w="med" len="med"/>
              </a:ln>
            </p:spPr>
          </p:cxnSp>
          <p:cxnSp>
            <p:nvCxnSpPr>
              <p:cNvPr id="77" name="AutoShape 26">
                <a:extLst>
                  <a:ext uri="{FF2B5EF4-FFF2-40B4-BE49-F238E27FC236}">
                    <a16:creationId xmlns:a16="http://schemas.microsoft.com/office/drawing/2014/main" id="{BE3E6671-0367-4460-91E2-A73FB3F10108}"/>
                  </a:ext>
                </a:extLst>
              </p:cNvPr>
              <p:cNvCxnSpPr>
                <a:cxnSpLocks noChangeShapeType="1"/>
                <a:stCxn id="75" idx="4"/>
              </p:cNvCxnSpPr>
              <p:nvPr/>
            </p:nvCxnSpPr>
            <p:spPr bwMode="auto">
              <a:xfrm flipH="1">
                <a:off x="2697" y="1270"/>
                <a:ext cx="543" cy="405"/>
              </a:xfrm>
              <a:prstGeom prst="straightConnector1">
                <a:avLst/>
              </a:prstGeom>
              <a:grpFill/>
              <a:ln w="19050">
                <a:solidFill>
                  <a:schemeClr val="accent2"/>
                </a:solidFill>
                <a:round/>
                <a:headEnd/>
                <a:tailEnd type="triangle" w="med" len="med"/>
              </a:ln>
            </p:spPr>
          </p:cxnSp>
          <p:cxnSp>
            <p:nvCxnSpPr>
              <p:cNvPr id="78" name="AutoShape 27">
                <a:extLst>
                  <a:ext uri="{FF2B5EF4-FFF2-40B4-BE49-F238E27FC236}">
                    <a16:creationId xmlns:a16="http://schemas.microsoft.com/office/drawing/2014/main" id="{3A2ADE33-6004-4452-AA97-7DFA628C9B6E}"/>
                  </a:ext>
                </a:extLst>
              </p:cNvPr>
              <p:cNvCxnSpPr>
                <a:cxnSpLocks noChangeShapeType="1"/>
                <a:stCxn id="75" idx="4"/>
                <a:endCxn id="80" idx="0"/>
              </p:cNvCxnSpPr>
              <p:nvPr/>
            </p:nvCxnSpPr>
            <p:spPr bwMode="auto">
              <a:xfrm flipH="1">
                <a:off x="3150" y="1271"/>
                <a:ext cx="91" cy="403"/>
              </a:xfrm>
              <a:prstGeom prst="straightConnector1">
                <a:avLst/>
              </a:prstGeom>
              <a:grpFill/>
              <a:ln w="19050">
                <a:solidFill>
                  <a:schemeClr val="accent2"/>
                </a:solidFill>
                <a:round/>
                <a:headEnd/>
                <a:tailEnd type="triangle" w="med" len="med"/>
              </a:ln>
            </p:spPr>
          </p:cxnSp>
          <p:cxnSp>
            <p:nvCxnSpPr>
              <p:cNvPr id="79" name="AutoShape 28">
                <a:extLst>
                  <a:ext uri="{FF2B5EF4-FFF2-40B4-BE49-F238E27FC236}">
                    <a16:creationId xmlns:a16="http://schemas.microsoft.com/office/drawing/2014/main" id="{A5F0B662-2176-4BD5-9DBA-615844F4F52E}"/>
                  </a:ext>
                </a:extLst>
              </p:cNvPr>
              <p:cNvCxnSpPr>
                <a:cxnSpLocks noChangeShapeType="1"/>
                <a:stCxn id="75" idx="4"/>
                <a:endCxn id="81" idx="0"/>
              </p:cNvCxnSpPr>
              <p:nvPr/>
            </p:nvCxnSpPr>
            <p:spPr bwMode="auto">
              <a:xfrm>
                <a:off x="3241" y="1271"/>
                <a:ext cx="272" cy="403"/>
              </a:xfrm>
              <a:prstGeom prst="straightConnector1">
                <a:avLst/>
              </a:prstGeom>
              <a:grpFill/>
              <a:ln w="19050">
                <a:solidFill>
                  <a:schemeClr val="accent2"/>
                </a:solidFill>
                <a:round/>
                <a:headEnd/>
                <a:tailEnd type="triangle" w="med" len="med"/>
              </a:ln>
            </p:spPr>
          </p:cxnSp>
          <p:sp>
            <p:nvSpPr>
              <p:cNvPr id="80" name="AutoShape 29">
                <a:extLst>
                  <a:ext uri="{FF2B5EF4-FFF2-40B4-BE49-F238E27FC236}">
                    <a16:creationId xmlns:a16="http://schemas.microsoft.com/office/drawing/2014/main" id="{376E5838-22CE-4126-B156-7751A1B86C9F}"/>
                  </a:ext>
                </a:extLst>
              </p:cNvPr>
              <p:cNvSpPr>
                <a:spLocks noChangeArrowheads="1"/>
              </p:cNvSpPr>
              <p:nvPr/>
            </p:nvSpPr>
            <p:spPr bwMode="auto">
              <a:xfrm>
                <a:off x="3039" y="1680"/>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81" name="AutoShape 30">
                <a:extLst>
                  <a:ext uri="{FF2B5EF4-FFF2-40B4-BE49-F238E27FC236}">
                    <a16:creationId xmlns:a16="http://schemas.microsoft.com/office/drawing/2014/main" id="{B29EC8B4-E5D4-4E22-A429-E080BFA62915}"/>
                  </a:ext>
                </a:extLst>
              </p:cNvPr>
              <p:cNvSpPr>
                <a:spLocks noChangeArrowheads="1"/>
              </p:cNvSpPr>
              <p:nvPr/>
            </p:nvSpPr>
            <p:spPr bwMode="auto">
              <a:xfrm>
                <a:off x="3402" y="1680"/>
                <a:ext cx="222" cy="169"/>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82" name="Oval 31">
                <a:extLst>
                  <a:ext uri="{FF2B5EF4-FFF2-40B4-BE49-F238E27FC236}">
                    <a16:creationId xmlns:a16="http://schemas.microsoft.com/office/drawing/2014/main" id="{F2D62FE0-8734-4AAB-B428-AF2943908D7D}"/>
                  </a:ext>
                </a:extLst>
              </p:cNvPr>
              <p:cNvSpPr>
                <a:spLocks noChangeArrowheads="1"/>
              </p:cNvSpPr>
              <p:nvPr/>
            </p:nvSpPr>
            <p:spPr bwMode="auto">
              <a:xfrm>
                <a:off x="4434" y="953"/>
                <a:ext cx="423" cy="312"/>
              </a:xfrm>
              <a:prstGeom prst="ellipse">
                <a:avLst/>
              </a:prstGeom>
              <a:grpFill/>
              <a:ln w="19050">
                <a:solidFill>
                  <a:schemeClr val="accent2"/>
                </a:solidFill>
                <a:round/>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b="0">
                    <a:latin typeface="Arial Rounded MT Bold" charset="0"/>
                  </a:rPr>
                  <a:t>n/2</a:t>
                </a:r>
              </a:p>
            </p:txBody>
          </p:sp>
          <p:cxnSp>
            <p:nvCxnSpPr>
              <p:cNvPr id="83" name="AutoShape 32">
                <a:extLst>
                  <a:ext uri="{FF2B5EF4-FFF2-40B4-BE49-F238E27FC236}">
                    <a16:creationId xmlns:a16="http://schemas.microsoft.com/office/drawing/2014/main" id="{49D0957B-C288-45D7-B793-AEEE2332645F}"/>
                  </a:ext>
                </a:extLst>
              </p:cNvPr>
              <p:cNvCxnSpPr>
                <a:cxnSpLocks noChangeShapeType="1"/>
                <a:stCxn id="82" idx="4"/>
                <a:endCxn id="89" idx="0"/>
              </p:cNvCxnSpPr>
              <p:nvPr/>
            </p:nvCxnSpPr>
            <p:spPr bwMode="auto">
              <a:xfrm>
                <a:off x="4646" y="1271"/>
                <a:ext cx="273" cy="403"/>
              </a:xfrm>
              <a:prstGeom prst="straightConnector1">
                <a:avLst/>
              </a:prstGeom>
              <a:grpFill/>
              <a:ln w="19050">
                <a:solidFill>
                  <a:schemeClr val="accent2"/>
                </a:solidFill>
                <a:round/>
                <a:headEnd/>
                <a:tailEnd type="triangle" w="med" len="med"/>
              </a:ln>
            </p:spPr>
          </p:cxnSp>
          <p:cxnSp>
            <p:nvCxnSpPr>
              <p:cNvPr id="84" name="AutoShape 33">
                <a:extLst>
                  <a:ext uri="{FF2B5EF4-FFF2-40B4-BE49-F238E27FC236}">
                    <a16:creationId xmlns:a16="http://schemas.microsoft.com/office/drawing/2014/main" id="{0739C3A4-FEAF-4702-A42C-F6BC8CC0DCD6}"/>
                  </a:ext>
                </a:extLst>
              </p:cNvPr>
              <p:cNvCxnSpPr>
                <a:cxnSpLocks noChangeShapeType="1"/>
                <a:stCxn id="82" idx="4"/>
                <a:endCxn id="87" idx="0"/>
              </p:cNvCxnSpPr>
              <p:nvPr/>
            </p:nvCxnSpPr>
            <p:spPr bwMode="auto">
              <a:xfrm flipH="1">
                <a:off x="3876" y="1271"/>
                <a:ext cx="770" cy="403"/>
              </a:xfrm>
              <a:prstGeom prst="straightConnector1">
                <a:avLst/>
              </a:prstGeom>
              <a:grpFill/>
              <a:ln w="19050">
                <a:solidFill>
                  <a:schemeClr val="accent2"/>
                </a:solidFill>
                <a:round/>
                <a:headEnd/>
                <a:tailEnd type="triangle" w="med" len="med"/>
              </a:ln>
            </p:spPr>
          </p:cxnSp>
          <p:cxnSp>
            <p:nvCxnSpPr>
              <p:cNvPr id="85" name="AutoShape 34">
                <a:extLst>
                  <a:ext uri="{FF2B5EF4-FFF2-40B4-BE49-F238E27FC236}">
                    <a16:creationId xmlns:a16="http://schemas.microsoft.com/office/drawing/2014/main" id="{F248DEB8-D6AD-4180-AB54-D25D74D89C88}"/>
                  </a:ext>
                </a:extLst>
              </p:cNvPr>
              <p:cNvCxnSpPr>
                <a:cxnSpLocks noChangeShapeType="1"/>
                <a:stCxn id="82" idx="4"/>
                <a:endCxn id="88" idx="0"/>
              </p:cNvCxnSpPr>
              <p:nvPr/>
            </p:nvCxnSpPr>
            <p:spPr bwMode="auto">
              <a:xfrm flipH="1">
                <a:off x="4330" y="1271"/>
                <a:ext cx="316" cy="403"/>
              </a:xfrm>
              <a:prstGeom prst="straightConnector1">
                <a:avLst/>
              </a:prstGeom>
              <a:grpFill/>
              <a:ln w="19050">
                <a:solidFill>
                  <a:schemeClr val="accent2"/>
                </a:solidFill>
                <a:round/>
                <a:headEnd/>
                <a:tailEnd type="triangle" w="med" len="med"/>
              </a:ln>
            </p:spPr>
          </p:cxnSp>
          <p:cxnSp>
            <p:nvCxnSpPr>
              <p:cNvPr id="86" name="AutoShape 35">
                <a:extLst>
                  <a:ext uri="{FF2B5EF4-FFF2-40B4-BE49-F238E27FC236}">
                    <a16:creationId xmlns:a16="http://schemas.microsoft.com/office/drawing/2014/main" id="{44C278D8-5824-4DE6-8F6D-4CF63EB7B188}"/>
                  </a:ext>
                </a:extLst>
              </p:cNvPr>
              <p:cNvCxnSpPr>
                <a:cxnSpLocks noChangeShapeType="1"/>
                <a:stCxn id="82" idx="4"/>
                <a:endCxn id="80" idx="0"/>
              </p:cNvCxnSpPr>
              <p:nvPr/>
            </p:nvCxnSpPr>
            <p:spPr bwMode="auto">
              <a:xfrm flipH="1">
                <a:off x="3150" y="1271"/>
                <a:ext cx="1496" cy="403"/>
              </a:xfrm>
              <a:prstGeom prst="straightConnector1">
                <a:avLst/>
              </a:prstGeom>
              <a:grpFill/>
              <a:ln w="19050">
                <a:solidFill>
                  <a:schemeClr val="accent2"/>
                </a:solidFill>
                <a:round/>
                <a:headEnd/>
                <a:tailEnd type="triangle" w="med" len="med"/>
              </a:ln>
            </p:spPr>
          </p:cxnSp>
          <p:sp>
            <p:nvSpPr>
              <p:cNvPr id="87" name="AutoShape 36">
                <a:extLst>
                  <a:ext uri="{FF2B5EF4-FFF2-40B4-BE49-F238E27FC236}">
                    <a16:creationId xmlns:a16="http://schemas.microsoft.com/office/drawing/2014/main" id="{E89CECD2-9640-4892-B4FF-D1DA86E2FB95}"/>
                  </a:ext>
                </a:extLst>
              </p:cNvPr>
              <p:cNvSpPr>
                <a:spLocks noChangeArrowheads="1"/>
              </p:cNvSpPr>
              <p:nvPr/>
            </p:nvSpPr>
            <p:spPr bwMode="auto">
              <a:xfrm>
                <a:off x="3765" y="1680"/>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88" name="AutoShape 37">
                <a:extLst>
                  <a:ext uri="{FF2B5EF4-FFF2-40B4-BE49-F238E27FC236}">
                    <a16:creationId xmlns:a16="http://schemas.microsoft.com/office/drawing/2014/main" id="{D37F0D5C-15D2-4DDA-84B7-813769464EDB}"/>
                  </a:ext>
                </a:extLst>
              </p:cNvPr>
              <p:cNvSpPr>
                <a:spLocks noChangeArrowheads="1"/>
              </p:cNvSpPr>
              <p:nvPr/>
            </p:nvSpPr>
            <p:spPr bwMode="auto">
              <a:xfrm>
                <a:off x="4219" y="1680"/>
                <a:ext cx="222" cy="169"/>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89" name="AutoShape 38">
                <a:extLst>
                  <a:ext uri="{FF2B5EF4-FFF2-40B4-BE49-F238E27FC236}">
                    <a16:creationId xmlns:a16="http://schemas.microsoft.com/office/drawing/2014/main" id="{FAE269A0-0898-48E8-9C8D-73C8E684D197}"/>
                  </a:ext>
                </a:extLst>
              </p:cNvPr>
              <p:cNvSpPr>
                <a:spLocks noChangeArrowheads="1"/>
              </p:cNvSpPr>
              <p:nvPr/>
            </p:nvSpPr>
            <p:spPr bwMode="auto">
              <a:xfrm>
                <a:off x="4808" y="1680"/>
                <a:ext cx="221" cy="169"/>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90" name="AutoShape 39">
                <a:extLst>
                  <a:ext uri="{FF2B5EF4-FFF2-40B4-BE49-F238E27FC236}">
                    <a16:creationId xmlns:a16="http://schemas.microsoft.com/office/drawing/2014/main" id="{2648CF9E-E770-4096-9D95-F50FC46A5AF6}"/>
                  </a:ext>
                </a:extLst>
              </p:cNvPr>
              <p:cNvSpPr>
                <a:spLocks noChangeArrowheads="1"/>
              </p:cNvSpPr>
              <p:nvPr/>
            </p:nvSpPr>
            <p:spPr bwMode="auto">
              <a:xfrm>
                <a:off x="2223" y="1680"/>
                <a:ext cx="221" cy="169"/>
              </a:xfrm>
              <a:prstGeom prst="triangle">
                <a:avLst>
                  <a:gd name="adj" fmla="val 50000"/>
                </a:avLst>
              </a:prstGeom>
              <a:grp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sp>
            <p:nvSpPr>
              <p:cNvPr id="91" name="AutoShape 40">
                <a:extLst>
                  <a:ext uri="{FF2B5EF4-FFF2-40B4-BE49-F238E27FC236}">
                    <a16:creationId xmlns:a16="http://schemas.microsoft.com/office/drawing/2014/main" id="{6FCEB448-D535-4413-A9C7-6FCC2E9E3F1F}"/>
                  </a:ext>
                </a:extLst>
              </p:cNvPr>
              <p:cNvSpPr>
                <a:spLocks noChangeArrowheads="1"/>
              </p:cNvSpPr>
              <p:nvPr/>
            </p:nvSpPr>
            <p:spPr bwMode="auto">
              <a:xfrm>
                <a:off x="2631" y="1680"/>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a:spcBef>
                    <a:spcPct val="20000"/>
                  </a:spcBef>
                  <a:buClr>
                    <a:schemeClr val="tx1"/>
                  </a:buClr>
                  <a:buFont typeface="Wingdings" charset="2"/>
                  <a:buBlip>
                    <a:blip r:embed="rId3"/>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3"/>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3"/>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3"/>
                  </a:buBlip>
                  <a:defRPr sz="2400" b="1">
                    <a:solidFill>
                      <a:schemeClr val="tx1"/>
                    </a:solidFill>
                    <a:latin typeface="宋体" charset="0"/>
                    <a:ea typeface="宋体" charset="0"/>
                  </a:defRPr>
                </a:lvl9pPr>
              </a:lstStyle>
              <a:p>
                <a:pPr algn="ctr">
                  <a:spcBef>
                    <a:spcPct val="0"/>
                  </a:spcBef>
                  <a:buClrTx/>
                  <a:buFontTx/>
                  <a:buNone/>
                  <a:defRPr/>
                </a:pPr>
                <a:r>
                  <a:rPr lang="en-US" altLang="zh-CN" sz="1400">
                    <a:latin typeface="Arial Rounded MT Bold" charset="0"/>
                  </a:rPr>
                  <a:t>T(n/4)</a:t>
                </a:r>
              </a:p>
            </p:txBody>
          </p:sp>
        </p:grpSp>
        <p:sp>
          <p:nvSpPr>
            <p:cNvPr id="54" name="AutoShape 41">
              <a:extLst>
                <a:ext uri="{FF2B5EF4-FFF2-40B4-BE49-F238E27FC236}">
                  <a16:creationId xmlns:a16="http://schemas.microsoft.com/office/drawing/2014/main" id="{67487281-29B5-4B51-AA10-F00237F43805}"/>
                </a:ext>
              </a:extLst>
            </p:cNvPr>
            <p:cNvSpPr>
              <a:spLocks noChangeArrowheads="1"/>
            </p:cNvSpPr>
            <p:nvPr/>
          </p:nvSpPr>
          <p:spPr bwMode="auto">
            <a:xfrm>
              <a:off x="1826419" y="3035259"/>
              <a:ext cx="834682" cy="609601"/>
            </a:xfrm>
            <a:prstGeom prst="triangle">
              <a:avLst>
                <a:gd name="adj" fmla="val 50000"/>
              </a:avLst>
            </a:prstGeom>
            <a:solidFill>
              <a:srgbClr val="92D050"/>
            </a:solidFill>
            <a:ln w="9525">
              <a:solidFill>
                <a:schemeClr val="accent2"/>
              </a:solidFill>
              <a:miter lim="800000"/>
              <a:headEnd/>
              <a:tailEnd/>
            </a:ln>
          </p:spPr>
          <p:txBody>
            <a:bodyPr wrap="none" anchor="ctr"/>
            <a:lstStyle>
              <a:lvl1pPr>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3"/>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3"/>
                </a:buBlip>
                <a:defRPr sz="2400" b="1">
                  <a:solidFill>
                    <a:schemeClr val="tx1"/>
                  </a:solidFill>
                  <a:latin typeface="宋体" panose="02010600030101010101" pitchFamily="2" charset="-122"/>
                  <a:ea typeface="宋体" panose="02010600030101010101" pitchFamily="2" charset="-122"/>
                </a:defRPr>
              </a:lvl9pPr>
            </a:lstStyle>
            <a:p>
              <a:pPr algn="ctr">
                <a:spcBef>
                  <a:spcPct val="0"/>
                </a:spcBef>
                <a:buClrTx/>
                <a:buFontTx/>
                <a:buNone/>
              </a:pPr>
              <a:r>
                <a:rPr lang="en-US" altLang="zh-CN" sz="1400" b="0">
                  <a:latin typeface="Arial Rounded MT Bold" panose="020F0704030504030204" pitchFamily="34" charset="0"/>
                </a:rPr>
                <a:t>T(n)</a:t>
              </a:r>
            </a:p>
          </p:txBody>
        </p:sp>
      </p:grpSp>
      <p:sp>
        <p:nvSpPr>
          <p:cNvPr id="95" name="文本框 94">
            <a:extLst>
              <a:ext uri="{FF2B5EF4-FFF2-40B4-BE49-F238E27FC236}">
                <a16:creationId xmlns:a16="http://schemas.microsoft.com/office/drawing/2014/main" id="{254F30C4-6BEF-495F-9A7E-67D8F6F12988}"/>
              </a:ext>
            </a:extLst>
          </p:cNvPr>
          <p:cNvSpPr txBox="1"/>
          <p:nvPr/>
        </p:nvSpPr>
        <p:spPr>
          <a:xfrm>
            <a:off x="685800" y="5229200"/>
            <a:ext cx="8278688" cy="1200329"/>
          </a:xfrm>
          <a:prstGeom prst="rect">
            <a:avLst/>
          </a:prstGeom>
          <a:noFill/>
        </p:spPr>
        <p:txBody>
          <a:bodyPr wrap="square">
            <a:spAutoFit/>
          </a:bodyPr>
          <a:lstStyle/>
          <a:p>
            <a:pPr marL="342900" marR="0" lvl="0" indent="-342900" defTabSz="914400" eaLnBrk="1" latinLnBrk="0" hangingPunct="1">
              <a:lnSpc>
                <a:spcPct val="100000"/>
              </a:lnSpc>
              <a:spcBef>
                <a:spcPct val="20000"/>
              </a:spcBef>
              <a:buSzPct val="65000"/>
              <a:buFont typeface="Wingdings" panose="05000000000000000000" pitchFamily="2" charset="2"/>
              <a:buChar char="n"/>
              <a:tabLst/>
              <a:defRPr/>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如果能够保存已解决的子问题的答案，而在需要时直接检索已求得的答案，就可以避免大量重复计算，从而得到多项式时间算法。（动态规划法）</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down)">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wipe(down)">
                                      <p:cBhvr>
                                        <p:cTn id="1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noChangeArrowheads="1"/>
          </p:cNvSpPr>
          <p:nvPr>
            <p:ph/>
          </p:nvPr>
        </p:nvSpPr>
        <p:spPr>
          <a:xfrm>
            <a:off x="304800" y="1341438"/>
            <a:ext cx="8588375" cy="4754562"/>
          </a:xfrm>
        </p:spPr>
        <p:txBody>
          <a:bodyPr/>
          <a:lstStyle/>
          <a:p>
            <a:r>
              <a:rPr lang="zh-CN" altLang="en-US">
                <a:latin typeface="宋体" charset="0"/>
                <a:ea typeface="宋体" charset="0"/>
              </a:rPr>
              <a:t>动态规划算法常用于优化问题（</a:t>
            </a:r>
            <a:r>
              <a:rPr lang="en-US" altLang="zh-CN">
                <a:latin typeface="宋体" charset="0"/>
                <a:ea typeface="宋体" charset="0"/>
              </a:rPr>
              <a:t>optimization problems</a:t>
            </a:r>
            <a:r>
              <a:rPr lang="zh-CN" altLang="en-US">
                <a:latin typeface="宋体" charset="0"/>
                <a:ea typeface="宋体" charset="0"/>
              </a:rPr>
              <a:t>）</a:t>
            </a:r>
            <a:endParaRPr lang="en-US" altLang="zh-CN">
              <a:latin typeface="宋体" charset="0"/>
              <a:ea typeface="宋体" charset="0"/>
            </a:endParaRPr>
          </a:p>
          <a:p>
            <a:r>
              <a:rPr lang="zh-CN" altLang="en-US">
                <a:latin typeface="宋体" charset="0"/>
                <a:ea typeface="宋体" charset="0"/>
              </a:rPr>
              <a:t>优化问题：</a:t>
            </a:r>
            <a:endParaRPr lang="en-US" altLang="zh-CN">
              <a:latin typeface="宋体" charset="0"/>
              <a:ea typeface="宋体" charset="0"/>
            </a:endParaRPr>
          </a:p>
          <a:p>
            <a:pPr lvl="1">
              <a:buFont typeface="Wingdings" panose="05000000000000000000" pitchFamily="2" charset="2"/>
              <a:buChar char="Ø"/>
            </a:pPr>
            <a:r>
              <a:rPr lang="en-US" altLang="zh-CN">
                <a:latin typeface="宋体" charset="0"/>
                <a:ea typeface="宋体" charset="0"/>
              </a:rPr>
              <a:t>There can be many possible solutions</a:t>
            </a:r>
          </a:p>
          <a:p>
            <a:pPr lvl="1">
              <a:buFont typeface="Wingdings" panose="05000000000000000000" pitchFamily="2" charset="2"/>
              <a:buChar char="Ø"/>
            </a:pPr>
            <a:r>
              <a:rPr lang="en-US" altLang="zh-CN">
                <a:latin typeface="宋体" charset="0"/>
                <a:ea typeface="宋体" charset="0"/>
              </a:rPr>
              <a:t>Each solution has a value</a:t>
            </a:r>
          </a:p>
          <a:p>
            <a:pPr lvl="1">
              <a:buFont typeface="Wingdings" panose="05000000000000000000" pitchFamily="2" charset="2"/>
              <a:buChar char="Ø"/>
            </a:pPr>
            <a:r>
              <a:rPr lang="en-US" altLang="zh-CN">
                <a:latin typeface="宋体" charset="0"/>
                <a:ea typeface="宋体" charset="0"/>
              </a:rPr>
              <a:t>We wish to find a solution with the optimal (min or max) value.</a:t>
            </a:r>
          </a:p>
          <a:p>
            <a:r>
              <a:rPr lang="zh-CN" altLang="en-US">
                <a:latin typeface="宋体" charset="0"/>
                <a:ea typeface="宋体" charset="0"/>
              </a:rPr>
              <a:t>称问题的某个解为一个最优解，而不是单纯地称为最优解，因为可能有多个解能得出问题的最优值。</a:t>
            </a:r>
          </a:p>
        </p:txBody>
      </p:sp>
      <p:sp>
        <p:nvSpPr>
          <p:cNvPr id="38915" name="Rectangle 2"/>
          <p:cNvSpPr>
            <a:spLocks noChangeArrowheads="1"/>
          </p:cNvSpPr>
          <p:nvPr/>
        </p:nvSpPr>
        <p:spPr bwMode="auto">
          <a:xfrm>
            <a:off x="685800" y="476250"/>
            <a:ext cx="7772400" cy="66675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algn="ctr">
              <a:lnSpc>
                <a:spcPct val="90000"/>
              </a:lnSpc>
              <a:spcBef>
                <a:spcPct val="0"/>
              </a:spcBef>
              <a:buClrTx/>
              <a:buNone/>
            </a:pPr>
            <a:r>
              <a:rPr lang="en-US" altLang="zh-CN" sz="3600">
                <a:latin typeface="Arial" charset="0"/>
                <a:ea typeface="华文中宋" charset="0"/>
              </a:rPr>
              <a:t>5.8 </a:t>
            </a:r>
            <a:r>
              <a:rPr lang="zh-CN" altLang="en-US" sz="3600">
                <a:latin typeface="Arial" charset="0"/>
                <a:ea typeface="华文中宋" charset="0"/>
              </a:rPr>
              <a:t>动态规划法小结</a:t>
            </a:r>
          </a:p>
        </p:txBody>
      </p:sp>
    </p:spTree>
    <p:extLst>
      <p:ext uri="{BB962C8B-B14F-4D97-AF65-F5344CB8AC3E}">
        <p14:creationId xmlns:p14="http://schemas.microsoft.com/office/powerpoint/2010/main" val="274376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6">
                                            <p:txEl>
                                              <p:pRg st="5" end="5"/>
                                            </p:txEl>
                                          </p:spTgt>
                                        </p:tgtEl>
                                        <p:attrNameLst>
                                          <p:attrName>style.visibility</p:attrName>
                                        </p:attrNameLst>
                                      </p:cBhvr>
                                      <p:to>
                                        <p:strVal val="visible"/>
                                      </p:to>
                                    </p:set>
                                    <p:anim calcmode="lin" valueType="num">
                                      <p:cBhvr additive="base">
                                        <p:cTn id="7" dur="500" fill="hold"/>
                                        <p:tgtEl>
                                          <p:spTgt spid="3686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noChangeArrowheads="1"/>
          </p:cNvSpPr>
          <p:nvPr>
            <p:ph/>
          </p:nvPr>
        </p:nvSpPr>
        <p:spPr>
          <a:xfrm>
            <a:off x="277813" y="1143000"/>
            <a:ext cx="8866187" cy="4754563"/>
          </a:xfrm>
        </p:spPr>
        <p:txBody>
          <a:bodyPr/>
          <a:lstStyle/>
          <a:p>
            <a:r>
              <a:rPr lang="zh-CN" altLang="en-US">
                <a:latin typeface="宋体" charset="0"/>
                <a:ea typeface="宋体" charset="0"/>
              </a:rPr>
              <a:t>动态规划法包含以下四步</a:t>
            </a:r>
            <a:r>
              <a:rPr lang="en-US" altLang="zh-CN">
                <a:latin typeface="宋体" charset="0"/>
                <a:ea typeface="宋体" charset="0"/>
              </a:rPr>
              <a:t>(CRBC).</a:t>
            </a:r>
          </a:p>
          <a:p>
            <a:pPr lvl="1">
              <a:buFont typeface="Wingdings" panose="05000000000000000000" pitchFamily="2" charset="2"/>
              <a:buChar char="Ø"/>
            </a:pPr>
            <a:r>
              <a:rPr lang="en-US" altLang="zh-CN">
                <a:latin typeface="宋体" charset="0"/>
                <a:ea typeface="宋体" charset="0"/>
              </a:rPr>
              <a:t> 1.</a:t>
            </a:r>
            <a:r>
              <a:rPr lang="zh-CN" altLang="en-US">
                <a:latin typeface="宋体" charset="0"/>
                <a:ea typeface="宋体" charset="0"/>
              </a:rPr>
              <a:t>找出最优解的性质，并刻划其结构特征</a:t>
            </a:r>
            <a:r>
              <a:rPr lang="en-US" altLang="zh-CN">
                <a:latin typeface="宋体" charset="0"/>
                <a:ea typeface="宋体" charset="0"/>
              </a:rPr>
              <a:t>(Characterize the structure of an optimal solution).</a:t>
            </a:r>
          </a:p>
          <a:p>
            <a:pPr lvl="1">
              <a:buFont typeface="Wingdings" panose="05000000000000000000" pitchFamily="2" charset="2"/>
              <a:buChar char="Ø"/>
            </a:pPr>
            <a:r>
              <a:rPr lang="en-US" altLang="zh-CN">
                <a:latin typeface="宋体" charset="0"/>
                <a:ea typeface="宋体" charset="0"/>
              </a:rPr>
              <a:t> 2.</a:t>
            </a:r>
            <a:r>
              <a:rPr lang="zh-CN" altLang="en-US">
                <a:latin typeface="宋体" charset="0"/>
                <a:ea typeface="宋体" charset="0"/>
              </a:rPr>
              <a:t>递归地定义最优值</a:t>
            </a:r>
            <a:r>
              <a:rPr lang="en-US" altLang="zh-CN">
                <a:latin typeface="宋体" charset="0"/>
                <a:ea typeface="宋体" charset="0"/>
              </a:rPr>
              <a:t>(Recursively define the value of an optimal solution).</a:t>
            </a:r>
          </a:p>
          <a:p>
            <a:pPr lvl="1">
              <a:buFont typeface="Wingdings" panose="05000000000000000000" pitchFamily="2" charset="2"/>
              <a:buChar char="Ø"/>
            </a:pPr>
            <a:r>
              <a:rPr lang="en-US" altLang="zh-CN">
                <a:latin typeface="宋体" charset="0"/>
                <a:ea typeface="宋体" charset="0"/>
              </a:rPr>
              <a:t> 3.</a:t>
            </a:r>
            <a:r>
              <a:rPr lang="zh-CN" altLang="en-US">
                <a:latin typeface="宋体" charset="0"/>
                <a:ea typeface="宋体" charset="0"/>
              </a:rPr>
              <a:t>以自底向上的方式计算出最优值</a:t>
            </a:r>
            <a:r>
              <a:rPr lang="en-US" altLang="zh-CN">
                <a:latin typeface="宋体" charset="0"/>
                <a:ea typeface="宋体" charset="0"/>
              </a:rPr>
              <a:t>(Compute the value of an optimal solution in a bottom-up fashion).</a:t>
            </a:r>
          </a:p>
          <a:p>
            <a:pPr lvl="1">
              <a:buFont typeface="Wingdings" panose="05000000000000000000" pitchFamily="2" charset="2"/>
              <a:buChar char="Ø"/>
            </a:pPr>
            <a:r>
              <a:rPr lang="en-US" altLang="zh-CN">
                <a:latin typeface="宋体" charset="0"/>
                <a:ea typeface="宋体" charset="0"/>
              </a:rPr>
              <a:t> 4.</a:t>
            </a:r>
            <a:r>
              <a:rPr lang="zh-CN" altLang="en-US">
                <a:latin typeface="宋体" charset="0"/>
                <a:ea typeface="宋体" charset="0"/>
              </a:rPr>
              <a:t>根据计算最优值时得到的信息，构造最优解</a:t>
            </a:r>
            <a:r>
              <a:rPr lang="en-US" altLang="zh-CN">
                <a:latin typeface="宋体" charset="0"/>
                <a:ea typeface="宋体" charset="0"/>
              </a:rPr>
              <a:t>(Construct an optimal solution from computed information).</a:t>
            </a:r>
          </a:p>
          <a:p>
            <a:r>
              <a:rPr lang="en-US" altLang="zh-CN">
                <a:latin typeface="宋体" charset="0"/>
                <a:ea typeface="宋体" charset="0"/>
              </a:rPr>
              <a:t></a:t>
            </a:r>
            <a:r>
              <a:rPr lang="zh-CN" altLang="en-US">
                <a:latin typeface="宋体" charset="0"/>
                <a:ea typeface="宋体" charset="0"/>
              </a:rPr>
              <a:t>当仅需求最优值时</a:t>
            </a:r>
            <a:r>
              <a:rPr lang="en-US" altLang="zh-CN">
                <a:latin typeface="宋体" charset="0"/>
                <a:ea typeface="宋体" charset="0"/>
              </a:rPr>
              <a:t>step 4 </a:t>
            </a:r>
            <a:r>
              <a:rPr lang="zh-CN" altLang="en-US">
                <a:latin typeface="宋体" charset="0"/>
                <a:ea typeface="宋体" charset="0"/>
              </a:rPr>
              <a:t>通常可以省略。为了执行</a:t>
            </a:r>
            <a:r>
              <a:rPr lang="en-US" altLang="zh-CN">
                <a:latin typeface="宋体" charset="0"/>
                <a:ea typeface="宋体" charset="0"/>
              </a:rPr>
              <a:t>step 4〔</a:t>
            </a:r>
            <a:r>
              <a:rPr lang="zh-CN" altLang="en-US">
                <a:latin typeface="宋体" charset="0"/>
                <a:ea typeface="宋体" charset="0"/>
              </a:rPr>
              <a:t>更容易地构造最优解</a:t>
            </a:r>
            <a:r>
              <a:rPr lang="en-US" altLang="zh-CN">
                <a:latin typeface="宋体" charset="0"/>
                <a:ea typeface="宋体" charset="0"/>
              </a:rPr>
              <a:t>〕</a:t>
            </a:r>
            <a:r>
              <a:rPr lang="zh-CN" altLang="en-US">
                <a:latin typeface="宋体" charset="0"/>
                <a:ea typeface="宋体" charset="0"/>
              </a:rPr>
              <a:t>，通常在执行</a:t>
            </a:r>
            <a:r>
              <a:rPr lang="en-US" altLang="zh-CN">
                <a:latin typeface="宋体" charset="0"/>
                <a:ea typeface="宋体" charset="0"/>
              </a:rPr>
              <a:t>step 3 </a:t>
            </a:r>
            <a:r>
              <a:rPr lang="zh-CN" altLang="en-US">
                <a:latin typeface="宋体" charset="0"/>
                <a:ea typeface="宋体" charset="0"/>
              </a:rPr>
              <a:t>时记录必要的信息。</a:t>
            </a:r>
          </a:p>
        </p:txBody>
      </p:sp>
      <p:sp>
        <p:nvSpPr>
          <p:cNvPr id="39939" name="Rectangle 2"/>
          <p:cNvSpPr>
            <a:spLocks noChangeArrowheads="1"/>
          </p:cNvSpPr>
          <p:nvPr/>
        </p:nvSpPr>
        <p:spPr bwMode="auto">
          <a:xfrm>
            <a:off x="685800" y="476250"/>
            <a:ext cx="7772400" cy="66675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algn="ctr">
              <a:lnSpc>
                <a:spcPct val="90000"/>
              </a:lnSpc>
              <a:spcBef>
                <a:spcPct val="0"/>
              </a:spcBef>
              <a:buClrTx/>
              <a:buNone/>
            </a:pPr>
            <a:r>
              <a:rPr lang="en-US" altLang="zh-CN" sz="3600">
                <a:latin typeface="Arial" charset="0"/>
                <a:ea typeface="华文中宋" charset="0"/>
              </a:rPr>
              <a:t>5.8 </a:t>
            </a:r>
            <a:r>
              <a:rPr lang="zh-CN" altLang="en-US" sz="3600">
                <a:latin typeface="Arial" charset="0"/>
                <a:ea typeface="华文中宋" charset="0"/>
              </a:rPr>
              <a:t>动态规划法小结</a:t>
            </a:r>
          </a:p>
        </p:txBody>
      </p:sp>
    </p:spTree>
    <p:extLst>
      <p:ext uri="{BB962C8B-B14F-4D97-AF65-F5344CB8AC3E}">
        <p14:creationId xmlns:p14="http://schemas.microsoft.com/office/powerpoint/2010/main" val="940263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90">
                                            <p:txEl>
                                              <p:pRg st="1" end="1"/>
                                            </p:txEl>
                                          </p:spTgt>
                                        </p:tgtEl>
                                        <p:attrNameLst>
                                          <p:attrName>style.visibility</p:attrName>
                                        </p:attrNameLst>
                                      </p:cBhvr>
                                      <p:to>
                                        <p:strVal val="visible"/>
                                      </p:to>
                                    </p:set>
                                    <p:anim calcmode="lin" valueType="num">
                                      <p:cBhvr additive="base">
                                        <p:cTn id="7" dur="500" fill="hold"/>
                                        <p:tgtEl>
                                          <p:spTgt spid="3789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890">
                                            <p:txEl>
                                              <p:pRg st="2" end="2"/>
                                            </p:txEl>
                                          </p:spTgt>
                                        </p:tgtEl>
                                        <p:attrNameLst>
                                          <p:attrName>style.visibility</p:attrName>
                                        </p:attrNameLst>
                                      </p:cBhvr>
                                      <p:to>
                                        <p:strVal val="visible"/>
                                      </p:to>
                                    </p:set>
                                    <p:anim calcmode="lin" valueType="num">
                                      <p:cBhvr additive="base">
                                        <p:cTn id="13" dur="500" fill="hold"/>
                                        <p:tgtEl>
                                          <p:spTgt spid="3789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7890">
                                            <p:txEl>
                                              <p:pRg st="3" end="3"/>
                                            </p:txEl>
                                          </p:spTgt>
                                        </p:tgtEl>
                                        <p:attrNameLst>
                                          <p:attrName>style.visibility</p:attrName>
                                        </p:attrNameLst>
                                      </p:cBhvr>
                                      <p:to>
                                        <p:strVal val="visible"/>
                                      </p:to>
                                    </p:set>
                                    <p:anim calcmode="lin" valueType="num">
                                      <p:cBhvr additive="base">
                                        <p:cTn id="19" dur="500" fill="hold"/>
                                        <p:tgtEl>
                                          <p:spTgt spid="3789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7890">
                                            <p:txEl>
                                              <p:pRg st="4" end="4"/>
                                            </p:txEl>
                                          </p:spTgt>
                                        </p:tgtEl>
                                        <p:attrNameLst>
                                          <p:attrName>style.visibility</p:attrName>
                                        </p:attrNameLst>
                                      </p:cBhvr>
                                      <p:to>
                                        <p:strVal val="visible"/>
                                      </p:to>
                                    </p:set>
                                    <p:anim calcmode="lin" valueType="num">
                                      <p:cBhvr additive="base">
                                        <p:cTn id="25" dur="500" fill="hold"/>
                                        <p:tgtEl>
                                          <p:spTgt spid="3789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7890">
                                            <p:txEl>
                                              <p:pRg st="5" end="5"/>
                                            </p:txEl>
                                          </p:spTgt>
                                        </p:tgtEl>
                                        <p:attrNameLst>
                                          <p:attrName>style.visibility</p:attrName>
                                        </p:attrNameLst>
                                      </p:cBhvr>
                                      <p:to>
                                        <p:strVal val="visible"/>
                                      </p:to>
                                    </p:set>
                                    <p:anim calcmode="lin" valueType="num">
                                      <p:cBhvr additive="base">
                                        <p:cTn id="31" dur="500" fill="hold"/>
                                        <p:tgtEl>
                                          <p:spTgt spid="3789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277813" y="1143000"/>
            <a:ext cx="8866187" cy="4754563"/>
          </a:xfrm>
        </p:spPr>
        <p:txBody>
          <a:bodyPr/>
          <a:lstStyle/>
          <a:p>
            <a:r>
              <a:rPr lang="zh-CN" altLang="en-US">
                <a:latin typeface="宋体" charset="0"/>
                <a:ea typeface="宋体" charset="0"/>
              </a:rPr>
              <a:t>理解动态规划算法的概念</a:t>
            </a:r>
          </a:p>
          <a:p>
            <a:r>
              <a:rPr lang="zh-CN" altLang="en-US">
                <a:latin typeface="宋体" charset="0"/>
                <a:ea typeface="宋体" charset="0"/>
              </a:rPr>
              <a:t>掌握动态规划算法的基本要素</a:t>
            </a:r>
            <a:endParaRPr lang="en-US" altLang="zh-CN">
              <a:latin typeface="宋体" charset="0"/>
              <a:ea typeface="宋体" charset="0"/>
            </a:endParaRPr>
          </a:p>
          <a:p>
            <a:pPr marL="457200" lvl="1" indent="0">
              <a:buFont typeface="Wingdings" charset="2"/>
              <a:buNone/>
            </a:pPr>
            <a:r>
              <a:rPr lang="zh-CN" altLang="en-US">
                <a:latin typeface="宋体" charset="0"/>
                <a:ea typeface="宋体" charset="0"/>
              </a:rPr>
              <a:t>（</a:t>
            </a:r>
            <a:r>
              <a:rPr lang="en-US" altLang="zh-CN">
                <a:latin typeface="宋体" charset="0"/>
                <a:ea typeface="宋体" charset="0"/>
              </a:rPr>
              <a:t>1</a:t>
            </a:r>
            <a:r>
              <a:rPr lang="zh-CN" altLang="en-US">
                <a:latin typeface="宋体" charset="0"/>
                <a:ea typeface="宋体" charset="0"/>
              </a:rPr>
              <a:t>）最优子结构性质</a:t>
            </a:r>
            <a:endParaRPr lang="en-US" altLang="zh-CN">
              <a:latin typeface="宋体" charset="0"/>
              <a:ea typeface="宋体" charset="0"/>
            </a:endParaRPr>
          </a:p>
          <a:p>
            <a:pPr marL="457200" lvl="1" indent="0">
              <a:buFont typeface="Wingdings" charset="2"/>
              <a:buNone/>
            </a:pPr>
            <a:r>
              <a:rPr lang="zh-CN" altLang="en-US">
                <a:latin typeface="宋体" charset="0"/>
                <a:ea typeface="宋体" charset="0"/>
              </a:rPr>
              <a:t>（</a:t>
            </a:r>
            <a:r>
              <a:rPr lang="en-US" altLang="zh-CN">
                <a:latin typeface="宋体" charset="0"/>
                <a:ea typeface="宋体" charset="0"/>
              </a:rPr>
              <a:t>2</a:t>
            </a:r>
            <a:r>
              <a:rPr lang="zh-CN" altLang="en-US">
                <a:latin typeface="宋体" charset="0"/>
                <a:ea typeface="宋体" charset="0"/>
              </a:rPr>
              <a:t>）重叠子问题性质</a:t>
            </a:r>
          </a:p>
          <a:p>
            <a:r>
              <a:rPr lang="zh-CN" altLang="en-US">
                <a:latin typeface="宋体" charset="0"/>
                <a:ea typeface="宋体" charset="0"/>
              </a:rPr>
              <a:t> 掌握设计动态规划算法的步骤</a:t>
            </a:r>
            <a:endParaRPr lang="en-US" altLang="zh-CN">
              <a:latin typeface="宋体" charset="0"/>
              <a:ea typeface="宋体" charset="0"/>
            </a:endParaRPr>
          </a:p>
          <a:p>
            <a:pPr>
              <a:buFont typeface="Wingdings" charset="2"/>
              <a:buNone/>
            </a:pPr>
            <a:r>
              <a:rPr lang="zh-CN" altLang="en-US">
                <a:latin typeface="宋体" charset="0"/>
                <a:ea typeface="宋体" charset="0"/>
              </a:rPr>
              <a:t>   （</a:t>
            </a:r>
            <a:r>
              <a:rPr lang="en-US" altLang="zh-CN">
                <a:latin typeface="宋体" charset="0"/>
                <a:ea typeface="宋体" charset="0"/>
              </a:rPr>
              <a:t>1</a:t>
            </a:r>
            <a:r>
              <a:rPr lang="zh-CN" altLang="en-US">
                <a:latin typeface="宋体" charset="0"/>
                <a:ea typeface="宋体" charset="0"/>
              </a:rPr>
              <a:t>）找出最优解的性质，并刻划其结构特征。</a:t>
            </a:r>
          </a:p>
          <a:p>
            <a:pPr>
              <a:buFont typeface="Wingdings" charset="2"/>
              <a:buNone/>
            </a:pPr>
            <a:r>
              <a:rPr lang="zh-CN" altLang="en-US">
                <a:latin typeface="宋体" charset="0"/>
                <a:ea typeface="宋体" charset="0"/>
              </a:rPr>
              <a:t>   （</a:t>
            </a:r>
            <a:r>
              <a:rPr lang="en-US" altLang="zh-CN">
                <a:latin typeface="宋体" charset="0"/>
                <a:ea typeface="宋体" charset="0"/>
              </a:rPr>
              <a:t>2</a:t>
            </a:r>
            <a:r>
              <a:rPr lang="zh-CN" altLang="en-US">
                <a:latin typeface="宋体" charset="0"/>
                <a:ea typeface="宋体" charset="0"/>
              </a:rPr>
              <a:t>）递归地定义最优值。</a:t>
            </a:r>
          </a:p>
          <a:p>
            <a:pPr>
              <a:buFont typeface="Wingdings" charset="2"/>
              <a:buNone/>
            </a:pPr>
            <a:r>
              <a:rPr lang="zh-CN" altLang="en-US">
                <a:latin typeface="宋体" charset="0"/>
                <a:ea typeface="宋体" charset="0"/>
              </a:rPr>
              <a:t>   （</a:t>
            </a:r>
            <a:r>
              <a:rPr lang="en-US" altLang="zh-CN">
                <a:latin typeface="宋体" charset="0"/>
                <a:ea typeface="宋体" charset="0"/>
              </a:rPr>
              <a:t>3</a:t>
            </a:r>
            <a:r>
              <a:rPr lang="zh-CN" altLang="en-US">
                <a:latin typeface="宋体" charset="0"/>
                <a:ea typeface="宋体" charset="0"/>
              </a:rPr>
              <a:t>）以自底向上的方式计算出最优值。</a:t>
            </a:r>
          </a:p>
          <a:p>
            <a:pPr>
              <a:buFont typeface="Wingdings" charset="2"/>
              <a:buNone/>
            </a:pPr>
            <a:r>
              <a:rPr lang="zh-CN" altLang="en-US">
                <a:latin typeface="宋体" charset="0"/>
                <a:ea typeface="宋体" charset="0"/>
              </a:rPr>
              <a:t>   （</a:t>
            </a:r>
            <a:r>
              <a:rPr lang="en-US" altLang="zh-CN">
                <a:latin typeface="宋体" charset="0"/>
                <a:ea typeface="宋体" charset="0"/>
              </a:rPr>
              <a:t>4</a:t>
            </a:r>
            <a:r>
              <a:rPr lang="zh-CN" altLang="en-US">
                <a:latin typeface="宋体" charset="0"/>
                <a:ea typeface="宋体" charset="0"/>
              </a:rPr>
              <a:t>）根据计算最优值时得到的信息，构造最优解。</a:t>
            </a:r>
          </a:p>
        </p:txBody>
      </p:sp>
      <p:sp>
        <p:nvSpPr>
          <p:cNvPr id="40963" name="Rectangle 2"/>
          <p:cNvSpPr>
            <a:spLocks noChangeArrowheads="1"/>
          </p:cNvSpPr>
          <p:nvPr/>
        </p:nvSpPr>
        <p:spPr bwMode="auto">
          <a:xfrm>
            <a:off x="685800" y="476250"/>
            <a:ext cx="7772400" cy="66675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charset="2"/>
              <a:buBlip>
                <a:blip r:embed="rId2"/>
              </a:buBlip>
              <a:defRPr sz="2400" b="1">
                <a:solidFill>
                  <a:schemeClr val="tx1"/>
                </a:solidFill>
                <a:latin typeface="宋体" charset="0"/>
                <a:ea typeface="宋体" charset="0"/>
              </a:defRPr>
            </a:lvl1pPr>
            <a:lvl2pPr marL="742950" indent="-285750">
              <a:spcBef>
                <a:spcPct val="20000"/>
              </a:spcBef>
              <a:buClr>
                <a:srgbClr val="CC0000"/>
              </a:buClr>
              <a:buFont typeface="Wingdings" charset="2"/>
              <a:buChar char="u"/>
              <a:defRPr sz="2400" b="1">
                <a:solidFill>
                  <a:schemeClr val="tx1"/>
                </a:solidFill>
                <a:latin typeface="宋体" charset="0"/>
                <a:ea typeface="宋体" charset="0"/>
              </a:defRPr>
            </a:lvl2pPr>
            <a:lvl3pPr marL="1143000" indent="-228600">
              <a:spcBef>
                <a:spcPct val="20000"/>
              </a:spcBef>
              <a:buClr>
                <a:srgbClr val="CC0000"/>
              </a:buClr>
              <a:buFont typeface="Wingdings" charset="2"/>
              <a:buChar char="Ø"/>
              <a:defRPr sz="2400" b="1">
                <a:solidFill>
                  <a:schemeClr val="tx1"/>
                </a:solidFill>
                <a:latin typeface="宋体" charset="0"/>
                <a:ea typeface="宋体" charset="0"/>
              </a:defRPr>
            </a:lvl3pPr>
            <a:lvl4pPr marL="1600200" indent="-228600">
              <a:spcBef>
                <a:spcPct val="20000"/>
              </a:spcBef>
              <a:buClr>
                <a:schemeClr val="tx1"/>
              </a:buClr>
              <a:buBlip>
                <a:blip r:embed="rId2"/>
              </a:buBlip>
              <a:defRPr sz="2400" b="1">
                <a:solidFill>
                  <a:schemeClr val="tx1"/>
                </a:solidFill>
                <a:latin typeface="宋体" charset="0"/>
                <a:ea typeface="宋体" charset="0"/>
              </a:defRPr>
            </a:lvl4pPr>
            <a:lvl5pPr marL="2057400" indent="-228600">
              <a:spcBef>
                <a:spcPct val="20000"/>
              </a:spcBef>
              <a:buClr>
                <a:schemeClr val="tx1"/>
              </a:buClr>
              <a:buFont typeface="Wingdings" charset="2"/>
              <a:buBlip>
                <a:blip r:embed="rId2"/>
              </a:buBlip>
              <a:defRPr sz="2400" b="1">
                <a:solidFill>
                  <a:schemeClr val="tx1"/>
                </a:solidFill>
                <a:latin typeface="宋体" charset="0"/>
                <a:ea typeface="宋体" charset="0"/>
              </a:defRPr>
            </a:lvl5pPr>
            <a:lvl6pPr marL="25146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6pPr>
            <a:lvl7pPr marL="29718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7pPr>
            <a:lvl8pPr marL="34290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8pPr>
            <a:lvl9pPr marL="3886200" indent="-228600" eaLnBrk="0" fontAlgn="base" hangingPunct="0">
              <a:spcBef>
                <a:spcPct val="20000"/>
              </a:spcBef>
              <a:spcAft>
                <a:spcPct val="0"/>
              </a:spcAft>
              <a:buClr>
                <a:schemeClr val="tx1"/>
              </a:buClr>
              <a:buFont typeface="Wingdings" charset="2"/>
              <a:buBlip>
                <a:blip r:embed="rId2"/>
              </a:buBlip>
              <a:defRPr sz="2400" b="1">
                <a:solidFill>
                  <a:schemeClr val="tx1"/>
                </a:solidFill>
                <a:latin typeface="宋体" charset="0"/>
                <a:ea typeface="宋体" charset="0"/>
              </a:defRPr>
            </a:lvl9pPr>
          </a:lstStyle>
          <a:p>
            <a:pPr algn="ctr">
              <a:lnSpc>
                <a:spcPct val="90000"/>
              </a:lnSpc>
              <a:spcBef>
                <a:spcPct val="0"/>
              </a:spcBef>
              <a:buClrTx/>
              <a:buNone/>
            </a:pPr>
            <a:r>
              <a:rPr lang="en-US" altLang="zh-CN" sz="3600">
                <a:latin typeface="Arial" charset="0"/>
                <a:ea typeface="华文中宋" charset="0"/>
              </a:rPr>
              <a:t>5.8 </a:t>
            </a:r>
            <a:r>
              <a:rPr lang="zh-CN" altLang="en-US" sz="3600">
                <a:latin typeface="Arial" charset="0"/>
                <a:ea typeface="华文中宋" charset="0"/>
              </a:rPr>
              <a:t>动态规划法小结</a:t>
            </a:r>
          </a:p>
        </p:txBody>
      </p:sp>
    </p:spTree>
    <p:extLst>
      <p:ext uri="{BB962C8B-B14F-4D97-AF65-F5344CB8AC3E}">
        <p14:creationId xmlns:p14="http://schemas.microsoft.com/office/powerpoint/2010/main" val="30719860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 calcmode="lin" valueType="num">
                                      <p:cBhvr additive="base">
                                        <p:cTn id="2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 calcmode="lin" valueType="num">
                                      <p:cBhvr additive="base">
                                        <p:cTn id="3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 calcmode="lin" valueType="num">
                                      <p:cBhvr additive="base">
                                        <p:cTn id="3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zh-CN" altLang="en-US" sz="3800">
                <a:effectLst>
                  <a:outerShdw blurRad="38100" dist="38100" dir="2700000" algn="tl">
                    <a:srgbClr val="C0C0C0"/>
                  </a:outerShdw>
                </a:effectLst>
                <a:ea typeface="黑体" panose="02010609060101010101" pitchFamily="49" charset="-122"/>
              </a:rPr>
              <a:t>动态规划基本步骤</a:t>
            </a:r>
          </a:p>
        </p:txBody>
      </p:sp>
      <p:sp>
        <p:nvSpPr>
          <p:cNvPr id="21507" name="Rectangle 3"/>
          <p:cNvSpPr>
            <a:spLocks noGrp="1" noChangeArrowheads="1"/>
          </p:cNvSpPr>
          <p:nvPr>
            <p:ph type="body" idx="1"/>
          </p:nvPr>
        </p:nvSpPr>
        <p:spPr>
          <a:xfrm>
            <a:off x="539750" y="1609725"/>
            <a:ext cx="8062913" cy="2319338"/>
          </a:xfrm>
          <a:solidFill>
            <a:srgbClr val="EABF34"/>
          </a:solidFill>
        </p:spPr>
        <p:txBody>
          <a:bodyPr/>
          <a:lstStyle/>
          <a:p>
            <a:pPr marL="571500" indent="-571500" eaLnBrk="1" hangingPunct="1">
              <a:lnSpc>
                <a:spcPct val="100000"/>
              </a:lnSpc>
              <a:spcBef>
                <a:spcPct val="0"/>
              </a:spcBef>
              <a:buClr>
                <a:srgbClr val="800000"/>
              </a:buClr>
              <a:buFont typeface="Wingdings" panose="05000000000000000000" pitchFamily="2" charset="2"/>
              <a:buAutoNum type="circleNumDbPlain"/>
            </a:pPr>
            <a:r>
              <a:rPr lang="zh-CN" altLang="en-US" sz="2800"/>
              <a:t>找出最优解的性质，并刻划其结构特征。</a:t>
            </a:r>
            <a:endParaRPr lang="en-US" altLang="zh-CN" sz="2800"/>
          </a:p>
          <a:p>
            <a:pPr marL="571500" indent="-571500" eaLnBrk="1" hangingPunct="1">
              <a:lnSpc>
                <a:spcPct val="100000"/>
              </a:lnSpc>
              <a:spcBef>
                <a:spcPct val="0"/>
              </a:spcBef>
              <a:buClr>
                <a:srgbClr val="800000"/>
              </a:buClr>
              <a:buFont typeface="Wingdings" panose="05000000000000000000" pitchFamily="2" charset="2"/>
              <a:buAutoNum type="circleNumDbPlain"/>
            </a:pPr>
            <a:r>
              <a:rPr lang="zh-CN" altLang="en-US" sz="2800"/>
              <a:t>递归地划分子问题，递归地定义最优值，给出最优解的</a:t>
            </a:r>
            <a:r>
              <a:rPr lang="zh-CN" altLang="en-US" sz="2800">
                <a:solidFill>
                  <a:srgbClr val="C00000"/>
                </a:solidFill>
              </a:rPr>
              <a:t>递推关系式</a:t>
            </a:r>
            <a:r>
              <a:rPr lang="zh-CN" altLang="en-US" sz="2800"/>
              <a:t>。</a:t>
            </a:r>
            <a:endParaRPr lang="en-US" altLang="zh-CN" sz="2800"/>
          </a:p>
          <a:p>
            <a:pPr marL="571500" indent="-571500" eaLnBrk="1" hangingPunct="1">
              <a:lnSpc>
                <a:spcPct val="100000"/>
              </a:lnSpc>
              <a:spcBef>
                <a:spcPct val="0"/>
              </a:spcBef>
              <a:buClr>
                <a:srgbClr val="800000"/>
              </a:buClr>
              <a:buFont typeface="Wingdings" panose="05000000000000000000" pitchFamily="2" charset="2"/>
              <a:buAutoNum type="circleNumDbPlain"/>
            </a:pPr>
            <a:r>
              <a:rPr lang="zh-CN" altLang="en-US" sz="2800"/>
              <a:t>以</a:t>
            </a:r>
            <a:r>
              <a:rPr lang="zh-CN" altLang="en-US" sz="2800">
                <a:solidFill>
                  <a:srgbClr val="C00000"/>
                </a:solidFill>
              </a:rPr>
              <a:t>自底向上</a:t>
            </a:r>
            <a:r>
              <a:rPr lang="zh-CN" altLang="en-US" sz="2800"/>
              <a:t>的方式计算出最优值。</a:t>
            </a:r>
            <a:endParaRPr lang="en-US" altLang="zh-CN" sz="2800"/>
          </a:p>
          <a:p>
            <a:pPr marL="571500" indent="-571500" eaLnBrk="1" hangingPunct="1">
              <a:lnSpc>
                <a:spcPct val="100000"/>
              </a:lnSpc>
              <a:spcBef>
                <a:spcPct val="0"/>
              </a:spcBef>
              <a:buClr>
                <a:srgbClr val="800000"/>
              </a:buClr>
              <a:buFont typeface="Wingdings" panose="05000000000000000000" pitchFamily="2" charset="2"/>
              <a:buAutoNum type="circleNumDbPlain"/>
            </a:pPr>
            <a:r>
              <a:rPr lang="zh-CN" altLang="en-US" sz="2800"/>
              <a:t>根据计算最优值时得到的信息，构造最优解。</a:t>
            </a:r>
          </a:p>
        </p:txBody>
      </p:sp>
      <p:sp>
        <p:nvSpPr>
          <p:cNvPr id="21508" name="Rectangle 4"/>
          <p:cNvSpPr>
            <a:spLocks noChangeArrowheads="1"/>
          </p:cNvSpPr>
          <p:nvPr/>
        </p:nvSpPr>
        <p:spPr bwMode="auto">
          <a:xfrm>
            <a:off x="515679" y="4149080"/>
            <a:ext cx="80645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rgbClr val="CC0000"/>
              </a:buClr>
              <a:buFont typeface="Wingdings" panose="05000000000000000000" pitchFamily="2" charset="2"/>
              <a:buChar char="u"/>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CC0000"/>
              </a:buClr>
              <a:buFont typeface="Wingdings" panose="05000000000000000000" pitchFamily="2" charset="2"/>
              <a:buChar char="Ø"/>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tx1"/>
              </a:buClr>
              <a:buBlip>
                <a:blip r:embed="rId2"/>
              </a:buBlip>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Blip>
                <a:blip r:embed="rId2"/>
              </a:buBlip>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zh-CN" altLang="en-US"/>
              <a:t>注：</a:t>
            </a:r>
          </a:p>
          <a:p>
            <a:pPr eaLnBrk="1" hangingPunct="1">
              <a:spcBef>
                <a:spcPct val="0"/>
              </a:spcBef>
              <a:buClrTx/>
              <a:buFontTx/>
              <a:buChar char="•"/>
            </a:pPr>
            <a:r>
              <a:rPr lang="zh-CN" altLang="en-US"/>
              <a:t> 步骤①</a:t>
            </a:r>
            <a:r>
              <a:rPr lang="en-US" altLang="zh-CN"/>
              <a:t>~③</a:t>
            </a:r>
            <a:r>
              <a:rPr lang="zh-CN" altLang="en-US"/>
              <a:t>是动态规划算法的基本步骤。</a:t>
            </a:r>
            <a:endParaRPr lang="en-US" altLang="zh-CN"/>
          </a:p>
          <a:p>
            <a:pPr eaLnBrk="1" hangingPunct="1">
              <a:spcBef>
                <a:spcPct val="0"/>
              </a:spcBef>
              <a:buClrTx/>
              <a:buFontTx/>
              <a:buChar char="•"/>
            </a:pPr>
            <a:r>
              <a:rPr lang="en-US" altLang="zh-CN"/>
              <a:t> </a:t>
            </a:r>
            <a:r>
              <a:rPr lang="zh-CN" altLang="en-US"/>
              <a:t>如果只需要求出最优值的情形，步骤④可以省略；</a:t>
            </a:r>
          </a:p>
          <a:p>
            <a:pPr eaLnBrk="1" hangingPunct="1">
              <a:spcBef>
                <a:spcPct val="0"/>
              </a:spcBef>
              <a:buClrTx/>
              <a:buFontTx/>
              <a:buChar char="•"/>
            </a:pPr>
            <a:r>
              <a:rPr lang="zh-CN" altLang="en-US"/>
              <a:t> 若需要求出问题的一个最优解，则必须执行步骤④，步骤③中记录的信息是构造最优解的基础；</a:t>
            </a:r>
          </a:p>
        </p:txBody>
      </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a:spLocks noGrp="1" noChangeArrowheads="1"/>
          </p:cNvSpPr>
          <p:nvPr>
            <p:ph type="body" idx="1"/>
          </p:nvPr>
        </p:nvSpPr>
        <p:spPr>
          <a:xfrm>
            <a:off x="323850" y="1268413"/>
            <a:ext cx="8351838" cy="4968875"/>
          </a:xfrm>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p>
            <a:pPr>
              <a:lnSpc>
                <a:spcPct val="120000"/>
              </a:lnSpc>
              <a:spcBef>
                <a:spcPct val="0"/>
              </a:spcBef>
              <a:buClr>
                <a:schemeClr val="accent2"/>
              </a:buClr>
            </a:pPr>
            <a:r>
              <a:rPr lang="zh-CN" altLang="en-US">
                <a:latin typeface="宋体" panose="02010600030101010101" pitchFamily="2" charset="-122"/>
                <a:ea typeface="宋体" panose="02010600030101010101" pitchFamily="2" charset="-122"/>
              </a:rPr>
              <a:t>一、基本概念</a:t>
            </a:r>
            <a:endParaRPr lang="en-US" altLang="zh-CN">
              <a:latin typeface="宋体" panose="02010600030101010101" pitchFamily="2" charset="-122"/>
              <a:ea typeface="宋体" panose="02010600030101010101" pitchFamily="2" charset="-122"/>
            </a:endParaRPr>
          </a:p>
          <a:p>
            <a:pPr>
              <a:lnSpc>
                <a:spcPct val="120000"/>
              </a:lnSpc>
              <a:spcBef>
                <a:spcPct val="0"/>
              </a:spcBef>
              <a:buClr>
                <a:schemeClr val="accent2"/>
              </a:buClr>
            </a:pPr>
            <a:r>
              <a:rPr lang="en-US" altLang="zh-CN">
                <a:latin typeface="宋体" panose="02010600030101010101" pitchFamily="2" charset="-122"/>
                <a:ea typeface="宋体" panose="02010600030101010101" pitchFamily="2" charset="-122"/>
              </a:rPr>
              <a:t>1.</a:t>
            </a:r>
            <a:r>
              <a:rPr lang="zh-CN" altLang="en-US">
                <a:solidFill>
                  <a:srgbClr val="C00000"/>
                </a:solidFill>
                <a:latin typeface="宋体" panose="02010600030101010101" pitchFamily="2" charset="-122"/>
                <a:ea typeface="宋体" panose="02010600030101010101" pitchFamily="2" charset="-122"/>
              </a:rPr>
              <a:t>字符串（</a:t>
            </a:r>
            <a:r>
              <a:rPr lang="en-US" altLang="zh-CN">
                <a:solidFill>
                  <a:srgbClr val="C00000"/>
                </a:solidFill>
                <a:latin typeface="宋体" panose="02010600030101010101" pitchFamily="2" charset="-122"/>
                <a:ea typeface="宋体" panose="02010600030101010101" pitchFamily="2" charset="-122"/>
              </a:rPr>
              <a:t>String</a:t>
            </a:r>
            <a:r>
              <a:rPr lang="zh-CN" altLang="en-US">
                <a:solidFill>
                  <a:srgbClr val="C00000"/>
                </a:solidFill>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：指的是由字母、数字、标点符号和数学符号等字符集中的字符所组成的字符序列。</a:t>
            </a:r>
          </a:p>
          <a:p>
            <a:pPr>
              <a:lnSpc>
                <a:spcPct val="120000"/>
              </a:lnSpc>
              <a:spcBef>
                <a:spcPct val="0"/>
              </a:spcBef>
              <a:buClr>
                <a:schemeClr val="accent2"/>
              </a:buClr>
            </a:pPr>
            <a:r>
              <a:rPr lang="zh-CN" altLang="en-US">
                <a:latin typeface="宋体" panose="02010600030101010101" pitchFamily="2" charset="-122"/>
                <a:ea typeface="宋体" panose="02010600030101010101" pitchFamily="2" charset="-122"/>
              </a:rPr>
              <a:t>例如，生物学家把</a:t>
            </a:r>
            <a:r>
              <a:rPr lang="en-US" altLang="zh-CN">
                <a:latin typeface="宋体" panose="02010600030101010101" pitchFamily="2" charset="-122"/>
                <a:ea typeface="宋体" panose="02010600030101010101" pitchFamily="2" charset="-122"/>
              </a:rPr>
              <a:t>DNA</a:t>
            </a:r>
            <a:r>
              <a:rPr lang="zh-CN" altLang="en-US">
                <a:latin typeface="宋体" panose="02010600030101010101" pitchFamily="2" charset="-122"/>
                <a:ea typeface="宋体" panose="02010600030101010101" pitchFamily="2" charset="-122"/>
              </a:rPr>
              <a:t>串编码为仅仅包含四个字符：</a:t>
            </a:r>
            <a:r>
              <a:rPr lang="en-US" altLang="zh-CN">
                <a:latin typeface="宋体" panose="02010600030101010101" pitchFamily="2" charset="-122"/>
                <a:ea typeface="宋体" panose="02010600030101010101" pitchFamily="2" charset="-122"/>
              </a:rPr>
              <a:t>A</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C</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G</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T</a:t>
            </a:r>
            <a:r>
              <a:rPr lang="zh-CN" altLang="en-US">
                <a:latin typeface="宋体" panose="02010600030101010101" pitchFamily="2" charset="-122"/>
                <a:ea typeface="宋体" panose="02010600030101010101" pitchFamily="2" charset="-122"/>
              </a:rPr>
              <a:t>的串。</a:t>
            </a:r>
          </a:p>
          <a:p>
            <a:pPr>
              <a:spcBef>
                <a:spcPct val="0"/>
              </a:spcBef>
              <a:buClr>
                <a:schemeClr val="accent2"/>
              </a:buClr>
            </a:pPr>
            <a:endParaRPr lang="zh-CN" altLang="en-US">
              <a:latin typeface="宋体" panose="02010600030101010101" pitchFamily="2" charset="-122"/>
              <a:ea typeface="宋体" panose="02010600030101010101" pitchFamily="2" charset="-122"/>
            </a:endParaRPr>
          </a:p>
        </p:txBody>
      </p:sp>
      <p:sp>
        <p:nvSpPr>
          <p:cNvPr id="25603" name="标题 1"/>
          <p:cNvSpPr>
            <a:spLocks noGrp="1" noChangeArrowheads="1"/>
          </p:cNvSpPr>
          <p:nvPr>
            <p:ph type="title"/>
          </p:nvPr>
        </p:nvSpPr>
        <p:spPr/>
        <p:txBody>
          <a:bodyPr/>
          <a:lstStyle/>
          <a:p>
            <a:r>
              <a:rPr lang="en-US" altLang="zh-CN"/>
              <a:t>5.3  </a:t>
            </a:r>
            <a:r>
              <a:rPr lang="zh-CN" altLang="en-US"/>
              <a:t>最长公共子序列</a:t>
            </a:r>
          </a:p>
        </p:txBody>
      </p:sp>
      <p:sp>
        <p:nvSpPr>
          <p:cNvPr id="2" name="矩形 1"/>
          <p:cNvSpPr/>
          <p:nvPr/>
        </p:nvSpPr>
        <p:spPr>
          <a:xfrm>
            <a:off x="775974" y="3645024"/>
            <a:ext cx="7756466" cy="461665"/>
          </a:xfrm>
          <a:prstGeom prst="rect">
            <a:avLst/>
          </a:prstGeom>
        </p:spPr>
        <p:txBody>
          <a:bodyPr wrap="square">
            <a:spAutoFit/>
          </a:bodyPr>
          <a:lstStyle/>
          <a:p>
            <a:r>
              <a:rPr kumimoji="1" lang="en-US" altLang="zh-CN" sz="2400" b="1">
                <a:latin typeface="宋体" panose="02010600030101010101" pitchFamily="2" charset="-122"/>
                <a:ea typeface="宋体" panose="02010600030101010101" pitchFamily="2" charset="-122"/>
                <a:cs typeface="宋体" panose="02010600030101010101" pitchFamily="2" charset="-122"/>
              </a:rPr>
              <a:t>A</a:t>
            </a:r>
            <a:r>
              <a:rPr kumimoji="1" lang="zh-CN" altLang="en-US" sz="2400" b="1">
                <a:latin typeface="宋体" panose="02010600030101010101" pitchFamily="2" charset="-122"/>
                <a:ea typeface="宋体" panose="02010600030101010101" pitchFamily="2" charset="-122"/>
                <a:cs typeface="宋体" panose="02010600030101010101" pitchFamily="2" charset="-122"/>
              </a:rPr>
              <a:t>：腺嘌呤；</a:t>
            </a:r>
            <a:r>
              <a:rPr kumimoji="1" lang="en-US" altLang="zh-CN" sz="2400" b="1">
                <a:latin typeface="宋体" panose="02010600030101010101" pitchFamily="2" charset="-122"/>
                <a:ea typeface="宋体" panose="02010600030101010101" pitchFamily="2" charset="-122"/>
                <a:cs typeface="宋体" panose="02010600030101010101" pitchFamily="2" charset="-122"/>
              </a:rPr>
              <a:t>C</a:t>
            </a:r>
            <a:r>
              <a:rPr kumimoji="1" lang="zh-CN" altLang="en-US" sz="2400" b="1">
                <a:latin typeface="宋体" panose="02010600030101010101" pitchFamily="2" charset="-122"/>
                <a:ea typeface="宋体" panose="02010600030101010101" pitchFamily="2" charset="-122"/>
                <a:cs typeface="宋体" panose="02010600030101010101" pitchFamily="2" charset="-122"/>
              </a:rPr>
              <a:t>：胞嘧啶；</a:t>
            </a:r>
            <a:r>
              <a:rPr kumimoji="1" lang="en-US" altLang="zh-CN" sz="2400" b="1">
                <a:latin typeface="宋体" panose="02010600030101010101" pitchFamily="2" charset="-122"/>
                <a:ea typeface="宋体" panose="02010600030101010101" pitchFamily="2" charset="-122"/>
                <a:cs typeface="宋体" panose="02010600030101010101" pitchFamily="2" charset="-122"/>
              </a:rPr>
              <a:t>G</a:t>
            </a:r>
            <a:r>
              <a:rPr kumimoji="1" lang="zh-CN" altLang="en-US" sz="2400" b="1">
                <a:latin typeface="宋体" panose="02010600030101010101" pitchFamily="2" charset="-122"/>
                <a:ea typeface="宋体" panose="02010600030101010101" pitchFamily="2" charset="-122"/>
                <a:cs typeface="宋体" panose="02010600030101010101" pitchFamily="2" charset="-122"/>
              </a:rPr>
              <a:t>：鸟嘌呤；</a:t>
            </a:r>
            <a:r>
              <a:rPr kumimoji="1" lang="en-US" altLang="zh-CN" sz="2400" b="1">
                <a:latin typeface="宋体" panose="02010600030101010101" pitchFamily="2" charset="-122"/>
                <a:ea typeface="宋体" panose="02010600030101010101" pitchFamily="2" charset="-122"/>
                <a:cs typeface="宋体" panose="02010600030101010101" pitchFamily="2" charset="-122"/>
              </a:rPr>
              <a:t>T</a:t>
            </a:r>
            <a:r>
              <a:rPr kumimoji="1" lang="zh-CN" altLang="en-US" sz="2400" b="1">
                <a:latin typeface="宋体" panose="02010600030101010101" pitchFamily="2" charset="-122"/>
                <a:ea typeface="宋体" panose="02010600030101010101" pitchFamily="2" charset="-122"/>
                <a:cs typeface="宋体" panose="02010600030101010101" pitchFamily="2" charset="-122"/>
              </a:rPr>
              <a:t>：胸腺嘧啶。</a:t>
            </a:r>
          </a:p>
        </p:txBody>
      </p:sp>
    </p:spTree>
    <p:extLst>
      <p:ext uri="{BB962C8B-B14F-4D97-AF65-F5344CB8AC3E}">
        <p14:creationId xmlns:p14="http://schemas.microsoft.com/office/powerpoint/2010/main" val="104426776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80">
                                            <p:txEl>
                                              <p:pRg st="2" end="2"/>
                                            </p:txEl>
                                          </p:spTgt>
                                        </p:tgtEl>
                                        <p:attrNameLst>
                                          <p:attrName>style.visibility</p:attrName>
                                        </p:attrNameLst>
                                      </p:cBhvr>
                                      <p:to>
                                        <p:strVal val="visible"/>
                                      </p:to>
                                    </p:set>
                                    <p:anim calcmode="lin" valueType="num">
                                      <p:cBhvr additive="base">
                                        <p:cTn id="7" dur="5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
  <a:themeElements>
    <a:clrScheme name="">
      <a:dk1>
        <a:srgbClr val="000000"/>
      </a:dk1>
      <a:lt1>
        <a:srgbClr val="FFFFFF"/>
      </a:lt1>
      <a:dk2>
        <a:srgbClr val="000000"/>
      </a:dk2>
      <a:lt2>
        <a:srgbClr val="660066"/>
      </a:lt2>
      <a:accent1>
        <a:srgbClr val="FF0000"/>
      </a:accent1>
      <a:accent2>
        <a:srgbClr val="800000"/>
      </a:accent2>
      <a:accent3>
        <a:srgbClr val="FFFFFF"/>
      </a:accent3>
      <a:accent4>
        <a:srgbClr val="000000"/>
      </a:accent4>
      <a:accent5>
        <a:srgbClr val="FFAAAA"/>
      </a:accent5>
      <a:accent6>
        <a:srgbClr val="730000"/>
      </a:accent6>
      <a:hlink>
        <a:srgbClr val="FF6600"/>
      </a:hlink>
      <a:folHlink>
        <a:srgbClr val="FFCC99"/>
      </a:folHlink>
    </a:clrScheme>
    <a:fontScheme name="1">
      <a:majorFont>
        <a:latin typeface="Arial"/>
        <a:ea typeface="华文中宋"/>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600" b="0" i="0" u="none" strike="noStrike" cap="none" normalizeH="0" baseline="0" smtClean="0">
            <a:ln>
              <a:noFill/>
            </a:ln>
            <a:solidFill>
              <a:schemeClr val="tx1"/>
            </a:solidFill>
            <a:effectLst/>
            <a:latin typeface="Arial" panose="020B0604020202020204" pitchFamily="34" charset="0"/>
            <a:ea typeface="华文隶书" panose="020108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600" b="0" i="0" u="none" strike="noStrike" cap="none" normalizeH="0" baseline="0" smtClean="0">
            <a:ln>
              <a:noFill/>
            </a:ln>
            <a:solidFill>
              <a:schemeClr val="tx1"/>
            </a:solidFill>
            <a:effectLst/>
            <a:latin typeface="Arial" panose="020B0604020202020204" pitchFamily="34" charset="0"/>
            <a:ea typeface="华文隶书" panose="02010800040101010101" pitchFamily="2" charset="-122"/>
          </a:defRPr>
        </a:defPPr>
      </a:lstStyle>
    </a:lnDef>
  </a:objectDefaults>
  <a:extraClrSchemeLst>
    <a:extraClrScheme>
      <a:clrScheme name="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1 9">
        <a:dk1>
          <a:srgbClr val="000000"/>
        </a:dk1>
        <a:lt1>
          <a:srgbClr val="FFFFFF"/>
        </a:lt1>
        <a:dk2>
          <a:srgbClr val="9900CC"/>
        </a:dk2>
        <a:lt2>
          <a:srgbClr val="006600"/>
        </a:lt2>
        <a:accent1>
          <a:srgbClr val="33CC33"/>
        </a:accent1>
        <a:accent2>
          <a:srgbClr val="CC3300"/>
        </a:accent2>
        <a:accent3>
          <a:srgbClr val="FFFFFF"/>
        </a:accent3>
        <a:accent4>
          <a:srgbClr val="000000"/>
        </a:accent4>
        <a:accent5>
          <a:srgbClr val="ADE2AD"/>
        </a:accent5>
        <a:accent6>
          <a:srgbClr val="B92D00"/>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 10">
        <a:dk1>
          <a:srgbClr val="000000"/>
        </a:dk1>
        <a:lt1>
          <a:srgbClr val="FFFFFF"/>
        </a:lt1>
        <a:dk2>
          <a:srgbClr val="9900CC"/>
        </a:dk2>
        <a:lt2>
          <a:srgbClr val="FFCC66"/>
        </a:lt2>
        <a:accent1>
          <a:srgbClr val="33CC33"/>
        </a:accent1>
        <a:accent2>
          <a:srgbClr val="CC3300"/>
        </a:accent2>
        <a:accent3>
          <a:srgbClr val="FFFFFF"/>
        </a:accent3>
        <a:accent4>
          <a:srgbClr val="000000"/>
        </a:accent4>
        <a:accent5>
          <a:srgbClr val="ADE2AD"/>
        </a:accent5>
        <a:accent6>
          <a:srgbClr val="B92D00"/>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 11">
        <a:dk1>
          <a:srgbClr val="000000"/>
        </a:dk1>
        <a:lt1>
          <a:srgbClr val="FFFFFF"/>
        </a:lt1>
        <a:dk2>
          <a:srgbClr val="9900CC"/>
        </a:dk2>
        <a:lt2>
          <a:srgbClr val="FFCC66"/>
        </a:lt2>
        <a:accent1>
          <a:srgbClr val="33CC33"/>
        </a:accent1>
        <a:accent2>
          <a:srgbClr val="CC3300"/>
        </a:accent2>
        <a:accent3>
          <a:srgbClr val="FFFFFF"/>
        </a:accent3>
        <a:accent4>
          <a:srgbClr val="000000"/>
        </a:accent4>
        <a:accent5>
          <a:srgbClr val="ADE2AD"/>
        </a:accent5>
        <a:accent6>
          <a:srgbClr val="B92D00"/>
        </a:accent6>
        <a:hlink>
          <a:srgbClr val="800000"/>
        </a:hlink>
        <a:folHlink>
          <a:srgbClr val="CC0066"/>
        </a:folHlink>
      </a:clrScheme>
      <a:clrMap bg1="lt1" tx1="dk1" bg2="lt2" tx2="dk2" accent1="accent1" accent2="accent2" accent3="accent3" accent4="accent4" accent5="accent5" accent6="accent6" hlink="hlink" folHlink="folHlink"/>
    </a:extraClrScheme>
    <a:extraClrScheme>
      <a:clrScheme name="1 12">
        <a:dk1>
          <a:srgbClr val="000000"/>
        </a:dk1>
        <a:lt1>
          <a:srgbClr val="FFFFFF"/>
        </a:lt1>
        <a:dk2>
          <a:srgbClr val="9900CC"/>
        </a:dk2>
        <a:lt2>
          <a:srgbClr val="FFCC66"/>
        </a:lt2>
        <a:accent1>
          <a:srgbClr val="800000"/>
        </a:accent1>
        <a:accent2>
          <a:srgbClr val="CC3300"/>
        </a:accent2>
        <a:accent3>
          <a:srgbClr val="FFFFFF"/>
        </a:accent3>
        <a:accent4>
          <a:srgbClr val="000000"/>
        </a:accent4>
        <a:accent5>
          <a:srgbClr val="C0AAAA"/>
        </a:accent5>
        <a:accent6>
          <a:srgbClr val="B92D00"/>
        </a:accent6>
        <a:hlink>
          <a:srgbClr val="800000"/>
        </a:hlink>
        <a:folHlink>
          <a:srgbClr val="CC0066"/>
        </a:folHlink>
      </a:clrScheme>
      <a:clrMap bg1="lt1" tx1="dk1" bg2="lt2" tx2="dk2" accent1="accent1" accent2="accent2" accent3="accent3" accent4="accent4" accent5="accent5" accent6="accent6" hlink="hlink" folHlink="folHlink"/>
    </a:extraClrScheme>
    <a:extraClrScheme>
      <a:clrScheme name="1 13">
        <a:dk1>
          <a:srgbClr val="000000"/>
        </a:dk1>
        <a:lt1>
          <a:srgbClr val="FFFFFF"/>
        </a:lt1>
        <a:dk2>
          <a:srgbClr val="9900CC"/>
        </a:dk2>
        <a:lt2>
          <a:srgbClr val="FFCC66"/>
        </a:lt2>
        <a:accent1>
          <a:srgbClr val="800000"/>
        </a:accent1>
        <a:accent2>
          <a:srgbClr val="800000"/>
        </a:accent2>
        <a:accent3>
          <a:srgbClr val="FFFFFF"/>
        </a:accent3>
        <a:accent4>
          <a:srgbClr val="000000"/>
        </a:accent4>
        <a:accent5>
          <a:srgbClr val="C0AAAA"/>
        </a:accent5>
        <a:accent6>
          <a:srgbClr val="730000"/>
        </a:accent6>
        <a:hlink>
          <a:srgbClr val="800000"/>
        </a:hlink>
        <a:folHlink>
          <a:srgbClr val="CC0066"/>
        </a:folHlink>
      </a:clrScheme>
      <a:clrMap bg1="lt1" tx1="dk1" bg2="lt2" tx2="dk2" accent1="accent1" accent2="accent2" accent3="accent3" accent4="accent4" accent5="accent5" accent6="accent6" hlink="hlink" folHlink="folHlink"/>
    </a:extraClrScheme>
    <a:extraClrScheme>
      <a:clrScheme name="1 14">
        <a:dk1>
          <a:srgbClr val="000000"/>
        </a:dk1>
        <a:lt1>
          <a:srgbClr val="FFFFFF"/>
        </a:lt1>
        <a:dk2>
          <a:srgbClr val="000000"/>
        </a:dk2>
        <a:lt2>
          <a:srgbClr val="660066"/>
        </a:lt2>
        <a:accent1>
          <a:srgbClr val="FF0000"/>
        </a:accent1>
        <a:accent2>
          <a:srgbClr val="800000"/>
        </a:accent2>
        <a:accent3>
          <a:srgbClr val="FFFFFF"/>
        </a:accent3>
        <a:accent4>
          <a:srgbClr val="000000"/>
        </a:accent4>
        <a:accent5>
          <a:srgbClr val="FFAAAA"/>
        </a:accent5>
        <a:accent6>
          <a:srgbClr val="730000"/>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1 15">
        <a:dk1>
          <a:srgbClr val="000000"/>
        </a:dk1>
        <a:lt1>
          <a:srgbClr val="FFFFFF"/>
        </a:lt1>
        <a:dk2>
          <a:srgbClr val="000000"/>
        </a:dk2>
        <a:lt2>
          <a:srgbClr val="660066"/>
        </a:lt2>
        <a:accent1>
          <a:srgbClr val="FF0000"/>
        </a:accent1>
        <a:accent2>
          <a:srgbClr val="FF9966"/>
        </a:accent2>
        <a:accent3>
          <a:srgbClr val="FFFFFF"/>
        </a:accent3>
        <a:accent4>
          <a:srgbClr val="000000"/>
        </a:accent4>
        <a:accent5>
          <a:srgbClr val="FFAAAA"/>
        </a:accent5>
        <a:accent6>
          <a:srgbClr val="E78A5C"/>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1 16">
        <a:dk1>
          <a:srgbClr val="000000"/>
        </a:dk1>
        <a:lt1>
          <a:srgbClr val="FFFFFF"/>
        </a:lt1>
        <a:dk2>
          <a:srgbClr val="000000"/>
        </a:dk2>
        <a:lt2>
          <a:srgbClr val="660066"/>
        </a:lt2>
        <a:accent1>
          <a:srgbClr val="FF0000"/>
        </a:accent1>
        <a:accent2>
          <a:srgbClr val="990000"/>
        </a:accent2>
        <a:accent3>
          <a:srgbClr val="FFFFFF"/>
        </a:accent3>
        <a:accent4>
          <a:srgbClr val="000000"/>
        </a:accent4>
        <a:accent5>
          <a:srgbClr val="FFAAAA"/>
        </a:accent5>
        <a:accent6>
          <a:srgbClr val="8A0000"/>
        </a:accent6>
        <a:hlink>
          <a:srgbClr val="800000"/>
        </a:hlink>
        <a:folHlink>
          <a:srgbClr val="FF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第一章</Template>
  <TotalTime>258</TotalTime>
  <Words>8045</Words>
  <Application>Microsoft Office PowerPoint</Application>
  <PresentationFormat>全屏显示(4:3)</PresentationFormat>
  <Paragraphs>919</Paragraphs>
  <Slides>72</Slides>
  <Notes>44</Notes>
  <HiddenSlides>1</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2</vt:i4>
      </vt:variant>
      <vt:variant>
        <vt:lpstr>幻灯片标题</vt:lpstr>
      </vt:variant>
      <vt:variant>
        <vt:i4>72</vt:i4>
      </vt:variant>
    </vt:vector>
  </HeadingPairs>
  <TitlesOfParts>
    <vt:vector size="95" baseType="lpstr">
      <vt:lpstr>黑体</vt:lpstr>
      <vt:lpstr>华文行楷</vt:lpstr>
      <vt:lpstr>华文隶书</vt:lpstr>
      <vt:lpstr>华文中宋</vt:lpstr>
      <vt:lpstr>楷体</vt:lpstr>
      <vt:lpstr>楷体_GB2312</vt:lpstr>
      <vt:lpstr>宋体</vt:lpstr>
      <vt:lpstr>微软雅黑</vt:lpstr>
      <vt:lpstr>幼圆</vt:lpstr>
      <vt:lpstr>Arial</vt:lpstr>
      <vt:lpstr>Arial Rounded MT Bold</vt:lpstr>
      <vt:lpstr>Calibri</vt:lpstr>
      <vt:lpstr>Cambria Math</vt:lpstr>
      <vt:lpstr>Garamond</vt:lpstr>
      <vt:lpstr>Impact</vt:lpstr>
      <vt:lpstr>Symbol</vt:lpstr>
      <vt:lpstr>Tahoma</vt:lpstr>
      <vt:lpstr>Times New Roman</vt:lpstr>
      <vt:lpstr>Verdana</vt:lpstr>
      <vt:lpstr>Wingdings</vt:lpstr>
      <vt:lpstr>1</vt:lpstr>
      <vt:lpstr>公式</vt:lpstr>
      <vt:lpstr>BMP 图像</vt:lpstr>
      <vt:lpstr>PowerPoint 演示文稿</vt:lpstr>
      <vt:lpstr>知识回顾</vt:lpstr>
      <vt:lpstr> 学习要点:</vt:lpstr>
      <vt:lpstr>PowerPoint 演示文稿</vt:lpstr>
      <vt:lpstr>动态规划的由来</vt:lpstr>
      <vt:lpstr>动态规划的基本思想</vt:lpstr>
      <vt:lpstr>动态规划的基本思想</vt:lpstr>
      <vt:lpstr>动态规划基本步骤</vt:lpstr>
      <vt:lpstr>5.3  最长公共子序列</vt:lpstr>
      <vt:lpstr>5.3  最长公共子序列</vt:lpstr>
      <vt:lpstr>5.3  最长公共子序列</vt:lpstr>
      <vt:lpstr> 解法一：穷举法:</vt:lpstr>
      <vt:lpstr>PowerPoint 演示文稿</vt:lpstr>
      <vt:lpstr>5.3  最长公共子序列</vt:lpstr>
      <vt:lpstr>5.3  最长公共子序列</vt:lpstr>
      <vt:lpstr>5.3  最长公共子序列</vt:lpstr>
      <vt:lpstr>5.3  最长公共子序列</vt:lpstr>
      <vt:lpstr>PowerPoint 演示文稿</vt:lpstr>
      <vt:lpstr>5.3  最长公共子序列</vt:lpstr>
      <vt:lpstr>5.3  最长公共子序列</vt:lpstr>
      <vt:lpstr>PowerPoint 演示文稿</vt:lpstr>
      <vt:lpstr>5.3  最长公共子序列</vt:lpstr>
      <vt:lpstr>PowerPoint 演示文稿</vt:lpstr>
      <vt:lpstr>PowerPoint 演示文稿</vt:lpstr>
      <vt:lpstr>5.4 动态规划算法的基本要素</vt:lpstr>
      <vt:lpstr>5.4 动态规划算法的基本要素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5.6  0-1背包问题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5.7　矩阵连乘问题</vt:lpstr>
      <vt:lpstr>5.7 矩阵连乘问题</vt:lpstr>
      <vt:lpstr>5.7 矩阵连乘问题</vt:lpstr>
      <vt:lpstr>5.7 矩阵连乘问题</vt:lpstr>
      <vt:lpstr>5.7 矩阵连乘问题</vt:lpstr>
      <vt:lpstr>5.7 矩阵连乘问题</vt:lpstr>
      <vt:lpstr>5.7 矩阵连乘问题</vt:lpstr>
      <vt:lpstr>5.7 矩阵连乘问题</vt:lpstr>
      <vt:lpstr>PowerPoint 演示文稿</vt:lpstr>
      <vt:lpstr>5.7 矩阵连乘问题</vt:lpstr>
      <vt:lpstr>5.7 矩阵连乘问题</vt:lpstr>
      <vt:lpstr>5.7 矩阵连乘问题</vt:lpstr>
      <vt:lpstr>5.7 矩阵连乘问题</vt:lpstr>
      <vt:lpstr>PowerPoint 演示文稿</vt:lpstr>
      <vt:lpstr>5.7 矩阵连乘问题</vt:lpstr>
      <vt:lpstr>5.7 矩阵连乘问题</vt:lpstr>
      <vt:lpstr>5.7 矩阵连乘问题</vt:lpstr>
      <vt:lpstr>5.7 矩阵连乘问题</vt:lpstr>
      <vt:lpstr>PowerPoint 演示文稿</vt:lpstr>
      <vt:lpstr>PowerPoint 演示文稿</vt:lpstr>
      <vt:lpstr>5.7 矩阵连乘问题</vt:lpstr>
      <vt:lpstr>5.7 矩阵连乘问题</vt:lpstr>
      <vt:lpstr>5.4 动态规划算法的基本要素</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课件</dc:subject>
  <dc:creator>Microsoft Office 用户</dc:creator>
  <cp:keywords/>
  <dc:description/>
  <cp:lastModifiedBy>Zeng</cp:lastModifiedBy>
  <cp:revision>62</cp:revision>
  <dcterms:created xsi:type="dcterms:W3CDTF">2019-10-15T01:22:52Z</dcterms:created>
  <dcterms:modified xsi:type="dcterms:W3CDTF">2020-12-10T05:48:15Z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